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7" r:id="rId4"/>
    <p:sldId id="261" r:id="rId5"/>
    <p:sldId id="262" r:id="rId6"/>
    <p:sldId id="271" r:id="rId7"/>
    <p:sldId id="272" r:id="rId8"/>
    <p:sldId id="273" r:id="rId9"/>
    <p:sldId id="274" r:id="rId10"/>
    <p:sldId id="275" r:id="rId11"/>
    <p:sldId id="278" r:id="rId12"/>
    <p:sldId id="282" r:id="rId13"/>
    <p:sldId id="276" r:id="rId14"/>
    <p:sldId id="277" r:id="rId15"/>
    <p:sldId id="279" r:id="rId16"/>
    <p:sldId id="280" r:id="rId17"/>
    <p:sldId id="281" r:id="rId18"/>
    <p:sldId id="283" r:id="rId19"/>
    <p:sldId id="286" r:id="rId20"/>
    <p:sldId id="289" r:id="rId21"/>
    <p:sldId id="284" r:id="rId22"/>
    <p:sldId id="285" r:id="rId23"/>
    <p:sldId id="287" r:id="rId24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AE08BF-6B21-4D99-A0DD-E696EB76E3D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5FB90C-D668-4E16-961E-D4556CFAC2D2}">
      <dgm:prSet/>
      <dgm:spPr/>
      <dgm:t>
        <a:bodyPr/>
        <a:lstStyle/>
        <a:p>
          <a:r>
            <a:rPr lang="zh-CN" b="1" i="0"/>
            <a:t>图示化三层防护</a:t>
          </a:r>
          <a:r>
            <a:rPr lang="zh-CN" b="0" i="0"/>
            <a:t>：</a:t>
          </a:r>
          <a:endParaRPr lang="en-US"/>
        </a:p>
      </dgm:t>
    </dgm:pt>
    <dgm:pt modelId="{3FF88BCF-79F9-4CB3-BFD7-3C95DF5F8D14}" type="parTrans" cxnId="{24A7B367-9300-404B-9A33-E3DE4B87D7B3}">
      <dgm:prSet/>
      <dgm:spPr/>
      <dgm:t>
        <a:bodyPr/>
        <a:lstStyle/>
        <a:p>
          <a:endParaRPr lang="en-US"/>
        </a:p>
      </dgm:t>
    </dgm:pt>
    <dgm:pt modelId="{2C04A598-980F-4B7A-9688-602598F9A6E4}" type="sibTrans" cxnId="{24A7B367-9300-404B-9A33-E3DE4B87D7B3}">
      <dgm:prSet/>
      <dgm:spPr/>
      <dgm:t>
        <a:bodyPr/>
        <a:lstStyle/>
        <a:p>
          <a:endParaRPr lang="en-US"/>
        </a:p>
      </dgm:t>
    </dgm:pt>
    <dgm:pt modelId="{83AD3A85-D878-4913-85D2-43A27CD15E63}">
      <dgm:prSet/>
      <dgm:spPr/>
      <dgm:t>
        <a:bodyPr/>
        <a:lstStyle/>
        <a:p>
          <a:r>
            <a:rPr lang="zh-CN" b="1" i="0" dirty="0"/>
            <a:t>外层</a:t>
          </a:r>
          <a:r>
            <a:rPr lang="zh-CN" b="0" i="0" dirty="0"/>
            <a:t>（物理防护）：智能门锁</a:t>
          </a:r>
          <a:r>
            <a:rPr lang="en-US" b="0" i="0" dirty="0"/>
            <a:t>+</a:t>
          </a:r>
          <a:r>
            <a:rPr lang="zh-CN" b="0" i="0" dirty="0"/>
            <a:t>门窗传感器</a:t>
          </a:r>
          <a:endParaRPr lang="en-US" dirty="0"/>
        </a:p>
      </dgm:t>
    </dgm:pt>
    <dgm:pt modelId="{8F740810-AB23-49DA-B2D0-8CAD502CC6D5}" type="parTrans" cxnId="{EE8A2F43-11CA-419E-A42F-393EB0F54D53}">
      <dgm:prSet/>
      <dgm:spPr/>
      <dgm:t>
        <a:bodyPr/>
        <a:lstStyle/>
        <a:p>
          <a:endParaRPr lang="en-US"/>
        </a:p>
      </dgm:t>
    </dgm:pt>
    <dgm:pt modelId="{52F80FAE-1454-4353-A41A-C5582E01F7BD}" type="sibTrans" cxnId="{EE8A2F43-11CA-419E-A42F-393EB0F54D53}">
      <dgm:prSet/>
      <dgm:spPr/>
      <dgm:t>
        <a:bodyPr/>
        <a:lstStyle/>
        <a:p>
          <a:endParaRPr lang="en-US"/>
        </a:p>
      </dgm:t>
    </dgm:pt>
    <dgm:pt modelId="{16F7F7C9-644B-4605-A47E-13AB8E7EF566}">
      <dgm:prSet/>
      <dgm:spPr/>
      <dgm:t>
        <a:bodyPr/>
        <a:lstStyle/>
        <a:p>
          <a:r>
            <a:rPr lang="zh-CN" b="1" i="0" dirty="0"/>
            <a:t>中层</a:t>
          </a:r>
          <a:r>
            <a:rPr lang="zh-CN" b="0" i="0" dirty="0"/>
            <a:t>（动态监测）：红外幕帘</a:t>
          </a:r>
          <a:r>
            <a:rPr lang="en-US" b="0" i="0" dirty="0"/>
            <a:t>+</a:t>
          </a:r>
          <a:r>
            <a:rPr lang="zh-HK" altLang="en-US" b="0" i="0" dirty="0"/>
            <a:t>移动探测器</a:t>
          </a:r>
          <a:r>
            <a:rPr lang="en-US" altLang="zh-HK" b="0" i="0" dirty="0"/>
            <a:t>(</a:t>
          </a:r>
          <a:r>
            <a:rPr lang="en-US" altLang="zh-HK" b="0" i="0" dirty="0" err="1"/>
            <a:t>ir</a:t>
          </a:r>
          <a:r>
            <a:rPr lang="en-US" altLang="zh-HK" b="0" i="0" dirty="0"/>
            <a:t>/pir)</a:t>
          </a:r>
          <a:endParaRPr lang="en-US" dirty="0"/>
        </a:p>
      </dgm:t>
    </dgm:pt>
    <dgm:pt modelId="{9CECF365-ECF3-4FF2-A4DE-3DAEC39E9326}" type="parTrans" cxnId="{BDD32B04-5A9F-485E-A95B-C60234943152}">
      <dgm:prSet/>
      <dgm:spPr/>
      <dgm:t>
        <a:bodyPr/>
        <a:lstStyle/>
        <a:p>
          <a:endParaRPr lang="en-US"/>
        </a:p>
      </dgm:t>
    </dgm:pt>
    <dgm:pt modelId="{568AD1A4-1018-49DC-A231-96B4230CBA09}" type="sibTrans" cxnId="{BDD32B04-5A9F-485E-A95B-C60234943152}">
      <dgm:prSet/>
      <dgm:spPr/>
      <dgm:t>
        <a:bodyPr/>
        <a:lstStyle/>
        <a:p>
          <a:endParaRPr lang="en-US"/>
        </a:p>
      </dgm:t>
    </dgm:pt>
    <dgm:pt modelId="{523A8702-2C75-49F9-AC1D-8940B5CFF8CE}">
      <dgm:prSet/>
      <dgm:spPr/>
      <dgm:t>
        <a:bodyPr/>
        <a:lstStyle/>
        <a:p>
          <a:r>
            <a:rPr lang="zh-CN" b="1" i="0" dirty="0"/>
            <a:t>内层</a:t>
          </a:r>
          <a:r>
            <a:rPr lang="zh-CN" b="0" i="0" dirty="0"/>
            <a:t>（应急响应）：紧急按钮</a:t>
          </a:r>
          <a:r>
            <a:rPr lang="en-US" b="0" i="0" dirty="0"/>
            <a:t>+</a:t>
          </a:r>
          <a:r>
            <a:rPr lang="zh-CN" b="0" i="0" dirty="0"/>
            <a:t>自动报警推送</a:t>
          </a:r>
          <a:br>
            <a:rPr lang="zh-CN" b="0" i="0" dirty="0"/>
          </a:br>
          <a:endParaRPr lang="en-US" dirty="0"/>
        </a:p>
      </dgm:t>
    </dgm:pt>
    <dgm:pt modelId="{05E8DEE3-975C-4D4A-8276-8BD04024272D}" type="parTrans" cxnId="{EB5DC8DB-053C-4AC7-AA52-BE473B78E1E5}">
      <dgm:prSet/>
      <dgm:spPr/>
      <dgm:t>
        <a:bodyPr/>
        <a:lstStyle/>
        <a:p>
          <a:endParaRPr lang="en-US"/>
        </a:p>
      </dgm:t>
    </dgm:pt>
    <dgm:pt modelId="{4131EE89-3CE6-451D-B24B-24D4D60E19EB}" type="sibTrans" cxnId="{EB5DC8DB-053C-4AC7-AA52-BE473B78E1E5}">
      <dgm:prSet/>
      <dgm:spPr/>
      <dgm:t>
        <a:bodyPr/>
        <a:lstStyle/>
        <a:p>
          <a:endParaRPr lang="en-US"/>
        </a:p>
      </dgm:t>
    </dgm:pt>
    <dgm:pt modelId="{450D6CF5-ED43-44BE-B489-860CD1155034}" type="pres">
      <dgm:prSet presAssocID="{3EAE08BF-6B21-4D99-A0DD-E696EB76E3D3}" presName="outerComposite" presStyleCnt="0">
        <dgm:presLayoutVars>
          <dgm:chMax val="5"/>
          <dgm:dir/>
          <dgm:resizeHandles val="exact"/>
        </dgm:presLayoutVars>
      </dgm:prSet>
      <dgm:spPr/>
    </dgm:pt>
    <dgm:pt modelId="{DD17E82A-C08D-4AE9-8798-1423D21C909A}" type="pres">
      <dgm:prSet presAssocID="{3EAE08BF-6B21-4D99-A0DD-E696EB76E3D3}" presName="dummyMaxCanvas" presStyleCnt="0">
        <dgm:presLayoutVars/>
      </dgm:prSet>
      <dgm:spPr/>
    </dgm:pt>
    <dgm:pt modelId="{C178112C-5A7C-4B52-BD1F-E83689CE551E}" type="pres">
      <dgm:prSet presAssocID="{3EAE08BF-6B21-4D99-A0DD-E696EB76E3D3}" presName="FourNodes_1" presStyleLbl="node1" presStyleIdx="0" presStyleCnt="4">
        <dgm:presLayoutVars>
          <dgm:bulletEnabled val="1"/>
        </dgm:presLayoutVars>
      </dgm:prSet>
      <dgm:spPr/>
    </dgm:pt>
    <dgm:pt modelId="{276D170F-1BE5-40CA-BBBB-33727851A9D7}" type="pres">
      <dgm:prSet presAssocID="{3EAE08BF-6B21-4D99-A0DD-E696EB76E3D3}" presName="FourNodes_2" presStyleLbl="node1" presStyleIdx="1" presStyleCnt="4">
        <dgm:presLayoutVars>
          <dgm:bulletEnabled val="1"/>
        </dgm:presLayoutVars>
      </dgm:prSet>
      <dgm:spPr/>
    </dgm:pt>
    <dgm:pt modelId="{9A440A28-19BE-4234-82A4-A7EB3F53A9B3}" type="pres">
      <dgm:prSet presAssocID="{3EAE08BF-6B21-4D99-A0DD-E696EB76E3D3}" presName="FourNodes_3" presStyleLbl="node1" presStyleIdx="2" presStyleCnt="4">
        <dgm:presLayoutVars>
          <dgm:bulletEnabled val="1"/>
        </dgm:presLayoutVars>
      </dgm:prSet>
      <dgm:spPr/>
    </dgm:pt>
    <dgm:pt modelId="{CD71B8D7-256D-4E78-8C14-A03618DC7F66}" type="pres">
      <dgm:prSet presAssocID="{3EAE08BF-6B21-4D99-A0DD-E696EB76E3D3}" presName="FourNodes_4" presStyleLbl="node1" presStyleIdx="3" presStyleCnt="4">
        <dgm:presLayoutVars>
          <dgm:bulletEnabled val="1"/>
        </dgm:presLayoutVars>
      </dgm:prSet>
      <dgm:spPr/>
    </dgm:pt>
    <dgm:pt modelId="{ED72B900-A615-4949-93B8-252F77A1A452}" type="pres">
      <dgm:prSet presAssocID="{3EAE08BF-6B21-4D99-A0DD-E696EB76E3D3}" presName="FourConn_1-2" presStyleLbl="fgAccFollowNode1" presStyleIdx="0" presStyleCnt="3">
        <dgm:presLayoutVars>
          <dgm:bulletEnabled val="1"/>
        </dgm:presLayoutVars>
      </dgm:prSet>
      <dgm:spPr/>
    </dgm:pt>
    <dgm:pt modelId="{69085BDD-AA5E-49D1-8678-30437DECF4A8}" type="pres">
      <dgm:prSet presAssocID="{3EAE08BF-6B21-4D99-A0DD-E696EB76E3D3}" presName="FourConn_2-3" presStyleLbl="fgAccFollowNode1" presStyleIdx="1" presStyleCnt="3">
        <dgm:presLayoutVars>
          <dgm:bulletEnabled val="1"/>
        </dgm:presLayoutVars>
      </dgm:prSet>
      <dgm:spPr/>
    </dgm:pt>
    <dgm:pt modelId="{6DE68C21-090D-4FBD-A419-F12EECF827FF}" type="pres">
      <dgm:prSet presAssocID="{3EAE08BF-6B21-4D99-A0DD-E696EB76E3D3}" presName="FourConn_3-4" presStyleLbl="fgAccFollowNode1" presStyleIdx="2" presStyleCnt="3">
        <dgm:presLayoutVars>
          <dgm:bulletEnabled val="1"/>
        </dgm:presLayoutVars>
      </dgm:prSet>
      <dgm:spPr/>
    </dgm:pt>
    <dgm:pt modelId="{8244E3EC-0D69-4894-A1B7-D6AA60DC1B42}" type="pres">
      <dgm:prSet presAssocID="{3EAE08BF-6B21-4D99-A0DD-E696EB76E3D3}" presName="FourNodes_1_text" presStyleLbl="node1" presStyleIdx="3" presStyleCnt="4">
        <dgm:presLayoutVars>
          <dgm:bulletEnabled val="1"/>
        </dgm:presLayoutVars>
      </dgm:prSet>
      <dgm:spPr/>
    </dgm:pt>
    <dgm:pt modelId="{08305419-C2CF-4A12-B1AB-72B748327817}" type="pres">
      <dgm:prSet presAssocID="{3EAE08BF-6B21-4D99-A0DD-E696EB76E3D3}" presName="FourNodes_2_text" presStyleLbl="node1" presStyleIdx="3" presStyleCnt="4">
        <dgm:presLayoutVars>
          <dgm:bulletEnabled val="1"/>
        </dgm:presLayoutVars>
      </dgm:prSet>
      <dgm:spPr/>
    </dgm:pt>
    <dgm:pt modelId="{7DC2045D-A6DF-4976-94D9-C69D7B0E54EC}" type="pres">
      <dgm:prSet presAssocID="{3EAE08BF-6B21-4D99-A0DD-E696EB76E3D3}" presName="FourNodes_3_text" presStyleLbl="node1" presStyleIdx="3" presStyleCnt="4">
        <dgm:presLayoutVars>
          <dgm:bulletEnabled val="1"/>
        </dgm:presLayoutVars>
      </dgm:prSet>
      <dgm:spPr/>
    </dgm:pt>
    <dgm:pt modelId="{6300CFB5-F7BA-40B4-AC14-6A321DF868BB}" type="pres">
      <dgm:prSet presAssocID="{3EAE08BF-6B21-4D99-A0DD-E696EB76E3D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DD32B04-5A9F-485E-A95B-C60234943152}" srcId="{3EAE08BF-6B21-4D99-A0DD-E696EB76E3D3}" destId="{16F7F7C9-644B-4605-A47E-13AB8E7EF566}" srcOrd="2" destOrd="0" parTransId="{9CECF365-ECF3-4FF2-A4DE-3DAEC39E9326}" sibTransId="{568AD1A4-1018-49DC-A231-96B4230CBA09}"/>
    <dgm:cxn modelId="{0FF0743C-8B9E-4D63-9B1B-3787690217DC}" type="presOf" srcId="{16F7F7C9-644B-4605-A47E-13AB8E7EF566}" destId="{7DC2045D-A6DF-4976-94D9-C69D7B0E54EC}" srcOrd="1" destOrd="0" presId="urn:microsoft.com/office/officeart/2005/8/layout/vProcess5"/>
    <dgm:cxn modelId="{84AE9F41-F538-4471-9105-69C93B5F6493}" type="presOf" srcId="{16F7F7C9-644B-4605-A47E-13AB8E7EF566}" destId="{9A440A28-19BE-4234-82A4-A7EB3F53A9B3}" srcOrd="0" destOrd="0" presId="urn:microsoft.com/office/officeart/2005/8/layout/vProcess5"/>
    <dgm:cxn modelId="{EC0CD541-7E25-4D99-A5E4-BD5C7F7D9A5B}" type="presOf" srcId="{83AD3A85-D878-4913-85D2-43A27CD15E63}" destId="{276D170F-1BE5-40CA-BBBB-33727851A9D7}" srcOrd="0" destOrd="0" presId="urn:microsoft.com/office/officeart/2005/8/layout/vProcess5"/>
    <dgm:cxn modelId="{EE8A2F43-11CA-419E-A42F-393EB0F54D53}" srcId="{3EAE08BF-6B21-4D99-A0DD-E696EB76E3D3}" destId="{83AD3A85-D878-4913-85D2-43A27CD15E63}" srcOrd="1" destOrd="0" parTransId="{8F740810-AB23-49DA-B2D0-8CAD502CC6D5}" sibTransId="{52F80FAE-1454-4353-A41A-C5582E01F7BD}"/>
    <dgm:cxn modelId="{A47F0B64-6043-4ABF-82EE-E74ED2F00685}" type="presOf" srcId="{A15FB90C-D668-4E16-961E-D4556CFAC2D2}" destId="{8244E3EC-0D69-4894-A1B7-D6AA60DC1B42}" srcOrd="1" destOrd="0" presId="urn:microsoft.com/office/officeart/2005/8/layout/vProcess5"/>
    <dgm:cxn modelId="{24A7B367-9300-404B-9A33-E3DE4B87D7B3}" srcId="{3EAE08BF-6B21-4D99-A0DD-E696EB76E3D3}" destId="{A15FB90C-D668-4E16-961E-D4556CFAC2D2}" srcOrd="0" destOrd="0" parTransId="{3FF88BCF-79F9-4CB3-BFD7-3C95DF5F8D14}" sibTransId="{2C04A598-980F-4B7A-9688-602598F9A6E4}"/>
    <dgm:cxn modelId="{4C4E1349-9A67-4D23-BB3D-4A3D7773A357}" type="presOf" srcId="{2C04A598-980F-4B7A-9688-602598F9A6E4}" destId="{ED72B900-A615-4949-93B8-252F77A1A452}" srcOrd="0" destOrd="0" presId="urn:microsoft.com/office/officeart/2005/8/layout/vProcess5"/>
    <dgm:cxn modelId="{F8543E6D-691C-4734-ADAD-97CA3DE7ABB5}" type="presOf" srcId="{568AD1A4-1018-49DC-A231-96B4230CBA09}" destId="{6DE68C21-090D-4FBD-A419-F12EECF827FF}" srcOrd="0" destOrd="0" presId="urn:microsoft.com/office/officeart/2005/8/layout/vProcess5"/>
    <dgm:cxn modelId="{8197D274-412E-4B88-9813-AA67B20CE4B4}" type="presOf" srcId="{3EAE08BF-6B21-4D99-A0DD-E696EB76E3D3}" destId="{450D6CF5-ED43-44BE-B489-860CD1155034}" srcOrd="0" destOrd="0" presId="urn:microsoft.com/office/officeart/2005/8/layout/vProcess5"/>
    <dgm:cxn modelId="{C87AB955-C252-4B97-900C-FE5F2BEBD338}" type="presOf" srcId="{523A8702-2C75-49F9-AC1D-8940B5CFF8CE}" destId="{6300CFB5-F7BA-40B4-AC14-6A321DF868BB}" srcOrd="1" destOrd="0" presId="urn:microsoft.com/office/officeart/2005/8/layout/vProcess5"/>
    <dgm:cxn modelId="{4638B09E-53B2-49D9-BE06-3DFD1278E168}" type="presOf" srcId="{523A8702-2C75-49F9-AC1D-8940B5CFF8CE}" destId="{CD71B8D7-256D-4E78-8C14-A03618DC7F66}" srcOrd="0" destOrd="0" presId="urn:microsoft.com/office/officeart/2005/8/layout/vProcess5"/>
    <dgm:cxn modelId="{ECA52BB1-F427-47B0-9961-6759681EE4A1}" type="presOf" srcId="{52F80FAE-1454-4353-A41A-C5582E01F7BD}" destId="{69085BDD-AA5E-49D1-8678-30437DECF4A8}" srcOrd="0" destOrd="0" presId="urn:microsoft.com/office/officeart/2005/8/layout/vProcess5"/>
    <dgm:cxn modelId="{2AE466D8-C8AA-48D9-9202-D3E014234313}" type="presOf" srcId="{A15FB90C-D668-4E16-961E-D4556CFAC2D2}" destId="{C178112C-5A7C-4B52-BD1F-E83689CE551E}" srcOrd="0" destOrd="0" presId="urn:microsoft.com/office/officeart/2005/8/layout/vProcess5"/>
    <dgm:cxn modelId="{EB5DC8DB-053C-4AC7-AA52-BE473B78E1E5}" srcId="{3EAE08BF-6B21-4D99-A0DD-E696EB76E3D3}" destId="{523A8702-2C75-49F9-AC1D-8940B5CFF8CE}" srcOrd="3" destOrd="0" parTransId="{05E8DEE3-975C-4D4A-8276-8BD04024272D}" sibTransId="{4131EE89-3CE6-451D-B24B-24D4D60E19EB}"/>
    <dgm:cxn modelId="{757067F2-8AC4-4BB6-A57D-C304FE424D1B}" type="presOf" srcId="{83AD3A85-D878-4913-85D2-43A27CD15E63}" destId="{08305419-C2CF-4A12-B1AB-72B748327817}" srcOrd="1" destOrd="0" presId="urn:microsoft.com/office/officeart/2005/8/layout/vProcess5"/>
    <dgm:cxn modelId="{4956F0FC-4BE3-445A-BC83-91D887EF4458}" type="presParOf" srcId="{450D6CF5-ED43-44BE-B489-860CD1155034}" destId="{DD17E82A-C08D-4AE9-8798-1423D21C909A}" srcOrd="0" destOrd="0" presId="urn:microsoft.com/office/officeart/2005/8/layout/vProcess5"/>
    <dgm:cxn modelId="{4149AF1E-6DD7-4B73-B0D7-BE02E6B9B245}" type="presParOf" srcId="{450D6CF5-ED43-44BE-B489-860CD1155034}" destId="{C178112C-5A7C-4B52-BD1F-E83689CE551E}" srcOrd="1" destOrd="0" presId="urn:microsoft.com/office/officeart/2005/8/layout/vProcess5"/>
    <dgm:cxn modelId="{D900AD36-835F-4DF0-859D-99BDF4B98E61}" type="presParOf" srcId="{450D6CF5-ED43-44BE-B489-860CD1155034}" destId="{276D170F-1BE5-40CA-BBBB-33727851A9D7}" srcOrd="2" destOrd="0" presId="urn:microsoft.com/office/officeart/2005/8/layout/vProcess5"/>
    <dgm:cxn modelId="{760EA7AA-616D-43F6-A7D1-FDF943B2FF72}" type="presParOf" srcId="{450D6CF5-ED43-44BE-B489-860CD1155034}" destId="{9A440A28-19BE-4234-82A4-A7EB3F53A9B3}" srcOrd="3" destOrd="0" presId="urn:microsoft.com/office/officeart/2005/8/layout/vProcess5"/>
    <dgm:cxn modelId="{79A886A5-D449-4877-AB83-344BB35BC4A3}" type="presParOf" srcId="{450D6CF5-ED43-44BE-B489-860CD1155034}" destId="{CD71B8D7-256D-4E78-8C14-A03618DC7F66}" srcOrd="4" destOrd="0" presId="urn:microsoft.com/office/officeart/2005/8/layout/vProcess5"/>
    <dgm:cxn modelId="{F9394785-87D8-46CA-95FA-CBC3D56EBFB9}" type="presParOf" srcId="{450D6CF5-ED43-44BE-B489-860CD1155034}" destId="{ED72B900-A615-4949-93B8-252F77A1A452}" srcOrd="5" destOrd="0" presId="urn:microsoft.com/office/officeart/2005/8/layout/vProcess5"/>
    <dgm:cxn modelId="{8C2A6CCC-08EF-4229-9613-2BE5B6C3D0F9}" type="presParOf" srcId="{450D6CF5-ED43-44BE-B489-860CD1155034}" destId="{69085BDD-AA5E-49D1-8678-30437DECF4A8}" srcOrd="6" destOrd="0" presId="urn:microsoft.com/office/officeart/2005/8/layout/vProcess5"/>
    <dgm:cxn modelId="{4814EED4-3350-4B3C-A097-B85D2E5FDE46}" type="presParOf" srcId="{450D6CF5-ED43-44BE-B489-860CD1155034}" destId="{6DE68C21-090D-4FBD-A419-F12EECF827FF}" srcOrd="7" destOrd="0" presId="urn:microsoft.com/office/officeart/2005/8/layout/vProcess5"/>
    <dgm:cxn modelId="{814ACBC4-4EE7-47AE-954C-033ECABD82FB}" type="presParOf" srcId="{450D6CF5-ED43-44BE-B489-860CD1155034}" destId="{8244E3EC-0D69-4894-A1B7-D6AA60DC1B42}" srcOrd="8" destOrd="0" presId="urn:microsoft.com/office/officeart/2005/8/layout/vProcess5"/>
    <dgm:cxn modelId="{24C44578-BFC2-492B-9416-170A59B62CFE}" type="presParOf" srcId="{450D6CF5-ED43-44BE-B489-860CD1155034}" destId="{08305419-C2CF-4A12-B1AB-72B748327817}" srcOrd="9" destOrd="0" presId="urn:microsoft.com/office/officeart/2005/8/layout/vProcess5"/>
    <dgm:cxn modelId="{1C611B72-17F7-4AB6-8670-D8B954D9626B}" type="presParOf" srcId="{450D6CF5-ED43-44BE-B489-860CD1155034}" destId="{7DC2045D-A6DF-4976-94D9-C69D7B0E54EC}" srcOrd="10" destOrd="0" presId="urn:microsoft.com/office/officeart/2005/8/layout/vProcess5"/>
    <dgm:cxn modelId="{91FB961E-A447-4E24-9A24-DA40A3A839CE}" type="presParOf" srcId="{450D6CF5-ED43-44BE-B489-860CD1155034}" destId="{6300CFB5-F7BA-40B4-AC14-6A321DF868B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A83BA0-120E-4473-A716-4976C7EE515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CA5534-EB6D-4D94-A3A9-A6D62199EA45}">
      <dgm:prSet/>
      <dgm:spPr/>
      <dgm:t>
        <a:bodyPr/>
        <a:lstStyle/>
        <a:p>
          <a:r>
            <a:rPr lang="zh-CN" b="0" i="0"/>
            <a:t>安装位置：大门</a:t>
          </a:r>
          <a:endParaRPr lang="en-US"/>
        </a:p>
      </dgm:t>
    </dgm:pt>
    <dgm:pt modelId="{107D97AA-B23D-46B9-A012-705DBF584090}" type="parTrans" cxnId="{B0246298-5EEC-4FB2-8419-1C5A245E10D1}">
      <dgm:prSet/>
      <dgm:spPr/>
      <dgm:t>
        <a:bodyPr/>
        <a:lstStyle/>
        <a:p>
          <a:endParaRPr lang="en-US"/>
        </a:p>
      </dgm:t>
    </dgm:pt>
    <dgm:pt modelId="{BD5E0965-01C7-4A01-8A82-BF5CCDBA2CF8}" type="sibTrans" cxnId="{B0246298-5EEC-4FB2-8419-1C5A245E10D1}">
      <dgm:prSet/>
      <dgm:spPr/>
      <dgm:t>
        <a:bodyPr/>
        <a:lstStyle/>
        <a:p>
          <a:endParaRPr lang="en-US"/>
        </a:p>
      </dgm:t>
    </dgm:pt>
    <dgm:pt modelId="{77D7680B-073F-44FB-8CFB-197A8109116E}">
      <dgm:prSet/>
      <dgm:spPr/>
      <dgm:t>
        <a:bodyPr/>
        <a:lstStyle/>
        <a:p>
          <a:r>
            <a:rPr lang="zh-CN" b="0" i="0"/>
            <a:t>功能：指纹</a:t>
          </a:r>
          <a:r>
            <a:rPr lang="en-US" b="0" i="0"/>
            <a:t>/</a:t>
          </a:r>
          <a:r>
            <a:rPr lang="zh-CN" b="0" i="0"/>
            <a:t>密码</a:t>
          </a:r>
          <a:r>
            <a:rPr lang="en-US" b="0" i="0"/>
            <a:t>/</a:t>
          </a:r>
          <a:r>
            <a:rPr lang="zh-CN" b="0" i="0"/>
            <a:t>手机远程开锁、防撬报警、异常开锁记录推送</a:t>
          </a:r>
          <a:endParaRPr lang="en-US"/>
        </a:p>
      </dgm:t>
    </dgm:pt>
    <dgm:pt modelId="{59CCA2B4-D6A0-4C8F-B536-D7198BD9F738}" type="parTrans" cxnId="{78987EED-D1C6-4BE8-BDD0-9515A1322A87}">
      <dgm:prSet/>
      <dgm:spPr/>
      <dgm:t>
        <a:bodyPr/>
        <a:lstStyle/>
        <a:p>
          <a:endParaRPr lang="en-US"/>
        </a:p>
      </dgm:t>
    </dgm:pt>
    <dgm:pt modelId="{D1410858-1524-4DF8-9865-C7CD1CF4E9EF}" type="sibTrans" cxnId="{78987EED-D1C6-4BE8-BDD0-9515A1322A87}">
      <dgm:prSet/>
      <dgm:spPr/>
      <dgm:t>
        <a:bodyPr/>
        <a:lstStyle/>
        <a:p>
          <a:endParaRPr lang="en-US"/>
        </a:p>
      </dgm:t>
    </dgm:pt>
    <dgm:pt modelId="{7A37243B-4087-4453-888A-A6D5FAD6FE50}" type="pres">
      <dgm:prSet presAssocID="{E6A83BA0-120E-4473-A716-4976C7EE51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6413ED-C956-4FDB-840C-3D828F4F48E6}" type="pres">
      <dgm:prSet presAssocID="{35CA5534-EB6D-4D94-A3A9-A6D62199EA45}" presName="hierRoot1" presStyleCnt="0"/>
      <dgm:spPr/>
    </dgm:pt>
    <dgm:pt modelId="{B3CB092D-A3EE-4BF6-90F8-FEDF00E128AB}" type="pres">
      <dgm:prSet presAssocID="{35CA5534-EB6D-4D94-A3A9-A6D62199EA45}" presName="composite" presStyleCnt="0"/>
      <dgm:spPr/>
    </dgm:pt>
    <dgm:pt modelId="{E4256146-EB79-4F98-A9B0-A00838ECD6A8}" type="pres">
      <dgm:prSet presAssocID="{35CA5534-EB6D-4D94-A3A9-A6D62199EA45}" presName="background" presStyleLbl="node0" presStyleIdx="0" presStyleCnt="2"/>
      <dgm:spPr/>
    </dgm:pt>
    <dgm:pt modelId="{70926667-7685-4A63-B5FF-83C90D79359A}" type="pres">
      <dgm:prSet presAssocID="{35CA5534-EB6D-4D94-A3A9-A6D62199EA45}" presName="text" presStyleLbl="fgAcc0" presStyleIdx="0" presStyleCnt="2">
        <dgm:presLayoutVars>
          <dgm:chPref val="3"/>
        </dgm:presLayoutVars>
      </dgm:prSet>
      <dgm:spPr/>
    </dgm:pt>
    <dgm:pt modelId="{4FAAC966-7EBB-408F-A830-5C536982D42A}" type="pres">
      <dgm:prSet presAssocID="{35CA5534-EB6D-4D94-A3A9-A6D62199EA45}" presName="hierChild2" presStyleCnt="0"/>
      <dgm:spPr/>
    </dgm:pt>
    <dgm:pt modelId="{7365216B-F8FE-4660-B959-08FADA2632FA}" type="pres">
      <dgm:prSet presAssocID="{77D7680B-073F-44FB-8CFB-197A8109116E}" presName="hierRoot1" presStyleCnt="0"/>
      <dgm:spPr/>
    </dgm:pt>
    <dgm:pt modelId="{AA1CF4C1-AF40-4805-9BA0-A32300FDB594}" type="pres">
      <dgm:prSet presAssocID="{77D7680B-073F-44FB-8CFB-197A8109116E}" presName="composite" presStyleCnt="0"/>
      <dgm:spPr/>
    </dgm:pt>
    <dgm:pt modelId="{7D23A934-6947-451A-AFCE-F4F7F7D18F45}" type="pres">
      <dgm:prSet presAssocID="{77D7680B-073F-44FB-8CFB-197A8109116E}" presName="background" presStyleLbl="node0" presStyleIdx="1" presStyleCnt="2"/>
      <dgm:spPr/>
    </dgm:pt>
    <dgm:pt modelId="{F165614B-06E6-450B-89D0-523E2CFE712C}" type="pres">
      <dgm:prSet presAssocID="{77D7680B-073F-44FB-8CFB-197A8109116E}" presName="text" presStyleLbl="fgAcc0" presStyleIdx="1" presStyleCnt="2">
        <dgm:presLayoutVars>
          <dgm:chPref val="3"/>
        </dgm:presLayoutVars>
      </dgm:prSet>
      <dgm:spPr/>
    </dgm:pt>
    <dgm:pt modelId="{018AC1C7-346C-41BF-96FF-07AE5F2509D7}" type="pres">
      <dgm:prSet presAssocID="{77D7680B-073F-44FB-8CFB-197A8109116E}" presName="hierChild2" presStyleCnt="0"/>
      <dgm:spPr/>
    </dgm:pt>
  </dgm:ptLst>
  <dgm:cxnLst>
    <dgm:cxn modelId="{BD261E1B-302A-4E20-87D8-72DD303A21DB}" type="presOf" srcId="{77D7680B-073F-44FB-8CFB-197A8109116E}" destId="{F165614B-06E6-450B-89D0-523E2CFE712C}" srcOrd="0" destOrd="0" presId="urn:microsoft.com/office/officeart/2005/8/layout/hierarchy1"/>
    <dgm:cxn modelId="{D0C88360-78EC-4E0C-9245-17A7183BB751}" type="presOf" srcId="{35CA5534-EB6D-4D94-A3A9-A6D62199EA45}" destId="{70926667-7685-4A63-B5FF-83C90D79359A}" srcOrd="0" destOrd="0" presId="urn:microsoft.com/office/officeart/2005/8/layout/hierarchy1"/>
    <dgm:cxn modelId="{B0246298-5EEC-4FB2-8419-1C5A245E10D1}" srcId="{E6A83BA0-120E-4473-A716-4976C7EE5154}" destId="{35CA5534-EB6D-4D94-A3A9-A6D62199EA45}" srcOrd="0" destOrd="0" parTransId="{107D97AA-B23D-46B9-A012-705DBF584090}" sibTransId="{BD5E0965-01C7-4A01-8A82-BF5CCDBA2CF8}"/>
    <dgm:cxn modelId="{5DEDC5DA-F5ED-443C-B9A2-FA250DADD613}" type="presOf" srcId="{E6A83BA0-120E-4473-A716-4976C7EE5154}" destId="{7A37243B-4087-4453-888A-A6D5FAD6FE50}" srcOrd="0" destOrd="0" presId="urn:microsoft.com/office/officeart/2005/8/layout/hierarchy1"/>
    <dgm:cxn modelId="{78987EED-D1C6-4BE8-BDD0-9515A1322A87}" srcId="{E6A83BA0-120E-4473-A716-4976C7EE5154}" destId="{77D7680B-073F-44FB-8CFB-197A8109116E}" srcOrd="1" destOrd="0" parTransId="{59CCA2B4-D6A0-4C8F-B536-D7198BD9F738}" sibTransId="{D1410858-1524-4DF8-9865-C7CD1CF4E9EF}"/>
    <dgm:cxn modelId="{B9BB3E61-F687-4879-941C-206C1E60F01E}" type="presParOf" srcId="{7A37243B-4087-4453-888A-A6D5FAD6FE50}" destId="{E06413ED-C956-4FDB-840C-3D828F4F48E6}" srcOrd="0" destOrd="0" presId="urn:microsoft.com/office/officeart/2005/8/layout/hierarchy1"/>
    <dgm:cxn modelId="{B13BD3FF-F03E-4EBB-BD4C-A942ACEB5F46}" type="presParOf" srcId="{E06413ED-C956-4FDB-840C-3D828F4F48E6}" destId="{B3CB092D-A3EE-4BF6-90F8-FEDF00E128AB}" srcOrd="0" destOrd="0" presId="urn:microsoft.com/office/officeart/2005/8/layout/hierarchy1"/>
    <dgm:cxn modelId="{2EEDB282-A378-42C7-99DD-5124ADF2EE8F}" type="presParOf" srcId="{B3CB092D-A3EE-4BF6-90F8-FEDF00E128AB}" destId="{E4256146-EB79-4F98-A9B0-A00838ECD6A8}" srcOrd="0" destOrd="0" presId="urn:microsoft.com/office/officeart/2005/8/layout/hierarchy1"/>
    <dgm:cxn modelId="{44CE21CC-4E91-4F1D-A326-193738EA66E7}" type="presParOf" srcId="{B3CB092D-A3EE-4BF6-90F8-FEDF00E128AB}" destId="{70926667-7685-4A63-B5FF-83C90D79359A}" srcOrd="1" destOrd="0" presId="urn:microsoft.com/office/officeart/2005/8/layout/hierarchy1"/>
    <dgm:cxn modelId="{AB4A0D6B-557D-4209-A912-3494FAC5174B}" type="presParOf" srcId="{E06413ED-C956-4FDB-840C-3D828F4F48E6}" destId="{4FAAC966-7EBB-408F-A830-5C536982D42A}" srcOrd="1" destOrd="0" presId="urn:microsoft.com/office/officeart/2005/8/layout/hierarchy1"/>
    <dgm:cxn modelId="{7C869B33-612B-4619-939F-BC0D292C29A0}" type="presParOf" srcId="{7A37243B-4087-4453-888A-A6D5FAD6FE50}" destId="{7365216B-F8FE-4660-B959-08FADA2632FA}" srcOrd="1" destOrd="0" presId="urn:microsoft.com/office/officeart/2005/8/layout/hierarchy1"/>
    <dgm:cxn modelId="{6FDFB913-0E1D-4CEF-80DE-6A8FCE1B7903}" type="presParOf" srcId="{7365216B-F8FE-4660-B959-08FADA2632FA}" destId="{AA1CF4C1-AF40-4805-9BA0-A32300FDB594}" srcOrd="0" destOrd="0" presId="urn:microsoft.com/office/officeart/2005/8/layout/hierarchy1"/>
    <dgm:cxn modelId="{F60C974B-D406-4367-AD08-2DDDCA90EC1B}" type="presParOf" srcId="{AA1CF4C1-AF40-4805-9BA0-A32300FDB594}" destId="{7D23A934-6947-451A-AFCE-F4F7F7D18F45}" srcOrd="0" destOrd="0" presId="urn:microsoft.com/office/officeart/2005/8/layout/hierarchy1"/>
    <dgm:cxn modelId="{7C0A6D93-2DB8-42F2-8FF5-C4D273C3E6B5}" type="presParOf" srcId="{AA1CF4C1-AF40-4805-9BA0-A32300FDB594}" destId="{F165614B-06E6-450B-89D0-523E2CFE712C}" srcOrd="1" destOrd="0" presId="urn:microsoft.com/office/officeart/2005/8/layout/hierarchy1"/>
    <dgm:cxn modelId="{FB8FB5A9-9DC6-4E55-BB1F-07898C3965FD}" type="presParOf" srcId="{7365216B-F8FE-4660-B959-08FADA2632FA}" destId="{018AC1C7-346C-41BF-96FF-07AE5F2509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4A85C4-88A7-4216-9563-68DF1D92D53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C432DC-2BF1-4387-A955-CD2D2C1B53EB}">
      <dgm:prSet/>
      <dgm:spPr/>
      <dgm:t>
        <a:bodyPr/>
        <a:lstStyle/>
        <a:p>
          <a:r>
            <a:rPr lang="zh-CN" b="0" i="0"/>
            <a:t>安装位置：所有外窗、阳台门</a:t>
          </a:r>
          <a:endParaRPr lang="en-US"/>
        </a:p>
      </dgm:t>
    </dgm:pt>
    <dgm:pt modelId="{4E7A0455-6BAA-4E37-8C7D-2BE09DAB8EC4}" type="parTrans" cxnId="{68AC4E6F-AF13-4F80-8A82-C7B42FCB2D2E}">
      <dgm:prSet/>
      <dgm:spPr/>
      <dgm:t>
        <a:bodyPr/>
        <a:lstStyle/>
        <a:p>
          <a:endParaRPr lang="en-US"/>
        </a:p>
      </dgm:t>
    </dgm:pt>
    <dgm:pt modelId="{C4DE6372-AF2C-4F6B-AE76-7EE0B3FCF40E}" type="sibTrans" cxnId="{68AC4E6F-AF13-4F80-8A82-C7B42FCB2D2E}">
      <dgm:prSet/>
      <dgm:spPr/>
      <dgm:t>
        <a:bodyPr/>
        <a:lstStyle/>
        <a:p>
          <a:endParaRPr lang="en-US"/>
        </a:p>
      </dgm:t>
    </dgm:pt>
    <dgm:pt modelId="{C27CB26E-897B-4D17-A557-3E6D882DC36A}">
      <dgm:prSet/>
      <dgm:spPr/>
      <dgm:t>
        <a:bodyPr/>
        <a:lstStyle/>
        <a:p>
          <a:r>
            <a:rPr lang="zh-CN" b="0" i="0"/>
            <a:t>功能：实时监测开合状态，联动警报或摄像头录像</a:t>
          </a:r>
          <a:endParaRPr lang="en-US"/>
        </a:p>
      </dgm:t>
    </dgm:pt>
    <dgm:pt modelId="{9303F62E-408E-434E-A548-975C41DA833A}" type="parTrans" cxnId="{56500CB6-FE08-46F4-85E9-081BB80E4B9A}">
      <dgm:prSet/>
      <dgm:spPr/>
      <dgm:t>
        <a:bodyPr/>
        <a:lstStyle/>
        <a:p>
          <a:endParaRPr lang="en-US"/>
        </a:p>
      </dgm:t>
    </dgm:pt>
    <dgm:pt modelId="{CCC9BD79-357C-4176-9880-FC0E64713BA8}" type="sibTrans" cxnId="{56500CB6-FE08-46F4-85E9-081BB80E4B9A}">
      <dgm:prSet/>
      <dgm:spPr/>
      <dgm:t>
        <a:bodyPr/>
        <a:lstStyle/>
        <a:p>
          <a:endParaRPr lang="en-US"/>
        </a:p>
      </dgm:t>
    </dgm:pt>
    <dgm:pt modelId="{20EB940A-B2BF-458D-BE27-12B5A4D5F5E9}" type="pres">
      <dgm:prSet presAssocID="{1E4A85C4-88A7-4216-9563-68DF1D92D53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330BBE-E1F7-4A60-A2C0-07055FA962D5}" type="pres">
      <dgm:prSet presAssocID="{99C432DC-2BF1-4387-A955-CD2D2C1B53EB}" presName="hierRoot1" presStyleCnt="0"/>
      <dgm:spPr/>
    </dgm:pt>
    <dgm:pt modelId="{A368D6AE-F98B-4729-92DC-CF11A4038740}" type="pres">
      <dgm:prSet presAssocID="{99C432DC-2BF1-4387-A955-CD2D2C1B53EB}" presName="composite" presStyleCnt="0"/>
      <dgm:spPr/>
    </dgm:pt>
    <dgm:pt modelId="{25C6C24B-898C-4663-BC7C-3E86F2D7B0FB}" type="pres">
      <dgm:prSet presAssocID="{99C432DC-2BF1-4387-A955-CD2D2C1B53EB}" presName="background" presStyleLbl="node0" presStyleIdx="0" presStyleCnt="2"/>
      <dgm:spPr/>
    </dgm:pt>
    <dgm:pt modelId="{A81426AB-1FC5-4A79-B6CD-00D3CA98CF58}" type="pres">
      <dgm:prSet presAssocID="{99C432DC-2BF1-4387-A955-CD2D2C1B53EB}" presName="text" presStyleLbl="fgAcc0" presStyleIdx="0" presStyleCnt="2">
        <dgm:presLayoutVars>
          <dgm:chPref val="3"/>
        </dgm:presLayoutVars>
      </dgm:prSet>
      <dgm:spPr/>
    </dgm:pt>
    <dgm:pt modelId="{D4077ED4-89D9-425C-90BA-F1DBA664803C}" type="pres">
      <dgm:prSet presAssocID="{99C432DC-2BF1-4387-A955-CD2D2C1B53EB}" presName="hierChild2" presStyleCnt="0"/>
      <dgm:spPr/>
    </dgm:pt>
    <dgm:pt modelId="{D9BB2C6A-343B-4A7A-84FD-4896B71E43A3}" type="pres">
      <dgm:prSet presAssocID="{C27CB26E-897B-4D17-A557-3E6D882DC36A}" presName="hierRoot1" presStyleCnt="0"/>
      <dgm:spPr/>
    </dgm:pt>
    <dgm:pt modelId="{83F6767F-50EC-4004-A9EA-E06BE176CF5D}" type="pres">
      <dgm:prSet presAssocID="{C27CB26E-897B-4D17-A557-3E6D882DC36A}" presName="composite" presStyleCnt="0"/>
      <dgm:spPr/>
    </dgm:pt>
    <dgm:pt modelId="{A290334D-BB79-4D50-BA7D-EB8528060A7C}" type="pres">
      <dgm:prSet presAssocID="{C27CB26E-897B-4D17-A557-3E6D882DC36A}" presName="background" presStyleLbl="node0" presStyleIdx="1" presStyleCnt="2"/>
      <dgm:spPr/>
    </dgm:pt>
    <dgm:pt modelId="{356BD5C8-84B5-4E2C-97D8-C0637563F89F}" type="pres">
      <dgm:prSet presAssocID="{C27CB26E-897B-4D17-A557-3E6D882DC36A}" presName="text" presStyleLbl="fgAcc0" presStyleIdx="1" presStyleCnt="2">
        <dgm:presLayoutVars>
          <dgm:chPref val="3"/>
        </dgm:presLayoutVars>
      </dgm:prSet>
      <dgm:spPr/>
    </dgm:pt>
    <dgm:pt modelId="{9404F07C-1825-40AC-AD36-4D887118114F}" type="pres">
      <dgm:prSet presAssocID="{C27CB26E-897B-4D17-A557-3E6D882DC36A}" presName="hierChild2" presStyleCnt="0"/>
      <dgm:spPr/>
    </dgm:pt>
  </dgm:ptLst>
  <dgm:cxnLst>
    <dgm:cxn modelId="{2AE15B13-B7AC-4520-B50F-62C27B6E9512}" type="presOf" srcId="{99C432DC-2BF1-4387-A955-CD2D2C1B53EB}" destId="{A81426AB-1FC5-4A79-B6CD-00D3CA98CF58}" srcOrd="0" destOrd="0" presId="urn:microsoft.com/office/officeart/2005/8/layout/hierarchy1"/>
    <dgm:cxn modelId="{68AC4E6F-AF13-4F80-8A82-C7B42FCB2D2E}" srcId="{1E4A85C4-88A7-4216-9563-68DF1D92D532}" destId="{99C432DC-2BF1-4387-A955-CD2D2C1B53EB}" srcOrd="0" destOrd="0" parTransId="{4E7A0455-6BAA-4E37-8C7D-2BE09DAB8EC4}" sibTransId="{C4DE6372-AF2C-4F6B-AE76-7EE0B3FCF40E}"/>
    <dgm:cxn modelId="{56500CB6-FE08-46F4-85E9-081BB80E4B9A}" srcId="{1E4A85C4-88A7-4216-9563-68DF1D92D532}" destId="{C27CB26E-897B-4D17-A557-3E6D882DC36A}" srcOrd="1" destOrd="0" parTransId="{9303F62E-408E-434E-A548-975C41DA833A}" sibTransId="{CCC9BD79-357C-4176-9880-FC0E64713BA8}"/>
    <dgm:cxn modelId="{137288BC-972E-4696-9400-ECFBFBDF9DBC}" type="presOf" srcId="{1E4A85C4-88A7-4216-9563-68DF1D92D532}" destId="{20EB940A-B2BF-458D-BE27-12B5A4D5F5E9}" srcOrd="0" destOrd="0" presId="urn:microsoft.com/office/officeart/2005/8/layout/hierarchy1"/>
    <dgm:cxn modelId="{665159F5-AD50-4B58-8724-B38ADE466B06}" type="presOf" srcId="{C27CB26E-897B-4D17-A557-3E6D882DC36A}" destId="{356BD5C8-84B5-4E2C-97D8-C0637563F89F}" srcOrd="0" destOrd="0" presId="urn:microsoft.com/office/officeart/2005/8/layout/hierarchy1"/>
    <dgm:cxn modelId="{7DDFA5AD-F61D-4D55-9352-A1282D7761C3}" type="presParOf" srcId="{20EB940A-B2BF-458D-BE27-12B5A4D5F5E9}" destId="{EB330BBE-E1F7-4A60-A2C0-07055FA962D5}" srcOrd="0" destOrd="0" presId="urn:microsoft.com/office/officeart/2005/8/layout/hierarchy1"/>
    <dgm:cxn modelId="{442D199F-EA1F-49D1-90D7-5C580D944CDC}" type="presParOf" srcId="{EB330BBE-E1F7-4A60-A2C0-07055FA962D5}" destId="{A368D6AE-F98B-4729-92DC-CF11A4038740}" srcOrd="0" destOrd="0" presId="urn:microsoft.com/office/officeart/2005/8/layout/hierarchy1"/>
    <dgm:cxn modelId="{9EAE2C63-E561-4D39-A251-7AB1CE66CA98}" type="presParOf" srcId="{A368D6AE-F98B-4729-92DC-CF11A4038740}" destId="{25C6C24B-898C-4663-BC7C-3E86F2D7B0FB}" srcOrd="0" destOrd="0" presId="urn:microsoft.com/office/officeart/2005/8/layout/hierarchy1"/>
    <dgm:cxn modelId="{5808300E-FEEF-49A1-ADA1-473A31288C79}" type="presParOf" srcId="{A368D6AE-F98B-4729-92DC-CF11A4038740}" destId="{A81426AB-1FC5-4A79-B6CD-00D3CA98CF58}" srcOrd="1" destOrd="0" presId="urn:microsoft.com/office/officeart/2005/8/layout/hierarchy1"/>
    <dgm:cxn modelId="{54CA051D-7C95-4ADE-8662-CCB2555979DD}" type="presParOf" srcId="{EB330BBE-E1F7-4A60-A2C0-07055FA962D5}" destId="{D4077ED4-89D9-425C-90BA-F1DBA664803C}" srcOrd="1" destOrd="0" presId="urn:microsoft.com/office/officeart/2005/8/layout/hierarchy1"/>
    <dgm:cxn modelId="{EFCE3CA5-3E75-493A-B078-320F9308EF29}" type="presParOf" srcId="{20EB940A-B2BF-458D-BE27-12B5A4D5F5E9}" destId="{D9BB2C6A-343B-4A7A-84FD-4896B71E43A3}" srcOrd="1" destOrd="0" presId="urn:microsoft.com/office/officeart/2005/8/layout/hierarchy1"/>
    <dgm:cxn modelId="{862E9E87-E3DD-41A1-B358-8101EAAE9D9C}" type="presParOf" srcId="{D9BB2C6A-343B-4A7A-84FD-4896B71E43A3}" destId="{83F6767F-50EC-4004-A9EA-E06BE176CF5D}" srcOrd="0" destOrd="0" presId="urn:microsoft.com/office/officeart/2005/8/layout/hierarchy1"/>
    <dgm:cxn modelId="{F6908317-315B-4F39-88BC-BDACEF7471A3}" type="presParOf" srcId="{83F6767F-50EC-4004-A9EA-E06BE176CF5D}" destId="{A290334D-BB79-4D50-BA7D-EB8528060A7C}" srcOrd="0" destOrd="0" presId="urn:microsoft.com/office/officeart/2005/8/layout/hierarchy1"/>
    <dgm:cxn modelId="{110B5E96-3D3F-47F9-8942-6333A27DEEC4}" type="presParOf" srcId="{83F6767F-50EC-4004-A9EA-E06BE176CF5D}" destId="{356BD5C8-84B5-4E2C-97D8-C0637563F89F}" srcOrd="1" destOrd="0" presId="urn:microsoft.com/office/officeart/2005/8/layout/hierarchy1"/>
    <dgm:cxn modelId="{B9CA708F-27A9-4BA9-BF8B-1B72FF109129}" type="presParOf" srcId="{D9BB2C6A-343B-4A7A-84FD-4896B71E43A3}" destId="{9404F07C-1825-40AC-AD36-4D88711811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AB8C57-2F2E-4FBF-8B80-84E4F9D9F95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AB9D75F-35F2-42BB-94E2-A7520A5DDFD0}">
      <dgm:prSet/>
      <dgm:spPr/>
      <dgm:t>
        <a:bodyPr/>
        <a:lstStyle/>
        <a:p>
          <a:r>
            <a:rPr lang="zh-CN" b="0" i="0"/>
            <a:t>安装位置：客厅阳台、主卧窗边（防范翻窗入侵）</a:t>
          </a:r>
          <a:endParaRPr lang="en-US"/>
        </a:p>
      </dgm:t>
    </dgm:pt>
    <dgm:pt modelId="{DFED8D57-6E1B-4A7C-BA50-BA57A0F81479}" type="parTrans" cxnId="{6BFC4C5F-01BE-4CEA-ACFE-467C4782A2C3}">
      <dgm:prSet/>
      <dgm:spPr/>
      <dgm:t>
        <a:bodyPr/>
        <a:lstStyle/>
        <a:p>
          <a:endParaRPr lang="en-US"/>
        </a:p>
      </dgm:t>
    </dgm:pt>
    <dgm:pt modelId="{BF6648BC-7DA8-4B65-8978-1853B96D1955}" type="sibTrans" cxnId="{6BFC4C5F-01BE-4CEA-ACFE-467C4782A2C3}">
      <dgm:prSet/>
      <dgm:spPr/>
      <dgm:t>
        <a:bodyPr/>
        <a:lstStyle/>
        <a:p>
          <a:endParaRPr lang="en-US"/>
        </a:p>
      </dgm:t>
    </dgm:pt>
    <dgm:pt modelId="{B255DF5E-3E2C-416B-87A5-03AA31445E1C}">
      <dgm:prSet/>
      <dgm:spPr/>
      <dgm:t>
        <a:bodyPr/>
        <a:lstStyle/>
        <a:p>
          <a:r>
            <a:rPr lang="zh-CN" b="0" i="0"/>
            <a:t>优势：形成无形警戒线，触发后秒级报警</a:t>
          </a:r>
          <a:endParaRPr lang="en-US"/>
        </a:p>
      </dgm:t>
    </dgm:pt>
    <dgm:pt modelId="{288DE91D-72F3-471F-B45A-39BCACC218F2}" type="parTrans" cxnId="{63BC66C4-7DBE-4278-BBFB-159B6F4D6B6D}">
      <dgm:prSet/>
      <dgm:spPr/>
      <dgm:t>
        <a:bodyPr/>
        <a:lstStyle/>
        <a:p>
          <a:endParaRPr lang="en-US"/>
        </a:p>
      </dgm:t>
    </dgm:pt>
    <dgm:pt modelId="{F78AE385-82CB-4E8B-8291-FECDFBDC6ADC}" type="sibTrans" cxnId="{63BC66C4-7DBE-4278-BBFB-159B6F4D6B6D}">
      <dgm:prSet/>
      <dgm:spPr/>
      <dgm:t>
        <a:bodyPr/>
        <a:lstStyle/>
        <a:p>
          <a:endParaRPr lang="en-US"/>
        </a:p>
      </dgm:t>
    </dgm:pt>
    <dgm:pt modelId="{ADE98EBD-91BA-4B1E-8A66-12BFA62607F4}" type="pres">
      <dgm:prSet presAssocID="{99AB8C57-2F2E-4FBF-8B80-84E4F9D9F95F}" presName="linear" presStyleCnt="0">
        <dgm:presLayoutVars>
          <dgm:animLvl val="lvl"/>
          <dgm:resizeHandles val="exact"/>
        </dgm:presLayoutVars>
      </dgm:prSet>
      <dgm:spPr/>
    </dgm:pt>
    <dgm:pt modelId="{F816C494-0ED2-4F69-BDB7-7453E91F6C66}" type="pres">
      <dgm:prSet presAssocID="{EAB9D75F-35F2-42BB-94E2-A7520A5DDF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FB466FC-51EE-45B7-80AC-38837D6653BF}" type="pres">
      <dgm:prSet presAssocID="{BF6648BC-7DA8-4B65-8978-1853B96D1955}" presName="spacer" presStyleCnt="0"/>
      <dgm:spPr/>
    </dgm:pt>
    <dgm:pt modelId="{AA89BC8C-080D-4A98-B590-A63D2A05F770}" type="pres">
      <dgm:prSet presAssocID="{B255DF5E-3E2C-416B-87A5-03AA31445E1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BFC4C5F-01BE-4CEA-ACFE-467C4782A2C3}" srcId="{99AB8C57-2F2E-4FBF-8B80-84E4F9D9F95F}" destId="{EAB9D75F-35F2-42BB-94E2-A7520A5DDFD0}" srcOrd="0" destOrd="0" parTransId="{DFED8D57-6E1B-4A7C-BA50-BA57A0F81479}" sibTransId="{BF6648BC-7DA8-4B65-8978-1853B96D1955}"/>
    <dgm:cxn modelId="{C67D4052-56E1-4406-8218-5EE1419DFB37}" type="presOf" srcId="{B255DF5E-3E2C-416B-87A5-03AA31445E1C}" destId="{AA89BC8C-080D-4A98-B590-A63D2A05F770}" srcOrd="0" destOrd="0" presId="urn:microsoft.com/office/officeart/2005/8/layout/vList2"/>
    <dgm:cxn modelId="{8ECF1BAC-CC6B-4F8B-B5E5-202CF0E6C556}" type="presOf" srcId="{EAB9D75F-35F2-42BB-94E2-A7520A5DDFD0}" destId="{F816C494-0ED2-4F69-BDB7-7453E91F6C66}" srcOrd="0" destOrd="0" presId="urn:microsoft.com/office/officeart/2005/8/layout/vList2"/>
    <dgm:cxn modelId="{63BC66C4-7DBE-4278-BBFB-159B6F4D6B6D}" srcId="{99AB8C57-2F2E-4FBF-8B80-84E4F9D9F95F}" destId="{B255DF5E-3E2C-416B-87A5-03AA31445E1C}" srcOrd="1" destOrd="0" parTransId="{288DE91D-72F3-471F-B45A-39BCACC218F2}" sibTransId="{F78AE385-82CB-4E8B-8291-FECDFBDC6ADC}"/>
    <dgm:cxn modelId="{738FC3DF-76E3-4469-A771-35B85D7A9E83}" type="presOf" srcId="{99AB8C57-2F2E-4FBF-8B80-84E4F9D9F95F}" destId="{ADE98EBD-91BA-4B1E-8A66-12BFA62607F4}" srcOrd="0" destOrd="0" presId="urn:microsoft.com/office/officeart/2005/8/layout/vList2"/>
    <dgm:cxn modelId="{754F7C67-9B16-484C-BB5E-4E0C748FBB40}" type="presParOf" srcId="{ADE98EBD-91BA-4B1E-8A66-12BFA62607F4}" destId="{F816C494-0ED2-4F69-BDB7-7453E91F6C66}" srcOrd="0" destOrd="0" presId="urn:microsoft.com/office/officeart/2005/8/layout/vList2"/>
    <dgm:cxn modelId="{CFADABF0-25B3-4255-8F28-8B3B79094B82}" type="presParOf" srcId="{ADE98EBD-91BA-4B1E-8A66-12BFA62607F4}" destId="{4FB466FC-51EE-45B7-80AC-38837D6653BF}" srcOrd="1" destOrd="0" presId="urn:microsoft.com/office/officeart/2005/8/layout/vList2"/>
    <dgm:cxn modelId="{1FAF3B59-AA96-437C-BD6A-B78B39BB4DA9}" type="presParOf" srcId="{ADE98EBD-91BA-4B1E-8A66-12BFA62607F4}" destId="{AA89BC8C-080D-4A98-B590-A63D2A05F77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8112C-5A7C-4B52-BD1F-E83689CE551E}">
      <dsp:nvSpPr>
        <dsp:cNvPr id="0" name=""/>
        <dsp:cNvSpPr/>
      </dsp:nvSpPr>
      <dsp:spPr>
        <a:xfrm>
          <a:off x="0" y="0"/>
          <a:ext cx="7484885" cy="9667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i="0" kern="1200"/>
            <a:t>图示化三层防护</a:t>
          </a:r>
          <a:r>
            <a:rPr lang="zh-CN" sz="2400" b="0" i="0" kern="1200"/>
            <a:t>：</a:t>
          </a:r>
          <a:endParaRPr lang="en-US" sz="2400" kern="1200"/>
        </a:p>
      </dsp:txBody>
      <dsp:txXfrm>
        <a:off x="28314" y="28314"/>
        <a:ext cx="6360027" cy="910096"/>
      </dsp:txXfrm>
    </dsp:sp>
    <dsp:sp modelId="{276D170F-1BE5-40CA-BBBB-33727851A9D7}">
      <dsp:nvSpPr>
        <dsp:cNvPr id="0" name=""/>
        <dsp:cNvSpPr/>
      </dsp:nvSpPr>
      <dsp:spPr>
        <a:xfrm>
          <a:off x="626859" y="1142492"/>
          <a:ext cx="7484885" cy="966724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i="0" kern="1200" dirty="0"/>
            <a:t>外层</a:t>
          </a:r>
          <a:r>
            <a:rPr lang="zh-CN" sz="2400" b="0" i="0" kern="1200" dirty="0"/>
            <a:t>（物理防护）：智能门锁</a:t>
          </a:r>
          <a:r>
            <a:rPr lang="en-US" sz="2400" b="0" i="0" kern="1200" dirty="0"/>
            <a:t>+</a:t>
          </a:r>
          <a:r>
            <a:rPr lang="zh-CN" sz="2400" b="0" i="0" kern="1200" dirty="0"/>
            <a:t>门窗传感器</a:t>
          </a:r>
          <a:endParaRPr lang="en-US" sz="2400" kern="1200" dirty="0"/>
        </a:p>
      </dsp:txBody>
      <dsp:txXfrm>
        <a:off x="655173" y="1170806"/>
        <a:ext cx="6173027" cy="910096"/>
      </dsp:txXfrm>
    </dsp:sp>
    <dsp:sp modelId="{9A440A28-19BE-4234-82A4-A7EB3F53A9B3}">
      <dsp:nvSpPr>
        <dsp:cNvPr id="0" name=""/>
        <dsp:cNvSpPr/>
      </dsp:nvSpPr>
      <dsp:spPr>
        <a:xfrm>
          <a:off x="1244362" y="2284984"/>
          <a:ext cx="7484885" cy="966724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i="0" kern="1200" dirty="0"/>
            <a:t>中层</a:t>
          </a:r>
          <a:r>
            <a:rPr lang="zh-CN" sz="2400" b="0" i="0" kern="1200" dirty="0"/>
            <a:t>（动态监测）：红外幕帘</a:t>
          </a:r>
          <a:r>
            <a:rPr lang="en-US" sz="2400" b="0" i="0" kern="1200" dirty="0"/>
            <a:t>+</a:t>
          </a:r>
          <a:r>
            <a:rPr lang="zh-HK" altLang="en-US" sz="2400" b="0" i="0" kern="1200" dirty="0"/>
            <a:t>移动探测器</a:t>
          </a:r>
          <a:r>
            <a:rPr lang="en-US" altLang="zh-HK" sz="2400" b="0" i="0" kern="1200" dirty="0"/>
            <a:t>(</a:t>
          </a:r>
          <a:r>
            <a:rPr lang="en-US" altLang="zh-HK" sz="2400" b="0" i="0" kern="1200" dirty="0" err="1"/>
            <a:t>ir</a:t>
          </a:r>
          <a:r>
            <a:rPr lang="en-US" altLang="zh-HK" sz="2400" b="0" i="0" kern="1200" dirty="0"/>
            <a:t>/pir)</a:t>
          </a:r>
          <a:endParaRPr lang="en-US" sz="2400" kern="1200" dirty="0"/>
        </a:p>
      </dsp:txBody>
      <dsp:txXfrm>
        <a:off x="1272676" y="2313298"/>
        <a:ext cx="6182383" cy="910096"/>
      </dsp:txXfrm>
    </dsp:sp>
    <dsp:sp modelId="{CD71B8D7-256D-4E78-8C14-A03618DC7F66}">
      <dsp:nvSpPr>
        <dsp:cNvPr id="0" name=""/>
        <dsp:cNvSpPr/>
      </dsp:nvSpPr>
      <dsp:spPr>
        <a:xfrm>
          <a:off x="1871221" y="3427476"/>
          <a:ext cx="7484885" cy="966724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1" i="0" kern="1200" dirty="0"/>
            <a:t>内层</a:t>
          </a:r>
          <a:r>
            <a:rPr lang="zh-CN" sz="2400" b="0" i="0" kern="1200" dirty="0"/>
            <a:t>（应急响应）：紧急按钮</a:t>
          </a:r>
          <a:r>
            <a:rPr lang="en-US" sz="2400" b="0" i="0" kern="1200" dirty="0"/>
            <a:t>+</a:t>
          </a:r>
          <a:r>
            <a:rPr lang="zh-CN" sz="2400" b="0" i="0" kern="1200" dirty="0"/>
            <a:t>自动报警推送</a:t>
          </a:r>
          <a:br>
            <a:rPr lang="zh-CN" sz="2400" b="0" i="0" kern="1200" dirty="0"/>
          </a:br>
          <a:endParaRPr lang="en-US" sz="2400" kern="1200" dirty="0"/>
        </a:p>
      </dsp:txBody>
      <dsp:txXfrm>
        <a:off x="1899535" y="3455790"/>
        <a:ext cx="6173027" cy="910096"/>
      </dsp:txXfrm>
    </dsp:sp>
    <dsp:sp modelId="{ED72B900-A615-4949-93B8-252F77A1A452}">
      <dsp:nvSpPr>
        <dsp:cNvPr id="0" name=""/>
        <dsp:cNvSpPr/>
      </dsp:nvSpPr>
      <dsp:spPr>
        <a:xfrm>
          <a:off x="6856515" y="740422"/>
          <a:ext cx="628370" cy="628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997898" y="740422"/>
        <a:ext cx="345604" cy="472848"/>
      </dsp:txXfrm>
    </dsp:sp>
    <dsp:sp modelId="{69085BDD-AA5E-49D1-8678-30437DECF4A8}">
      <dsp:nvSpPr>
        <dsp:cNvPr id="0" name=""/>
        <dsp:cNvSpPr/>
      </dsp:nvSpPr>
      <dsp:spPr>
        <a:xfrm>
          <a:off x="7483374" y="1882914"/>
          <a:ext cx="628370" cy="628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624757" y="1882914"/>
        <a:ext cx="345604" cy="472848"/>
      </dsp:txXfrm>
    </dsp:sp>
    <dsp:sp modelId="{6DE68C21-090D-4FBD-A419-F12EECF827FF}">
      <dsp:nvSpPr>
        <dsp:cNvPr id="0" name=""/>
        <dsp:cNvSpPr/>
      </dsp:nvSpPr>
      <dsp:spPr>
        <a:xfrm>
          <a:off x="8100877" y="3025406"/>
          <a:ext cx="628370" cy="628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42260" y="3025406"/>
        <a:ext cx="345604" cy="472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56146-EB79-4F98-A9B0-A00838ECD6A8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6667-7685-4A63-B5FF-83C90D79359A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800" b="0" i="0" kern="1200"/>
            <a:t>安装位置：大门</a:t>
          </a:r>
          <a:endParaRPr lang="en-US" sz="3800" kern="1200"/>
        </a:p>
      </dsp:txBody>
      <dsp:txXfrm>
        <a:off x="585701" y="1066737"/>
        <a:ext cx="4337991" cy="2693452"/>
      </dsp:txXfrm>
    </dsp:sp>
    <dsp:sp modelId="{7D23A934-6947-451A-AFCE-F4F7F7D18F45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5614B-06E6-450B-89D0-523E2CFE712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800" b="0" i="0" kern="1200"/>
            <a:t>功能：指纹</a:t>
          </a:r>
          <a:r>
            <a:rPr lang="en-US" sz="3800" b="0" i="0" kern="1200"/>
            <a:t>/</a:t>
          </a:r>
          <a:r>
            <a:rPr lang="zh-CN" sz="3800" b="0" i="0" kern="1200"/>
            <a:t>密码</a:t>
          </a:r>
          <a:r>
            <a:rPr lang="en-US" sz="3800" b="0" i="0" kern="1200"/>
            <a:t>/</a:t>
          </a:r>
          <a:r>
            <a:rPr lang="zh-CN" sz="3800" b="0" i="0" kern="1200"/>
            <a:t>手机远程开锁、防撬报警、异常开锁记录推送</a:t>
          </a:r>
          <a:endParaRPr lang="en-US" sz="3800" kern="1200"/>
        </a:p>
      </dsp:txBody>
      <dsp:txXfrm>
        <a:off x="6092527" y="1066737"/>
        <a:ext cx="4337991" cy="2693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6C24B-898C-4663-BC7C-3E86F2D7B0FB}">
      <dsp:nvSpPr>
        <dsp:cNvPr id="0" name=""/>
        <dsp:cNvSpPr/>
      </dsp:nvSpPr>
      <dsp:spPr>
        <a:xfrm>
          <a:off x="1320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426AB-1FC5-4A79-B6CD-00D3CA98CF58}">
      <dsp:nvSpPr>
        <dsp:cNvPr id="0" name=""/>
        <dsp:cNvSpPr/>
      </dsp:nvSpPr>
      <dsp:spPr>
        <a:xfrm>
          <a:off x="516452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000" b="0" i="0" kern="1200"/>
            <a:t>安装位置：所有外窗、阳台门</a:t>
          </a:r>
          <a:endParaRPr lang="en-US" sz="4000" kern="1200"/>
        </a:p>
      </dsp:txBody>
      <dsp:txXfrm>
        <a:off x="602678" y="725825"/>
        <a:ext cx="4463730" cy="2771523"/>
      </dsp:txXfrm>
    </dsp:sp>
    <dsp:sp modelId="{A290334D-BB79-4D50-BA7D-EB8528060A7C}">
      <dsp:nvSpPr>
        <dsp:cNvPr id="0" name=""/>
        <dsp:cNvSpPr/>
      </dsp:nvSpPr>
      <dsp:spPr>
        <a:xfrm>
          <a:off x="5667765" y="150224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BD5C8-84B5-4E2C-97D8-C0637563F89F}">
      <dsp:nvSpPr>
        <dsp:cNvPr id="0" name=""/>
        <dsp:cNvSpPr/>
      </dsp:nvSpPr>
      <dsp:spPr>
        <a:xfrm>
          <a:off x="6182897" y="639599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000" b="0" i="0" kern="1200"/>
            <a:t>功能：实时监测开合状态，联动警报或摄像头录像</a:t>
          </a:r>
          <a:endParaRPr lang="en-US" sz="4000" kern="1200"/>
        </a:p>
      </dsp:txBody>
      <dsp:txXfrm>
        <a:off x="6269123" y="725825"/>
        <a:ext cx="4463730" cy="27715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6C494-0ED2-4F69-BDB7-7453E91F6C66}">
      <dsp:nvSpPr>
        <dsp:cNvPr id="0" name=""/>
        <dsp:cNvSpPr/>
      </dsp:nvSpPr>
      <dsp:spPr>
        <a:xfrm>
          <a:off x="0" y="32969"/>
          <a:ext cx="10820400" cy="17748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100" b="0" i="0" kern="1200"/>
            <a:t>安装位置：客厅阳台、主卧窗边（防范翻窗入侵）</a:t>
          </a:r>
          <a:endParaRPr lang="en-US" sz="4100" kern="1200"/>
        </a:p>
      </dsp:txBody>
      <dsp:txXfrm>
        <a:off x="86643" y="119612"/>
        <a:ext cx="10647114" cy="1601604"/>
      </dsp:txXfrm>
    </dsp:sp>
    <dsp:sp modelId="{AA89BC8C-080D-4A98-B590-A63D2A05F770}">
      <dsp:nvSpPr>
        <dsp:cNvPr id="0" name=""/>
        <dsp:cNvSpPr/>
      </dsp:nvSpPr>
      <dsp:spPr>
        <a:xfrm>
          <a:off x="0" y="1925939"/>
          <a:ext cx="10820400" cy="177489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100" b="0" i="0" kern="1200"/>
            <a:t>优势：形成无形警戒线，触发后秒级报警</a:t>
          </a:r>
          <a:endParaRPr lang="en-US" sz="4100" kern="1200"/>
        </a:p>
      </dsp:txBody>
      <dsp:txXfrm>
        <a:off x="86643" y="2012582"/>
        <a:ext cx="10647114" cy="1601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B168C-2A5A-4D97-A2FE-8800F86E1CB4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A41D9-B9D1-4B67-9DF4-ACB53B0D6CB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7308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A41D9-B9D1-4B67-9DF4-ACB53B0D6CB9}" type="slidenum">
              <a:rPr lang="zh-HK" altLang="en-US" smtClean="0"/>
              <a:t>19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465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56DBB9-5FAF-D5B1-9FBC-4279B804E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A9EF19-8A70-C8CC-86FB-B5A2FFBE5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0BB63-62D4-1523-8CBC-9497D61E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6E66DE-66A6-39BB-F701-8DB8F01D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E06144-3A43-8E1B-39F0-7C681A22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48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A151A-FB73-9287-5977-499E85C7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7CEDC8-9956-C55C-D346-387558F3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6FA7BF-DD59-C3E1-2C56-9CD8DD9B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141BAC-5B3D-319C-A63B-97369C00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218BB0-6B86-0D82-CCC8-E7605829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708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FE64FF-4D90-3485-6049-B578D9D60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449E06-10EE-2317-F67B-28F7F7970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CFE270-B119-A325-A47E-900BDDB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F0E9AA-B2ED-BC89-7E6D-7CE0556A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6FF5D-9F12-D849-154E-1BC2F683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118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692B4-7E76-9779-821A-F6E24FE4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A47CE9-F6C0-8860-E506-FD544007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A1AE4A-5F29-1F00-F7D7-472FCF1C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A7C973-095B-20AC-FE66-93704C14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828E22-6C95-FBF0-0024-45DE5BD6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2748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4990D6-78B2-88EA-3C3B-A4CAC6F4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F105D9-1C0A-44D7-08D1-C417C8E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25BF2B-7300-2599-0023-6C6AE5F7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7F8531-781C-92CF-0D40-3FA4A921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15BCE-5CD5-4C23-3C05-F17989BF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785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3E4E9-BD17-4DD6-AAB5-9570DA0B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BA3476-9AC3-D60A-59A7-4082CD9FF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AA8789-DDE9-6230-F3A7-91476E461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415699-FCBA-03CE-0258-D2239445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6BF591-8CFF-2DFD-49E9-BCF72522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317567-FBBF-1D8F-5072-BD4E3FED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8134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46BCF-4C32-981F-9D91-7A70F368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DE1267-14FB-9976-A43E-499FC45E1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3215D6-BC5B-AA1D-D400-5CD05FE0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0B6EE7B-C5C5-2466-6414-371732F26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D332E7-F3FA-9F07-4E74-BB447D1A5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02BAF3A-5AAC-5F1A-05D8-476ACF6F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D1C1E42-FD62-2D67-2AC8-3C8B8B4F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FF1AE55-9F44-0C8C-0685-15F51911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44007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B0F5-4986-2F51-B7C1-F500C57C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7E6FCA-32E5-63D5-79C3-7E90B596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016388-8BE4-1627-FDD7-09E91F72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9975DD-7FD0-BA74-640E-2A440425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977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ED2EE56-CB6E-4AEE-41C5-54157BD1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DC97903-DC3E-67DA-335F-1614DF07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5BFC0-7DCD-A3CC-B4A2-AF7E893C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9328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9B333-3F0F-228E-6354-50CBD9FF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FA3904-FF15-5A3C-D51A-406D1BD9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9F0C005-06A3-490A-96D6-5907B72D7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A7ACA9-C57F-3915-6D27-064AACA5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7E2241-D326-C4B5-52A7-8F1252FB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BF0A5D-4212-1A61-4862-CC46C0F8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0167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7B5B1-0402-FABC-B181-76D881C5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1DF814-986E-CBD5-DD1C-0A4CA11CB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C1A6BE-E4F9-533F-E996-CCB60E344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65DE2D-D203-4CE1-D3BA-F7E88A4D5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5924EE-EEE2-744B-E8C2-04E9B0A2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33C2B4-33F3-2A5F-3295-4634B800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4552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E7D60E6-49D8-3E2E-3DB2-DEC83ECF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E34A7-4EDC-14FE-F25E-81B9ABDF6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767BD-9D1C-CC47-BD49-985B6C5C3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DDAA9-C75D-4877-8A77-BA23C6E661B0}" type="datetimeFigureOut">
              <a:rPr lang="zh-HK" altLang="en-US" smtClean="0"/>
              <a:t>22/4/2025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BFCC8E-1965-32B9-8E00-7FB2FBF43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14A3FD-DDE0-7593-A76B-4A5E241D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7BF34-8D73-45C5-897A-12BC2399998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282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DE35C40-4646-2BED-2636-2A8088B01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48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高端智慧家居防盜系統方案</a:t>
            </a:r>
            <a:endParaRPr lang="zh-HK" altLang="en-US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95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04C9C5-625D-4F6E-EE80-C9E71C82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二、分区布防策略</a:t>
            </a:r>
            <a:br>
              <a:rPr lang="zh-CN" alt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zh-HK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0C55734-B2EA-462B-7970-A2815B5BE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790565"/>
              </p:ext>
            </p:extLst>
          </p:nvPr>
        </p:nvGraphicFramePr>
        <p:xfrm>
          <a:off x="4777316" y="1173682"/>
          <a:ext cx="6780702" cy="450831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25239">
                  <a:extLst>
                    <a:ext uri="{9D8B030D-6E8A-4147-A177-3AD203B41FA5}">
                      <a16:colId xmlns:a16="http://schemas.microsoft.com/office/drawing/2014/main" val="630269603"/>
                    </a:ext>
                  </a:extLst>
                </a:gridCol>
                <a:gridCol w="2746955">
                  <a:extLst>
                    <a:ext uri="{9D8B030D-6E8A-4147-A177-3AD203B41FA5}">
                      <a16:colId xmlns:a16="http://schemas.microsoft.com/office/drawing/2014/main" val="2738820607"/>
                    </a:ext>
                  </a:extLst>
                </a:gridCol>
                <a:gridCol w="2608508">
                  <a:extLst>
                    <a:ext uri="{9D8B030D-6E8A-4147-A177-3AD203B41FA5}">
                      <a16:colId xmlns:a16="http://schemas.microsoft.com/office/drawing/2014/main" val="2733547429"/>
                    </a:ext>
                  </a:extLst>
                </a:gridCol>
              </a:tblGrid>
              <a:tr h="680500">
                <a:tc>
                  <a:txBody>
                    <a:bodyPr/>
                    <a:lstStyle/>
                    <a:p>
                      <a:pPr algn="l"/>
                      <a:r>
                        <a:rPr lang="zh-HK" alt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区域</a:t>
                      </a:r>
                    </a:p>
                  </a:txBody>
                  <a:tcPr marL="265820" marR="159492" marT="159492" marB="1594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HK" alt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防护设备</a:t>
                      </a:r>
                    </a:p>
                  </a:txBody>
                  <a:tcPr marL="265820" marR="159492" marT="159492" marB="1594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HK" alt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布防重点</a:t>
                      </a:r>
                    </a:p>
                  </a:txBody>
                  <a:tcPr marL="265820" marR="159492" marT="159492" marB="15949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322516"/>
                  </a:ext>
                </a:extLst>
              </a:tr>
              <a:tr h="815182">
                <a:tc>
                  <a:txBody>
                    <a:bodyPr/>
                    <a:lstStyle/>
                    <a:p>
                      <a:r>
                        <a:rPr lang="zh-HK" altLang="en-US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大门</a:t>
                      </a:r>
                      <a:endParaRPr lang="zh-HK" alt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智能门锁</a:t>
                      </a:r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门口摄像头</a:t>
                      </a:r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门磁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防尾随、记录访客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72046"/>
                  </a:ext>
                </a:extLst>
              </a:tr>
              <a:tr h="815182">
                <a:tc>
                  <a:txBody>
                    <a:bodyPr/>
                    <a:lstStyle/>
                    <a:p>
                      <a:r>
                        <a:rPr lang="zh-HK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客厅</a:t>
                      </a:r>
                      <a:endParaRPr lang="zh-HK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红外幕帘</a:t>
                      </a:r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云台摄像头</a:t>
                      </a:r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玻璃破碎传感器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覆盖阳台和主要活动区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812402"/>
                  </a:ext>
                </a:extLst>
              </a:tr>
              <a:tr h="815182">
                <a:tc>
                  <a:txBody>
                    <a:bodyPr/>
                    <a:lstStyle/>
                    <a:p>
                      <a:r>
                        <a:rPr lang="zh-HK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卧室</a:t>
                      </a:r>
                      <a:endParaRPr lang="zh-HK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门窗传感器</a:t>
                      </a:r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紧急按钮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夜间重点防护，一键求救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12554"/>
                  </a:ext>
                </a:extLst>
              </a:tr>
              <a:tr h="815182">
                <a:tc>
                  <a:txBody>
                    <a:bodyPr/>
                    <a:lstStyle/>
                    <a:p>
                      <a:r>
                        <a:rPr lang="zh-HK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厨房</a:t>
                      </a:r>
                      <a:r>
                        <a:rPr lang="en-US" altLang="zh-HK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zh-HK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浴室</a:t>
                      </a:r>
                      <a:endParaRPr lang="zh-HK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水浸传感器</a:t>
                      </a:r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+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振动传感器（防破窗）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兼顾安全与灾害预防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392171"/>
                  </a:ext>
                </a:extLst>
              </a:tr>
              <a:tr h="567083">
                <a:tc>
                  <a:txBody>
                    <a:bodyPr/>
                    <a:lstStyle/>
                    <a:p>
                      <a:r>
                        <a:rPr lang="zh-HK" alt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走廊</a:t>
                      </a:r>
                      <a:endParaRPr lang="zh-HK" alt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被动红外探测器（</a:t>
                      </a:r>
                      <a:r>
                        <a:rPr lang="en-US" altLang="zh-C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PIR</a:t>
                      </a:r>
                      <a:r>
                        <a:rPr lang="zh-CN" alt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）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监测移动路径</a:t>
                      </a:r>
                    </a:p>
                  </a:txBody>
                  <a:tcPr marL="265820" marR="138226" marT="138226" marB="138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05267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5B144F6-D6D5-BA30-FFAF-7D1C954E8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zh-HK" altLang="zh-HK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HK" altLang="zh-HK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3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BE6BE22-092D-34D7-9E1B-AF4EA64BA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832" y="457200"/>
            <a:ext cx="78463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6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ED22F8-9329-A402-95C8-66EECD47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zh-HK" altLang="en-US" sz="4000" b="1" i="0">
                <a:solidFill>
                  <a:srgbClr val="FFFFFF"/>
                </a:solidFill>
                <a:effectLst/>
                <a:latin typeface="DeepSeek-CJK-patch"/>
              </a:rPr>
              <a:t>监控系统</a:t>
            </a:r>
            <a:br>
              <a:rPr lang="zh-HK" altLang="en-US" sz="4000" b="1" i="0">
                <a:solidFill>
                  <a:srgbClr val="FFFFFF"/>
                </a:solidFill>
                <a:effectLst/>
                <a:latin typeface="DeepSeek-CJK-patch"/>
              </a:rPr>
            </a:br>
            <a:endParaRPr lang="zh-HK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F4BA2-99F7-0279-2916-07494CEDB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900" b="1" i="0" dirty="0">
                <a:effectLst/>
                <a:latin typeface="DeepSeek-CJK-patch"/>
              </a:rPr>
              <a:t>门口摄像机</a:t>
            </a:r>
            <a:r>
              <a:rPr lang="zh-CN" altLang="en-US" sz="1900" b="0" i="0" dirty="0">
                <a:effectLst/>
                <a:latin typeface="DeepSeek-CJK-patch"/>
              </a:rPr>
              <a:t>：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1900" b="1" i="0" dirty="0">
                <a:effectLst/>
                <a:latin typeface="DeepSeek-CJK-patch"/>
              </a:rPr>
              <a:t>Hikvision DS-2CD2347G2-LSU</a:t>
            </a:r>
            <a:endParaRPr lang="zh-CN" altLang="en-US" sz="1900" b="0" i="0" dirty="0">
              <a:effectLst/>
              <a:latin typeface="DeepSeek-CJK-patch"/>
            </a:endParaRPr>
          </a:p>
          <a:p>
            <a:pPr marL="1143000" lvl="2" indent="-22860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altLang="zh-CN" sz="1900" b="0" i="0" dirty="0">
                <a:effectLst/>
                <a:latin typeface="DeepSeek-CJK-patch"/>
              </a:rPr>
              <a:t>4K</a:t>
            </a:r>
            <a:r>
              <a:rPr lang="zh-CN" altLang="en-US" sz="1900" b="0" i="0" dirty="0">
                <a:effectLst/>
                <a:latin typeface="DeepSeek-CJK-patch"/>
              </a:rPr>
              <a:t>超清</a:t>
            </a:r>
            <a:r>
              <a:rPr lang="en-US" altLang="zh-CN" sz="1900" b="0" i="0" dirty="0">
                <a:effectLst/>
                <a:latin typeface="DeepSeek-CJK-patch"/>
              </a:rPr>
              <a:t>+</a:t>
            </a:r>
            <a:r>
              <a:rPr lang="zh-CN" altLang="en-US" sz="1900" b="0" i="0" dirty="0">
                <a:effectLst/>
                <a:latin typeface="DeepSeek-CJK-patch"/>
              </a:rPr>
              <a:t>星光级夜视，支持车牌</a:t>
            </a:r>
            <a:r>
              <a:rPr lang="en-US" altLang="zh-CN" sz="1900" b="0" i="0" dirty="0">
                <a:effectLst/>
                <a:latin typeface="DeepSeek-CJK-patch"/>
              </a:rPr>
              <a:t>/</a:t>
            </a:r>
            <a:r>
              <a:rPr lang="zh-CN" altLang="en-US" sz="1900" b="0" i="0" dirty="0">
                <a:effectLst/>
                <a:latin typeface="DeepSeek-CJK-patch"/>
              </a:rPr>
              <a:t>人脸识别黑名单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900" b="1" i="0" dirty="0">
                <a:effectLst/>
                <a:latin typeface="DeepSeek-CJK-patch"/>
              </a:rPr>
              <a:t>室内云台机</a:t>
            </a:r>
            <a:r>
              <a:rPr lang="zh-CN" altLang="en-US" sz="1900" b="0" i="0" dirty="0">
                <a:effectLst/>
                <a:latin typeface="DeepSeek-CJK-patch"/>
              </a:rPr>
              <a:t>：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1900" b="1" i="0" dirty="0">
                <a:effectLst/>
                <a:latin typeface="DeepSeek-CJK-patch"/>
              </a:rPr>
              <a:t>Axis M5075</a:t>
            </a:r>
            <a:r>
              <a:rPr lang="zh-CN" altLang="en-US" sz="1900" b="0" i="0" dirty="0">
                <a:effectLst/>
                <a:latin typeface="DeepSeek-CJK-patch"/>
              </a:rPr>
              <a:t>（隐藏式设计）</a:t>
            </a:r>
          </a:p>
          <a:p>
            <a:pPr marL="1143000" lvl="2" indent="-22860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sz="1900" b="0" i="0" dirty="0">
                <a:effectLst/>
                <a:latin typeface="DeepSeek-CJK-patch"/>
              </a:rPr>
              <a:t>隐私模式下物理遮蔽镜头，符合</a:t>
            </a:r>
            <a:r>
              <a:rPr lang="en-US" altLang="zh-CN" sz="1900" b="0" i="0" dirty="0">
                <a:effectLst/>
                <a:latin typeface="DeepSeek-CJK-patch"/>
              </a:rPr>
              <a:t>GDPR</a:t>
            </a:r>
            <a:r>
              <a:rPr lang="zh-CN" altLang="en-US" sz="1900" b="0" i="0" dirty="0">
                <a:effectLst/>
                <a:latin typeface="DeepSeek-CJK-patch"/>
              </a:rPr>
              <a:t>规范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900" b="1" i="0" dirty="0">
                <a:effectLst/>
                <a:latin typeface="DeepSeek-CJK-patch"/>
              </a:rPr>
              <a:t>视频存储</a:t>
            </a:r>
            <a:r>
              <a:rPr lang="zh-CN" altLang="en-US" sz="1900" b="0" i="0" dirty="0">
                <a:effectLst/>
                <a:latin typeface="DeepSeek-CJK-patch"/>
              </a:rPr>
              <a:t>：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altLang="zh-CN" sz="1900" b="0" i="0" dirty="0">
                <a:effectLst/>
                <a:latin typeface="DeepSeek-CJK-patch"/>
              </a:rPr>
              <a:t>Synology NAS</a:t>
            </a:r>
            <a:r>
              <a:rPr lang="zh-CN" altLang="en-US" sz="1900" b="0" i="0" dirty="0">
                <a:effectLst/>
                <a:latin typeface="DeepSeek-CJK-patch"/>
              </a:rPr>
              <a:t>（</a:t>
            </a:r>
            <a:r>
              <a:rPr lang="en-US" altLang="zh-CN" sz="1900" b="0" i="0" dirty="0">
                <a:effectLst/>
                <a:latin typeface="DeepSeek-CJK-patch"/>
              </a:rPr>
              <a:t>RAID1</a:t>
            </a:r>
            <a:r>
              <a:rPr lang="zh-CN" altLang="en-US" sz="1900" b="0" i="0" dirty="0">
                <a:effectLst/>
                <a:latin typeface="DeepSeek-CJK-patch"/>
              </a:rPr>
              <a:t>双硬盘备份）</a:t>
            </a:r>
            <a:r>
              <a:rPr lang="en-US" altLang="zh-CN" sz="1900" b="0" i="0" dirty="0">
                <a:effectLst/>
                <a:latin typeface="DeepSeek-CJK-patch"/>
              </a:rPr>
              <a:t>+</a:t>
            </a:r>
            <a:r>
              <a:rPr lang="zh-CN" altLang="en-US" sz="1900" b="0" i="0" dirty="0">
                <a:effectLst/>
                <a:latin typeface="DeepSeek-CJK-patch"/>
              </a:rPr>
              <a:t>阿里云加密存储</a:t>
            </a:r>
          </a:p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altLang="zh-CN" sz="1900" b="1" i="0" dirty="0">
                <a:effectLst/>
                <a:latin typeface="DeepSeek-CJK-patch"/>
              </a:rPr>
              <a:t>4. </a:t>
            </a:r>
            <a:r>
              <a:rPr lang="zh-CN" altLang="en-US" sz="1900" b="1" i="0" dirty="0">
                <a:effectLst/>
                <a:latin typeface="DeepSeek-CJK-patch"/>
              </a:rPr>
              <a:t>报警与威慑（预算约</a:t>
            </a:r>
            <a:r>
              <a:rPr lang="en-US" altLang="zh-CN" sz="1900" b="1" i="0" dirty="0">
                <a:effectLst/>
                <a:latin typeface="DeepSeek-CJK-patch"/>
              </a:rPr>
              <a:t>HK$3,500</a:t>
            </a:r>
            <a:r>
              <a:rPr lang="zh-CN" altLang="en-US" sz="1900" b="1" i="0" dirty="0">
                <a:effectLst/>
                <a:latin typeface="DeepSeek-CJK-patch"/>
              </a:rPr>
              <a:t>）</a:t>
            </a:r>
          </a:p>
          <a:p>
            <a:pPr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900" b="1" i="0" dirty="0">
                <a:effectLst/>
                <a:latin typeface="DeepSeek-CJK-patch"/>
              </a:rPr>
              <a:t>声光报警器</a:t>
            </a:r>
            <a:r>
              <a:rPr lang="zh-CN" altLang="en-US" sz="1900" b="0" i="0" dirty="0">
                <a:effectLst/>
                <a:latin typeface="DeepSeek-CJK-patch"/>
              </a:rPr>
              <a:t>：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altLang="zh-CN" sz="1900" b="1" i="0" dirty="0" err="1">
                <a:effectLst/>
                <a:latin typeface="DeepSeek-CJK-patch"/>
              </a:rPr>
              <a:t>Texecom</a:t>
            </a:r>
            <a:r>
              <a:rPr lang="en-US" altLang="zh-CN" sz="1900" b="1" i="0" dirty="0">
                <a:effectLst/>
                <a:latin typeface="DeepSeek-CJK-patch"/>
              </a:rPr>
              <a:t> Odyssey 5E</a:t>
            </a:r>
            <a:r>
              <a:rPr lang="zh-CN" altLang="en-US" sz="1900" b="0" i="0" dirty="0">
                <a:effectLst/>
                <a:latin typeface="DeepSeek-CJK-patch"/>
              </a:rPr>
              <a:t>（</a:t>
            </a:r>
            <a:r>
              <a:rPr lang="en-US" altLang="zh-CN" sz="1900" b="0" i="0" dirty="0">
                <a:effectLst/>
                <a:latin typeface="DeepSeek-CJK-patch"/>
              </a:rPr>
              <a:t>120</a:t>
            </a:r>
            <a:r>
              <a:rPr lang="zh-CN" altLang="en-US" sz="1900" b="0" i="0" dirty="0">
                <a:effectLst/>
                <a:latin typeface="DeepSeek-CJK-patch"/>
              </a:rPr>
              <a:t>分贝，带备用电池）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900" b="1" i="0" dirty="0">
                <a:effectLst/>
                <a:latin typeface="DeepSeek-CJK-patch"/>
              </a:rPr>
              <a:t>激光投影警示</a:t>
            </a:r>
            <a:r>
              <a:rPr lang="zh-CN" altLang="en-US" sz="1900" b="0" i="0" dirty="0">
                <a:effectLst/>
                <a:latin typeface="DeepSeek-CJK-patch"/>
              </a:rPr>
              <a:t>：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sz="1900" b="0" i="0" dirty="0">
                <a:effectLst/>
                <a:latin typeface="DeepSeek-CJK-patch"/>
              </a:rPr>
              <a:t>触发报警时自动投射</a:t>
            </a:r>
            <a:r>
              <a:rPr lang="en-US" altLang="zh-CN" sz="1900" b="0" i="0" dirty="0">
                <a:effectLst/>
                <a:latin typeface="DeepSeek-CJK-patch"/>
              </a:rPr>
              <a:t>"24</a:t>
            </a:r>
            <a:r>
              <a:rPr lang="zh-CN" altLang="en-US" sz="1900" b="0" i="0" dirty="0">
                <a:effectLst/>
                <a:latin typeface="DeepSeek-CJK-patch"/>
              </a:rPr>
              <a:t>小时监控中</a:t>
            </a:r>
            <a:r>
              <a:rPr lang="en-US" altLang="zh-CN" sz="1900" b="0" i="0" dirty="0">
                <a:effectLst/>
                <a:latin typeface="DeepSeek-CJK-patch"/>
              </a:rPr>
              <a:t>"</a:t>
            </a:r>
            <a:r>
              <a:rPr lang="zh-CN" altLang="en-US" sz="1900" b="0" i="0" dirty="0">
                <a:effectLst/>
                <a:latin typeface="DeepSeek-CJK-patch"/>
              </a:rPr>
              <a:t>红光到外墙</a:t>
            </a:r>
          </a:p>
          <a:p>
            <a:endParaRPr lang="zh-HK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050058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BF498E-1B8B-F6E2-EBE4-D91B9ADA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b="1" i="0">
                <a:solidFill>
                  <a:srgbClr val="FFFFFF"/>
                </a:solidFill>
                <a:effectLst/>
                <a:latin typeface="DeepSeek-CJK-patch"/>
              </a:rPr>
              <a:t>三、智能联动方案</a:t>
            </a:r>
            <a:br>
              <a:rPr lang="zh-CN" altLang="en-US" sz="4000" b="1" i="0">
                <a:solidFill>
                  <a:srgbClr val="FFFFFF"/>
                </a:solidFill>
                <a:effectLst/>
                <a:latin typeface="DeepSeek-CJK-patch"/>
              </a:rPr>
            </a:br>
            <a:endParaRPr lang="zh-HK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BF21A-D41E-4B59-954C-2C5C90B4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情景模式</a:t>
            </a:r>
            <a:endParaRPr lang="zh-CN" altLang="en-US" sz="2000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离家模式</a:t>
            </a:r>
            <a:r>
              <a:rPr lang="zh-CN" altLang="en-US" sz="2000" b="0" i="0">
                <a:effectLst/>
                <a:latin typeface="DeepSeek-CJK-patch"/>
              </a:rPr>
              <a:t>：启动所有传感器，摄像头开启移动追踪，灯光随机开关模拟有人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睡眠模式</a:t>
            </a:r>
            <a:r>
              <a:rPr lang="zh-CN" altLang="en-US" sz="2000" b="0" i="0">
                <a:effectLst/>
                <a:latin typeface="DeepSeek-CJK-patch"/>
              </a:rPr>
              <a:t>：关闭客厅探测器，加强卧室防护，触发警报后自动亮灯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报警响应</a:t>
            </a:r>
            <a:endParaRPr lang="zh-CN" altLang="en-US" sz="2000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0" i="0">
                <a:effectLst/>
                <a:latin typeface="DeepSeek-CJK-patch"/>
              </a:rPr>
              <a:t>分级推送：门窗异常→手机通知；强行入侵→鸣笛</a:t>
            </a:r>
            <a:r>
              <a:rPr lang="en-US" altLang="zh-CN" sz="2000" b="0" i="0">
                <a:effectLst/>
                <a:latin typeface="DeepSeek-CJK-patch"/>
              </a:rPr>
              <a:t>+</a:t>
            </a:r>
            <a:r>
              <a:rPr lang="zh-CN" altLang="en-US" sz="2000" b="0" i="0">
                <a:effectLst/>
                <a:latin typeface="DeepSeek-CJK-patch"/>
              </a:rPr>
              <a:t>自动拨打预设电话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0" i="0">
                <a:effectLst/>
                <a:latin typeface="DeepSeek-CJK-patch"/>
              </a:rPr>
              <a:t>视频验证：警报触发后，摄像头自动录制</a:t>
            </a:r>
            <a:r>
              <a:rPr lang="en-US" altLang="zh-CN" sz="2000" b="0" i="0">
                <a:effectLst/>
                <a:latin typeface="DeepSeek-CJK-patch"/>
              </a:rPr>
              <a:t>15</a:t>
            </a:r>
            <a:r>
              <a:rPr lang="zh-CN" altLang="en-US" sz="2000" b="0" i="0">
                <a:effectLst/>
                <a:latin typeface="DeepSeek-CJK-patch"/>
              </a:rPr>
              <a:t>秒片段发送至手机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能源管理</a:t>
            </a:r>
            <a:endParaRPr lang="zh-CN" altLang="en-US" sz="2000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0" i="0">
                <a:effectLst/>
                <a:latin typeface="DeepSeek-CJK-patch"/>
              </a:rPr>
              <a:t>联动智能插座：长期离家时自动关闭非必要电器，伪装电视声音</a:t>
            </a:r>
          </a:p>
          <a:p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279628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29BD47B-CF8C-7FC3-1BD8-9E412F2B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b="1" i="0" dirty="0">
                <a:solidFill>
                  <a:srgbClr val="FFFFFF"/>
                </a:solidFill>
                <a:effectLst/>
                <a:latin typeface="DeepSeek-CJK-patch"/>
              </a:rPr>
              <a:t>四、预算与品牌建议</a:t>
            </a:r>
            <a:br>
              <a:rPr lang="zh-CN" altLang="en-US" sz="4000" b="1" i="0" dirty="0">
                <a:solidFill>
                  <a:srgbClr val="FFFFFF"/>
                </a:solidFill>
                <a:effectLst/>
                <a:latin typeface="DeepSeek-CJK-patch"/>
              </a:rPr>
            </a:br>
            <a:endParaRPr lang="zh-HK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D15ED-9A3C-7644-5830-657A4D6D2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sz="2000" b="1" i="0">
                <a:effectLst/>
                <a:latin typeface="DeepSeek-CJK-patch"/>
              </a:rPr>
              <a:t>基础版（约</a:t>
            </a:r>
            <a:r>
              <a:rPr lang="en-US" altLang="zh-CN" sz="2000" b="1" i="0">
                <a:effectLst/>
                <a:latin typeface="DeepSeek-CJK-patch"/>
              </a:rPr>
              <a:t>HK$8,000</a:t>
            </a:r>
            <a:r>
              <a:rPr lang="zh-CN" altLang="en-US" sz="2000" b="1" i="0">
                <a:effectLst/>
                <a:latin typeface="DeepSeek-CJK-patch"/>
              </a:rPr>
              <a:t>）</a:t>
            </a:r>
            <a:r>
              <a:rPr lang="zh-CN" altLang="en-US" sz="2000" b="0" i="0">
                <a:effectLst/>
                <a:latin typeface="DeepSeek-CJK-patch"/>
              </a:rPr>
              <a:t>：小米</a:t>
            </a:r>
            <a:r>
              <a:rPr lang="en-US" altLang="zh-CN" sz="2000" b="0" i="0">
                <a:effectLst/>
                <a:latin typeface="DeepSeek-CJK-patch"/>
              </a:rPr>
              <a:t>/TP-Link Tapo</a:t>
            </a:r>
            <a:r>
              <a:rPr lang="zh-CN" altLang="en-US" sz="2000" b="0" i="0">
                <a:effectLst/>
                <a:latin typeface="DeepSeek-CJK-patch"/>
              </a:rPr>
              <a:t>系列（性价比较高）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altLang="zh-CN" sz="2000" b="1" i="0">
              <a:effectLst/>
              <a:latin typeface="DeepSeek-CJK-patch"/>
            </a:endParaRP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sz="2000" b="1" i="0">
                <a:effectLst/>
                <a:latin typeface="DeepSeek-CJK-patch"/>
              </a:rPr>
              <a:t>进阶版（约</a:t>
            </a:r>
            <a:r>
              <a:rPr lang="en-US" altLang="zh-CN" sz="2000" b="1" i="0">
                <a:effectLst/>
                <a:latin typeface="DeepSeek-CJK-patch"/>
              </a:rPr>
              <a:t>HK$15,000</a:t>
            </a:r>
            <a:r>
              <a:rPr lang="zh-CN" altLang="en-US" sz="2000" b="1" i="0">
                <a:effectLst/>
                <a:latin typeface="DeepSeek-CJK-patch"/>
              </a:rPr>
              <a:t>）</a:t>
            </a:r>
            <a:r>
              <a:rPr lang="zh-CN" altLang="en-US" sz="2000" b="0" i="0">
                <a:effectLst/>
                <a:latin typeface="DeepSeek-CJK-patch"/>
              </a:rPr>
              <a:t>：</a:t>
            </a:r>
            <a:r>
              <a:rPr lang="en-US" altLang="zh-CN" sz="2000" b="0" i="0">
                <a:effectLst/>
                <a:latin typeface="DeepSeek-CJK-patch"/>
              </a:rPr>
              <a:t>Hikvision+Philips Hue</a:t>
            </a:r>
            <a:r>
              <a:rPr lang="zh-CN" altLang="en-US" sz="2000" b="0" i="0">
                <a:effectLst/>
                <a:latin typeface="DeepSeek-CJK-patch"/>
              </a:rPr>
              <a:t>（支持专业级安防</a:t>
            </a:r>
            <a:endParaRPr lang="en-US" altLang="zh-CN" sz="2000" b="0" i="0">
              <a:effectLst/>
              <a:latin typeface="DeepSeek-CJK-patch"/>
            </a:endParaRP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sz="2000" b="0" i="0">
                <a:effectLst/>
                <a:latin typeface="DeepSeek-CJK-patch"/>
              </a:rPr>
              <a:t>与灯光联动）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altLang="zh-CN" sz="2000" b="1" i="0">
              <a:effectLst/>
              <a:latin typeface="DeepSeek-CJK-patch"/>
            </a:endParaRP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sz="2000" b="1" i="0">
                <a:effectLst/>
                <a:latin typeface="DeepSeek-CJK-patch"/>
              </a:rPr>
              <a:t>高端版（</a:t>
            </a:r>
            <a:r>
              <a:rPr lang="en-US" altLang="zh-CN" sz="2000" b="1" i="0">
                <a:effectLst/>
                <a:latin typeface="DeepSeek-CJK-patch"/>
              </a:rPr>
              <a:t>HK$25,000+</a:t>
            </a:r>
            <a:r>
              <a:rPr lang="zh-CN" altLang="en-US" sz="2000" b="1" i="0">
                <a:effectLst/>
                <a:latin typeface="DeepSeek-CJK-patch"/>
              </a:rPr>
              <a:t>）</a:t>
            </a:r>
            <a:r>
              <a:rPr lang="zh-CN" altLang="en-US" sz="2000" b="0" i="0">
                <a:effectLst/>
                <a:latin typeface="DeepSeek-CJK-patch"/>
              </a:rPr>
              <a:t>：</a:t>
            </a:r>
            <a:r>
              <a:rPr lang="en-US" altLang="zh-CN" sz="2000" b="0" i="0">
                <a:effectLst/>
                <a:latin typeface="DeepSeek-CJK-patch"/>
              </a:rPr>
              <a:t>Control4</a:t>
            </a:r>
            <a:r>
              <a:rPr lang="zh-CN" altLang="en-US" sz="2000" b="0" i="0">
                <a:effectLst/>
                <a:latin typeface="DeepSeek-CJK-patch"/>
              </a:rPr>
              <a:t>智能中控</a:t>
            </a:r>
            <a:r>
              <a:rPr lang="en-US" altLang="zh-CN" sz="2000" b="0" i="0">
                <a:effectLst/>
                <a:latin typeface="DeepSeek-CJK-patch"/>
              </a:rPr>
              <a:t>+Samsung</a:t>
            </a:r>
            <a:r>
              <a:rPr lang="zh-CN" altLang="en-US" sz="2000" b="0" i="0">
                <a:effectLst/>
                <a:latin typeface="DeepSeek-CJK-patch"/>
              </a:rPr>
              <a:t>门锁（全屋自动化整合）</a:t>
            </a:r>
          </a:p>
          <a:p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385303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A0A360-FA5B-302E-C07F-21CE66CD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zh-HK" altLang="en-US" sz="4000" b="1" i="0">
                <a:solidFill>
                  <a:srgbClr val="FFFFFF"/>
                </a:solidFill>
                <a:effectLst/>
                <a:latin typeface="DeepSeek-CJK-patch"/>
              </a:rPr>
              <a:t>智能门锁</a:t>
            </a:r>
            <a:endParaRPr lang="zh-HK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8632-0420-446C-6FA7-F8144FB8B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000" b="1" i="0">
                <a:effectLst/>
                <a:latin typeface="system-ui"/>
              </a:rPr>
              <a:t>Samsung </a:t>
            </a:r>
            <a:r>
              <a:rPr lang="zh-TW" altLang="en-US" sz="2000" b="1" i="0">
                <a:effectLst/>
                <a:latin typeface="system-ui"/>
              </a:rPr>
              <a:t>三星 </a:t>
            </a:r>
            <a:r>
              <a:rPr lang="en-US" altLang="zh-TW" sz="2000" b="1" i="0">
                <a:effectLst/>
                <a:latin typeface="system-ui"/>
              </a:rPr>
              <a:t>WiFi SHP-DP609</a:t>
            </a:r>
            <a:endParaRPr lang="en-US" altLang="zh-CN" sz="2000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b="0" i="0">
                <a:effectLst/>
                <a:latin typeface="DeepSeek-CJK-patch"/>
              </a:rPr>
              <a:t>支持</a:t>
            </a:r>
            <a:r>
              <a:rPr lang="en-US" altLang="zh-CN" sz="2000" b="0" i="0">
                <a:effectLst/>
                <a:latin typeface="DeepSeek-CJK-patch"/>
              </a:rPr>
              <a:t>3D</a:t>
            </a:r>
            <a:r>
              <a:rPr lang="zh-CN" altLang="en-US" sz="2000" b="0" i="0">
                <a:effectLst/>
                <a:latin typeface="DeepSeek-CJK-patch"/>
              </a:rPr>
              <a:t>人脸识别</a:t>
            </a:r>
            <a:r>
              <a:rPr lang="en-US" altLang="zh-CN" sz="2000" b="0" i="0">
                <a:effectLst/>
                <a:latin typeface="DeepSeek-CJK-patch"/>
              </a:rPr>
              <a:t>+</a:t>
            </a:r>
            <a:r>
              <a:rPr lang="zh-CN" altLang="en-US" sz="2000" b="0" i="0">
                <a:effectLst/>
                <a:latin typeface="DeepSeek-CJK-patch"/>
              </a:rPr>
              <a:t>静脉指纹</a:t>
            </a:r>
            <a:r>
              <a:rPr lang="en-US" altLang="zh-CN" sz="2000" b="0" i="0">
                <a:effectLst/>
                <a:latin typeface="DeepSeek-CJK-patch"/>
              </a:rPr>
              <a:t>+</a:t>
            </a:r>
            <a:r>
              <a:rPr lang="zh-CN" altLang="en-US" sz="2000" b="0" i="0">
                <a:effectLst/>
                <a:latin typeface="DeepSeek-CJK-patch"/>
              </a:rPr>
              <a:t>机械钥匙三重验证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2000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2000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b="0" i="0">
                <a:effectLst/>
                <a:latin typeface="DeepSeek-CJK-patch"/>
              </a:rPr>
              <a:t>防技术开启（</a:t>
            </a:r>
            <a:r>
              <a:rPr lang="en-US" altLang="zh-CN" sz="2000" b="0" i="0">
                <a:effectLst/>
                <a:latin typeface="DeepSeek-CJK-patch"/>
              </a:rPr>
              <a:t>C</a:t>
            </a:r>
            <a:r>
              <a:rPr lang="zh-CN" altLang="en-US" sz="2000" b="0" i="0">
                <a:effectLst/>
                <a:latin typeface="DeepSeek-CJK-patch"/>
              </a:rPr>
              <a:t>级锁芯）、防暴力破坏报警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2000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2000"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000" b="0" i="0">
                <a:effectLst/>
                <a:latin typeface="DeepSeek-CJK-patch"/>
              </a:rPr>
              <a:t>联动</a:t>
            </a:r>
            <a:r>
              <a:rPr lang="en-US" altLang="zh-CN" sz="2000" b="0" i="0">
                <a:effectLst/>
                <a:latin typeface="DeepSeek-CJK-patch"/>
              </a:rPr>
              <a:t>Control4</a:t>
            </a:r>
            <a:r>
              <a:rPr lang="zh-CN" altLang="en-US" sz="2000" b="0" i="0">
                <a:effectLst/>
                <a:latin typeface="DeepSeek-CJK-patch"/>
              </a:rPr>
              <a:t>中控，开门自动解除安防</a:t>
            </a:r>
          </a:p>
          <a:p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2129722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1BD9E9-2C29-A241-224A-0746D254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全屋传感器网络</a:t>
            </a:r>
            <a:br>
              <a:rPr lang="zh-CN" alt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zh-HK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BD79EFD-F2B1-3D8C-4B4B-68382F0448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796680"/>
              </p:ext>
            </p:extLst>
          </p:nvPr>
        </p:nvGraphicFramePr>
        <p:xfrm>
          <a:off x="4502428" y="1184890"/>
          <a:ext cx="7225749" cy="4488222"/>
        </p:xfrm>
        <a:graphic>
          <a:graphicData uri="http://schemas.openxmlformats.org/drawingml/2006/table">
            <a:tbl>
              <a:tblPr/>
              <a:tblGrid>
                <a:gridCol w="2389605">
                  <a:extLst>
                    <a:ext uri="{9D8B030D-6E8A-4147-A177-3AD203B41FA5}">
                      <a16:colId xmlns:a16="http://schemas.microsoft.com/office/drawing/2014/main" val="1214438749"/>
                    </a:ext>
                  </a:extLst>
                </a:gridCol>
                <a:gridCol w="2236203">
                  <a:extLst>
                    <a:ext uri="{9D8B030D-6E8A-4147-A177-3AD203B41FA5}">
                      <a16:colId xmlns:a16="http://schemas.microsoft.com/office/drawing/2014/main" val="1204777258"/>
                    </a:ext>
                  </a:extLst>
                </a:gridCol>
                <a:gridCol w="2599941">
                  <a:extLst>
                    <a:ext uri="{9D8B030D-6E8A-4147-A177-3AD203B41FA5}">
                      <a16:colId xmlns:a16="http://schemas.microsoft.com/office/drawing/2014/main" val="1506780288"/>
                    </a:ext>
                  </a:extLst>
                </a:gridCol>
              </a:tblGrid>
              <a:tr h="62436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HK" altLang="en-US" sz="2200" b="1" i="0" u="none" strike="noStrike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</a:rPr>
                        <a:t>传感器类型</a:t>
                      </a:r>
                      <a:endParaRPr lang="zh-HK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3866" marR="118610" marT="118610" marB="118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HK" altLang="en-US" sz="2200" b="1" i="0" u="none" strike="noStrike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</a:rPr>
                        <a:t>品牌</a:t>
                      </a:r>
                      <a:r>
                        <a:rPr lang="en-US" altLang="zh-HK" sz="2200" b="1" i="0" u="none" strike="noStrike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zh-HK" altLang="en-US" sz="2200" b="1" i="0" u="none" strike="noStrike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</a:rPr>
                        <a:t>型号</a:t>
                      </a:r>
                      <a:endParaRPr lang="zh-HK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HK" altLang="en-US" sz="2200" b="1" i="0" u="none" strike="noStrike">
                          <a:solidFill>
                            <a:srgbClr val="404040"/>
                          </a:solidFill>
                          <a:effectLst/>
                          <a:latin typeface="Arial" panose="020B0604020202020204" pitchFamily="34" charset="0"/>
                        </a:rPr>
                        <a:t>功能亮点</a:t>
                      </a:r>
                      <a:endParaRPr lang="zh-HK" alt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806109"/>
                  </a:ext>
                </a:extLst>
              </a:tr>
              <a:tr h="9659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HK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双鉴探测器</a:t>
                      </a:r>
                    </a:p>
                  </a:txBody>
                  <a:tcPr marL="113866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Bosch TriTech PIR+</a:t>
                      </a:r>
                      <a:r>
                        <a:rPr lang="ja-JP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微波</a:t>
                      </a: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减少误报，覆盖客厅</a:t>
                      </a:r>
                      <a:r>
                        <a:rPr lang="en-US" altLang="zh-CN" sz="2200" b="0" i="0" u="none" strike="noStrike"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zh-CN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走廊</a:t>
                      </a: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17936"/>
                  </a:ext>
                </a:extLst>
              </a:tr>
              <a:tr h="9659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玻璃破碎传感器</a:t>
                      </a:r>
                    </a:p>
                  </a:txBody>
                  <a:tcPr marL="113866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Honeywell FG-701</a:t>
                      </a:r>
                      <a:endParaRPr lang="en-US" altLang="zh-HK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识别频率</a:t>
                      </a:r>
                      <a:r>
                        <a:rPr lang="en-US" altLang="zh-CN" sz="2200" b="0" i="0" u="none" strike="noStrike">
                          <a:effectLst/>
                          <a:latin typeface="Arial" panose="020B0604020202020204" pitchFamily="34" charset="0"/>
                        </a:rPr>
                        <a:t>+</a:t>
                      </a:r>
                      <a:r>
                        <a:rPr lang="zh-CN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振动双信号</a:t>
                      </a: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637532"/>
                  </a:ext>
                </a:extLst>
              </a:tr>
              <a:tr h="9659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水</a:t>
                      </a:r>
                      <a:r>
                        <a:rPr lang="en-US" altLang="zh-CN" sz="2200" b="0" i="0" u="none" strike="noStrike"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zh-CN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气泄漏监测</a:t>
                      </a:r>
                    </a:p>
                  </a:txBody>
                  <a:tcPr marL="113866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 dirty="0" err="1">
                          <a:effectLst/>
                          <a:latin typeface="Arial" panose="020B0604020202020204" pitchFamily="34" charset="0"/>
                        </a:rPr>
                        <a:t>Fibaro</a:t>
                      </a:r>
                      <a:r>
                        <a:rPr lang="en-US" sz="2200" b="0" i="0" u="none" strike="noStrike" dirty="0">
                          <a:effectLst/>
                          <a:latin typeface="Arial" panose="020B0604020202020204" pitchFamily="34" charset="0"/>
                        </a:rPr>
                        <a:t> Flood Sensor</a:t>
                      </a:r>
                      <a:endParaRPr lang="en-US" altLang="zh-HK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联动机械手自动关闭阀门</a:t>
                      </a: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706677"/>
                  </a:ext>
                </a:extLst>
              </a:tr>
              <a:tr h="96596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HK" altLang="en-US" sz="2200" b="0" i="0" u="none" strike="noStrike">
                          <a:effectLst/>
                          <a:latin typeface="Arial" panose="020B0604020202020204" pitchFamily="34" charset="0"/>
                        </a:rPr>
                        <a:t>震动传感器</a:t>
                      </a:r>
                    </a:p>
                  </a:txBody>
                  <a:tcPr marL="113866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0" i="0" u="none" strike="noStrike">
                          <a:effectLst/>
                          <a:latin typeface="Arial" panose="020B0604020202020204" pitchFamily="34" charset="0"/>
                        </a:rPr>
                        <a:t>Ajax MotionProtect</a:t>
                      </a:r>
                      <a:endParaRPr lang="en-US" altLang="zh-HK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2200" b="0" i="0" u="none" strike="noStrike" dirty="0">
                          <a:effectLst/>
                          <a:latin typeface="Arial" panose="020B0604020202020204" pitchFamily="34" charset="0"/>
                        </a:rPr>
                        <a:t>监测墙体钻孔、破窗行为</a:t>
                      </a:r>
                    </a:p>
                  </a:txBody>
                  <a:tcPr marL="118610" marR="118610" marT="118610" marB="11861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0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631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8DB58D-38FE-7CF8-2957-EDDFFFAA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Control4</a:t>
            </a:r>
            <a:r>
              <a:rPr lang="zh-HK" alt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智能中控联动方案</a:t>
            </a:r>
            <a:br>
              <a:rPr lang="zh-HK" altLang="en-US" sz="48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altLang="zh-HK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7325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0AE1C5-7A86-9BC9-EE99-FCF17E2B5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4962" y="1984443"/>
            <a:ext cx="5458838" cy="419252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HK" b="1" i="0" u="none" strike="noStrike" cap="none" normalizeH="0" baseline="0">
                <a:ln>
                  <a:noFill/>
                </a:ln>
                <a:effectLst/>
                <a:latin typeface="+mn-lt"/>
              </a:rPr>
              <a:t>1. </a:t>
            </a:r>
            <a:r>
              <a:rPr kumimoji="0" lang="zh-HK" altLang="en-US" b="1" i="0" u="none" strike="noStrike" cap="none" normalizeH="0" baseline="0">
                <a:ln>
                  <a:noFill/>
                </a:ln>
                <a:effectLst/>
                <a:latin typeface="+mn-lt"/>
              </a:rPr>
              <a:t>防御场景自动化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HK" altLang="en-US" b="1" i="0" u="none" strike="noStrike" cap="none" normalizeH="0" baseline="0">
                <a:ln>
                  <a:noFill/>
                </a:ln>
                <a:effectLst/>
                <a:latin typeface="+mn-lt"/>
              </a:rPr>
              <a:t>「离家模式」</a:t>
            </a:r>
            <a:r>
              <a:rPr kumimoji="0" lang="zh-HK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：</a:t>
            </a:r>
          </a:p>
          <a:p>
            <a:pPr marL="45720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HK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门锁双重验证上锁 → 窗帘自动关闭 → 摄像头激活移动追踪 → 空调调至节能模式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HK" altLang="en-US" b="1" i="0" u="none" strike="noStrike" cap="none" normalizeH="0" baseline="0">
                <a:ln>
                  <a:noFill/>
                </a:ln>
                <a:effectLst/>
                <a:latin typeface="+mn-lt"/>
              </a:rPr>
              <a:t>「夜间布防」</a:t>
            </a:r>
            <a:r>
              <a:rPr kumimoji="0" lang="zh-HK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：</a:t>
            </a:r>
          </a:p>
          <a:p>
            <a:pPr marL="45720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HK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卧室门窗传感器启用 → 走廊灯光切换为微光模式 → 若检测到异常移动，优先唤醒主卧灯光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HK" b="1" i="0" u="none" strike="noStrike" cap="none" normalizeH="0" baseline="0">
                <a:ln>
                  <a:noFill/>
                </a:ln>
                <a:effectLst/>
                <a:latin typeface="+mn-lt"/>
              </a:rPr>
              <a:t>2. </a:t>
            </a:r>
            <a:r>
              <a:rPr kumimoji="0" lang="zh-HK" altLang="en-US" b="1" i="0" u="none" strike="noStrike" cap="none" normalizeH="0" baseline="0">
                <a:ln>
                  <a:noFill/>
                </a:ln>
                <a:effectLst/>
                <a:latin typeface="+mn-lt"/>
              </a:rPr>
              <a:t>报警响应策略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HK" b="1" i="0" u="none" strike="noStrike" cap="none" normalizeH="0" baseline="0">
                <a:ln>
                  <a:noFill/>
                </a:ln>
                <a:effectLst/>
                <a:latin typeface="+mn-lt"/>
              </a:rPr>
              <a:t>3. </a:t>
            </a:r>
            <a:r>
              <a:rPr kumimoji="0" lang="zh-HK" altLang="en-US" b="1" i="0" u="none" strike="noStrike" cap="none" normalizeH="0" baseline="0">
                <a:ln>
                  <a:noFill/>
                </a:ln>
                <a:effectLst/>
                <a:latin typeface="+mn-lt"/>
              </a:rPr>
              <a:t>伪装系统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HK" altLang="en-US" b="1" i="0" u="none" strike="noStrike" cap="none" normalizeH="0" baseline="0">
                <a:ln>
                  <a:noFill/>
                </a:ln>
                <a:effectLst/>
                <a:latin typeface="+mn-lt"/>
              </a:rPr>
              <a:t>虚拟 </a:t>
            </a:r>
            <a:r>
              <a:rPr kumimoji="0" lang="en-US" altLang="zh-HK" b="1" i="0" u="none" strike="noStrike" cap="none" normalizeH="0" baseline="0">
                <a:ln>
                  <a:noFill/>
                </a:ln>
                <a:effectLst/>
                <a:latin typeface="+mn-lt"/>
              </a:rPr>
              <a:t>occupancy</a:t>
            </a:r>
            <a:r>
              <a:rPr kumimoji="0" lang="zh-HK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：</a:t>
            </a:r>
          </a:p>
          <a:p>
            <a:pPr marL="45720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HK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通过智能插座随机控制电视、音响播放预设生活噪音</a:t>
            </a:r>
          </a:p>
          <a:p>
            <a:pPr marL="457200" marR="0" lvl="1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zh-HK" b="0" i="0" u="none" strike="noStrike" cap="none" normalizeH="0" baseline="0">
                <a:ln>
                  <a:noFill/>
                </a:ln>
                <a:effectLst/>
                <a:latin typeface="+mn-lt"/>
              </a:rPr>
              <a:t>Philips Hue</a:t>
            </a:r>
            <a:r>
              <a:rPr kumimoji="0" lang="zh-HK" altLang="en-US" b="0" i="0" u="none" strike="noStrike" cap="none" normalizeH="0" baseline="0">
                <a:ln>
                  <a:noFill/>
                </a:ln>
                <a:effectLst/>
                <a:latin typeface="+mn-lt"/>
              </a:rPr>
              <a:t>灯光模拟作息规律（支持色温变化）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zh-HK" b="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B2E9F939-DC11-A8F3-E804-F0CC3B489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763817"/>
              </p:ext>
            </p:extLst>
          </p:nvPr>
        </p:nvGraphicFramePr>
        <p:xfrm>
          <a:off x="703182" y="1795248"/>
          <a:ext cx="4777383" cy="3097761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841093">
                  <a:extLst>
                    <a:ext uri="{9D8B030D-6E8A-4147-A177-3AD203B41FA5}">
                      <a16:colId xmlns:a16="http://schemas.microsoft.com/office/drawing/2014/main" val="210077167"/>
                    </a:ext>
                  </a:extLst>
                </a:gridCol>
                <a:gridCol w="1911025">
                  <a:extLst>
                    <a:ext uri="{9D8B030D-6E8A-4147-A177-3AD203B41FA5}">
                      <a16:colId xmlns:a16="http://schemas.microsoft.com/office/drawing/2014/main" val="2719340917"/>
                    </a:ext>
                  </a:extLst>
                </a:gridCol>
                <a:gridCol w="2025265">
                  <a:extLst>
                    <a:ext uri="{9D8B030D-6E8A-4147-A177-3AD203B41FA5}">
                      <a16:colId xmlns:a16="http://schemas.microsoft.com/office/drawing/2014/main" val="1705732470"/>
                    </a:ext>
                  </a:extLst>
                </a:gridCol>
              </a:tblGrid>
              <a:tr h="715387">
                <a:tc>
                  <a:txBody>
                    <a:bodyPr/>
                    <a:lstStyle/>
                    <a:p>
                      <a:pPr algn="l"/>
                      <a:r>
                        <a:rPr lang="zh-HK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威胁等级</a:t>
                      </a:r>
                    </a:p>
                  </a:txBody>
                  <a:tcPr marL="131604" marR="185391" marT="101234" marB="10123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HK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触发条件</a:t>
                      </a:r>
                    </a:p>
                  </a:txBody>
                  <a:tcPr marL="131604" marR="185391" marT="101234" marB="1012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HK" altLang="en-US" sz="1500" b="0" cap="none" spc="0">
                          <a:solidFill>
                            <a:schemeClr val="bg1"/>
                          </a:solidFill>
                          <a:effectLst/>
                        </a:rPr>
                        <a:t>响应动作</a:t>
                      </a:r>
                    </a:p>
                  </a:txBody>
                  <a:tcPr marL="131604" marR="185391" marT="101234" marB="1012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33705"/>
                  </a:ext>
                </a:extLst>
              </a:tr>
              <a:tr h="715387">
                <a:tc>
                  <a:txBody>
                    <a:bodyPr/>
                    <a:lstStyle/>
                    <a:p>
                      <a:r>
                        <a:rPr lang="zh-HK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一级</a:t>
                      </a:r>
                    </a:p>
                  </a:txBody>
                  <a:tcPr marL="131604" marR="128743" marT="101234" marB="10123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门窗异常开启</a:t>
                      </a:r>
                    </a:p>
                  </a:txBody>
                  <a:tcPr marL="131604" marR="128743" marT="101234" marB="1012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手机推送实时画面</a:t>
                      </a:r>
                      <a:r>
                        <a:rPr lang="en-US" altLang="zh-CN" sz="1500" cap="none" spc="0">
                          <a:solidFill>
                            <a:schemeClr val="bg1"/>
                          </a:solidFill>
                          <a:effectLst/>
                        </a:rPr>
                        <a:t>+10</a:t>
                      </a:r>
                      <a:r>
                        <a:rPr lang="zh-CN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秒录像</a:t>
                      </a:r>
                    </a:p>
                  </a:txBody>
                  <a:tcPr marL="131604" marR="128743" marT="101234" marB="1012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126315"/>
                  </a:ext>
                </a:extLst>
              </a:tr>
              <a:tr h="715387">
                <a:tc>
                  <a:txBody>
                    <a:bodyPr/>
                    <a:lstStyle/>
                    <a:p>
                      <a:r>
                        <a:rPr lang="zh-HK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二级</a:t>
                      </a:r>
                    </a:p>
                  </a:txBody>
                  <a:tcPr marL="131604" marR="128743" marT="101234" marB="1012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K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暴力破窗</a:t>
                      </a:r>
                      <a:r>
                        <a:rPr lang="en-US" altLang="zh-HK" sz="1500" cap="none" spc="0">
                          <a:solidFill>
                            <a:schemeClr val="bg1"/>
                          </a:solidFill>
                          <a:effectLst/>
                        </a:rPr>
                        <a:t>/</a:t>
                      </a:r>
                      <a:r>
                        <a:rPr lang="zh-HK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门</a:t>
                      </a:r>
                    </a:p>
                  </a:txBody>
                  <a:tcPr marL="131604" marR="128743" marT="101234" marB="1012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触发声光报警</a:t>
                      </a:r>
                      <a:r>
                        <a:rPr lang="en-US" altLang="zh-CN" sz="1500" cap="none" spc="0">
                          <a:solidFill>
                            <a:schemeClr val="bg1"/>
                          </a:solidFill>
                          <a:effectLst/>
                        </a:rPr>
                        <a:t>+</a:t>
                      </a:r>
                      <a:r>
                        <a:rPr lang="zh-CN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物业中心自动派工单</a:t>
                      </a:r>
                    </a:p>
                  </a:txBody>
                  <a:tcPr marL="131604" marR="128743" marT="101234" marB="1012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390341"/>
                  </a:ext>
                </a:extLst>
              </a:tr>
              <a:tr h="951600">
                <a:tc>
                  <a:txBody>
                    <a:bodyPr/>
                    <a:lstStyle/>
                    <a:p>
                      <a:r>
                        <a:rPr lang="zh-HK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三级</a:t>
                      </a:r>
                    </a:p>
                  </a:txBody>
                  <a:tcPr marL="131604" marR="128743" marT="101234" marB="101234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cap="none" spc="0">
                          <a:solidFill>
                            <a:schemeClr val="bg1"/>
                          </a:solidFill>
                          <a:effectLst/>
                        </a:rPr>
                        <a:t>入侵者进入防护区（如卧室）</a:t>
                      </a:r>
                    </a:p>
                  </a:txBody>
                  <a:tcPr marL="131604" marR="128743" marT="101234" marB="1012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500" cap="none" spc="0" dirty="0">
                          <a:solidFill>
                            <a:schemeClr val="bg1"/>
                          </a:solidFill>
                          <a:effectLst/>
                        </a:rPr>
                        <a:t>静默报警至安保公司，同步警方联动</a:t>
                      </a:r>
                    </a:p>
                  </a:txBody>
                  <a:tcPr marL="131604" marR="128743" marT="101234" marB="10123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7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6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435956A-94B8-DD9A-4CB8-F49CC6CE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b="1" i="0">
                <a:solidFill>
                  <a:srgbClr val="FFFFFF"/>
                </a:solidFill>
                <a:effectLst/>
                <a:latin typeface="DeepSeek-CJK-patch"/>
              </a:rPr>
              <a:t>四、安装要点</a:t>
            </a:r>
            <a:br>
              <a:rPr lang="zh-CN" altLang="en-US" sz="4000" b="1" i="0">
                <a:solidFill>
                  <a:srgbClr val="FFFFFF"/>
                </a:solidFill>
                <a:effectLst/>
                <a:latin typeface="DeepSeek-CJK-patch"/>
              </a:rPr>
            </a:br>
            <a:endParaRPr lang="zh-HK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B5100-41E6-D84F-33E0-8C57AFB12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隐蔽布线</a:t>
            </a:r>
            <a:r>
              <a:rPr lang="zh-CN" altLang="en-US" sz="2000" b="0" i="0">
                <a:effectLst/>
                <a:latin typeface="DeepSeek-CJK-patch"/>
              </a:rPr>
              <a:t>：采用</a:t>
            </a:r>
            <a:r>
              <a:rPr lang="en-US" altLang="zh-CN" sz="2000" b="0" i="0">
                <a:effectLst/>
                <a:latin typeface="DeepSeek-CJK-patch"/>
              </a:rPr>
              <a:t>POE</a:t>
            </a:r>
            <a:r>
              <a:rPr lang="zh-CN" altLang="en-US" sz="2000" b="0" i="0">
                <a:effectLst/>
                <a:latin typeface="DeepSeek-CJK-patch"/>
              </a:rPr>
              <a:t>供电摄像头，线材隐藏于吊顶或踢脚线内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防破坏设计</a:t>
            </a:r>
            <a:r>
              <a:rPr lang="zh-CN" altLang="en-US" sz="2000" b="0" i="0">
                <a:effectLst/>
                <a:latin typeface="DeepSeek-CJK-patch"/>
              </a:rPr>
              <a:t>：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0" i="0">
                <a:effectLst/>
                <a:latin typeface="DeepSeek-CJK-patch"/>
              </a:rPr>
              <a:t>报警主机安装在隐蔽保险箱内，支持</a:t>
            </a:r>
            <a:r>
              <a:rPr lang="en-US" altLang="zh-CN" sz="2000" b="0" i="0">
                <a:effectLst/>
                <a:latin typeface="DeepSeek-CJK-patch"/>
              </a:rPr>
              <a:t>4G</a:t>
            </a:r>
            <a:r>
              <a:rPr lang="zh-CN" altLang="en-US" sz="2000" b="0" i="0">
                <a:effectLst/>
                <a:latin typeface="DeepSeek-CJK-patch"/>
              </a:rPr>
              <a:t>网络备份（断网仍工作）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法律合规</a:t>
            </a:r>
            <a:r>
              <a:rPr lang="zh-CN" altLang="en-US" sz="2000" b="0" i="0">
                <a:effectLst/>
                <a:latin typeface="DeepSeek-CJK-patch"/>
              </a:rPr>
              <a:t>：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0" i="0">
                <a:effectLst/>
                <a:latin typeface="DeepSeek-CJK-patch"/>
              </a:rPr>
              <a:t>摄像头避开邻居隐私区域，存储数据加密符合</a:t>
            </a:r>
            <a:r>
              <a:rPr lang="en-US" altLang="zh-CN" sz="2000" b="0" i="0">
                <a:effectLst/>
                <a:latin typeface="DeepSeek-CJK-patch"/>
              </a:rPr>
              <a:t>PDPO</a:t>
            </a:r>
            <a:r>
              <a:rPr lang="zh-CN" altLang="en-US" sz="2000" b="0" i="0">
                <a:effectLst/>
                <a:latin typeface="DeepSeek-CJK-patch"/>
              </a:rPr>
              <a:t>条例</a:t>
            </a:r>
          </a:p>
          <a:p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135822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49235C9-301F-31D9-3091-139E9E58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zh-HK" altLang="en-US" sz="34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目錄</a:t>
            </a:r>
            <a:br>
              <a:rPr lang="zh-HK" altLang="en-US" sz="3400" b="1" i="0">
                <a:solidFill>
                  <a:srgbClr val="FFFFFF"/>
                </a:solidFill>
                <a:effectLst/>
                <a:latin typeface="DeepSeek-CJK-patch"/>
              </a:rPr>
            </a:br>
            <a:endParaRPr lang="zh-HK" altLang="en-US" sz="34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B3512-FE03-D4C2-4596-639AC49C8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zh-TW" altLang="en-US" sz="2000" b="0" i="0">
                <a:effectLst/>
                <a:latin typeface="Roboto" panose="02000000000000000000" pitchFamily="2" charset="0"/>
              </a:rPr>
              <a:t>需求分析 </a:t>
            </a:r>
            <a:r>
              <a:rPr lang="en-US" altLang="zh-TW" sz="2000" b="0" i="0">
                <a:effectLst/>
                <a:latin typeface="Roboto" panose="02000000000000000000" pitchFamily="2" charset="0"/>
              </a:rPr>
              <a:t>- </a:t>
            </a:r>
            <a:r>
              <a:rPr lang="zh-TW" altLang="en-US" sz="2000" b="0" i="0">
                <a:effectLst/>
                <a:latin typeface="Roboto" panose="02000000000000000000" pitchFamily="2" charset="0"/>
              </a:rPr>
              <a:t>住宅安防痛點</a:t>
            </a:r>
            <a:br>
              <a:rPr lang="zh-TW" altLang="en-US" sz="2000"/>
            </a:br>
            <a:br>
              <a:rPr lang="zh-TW" altLang="en-US" sz="2000"/>
            </a:br>
            <a:r>
              <a:rPr lang="zh-TW" altLang="en-US" sz="2000" b="0" i="0">
                <a:effectLst/>
                <a:latin typeface="Roboto" panose="02000000000000000000" pitchFamily="2" charset="0"/>
              </a:rPr>
              <a:t>系統架構 </a:t>
            </a:r>
            <a:r>
              <a:rPr lang="en-US" altLang="zh-TW" sz="2000" b="0" i="0">
                <a:effectLst/>
                <a:latin typeface="Roboto" panose="02000000000000000000" pitchFamily="2" charset="0"/>
              </a:rPr>
              <a:t>- </a:t>
            </a:r>
            <a:r>
              <a:rPr lang="zh-TW" altLang="en-US" sz="2000" b="0" i="0">
                <a:effectLst/>
                <a:latin typeface="Roboto" panose="02000000000000000000" pitchFamily="2" charset="0"/>
              </a:rPr>
              <a:t>三層防護體系</a:t>
            </a:r>
            <a:br>
              <a:rPr lang="zh-TW" altLang="en-US" sz="2000"/>
            </a:br>
            <a:br>
              <a:rPr lang="zh-TW" altLang="en-US" sz="2000"/>
            </a:br>
            <a:r>
              <a:rPr lang="zh-TW" altLang="en-US" sz="2000" b="0" i="0">
                <a:effectLst/>
                <a:latin typeface="Roboto" panose="02000000000000000000" pitchFamily="2" charset="0"/>
              </a:rPr>
              <a:t>核心設備 </a:t>
            </a:r>
            <a:r>
              <a:rPr lang="en-US" altLang="zh-TW" sz="2000" b="0" i="0">
                <a:effectLst/>
                <a:latin typeface="Roboto" panose="02000000000000000000" pitchFamily="2" charset="0"/>
              </a:rPr>
              <a:t>- </a:t>
            </a:r>
            <a:r>
              <a:rPr lang="zh-TW" altLang="en-US" sz="2000" b="0" i="0">
                <a:effectLst/>
                <a:latin typeface="Roboto" panose="02000000000000000000" pitchFamily="2" charset="0"/>
              </a:rPr>
              <a:t>品牌與功能詳解</a:t>
            </a:r>
            <a:br>
              <a:rPr lang="zh-TW" altLang="en-US" sz="2000"/>
            </a:br>
            <a:br>
              <a:rPr lang="zh-TW" altLang="en-US" sz="2000"/>
            </a:br>
            <a:r>
              <a:rPr lang="zh-TW" altLang="en-US" sz="2000" b="0" i="0">
                <a:effectLst/>
                <a:latin typeface="Roboto" panose="02000000000000000000" pitchFamily="2" charset="0"/>
              </a:rPr>
              <a:t>智慧聯動 </a:t>
            </a:r>
            <a:r>
              <a:rPr lang="en-US" altLang="zh-TW" sz="2000" b="0" i="0">
                <a:effectLst/>
                <a:latin typeface="Roboto" panose="02000000000000000000" pitchFamily="2" charset="0"/>
              </a:rPr>
              <a:t>- </a:t>
            </a:r>
            <a:r>
              <a:rPr lang="zh-TW" altLang="en-US" sz="2000" b="0" i="0">
                <a:effectLst/>
                <a:latin typeface="Roboto" panose="02000000000000000000" pitchFamily="2" charset="0"/>
              </a:rPr>
              <a:t>場景化防禦策略</a:t>
            </a:r>
            <a:br>
              <a:rPr lang="zh-TW" altLang="en-US" sz="2000"/>
            </a:br>
            <a:br>
              <a:rPr lang="zh-TW" altLang="en-US" sz="2000"/>
            </a:br>
            <a:r>
              <a:rPr lang="zh-TW" altLang="en-US" sz="2000" b="0" i="0">
                <a:effectLst/>
                <a:latin typeface="Roboto" panose="02000000000000000000" pitchFamily="2" charset="0"/>
              </a:rPr>
              <a:t>服務與維護 </a:t>
            </a:r>
            <a:r>
              <a:rPr lang="en-US" altLang="zh-TW" sz="2000" b="0" i="0">
                <a:effectLst/>
                <a:latin typeface="Roboto" panose="02000000000000000000" pitchFamily="2" charset="0"/>
              </a:rPr>
              <a:t>- </a:t>
            </a:r>
            <a:r>
              <a:rPr lang="zh-TW" altLang="en-US" sz="2000" b="0" i="0">
                <a:effectLst/>
                <a:latin typeface="Roboto" panose="02000000000000000000" pitchFamily="2" charset="0"/>
              </a:rPr>
              <a:t>增值選項</a:t>
            </a:r>
            <a:br>
              <a:rPr lang="zh-TW" altLang="en-US" sz="2000"/>
            </a:br>
            <a:br>
              <a:rPr lang="zh-TW" altLang="en-US" sz="2000"/>
            </a:br>
            <a:r>
              <a:rPr lang="zh-TW" altLang="en-US" sz="2000" b="0" i="0">
                <a:effectLst/>
                <a:latin typeface="Roboto" panose="02000000000000000000" pitchFamily="2" charset="0"/>
              </a:rPr>
              <a:t>預算與實施 </a:t>
            </a:r>
            <a:r>
              <a:rPr lang="en-US" altLang="zh-TW" sz="2000" b="0" i="0">
                <a:effectLst/>
                <a:latin typeface="Roboto" panose="02000000000000000000" pitchFamily="2" charset="0"/>
              </a:rPr>
              <a:t>- </a:t>
            </a:r>
            <a:r>
              <a:rPr lang="zh-TW" altLang="en-US" sz="2000" b="0" i="0">
                <a:effectLst/>
                <a:latin typeface="Roboto" panose="02000000000000000000" pitchFamily="2" charset="0"/>
              </a:rPr>
              <a:t>分項報價與時間線</a:t>
            </a:r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848160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圖表 的圖片&#10;&#10;AI 產生的內容可能不正確。">
            <a:extLst>
              <a:ext uri="{FF2B5EF4-FFF2-40B4-BE49-F238E27FC236}">
                <a16:creationId xmlns:a16="http://schemas.microsoft.com/office/drawing/2014/main" id="{EE429094-82D7-2F4C-3156-8FAAADEEE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089" y="643467"/>
            <a:ext cx="76578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37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F13E61-C5A3-BC95-8CCE-E6DDF182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b="1" i="0">
                <a:solidFill>
                  <a:srgbClr val="FFFFFF"/>
                </a:solidFill>
                <a:effectLst/>
                <a:latin typeface="DeepSeek-CJK-patch"/>
              </a:rPr>
              <a:t>三、高端服务扩展</a:t>
            </a:r>
            <a:br>
              <a:rPr lang="zh-CN" altLang="en-US" sz="4000" b="1" i="0">
                <a:solidFill>
                  <a:srgbClr val="FFFFFF"/>
                </a:solidFill>
                <a:effectLst/>
                <a:latin typeface="DeepSeek-CJK-patch"/>
              </a:rPr>
            </a:br>
            <a:endParaRPr lang="zh-HK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696B03-FE44-1521-7BD0-B0DB2F3C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1029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altLang="zh-CN" sz="2000" b="1" i="0">
                <a:effectLst/>
                <a:latin typeface="DeepSeek-CJK-patch"/>
              </a:rPr>
              <a:t>7×24</a:t>
            </a:r>
            <a:r>
              <a:rPr lang="zh-CN" altLang="en-US" sz="2000" b="1" i="0">
                <a:effectLst/>
                <a:latin typeface="DeepSeek-CJK-patch"/>
              </a:rPr>
              <a:t>小时专业监控</a:t>
            </a:r>
            <a:r>
              <a:rPr lang="zh-CN" altLang="en-US" sz="2000" b="0" i="0">
                <a:effectLst/>
                <a:latin typeface="DeepSeek-CJK-patch"/>
              </a:rPr>
              <a:t>（年费约</a:t>
            </a:r>
            <a:r>
              <a:rPr lang="en-US" altLang="zh-CN" sz="2000" b="0" i="0">
                <a:effectLst/>
                <a:latin typeface="DeepSeek-CJK-patch"/>
              </a:rPr>
              <a:t>HK$12,000</a:t>
            </a:r>
            <a:r>
              <a:rPr lang="zh-CN" altLang="en-US" sz="2000" b="0" i="0">
                <a:effectLst/>
                <a:latin typeface="DeepSeek-CJK-patch"/>
              </a:rPr>
              <a:t>）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0" i="0">
                <a:effectLst/>
                <a:latin typeface="DeepSeek-CJK-patch"/>
              </a:rPr>
              <a:t>签约本地安保公司（如</a:t>
            </a:r>
            <a:r>
              <a:rPr lang="en-US" altLang="zh-CN" sz="2000" b="0" i="0">
                <a:effectLst/>
                <a:latin typeface="DeepSeek-CJK-patch"/>
              </a:rPr>
              <a:t>Securitas</a:t>
            </a:r>
            <a:r>
              <a:rPr lang="zh-CN" altLang="en-US" sz="2000" b="0" i="0">
                <a:effectLst/>
                <a:latin typeface="DeepSeek-CJK-patch"/>
              </a:rPr>
              <a:t>），报警后</a:t>
            </a:r>
            <a:r>
              <a:rPr lang="en-US" altLang="zh-CN" sz="2000" b="0" i="0">
                <a:effectLst/>
                <a:latin typeface="DeepSeek-CJK-patch"/>
              </a:rPr>
              <a:t>15</a:t>
            </a:r>
            <a:r>
              <a:rPr lang="zh-CN" altLang="en-US" sz="2000" b="0" i="0">
                <a:effectLst/>
                <a:latin typeface="DeepSeek-CJK-patch"/>
              </a:rPr>
              <a:t>分钟内现场响应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保险联动</a:t>
            </a:r>
            <a:endParaRPr lang="zh-CN" altLang="en-US" sz="2000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0" i="0">
                <a:effectLst/>
                <a:latin typeface="DeepSeek-CJK-patch"/>
              </a:rPr>
              <a:t>提供安防系统认证报告，享家庭保险保费折扣（通常</a:t>
            </a:r>
            <a:r>
              <a:rPr lang="en-US" altLang="zh-CN" sz="2000" b="0" i="0">
                <a:effectLst/>
                <a:latin typeface="DeepSeek-CJK-patch"/>
              </a:rPr>
              <a:t>15-20%</a:t>
            </a:r>
            <a:r>
              <a:rPr lang="zh-CN" altLang="en-US" sz="2000" b="0" i="0">
                <a:effectLst/>
                <a:latin typeface="DeepSeek-CJK-patch"/>
              </a:rPr>
              <a:t>）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sz="2000" b="1" i="0">
                <a:effectLst/>
                <a:latin typeface="DeepSeek-CJK-patch"/>
              </a:rPr>
              <a:t>定期维护</a:t>
            </a:r>
            <a:endParaRPr lang="zh-CN" altLang="en-US" sz="2000" b="0" i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000" b="0" i="0">
                <a:effectLst/>
                <a:latin typeface="DeepSeek-CJK-patch"/>
              </a:rPr>
              <a:t>每季度上门检测设备、更新防御策略（含在部分服务套餐内）</a:t>
            </a:r>
          </a:p>
          <a:p>
            <a:endParaRPr lang="zh-HK" altLang="en-US" sz="2000"/>
          </a:p>
        </p:txBody>
      </p:sp>
    </p:spTree>
    <p:extLst>
      <p:ext uri="{BB962C8B-B14F-4D97-AF65-F5344CB8AC3E}">
        <p14:creationId xmlns:p14="http://schemas.microsoft.com/office/powerpoint/2010/main" val="374898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6DB30CC-8B5E-8B13-63BC-3EB720E8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b="1" i="0">
                <a:solidFill>
                  <a:srgbClr val="FFFFFF"/>
                </a:solidFill>
                <a:effectLst/>
                <a:latin typeface="DeepSeek-CJK-patch"/>
              </a:rPr>
              <a:t>五、可选升级</a:t>
            </a:r>
            <a:br>
              <a:rPr lang="zh-CN" altLang="en-US" sz="4000" b="1" i="0">
                <a:solidFill>
                  <a:srgbClr val="FFFFFF"/>
                </a:solidFill>
                <a:effectLst/>
                <a:latin typeface="DeepSeek-CJK-patch"/>
              </a:rPr>
            </a:br>
            <a:endParaRPr lang="zh-HK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00F5D-DFA2-7429-E5C6-A98C0FDFA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effectLst/>
                <a:latin typeface="DeepSeek-CJK-patch"/>
              </a:rPr>
              <a:t>无人机巡逻</a:t>
            </a:r>
            <a:r>
              <a:rPr lang="zh-CN" altLang="en-US" sz="2000" b="0" i="0" dirty="0">
                <a:effectLst/>
                <a:latin typeface="DeepSeek-CJK-patch"/>
              </a:rPr>
              <a:t>：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effectLst/>
                <a:latin typeface="DeepSeek-CJK-patch"/>
              </a:rPr>
              <a:t>搭配</a:t>
            </a:r>
            <a:r>
              <a:rPr lang="en-US" altLang="zh-CN" sz="2000" b="0" i="0" dirty="0" err="1">
                <a:effectLst/>
                <a:latin typeface="DeepSeek-CJK-patch"/>
              </a:rPr>
              <a:t>Autel</a:t>
            </a:r>
            <a:r>
              <a:rPr lang="en-US" altLang="zh-CN" sz="2000" b="0" i="0" dirty="0">
                <a:effectLst/>
                <a:latin typeface="DeepSeek-CJK-patch"/>
              </a:rPr>
              <a:t> EVO Nano+</a:t>
            </a:r>
            <a:r>
              <a:rPr lang="zh-CN" altLang="en-US" sz="2000" b="0" i="0" dirty="0">
                <a:effectLst/>
                <a:latin typeface="DeepSeek-CJK-patch"/>
              </a:rPr>
              <a:t>无人机，预设航线巡查庭院（预算</a:t>
            </a:r>
            <a:r>
              <a:rPr lang="en-US" altLang="zh-CN" sz="2000" b="0" i="0" dirty="0">
                <a:effectLst/>
                <a:latin typeface="DeepSeek-CJK-patch"/>
              </a:rPr>
              <a:t>+HK$20,000</a:t>
            </a:r>
            <a:r>
              <a:rPr lang="zh-CN" altLang="en-US" sz="2000" b="0" i="0" dirty="0">
                <a:effectLst/>
                <a:latin typeface="DeepSeek-CJK-patch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547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759F3CF-1DDB-C8C8-1B5F-6D15E067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10" y="2346942"/>
            <a:ext cx="5956052" cy="2902168"/>
          </a:xfrm>
        </p:spPr>
        <p:txBody>
          <a:bodyPr>
            <a:normAutofit/>
          </a:bodyPr>
          <a:lstStyle/>
          <a:p>
            <a:r>
              <a:rPr lang="en-US" altLang="zh-HK" sz="3600" dirty="0">
                <a:solidFill>
                  <a:schemeClr val="tx2"/>
                </a:solidFill>
              </a:rPr>
              <a:t>Thanks You</a:t>
            </a:r>
            <a:endParaRPr lang="zh-HK" altLang="en-US" sz="36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握手">
            <a:extLst>
              <a:ext uri="{FF2B5EF4-FFF2-40B4-BE49-F238E27FC236}">
                <a16:creationId xmlns:a16="http://schemas.microsoft.com/office/drawing/2014/main" id="{DA94BC0E-C73C-0C2E-0B3A-552A00F96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4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8227486-6F1C-6434-1716-26D00CC6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1500</a:t>
            </a:r>
            <a:r>
              <a:rPr lang="zh-TW" alt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平方呎 </a:t>
            </a:r>
            <a:r>
              <a:rPr lang="en-US" altLang="zh-TW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·</a:t>
            </a:r>
            <a:r>
              <a:rPr lang="zh-TW" alt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四房兩廳 </a:t>
            </a:r>
            <a:r>
              <a:rPr lang="en-US" altLang="zh-TW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·</a:t>
            </a:r>
            <a:r>
              <a:rPr lang="zh-TW" alt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全屋聯動安防</a:t>
            </a:r>
            <a:endParaRPr lang="en-US" altLang="zh-HK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776B1C3-6825-C823-609F-E0EFF68D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522" y="478712"/>
            <a:ext cx="8683002" cy="59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3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22A3DB-3C8A-AD25-F139-61107880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zh-CN" altLang="en-US" sz="8000" b="1" i="0">
                <a:effectLst/>
                <a:latin typeface="DeepSeek-CJK-patch"/>
              </a:rPr>
              <a:t>系统架构</a:t>
            </a:r>
            <a:endParaRPr lang="zh-HK" altLang="en-US" sz="80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2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內容版面配置區 2">
            <a:extLst>
              <a:ext uri="{FF2B5EF4-FFF2-40B4-BE49-F238E27FC236}">
                <a16:creationId xmlns:a16="http://schemas.microsoft.com/office/drawing/2014/main" id="{887CE6D4-032C-42A4-C092-3D5E07FF7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507693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0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40249-A070-CDD3-DC20-38146531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8645"/>
            <a:ext cx="10515600" cy="732043"/>
          </a:xfrm>
        </p:spPr>
        <p:txBody>
          <a:bodyPr>
            <a:normAutofit fontScale="90000"/>
          </a:bodyPr>
          <a:lstStyle/>
          <a:p>
            <a:pPr algn="l">
              <a:lnSpc>
                <a:spcPts val="2143"/>
              </a:lnSpc>
              <a:spcAft>
                <a:spcPts val="300"/>
              </a:spcAft>
              <a:buNone/>
            </a:pPr>
            <a:r>
              <a:rPr lang="zh-HK" altLang="en-US" b="1" i="0" dirty="0">
                <a:solidFill>
                  <a:srgbClr val="404040"/>
                </a:solidFill>
                <a:effectLst/>
                <a:latin typeface="DeepSeek-CJK-patch"/>
              </a:rPr>
              <a:t>智能门锁</a:t>
            </a:r>
            <a:br>
              <a:rPr lang="zh-HK" alt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br>
              <a:rPr lang="zh-HK" altLang="en-US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zh-HK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2E61C4BE-E7C7-DFAB-CDAC-0CBDBFF1AC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40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750587-2E9D-9BAE-4084-AD4C62E6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zh-HK" altLang="en-US" sz="4000" b="1" i="0">
                <a:effectLst/>
                <a:latin typeface="DeepSeek-CJK-patch"/>
              </a:rPr>
              <a:t>门窗传感器</a:t>
            </a:r>
            <a:endParaRPr lang="zh-HK" altLang="en-US" sz="400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83CA321E-522F-8F22-05A6-9B656CBA4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83817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21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2E5C3A-44EF-C2AD-A776-F822E590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altLang="zh-CN" sz="4000" b="1" i="0">
                <a:effectLst/>
                <a:latin typeface="DeepSeek-CJK-patch"/>
              </a:rPr>
              <a:t>24</a:t>
            </a:r>
            <a:r>
              <a:rPr lang="zh-CN" altLang="en-US" sz="4000" b="1" i="0">
                <a:effectLst/>
                <a:latin typeface="DeepSeek-CJK-patch"/>
              </a:rPr>
              <a:t>小时红外幕帘探测器</a:t>
            </a:r>
            <a:endParaRPr lang="zh-HK" altLang="en-US" sz="400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E5B30234-8152-748E-7318-41FBF76758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16422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998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7C332CD-8C23-86C0-C15A-E79261D2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zh-HK" altLang="en-US" sz="4000" b="1" i="0">
                <a:effectLst/>
                <a:latin typeface="DeepSeek-CJK-patch"/>
              </a:rPr>
              <a:t>声光报警器</a:t>
            </a:r>
            <a:endParaRPr lang="zh-HK" altLang="en-US" sz="4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A8BBA6-DC2A-DF32-2350-C75C16C2C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2400" b="0" i="0">
              <a:solidFill>
                <a:schemeClr val="tx1">
                  <a:alpha val="55000"/>
                </a:schemeClr>
              </a:solidFill>
              <a:effectLst/>
              <a:latin typeface="DeepSeek-CJK-patch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安装位置：客厅天花板、主卧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2400" b="0" i="0">
              <a:solidFill>
                <a:schemeClr val="tx1">
                  <a:alpha val="55000"/>
                </a:schemeClr>
              </a:solidFill>
              <a:effectLst/>
              <a:latin typeface="DeepSeek-CJK-patch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>
                  <a:alpha val="55000"/>
                </a:schemeClr>
              </a:solidFill>
              <a:latin typeface="DeepSeek-CJK-patch"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触发条件：非法入侵时发出</a:t>
            </a:r>
            <a:r>
              <a:rPr lang="en-US" altLang="zh-CN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110</a:t>
            </a:r>
            <a:r>
              <a:rPr lang="zh-CN" altLang="en-US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分贝警报</a:t>
            </a:r>
          </a:p>
          <a:p>
            <a:endParaRPr lang="zh-HK" altLang="en-US" sz="24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1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AD44496-BD65-4882-85B5-A8ED20C1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4038600" cy="3505200"/>
          </a:xfrm>
        </p:spPr>
        <p:txBody>
          <a:bodyPr anchor="t">
            <a:normAutofit/>
          </a:bodyPr>
          <a:lstStyle/>
          <a:p>
            <a:br>
              <a:rPr lang="en-US" altLang="zh-CN" sz="4000" b="1" i="0">
                <a:effectLst/>
                <a:latin typeface="DeepSeek-CJK-patch"/>
              </a:rPr>
            </a:br>
            <a:r>
              <a:rPr lang="zh-CN" altLang="en-US" sz="4000" b="1" i="0">
                <a:effectLst/>
                <a:latin typeface="DeepSeek-CJK-patch"/>
              </a:rPr>
              <a:t>室内外高清摄像头</a:t>
            </a:r>
            <a:br>
              <a:rPr lang="zh-CN" altLang="en-US" sz="4000" b="0" i="0">
                <a:effectLst/>
                <a:latin typeface="DeepSeek-CJK-patch"/>
              </a:rPr>
            </a:br>
            <a:endParaRPr lang="zh-HK" altLang="en-US" sz="400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99D713-5648-C50B-2526-2877A696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1676400"/>
            <a:ext cx="5181599" cy="3505200"/>
          </a:xfrm>
        </p:spPr>
        <p:txBody>
          <a:bodyPr>
            <a:normAutofit/>
          </a:bodyPr>
          <a:lstStyle/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zh-CN" altLang="en-US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安装位置：</a:t>
            </a:r>
          </a:p>
          <a:p>
            <a:pPr marL="1143000" lvl="2" indent="-22860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门口（带人脸识别）</a:t>
            </a:r>
          </a:p>
          <a:p>
            <a:pPr marL="1143000" lvl="2" indent="-22860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客厅（</a:t>
            </a:r>
            <a:r>
              <a:rPr lang="en-US" altLang="zh-CN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360°</a:t>
            </a:r>
            <a:r>
              <a:rPr lang="zh-CN" altLang="en-US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旋转云台）</a:t>
            </a:r>
          </a:p>
          <a:p>
            <a:pPr marL="1143000" lvl="2" indent="-22860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走廊（覆盖卧室</a:t>
            </a:r>
            <a:r>
              <a:rPr lang="en-US" altLang="zh-CN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/</a:t>
            </a:r>
            <a:r>
              <a:rPr lang="zh-CN" altLang="en-US" sz="2400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浴室通道）</a:t>
            </a:r>
            <a:endParaRPr lang="en-US" altLang="zh-CN" sz="2400" b="0" i="0">
              <a:solidFill>
                <a:schemeClr val="tx1">
                  <a:alpha val="55000"/>
                </a:schemeClr>
              </a:solidFill>
              <a:effectLst/>
              <a:latin typeface="DeepSeek-CJK-patch"/>
            </a:endParaRPr>
          </a:p>
          <a:p>
            <a:pPr marL="1143000" lvl="2" indent="-22860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endParaRPr lang="zh-CN" altLang="en-US" sz="2400" b="0" i="0">
              <a:solidFill>
                <a:schemeClr val="tx1">
                  <a:alpha val="55000"/>
                </a:schemeClr>
              </a:solidFill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zh-CN" altLang="en-US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功能：</a:t>
            </a:r>
            <a:r>
              <a:rPr lang="en-US" altLang="zh-CN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AI</a:t>
            </a:r>
            <a:r>
              <a:rPr lang="zh-CN" altLang="en-US" b="0" i="0">
                <a:solidFill>
                  <a:schemeClr val="tx1">
                    <a:alpha val="55000"/>
                  </a:schemeClr>
                </a:solidFill>
                <a:effectLst/>
                <a:latin typeface="DeepSeek-CJK-patch"/>
              </a:rPr>
              <a:t>人形侦测、夜视、云端存储</a:t>
            </a:r>
          </a:p>
          <a:p>
            <a:endParaRPr lang="zh-HK" altLang="en-US" sz="24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6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1491</Words>
  <Application>Microsoft Office PowerPoint</Application>
  <PresentationFormat>寬螢幕</PresentationFormat>
  <Paragraphs>148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1" baseType="lpstr">
      <vt:lpstr>DeepSeek-CJK-patch</vt:lpstr>
      <vt:lpstr>system-ui</vt:lpstr>
      <vt:lpstr>Aptos</vt:lpstr>
      <vt:lpstr>Aptos Display</vt:lpstr>
      <vt:lpstr>Arial</vt:lpstr>
      <vt:lpstr>Calibri</vt:lpstr>
      <vt:lpstr>Roboto</vt:lpstr>
      <vt:lpstr>Office 佈景主題</vt:lpstr>
      <vt:lpstr>高端智慧家居防盜系統方案</vt:lpstr>
      <vt:lpstr>目錄 </vt:lpstr>
      <vt:lpstr>1500平方呎 ·四房兩廳 ·全屋聯動安防</vt:lpstr>
      <vt:lpstr>系统架构</vt:lpstr>
      <vt:lpstr>智能门锁  </vt:lpstr>
      <vt:lpstr>门窗传感器</vt:lpstr>
      <vt:lpstr>24小时红外幕帘探测器</vt:lpstr>
      <vt:lpstr>声光报警器</vt:lpstr>
      <vt:lpstr> 室内外高清摄像头 </vt:lpstr>
      <vt:lpstr>二、分区布防策略 </vt:lpstr>
      <vt:lpstr>PowerPoint 簡報</vt:lpstr>
      <vt:lpstr>监控系统 </vt:lpstr>
      <vt:lpstr>三、智能联动方案 </vt:lpstr>
      <vt:lpstr>四、预算与品牌建议 </vt:lpstr>
      <vt:lpstr>智能门锁</vt:lpstr>
      <vt:lpstr>全屋传感器网络 </vt:lpstr>
      <vt:lpstr>Control4智能中控联动方案 </vt:lpstr>
      <vt:lpstr>PowerPoint 簡報</vt:lpstr>
      <vt:lpstr>四、安装要点 </vt:lpstr>
      <vt:lpstr>PowerPoint 簡報</vt:lpstr>
      <vt:lpstr>三、高端服务扩展 </vt:lpstr>
      <vt:lpstr>五、可选升级 </vt:lpstr>
      <vt:lpstr>Thanks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Ip Tsz Cheuk</dc:creator>
  <cp:lastModifiedBy>Ip Tsz Cheuk</cp:lastModifiedBy>
  <cp:revision>2</cp:revision>
  <dcterms:created xsi:type="dcterms:W3CDTF">2025-04-22T02:57:26Z</dcterms:created>
  <dcterms:modified xsi:type="dcterms:W3CDTF">2025-04-22T07:47:18Z</dcterms:modified>
</cp:coreProperties>
</file>