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6"/>
  </p:handoutMasterIdLst>
  <p:sldIdLst>
    <p:sldId id="257" r:id="rId2"/>
    <p:sldId id="308" r:id="rId3"/>
    <p:sldId id="276" r:id="rId4"/>
    <p:sldId id="279" r:id="rId5"/>
    <p:sldId id="281" r:id="rId6"/>
    <p:sldId id="286" r:id="rId7"/>
    <p:sldId id="284" r:id="rId8"/>
    <p:sldId id="309" r:id="rId9"/>
    <p:sldId id="287" r:id="rId10"/>
    <p:sldId id="288" r:id="rId11"/>
    <p:sldId id="291" r:id="rId12"/>
    <p:sldId id="289" r:id="rId13"/>
    <p:sldId id="290" r:id="rId14"/>
    <p:sldId id="292" r:id="rId15"/>
    <p:sldId id="310" r:id="rId16"/>
    <p:sldId id="293" r:id="rId17"/>
    <p:sldId id="297" r:id="rId18"/>
    <p:sldId id="296" r:id="rId19"/>
    <p:sldId id="299" r:id="rId20"/>
    <p:sldId id="304" r:id="rId21"/>
    <p:sldId id="305" r:id="rId22"/>
    <p:sldId id="307" r:id="rId23"/>
    <p:sldId id="306" r:id="rId24"/>
    <p:sldId id="301" r:id="rId25"/>
  </p:sldIdLst>
  <p:sldSz cx="12192000" cy="6858000"/>
  <p:notesSz cx="6811963" cy="994568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FF00"/>
    <a:srgbClr val="33CC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84" y="-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76040-799A-4FA2-A0BF-8E437710B195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659A8-96AE-48A4-9767-0F9F638D1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725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11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32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0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73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52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4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56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26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67A078-49DE-404D-8247-3AE1D367548A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EA71DF-EFE5-4F56-9543-BD8E3F12F4F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52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84242" y="683741"/>
            <a:ext cx="10058400" cy="3814366"/>
          </a:xfrm>
        </p:spPr>
        <p:txBody>
          <a:bodyPr>
            <a:normAutofit fontScale="90000"/>
          </a:bodyPr>
          <a:lstStyle/>
          <a:p>
            <a:pPr algn="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中佑 專題報告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防禦性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實作與心得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153" y="4719231"/>
            <a:ext cx="10058400" cy="1143000"/>
          </a:xfrm>
        </p:spPr>
        <p:txBody>
          <a:bodyPr>
            <a:normAutofit/>
          </a:bodyPr>
          <a:lstStyle/>
          <a:p>
            <a:endParaRPr lang="en-US" altLang="zh-TW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  <a:p>
            <a:r>
              <a:rPr lang="zh-TW" altLang="en-US" dirty="0" smtClean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姓名</a:t>
            </a:r>
            <a:r>
              <a:rPr lang="en-US" altLang="zh-TW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:</a:t>
            </a:r>
            <a:r>
              <a:rPr lang="zh-TW" altLang="en-US" dirty="0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en-US" altLang="zh-TW" dirty="0" err="1"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rPr>
              <a:t>Kay_Yu</a:t>
            </a:r>
            <a:endParaRPr lang="en-US" altLang="zh-TW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可能會遭受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SQL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注入攻擊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(SQL injection attack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跨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站腳本攻擊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(cross-site scripting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緩衝器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溢位攻擊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(buffer overflow attack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)……</a:t>
            </a:r>
            <a:endParaRPr lang="zh-TW" altLang="en-US" sz="3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20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45" y="478909"/>
            <a:ext cx="11588349" cy="53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446396" y="1033153"/>
            <a:ext cx="3396343" cy="1888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修改</a:t>
            </a:r>
            <a:r>
              <a:rPr lang="zh-TW" altLang="en-US" sz="2800" b="1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後</a:t>
            </a:r>
            <a:r>
              <a:rPr lang="en-US" altLang="zh-TW" sz="2800" b="1" dirty="0" err="1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Check.php</a:t>
            </a:r>
            <a:endParaRPr lang="en-US" altLang="zh-TW" sz="28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pPr algn="just"/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將</a:t>
            </a:r>
            <a:r>
              <a:rPr lang="en-US" altLang="zh-TW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POST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中</a:t>
            </a:r>
            <a:r>
              <a:rPr lang="en-US" altLang="zh-TW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$id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、</a:t>
            </a:r>
            <a:r>
              <a:rPr lang="en-US" altLang="zh-TW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$pw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，進行多層的把關</a:t>
            </a:r>
            <a:endParaRPr lang="en-US" altLang="zh-TW" sz="2800" b="1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13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55"/>
          <a:stretch/>
        </p:blipFill>
        <p:spPr bwMode="auto">
          <a:xfrm>
            <a:off x="375929" y="319767"/>
            <a:ext cx="11281484" cy="10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5929" y="2054430"/>
            <a:ext cx="10881879" cy="3253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防止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緩衝器溢位</a:t>
            </a:r>
            <a:r>
              <a:rPr lang="zh-TW" altLang="en-US" sz="2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攻擊、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跨站腳本攻擊</a:t>
            </a:r>
            <a:endParaRPr lang="en-US" altLang="zh-TW" sz="28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重點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就是檢查使用者輸入資料的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長度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substr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();</a:t>
            </a: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利用 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PHP 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內建的函式 </a:t>
            </a:r>
            <a:r>
              <a:rPr lang="en-US" altLang="zh-TW" sz="2800" dirty="0" err="1">
                <a:latin typeface="標楷體" pitchFamily="65" charset="-120"/>
                <a:ea typeface="標楷體" pitchFamily="65" charset="-120"/>
              </a:rPr>
              <a:t>strip_tags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() 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去除字串中的 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HTML 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和 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PHP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標籤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SQL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注入</a:t>
            </a:r>
            <a:r>
              <a:rPr lang="zh-TW" altLang="en-US" sz="2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攻擊</a:t>
            </a:r>
            <a:endParaRPr lang="en-US" altLang="zh-TW" sz="28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addslashes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();</a:t>
            </a:r>
          </a:p>
          <a:p>
            <a:pPr marL="0" indent="0"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5929" y="427512"/>
            <a:ext cx="10074357" cy="344384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076907" y="845963"/>
            <a:ext cx="3580506" cy="527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$id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的部分</a:t>
            </a:r>
            <a:endParaRPr lang="zh-TW" altLang="en-US" sz="2800" b="1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6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9" y="232547"/>
            <a:ext cx="9144453" cy="423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80927" y="593767"/>
            <a:ext cx="8898699" cy="3871356"/>
          </a:xfrm>
          <a:prstGeom prst="rect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20314" y="4572000"/>
            <a:ext cx="8316808" cy="18644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en-US" altLang="zh-TW" sz="2800" dirty="0" err="1" smtClean="0">
                <a:latin typeface="標楷體" pitchFamily="65" charset="-120"/>
                <a:ea typeface="標楷體" pitchFamily="65" charset="-120"/>
              </a:rPr>
              <a:t>addslashes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();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利用正則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運算組合密碼的規則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---md5()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加密密碼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99120" y="739085"/>
            <a:ext cx="3580506" cy="527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$pw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的部分</a:t>
            </a:r>
            <a:endParaRPr lang="zh-TW" altLang="en-US" sz="2800" b="1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92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50" y="154812"/>
            <a:ext cx="7384766" cy="44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676837" y="4726379"/>
            <a:ext cx="7293491" cy="157941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-----PDO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連線預防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SQL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注入攻擊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比對資料庫中是否有這一筆資料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-----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善用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try catch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44810" y="145442"/>
            <a:ext cx="3580506" cy="527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SQL</a:t>
            </a:r>
            <a:r>
              <a:rPr lang="zh-TW" altLang="en-US" sz="28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部分</a:t>
            </a:r>
            <a:endParaRPr lang="zh-TW" altLang="en-US" sz="2800" b="1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78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</p:spTree>
    <p:extLst>
      <p:ext uri="{BB962C8B-B14F-4D97-AF65-F5344CB8AC3E}">
        <p14:creationId xmlns:p14="http://schemas.microsoft.com/office/powerpoint/2010/main" val="3646215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973777" y="1840675"/>
            <a:ext cx="9227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程式碼</a:t>
            </a:r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種類</a:t>
            </a:r>
          </a:p>
          <a:p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基本上程式碼可分成三類：</a:t>
            </a:r>
          </a:p>
          <a:p>
            <a:pPr lvl="1"/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能用：在期望的正常輸入情況下不會出錯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  <a:br>
              <a:rPr lang="zh-TW" altLang="en-US" sz="2000" dirty="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但輸入特殊資料則可能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crash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或發生錯誤。</a:t>
            </a:r>
            <a:endParaRPr lang="zh-TW" altLang="en-US" sz="20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正確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：不管何種輸入，執行不會出錯，錯誤控制得宜。</a:t>
            </a:r>
            <a:br>
              <a:rPr lang="zh-TW" altLang="en-US" sz="2000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但</a:t>
            </a:r>
            <a:r>
              <a:rPr lang="zh-TW" altLang="en-US" sz="2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不一定好維護、好擴充。</a:t>
            </a:r>
          </a:p>
          <a:p>
            <a:pPr lvl="1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健壯（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robustness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）：要兼顧健壯、效能、正確。</a:t>
            </a:r>
            <a:br>
              <a:rPr lang="zh-TW" altLang="en-US" sz="2000" dirty="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考量到的面向較廣，例如：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multi-thread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thread-safe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、可維護性、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彈性、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Scalability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7889" y="5108736"/>
            <a:ext cx="10341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一開始，完全不了解什麼是防禦性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程式，寫出來的程式，屬於第一類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………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2397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修正寫程式的程式撰寫命名與風格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(Coding style)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務必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一致，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因為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…………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程式開發是團隊合作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2777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修正自己寫程式的心態與思維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絕對不要相信使用者送進來的參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數值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保護程式在無效輸入資料的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破壞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8016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修正自己寫程式的心態與思維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了解常見透過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input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的攻擊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0040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目錄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防禦性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程式設計的重點與核心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itchFamily="2" charset="2"/>
              <a:buChar char="Ø"/>
            </a:pP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實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itchFamily="2" charset="2"/>
              <a:buChar char="Ø"/>
            </a:pP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364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修正自己寫程式的心態與思維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掌握防禦性程式設計技巧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原則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先做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Type Hint 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類別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檢查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內部檢查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8766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4"/>
            <a:ext cx="93636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修正自己寫程式的心態與思維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學到盡量避免使用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if…else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句子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善用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try catch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捕抓錯誤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860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3"/>
            <a:ext cx="104443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總結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支持派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防禦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性程式設計有助於程式的安全性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，防範惡意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濫用。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例如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駭客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和病毒製造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者利用這些不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嚴謹的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代碼，蓄意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破壞。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…………</a:t>
            </a:r>
            <a:r>
              <a:rPr lang="zh-TW" altLang="en-US" sz="2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生產效率、金錢和個人隱私</a:t>
            </a:r>
            <a:endParaRPr lang="en-US" altLang="zh-TW" sz="2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4777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心得</a:t>
            </a:r>
          </a:p>
        </p:txBody>
      </p:sp>
      <p:sp>
        <p:nvSpPr>
          <p:cNvPr id="4" name="矩形 3"/>
          <p:cNvSpPr/>
          <p:nvPr/>
        </p:nvSpPr>
        <p:spPr>
          <a:xfrm>
            <a:off x="979758" y="2055603"/>
            <a:ext cx="104443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了解後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……</a:t>
            </a:r>
          </a:p>
          <a:p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總結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反對派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消耗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了程式師和電腦的資源。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	</a:t>
            </a:r>
          </a:p>
          <a:p>
            <a:r>
              <a:rPr lang="zh-TW" altLang="en-US" sz="2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個人</a:t>
            </a:r>
            <a:r>
              <a:rPr lang="zh-TW" altLang="en-US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觀點</a:t>
            </a:r>
            <a:endParaRPr lang="en-US" altLang="zh-TW" sz="2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----</a:t>
            </a:r>
            <a:r>
              <a:rPr lang="zh-TW" altLang="en-US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防禦性程式設計是有存在的必要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，防禦性的撰寫是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需要經驗的累積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對於我現階段的理解是只要跟個資、金流要更重性該部分。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9967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8527" y="2950139"/>
            <a:ext cx="10058400" cy="885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感謝聆聽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~~</a:t>
            </a:r>
            <a:endParaRPr lang="zh-TW" altLang="en-US" sz="4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250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1026" y="696579"/>
            <a:ext cx="10058400" cy="814722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防禦性程式設計的重點與核心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776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1031" y="0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關於健壯性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軟體本身的周密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程度</a:t>
            </a: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36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撰寫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程式時考慮到各種不同的使用情況，並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事先   加以</a:t>
            </a:r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定義處理，避免使用時產生錯誤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03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防禦性程式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寫法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觀念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-----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消除墨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菲定律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大</a:t>
            </a: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原則</a:t>
            </a:r>
            <a:endParaRPr lang="en-US" altLang="zh-TW" sz="3600" dirty="0">
              <a:latin typeface="標楷體" pitchFamily="65" charset="-120"/>
              <a:ea typeface="標楷體" pitchFamily="65" charset="-120"/>
            </a:endParaRPr>
          </a:p>
          <a:p>
            <a:pPr marL="201168" lvl="1" indent="0">
              <a:buNone/>
            </a:pPr>
            <a:r>
              <a:rPr lang="en-US" altLang="zh-TW" sz="3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3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絕對</a:t>
            </a:r>
            <a:r>
              <a:rPr lang="zh-TW" altLang="en-US" sz="3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不要相信使用者送進來的參</a:t>
            </a:r>
            <a:r>
              <a:rPr lang="zh-TW" altLang="en-US" sz="3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數值</a:t>
            </a:r>
            <a:endParaRPr lang="en-US" altLang="zh-TW" sz="38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201168" lvl="1" indent="0">
              <a:buNone/>
            </a:pPr>
            <a:endParaRPr lang="en-US" altLang="zh-TW" sz="4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4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保護程式在無效輸入資料的</a:t>
            </a:r>
            <a:r>
              <a:rPr lang="zh-TW" altLang="en-US" sz="4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破壞</a:t>
            </a:r>
            <a:endParaRPr lang="en-US" altLang="zh-TW" sz="4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4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</a:t>
            </a:r>
            <a:endParaRPr lang="zh-TW" altLang="en-US" sz="4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5870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防禦性程式設計技巧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使用好的風格和合理的設計 － 一定要先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規劃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不要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倉促地寫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程式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不要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相信任何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人，始終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保持懷疑，包括懷疑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自己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要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清晰易於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維護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70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防禦性程式設計技巧</a:t>
            </a:r>
            <a:br>
              <a:rPr lang="zh-TW" altLang="en-US" dirty="0">
                <a:latin typeface="標楷體" pitchFamily="65" charset="-120"/>
                <a:ea typeface="標楷體" pitchFamily="65" charset="-120"/>
              </a:rPr>
            </a:b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不要讓別人做他們不該做的修補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不要忽略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compiler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的警告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檢查所有的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return</a:t>
            </a:r>
          </a:p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審慎強制轉換型別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善用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Assert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錯誤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處理技巧</a:t>
            </a:r>
          </a:p>
          <a:p>
            <a:pPr>
              <a:buFont typeface="Wingdings" pitchFamily="2" charset="2"/>
              <a:buChar char="Ø"/>
            </a:pP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8355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08455"/>
            <a:ext cx="10058400" cy="814722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3174387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4" y="107866"/>
            <a:ext cx="10673707" cy="618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076908" y="107866"/>
            <a:ext cx="3396343" cy="639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修改前</a:t>
            </a:r>
            <a:r>
              <a:rPr lang="en-US" altLang="zh-TW" sz="2800" b="1" dirty="0" err="1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Check.php</a:t>
            </a:r>
            <a:endParaRPr lang="zh-TW" altLang="en-US" sz="2800" b="1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37929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10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11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12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13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14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7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8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9.xml><?xml version="1.0" encoding="utf-8"?>
<a:themeOverride xmlns:a="http://schemas.openxmlformats.org/drawingml/2006/main">
  <a:clrScheme name="回顧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464</Words>
  <Application>Microsoft Office PowerPoint</Application>
  <PresentationFormat>自訂</PresentationFormat>
  <Paragraphs>142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回顧</vt:lpstr>
      <vt:lpstr>中佑 專題報告  防禦性程式實作與心得</vt:lpstr>
      <vt:lpstr>目錄</vt:lpstr>
      <vt:lpstr>防禦性程式設計的重點與核心</vt:lpstr>
      <vt:lpstr>關於健壯性</vt:lpstr>
      <vt:lpstr>防禦性程式寫法(觀念-----消除墨菲定律)</vt:lpstr>
      <vt:lpstr>防禦性程式設計技巧 </vt:lpstr>
      <vt:lpstr>防禦性程式設計技巧 </vt:lpstr>
      <vt:lpstr>實作</vt:lpstr>
      <vt:lpstr>PowerPoint 簡報</vt:lpstr>
      <vt:lpstr>可能會遭受</vt:lpstr>
      <vt:lpstr>PowerPoint 簡報</vt:lpstr>
      <vt:lpstr>PowerPoint 簡報</vt:lpstr>
      <vt:lpstr>PowerPoint 簡報</vt:lpstr>
      <vt:lpstr>PowerPoint 簡報</vt:lpstr>
      <vt:lpstr>心得</vt:lpstr>
      <vt:lpstr>心得</vt:lpstr>
      <vt:lpstr>心得</vt:lpstr>
      <vt:lpstr>心得</vt:lpstr>
      <vt:lpstr>心得</vt:lpstr>
      <vt:lpstr>心得</vt:lpstr>
      <vt:lpstr>心得</vt:lpstr>
      <vt:lpstr>心得</vt:lpstr>
      <vt:lpstr>心得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</dc:creator>
  <cp:lastModifiedBy>Windows 使用者</cp:lastModifiedBy>
  <cp:revision>87</cp:revision>
  <cp:lastPrinted>2016-07-25T22:40:13Z</cp:lastPrinted>
  <dcterms:created xsi:type="dcterms:W3CDTF">2016-07-20T22:06:25Z</dcterms:created>
  <dcterms:modified xsi:type="dcterms:W3CDTF">2016-08-19T05:28:21Z</dcterms:modified>
</cp:coreProperties>
</file>