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1.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333" r:id="rId3"/>
    <p:sldId id="334" r:id="rId4"/>
    <p:sldId id="335" r:id="rId5"/>
    <p:sldId id="336" r:id="rId6"/>
    <p:sldId id="337" r:id="rId7"/>
    <p:sldId id="338" r:id="rId8"/>
    <p:sldId id="339" r:id="rId9"/>
    <p:sldId id="327" r:id="rId10"/>
    <p:sldId id="369" r:id="rId11"/>
    <p:sldId id="370" r:id="rId12"/>
    <p:sldId id="328" r:id="rId13"/>
    <p:sldId id="329" r:id="rId14"/>
    <p:sldId id="330" r:id="rId15"/>
    <p:sldId id="258" r:id="rId16"/>
    <p:sldId id="342" r:id="rId17"/>
    <p:sldId id="340" r:id="rId18"/>
    <p:sldId id="341" r:id="rId19"/>
    <p:sldId id="259" r:id="rId20"/>
    <p:sldId id="343" r:id="rId21"/>
    <p:sldId id="346" r:id="rId22"/>
    <p:sldId id="344" r:id="rId23"/>
    <p:sldId id="345" r:id="rId24"/>
    <p:sldId id="262" r:id="rId25"/>
    <p:sldId id="331" r:id="rId26"/>
    <p:sldId id="347" r:id="rId27"/>
    <p:sldId id="332" r:id="rId28"/>
    <p:sldId id="265" r:id="rId29"/>
    <p:sldId id="266" r:id="rId30"/>
    <p:sldId id="267" r:id="rId31"/>
    <p:sldId id="268" r:id="rId32"/>
    <p:sldId id="269" r:id="rId33"/>
    <p:sldId id="270" r:id="rId34"/>
    <p:sldId id="271" r:id="rId35"/>
    <p:sldId id="272" r:id="rId36"/>
    <p:sldId id="348" r:id="rId37"/>
    <p:sldId id="349" r:id="rId38"/>
    <p:sldId id="273" r:id="rId39"/>
    <p:sldId id="350" r:id="rId40"/>
    <p:sldId id="351" r:id="rId41"/>
    <p:sldId id="352" r:id="rId42"/>
    <p:sldId id="274" r:id="rId43"/>
    <p:sldId id="275" r:id="rId44"/>
    <p:sldId id="353" r:id="rId45"/>
    <p:sldId id="354" r:id="rId46"/>
    <p:sldId id="355" r:id="rId47"/>
    <p:sldId id="356" r:id="rId48"/>
    <p:sldId id="357" r:id="rId49"/>
    <p:sldId id="365" r:id="rId50"/>
    <p:sldId id="359" r:id="rId51"/>
    <p:sldId id="360" r:id="rId52"/>
    <p:sldId id="361" r:id="rId53"/>
    <p:sldId id="366" r:id="rId54"/>
    <p:sldId id="367" r:id="rId55"/>
    <p:sldId id="368" r:id="rId56"/>
    <p:sldId id="363" r:id="rId57"/>
    <p:sldId id="364"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297" r:id="rId80"/>
    <p:sldId id="298" r:id="rId81"/>
    <p:sldId id="299" r:id="rId82"/>
    <p:sldId id="300" r:id="rId83"/>
    <p:sldId id="301" r:id="rId84"/>
    <p:sldId id="302" r:id="rId85"/>
    <p:sldId id="303" r:id="rId86"/>
    <p:sldId id="304" r:id="rId87"/>
    <p:sldId id="305" r:id="rId88"/>
    <p:sldId id="306" r:id="rId89"/>
    <p:sldId id="307" r:id="rId90"/>
    <p:sldId id="308" r:id="rId91"/>
    <p:sldId id="309" r:id="rId92"/>
    <p:sldId id="310" r:id="rId93"/>
    <p:sldId id="311" r:id="rId94"/>
    <p:sldId id="312" r:id="rId95"/>
    <p:sldId id="313" r:id="rId96"/>
    <p:sldId id="314" r:id="rId97"/>
    <p:sldId id="315" r:id="rId98"/>
    <p:sldId id="316" r:id="rId99"/>
    <p:sldId id="317" r:id="rId100"/>
    <p:sldId id="318" r:id="rId101"/>
    <p:sldId id="319" r:id="rId102"/>
    <p:sldId id="320" r:id="rId103"/>
    <p:sldId id="321" r:id="rId104"/>
    <p:sldId id="322" r:id="rId105"/>
    <p:sldId id="323" r:id="rId106"/>
    <p:sldId id="324" r:id="rId107"/>
    <p:sldId id="325" r:id="rId108"/>
    <p:sldId id="326" r:id="rId109"/>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1" autoAdjust="0"/>
    <p:restoredTop sz="98154" autoAdjust="0"/>
  </p:normalViewPr>
  <p:slideViewPr>
    <p:cSldViewPr>
      <p:cViewPr varScale="1">
        <p:scale>
          <a:sx n="66" d="100"/>
          <a:sy n="66" d="100"/>
        </p:scale>
        <p:origin x="84" y="246"/>
      </p:cViewPr>
      <p:guideLst>
        <p:guide orient="horz" pos="2160"/>
        <p:guide pos="3833"/>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B698BD-0ACC-4DBD-892B-CB18B27C0E1C}" type="doc">
      <dgm:prSet loTypeId="urn:microsoft.com/office/officeart/2005/8/layout/process1" loCatId="process" qsTypeId="urn:microsoft.com/office/officeart/2005/8/quickstyle/simple1" qsCatId="simple" csTypeId="urn:microsoft.com/office/officeart/2005/8/colors/colorful1#1" csCatId="colorful" phldr="1"/>
      <dgm:spPr/>
    </dgm:pt>
    <dgm:pt modelId="{DD966082-1FF3-48C1-923D-49B161BD5876}">
      <dgm:prSet phldrT="[Text]" custT="1"/>
      <dgm:spPr/>
      <dgm:t>
        <a:bodyPr/>
        <a:lstStyle/>
        <a:p>
          <a:r>
            <a:rPr lang="en-US" sz="2400" dirty="0" smtClean="0"/>
            <a:t>e</a:t>
          </a:r>
          <a:endParaRPr lang="en-US" sz="2400" dirty="0"/>
        </a:p>
      </dgm:t>
    </dgm:pt>
    <dgm:pt modelId="{E8D1E6F9-5B4E-4A6B-BABD-8565061BE2AB}" type="parTrans" cxnId="{081AD267-7971-45CF-8F40-F1A7FFF9C1DE}">
      <dgm:prSet/>
      <dgm:spPr/>
      <dgm:t>
        <a:bodyPr/>
        <a:lstStyle/>
        <a:p>
          <a:endParaRPr lang="en-US"/>
        </a:p>
      </dgm:t>
    </dgm:pt>
    <dgm:pt modelId="{D314EEB1-1698-4F9C-ADF2-80FC6F7F4BDB}" type="sibTrans" cxnId="{081AD267-7971-45CF-8F40-F1A7FFF9C1DE}">
      <dgm:prSet/>
      <dgm:spPr/>
      <dgm:t>
        <a:bodyPr/>
        <a:lstStyle/>
        <a:p>
          <a:endParaRPr lang="en-US"/>
        </a:p>
      </dgm:t>
    </dgm:pt>
    <dgm:pt modelId="{80F97F84-9CDE-4715-9A90-662D221180B0}">
      <dgm:prSet phldrT="[Text]" custT="1"/>
      <dgm:spPr/>
      <dgm:t>
        <a:bodyPr lIns="0" tIns="0" rIns="0" bIns="91440"/>
        <a:lstStyle/>
        <a:p>
          <a:r>
            <a:rPr lang="en-US" sz="1200" dirty="0" smtClean="0"/>
            <a:t>Noisy Channel</a:t>
          </a:r>
          <a:endParaRPr lang="en-US" sz="1200" dirty="0"/>
        </a:p>
      </dgm:t>
    </dgm:pt>
    <dgm:pt modelId="{977F00EC-4F3D-42D7-9532-6DD3F7B92057}" type="parTrans" cxnId="{A7FCCA86-8A4F-4AEC-BDBD-53E854366AB7}">
      <dgm:prSet/>
      <dgm:spPr/>
      <dgm:t>
        <a:bodyPr/>
        <a:lstStyle/>
        <a:p>
          <a:endParaRPr lang="en-US"/>
        </a:p>
      </dgm:t>
    </dgm:pt>
    <dgm:pt modelId="{9F4DB69C-0AEF-45EA-B07E-865348F3E88D}" type="sibTrans" cxnId="{A7FCCA86-8A4F-4AEC-BDBD-53E854366AB7}">
      <dgm:prSet/>
      <dgm:spPr/>
      <dgm:t>
        <a:bodyPr/>
        <a:lstStyle/>
        <a:p>
          <a:endParaRPr lang="en-US"/>
        </a:p>
      </dgm:t>
    </dgm:pt>
    <dgm:pt modelId="{E8305F97-D9D8-4D42-A221-CAFA077D437C}">
      <dgm:prSet phldrT="[Text]" custT="1"/>
      <dgm:spPr/>
      <dgm:t>
        <a:bodyPr/>
        <a:lstStyle/>
        <a:p>
          <a:r>
            <a:rPr lang="en-US" sz="2400" dirty="0" smtClean="0"/>
            <a:t>f</a:t>
          </a:r>
          <a:endParaRPr lang="en-US" sz="2400" dirty="0"/>
        </a:p>
      </dgm:t>
    </dgm:pt>
    <dgm:pt modelId="{04317747-A3F1-4555-A3A5-BC0BE382B1CE}" type="parTrans" cxnId="{748EF992-529E-4326-80C3-DEB73F567BDB}">
      <dgm:prSet/>
      <dgm:spPr/>
      <dgm:t>
        <a:bodyPr/>
        <a:lstStyle/>
        <a:p>
          <a:endParaRPr lang="en-US"/>
        </a:p>
      </dgm:t>
    </dgm:pt>
    <dgm:pt modelId="{2EEFE89A-5AB9-4F82-BD88-CC0BE97B76A9}" type="sibTrans" cxnId="{748EF992-529E-4326-80C3-DEB73F567BDB}">
      <dgm:prSet/>
      <dgm:spPr/>
      <dgm:t>
        <a:bodyPr/>
        <a:lstStyle/>
        <a:p>
          <a:endParaRPr lang="en-US"/>
        </a:p>
      </dgm:t>
    </dgm:pt>
    <dgm:pt modelId="{F72801DC-B6A7-4ADD-B6F3-FD8B4135F76D}" type="pres">
      <dgm:prSet presAssocID="{A9B698BD-0ACC-4DBD-892B-CB18B27C0E1C}" presName="Name0" presStyleCnt="0">
        <dgm:presLayoutVars>
          <dgm:dir/>
          <dgm:resizeHandles val="exact"/>
        </dgm:presLayoutVars>
      </dgm:prSet>
      <dgm:spPr/>
    </dgm:pt>
    <dgm:pt modelId="{6DFB3DF4-1D69-4904-8DE8-7296D25DC3B9}" type="pres">
      <dgm:prSet presAssocID="{DD966082-1FF3-48C1-923D-49B161BD5876}" presName="node" presStyleLbl="node1" presStyleIdx="0" presStyleCnt="3">
        <dgm:presLayoutVars>
          <dgm:bulletEnabled val="1"/>
        </dgm:presLayoutVars>
      </dgm:prSet>
      <dgm:spPr/>
      <dgm:t>
        <a:bodyPr/>
        <a:lstStyle/>
        <a:p>
          <a:endParaRPr lang="en-US"/>
        </a:p>
      </dgm:t>
    </dgm:pt>
    <dgm:pt modelId="{43B3DA2D-EA89-48D7-B9B3-089D97C17192}" type="pres">
      <dgm:prSet presAssocID="{D314EEB1-1698-4F9C-ADF2-80FC6F7F4BDB}" presName="sibTrans" presStyleLbl="sibTrans2D1" presStyleIdx="0" presStyleCnt="2"/>
      <dgm:spPr/>
      <dgm:t>
        <a:bodyPr/>
        <a:lstStyle/>
        <a:p>
          <a:endParaRPr lang="en-US"/>
        </a:p>
      </dgm:t>
    </dgm:pt>
    <dgm:pt modelId="{0FDA8630-D375-4BDB-A955-00E7E0C1E796}" type="pres">
      <dgm:prSet presAssocID="{D314EEB1-1698-4F9C-ADF2-80FC6F7F4BDB}" presName="connectorText" presStyleLbl="sibTrans2D1" presStyleIdx="0" presStyleCnt="2"/>
      <dgm:spPr/>
      <dgm:t>
        <a:bodyPr/>
        <a:lstStyle/>
        <a:p>
          <a:endParaRPr lang="en-US"/>
        </a:p>
      </dgm:t>
    </dgm:pt>
    <dgm:pt modelId="{A2B4F747-DFFC-46D7-A357-890F79CFF268}" type="pres">
      <dgm:prSet presAssocID="{80F97F84-9CDE-4715-9A90-662D221180B0}" presName="node" presStyleLbl="node1" presStyleIdx="1" presStyleCnt="3" custScaleY="168502">
        <dgm:presLayoutVars>
          <dgm:bulletEnabled val="1"/>
        </dgm:presLayoutVars>
      </dgm:prSet>
      <dgm:spPr>
        <a:prstGeom prst="flowChartMagneticDrum">
          <a:avLst/>
        </a:prstGeom>
      </dgm:spPr>
      <dgm:t>
        <a:bodyPr/>
        <a:lstStyle/>
        <a:p>
          <a:endParaRPr lang="en-US"/>
        </a:p>
      </dgm:t>
    </dgm:pt>
    <dgm:pt modelId="{B40BEEC0-1F5B-4081-90D6-7B49A47BA64C}" type="pres">
      <dgm:prSet presAssocID="{9F4DB69C-0AEF-45EA-B07E-865348F3E88D}" presName="sibTrans" presStyleLbl="sibTrans2D1" presStyleIdx="1" presStyleCnt="2"/>
      <dgm:spPr/>
      <dgm:t>
        <a:bodyPr/>
        <a:lstStyle/>
        <a:p>
          <a:endParaRPr lang="en-US"/>
        </a:p>
      </dgm:t>
    </dgm:pt>
    <dgm:pt modelId="{C793D223-1FA6-486E-8977-EAD0F302D308}" type="pres">
      <dgm:prSet presAssocID="{9F4DB69C-0AEF-45EA-B07E-865348F3E88D}" presName="connectorText" presStyleLbl="sibTrans2D1" presStyleIdx="1" presStyleCnt="2"/>
      <dgm:spPr/>
      <dgm:t>
        <a:bodyPr/>
        <a:lstStyle/>
        <a:p>
          <a:endParaRPr lang="en-US"/>
        </a:p>
      </dgm:t>
    </dgm:pt>
    <dgm:pt modelId="{6282038F-B689-47B0-B67A-F0B0F3CFC859}" type="pres">
      <dgm:prSet presAssocID="{E8305F97-D9D8-4D42-A221-CAFA077D437C}" presName="node" presStyleLbl="node1" presStyleIdx="2" presStyleCnt="3">
        <dgm:presLayoutVars>
          <dgm:bulletEnabled val="1"/>
        </dgm:presLayoutVars>
      </dgm:prSet>
      <dgm:spPr/>
      <dgm:t>
        <a:bodyPr/>
        <a:lstStyle/>
        <a:p>
          <a:endParaRPr lang="en-US"/>
        </a:p>
      </dgm:t>
    </dgm:pt>
  </dgm:ptLst>
  <dgm:cxnLst>
    <dgm:cxn modelId="{9CFBC284-FF3B-4C91-96FB-6CC9BB3FDC09}" type="presOf" srcId="{DD966082-1FF3-48C1-923D-49B161BD5876}" destId="{6DFB3DF4-1D69-4904-8DE8-7296D25DC3B9}" srcOrd="0" destOrd="0" presId="urn:microsoft.com/office/officeart/2005/8/layout/process1"/>
    <dgm:cxn modelId="{7F709A85-7BB0-4755-A0CD-7E9D56F11791}" type="presOf" srcId="{9F4DB69C-0AEF-45EA-B07E-865348F3E88D}" destId="{C793D223-1FA6-486E-8977-EAD0F302D308}" srcOrd="1" destOrd="0" presId="urn:microsoft.com/office/officeart/2005/8/layout/process1"/>
    <dgm:cxn modelId="{A7FCCA86-8A4F-4AEC-BDBD-53E854366AB7}" srcId="{A9B698BD-0ACC-4DBD-892B-CB18B27C0E1C}" destId="{80F97F84-9CDE-4715-9A90-662D221180B0}" srcOrd="1" destOrd="0" parTransId="{977F00EC-4F3D-42D7-9532-6DD3F7B92057}" sibTransId="{9F4DB69C-0AEF-45EA-B07E-865348F3E88D}"/>
    <dgm:cxn modelId="{081AD267-7971-45CF-8F40-F1A7FFF9C1DE}" srcId="{A9B698BD-0ACC-4DBD-892B-CB18B27C0E1C}" destId="{DD966082-1FF3-48C1-923D-49B161BD5876}" srcOrd="0" destOrd="0" parTransId="{E8D1E6F9-5B4E-4A6B-BABD-8565061BE2AB}" sibTransId="{D314EEB1-1698-4F9C-ADF2-80FC6F7F4BDB}"/>
    <dgm:cxn modelId="{9FDA2E12-071B-4A96-8579-A7352629FE0C}" type="presOf" srcId="{80F97F84-9CDE-4715-9A90-662D221180B0}" destId="{A2B4F747-DFFC-46D7-A357-890F79CFF268}" srcOrd="0" destOrd="0" presId="urn:microsoft.com/office/officeart/2005/8/layout/process1"/>
    <dgm:cxn modelId="{B56F0673-3652-4049-B876-7DE0B6E62C2A}" type="presOf" srcId="{A9B698BD-0ACC-4DBD-892B-CB18B27C0E1C}" destId="{F72801DC-B6A7-4ADD-B6F3-FD8B4135F76D}" srcOrd="0" destOrd="0" presId="urn:microsoft.com/office/officeart/2005/8/layout/process1"/>
    <dgm:cxn modelId="{01924EB8-351B-4CB6-8049-3B45847CB6A0}" type="presOf" srcId="{D314EEB1-1698-4F9C-ADF2-80FC6F7F4BDB}" destId="{0FDA8630-D375-4BDB-A955-00E7E0C1E796}" srcOrd="1" destOrd="0" presId="urn:microsoft.com/office/officeart/2005/8/layout/process1"/>
    <dgm:cxn modelId="{748EF992-529E-4326-80C3-DEB73F567BDB}" srcId="{A9B698BD-0ACC-4DBD-892B-CB18B27C0E1C}" destId="{E8305F97-D9D8-4D42-A221-CAFA077D437C}" srcOrd="2" destOrd="0" parTransId="{04317747-A3F1-4555-A3A5-BC0BE382B1CE}" sibTransId="{2EEFE89A-5AB9-4F82-BD88-CC0BE97B76A9}"/>
    <dgm:cxn modelId="{0D8AD030-D247-466C-B8C6-00230F9A35E1}" type="presOf" srcId="{9F4DB69C-0AEF-45EA-B07E-865348F3E88D}" destId="{B40BEEC0-1F5B-4081-90D6-7B49A47BA64C}" srcOrd="0" destOrd="0" presId="urn:microsoft.com/office/officeart/2005/8/layout/process1"/>
    <dgm:cxn modelId="{45F4D0DE-5434-4487-9580-48B53A6A44D7}" type="presOf" srcId="{D314EEB1-1698-4F9C-ADF2-80FC6F7F4BDB}" destId="{43B3DA2D-EA89-48D7-B9B3-089D97C17192}" srcOrd="0" destOrd="0" presId="urn:microsoft.com/office/officeart/2005/8/layout/process1"/>
    <dgm:cxn modelId="{702C9DC2-EA3D-4A22-BD7E-80D6D8B819D9}" type="presOf" srcId="{E8305F97-D9D8-4D42-A221-CAFA077D437C}" destId="{6282038F-B689-47B0-B67A-F0B0F3CFC859}" srcOrd="0" destOrd="0" presId="urn:microsoft.com/office/officeart/2005/8/layout/process1"/>
    <dgm:cxn modelId="{26F43F9C-C628-46AC-AF8F-3BAF756F42F3}" type="presParOf" srcId="{F72801DC-B6A7-4ADD-B6F3-FD8B4135F76D}" destId="{6DFB3DF4-1D69-4904-8DE8-7296D25DC3B9}" srcOrd="0" destOrd="0" presId="urn:microsoft.com/office/officeart/2005/8/layout/process1"/>
    <dgm:cxn modelId="{ED16F2CC-2CBE-46F3-B151-D21CD6F58D06}" type="presParOf" srcId="{F72801DC-B6A7-4ADD-B6F3-FD8B4135F76D}" destId="{43B3DA2D-EA89-48D7-B9B3-089D97C17192}" srcOrd="1" destOrd="0" presId="urn:microsoft.com/office/officeart/2005/8/layout/process1"/>
    <dgm:cxn modelId="{F35987BB-8095-42C5-8083-A90C1BE1BA21}" type="presParOf" srcId="{43B3DA2D-EA89-48D7-B9B3-089D97C17192}" destId="{0FDA8630-D375-4BDB-A955-00E7E0C1E796}" srcOrd="0" destOrd="0" presId="urn:microsoft.com/office/officeart/2005/8/layout/process1"/>
    <dgm:cxn modelId="{2931650F-A26B-4653-9F7E-F37CC2829E1F}" type="presParOf" srcId="{F72801DC-B6A7-4ADD-B6F3-FD8B4135F76D}" destId="{A2B4F747-DFFC-46D7-A357-890F79CFF268}" srcOrd="2" destOrd="0" presId="urn:microsoft.com/office/officeart/2005/8/layout/process1"/>
    <dgm:cxn modelId="{8F1601EF-58D6-494D-9077-2E5BE37F4A1A}" type="presParOf" srcId="{F72801DC-B6A7-4ADD-B6F3-FD8B4135F76D}" destId="{B40BEEC0-1F5B-4081-90D6-7B49A47BA64C}" srcOrd="3" destOrd="0" presId="urn:microsoft.com/office/officeart/2005/8/layout/process1"/>
    <dgm:cxn modelId="{97CA4B5A-8F6F-4E29-B50D-F94A43C20936}" type="presParOf" srcId="{B40BEEC0-1F5B-4081-90D6-7B49A47BA64C}" destId="{C793D223-1FA6-486E-8977-EAD0F302D308}" srcOrd="0" destOrd="0" presId="urn:microsoft.com/office/officeart/2005/8/layout/process1"/>
    <dgm:cxn modelId="{22C6DEEF-7E19-4226-B08A-608FBD085ADE}" type="presParOf" srcId="{F72801DC-B6A7-4ADD-B6F3-FD8B4135F76D}" destId="{6282038F-B689-47B0-B67A-F0B0F3CFC85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B3DF4-1D69-4904-8DE8-7296D25DC3B9}">
      <dsp:nvSpPr>
        <dsp:cNvPr id="0" name=""/>
        <dsp:cNvSpPr/>
      </dsp:nvSpPr>
      <dsp:spPr>
        <a:xfrm>
          <a:off x="3549" y="1944705"/>
          <a:ext cx="1060921" cy="63655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a:t>
          </a:r>
          <a:endParaRPr lang="en-US" sz="2400" kern="1200" dirty="0"/>
        </a:p>
      </dsp:txBody>
      <dsp:txXfrm>
        <a:off x="22193" y="1963349"/>
        <a:ext cx="1023633" cy="599264"/>
      </dsp:txXfrm>
    </dsp:sp>
    <dsp:sp modelId="{43B3DA2D-EA89-48D7-B9B3-089D97C17192}">
      <dsp:nvSpPr>
        <dsp:cNvPr id="0" name=""/>
        <dsp:cNvSpPr/>
      </dsp:nvSpPr>
      <dsp:spPr>
        <a:xfrm>
          <a:off x="1170562" y="2131427"/>
          <a:ext cx="224915" cy="26310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170562" y="2184049"/>
        <a:ext cx="157441" cy="157864"/>
      </dsp:txXfrm>
    </dsp:sp>
    <dsp:sp modelId="{A2B4F747-DFFC-46D7-A357-890F79CFF268}">
      <dsp:nvSpPr>
        <dsp:cNvPr id="0" name=""/>
        <dsp:cNvSpPr/>
      </dsp:nvSpPr>
      <dsp:spPr>
        <a:xfrm>
          <a:off x="1488839" y="1726679"/>
          <a:ext cx="1060921" cy="1072604"/>
        </a:xfrm>
        <a:prstGeom prst="flowChartMagneticDrum">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91440" numCol="1" spcCol="1270" anchor="ctr" anchorCtr="0">
          <a:noAutofit/>
        </a:bodyPr>
        <a:lstStyle/>
        <a:p>
          <a:pPr lvl="0" algn="ctr" defTabSz="533400">
            <a:lnSpc>
              <a:spcPct val="90000"/>
            </a:lnSpc>
            <a:spcBef>
              <a:spcPct val="0"/>
            </a:spcBef>
            <a:spcAft>
              <a:spcPct val="35000"/>
            </a:spcAft>
          </a:pPr>
          <a:r>
            <a:rPr lang="en-US" sz="1200" kern="1200" dirty="0" smtClean="0"/>
            <a:t>Noisy Channel</a:t>
          </a:r>
          <a:endParaRPr lang="en-US" sz="1200" kern="1200" dirty="0"/>
        </a:p>
      </dsp:txBody>
      <dsp:txXfrm>
        <a:off x="1665659" y="1726679"/>
        <a:ext cx="530461" cy="1072604"/>
      </dsp:txXfrm>
    </dsp:sp>
    <dsp:sp modelId="{B40BEEC0-1F5B-4081-90D6-7B49A47BA64C}">
      <dsp:nvSpPr>
        <dsp:cNvPr id="0" name=""/>
        <dsp:cNvSpPr/>
      </dsp:nvSpPr>
      <dsp:spPr>
        <a:xfrm>
          <a:off x="2655852" y="2131427"/>
          <a:ext cx="224915" cy="26310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655852" y="2184049"/>
        <a:ext cx="157441" cy="157864"/>
      </dsp:txXfrm>
    </dsp:sp>
    <dsp:sp modelId="{6282038F-B689-47B0-B67A-F0B0F3CFC859}">
      <dsp:nvSpPr>
        <dsp:cNvPr id="0" name=""/>
        <dsp:cNvSpPr/>
      </dsp:nvSpPr>
      <dsp:spPr>
        <a:xfrm>
          <a:off x="2974129" y="1944705"/>
          <a:ext cx="1060921" cy="63655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a:t>
          </a:r>
          <a:endParaRPr lang="en-US" sz="2400" kern="1200" dirty="0"/>
        </a:p>
      </dsp:txBody>
      <dsp:txXfrm>
        <a:off x="2992773" y="1963349"/>
        <a:ext cx="1023633" cy="5992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41AD-1589-400B-BC74-4CE1B506CBAC}" type="datetimeFigureOut">
              <a:rPr lang="en-US" smtClean="0"/>
              <a:t>29-Aug-19</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4F0A2-F34F-43CD-90ED-9E6488830CB4}" type="slidenum">
              <a:rPr lang="en-US" smtClean="0"/>
              <a:t>‹#›</a:t>
            </a:fld>
            <a:endParaRPr lang="en-US"/>
          </a:p>
        </p:txBody>
      </p:sp>
    </p:spTree>
    <p:extLst>
      <p:ext uri="{BB962C8B-B14F-4D97-AF65-F5344CB8AC3E}">
        <p14:creationId xmlns:p14="http://schemas.microsoft.com/office/powerpoint/2010/main" val="2719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8734" eaLnBrk="0" hangingPunct="0">
              <a:spcBef>
                <a:spcPct val="30000"/>
              </a:spcBef>
              <a:defRPr sz="1200">
                <a:solidFill>
                  <a:schemeClr val="tx1"/>
                </a:solidFill>
                <a:latin typeface="Calibri" pitchFamily="34" charset="0"/>
              </a:defRPr>
            </a:lvl1pPr>
            <a:lvl2pPr marL="735892" indent="-283035" defTabSz="938734" eaLnBrk="0" hangingPunct="0">
              <a:spcBef>
                <a:spcPct val="30000"/>
              </a:spcBef>
              <a:defRPr sz="1200">
                <a:solidFill>
                  <a:schemeClr val="tx1"/>
                </a:solidFill>
                <a:latin typeface="Calibri" pitchFamily="34" charset="0"/>
              </a:defRPr>
            </a:lvl2pPr>
            <a:lvl3pPr marL="1132142" indent="-226428" defTabSz="938734" eaLnBrk="0" hangingPunct="0">
              <a:spcBef>
                <a:spcPct val="30000"/>
              </a:spcBef>
              <a:defRPr sz="1200">
                <a:solidFill>
                  <a:schemeClr val="tx1"/>
                </a:solidFill>
                <a:latin typeface="Calibri" pitchFamily="34" charset="0"/>
              </a:defRPr>
            </a:lvl3pPr>
            <a:lvl4pPr marL="1584998" indent="-226428" defTabSz="938734" eaLnBrk="0" hangingPunct="0">
              <a:spcBef>
                <a:spcPct val="30000"/>
              </a:spcBef>
              <a:defRPr sz="1200">
                <a:solidFill>
                  <a:schemeClr val="tx1"/>
                </a:solidFill>
                <a:latin typeface="Calibri" pitchFamily="34" charset="0"/>
              </a:defRPr>
            </a:lvl4pPr>
            <a:lvl5pPr marL="2037855" indent="-226428" defTabSz="938734" eaLnBrk="0" hangingPunct="0">
              <a:spcBef>
                <a:spcPct val="30000"/>
              </a:spcBef>
              <a:defRPr sz="1200">
                <a:solidFill>
                  <a:schemeClr val="tx1"/>
                </a:solidFill>
                <a:latin typeface="Calibri" pitchFamily="34" charset="0"/>
              </a:defRPr>
            </a:lvl5pPr>
            <a:lvl6pPr marL="2490711" indent="-226428" defTabSz="938734" eaLnBrk="0" fontAlgn="base" hangingPunct="0">
              <a:spcBef>
                <a:spcPct val="30000"/>
              </a:spcBef>
              <a:spcAft>
                <a:spcPct val="0"/>
              </a:spcAft>
              <a:defRPr sz="1200">
                <a:solidFill>
                  <a:schemeClr val="tx1"/>
                </a:solidFill>
                <a:latin typeface="Calibri" pitchFamily="34" charset="0"/>
              </a:defRPr>
            </a:lvl6pPr>
            <a:lvl7pPr marL="2943568" indent="-226428" defTabSz="938734" eaLnBrk="0" fontAlgn="base" hangingPunct="0">
              <a:spcBef>
                <a:spcPct val="30000"/>
              </a:spcBef>
              <a:spcAft>
                <a:spcPct val="0"/>
              </a:spcAft>
              <a:defRPr sz="1200">
                <a:solidFill>
                  <a:schemeClr val="tx1"/>
                </a:solidFill>
                <a:latin typeface="Calibri" pitchFamily="34" charset="0"/>
              </a:defRPr>
            </a:lvl7pPr>
            <a:lvl8pPr marL="3396425" indent="-226428" defTabSz="938734" eaLnBrk="0" fontAlgn="base" hangingPunct="0">
              <a:spcBef>
                <a:spcPct val="30000"/>
              </a:spcBef>
              <a:spcAft>
                <a:spcPct val="0"/>
              </a:spcAft>
              <a:defRPr sz="1200">
                <a:solidFill>
                  <a:schemeClr val="tx1"/>
                </a:solidFill>
                <a:latin typeface="Calibri" pitchFamily="34" charset="0"/>
              </a:defRPr>
            </a:lvl8pPr>
            <a:lvl9pPr marL="3849281" indent="-226428" defTabSz="938734"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F4B5212-4FFA-48FA-ABE0-9E7435155C79}" type="slidenum">
              <a:rPr lang="en-US" altLang="en-US" sz="1000">
                <a:latin typeface="Times New Roman" pitchFamily="18" charset="0"/>
              </a:rPr>
              <a:pPr eaLnBrk="1" hangingPunct="1">
                <a:spcBef>
                  <a:spcPct val="0"/>
                </a:spcBef>
              </a:pPr>
              <a:t>5</a:t>
            </a:fld>
            <a:endParaRPr lang="en-US" altLang="en-US" sz="1000">
              <a:latin typeface="Times New Roman" pitchFamily="18" charset="0"/>
            </a:endParaRPr>
          </a:p>
        </p:txBody>
      </p:sp>
      <p:sp>
        <p:nvSpPr>
          <p:cNvPr id="33795" name="Rectangle 1026"/>
          <p:cNvSpPr>
            <a:spLocks noGrp="1" noRot="1" noChangeAspect="1" noChangeArrowheads="1" noTextEdit="1"/>
          </p:cNvSpPr>
          <p:nvPr>
            <p:ph type="sldImg"/>
          </p:nvPr>
        </p:nvSpPr>
        <p:spPr bwMode="auto">
          <a:xfrm>
            <a:off x="388938" y="685800"/>
            <a:ext cx="60801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99468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388938" y="685800"/>
            <a:ext cx="6080125" cy="3429000"/>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74C7680-2B49-4723-BEF8-8560F2A2D995}" type="slidenum">
              <a:rPr kumimoji="0" lang="en-US" altLang="en-US" smtClean="0">
                <a:latin typeface="Times New Roman" pitchFamily="18" charset="0"/>
              </a:rPr>
              <a:pPr eaLnBrk="1" hangingPunct="1">
                <a:spcBef>
                  <a:spcPct val="0"/>
                </a:spcBef>
              </a:pPr>
              <a:t>19</a:t>
            </a:fld>
            <a:endParaRPr kumimoji="0" lang="en-US" altLang="en-US" smtClean="0">
              <a:latin typeface="Times New Roman" pitchFamily="18" charset="0"/>
            </a:endParaRPr>
          </a:p>
        </p:txBody>
      </p:sp>
    </p:spTree>
    <p:extLst>
      <p:ext uri="{BB962C8B-B14F-4D97-AF65-F5344CB8AC3E}">
        <p14:creationId xmlns:p14="http://schemas.microsoft.com/office/powerpoint/2010/main" val="101064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8938" y="685800"/>
            <a:ext cx="6080125"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F0DA399-BB27-4648-B7BB-7E91B8A215EE}" type="slidenum">
              <a:rPr kumimoji="0" lang="en-US" altLang="en-US" smtClean="0">
                <a:latin typeface="Times New Roman" pitchFamily="18" charset="0"/>
              </a:rPr>
              <a:pPr eaLnBrk="1" hangingPunct="1">
                <a:spcBef>
                  <a:spcPct val="0"/>
                </a:spcBef>
              </a:pPr>
              <a:t>21</a:t>
            </a:fld>
            <a:endParaRPr kumimoji="0" lang="en-US" altLang="en-US" smtClean="0">
              <a:latin typeface="Times New Roman" pitchFamily="18" charset="0"/>
            </a:endParaRPr>
          </a:p>
        </p:txBody>
      </p:sp>
    </p:spTree>
    <p:extLst>
      <p:ext uri="{BB962C8B-B14F-4D97-AF65-F5344CB8AC3E}">
        <p14:creationId xmlns:p14="http://schemas.microsoft.com/office/powerpoint/2010/main" val="4210698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8938" y="685800"/>
            <a:ext cx="6080125" cy="34290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7B81A51-D909-44F3-81C0-099BFB56CF18}" type="slidenum">
              <a:rPr kumimoji="0" lang="en-US" altLang="en-US" smtClean="0">
                <a:latin typeface="Times New Roman" pitchFamily="18" charset="0"/>
              </a:rPr>
              <a:pPr eaLnBrk="1" hangingPunct="1">
                <a:spcBef>
                  <a:spcPct val="0"/>
                </a:spcBef>
              </a:pPr>
              <a:t>24</a:t>
            </a:fld>
            <a:endParaRPr kumimoji="0" lang="en-US" altLang="en-US" smtClean="0">
              <a:latin typeface="Times New Roman" pitchFamily="18" charset="0"/>
            </a:endParaRPr>
          </a:p>
        </p:txBody>
      </p:sp>
    </p:spTree>
    <p:extLst>
      <p:ext uri="{BB962C8B-B14F-4D97-AF65-F5344CB8AC3E}">
        <p14:creationId xmlns:p14="http://schemas.microsoft.com/office/powerpoint/2010/main" val="407755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7623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388938" y="685800"/>
            <a:ext cx="6080125" cy="342900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02D3BBB-8DBD-4EC8-9C62-781CC1919C67}" type="slidenum">
              <a:rPr kumimoji="0" lang="en-US" altLang="en-US" smtClean="0">
                <a:latin typeface="Times New Roman" pitchFamily="18" charset="0"/>
              </a:rPr>
              <a:pPr eaLnBrk="1" hangingPunct="1">
                <a:spcBef>
                  <a:spcPct val="0"/>
                </a:spcBef>
              </a:pPr>
              <a:t>28</a:t>
            </a:fld>
            <a:endParaRPr kumimoji="0" lang="en-US" altLang="en-US" smtClean="0">
              <a:latin typeface="Times New Roman" pitchFamily="18" charset="0"/>
            </a:endParaRPr>
          </a:p>
        </p:txBody>
      </p:sp>
    </p:spTree>
    <p:extLst>
      <p:ext uri="{BB962C8B-B14F-4D97-AF65-F5344CB8AC3E}">
        <p14:creationId xmlns:p14="http://schemas.microsoft.com/office/powerpoint/2010/main" val="3888348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388938" y="685800"/>
            <a:ext cx="6080125" cy="342900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CA9DCD43-65CC-4699-851F-DF8E227604D9}" type="slidenum">
              <a:rPr kumimoji="0" lang="en-US" altLang="en-US" smtClean="0">
                <a:latin typeface="Times New Roman" pitchFamily="18" charset="0"/>
              </a:rPr>
              <a:pPr eaLnBrk="1" hangingPunct="1">
                <a:spcBef>
                  <a:spcPct val="0"/>
                </a:spcBef>
              </a:pPr>
              <a:t>29</a:t>
            </a:fld>
            <a:endParaRPr kumimoji="0" lang="en-US" altLang="en-US" smtClean="0">
              <a:latin typeface="Times New Roman" pitchFamily="18" charset="0"/>
            </a:endParaRPr>
          </a:p>
        </p:txBody>
      </p:sp>
    </p:spTree>
    <p:extLst>
      <p:ext uri="{BB962C8B-B14F-4D97-AF65-F5344CB8AC3E}">
        <p14:creationId xmlns:p14="http://schemas.microsoft.com/office/powerpoint/2010/main" val="1069290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388938" y="685800"/>
            <a:ext cx="6080125" cy="34290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E1B06AC-62E8-4091-9ED4-4B41784F4C3F}" type="slidenum">
              <a:rPr kumimoji="0" lang="en-US" altLang="en-US" smtClean="0">
                <a:latin typeface="Times New Roman" pitchFamily="18" charset="0"/>
              </a:rPr>
              <a:pPr eaLnBrk="1" hangingPunct="1">
                <a:spcBef>
                  <a:spcPct val="0"/>
                </a:spcBef>
              </a:pPr>
              <a:t>30</a:t>
            </a:fld>
            <a:endParaRPr kumimoji="0" lang="en-US" altLang="en-US" smtClean="0">
              <a:latin typeface="Times New Roman" pitchFamily="18" charset="0"/>
            </a:endParaRPr>
          </a:p>
        </p:txBody>
      </p:sp>
    </p:spTree>
    <p:extLst>
      <p:ext uri="{BB962C8B-B14F-4D97-AF65-F5344CB8AC3E}">
        <p14:creationId xmlns:p14="http://schemas.microsoft.com/office/powerpoint/2010/main" val="392323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388938" y="685800"/>
            <a:ext cx="6080125" cy="34290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F791F32-7C18-4966-BCD7-64BB9E6B934A}" type="slidenum">
              <a:rPr kumimoji="0" lang="en-US" altLang="en-US" smtClean="0">
                <a:latin typeface="Times New Roman" pitchFamily="18" charset="0"/>
              </a:rPr>
              <a:pPr eaLnBrk="1" hangingPunct="1">
                <a:spcBef>
                  <a:spcPct val="0"/>
                </a:spcBef>
              </a:pPr>
              <a:t>31</a:t>
            </a:fld>
            <a:endParaRPr kumimoji="0" lang="en-US" altLang="en-US" smtClean="0">
              <a:latin typeface="Times New Roman" pitchFamily="18" charset="0"/>
            </a:endParaRPr>
          </a:p>
        </p:txBody>
      </p:sp>
    </p:spTree>
    <p:extLst>
      <p:ext uri="{BB962C8B-B14F-4D97-AF65-F5344CB8AC3E}">
        <p14:creationId xmlns:p14="http://schemas.microsoft.com/office/powerpoint/2010/main" val="3553609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388938" y="685800"/>
            <a:ext cx="6080125" cy="3429000"/>
          </a:xfrm>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62740C4-AE33-4A48-AD0A-112BABF5E046}" type="slidenum">
              <a:rPr kumimoji="0" lang="en-US" altLang="en-US" smtClean="0">
                <a:latin typeface="Times New Roman" pitchFamily="18" charset="0"/>
              </a:rPr>
              <a:pPr eaLnBrk="1" hangingPunct="1">
                <a:spcBef>
                  <a:spcPct val="0"/>
                </a:spcBef>
              </a:pPr>
              <a:t>32</a:t>
            </a:fld>
            <a:endParaRPr kumimoji="0" lang="en-US" altLang="en-US" smtClean="0">
              <a:latin typeface="Times New Roman" pitchFamily="18" charset="0"/>
            </a:endParaRPr>
          </a:p>
        </p:txBody>
      </p:sp>
    </p:spTree>
    <p:extLst>
      <p:ext uri="{BB962C8B-B14F-4D97-AF65-F5344CB8AC3E}">
        <p14:creationId xmlns:p14="http://schemas.microsoft.com/office/powerpoint/2010/main" val="2020020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388938" y="685800"/>
            <a:ext cx="6080125" cy="3429000"/>
          </a:xfrm>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4532771-83E8-4B64-ADF2-F6C5DB738906}" type="slidenum">
              <a:rPr kumimoji="0" lang="en-US" altLang="en-US" smtClean="0">
                <a:latin typeface="Times New Roman" pitchFamily="18" charset="0"/>
              </a:rPr>
              <a:pPr eaLnBrk="1" hangingPunct="1">
                <a:spcBef>
                  <a:spcPct val="0"/>
                </a:spcBef>
              </a:pPr>
              <a:t>33</a:t>
            </a:fld>
            <a:endParaRPr kumimoji="0" lang="en-US" altLang="en-US" smtClean="0">
              <a:latin typeface="Times New Roman" pitchFamily="18" charset="0"/>
            </a:endParaRPr>
          </a:p>
        </p:txBody>
      </p:sp>
    </p:spTree>
    <p:extLst>
      <p:ext uri="{BB962C8B-B14F-4D97-AF65-F5344CB8AC3E}">
        <p14:creationId xmlns:p14="http://schemas.microsoft.com/office/powerpoint/2010/main" val="423799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1023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388938" y="685800"/>
            <a:ext cx="6080125" cy="3429000"/>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D3E550E-A397-44A2-AFF1-EF4E4CF160DA}" type="slidenum">
              <a:rPr kumimoji="0" lang="en-US" altLang="en-US" smtClean="0">
                <a:latin typeface="Times New Roman" pitchFamily="18" charset="0"/>
              </a:rPr>
              <a:pPr eaLnBrk="1" hangingPunct="1">
                <a:spcBef>
                  <a:spcPct val="0"/>
                </a:spcBef>
              </a:pPr>
              <a:t>34</a:t>
            </a:fld>
            <a:endParaRPr kumimoji="0" lang="en-US" altLang="en-US" smtClean="0">
              <a:latin typeface="Times New Roman" pitchFamily="18" charset="0"/>
            </a:endParaRPr>
          </a:p>
        </p:txBody>
      </p:sp>
    </p:spTree>
    <p:extLst>
      <p:ext uri="{BB962C8B-B14F-4D97-AF65-F5344CB8AC3E}">
        <p14:creationId xmlns:p14="http://schemas.microsoft.com/office/powerpoint/2010/main" val="3363669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388938" y="685800"/>
            <a:ext cx="6080125" cy="3429000"/>
          </a:xfrm>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5F7D1F4-2F2B-46A0-A974-AAF843FBB4DB}" type="slidenum">
              <a:rPr kumimoji="0" lang="en-US" altLang="en-US" smtClean="0">
                <a:latin typeface="Times New Roman" pitchFamily="18" charset="0"/>
              </a:rPr>
              <a:pPr eaLnBrk="1" hangingPunct="1">
                <a:spcBef>
                  <a:spcPct val="0"/>
                </a:spcBef>
              </a:pPr>
              <a:t>35</a:t>
            </a:fld>
            <a:endParaRPr kumimoji="0" lang="en-US" altLang="en-US" smtClean="0">
              <a:latin typeface="Times New Roman" pitchFamily="18" charset="0"/>
            </a:endParaRPr>
          </a:p>
        </p:txBody>
      </p:sp>
    </p:spTree>
    <p:extLst>
      <p:ext uri="{BB962C8B-B14F-4D97-AF65-F5344CB8AC3E}">
        <p14:creationId xmlns:p14="http://schemas.microsoft.com/office/powerpoint/2010/main" val="227873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388938" y="685800"/>
            <a:ext cx="6080125" cy="3429000"/>
          </a:xfrm>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1ACD4EB-6841-4773-9849-F3F4BFA726C4}" type="slidenum">
              <a:rPr kumimoji="0" lang="en-US" altLang="en-US" smtClean="0">
                <a:latin typeface="Times New Roman" pitchFamily="18" charset="0"/>
              </a:rPr>
              <a:pPr eaLnBrk="1" hangingPunct="1">
                <a:spcBef>
                  <a:spcPct val="0"/>
                </a:spcBef>
              </a:pPr>
              <a:t>38</a:t>
            </a:fld>
            <a:endParaRPr kumimoji="0" lang="en-US" altLang="en-US" smtClean="0">
              <a:latin typeface="Times New Roman" pitchFamily="18" charset="0"/>
            </a:endParaRPr>
          </a:p>
        </p:txBody>
      </p:sp>
    </p:spTree>
    <p:extLst>
      <p:ext uri="{BB962C8B-B14F-4D97-AF65-F5344CB8AC3E}">
        <p14:creationId xmlns:p14="http://schemas.microsoft.com/office/powerpoint/2010/main" val="3621138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388938" y="685800"/>
            <a:ext cx="6080125" cy="3429000"/>
          </a:xfrm>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9AFDB9F-8FAF-46AC-91B0-682E05781E23}" type="slidenum">
              <a:rPr kumimoji="0" lang="en-US" altLang="en-US" smtClean="0">
                <a:latin typeface="Times New Roman" pitchFamily="18" charset="0"/>
              </a:rPr>
              <a:pPr eaLnBrk="1" hangingPunct="1">
                <a:spcBef>
                  <a:spcPct val="0"/>
                </a:spcBef>
              </a:pPr>
              <a:t>42</a:t>
            </a:fld>
            <a:endParaRPr kumimoji="0" lang="en-US" altLang="en-US" smtClean="0">
              <a:latin typeface="Times New Roman" pitchFamily="18" charset="0"/>
            </a:endParaRPr>
          </a:p>
        </p:txBody>
      </p:sp>
    </p:spTree>
    <p:extLst>
      <p:ext uri="{BB962C8B-B14F-4D97-AF65-F5344CB8AC3E}">
        <p14:creationId xmlns:p14="http://schemas.microsoft.com/office/powerpoint/2010/main" val="2087878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388938" y="685800"/>
            <a:ext cx="6080125"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F9771D6-5407-410B-97A9-14490DD2A406}" type="slidenum">
              <a:rPr kumimoji="0" lang="en-US" altLang="en-US" smtClean="0">
                <a:latin typeface="Times New Roman" pitchFamily="18" charset="0"/>
              </a:rPr>
              <a:pPr eaLnBrk="1" hangingPunct="1">
                <a:spcBef>
                  <a:spcPct val="0"/>
                </a:spcBef>
              </a:pPr>
              <a:t>43</a:t>
            </a:fld>
            <a:endParaRPr kumimoji="0" lang="en-US" altLang="en-US" smtClean="0">
              <a:latin typeface="Times New Roman" pitchFamily="18" charset="0"/>
            </a:endParaRPr>
          </a:p>
        </p:txBody>
      </p:sp>
    </p:spTree>
    <p:extLst>
      <p:ext uri="{BB962C8B-B14F-4D97-AF65-F5344CB8AC3E}">
        <p14:creationId xmlns:p14="http://schemas.microsoft.com/office/powerpoint/2010/main" val="1034414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388938" y="685800"/>
            <a:ext cx="6080125" cy="3429000"/>
          </a:xfrm>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17F21EF-ECC3-456D-BBC4-32C59A9B3E7F}" type="slidenum">
              <a:rPr kumimoji="0" lang="en-US" altLang="en-US" smtClean="0">
                <a:latin typeface="Times New Roman" pitchFamily="18" charset="0"/>
              </a:rPr>
              <a:pPr eaLnBrk="1" hangingPunct="1">
                <a:spcBef>
                  <a:spcPct val="0"/>
                </a:spcBef>
              </a:pPr>
              <a:t>58</a:t>
            </a:fld>
            <a:endParaRPr kumimoji="0" lang="en-US" altLang="en-US" smtClean="0">
              <a:latin typeface="Times New Roman" pitchFamily="18" charset="0"/>
            </a:endParaRPr>
          </a:p>
        </p:txBody>
      </p:sp>
    </p:spTree>
    <p:extLst>
      <p:ext uri="{BB962C8B-B14F-4D97-AF65-F5344CB8AC3E}">
        <p14:creationId xmlns:p14="http://schemas.microsoft.com/office/powerpoint/2010/main" val="1291903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388938" y="685800"/>
            <a:ext cx="6080125" cy="3429000"/>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A6CCAA4-E184-40DD-89B4-7C6C740E830E}" type="slidenum">
              <a:rPr kumimoji="0" lang="en-US" altLang="en-US" smtClean="0">
                <a:latin typeface="Times New Roman" pitchFamily="18" charset="0"/>
              </a:rPr>
              <a:pPr eaLnBrk="1" hangingPunct="1">
                <a:spcBef>
                  <a:spcPct val="0"/>
                </a:spcBef>
              </a:pPr>
              <a:t>59</a:t>
            </a:fld>
            <a:endParaRPr kumimoji="0" lang="en-US" altLang="en-US" smtClean="0">
              <a:latin typeface="Times New Roman" pitchFamily="18" charset="0"/>
            </a:endParaRPr>
          </a:p>
        </p:txBody>
      </p:sp>
    </p:spTree>
    <p:extLst>
      <p:ext uri="{BB962C8B-B14F-4D97-AF65-F5344CB8AC3E}">
        <p14:creationId xmlns:p14="http://schemas.microsoft.com/office/powerpoint/2010/main" val="177373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388938" y="685800"/>
            <a:ext cx="6080125" cy="3429000"/>
          </a:xfrm>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B8B30DD-8808-496A-B26A-DC5C483F2A0E}" type="slidenum">
              <a:rPr kumimoji="0" lang="en-US" altLang="en-US" smtClean="0">
                <a:latin typeface="Times New Roman" pitchFamily="18" charset="0"/>
              </a:rPr>
              <a:pPr eaLnBrk="1" hangingPunct="1">
                <a:spcBef>
                  <a:spcPct val="0"/>
                </a:spcBef>
              </a:pPr>
              <a:t>60</a:t>
            </a:fld>
            <a:endParaRPr kumimoji="0" lang="en-US" altLang="en-US" smtClean="0">
              <a:latin typeface="Times New Roman" pitchFamily="18" charset="0"/>
            </a:endParaRPr>
          </a:p>
        </p:txBody>
      </p:sp>
    </p:spTree>
    <p:extLst>
      <p:ext uri="{BB962C8B-B14F-4D97-AF65-F5344CB8AC3E}">
        <p14:creationId xmlns:p14="http://schemas.microsoft.com/office/powerpoint/2010/main" val="1987885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388938" y="685800"/>
            <a:ext cx="6080125" cy="3429000"/>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3021B54-D130-469C-AEB2-78A5EFB86DC7}" type="slidenum">
              <a:rPr kumimoji="0" lang="en-US" altLang="en-US" smtClean="0">
                <a:latin typeface="Times New Roman" pitchFamily="18" charset="0"/>
              </a:rPr>
              <a:pPr eaLnBrk="1" hangingPunct="1">
                <a:spcBef>
                  <a:spcPct val="0"/>
                </a:spcBef>
              </a:pPr>
              <a:t>61</a:t>
            </a:fld>
            <a:endParaRPr kumimoji="0" lang="en-US" altLang="en-US" smtClean="0">
              <a:latin typeface="Times New Roman" pitchFamily="18" charset="0"/>
            </a:endParaRPr>
          </a:p>
        </p:txBody>
      </p:sp>
    </p:spTree>
    <p:extLst>
      <p:ext uri="{BB962C8B-B14F-4D97-AF65-F5344CB8AC3E}">
        <p14:creationId xmlns:p14="http://schemas.microsoft.com/office/powerpoint/2010/main" val="217492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388938" y="685800"/>
            <a:ext cx="6080125" cy="3429000"/>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4D7346A-36C4-4F53-98E5-A20DF06F4D6F}" type="slidenum">
              <a:rPr kumimoji="0" lang="en-US" altLang="en-US" smtClean="0">
                <a:latin typeface="Times New Roman" pitchFamily="18" charset="0"/>
              </a:rPr>
              <a:pPr eaLnBrk="1" hangingPunct="1">
                <a:spcBef>
                  <a:spcPct val="0"/>
                </a:spcBef>
              </a:pPr>
              <a:t>62</a:t>
            </a:fld>
            <a:endParaRPr kumimoji="0" lang="en-US" altLang="en-US" smtClean="0">
              <a:latin typeface="Times New Roman" pitchFamily="18" charset="0"/>
            </a:endParaRPr>
          </a:p>
        </p:txBody>
      </p:sp>
    </p:spTree>
    <p:extLst>
      <p:ext uri="{BB962C8B-B14F-4D97-AF65-F5344CB8AC3E}">
        <p14:creationId xmlns:p14="http://schemas.microsoft.com/office/powerpoint/2010/main" val="219663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41890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388938" y="685800"/>
            <a:ext cx="6080125" cy="3429000"/>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AAD98F7-C2F3-4873-88DF-B6298A61450A}" type="slidenum">
              <a:rPr kumimoji="0" lang="en-US" altLang="en-US" smtClean="0">
                <a:latin typeface="Times New Roman" pitchFamily="18" charset="0"/>
              </a:rPr>
              <a:pPr eaLnBrk="1" hangingPunct="1">
                <a:spcBef>
                  <a:spcPct val="0"/>
                </a:spcBef>
              </a:pPr>
              <a:t>63</a:t>
            </a:fld>
            <a:endParaRPr kumimoji="0" lang="en-US" altLang="en-US" smtClean="0">
              <a:latin typeface="Times New Roman" pitchFamily="18" charset="0"/>
            </a:endParaRPr>
          </a:p>
        </p:txBody>
      </p:sp>
    </p:spTree>
    <p:extLst>
      <p:ext uri="{BB962C8B-B14F-4D97-AF65-F5344CB8AC3E}">
        <p14:creationId xmlns:p14="http://schemas.microsoft.com/office/powerpoint/2010/main" val="3578234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388938" y="685800"/>
            <a:ext cx="6080125" cy="3429000"/>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6CB6F36-DCDA-47EF-8BAF-D94EBF94D0C8}" type="slidenum">
              <a:rPr kumimoji="0" lang="en-US" altLang="en-US" smtClean="0">
                <a:latin typeface="Times New Roman" pitchFamily="18" charset="0"/>
              </a:rPr>
              <a:pPr eaLnBrk="1" hangingPunct="1">
                <a:spcBef>
                  <a:spcPct val="0"/>
                </a:spcBef>
              </a:pPr>
              <a:t>64</a:t>
            </a:fld>
            <a:endParaRPr kumimoji="0" lang="en-US" altLang="en-US" smtClean="0">
              <a:latin typeface="Times New Roman" pitchFamily="18" charset="0"/>
            </a:endParaRPr>
          </a:p>
        </p:txBody>
      </p:sp>
    </p:spTree>
    <p:extLst>
      <p:ext uri="{BB962C8B-B14F-4D97-AF65-F5344CB8AC3E}">
        <p14:creationId xmlns:p14="http://schemas.microsoft.com/office/powerpoint/2010/main" val="3762863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388938" y="685800"/>
            <a:ext cx="6080125" cy="3429000"/>
          </a:xfrm>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9B3D58F-0D26-485F-8928-B9587B481FBC}" type="slidenum">
              <a:rPr kumimoji="0" lang="en-US" altLang="en-US" smtClean="0">
                <a:latin typeface="Times New Roman" pitchFamily="18" charset="0"/>
              </a:rPr>
              <a:pPr eaLnBrk="1" hangingPunct="1">
                <a:spcBef>
                  <a:spcPct val="0"/>
                </a:spcBef>
              </a:pPr>
              <a:t>65</a:t>
            </a:fld>
            <a:endParaRPr kumimoji="0" lang="en-US" altLang="en-US" smtClean="0">
              <a:latin typeface="Times New Roman" pitchFamily="18" charset="0"/>
            </a:endParaRPr>
          </a:p>
        </p:txBody>
      </p:sp>
    </p:spTree>
    <p:extLst>
      <p:ext uri="{BB962C8B-B14F-4D97-AF65-F5344CB8AC3E}">
        <p14:creationId xmlns:p14="http://schemas.microsoft.com/office/powerpoint/2010/main" val="2968379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388938" y="685800"/>
            <a:ext cx="6080125" cy="3429000"/>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2E896F5-1CEB-417D-A5E1-C0C4B79ABCFD}" type="slidenum">
              <a:rPr kumimoji="0" lang="en-US" altLang="en-US" smtClean="0">
                <a:latin typeface="Times New Roman" pitchFamily="18" charset="0"/>
              </a:rPr>
              <a:pPr eaLnBrk="1" hangingPunct="1">
                <a:spcBef>
                  <a:spcPct val="0"/>
                </a:spcBef>
              </a:pPr>
              <a:t>66</a:t>
            </a:fld>
            <a:endParaRPr kumimoji="0" lang="en-US" altLang="en-US" smtClean="0">
              <a:latin typeface="Times New Roman" pitchFamily="18" charset="0"/>
            </a:endParaRPr>
          </a:p>
        </p:txBody>
      </p:sp>
    </p:spTree>
    <p:extLst>
      <p:ext uri="{BB962C8B-B14F-4D97-AF65-F5344CB8AC3E}">
        <p14:creationId xmlns:p14="http://schemas.microsoft.com/office/powerpoint/2010/main" val="3902583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388938" y="685800"/>
            <a:ext cx="6080125" cy="3429000"/>
          </a:xfrm>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753388C-A26B-418F-98E1-D00EBB77552C}" type="slidenum">
              <a:rPr kumimoji="0" lang="en-US" altLang="en-US" smtClean="0">
                <a:latin typeface="Times New Roman" pitchFamily="18" charset="0"/>
              </a:rPr>
              <a:pPr eaLnBrk="1" hangingPunct="1">
                <a:spcBef>
                  <a:spcPct val="0"/>
                </a:spcBef>
              </a:pPr>
              <a:t>67</a:t>
            </a:fld>
            <a:endParaRPr kumimoji="0" lang="en-US" altLang="en-US" smtClean="0">
              <a:latin typeface="Times New Roman" pitchFamily="18" charset="0"/>
            </a:endParaRPr>
          </a:p>
        </p:txBody>
      </p:sp>
    </p:spTree>
    <p:extLst>
      <p:ext uri="{BB962C8B-B14F-4D97-AF65-F5344CB8AC3E}">
        <p14:creationId xmlns:p14="http://schemas.microsoft.com/office/powerpoint/2010/main" val="221123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388938" y="685800"/>
            <a:ext cx="6080125" cy="3429000"/>
          </a:xfrm>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81FF9F2-28E4-4BCD-AF58-ACFFE42D3385}" type="slidenum">
              <a:rPr kumimoji="0" lang="en-US" altLang="en-US" smtClean="0">
                <a:latin typeface="Times New Roman" pitchFamily="18" charset="0"/>
              </a:rPr>
              <a:pPr eaLnBrk="1" hangingPunct="1">
                <a:spcBef>
                  <a:spcPct val="0"/>
                </a:spcBef>
              </a:pPr>
              <a:t>68</a:t>
            </a:fld>
            <a:endParaRPr kumimoji="0" lang="en-US" altLang="en-US" smtClean="0">
              <a:latin typeface="Times New Roman" pitchFamily="18" charset="0"/>
            </a:endParaRPr>
          </a:p>
        </p:txBody>
      </p:sp>
    </p:spTree>
    <p:extLst>
      <p:ext uri="{BB962C8B-B14F-4D97-AF65-F5344CB8AC3E}">
        <p14:creationId xmlns:p14="http://schemas.microsoft.com/office/powerpoint/2010/main" val="1860510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388938" y="685800"/>
            <a:ext cx="6080125" cy="3429000"/>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20C5FD2-4E28-4DAB-965F-FB6092055062}" type="slidenum">
              <a:rPr kumimoji="0" lang="en-US" altLang="en-US" smtClean="0">
                <a:latin typeface="Times New Roman" pitchFamily="18" charset="0"/>
              </a:rPr>
              <a:pPr eaLnBrk="1" hangingPunct="1">
                <a:spcBef>
                  <a:spcPct val="0"/>
                </a:spcBef>
              </a:pPr>
              <a:t>69</a:t>
            </a:fld>
            <a:endParaRPr kumimoji="0" lang="en-US" altLang="en-US" smtClean="0">
              <a:latin typeface="Times New Roman" pitchFamily="18" charset="0"/>
            </a:endParaRPr>
          </a:p>
        </p:txBody>
      </p:sp>
    </p:spTree>
    <p:extLst>
      <p:ext uri="{BB962C8B-B14F-4D97-AF65-F5344CB8AC3E}">
        <p14:creationId xmlns:p14="http://schemas.microsoft.com/office/powerpoint/2010/main" val="386816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388938" y="685800"/>
            <a:ext cx="6080125" cy="3429000"/>
          </a:xfrm>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D5C027C-4714-4734-8796-ED786BB1560D}" type="slidenum">
              <a:rPr kumimoji="0" lang="en-US" altLang="en-US" smtClean="0">
                <a:latin typeface="Times New Roman" pitchFamily="18" charset="0"/>
              </a:rPr>
              <a:pPr eaLnBrk="1" hangingPunct="1">
                <a:spcBef>
                  <a:spcPct val="0"/>
                </a:spcBef>
              </a:pPr>
              <a:t>70</a:t>
            </a:fld>
            <a:endParaRPr kumimoji="0" lang="en-US" altLang="en-US" smtClean="0">
              <a:latin typeface="Times New Roman" pitchFamily="18" charset="0"/>
            </a:endParaRPr>
          </a:p>
        </p:txBody>
      </p:sp>
    </p:spTree>
    <p:extLst>
      <p:ext uri="{BB962C8B-B14F-4D97-AF65-F5344CB8AC3E}">
        <p14:creationId xmlns:p14="http://schemas.microsoft.com/office/powerpoint/2010/main" val="1389407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388938" y="685800"/>
            <a:ext cx="6080125" cy="3429000"/>
          </a:xfrm>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5D0D582-DC20-4035-97E6-644D2AE47D35}" type="slidenum">
              <a:rPr kumimoji="0" lang="en-US" altLang="en-US" smtClean="0">
                <a:latin typeface="Times New Roman" pitchFamily="18" charset="0"/>
              </a:rPr>
              <a:pPr eaLnBrk="1" hangingPunct="1">
                <a:spcBef>
                  <a:spcPct val="0"/>
                </a:spcBef>
              </a:pPr>
              <a:t>71</a:t>
            </a:fld>
            <a:endParaRPr kumimoji="0" lang="en-US" altLang="en-US" smtClean="0">
              <a:latin typeface="Times New Roman" pitchFamily="18" charset="0"/>
            </a:endParaRPr>
          </a:p>
        </p:txBody>
      </p:sp>
    </p:spTree>
    <p:extLst>
      <p:ext uri="{BB962C8B-B14F-4D97-AF65-F5344CB8AC3E}">
        <p14:creationId xmlns:p14="http://schemas.microsoft.com/office/powerpoint/2010/main" val="1874305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388938" y="685800"/>
            <a:ext cx="6080125" cy="3429000"/>
          </a:xfrm>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EECC830-66C1-41DE-8CB1-9F6F60A21EF1}" type="slidenum">
              <a:rPr kumimoji="0" lang="en-US" altLang="en-US" smtClean="0">
                <a:latin typeface="Times New Roman" pitchFamily="18" charset="0"/>
              </a:rPr>
              <a:pPr eaLnBrk="1" hangingPunct="1">
                <a:spcBef>
                  <a:spcPct val="0"/>
                </a:spcBef>
              </a:pPr>
              <a:t>72</a:t>
            </a:fld>
            <a:endParaRPr kumimoji="0" lang="en-US" altLang="en-US" smtClean="0">
              <a:latin typeface="Times New Roman" pitchFamily="18" charset="0"/>
            </a:endParaRPr>
          </a:p>
        </p:txBody>
      </p:sp>
    </p:spTree>
    <p:extLst>
      <p:ext uri="{BB962C8B-B14F-4D97-AF65-F5344CB8AC3E}">
        <p14:creationId xmlns:p14="http://schemas.microsoft.com/office/powerpoint/2010/main" val="256173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3269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xfrm>
            <a:off x="388938" y="685800"/>
            <a:ext cx="6080125" cy="3429000"/>
          </a:xfrm>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921581F-7855-4CD9-A3EA-AD7DFB6632A6}" type="slidenum">
              <a:rPr kumimoji="0" lang="en-US" altLang="en-US" smtClean="0">
                <a:latin typeface="Times New Roman" pitchFamily="18" charset="0"/>
              </a:rPr>
              <a:pPr eaLnBrk="1" hangingPunct="1">
                <a:spcBef>
                  <a:spcPct val="0"/>
                </a:spcBef>
              </a:pPr>
              <a:t>73</a:t>
            </a:fld>
            <a:endParaRPr kumimoji="0" lang="en-US" altLang="en-US" smtClean="0">
              <a:latin typeface="Times New Roman" pitchFamily="18" charset="0"/>
            </a:endParaRPr>
          </a:p>
        </p:txBody>
      </p:sp>
    </p:spTree>
    <p:extLst>
      <p:ext uri="{BB962C8B-B14F-4D97-AF65-F5344CB8AC3E}">
        <p14:creationId xmlns:p14="http://schemas.microsoft.com/office/powerpoint/2010/main" val="3769466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388938" y="685800"/>
            <a:ext cx="6080125" cy="3429000"/>
          </a:xfrm>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3908" name="Slide Number Placeholder 3"/>
          <p:cNvSpPr txBox="1">
            <a:spLocks noGrp="1"/>
          </p:cNvSpPr>
          <p:nvPr/>
        </p:nvSpPr>
        <p:spPr bwMode="auto">
          <a:xfrm>
            <a:off x="3886200" y="8687039"/>
            <a:ext cx="2971800" cy="45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lgn="r" eaLnBrk="1" hangingPunct="1">
              <a:spcBef>
                <a:spcPct val="0"/>
              </a:spcBef>
            </a:pPr>
            <a:fld id="{EF477A00-0BC3-4CB6-A37C-0FE410C7E67D}" type="slidenum">
              <a:rPr kumimoji="0" lang="en-US" altLang="en-US" b="0">
                <a:latin typeface="Times New Roman" pitchFamily="18" charset="0"/>
              </a:rPr>
              <a:pPr algn="r" eaLnBrk="1" hangingPunct="1">
                <a:spcBef>
                  <a:spcPct val="0"/>
                </a:spcBef>
              </a:pPr>
              <a:t>74</a:t>
            </a:fld>
            <a:endParaRPr kumimoji="0" lang="en-US" altLang="en-US" b="0">
              <a:latin typeface="Times New Roman" pitchFamily="18" charset="0"/>
            </a:endParaRPr>
          </a:p>
        </p:txBody>
      </p:sp>
    </p:spTree>
    <p:extLst>
      <p:ext uri="{BB962C8B-B14F-4D97-AF65-F5344CB8AC3E}">
        <p14:creationId xmlns:p14="http://schemas.microsoft.com/office/powerpoint/2010/main" val="1356505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388938" y="685800"/>
            <a:ext cx="6080125" cy="3429000"/>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4932" name="Slide Number Placeholder 3"/>
          <p:cNvSpPr txBox="1">
            <a:spLocks noGrp="1"/>
          </p:cNvSpPr>
          <p:nvPr/>
        </p:nvSpPr>
        <p:spPr bwMode="auto">
          <a:xfrm>
            <a:off x="3886200" y="8687039"/>
            <a:ext cx="2971800" cy="45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lgn="r" eaLnBrk="1" hangingPunct="1">
              <a:spcBef>
                <a:spcPct val="0"/>
              </a:spcBef>
            </a:pPr>
            <a:fld id="{D60F22BB-78C2-453E-A322-FBD0964F0961}" type="slidenum">
              <a:rPr kumimoji="0" lang="en-US" altLang="en-US" b="0">
                <a:latin typeface="Times New Roman" pitchFamily="18" charset="0"/>
              </a:rPr>
              <a:pPr algn="r" eaLnBrk="1" hangingPunct="1">
                <a:spcBef>
                  <a:spcPct val="0"/>
                </a:spcBef>
              </a:pPr>
              <a:t>75</a:t>
            </a:fld>
            <a:endParaRPr kumimoji="0" lang="en-US" altLang="en-US" b="0">
              <a:latin typeface="Times New Roman" pitchFamily="18" charset="0"/>
            </a:endParaRPr>
          </a:p>
        </p:txBody>
      </p:sp>
    </p:spTree>
    <p:extLst>
      <p:ext uri="{BB962C8B-B14F-4D97-AF65-F5344CB8AC3E}">
        <p14:creationId xmlns:p14="http://schemas.microsoft.com/office/powerpoint/2010/main" val="1709245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388938" y="685800"/>
            <a:ext cx="6080125" cy="3429000"/>
          </a:xfrm>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E1D5D90-D027-438B-8FA0-872D82BE3D63}" type="slidenum">
              <a:rPr kumimoji="0" lang="en-US" altLang="en-US" smtClean="0">
                <a:latin typeface="Times New Roman" pitchFamily="18" charset="0"/>
              </a:rPr>
              <a:pPr eaLnBrk="1" hangingPunct="1">
                <a:spcBef>
                  <a:spcPct val="0"/>
                </a:spcBef>
              </a:pPr>
              <a:t>76</a:t>
            </a:fld>
            <a:endParaRPr kumimoji="0" lang="en-US" altLang="en-US" smtClean="0">
              <a:latin typeface="Times New Roman" pitchFamily="18" charset="0"/>
            </a:endParaRPr>
          </a:p>
        </p:txBody>
      </p:sp>
    </p:spTree>
    <p:extLst>
      <p:ext uri="{BB962C8B-B14F-4D97-AF65-F5344CB8AC3E}">
        <p14:creationId xmlns:p14="http://schemas.microsoft.com/office/powerpoint/2010/main" val="141134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388938" y="685800"/>
            <a:ext cx="6080125" cy="3429000"/>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6980" name="Slide Number Placeholder 3"/>
          <p:cNvSpPr txBox="1">
            <a:spLocks noGrp="1"/>
          </p:cNvSpPr>
          <p:nvPr/>
        </p:nvSpPr>
        <p:spPr bwMode="auto">
          <a:xfrm>
            <a:off x="3886200" y="8687039"/>
            <a:ext cx="2971800" cy="45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lgn="r" eaLnBrk="1" hangingPunct="1">
              <a:spcBef>
                <a:spcPct val="0"/>
              </a:spcBef>
            </a:pPr>
            <a:fld id="{AAC653C0-FA02-4031-BD5B-F17AD05F5E35}" type="slidenum">
              <a:rPr kumimoji="0" lang="en-US" altLang="en-US" b="0">
                <a:latin typeface="Times New Roman" pitchFamily="18" charset="0"/>
              </a:rPr>
              <a:pPr algn="r" eaLnBrk="1" hangingPunct="1">
                <a:spcBef>
                  <a:spcPct val="0"/>
                </a:spcBef>
              </a:pPr>
              <a:t>77</a:t>
            </a:fld>
            <a:endParaRPr kumimoji="0" lang="en-US" altLang="en-US" b="0">
              <a:latin typeface="Times New Roman" pitchFamily="18" charset="0"/>
            </a:endParaRPr>
          </a:p>
        </p:txBody>
      </p:sp>
    </p:spTree>
    <p:extLst>
      <p:ext uri="{BB962C8B-B14F-4D97-AF65-F5344CB8AC3E}">
        <p14:creationId xmlns:p14="http://schemas.microsoft.com/office/powerpoint/2010/main" val="857367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388938" y="685800"/>
            <a:ext cx="6080125" cy="3429000"/>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CA526FA-8E36-4690-B0D7-FA376D656A57}" type="slidenum">
              <a:rPr kumimoji="0" lang="en-US" altLang="en-US" smtClean="0">
                <a:latin typeface="Times New Roman" pitchFamily="18" charset="0"/>
              </a:rPr>
              <a:pPr eaLnBrk="1" hangingPunct="1">
                <a:spcBef>
                  <a:spcPct val="0"/>
                </a:spcBef>
              </a:pPr>
              <a:t>78</a:t>
            </a:fld>
            <a:endParaRPr kumimoji="0" lang="en-US" altLang="en-US" smtClean="0">
              <a:latin typeface="Times New Roman" pitchFamily="18" charset="0"/>
            </a:endParaRPr>
          </a:p>
        </p:txBody>
      </p:sp>
    </p:spTree>
    <p:extLst>
      <p:ext uri="{BB962C8B-B14F-4D97-AF65-F5344CB8AC3E}">
        <p14:creationId xmlns:p14="http://schemas.microsoft.com/office/powerpoint/2010/main" val="556252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388938" y="685800"/>
            <a:ext cx="6080125" cy="3429000"/>
          </a:xfrm>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BFB0339-01BF-4B97-83DF-C94AE2D937D9}" type="slidenum">
              <a:rPr kumimoji="0" lang="en-US" altLang="en-US" smtClean="0">
                <a:latin typeface="Times New Roman" pitchFamily="18" charset="0"/>
              </a:rPr>
              <a:pPr eaLnBrk="1" hangingPunct="1">
                <a:spcBef>
                  <a:spcPct val="0"/>
                </a:spcBef>
              </a:pPr>
              <a:t>79</a:t>
            </a:fld>
            <a:endParaRPr kumimoji="0" lang="en-US" altLang="en-US" smtClean="0">
              <a:latin typeface="Times New Roman" pitchFamily="18" charset="0"/>
            </a:endParaRPr>
          </a:p>
        </p:txBody>
      </p:sp>
    </p:spTree>
    <p:extLst>
      <p:ext uri="{BB962C8B-B14F-4D97-AF65-F5344CB8AC3E}">
        <p14:creationId xmlns:p14="http://schemas.microsoft.com/office/powerpoint/2010/main" val="817701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8938" y="685800"/>
            <a:ext cx="6080125" cy="3429000"/>
          </a:xfrm>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FED6A24-663B-468B-AAAC-6695E861A1C2}" type="slidenum">
              <a:rPr kumimoji="0" lang="en-US" altLang="en-US" smtClean="0">
                <a:latin typeface="Times New Roman" pitchFamily="18" charset="0"/>
              </a:rPr>
              <a:pPr eaLnBrk="1" hangingPunct="1">
                <a:spcBef>
                  <a:spcPct val="0"/>
                </a:spcBef>
              </a:pPr>
              <a:t>80</a:t>
            </a:fld>
            <a:endParaRPr kumimoji="0" lang="en-US" altLang="en-US" smtClean="0">
              <a:latin typeface="Times New Roman" pitchFamily="18" charset="0"/>
            </a:endParaRPr>
          </a:p>
        </p:txBody>
      </p:sp>
    </p:spTree>
    <p:extLst>
      <p:ext uri="{BB962C8B-B14F-4D97-AF65-F5344CB8AC3E}">
        <p14:creationId xmlns:p14="http://schemas.microsoft.com/office/powerpoint/2010/main" val="607840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88938" y="685800"/>
            <a:ext cx="6080125" cy="3429000"/>
          </a:xfrm>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E6A93A5-6795-432F-9F62-5062A1796597}" type="slidenum">
              <a:rPr kumimoji="0" lang="en-US" altLang="en-US" smtClean="0">
                <a:latin typeface="Times New Roman" pitchFamily="18" charset="0"/>
              </a:rPr>
              <a:pPr eaLnBrk="1" hangingPunct="1">
                <a:spcBef>
                  <a:spcPct val="0"/>
                </a:spcBef>
              </a:pPr>
              <a:t>81</a:t>
            </a:fld>
            <a:endParaRPr kumimoji="0" lang="en-US" altLang="en-US" smtClean="0">
              <a:latin typeface="Times New Roman" pitchFamily="18" charset="0"/>
            </a:endParaRPr>
          </a:p>
        </p:txBody>
      </p:sp>
    </p:spTree>
    <p:extLst>
      <p:ext uri="{BB962C8B-B14F-4D97-AF65-F5344CB8AC3E}">
        <p14:creationId xmlns:p14="http://schemas.microsoft.com/office/powerpoint/2010/main" val="1103890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388938" y="685800"/>
            <a:ext cx="6080125" cy="3429000"/>
          </a:xfrm>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92E287C-B7BC-474D-B16D-5FD7E303F306}" type="slidenum">
              <a:rPr kumimoji="0" lang="en-US" altLang="en-US" smtClean="0">
                <a:latin typeface="Times New Roman" pitchFamily="18" charset="0"/>
              </a:rPr>
              <a:pPr eaLnBrk="1" hangingPunct="1">
                <a:spcBef>
                  <a:spcPct val="0"/>
                </a:spcBef>
              </a:pPr>
              <a:t>82</a:t>
            </a:fld>
            <a:endParaRPr kumimoji="0" lang="en-US" altLang="en-US" smtClean="0">
              <a:latin typeface="Times New Roman" pitchFamily="18" charset="0"/>
            </a:endParaRPr>
          </a:p>
        </p:txBody>
      </p:sp>
    </p:spTree>
    <p:extLst>
      <p:ext uri="{BB962C8B-B14F-4D97-AF65-F5344CB8AC3E}">
        <p14:creationId xmlns:p14="http://schemas.microsoft.com/office/powerpoint/2010/main" val="185064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6307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388938" y="685800"/>
            <a:ext cx="6080125" cy="3429000"/>
          </a:xfrm>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2684595-184D-4374-BCDC-ECB09BE42907}" type="slidenum">
              <a:rPr kumimoji="0" lang="en-US" altLang="en-US" smtClean="0">
                <a:latin typeface="Times New Roman" pitchFamily="18" charset="0"/>
              </a:rPr>
              <a:pPr eaLnBrk="1" hangingPunct="1">
                <a:spcBef>
                  <a:spcPct val="0"/>
                </a:spcBef>
              </a:pPr>
              <a:t>83</a:t>
            </a:fld>
            <a:endParaRPr kumimoji="0" lang="en-US" altLang="en-US" smtClean="0">
              <a:latin typeface="Times New Roman" pitchFamily="18" charset="0"/>
            </a:endParaRPr>
          </a:p>
        </p:txBody>
      </p:sp>
    </p:spTree>
    <p:extLst>
      <p:ext uri="{BB962C8B-B14F-4D97-AF65-F5344CB8AC3E}">
        <p14:creationId xmlns:p14="http://schemas.microsoft.com/office/powerpoint/2010/main" val="1160522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388938" y="685800"/>
            <a:ext cx="6080125" cy="3429000"/>
          </a:xfrm>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1393BD3-02B3-4113-931C-18CD73D67245}" type="slidenum">
              <a:rPr kumimoji="0" lang="en-US" altLang="en-US" smtClean="0">
                <a:latin typeface="Times New Roman" pitchFamily="18" charset="0"/>
              </a:rPr>
              <a:pPr eaLnBrk="1" hangingPunct="1">
                <a:spcBef>
                  <a:spcPct val="0"/>
                </a:spcBef>
              </a:pPr>
              <a:t>84</a:t>
            </a:fld>
            <a:endParaRPr kumimoji="0" lang="en-US" altLang="en-US" smtClean="0">
              <a:latin typeface="Times New Roman" pitchFamily="18" charset="0"/>
            </a:endParaRPr>
          </a:p>
        </p:txBody>
      </p:sp>
    </p:spTree>
    <p:extLst>
      <p:ext uri="{BB962C8B-B14F-4D97-AF65-F5344CB8AC3E}">
        <p14:creationId xmlns:p14="http://schemas.microsoft.com/office/powerpoint/2010/main" val="591476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xfrm>
            <a:off x="388938" y="685800"/>
            <a:ext cx="6080125" cy="3429000"/>
          </a:xfrm>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670A81E-244F-4608-9F4F-5B22FE4E3A42}" type="slidenum">
              <a:rPr kumimoji="0" lang="en-US" altLang="en-US" smtClean="0">
                <a:latin typeface="Times New Roman" pitchFamily="18" charset="0"/>
              </a:rPr>
              <a:pPr eaLnBrk="1" hangingPunct="1">
                <a:spcBef>
                  <a:spcPct val="0"/>
                </a:spcBef>
              </a:pPr>
              <a:t>85</a:t>
            </a:fld>
            <a:endParaRPr kumimoji="0" lang="en-US" altLang="en-US" smtClean="0">
              <a:latin typeface="Times New Roman" pitchFamily="18" charset="0"/>
            </a:endParaRPr>
          </a:p>
        </p:txBody>
      </p:sp>
    </p:spTree>
    <p:extLst>
      <p:ext uri="{BB962C8B-B14F-4D97-AF65-F5344CB8AC3E}">
        <p14:creationId xmlns:p14="http://schemas.microsoft.com/office/powerpoint/2010/main" val="2374667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xfrm>
            <a:off x="388938" y="685800"/>
            <a:ext cx="6080125" cy="3429000"/>
          </a:xfrm>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755522E-CBA1-4C7B-A617-13015AE420AF}" type="slidenum">
              <a:rPr kumimoji="0" lang="en-US" altLang="en-US" smtClean="0">
                <a:latin typeface="Times New Roman" pitchFamily="18" charset="0"/>
              </a:rPr>
              <a:pPr eaLnBrk="1" hangingPunct="1">
                <a:spcBef>
                  <a:spcPct val="0"/>
                </a:spcBef>
              </a:pPr>
              <a:t>86</a:t>
            </a:fld>
            <a:endParaRPr kumimoji="0" lang="en-US" altLang="en-US" smtClean="0">
              <a:latin typeface="Times New Roman" pitchFamily="18" charset="0"/>
            </a:endParaRPr>
          </a:p>
        </p:txBody>
      </p:sp>
    </p:spTree>
    <p:extLst>
      <p:ext uri="{BB962C8B-B14F-4D97-AF65-F5344CB8AC3E}">
        <p14:creationId xmlns:p14="http://schemas.microsoft.com/office/powerpoint/2010/main" val="12593978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388938" y="685800"/>
            <a:ext cx="6080125" cy="3429000"/>
          </a:xfrm>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32F0509-6F2B-406B-9810-7665F26A4CEA}" type="slidenum">
              <a:rPr kumimoji="0" lang="en-US" altLang="en-US" smtClean="0">
                <a:latin typeface="Times New Roman" pitchFamily="18" charset="0"/>
              </a:rPr>
              <a:pPr eaLnBrk="1" hangingPunct="1">
                <a:spcBef>
                  <a:spcPct val="0"/>
                </a:spcBef>
              </a:pPr>
              <a:t>87</a:t>
            </a:fld>
            <a:endParaRPr kumimoji="0" lang="en-US" altLang="en-US" smtClean="0">
              <a:latin typeface="Times New Roman" pitchFamily="18" charset="0"/>
            </a:endParaRPr>
          </a:p>
        </p:txBody>
      </p:sp>
    </p:spTree>
    <p:extLst>
      <p:ext uri="{BB962C8B-B14F-4D97-AF65-F5344CB8AC3E}">
        <p14:creationId xmlns:p14="http://schemas.microsoft.com/office/powerpoint/2010/main" val="1702609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388938" y="685800"/>
            <a:ext cx="6080125" cy="3429000"/>
          </a:xfrm>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E223F86-CF8E-4BAB-8EBB-F315C28B029B}" type="slidenum">
              <a:rPr kumimoji="0" lang="en-US" altLang="en-US" smtClean="0">
                <a:latin typeface="Times New Roman" pitchFamily="18" charset="0"/>
              </a:rPr>
              <a:pPr eaLnBrk="1" hangingPunct="1">
                <a:spcBef>
                  <a:spcPct val="0"/>
                </a:spcBef>
              </a:pPr>
              <a:t>88</a:t>
            </a:fld>
            <a:endParaRPr kumimoji="0" lang="en-US" altLang="en-US" smtClean="0">
              <a:latin typeface="Times New Roman" pitchFamily="18" charset="0"/>
            </a:endParaRPr>
          </a:p>
        </p:txBody>
      </p:sp>
    </p:spTree>
    <p:extLst>
      <p:ext uri="{BB962C8B-B14F-4D97-AF65-F5344CB8AC3E}">
        <p14:creationId xmlns:p14="http://schemas.microsoft.com/office/powerpoint/2010/main" val="3919168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388938" y="685800"/>
            <a:ext cx="6080125" cy="3429000"/>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2480792-3445-4504-B1E4-1641E7B4D39D}" type="slidenum">
              <a:rPr kumimoji="0" lang="en-US" altLang="en-US" smtClean="0">
                <a:latin typeface="Times New Roman" pitchFamily="18" charset="0"/>
              </a:rPr>
              <a:pPr eaLnBrk="1" hangingPunct="1">
                <a:spcBef>
                  <a:spcPct val="0"/>
                </a:spcBef>
              </a:pPr>
              <a:t>89</a:t>
            </a:fld>
            <a:endParaRPr kumimoji="0" lang="en-US" altLang="en-US" smtClean="0">
              <a:latin typeface="Times New Roman" pitchFamily="18" charset="0"/>
            </a:endParaRPr>
          </a:p>
        </p:txBody>
      </p:sp>
    </p:spTree>
    <p:extLst>
      <p:ext uri="{BB962C8B-B14F-4D97-AF65-F5344CB8AC3E}">
        <p14:creationId xmlns:p14="http://schemas.microsoft.com/office/powerpoint/2010/main" val="970755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xfrm>
            <a:off x="388938" y="685800"/>
            <a:ext cx="6080125" cy="3429000"/>
          </a:xfrm>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8F41FD9-4F97-49CD-AEC7-EC0B8EBA79AF}" type="slidenum">
              <a:rPr kumimoji="0" lang="en-US" altLang="en-US" smtClean="0">
                <a:latin typeface="Times New Roman" pitchFamily="18" charset="0"/>
              </a:rPr>
              <a:pPr eaLnBrk="1" hangingPunct="1">
                <a:spcBef>
                  <a:spcPct val="0"/>
                </a:spcBef>
              </a:pPr>
              <a:t>90</a:t>
            </a:fld>
            <a:endParaRPr kumimoji="0" lang="en-US" altLang="en-US" smtClean="0">
              <a:latin typeface="Times New Roman" pitchFamily="18" charset="0"/>
            </a:endParaRPr>
          </a:p>
        </p:txBody>
      </p:sp>
    </p:spTree>
    <p:extLst>
      <p:ext uri="{BB962C8B-B14F-4D97-AF65-F5344CB8AC3E}">
        <p14:creationId xmlns:p14="http://schemas.microsoft.com/office/powerpoint/2010/main" val="7543761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388938" y="685800"/>
            <a:ext cx="6080125" cy="3429000"/>
          </a:xfrm>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7C8AE76-FDB5-4EBF-AF7A-21AF9F353DE6}" type="slidenum">
              <a:rPr kumimoji="0" lang="en-US" altLang="en-US" smtClean="0">
                <a:latin typeface="Times New Roman" pitchFamily="18" charset="0"/>
              </a:rPr>
              <a:pPr eaLnBrk="1" hangingPunct="1">
                <a:spcBef>
                  <a:spcPct val="0"/>
                </a:spcBef>
              </a:pPr>
              <a:t>91</a:t>
            </a:fld>
            <a:endParaRPr kumimoji="0" lang="en-US" altLang="en-US" smtClean="0">
              <a:latin typeface="Times New Roman" pitchFamily="18" charset="0"/>
            </a:endParaRPr>
          </a:p>
        </p:txBody>
      </p:sp>
    </p:spTree>
    <p:extLst>
      <p:ext uri="{BB962C8B-B14F-4D97-AF65-F5344CB8AC3E}">
        <p14:creationId xmlns:p14="http://schemas.microsoft.com/office/powerpoint/2010/main" val="288485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388938" y="685800"/>
            <a:ext cx="6080125" cy="3429000"/>
          </a:xfrm>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69531C4-8C58-4524-A4B4-2957E50A9BF0}" type="slidenum">
              <a:rPr kumimoji="0" lang="en-US" altLang="en-US" smtClean="0">
                <a:latin typeface="Times New Roman" pitchFamily="18" charset="0"/>
              </a:rPr>
              <a:pPr eaLnBrk="1" hangingPunct="1">
                <a:spcBef>
                  <a:spcPct val="0"/>
                </a:spcBef>
              </a:pPr>
              <a:t>92</a:t>
            </a:fld>
            <a:endParaRPr kumimoji="0" lang="en-US" altLang="en-US" smtClean="0">
              <a:latin typeface="Times New Roman" pitchFamily="18" charset="0"/>
            </a:endParaRPr>
          </a:p>
        </p:txBody>
      </p:sp>
    </p:spTree>
    <p:extLst>
      <p:ext uri="{BB962C8B-B14F-4D97-AF65-F5344CB8AC3E}">
        <p14:creationId xmlns:p14="http://schemas.microsoft.com/office/powerpoint/2010/main" val="215524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905602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388938" y="685800"/>
            <a:ext cx="6080125" cy="3429000"/>
          </a:xfrm>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B439D3A-1D90-41E4-A983-C4C3072E5DA5}" type="slidenum">
              <a:rPr kumimoji="0" lang="en-US" altLang="en-US" smtClean="0">
                <a:latin typeface="Times New Roman" pitchFamily="18" charset="0"/>
              </a:rPr>
              <a:pPr eaLnBrk="1" hangingPunct="1">
                <a:spcBef>
                  <a:spcPct val="0"/>
                </a:spcBef>
              </a:pPr>
              <a:t>93</a:t>
            </a:fld>
            <a:endParaRPr kumimoji="0" lang="en-US" altLang="en-US" smtClean="0">
              <a:latin typeface="Times New Roman" pitchFamily="18" charset="0"/>
            </a:endParaRPr>
          </a:p>
        </p:txBody>
      </p:sp>
    </p:spTree>
    <p:extLst>
      <p:ext uri="{BB962C8B-B14F-4D97-AF65-F5344CB8AC3E}">
        <p14:creationId xmlns:p14="http://schemas.microsoft.com/office/powerpoint/2010/main" val="35916002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388938" y="685800"/>
            <a:ext cx="6080125" cy="3429000"/>
          </a:xfrm>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D4748E7-CDDC-440B-9415-DA9324B8B4B5}" type="slidenum">
              <a:rPr kumimoji="0" lang="en-US" altLang="en-US" smtClean="0">
                <a:latin typeface="Times New Roman" pitchFamily="18" charset="0"/>
              </a:rPr>
              <a:pPr eaLnBrk="1" hangingPunct="1">
                <a:spcBef>
                  <a:spcPct val="0"/>
                </a:spcBef>
              </a:pPr>
              <a:t>94</a:t>
            </a:fld>
            <a:endParaRPr kumimoji="0" lang="en-US" altLang="en-US" smtClean="0">
              <a:latin typeface="Times New Roman" pitchFamily="18" charset="0"/>
            </a:endParaRPr>
          </a:p>
        </p:txBody>
      </p:sp>
    </p:spTree>
    <p:extLst>
      <p:ext uri="{BB962C8B-B14F-4D97-AF65-F5344CB8AC3E}">
        <p14:creationId xmlns:p14="http://schemas.microsoft.com/office/powerpoint/2010/main" val="30401043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388938" y="685800"/>
            <a:ext cx="6080125" cy="3429000"/>
          </a:xfrm>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F94E976-32D8-4700-B15D-45C612C487DA}" type="slidenum">
              <a:rPr kumimoji="0" lang="en-US" altLang="en-US" smtClean="0">
                <a:latin typeface="Times New Roman" pitchFamily="18" charset="0"/>
              </a:rPr>
              <a:pPr eaLnBrk="1" hangingPunct="1">
                <a:spcBef>
                  <a:spcPct val="0"/>
                </a:spcBef>
              </a:pPr>
              <a:t>95</a:t>
            </a:fld>
            <a:endParaRPr kumimoji="0" lang="en-US" altLang="en-US" smtClean="0">
              <a:latin typeface="Times New Roman" pitchFamily="18" charset="0"/>
            </a:endParaRPr>
          </a:p>
        </p:txBody>
      </p:sp>
    </p:spTree>
    <p:extLst>
      <p:ext uri="{BB962C8B-B14F-4D97-AF65-F5344CB8AC3E}">
        <p14:creationId xmlns:p14="http://schemas.microsoft.com/office/powerpoint/2010/main" val="19006610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4AAF36F-A4D7-4713-A9F4-E5DB8E865AF9}" type="slidenum">
              <a:rPr kumimoji="0" lang="en-US" altLang="en-US" smtClean="0">
                <a:latin typeface="Times New Roman" pitchFamily="18" charset="0"/>
              </a:rPr>
              <a:pPr eaLnBrk="1" hangingPunct="1">
                <a:spcBef>
                  <a:spcPct val="0"/>
                </a:spcBef>
              </a:pPr>
              <a:t>96</a:t>
            </a:fld>
            <a:endParaRPr kumimoji="0" lang="en-US" altLang="en-US" smtClean="0">
              <a:latin typeface="Times New Roman" pitchFamily="18" charset="0"/>
            </a:endParaRPr>
          </a:p>
        </p:txBody>
      </p:sp>
      <p:sp>
        <p:nvSpPr>
          <p:cNvPr id="146438"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46439"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790346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7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7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DE8B7D7-7C98-4B29-9E54-A736BA7B044B}" type="slidenum">
              <a:rPr kumimoji="0" lang="en-US" altLang="en-US" smtClean="0">
                <a:latin typeface="Times New Roman" pitchFamily="18" charset="0"/>
              </a:rPr>
              <a:pPr eaLnBrk="1" hangingPunct="1">
                <a:spcBef>
                  <a:spcPct val="0"/>
                </a:spcBef>
              </a:pPr>
              <a:t>97</a:t>
            </a:fld>
            <a:endParaRPr kumimoji="0" lang="en-US" altLang="en-US" smtClean="0">
              <a:latin typeface="Times New Roman" pitchFamily="18" charset="0"/>
            </a:endParaRPr>
          </a:p>
        </p:txBody>
      </p:sp>
      <p:sp>
        <p:nvSpPr>
          <p:cNvPr id="147462" name="Rectangle 2"/>
          <p:cNvSpPr>
            <a:spLocks noGrp="1" noRot="1" noChangeAspect="1" noChangeArrowheads="1" noTextEdit="1"/>
          </p:cNvSpPr>
          <p:nvPr>
            <p:ph type="sldImg"/>
          </p:nvPr>
        </p:nvSpPr>
        <p:spPr>
          <a:xfrm>
            <a:off x="388938" y="685800"/>
            <a:ext cx="6080125" cy="3429000"/>
          </a:xfrm>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67083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497D21C-D635-4240-88F1-5890EA9A6F25}" type="slidenum">
              <a:rPr kumimoji="0" lang="en-US" altLang="en-US" smtClean="0">
                <a:latin typeface="Times New Roman" pitchFamily="18" charset="0"/>
              </a:rPr>
              <a:pPr eaLnBrk="1" hangingPunct="1">
                <a:spcBef>
                  <a:spcPct val="0"/>
                </a:spcBef>
              </a:pPr>
              <a:t>98</a:t>
            </a:fld>
            <a:endParaRPr kumimoji="0" lang="en-US" altLang="en-US" smtClean="0">
              <a:latin typeface="Times New Roman" pitchFamily="18" charset="0"/>
            </a:endParaRPr>
          </a:p>
        </p:txBody>
      </p:sp>
      <p:sp>
        <p:nvSpPr>
          <p:cNvPr id="148486"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48487"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998785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9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9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58FBB4E-8048-4830-BEE6-69339E00D84F}" type="slidenum">
              <a:rPr kumimoji="0" lang="en-US" altLang="en-US" smtClean="0">
                <a:latin typeface="Times New Roman" pitchFamily="18" charset="0"/>
              </a:rPr>
              <a:pPr eaLnBrk="1" hangingPunct="1">
                <a:spcBef>
                  <a:spcPct val="0"/>
                </a:spcBef>
              </a:pPr>
              <a:t>99</a:t>
            </a:fld>
            <a:endParaRPr kumimoji="0" lang="en-US" altLang="en-US" smtClean="0">
              <a:latin typeface="Times New Roman" pitchFamily="18" charset="0"/>
            </a:endParaRPr>
          </a:p>
        </p:txBody>
      </p:sp>
      <p:sp>
        <p:nvSpPr>
          <p:cNvPr id="149510"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49511"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297717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DAFC86B-6E7A-43D8-80CD-09C4B4D1E29A}" type="slidenum">
              <a:rPr kumimoji="0" lang="en-US" altLang="en-US" smtClean="0">
                <a:latin typeface="Times New Roman" pitchFamily="18" charset="0"/>
              </a:rPr>
              <a:pPr eaLnBrk="1" hangingPunct="1">
                <a:spcBef>
                  <a:spcPct val="0"/>
                </a:spcBef>
              </a:pPr>
              <a:t>100</a:t>
            </a:fld>
            <a:endParaRPr kumimoji="0" lang="en-US" altLang="en-US" smtClean="0">
              <a:latin typeface="Times New Roman" pitchFamily="18" charset="0"/>
            </a:endParaRPr>
          </a:p>
        </p:txBody>
      </p:sp>
      <p:sp>
        <p:nvSpPr>
          <p:cNvPr id="150534"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0535"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431560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1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1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E3142DC-BA5D-4CDC-BE3A-E400BEAC0779}" type="slidenum">
              <a:rPr kumimoji="0" lang="en-US" altLang="en-US" smtClean="0">
                <a:latin typeface="Times New Roman" pitchFamily="18" charset="0"/>
              </a:rPr>
              <a:pPr eaLnBrk="1" hangingPunct="1">
                <a:spcBef>
                  <a:spcPct val="0"/>
                </a:spcBef>
              </a:pPr>
              <a:t>101</a:t>
            </a:fld>
            <a:endParaRPr kumimoji="0" lang="en-US" altLang="en-US" smtClean="0">
              <a:latin typeface="Times New Roman" pitchFamily="18" charset="0"/>
            </a:endParaRPr>
          </a:p>
        </p:txBody>
      </p:sp>
      <p:sp>
        <p:nvSpPr>
          <p:cNvPr id="151558"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1559"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930237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A110F22-2022-42FF-99CA-1AA4C0CBD23C}" type="slidenum">
              <a:rPr kumimoji="0" lang="en-US" altLang="en-US" smtClean="0">
                <a:latin typeface="Times New Roman" pitchFamily="18" charset="0"/>
              </a:rPr>
              <a:pPr eaLnBrk="1" hangingPunct="1">
                <a:spcBef>
                  <a:spcPct val="0"/>
                </a:spcBef>
              </a:pPr>
              <a:t>102</a:t>
            </a:fld>
            <a:endParaRPr kumimoji="0" lang="en-US" altLang="en-US" smtClean="0">
              <a:latin typeface="Times New Roman" pitchFamily="18" charset="0"/>
            </a:endParaRPr>
          </a:p>
        </p:txBody>
      </p:sp>
      <p:sp>
        <p:nvSpPr>
          <p:cNvPr id="152582"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2583"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3058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107593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C0414A9F-A282-4F0A-8D70-5B3CB9C061B0}" type="slidenum">
              <a:rPr kumimoji="0" lang="en-US" altLang="en-US" smtClean="0">
                <a:latin typeface="Times New Roman" pitchFamily="18" charset="0"/>
              </a:rPr>
              <a:pPr eaLnBrk="1" hangingPunct="1">
                <a:spcBef>
                  <a:spcPct val="0"/>
                </a:spcBef>
              </a:pPr>
              <a:t>103</a:t>
            </a:fld>
            <a:endParaRPr kumimoji="0" lang="en-US" altLang="en-US" smtClean="0">
              <a:latin typeface="Times New Roman" pitchFamily="18" charset="0"/>
            </a:endParaRPr>
          </a:p>
        </p:txBody>
      </p:sp>
      <p:sp>
        <p:nvSpPr>
          <p:cNvPr id="153606"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3607"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857422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505E34D-FF92-4A7B-99AE-1AAA87D849E0}" type="slidenum">
              <a:rPr kumimoji="0" lang="en-US" altLang="en-US" smtClean="0">
                <a:latin typeface="Times New Roman" pitchFamily="18" charset="0"/>
              </a:rPr>
              <a:pPr eaLnBrk="1" hangingPunct="1">
                <a:spcBef>
                  <a:spcPct val="0"/>
                </a:spcBef>
              </a:pPr>
              <a:t>104</a:t>
            </a:fld>
            <a:endParaRPr kumimoji="0" lang="en-US" altLang="en-US" smtClean="0">
              <a:latin typeface="Times New Roman" pitchFamily="18" charset="0"/>
            </a:endParaRPr>
          </a:p>
        </p:txBody>
      </p:sp>
      <p:sp>
        <p:nvSpPr>
          <p:cNvPr id="154630"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4631"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825075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388938" y="685800"/>
            <a:ext cx="6080125" cy="3429000"/>
          </a:xfrm>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F169903-D48B-4742-88C2-4343743DBFFB}" type="slidenum">
              <a:rPr kumimoji="0" lang="en-US" altLang="en-US" smtClean="0">
                <a:latin typeface="Times New Roman" pitchFamily="18" charset="0"/>
              </a:rPr>
              <a:pPr eaLnBrk="1" hangingPunct="1">
                <a:spcBef>
                  <a:spcPct val="0"/>
                </a:spcBef>
              </a:pPr>
              <a:t>105</a:t>
            </a:fld>
            <a:endParaRPr kumimoji="0" lang="en-US" altLang="en-US" smtClean="0">
              <a:latin typeface="Times New Roman" pitchFamily="18" charset="0"/>
            </a:endParaRPr>
          </a:p>
        </p:txBody>
      </p:sp>
    </p:spTree>
    <p:extLst>
      <p:ext uri="{BB962C8B-B14F-4D97-AF65-F5344CB8AC3E}">
        <p14:creationId xmlns:p14="http://schemas.microsoft.com/office/powerpoint/2010/main" val="36440007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388938" y="685800"/>
            <a:ext cx="6080125" cy="3429000"/>
          </a:xfrm>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49FE2BC-63FF-417C-AEC9-FF2D20D08093}" type="slidenum">
              <a:rPr kumimoji="0" lang="en-US" altLang="en-US" smtClean="0">
                <a:latin typeface="Times New Roman" pitchFamily="18" charset="0"/>
              </a:rPr>
              <a:pPr eaLnBrk="1" hangingPunct="1">
                <a:spcBef>
                  <a:spcPct val="0"/>
                </a:spcBef>
              </a:pPr>
              <a:t>106</a:t>
            </a:fld>
            <a:endParaRPr kumimoji="0" lang="en-US" altLang="en-US" smtClean="0">
              <a:latin typeface="Times New Roman" pitchFamily="18" charset="0"/>
            </a:endParaRPr>
          </a:p>
        </p:txBody>
      </p:sp>
    </p:spTree>
    <p:extLst>
      <p:ext uri="{BB962C8B-B14F-4D97-AF65-F5344CB8AC3E}">
        <p14:creationId xmlns:p14="http://schemas.microsoft.com/office/powerpoint/2010/main" val="35402953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xfrm>
            <a:off x="388938" y="685800"/>
            <a:ext cx="6080125" cy="3429000"/>
          </a:xfrm>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A3783C4-0EA2-41DD-BE58-1C108F419A56}" type="slidenum">
              <a:rPr kumimoji="0" lang="en-US" altLang="en-US" smtClean="0">
                <a:latin typeface="Times New Roman" pitchFamily="18" charset="0"/>
              </a:rPr>
              <a:pPr eaLnBrk="1" hangingPunct="1">
                <a:spcBef>
                  <a:spcPct val="0"/>
                </a:spcBef>
              </a:pPr>
              <a:t>108</a:t>
            </a:fld>
            <a:endParaRPr kumimoji="0" lang="en-US" altLang="en-US" smtClean="0">
              <a:latin typeface="Times New Roman" pitchFamily="18" charset="0"/>
            </a:endParaRPr>
          </a:p>
        </p:txBody>
      </p:sp>
    </p:spTree>
    <p:extLst>
      <p:ext uri="{BB962C8B-B14F-4D97-AF65-F5344CB8AC3E}">
        <p14:creationId xmlns:p14="http://schemas.microsoft.com/office/powerpoint/2010/main" val="233763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388938" y="685800"/>
            <a:ext cx="6080125" cy="3429000"/>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D2505A1-ECFE-4FB4-9791-C987CFCC903B}" type="slidenum">
              <a:rPr kumimoji="0" lang="en-US" altLang="en-US" smtClean="0">
                <a:latin typeface="Times New Roman" pitchFamily="18" charset="0"/>
              </a:rPr>
              <a:pPr eaLnBrk="1" hangingPunct="1">
                <a:spcBef>
                  <a:spcPct val="0"/>
                </a:spcBef>
              </a:pPr>
              <a:t>15</a:t>
            </a:fld>
            <a:endParaRPr kumimoji="0" lang="en-US" altLang="en-US" smtClean="0">
              <a:latin typeface="Times New Roman" pitchFamily="18" charset="0"/>
            </a:endParaRPr>
          </a:p>
        </p:txBody>
      </p:sp>
    </p:spTree>
    <p:extLst>
      <p:ext uri="{BB962C8B-B14F-4D97-AF65-F5344CB8AC3E}">
        <p14:creationId xmlns:p14="http://schemas.microsoft.com/office/powerpoint/2010/main" val="125788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8938" y="685800"/>
            <a:ext cx="6080125" cy="34290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6566829-4338-451D-9903-50F341023CE4}" type="slidenum">
              <a:rPr kumimoji="0" lang="en-US" altLang="en-US" smtClean="0">
                <a:latin typeface="Times New Roman" pitchFamily="18" charset="0"/>
              </a:rPr>
              <a:pPr eaLnBrk="1" hangingPunct="1">
                <a:spcBef>
                  <a:spcPct val="0"/>
                </a:spcBef>
              </a:pPr>
              <a:t>16</a:t>
            </a:fld>
            <a:endParaRPr kumimoji="0" lang="en-US" altLang="en-US" smtClean="0">
              <a:latin typeface="Times New Roman" pitchFamily="18" charset="0"/>
            </a:endParaRPr>
          </a:p>
        </p:txBody>
      </p:sp>
    </p:spTree>
    <p:extLst>
      <p:ext uri="{BB962C8B-B14F-4D97-AF65-F5344CB8AC3E}">
        <p14:creationId xmlns:p14="http://schemas.microsoft.com/office/powerpoint/2010/main" val="289958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40" y="2130428"/>
            <a:ext cx="1033756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4280" y="3886200"/>
            <a:ext cx="851328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0574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4881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41"/>
            <a:ext cx="273641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095" y="274641"/>
            <a:ext cx="800654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119588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5399" y="1752601"/>
            <a:ext cx="1135105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5399" y="4076701"/>
            <a:ext cx="1135105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608094" y="6356353"/>
            <a:ext cx="2837761" cy="36512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4155299" y="6356353"/>
            <a:ext cx="3851250" cy="365125"/>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xfrm>
            <a:off x="8715986" y="6356353"/>
            <a:ext cx="2837761" cy="365125"/>
          </a:xfrm>
          <a:prstGeom prst="rect">
            <a:avLst/>
          </a:prstGeom>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398597" y="3398600"/>
            <a:ext cx="6858001" cy="60808"/>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824278" y="304800"/>
            <a:ext cx="9932169"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616058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140" y="228600"/>
            <a:ext cx="10337561" cy="990600"/>
          </a:xfrm>
        </p:spPr>
        <p:txBody>
          <a:bodyPr/>
          <a:lstStyle/>
          <a:p>
            <a:r>
              <a:rPr lang="en-US"/>
              <a:t>Click to edit Master title style</a:t>
            </a:r>
          </a:p>
        </p:txBody>
      </p:sp>
      <p:sp>
        <p:nvSpPr>
          <p:cNvPr id="3" name="Text Placeholder 2"/>
          <p:cNvSpPr>
            <a:spLocks noGrp="1"/>
          </p:cNvSpPr>
          <p:nvPr>
            <p:ph type="body" sz="half" idx="1"/>
          </p:nvPr>
        </p:nvSpPr>
        <p:spPr>
          <a:xfrm>
            <a:off x="912141" y="1371600"/>
            <a:ext cx="5067435" cy="4687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266" y="1371600"/>
            <a:ext cx="5067435" cy="4687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4047" y="6400800"/>
            <a:ext cx="2533715"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9222728" y="6400800"/>
            <a:ext cx="2533715" cy="457200"/>
          </a:xfrm>
          <a:prstGeom prst="rect">
            <a:avLst/>
          </a:prstGeom>
        </p:spPr>
        <p:txBody>
          <a:bodyPr/>
          <a:lstStyle>
            <a:lvl1pPr>
              <a:defRPr/>
            </a:lvl1pPr>
          </a:lstStyle>
          <a:p>
            <a:fld id="{58339569-C54D-41F6-8779-E9FE5F1AC6BA}" type="slidenum">
              <a:rPr lang="en-US"/>
              <a:pPr/>
              <a:t>‹#›</a:t>
            </a:fld>
            <a:endParaRPr lang="en-US">
              <a:latin typeface="+mn-lt"/>
            </a:endParaRPr>
          </a:p>
        </p:txBody>
      </p:sp>
      <p:sp>
        <p:nvSpPr>
          <p:cNvPr id="7" name="Footer Placeholder 6"/>
          <p:cNvSpPr>
            <a:spLocks noGrp="1"/>
          </p:cNvSpPr>
          <p:nvPr>
            <p:ph type="ftr" sz="quarter" idx="12"/>
          </p:nvPr>
        </p:nvSpPr>
        <p:spPr>
          <a:xfrm>
            <a:off x="4155299" y="6400800"/>
            <a:ext cx="3851250" cy="45720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03263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5" y="10886"/>
            <a:ext cx="12140633" cy="1020762"/>
          </a:xfrm>
        </p:spPr>
        <p:style>
          <a:lnRef idx="2">
            <a:schemeClr val="accent2"/>
          </a:lnRef>
          <a:fillRef idx="1">
            <a:schemeClr val="lt1"/>
          </a:fillRef>
          <a:effectRef idx="0">
            <a:schemeClr val="accent2"/>
          </a:effectRef>
          <a:fontRef idx="none"/>
        </p:style>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9" y="1219199"/>
            <a:ext cx="11201399" cy="49069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4735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5" y="4406903"/>
            <a:ext cx="1033756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0705" y="2906713"/>
            <a:ext cx="1033756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286165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3" y="1600203"/>
            <a:ext cx="537147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70" y="1600203"/>
            <a:ext cx="537147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6" name="Footer Placeholder 5"/>
          <p:cNvSpPr>
            <a:spLocks noGrp="1"/>
          </p:cNvSpPr>
          <p:nvPr>
            <p:ph type="ftr" sz="quarter" idx="11"/>
          </p:nvPr>
        </p:nvSpPr>
        <p:spPr>
          <a:xfrm>
            <a:off x="4155299" y="6356353"/>
            <a:ext cx="385125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5176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5" y="1535113"/>
            <a:ext cx="53735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095" y="2174875"/>
            <a:ext cx="53735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6" y="1535113"/>
            <a:ext cx="5375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8046" y="2174875"/>
            <a:ext cx="53757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8" name="Footer Placeholder 7"/>
          <p:cNvSpPr>
            <a:spLocks noGrp="1"/>
          </p:cNvSpPr>
          <p:nvPr>
            <p:ph type="ftr" sz="quarter" idx="11"/>
          </p:nvPr>
        </p:nvSpPr>
        <p:spPr>
          <a:xfrm>
            <a:off x="4155299" y="6356353"/>
            <a:ext cx="385125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144683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4" name="Footer Placeholder 3"/>
          <p:cNvSpPr>
            <a:spLocks noGrp="1"/>
          </p:cNvSpPr>
          <p:nvPr>
            <p:ph type="ftr" sz="quarter" idx="11"/>
          </p:nvPr>
        </p:nvSpPr>
        <p:spPr>
          <a:xfrm>
            <a:off x="4155299" y="6356353"/>
            <a:ext cx="385125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37339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3" name="Footer Placeholder 2"/>
          <p:cNvSpPr>
            <a:spLocks noGrp="1"/>
          </p:cNvSpPr>
          <p:nvPr>
            <p:ph type="ftr" sz="quarter" idx="11"/>
          </p:nvPr>
        </p:nvSpPr>
        <p:spPr>
          <a:xfrm>
            <a:off x="4155299" y="6356353"/>
            <a:ext cx="385125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283353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73050"/>
            <a:ext cx="400116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4944" y="273053"/>
            <a:ext cx="679880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093" y="1435103"/>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6" name="Footer Placeholder 5"/>
          <p:cNvSpPr>
            <a:spLocks noGrp="1"/>
          </p:cNvSpPr>
          <p:nvPr>
            <p:ph type="ftr" sz="quarter" idx="11"/>
          </p:nvPr>
        </p:nvSpPr>
        <p:spPr>
          <a:xfrm>
            <a:off x="4155299" y="6356353"/>
            <a:ext cx="385125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423648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6" y="4800600"/>
            <a:ext cx="7297104"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3806" y="612775"/>
            <a:ext cx="729710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3806" y="5367338"/>
            <a:ext cx="729710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29-Aug-19</a:t>
            </a:fld>
            <a:endParaRPr lang="en-US"/>
          </a:p>
        </p:txBody>
      </p:sp>
      <p:sp>
        <p:nvSpPr>
          <p:cNvPr id="6" name="Footer Placeholder 5"/>
          <p:cNvSpPr>
            <a:spLocks noGrp="1"/>
          </p:cNvSpPr>
          <p:nvPr>
            <p:ph type="ftr" sz="quarter" idx="11"/>
          </p:nvPr>
        </p:nvSpPr>
        <p:spPr>
          <a:xfrm>
            <a:off x="4155299" y="6356353"/>
            <a:ext cx="385125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99171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76" y="0"/>
            <a:ext cx="12144262" cy="1143000"/>
          </a:xfrm>
          <a:prstGeom prst="rect">
            <a:avLst/>
          </a:prstGeom>
        </p:spPr>
        <p:style>
          <a:lnRef idx="2">
            <a:schemeClr val="accent2"/>
          </a:lnRef>
          <a:fillRef idx="1">
            <a:schemeClr val="lt1"/>
          </a:fillRef>
          <a:effectRef idx="0">
            <a:schemeClr val="accent2"/>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65919" y="1295400"/>
            <a:ext cx="11201400" cy="4953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257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5.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notesSlide" Target="../notesSlides/notesSlide20.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90.png"/><Relationship Id="rId2"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430.png"/><Relationship Id="rId5" Type="http://schemas.openxmlformats.org/officeDocument/2006/relationships/image" Target="../media/image34.png"/><Relationship Id="rId10" Type="http://schemas.openxmlformats.org/officeDocument/2006/relationships/image" Target="../media/image420.png"/><Relationship Id="rId4" Type="http://schemas.openxmlformats.org/officeDocument/2006/relationships/image" Target="../media/image33.png"/><Relationship Id="rId9" Type="http://schemas.openxmlformats.org/officeDocument/2006/relationships/image" Target="../media/image410.png"/></Relationships>
</file>

<file path=ppt/slides/_rels/slide5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90.png"/><Relationship Id="rId2"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46.png"/><Relationship Id="rId5" Type="http://schemas.openxmlformats.org/officeDocument/2006/relationships/image" Target="../media/image34.png"/><Relationship Id="rId10" Type="http://schemas.openxmlformats.org/officeDocument/2006/relationships/image" Target="../media/image450.png"/><Relationship Id="rId4" Type="http://schemas.openxmlformats.org/officeDocument/2006/relationships/image" Target="../media/image33.png"/><Relationship Id="rId9" Type="http://schemas.openxmlformats.org/officeDocument/2006/relationships/image" Target="../media/image4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5.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7.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8.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5.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21.wmf"/><Relationship Id="rId4" Type="http://schemas.openxmlformats.org/officeDocument/2006/relationships/oleObject" Target="../embeddings/oleObject14.bin"/><Relationship Id="rId9" Type="http://schemas.openxmlformats.org/officeDocument/2006/relationships/oleObject" Target="../embeddings/oleObject17.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5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6.w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60.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1.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140" y="838203"/>
            <a:ext cx="10337561" cy="2762251"/>
          </a:xfrm>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pPr>
            <a:r>
              <a:rPr lang="en-US" dirty="0" smtClean="0"/>
              <a:t>Natural Language </a:t>
            </a:r>
            <a:r>
              <a:rPr lang="en-US" dirty="0" smtClean="0"/>
              <a:t>Processing</a:t>
            </a:r>
            <a:r>
              <a:rPr lang="en-US" dirty="0" smtClean="0"/>
              <a:t/>
            </a:r>
            <a:br>
              <a:rPr lang="en-US" dirty="0" smtClean="0"/>
            </a:br>
            <a:r>
              <a:rPr lang="en-US" dirty="0" smtClean="0"/>
              <a:t>Machine Translation</a:t>
            </a:r>
            <a:endParaRPr lang="en-US" dirty="0"/>
          </a:p>
        </p:txBody>
      </p:sp>
      <p:sp>
        <p:nvSpPr>
          <p:cNvPr id="3" name="Subtitle 2"/>
          <p:cNvSpPr>
            <a:spLocks noGrp="1"/>
          </p:cNvSpPr>
          <p:nvPr>
            <p:ph type="subTitle" idx="1"/>
          </p:nvPr>
        </p:nvSpPr>
        <p:spPr/>
        <p:txBody>
          <a:bodyPr/>
          <a:lstStyle/>
          <a:p>
            <a:r>
              <a:rPr lang="en-US" dirty="0" err="1" smtClean="0"/>
              <a:t>Sudeshna</a:t>
            </a:r>
            <a:r>
              <a:rPr lang="en-US" dirty="0" smtClean="0"/>
              <a:t> Sarkar</a:t>
            </a:r>
            <a:br>
              <a:rPr lang="en-US" dirty="0" smtClean="0"/>
            </a:br>
            <a:endParaRPr lang="en-US" dirty="0" smtClean="0"/>
          </a:p>
          <a:p>
            <a:r>
              <a:rPr lang="en-US" dirty="0" smtClean="0"/>
              <a:t>30 Aug</a:t>
            </a:r>
            <a:r>
              <a:rPr lang="en-US" dirty="0" smtClean="0"/>
              <a:t> 2019</a:t>
            </a:r>
            <a:endParaRPr lang="en-US" dirty="0" smtClean="0"/>
          </a:p>
        </p:txBody>
      </p:sp>
    </p:spTree>
    <p:extLst>
      <p:ext uri="{BB962C8B-B14F-4D97-AF65-F5344CB8AC3E}">
        <p14:creationId xmlns:p14="http://schemas.microsoft.com/office/powerpoint/2010/main" val="256973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461417"/>
            <a:ext cx="10945653" cy="76944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What is Machine Translation?</a:t>
            </a:r>
          </a:p>
        </p:txBody>
      </p:sp>
      <p:sp>
        <p:nvSpPr>
          <p:cNvPr id="3" name="Text Placeholder 2"/>
          <p:cNvSpPr txBox="1">
            <a:spLocks noGrp="1"/>
          </p:cNvSpPr>
          <p:nvPr>
            <p:ph type="body" idx="4294967295"/>
          </p:nvPr>
        </p:nvSpPr>
        <p:spPr/>
        <p:txBody>
          <a:bodyPr>
            <a:normAutofit fontScale="92500" lnSpcReduction="2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buNone/>
            </a:pPr>
            <a:r>
              <a:rPr lang="en-US" i="1" dirty="0"/>
              <a:t>Automatic conversion of text/speech from one natural language to </a:t>
            </a:r>
            <a:r>
              <a:rPr lang="en-US" i="1" dirty="0" smtClean="0"/>
              <a:t>another</a:t>
            </a:r>
            <a:endParaRPr lang="en-US" i="1" dirty="0"/>
          </a:p>
          <a:p>
            <a:pPr lvl="0">
              <a:buNone/>
            </a:pPr>
            <a:r>
              <a:rPr lang="en-US" i="1" dirty="0"/>
              <a:t>e.g.</a:t>
            </a:r>
          </a:p>
          <a:p>
            <a:pPr lvl="0"/>
            <a:r>
              <a:rPr lang="en-US" sz="2400" b="1" dirty="0">
                <a:solidFill>
                  <a:srgbClr val="0000FF"/>
                </a:solidFill>
                <a:latin typeface="Courier" pitchFamily="49"/>
              </a:rPr>
              <a:t>Be the change you want to see in the world</a:t>
            </a:r>
          </a:p>
          <a:p>
            <a:pPr lvl="0"/>
            <a:r>
              <a:rPr lang="hi-IN" sz="2400" dirty="0">
                <a:solidFill>
                  <a:srgbClr val="0000FF"/>
                </a:solidFill>
              </a:rPr>
              <a:t>वह परिवर्तन बनो जो </a:t>
            </a:r>
            <a:r>
              <a:rPr lang="hi-IN" sz="2400" dirty="0" smtClean="0">
                <a:solidFill>
                  <a:srgbClr val="0000FF"/>
                </a:solidFill>
              </a:rPr>
              <a:t>संसार </a:t>
            </a:r>
            <a:r>
              <a:rPr lang="hi-IN" sz="2400" dirty="0">
                <a:solidFill>
                  <a:srgbClr val="0000FF"/>
                </a:solidFill>
              </a:rPr>
              <a:t>में देखना चाहते </a:t>
            </a:r>
            <a:r>
              <a:rPr lang="hi-IN" sz="2400" dirty="0" smtClean="0">
                <a:solidFill>
                  <a:srgbClr val="0000FF"/>
                </a:solidFill>
              </a:rPr>
              <a:t>हो</a:t>
            </a:r>
            <a:r>
              <a:rPr lang="en-US" sz="2400" dirty="0" smtClean="0">
                <a:solidFill>
                  <a:srgbClr val="0000FF"/>
                </a:solidFill>
              </a:rPr>
              <a:t> </a:t>
            </a:r>
            <a:endParaRPr lang="en-US" sz="2400" dirty="0" smtClean="0">
              <a:solidFill>
                <a:srgbClr val="0000FF"/>
              </a:solidFill>
            </a:endParaRPr>
          </a:p>
          <a:p>
            <a:pPr lvl="0"/>
            <a:r>
              <a:rPr lang="en-US" sz="2400" dirty="0" smtClean="0"/>
              <a:t>Google (Hindi): </a:t>
            </a:r>
            <a:endParaRPr lang="en-US" sz="2400" dirty="0" smtClean="0"/>
          </a:p>
          <a:p>
            <a:pPr lvl="0"/>
            <a:r>
              <a:rPr lang="hi-IN" sz="2400" dirty="0" smtClean="0"/>
              <a:t>वह </a:t>
            </a:r>
            <a:r>
              <a:rPr lang="hi-IN" sz="2400" dirty="0"/>
              <a:t>बदलाव बनें जो आप दुनिया में देखना चाहते </a:t>
            </a:r>
            <a:r>
              <a:rPr lang="hi-IN" sz="2400" dirty="0" smtClean="0"/>
              <a:t>हैं</a:t>
            </a:r>
            <a:endParaRPr lang="en-US" sz="2400" dirty="0" smtClean="0"/>
          </a:p>
          <a:p>
            <a:pPr lvl="0"/>
            <a:r>
              <a:rPr lang="en-US" sz="2400" dirty="0" smtClean="0"/>
              <a:t>Google (Bengali): </a:t>
            </a:r>
            <a:r>
              <a:rPr lang="as-IN" sz="2400" dirty="0"/>
              <a:t>পরিবর্তন আপনি বিশ্বের দেখতে </a:t>
            </a:r>
            <a:r>
              <a:rPr lang="as-IN" sz="2400" dirty="0" smtClean="0"/>
              <a:t>চান</a:t>
            </a:r>
            <a:endParaRPr lang="en-US" sz="2400" dirty="0" smtClean="0"/>
          </a:p>
          <a:p>
            <a:pPr lvl="0"/>
            <a:r>
              <a:rPr lang="en-US" sz="2400" dirty="0" smtClean="0"/>
              <a:t>Google (Tamil): </a:t>
            </a:r>
            <a:r>
              <a:rPr lang="ta-IN" sz="2400" dirty="0"/>
              <a:t>நீங்கள் உலகத்தில் பார்க்க விரும்பும் மாற்றமாக </a:t>
            </a:r>
            <a:r>
              <a:rPr lang="ta-IN" sz="2400" dirty="0" smtClean="0"/>
              <a:t>இருங்கள்</a:t>
            </a:r>
            <a:endParaRPr lang="en-US" sz="2400" dirty="0" smtClean="0"/>
          </a:p>
          <a:p>
            <a:pPr lvl="0"/>
            <a:r>
              <a:rPr lang="en-US" sz="2400" dirty="0" smtClean="0"/>
              <a:t>Google (Telugu): </a:t>
            </a:r>
            <a:r>
              <a:rPr lang="te-IN" sz="2400" dirty="0" smtClean="0"/>
              <a:t>మీరు </a:t>
            </a:r>
            <a:r>
              <a:rPr lang="te-IN" sz="2400" dirty="0"/>
              <a:t>ప్రపంచంలో చూడాలనుకుంటున్న మార్పుగా ఉండండి</a:t>
            </a:r>
            <a:endParaRPr lang="hi-IN" sz="2400" dirty="0"/>
          </a:p>
        </p:txBody>
      </p:sp>
    </p:spTree>
    <p:extLst>
      <p:ext uri="{BB962C8B-B14F-4D97-AF65-F5344CB8AC3E}">
        <p14:creationId xmlns:p14="http://schemas.microsoft.com/office/powerpoint/2010/main" val="1362712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BF40CC1B-25AD-4451-88F4-84543284396F}" type="slidenum">
              <a:rPr lang="en-US" altLang="en-US" sz="1400" smtClean="0">
                <a:solidFill>
                  <a:srgbClr val="CC6600"/>
                </a:solidFill>
              </a:rPr>
              <a:pPr algn="ctr" eaLnBrk="1" hangingPunct="1">
                <a:spcBef>
                  <a:spcPct val="0"/>
                </a:spcBef>
              </a:pPr>
              <a:t>100</a:t>
            </a:fld>
            <a:endParaRPr lang="en-US" altLang="en-US" sz="1400" smtClean="0">
              <a:solidFill>
                <a:srgbClr val="CC6600"/>
              </a:solidFill>
            </a:endParaRPr>
          </a:p>
        </p:txBody>
      </p:sp>
      <p:sp>
        <p:nvSpPr>
          <p:cNvPr id="77827" name="Rectangle 2"/>
          <p:cNvSpPr>
            <a:spLocks noGrp="1" noChangeArrowheads="1"/>
          </p:cNvSpPr>
          <p:nvPr>
            <p:ph type="title"/>
          </p:nvPr>
        </p:nvSpPr>
        <p:spPr/>
        <p:txBody>
          <a:bodyPr/>
          <a:lstStyle/>
          <a:p>
            <a:r>
              <a:rPr lang="en-US" altLang="en-US" smtClean="0"/>
              <a:t>Syntax-Based MT Example</a:t>
            </a:r>
          </a:p>
        </p:txBody>
      </p:sp>
      <p:sp>
        <p:nvSpPr>
          <p:cNvPr id="77828"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77829"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7830"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7833"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77834"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5"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Text Box 28"/>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
        <p:nvSpPr>
          <p:cNvPr id="77837" name="Freeform 29"/>
          <p:cNvSpPr>
            <a:spLocks/>
          </p:cNvSpPr>
          <p:nvPr/>
        </p:nvSpPr>
        <p:spPr bwMode="auto">
          <a:xfrm>
            <a:off x="3243157" y="3048000"/>
            <a:ext cx="5472827"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8" name="Text Box 32"/>
          <p:cNvSpPr txBox="1">
            <a:spLocks noChangeArrowheads="1"/>
          </p:cNvSpPr>
          <p:nvPr/>
        </p:nvSpPr>
        <p:spPr bwMode="auto">
          <a:xfrm>
            <a:off x="6689012" y="5508625"/>
            <a:ext cx="419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en-US" altLang="en-US" sz="2000">
                <a:solidFill>
                  <a:srgbClr val="FF3300"/>
                </a:solidFill>
                <a:sym typeface="Wingdings" pitchFamily="2" charset="2"/>
              </a:rPr>
              <a:t>X</a:t>
            </a:r>
            <a:r>
              <a:rPr lang="en-US" altLang="en-US" sz="2000">
                <a:sym typeface="Wingdings" pitchFamily="2" charset="2"/>
              </a:rPr>
              <a:t> </a:t>
            </a:r>
            <a:r>
              <a:rPr lang="zh-TW" altLang="en-US" sz="2000">
                <a:ea typeface="PMingLiU" pitchFamily="18" charset="-120"/>
                <a:sym typeface="Wingdings" pitchFamily="2" charset="2"/>
              </a:rPr>
              <a:t>是甚麼</a:t>
            </a:r>
            <a:r>
              <a:rPr lang="en-US" altLang="en-US" sz="2000">
                <a:sym typeface="Wingdings" pitchFamily="2" charset="2"/>
              </a:rPr>
              <a:t> /</a:t>
            </a:r>
            <a:r>
              <a:rPr lang="en-US" altLang="zh-TW" sz="2000">
                <a:ea typeface="PMingLiU" pitchFamily="18" charset="-120"/>
                <a:sym typeface="Wingdings" pitchFamily="2" charset="2"/>
              </a:rPr>
              <a:t> What is </a:t>
            </a:r>
            <a:r>
              <a:rPr lang="en-US" altLang="zh-TW" sz="2000">
                <a:solidFill>
                  <a:srgbClr val="FF3300"/>
                </a:solidFill>
                <a:ea typeface="PMingLiU" pitchFamily="18" charset="-120"/>
                <a:sym typeface="Wingdings" pitchFamily="2" charset="2"/>
              </a:rPr>
              <a:t>X</a:t>
            </a:r>
            <a:endParaRPr lang="en-US" altLang="en-US" sz="2000"/>
          </a:p>
        </p:txBody>
      </p:sp>
      <p:sp>
        <p:nvSpPr>
          <p:cNvPr id="77839" name="Freeform 42"/>
          <p:cNvSpPr>
            <a:spLocks/>
          </p:cNvSpPr>
          <p:nvPr/>
        </p:nvSpPr>
        <p:spPr bwMode="auto">
          <a:xfrm>
            <a:off x="7601149" y="5867400"/>
            <a:ext cx="2736414"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6197503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C3F21CD8-CA6B-40B0-96C3-FEAE62E99562}" type="slidenum">
              <a:rPr lang="en-US" altLang="en-US" sz="1400" smtClean="0">
                <a:solidFill>
                  <a:srgbClr val="CC6600"/>
                </a:solidFill>
              </a:rPr>
              <a:pPr algn="ctr" eaLnBrk="1" hangingPunct="1">
                <a:spcBef>
                  <a:spcPct val="0"/>
                </a:spcBef>
              </a:pPr>
              <a:t>101</a:t>
            </a:fld>
            <a:endParaRPr lang="en-US" altLang="en-US" sz="1400" smtClean="0">
              <a:solidFill>
                <a:srgbClr val="CC6600"/>
              </a:solidFill>
            </a:endParaRPr>
          </a:p>
        </p:txBody>
      </p:sp>
      <p:sp>
        <p:nvSpPr>
          <p:cNvPr id="78851" name="Rectangle 2"/>
          <p:cNvSpPr>
            <a:spLocks noGrp="1" noChangeArrowheads="1"/>
          </p:cNvSpPr>
          <p:nvPr>
            <p:ph type="title"/>
          </p:nvPr>
        </p:nvSpPr>
        <p:spPr/>
        <p:txBody>
          <a:bodyPr/>
          <a:lstStyle/>
          <a:p>
            <a:r>
              <a:rPr lang="en-US" altLang="en-US" smtClean="0"/>
              <a:t>Syntax-Based MT Example</a:t>
            </a:r>
          </a:p>
        </p:txBody>
      </p:sp>
      <p:sp>
        <p:nvSpPr>
          <p:cNvPr id="78852"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78853"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78854"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78855"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8856"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57"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58"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59"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0"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8861"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78862"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3"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4"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5"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6" name="Text Box 28"/>
          <p:cNvSpPr txBox="1">
            <a:spLocks noChangeArrowheads="1"/>
          </p:cNvSpPr>
          <p:nvPr/>
        </p:nvSpPr>
        <p:spPr bwMode="auto">
          <a:xfrm>
            <a:off x="394838" y="5478463"/>
            <a:ext cx="368081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endParaRPr lang="en-US" altLang="en-US" sz="2000"/>
          </a:p>
        </p:txBody>
      </p:sp>
      <p:sp>
        <p:nvSpPr>
          <p:cNvPr id="78867" name="Freeform 30"/>
          <p:cNvSpPr>
            <a:spLocks/>
          </p:cNvSpPr>
          <p:nvPr/>
        </p:nvSpPr>
        <p:spPr bwMode="auto">
          <a:xfrm>
            <a:off x="2635065" y="3733800"/>
            <a:ext cx="6891708"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8" name="Text Box 32"/>
          <p:cNvSpPr txBox="1">
            <a:spLocks noChangeArrowheads="1"/>
          </p:cNvSpPr>
          <p:nvPr/>
        </p:nvSpPr>
        <p:spPr bwMode="auto">
          <a:xfrm>
            <a:off x="6689011" y="5508626"/>
            <a:ext cx="4155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en-US" altLang="en-US" sz="2000">
                <a:solidFill>
                  <a:srgbClr val="FF3300"/>
                </a:solidFill>
                <a:sym typeface="Wingdings" pitchFamily="2" charset="2"/>
              </a:rPr>
              <a:t>X</a:t>
            </a:r>
            <a:r>
              <a:rPr lang="en-US" altLang="en-US" sz="2000">
                <a:sym typeface="Wingdings" pitchFamily="2" charset="2"/>
              </a:rPr>
              <a:t> </a:t>
            </a:r>
            <a:r>
              <a:rPr lang="zh-TW" altLang="en-US" sz="2000">
                <a:ea typeface="PMingLiU" pitchFamily="18" charset="-120"/>
                <a:sym typeface="Wingdings" pitchFamily="2" charset="2"/>
              </a:rPr>
              <a:t>首府</a:t>
            </a:r>
            <a:r>
              <a:rPr lang="en-US" altLang="en-US" sz="2000">
                <a:sym typeface="Wingdings" pitchFamily="2" charset="2"/>
              </a:rPr>
              <a:t> /</a:t>
            </a:r>
            <a:r>
              <a:rPr lang="en-US" altLang="zh-TW" sz="2000">
                <a:ea typeface="PMingLiU" pitchFamily="18" charset="-120"/>
                <a:sym typeface="Wingdings" pitchFamily="2" charset="2"/>
              </a:rPr>
              <a:t> the capital </a:t>
            </a:r>
            <a:r>
              <a:rPr lang="en-US" altLang="zh-TW" sz="2000">
                <a:solidFill>
                  <a:srgbClr val="FF3300"/>
                </a:solidFill>
                <a:ea typeface="PMingLiU" pitchFamily="18" charset="-120"/>
                <a:sym typeface="Wingdings" pitchFamily="2" charset="2"/>
              </a:rPr>
              <a:t>X</a:t>
            </a:r>
            <a:endParaRPr lang="en-US" altLang="en-US" sz="2000"/>
          </a:p>
        </p:txBody>
      </p:sp>
      <p:sp>
        <p:nvSpPr>
          <p:cNvPr id="78869" name="Freeform 33"/>
          <p:cNvSpPr>
            <a:spLocks/>
          </p:cNvSpPr>
          <p:nvPr/>
        </p:nvSpPr>
        <p:spPr bwMode="auto">
          <a:xfrm>
            <a:off x="7601149" y="5867400"/>
            <a:ext cx="2837762"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2869545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F441AD0D-6626-42BB-BCE5-ACBFCD3AF710}" type="slidenum">
              <a:rPr lang="en-US" altLang="en-US" sz="1400" smtClean="0">
                <a:solidFill>
                  <a:srgbClr val="CC6600"/>
                </a:solidFill>
              </a:rPr>
              <a:pPr algn="ctr" eaLnBrk="1" hangingPunct="1">
                <a:spcBef>
                  <a:spcPct val="0"/>
                </a:spcBef>
              </a:pPr>
              <a:t>102</a:t>
            </a:fld>
            <a:endParaRPr lang="en-US" altLang="en-US" sz="1400" smtClean="0">
              <a:solidFill>
                <a:srgbClr val="CC6600"/>
              </a:solidFill>
            </a:endParaRPr>
          </a:p>
        </p:txBody>
      </p:sp>
      <p:sp>
        <p:nvSpPr>
          <p:cNvPr id="79875" name="Rectangle 2"/>
          <p:cNvSpPr>
            <a:spLocks noGrp="1" noChangeArrowheads="1"/>
          </p:cNvSpPr>
          <p:nvPr>
            <p:ph type="title"/>
          </p:nvPr>
        </p:nvSpPr>
        <p:spPr/>
        <p:txBody>
          <a:bodyPr/>
          <a:lstStyle/>
          <a:p>
            <a:r>
              <a:rPr lang="en-US" altLang="en-US" smtClean="0"/>
              <a:t>Syntax-Based MT Example</a:t>
            </a:r>
          </a:p>
        </p:txBody>
      </p:sp>
      <p:sp>
        <p:nvSpPr>
          <p:cNvPr id="79876"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79877"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79878"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79879" name="Text Box 6"/>
          <p:cNvSpPr txBox="1">
            <a:spLocks noChangeArrowheads="1"/>
          </p:cNvSpPr>
          <p:nvPr/>
        </p:nvSpPr>
        <p:spPr bwMode="auto">
          <a:xfrm>
            <a:off x="9006223" y="4062413"/>
            <a:ext cx="1032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of       </a:t>
            </a:r>
            <a:r>
              <a:rPr lang="en-US" altLang="en-US" sz="2000">
                <a:solidFill>
                  <a:srgbClr val="FF3300"/>
                </a:solidFill>
                <a:sym typeface="Wingdings" pitchFamily="2" charset="2"/>
              </a:rPr>
              <a:t>X</a:t>
            </a:r>
            <a:endParaRPr lang="en-US" altLang="en-US" sz="2000"/>
          </a:p>
        </p:txBody>
      </p:sp>
      <p:sp>
        <p:nvSpPr>
          <p:cNvPr id="79880"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9881"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Line 12"/>
          <p:cNvSpPr>
            <a:spLocks noChangeShapeType="1"/>
          </p:cNvSpPr>
          <p:nvPr/>
        </p:nvSpPr>
        <p:spPr bwMode="auto">
          <a:xfrm flipH="1">
            <a:off x="9121379" y="3733800"/>
            <a:ext cx="3863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5" name="Line 13"/>
          <p:cNvSpPr>
            <a:spLocks noChangeShapeType="1"/>
          </p:cNvSpPr>
          <p:nvPr/>
        </p:nvSpPr>
        <p:spPr bwMode="auto">
          <a:xfrm>
            <a:off x="9507771" y="3733800"/>
            <a:ext cx="424397"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6"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9888"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79889"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0"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1"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2"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3" name="Text Box 24"/>
          <p:cNvSpPr txBox="1">
            <a:spLocks noChangeArrowheads="1"/>
          </p:cNvSpPr>
          <p:nvPr/>
        </p:nvSpPr>
        <p:spPr bwMode="auto">
          <a:xfrm>
            <a:off x="2119934" y="407828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en-US" sz="2000"/>
              <a:t>      </a:t>
            </a:r>
            <a:r>
              <a:rPr lang="en-US" altLang="zh-TW" sz="2000">
                <a:ea typeface="PMingLiU" pitchFamily="18" charset="-120"/>
              </a:rPr>
              <a:t>  </a:t>
            </a:r>
            <a:r>
              <a:rPr lang="zh-TW" altLang="en-US" sz="2000">
                <a:ea typeface="PMingLiU" pitchFamily="18" charset="-120"/>
              </a:rPr>
              <a:t>的</a:t>
            </a:r>
            <a:endParaRPr lang="en-US" altLang="en-US" sz="2000"/>
          </a:p>
        </p:txBody>
      </p:sp>
      <p:sp>
        <p:nvSpPr>
          <p:cNvPr id="79894" name="Line 25"/>
          <p:cNvSpPr>
            <a:spLocks noChangeShapeType="1"/>
          </p:cNvSpPr>
          <p:nvPr/>
        </p:nvSpPr>
        <p:spPr bwMode="auto">
          <a:xfrm flipH="1">
            <a:off x="2255007"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Line 26"/>
          <p:cNvSpPr>
            <a:spLocks noChangeShapeType="1"/>
          </p:cNvSpPr>
          <p:nvPr/>
        </p:nvSpPr>
        <p:spPr bwMode="auto">
          <a:xfrm>
            <a:off x="2660402"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6" name="Text Box 28"/>
          <p:cNvSpPr txBox="1">
            <a:spLocks noChangeArrowheads="1"/>
          </p:cNvSpPr>
          <p:nvPr/>
        </p:nvSpPr>
        <p:spPr bwMode="auto">
          <a:xfrm>
            <a:off x="394838" y="5478463"/>
            <a:ext cx="368081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endParaRPr lang="en-US" altLang="en-US" sz="2000"/>
          </a:p>
        </p:txBody>
      </p:sp>
      <p:sp>
        <p:nvSpPr>
          <p:cNvPr id="79897" name="Freeform 31"/>
          <p:cNvSpPr>
            <a:spLocks/>
          </p:cNvSpPr>
          <p:nvPr/>
        </p:nvSpPr>
        <p:spPr bwMode="auto">
          <a:xfrm>
            <a:off x="2229671" y="4419600"/>
            <a:ext cx="7702497"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98" name="Text Box 32"/>
          <p:cNvSpPr txBox="1">
            <a:spLocks noChangeArrowheads="1"/>
          </p:cNvSpPr>
          <p:nvPr/>
        </p:nvSpPr>
        <p:spPr bwMode="auto">
          <a:xfrm>
            <a:off x="6689011" y="5508626"/>
            <a:ext cx="3952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en-US" altLang="en-US" sz="2000">
                <a:solidFill>
                  <a:srgbClr val="FF3300"/>
                </a:solidFill>
                <a:sym typeface="Wingdings" pitchFamily="2" charset="2"/>
              </a:rPr>
              <a:t>X</a:t>
            </a:r>
            <a:r>
              <a:rPr lang="en-US" altLang="en-US" sz="2000">
                <a:sym typeface="Wingdings" pitchFamily="2" charset="2"/>
              </a:rPr>
              <a:t> </a:t>
            </a:r>
            <a:r>
              <a:rPr lang="zh-TW" altLang="en-US" sz="2000">
                <a:ea typeface="PMingLiU" pitchFamily="18" charset="-120"/>
                <a:sym typeface="Wingdings" pitchFamily="2" charset="2"/>
              </a:rPr>
              <a:t>的</a:t>
            </a:r>
            <a:r>
              <a:rPr lang="en-US" altLang="en-US" sz="2000">
                <a:sym typeface="Wingdings" pitchFamily="2" charset="2"/>
              </a:rPr>
              <a:t> /</a:t>
            </a:r>
            <a:r>
              <a:rPr lang="en-US" altLang="zh-TW" sz="2000">
                <a:ea typeface="PMingLiU" pitchFamily="18" charset="-120"/>
                <a:sym typeface="Wingdings" pitchFamily="2" charset="2"/>
              </a:rPr>
              <a:t> of </a:t>
            </a:r>
            <a:r>
              <a:rPr lang="en-US" altLang="zh-TW" sz="2000">
                <a:solidFill>
                  <a:srgbClr val="FF3300"/>
                </a:solidFill>
                <a:ea typeface="PMingLiU" pitchFamily="18" charset="-120"/>
                <a:sym typeface="Wingdings" pitchFamily="2" charset="2"/>
              </a:rPr>
              <a:t>X</a:t>
            </a:r>
            <a:endParaRPr lang="en-US" altLang="en-US" sz="2000"/>
          </a:p>
        </p:txBody>
      </p:sp>
      <p:sp>
        <p:nvSpPr>
          <p:cNvPr id="79899" name="Freeform 33"/>
          <p:cNvSpPr>
            <a:spLocks/>
          </p:cNvSpPr>
          <p:nvPr/>
        </p:nvSpPr>
        <p:spPr bwMode="auto">
          <a:xfrm>
            <a:off x="7601149" y="5867400"/>
            <a:ext cx="1317532"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409508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63615F81-5D6F-4C48-806E-0E27B06A990C}" type="slidenum">
              <a:rPr lang="en-US" altLang="en-US" sz="1400" smtClean="0">
                <a:solidFill>
                  <a:srgbClr val="CC6600"/>
                </a:solidFill>
              </a:rPr>
              <a:pPr algn="ctr" eaLnBrk="1" hangingPunct="1">
                <a:spcBef>
                  <a:spcPct val="0"/>
                </a:spcBef>
              </a:pPr>
              <a:t>103</a:t>
            </a:fld>
            <a:endParaRPr lang="en-US" altLang="en-US" sz="1400" smtClean="0">
              <a:solidFill>
                <a:srgbClr val="CC6600"/>
              </a:solidFill>
            </a:endParaRPr>
          </a:p>
        </p:txBody>
      </p:sp>
      <p:sp>
        <p:nvSpPr>
          <p:cNvPr id="80899" name="Rectangle 2"/>
          <p:cNvSpPr>
            <a:spLocks noGrp="1" noChangeArrowheads="1"/>
          </p:cNvSpPr>
          <p:nvPr>
            <p:ph type="title"/>
          </p:nvPr>
        </p:nvSpPr>
        <p:spPr/>
        <p:txBody>
          <a:bodyPr/>
          <a:lstStyle/>
          <a:p>
            <a:r>
              <a:rPr lang="en-US" altLang="en-US" smtClean="0"/>
              <a:t>Syntax-Based MT Example</a:t>
            </a:r>
          </a:p>
        </p:txBody>
      </p:sp>
      <p:sp>
        <p:nvSpPr>
          <p:cNvPr id="80900"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80901"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80902"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80903" name="Text Box 6"/>
          <p:cNvSpPr txBox="1">
            <a:spLocks noChangeArrowheads="1"/>
          </p:cNvSpPr>
          <p:nvPr/>
        </p:nvSpPr>
        <p:spPr bwMode="auto">
          <a:xfrm>
            <a:off x="9006223" y="4062413"/>
            <a:ext cx="1032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of       </a:t>
            </a:r>
            <a:r>
              <a:rPr lang="en-US" altLang="en-US" sz="2000">
                <a:solidFill>
                  <a:srgbClr val="FF3300"/>
                </a:solidFill>
                <a:sym typeface="Wingdings" pitchFamily="2" charset="2"/>
              </a:rPr>
              <a:t>X</a:t>
            </a:r>
            <a:endParaRPr lang="en-US" altLang="en-US" sz="2000"/>
          </a:p>
        </p:txBody>
      </p:sp>
      <p:sp>
        <p:nvSpPr>
          <p:cNvPr id="80904" name="Text Box 7"/>
          <p:cNvSpPr txBox="1">
            <a:spLocks noChangeArrowheads="1"/>
          </p:cNvSpPr>
          <p:nvPr/>
        </p:nvSpPr>
        <p:spPr bwMode="auto">
          <a:xfrm>
            <a:off x="9646697" y="473233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t>Ohio</a:t>
            </a:r>
          </a:p>
        </p:txBody>
      </p:sp>
      <p:sp>
        <p:nvSpPr>
          <p:cNvPr id="80905"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80906"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7"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9" name="Line 12"/>
          <p:cNvSpPr>
            <a:spLocks noChangeShapeType="1"/>
          </p:cNvSpPr>
          <p:nvPr/>
        </p:nvSpPr>
        <p:spPr bwMode="auto">
          <a:xfrm flipH="1">
            <a:off x="9121379" y="3733800"/>
            <a:ext cx="3863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Line 13"/>
          <p:cNvSpPr>
            <a:spLocks noChangeShapeType="1"/>
          </p:cNvSpPr>
          <p:nvPr/>
        </p:nvSpPr>
        <p:spPr bwMode="auto">
          <a:xfrm>
            <a:off x="9507771" y="3733800"/>
            <a:ext cx="424397"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Line 14"/>
          <p:cNvSpPr>
            <a:spLocks noChangeShapeType="1"/>
          </p:cNvSpPr>
          <p:nvPr/>
        </p:nvSpPr>
        <p:spPr bwMode="auto">
          <a:xfrm>
            <a:off x="9957505"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2"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Text Box 16"/>
          <p:cNvSpPr txBox="1">
            <a:spLocks noChangeArrowheads="1"/>
          </p:cNvSpPr>
          <p:nvPr/>
        </p:nvSpPr>
        <p:spPr bwMode="auto">
          <a:xfrm>
            <a:off x="1603262" y="47704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zh-TW" altLang="en-US" sz="2000">
                <a:ea typeface="PMingLiU" pitchFamily="18" charset="-120"/>
              </a:rPr>
              <a:t>俄亥俄州</a:t>
            </a:r>
            <a:endParaRPr lang="en-US" altLang="en-US" sz="2000"/>
          </a:p>
        </p:txBody>
      </p:sp>
      <p:sp>
        <p:nvSpPr>
          <p:cNvPr id="80914" name="Line 17"/>
          <p:cNvSpPr>
            <a:spLocks noChangeShapeType="1"/>
          </p:cNvSpPr>
          <p:nvPr/>
        </p:nvSpPr>
        <p:spPr bwMode="auto">
          <a:xfrm>
            <a:off x="2204333"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5"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80916"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80917"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8"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9"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0"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1" name="Text Box 24"/>
          <p:cNvSpPr txBox="1">
            <a:spLocks noChangeArrowheads="1"/>
          </p:cNvSpPr>
          <p:nvPr/>
        </p:nvSpPr>
        <p:spPr bwMode="auto">
          <a:xfrm>
            <a:off x="2119934" y="407828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en-US" sz="2000"/>
              <a:t>      </a:t>
            </a:r>
            <a:r>
              <a:rPr lang="en-US" altLang="zh-TW" sz="2000">
                <a:ea typeface="PMingLiU" pitchFamily="18" charset="-120"/>
              </a:rPr>
              <a:t>  </a:t>
            </a:r>
            <a:r>
              <a:rPr lang="zh-TW" altLang="en-US" sz="2000">
                <a:ea typeface="PMingLiU" pitchFamily="18" charset="-120"/>
              </a:rPr>
              <a:t>的</a:t>
            </a:r>
            <a:endParaRPr lang="en-US" altLang="en-US" sz="2000"/>
          </a:p>
        </p:txBody>
      </p:sp>
      <p:sp>
        <p:nvSpPr>
          <p:cNvPr id="80922" name="Line 25"/>
          <p:cNvSpPr>
            <a:spLocks noChangeShapeType="1"/>
          </p:cNvSpPr>
          <p:nvPr/>
        </p:nvSpPr>
        <p:spPr bwMode="auto">
          <a:xfrm flipH="1">
            <a:off x="2255007"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3" name="Line 26"/>
          <p:cNvSpPr>
            <a:spLocks noChangeShapeType="1"/>
          </p:cNvSpPr>
          <p:nvPr/>
        </p:nvSpPr>
        <p:spPr bwMode="auto">
          <a:xfrm>
            <a:off x="2660402"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4" name="Text Box 28"/>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
        <p:nvSpPr>
          <p:cNvPr id="80925" name="Text Box 32"/>
          <p:cNvSpPr txBox="1">
            <a:spLocks noChangeArrowheads="1"/>
          </p:cNvSpPr>
          <p:nvPr/>
        </p:nvSpPr>
        <p:spPr bwMode="auto">
          <a:xfrm>
            <a:off x="6689011" y="5508626"/>
            <a:ext cx="3952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zh-TW" altLang="en-US" sz="2000">
                <a:ea typeface="PMingLiU" pitchFamily="18" charset="-120"/>
                <a:sym typeface="Wingdings" pitchFamily="2" charset="2"/>
              </a:rPr>
              <a:t>俄亥俄州</a:t>
            </a:r>
            <a:r>
              <a:rPr lang="en-US" altLang="zh-TW" sz="2000">
                <a:ea typeface="PMingLiU" pitchFamily="18" charset="-120"/>
                <a:sym typeface="Wingdings" pitchFamily="2" charset="2"/>
              </a:rPr>
              <a:t> </a:t>
            </a:r>
            <a:r>
              <a:rPr lang="en-US" altLang="en-US" sz="2000">
                <a:sym typeface="Wingdings" pitchFamily="2" charset="2"/>
              </a:rPr>
              <a:t>/</a:t>
            </a:r>
            <a:r>
              <a:rPr lang="en-US" altLang="zh-TW" sz="2000">
                <a:ea typeface="PMingLiU" pitchFamily="18" charset="-120"/>
                <a:sym typeface="Wingdings" pitchFamily="2" charset="2"/>
              </a:rPr>
              <a:t> Ohio</a:t>
            </a:r>
            <a:endParaRPr lang="en-US" altLang="en-US" sz="2000"/>
          </a:p>
        </p:txBody>
      </p:sp>
    </p:spTree>
    <p:extLst>
      <p:ext uri="{BB962C8B-B14F-4D97-AF65-F5344CB8AC3E}">
        <p14:creationId xmlns:p14="http://schemas.microsoft.com/office/powerpoint/2010/main" val="2561596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4F9A88AE-76F9-4686-9FD2-79051DAAD05D}" type="slidenum">
              <a:rPr lang="en-US" altLang="en-US" sz="1400" smtClean="0">
                <a:solidFill>
                  <a:srgbClr val="CC6600"/>
                </a:solidFill>
              </a:rPr>
              <a:pPr algn="ctr" eaLnBrk="1" hangingPunct="1">
                <a:spcBef>
                  <a:spcPct val="0"/>
                </a:spcBef>
              </a:pPr>
              <a:t>104</a:t>
            </a:fld>
            <a:endParaRPr lang="en-US" altLang="en-US" sz="1400" smtClean="0">
              <a:solidFill>
                <a:srgbClr val="CC6600"/>
              </a:solidFill>
            </a:endParaRPr>
          </a:p>
        </p:txBody>
      </p:sp>
      <p:sp>
        <p:nvSpPr>
          <p:cNvPr id="81923" name="Rectangle 2"/>
          <p:cNvSpPr>
            <a:spLocks noGrp="1" noChangeArrowheads="1"/>
          </p:cNvSpPr>
          <p:nvPr>
            <p:ph type="title"/>
          </p:nvPr>
        </p:nvSpPr>
        <p:spPr/>
        <p:txBody>
          <a:bodyPr/>
          <a:lstStyle/>
          <a:p>
            <a:r>
              <a:rPr lang="en-US" altLang="en-US" smtClean="0"/>
              <a:t>Syntax-Based MT Example</a:t>
            </a:r>
          </a:p>
        </p:txBody>
      </p:sp>
      <p:sp>
        <p:nvSpPr>
          <p:cNvPr id="81924"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81925"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81926"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81927" name="Text Box 6"/>
          <p:cNvSpPr txBox="1">
            <a:spLocks noChangeArrowheads="1"/>
          </p:cNvSpPr>
          <p:nvPr/>
        </p:nvSpPr>
        <p:spPr bwMode="auto">
          <a:xfrm>
            <a:off x="9006223" y="4062413"/>
            <a:ext cx="1032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of       </a:t>
            </a:r>
            <a:r>
              <a:rPr lang="en-US" altLang="en-US" sz="2000">
                <a:solidFill>
                  <a:srgbClr val="FF3300"/>
                </a:solidFill>
                <a:sym typeface="Wingdings" pitchFamily="2" charset="2"/>
              </a:rPr>
              <a:t>X</a:t>
            </a:r>
            <a:endParaRPr lang="en-US" altLang="en-US" sz="2000"/>
          </a:p>
        </p:txBody>
      </p:sp>
      <p:sp>
        <p:nvSpPr>
          <p:cNvPr id="81928" name="Text Box 7"/>
          <p:cNvSpPr txBox="1">
            <a:spLocks noChangeArrowheads="1"/>
          </p:cNvSpPr>
          <p:nvPr/>
        </p:nvSpPr>
        <p:spPr bwMode="auto">
          <a:xfrm>
            <a:off x="9646697" y="473233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t>Ohio</a:t>
            </a:r>
          </a:p>
        </p:txBody>
      </p:sp>
      <p:sp>
        <p:nvSpPr>
          <p:cNvPr id="81929"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81930"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2"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3" name="Line 12"/>
          <p:cNvSpPr>
            <a:spLocks noChangeShapeType="1"/>
          </p:cNvSpPr>
          <p:nvPr/>
        </p:nvSpPr>
        <p:spPr bwMode="auto">
          <a:xfrm flipH="1">
            <a:off x="9121379" y="3733800"/>
            <a:ext cx="3863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4" name="Line 13"/>
          <p:cNvSpPr>
            <a:spLocks noChangeShapeType="1"/>
          </p:cNvSpPr>
          <p:nvPr/>
        </p:nvSpPr>
        <p:spPr bwMode="auto">
          <a:xfrm>
            <a:off x="9507771" y="3733800"/>
            <a:ext cx="424397"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5" name="Line 14"/>
          <p:cNvSpPr>
            <a:spLocks noChangeShapeType="1"/>
          </p:cNvSpPr>
          <p:nvPr/>
        </p:nvSpPr>
        <p:spPr bwMode="auto">
          <a:xfrm>
            <a:off x="9957505"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6"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7" name="Text Box 16"/>
          <p:cNvSpPr txBox="1">
            <a:spLocks noChangeArrowheads="1"/>
          </p:cNvSpPr>
          <p:nvPr/>
        </p:nvSpPr>
        <p:spPr bwMode="auto">
          <a:xfrm>
            <a:off x="1603262" y="47704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zh-TW" altLang="en-US" sz="2000">
                <a:ea typeface="PMingLiU" pitchFamily="18" charset="-120"/>
              </a:rPr>
              <a:t>俄亥俄州</a:t>
            </a:r>
            <a:endParaRPr lang="en-US" altLang="en-US" sz="2000"/>
          </a:p>
        </p:txBody>
      </p:sp>
      <p:sp>
        <p:nvSpPr>
          <p:cNvPr id="81938" name="Line 17"/>
          <p:cNvSpPr>
            <a:spLocks noChangeShapeType="1"/>
          </p:cNvSpPr>
          <p:nvPr/>
        </p:nvSpPr>
        <p:spPr bwMode="auto">
          <a:xfrm>
            <a:off x="2204333"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9"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81940"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81941"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2"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3"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4"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5" name="Text Box 24"/>
          <p:cNvSpPr txBox="1">
            <a:spLocks noChangeArrowheads="1"/>
          </p:cNvSpPr>
          <p:nvPr/>
        </p:nvSpPr>
        <p:spPr bwMode="auto">
          <a:xfrm>
            <a:off x="2119934" y="407828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en-US" sz="2000"/>
              <a:t>      </a:t>
            </a:r>
            <a:r>
              <a:rPr lang="en-US" altLang="zh-TW" sz="2000">
                <a:ea typeface="PMingLiU" pitchFamily="18" charset="-120"/>
              </a:rPr>
              <a:t>  </a:t>
            </a:r>
            <a:r>
              <a:rPr lang="zh-TW" altLang="en-US" sz="2000">
                <a:ea typeface="PMingLiU" pitchFamily="18" charset="-120"/>
              </a:rPr>
              <a:t>的</a:t>
            </a:r>
            <a:endParaRPr lang="en-US" altLang="en-US" sz="2000"/>
          </a:p>
        </p:txBody>
      </p:sp>
      <p:sp>
        <p:nvSpPr>
          <p:cNvPr id="81946" name="Line 25"/>
          <p:cNvSpPr>
            <a:spLocks noChangeShapeType="1"/>
          </p:cNvSpPr>
          <p:nvPr/>
        </p:nvSpPr>
        <p:spPr bwMode="auto">
          <a:xfrm flipH="1">
            <a:off x="2255007"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7" name="Line 26"/>
          <p:cNvSpPr>
            <a:spLocks noChangeShapeType="1"/>
          </p:cNvSpPr>
          <p:nvPr/>
        </p:nvSpPr>
        <p:spPr bwMode="auto">
          <a:xfrm>
            <a:off x="2660402"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8" name="Text Box 27"/>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
        <p:nvSpPr>
          <p:cNvPr id="81949" name="Text Box 28"/>
          <p:cNvSpPr txBox="1">
            <a:spLocks noChangeArrowheads="1"/>
          </p:cNvSpPr>
          <p:nvPr/>
        </p:nvSpPr>
        <p:spPr bwMode="auto">
          <a:xfrm>
            <a:off x="6486314" y="5461000"/>
            <a:ext cx="5675524" cy="40005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Output:</a:t>
            </a:r>
            <a:r>
              <a:rPr lang="en-US" altLang="en-US" sz="2000"/>
              <a:t> </a:t>
            </a:r>
            <a:r>
              <a:rPr lang="en-US" altLang="zh-TW" sz="2000">
                <a:ea typeface="PMingLiU" pitchFamily="18" charset="-120"/>
              </a:rPr>
              <a:t>What is the capital of Ohio?</a:t>
            </a:r>
            <a:endParaRPr lang="en-US" altLang="en-US" sz="2000"/>
          </a:p>
        </p:txBody>
      </p:sp>
    </p:spTree>
    <p:extLst>
      <p:ext uri="{BB962C8B-B14F-4D97-AF65-F5344CB8AC3E}">
        <p14:creationId xmlns:p14="http://schemas.microsoft.com/office/powerpoint/2010/main" val="40177996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US" altLang="en-US" smtClean="0"/>
              <a:t>Synchronous Derivations</a:t>
            </a:r>
            <a:br>
              <a:rPr lang="en-US" altLang="en-US" smtClean="0"/>
            </a:br>
            <a:r>
              <a:rPr lang="en-US" altLang="en-US" smtClean="0"/>
              <a:t>and Translation Model</a:t>
            </a:r>
          </a:p>
        </p:txBody>
      </p:sp>
      <p:sp>
        <p:nvSpPr>
          <p:cNvPr id="82947" name="Content Placeholder 2"/>
          <p:cNvSpPr>
            <a:spLocks noGrp="1"/>
          </p:cNvSpPr>
          <p:nvPr>
            <p:ph idx="1"/>
          </p:nvPr>
        </p:nvSpPr>
        <p:spPr>
          <a:xfrm>
            <a:off x="639765" y="1371600"/>
            <a:ext cx="10753513" cy="4687888"/>
          </a:xfrm>
        </p:spPr>
        <p:txBody>
          <a:bodyPr/>
          <a:lstStyle/>
          <a:p>
            <a:r>
              <a:rPr lang="en-US" altLang="en-US" smtClean="0"/>
              <a:t>Need to make a probabilistic version of synchronous grammars to create a translation model for P(</a:t>
            </a:r>
            <a:r>
              <a:rPr lang="en-US" altLang="en-US" i="1" smtClean="0"/>
              <a:t>F</a:t>
            </a:r>
            <a:r>
              <a:rPr lang="en-US" altLang="en-US" smtClean="0"/>
              <a:t> | </a:t>
            </a:r>
            <a:r>
              <a:rPr lang="en-US" altLang="en-US" i="1" smtClean="0"/>
              <a:t>E</a:t>
            </a:r>
            <a:r>
              <a:rPr lang="en-US" altLang="en-US" smtClean="0"/>
              <a:t>).</a:t>
            </a:r>
          </a:p>
          <a:p>
            <a:r>
              <a:rPr lang="en-US" altLang="en-US" smtClean="0"/>
              <a:t>Each synchronous production rule is given a weight </a:t>
            </a:r>
            <a:r>
              <a:rPr lang="el-GR" altLang="en-US" smtClean="0"/>
              <a:t>λ</a:t>
            </a:r>
            <a:r>
              <a:rPr lang="en-US" altLang="en-US" i="1" baseline="-25000" smtClean="0"/>
              <a:t>i</a:t>
            </a:r>
            <a:r>
              <a:rPr lang="en-US" altLang="en-US" smtClean="0"/>
              <a:t> that is used in a maximum-entropy (log linear) model.</a:t>
            </a:r>
          </a:p>
          <a:p>
            <a:r>
              <a:rPr lang="en-US" altLang="en-US" smtClean="0"/>
              <a:t>Parameters are learned to maximize the conditional log-likelihood of the training data.</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EA9C7D4A-1DA1-4461-B92B-5B82E6497D1B}" type="slidenum">
              <a:rPr lang="en-US" smtClean="0"/>
              <a:pPr>
                <a:defRPr/>
              </a:pPr>
              <a:t>105</a:t>
            </a:fld>
            <a:endParaRPr lang="en-US" dirty="0">
              <a:latin typeface="+mn-lt"/>
            </a:endParaRPr>
          </a:p>
        </p:txBody>
      </p:sp>
      <p:pic>
        <p:nvPicPr>
          <p:cNvPr id="82949" name="Picture 7" descr="Slide475_Picture 6"/>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535828" y="5678488"/>
            <a:ext cx="7001503"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792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mtClean="0"/>
              <a:t>Neural Machine Translation (NMT)</a:t>
            </a:r>
          </a:p>
        </p:txBody>
      </p:sp>
      <p:sp>
        <p:nvSpPr>
          <p:cNvPr id="83971" name="Content Placeholder 2"/>
          <p:cNvSpPr>
            <a:spLocks noGrp="1"/>
          </p:cNvSpPr>
          <p:nvPr>
            <p:ph idx="1"/>
          </p:nvPr>
        </p:nvSpPr>
        <p:spPr>
          <a:xfrm>
            <a:off x="912138" y="1371601"/>
            <a:ext cx="10337562" cy="2106613"/>
          </a:xfrm>
        </p:spPr>
        <p:txBody>
          <a:bodyPr/>
          <a:lstStyle/>
          <a:p>
            <a:r>
              <a:rPr lang="en-US" altLang="en-US" smtClean="0"/>
              <a:t>Encoder/Decoder framework maps sentence in source language to a "deep vector" then another LSTM maps this vector to a sentence in the target language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3008E454-E4F1-4BA8-AF5B-6A492A3A2AB5}" type="slidenum">
              <a:rPr lang="en-US"/>
              <a:pPr>
                <a:defRPr/>
              </a:pPr>
              <a:t>106</a:t>
            </a:fld>
            <a:endParaRPr lang="en-US">
              <a:latin typeface="+mn-lt"/>
            </a:endParaRPr>
          </a:p>
        </p:txBody>
      </p:sp>
      <p:sp>
        <p:nvSpPr>
          <p:cNvPr id="83973" name="TextBox 4"/>
          <p:cNvSpPr txBox="1">
            <a:spLocks noChangeArrowheads="1"/>
          </p:cNvSpPr>
          <p:nvPr/>
        </p:nvSpPr>
        <p:spPr bwMode="auto">
          <a:xfrm>
            <a:off x="468738" y="3714750"/>
            <a:ext cx="3648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i="1">
                <a:solidFill>
                  <a:srgbClr val="000000"/>
                </a:solidFill>
              </a:rPr>
              <a:t>F</a:t>
            </a:r>
            <a:r>
              <a:rPr lang="en-US" altLang="en-US" sz="2000" i="1" baseline="-25000">
                <a:solidFill>
                  <a:srgbClr val="000000"/>
                </a:solidFill>
              </a:rPr>
              <a:t>1</a:t>
            </a:r>
            <a:r>
              <a:rPr lang="en-US" altLang="en-US" sz="2000" i="1">
                <a:solidFill>
                  <a:srgbClr val="000000"/>
                </a:solidFill>
              </a:rPr>
              <a:t>, F</a:t>
            </a:r>
            <a:r>
              <a:rPr lang="en-US" altLang="en-US" sz="2000" i="1" baseline="-25000">
                <a:solidFill>
                  <a:srgbClr val="000000"/>
                </a:solidFill>
              </a:rPr>
              <a:t>2</a:t>
            </a:r>
            <a:r>
              <a:rPr lang="en-US" altLang="en-US" sz="2000" i="1">
                <a:solidFill>
                  <a:srgbClr val="000000"/>
                </a:solidFill>
              </a:rPr>
              <a:t>,…,F</a:t>
            </a:r>
            <a:r>
              <a:rPr lang="en-US" altLang="en-US" sz="2000" i="1" baseline="-25000">
                <a:solidFill>
                  <a:srgbClr val="000000"/>
                </a:solidFill>
              </a:rPr>
              <a:t>n</a:t>
            </a:r>
          </a:p>
        </p:txBody>
      </p:sp>
      <p:sp>
        <p:nvSpPr>
          <p:cNvPr id="83974" name="Rectangle 5"/>
          <p:cNvSpPr>
            <a:spLocks noChangeArrowheads="1"/>
          </p:cNvSpPr>
          <p:nvPr/>
        </p:nvSpPr>
        <p:spPr bwMode="auto">
          <a:xfrm>
            <a:off x="3587321" y="3600451"/>
            <a:ext cx="1036159" cy="710067"/>
          </a:xfrm>
          <a:prstGeom prst="rect">
            <a:avLst/>
          </a:prstGeom>
          <a:solidFill>
            <a:srgbClr val="66CCFF"/>
          </a:solidFill>
          <a:ln w="12700" algn="ctr">
            <a:solidFill>
              <a:schemeClr val="tx1"/>
            </a:solidFill>
            <a:round/>
            <a:headEnd/>
            <a:tailEnd/>
          </a:ln>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b="0"/>
              <a:t>Encoder</a:t>
            </a:r>
            <a:endParaRPr lang="en-US" altLang="en-US" sz="2000">
              <a:solidFill>
                <a:srgbClr val="000000"/>
              </a:solidFill>
            </a:endParaRPr>
          </a:p>
          <a:p>
            <a:pPr eaLnBrk="1" hangingPunct="1">
              <a:spcBef>
                <a:spcPct val="0"/>
              </a:spcBef>
              <a:buClrTx/>
              <a:buFontTx/>
              <a:buNone/>
            </a:pPr>
            <a:r>
              <a:rPr lang="en-US" altLang="en-US" sz="2000">
                <a:solidFill>
                  <a:srgbClr val="000000"/>
                </a:solidFill>
              </a:rPr>
              <a:t>LSTM</a:t>
            </a:r>
          </a:p>
        </p:txBody>
      </p:sp>
      <p:sp>
        <p:nvSpPr>
          <p:cNvPr id="83975" name="TextBox 7"/>
          <p:cNvSpPr txBox="1">
            <a:spLocks noChangeArrowheads="1"/>
          </p:cNvSpPr>
          <p:nvPr/>
        </p:nvSpPr>
        <p:spPr bwMode="auto">
          <a:xfrm>
            <a:off x="7438569" y="3714750"/>
            <a:ext cx="3648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i="1">
                <a:solidFill>
                  <a:srgbClr val="000000"/>
                </a:solidFill>
              </a:rPr>
              <a:t>E</a:t>
            </a:r>
            <a:r>
              <a:rPr lang="en-US" altLang="en-US" sz="2000" i="1" baseline="-25000">
                <a:solidFill>
                  <a:srgbClr val="000000"/>
                </a:solidFill>
              </a:rPr>
              <a:t>1</a:t>
            </a:r>
            <a:r>
              <a:rPr lang="en-US" altLang="en-US" sz="2000" i="1">
                <a:solidFill>
                  <a:srgbClr val="000000"/>
                </a:solidFill>
              </a:rPr>
              <a:t>, E</a:t>
            </a:r>
            <a:r>
              <a:rPr lang="en-US" altLang="en-US" sz="2000" i="1" baseline="-25000">
                <a:solidFill>
                  <a:srgbClr val="000000"/>
                </a:solidFill>
              </a:rPr>
              <a:t>2</a:t>
            </a:r>
            <a:r>
              <a:rPr lang="en-US" altLang="en-US" sz="2000" i="1">
                <a:solidFill>
                  <a:srgbClr val="000000"/>
                </a:solidFill>
              </a:rPr>
              <a:t>,…,E</a:t>
            </a:r>
            <a:r>
              <a:rPr lang="en-US" altLang="en-US" sz="2000" i="1" baseline="-25000">
                <a:solidFill>
                  <a:srgbClr val="000000"/>
                </a:solidFill>
              </a:rPr>
              <a:t>m</a:t>
            </a:r>
          </a:p>
        </p:txBody>
      </p:sp>
      <p:sp>
        <p:nvSpPr>
          <p:cNvPr id="83976" name="TextBox 8"/>
          <p:cNvSpPr txBox="1">
            <a:spLocks noChangeArrowheads="1"/>
          </p:cNvSpPr>
          <p:nvPr/>
        </p:nvSpPr>
        <p:spPr bwMode="auto">
          <a:xfrm>
            <a:off x="3942041" y="3686175"/>
            <a:ext cx="3648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i="1">
                <a:solidFill>
                  <a:srgbClr val="000000"/>
                </a:solidFill>
              </a:rPr>
              <a:t>h</a:t>
            </a:r>
            <a:r>
              <a:rPr lang="en-US" altLang="en-US" sz="2000" i="1" baseline="-25000">
                <a:solidFill>
                  <a:srgbClr val="000000"/>
                </a:solidFill>
              </a:rPr>
              <a:t>n</a:t>
            </a:r>
          </a:p>
        </p:txBody>
      </p:sp>
      <p:sp>
        <p:nvSpPr>
          <p:cNvPr id="83977" name="Rectangle 9"/>
          <p:cNvSpPr>
            <a:spLocks noChangeArrowheads="1"/>
          </p:cNvSpPr>
          <p:nvPr/>
        </p:nvSpPr>
        <p:spPr bwMode="auto">
          <a:xfrm>
            <a:off x="6437752" y="3600451"/>
            <a:ext cx="1050585" cy="710067"/>
          </a:xfrm>
          <a:prstGeom prst="rect">
            <a:avLst/>
          </a:prstGeom>
          <a:solidFill>
            <a:srgbClr val="66CCFF"/>
          </a:solidFill>
          <a:ln w="12700" algn="ctr">
            <a:solidFill>
              <a:schemeClr val="tx1"/>
            </a:solidFill>
            <a:round/>
            <a:headEnd/>
            <a:tailEnd/>
          </a:ln>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b="0"/>
              <a:t>Decoder</a:t>
            </a:r>
            <a:endParaRPr lang="en-US" altLang="en-US" sz="2000">
              <a:solidFill>
                <a:srgbClr val="000000"/>
              </a:solidFill>
            </a:endParaRPr>
          </a:p>
          <a:p>
            <a:pPr eaLnBrk="1" hangingPunct="1">
              <a:spcBef>
                <a:spcPct val="0"/>
              </a:spcBef>
              <a:buClrTx/>
              <a:buFontTx/>
              <a:buNone/>
            </a:pPr>
            <a:r>
              <a:rPr lang="en-US" altLang="en-US" sz="2000">
                <a:solidFill>
                  <a:srgbClr val="000000"/>
                </a:solidFill>
              </a:rPr>
              <a:t>LSTM</a:t>
            </a:r>
          </a:p>
        </p:txBody>
      </p:sp>
      <p:sp>
        <p:nvSpPr>
          <p:cNvPr id="83978" name="Arrow: Right 10"/>
          <p:cNvSpPr>
            <a:spLocks noChangeArrowheads="1"/>
          </p:cNvSpPr>
          <p:nvPr/>
        </p:nvSpPr>
        <p:spPr bwMode="auto">
          <a:xfrm>
            <a:off x="4968197" y="3886200"/>
            <a:ext cx="595423" cy="799134"/>
          </a:xfrm>
          <a:prstGeom prst="rightArrow">
            <a:avLst>
              <a:gd name="adj1" fmla="val 50000"/>
              <a:gd name="adj2" fmla="val 49901"/>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83979" name="Arrow: Right 11"/>
          <p:cNvSpPr>
            <a:spLocks noChangeArrowheads="1"/>
          </p:cNvSpPr>
          <p:nvPr/>
        </p:nvSpPr>
        <p:spPr bwMode="auto">
          <a:xfrm>
            <a:off x="6032358" y="3857625"/>
            <a:ext cx="409617" cy="799134"/>
          </a:xfrm>
          <a:prstGeom prst="rightArrow">
            <a:avLst>
              <a:gd name="adj1" fmla="val 50000"/>
              <a:gd name="adj2" fmla="val 49959"/>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83980" name="Arrow: Right 12"/>
          <p:cNvSpPr>
            <a:spLocks noChangeArrowheads="1"/>
          </p:cNvSpPr>
          <p:nvPr/>
        </p:nvSpPr>
        <p:spPr bwMode="auto">
          <a:xfrm>
            <a:off x="3179814" y="3905250"/>
            <a:ext cx="411730" cy="799134"/>
          </a:xfrm>
          <a:prstGeom prst="rightArrow">
            <a:avLst>
              <a:gd name="adj1" fmla="val 50000"/>
              <a:gd name="adj2" fmla="val 50217"/>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83981" name="Arrow: Right 13"/>
          <p:cNvSpPr>
            <a:spLocks noChangeArrowheads="1"/>
          </p:cNvSpPr>
          <p:nvPr/>
        </p:nvSpPr>
        <p:spPr bwMode="auto">
          <a:xfrm>
            <a:off x="7831296" y="3886200"/>
            <a:ext cx="409617" cy="799134"/>
          </a:xfrm>
          <a:prstGeom prst="rightArrow">
            <a:avLst>
              <a:gd name="adj1" fmla="val 50000"/>
              <a:gd name="adj2" fmla="val 49959"/>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15" name="Content Placeholder 2"/>
          <p:cNvSpPr txBox="1">
            <a:spLocks/>
          </p:cNvSpPr>
          <p:nvPr/>
        </p:nvSpPr>
        <p:spPr bwMode="auto">
          <a:xfrm>
            <a:off x="912138" y="4467226"/>
            <a:ext cx="10337562" cy="2106613"/>
          </a:xfrm>
          <a:prstGeom prst="rect">
            <a:avLst/>
          </a:prstGeom>
          <a:noFill/>
          <a:ln w="9525">
            <a:noFill/>
            <a:miter lim="800000"/>
            <a:headEnd/>
            <a:tailEnd/>
          </a:ln>
          <a:effectLst/>
        </p:spPr>
        <p:txBody>
          <a:bodyPr/>
          <a:lstStyle>
            <a:lvl1pPr marL="342900" indent="-342900" algn="l" rtl="0" fontAlgn="base">
              <a:spcBef>
                <a:spcPct val="20000"/>
              </a:spcBef>
              <a:spcAft>
                <a:spcPct val="0"/>
              </a:spcAft>
              <a:buClr>
                <a:srgbClr val="FF0000"/>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00CC00"/>
              </a:buClr>
              <a:buChar char="–"/>
              <a:defRPr sz="2800">
                <a:solidFill>
                  <a:srgbClr val="333399"/>
                </a:solidFill>
                <a:latin typeface="+mn-lt"/>
              </a:defRPr>
            </a:lvl2pPr>
            <a:lvl3pPr marL="1143000" indent="-228600" algn="l" rtl="0" fontAlgn="base">
              <a:spcBef>
                <a:spcPct val="20000"/>
              </a:spcBef>
              <a:spcAft>
                <a:spcPct val="0"/>
              </a:spcAft>
              <a:buClr>
                <a:srgbClr val="3333CC"/>
              </a:buClr>
              <a:buChar char="•"/>
              <a:defRPr sz="2400">
                <a:solidFill>
                  <a:srgbClr val="006600"/>
                </a:solidFill>
                <a:latin typeface="+mn-lt"/>
              </a:defRPr>
            </a:lvl3pPr>
            <a:lvl4pPr marL="1600200" indent="-228600" algn="l" rtl="0" fontAlgn="base">
              <a:spcBef>
                <a:spcPct val="20000"/>
              </a:spcBef>
              <a:spcAft>
                <a:spcPct val="0"/>
              </a:spcAft>
              <a:buClr>
                <a:srgbClr val="3333CC"/>
              </a:buClr>
              <a:buChar char="–"/>
              <a:defRPr sz="2000">
                <a:solidFill>
                  <a:schemeClr val="tx1"/>
                </a:solidFill>
                <a:latin typeface="+mn-lt"/>
              </a:defRPr>
            </a:lvl4pPr>
            <a:lvl5pPr marL="2057400" indent="-228600" algn="l" rtl="0" fontAlgn="base">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a:lstStyle>
          <a:p>
            <a:pPr>
              <a:defRPr/>
            </a:pPr>
            <a:r>
              <a:rPr lang="en-US" b="0" kern="0" dirty="0"/>
              <a:t>Train model "end to end" </a:t>
            </a:r>
            <a:r>
              <a:rPr lang="en-US" b="0" kern="0" dirty="0" smtClean="0"/>
              <a:t>on sentence-aligned parallel corpus.</a:t>
            </a:r>
            <a:endParaRPr lang="en-US" b="0" kern="0" dirty="0">
              <a:solidFill>
                <a:srgbClr val="000000"/>
              </a:solidFill>
            </a:endParaRPr>
          </a:p>
        </p:txBody>
      </p:sp>
    </p:spTree>
    <p:extLst>
      <p:ext uri="{BB962C8B-B14F-4D97-AF65-F5344CB8AC3E}">
        <p14:creationId xmlns:p14="http://schemas.microsoft.com/office/powerpoint/2010/main" val="408771658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mtClean="0"/>
              <a:t>NMT with Language Model</a:t>
            </a:r>
          </a:p>
        </p:txBody>
      </p:sp>
      <p:sp>
        <p:nvSpPr>
          <p:cNvPr id="84995" name="Content Placeholder 2"/>
          <p:cNvSpPr>
            <a:spLocks noGrp="1"/>
          </p:cNvSpPr>
          <p:nvPr>
            <p:ph idx="1"/>
          </p:nvPr>
        </p:nvSpPr>
        <p:spPr>
          <a:xfrm>
            <a:off x="912138" y="1371601"/>
            <a:ext cx="10337562" cy="2195513"/>
          </a:xfrm>
        </p:spPr>
        <p:txBody>
          <a:bodyPr/>
          <a:lstStyle/>
          <a:p>
            <a:r>
              <a:rPr lang="en-US" altLang="en-US" sz="2800" smtClean="0"/>
              <a:t>Vanilla LSTM approach does not use a language model so does not exploit monolingual data for the target language.</a:t>
            </a:r>
          </a:p>
          <a:p>
            <a:r>
              <a:rPr lang="en-US" altLang="en-US" sz="2800" smtClean="0"/>
              <a:t>Can integrate an LSTM language model using “deep fusion.”</a:t>
            </a:r>
          </a:p>
          <a:p>
            <a:pPr>
              <a:buFontTx/>
              <a:buNone/>
            </a:pPr>
            <a:endParaRPr lang="en-US" altLang="en-US" sz="28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778774A9-60FE-4918-A499-053CF4CC77EE}" type="slidenum">
              <a:rPr lang="en-US" smtClean="0"/>
              <a:pPr>
                <a:defRPr/>
              </a:pPr>
              <a:t>107</a:t>
            </a:fld>
            <a:endParaRPr lang="en-US" dirty="0">
              <a:latin typeface="+mn-lt"/>
            </a:endParaRPr>
          </a:p>
        </p:txBody>
      </p:sp>
      <p:pic>
        <p:nvPicPr>
          <p:cNvPr id="84997" name="Shape 2177" descr="lm_fusion.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50548"/>
          <a:stretch>
            <a:fillRect/>
          </a:stretch>
        </p:blipFill>
        <p:spPr bwMode="auto">
          <a:xfrm>
            <a:off x="6146374" y="3500438"/>
            <a:ext cx="5379924"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Rectangle 7"/>
          <p:cNvSpPr>
            <a:spLocks noChangeArrowheads="1"/>
          </p:cNvSpPr>
          <p:nvPr/>
        </p:nvSpPr>
        <p:spPr bwMode="auto">
          <a:xfrm>
            <a:off x="7263321" y="5783264"/>
            <a:ext cx="1085275" cy="371475"/>
          </a:xfrm>
          <a:prstGeom prst="rect">
            <a:avLst/>
          </a:prstGeom>
          <a:solidFill>
            <a:srgbClr val="00B0F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1800"/>
              <a:t>TM</a:t>
            </a:r>
          </a:p>
        </p:txBody>
      </p:sp>
      <p:sp>
        <p:nvSpPr>
          <p:cNvPr id="84999" name="Rectangle 8"/>
          <p:cNvSpPr>
            <a:spLocks noChangeArrowheads="1"/>
          </p:cNvSpPr>
          <p:nvPr/>
        </p:nvSpPr>
        <p:spPr bwMode="auto">
          <a:xfrm>
            <a:off x="9317743" y="5770564"/>
            <a:ext cx="1085275" cy="371475"/>
          </a:xfrm>
          <a:prstGeom prst="rect">
            <a:avLst/>
          </a:prstGeom>
          <a:solidFill>
            <a:srgbClr val="00B0F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1800"/>
              <a:t>TM</a:t>
            </a:r>
          </a:p>
        </p:txBody>
      </p:sp>
      <p:sp>
        <p:nvSpPr>
          <p:cNvPr id="10" name="Content Placeholder 2"/>
          <p:cNvSpPr txBox="1">
            <a:spLocks/>
          </p:cNvSpPr>
          <p:nvPr/>
        </p:nvSpPr>
        <p:spPr bwMode="auto">
          <a:xfrm>
            <a:off x="844572" y="3732213"/>
            <a:ext cx="5356699" cy="2195512"/>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a:latin typeface="+mn-lt"/>
              </a:rPr>
              <a:t>Decoder predicts the next word from a concatenation of the hidden states of both the translation and language LSTM models.</a:t>
            </a:r>
          </a:p>
        </p:txBody>
      </p:sp>
      <p:sp>
        <p:nvSpPr>
          <p:cNvPr id="11" name="Shape 2178"/>
          <p:cNvSpPr txBox="1"/>
          <p:nvPr/>
        </p:nvSpPr>
        <p:spPr>
          <a:xfrm>
            <a:off x="6695346" y="3914775"/>
            <a:ext cx="1182401" cy="236538"/>
          </a:xfrm>
          <a:prstGeom prst="rect">
            <a:avLst/>
          </a:prstGeom>
          <a:noFill/>
          <a:ln>
            <a:noFill/>
          </a:ln>
        </p:spPr>
        <p:txBody>
          <a:bodyPr lIns="91425" tIns="91425" rIns="91425" bIns="91425"/>
          <a:lstStyle/>
          <a:p>
            <a:pPr fontAlgn="auto">
              <a:spcBef>
                <a:spcPts val="0"/>
              </a:spcBef>
              <a:spcAft>
                <a:spcPts val="0"/>
              </a:spcAft>
              <a:defRPr/>
            </a:pPr>
            <a:r>
              <a:rPr lang="en-US" sz="1600" b="0" kern="0" dirty="0" err="1">
                <a:solidFill>
                  <a:sysClr val="windowText" lastClr="000000"/>
                </a:solidFill>
              </a:rPr>
              <a:t>Softmax</a:t>
            </a:r>
            <a:endParaRPr lang="en-US" sz="1600" b="0" kern="0" dirty="0">
              <a:solidFill>
                <a:sysClr val="windowText" lastClr="000000"/>
              </a:solidFill>
            </a:endParaRPr>
          </a:p>
        </p:txBody>
      </p:sp>
      <p:sp>
        <p:nvSpPr>
          <p:cNvPr id="12" name="Shape 2179"/>
          <p:cNvSpPr txBox="1"/>
          <p:nvPr/>
        </p:nvSpPr>
        <p:spPr>
          <a:xfrm>
            <a:off x="7111297" y="4437064"/>
            <a:ext cx="1771491" cy="382587"/>
          </a:xfrm>
          <a:prstGeom prst="rect">
            <a:avLst/>
          </a:prstGeom>
          <a:noFill/>
          <a:ln>
            <a:noFill/>
          </a:ln>
        </p:spPr>
        <p:txBody>
          <a:bodyPr lIns="91425" tIns="91425" rIns="91425" bIns="91425"/>
          <a:lstStyle/>
          <a:p>
            <a:pPr fontAlgn="auto">
              <a:spcBef>
                <a:spcPts val="0"/>
              </a:spcBef>
              <a:spcAft>
                <a:spcPts val="0"/>
              </a:spcAft>
              <a:defRPr/>
            </a:pPr>
            <a:r>
              <a:rPr lang="en-US" sz="1600" b="0" kern="0" dirty="0">
                <a:solidFill>
                  <a:sysClr val="windowText" lastClr="000000"/>
                </a:solidFill>
              </a:rPr>
              <a:t>Concatenate</a:t>
            </a:r>
          </a:p>
        </p:txBody>
      </p:sp>
    </p:spTree>
    <p:extLst>
      <p:ext uri="{BB962C8B-B14F-4D97-AF65-F5344CB8AC3E}">
        <p14:creationId xmlns:p14="http://schemas.microsoft.com/office/powerpoint/2010/main" val="16342456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Conclusions</a:t>
            </a:r>
          </a:p>
        </p:txBody>
      </p:sp>
      <p:sp>
        <p:nvSpPr>
          <p:cNvPr id="86019" name="Content Placeholder 2"/>
          <p:cNvSpPr>
            <a:spLocks noGrp="1"/>
          </p:cNvSpPr>
          <p:nvPr>
            <p:ph idx="1"/>
          </p:nvPr>
        </p:nvSpPr>
        <p:spPr>
          <a:xfrm>
            <a:off x="624984" y="1300164"/>
            <a:ext cx="10911871" cy="4687887"/>
          </a:xfrm>
        </p:spPr>
        <p:txBody>
          <a:bodyPr/>
          <a:lstStyle/>
          <a:p>
            <a:r>
              <a:rPr lang="en-US" altLang="en-US" sz="2800" smtClean="0"/>
              <a:t>MT methods can usefully exploit various amounts of syntactic and semantic processing along the Vauquois triangle.</a:t>
            </a:r>
          </a:p>
          <a:p>
            <a:r>
              <a:rPr lang="en-US" altLang="en-US" sz="2800" smtClean="0"/>
              <a:t>Statistical MT methods can automatically learn a translation system from a parallel corpus.</a:t>
            </a:r>
          </a:p>
          <a:p>
            <a:r>
              <a:rPr lang="en-US" altLang="en-US" sz="2800" smtClean="0"/>
              <a:t>Typically use a noisy-channel model to exploit both a bilingual translation model and a monolingual language model.</a:t>
            </a:r>
          </a:p>
          <a:p>
            <a:r>
              <a:rPr lang="en-US" altLang="en-US" sz="2800" smtClean="0"/>
              <a:t>Neural LSTM methods are currently the state-of-the-art.  </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148A18B-4894-4F20-BD1D-EC4C025C321B}" type="slidenum">
              <a:rPr lang="en-US" smtClean="0"/>
              <a:pPr>
                <a:defRPr/>
              </a:pPr>
              <a:t>108</a:t>
            </a:fld>
            <a:endParaRPr lang="en-US" dirty="0">
              <a:latin typeface="+mn-lt"/>
            </a:endParaRPr>
          </a:p>
        </p:txBody>
      </p:sp>
    </p:spTree>
    <p:extLst>
      <p:ext uri="{BB962C8B-B14F-4D97-AF65-F5344CB8AC3E}">
        <p14:creationId xmlns:p14="http://schemas.microsoft.com/office/powerpoint/2010/main" val="269160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461417"/>
            <a:ext cx="10945653" cy="76944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What is Machine Translation?</a:t>
            </a:r>
          </a:p>
        </p:txBody>
      </p:sp>
      <p:sp>
        <p:nvSpPr>
          <p:cNvPr id="3" name="Text Placeholder 2"/>
          <p:cNvSpPr txBox="1">
            <a:spLocks noGrp="1"/>
          </p:cNvSpPr>
          <p:nvPr>
            <p:ph type="body" idx="4294967295"/>
          </p:nvPr>
        </p:nvSpPr>
        <p:spPr/>
        <p:txBody>
          <a:bodyPr>
            <a:normAutofit fontScale="925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buNone/>
            </a:pPr>
            <a:r>
              <a:rPr lang="en-US" i="1" dirty="0"/>
              <a:t>Automatic conversion of text/speech from one natural language to </a:t>
            </a:r>
            <a:r>
              <a:rPr lang="en-US" i="1" dirty="0" smtClean="0"/>
              <a:t>another</a:t>
            </a:r>
            <a:endParaRPr lang="en-US" i="1" dirty="0"/>
          </a:p>
          <a:p>
            <a:pPr lvl="0">
              <a:buNone/>
            </a:pPr>
            <a:r>
              <a:rPr lang="en-US" i="1" dirty="0"/>
              <a:t>e.g.</a:t>
            </a:r>
          </a:p>
          <a:p>
            <a:pPr lvl="0"/>
            <a:r>
              <a:rPr lang="en-US" sz="2400" b="1" dirty="0">
                <a:solidFill>
                  <a:srgbClr val="0000FF"/>
                </a:solidFill>
                <a:latin typeface="Courier" pitchFamily="49"/>
              </a:rPr>
              <a:t>Be the change you want to see in the world</a:t>
            </a:r>
          </a:p>
          <a:p>
            <a:pPr lvl="0"/>
            <a:r>
              <a:rPr lang="hi-IN" sz="2400" dirty="0">
                <a:solidFill>
                  <a:srgbClr val="0000FF"/>
                </a:solidFill>
              </a:rPr>
              <a:t>वह परिवर्तन बनो जो </a:t>
            </a:r>
            <a:r>
              <a:rPr lang="hi-IN" sz="2400" dirty="0" smtClean="0">
                <a:solidFill>
                  <a:srgbClr val="0000FF"/>
                </a:solidFill>
              </a:rPr>
              <a:t>संसार </a:t>
            </a:r>
            <a:r>
              <a:rPr lang="hi-IN" sz="2400" dirty="0">
                <a:solidFill>
                  <a:srgbClr val="0000FF"/>
                </a:solidFill>
              </a:rPr>
              <a:t>में देखना चाहते </a:t>
            </a:r>
            <a:r>
              <a:rPr lang="hi-IN" sz="2400" dirty="0" smtClean="0">
                <a:solidFill>
                  <a:srgbClr val="0000FF"/>
                </a:solidFill>
              </a:rPr>
              <a:t>हो</a:t>
            </a:r>
            <a:endParaRPr lang="en-US" sz="2400" dirty="0" smtClean="0">
              <a:solidFill>
                <a:srgbClr val="0000FF"/>
              </a:solidFill>
            </a:endParaRPr>
          </a:p>
          <a:p>
            <a:pPr lvl="0"/>
            <a:r>
              <a:rPr lang="en-US" sz="2400" dirty="0" smtClean="0"/>
              <a:t>Google (Hindi): </a:t>
            </a:r>
            <a:r>
              <a:rPr lang="hi-IN" sz="2400" dirty="0" smtClean="0"/>
              <a:t>आप दुनिया में जो बदलाव देखना चाहते हैं, वह बनें</a:t>
            </a:r>
            <a:endParaRPr lang="en-US" sz="2400" dirty="0" smtClean="0"/>
          </a:p>
          <a:p>
            <a:pPr lvl="0"/>
            <a:r>
              <a:rPr lang="en-US" sz="2400" dirty="0" smtClean="0"/>
              <a:t>Google (Bengali): </a:t>
            </a:r>
            <a:r>
              <a:rPr lang="as-IN" sz="2400" dirty="0" smtClean="0"/>
              <a:t>আপনি </a:t>
            </a:r>
            <a:r>
              <a:rPr lang="as-IN" sz="2400" dirty="0"/>
              <a:t>বিশ্বের পরিবর্তন দেখতে চান হন</a:t>
            </a:r>
            <a:endParaRPr lang="en-US" sz="2400" dirty="0" smtClean="0"/>
          </a:p>
          <a:p>
            <a:pPr lvl="0"/>
            <a:r>
              <a:rPr lang="en-US" sz="2400" dirty="0" smtClean="0"/>
              <a:t>Google (Tamil): </a:t>
            </a:r>
            <a:r>
              <a:rPr lang="ta-IN" sz="2400" dirty="0" smtClean="0"/>
              <a:t>உலகில் </a:t>
            </a:r>
            <a:r>
              <a:rPr lang="ta-IN" sz="2400" dirty="0"/>
              <a:t>நீங்கள் காண விரும்பும் மாற்றமாக இருங்கள்</a:t>
            </a:r>
            <a:endParaRPr lang="en-US" sz="2400" dirty="0" smtClean="0"/>
          </a:p>
          <a:p>
            <a:pPr lvl="0"/>
            <a:r>
              <a:rPr lang="en-US" sz="2400" dirty="0" smtClean="0"/>
              <a:t>Google (Telugu): </a:t>
            </a:r>
            <a:r>
              <a:rPr lang="te-IN" sz="2400" dirty="0"/>
              <a:t>మీరు ప్రపంచంలో చూడాలనుకుంటున్న మార్పుగా </a:t>
            </a:r>
            <a:r>
              <a:rPr lang="te-IN" sz="2400" dirty="0" smtClean="0"/>
              <a:t>ఉండండి</a:t>
            </a:r>
            <a:endParaRPr lang="en-US" sz="2400" dirty="0" smtClean="0"/>
          </a:p>
        </p:txBody>
      </p:sp>
    </p:spTree>
    <p:extLst>
      <p:ext uri="{BB962C8B-B14F-4D97-AF65-F5344CB8AC3E}">
        <p14:creationId xmlns:p14="http://schemas.microsoft.com/office/powerpoint/2010/main" val="1827044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274638"/>
            <a:ext cx="10945653" cy="944562"/>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Why study machine translation?</a:t>
            </a:r>
          </a:p>
        </p:txBody>
      </p:sp>
      <p:sp>
        <p:nvSpPr>
          <p:cNvPr id="3" name="Text Placeholder 2"/>
          <p:cNvSpPr txBox="1">
            <a:spLocks noGrp="1"/>
          </p:cNvSpPr>
          <p:nvPr>
            <p:ph type="body" idx="4294967295"/>
          </p:nvPr>
        </p:nvSpPr>
        <p:spPr/>
        <p:txBody>
          <a:bodyPr>
            <a:normAutofit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r>
              <a:rPr lang="en-US" dirty="0">
                <a:latin typeface="+mn-lt"/>
              </a:rPr>
              <a:t>One of the most challenging problems in Natural Language Processing</a:t>
            </a:r>
          </a:p>
          <a:p>
            <a:pPr lvl="0"/>
            <a:r>
              <a:rPr lang="en-US" dirty="0">
                <a:latin typeface="+mn-lt"/>
              </a:rPr>
              <a:t>Pushes the boundaries of NLP</a:t>
            </a:r>
          </a:p>
          <a:p>
            <a:pPr lvl="0"/>
            <a:r>
              <a:rPr lang="en-US" dirty="0">
                <a:latin typeface="+mn-lt"/>
              </a:rPr>
              <a:t>Involves analysis as well as synthesis</a:t>
            </a:r>
          </a:p>
          <a:p>
            <a:pPr lvl="0"/>
            <a:r>
              <a:rPr lang="en-US" dirty="0">
                <a:latin typeface="+mn-lt"/>
              </a:rPr>
              <a:t>Involves all layers of NLP: morphology, syntax, semantics, pragmatics, discourse</a:t>
            </a:r>
          </a:p>
          <a:p>
            <a:pPr lvl="0"/>
            <a:r>
              <a:rPr lang="en-US" dirty="0">
                <a:latin typeface="+mn-lt"/>
              </a:rPr>
              <a:t>Theory and techniques in MT are applicable to a wide range of other problems like transliteration, speech recognition and synthesis</a:t>
            </a:r>
          </a:p>
        </p:txBody>
      </p:sp>
    </p:spTree>
    <p:extLst>
      <p:ext uri="{BB962C8B-B14F-4D97-AF65-F5344CB8AC3E}">
        <p14:creationId xmlns:p14="http://schemas.microsoft.com/office/powerpoint/2010/main" val="88710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Why is machine translation difficult?</a:t>
            </a:r>
          </a:p>
        </p:txBody>
      </p:sp>
      <p:sp>
        <p:nvSpPr>
          <p:cNvPr id="3" name="Text Placeholder 2"/>
          <p:cNvSpPr txBox="1">
            <a:spLocks noGrp="1"/>
          </p:cNvSpPr>
          <p:nvPr>
            <p:ph type="body" idx="4294967295"/>
          </p:nvPr>
        </p:nvSpPr>
        <p:spPr/>
        <p:txBody>
          <a:bodyPr>
            <a:noAutofit/>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marL="0" lvl="0">
              <a:spcAft>
                <a:spcPts val="600"/>
              </a:spcAft>
              <a:buNone/>
            </a:pPr>
            <a:r>
              <a:rPr lang="en-US" sz="2400" b="1" dirty="0">
                <a:latin typeface="+mn-lt"/>
              </a:rPr>
              <a:t>Language Divergence: the great diversity among languages of the world</a:t>
            </a:r>
          </a:p>
          <a:p>
            <a:pPr marL="0" lvl="0">
              <a:spcAft>
                <a:spcPts val="600"/>
              </a:spcAft>
            </a:pPr>
            <a:r>
              <a:rPr lang="en-US" sz="2400" dirty="0">
                <a:latin typeface="+mn-lt"/>
              </a:rPr>
              <a:t>Word order: SOV (Hindi), SVO (English), VSO, OSV,</a:t>
            </a:r>
          </a:p>
          <a:p>
            <a:pPr marL="0" lvl="0">
              <a:spcAft>
                <a:spcPts val="600"/>
              </a:spcAft>
            </a:pPr>
            <a:r>
              <a:rPr lang="en-US" sz="2400" dirty="0">
                <a:latin typeface="+mn-lt"/>
              </a:rPr>
              <a:t>Free (Sanskrit) vs rigid (English) word order</a:t>
            </a:r>
          </a:p>
          <a:p>
            <a:pPr marL="0" lvl="0">
              <a:spcAft>
                <a:spcPts val="600"/>
              </a:spcAft>
            </a:pPr>
            <a:r>
              <a:rPr lang="en-US" sz="2400" dirty="0" smtClean="0">
                <a:latin typeface="+mn-lt"/>
              </a:rPr>
              <a:t>Analytic (Chinese) vs Polysynthetic (Finnish) languages</a:t>
            </a:r>
          </a:p>
          <a:p>
            <a:pPr marL="0" lvl="0">
              <a:spcAft>
                <a:spcPts val="600"/>
              </a:spcAft>
            </a:pPr>
            <a:r>
              <a:rPr lang="en-US" sz="2400" dirty="0" smtClean="0">
                <a:latin typeface="+mn-lt"/>
              </a:rPr>
              <a:t>Different </a:t>
            </a:r>
            <a:r>
              <a:rPr lang="en-US" sz="2400" dirty="0">
                <a:latin typeface="+mn-lt"/>
              </a:rPr>
              <a:t>ways of expressing same concept</a:t>
            </a:r>
          </a:p>
          <a:p>
            <a:pPr marL="0" lvl="0">
              <a:spcAft>
                <a:spcPts val="600"/>
              </a:spcAft>
            </a:pPr>
            <a:r>
              <a:rPr lang="en-US" sz="2400" dirty="0">
                <a:latin typeface="+mn-lt"/>
              </a:rPr>
              <a:t>Case marking systems</a:t>
            </a:r>
          </a:p>
          <a:p>
            <a:pPr marL="0" lvl="0">
              <a:spcAft>
                <a:spcPts val="600"/>
              </a:spcAft>
            </a:pPr>
            <a:r>
              <a:rPr lang="en-US" sz="2400" dirty="0">
                <a:latin typeface="+mn-lt"/>
              </a:rPr>
              <a:t>Language registers</a:t>
            </a:r>
          </a:p>
          <a:p>
            <a:pPr marL="0" lvl="0">
              <a:spcAft>
                <a:spcPts val="600"/>
              </a:spcAft>
            </a:pPr>
            <a:r>
              <a:rPr lang="en-US" sz="2400" dirty="0">
                <a:latin typeface="+mn-lt"/>
              </a:rPr>
              <a:t>Inflectional systems [infixing (Arabic), fusional (Sanskrit), agglutinative (Marathi)]</a:t>
            </a:r>
          </a:p>
          <a:p>
            <a:pPr marL="0" lvl="0">
              <a:spcAft>
                <a:spcPts val="600"/>
              </a:spcAft>
            </a:pPr>
            <a:r>
              <a:rPr lang="en-US" sz="2400" dirty="0">
                <a:latin typeface="+mn-lt"/>
              </a:rPr>
              <a:t>… and much more</a:t>
            </a:r>
          </a:p>
        </p:txBody>
      </p:sp>
    </p:spTree>
    <p:extLst>
      <p:ext uri="{BB962C8B-B14F-4D97-AF65-F5344CB8AC3E}">
        <p14:creationId xmlns:p14="http://schemas.microsoft.com/office/powerpoint/2010/main" val="93815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Why is machine translation difficult?</a:t>
            </a:r>
          </a:p>
        </p:txBody>
      </p:sp>
      <p:sp>
        <p:nvSpPr>
          <p:cNvPr id="3" name="Text Placeholder 2"/>
          <p:cNvSpPr txBox="1">
            <a:spLocks noGrp="1"/>
          </p:cNvSpPr>
          <p:nvPr>
            <p:ph type="body" idx="4294967295"/>
          </p:nvPr>
        </p:nvSpPr>
        <p:spPr/>
        <p:txBody>
          <a:bodyPr>
            <a:normAutofit fontScale="92500"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r>
              <a:rPr lang="en-US" dirty="0">
                <a:latin typeface="+mn-lt"/>
              </a:rPr>
              <a:t>Ambiguity</a:t>
            </a:r>
          </a:p>
          <a:p>
            <a:pPr lvl="1" rtl="0" hangingPunct="0"/>
            <a:r>
              <a:rPr lang="en-US" dirty="0">
                <a:latin typeface="+mn-lt"/>
              </a:rPr>
              <a:t>Same word, multiple meanings:</a:t>
            </a:r>
          </a:p>
          <a:p>
            <a:pPr lvl="1" rtl="0" hangingPunct="0"/>
            <a:r>
              <a:rPr lang="en-US" dirty="0">
                <a:latin typeface="+mn-lt"/>
              </a:rPr>
              <a:t>Same meaning, multiple words: </a:t>
            </a:r>
            <a:r>
              <a:rPr lang="en-US" dirty="0" err="1">
                <a:latin typeface="+mn-lt"/>
              </a:rPr>
              <a:t>जल</a:t>
            </a:r>
            <a:r>
              <a:rPr lang="en-US" dirty="0">
                <a:latin typeface="+mn-lt"/>
              </a:rPr>
              <a:t>, </a:t>
            </a:r>
            <a:r>
              <a:rPr lang="en-US" dirty="0" err="1">
                <a:latin typeface="+mn-lt"/>
              </a:rPr>
              <a:t>पानी,नीर</a:t>
            </a:r>
            <a:r>
              <a:rPr lang="en-US" dirty="0">
                <a:latin typeface="+mn-lt"/>
              </a:rPr>
              <a:t> (water)</a:t>
            </a:r>
          </a:p>
          <a:p>
            <a:pPr lvl="0"/>
            <a:r>
              <a:rPr lang="en-US" dirty="0">
                <a:latin typeface="+mn-lt"/>
              </a:rPr>
              <a:t>Word Order</a:t>
            </a:r>
          </a:p>
          <a:p>
            <a:pPr lvl="1" rtl="0" hangingPunct="0"/>
            <a:r>
              <a:rPr lang="en-US" dirty="0">
                <a:latin typeface="+mn-lt"/>
              </a:rPr>
              <a:t>Underlying deeper syntactic structure</a:t>
            </a:r>
          </a:p>
          <a:p>
            <a:pPr lvl="1" rtl="0" hangingPunct="0"/>
            <a:r>
              <a:rPr lang="en-US" dirty="0">
                <a:latin typeface="+mn-lt"/>
              </a:rPr>
              <a:t>Phrase structure grammar?</a:t>
            </a:r>
          </a:p>
          <a:p>
            <a:pPr lvl="1" rtl="0" hangingPunct="0"/>
            <a:r>
              <a:rPr lang="en-US" dirty="0">
                <a:latin typeface="+mn-lt"/>
              </a:rPr>
              <a:t>Computationally intensive</a:t>
            </a:r>
          </a:p>
          <a:p>
            <a:pPr lvl="0"/>
            <a:r>
              <a:rPr lang="en-US" dirty="0">
                <a:latin typeface="+mn-lt"/>
              </a:rPr>
              <a:t>Morphological Richness</a:t>
            </a:r>
          </a:p>
          <a:p>
            <a:pPr lvl="1" rtl="0" hangingPunct="0"/>
            <a:r>
              <a:rPr lang="en-US" dirty="0">
                <a:latin typeface="+mn-lt"/>
              </a:rPr>
              <a:t>Identifying basic units of words</a:t>
            </a:r>
          </a:p>
        </p:txBody>
      </p:sp>
    </p:spTree>
    <p:extLst>
      <p:ext uri="{BB962C8B-B14F-4D97-AF65-F5344CB8AC3E}">
        <p14:creationId xmlns:p14="http://schemas.microsoft.com/office/powerpoint/2010/main" val="350246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altLang="en-US" smtClean="0"/>
              <a:t>Machine Translation</a:t>
            </a:r>
          </a:p>
        </p:txBody>
      </p:sp>
      <p:sp>
        <p:nvSpPr>
          <p:cNvPr id="16387" name="Content Placeholder 3"/>
          <p:cNvSpPr>
            <a:spLocks noGrp="1"/>
          </p:cNvSpPr>
          <p:nvPr>
            <p:ph idx="1"/>
          </p:nvPr>
        </p:nvSpPr>
        <p:spPr/>
        <p:txBody>
          <a:bodyPr/>
          <a:lstStyle/>
          <a:p>
            <a:r>
              <a:rPr lang="en-US" altLang="en-US" dirty="0" smtClean="0"/>
              <a:t>Automatically translate one natural language into another.</a:t>
            </a:r>
          </a:p>
        </p:txBody>
      </p:sp>
      <p:sp>
        <p:nvSpPr>
          <p:cNvPr id="2" name="Slide Number Placeholder 1"/>
          <p:cNvSpPr>
            <a:spLocks noGrp="1"/>
          </p:cNvSpPr>
          <p:nvPr>
            <p:ph type="sldNum" sz="quarter" idx="4294967295"/>
          </p:nvPr>
        </p:nvSpPr>
        <p:spPr>
          <a:xfrm>
            <a:off x="9222727" y="6400800"/>
            <a:ext cx="2533716" cy="457200"/>
          </a:xfrm>
          <a:prstGeom prst="rect">
            <a:avLst/>
          </a:prstGeom>
        </p:spPr>
        <p:txBody>
          <a:bodyPr/>
          <a:lstStyle/>
          <a:p>
            <a:pPr>
              <a:defRPr/>
            </a:pPr>
            <a:fld id="{85C3B991-17CE-49F1-B451-F6D70288B45C}" type="slidenum">
              <a:rPr lang="en-US" smtClean="0"/>
              <a:pPr>
                <a:defRPr/>
              </a:pPr>
              <a:t>15</a:t>
            </a:fld>
            <a:endParaRPr lang="en-US" dirty="0">
              <a:latin typeface="+mn-lt"/>
            </a:endParaRPr>
          </a:p>
        </p:txBody>
      </p:sp>
      <p:sp>
        <p:nvSpPr>
          <p:cNvPr id="16389" name="TextBox 4"/>
          <p:cNvSpPr txBox="1">
            <a:spLocks noChangeArrowheads="1"/>
          </p:cNvSpPr>
          <p:nvPr/>
        </p:nvSpPr>
        <p:spPr bwMode="auto">
          <a:xfrm>
            <a:off x="1376653" y="2924175"/>
            <a:ext cx="64880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dirty="0"/>
              <a:t>     </a:t>
            </a:r>
            <a:r>
              <a:rPr lang="en-US" altLang="en-US" sz="2800" dirty="0">
                <a:latin typeface="+mn-lt"/>
              </a:rPr>
              <a:t>Mary didn’t slap the green witch.</a:t>
            </a:r>
          </a:p>
          <a:p>
            <a:pPr eaLnBrk="1" hangingPunct="1">
              <a:spcBef>
                <a:spcPct val="0"/>
              </a:spcBef>
              <a:buClrTx/>
              <a:buFontTx/>
              <a:buNone/>
            </a:pPr>
            <a:endParaRPr lang="en-US" altLang="en-US" sz="2800" dirty="0">
              <a:latin typeface="+mn-lt"/>
            </a:endParaRPr>
          </a:p>
          <a:p>
            <a:pPr eaLnBrk="1" hangingPunct="1">
              <a:spcBef>
                <a:spcPct val="0"/>
              </a:spcBef>
              <a:buClrTx/>
              <a:buFontTx/>
              <a:buNone/>
            </a:pPr>
            <a:r>
              <a:rPr lang="en-US" altLang="en-US" sz="2800" dirty="0">
                <a:latin typeface="+mn-lt"/>
              </a:rPr>
              <a:t>Maria no </a:t>
            </a:r>
            <a:r>
              <a:rPr lang="en-US" altLang="en-US" sz="2800" dirty="0" err="1">
                <a:latin typeface="+mn-lt"/>
              </a:rPr>
              <a:t>dió</a:t>
            </a:r>
            <a:r>
              <a:rPr lang="en-US" altLang="en-US" sz="2800" dirty="0">
                <a:latin typeface="+mn-lt"/>
              </a:rPr>
              <a:t> </a:t>
            </a:r>
            <a:r>
              <a:rPr lang="en-US" altLang="en-US" sz="2800" dirty="0" err="1">
                <a:latin typeface="+mn-lt"/>
              </a:rPr>
              <a:t>una</a:t>
            </a:r>
            <a:r>
              <a:rPr lang="en-US" altLang="en-US" sz="2800" dirty="0">
                <a:latin typeface="+mn-lt"/>
              </a:rPr>
              <a:t> </a:t>
            </a:r>
            <a:r>
              <a:rPr lang="en-US" altLang="en-US" sz="2800" dirty="0" err="1">
                <a:latin typeface="+mn-lt"/>
              </a:rPr>
              <a:t>bofetada</a:t>
            </a:r>
            <a:r>
              <a:rPr lang="en-US" altLang="en-US" sz="2800" dirty="0">
                <a:latin typeface="+mn-lt"/>
              </a:rPr>
              <a:t> a la </a:t>
            </a:r>
            <a:r>
              <a:rPr lang="en-US" altLang="en-US" sz="2800" dirty="0" err="1">
                <a:latin typeface="+mn-lt"/>
              </a:rPr>
              <a:t>bruja</a:t>
            </a:r>
            <a:r>
              <a:rPr lang="en-US" altLang="en-US" sz="2800" dirty="0">
                <a:latin typeface="+mn-lt"/>
              </a:rPr>
              <a:t> </a:t>
            </a:r>
            <a:r>
              <a:rPr lang="en-US" altLang="en-US" sz="2800" dirty="0" err="1">
                <a:latin typeface="+mn-lt"/>
              </a:rPr>
              <a:t>verde</a:t>
            </a:r>
            <a:r>
              <a:rPr lang="en-US" altLang="en-US" sz="2800" dirty="0">
                <a:latin typeface="+mn-lt"/>
              </a:rPr>
              <a:t>.</a:t>
            </a:r>
          </a:p>
        </p:txBody>
      </p:sp>
      <p:sp>
        <p:nvSpPr>
          <p:cNvPr id="16390" name="Down Arrow 5"/>
          <p:cNvSpPr>
            <a:spLocks noChangeArrowheads="1"/>
          </p:cNvSpPr>
          <p:nvPr/>
        </p:nvSpPr>
        <p:spPr bwMode="auto">
          <a:xfrm>
            <a:off x="3871119" y="3370784"/>
            <a:ext cx="361183" cy="491775"/>
          </a:xfrm>
          <a:prstGeom prst="downArrow">
            <a:avLst>
              <a:gd name="adj1" fmla="val 50000"/>
              <a:gd name="adj2" fmla="val 50015"/>
            </a:avLst>
          </a:prstGeom>
          <a:solidFill>
            <a:schemeClr val="accent1">
              <a:lumMod val="60000"/>
              <a:lumOff val="40000"/>
            </a:schemeClr>
          </a:solidFill>
          <a:ln w="12700" algn="ctr">
            <a:noFill/>
            <a:round/>
            <a:headEnd/>
            <a:tailEnd/>
          </a:ln>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Tree>
    <p:extLst>
      <p:ext uri="{BB962C8B-B14F-4D97-AF65-F5344CB8AC3E}">
        <p14:creationId xmlns:p14="http://schemas.microsoft.com/office/powerpoint/2010/main" val="62580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Word Alignment</a:t>
            </a:r>
          </a:p>
        </p:txBody>
      </p:sp>
      <p:sp>
        <p:nvSpPr>
          <p:cNvPr id="18435" name="Content Placeholder 2"/>
          <p:cNvSpPr>
            <a:spLocks noGrp="1"/>
          </p:cNvSpPr>
          <p:nvPr>
            <p:ph idx="1"/>
          </p:nvPr>
        </p:nvSpPr>
        <p:spPr/>
        <p:txBody>
          <a:bodyPr/>
          <a:lstStyle/>
          <a:p>
            <a:r>
              <a:rPr lang="en-US" altLang="en-US" smtClean="0"/>
              <a:t>Shows mapping between words in one language and the other.</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A03F86C-6D57-49CC-B183-C9D2EDF9B568}" type="slidenum">
              <a:rPr lang="en-US" smtClean="0"/>
              <a:pPr>
                <a:defRPr/>
              </a:pPr>
              <a:t>16</a:t>
            </a:fld>
            <a:endParaRPr lang="en-US">
              <a:latin typeface="+mn-lt"/>
            </a:endParaRPr>
          </a:p>
        </p:txBody>
      </p:sp>
      <p:sp>
        <p:nvSpPr>
          <p:cNvPr id="18437" name="TextBox 4"/>
          <p:cNvSpPr txBox="1">
            <a:spLocks noChangeArrowheads="1"/>
          </p:cNvSpPr>
          <p:nvPr/>
        </p:nvSpPr>
        <p:spPr bwMode="auto">
          <a:xfrm>
            <a:off x="1376653" y="2924175"/>
            <a:ext cx="814838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dirty="0"/>
              <a:t>     </a:t>
            </a:r>
            <a:r>
              <a:rPr lang="en-US" altLang="en-US" sz="3600" dirty="0"/>
              <a:t>Mary didn’t slap the green witch.</a:t>
            </a:r>
          </a:p>
          <a:p>
            <a:pPr eaLnBrk="1" hangingPunct="1">
              <a:spcBef>
                <a:spcPct val="0"/>
              </a:spcBef>
              <a:buClrTx/>
              <a:buFontTx/>
              <a:buNone/>
            </a:pPr>
            <a:endParaRPr lang="en-US" altLang="en-US" sz="2800" dirty="0"/>
          </a:p>
          <a:p>
            <a:pPr eaLnBrk="1" hangingPunct="1">
              <a:spcBef>
                <a:spcPct val="0"/>
              </a:spcBef>
              <a:buClrTx/>
              <a:buFontTx/>
              <a:buNone/>
            </a:pPr>
            <a:r>
              <a:rPr lang="en-US" altLang="en-US" sz="3600" dirty="0"/>
              <a:t>Maria no </a:t>
            </a:r>
            <a:r>
              <a:rPr lang="en-US" altLang="en-US" sz="3600" dirty="0" err="1"/>
              <a:t>dió</a:t>
            </a:r>
            <a:r>
              <a:rPr lang="en-US" altLang="en-US" sz="3600" dirty="0"/>
              <a:t> </a:t>
            </a:r>
            <a:r>
              <a:rPr lang="en-US" altLang="en-US" sz="3600" dirty="0" err="1"/>
              <a:t>una</a:t>
            </a:r>
            <a:r>
              <a:rPr lang="en-US" altLang="en-US" sz="3600" dirty="0"/>
              <a:t> </a:t>
            </a:r>
            <a:r>
              <a:rPr lang="en-US" altLang="en-US" sz="3600" dirty="0" err="1"/>
              <a:t>bofetada</a:t>
            </a:r>
            <a:r>
              <a:rPr lang="en-US" altLang="en-US" sz="3600" dirty="0"/>
              <a:t> a la </a:t>
            </a:r>
            <a:r>
              <a:rPr lang="en-US" altLang="en-US" sz="3600" dirty="0" err="1"/>
              <a:t>bruja</a:t>
            </a:r>
            <a:r>
              <a:rPr lang="en-US" altLang="en-US" sz="3600" dirty="0"/>
              <a:t> </a:t>
            </a:r>
            <a:r>
              <a:rPr lang="en-US" altLang="en-US" sz="3600" dirty="0" err="1"/>
              <a:t>verde</a:t>
            </a:r>
            <a:r>
              <a:rPr lang="en-US" altLang="en-US" sz="3600" dirty="0"/>
              <a:t>.</a:t>
            </a:r>
          </a:p>
        </p:txBody>
      </p:sp>
      <p:cxnSp>
        <p:nvCxnSpPr>
          <p:cNvPr id="18438" name="Straight Connector 6"/>
          <p:cNvCxnSpPr>
            <a:cxnSpLocks noChangeShapeType="1"/>
          </p:cNvCxnSpPr>
          <p:nvPr/>
        </p:nvCxnSpPr>
        <p:spPr bwMode="auto">
          <a:xfrm rot="5400000">
            <a:off x="1771537" y="3509508"/>
            <a:ext cx="601662" cy="2723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39" name="Straight Connector 7"/>
          <p:cNvCxnSpPr>
            <a:cxnSpLocks noChangeShapeType="1"/>
          </p:cNvCxnSpPr>
          <p:nvPr/>
        </p:nvCxnSpPr>
        <p:spPr bwMode="auto">
          <a:xfrm flipH="1">
            <a:off x="2956720" y="3427840"/>
            <a:ext cx="279405" cy="5763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8"/>
          <p:cNvCxnSpPr>
            <a:cxnSpLocks noChangeShapeType="1"/>
          </p:cNvCxnSpPr>
          <p:nvPr/>
        </p:nvCxnSpPr>
        <p:spPr bwMode="auto">
          <a:xfrm flipH="1">
            <a:off x="3454441" y="3448641"/>
            <a:ext cx="1157849" cy="79315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Connector 10"/>
          <p:cNvCxnSpPr>
            <a:cxnSpLocks noChangeShapeType="1"/>
          </p:cNvCxnSpPr>
          <p:nvPr/>
        </p:nvCxnSpPr>
        <p:spPr bwMode="auto">
          <a:xfrm flipH="1">
            <a:off x="4339129" y="3448641"/>
            <a:ext cx="273161" cy="66662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2" name="Straight Connector 13"/>
          <p:cNvCxnSpPr>
            <a:cxnSpLocks noChangeShapeType="1"/>
          </p:cNvCxnSpPr>
          <p:nvPr/>
        </p:nvCxnSpPr>
        <p:spPr bwMode="auto">
          <a:xfrm>
            <a:off x="4612290" y="3393872"/>
            <a:ext cx="960700" cy="6365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3" name="Straight Connector 17"/>
          <p:cNvCxnSpPr>
            <a:cxnSpLocks noChangeShapeType="1"/>
          </p:cNvCxnSpPr>
          <p:nvPr/>
        </p:nvCxnSpPr>
        <p:spPr bwMode="auto">
          <a:xfrm>
            <a:off x="4641137" y="3448641"/>
            <a:ext cx="1726057" cy="66854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4" name="Straight Connector 18"/>
          <p:cNvCxnSpPr>
            <a:cxnSpLocks noChangeShapeType="1"/>
          </p:cNvCxnSpPr>
          <p:nvPr/>
        </p:nvCxnSpPr>
        <p:spPr bwMode="auto">
          <a:xfrm>
            <a:off x="5242719" y="3387626"/>
            <a:ext cx="1712369" cy="67680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5" name="Straight Connector 21"/>
          <p:cNvCxnSpPr>
            <a:cxnSpLocks noChangeShapeType="1"/>
          </p:cNvCxnSpPr>
          <p:nvPr/>
        </p:nvCxnSpPr>
        <p:spPr bwMode="auto">
          <a:xfrm>
            <a:off x="6098903" y="3448641"/>
            <a:ext cx="2572816" cy="61578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6" name="Straight Connector 23"/>
          <p:cNvCxnSpPr>
            <a:cxnSpLocks noChangeShapeType="1"/>
          </p:cNvCxnSpPr>
          <p:nvPr/>
        </p:nvCxnSpPr>
        <p:spPr bwMode="auto">
          <a:xfrm>
            <a:off x="7201616" y="3408790"/>
            <a:ext cx="367392" cy="70840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89958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How do human translate languages?</a:t>
            </a:r>
            <a:endParaRPr lang="en-US" dirty="0"/>
          </a:p>
        </p:txBody>
      </p:sp>
      <p:sp>
        <p:nvSpPr>
          <p:cNvPr id="4" name="Content Placeholder 3"/>
          <p:cNvSpPr>
            <a:spLocks noGrp="1"/>
          </p:cNvSpPr>
          <p:nvPr>
            <p:ph idx="1"/>
          </p:nvPr>
        </p:nvSpPr>
        <p:spPr/>
        <p:txBody>
          <a:bodyPr/>
          <a:lstStyle/>
          <a:p>
            <a:r>
              <a:rPr lang="en-US" dirty="0" smtClean="0"/>
              <a:t>Is a bilingual dictionary sufficient?</a:t>
            </a:r>
            <a:endParaRPr lang="en-US" dirty="0"/>
          </a:p>
        </p:txBody>
      </p:sp>
      <p:grpSp>
        <p:nvGrpSpPr>
          <p:cNvPr id="21" name="Group 20"/>
          <p:cNvGrpSpPr/>
          <p:nvPr/>
        </p:nvGrpSpPr>
        <p:grpSpPr>
          <a:xfrm>
            <a:off x="1560609" y="2415047"/>
            <a:ext cx="2319866" cy="1105894"/>
            <a:chOff x="1173359" y="2415047"/>
            <a:chExt cx="1744215" cy="1105894"/>
          </a:xfrm>
        </p:grpSpPr>
        <p:sp>
          <p:nvSpPr>
            <p:cNvPr id="5" name="Rectangle 4"/>
            <p:cNvSpPr/>
            <p:nvPr/>
          </p:nvSpPr>
          <p:spPr>
            <a:xfrm>
              <a:off x="1173359" y="2415047"/>
              <a:ext cx="1701501" cy="461665"/>
            </a:xfrm>
            <a:prstGeom prst="rect">
              <a:avLst/>
            </a:prstGeom>
          </p:spPr>
          <p:txBody>
            <a:bodyPr wrap="none">
              <a:spAutoFit/>
            </a:bodyPr>
            <a:lstStyle/>
            <a:p>
              <a:r>
                <a:rPr lang="en-US" sz="2400" dirty="0" smtClean="0"/>
                <a:t>John loves Mary.</a:t>
              </a:r>
              <a:endParaRPr lang="en-US" sz="2400" dirty="0"/>
            </a:p>
          </p:txBody>
        </p:sp>
        <p:sp>
          <p:nvSpPr>
            <p:cNvPr id="6" name="Rectangle 5"/>
            <p:cNvSpPr/>
            <p:nvPr/>
          </p:nvSpPr>
          <p:spPr>
            <a:xfrm>
              <a:off x="1173359" y="3059276"/>
              <a:ext cx="1744215" cy="461665"/>
            </a:xfrm>
            <a:prstGeom prst="rect">
              <a:avLst/>
            </a:prstGeom>
          </p:spPr>
          <p:txBody>
            <a:bodyPr wrap="none">
              <a:spAutoFit/>
            </a:bodyPr>
            <a:lstStyle/>
            <a:p>
              <a:r>
                <a:rPr lang="en-US" sz="2400" dirty="0" smtClean="0">
                  <a:solidFill>
                    <a:srgbClr val="00B050"/>
                  </a:solidFill>
                </a:rPr>
                <a:t>Jean </a:t>
              </a:r>
              <a:r>
                <a:rPr lang="en-US" sz="2400" dirty="0" err="1" smtClean="0">
                  <a:solidFill>
                    <a:srgbClr val="00B050"/>
                  </a:solidFill>
                </a:rPr>
                <a:t>aime</a:t>
              </a:r>
              <a:r>
                <a:rPr lang="en-US" sz="2400" dirty="0" smtClean="0">
                  <a:solidFill>
                    <a:srgbClr val="00B050"/>
                  </a:solidFill>
                </a:rPr>
                <a:t> Marie.</a:t>
              </a:r>
              <a:endParaRPr lang="en-US" sz="2400" dirty="0">
                <a:solidFill>
                  <a:srgbClr val="00B050"/>
                </a:solidFill>
              </a:endParaRPr>
            </a:p>
          </p:txBody>
        </p:sp>
      </p:grpSp>
      <p:grpSp>
        <p:nvGrpSpPr>
          <p:cNvPr id="20" name="Group 19"/>
          <p:cNvGrpSpPr/>
          <p:nvPr/>
        </p:nvGrpSpPr>
        <p:grpSpPr>
          <a:xfrm>
            <a:off x="2026521" y="2779025"/>
            <a:ext cx="1938527" cy="388718"/>
            <a:chOff x="1523660" y="2779025"/>
            <a:chExt cx="1457501" cy="388718"/>
          </a:xfrm>
        </p:grpSpPr>
        <p:cxnSp>
          <p:nvCxnSpPr>
            <p:cNvPr id="8" name="Straight Connector 7"/>
            <p:cNvCxnSpPr/>
            <p:nvPr/>
          </p:nvCxnSpPr>
          <p:spPr>
            <a:xfrm>
              <a:off x="1523660" y="278980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04546" y="277902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80821" y="277902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410892" y="2424352"/>
            <a:ext cx="4984121" cy="1096589"/>
            <a:chOff x="4068233" y="2424351"/>
            <a:chExt cx="3747362" cy="1096589"/>
          </a:xfrm>
        </p:grpSpPr>
        <p:sp>
          <p:nvSpPr>
            <p:cNvPr id="12" name="Rectangle 11"/>
            <p:cNvSpPr/>
            <p:nvPr/>
          </p:nvSpPr>
          <p:spPr>
            <a:xfrm>
              <a:off x="4068233" y="2424351"/>
              <a:ext cx="2794311" cy="461665"/>
            </a:xfrm>
            <a:prstGeom prst="rect">
              <a:avLst/>
            </a:prstGeom>
          </p:spPr>
          <p:txBody>
            <a:bodyPr wrap="none">
              <a:spAutoFit/>
            </a:bodyPr>
            <a:lstStyle/>
            <a:p>
              <a:r>
                <a:rPr lang="en-US" sz="2400" dirty="0" smtClean="0"/>
                <a:t>John       told Mary a     story.</a:t>
              </a:r>
              <a:endParaRPr lang="en-US" sz="2400" dirty="0"/>
            </a:p>
          </p:txBody>
        </p:sp>
        <p:sp>
          <p:nvSpPr>
            <p:cNvPr id="13" name="Rectangle 12"/>
            <p:cNvSpPr/>
            <p:nvPr/>
          </p:nvSpPr>
          <p:spPr>
            <a:xfrm>
              <a:off x="4068233" y="3059275"/>
              <a:ext cx="3747362" cy="461665"/>
            </a:xfrm>
            <a:prstGeom prst="rect">
              <a:avLst/>
            </a:prstGeom>
          </p:spPr>
          <p:txBody>
            <a:bodyPr wrap="none">
              <a:spAutoFit/>
            </a:bodyPr>
            <a:lstStyle/>
            <a:p>
              <a:r>
                <a:rPr lang="en-US" sz="2400" dirty="0" smtClean="0">
                  <a:solidFill>
                    <a:srgbClr val="00B050"/>
                  </a:solidFill>
                </a:rPr>
                <a:t>Jean a </a:t>
              </a:r>
              <a:r>
                <a:rPr lang="en-US" sz="2400" dirty="0" err="1" smtClean="0">
                  <a:solidFill>
                    <a:srgbClr val="00B050"/>
                  </a:solidFill>
                </a:rPr>
                <a:t>raconté</a:t>
              </a:r>
              <a:r>
                <a:rPr lang="en-US" sz="2400" dirty="0" smtClean="0">
                  <a:solidFill>
                    <a:srgbClr val="00B050"/>
                  </a:solidFill>
                </a:rPr>
                <a:t>      </a:t>
              </a:r>
              <a:r>
                <a:rPr lang="en-US" sz="2400" dirty="0" err="1" smtClean="0">
                  <a:solidFill>
                    <a:srgbClr val="00B050"/>
                  </a:solidFill>
                </a:rPr>
                <a:t>une</a:t>
              </a:r>
              <a:r>
                <a:rPr lang="en-US" sz="2400" dirty="0" smtClean="0">
                  <a:solidFill>
                    <a:srgbClr val="00B050"/>
                  </a:solidFill>
                </a:rPr>
                <a:t> histoire à Marie.</a:t>
              </a:r>
              <a:endParaRPr lang="en-US" sz="2400" dirty="0">
                <a:solidFill>
                  <a:srgbClr val="00B050"/>
                </a:solidFill>
              </a:endParaRPr>
            </a:p>
          </p:txBody>
        </p:sp>
      </p:grpSp>
      <p:grpSp>
        <p:nvGrpSpPr>
          <p:cNvPr id="25" name="Group 24"/>
          <p:cNvGrpSpPr/>
          <p:nvPr/>
        </p:nvGrpSpPr>
        <p:grpSpPr>
          <a:xfrm>
            <a:off x="5879892" y="2777435"/>
            <a:ext cx="3921812" cy="408272"/>
            <a:chOff x="4420856" y="2777435"/>
            <a:chExt cx="2948654" cy="408272"/>
          </a:xfrm>
        </p:grpSpPr>
        <p:cxnSp>
          <p:nvCxnSpPr>
            <p:cNvPr id="14" name="Straight Connector 13"/>
            <p:cNvCxnSpPr/>
            <p:nvPr/>
          </p:nvCxnSpPr>
          <p:spPr>
            <a:xfrm>
              <a:off x="4420856" y="2779024"/>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876109" y="2779024"/>
              <a:ext cx="237344" cy="4066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34209" y="2789805"/>
              <a:ext cx="311088" cy="365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88461" y="2789805"/>
              <a:ext cx="1272921" cy="3959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88461" y="2779024"/>
              <a:ext cx="1681049" cy="4066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47001" y="277743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64777" y="2798787"/>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951075" y="4055534"/>
            <a:ext cx="3979551" cy="1244234"/>
            <a:chOff x="715075" y="4055534"/>
            <a:chExt cx="2992066" cy="1244234"/>
          </a:xfrm>
        </p:grpSpPr>
        <p:sp>
          <p:nvSpPr>
            <p:cNvPr id="32" name="Rectangle 31"/>
            <p:cNvSpPr/>
            <p:nvPr/>
          </p:nvSpPr>
          <p:spPr>
            <a:xfrm>
              <a:off x="715075" y="4055534"/>
              <a:ext cx="2992066" cy="461665"/>
            </a:xfrm>
            <a:prstGeom prst="rect">
              <a:avLst/>
            </a:prstGeom>
          </p:spPr>
          <p:txBody>
            <a:bodyPr wrap="none">
              <a:spAutoFit/>
            </a:bodyPr>
            <a:lstStyle/>
            <a:p>
              <a:r>
                <a:rPr lang="en-US" sz="2400" dirty="0" smtClean="0"/>
                <a:t>John     is a computer scientist.</a:t>
              </a:r>
              <a:endParaRPr lang="en-US" sz="2400" dirty="0"/>
            </a:p>
          </p:txBody>
        </p:sp>
        <p:sp>
          <p:nvSpPr>
            <p:cNvPr id="33" name="Rectangle 32"/>
            <p:cNvSpPr/>
            <p:nvPr/>
          </p:nvSpPr>
          <p:spPr>
            <a:xfrm>
              <a:off x="715075" y="4838103"/>
              <a:ext cx="2981845" cy="461665"/>
            </a:xfrm>
            <a:prstGeom prst="rect">
              <a:avLst/>
            </a:prstGeom>
          </p:spPr>
          <p:txBody>
            <a:bodyPr wrap="none">
              <a:spAutoFit/>
            </a:bodyPr>
            <a:lstStyle/>
            <a:p>
              <a:r>
                <a:rPr lang="en-US" sz="2400" dirty="0" smtClean="0">
                  <a:solidFill>
                    <a:srgbClr val="00B050"/>
                  </a:solidFill>
                </a:rPr>
                <a:t>Jean    </a:t>
              </a:r>
              <a:r>
                <a:rPr lang="en-US" sz="2400" dirty="0" err="1" smtClean="0">
                  <a:solidFill>
                    <a:srgbClr val="00B050"/>
                  </a:solidFill>
                </a:rPr>
                <a:t>est</a:t>
              </a:r>
              <a:r>
                <a:rPr lang="en-US" sz="2400" dirty="0" smtClean="0">
                  <a:solidFill>
                    <a:srgbClr val="00B050"/>
                  </a:solidFill>
                </a:rPr>
                <a:t>            </a:t>
              </a:r>
              <a:r>
                <a:rPr lang="en-US" sz="2400" dirty="0" err="1" smtClean="0">
                  <a:solidFill>
                    <a:srgbClr val="00B050"/>
                  </a:solidFill>
                </a:rPr>
                <a:t>informaticien</a:t>
              </a:r>
              <a:r>
                <a:rPr lang="en-US" sz="2400" dirty="0" smtClean="0">
                  <a:solidFill>
                    <a:srgbClr val="00B050"/>
                  </a:solidFill>
                </a:rPr>
                <a:t>.</a:t>
              </a:r>
              <a:endParaRPr lang="en-US" sz="2400" dirty="0">
                <a:solidFill>
                  <a:srgbClr val="00B050"/>
                </a:solidFill>
              </a:endParaRPr>
            </a:p>
          </p:txBody>
        </p:sp>
      </p:grpSp>
      <p:cxnSp>
        <p:nvCxnSpPr>
          <p:cNvPr id="49" name="Straight Connector 48"/>
          <p:cNvCxnSpPr/>
          <p:nvPr/>
        </p:nvCxnSpPr>
        <p:spPr>
          <a:xfrm>
            <a:off x="2179331" y="4227160"/>
            <a:ext cx="185136" cy="1682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417977" y="4472315"/>
            <a:ext cx="3378855" cy="422823"/>
            <a:chOff x="1066120" y="4472314"/>
            <a:chExt cx="2540426" cy="422823"/>
          </a:xfrm>
        </p:grpSpPr>
        <p:cxnSp>
          <p:nvCxnSpPr>
            <p:cNvPr id="34" name="Straight Connector 33"/>
            <p:cNvCxnSpPr/>
            <p:nvPr/>
          </p:nvCxnSpPr>
          <p:spPr>
            <a:xfrm>
              <a:off x="1066120" y="4517199"/>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34205" y="4517199"/>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414588" y="4472314"/>
              <a:ext cx="326993" cy="4228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103100" y="4472314"/>
              <a:ext cx="503446" cy="41294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219292" y="4055534"/>
            <a:ext cx="4076950" cy="1261230"/>
            <a:chOff x="4676037" y="4055534"/>
            <a:chExt cx="3065296" cy="1261230"/>
          </a:xfrm>
        </p:grpSpPr>
        <p:sp>
          <p:nvSpPr>
            <p:cNvPr id="42" name="Rectangle 41"/>
            <p:cNvSpPr/>
            <p:nvPr/>
          </p:nvSpPr>
          <p:spPr>
            <a:xfrm>
              <a:off x="4700110" y="4055534"/>
              <a:ext cx="3032176" cy="461665"/>
            </a:xfrm>
            <a:prstGeom prst="rect">
              <a:avLst/>
            </a:prstGeom>
          </p:spPr>
          <p:txBody>
            <a:bodyPr wrap="none">
              <a:spAutoFit/>
            </a:bodyPr>
            <a:lstStyle/>
            <a:p>
              <a:r>
                <a:rPr lang="en-US" sz="2400" dirty="0" smtClean="0"/>
                <a:t>John     swam    across the lake.</a:t>
              </a:r>
              <a:endParaRPr lang="en-US" sz="2400" dirty="0"/>
            </a:p>
          </p:txBody>
        </p:sp>
        <p:sp>
          <p:nvSpPr>
            <p:cNvPr id="43" name="Rectangle 42"/>
            <p:cNvSpPr/>
            <p:nvPr/>
          </p:nvSpPr>
          <p:spPr>
            <a:xfrm>
              <a:off x="4676037" y="4855099"/>
              <a:ext cx="3065296" cy="461665"/>
            </a:xfrm>
            <a:prstGeom prst="rect">
              <a:avLst/>
            </a:prstGeom>
          </p:spPr>
          <p:txBody>
            <a:bodyPr wrap="none">
              <a:spAutoFit/>
            </a:bodyPr>
            <a:lstStyle/>
            <a:p>
              <a:r>
                <a:rPr lang="en-US" sz="2400" dirty="0" smtClean="0">
                  <a:solidFill>
                    <a:srgbClr val="00B050"/>
                  </a:solidFill>
                </a:rPr>
                <a:t>Jean a </a:t>
              </a:r>
              <a:r>
                <a:rPr lang="en-US" sz="2400" dirty="0" err="1" smtClean="0">
                  <a:solidFill>
                    <a:srgbClr val="00B050"/>
                  </a:solidFill>
                </a:rPr>
                <a:t>traversé</a:t>
              </a:r>
              <a:r>
                <a:rPr lang="en-US" sz="2400" dirty="0" smtClean="0">
                  <a:solidFill>
                    <a:srgbClr val="00B050"/>
                  </a:solidFill>
                </a:rPr>
                <a:t> le lac </a:t>
              </a:r>
              <a:r>
                <a:rPr lang="en-US" sz="2400" dirty="0" smtClean="0">
                  <a:solidFill>
                    <a:srgbClr val="FF0000"/>
                  </a:solidFill>
                </a:rPr>
                <a:t>à la </a:t>
              </a:r>
              <a:r>
                <a:rPr lang="en-US" sz="2400" dirty="0" err="1" smtClean="0">
                  <a:solidFill>
                    <a:srgbClr val="00B050"/>
                  </a:solidFill>
                </a:rPr>
                <a:t>nage</a:t>
              </a:r>
              <a:r>
                <a:rPr lang="en-US" sz="2400" dirty="0" smtClean="0">
                  <a:solidFill>
                    <a:srgbClr val="00B050"/>
                  </a:solidFill>
                </a:rPr>
                <a:t>. </a:t>
              </a:r>
              <a:endParaRPr lang="en-US" sz="2400" dirty="0">
                <a:solidFill>
                  <a:srgbClr val="00B050"/>
                </a:solidFill>
              </a:endParaRPr>
            </a:p>
          </p:txBody>
        </p:sp>
      </p:grpSp>
      <p:grpSp>
        <p:nvGrpSpPr>
          <p:cNvPr id="29" name="Group 28"/>
          <p:cNvGrpSpPr/>
          <p:nvPr/>
        </p:nvGrpSpPr>
        <p:grpSpPr>
          <a:xfrm>
            <a:off x="6700121" y="4402429"/>
            <a:ext cx="3118299" cy="595134"/>
            <a:chOff x="5037555" y="4402429"/>
            <a:chExt cx="2344525" cy="595134"/>
          </a:xfrm>
        </p:grpSpPr>
        <p:cxnSp>
          <p:nvCxnSpPr>
            <p:cNvPr id="44" name="Straight Connector 43"/>
            <p:cNvCxnSpPr/>
            <p:nvPr/>
          </p:nvCxnSpPr>
          <p:spPr>
            <a:xfrm>
              <a:off x="5037555" y="450736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824627" y="4402429"/>
              <a:ext cx="751317" cy="5951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216198" y="4402740"/>
              <a:ext cx="765291" cy="594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528986" y="4449980"/>
              <a:ext cx="853094" cy="54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24627" y="4402739"/>
              <a:ext cx="1544882" cy="5149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289754" y="4402429"/>
              <a:ext cx="1280615" cy="595134"/>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14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Correspondences</a:t>
            </a:r>
          </a:p>
        </p:txBody>
      </p:sp>
      <p:sp>
        <p:nvSpPr>
          <p:cNvPr id="3" name="Content Placeholder 2"/>
          <p:cNvSpPr>
            <a:spLocks noGrp="1"/>
          </p:cNvSpPr>
          <p:nvPr>
            <p:ph idx="1"/>
          </p:nvPr>
        </p:nvSpPr>
        <p:spPr/>
        <p:txBody>
          <a:bodyPr>
            <a:normAutofit/>
          </a:bodyPr>
          <a:lstStyle/>
          <a:p>
            <a:r>
              <a:rPr lang="en-US" dirty="0" smtClean="0"/>
              <a:t>One-to-one</a:t>
            </a:r>
          </a:p>
          <a:p>
            <a:pPr lvl="1"/>
            <a:r>
              <a:rPr lang="en-US" dirty="0"/>
              <a:t>John = Jean, </a:t>
            </a:r>
            <a:r>
              <a:rPr lang="en-US" dirty="0" err="1"/>
              <a:t>aime</a:t>
            </a:r>
            <a:r>
              <a:rPr lang="en-US" dirty="0"/>
              <a:t> = loves, </a:t>
            </a:r>
            <a:r>
              <a:rPr lang="en-US" dirty="0" smtClean="0"/>
              <a:t>Mary=Marie</a:t>
            </a:r>
          </a:p>
          <a:p>
            <a:r>
              <a:rPr lang="en-US" dirty="0" smtClean="0"/>
              <a:t>One-to-many/many-to-one</a:t>
            </a:r>
          </a:p>
          <a:p>
            <a:pPr lvl="1"/>
            <a:r>
              <a:rPr lang="fr-FR" dirty="0"/>
              <a:t>Mary = [à Marie]</a:t>
            </a:r>
          </a:p>
          <a:p>
            <a:pPr lvl="1"/>
            <a:r>
              <a:rPr lang="fr-FR" dirty="0"/>
              <a:t>[a computer </a:t>
            </a:r>
            <a:r>
              <a:rPr lang="fr-FR" dirty="0" err="1" smtClean="0"/>
              <a:t>scientist</a:t>
            </a:r>
            <a:r>
              <a:rPr lang="fr-FR" dirty="0" smtClean="0"/>
              <a:t>] </a:t>
            </a:r>
            <a:r>
              <a:rPr lang="fr-FR" dirty="0"/>
              <a:t>= </a:t>
            </a:r>
            <a:r>
              <a:rPr lang="fr-FR" dirty="0" smtClean="0"/>
              <a:t>informaticien</a:t>
            </a:r>
          </a:p>
          <a:p>
            <a:r>
              <a:rPr lang="en-US" dirty="0" smtClean="0"/>
              <a:t>Many-to-many</a:t>
            </a:r>
          </a:p>
          <a:p>
            <a:pPr lvl="1"/>
            <a:r>
              <a:rPr lang="fr-FR" dirty="0"/>
              <a:t>[</a:t>
            </a:r>
            <a:r>
              <a:rPr lang="fr-FR" dirty="0" err="1"/>
              <a:t>swam</a:t>
            </a:r>
            <a:r>
              <a:rPr lang="fr-FR" dirty="0"/>
              <a:t> </a:t>
            </a:r>
            <a:r>
              <a:rPr lang="fr-FR" dirty="0" err="1" smtClean="0"/>
              <a:t>across</a:t>
            </a:r>
            <a:r>
              <a:rPr lang="fr-FR" dirty="0" smtClean="0"/>
              <a:t> __] </a:t>
            </a:r>
            <a:r>
              <a:rPr lang="fr-FR" dirty="0"/>
              <a:t>= [a </a:t>
            </a:r>
            <a:r>
              <a:rPr lang="fr-FR" dirty="0" smtClean="0"/>
              <a:t>traversé __ </a:t>
            </a:r>
            <a:r>
              <a:rPr lang="fr-FR" dirty="0"/>
              <a:t>à la nage</a:t>
            </a:r>
            <a:r>
              <a:rPr lang="fr-FR" dirty="0" smtClean="0"/>
              <a:t>]</a:t>
            </a:r>
          </a:p>
          <a:p>
            <a:r>
              <a:rPr lang="en-US" dirty="0"/>
              <a:t>Reordering </a:t>
            </a:r>
            <a:r>
              <a:rPr lang="en-US" dirty="0" smtClean="0"/>
              <a:t>required</a:t>
            </a:r>
          </a:p>
          <a:p>
            <a:pPr lvl="1"/>
            <a:r>
              <a:rPr lang="fr-FR" dirty="0" err="1"/>
              <a:t>told</a:t>
            </a:r>
            <a:r>
              <a:rPr lang="fr-FR" dirty="0"/>
              <a:t> Mary</a:t>
            </a:r>
            <a:r>
              <a:rPr lang="fr-FR" baseline="30000" dirty="0"/>
              <a:t>1</a:t>
            </a:r>
            <a:r>
              <a:rPr lang="fr-FR" dirty="0"/>
              <a:t> [a story]</a:t>
            </a:r>
            <a:r>
              <a:rPr lang="fr-FR" baseline="30000" dirty="0"/>
              <a:t>2</a:t>
            </a:r>
            <a:r>
              <a:rPr lang="fr-FR" dirty="0"/>
              <a:t> = a raconté [une histoire]</a:t>
            </a:r>
            <a:r>
              <a:rPr lang="fr-FR" baseline="30000" dirty="0"/>
              <a:t>2</a:t>
            </a:r>
            <a:r>
              <a:rPr lang="fr-FR" dirty="0"/>
              <a:t> [à Marie]</a:t>
            </a:r>
            <a:r>
              <a:rPr lang="fr-FR" baseline="30000" dirty="0"/>
              <a:t>1</a:t>
            </a:r>
            <a:endParaRPr lang="en-US" baseline="30000" dirty="0"/>
          </a:p>
        </p:txBody>
      </p:sp>
      <p:sp>
        <p:nvSpPr>
          <p:cNvPr id="4" name="TextBox 3"/>
          <p:cNvSpPr txBox="1"/>
          <p:nvPr/>
        </p:nvSpPr>
        <p:spPr>
          <a:xfrm>
            <a:off x="4227688" y="1369370"/>
            <a:ext cx="7934150" cy="461665"/>
          </a:xfrm>
          <a:prstGeom prst="rect">
            <a:avLst/>
          </a:prstGeom>
          <a:noFill/>
        </p:spPr>
        <p:txBody>
          <a:bodyPr wrap="square" rtlCol="0">
            <a:spAutoFit/>
          </a:bodyPr>
          <a:lstStyle/>
          <a:p>
            <a:r>
              <a:rPr lang="en-US" sz="2400" b="1" dirty="0" smtClean="0">
                <a:solidFill>
                  <a:srgbClr val="FF0000"/>
                </a:solidFill>
              </a:rPr>
              <a:t>A bilingual dictionary is  clearly insufficient!</a:t>
            </a:r>
            <a:endParaRPr lang="en-US" sz="2400" b="1" dirty="0">
              <a:solidFill>
                <a:srgbClr val="FF0000"/>
              </a:solidFill>
            </a:endParaRPr>
          </a:p>
        </p:txBody>
      </p:sp>
      <p:sp>
        <p:nvSpPr>
          <p:cNvPr id="7" name="Slide Number Placeholder 6"/>
          <p:cNvSpPr>
            <a:spLocks noGrp="1"/>
          </p:cNvSpPr>
          <p:nvPr>
            <p:ph type="sldNum" sz="quarter" idx="4294967295"/>
          </p:nvPr>
        </p:nvSpPr>
        <p:spPr>
          <a:xfrm>
            <a:off x="8715984" y="6356353"/>
            <a:ext cx="2837762" cy="365125"/>
          </a:xfrm>
          <a:prstGeom prst="rect">
            <a:avLst/>
          </a:prstGeom>
        </p:spPr>
        <p:txBody>
          <a:bodyPr/>
          <a:lstStyle/>
          <a:p>
            <a:fld id="{AA504A00-5B03-484F-8010-D8F3F3F226AF}" type="slidenum">
              <a:rPr lang="en-US" smtClean="0"/>
              <a:t>18</a:t>
            </a:fld>
            <a:endParaRPr lang="en-US"/>
          </a:p>
        </p:txBody>
      </p:sp>
    </p:spTree>
    <p:extLst>
      <p:ext uri="{BB962C8B-B14F-4D97-AF65-F5344CB8AC3E}">
        <p14:creationId xmlns:p14="http://schemas.microsoft.com/office/powerpoint/2010/main" val="148285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9222727" y="6400800"/>
            <a:ext cx="2533716"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fld id="{A5919EB9-DF09-4568-A04D-3E329092DE5D}" type="slidenum">
              <a:rPr lang="en-US" altLang="en-US" sz="1200" smtClean="0">
                <a:latin typeface="Helvetica" pitchFamily="34" charset="0"/>
              </a:rPr>
              <a:pPr eaLnBrk="1" hangingPunct="1">
                <a:spcBef>
                  <a:spcPct val="0"/>
                </a:spcBef>
                <a:buClrTx/>
                <a:buFontTx/>
                <a:buNone/>
              </a:pPr>
              <a:t>19</a:t>
            </a:fld>
            <a:endParaRPr lang="en-US" altLang="en-US" sz="1200" smtClean="0"/>
          </a:p>
        </p:txBody>
      </p:sp>
      <p:sp>
        <p:nvSpPr>
          <p:cNvPr id="17411" name="Rectangle 2"/>
          <p:cNvSpPr>
            <a:spLocks noGrp="1" noChangeArrowheads="1"/>
          </p:cNvSpPr>
          <p:nvPr>
            <p:ph type="title"/>
          </p:nvPr>
        </p:nvSpPr>
        <p:spPr>
          <a:xfrm>
            <a:off x="608094" y="0"/>
            <a:ext cx="10945653" cy="1295400"/>
          </a:xfrm>
        </p:spPr>
        <p:txBody>
          <a:bodyPr>
            <a:normAutofit/>
          </a:bodyPr>
          <a:lstStyle/>
          <a:p>
            <a:r>
              <a:rPr lang="en-US" altLang="en-US" sz="3200" b="1" dirty="0" smtClean="0"/>
              <a:t>Ambiguity Resolution </a:t>
            </a:r>
            <a:br>
              <a:rPr lang="en-US" altLang="en-US" sz="3200" b="1" dirty="0" smtClean="0"/>
            </a:br>
            <a:r>
              <a:rPr lang="en-US" altLang="en-US" sz="3200" b="1" dirty="0" smtClean="0"/>
              <a:t>is Required for Translation</a:t>
            </a:r>
          </a:p>
        </p:txBody>
      </p:sp>
      <p:sp>
        <p:nvSpPr>
          <p:cNvPr id="17412" name="Rectangle 3"/>
          <p:cNvSpPr>
            <a:spLocks noGrp="1" noChangeArrowheads="1"/>
          </p:cNvSpPr>
          <p:nvPr>
            <p:ph type="body" idx="1"/>
          </p:nvPr>
        </p:nvSpPr>
        <p:spPr>
          <a:xfrm>
            <a:off x="709441" y="1371600"/>
            <a:ext cx="10945654" cy="5016500"/>
          </a:xfrm>
        </p:spPr>
        <p:txBody>
          <a:bodyPr/>
          <a:lstStyle/>
          <a:p>
            <a:r>
              <a:rPr lang="en-US" altLang="en-US" sz="2800" dirty="0" smtClean="0"/>
              <a:t>Syntactic and semantic ambiguities must be properly resolved for correct translation:</a:t>
            </a:r>
          </a:p>
          <a:p>
            <a:pPr lvl="1"/>
            <a:r>
              <a:rPr lang="en-US" altLang="en-US" sz="2400" dirty="0" smtClean="0"/>
              <a:t>“John plays the guitar.” </a:t>
            </a:r>
            <a:r>
              <a:rPr lang="en-US" altLang="en-US" sz="2400" dirty="0" smtClean="0">
                <a:cs typeface="Times New Roman" pitchFamily="18" charset="0"/>
              </a:rPr>
              <a:t>→ “John </a:t>
            </a:r>
            <a:r>
              <a:rPr lang="en-US" altLang="en-US" sz="2400" dirty="0" err="1" smtClean="0">
                <a:cs typeface="Times New Roman" pitchFamily="18" charset="0"/>
              </a:rPr>
              <a:t>toca</a:t>
            </a:r>
            <a:r>
              <a:rPr lang="en-US" altLang="en-US" sz="2400" dirty="0" smtClean="0">
                <a:cs typeface="Times New Roman" pitchFamily="18" charset="0"/>
              </a:rPr>
              <a:t> la </a:t>
            </a:r>
            <a:r>
              <a:rPr lang="en-US" altLang="en-US" sz="2400" dirty="0" err="1" smtClean="0">
                <a:cs typeface="Times New Roman" pitchFamily="18" charset="0"/>
              </a:rPr>
              <a:t>guitarra</a:t>
            </a:r>
            <a:r>
              <a:rPr lang="en-US" altLang="en-US" sz="2400" dirty="0" smtClean="0">
                <a:cs typeface="Times New Roman" pitchFamily="18" charset="0"/>
              </a:rPr>
              <a:t>.”</a:t>
            </a:r>
          </a:p>
          <a:p>
            <a:pPr lvl="1"/>
            <a:r>
              <a:rPr lang="en-US" altLang="en-US" sz="2400" dirty="0" smtClean="0">
                <a:cs typeface="Times New Roman" pitchFamily="18" charset="0"/>
              </a:rPr>
              <a:t>“John plays soccer.” → “John </a:t>
            </a:r>
            <a:r>
              <a:rPr lang="en-US" altLang="en-US" sz="2400" dirty="0" err="1" smtClean="0">
                <a:cs typeface="Times New Roman" pitchFamily="18" charset="0"/>
              </a:rPr>
              <a:t>juega</a:t>
            </a:r>
            <a:r>
              <a:rPr lang="en-US" altLang="en-US" sz="2400" dirty="0" smtClean="0">
                <a:cs typeface="Times New Roman" pitchFamily="18" charset="0"/>
              </a:rPr>
              <a:t> el </a:t>
            </a:r>
            <a:r>
              <a:rPr lang="en-US" altLang="en-US" sz="2400" dirty="0" err="1" smtClean="0">
                <a:cs typeface="Times New Roman" pitchFamily="18" charset="0"/>
              </a:rPr>
              <a:t>fútbol</a:t>
            </a:r>
            <a:r>
              <a:rPr lang="en-US" altLang="en-US" sz="2400" dirty="0" smtClean="0">
                <a:cs typeface="Times New Roman" pitchFamily="18" charset="0"/>
              </a:rPr>
              <a:t>.”</a:t>
            </a:r>
          </a:p>
          <a:p>
            <a:r>
              <a:rPr lang="en-US" altLang="en-US" sz="2400" dirty="0" smtClean="0">
                <a:cs typeface="Times New Roman" pitchFamily="18" charset="0"/>
              </a:rPr>
              <a:t>An apocryphal story is that an early MT system gave the following results when translating from English to Russian and then back to English:</a:t>
            </a:r>
          </a:p>
          <a:p>
            <a:pPr lvl="1"/>
            <a:r>
              <a:rPr lang="en-US" altLang="en-US" dirty="0" smtClean="0">
                <a:solidFill>
                  <a:srgbClr val="0000FF"/>
                </a:solidFill>
                <a:cs typeface="Times New Roman" pitchFamily="18" charset="0"/>
              </a:rPr>
              <a:t>“The spirit is willing but the flesh is weak.” </a:t>
            </a:r>
            <a:r>
              <a:rPr lang="en-US" altLang="en-US" dirty="0" smtClean="0">
                <a:cs typeface="Times New Roman" pitchFamily="18" charset="0"/>
                <a:sym typeface="Symbol" pitchFamily="18" charset="2"/>
              </a:rPr>
              <a:t>              </a:t>
            </a:r>
            <a:br>
              <a:rPr lang="en-US" altLang="en-US" dirty="0" smtClean="0">
                <a:cs typeface="Times New Roman" pitchFamily="18" charset="0"/>
                <a:sym typeface="Symbol" pitchFamily="18" charset="2"/>
              </a:rPr>
            </a:br>
            <a:r>
              <a:rPr lang="en-US" altLang="en-US" dirty="0" smtClean="0">
                <a:solidFill>
                  <a:srgbClr val="0000FF"/>
                </a:solidFill>
                <a:cs typeface="Times New Roman" pitchFamily="18" charset="0"/>
                <a:sym typeface="Symbol" pitchFamily="18" charset="2"/>
              </a:rPr>
              <a:t> “The liquor is good but the meat is spoiled.”</a:t>
            </a:r>
          </a:p>
          <a:p>
            <a:pPr lvl="1"/>
            <a:r>
              <a:rPr lang="en-US" altLang="en-US" sz="2400" dirty="0" smtClean="0">
                <a:cs typeface="Times New Roman" pitchFamily="18" charset="0"/>
                <a:sym typeface="Symbol" pitchFamily="18" charset="2"/>
              </a:rPr>
              <a:t>“</a:t>
            </a:r>
            <a:r>
              <a:rPr lang="en-US" altLang="en-US" dirty="0" smtClean="0">
                <a:solidFill>
                  <a:srgbClr val="0000FF"/>
                </a:solidFill>
                <a:cs typeface="Times New Roman" pitchFamily="18" charset="0"/>
                <a:sym typeface="Symbol" pitchFamily="18" charset="2"/>
              </a:rPr>
              <a:t>Out of sight, out of mind.”  “Invisible idiot.” </a:t>
            </a:r>
          </a:p>
        </p:txBody>
      </p:sp>
    </p:spTree>
    <p:extLst>
      <p:ext uri="{BB962C8B-B14F-4D97-AF65-F5344CB8AC3E}">
        <p14:creationId xmlns:p14="http://schemas.microsoft.com/office/powerpoint/2010/main" val="2246288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smtClean="0"/>
              <a:t>  History of Machine Translation</a:t>
            </a:r>
            <a:br>
              <a:rPr lang="en-US" altLang="en-US" sz="4000" smtClean="0"/>
            </a:br>
            <a:r>
              <a:rPr lang="en-US" altLang="en-US" sz="2000" smtClean="0"/>
              <a:t>(Based on work by John Hutchins, mt-archive.info)</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400" smtClean="0"/>
              <a:t>Before the computer: In the mid 1930s, a French-Armenian Georges Artsrouni and a Russian Petr Troyanskii applied for patents for ‘translating machines’. </a:t>
            </a:r>
          </a:p>
          <a:p>
            <a:pPr eaLnBrk="1" hangingPunct="1">
              <a:lnSpc>
                <a:spcPct val="90000"/>
              </a:lnSpc>
              <a:buFontTx/>
              <a:buNone/>
            </a:pPr>
            <a:endParaRPr lang="en-US" altLang="en-US" sz="2400" smtClean="0"/>
          </a:p>
          <a:p>
            <a:pPr eaLnBrk="1" hangingPunct="1">
              <a:lnSpc>
                <a:spcPct val="90000"/>
              </a:lnSpc>
            </a:pPr>
            <a:r>
              <a:rPr lang="en-US" altLang="en-US" sz="2400" smtClean="0"/>
              <a:t>The pioneers (1947-1954):  the first public MT demo was given in 1954  (by IBM and Georgetown University). </a:t>
            </a:r>
          </a:p>
          <a:p>
            <a:pPr eaLnBrk="1" hangingPunct="1">
              <a:lnSpc>
                <a:spcPct val="90000"/>
              </a:lnSpc>
              <a:buFontTx/>
              <a:buNone/>
            </a:pPr>
            <a:endParaRPr lang="en-US" altLang="en-US" sz="2400" smtClean="0"/>
          </a:p>
          <a:p>
            <a:pPr eaLnBrk="1" hangingPunct="1">
              <a:lnSpc>
                <a:spcPct val="90000"/>
              </a:lnSpc>
            </a:pPr>
            <a:r>
              <a:rPr lang="en-US" altLang="en-US" sz="2400" smtClean="0"/>
              <a:t>Machine translation was one of the first applications envisioned for computers</a:t>
            </a:r>
          </a:p>
        </p:txBody>
      </p:sp>
      <p:sp>
        <p:nvSpPr>
          <p:cNvPr id="4100" name="Slide Number Placeholder 1"/>
          <p:cNvSpPr>
            <a:spLocks noGrp="1"/>
          </p:cNvSpPr>
          <p:nvPr>
            <p:ph type="sldNum" sz="quarter" idx="4294967295"/>
          </p:nvPr>
        </p:nvSpPr>
        <p:spPr>
          <a:xfrm>
            <a:off x="8715984" y="6245225"/>
            <a:ext cx="2837762" cy="476250"/>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610E371-2E76-45BA-A879-48D8488E6EF7}" type="slidenum">
              <a:rPr lang="en-US" altLang="en-US" sz="1400" smtClean="0"/>
              <a:pPr eaLnBrk="1" hangingPunct="1">
                <a:spcBef>
                  <a:spcPct val="0"/>
                </a:spcBef>
                <a:buFontTx/>
                <a:buNone/>
              </a:pPr>
              <a:t>2</a:t>
            </a:fld>
            <a:endParaRPr lang="en-US" altLang="en-US" sz="1400" smtClean="0"/>
          </a:p>
        </p:txBody>
      </p:sp>
    </p:spTree>
    <p:extLst>
      <p:ext uri="{BB962C8B-B14F-4D97-AF65-F5344CB8AC3E}">
        <p14:creationId xmlns:p14="http://schemas.microsoft.com/office/powerpoint/2010/main" val="4052583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t>
            </a:r>
            <a:r>
              <a:rPr lang="en-US" dirty="0" smtClean="0"/>
              <a:t>divergences</a:t>
            </a:r>
            <a:endParaRPr lang="en-US" dirty="0"/>
          </a:p>
        </p:txBody>
      </p:sp>
      <p:sp>
        <p:nvSpPr>
          <p:cNvPr id="3" name="Content Placeholder 2"/>
          <p:cNvSpPr>
            <a:spLocks noGrp="1"/>
          </p:cNvSpPr>
          <p:nvPr>
            <p:ph idx="1"/>
          </p:nvPr>
        </p:nvSpPr>
        <p:spPr/>
        <p:txBody>
          <a:bodyPr/>
          <a:lstStyle/>
          <a:p>
            <a:r>
              <a:rPr lang="en-US" dirty="0" smtClean="0"/>
              <a:t>Different </a:t>
            </a:r>
            <a:r>
              <a:rPr lang="en-US" dirty="0"/>
              <a:t>senses of homonymous </a:t>
            </a:r>
            <a:r>
              <a:rPr lang="en-US" dirty="0" smtClean="0"/>
              <a:t>words generally </a:t>
            </a:r>
            <a:r>
              <a:rPr lang="en-US" dirty="0"/>
              <a:t>have different </a:t>
            </a:r>
            <a:r>
              <a:rPr lang="en-US" dirty="0" smtClean="0"/>
              <a:t>translations</a:t>
            </a:r>
          </a:p>
          <a:p>
            <a:endParaRPr lang="en-US" dirty="0" smtClean="0"/>
          </a:p>
          <a:p>
            <a:endParaRPr lang="en-US" dirty="0"/>
          </a:p>
          <a:p>
            <a:r>
              <a:rPr lang="en-US" dirty="0" smtClean="0"/>
              <a:t>Different </a:t>
            </a:r>
            <a:r>
              <a:rPr lang="en-US" dirty="0"/>
              <a:t>senses of </a:t>
            </a:r>
            <a:r>
              <a:rPr lang="en-US" dirty="0" err="1"/>
              <a:t>polysemous</a:t>
            </a:r>
            <a:r>
              <a:rPr lang="en-US" dirty="0"/>
              <a:t> </a:t>
            </a:r>
            <a:r>
              <a:rPr lang="en-US" dirty="0" smtClean="0"/>
              <a:t>words may </a:t>
            </a:r>
            <a:r>
              <a:rPr lang="en-US" dirty="0"/>
              <a:t>also have different translations</a:t>
            </a:r>
          </a:p>
        </p:txBody>
      </p:sp>
      <p:sp>
        <p:nvSpPr>
          <p:cNvPr id="4" name="Rectangle 3"/>
          <p:cNvSpPr/>
          <p:nvPr/>
        </p:nvSpPr>
        <p:spPr>
          <a:xfrm>
            <a:off x="3040460" y="2694266"/>
            <a:ext cx="6080919" cy="1200329"/>
          </a:xfrm>
          <a:prstGeom prst="rect">
            <a:avLst/>
          </a:prstGeom>
        </p:spPr>
        <p:txBody>
          <a:bodyPr>
            <a:spAutoFit/>
          </a:bodyPr>
          <a:lstStyle/>
          <a:p>
            <a:r>
              <a:rPr lang="en-US" sz="2400" dirty="0" smtClean="0"/>
              <a:t>English                - German</a:t>
            </a:r>
          </a:p>
          <a:p>
            <a:r>
              <a:rPr lang="en-US" sz="2400" dirty="0" smtClean="0"/>
              <a:t>(river) bank        - </a:t>
            </a:r>
            <a:r>
              <a:rPr lang="en-US" sz="2400" dirty="0" err="1" smtClean="0"/>
              <a:t>Ufer</a:t>
            </a:r>
            <a:endParaRPr lang="en-US" sz="2400" dirty="0" smtClean="0"/>
          </a:p>
          <a:p>
            <a:r>
              <a:rPr lang="en-US" sz="2400" dirty="0" smtClean="0"/>
              <a:t>(financial) bank - Bank</a:t>
            </a:r>
            <a:endParaRPr lang="en-US" sz="2400" dirty="0"/>
          </a:p>
        </p:txBody>
      </p:sp>
      <p:sp>
        <p:nvSpPr>
          <p:cNvPr id="5" name="Rectangle 4"/>
          <p:cNvSpPr/>
          <p:nvPr/>
        </p:nvSpPr>
        <p:spPr>
          <a:xfrm>
            <a:off x="1143792" y="4966886"/>
            <a:ext cx="10409955" cy="1200329"/>
          </a:xfrm>
          <a:prstGeom prst="rect">
            <a:avLst/>
          </a:prstGeom>
        </p:spPr>
        <p:txBody>
          <a:bodyPr wrap="square">
            <a:spAutoFit/>
          </a:bodyPr>
          <a:lstStyle/>
          <a:p>
            <a:r>
              <a:rPr lang="en-US" sz="2400" dirty="0" smtClean="0"/>
              <a:t>I </a:t>
            </a:r>
            <a:r>
              <a:rPr lang="en-US" sz="2400" b="1" dirty="0" smtClean="0"/>
              <a:t>know</a:t>
            </a:r>
            <a:r>
              <a:rPr lang="en-US" sz="2400" dirty="0" smtClean="0"/>
              <a:t> that he bought the book: Je </a:t>
            </a:r>
            <a:r>
              <a:rPr lang="en-US" sz="2400" b="1" dirty="0" smtClean="0">
                <a:solidFill>
                  <a:srgbClr val="FF0000"/>
                </a:solidFill>
              </a:rPr>
              <a:t>sais </a:t>
            </a:r>
            <a:r>
              <a:rPr lang="en-US" sz="2400" b="1" dirty="0" err="1" smtClean="0">
                <a:solidFill>
                  <a:srgbClr val="FF0000"/>
                </a:solidFill>
              </a:rPr>
              <a:t>qu</a:t>
            </a:r>
            <a:r>
              <a:rPr lang="en-US" sz="2400" dirty="0" err="1" smtClean="0"/>
              <a:t>’il</a:t>
            </a:r>
            <a:r>
              <a:rPr lang="en-US" sz="2400" dirty="0" smtClean="0"/>
              <a:t> a </a:t>
            </a:r>
            <a:r>
              <a:rPr lang="en-US" sz="2400" dirty="0" err="1" smtClean="0"/>
              <a:t>acheté</a:t>
            </a:r>
            <a:r>
              <a:rPr lang="en-US" sz="2400" dirty="0" smtClean="0"/>
              <a:t> le livre.</a:t>
            </a:r>
          </a:p>
          <a:p>
            <a:r>
              <a:rPr lang="en-US" sz="2400" dirty="0" smtClean="0"/>
              <a:t>I </a:t>
            </a:r>
            <a:r>
              <a:rPr lang="en-US" sz="2400" b="1" dirty="0" smtClean="0"/>
              <a:t>know</a:t>
            </a:r>
            <a:r>
              <a:rPr lang="en-US" sz="2400" dirty="0" smtClean="0"/>
              <a:t> Peter: Je </a:t>
            </a:r>
            <a:r>
              <a:rPr lang="en-US" sz="2400" b="1" dirty="0" err="1" smtClean="0">
                <a:solidFill>
                  <a:srgbClr val="0070C0"/>
                </a:solidFill>
              </a:rPr>
              <a:t>connais</a:t>
            </a:r>
            <a:r>
              <a:rPr lang="en-US" sz="2400" dirty="0" smtClean="0"/>
              <a:t> Peter.</a:t>
            </a:r>
          </a:p>
          <a:p>
            <a:r>
              <a:rPr lang="en-US" sz="2400" dirty="0" smtClean="0"/>
              <a:t>I </a:t>
            </a:r>
            <a:r>
              <a:rPr lang="en-US" sz="2400" b="1" dirty="0" smtClean="0"/>
              <a:t>know</a:t>
            </a:r>
            <a:r>
              <a:rPr lang="en-US" sz="2400" dirty="0" smtClean="0"/>
              <a:t> math: Je </a:t>
            </a:r>
            <a:r>
              <a:rPr lang="en-US" sz="2400" b="1" dirty="0" err="1" smtClean="0">
                <a:solidFill>
                  <a:srgbClr val="00B050"/>
                </a:solidFill>
              </a:rPr>
              <a:t>m’y</a:t>
            </a:r>
            <a:r>
              <a:rPr lang="en-US" sz="2400" b="1" dirty="0" smtClean="0">
                <a:solidFill>
                  <a:srgbClr val="00B050"/>
                </a:solidFill>
              </a:rPr>
              <a:t> </a:t>
            </a:r>
            <a:r>
              <a:rPr lang="en-US" sz="2400" b="1" dirty="0" err="1" smtClean="0">
                <a:solidFill>
                  <a:srgbClr val="00B050"/>
                </a:solidFill>
              </a:rPr>
              <a:t>connais</a:t>
            </a:r>
            <a:r>
              <a:rPr lang="en-US" sz="2400" b="1" dirty="0" smtClean="0">
                <a:solidFill>
                  <a:srgbClr val="00B050"/>
                </a:solidFill>
              </a:rPr>
              <a:t> </a:t>
            </a:r>
            <a:r>
              <a:rPr lang="en-US" sz="2400" b="1" dirty="0" err="1" smtClean="0">
                <a:solidFill>
                  <a:srgbClr val="00B050"/>
                </a:solidFill>
              </a:rPr>
              <a:t>en</a:t>
            </a:r>
            <a:r>
              <a:rPr lang="en-US" sz="2400" dirty="0" smtClean="0"/>
              <a:t> </a:t>
            </a:r>
            <a:r>
              <a:rPr lang="en-US" sz="2400" dirty="0" err="1" smtClean="0"/>
              <a:t>maths</a:t>
            </a:r>
            <a:r>
              <a:rPr lang="en-US" sz="2400" dirty="0" smtClean="0"/>
              <a:t>.</a:t>
            </a:r>
            <a:endParaRPr lang="en-US" sz="2400" dirty="0"/>
          </a:p>
        </p:txBody>
      </p:sp>
      <p:sp>
        <p:nvSpPr>
          <p:cNvPr id="8" name="Slide Number Placeholder 7"/>
          <p:cNvSpPr>
            <a:spLocks noGrp="1"/>
          </p:cNvSpPr>
          <p:nvPr>
            <p:ph type="sldNum" sz="quarter" idx="4294967295"/>
          </p:nvPr>
        </p:nvSpPr>
        <p:spPr>
          <a:xfrm>
            <a:off x="8715984" y="6356353"/>
            <a:ext cx="2837762" cy="365125"/>
          </a:xfrm>
          <a:prstGeom prst="rect">
            <a:avLst/>
          </a:prstGeom>
        </p:spPr>
        <p:txBody>
          <a:bodyPr/>
          <a:lstStyle/>
          <a:p>
            <a:fld id="{AA504A00-5B03-484F-8010-D8F3F3F226AF}" type="slidenum">
              <a:rPr lang="en-US" smtClean="0"/>
              <a:t>20</a:t>
            </a:fld>
            <a:endParaRPr lang="en-US"/>
          </a:p>
        </p:txBody>
      </p:sp>
    </p:spTree>
    <p:extLst>
      <p:ext uri="{BB962C8B-B14F-4D97-AF65-F5344CB8AC3E}">
        <p14:creationId xmlns:p14="http://schemas.microsoft.com/office/powerpoint/2010/main" val="334968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Lexical Gaps</a:t>
            </a:r>
          </a:p>
        </p:txBody>
      </p:sp>
      <p:sp>
        <p:nvSpPr>
          <p:cNvPr id="21507" name="Content Placeholder 2"/>
          <p:cNvSpPr>
            <a:spLocks noGrp="1"/>
          </p:cNvSpPr>
          <p:nvPr>
            <p:ph idx="1"/>
          </p:nvPr>
        </p:nvSpPr>
        <p:spPr/>
        <p:txBody>
          <a:bodyPr/>
          <a:lstStyle/>
          <a:p>
            <a:r>
              <a:rPr lang="en-US" altLang="en-US" dirty="0" smtClean="0"/>
              <a:t>Some words in one language do not have a corresponding term in the other.</a:t>
            </a:r>
            <a:endParaRPr lang="en-US" altLang="en-US" sz="2000" dirty="0" smtClean="0"/>
          </a:p>
          <a:p>
            <a:pPr lvl="2" eaLnBrk="1" hangingPunct="1">
              <a:lnSpc>
                <a:spcPct val="90000"/>
              </a:lnSpc>
            </a:pPr>
            <a:r>
              <a:rPr lang="en-US" altLang="en-US" sz="2800" dirty="0" err="1" smtClean="0">
                <a:solidFill>
                  <a:srgbClr val="0000FF"/>
                </a:solidFill>
              </a:rPr>
              <a:t>Rivi</a:t>
            </a:r>
            <a:r>
              <a:rPr lang="en-US" altLang="en-US" sz="2800" dirty="0" err="1" smtClean="0">
                <a:solidFill>
                  <a:srgbClr val="0000FF"/>
                </a:solidFill>
                <a:cs typeface="Times New Roman" pitchFamily="18" charset="0"/>
              </a:rPr>
              <a:t>ère</a:t>
            </a:r>
            <a:r>
              <a:rPr lang="en-US" altLang="en-US" sz="2800" dirty="0" smtClean="0">
                <a:cs typeface="Times New Roman" pitchFamily="18" charset="0"/>
              </a:rPr>
              <a:t> (river that flows into ocean) and </a:t>
            </a:r>
            <a:r>
              <a:rPr lang="en-US" altLang="en-US" sz="2800" dirty="0" err="1" smtClean="0">
                <a:solidFill>
                  <a:srgbClr val="0000FF"/>
                </a:solidFill>
              </a:rPr>
              <a:t>fleuve</a:t>
            </a:r>
            <a:r>
              <a:rPr lang="en-US" altLang="en-US" sz="2800" dirty="0" smtClean="0"/>
              <a:t> (river that does not flow into ocean) in French</a:t>
            </a:r>
          </a:p>
          <a:p>
            <a:pPr lvl="2" eaLnBrk="1" hangingPunct="1">
              <a:lnSpc>
                <a:spcPct val="90000"/>
              </a:lnSpc>
            </a:pPr>
            <a:r>
              <a:rPr lang="en-US" altLang="en-US" sz="2800" dirty="0" err="1" smtClean="0">
                <a:solidFill>
                  <a:srgbClr val="0000FF"/>
                </a:solidFill>
                <a:cs typeface="Times New Roman" pitchFamily="18" charset="0"/>
              </a:rPr>
              <a:t>Schedenfraude</a:t>
            </a:r>
            <a:r>
              <a:rPr lang="en-US" altLang="en-US" sz="2800" dirty="0" smtClean="0">
                <a:cs typeface="Times New Roman" pitchFamily="18" charset="0"/>
              </a:rPr>
              <a:t> (feeling good about another’s pain) in German.</a:t>
            </a:r>
          </a:p>
          <a:p>
            <a:pPr lvl="2" eaLnBrk="1" hangingPunct="1">
              <a:lnSpc>
                <a:spcPct val="90000"/>
              </a:lnSpc>
            </a:pPr>
            <a:r>
              <a:rPr lang="en-US" altLang="en-US" sz="2800" dirty="0" err="1" smtClean="0">
                <a:solidFill>
                  <a:srgbClr val="0000FF"/>
                </a:solidFill>
                <a:cs typeface="Times New Roman" pitchFamily="18" charset="0"/>
              </a:rPr>
              <a:t>Oyakoko</a:t>
            </a:r>
            <a:r>
              <a:rPr lang="en-US" altLang="en-US" sz="2800" dirty="0" smtClean="0">
                <a:solidFill>
                  <a:srgbClr val="0000FF"/>
                </a:solidFill>
                <a:cs typeface="Times New Roman" pitchFamily="18" charset="0"/>
              </a:rPr>
              <a:t> </a:t>
            </a:r>
            <a:r>
              <a:rPr lang="en-US" altLang="en-US" sz="2800" dirty="0" smtClean="0">
                <a:cs typeface="Times New Roman" pitchFamily="18" charset="0"/>
              </a:rPr>
              <a:t>(filial piety) in Japanese</a:t>
            </a:r>
          </a:p>
          <a:p>
            <a:pPr lvl="2" eaLnBrk="1" hangingPunct="1">
              <a:lnSpc>
                <a:spcPct val="90000"/>
              </a:lnSpc>
            </a:pPr>
            <a:endParaRPr lang="en-US" altLang="en-US" sz="2800" dirty="0" smtClean="0">
              <a:cs typeface="Times New Roman" pitchFamily="18" charset="0"/>
            </a:endParaRP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1A1FA01-7CF2-4A21-8921-8AA8C91DEAA5}" type="slidenum">
              <a:rPr lang="en-US" smtClean="0"/>
              <a:pPr>
                <a:defRPr/>
              </a:pPr>
              <a:t>21</a:t>
            </a:fld>
            <a:endParaRPr lang="en-US" dirty="0">
              <a:latin typeface="+mn-lt"/>
            </a:endParaRPr>
          </a:p>
        </p:txBody>
      </p:sp>
    </p:spTree>
    <p:extLst>
      <p:ext uri="{BB962C8B-B14F-4D97-AF65-F5344CB8AC3E}">
        <p14:creationId xmlns:p14="http://schemas.microsoft.com/office/powerpoint/2010/main" val="482492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divergences</a:t>
            </a:r>
          </a:p>
        </p:txBody>
      </p:sp>
      <p:sp>
        <p:nvSpPr>
          <p:cNvPr id="3" name="Content Placeholder 2"/>
          <p:cNvSpPr>
            <a:spLocks noGrp="1"/>
          </p:cNvSpPr>
          <p:nvPr>
            <p:ph idx="1"/>
          </p:nvPr>
        </p:nvSpPr>
        <p:spPr/>
        <p:txBody>
          <a:bodyPr>
            <a:normAutofit/>
          </a:bodyPr>
          <a:lstStyle/>
          <a:p>
            <a:r>
              <a:rPr lang="en-US" dirty="0"/>
              <a:t>Word </a:t>
            </a:r>
            <a:r>
              <a:rPr lang="en-US" dirty="0" smtClean="0"/>
              <a:t>order</a:t>
            </a:r>
          </a:p>
          <a:p>
            <a:pPr lvl="1"/>
            <a:r>
              <a:rPr lang="en-US" dirty="0"/>
              <a:t>SVO (</a:t>
            </a:r>
            <a:r>
              <a:rPr lang="en-US" dirty="0" err="1"/>
              <a:t>Sbj</a:t>
            </a:r>
            <a:r>
              <a:rPr lang="en-US" dirty="0"/>
              <a:t>-Verb-</a:t>
            </a:r>
            <a:r>
              <a:rPr lang="en-US" dirty="0" err="1"/>
              <a:t>Obj</a:t>
            </a:r>
            <a:r>
              <a:rPr lang="en-US" dirty="0"/>
              <a:t>), SOV, VSO,… </a:t>
            </a:r>
          </a:p>
          <a:p>
            <a:pPr lvl="1"/>
            <a:r>
              <a:rPr lang="en-US" dirty="0" smtClean="0"/>
              <a:t>fixed </a:t>
            </a:r>
            <a:r>
              <a:rPr lang="en-US" dirty="0"/>
              <a:t>or free</a:t>
            </a:r>
            <a:r>
              <a:rPr lang="en-US" dirty="0" smtClean="0"/>
              <a:t>?</a:t>
            </a:r>
          </a:p>
          <a:p>
            <a:r>
              <a:rPr lang="en-US" dirty="0"/>
              <a:t>Head-marking vs. </a:t>
            </a:r>
            <a:r>
              <a:rPr lang="en-US" dirty="0" smtClean="0"/>
              <a:t>dependent-marking</a:t>
            </a:r>
          </a:p>
          <a:p>
            <a:pPr lvl="1"/>
            <a:r>
              <a:rPr lang="en-US" dirty="0"/>
              <a:t>Dependent-marking (English</a:t>
            </a:r>
            <a:r>
              <a:rPr lang="en-US" dirty="0" smtClean="0"/>
              <a:t>): </a:t>
            </a:r>
            <a:r>
              <a:rPr lang="en-US" dirty="0"/>
              <a:t>the man</a:t>
            </a:r>
            <a:r>
              <a:rPr lang="en-US" dirty="0">
                <a:solidFill>
                  <a:srgbClr val="FF0000"/>
                </a:solidFill>
              </a:rPr>
              <a:t>’s house</a:t>
            </a:r>
          </a:p>
          <a:p>
            <a:pPr lvl="1"/>
            <a:r>
              <a:rPr lang="en-US" dirty="0"/>
              <a:t>Head-marking (Hungarian</a:t>
            </a:r>
            <a:r>
              <a:rPr lang="en-US" dirty="0" smtClean="0"/>
              <a:t>): </a:t>
            </a:r>
            <a:r>
              <a:rPr lang="en-US" dirty="0"/>
              <a:t>the man </a:t>
            </a:r>
            <a:r>
              <a:rPr lang="en-US" dirty="0" smtClean="0">
                <a:solidFill>
                  <a:srgbClr val="FF0000"/>
                </a:solidFill>
              </a:rPr>
              <a:t>house-his</a:t>
            </a:r>
          </a:p>
          <a:p>
            <a:r>
              <a:rPr lang="en-US" dirty="0"/>
              <a:t>Pro-drop languages can omit </a:t>
            </a:r>
            <a:r>
              <a:rPr lang="en-US" dirty="0" smtClean="0"/>
              <a:t>pronouns</a:t>
            </a:r>
            <a:endParaRPr lang="en-US" dirty="0"/>
          </a:p>
          <a:p>
            <a:pPr lvl="1"/>
            <a:r>
              <a:rPr lang="en-US" dirty="0"/>
              <a:t>Italian (with inflection): I eat = </a:t>
            </a:r>
            <a:r>
              <a:rPr lang="en-US" dirty="0" err="1"/>
              <a:t>mangio</a:t>
            </a:r>
            <a:r>
              <a:rPr lang="en-US" dirty="0"/>
              <a:t>; he eats = </a:t>
            </a:r>
            <a:r>
              <a:rPr lang="en-US" dirty="0" err="1"/>
              <a:t>mangia</a:t>
            </a:r>
            <a:endParaRPr lang="en-US" dirty="0"/>
          </a:p>
          <a:p>
            <a:pPr lvl="1"/>
            <a:r>
              <a:rPr lang="en-US" dirty="0"/>
              <a:t>Chinese (without inflection): I/he eat: </a:t>
            </a:r>
            <a:r>
              <a:rPr lang="en-US" dirty="0" err="1"/>
              <a:t>chīfàn</a:t>
            </a:r>
            <a:endParaRPr lang="en-US" dirty="0"/>
          </a:p>
        </p:txBody>
      </p:sp>
    </p:spTree>
    <p:extLst>
      <p:ext uri="{BB962C8B-B14F-4D97-AF65-F5344CB8AC3E}">
        <p14:creationId xmlns:p14="http://schemas.microsoft.com/office/powerpoint/2010/main" val="12834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a:t>
            </a:r>
            <a:r>
              <a:rPr lang="en-US" dirty="0" smtClean="0"/>
              <a:t>divergences</a:t>
            </a:r>
            <a:endParaRPr lang="en-US" dirty="0"/>
          </a:p>
        </p:txBody>
      </p:sp>
      <p:sp>
        <p:nvSpPr>
          <p:cNvPr id="3" name="Content Placeholder 2"/>
          <p:cNvSpPr>
            <a:spLocks noGrp="1"/>
          </p:cNvSpPr>
          <p:nvPr>
            <p:ph idx="1"/>
          </p:nvPr>
        </p:nvSpPr>
        <p:spPr/>
        <p:txBody>
          <a:bodyPr/>
          <a:lstStyle/>
          <a:p>
            <a:r>
              <a:rPr lang="en-US" dirty="0" smtClean="0"/>
              <a:t>Aspect</a:t>
            </a:r>
            <a:endParaRPr lang="en-US" dirty="0"/>
          </a:p>
          <a:p>
            <a:pPr lvl="1"/>
            <a:r>
              <a:rPr lang="en-US" dirty="0" smtClean="0"/>
              <a:t>English </a:t>
            </a:r>
            <a:r>
              <a:rPr lang="en-US" dirty="0"/>
              <a:t>has a progressive </a:t>
            </a:r>
            <a:r>
              <a:rPr lang="en-US" dirty="0" smtClean="0"/>
              <a:t>aspect</a:t>
            </a:r>
            <a:endParaRPr lang="en-US" dirty="0"/>
          </a:p>
          <a:p>
            <a:pPr lvl="2"/>
            <a:r>
              <a:rPr lang="en-US" dirty="0"/>
              <a:t>‘Peter swims’ vs. ‘Peter is swimming’</a:t>
            </a:r>
          </a:p>
          <a:p>
            <a:pPr lvl="1"/>
            <a:r>
              <a:rPr lang="en-US" dirty="0" smtClean="0"/>
              <a:t>German </a:t>
            </a:r>
            <a:r>
              <a:rPr lang="en-US" dirty="0"/>
              <a:t>can only express this with an adverb:</a:t>
            </a:r>
          </a:p>
          <a:p>
            <a:pPr lvl="2"/>
            <a:r>
              <a:rPr lang="en-US" dirty="0"/>
              <a:t>‘Peter </a:t>
            </a:r>
            <a:r>
              <a:rPr lang="en-US" dirty="0" err="1"/>
              <a:t>schwimmt</a:t>
            </a:r>
            <a:r>
              <a:rPr lang="en-US" dirty="0"/>
              <a:t>’ vs. ‘Peter </a:t>
            </a:r>
            <a:r>
              <a:rPr lang="en-US" dirty="0" err="1"/>
              <a:t>schwimmt</a:t>
            </a:r>
            <a:r>
              <a:rPr lang="en-US" dirty="0"/>
              <a:t> </a:t>
            </a:r>
            <a:r>
              <a:rPr lang="en-US" dirty="0" err="1"/>
              <a:t>gerade</a:t>
            </a:r>
            <a:r>
              <a:rPr lang="en-US" dirty="0"/>
              <a:t>’</a:t>
            </a:r>
          </a:p>
        </p:txBody>
      </p:sp>
      <p:sp>
        <p:nvSpPr>
          <p:cNvPr id="4" name="TextBox 3"/>
          <p:cNvSpPr txBox="1"/>
          <p:nvPr/>
        </p:nvSpPr>
        <p:spPr>
          <a:xfrm>
            <a:off x="2113844" y="4580656"/>
            <a:ext cx="7934150" cy="830997"/>
          </a:xfrm>
          <a:prstGeom prst="rect">
            <a:avLst/>
          </a:prstGeom>
          <a:noFill/>
        </p:spPr>
        <p:txBody>
          <a:bodyPr wrap="square" rtlCol="0">
            <a:spAutoFit/>
          </a:bodyPr>
          <a:lstStyle/>
          <a:p>
            <a:r>
              <a:rPr lang="en-US" sz="2400" b="1" i="1" dirty="0" smtClean="0">
                <a:solidFill>
                  <a:srgbClr val="FF0000"/>
                </a:solidFill>
              </a:rPr>
              <a:t>Clearly, a bilingual dictionary is  insufficient; and machine translation is difficult!</a:t>
            </a:r>
            <a:endParaRPr lang="en-US" sz="2400" b="1" i="1" dirty="0">
              <a:solidFill>
                <a:srgbClr val="FF0000"/>
              </a:solidFill>
            </a:endParaRPr>
          </a:p>
        </p:txBody>
      </p:sp>
    </p:spTree>
    <p:extLst>
      <p:ext uri="{BB962C8B-B14F-4D97-AF65-F5344CB8AC3E}">
        <p14:creationId xmlns:p14="http://schemas.microsoft.com/office/powerpoint/2010/main" val="150708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Linguistic Issues Making MT Difficult</a:t>
            </a:r>
          </a:p>
        </p:txBody>
      </p:sp>
      <p:sp>
        <p:nvSpPr>
          <p:cNvPr id="20483" name="Content Placeholder 2"/>
          <p:cNvSpPr>
            <a:spLocks noGrp="1"/>
          </p:cNvSpPr>
          <p:nvPr>
            <p:ph idx="1"/>
          </p:nvPr>
        </p:nvSpPr>
        <p:spPr/>
        <p:txBody>
          <a:bodyPr/>
          <a:lstStyle/>
          <a:p>
            <a:r>
              <a:rPr lang="en-US" altLang="en-US" smtClean="0"/>
              <a:t>Morphological issues with </a:t>
            </a:r>
            <a:r>
              <a:rPr lang="en-US" altLang="en-US" b="1" i="1" smtClean="0"/>
              <a:t>agglutinative</a:t>
            </a:r>
            <a:r>
              <a:rPr lang="en-US" altLang="en-US" smtClean="0"/>
              <a:t>, </a:t>
            </a:r>
            <a:r>
              <a:rPr lang="en-US" altLang="en-US" b="1" i="1" smtClean="0"/>
              <a:t>fusion</a:t>
            </a:r>
            <a:r>
              <a:rPr lang="en-US" altLang="en-US" smtClean="0"/>
              <a:t> and </a:t>
            </a:r>
            <a:r>
              <a:rPr lang="en-US" altLang="en-US" b="1" i="1" smtClean="0"/>
              <a:t>polysynthetic</a:t>
            </a:r>
            <a:r>
              <a:rPr lang="en-US" altLang="en-US" smtClean="0"/>
              <a:t> languages with complex word structure.</a:t>
            </a:r>
          </a:p>
          <a:p>
            <a:r>
              <a:rPr lang="en-US" altLang="en-US" smtClean="0"/>
              <a:t>Syntactic variation between </a:t>
            </a:r>
            <a:r>
              <a:rPr lang="en-US" altLang="en-US" b="1" i="1" smtClean="0"/>
              <a:t>SVO</a:t>
            </a:r>
            <a:r>
              <a:rPr lang="en-US" altLang="en-US" smtClean="0"/>
              <a:t> (e.g. English), </a:t>
            </a:r>
            <a:r>
              <a:rPr lang="en-US" altLang="en-US" b="1" i="1" smtClean="0"/>
              <a:t>SOV</a:t>
            </a:r>
            <a:r>
              <a:rPr lang="en-US" altLang="en-US" smtClean="0"/>
              <a:t> (e.g. Hindi), and </a:t>
            </a:r>
            <a:r>
              <a:rPr lang="en-US" altLang="en-US" b="1" i="1" smtClean="0"/>
              <a:t>VSO</a:t>
            </a:r>
            <a:r>
              <a:rPr lang="en-US" altLang="en-US" smtClean="0"/>
              <a:t> (e.g. Arabic)  languages.</a:t>
            </a:r>
          </a:p>
          <a:p>
            <a:pPr lvl="1"/>
            <a:r>
              <a:rPr lang="en-US" altLang="en-US" smtClean="0"/>
              <a:t>SVO languages use prepositions</a:t>
            </a:r>
          </a:p>
          <a:p>
            <a:pPr lvl="1"/>
            <a:r>
              <a:rPr lang="en-US" altLang="en-US" smtClean="0"/>
              <a:t>SOV languages use postpositions</a:t>
            </a:r>
          </a:p>
          <a:p>
            <a:r>
              <a:rPr lang="en-US" altLang="en-US" b="1" i="1" smtClean="0"/>
              <a:t>Pro-drop </a:t>
            </a:r>
            <a:r>
              <a:rPr lang="en-US" altLang="en-US" smtClean="0"/>
              <a:t>languages regularly omit subjects that must be inferred.</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749AC5ED-AB43-4565-B58C-64B163754CF9}" type="slidenum">
              <a:rPr lang="en-US" smtClean="0"/>
              <a:pPr>
                <a:defRPr/>
              </a:pPr>
              <a:t>24</a:t>
            </a:fld>
            <a:endParaRPr lang="en-US" dirty="0">
              <a:latin typeface="+mn-lt"/>
            </a:endParaRPr>
          </a:p>
        </p:txBody>
      </p:sp>
    </p:spTree>
    <p:extLst>
      <p:ext uri="{BB962C8B-B14F-4D97-AF65-F5344CB8AC3E}">
        <p14:creationId xmlns:p14="http://schemas.microsoft.com/office/powerpoint/2010/main" val="3299412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Taxonomy of MT systems</a:t>
            </a:r>
          </a:p>
        </p:txBody>
      </p:sp>
      <p:sp>
        <p:nvSpPr>
          <p:cNvPr id="3" name="Freeform 2"/>
          <p:cNvSpPr/>
          <p:nvPr/>
        </p:nvSpPr>
        <p:spPr>
          <a:xfrm>
            <a:off x="4285789" y="1708990"/>
            <a:ext cx="3474595" cy="7838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non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MT approaches</a:t>
            </a:r>
          </a:p>
        </p:txBody>
      </p:sp>
      <p:sp>
        <p:nvSpPr>
          <p:cNvPr id="5" name="Freeform 4"/>
          <p:cNvSpPr/>
          <p:nvPr/>
        </p:nvSpPr>
        <p:spPr>
          <a:xfrm>
            <a:off x="1339250" y="3124200"/>
            <a:ext cx="2684269" cy="1240698"/>
          </a:xfrm>
          <a:custGeom>
            <a:avLst/>
            <a:gdLst/>
            <a:ahLst/>
            <a:cxnLst>
              <a:cxn ang="3cd4">
                <a:pos x="hc" y="t"/>
              </a:cxn>
              <a:cxn ang="cd2">
                <a:pos x="l" y="vc"/>
              </a:cxn>
              <a:cxn ang="cd4">
                <a:pos x="hc" y="b"/>
              </a:cxn>
              <a:cxn ang="0">
                <a:pos x="r" y="vc"/>
              </a:cxn>
            </a:cxnLst>
            <a:rect l="l" t="t" r="r" b="b"/>
            <a:pathLst>
              <a:path w="8000" h="3800">
                <a:moveTo>
                  <a:pt x="0" y="3800"/>
                </a:moveTo>
                <a:cubicBezTo>
                  <a:pt x="0" y="2533"/>
                  <a:pt x="0" y="1267"/>
                  <a:pt x="0" y="0"/>
                </a:cubicBezTo>
                <a:cubicBezTo>
                  <a:pt x="2667" y="0"/>
                  <a:pt x="5333" y="0"/>
                  <a:pt x="8000" y="0"/>
                </a:cubicBezTo>
                <a:cubicBezTo>
                  <a:pt x="8000" y="1267"/>
                  <a:pt x="8000" y="2533"/>
                  <a:pt x="8000" y="3800"/>
                </a:cubicBezTo>
                <a:cubicBezTo>
                  <a:pt x="5333" y="3800"/>
                  <a:pt x="2667" y="3800"/>
                  <a:pt x="0" y="3800"/>
                </a:cubicBezTo>
                <a:close/>
              </a:path>
            </a:pathLst>
          </a:custGeom>
          <a:solidFill>
            <a:schemeClr val="tx2">
              <a:lumMod val="60000"/>
              <a:lumOff val="40000"/>
            </a:schemeClr>
          </a:solidFill>
          <a:ln w="0">
            <a:solidFill>
              <a:srgbClr val="3465A4"/>
            </a:solidFill>
            <a:prstDash val="solid"/>
          </a:ln>
        </p:spPr>
        <p:txBody>
          <a:bodyPr vert="horz" wrap="none" lIns="90000" tIns="45000" rIns="90000" bIns="45000" anchor="ctr" anchorCtr="0" compatLnSpc="0"/>
          <a:lstStyle/>
          <a:p>
            <a:pPr lvl="0" algn="ctr" hangingPunct="0"/>
            <a:r>
              <a:rPr lang="en-US" sz="2400" dirty="0">
                <a:solidFill>
                  <a:schemeClr val="bg1"/>
                </a:solidFill>
                <a:ea typeface="Droid Sans Fallback" pitchFamily="2"/>
                <a:cs typeface="Lohit Marathi" pitchFamily="2"/>
              </a:rPr>
              <a:t>Knowledge-based:</a:t>
            </a:r>
          </a:p>
          <a:p>
            <a:pPr lvl="0" algn="ctr" hangingPunct="0"/>
            <a:r>
              <a:rPr lang="en-US" sz="2400" dirty="0">
                <a:solidFill>
                  <a:schemeClr val="bg1"/>
                </a:solidFill>
                <a:ea typeface="Droid Sans Fallback" pitchFamily="2"/>
                <a:cs typeface="Lohit Marathi" pitchFamily="2"/>
              </a:rPr>
              <a:t>  Rule-based MT</a:t>
            </a:r>
          </a:p>
        </p:txBody>
      </p:sp>
      <p:sp>
        <p:nvSpPr>
          <p:cNvPr id="7" name="Freeform 6"/>
          <p:cNvSpPr/>
          <p:nvPr/>
        </p:nvSpPr>
        <p:spPr>
          <a:xfrm>
            <a:off x="6457412" y="3124200"/>
            <a:ext cx="2942309" cy="1240698"/>
          </a:xfrm>
          <a:custGeom>
            <a:avLst/>
            <a:gdLst/>
            <a:ahLst/>
            <a:cxnLst>
              <a:cxn ang="3cd4">
                <a:pos x="hc" y="t"/>
              </a:cxn>
              <a:cxn ang="cd2">
                <a:pos x="l" y="vc"/>
              </a:cxn>
              <a:cxn ang="cd4">
                <a:pos x="hc" y="b"/>
              </a:cxn>
              <a:cxn ang="0">
                <a:pos x="r" y="vc"/>
              </a:cxn>
            </a:cxnLst>
            <a:rect l="l" t="t" r="r" b="b"/>
            <a:pathLst>
              <a:path w="8600" h="3800">
                <a:moveTo>
                  <a:pt x="0" y="3800"/>
                </a:moveTo>
                <a:cubicBezTo>
                  <a:pt x="0" y="2533"/>
                  <a:pt x="0" y="1267"/>
                  <a:pt x="0" y="0"/>
                </a:cubicBezTo>
                <a:cubicBezTo>
                  <a:pt x="2867" y="0"/>
                  <a:pt x="5733" y="0"/>
                  <a:pt x="8600" y="0"/>
                </a:cubicBezTo>
                <a:cubicBezTo>
                  <a:pt x="8600" y="1267"/>
                  <a:pt x="8600" y="2533"/>
                  <a:pt x="8600" y="3800"/>
                </a:cubicBezTo>
                <a:cubicBezTo>
                  <a:pt x="5733" y="3800"/>
                  <a:pt x="2867" y="3800"/>
                  <a:pt x="0" y="3800"/>
                </a:cubicBez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400" dirty="0">
                <a:solidFill>
                  <a:schemeClr val="bg1"/>
                </a:solidFill>
                <a:ea typeface="Droid Sans Fallback" pitchFamily="2"/>
                <a:cs typeface="Lohit Marathi" pitchFamily="2"/>
              </a:rPr>
              <a:t>Data Driven:</a:t>
            </a:r>
          </a:p>
          <a:p>
            <a:pPr lvl="0" algn="ctr" hangingPunct="0"/>
            <a:r>
              <a:rPr lang="en-US" sz="2400" dirty="0">
                <a:solidFill>
                  <a:schemeClr val="bg1"/>
                </a:solidFill>
                <a:ea typeface="Droid Sans Fallback" pitchFamily="2"/>
                <a:cs typeface="Lohit Marathi" pitchFamily="2"/>
              </a:rPr>
              <a:t>Machine Learning based MT</a:t>
            </a:r>
          </a:p>
        </p:txBody>
      </p:sp>
      <p:sp>
        <p:nvSpPr>
          <p:cNvPr id="9" name="Freeform 8"/>
          <p:cNvSpPr/>
          <p:nvPr/>
        </p:nvSpPr>
        <p:spPr>
          <a:xfrm>
            <a:off x="409010" y="4871916"/>
            <a:ext cx="2345352" cy="12410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Interlingua based</a:t>
            </a:r>
          </a:p>
        </p:txBody>
      </p:sp>
      <p:sp>
        <p:nvSpPr>
          <p:cNvPr id="11" name="Freeform 10"/>
          <p:cNvSpPr/>
          <p:nvPr/>
        </p:nvSpPr>
        <p:spPr>
          <a:xfrm>
            <a:off x="3113113" y="4909527"/>
            <a:ext cx="2345352" cy="12410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Transfer based</a:t>
            </a:r>
          </a:p>
        </p:txBody>
      </p:sp>
      <p:sp>
        <p:nvSpPr>
          <p:cNvPr id="13" name="Freeform 12"/>
          <p:cNvSpPr/>
          <p:nvPr/>
        </p:nvSpPr>
        <p:spPr>
          <a:xfrm>
            <a:off x="6023086" y="4909527"/>
            <a:ext cx="2345352" cy="12410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Example-based MT</a:t>
            </a:r>
          </a:p>
        </p:txBody>
      </p:sp>
      <p:sp>
        <p:nvSpPr>
          <p:cNvPr id="15" name="Freeform 14"/>
          <p:cNvSpPr/>
          <p:nvPr/>
        </p:nvSpPr>
        <p:spPr>
          <a:xfrm>
            <a:off x="8595520" y="4909527"/>
            <a:ext cx="2438400" cy="13822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400" dirty="0">
                <a:solidFill>
                  <a:schemeClr val="bg1"/>
                </a:solidFill>
                <a:ea typeface="Droid Sans Fallback" pitchFamily="2"/>
                <a:cs typeface="Lohit Marathi" pitchFamily="2"/>
              </a:rPr>
              <a:t>Statistical Machine Translation</a:t>
            </a:r>
          </a:p>
        </p:txBody>
      </p:sp>
      <p:cxnSp>
        <p:nvCxnSpPr>
          <p:cNvPr id="17" name="Straight Arrow Connector 16"/>
          <p:cNvCxnSpPr>
            <a:stCxn id="3" idx="2"/>
            <a:endCxn id="5" idx="0"/>
          </p:cNvCxnSpPr>
          <p:nvPr/>
        </p:nvCxnSpPr>
        <p:spPr>
          <a:xfrm flipH="1">
            <a:off x="2681385" y="2492795"/>
            <a:ext cx="3341702" cy="631405"/>
          </a:xfrm>
          <a:prstGeom prst="straightConnector1">
            <a:avLst/>
          </a:prstGeom>
          <a:noFill/>
          <a:ln w="0">
            <a:solidFill>
              <a:srgbClr val="000000"/>
            </a:solidFill>
            <a:prstDash val="solid"/>
            <a:tailEnd type="arrow"/>
          </a:ln>
        </p:spPr>
      </p:cxnSp>
      <p:cxnSp>
        <p:nvCxnSpPr>
          <p:cNvPr id="18" name="Straight Arrow Connector 17"/>
          <p:cNvCxnSpPr>
            <a:stCxn id="3" idx="2"/>
            <a:endCxn id="7" idx="0"/>
          </p:cNvCxnSpPr>
          <p:nvPr/>
        </p:nvCxnSpPr>
        <p:spPr>
          <a:xfrm>
            <a:off x="6023087" y="2492795"/>
            <a:ext cx="1905480" cy="631405"/>
          </a:xfrm>
          <a:prstGeom prst="straightConnector1">
            <a:avLst/>
          </a:prstGeom>
          <a:noFill/>
          <a:ln w="0">
            <a:solidFill>
              <a:srgbClr val="000000"/>
            </a:solidFill>
            <a:prstDash val="solid"/>
            <a:tailEnd type="arrow"/>
          </a:ln>
        </p:spPr>
      </p:cxnSp>
      <p:cxnSp>
        <p:nvCxnSpPr>
          <p:cNvPr id="19" name="Straight Arrow Connector 18"/>
          <p:cNvCxnSpPr>
            <a:stCxn id="5" idx="2"/>
            <a:endCxn id="9" idx="0"/>
          </p:cNvCxnSpPr>
          <p:nvPr/>
        </p:nvCxnSpPr>
        <p:spPr>
          <a:xfrm flipH="1">
            <a:off x="1581686" y="4364898"/>
            <a:ext cx="1099699" cy="507018"/>
          </a:xfrm>
          <a:prstGeom prst="straightConnector1">
            <a:avLst/>
          </a:prstGeom>
          <a:noFill/>
          <a:ln w="0">
            <a:solidFill>
              <a:srgbClr val="000000"/>
            </a:solidFill>
            <a:prstDash val="solid"/>
            <a:tailEnd type="arrow"/>
          </a:ln>
        </p:spPr>
      </p:cxnSp>
      <p:cxnSp>
        <p:nvCxnSpPr>
          <p:cNvPr id="20" name="Straight Arrow Connector 19"/>
          <p:cNvCxnSpPr>
            <a:stCxn id="5" idx="2"/>
            <a:endCxn id="11" idx="0"/>
          </p:cNvCxnSpPr>
          <p:nvPr/>
        </p:nvCxnSpPr>
        <p:spPr>
          <a:xfrm>
            <a:off x="2681385" y="4364898"/>
            <a:ext cx="1604404" cy="544629"/>
          </a:xfrm>
          <a:prstGeom prst="straightConnector1">
            <a:avLst/>
          </a:prstGeom>
          <a:noFill/>
          <a:ln w="0">
            <a:solidFill>
              <a:srgbClr val="000000"/>
            </a:solidFill>
            <a:prstDash val="solid"/>
            <a:tailEnd type="arrow"/>
          </a:ln>
        </p:spPr>
      </p:cxnSp>
      <p:cxnSp>
        <p:nvCxnSpPr>
          <p:cNvPr id="21" name="Straight Arrow Connector 20"/>
          <p:cNvCxnSpPr>
            <a:stCxn id="7" idx="2"/>
            <a:endCxn id="13" idx="0"/>
          </p:cNvCxnSpPr>
          <p:nvPr/>
        </p:nvCxnSpPr>
        <p:spPr>
          <a:xfrm flipH="1">
            <a:off x="7195762" y="4364898"/>
            <a:ext cx="732805" cy="544629"/>
          </a:xfrm>
          <a:prstGeom prst="straightConnector1">
            <a:avLst/>
          </a:prstGeom>
          <a:noFill/>
          <a:ln w="0">
            <a:solidFill>
              <a:srgbClr val="000000"/>
            </a:solidFill>
            <a:prstDash val="solid"/>
            <a:tailEnd type="arrow"/>
          </a:ln>
        </p:spPr>
      </p:cxnSp>
      <p:cxnSp>
        <p:nvCxnSpPr>
          <p:cNvPr id="22" name="Straight Arrow Connector 21"/>
          <p:cNvCxnSpPr>
            <a:stCxn id="7" idx="2"/>
            <a:endCxn id="15" idx="0"/>
          </p:cNvCxnSpPr>
          <p:nvPr/>
        </p:nvCxnSpPr>
        <p:spPr>
          <a:xfrm>
            <a:off x="7928567" y="4364898"/>
            <a:ext cx="1886153" cy="544629"/>
          </a:xfrm>
          <a:prstGeom prst="straightConnector1">
            <a:avLst/>
          </a:prstGeom>
          <a:noFill/>
          <a:ln w="0">
            <a:solidFill>
              <a:srgbClr val="000000"/>
            </a:solidFill>
            <a:prstDash val="solid"/>
            <a:tailEnd type="arrow"/>
          </a:ln>
        </p:spPr>
      </p:cxnSp>
    </p:spTree>
    <p:extLst>
      <p:ext uri="{BB962C8B-B14F-4D97-AF65-F5344CB8AC3E}">
        <p14:creationId xmlns:p14="http://schemas.microsoft.com/office/powerpoint/2010/main" val="30878875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a:t>
            </a:r>
            <a:r>
              <a:rPr lang="en-US" dirty="0" smtClean="0"/>
              <a:t>translation approaches</a:t>
            </a:r>
            <a:endParaRPr lang="en-US" dirty="0"/>
          </a:p>
        </p:txBody>
      </p:sp>
      <p:sp>
        <p:nvSpPr>
          <p:cNvPr id="3" name="Content Placeholder 2"/>
          <p:cNvSpPr>
            <a:spLocks noGrp="1"/>
          </p:cNvSpPr>
          <p:nvPr>
            <p:ph idx="1"/>
          </p:nvPr>
        </p:nvSpPr>
        <p:spPr>
          <a:xfrm>
            <a:off x="594520" y="1371601"/>
            <a:ext cx="8763000" cy="457200"/>
          </a:xfrm>
        </p:spPr>
        <p:txBody>
          <a:bodyPr>
            <a:normAutofit fontScale="92500" lnSpcReduction="20000"/>
          </a:bodyPr>
          <a:lstStyle/>
          <a:p>
            <a:r>
              <a:rPr lang="en-US" dirty="0"/>
              <a:t>The </a:t>
            </a:r>
            <a:r>
              <a:rPr lang="en-US" dirty="0" err="1"/>
              <a:t>Vauquois</a:t>
            </a:r>
            <a:r>
              <a:rPr lang="en-US" dirty="0"/>
              <a:t> triangle</a:t>
            </a:r>
          </a:p>
        </p:txBody>
      </p:sp>
      <p:pic>
        <p:nvPicPr>
          <p:cNvPr id="8" name="Picture 7"/>
          <p:cNvPicPr>
            <a:picLocks noChangeAspect="1"/>
          </p:cNvPicPr>
          <p:nvPr/>
        </p:nvPicPr>
        <p:blipFill>
          <a:blip r:embed="rId2"/>
          <a:stretch>
            <a:fillRect/>
          </a:stretch>
        </p:blipFill>
        <p:spPr>
          <a:xfrm>
            <a:off x="2956719" y="1600200"/>
            <a:ext cx="6866164" cy="4053519"/>
          </a:xfrm>
          <a:prstGeom prst="rect">
            <a:avLst/>
          </a:prstGeom>
        </p:spPr>
      </p:pic>
    </p:spTree>
    <p:extLst>
      <p:ext uri="{BB962C8B-B14F-4D97-AF65-F5344CB8AC3E}">
        <p14:creationId xmlns:p14="http://schemas.microsoft.com/office/powerpoint/2010/main" val="1178274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Vauquois</a:t>
            </a:r>
            <a:r>
              <a:rPr lang="en-US" dirty="0"/>
              <a:t> Triangle</a:t>
            </a:r>
          </a:p>
        </p:txBody>
      </p:sp>
      <p:pic>
        <p:nvPicPr>
          <p:cNvPr id="11266" name="Picture 2" descr="Image result for vauquois tri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119" y="1676400"/>
            <a:ext cx="6838950" cy="4781551"/>
          </a:xfrm>
          <a:prstGeom prst="rect">
            <a:avLst/>
          </a:prstGeom>
          <a:solidFill>
            <a:schemeClr val="accent1">
              <a:lumMod val="40000"/>
              <a:lumOff val="60000"/>
            </a:schemeClr>
          </a:solidFill>
        </p:spPr>
      </p:pic>
    </p:spTree>
    <p:extLst>
      <p:ext uri="{BB962C8B-B14F-4D97-AF65-F5344CB8AC3E}">
        <p14:creationId xmlns:p14="http://schemas.microsoft.com/office/powerpoint/2010/main" val="2068937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Direct Transfer</a:t>
            </a:r>
          </a:p>
        </p:txBody>
      </p:sp>
      <p:sp>
        <p:nvSpPr>
          <p:cNvPr id="23555" name="Content Placeholder 3"/>
          <p:cNvSpPr>
            <a:spLocks noGrp="1"/>
          </p:cNvSpPr>
          <p:nvPr>
            <p:ph idx="1"/>
          </p:nvPr>
        </p:nvSpPr>
        <p:spPr/>
        <p:txBody>
          <a:bodyPr>
            <a:normAutofit lnSpcReduction="10000"/>
          </a:bodyPr>
          <a:lstStyle/>
          <a:p>
            <a:r>
              <a:rPr lang="en-US" altLang="en-US" sz="2800" dirty="0" smtClean="0"/>
              <a:t>Morphological Analysis</a:t>
            </a:r>
          </a:p>
          <a:p>
            <a:pPr lvl="1"/>
            <a:r>
              <a:rPr lang="en-US" altLang="en-US" sz="2400" dirty="0" smtClean="0"/>
              <a:t>Mary didn’t slap the green witch. → </a:t>
            </a:r>
          </a:p>
          <a:p>
            <a:pPr lvl="1">
              <a:buFontTx/>
              <a:buNone/>
            </a:pPr>
            <a:r>
              <a:rPr lang="en-US" altLang="en-US" sz="2400" dirty="0" smtClean="0"/>
              <a:t>    Mary DO:PAST not slap the green witch.</a:t>
            </a:r>
          </a:p>
          <a:p>
            <a:r>
              <a:rPr lang="en-US" altLang="en-US" sz="2800" dirty="0" smtClean="0"/>
              <a:t>Lexical Transfer</a:t>
            </a:r>
            <a:endParaRPr lang="en-US" altLang="en-US" sz="2400" dirty="0" smtClean="0"/>
          </a:p>
          <a:p>
            <a:pPr lvl="1"/>
            <a:r>
              <a:rPr lang="en-US" altLang="en-US" sz="2400" dirty="0" smtClean="0"/>
              <a:t>Mary DO:PAST not slap the green witch.</a:t>
            </a:r>
          </a:p>
          <a:p>
            <a:pPr lvl="1"/>
            <a:endParaRPr lang="en-US" altLang="en-US" sz="2400" dirty="0" smtClean="0"/>
          </a:p>
          <a:p>
            <a:pPr lvl="1"/>
            <a:r>
              <a:rPr lang="en-US" altLang="en-US" sz="2400" dirty="0" smtClean="0"/>
              <a:t>Maria no </a:t>
            </a:r>
            <a:r>
              <a:rPr lang="en-US" altLang="en-US" sz="2400" dirty="0" err="1" smtClean="0"/>
              <a:t>dar:PAST</a:t>
            </a:r>
            <a:r>
              <a:rPr lang="en-US" altLang="en-US" sz="2400" dirty="0" smtClean="0"/>
              <a:t> </a:t>
            </a:r>
            <a:r>
              <a:rPr lang="en-US" altLang="en-US" sz="2400" dirty="0" err="1" smtClean="0"/>
              <a:t>una</a:t>
            </a:r>
            <a:r>
              <a:rPr lang="en-US" altLang="en-US" sz="2400" dirty="0" smtClean="0"/>
              <a:t> </a:t>
            </a:r>
            <a:r>
              <a:rPr lang="en-US" altLang="en-US" sz="2400" dirty="0" err="1" smtClean="0"/>
              <a:t>bofetada</a:t>
            </a:r>
            <a:r>
              <a:rPr lang="en-US" altLang="en-US" sz="2400" dirty="0" smtClean="0"/>
              <a:t> a la </a:t>
            </a:r>
            <a:r>
              <a:rPr lang="en-US" altLang="en-US" sz="2400" dirty="0" err="1" smtClean="0"/>
              <a:t>verde</a:t>
            </a:r>
            <a:r>
              <a:rPr lang="en-US" altLang="en-US" sz="2400" dirty="0" smtClean="0"/>
              <a:t> </a:t>
            </a:r>
            <a:r>
              <a:rPr lang="en-US" altLang="en-US" sz="2400" dirty="0" err="1" smtClean="0"/>
              <a:t>bruja</a:t>
            </a:r>
            <a:r>
              <a:rPr lang="en-US" altLang="en-US" sz="2400" dirty="0" smtClean="0"/>
              <a:t>.</a:t>
            </a:r>
          </a:p>
          <a:p>
            <a:r>
              <a:rPr lang="en-US" altLang="en-US" sz="2800" dirty="0" smtClean="0"/>
              <a:t>Lexical Reordering</a:t>
            </a:r>
          </a:p>
          <a:p>
            <a:pPr lvl="1"/>
            <a:r>
              <a:rPr lang="en-US" altLang="en-US" sz="2400" dirty="0" smtClean="0"/>
              <a:t>Maria no </a:t>
            </a:r>
            <a:r>
              <a:rPr lang="en-US" altLang="en-US" sz="2400" dirty="0" err="1" smtClean="0"/>
              <a:t>dar:PAST</a:t>
            </a:r>
            <a:r>
              <a:rPr lang="en-US" altLang="en-US" sz="2400" dirty="0" smtClean="0"/>
              <a:t> </a:t>
            </a:r>
            <a:r>
              <a:rPr lang="en-US" altLang="en-US" sz="2400" dirty="0" err="1" smtClean="0"/>
              <a:t>una</a:t>
            </a:r>
            <a:r>
              <a:rPr lang="en-US" altLang="en-US" sz="2400" dirty="0" smtClean="0"/>
              <a:t> </a:t>
            </a:r>
            <a:r>
              <a:rPr lang="en-US" altLang="en-US" sz="2400" dirty="0" err="1" smtClean="0"/>
              <a:t>bofetada</a:t>
            </a:r>
            <a:r>
              <a:rPr lang="en-US" altLang="en-US" sz="2400" dirty="0" smtClean="0"/>
              <a:t> a la </a:t>
            </a:r>
            <a:r>
              <a:rPr lang="en-US" altLang="en-US" sz="2400" dirty="0" err="1" smtClean="0"/>
              <a:t>bruja</a:t>
            </a:r>
            <a:r>
              <a:rPr lang="en-US" altLang="en-US" sz="2400" dirty="0" smtClean="0"/>
              <a:t> </a:t>
            </a:r>
            <a:r>
              <a:rPr lang="en-US" altLang="en-US" sz="2400" dirty="0" err="1" smtClean="0"/>
              <a:t>verde</a:t>
            </a:r>
            <a:r>
              <a:rPr lang="en-US" altLang="en-US" sz="2400" dirty="0" smtClean="0"/>
              <a:t>.</a:t>
            </a:r>
          </a:p>
          <a:p>
            <a:r>
              <a:rPr lang="en-US" altLang="en-US" sz="2800" dirty="0" smtClean="0"/>
              <a:t>Morphological generation</a:t>
            </a:r>
            <a:endParaRPr lang="en-US" altLang="en-US" dirty="0" smtClean="0"/>
          </a:p>
          <a:p>
            <a:pPr lvl="1"/>
            <a:r>
              <a:rPr lang="en-US" altLang="en-US" sz="2400" dirty="0" smtClean="0"/>
              <a:t>Maria no </a:t>
            </a:r>
            <a:r>
              <a:rPr lang="en-US" altLang="en-US" sz="2400" dirty="0" err="1" smtClean="0"/>
              <a:t>dió</a:t>
            </a:r>
            <a:r>
              <a:rPr lang="en-US" altLang="en-US" sz="2400" dirty="0" smtClean="0"/>
              <a:t> </a:t>
            </a:r>
            <a:r>
              <a:rPr lang="en-US" altLang="en-US" sz="2400" dirty="0" err="1" smtClean="0"/>
              <a:t>una</a:t>
            </a:r>
            <a:r>
              <a:rPr lang="en-US" altLang="en-US" sz="2400" dirty="0" smtClean="0"/>
              <a:t> </a:t>
            </a:r>
            <a:r>
              <a:rPr lang="en-US" altLang="en-US" sz="2400" dirty="0" err="1" smtClean="0"/>
              <a:t>bofetada</a:t>
            </a:r>
            <a:r>
              <a:rPr lang="en-US" altLang="en-US" sz="2400" dirty="0" smtClean="0"/>
              <a:t> a la </a:t>
            </a:r>
            <a:r>
              <a:rPr lang="en-US" altLang="en-US" sz="2400" dirty="0" err="1" smtClean="0"/>
              <a:t>bruja</a:t>
            </a:r>
            <a:r>
              <a:rPr lang="en-US" altLang="en-US" sz="2400" dirty="0" smtClean="0"/>
              <a:t> </a:t>
            </a:r>
            <a:r>
              <a:rPr lang="en-US" altLang="en-US" sz="2400" dirty="0" err="1" smtClean="0"/>
              <a:t>verde</a:t>
            </a:r>
            <a:r>
              <a:rPr lang="en-US" altLang="en-US" sz="2400" dirty="0" smtClean="0"/>
              <a:t>.</a:t>
            </a:r>
          </a:p>
          <a:p>
            <a:pPr lvl="1"/>
            <a:endParaRPr lang="en-US" altLang="en-US" dirty="0" smtClean="0"/>
          </a:p>
        </p:txBody>
      </p:sp>
      <p:sp>
        <p:nvSpPr>
          <p:cNvPr id="3" name="Slide Number Placeholder 2"/>
          <p:cNvSpPr>
            <a:spLocks noGrp="1"/>
          </p:cNvSpPr>
          <p:nvPr>
            <p:ph type="sldNum" sz="quarter" idx="4294967295"/>
          </p:nvPr>
        </p:nvSpPr>
        <p:spPr>
          <a:xfrm>
            <a:off x="9222727" y="6400800"/>
            <a:ext cx="2533716" cy="457200"/>
          </a:xfrm>
          <a:prstGeom prst="rect">
            <a:avLst/>
          </a:prstGeom>
        </p:spPr>
        <p:txBody>
          <a:bodyPr/>
          <a:lstStyle/>
          <a:p>
            <a:pPr>
              <a:defRPr/>
            </a:pPr>
            <a:fld id="{4938D8D3-8010-471A-BC23-D6FB4912F9D6}" type="slidenum">
              <a:rPr lang="en-US" smtClean="0"/>
              <a:pPr>
                <a:defRPr/>
              </a:pPr>
              <a:t>28</a:t>
            </a:fld>
            <a:endParaRPr lang="en-US" dirty="0">
              <a:latin typeface="+mn-lt"/>
            </a:endParaRPr>
          </a:p>
        </p:txBody>
      </p:sp>
    </p:spTree>
    <p:extLst>
      <p:ext uri="{BB962C8B-B14F-4D97-AF65-F5344CB8AC3E}">
        <p14:creationId xmlns:p14="http://schemas.microsoft.com/office/powerpoint/2010/main" val="943210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Syntactic Transfer</a:t>
            </a:r>
          </a:p>
        </p:txBody>
      </p:sp>
      <p:sp>
        <p:nvSpPr>
          <p:cNvPr id="24579" name="Content Placeholder 2"/>
          <p:cNvSpPr>
            <a:spLocks noGrp="1"/>
          </p:cNvSpPr>
          <p:nvPr>
            <p:ph idx="1"/>
          </p:nvPr>
        </p:nvSpPr>
        <p:spPr/>
        <p:txBody>
          <a:bodyPr/>
          <a:lstStyle/>
          <a:p>
            <a:r>
              <a:rPr lang="en-US" altLang="en-US" sz="2800" smtClean="0"/>
              <a:t>Simple lexical reordering does not adequately handle more dramatic reordering such as that required to translate from an SVO to an SOV language.</a:t>
            </a:r>
          </a:p>
          <a:p>
            <a:r>
              <a:rPr lang="en-US" altLang="en-US" sz="2800" smtClean="0"/>
              <a:t>Need syntactic transfer rules that map parse tree for one language into one for another.</a:t>
            </a:r>
          </a:p>
          <a:p>
            <a:pPr lvl="1"/>
            <a:r>
              <a:rPr lang="en-US" altLang="en-US" sz="2400" smtClean="0"/>
              <a:t>English to Spanish:   </a:t>
            </a:r>
          </a:p>
          <a:p>
            <a:pPr lvl="2"/>
            <a:r>
              <a:rPr lang="en-US" altLang="en-US" sz="2000" smtClean="0"/>
              <a:t>NP → Adj Nom  </a:t>
            </a:r>
            <a:r>
              <a:rPr lang="en-US" altLang="en-US" sz="2000" smtClean="0">
                <a:sym typeface="Symbol" pitchFamily="18" charset="2"/>
              </a:rPr>
              <a:t>  NP </a:t>
            </a:r>
            <a:r>
              <a:rPr lang="en-US" altLang="en-US" sz="2000" smtClean="0"/>
              <a:t>→ Nom ADJ</a:t>
            </a:r>
          </a:p>
          <a:p>
            <a:pPr lvl="1"/>
            <a:r>
              <a:rPr lang="en-US" altLang="en-US" sz="2400" smtClean="0">
                <a:sym typeface="Symbol" pitchFamily="18" charset="2"/>
              </a:rPr>
              <a:t> English to Japanese:</a:t>
            </a:r>
          </a:p>
          <a:p>
            <a:pPr lvl="2"/>
            <a:r>
              <a:rPr lang="en-US" altLang="en-US" sz="2000" smtClean="0">
                <a:sym typeface="Symbol" pitchFamily="18" charset="2"/>
              </a:rPr>
              <a:t>VP </a:t>
            </a:r>
            <a:r>
              <a:rPr lang="en-US" altLang="en-US" sz="2000" smtClean="0"/>
              <a:t>→ V NP  </a:t>
            </a:r>
            <a:r>
              <a:rPr lang="en-US" altLang="en-US" sz="2000" smtClean="0">
                <a:sym typeface="Symbol" pitchFamily="18" charset="2"/>
              </a:rPr>
              <a:t>  VP </a:t>
            </a:r>
            <a:r>
              <a:rPr lang="en-US" altLang="en-US" sz="2000" smtClean="0"/>
              <a:t>→ NP V</a:t>
            </a:r>
          </a:p>
          <a:p>
            <a:pPr lvl="2"/>
            <a:r>
              <a:rPr lang="en-US" altLang="en-US" sz="2000" smtClean="0"/>
              <a:t>PP → P NP  </a:t>
            </a:r>
            <a:r>
              <a:rPr lang="en-US" altLang="en-US" sz="2000" smtClean="0">
                <a:sym typeface="Symbol" pitchFamily="18" charset="2"/>
              </a:rPr>
              <a:t>  PP </a:t>
            </a:r>
            <a:r>
              <a:rPr lang="en-US" altLang="en-US" sz="2000" smtClean="0"/>
              <a:t>→ NP P</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AB12AA9C-4302-4790-B710-C95DF83EDA12}" type="slidenum">
              <a:rPr lang="en-US" smtClean="0"/>
              <a:pPr>
                <a:defRPr/>
              </a:pPr>
              <a:t>29</a:t>
            </a:fld>
            <a:endParaRPr lang="en-US" dirty="0">
              <a:latin typeface="+mn-lt"/>
            </a:endParaRPr>
          </a:p>
        </p:txBody>
      </p:sp>
    </p:spTree>
    <p:extLst>
      <p:ext uri="{BB962C8B-B14F-4D97-AF65-F5344CB8AC3E}">
        <p14:creationId xmlns:p14="http://schemas.microsoft.com/office/powerpoint/2010/main" val="4286403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8094" y="274638"/>
            <a:ext cx="10959225" cy="944562"/>
          </a:xfrm>
        </p:spPr>
        <p:txBody>
          <a:bodyPr/>
          <a:lstStyle/>
          <a:p>
            <a:r>
              <a:rPr lang="en-US" altLang="en-US" smtClean="0"/>
              <a:t>History of MT (2)</a:t>
            </a:r>
          </a:p>
        </p:txBody>
      </p:sp>
      <p:sp>
        <p:nvSpPr>
          <p:cNvPr id="5123" name="Slide Number Placeholder 2"/>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2A96811E-D3E8-4407-A638-4C955BA1A0A2}" type="slidenum">
              <a:rPr lang="en-US" altLang="en-US" sz="1400" smtClean="0"/>
              <a:pPr eaLnBrk="1" hangingPunct="1">
                <a:spcBef>
                  <a:spcPct val="0"/>
                </a:spcBef>
                <a:buFontTx/>
                <a:buNone/>
              </a:pPr>
              <a:t>3</a:t>
            </a:fld>
            <a:endParaRPr lang="en-US" altLang="en-US" sz="1400" smtClean="0"/>
          </a:p>
        </p:txBody>
      </p:sp>
      <p:pic>
        <p:nvPicPr>
          <p:cNvPr id="5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49" y="1295400"/>
            <a:ext cx="781214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Rectangle 3"/>
          <p:cNvSpPr>
            <a:spLocks noChangeArrowheads="1"/>
          </p:cNvSpPr>
          <p:nvPr/>
        </p:nvSpPr>
        <p:spPr bwMode="auto">
          <a:xfrm>
            <a:off x="823119" y="5029200"/>
            <a:ext cx="10591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200" dirty="0">
                <a:latin typeface="+mn-lt"/>
              </a:rPr>
              <a:t>Warren Weaver, PhD was an American scientist, mathematician, and science administrator. He is widely recognized as one of the pioneers of machine translation, and as an important figure in creating support for science in the United States.</a:t>
            </a:r>
          </a:p>
        </p:txBody>
      </p:sp>
    </p:spTree>
    <p:extLst>
      <p:ext uri="{BB962C8B-B14F-4D97-AF65-F5344CB8AC3E}">
        <p14:creationId xmlns:p14="http://schemas.microsoft.com/office/powerpoint/2010/main" val="2020040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Semantic Transfer</a:t>
            </a:r>
          </a:p>
        </p:txBody>
      </p:sp>
      <p:sp>
        <p:nvSpPr>
          <p:cNvPr id="25603" name="Content Placeholder 2"/>
          <p:cNvSpPr>
            <a:spLocks noGrp="1"/>
          </p:cNvSpPr>
          <p:nvPr>
            <p:ph idx="1"/>
          </p:nvPr>
        </p:nvSpPr>
        <p:spPr>
          <a:xfrm>
            <a:off x="912138" y="1371600"/>
            <a:ext cx="10481140" cy="4921250"/>
          </a:xfrm>
        </p:spPr>
        <p:txBody>
          <a:bodyPr/>
          <a:lstStyle/>
          <a:p>
            <a:r>
              <a:rPr lang="en-US" altLang="en-US" sz="2400" dirty="0" smtClean="0"/>
              <a:t>Some transfer requires semantic information.</a:t>
            </a:r>
          </a:p>
          <a:p>
            <a:r>
              <a:rPr lang="en-US" altLang="en-US" sz="2400" dirty="0" smtClean="0"/>
              <a:t>Semantic roles can determine how to properly express information in another language.</a:t>
            </a:r>
          </a:p>
          <a:p>
            <a:r>
              <a:rPr lang="en-US" altLang="en-US" sz="2400" dirty="0" smtClean="0"/>
              <a:t>In Chinese, PPs that express a goal, destination, or benefactor occur </a:t>
            </a:r>
            <a:r>
              <a:rPr lang="en-US" altLang="en-US" sz="2400" b="1" i="1" dirty="0" smtClean="0"/>
              <a:t>before</a:t>
            </a:r>
            <a:r>
              <a:rPr lang="en-US" altLang="en-US" sz="2400" dirty="0" smtClean="0"/>
              <a:t> the verb but those expressing  a recipient occur </a:t>
            </a:r>
            <a:r>
              <a:rPr lang="en-US" altLang="en-US" sz="2400" b="1" i="1" dirty="0" smtClean="0"/>
              <a:t>after</a:t>
            </a:r>
            <a:r>
              <a:rPr lang="en-US" altLang="en-US" sz="2400" dirty="0" smtClean="0"/>
              <a:t> the verb.</a:t>
            </a:r>
          </a:p>
          <a:p>
            <a:r>
              <a:rPr lang="en-US" altLang="en-US" sz="2400" dirty="0" smtClean="0"/>
              <a:t>Transfer Rule</a:t>
            </a:r>
          </a:p>
          <a:p>
            <a:pPr lvl="1"/>
            <a:r>
              <a:rPr lang="en-US" altLang="en-US" sz="2400" dirty="0" smtClean="0"/>
              <a:t>English to Chinese</a:t>
            </a:r>
          </a:p>
          <a:p>
            <a:pPr lvl="2"/>
            <a:r>
              <a:rPr lang="en-US" altLang="en-US" dirty="0" smtClean="0">
                <a:solidFill>
                  <a:srgbClr val="0000FF"/>
                </a:solidFill>
                <a:sym typeface="Symbol" pitchFamily="18" charset="2"/>
              </a:rPr>
              <a:t>VP </a:t>
            </a:r>
            <a:r>
              <a:rPr lang="en-US" altLang="en-US" dirty="0" smtClean="0">
                <a:solidFill>
                  <a:srgbClr val="0000FF"/>
                </a:solidFill>
              </a:rPr>
              <a:t>→ V PP[+benefactor]  </a:t>
            </a:r>
            <a:r>
              <a:rPr lang="en-US" altLang="en-US" dirty="0" smtClean="0">
                <a:solidFill>
                  <a:srgbClr val="0000FF"/>
                </a:solidFill>
                <a:sym typeface="Symbol" pitchFamily="18" charset="2"/>
              </a:rPr>
              <a:t>  VP </a:t>
            </a:r>
            <a:r>
              <a:rPr lang="en-US" altLang="en-US" dirty="0" smtClean="0">
                <a:solidFill>
                  <a:srgbClr val="0000FF"/>
                </a:solidFill>
              </a:rPr>
              <a:t>→ PP[+benefactor] V</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981AB038-1656-4861-88CD-9A89F5D0A597}" type="slidenum">
              <a:rPr lang="en-US" smtClean="0"/>
              <a:pPr>
                <a:defRPr/>
              </a:pPr>
              <a:t>30</a:t>
            </a:fld>
            <a:endParaRPr lang="en-US" dirty="0">
              <a:latin typeface="+mn-lt"/>
            </a:endParaRPr>
          </a:p>
        </p:txBody>
      </p:sp>
    </p:spTree>
    <p:extLst>
      <p:ext uri="{BB962C8B-B14F-4D97-AF65-F5344CB8AC3E}">
        <p14:creationId xmlns:p14="http://schemas.microsoft.com/office/powerpoint/2010/main" val="2331012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Statistical MT</a:t>
            </a:r>
          </a:p>
        </p:txBody>
      </p:sp>
      <p:sp>
        <p:nvSpPr>
          <p:cNvPr id="26627" name="Content Placeholder 2"/>
          <p:cNvSpPr>
            <a:spLocks noGrp="1"/>
          </p:cNvSpPr>
          <p:nvPr>
            <p:ph idx="1"/>
          </p:nvPr>
        </p:nvSpPr>
        <p:spPr/>
        <p:txBody>
          <a:bodyPr/>
          <a:lstStyle/>
          <a:p>
            <a:r>
              <a:rPr lang="en-US" altLang="en-US" sz="2800" dirty="0" smtClean="0"/>
              <a:t>Manually encoding comprehensive bilingual lexicons and transfer rules is difficult.</a:t>
            </a:r>
          </a:p>
          <a:p>
            <a:r>
              <a:rPr lang="en-US" altLang="en-US" sz="2800" dirty="0" smtClean="0"/>
              <a:t>SMT acquires knowledge needed for translation from a </a:t>
            </a:r>
            <a:r>
              <a:rPr lang="en-US" altLang="en-US" sz="2800" b="1" i="1" dirty="0" smtClean="0">
                <a:solidFill>
                  <a:srgbClr val="FF0000"/>
                </a:solidFill>
              </a:rPr>
              <a:t>parallel corpus </a:t>
            </a:r>
            <a:r>
              <a:rPr lang="en-US" altLang="en-US" sz="2800" dirty="0" smtClean="0"/>
              <a:t>or </a:t>
            </a:r>
            <a:r>
              <a:rPr lang="en-US" altLang="en-US" sz="2800" b="1" i="1" dirty="0" err="1" smtClean="0">
                <a:solidFill>
                  <a:srgbClr val="FF0000"/>
                </a:solidFill>
              </a:rPr>
              <a:t>bitext</a:t>
            </a:r>
            <a:r>
              <a:rPr lang="en-US" altLang="en-US" sz="2800" dirty="0" smtClean="0"/>
              <a:t> that contains the same set of documents in two languages.</a:t>
            </a:r>
          </a:p>
          <a:p>
            <a:r>
              <a:rPr lang="en-US" altLang="en-US" sz="2800" dirty="0" smtClean="0"/>
              <a:t>First align the sentences in the corpus based on simple methods that use coarse cues like sentence length to give bilingual sentence pairs.</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73A4B49-12B5-425F-A457-E4F72DECDFE1}" type="slidenum">
              <a:rPr lang="en-US" smtClean="0"/>
              <a:pPr>
                <a:defRPr/>
              </a:pPr>
              <a:t>31</a:t>
            </a:fld>
            <a:endParaRPr lang="en-US" dirty="0">
              <a:latin typeface="+mn-lt"/>
            </a:endParaRPr>
          </a:p>
        </p:txBody>
      </p:sp>
    </p:spTree>
    <p:extLst>
      <p:ext uri="{BB962C8B-B14F-4D97-AF65-F5344CB8AC3E}">
        <p14:creationId xmlns:p14="http://schemas.microsoft.com/office/powerpoint/2010/main" val="1987313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Picking a Good Translation</a:t>
            </a:r>
          </a:p>
        </p:txBody>
      </p:sp>
      <mc:AlternateContent xmlns:mc="http://schemas.openxmlformats.org/markup-compatibility/2006" xmlns:a14="http://schemas.microsoft.com/office/drawing/2010/main">
        <mc:Choice Requires="a14">
          <p:sp>
            <p:nvSpPr>
              <p:cNvPr id="27651" name="Content Placeholder 2"/>
              <p:cNvSpPr>
                <a:spLocks noGrp="1"/>
              </p:cNvSpPr>
              <p:nvPr>
                <p:ph idx="1"/>
              </p:nvPr>
            </p:nvSpPr>
            <p:spPr>
              <a:xfrm>
                <a:off x="912138" y="1371600"/>
                <a:ext cx="10337562" cy="4648200"/>
              </a:xfrm>
            </p:spPr>
            <p:txBody>
              <a:bodyPr/>
              <a:lstStyle/>
              <a:p>
                <a:r>
                  <a:rPr lang="en-US" altLang="en-US" dirty="0" smtClean="0"/>
                  <a:t>A good translation should be </a:t>
                </a:r>
                <a:r>
                  <a:rPr lang="en-US" altLang="en-US" b="1" i="1" dirty="0" smtClean="0"/>
                  <a:t>faithful</a:t>
                </a:r>
                <a:r>
                  <a:rPr lang="en-US" altLang="en-US" dirty="0" smtClean="0"/>
                  <a:t> and correctly convey the information and tone of the original source sentence.</a:t>
                </a:r>
              </a:p>
              <a:p>
                <a:r>
                  <a:rPr lang="en-US" altLang="en-US" dirty="0" smtClean="0"/>
                  <a:t>A good translation should also be </a:t>
                </a:r>
                <a:r>
                  <a:rPr lang="en-US" altLang="en-US" b="1" i="1" dirty="0" smtClean="0"/>
                  <a:t>fluent</a:t>
                </a:r>
                <a:r>
                  <a:rPr lang="en-US" altLang="en-US" dirty="0" smtClean="0"/>
                  <a:t>, grammatically well structured and readable in the target language.</a:t>
                </a:r>
              </a:p>
              <a:p>
                <a:r>
                  <a:rPr lang="en-US" altLang="en-US" dirty="0" smtClean="0"/>
                  <a:t>Final objective:</a:t>
                </a:r>
              </a:p>
              <a:p>
                <a:pPr marL="0" indent="0">
                  <a:buNone/>
                </a:pPr>
                <a:endParaRPr lang="en-US" alt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a:rPr>
                            <m:t>𝑇</m:t>
                          </m:r>
                        </m:e>
                        <m:sub>
                          <m:r>
                            <a:rPr lang="en-US" altLang="en-US" sz="2800" b="0" i="1" smtClean="0">
                              <a:latin typeface="Cambria Math"/>
                            </a:rPr>
                            <m:t>𝑏𝑒𝑠𝑡</m:t>
                          </m:r>
                        </m:sub>
                      </m:sSub>
                      <m:r>
                        <a:rPr lang="en-US" altLang="en-US" sz="2800" b="0" i="1" smtClean="0">
                          <a:latin typeface="Cambria Math"/>
                        </a:rPr>
                        <m:t>=</m:t>
                      </m:r>
                      <m:m>
                        <m:mPr>
                          <m:mcs>
                            <m:mc>
                              <m:mcPr>
                                <m:count m:val="1"/>
                                <m:mcJc m:val="center"/>
                              </m:mcPr>
                            </m:mc>
                          </m:mcs>
                          <m:ctrlPr>
                            <a:rPr lang="en-US" altLang="en-US" sz="2800" b="0" i="1" smtClean="0">
                              <a:latin typeface="Cambria Math" panose="02040503050406030204" pitchFamily="18" charset="0"/>
                            </a:rPr>
                          </m:ctrlPr>
                        </m:mPr>
                        <m:mr>
                          <m:e>
                            <m:r>
                              <m:rPr>
                                <m:brk m:alnAt="7"/>
                              </m:rPr>
                              <a:rPr lang="en-US" altLang="en-US" sz="2800" b="0" i="1" smtClean="0">
                                <a:latin typeface="Cambria Math"/>
                              </a:rPr>
                              <m:t>𝑎</m:t>
                            </m:r>
                            <m:r>
                              <a:rPr lang="en-US" altLang="en-US" sz="2800" b="0" i="1" smtClean="0">
                                <a:latin typeface="Cambria Math"/>
                              </a:rPr>
                              <m:t>𝑟𝑔𝑚𝑎𝑥</m:t>
                            </m:r>
                          </m:e>
                        </m:mr>
                        <m:mr>
                          <m:e>
                            <m:r>
                              <a:rPr lang="en-US" altLang="en-US" sz="2800" b="0" i="1" smtClean="0">
                                <a:latin typeface="Cambria Math"/>
                              </a:rPr>
                              <m:t>𝑇</m:t>
                            </m:r>
                            <m:r>
                              <a:rPr lang="en-US" altLang="en-US" sz="2800" b="0" i="1" smtClean="0">
                                <a:latin typeface="Cambria Math"/>
                                <a:ea typeface="Cambria Math"/>
                              </a:rPr>
                              <m:t>∈</m:t>
                            </m:r>
                            <m:r>
                              <m:rPr>
                                <m:sty m:val="p"/>
                              </m:rPr>
                              <a:rPr lang="en-US" altLang="en-US" sz="2800" b="0" i="0" smtClean="0">
                                <a:latin typeface="Cambria Math"/>
                                <a:ea typeface="Cambria Math"/>
                              </a:rPr>
                              <m:t>Target</m:t>
                            </m:r>
                          </m:e>
                        </m:mr>
                      </m:m>
                      <m:r>
                        <a:rPr lang="en-US" altLang="en-US" sz="2800" b="0" i="1" smtClean="0">
                          <a:latin typeface="Cambria Math"/>
                        </a:rPr>
                        <m:t> </m:t>
                      </m:r>
                      <m:r>
                        <m:rPr>
                          <m:sty m:val="p"/>
                        </m:rPr>
                        <a:rPr lang="en-US" altLang="en-US" sz="2800" b="0" i="0" smtClean="0">
                          <a:latin typeface="Cambria Math"/>
                        </a:rPr>
                        <m:t>faithfulness</m:t>
                      </m:r>
                      <m:d>
                        <m:dPr>
                          <m:ctrlPr>
                            <a:rPr lang="en-US" altLang="en-US" sz="2800" b="0" i="1" smtClean="0">
                              <a:latin typeface="Cambria Math" panose="02040503050406030204" pitchFamily="18" charset="0"/>
                            </a:rPr>
                          </m:ctrlPr>
                        </m:dPr>
                        <m:e>
                          <m:r>
                            <a:rPr lang="en-US" altLang="en-US" sz="2800" b="0" i="1" smtClean="0">
                              <a:latin typeface="Cambria Math"/>
                            </a:rPr>
                            <m:t>𝑇</m:t>
                          </m:r>
                          <m:r>
                            <a:rPr lang="en-US" altLang="en-US" sz="2800" b="0" i="1" smtClean="0">
                              <a:latin typeface="Cambria Math"/>
                            </a:rPr>
                            <m:t>,</m:t>
                          </m:r>
                          <m:r>
                            <a:rPr lang="en-US" altLang="en-US" sz="2800" b="0" i="1" smtClean="0">
                              <a:latin typeface="Cambria Math"/>
                            </a:rPr>
                            <m:t>𝑆</m:t>
                          </m:r>
                        </m:e>
                      </m:d>
                      <m:r>
                        <m:rPr>
                          <m:sty m:val="p"/>
                        </m:rPr>
                        <a:rPr lang="en-US" altLang="en-US" sz="2800" b="0" i="0" smtClean="0">
                          <a:latin typeface="Cambria Math"/>
                        </a:rPr>
                        <m:t>fluency</m:t>
                      </m:r>
                      <m:r>
                        <a:rPr lang="en-US" altLang="en-US" sz="2800" b="0" i="1" smtClean="0">
                          <a:latin typeface="Cambria Math"/>
                        </a:rPr>
                        <m:t>(</m:t>
                      </m:r>
                      <m:r>
                        <a:rPr lang="en-US" altLang="en-US" sz="2800" b="0" i="1" smtClean="0">
                          <a:latin typeface="Cambria Math"/>
                        </a:rPr>
                        <m:t>𝑇</m:t>
                      </m:r>
                      <m:r>
                        <a:rPr lang="en-US" altLang="en-US" sz="2800" b="0" i="1" smtClean="0">
                          <a:latin typeface="Cambria Math"/>
                        </a:rPr>
                        <m:t>)</m:t>
                      </m:r>
                    </m:oMath>
                  </m:oMathPara>
                </a14:m>
                <a:endParaRPr lang="en-US" altLang="en-US" dirty="0" smtClean="0"/>
              </a:p>
            </p:txBody>
          </p:sp>
        </mc:Choice>
        <mc:Fallback xmlns="">
          <p:sp>
            <p:nvSpPr>
              <p:cNvPr id="27651" name="Content Placeholder 2"/>
              <p:cNvSpPr>
                <a:spLocks noGrp="1" noRot="1" noChangeAspect="1" noMove="1" noResize="1" noEditPoints="1" noAdjustHandles="1" noChangeArrowheads="1" noChangeShapeType="1" noTextEdit="1"/>
              </p:cNvSpPr>
              <p:nvPr>
                <p:ph idx="1"/>
              </p:nvPr>
            </p:nvSpPr>
            <p:spPr>
              <a:xfrm>
                <a:off x="912138" y="1371600"/>
                <a:ext cx="10337562" cy="4648200"/>
              </a:xfrm>
              <a:blipFill rotWithShape="1">
                <a:blip r:embed="rId3"/>
                <a:stretch>
                  <a:fillRect l="-1357" t="-1704" r="-118"/>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E6FD5A5-5CB9-4AB7-8B64-7DA178F8BDF1}" type="slidenum">
              <a:rPr lang="en-US" smtClean="0"/>
              <a:pPr>
                <a:defRPr/>
              </a:pPr>
              <a:t>32</a:t>
            </a:fld>
            <a:endParaRPr lang="en-US" dirty="0">
              <a:latin typeface="+mn-lt"/>
            </a:endParaRPr>
          </a:p>
        </p:txBody>
      </p:sp>
    </p:spTree>
    <p:extLst>
      <p:ext uri="{BB962C8B-B14F-4D97-AF65-F5344CB8AC3E}">
        <p14:creationId xmlns:p14="http://schemas.microsoft.com/office/powerpoint/2010/main" val="3462750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Noisy Channel Model</a:t>
            </a:r>
          </a:p>
        </p:txBody>
      </p:sp>
      <p:sp>
        <p:nvSpPr>
          <p:cNvPr id="28675" name="Content Placeholder 2"/>
          <p:cNvSpPr>
            <a:spLocks noGrp="1"/>
          </p:cNvSpPr>
          <p:nvPr>
            <p:ph idx="1"/>
          </p:nvPr>
        </p:nvSpPr>
        <p:spPr>
          <a:xfrm>
            <a:off x="708819" y="1447800"/>
            <a:ext cx="10896600" cy="2409825"/>
          </a:xfrm>
        </p:spPr>
        <p:txBody>
          <a:bodyPr>
            <a:normAutofit/>
          </a:bodyPr>
          <a:lstStyle/>
          <a:p>
            <a:r>
              <a:rPr lang="en-US" altLang="en-US" sz="2600" dirty="0" smtClean="0"/>
              <a:t>Based on analogy to information-theoretic model used to decode messages transmitted via a communication channel that adds errors.</a:t>
            </a:r>
          </a:p>
          <a:p>
            <a:r>
              <a:rPr lang="en-US" altLang="en-US" sz="2600" dirty="0" smtClean="0"/>
              <a:t>Assume that source sentence was generated by a “noisy” transformation of some target language sentence and then use Bayesian analysis to recover  the most likely target sentence that generated it.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009823A1-CCC0-4DEC-80AF-8608742BE2C4}" type="slidenum">
              <a:rPr lang="en-US" smtClean="0"/>
              <a:pPr>
                <a:defRPr/>
              </a:pPr>
              <a:t>33</a:t>
            </a:fld>
            <a:endParaRPr lang="en-US" dirty="0">
              <a:latin typeface="+mn-lt"/>
            </a:endParaRPr>
          </a:p>
        </p:txBody>
      </p:sp>
      <p:sp>
        <p:nvSpPr>
          <p:cNvPr id="28677" name="TextBox 5"/>
          <p:cNvSpPr txBox="1">
            <a:spLocks noChangeArrowheads="1"/>
          </p:cNvSpPr>
          <p:nvPr/>
        </p:nvSpPr>
        <p:spPr bwMode="auto">
          <a:xfrm>
            <a:off x="726841" y="3886200"/>
            <a:ext cx="5049278"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600" b="0" dirty="0">
                <a:latin typeface="+mn-lt"/>
              </a:rPr>
              <a:t>Translate foreign language sentence</a:t>
            </a:r>
            <a:r>
              <a:rPr lang="en-US" altLang="en-US" sz="2600" dirty="0">
                <a:latin typeface="+mn-lt"/>
              </a:rPr>
              <a:t> </a:t>
            </a:r>
            <a:endParaRPr lang="en-US" altLang="en-US" sz="2600" dirty="0" smtClean="0">
              <a:latin typeface="+mn-lt"/>
            </a:endParaRPr>
          </a:p>
          <a:p>
            <a:pPr eaLnBrk="1" hangingPunct="1">
              <a:spcBef>
                <a:spcPct val="0"/>
              </a:spcBef>
              <a:buClrTx/>
              <a:buFontTx/>
              <a:buNone/>
            </a:pPr>
            <a:r>
              <a:rPr lang="en-US" altLang="en-US" sz="2600" b="0" i="1" dirty="0" smtClean="0">
                <a:solidFill>
                  <a:srgbClr val="333399"/>
                </a:solidFill>
              </a:rPr>
              <a:t>F</a:t>
            </a:r>
            <a:r>
              <a:rPr lang="en-US" altLang="en-US" sz="2600" b="0" dirty="0" smtClean="0">
                <a:solidFill>
                  <a:srgbClr val="333399"/>
                </a:solidFill>
              </a:rPr>
              <a:t>=</a:t>
            </a:r>
            <a:r>
              <a:rPr lang="en-US" altLang="en-US" sz="2600" b="0" i="1" dirty="0" smtClean="0">
                <a:solidFill>
                  <a:srgbClr val="333399"/>
                </a:solidFill>
              </a:rPr>
              <a:t>f</a:t>
            </a:r>
            <a:r>
              <a:rPr lang="en-US" altLang="en-US" sz="2600" b="0" baseline="-25000" dirty="0" smtClean="0">
                <a:solidFill>
                  <a:srgbClr val="333399"/>
                </a:solidFill>
              </a:rPr>
              <a:t>1</a:t>
            </a:r>
            <a:r>
              <a:rPr lang="en-US" altLang="en-US" sz="2600" b="0" dirty="0">
                <a:solidFill>
                  <a:srgbClr val="333399"/>
                </a:solidFill>
              </a:rPr>
              <a:t>, </a:t>
            </a:r>
            <a:r>
              <a:rPr lang="en-US" altLang="en-US" sz="2600" b="0" i="1" dirty="0">
                <a:solidFill>
                  <a:srgbClr val="333399"/>
                </a:solidFill>
              </a:rPr>
              <a:t>f</a:t>
            </a:r>
            <a:r>
              <a:rPr lang="en-US" altLang="en-US" sz="2600" b="0" baseline="-25000" dirty="0">
                <a:solidFill>
                  <a:srgbClr val="333399"/>
                </a:solidFill>
              </a:rPr>
              <a:t>2</a:t>
            </a:r>
            <a:r>
              <a:rPr lang="en-US" altLang="en-US" sz="2600" b="0" dirty="0">
                <a:solidFill>
                  <a:srgbClr val="333399"/>
                </a:solidFill>
              </a:rPr>
              <a:t>, …</a:t>
            </a:r>
            <a:r>
              <a:rPr lang="en-US" altLang="en-US" sz="2600" b="0" i="1" dirty="0" err="1">
                <a:solidFill>
                  <a:srgbClr val="333399"/>
                </a:solidFill>
              </a:rPr>
              <a:t>f</a:t>
            </a:r>
            <a:r>
              <a:rPr lang="en-US" altLang="en-US" sz="2600" b="0" i="1" baseline="-25000" dirty="0" err="1">
                <a:solidFill>
                  <a:srgbClr val="333399"/>
                </a:solidFill>
              </a:rPr>
              <a:t>m</a:t>
            </a:r>
            <a:r>
              <a:rPr lang="en-US" altLang="en-US" sz="2600" b="0" dirty="0">
                <a:solidFill>
                  <a:srgbClr val="333399"/>
                </a:solidFill>
              </a:rPr>
              <a:t>  </a:t>
            </a:r>
            <a:endParaRPr lang="en-US" altLang="en-US" sz="2600" b="0" dirty="0" smtClean="0">
              <a:solidFill>
                <a:srgbClr val="333399"/>
              </a:solidFill>
            </a:endParaRPr>
          </a:p>
          <a:p>
            <a:pPr eaLnBrk="1" hangingPunct="1">
              <a:spcBef>
                <a:spcPct val="0"/>
              </a:spcBef>
              <a:buClrTx/>
              <a:buFontTx/>
              <a:buNone/>
            </a:pPr>
            <a:r>
              <a:rPr lang="en-US" altLang="en-US" sz="2600" b="0" dirty="0" smtClean="0">
                <a:latin typeface="+mn-lt"/>
              </a:rPr>
              <a:t>to an English </a:t>
            </a:r>
            <a:r>
              <a:rPr lang="en-US" altLang="en-US" sz="2600" b="0" dirty="0">
                <a:latin typeface="+mn-lt"/>
              </a:rPr>
              <a:t>sentence </a:t>
            </a:r>
            <a:endParaRPr lang="en-US" altLang="en-US" sz="2600" b="0" dirty="0" smtClean="0">
              <a:latin typeface="+mn-lt"/>
            </a:endParaRPr>
          </a:p>
          <a:p>
            <a:pPr eaLnBrk="1" hangingPunct="1">
              <a:spcBef>
                <a:spcPct val="0"/>
              </a:spcBef>
              <a:buClrTx/>
              <a:buFontTx/>
              <a:buNone/>
            </a:pPr>
            <a:r>
              <a:rPr lang="en-US" altLang="en-US" sz="2600" b="0" i="1" dirty="0" smtClean="0">
                <a:solidFill>
                  <a:srgbClr val="333399"/>
                </a:solidFill>
              </a:rPr>
              <a:t>Ȇ</a:t>
            </a:r>
            <a:r>
              <a:rPr lang="en-US" altLang="en-US" sz="2600" b="0" dirty="0" smtClean="0">
                <a:solidFill>
                  <a:srgbClr val="333399"/>
                </a:solidFill>
              </a:rPr>
              <a:t> </a:t>
            </a:r>
            <a:r>
              <a:rPr lang="en-US" altLang="en-US" sz="2600" b="0" dirty="0">
                <a:solidFill>
                  <a:srgbClr val="333399"/>
                </a:solidFill>
              </a:rPr>
              <a:t>= </a:t>
            </a:r>
            <a:r>
              <a:rPr lang="en-US" altLang="en-US" sz="2600" b="0" i="1" dirty="0">
                <a:solidFill>
                  <a:srgbClr val="333399"/>
                </a:solidFill>
              </a:rPr>
              <a:t>e</a:t>
            </a:r>
            <a:r>
              <a:rPr lang="en-US" altLang="en-US" sz="2600" b="0" baseline="-25000" dirty="0">
                <a:solidFill>
                  <a:srgbClr val="333399"/>
                </a:solidFill>
              </a:rPr>
              <a:t>1</a:t>
            </a:r>
            <a:r>
              <a:rPr lang="en-US" altLang="en-US" sz="2600" b="0" dirty="0">
                <a:solidFill>
                  <a:srgbClr val="333399"/>
                </a:solidFill>
              </a:rPr>
              <a:t>, </a:t>
            </a:r>
            <a:r>
              <a:rPr lang="en-US" altLang="en-US" sz="2600" b="0" i="1" dirty="0">
                <a:solidFill>
                  <a:srgbClr val="333399"/>
                </a:solidFill>
              </a:rPr>
              <a:t>e</a:t>
            </a:r>
            <a:r>
              <a:rPr lang="en-US" altLang="en-US" sz="2600" b="0" baseline="-25000" dirty="0">
                <a:solidFill>
                  <a:srgbClr val="333399"/>
                </a:solidFill>
              </a:rPr>
              <a:t>2</a:t>
            </a:r>
            <a:r>
              <a:rPr lang="en-US" altLang="en-US" sz="2600" b="0" dirty="0">
                <a:solidFill>
                  <a:srgbClr val="333399"/>
                </a:solidFill>
              </a:rPr>
              <a:t>, …</a:t>
            </a:r>
            <a:r>
              <a:rPr lang="en-US" altLang="en-US" sz="2600" b="0" i="1" dirty="0" err="1">
                <a:solidFill>
                  <a:srgbClr val="333399"/>
                </a:solidFill>
              </a:rPr>
              <a:t>e</a:t>
            </a:r>
            <a:r>
              <a:rPr lang="en-US" altLang="en-US" sz="2600" b="0" i="1" baseline="-25000" dirty="0" err="1">
                <a:solidFill>
                  <a:srgbClr val="333399"/>
                </a:solidFill>
              </a:rPr>
              <a:t>I</a:t>
            </a:r>
            <a:r>
              <a:rPr lang="en-US" altLang="en-US" sz="2600" b="0" dirty="0">
                <a:solidFill>
                  <a:srgbClr val="333399"/>
                </a:solidFill>
              </a:rPr>
              <a:t> </a:t>
            </a:r>
            <a:endParaRPr lang="en-US" altLang="en-US" sz="2600" b="0" dirty="0" smtClean="0">
              <a:solidFill>
                <a:srgbClr val="333399"/>
              </a:solidFill>
            </a:endParaRPr>
          </a:p>
          <a:p>
            <a:pPr eaLnBrk="1" hangingPunct="1">
              <a:spcBef>
                <a:spcPct val="0"/>
              </a:spcBef>
              <a:buClrTx/>
              <a:buFontTx/>
              <a:buNone/>
            </a:pPr>
            <a:r>
              <a:rPr lang="en-US" altLang="en-US" sz="2600" b="0" dirty="0" smtClean="0"/>
              <a:t>that </a:t>
            </a:r>
            <a:r>
              <a:rPr lang="en-US" altLang="en-US" sz="2600" b="0" dirty="0"/>
              <a:t>maximizes P(</a:t>
            </a:r>
            <a:r>
              <a:rPr lang="en-US" altLang="en-US" sz="2600" b="0" i="1" dirty="0"/>
              <a:t>E</a:t>
            </a:r>
            <a:r>
              <a:rPr lang="en-US" altLang="en-US" sz="2600" b="0" dirty="0"/>
              <a:t> | </a:t>
            </a:r>
            <a:r>
              <a:rPr lang="en-US" altLang="en-US" sz="2600" b="0" i="1" dirty="0"/>
              <a:t>F</a:t>
            </a:r>
            <a:r>
              <a:rPr lang="en-US" altLang="en-US" sz="2600" b="0" dirty="0"/>
              <a:t>)</a:t>
            </a:r>
          </a:p>
        </p:txBody>
      </p:sp>
      <p:graphicFrame>
        <p:nvGraphicFramePr>
          <p:cNvPr id="6" name="Content Placeholder 5"/>
          <p:cNvGraphicFramePr>
            <a:graphicFrameLocks/>
          </p:cNvGraphicFramePr>
          <p:nvPr>
            <p:extLst>
              <p:ext uri="{D42A27DB-BD31-4B8C-83A1-F6EECF244321}">
                <p14:modId xmlns:p14="http://schemas.microsoft.com/office/powerpoint/2010/main" val="530942910"/>
              </p:ext>
            </p:extLst>
          </p:nvPr>
        </p:nvGraphicFramePr>
        <p:xfrm>
          <a:off x="6385719" y="21336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4"/>
          <p:cNvSpPr txBox="1">
            <a:spLocks/>
          </p:cNvSpPr>
          <p:nvPr/>
        </p:nvSpPr>
        <p:spPr>
          <a:xfrm>
            <a:off x="6564261" y="4800600"/>
            <a:ext cx="4648200" cy="17827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Task is to recover </a:t>
            </a:r>
            <a:r>
              <a:rPr lang="en-US" sz="2400" i="1" dirty="0" smtClean="0"/>
              <a:t>e</a:t>
            </a:r>
            <a:r>
              <a:rPr lang="en-US" sz="2400" dirty="0" smtClean="0"/>
              <a:t> from noisy </a:t>
            </a:r>
            <a:r>
              <a:rPr lang="en-US" sz="2400" i="1" dirty="0" smtClean="0"/>
              <a:t>f.</a:t>
            </a:r>
          </a:p>
          <a:p>
            <a:r>
              <a:rPr lang="en-US" sz="2400" i="1" dirty="0" smtClean="0"/>
              <a:t>P(F</a:t>
            </a:r>
            <a:r>
              <a:rPr lang="en-US" sz="2400" dirty="0" smtClean="0"/>
              <a:t>|</a:t>
            </a:r>
            <a:r>
              <a:rPr lang="en-US" sz="2400" i="1" dirty="0"/>
              <a:t>E</a:t>
            </a:r>
            <a:r>
              <a:rPr lang="en-US" sz="2400" i="1" dirty="0" smtClean="0"/>
              <a:t>)</a:t>
            </a:r>
            <a:r>
              <a:rPr lang="en-US" sz="2400" dirty="0" smtClean="0"/>
              <a:t>: Translation model</a:t>
            </a:r>
          </a:p>
          <a:p>
            <a:r>
              <a:rPr lang="en-US" sz="2400" i="1" dirty="0" smtClean="0"/>
              <a:t>P(E)</a:t>
            </a:r>
            <a:r>
              <a:rPr lang="en-US" sz="2400" dirty="0" smtClean="0"/>
              <a:t>: Language model</a:t>
            </a:r>
          </a:p>
        </p:txBody>
      </p:sp>
    </p:spTree>
    <p:extLst>
      <p:ext uri="{BB962C8B-B14F-4D97-AF65-F5344CB8AC3E}">
        <p14:creationId xmlns:p14="http://schemas.microsoft.com/office/powerpoint/2010/main" val="1448799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Bayesian Analysis of Noisy Channel</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DF93AB99-10A9-4A10-B946-9DA70E3B44A8}" type="slidenum">
              <a:rPr lang="en-US" smtClean="0"/>
              <a:pPr>
                <a:defRPr/>
              </a:pPr>
              <a:t>34</a:t>
            </a:fld>
            <a:endParaRPr lang="en-US" dirty="0">
              <a:latin typeface="+mn-lt"/>
            </a:endParaRPr>
          </a:p>
        </p:txBody>
      </p:sp>
      <p:grpSp>
        <p:nvGrpSpPr>
          <p:cNvPr id="2" name="Group 1"/>
          <p:cNvGrpSpPr/>
          <p:nvPr/>
        </p:nvGrpSpPr>
        <p:grpSpPr>
          <a:xfrm>
            <a:off x="1504846" y="1370311"/>
            <a:ext cx="4420576" cy="2617772"/>
            <a:chOff x="1570904" y="1771651"/>
            <a:chExt cx="5533031" cy="3188345"/>
          </a:xfrm>
        </p:grpSpPr>
        <p:graphicFrame>
          <p:nvGraphicFramePr>
            <p:cNvPr id="29700" name="Object 2"/>
            <p:cNvGraphicFramePr>
              <a:graphicFrameLocks noChangeAspect="1"/>
            </p:cNvGraphicFramePr>
            <p:nvPr>
              <p:extLst>
                <p:ext uri="{D42A27DB-BD31-4B8C-83A1-F6EECF244321}">
                  <p14:modId xmlns:p14="http://schemas.microsoft.com/office/powerpoint/2010/main" val="3320307366"/>
                </p:ext>
              </p:extLst>
            </p:nvPr>
          </p:nvGraphicFramePr>
          <p:xfrm>
            <a:off x="1570904" y="1771651"/>
            <a:ext cx="4300984" cy="887413"/>
          </p:xfrm>
          <a:graphic>
            <a:graphicData uri="http://schemas.openxmlformats.org/presentationml/2006/ole">
              <mc:AlternateContent xmlns:mc="http://schemas.openxmlformats.org/markup-compatibility/2006">
                <mc:Choice xmlns:v="urn:schemas-microsoft-com:vml" Requires="v">
                  <p:oleObj spid="_x0000_s2104" name="Equation" r:id="rId4" imgW="1294838" imgH="355446" progId="Equation.3">
                    <p:embed/>
                  </p:oleObj>
                </mc:Choice>
                <mc:Fallback>
                  <p:oleObj name="Equation" r:id="rId4" imgW="1294838"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904" y="1771651"/>
                          <a:ext cx="4300984"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3"/>
            <p:cNvGraphicFramePr>
              <a:graphicFrameLocks noChangeAspect="1"/>
            </p:cNvGraphicFramePr>
            <p:nvPr>
              <p:extLst>
                <p:ext uri="{D42A27DB-BD31-4B8C-83A1-F6EECF244321}">
                  <p14:modId xmlns:p14="http://schemas.microsoft.com/office/powerpoint/2010/main" val="164508997"/>
                </p:ext>
              </p:extLst>
            </p:nvPr>
          </p:nvGraphicFramePr>
          <p:xfrm>
            <a:off x="1950961" y="2536825"/>
            <a:ext cx="4974530" cy="1778000"/>
          </p:xfrm>
          <a:graphic>
            <a:graphicData uri="http://schemas.openxmlformats.org/presentationml/2006/ole">
              <mc:AlternateContent xmlns:mc="http://schemas.openxmlformats.org/markup-compatibility/2006">
                <mc:Choice xmlns:v="urn:schemas-microsoft-com:vml" Requires="v">
                  <p:oleObj spid="_x0000_s2105" name="Equation" r:id="rId6" imgW="1497950" imgH="710891" progId="Equation.3">
                    <p:embed/>
                  </p:oleObj>
                </mc:Choice>
                <mc:Fallback>
                  <p:oleObj name="Equation" r:id="rId6" imgW="1497950" imgH="7108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961" y="2536825"/>
                          <a:ext cx="497453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p:cNvSpPr txBox="1">
              <a:spLocks noChangeArrowheads="1"/>
            </p:cNvSpPr>
            <p:nvPr/>
          </p:nvSpPr>
          <p:spPr bwMode="auto">
            <a:xfrm>
              <a:off x="2250940" y="4498331"/>
              <a:ext cx="4852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dirty="0">
                  <a:solidFill>
                    <a:srgbClr val="FF0000"/>
                  </a:solidFill>
                </a:rPr>
                <a:t>Translation Model    Language Model</a:t>
              </a:r>
            </a:p>
          </p:txBody>
        </p:sp>
        <p:sp>
          <p:nvSpPr>
            <p:cNvPr id="10" name="Left Brace 9"/>
            <p:cNvSpPr>
              <a:spLocks/>
            </p:cNvSpPr>
            <p:nvPr/>
          </p:nvSpPr>
          <p:spPr bwMode="auto">
            <a:xfrm rot="16200000">
              <a:off x="4723601" y="3417987"/>
              <a:ext cx="373062" cy="1573015"/>
            </a:xfrm>
            <a:prstGeom prst="leftBrace">
              <a:avLst>
                <a:gd name="adj1" fmla="val 8322"/>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Left Brace 10"/>
            <p:cNvSpPr>
              <a:spLocks/>
            </p:cNvSpPr>
            <p:nvPr/>
          </p:nvSpPr>
          <p:spPr bwMode="auto">
            <a:xfrm rot="16200000">
              <a:off x="6105531" y="3735249"/>
              <a:ext cx="373063" cy="954366"/>
            </a:xfrm>
            <a:prstGeom prst="leftBrace">
              <a:avLst>
                <a:gd name="adj1" fmla="val 8326"/>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cxnSp>
          <p:nvCxnSpPr>
            <p:cNvPr id="13" name="Straight Connector 12"/>
            <p:cNvCxnSpPr>
              <a:cxnSpLocks noChangeShapeType="1"/>
              <a:stCxn id="10" idx="1"/>
            </p:cNvCxnSpPr>
            <p:nvPr/>
          </p:nvCxnSpPr>
          <p:spPr bwMode="auto">
            <a:xfrm rot="5400000">
              <a:off x="4195418" y="4099643"/>
              <a:ext cx="422275" cy="100504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a:stCxn id="11" idx="1"/>
            </p:cNvCxnSpPr>
            <p:nvPr/>
          </p:nvCxnSpPr>
          <p:spPr bwMode="auto">
            <a:xfrm rot="16200000" flipH="1">
              <a:off x="6469014" y="4222012"/>
              <a:ext cx="330200" cy="68410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16" name="TextBox 15"/>
          <p:cNvSpPr txBox="1">
            <a:spLocks noChangeArrowheads="1"/>
          </p:cNvSpPr>
          <p:nvPr/>
        </p:nvSpPr>
        <p:spPr bwMode="auto">
          <a:xfrm>
            <a:off x="6048127" y="1600200"/>
            <a:ext cx="51449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dirty="0"/>
              <a:t>A </a:t>
            </a:r>
            <a:r>
              <a:rPr lang="en-US" altLang="en-US" sz="2400" dirty="0">
                <a:solidFill>
                  <a:srgbClr val="FF0000"/>
                </a:solidFill>
              </a:rPr>
              <a:t>decoder</a:t>
            </a:r>
            <a:r>
              <a:rPr lang="en-US" altLang="en-US" sz="2400" dirty="0"/>
              <a:t> determines the most probable</a:t>
            </a:r>
          </a:p>
          <a:p>
            <a:pPr eaLnBrk="1" hangingPunct="1">
              <a:spcBef>
                <a:spcPct val="0"/>
              </a:spcBef>
              <a:buClrTx/>
              <a:buFontTx/>
              <a:buNone/>
            </a:pPr>
            <a:r>
              <a:rPr lang="en-US" altLang="en-US" sz="2400" dirty="0"/>
              <a:t>  translation </a:t>
            </a:r>
            <a:r>
              <a:rPr lang="en-US" altLang="en-US" sz="2400" b="0" i="1" dirty="0"/>
              <a:t>Ȇ</a:t>
            </a:r>
            <a:r>
              <a:rPr lang="en-US" altLang="en-US" sz="2400" b="0" dirty="0"/>
              <a:t> </a:t>
            </a:r>
            <a:r>
              <a:rPr lang="en-US" altLang="en-US" sz="2400" dirty="0"/>
              <a:t>given</a:t>
            </a:r>
            <a:r>
              <a:rPr lang="en-US" altLang="en-US" sz="2400" b="0" dirty="0"/>
              <a:t> </a:t>
            </a:r>
            <a:r>
              <a:rPr lang="en-US" altLang="en-US" sz="2400" b="0" i="1" dirty="0"/>
              <a:t>F</a:t>
            </a:r>
            <a:endParaRPr lang="en-US" altLang="en-US" sz="2400" i="1" dirty="0"/>
          </a:p>
        </p:txBody>
      </p:sp>
      <p:grpSp>
        <p:nvGrpSpPr>
          <p:cNvPr id="12" name="Group 11"/>
          <p:cNvGrpSpPr/>
          <p:nvPr/>
        </p:nvGrpSpPr>
        <p:grpSpPr>
          <a:xfrm>
            <a:off x="1504846" y="4128078"/>
            <a:ext cx="8538152" cy="2324218"/>
            <a:chOff x="325072" y="3299245"/>
            <a:chExt cx="8538152" cy="2324218"/>
          </a:xfrm>
        </p:grpSpPr>
        <p:sp>
          <p:nvSpPr>
            <p:cNvPr id="14" name="Rectangle 3">
              <a:hlinkClick r:id="rId8" action="ppaction://hlinksldjump"/>
            </p:cNvPr>
            <p:cNvSpPr>
              <a:spLocks noChangeArrowheads="1"/>
            </p:cNvSpPr>
            <p:nvPr/>
          </p:nvSpPr>
          <p:spPr bwMode="auto">
            <a:xfrm>
              <a:off x="481224" y="3451645"/>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Source</a:t>
              </a:r>
            </a:p>
          </p:txBody>
        </p:sp>
        <p:sp>
          <p:nvSpPr>
            <p:cNvPr id="17" name="Rectangle 4"/>
            <p:cNvSpPr>
              <a:spLocks noChangeArrowheads="1"/>
            </p:cNvSpPr>
            <p:nvPr/>
          </p:nvSpPr>
          <p:spPr bwMode="auto">
            <a:xfrm>
              <a:off x="2081424" y="3451645"/>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18" name="Rectangle 5"/>
            <p:cNvSpPr>
              <a:spLocks noChangeArrowheads="1"/>
            </p:cNvSpPr>
            <p:nvPr/>
          </p:nvSpPr>
          <p:spPr bwMode="auto">
            <a:xfrm>
              <a:off x="7491624" y="3451646"/>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19" name="Rectangle 6"/>
            <p:cNvSpPr>
              <a:spLocks noChangeArrowheads="1"/>
            </p:cNvSpPr>
            <p:nvPr/>
          </p:nvSpPr>
          <p:spPr bwMode="auto">
            <a:xfrm>
              <a:off x="5739024" y="3451645"/>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20" name="Rectangle 7"/>
            <p:cNvSpPr>
              <a:spLocks noChangeArrowheads="1"/>
            </p:cNvSpPr>
            <p:nvPr/>
          </p:nvSpPr>
          <p:spPr bwMode="auto">
            <a:xfrm>
              <a:off x="3986424" y="3451645"/>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21" name="AutoShape 13"/>
            <p:cNvSpPr>
              <a:spLocks noChangeArrowheads="1"/>
            </p:cNvSpPr>
            <p:nvPr/>
          </p:nvSpPr>
          <p:spPr bwMode="auto">
            <a:xfrm>
              <a:off x="6805824" y="3758033"/>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2" name="Text Box 16"/>
            <p:cNvSpPr txBox="1">
              <a:spLocks noChangeArrowheads="1"/>
            </p:cNvSpPr>
            <p:nvPr/>
          </p:nvSpPr>
          <p:spPr bwMode="auto">
            <a:xfrm>
              <a:off x="494451" y="4137444"/>
              <a:ext cx="925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smtClean="0"/>
                <a:t>P(</a:t>
              </a:r>
              <a:r>
                <a:rPr lang="en-US" altLang="en-US" sz="2000" b="0" dirty="0" err="1" smtClean="0"/>
                <a:t>Eng</a:t>
              </a:r>
              <a:r>
                <a:rPr lang="en-US" altLang="en-US" sz="2000" b="0" dirty="0" smtClean="0"/>
                <a:t>)</a:t>
              </a:r>
              <a:endParaRPr lang="en-US" altLang="en-US" sz="2000" b="0" dirty="0"/>
            </a:p>
          </p:txBody>
        </p:sp>
        <p:sp>
          <p:nvSpPr>
            <p:cNvPr id="23" name="Text Box 18"/>
            <p:cNvSpPr txBox="1">
              <a:spLocks noChangeArrowheads="1"/>
            </p:cNvSpPr>
            <p:nvPr/>
          </p:nvSpPr>
          <p:spPr bwMode="auto">
            <a:xfrm>
              <a:off x="1444042" y="3847197"/>
              <a:ext cx="5982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err="1" smtClean="0"/>
                <a:t>Eng</a:t>
              </a:r>
              <a:endParaRPr lang="en-US" altLang="en-US" sz="2000" b="0" dirty="0"/>
            </a:p>
          </p:txBody>
        </p:sp>
        <p:sp>
          <p:nvSpPr>
            <p:cNvPr id="24" name="Text Box 19"/>
            <p:cNvSpPr txBox="1">
              <a:spLocks noChangeArrowheads="1"/>
            </p:cNvSpPr>
            <p:nvPr/>
          </p:nvSpPr>
          <p:spPr bwMode="auto">
            <a:xfrm>
              <a:off x="5155454" y="3831851"/>
              <a:ext cx="545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err="1" smtClean="0"/>
                <a:t>Fre</a:t>
              </a:r>
              <a:endParaRPr lang="en-US" altLang="en-US" sz="2000" b="0" dirty="0"/>
            </a:p>
          </p:txBody>
        </p:sp>
        <p:sp>
          <p:nvSpPr>
            <p:cNvPr id="25" name="Text Box 20"/>
            <p:cNvSpPr txBox="1">
              <a:spLocks noChangeArrowheads="1"/>
            </p:cNvSpPr>
            <p:nvPr/>
          </p:nvSpPr>
          <p:spPr bwMode="auto">
            <a:xfrm>
              <a:off x="6832585" y="3847197"/>
              <a:ext cx="68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err="1" smtClean="0"/>
                <a:t>Eng</a:t>
              </a:r>
              <a:r>
                <a:rPr lang="en-US" altLang="en-US" sz="2000" b="0" dirty="0" smtClean="0"/>
                <a:t>’</a:t>
              </a:r>
              <a:endParaRPr lang="en-US" altLang="en-US" sz="2000" b="0" dirty="0"/>
            </a:p>
          </p:txBody>
        </p:sp>
        <p:grpSp>
          <p:nvGrpSpPr>
            <p:cNvPr id="26" name="Group 25"/>
            <p:cNvGrpSpPr/>
            <p:nvPr/>
          </p:nvGrpSpPr>
          <p:grpSpPr>
            <a:xfrm>
              <a:off x="1852824" y="3299245"/>
              <a:ext cx="3276600" cy="1450907"/>
              <a:chOff x="1852824" y="3299245"/>
              <a:chExt cx="3276600" cy="1450907"/>
            </a:xfrm>
          </p:grpSpPr>
          <p:sp>
            <p:nvSpPr>
              <p:cNvPr id="43" name="Text Box 17"/>
              <p:cNvSpPr txBox="1">
                <a:spLocks noChangeArrowheads="1"/>
              </p:cNvSpPr>
              <p:nvPr/>
            </p:nvSpPr>
            <p:spPr bwMode="auto">
              <a:xfrm>
                <a:off x="3003329" y="4350042"/>
                <a:ext cx="1356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smtClean="0"/>
                  <a:t>P(</a:t>
                </a:r>
                <a:r>
                  <a:rPr lang="en-US" altLang="en-US" sz="2000" b="0" dirty="0" err="1" smtClean="0"/>
                  <a:t>Fre|Eng</a:t>
                </a:r>
                <a:r>
                  <a:rPr lang="en-US" altLang="en-US" sz="2000" b="0" dirty="0" smtClean="0"/>
                  <a:t>)</a:t>
                </a:r>
                <a:endParaRPr lang="en-US" altLang="en-US" sz="2000" b="0" dirty="0"/>
              </a:p>
            </p:txBody>
          </p:sp>
          <p:sp>
            <p:nvSpPr>
              <p:cNvPr id="44" name="Rectangle 21"/>
              <p:cNvSpPr>
                <a:spLocks noChangeArrowheads="1"/>
              </p:cNvSpPr>
              <p:nvPr/>
            </p:nvSpPr>
            <p:spPr bwMode="auto">
              <a:xfrm>
                <a:off x="1852824" y="3299245"/>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grpSp>
        <p:sp>
          <p:nvSpPr>
            <p:cNvPr id="27" name="Text Box 22"/>
            <p:cNvSpPr txBox="1">
              <a:spLocks noChangeArrowheads="1"/>
            </p:cNvSpPr>
            <p:nvPr/>
          </p:nvSpPr>
          <p:spPr bwMode="auto">
            <a:xfrm>
              <a:off x="5538206" y="4350042"/>
              <a:ext cx="1742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smtClean="0"/>
                <a:t>P(</a:t>
              </a:r>
              <a:r>
                <a:rPr lang="en-US" altLang="en-US" sz="2000" b="0" dirty="0" err="1" smtClean="0"/>
                <a:t>Eng</a:t>
              </a:r>
              <a:r>
                <a:rPr lang="en-US" altLang="en-US" sz="2000" b="0" dirty="0" smtClean="0"/>
                <a:t>’|</a:t>
              </a:r>
              <a:r>
                <a:rPr lang="en-US" altLang="en-US" sz="2000" b="0" dirty="0" err="1" smtClean="0"/>
                <a:t>Fre</a:t>
              </a:r>
              <a:r>
                <a:rPr lang="en-US" altLang="en-US" sz="2000" b="0" dirty="0" smtClean="0"/>
                <a:t>)=?</a:t>
              </a:r>
              <a:endParaRPr lang="en-US" altLang="en-US" sz="2000" b="0" dirty="0"/>
            </a:p>
          </p:txBody>
        </p:sp>
        <p:sp>
          <p:nvSpPr>
            <p:cNvPr id="28" name="AutoShape 25"/>
            <p:cNvSpPr>
              <a:spLocks noChangeArrowheads="1"/>
            </p:cNvSpPr>
            <p:nvPr/>
          </p:nvSpPr>
          <p:spPr bwMode="auto">
            <a:xfrm>
              <a:off x="1395624" y="3756445"/>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9" name="AutoShape 26"/>
            <p:cNvSpPr>
              <a:spLocks noChangeArrowheads="1"/>
            </p:cNvSpPr>
            <p:nvPr/>
          </p:nvSpPr>
          <p:spPr bwMode="auto">
            <a:xfrm>
              <a:off x="3376824" y="3756445"/>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0" name="AutoShape 27"/>
            <p:cNvSpPr>
              <a:spLocks noChangeArrowheads="1"/>
            </p:cNvSpPr>
            <p:nvPr/>
          </p:nvSpPr>
          <p:spPr bwMode="auto">
            <a:xfrm>
              <a:off x="4977024" y="3765012"/>
              <a:ext cx="762000" cy="142246"/>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grpSp>
          <p:nvGrpSpPr>
            <p:cNvPr id="31" name="Group 30"/>
            <p:cNvGrpSpPr/>
            <p:nvPr/>
          </p:nvGrpSpPr>
          <p:grpSpPr>
            <a:xfrm>
              <a:off x="2495081" y="4750152"/>
              <a:ext cx="2481943" cy="841307"/>
              <a:chOff x="2495081" y="4750152"/>
              <a:chExt cx="2481943" cy="841307"/>
            </a:xfrm>
          </p:grpSpPr>
          <p:sp>
            <p:nvSpPr>
              <p:cNvPr id="41" name="TextBox 40"/>
              <p:cNvSpPr txBox="1"/>
              <p:nvPr/>
            </p:nvSpPr>
            <p:spPr>
              <a:xfrm>
                <a:off x="2495081" y="5191349"/>
                <a:ext cx="2481943" cy="400110"/>
              </a:xfrm>
              <a:prstGeom prst="rect">
                <a:avLst/>
              </a:prstGeom>
              <a:noFill/>
            </p:spPr>
            <p:txBody>
              <a:bodyPr wrap="square" rtlCol="0">
                <a:spAutoFit/>
              </a:bodyPr>
              <a:lstStyle/>
              <a:p>
                <a:r>
                  <a:rPr lang="en-US" sz="2000" dirty="0" smtClean="0"/>
                  <a:t>Translation model</a:t>
                </a:r>
                <a:endParaRPr lang="en-US" sz="2000" dirty="0"/>
              </a:p>
            </p:txBody>
          </p:sp>
          <p:cxnSp>
            <p:nvCxnSpPr>
              <p:cNvPr id="42" name="Straight Arrow Connector 41"/>
              <p:cNvCxnSpPr>
                <a:stCxn id="41" idx="0"/>
                <a:endCxn id="43" idx="2"/>
              </p:cNvCxnSpPr>
              <p:nvPr/>
            </p:nvCxnSpPr>
            <p:spPr>
              <a:xfrm flipH="1" flipV="1">
                <a:off x="3681624" y="4750152"/>
                <a:ext cx="54429" cy="4411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5072" y="4593057"/>
              <a:ext cx="2481943" cy="1030406"/>
              <a:chOff x="325072" y="4593057"/>
              <a:chExt cx="2481943" cy="1030406"/>
            </a:xfrm>
          </p:grpSpPr>
          <p:sp>
            <p:nvSpPr>
              <p:cNvPr id="39" name="TextBox 38"/>
              <p:cNvSpPr txBox="1"/>
              <p:nvPr/>
            </p:nvSpPr>
            <p:spPr>
              <a:xfrm>
                <a:off x="325072" y="5223353"/>
                <a:ext cx="2481943" cy="400110"/>
              </a:xfrm>
              <a:prstGeom prst="rect">
                <a:avLst/>
              </a:prstGeom>
              <a:noFill/>
            </p:spPr>
            <p:txBody>
              <a:bodyPr wrap="square" rtlCol="0">
                <a:spAutoFit/>
              </a:bodyPr>
              <a:lstStyle/>
              <a:p>
                <a:r>
                  <a:rPr lang="en-US" sz="2000" dirty="0" smtClean="0"/>
                  <a:t>Language model</a:t>
                </a:r>
                <a:endParaRPr lang="en-US" sz="2000" dirty="0"/>
              </a:p>
            </p:txBody>
          </p:sp>
          <p:cxnSp>
            <p:nvCxnSpPr>
              <p:cNvPr id="40" name="Straight Arrow Connector 39"/>
              <p:cNvCxnSpPr/>
              <p:nvPr/>
            </p:nvCxnSpPr>
            <p:spPr>
              <a:xfrm flipH="1" flipV="1">
                <a:off x="1201176" y="4593057"/>
                <a:ext cx="52934" cy="6302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844896" y="4231961"/>
              <a:ext cx="1522287" cy="1375038"/>
              <a:chOff x="4844896" y="4231961"/>
              <a:chExt cx="1522287" cy="1375038"/>
            </a:xfrm>
          </p:grpSpPr>
          <p:sp>
            <p:nvSpPr>
              <p:cNvPr id="37" name="TextBox 36"/>
              <p:cNvSpPr txBox="1"/>
              <p:nvPr/>
            </p:nvSpPr>
            <p:spPr>
              <a:xfrm>
                <a:off x="4844896" y="5206889"/>
                <a:ext cx="1522287" cy="400110"/>
              </a:xfrm>
              <a:prstGeom prst="rect">
                <a:avLst/>
              </a:prstGeom>
              <a:noFill/>
            </p:spPr>
            <p:txBody>
              <a:bodyPr wrap="square" rtlCol="0">
                <a:spAutoFit/>
              </a:bodyPr>
              <a:lstStyle/>
              <a:p>
                <a:r>
                  <a:rPr lang="en-US" sz="2000" dirty="0" smtClean="0"/>
                  <a:t>Observation</a:t>
                </a:r>
                <a:endParaRPr lang="en-US" sz="2000" dirty="0"/>
              </a:p>
            </p:txBody>
          </p:sp>
          <p:cxnSp>
            <p:nvCxnSpPr>
              <p:cNvPr id="38" name="Straight Arrow Connector 37"/>
              <p:cNvCxnSpPr>
                <a:endCxn id="24" idx="2"/>
              </p:cNvCxnSpPr>
              <p:nvPr/>
            </p:nvCxnSpPr>
            <p:spPr>
              <a:xfrm flipV="1">
                <a:off x="5218255" y="4231961"/>
                <a:ext cx="209934" cy="8987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020518" y="4247307"/>
              <a:ext cx="1798410" cy="1369904"/>
              <a:chOff x="7020518" y="4247307"/>
              <a:chExt cx="1798410" cy="1369904"/>
            </a:xfrm>
          </p:grpSpPr>
          <p:sp>
            <p:nvSpPr>
              <p:cNvPr id="35" name="TextBox 34"/>
              <p:cNvSpPr txBox="1"/>
              <p:nvPr/>
            </p:nvSpPr>
            <p:spPr>
              <a:xfrm>
                <a:off x="7020518" y="5217101"/>
                <a:ext cx="1798410" cy="400110"/>
              </a:xfrm>
              <a:prstGeom prst="rect">
                <a:avLst/>
              </a:prstGeom>
              <a:noFill/>
            </p:spPr>
            <p:txBody>
              <a:bodyPr wrap="square" rtlCol="0">
                <a:spAutoFit/>
              </a:bodyPr>
              <a:lstStyle/>
              <a:p>
                <a:r>
                  <a:rPr lang="en-US" sz="2000" dirty="0" smtClean="0"/>
                  <a:t>Guessed input</a:t>
                </a:r>
                <a:endParaRPr lang="en-US" sz="2000" dirty="0"/>
              </a:p>
            </p:txBody>
          </p:sp>
          <p:cxnSp>
            <p:nvCxnSpPr>
              <p:cNvPr id="36" name="Straight Arrow Connector 35"/>
              <p:cNvCxnSpPr>
                <a:endCxn id="25" idx="2"/>
              </p:cNvCxnSpPr>
              <p:nvPr/>
            </p:nvCxnSpPr>
            <p:spPr>
              <a:xfrm flipH="1" flipV="1">
                <a:off x="7174185" y="4247307"/>
                <a:ext cx="219692" cy="8935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49672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Language Model</a:t>
            </a:r>
          </a:p>
        </p:txBody>
      </p:sp>
      <p:sp>
        <p:nvSpPr>
          <p:cNvPr id="30723" name="Content Placeholder 2"/>
          <p:cNvSpPr>
            <a:spLocks noGrp="1"/>
          </p:cNvSpPr>
          <p:nvPr>
            <p:ph idx="1"/>
          </p:nvPr>
        </p:nvSpPr>
        <p:spPr>
          <a:xfrm>
            <a:off x="576421" y="1371600"/>
            <a:ext cx="10945654" cy="4687888"/>
          </a:xfrm>
        </p:spPr>
        <p:txBody>
          <a:bodyPr/>
          <a:lstStyle/>
          <a:p>
            <a:r>
              <a:rPr lang="en-US" altLang="en-US" dirty="0" smtClean="0"/>
              <a:t>Use a standard </a:t>
            </a:r>
            <a:r>
              <a:rPr lang="en-US" altLang="en-US" i="1" dirty="0" smtClean="0"/>
              <a:t>n</a:t>
            </a:r>
            <a:r>
              <a:rPr lang="en-US" altLang="en-US" dirty="0" smtClean="0"/>
              <a:t>-gram language model for P(</a:t>
            </a:r>
            <a:r>
              <a:rPr lang="en-US" altLang="en-US" i="1" dirty="0" smtClean="0"/>
              <a:t>E</a:t>
            </a:r>
            <a:r>
              <a:rPr lang="en-US" altLang="en-US" dirty="0" smtClean="0"/>
              <a:t>) or ..</a:t>
            </a:r>
          </a:p>
          <a:p>
            <a:r>
              <a:rPr lang="en-US" altLang="en-US" dirty="0" smtClean="0"/>
              <a:t>Can be trained on a large, unsupervised mono-lingual corpus for the target language </a:t>
            </a:r>
            <a:r>
              <a:rPr lang="en-US" altLang="en-US" i="1" dirty="0" smtClean="0"/>
              <a:t>E</a:t>
            </a:r>
            <a:r>
              <a:rPr lang="en-US" altLang="en-US" dirty="0" smtClean="0"/>
              <a: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0045DDFA-0B87-4808-869D-B4C339DE989A}" type="slidenum">
              <a:rPr lang="en-US" smtClean="0"/>
              <a:pPr>
                <a:defRPr/>
              </a:pPr>
              <a:t>35</a:t>
            </a:fld>
            <a:endParaRPr lang="en-US" dirty="0">
              <a:latin typeface="+mn-lt"/>
            </a:endParaRPr>
          </a:p>
        </p:txBody>
      </p:sp>
    </p:spTree>
    <p:extLst>
      <p:ext uri="{BB962C8B-B14F-4D97-AF65-F5344CB8AC3E}">
        <p14:creationId xmlns:p14="http://schemas.microsoft.com/office/powerpoint/2010/main" val="314355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machine translation</a:t>
            </a:r>
          </a:p>
        </p:txBody>
      </p:sp>
      <p:pic>
        <p:nvPicPr>
          <p:cNvPr id="4" name="Picture 3"/>
          <p:cNvPicPr>
            <a:picLocks noChangeAspect="1"/>
          </p:cNvPicPr>
          <p:nvPr/>
        </p:nvPicPr>
        <p:blipFill>
          <a:blip r:embed="rId2"/>
          <a:stretch>
            <a:fillRect/>
          </a:stretch>
        </p:blipFill>
        <p:spPr>
          <a:xfrm>
            <a:off x="1813719" y="1447800"/>
            <a:ext cx="8636516" cy="4570788"/>
          </a:xfrm>
          <a:prstGeom prst="rect">
            <a:avLst/>
          </a:prstGeom>
        </p:spPr>
      </p:pic>
    </p:spTree>
    <p:extLst>
      <p:ext uri="{BB962C8B-B14F-4D97-AF65-F5344CB8AC3E}">
        <p14:creationId xmlns:p14="http://schemas.microsoft.com/office/powerpoint/2010/main" val="26857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a:t>
            </a:r>
            <a:r>
              <a:rPr lang="en-US" dirty="0" smtClean="0"/>
              <a:t>translation models</a:t>
            </a:r>
            <a:endParaRPr lang="en-US" dirty="0"/>
          </a:p>
        </p:txBody>
      </p:sp>
      <p:sp>
        <p:nvSpPr>
          <p:cNvPr id="3" name="Content Placeholder 2"/>
          <p:cNvSpPr>
            <a:spLocks noGrp="1"/>
          </p:cNvSpPr>
          <p:nvPr>
            <p:ph idx="1"/>
          </p:nvPr>
        </p:nvSpPr>
        <p:spPr/>
        <p:txBody>
          <a:bodyPr/>
          <a:lstStyle/>
          <a:p>
            <a:r>
              <a:rPr lang="en-US" dirty="0" smtClean="0"/>
              <a:t>A generative model based on noisy channel framework</a:t>
            </a:r>
          </a:p>
          <a:p>
            <a:pPr lvl="1"/>
            <a:r>
              <a:rPr lang="en-US" dirty="0" smtClean="0"/>
              <a:t>Generate </a:t>
            </a:r>
            <a:r>
              <a:rPr lang="en-US" dirty="0"/>
              <a:t>the </a:t>
            </a:r>
            <a:r>
              <a:rPr lang="en-US" dirty="0" smtClean="0"/>
              <a:t>translation sentence </a:t>
            </a:r>
            <a:r>
              <a:rPr lang="en-US" b="1" i="1" dirty="0" smtClean="0"/>
              <a:t>e</a:t>
            </a:r>
            <a:r>
              <a:rPr lang="en-US" dirty="0" smtClean="0"/>
              <a:t> with regard to </a:t>
            </a:r>
            <a:r>
              <a:rPr lang="en-US" dirty="0"/>
              <a:t>the </a:t>
            </a:r>
            <a:r>
              <a:rPr lang="en-US" dirty="0" smtClean="0"/>
              <a:t>given sentence </a:t>
            </a:r>
            <a:r>
              <a:rPr lang="en-US" b="1" i="1" dirty="0" smtClean="0"/>
              <a:t>f</a:t>
            </a:r>
            <a:r>
              <a:rPr lang="en-US" dirty="0" smtClean="0"/>
              <a:t> </a:t>
            </a:r>
            <a:r>
              <a:rPr lang="en-US" dirty="0"/>
              <a:t>by a stochastic </a:t>
            </a:r>
            <a:r>
              <a:rPr lang="en-US" dirty="0" smtClean="0"/>
              <a:t>process</a:t>
            </a:r>
          </a:p>
          <a:p>
            <a:pPr marL="1371600" lvl="2" indent="-457200">
              <a:buFont typeface="+mj-lt"/>
              <a:buAutoNum type="arabicPeriod"/>
            </a:pPr>
            <a:r>
              <a:rPr lang="en-US" dirty="0" smtClean="0"/>
              <a:t>Generate </a:t>
            </a:r>
            <a:r>
              <a:rPr lang="en-US" dirty="0"/>
              <a:t>the length of </a:t>
            </a:r>
            <a:r>
              <a:rPr lang="en-US" b="1" i="1" dirty="0" smtClean="0"/>
              <a:t>f</a:t>
            </a:r>
          </a:p>
          <a:p>
            <a:pPr marL="1371600" lvl="2" indent="-457200">
              <a:buFont typeface="+mj-lt"/>
              <a:buAutoNum type="arabicPeriod"/>
            </a:pPr>
            <a:r>
              <a:rPr lang="en-US" dirty="0"/>
              <a:t>Generate the </a:t>
            </a:r>
            <a:r>
              <a:rPr lang="en-US" b="1" i="1" dirty="0">
                <a:solidFill>
                  <a:srgbClr val="FF0000"/>
                </a:solidFill>
              </a:rPr>
              <a:t>alignment</a:t>
            </a:r>
            <a:r>
              <a:rPr lang="en-US" dirty="0">
                <a:solidFill>
                  <a:srgbClr val="FF0000"/>
                </a:solidFill>
              </a:rPr>
              <a:t> </a:t>
            </a:r>
            <a:r>
              <a:rPr lang="en-US" dirty="0"/>
              <a:t>of </a:t>
            </a:r>
            <a:r>
              <a:rPr lang="en-US" b="1" i="1" dirty="0" smtClean="0"/>
              <a:t>e</a:t>
            </a:r>
            <a:r>
              <a:rPr lang="en-US" dirty="0" smtClean="0"/>
              <a:t> </a:t>
            </a:r>
            <a:r>
              <a:rPr lang="en-US" dirty="0"/>
              <a:t>to the target sentence </a:t>
            </a:r>
            <a:r>
              <a:rPr lang="en-US" b="1" i="1" dirty="0" smtClean="0"/>
              <a:t>f</a:t>
            </a:r>
          </a:p>
          <a:p>
            <a:pPr marL="1371600" lvl="2" indent="-457200">
              <a:buFont typeface="+mj-lt"/>
              <a:buAutoNum type="arabicPeriod"/>
            </a:pPr>
            <a:r>
              <a:rPr lang="en-US" dirty="0"/>
              <a:t>Generate the words of </a:t>
            </a:r>
            <a:r>
              <a:rPr lang="en-US" b="1" i="1" dirty="0" smtClean="0"/>
              <a:t>f</a:t>
            </a:r>
            <a:endParaRPr lang="en-US" dirty="0" smtClean="0"/>
          </a:p>
          <a:p>
            <a:pPr marL="971550" lvl="1" indent="-457200"/>
            <a:r>
              <a:rPr lang="en-US" dirty="0" smtClean="0"/>
              <a:t>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751885" y="4982111"/>
                <a:ext cx="8331315" cy="465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𝐸𝑛</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𝑎𝑟𝑔𝑚𝑎</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𝐸𝑛𝑔</m:t>
                          </m:r>
                        </m:sub>
                      </m:sSub>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𝐹𝑟𝑒</m:t>
                          </m:r>
                        </m:e>
                        <m:e>
                          <m:r>
                            <a:rPr lang="en-US" sz="2800" b="0" i="1" smtClean="0">
                              <a:latin typeface="Cambria Math" panose="02040503050406030204" pitchFamily="18" charset="0"/>
                            </a:rPr>
                            <m:t>𝐸𝑛𝑔</m:t>
                          </m:r>
                        </m:e>
                      </m:d>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𝐸𝑛𝑔</m:t>
                      </m:r>
                      <m:r>
                        <a:rPr lang="en-US" sz="2800" b="0" i="1" smtClean="0">
                          <a:latin typeface="Cambria Math" panose="02040503050406030204" pitchFamily="18" charset="0"/>
                        </a:rPr>
                        <m:t>)</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317172" y="4982110"/>
                <a:ext cx="6263983" cy="46589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591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Word Alignment</a:t>
            </a:r>
          </a:p>
        </p:txBody>
      </p:sp>
      <p:sp>
        <p:nvSpPr>
          <p:cNvPr id="31747" name="Content Placeholder 2"/>
          <p:cNvSpPr>
            <a:spLocks noGrp="1"/>
          </p:cNvSpPr>
          <p:nvPr>
            <p:ph idx="1"/>
          </p:nvPr>
        </p:nvSpPr>
        <p:spPr/>
        <p:txBody>
          <a:bodyPr/>
          <a:lstStyle/>
          <a:p>
            <a:r>
              <a:rPr lang="en-US" altLang="en-US" smtClean="0"/>
              <a:t>Directly constructing phrase alignments is difficult, so rely on first constructing word alignments.</a:t>
            </a:r>
          </a:p>
          <a:p>
            <a:r>
              <a:rPr lang="en-US" altLang="en-US" smtClean="0"/>
              <a:t>Can learn to align from supervised word alignments, but human-aligned bitexts are rare and expensive to construct.</a:t>
            </a:r>
          </a:p>
          <a:p>
            <a:r>
              <a:rPr lang="en-US" altLang="en-US" smtClean="0"/>
              <a:t>Typically use an unsupervised EM-based approach to compute a word alignment from unannotated parallel corpus. </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F8087D73-8A27-47DA-8B75-AA95DF6A398F}" type="slidenum">
              <a:rPr lang="en-US" smtClean="0"/>
              <a:pPr>
                <a:defRPr/>
              </a:pPr>
              <a:t>38</a:t>
            </a:fld>
            <a:endParaRPr lang="en-US" dirty="0">
              <a:latin typeface="+mn-lt"/>
            </a:endParaRPr>
          </a:p>
        </p:txBody>
      </p:sp>
    </p:spTree>
    <p:extLst>
      <p:ext uri="{BB962C8B-B14F-4D97-AF65-F5344CB8AC3E}">
        <p14:creationId xmlns:p14="http://schemas.microsoft.com/office/powerpoint/2010/main" val="1239351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alignment</a:t>
            </a:r>
            <a:endParaRPr lang="en-US" dirty="0"/>
          </a:p>
        </p:txBody>
      </p:sp>
      <p:sp>
        <p:nvSpPr>
          <p:cNvPr id="24" name="Content Placeholder 23"/>
          <p:cNvSpPr>
            <a:spLocks noGrp="1"/>
          </p:cNvSpPr>
          <p:nvPr>
            <p:ph idx="1"/>
          </p:nvPr>
        </p:nvSpPr>
        <p:spPr/>
        <p:txBody>
          <a:bodyPr/>
          <a:lstStyle/>
          <a:p>
            <a:r>
              <a:rPr lang="en-US" dirty="0" smtClean="0"/>
              <a:t>One to one, one to many and reordering</a:t>
            </a:r>
            <a:endParaRPr lang="en-US" dirty="0"/>
          </a:p>
        </p:txBody>
      </p:sp>
      <p:sp>
        <p:nvSpPr>
          <p:cNvPr id="14" name="Rectangle 13"/>
          <p:cNvSpPr/>
          <p:nvPr/>
        </p:nvSpPr>
        <p:spPr>
          <a:xfrm>
            <a:off x="3154849" y="2315495"/>
            <a:ext cx="4199035" cy="461665"/>
          </a:xfrm>
          <a:prstGeom prst="rect">
            <a:avLst/>
          </a:prstGeom>
        </p:spPr>
        <p:txBody>
          <a:bodyPr wrap="none">
            <a:spAutoFit/>
          </a:bodyPr>
          <a:lstStyle/>
          <a:p>
            <a:r>
              <a:rPr lang="en-US" sz="2400" dirty="0" smtClean="0"/>
              <a:t>John      told   Mary    a        story.</a:t>
            </a:r>
            <a:endParaRPr lang="en-US" sz="2400" dirty="0"/>
          </a:p>
        </p:txBody>
      </p:sp>
      <p:sp>
        <p:nvSpPr>
          <p:cNvPr id="15" name="Rectangle 14"/>
          <p:cNvSpPr/>
          <p:nvPr/>
        </p:nvSpPr>
        <p:spPr>
          <a:xfrm>
            <a:off x="3154849" y="2950419"/>
            <a:ext cx="5949129" cy="461665"/>
          </a:xfrm>
          <a:prstGeom prst="rect">
            <a:avLst/>
          </a:prstGeom>
        </p:spPr>
        <p:txBody>
          <a:bodyPr wrap="none">
            <a:spAutoFit/>
          </a:bodyPr>
          <a:lstStyle/>
          <a:p>
            <a:r>
              <a:rPr lang="en-US" sz="2400" dirty="0" smtClean="0"/>
              <a:t>Jean    a </a:t>
            </a:r>
            <a:r>
              <a:rPr lang="en-US" sz="2400" dirty="0" err="1" smtClean="0"/>
              <a:t>raconté</a:t>
            </a:r>
            <a:r>
              <a:rPr lang="en-US" sz="2400" dirty="0" smtClean="0"/>
              <a:t>      </a:t>
            </a:r>
            <a:r>
              <a:rPr lang="en-US" sz="2400" dirty="0" err="1" smtClean="0"/>
              <a:t>une</a:t>
            </a:r>
            <a:r>
              <a:rPr lang="en-US" sz="2400" dirty="0" smtClean="0"/>
              <a:t> histoire        à     Marie.</a:t>
            </a:r>
            <a:endParaRPr lang="en-US" sz="2400" dirty="0"/>
          </a:p>
        </p:txBody>
      </p:sp>
      <p:cxnSp>
        <p:nvCxnSpPr>
          <p:cNvPr id="16" name="Straight Connector 15"/>
          <p:cNvCxnSpPr/>
          <p:nvPr/>
        </p:nvCxnSpPr>
        <p:spPr>
          <a:xfrm>
            <a:off x="3623849" y="2670167"/>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29351" y="2670168"/>
            <a:ext cx="315676" cy="4066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633" y="2680948"/>
            <a:ext cx="413758" cy="365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09807" y="2680948"/>
            <a:ext cx="2476424" cy="351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09807" y="2670167"/>
            <a:ext cx="3240449" cy="289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38466" y="2711317"/>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37935" y="2711317"/>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2573" y="4642599"/>
            <a:ext cx="1911147" cy="400110"/>
          </a:xfrm>
          <a:prstGeom prst="rect">
            <a:avLst/>
          </a:prstGeom>
          <a:noFill/>
        </p:spPr>
        <p:txBody>
          <a:bodyPr wrap="square" rtlCol="0">
            <a:spAutoFit/>
          </a:bodyPr>
          <a:lstStyle/>
          <a:p>
            <a:r>
              <a:rPr lang="en-US" sz="2000" dirty="0" smtClean="0"/>
              <a:t>Source sentence</a:t>
            </a:r>
            <a:endParaRPr lang="en-US" sz="2000" dirty="0"/>
          </a:p>
        </p:txBody>
      </p:sp>
      <p:sp>
        <p:nvSpPr>
          <p:cNvPr id="26" name="TextBox 25"/>
          <p:cNvSpPr txBox="1"/>
          <p:nvPr/>
        </p:nvSpPr>
        <p:spPr>
          <a:xfrm>
            <a:off x="9891554" y="2950418"/>
            <a:ext cx="1911147" cy="400110"/>
          </a:xfrm>
          <a:prstGeom prst="rect">
            <a:avLst/>
          </a:prstGeom>
          <a:noFill/>
        </p:spPr>
        <p:txBody>
          <a:bodyPr wrap="square" rtlCol="0">
            <a:spAutoFit/>
          </a:bodyPr>
          <a:lstStyle/>
          <a:p>
            <a:r>
              <a:rPr lang="en-US" sz="2000" dirty="0" smtClean="0"/>
              <a:t>Target sentence</a:t>
            </a:r>
            <a:endParaRPr lang="en-US" sz="2000" dirty="0"/>
          </a:p>
        </p:txBody>
      </p:sp>
      <p:sp>
        <p:nvSpPr>
          <p:cNvPr id="27" name="Left Brace 26"/>
          <p:cNvSpPr/>
          <p:nvPr/>
        </p:nvSpPr>
        <p:spPr>
          <a:xfrm>
            <a:off x="2244149" y="4223657"/>
            <a:ext cx="289570" cy="16110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flipH="1">
            <a:off x="8504693" y="3328264"/>
            <a:ext cx="1266084" cy="345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04290551"/>
              </p:ext>
            </p:extLst>
          </p:nvPr>
        </p:nvGraphicFramePr>
        <p:xfrm>
          <a:off x="2700483" y="3749039"/>
          <a:ext cx="7368966" cy="2194560"/>
        </p:xfrm>
        <a:graphic>
          <a:graphicData uri="http://schemas.openxmlformats.org/drawingml/2006/table">
            <a:tbl>
              <a:tblPr firstRow="1" bandRow="1">
                <a:tableStyleId>{5940675A-B579-460E-94D1-54222C63F5DA}</a:tableStyleId>
              </a:tblPr>
              <a:tblGrid>
                <a:gridCol w="1065905"/>
                <a:gridCol w="1065905"/>
                <a:gridCol w="560638"/>
                <a:gridCol w="1230663"/>
                <a:gridCol w="738397"/>
                <a:gridCol w="1230663"/>
                <a:gridCol w="463308"/>
                <a:gridCol w="1013487"/>
              </a:tblGrid>
              <a:tr h="337004">
                <a:tc>
                  <a:txBody>
                    <a:bodyPr/>
                    <a:lstStyle/>
                    <a:p>
                      <a:endParaRPr lang="en-US" dirty="0"/>
                    </a:p>
                  </a:txBody>
                  <a:tcPr marL="121618" marR="121618"/>
                </a:tc>
                <a:tc>
                  <a:txBody>
                    <a:bodyPr/>
                    <a:lstStyle/>
                    <a:p>
                      <a:r>
                        <a:rPr lang="en-US" dirty="0" smtClean="0"/>
                        <a:t>Jean</a:t>
                      </a:r>
                      <a:endParaRPr lang="en-US" dirty="0"/>
                    </a:p>
                  </a:txBody>
                  <a:tcPr marL="121618" marR="121618"/>
                </a:tc>
                <a:tc>
                  <a:txBody>
                    <a:bodyPr/>
                    <a:lstStyle/>
                    <a:p>
                      <a:r>
                        <a:rPr lang="en-US" dirty="0" smtClean="0"/>
                        <a:t>a</a:t>
                      </a:r>
                      <a:endParaRPr lang="en-US" dirty="0"/>
                    </a:p>
                  </a:txBody>
                  <a:tcPr marL="121618" marR="121618"/>
                </a:tc>
                <a:tc>
                  <a:txBody>
                    <a:bodyPr/>
                    <a:lstStyle/>
                    <a:p>
                      <a:r>
                        <a:rPr lang="en-US" sz="1800" dirty="0" err="1" smtClean="0"/>
                        <a:t>raconté</a:t>
                      </a:r>
                      <a:r>
                        <a:rPr lang="en-US" sz="1800" dirty="0" smtClean="0"/>
                        <a:t> </a:t>
                      </a:r>
                      <a:endParaRPr lang="en-US" dirty="0"/>
                    </a:p>
                  </a:txBody>
                  <a:tcPr marL="121618" marR="121618"/>
                </a:tc>
                <a:tc>
                  <a:txBody>
                    <a:bodyPr/>
                    <a:lstStyle/>
                    <a:p>
                      <a:r>
                        <a:rPr lang="en-US" dirty="0" err="1" smtClean="0"/>
                        <a:t>une</a:t>
                      </a:r>
                      <a:r>
                        <a:rPr lang="en-US" dirty="0" smtClean="0"/>
                        <a:t> </a:t>
                      </a:r>
                      <a:endParaRPr lang="en-US" dirty="0"/>
                    </a:p>
                  </a:txBody>
                  <a:tcPr marL="121618" marR="121618"/>
                </a:tc>
                <a:tc>
                  <a:txBody>
                    <a:bodyPr/>
                    <a:lstStyle/>
                    <a:p>
                      <a:r>
                        <a:rPr lang="en-US" dirty="0" smtClean="0"/>
                        <a:t>histoire</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Marie</a:t>
                      </a:r>
                    </a:p>
                  </a:txBody>
                  <a:tcPr marL="121618" marR="121618"/>
                </a:tc>
              </a:tr>
              <a:tr h="337004">
                <a:tc>
                  <a:txBody>
                    <a:bodyPr/>
                    <a:lstStyle/>
                    <a:p>
                      <a:r>
                        <a:rPr lang="en-US" dirty="0" smtClean="0"/>
                        <a:t>John</a:t>
                      </a:r>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37004">
                <a:tc>
                  <a:txBody>
                    <a:bodyPr/>
                    <a:lstStyle/>
                    <a:p>
                      <a:r>
                        <a:rPr lang="en-US" dirty="0" smtClean="0"/>
                        <a:t>told</a:t>
                      </a:r>
                      <a:endParaRPr lang="en-US" dirty="0"/>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37004">
                <a:tc>
                  <a:txBody>
                    <a:bodyPr/>
                    <a:lstStyle/>
                    <a:p>
                      <a:r>
                        <a:rPr lang="en-US" sz="1800" dirty="0" smtClean="0"/>
                        <a:t>Mary</a:t>
                      </a:r>
                      <a:endParaRPr lang="en-US" dirty="0"/>
                    </a:p>
                  </a:txBody>
                  <a:tcPr marL="121618" marR="121618"/>
                </a:tc>
                <a:tc>
                  <a:txBody>
                    <a:bodyPr/>
                    <a:lstStyle/>
                    <a:p>
                      <a:endParaRPr lang="en-US"/>
                    </a:p>
                  </a:txBody>
                  <a:tcPr marL="121618" marR="121618"/>
                </a:tc>
                <a:tc>
                  <a:txBody>
                    <a:bodyPr/>
                    <a:lstStyle/>
                    <a:p>
                      <a:endParaRPr lang="en-US" dirty="0"/>
                    </a:p>
                  </a:txBody>
                  <a:tcPr marL="121618" marR="121618">
                    <a:no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r>
              <a:tr h="337004">
                <a:tc>
                  <a:txBody>
                    <a:bodyPr/>
                    <a:lstStyle/>
                    <a:p>
                      <a:r>
                        <a:rPr lang="en-US" dirty="0" smtClean="0"/>
                        <a:t>a</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37004">
                <a:tc>
                  <a:txBody>
                    <a:bodyPr/>
                    <a:lstStyle/>
                    <a:p>
                      <a:r>
                        <a:rPr lang="en-US" sz="1800" dirty="0" smtClean="0"/>
                        <a:t>story</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noFill/>
                  </a:tcPr>
                </a:tc>
                <a:tc>
                  <a:txBody>
                    <a:bodyPr/>
                    <a:lstStyle/>
                    <a:p>
                      <a:endParaRPr lang="en-US" dirty="0"/>
                    </a:p>
                  </a:txBody>
                  <a:tcPr marL="121618" marR="121618">
                    <a:noFill/>
                  </a:tcPr>
                </a:tc>
              </a:tr>
            </a:tbl>
          </a:graphicData>
        </a:graphic>
      </p:graphicFrame>
    </p:spTree>
    <p:extLst>
      <p:ext uri="{BB962C8B-B14F-4D97-AF65-F5344CB8AC3E}">
        <p14:creationId xmlns:p14="http://schemas.microsoft.com/office/powerpoint/2010/main" val="20093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History of MT (3)</a:t>
            </a:r>
          </a:p>
        </p:txBody>
      </p:sp>
      <p:sp>
        <p:nvSpPr>
          <p:cNvPr id="6147" name="Slide Number Placeholder 2"/>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7659465-BF61-4C17-B403-8958DCC00768}" type="slidenum">
              <a:rPr lang="en-US" altLang="en-US" sz="1400" smtClean="0"/>
              <a:pPr eaLnBrk="1" hangingPunct="1">
                <a:spcBef>
                  <a:spcPct val="0"/>
                </a:spcBef>
                <a:buFontTx/>
                <a:buNone/>
              </a:pPr>
              <a:t>4</a:t>
            </a:fld>
            <a:endParaRPr lang="en-US" altLang="en-US" sz="1400" smtClean="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413" y="1447800"/>
            <a:ext cx="8656864"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4"/>
          <p:cNvSpPr>
            <a:spLocks noChangeArrowheads="1"/>
          </p:cNvSpPr>
          <p:nvPr/>
        </p:nvSpPr>
        <p:spPr bwMode="auto">
          <a:xfrm>
            <a:off x="1317532" y="4572001"/>
            <a:ext cx="415529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400" dirty="0">
                <a:latin typeface="+mn-lt"/>
              </a:rPr>
              <a:t>First demonstrated by IBM in 1954 with a basic word-for-word translation system</a:t>
            </a:r>
          </a:p>
        </p:txBody>
      </p:sp>
    </p:spTree>
    <p:extLst>
      <p:ext uri="{BB962C8B-B14F-4D97-AF65-F5344CB8AC3E}">
        <p14:creationId xmlns:p14="http://schemas.microsoft.com/office/powerpoint/2010/main" val="1382640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a:t>
            </a:r>
            <a:r>
              <a:rPr lang="en-US" dirty="0" smtClean="0"/>
              <a:t>alignment</a:t>
            </a:r>
            <a:endParaRPr lang="en-US" dirty="0"/>
          </a:p>
        </p:txBody>
      </p:sp>
      <p:sp>
        <p:nvSpPr>
          <p:cNvPr id="3" name="Content Placeholder 2"/>
          <p:cNvSpPr>
            <a:spLocks noGrp="1"/>
          </p:cNvSpPr>
          <p:nvPr>
            <p:ph idx="1"/>
          </p:nvPr>
        </p:nvSpPr>
        <p:spPr/>
        <p:txBody>
          <a:bodyPr/>
          <a:lstStyle/>
          <a:p>
            <a:r>
              <a:rPr lang="en-US" dirty="0" smtClean="0"/>
              <a:t>Many to one and missing word</a:t>
            </a:r>
            <a:endParaRPr lang="en-US" dirty="0"/>
          </a:p>
        </p:txBody>
      </p:sp>
      <p:sp>
        <p:nvSpPr>
          <p:cNvPr id="11" name="TextBox 10"/>
          <p:cNvSpPr txBox="1"/>
          <p:nvPr/>
        </p:nvSpPr>
        <p:spPr>
          <a:xfrm>
            <a:off x="9338969" y="2922530"/>
            <a:ext cx="1911147" cy="400110"/>
          </a:xfrm>
          <a:prstGeom prst="rect">
            <a:avLst/>
          </a:prstGeom>
          <a:noFill/>
        </p:spPr>
        <p:txBody>
          <a:bodyPr wrap="square" rtlCol="0">
            <a:spAutoFit/>
          </a:bodyPr>
          <a:lstStyle/>
          <a:p>
            <a:r>
              <a:rPr lang="en-US" sz="2000" dirty="0" smtClean="0"/>
              <a:t>Target sentence</a:t>
            </a:r>
            <a:endParaRPr lang="en-US" sz="2000" dirty="0"/>
          </a:p>
        </p:txBody>
      </p:sp>
      <p:sp>
        <p:nvSpPr>
          <p:cNvPr id="12" name="Left Brace 11"/>
          <p:cNvSpPr/>
          <p:nvPr/>
        </p:nvSpPr>
        <p:spPr>
          <a:xfrm>
            <a:off x="2200715" y="4605491"/>
            <a:ext cx="188219" cy="15206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23919" y="5011884"/>
            <a:ext cx="1911147" cy="400110"/>
          </a:xfrm>
          <a:prstGeom prst="rect">
            <a:avLst/>
          </a:prstGeom>
          <a:noFill/>
        </p:spPr>
        <p:txBody>
          <a:bodyPr wrap="square" rtlCol="0">
            <a:spAutoFit/>
          </a:bodyPr>
          <a:lstStyle/>
          <a:p>
            <a:r>
              <a:rPr lang="en-US" sz="2000" dirty="0" smtClean="0"/>
              <a:t>Source sentence</a:t>
            </a:r>
            <a:endParaRPr lang="en-US" sz="2000" dirty="0"/>
          </a:p>
        </p:txBody>
      </p:sp>
      <p:cxnSp>
        <p:nvCxnSpPr>
          <p:cNvPr id="14" name="Straight Arrow Connector 13"/>
          <p:cNvCxnSpPr/>
          <p:nvPr/>
        </p:nvCxnSpPr>
        <p:spPr>
          <a:xfrm flipH="1">
            <a:off x="8040004" y="3338337"/>
            <a:ext cx="1266084" cy="345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08248" y="3095542"/>
            <a:ext cx="2010993" cy="1130641"/>
            <a:chOff x="382131" y="3095541"/>
            <a:chExt cx="1511985" cy="1130641"/>
          </a:xfrm>
        </p:grpSpPr>
        <p:sp>
          <p:nvSpPr>
            <p:cNvPr id="15" name="TextBox 14"/>
            <p:cNvSpPr txBox="1"/>
            <p:nvPr/>
          </p:nvSpPr>
          <p:spPr>
            <a:xfrm>
              <a:off x="382131" y="3095541"/>
              <a:ext cx="1436915" cy="400110"/>
            </a:xfrm>
            <a:prstGeom prst="rect">
              <a:avLst/>
            </a:prstGeom>
            <a:noFill/>
          </p:spPr>
          <p:txBody>
            <a:bodyPr wrap="square" rtlCol="0">
              <a:spAutoFit/>
            </a:bodyPr>
            <a:lstStyle/>
            <a:p>
              <a:r>
                <a:rPr lang="en-US" sz="2000" dirty="0" smtClean="0"/>
                <a:t>A special symbol</a:t>
              </a:r>
              <a:endParaRPr lang="en-US" sz="2000" dirty="0"/>
            </a:p>
          </p:txBody>
        </p:sp>
        <p:cxnSp>
          <p:nvCxnSpPr>
            <p:cNvPr id="16" name="Straight Arrow Connector 15"/>
            <p:cNvCxnSpPr/>
            <p:nvPr/>
          </p:nvCxnSpPr>
          <p:spPr>
            <a:xfrm>
              <a:off x="1330290" y="3545724"/>
              <a:ext cx="563826" cy="680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719844" y="2233345"/>
            <a:ext cx="3550396" cy="461665"/>
          </a:xfrm>
          <a:prstGeom prst="rect">
            <a:avLst/>
          </a:prstGeom>
        </p:spPr>
        <p:txBody>
          <a:bodyPr wrap="none">
            <a:spAutoFit/>
          </a:bodyPr>
          <a:lstStyle/>
          <a:p>
            <a:r>
              <a:rPr lang="en-US" sz="2400" dirty="0" smtClean="0"/>
              <a:t>John swam across the lake.</a:t>
            </a:r>
            <a:endParaRPr lang="en-US" sz="2400" dirty="0"/>
          </a:p>
        </p:txBody>
      </p:sp>
      <p:sp>
        <p:nvSpPr>
          <p:cNvPr id="23" name="Rectangle 22"/>
          <p:cNvSpPr/>
          <p:nvPr/>
        </p:nvSpPr>
        <p:spPr>
          <a:xfrm>
            <a:off x="3687826" y="3032910"/>
            <a:ext cx="4076950" cy="461665"/>
          </a:xfrm>
          <a:prstGeom prst="rect">
            <a:avLst/>
          </a:prstGeom>
        </p:spPr>
        <p:txBody>
          <a:bodyPr wrap="none">
            <a:spAutoFit/>
          </a:bodyPr>
          <a:lstStyle/>
          <a:p>
            <a:r>
              <a:rPr lang="en-US" sz="2400" dirty="0" smtClean="0"/>
              <a:t>Jean a </a:t>
            </a:r>
            <a:r>
              <a:rPr lang="en-US" sz="2400" dirty="0" err="1" smtClean="0"/>
              <a:t>traversé</a:t>
            </a:r>
            <a:r>
              <a:rPr lang="en-US" sz="2400" dirty="0" smtClean="0"/>
              <a:t> le lac à la </a:t>
            </a:r>
            <a:r>
              <a:rPr lang="en-US" sz="2400" dirty="0" err="1" smtClean="0"/>
              <a:t>nage</a:t>
            </a:r>
            <a:r>
              <a:rPr lang="en-US" sz="2400" dirty="0" smtClean="0"/>
              <a:t>. </a:t>
            </a:r>
            <a:endParaRPr lang="en-US" sz="2400" dirty="0"/>
          </a:p>
        </p:txBody>
      </p:sp>
      <p:cxnSp>
        <p:nvCxnSpPr>
          <p:cNvPr id="24" name="Straight Connector 23"/>
          <p:cNvCxnSpPr/>
          <p:nvPr/>
        </p:nvCxnSpPr>
        <p:spPr>
          <a:xfrm>
            <a:off x="4168658" y="2685175"/>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616933" y="2580239"/>
            <a:ext cx="597836" cy="5153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413950" y="2685176"/>
            <a:ext cx="626929" cy="368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068687" y="2674991"/>
            <a:ext cx="686427" cy="38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15492" y="2580549"/>
            <a:ext cx="3226503" cy="5807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268246" y="3385961"/>
            <a:ext cx="2312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559733" y="3385962"/>
            <a:ext cx="291621" cy="1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53017095"/>
              </p:ext>
            </p:extLst>
          </p:nvPr>
        </p:nvGraphicFramePr>
        <p:xfrm>
          <a:off x="2592102" y="3724641"/>
          <a:ext cx="6518237" cy="2595880"/>
        </p:xfrm>
        <a:graphic>
          <a:graphicData uri="http://schemas.openxmlformats.org/drawingml/2006/table">
            <a:tbl>
              <a:tblPr firstRow="1" bandRow="1">
                <a:tableStyleId>{5940675A-B579-460E-94D1-54222C63F5DA}</a:tableStyleId>
              </a:tblPr>
              <a:tblGrid>
                <a:gridCol w="1103324"/>
                <a:gridCol w="810789"/>
                <a:gridCol w="390916"/>
                <a:gridCol w="1298477"/>
                <a:gridCol w="496841"/>
                <a:gridCol w="622571"/>
                <a:gridCol w="376438"/>
                <a:gridCol w="506743"/>
                <a:gridCol w="912138"/>
              </a:tblGrid>
              <a:tr h="370840">
                <a:tc>
                  <a:txBody>
                    <a:bodyPr/>
                    <a:lstStyle/>
                    <a:p>
                      <a:endParaRPr lang="en-US" dirty="0"/>
                    </a:p>
                  </a:txBody>
                  <a:tcPr marL="121618" marR="121618"/>
                </a:tc>
                <a:tc>
                  <a:txBody>
                    <a:bodyPr/>
                    <a:lstStyle/>
                    <a:p>
                      <a:r>
                        <a:rPr lang="en-US" dirty="0" smtClean="0"/>
                        <a:t>Jean</a:t>
                      </a:r>
                      <a:endParaRPr lang="en-US" dirty="0"/>
                    </a:p>
                  </a:txBody>
                  <a:tcPr marL="121618" marR="121618"/>
                </a:tc>
                <a:tc>
                  <a:txBody>
                    <a:bodyPr/>
                    <a:lstStyle/>
                    <a:p>
                      <a:r>
                        <a:rPr lang="en-US" dirty="0" smtClean="0"/>
                        <a:t>a</a:t>
                      </a:r>
                      <a:endParaRPr lang="en-US" dirty="0"/>
                    </a:p>
                  </a:txBody>
                  <a:tcPr marL="121618" marR="121618"/>
                </a:tc>
                <a:tc>
                  <a:txBody>
                    <a:bodyPr/>
                    <a:lstStyle/>
                    <a:p>
                      <a:r>
                        <a:rPr lang="en-US" sz="1800" dirty="0" err="1" smtClean="0"/>
                        <a:t>traversé</a:t>
                      </a:r>
                      <a:r>
                        <a:rPr lang="en-US" sz="1800" dirty="0" smtClean="0"/>
                        <a:t> </a:t>
                      </a:r>
                      <a:endParaRPr lang="en-US" dirty="0"/>
                    </a:p>
                  </a:txBody>
                  <a:tcPr marL="121618" marR="121618"/>
                </a:tc>
                <a:tc>
                  <a:txBody>
                    <a:bodyPr/>
                    <a:lstStyle/>
                    <a:p>
                      <a:r>
                        <a:rPr lang="en-US" dirty="0" smtClean="0"/>
                        <a:t>le</a:t>
                      </a:r>
                      <a:endParaRPr lang="en-US" dirty="0"/>
                    </a:p>
                  </a:txBody>
                  <a:tcPr marL="121618" marR="121618"/>
                </a:tc>
                <a:tc>
                  <a:txBody>
                    <a:bodyPr/>
                    <a:lstStyle/>
                    <a:p>
                      <a:r>
                        <a:rPr lang="en-US" dirty="0" smtClean="0"/>
                        <a:t>lac</a:t>
                      </a:r>
                      <a:endParaRPr lang="en-US" dirty="0"/>
                    </a:p>
                  </a:txBody>
                  <a:tcPr marL="121618" marR="121618"/>
                </a:tc>
                <a:tc>
                  <a:txBody>
                    <a:bodyPr/>
                    <a:lstStyle/>
                    <a:p>
                      <a:r>
                        <a:rPr lang="en-US" sz="1800" dirty="0" smtClean="0"/>
                        <a:t>à</a:t>
                      </a:r>
                      <a:endParaRPr lang="en-US" dirty="0"/>
                    </a:p>
                  </a:txBody>
                  <a:tcPr marL="121618" marR="121618"/>
                </a:tc>
                <a:tc>
                  <a:txBody>
                    <a:bodyPr/>
                    <a:lstStyle/>
                    <a:p>
                      <a:r>
                        <a:rPr lang="en-US" dirty="0" smtClean="0"/>
                        <a:t>la</a:t>
                      </a:r>
                      <a:endParaRPr lang="en-US" dirty="0"/>
                    </a:p>
                  </a:txBody>
                  <a:tcPr marL="121618" marR="121618"/>
                </a:tc>
                <a:tc>
                  <a:txBody>
                    <a:bodyPr/>
                    <a:lstStyle/>
                    <a:p>
                      <a:r>
                        <a:rPr lang="en-US" dirty="0" err="1" smtClean="0"/>
                        <a:t>nage</a:t>
                      </a:r>
                      <a:endParaRPr lang="en-US" dirty="0"/>
                    </a:p>
                  </a:txBody>
                  <a:tcPr marL="121618" marR="121618"/>
                </a:tc>
              </a:tr>
              <a:tr h="370840">
                <a:tc>
                  <a:txBody>
                    <a:bodyPr/>
                    <a:lstStyle/>
                    <a:p>
                      <a:r>
                        <a:rPr lang="en-US" i="1" dirty="0" smtClean="0">
                          <a:solidFill>
                            <a:srgbClr val="FF0000"/>
                          </a:solidFill>
                        </a:rPr>
                        <a:t>NULL</a:t>
                      </a:r>
                      <a:endParaRPr lang="en-US" i="1" dirty="0">
                        <a:solidFill>
                          <a:srgbClr val="FF0000"/>
                        </a:solidFill>
                      </a:endParaRPr>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r>
              <a:tr h="370840">
                <a:tc>
                  <a:txBody>
                    <a:bodyPr/>
                    <a:lstStyle/>
                    <a:p>
                      <a:r>
                        <a:rPr lang="en-US" dirty="0" smtClean="0"/>
                        <a:t>John</a:t>
                      </a:r>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swam</a:t>
                      </a:r>
                      <a:endParaRPr lang="en-US" dirty="0"/>
                    </a:p>
                  </a:txBody>
                  <a:tcPr marL="121618" marR="121618"/>
                </a:tc>
                <a:tc>
                  <a:txBody>
                    <a:bodyPr/>
                    <a:lstStyle/>
                    <a:p>
                      <a:endParaRPr lang="en-US"/>
                    </a:p>
                  </a:txBody>
                  <a:tcPr marL="121618" marR="121618"/>
                </a:tc>
                <a:tc>
                  <a:txBody>
                    <a:bodyPr/>
                    <a:lstStyle/>
                    <a:p>
                      <a:endParaRPr lang="en-US" dirty="0"/>
                    </a:p>
                  </a:txBody>
                  <a:tcPr marL="121618" marR="121618">
                    <a:noFill/>
                  </a:tcPr>
                </a:tc>
                <a:tc>
                  <a:txBody>
                    <a:bodyPr/>
                    <a:lstStyle/>
                    <a:p>
                      <a:endParaRPr lang="en-US" dirty="0"/>
                    </a:p>
                  </a:txBody>
                  <a:tcPr marL="121618" marR="121618">
                    <a:no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r>
              <a:tr h="370840">
                <a:tc>
                  <a:txBody>
                    <a:bodyPr/>
                    <a:lstStyle/>
                    <a:p>
                      <a:r>
                        <a:rPr lang="en-US" dirty="0" smtClean="0"/>
                        <a:t>across</a:t>
                      </a:r>
                      <a:endParaRPr lang="en-US" dirty="0"/>
                    </a:p>
                  </a:txBody>
                  <a:tcPr marL="121618" marR="121618"/>
                </a:tc>
                <a:tc>
                  <a:txBody>
                    <a:bodyPr/>
                    <a:lstStyle/>
                    <a:p>
                      <a:endParaRPr lang="en-US"/>
                    </a:p>
                  </a:txBody>
                  <a:tcPr marL="121618" marR="121618"/>
                </a:tc>
                <a:tc>
                  <a:txBody>
                    <a:bodyPr/>
                    <a:lstStyle/>
                    <a:p>
                      <a:endParaRPr lang="en-US"/>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noFill/>
                  </a:tcPr>
                </a:tc>
              </a:tr>
              <a:tr h="370840">
                <a:tc>
                  <a:txBody>
                    <a:bodyPr/>
                    <a:lstStyle/>
                    <a:p>
                      <a:r>
                        <a:rPr lang="en-US" dirty="0" smtClean="0"/>
                        <a:t>the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lake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bl>
          </a:graphicData>
        </a:graphic>
      </p:graphicFrame>
      <p:cxnSp>
        <p:nvCxnSpPr>
          <p:cNvPr id="35" name="Straight Connector 34"/>
          <p:cNvCxnSpPr/>
          <p:nvPr/>
        </p:nvCxnSpPr>
        <p:spPr>
          <a:xfrm flipH="1">
            <a:off x="4794826" y="2580239"/>
            <a:ext cx="1412529" cy="5951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4294967295"/>
          </p:nvPr>
        </p:nvSpPr>
        <p:spPr>
          <a:xfrm>
            <a:off x="608092" y="6356353"/>
            <a:ext cx="2837762" cy="365125"/>
          </a:xfrm>
          <a:prstGeom prst="rect">
            <a:avLst/>
          </a:prstGeom>
        </p:spPr>
        <p:txBody>
          <a:bodyPr/>
          <a:lstStyle/>
          <a:p>
            <a:r>
              <a:rPr lang="en-US" smtClean="0"/>
              <a:t>CS@UVa</a:t>
            </a:r>
            <a:endParaRPr lang="en-US"/>
          </a:p>
        </p:txBody>
      </p:sp>
      <p:sp>
        <p:nvSpPr>
          <p:cNvPr id="5" name="Footer Placeholder 4"/>
          <p:cNvSpPr>
            <a:spLocks noGrp="1"/>
          </p:cNvSpPr>
          <p:nvPr>
            <p:ph type="ftr" sz="quarter" idx="4294967295"/>
          </p:nvPr>
        </p:nvSpPr>
        <p:spPr>
          <a:xfrm>
            <a:off x="4155295" y="6356353"/>
            <a:ext cx="3851249" cy="365125"/>
          </a:xfrm>
          <a:prstGeom prst="rect">
            <a:avLst/>
          </a:prstGeom>
        </p:spPr>
        <p:txBody>
          <a:bodyPr/>
          <a:lstStyle/>
          <a:p>
            <a:r>
              <a:rPr lang="en-US" smtClean="0"/>
              <a:t>CS 6501: Text Mining</a:t>
            </a:r>
            <a:endParaRPr lang="en-US"/>
          </a:p>
        </p:txBody>
      </p:sp>
      <p:sp>
        <p:nvSpPr>
          <p:cNvPr id="6" name="Slide Number Placeholder 5"/>
          <p:cNvSpPr>
            <a:spLocks noGrp="1"/>
          </p:cNvSpPr>
          <p:nvPr>
            <p:ph type="sldNum" sz="quarter" idx="4294967295"/>
          </p:nvPr>
        </p:nvSpPr>
        <p:spPr>
          <a:xfrm>
            <a:off x="8715984" y="6356353"/>
            <a:ext cx="2837762" cy="365125"/>
          </a:xfrm>
          <a:prstGeom prst="rect">
            <a:avLst/>
          </a:prstGeom>
        </p:spPr>
        <p:txBody>
          <a:bodyPr/>
          <a:lstStyle/>
          <a:p>
            <a:fld id="{AA504A00-5B03-484F-8010-D8F3F3F226AF}" type="slidenum">
              <a:rPr lang="en-US" smtClean="0"/>
              <a:t>40</a:t>
            </a:fld>
            <a:endParaRPr lang="en-US"/>
          </a:p>
        </p:txBody>
      </p:sp>
    </p:spTree>
    <p:extLst>
      <p:ext uri="{BB962C8B-B14F-4D97-AF65-F5344CB8AC3E}">
        <p14:creationId xmlns:p14="http://schemas.microsoft.com/office/powerpoint/2010/main" val="2617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Alignment table</a:t>
            </a:r>
            <a:endParaRPr lang="en-US" dirty="0"/>
          </a:p>
        </p:txBody>
      </p:sp>
      <p:sp>
        <p:nvSpPr>
          <p:cNvPr id="2" name="Title 1"/>
          <p:cNvSpPr>
            <a:spLocks noGrp="1"/>
          </p:cNvSpPr>
          <p:nvPr>
            <p:ph type="title"/>
          </p:nvPr>
        </p:nvSpPr>
        <p:spPr/>
        <p:txBody>
          <a:bodyPr/>
          <a:lstStyle/>
          <a:p>
            <a:r>
              <a:rPr lang="en-US" dirty="0"/>
              <a:t>Representing </a:t>
            </a:r>
            <a:r>
              <a:rPr lang="en-US" dirty="0" smtClean="0"/>
              <a:t>word alignments</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1905063041"/>
              </p:ext>
            </p:extLst>
          </p:nvPr>
        </p:nvGraphicFramePr>
        <p:xfrm>
          <a:off x="2610710" y="5377543"/>
          <a:ext cx="6940417" cy="1280160"/>
        </p:xfrm>
        <a:graphic>
          <a:graphicData uri="http://schemas.openxmlformats.org/drawingml/2006/table">
            <a:tbl>
              <a:tblPr firstRow="1" bandRow="1">
                <a:tableStyleId>{5940675A-B579-460E-94D1-54222C63F5DA}</a:tableStyleId>
              </a:tblPr>
              <a:tblGrid>
                <a:gridCol w="1578145"/>
                <a:gridCol w="670284"/>
                <a:gridCol w="670284"/>
                <a:gridCol w="670284"/>
                <a:gridCol w="670284"/>
                <a:gridCol w="670284"/>
                <a:gridCol w="670284"/>
                <a:gridCol w="670284"/>
                <a:gridCol w="670284"/>
              </a:tblGrid>
              <a:tr h="607423">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370840">
                <a:tc>
                  <a:txBody>
                    <a:bodyPr/>
                    <a:lstStyle/>
                    <a:p>
                      <a:r>
                        <a:rPr lang="en-US" dirty="0" smtClean="0"/>
                        <a:t>Source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2</a:t>
                      </a:r>
                      <a:endParaRPr lang="en-US" dirty="0"/>
                    </a:p>
                  </a:txBody>
                  <a:tcPr marL="193871" marR="193871" anchor="ctr"/>
                </a:tc>
              </a:tr>
            </a:tbl>
          </a:graphicData>
        </a:graphic>
      </p:graphicFrame>
      <p:sp>
        <p:nvSpPr>
          <p:cNvPr id="9" name="Curved Right Arrow 8"/>
          <p:cNvSpPr/>
          <p:nvPr/>
        </p:nvSpPr>
        <p:spPr>
          <a:xfrm>
            <a:off x="1201706" y="4038600"/>
            <a:ext cx="926617" cy="18179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537713333"/>
              </p:ext>
            </p:extLst>
          </p:nvPr>
        </p:nvGraphicFramePr>
        <p:xfrm>
          <a:off x="2475432" y="2188028"/>
          <a:ext cx="7210974" cy="2966720"/>
        </p:xfrm>
        <a:graphic>
          <a:graphicData uri="http://schemas.openxmlformats.org/drawingml/2006/table">
            <a:tbl>
              <a:tblPr firstRow="1" bandRow="1">
                <a:tableStyleId>{5940675A-B579-460E-94D1-54222C63F5DA}</a:tableStyleId>
              </a:tblPr>
              <a:tblGrid>
                <a:gridCol w="753618"/>
                <a:gridCol w="1027965"/>
                <a:gridCol w="839745"/>
                <a:gridCol w="390917"/>
                <a:gridCol w="1244766"/>
                <a:gridCol w="608466"/>
                <a:gridCol w="608092"/>
                <a:gridCol w="376438"/>
                <a:gridCol w="506743"/>
                <a:gridCol w="854224"/>
              </a:tblGrid>
              <a:tr h="370840">
                <a:tc rowSpan="2" gridSpan="2">
                  <a:txBody>
                    <a:bodyPr/>
                    <a:lstStyle/>
                    <a:p>
                      <a:endParaRPr lang="en-US" dirty="0"/>
                    </a:p>
                  </a:txBody>
                  <a:tcPr marL="121618" marR="121618"/>
                </a:tc>
                <a:tc rowSpan="2" hMerge="1">
                  <a:txBody>
                    <a:bodyPr/>
                    <a:lstStyle/>
                    <a:p>
                      <a:endParaRPr lang="en-US" dirty="0"/>
                    </a:p>
                  </a:txBody>
                  <a:tcPr/>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smtClean="0"/>
                        <a:t>8</a:t>
                      </a:r>
                      <a:endParaRPr lang="en-US" dirty="0"/>
                    </a:p>
                  </a:txBody>
                  <a:tcPr marL="121618" marR="121618"/>
                </a:tc>
              </a:tr>
              <a:tr h="370840">
                <a:tc gridSpan="2" vMerge="1">
                  <a:txBody>
                    <a:bodyPr/>
                    <a:lstStyle/>
                    <a:p>
                      <a:endParaRPr lang="en-US" dirty="0"/>
                    </a:p>
                  </a:txBody>
                  <a:tcPr/>
                </a:tc>
                <a:tc hMerge="1" vMerge="1">
                  <a:txBody>
                    <a:bodyPr/>
                    <a:lstStyle/>
                    <a:p>
                      <a:endParaRPr lang="en-US" dirty="0"/>
                    </a:p>
                  </a:txBody>
                  <a:tcPr/>
                </a:tc>
                <a:tc>
                  <a:txBody>
                    <a:bodyPr/>
                    <a:lstStyle/>
                    <a:p>
                      <a:r>
                        <a:rPr lang="en-US" dirty="0" smtClean="0"/>
                        <a:t>Jean</a:t>
                      </a:r>
                      <a:endParaRPr lang="en-US" dirty="0"/>
                    </a:p>
                  </a:txBody>
                  <a:tcPr marL="121618" marR="121618"/>
                </a:tc>
                <a:tc>
                  <a:txBody>
                    <a:bodyPr/>
                    <a:lstStyle/>
                    <a:p>
                      <a:r>
                        <a:rPr lang="en-US" dirty="0" smtClean="0"/>
                        <a:t>a</a:t>
                      </a:r>
                      <a:endParaRPr lang="en-US" dirty="0"/>
                    </a:p>
                  </a:txBody>
                  <a:tcPr marL="121618" marR="121618"/>
                </a:tc>
                <a:tc>
                  <a:txBody>
                    <a:bodyPr/>
                    <a:lstStyle/>
                    <a:p>
                      <a:r>
                        <a:rPr lang="en-US" sz="1800" dirty="0" err="1" smtClean="0"/>
                        <a:t>traversé</a:t>
                      </a:r>
                      <a:r>
                        <a:rPr lang="en-US" sz="1800" dirty="0" smtClean="0"/>
                        <a:t> </a:t>
                      </a:r>
                      <a:endParaRPr lang="en-US" dirty="0"/>
                    </a:p>
                  </a:txBody>
                  <a:tcPr marL="121618" marR="121618"/>
                </a:tc>
                <a:tc>
                  <a:txBody>
                    <a:bodyPr/>
                    <a:lstStyle/>
                    <a:p>
                      <a:r>
                        <a:rPr lang="en-US" dirty="0" smtClean="0"/>
                        <a:t>le</a:t>
                      </a:r>
                      <a:endParaRPr lang="en-US" dirty="0"/>
                    </a:p>
                  </a:txBody>
                  <a:tcPr marL="121618" marR="121618"/>
                </a:tc>
                <a:tc>
                  <a:txBody>
                    <a:bodyPr/>
                    <a:lstStyle/>
                    <a:p>
                      <a:r>
                        <a:rPr lang="en-US" dirty="0" smtClean="0"/>
                        <a:t>lac</a:t>
                      </a:r>
                      <a:endParaRPr lang="en-US" dirty="0"/>
                    </a:p>
                  </a:txBody>
                  <a:tcPr marL="121618" marR="121618"/>
                </a:tc>
                <a:tc>
                  <a:txBody>
                    <a:bodyPr/>
                    <a:lstStyle/>
                    <a:p>
                      <a:r>
                        <a:rPr lang="en-US" sz="1800" dirty="0" smtClean="0"/>
                        <a:t>à</a:t>
                      </a:r>
                      <a:endParaRPr lang="en-US" dirty="0"/>
                    </a:p>
                  </a:txBody>
                  <a:tcPr marL="121618" marR="121618"/>
                </a:tc>
                <a:tc>
                  <a:txBody>
                    <a:bodyPr/>
                    <a:lstStyle/>
                    <a:p>
                      <a:r>
                        <a:rPr lang="en-US" dirty="0" smtClean="0"/>
                        <a:t>la</a:t>
                      </a:r>
                      <a:endParaRPr lang="en-US" dirty="0"/>
                    </a:p>
                  </a:txBody>
                  <a:tcPr marL="121618" marR="121618"/>
                </a:tc>
                <a:tc>
                  <a:txBody>
                    <a:bodyPr/>
                    <a:lstStyle/>
                    <a:p>
                      <a:r>
                        <a:rPr lang="en-US" dirty="0" err="1" smtClean="0"/>
                        <a:t>nage</a:t>
                      </a:r>
                      <a:endParaRPr lang="en-US" dirty="0"/>
                    </a:p>
                  </a:txBody>
                  <a:tcPr marL="121618" marR="121618"/>
                </a:tc>
              </a:tr>
              <a:tr h="370840">
                <a:tc>
                  <a:txBody>
                    <a:bodyPr/>
                    <a:lstStyle/>
                    <a:p>
                      <a:r>
                        <a:rPr lang="en-US" i="0" dirty="0" smtClean="0">
                          <a:solidFill>
                            <a:schemeClr val="tx1"/>
                          </a:solidFill>
                        </a:rPr>
                        <a:t>0</a:t>
                      </a:r>
                      <a:endParaRPr lang="en-US" i="0" dirty="0">
                        <a:solidFill>
                          <a:schemeClr val="tx1"/>
                        </a:solidFill>
                      </a:endParaRPr>
                    </a:p>
                  </a:txBody>
                  <a:tcPr marL="121618" marR="121618"/>
                </a:tc>
                <a:tc>
                  <a:txBody>
                    <a:bodyPr/>
                    <a:lstStyle/>
                    <a:p>
                      <a:r>
                        <a:rPr lang="en-US" i="1" dirty="0" smtClean="0">
                          <a:solidFill>
                            <a:srgbClr val="FF0000"/>
                          </a:solidFill>
                        </a:rPr>
                        <a:t>NULL</a:t>
                      </a:r>
                      <a:endParaRPr lang="en-US" i="1" dirty="0">
                        <a:solidFill>
                          <a:srgbClr val="FF0000"/>
                        </a:solidFill>
                      </a:endParaRPr>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r>
              <a:tr h="370840">
                <a:tc>
                  <a:txBody>
                    <a:bodyPr/>
                    <a:lstStyle/>
                    <a:p>
                      <a:r>
                        <a:rPr lang="en-US" dirty="0" smtClean="0"/>
                        <a:t>1</a:t>
                      </a:r>
                      <a:endParaRPr lang="en-US" dirty="0"/>
                    </a:p>
                  </a:txBody>
                  <a:tcPr marL="121618" marR="121618"/>
                </a:tc>
                <a:tc>
                  <a:txBody>
                    <a:bodyPr/>
                    <a:lstStyle/>
                    <a:p>
                      <a:r>
                        <a:rPr lang="en-US" dirty="0" smtClean="0"/>
                        <a:t>John</a:t>
                      </a:r>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2</a:t>
                      </a:r>
                      <a:endParaRPr lang="en-US" dirty="0"/>
                    </a:p>
                  </a:txBody>
                  <a:tcPr marL="121618" marR="121618"/>
                </a:tc>
                <a:tc>
                  <a:txBody>
                    <a:bodyPr/>
                    <a:lstStyle/>
                    <a:p>
                      <a:r>
                        <a:rPr lang="en-US" dirty="0" smtClean="0"/>
                        <a:t>swam</a:t>
                      </a:r>
                      <a:endParaRPr lang="en-US" dirty="0"/>
                    </a:p>
                  </a:txBody>
                  <a:tcPr marL="121618" marR="121618"/>
                </a:tc>
                <a:tc>
                  <a:txBody>
                    <a:bodyPr/>
                    <a:lstStyle/>
                    <a:p>
                      <a:endParaRPr lang="en-US"/>
                    </a:p>
                  </a:txBody>
                  <a:tcPr marL="121618" marR="121618"/>
                </a:tc>
                <a:tc>
                  <a:txBody>
                    <a:bodyPr/>
                    <a:lstStyle/>
                    <a:p>
                      <a:endParaRPr lang="en-US" dirty="0"/>
                    </a:p>
                  </a:txBody>
                  <a:tcPr marL="121618" marR="121618">
                    <a:noFill/>
                  </a:tcPr>
                </a:tc>
                <a:tc>
                  <a:txBody>
                    <a:bodyPr/>
                    <a:lstStyle/>
                    <a:p>
                      <a:endParaRPr lang="en-US" dirty="0"/>
                    </a:p>
                  </a:txBody>
                  <a:tcPr marL="121618" marR="121618">
                    <a:no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r>
              <a:tr h="370840">
                <a:tc>
                  <a:txBody>
                    <a:bodyPr/>
                    <a:lstStyle/>
                    <a:p>
                      <a:r>
                        <a:rPr lang="en-US" dirty="0" smtClean="0"/>
                        <a:t>3</a:t>
                      </a:r>
                      <a:endParaRPr lang="en-US" dirty="0"/>
                    </a:p>
                  </a:txBody>
                  <a:tcPr marL="121618" marR="121618"/>
                </a:tc>
                <a:tc>
                  <a:txBody>
                    <a:bodyPr/>
                    <a:lstStyle/>
                    <a:p>
                      <a:r>
                        <a:rPr lang="en-US" dirty="0" smtClean="0"/>
                        <a:t>across</a:t>
                      </a:r>
                      <a:endParaRPr lang="en-US" dirty="0"/>
                    </a:p>
                  </a:txBody>
                  <a:tcPr marL="121618" marR="121618"/>
                </a:tc>
                <a:tc>
                  <a:txBody>
                    <a:bodyPr/>
                    <a:lstStyle/>
                    <a:p>
                      <a:endParaRPr lang="en-US"/>
                    </a:p>
                  </a:txBody>
                  <a:tcPr marL="121618" marR="121618"/>
                </a:tc>
                <a:tc>
                  <a:txBody>
                    <a:bodyPr/>
                    <a:lstStyle/>
                    <a:p>
                      <a:endParaRPr lang="en-US"/>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noFill/>
                  </a:tcPr>
                </a:tc>
              </a:tr>
              <a:tr h="370840">
                <a:tc>
                  <a:txBody>
                    <a:bodyPr/>
                    <a:lstStyle/>
                    <a:p>
                      <a:r>
                        <a:rPr lang="en-US" dirty="0" smtClean="0"/>
                        <a:t>4</a:t>
                      </a:r>
                      <a:endParaRPr lang="en-US" dirty="0"/>
                    </a:p>
                  </a:txBody>
                  <a:tcPr marL="121618" marR="121618"/>
                </a:tc>
                <a:tc>
                  <a:txBody>
                    <a:bodyPr/>
                    <a:lstStyle/>
                    <a:p>
                      <a:r>
                        <a:rPr lang="en-US" dirty="0" smtClean="0"/>
                        <a:t>the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5</a:t>
                      </a:r>
                      <a:endParaRPr lang="en-US" dirty="0"/>
                    </a:p>
                  </a:txBody>
                  <a:tcPr marL="121618" marR="121618"/>
                </a:tc>
                <a:tc>
                  <a:txBody>
                    <a:bodyPr/>
                    <a:lstStyle/>
                    <a:p>
                      <a:r>
                        <a:rPr lang="en-US" dirty="0" smtClean="0"/>
                        <a:t>lake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bl>
          </a:graphicData>
        </a:graphic>
      </p:graphicFrame>
    </p:spTree>
    <p:extLst>
      <p:ext uri="{BB962C8B-B14F-4D97-AF65-F5344CB8AC3E}">
        <p14:creationId xmlns:p14="http://schemas.microsoft.com/office/powerpoint/2010/main" val="1411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One to Many Alignment</a:t>
            </a:r>
          </a:p>
        </p:txBody>
      </p:sp>
      <p:sp>
        <p:nvSpPr>
          <p:cNvPr id="32771" name="Content Placeholder 2"/>
          <p:cNvSpPr>
            <a:spLocks noGrp="1"/>
          </p:cNvSpPr>
          <p:nvPr>
            <p:ph idx="1"/>
          </p:nvPr>
        </p:nvSpPr>
        <p:spPr/>
        <p:txBody>
          <a:bodyPr/>
          <a:lstStyle/>
          <a:p>
            <a:r>
              <a:rPr lang="en-US" altLang="en-US" sz="2800" smtClean="0"/>
              <a:t>To simplify the problem, typically assume each word in </a:t>
            </a:r>
            <a:r>
              <a:rPr lang="en-US" altLang="en-US" sz="2800" i="1" smtClean="0"/>
              <a:t>F</a:t>
            </a:r>
            <a:r>
              <a:rPr lang="en-US" altLang="en-US" sz="2800" smtClean="0"/>
              <a:t> aligns to 1 word in </a:t>
            </a:r>
            <a:r>
              <a:rPr lang="en-US" altLang="en-US" sz="2800" i="1" smtClean="0"/>
              <a:t>E</a:t>
            </a:r>
            <a:r>
              <a:rPr lang="en-US" altLang="en-US" sz="2800" smtClean="0"/>
              <a:t> (but assume each word in </a:t>
            </a:r>
            <a:r>
              <a:rPr lang="en-US" altLang="en-US" sz="2800" i="1" smtClean="0"/>
              <a:t>E</a:t>
            </a:r>
            <a:r>
              <a:rPr lang="en-US" altLang="en-US" sz="2800" smtClean="0"/>
              <a:t> may generate more than one word in </a:t>
            </a:r>
            <a:r>
              <a:rPr lang="en-US" altLang="en-US" sz="2800" i="1" smtClean="0"/>
              <a:t>F</a:t>
            </a:r>
            <a:r>
              <a:rPr lang="en-US" altLang="en-US" sz="2800" smtClean="0"/>
              <a:t>).</a:t>
            </a:r>
          </a:p>
          <a:p>
            <a:r>
              <a:rPr lang="en-US" altLang="en-US" sz="2800" smtClean="0"/>
              <a:t>Some words in </a:t>
            </a:r>
            <a:r>
              <a:rPr lang="en-US" altLang="en-US" sz="2800" i="1" smtClean="0"/>
              <a:t>F</a:t>
            </a:r>
            <a:r>
              <a:rPr lang="en-US" altLang="en-US" sz="2800" smtClean="0"/>
              <a:t> may be generated by the NULL element of </a:t>
            </a:r>
            <a:r>
              <a:rPr lang="en-US" altLang="en-US" sz="2800" i="1" smtClean="0"/>
              <a:t>E</a:t>
            </a:r>
            <a:r>
              <a:rPr lang="en-US" altLang="en-US" sz="2800" smtClean="0"/>
              <a:t>.</a:t>
            </a:r>
          </a:p>
          <a:p>
            <a:r>
              <a:rPr lang="en-US" altLang="en-US" sz="2800" smtClean="0"/>
              <a:t>Therefore, alignment can be specified by a vector </a:t>
            </a:r>
            <a:r>
              <a:rPr lang="en-US" altLang="en-US" sz="2800" i="1" smtClean="0"/>
              <a:t>A</a:t>
            </a:r>
            <a:r>
              <a:rPr lang="en-US" altLang="en-US" sz="2800" smtClean="0"/>
              <a:t> giving, for each word in </a:t>
            </a:r>
            <a:r>
              <a:rPr lang="en-US" altLang="en-US" sz="2800" i="1" smtClean="0"/>
              <a:t>F</a:t>
            </a:r>
            <a:r>
              <a:rPr lang="en-US" altLang="en-US" sz="2800" smtClean="0"/>
              <a:t>, the index of the word in </a:t>
            </a:r>
            <a:r>
              <a:rPr lang="en-US" altLang="en-US" sz="2800" i="1" smtClean="0"/>
              <a:t>E</a:t>
            </a:r>
            <a:r>
              <a:rPr lang="en-US" altLang="en-US" sz="2800" smtClean="0"/>
              <a:t> which generated it. </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75F2D04E-3A17-4E7E-8A5E-2E660024B574}" type="slidenum">
              <a:rPr lang="en-US" smtClean="0"/>
              <a:pPr>
                <a:defRPr/>
              </a:pPr>
              <a:t>42</a:t>
            </a:fld>
            <a:endParaRPr lang="en-US" dirty="0">
              <a:latin typeface="+mn-lt"/>
            </a:endParaRPr>
          </a:p>
        </p:txBody>
      </p:sp>
    </p:spTree>
    <p:extLst>
      <p:ext uri="{BB962C8B-B14F-4D97-AF65-F5344CB8AC3E}">
        <p14:creationId xmlns:p14="http://schemas.microsoft.com/office/powerpoint/2010/main" val="222987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IBM Model 1</a:t>
            </a:r>
          </a:p>
        </p:txBody>
      </p:sp>
      <p:sp>
        <p:nvSpPr>
          <p:cNvPr id="33795" name="Content Placeholder 2"/>
          <p:cNvSpPr>
            <a:spLocks noGrp="1"/>
          </p:cNvSpPr>
          <p:nvPr>
            <p:ph idx="1"/>
          </p:nvPr>
        </p:nvSpPr>
        <p:spPr>
          <a:xfrm>
            <a:off x="559530" y="1371600"/>
            <a:ext cx="10930874" cy="4687888"/>
          </a:xfrm>
        </p:spPr>
        <p:txBody>
          <a:bodyPr/>
          <a:lstStyle/>
          <a:p>
            <a:r>
              <a:rPr lang="en-US" altLang="en-US" smtClean="0"/>
              <a:t>First model proposed in seminal paper by Brown </a:t>
            </a:r>
            <a:r>
              <a:rPr lang="en-US" altLang="en-US" i="1" smtClean="0"/>
              <a:t>et al</a:t>
            </a:r>
            <a:r>
              <a:rPr lang="en-US" altLang="en-US" smtClean="0"/>
              <a:t>. in 1993 as part of CANDIDE, the first complete SMT system.</a:t>
            </a:r>
          </a:p>
          <a:p>
            <a:r>
              <a:rPr lang="en-US" altLang="en-US" smtClean="0"/>
              <a:t>Assumes following simple generative model of producing </a:t>
            </a:r>
            <a:r>
              <a:rPr lang="en-US" altLang="en-US" i="1" smtClean="0"/>
              <a:t>F</a:t>
            </a:r>
            <a:r>
              <a:rPr lang="en-US" altLang="en-US" smtClean="0"/>
              <a:t> from </a:t>
            </a:r>
            <a:r>
              <a:rPr lang="en-US" altLang="en-US" i="1" smtClean="0"/>
              <a:t>E</a:t>
            </a:r>
            <a:r>
              <a:rPr lang="en-US" altLang="en-US" smtClean="0"/>
              <a:t>=</a:t>
            </a:r>
            <a:r>
              <a:rPr lang="en-US" altLang="en-US" i="1" smtClean="0"/>
              <a:t>e</a:t>
            </a:r>
            <a:r>
              <a:rPr lang="en-US" altLang="en-US" baseline="-25000" smtClean="0"/>
              <a:t>1</a:t>
            </a:r>
            <a:r>
              <a:rPr lang="en-US" altLang="en-US" smtClean="0"/>
              <a:t>, </a:t>
            </a:r>
            <a:r>
              <a:rPr lang="en-US" altLang="en-US" i="1" smtClean="0"/>
              <a:t>e</a:t>
            </a:r>
            <a:r>
              <a:rPr lang="en-US" altLang="en-US" baseline="-25000" smtClean="0"/>
              <a:t>2</a:t>
            </a:r>
            <a:r>
              <a:rPr lang="en-US" altLang="en-US" smtClean="0"/>
              <a:t>, …</a:t>
            </a:r>
            <a:r>
              <a:rPr lang="en-US" altLang="en-US" i="1" smtClean="0"/>
              <a:t>e</a:t>
            </a:r>
            <a:r>
              <a:rPr lang="en-US" altLang="en-US" i="1" baseline="-25000" smtClean="0"/>
              <a:t>I</a:t>
            </a:r>
            <a:r>
              <a:rPr lang="en-US" altLang="en-US" smtClean="0"/>
              <a:t> </a:t>
            </a:r>
            <a:endParaRPr lang="en-US" altLang="en-US" i="1" smtClean="0"/>
          </a:p>
          <a:p>
            <a:pPr lvl="1"/>
            <a:r>
              <a:rPr lang="en-US" altLang="en-US" smtClean="0"/>
              <a:t>Choose length, </a:t>
            </a:r>
            <a:r>
              <a:rPr lang="en-US" altLang="en-US" i="1" smtClean="0"/>
              <a:t>J</a:t>
            </a:r>
            <a:r>
              <a:rPr lang="en-US" altLang="en-US" smtClean="0"/>
              <a:t>, of </a:t>
            </a:r>
            <a:r>
              <a:rPr lang="en-US" altLang="en-US" i="1" smtClean="0"/>
              <a:t>F</a:t>
            </a:r>
            <a:r>
              <a:rPr lang="en-US" altLang="en-US" smtClean="0"/>
              <a:t> sentence: </a:t>
            </a:r>
            <a:r>
              <a:rPr lang="en-US" altLang="en-US" i="1" smtClean="0"/>
              <a:t>F</a:t>
            </a:r>
            <a:r>
              <a:rPr lang="en-US" altLang="en-US" smtClean="0"/>
              <a:t>=</a:t>
            </a:r>
            <a:r>
              <a:rPr lang="en-US" altLang="en-US" i="1" smtClean="0"/>
              <a:t>f</a:t>
            </a:r>
            <a:r>
              <a:rPr lang="en-US" altLang="en-US" baseline="-25000" smtClean="0"/>
              <a:t>1</a:t>
            </a:r>
            <a:r>
              <a:rPr lang="en-US" altLang="en-US" smtClean="0"/>
              <a:t>, </a:t>
            </a:r>
            <a:r>
              <a:rPr lang="en-US" altLang="en-US" i="1" smtClean="0"/>
              <a:t>f</a:t>
            </a:r>
            <a:r>
              <a:rPr lang="en-US" altLang="en-US" baseline="-25000" smtClean="0"/>
              <a:t>2</a:t>
            </a:r>
            <a:r>
              <a:rPr lang="en-US" altLang="en-US" smtClean="0"/>
              <a:t>, …</a:t>
            </a:r>
            <a:r>
              <a:rPr lang="en-US" altLang="en-US" i="1" smtClean="0"/>
              <a:t>f</a:t>
            </a:r>
            <a:r>
              <a:rPr lang="en-US" altLang="en-US" i="1" baseline="-25000" smtClean="0"/>
              <a:t>J</a:t>
            </a:r>
            <a:endParaRPr lang="en-US" altLang="en-US" smtClean="0"/>
          </a:p>
          <a:p>
            <a:pPr lvl="1"/>
            <a:r>
              <a:rPr lang="en-US" altLang="en-US" smtClean="0"/>
              <a:t>Choose a 1 to many alignment </a:t>
            </a:r>
            <a:r>
              <a:rPr lang="en-US" altLang="en-US" i="1" smtClean="0"/>
              <a:t>A</a:t>
            </a:r>
            <a:r>
              <a:rPr lang="en-US" altLang="en-US" smtClean="0"/>
              <a:t>=</a:t>
            </a:r>
            <a:r>
              <a:rPr lang="en-US" altLang="en-US" i="1" smtClean="0"/>
              <a:t>a</a:t>
            </a:r>
            <a:r>
              <a:rPr lang="en-US" altLang="en-US" baseline="-25000" smtClean="0"/>
              <a:t>1</a:t>
            </a:r>
            <a:r>
              <a:rPr lang="en-US" altLang="en-US" smtClean="0"/>
              <a:t>, </a:t>
            </a:r>
            <a:r>
              <a:rPr lang="en-US" altLang="en-US" i="1" smtClean="0"/>
              <a:t>a</a:t>
            </a:r>
            <a:r>
              <a:rPr lang="en-US" altLang="en-US" baseline="-25000" smtClean="0"/>
              <a:t>2</a:t>
            </a:r>
            <a:r>
              <a:rPr lang="en-US" altLang="en-US" smtClean="0"/>
              <a:t>, …</a:t>
            </a:r>
            <a:r>
              <a:rPr lang="en-US" altLang="en-US" i="1" smtClean="0"/>
              <a:t>a</a:t>
            </a:r>
            <a:r>
              <a:rPr lang="en-US" altLang="en-US" i="1" baseline="-25000" smtClean="0"/>
              <a:t>J</a:t>
            </a:r>
            <a:r>
              <a:rPr lang="en-US" altLang="en-US" smtClean="0"/>
              <a:t> </a:t>
            </a:r>
          </a:p>
          <a:p>
            <a:pPr lvl="1"/>
            <a:r>
              <a:rPr lang="en-US" altLang="en-US" smtClean="0"/>
              <a:t>For each position in </a:t>
            </a:r>
            <a:r>
              <a:rPr lang="en-US" altLang="en-US" i="1" smtClean="0"/>
              <a:t>F</a:t>
            </a:r>
            <a:r>
              <a:rPr lang="en-US" altLang="en-US" smtClean="0"/>
              <a:t>, generate a word </a:t>
            </a:r>
            <a:r>
              <a:rPr lang="en-US" altLang="en-US" i="1" smtClean="0"/>
              <a:t>f</a:t>
            </a:r>
            <a:r>
              <a:rPr lang="en-US" altLang="en-US" i="1" baseline="-25000" smtClean="0"/>
              <a:t>j</a:t>
            </a:r>
            <a:r>
              <a:rPr lang="en-US" altLang="en-US" smtClean="0"/>
              <a:t> from the aligned word in </a:t>
            </a:r>
            <a:r>
              <a:rPr lang="en-US" altLang="en-US" i="1" smtClean="0"/>
              <a:t>E</a:t>
            </a:r>
            <a:r>
              <a:rPr lang="en-US" altLang="en-US" smtClean="0"/>
              <a:t>: </a:t>
            </a:r>
            <a:r>
              <a:rPr lang="en-US" altLang="en-US" i="1" smtClean="0"/>
              <a:t>e</a:t>
            </a:r>
            <a:r>
              <a:rPr lang="en-US" altLang="en-US" i="1" baseline="-25000" smtClean="0"/>
              <a:t>a</a:t>
            </a:r>
            <a:r>
              <a:rPr lang="en-US" altLang="en-US" sz="2400" i="1" baseline="-25000" smtClean="0"/>
              <a:t>j</a:t>
            </a:r>
            <a:endParaRPr lang="en-US" altLang="en-US" i="1" baseline="-250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9677D02-84AE-47B0-A060-7E2DF5C94C0F}" type="slidenum">
              <a:rPr lang="en-US" smtClean="0"/>
              <a:pPr>
                <a:defRPr/>
              </a:pPr>
              <a:t>43</a:t>
            </a:fld>
            <a:endParaRPr lang="en-US" dirty="0">
              <a:latin typeface="+mn-lt"/>
            </a:endParaRPr>
          </a:p>
        </p:txBody>
      </p:sp>
    </p:spTree>
    <p:extLst>
      <p:ext uri="{BB962C8B-B14F-4D97-AF65-F5344CB8AC3E}">
        <p14:creationId xmlns:p14="http://schemas.microsoft.com/office/powerpoint/2010/main" val="2166955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IBM </a:t>
            </a:r>
            <a:r>
              <a:rPr lang="en-US" sz="4000" dirty="0" smtClean="0"/>
              <a:t>translation models</a:t>
            </a:r>
            <a:endParaRPr lang="en-US" sz="3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91" y="1600203"/>
                <a:ext cx="11322093" cy="4525963"/>
              </a:xfrm>
            </p:spPr>
            <p:txBody>
              <a:bodyPr>
                <a:normAutofit/>
              </a:bodyPr>
              <a:lstStyle/>
              <a:p>
                <a:r>
                  <a:rPr lang="en-US" dirty="0" smtClean="0"/>
                  <a:t>Translation model </a:t>
                </a:r>
                <a:r>
                  <a:rPr lang="en-US" dirty="0"/>
                  <a:t>with </a:t>
                </a:r>
                <a:r>
                  <a:rPr lang="en-US" dirty="0" smtClean="0"/>
                  <a:t>word alignment</a:t>
                </a:r>
              </a:p>
              <a:p>
                <a:pPr lvl="1"/>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𝐹𝑟𝑒</m:t>
                        </m:r>
                      </m:e>
                      <m:e>
                        <m:r>
                          <a:rPr lang="en-US" i="1">
                            <a:latin typeface="Cambria Math" panose="02040503050406030204" pitchFamily="18" charset="0"/>
                          </a:rPr>
                          <m:t>𝐸𝑛𝑔</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e>
                    </m:nary>
                  </m:oMath>
                </a14:m>
                <a:endParaRPr lang="en-US" dirty="0" smtClean="0"/>
              </a:p>
              <a:p>
                <a:pPr lvl="1"/>
                <a:endParaRPr lang="en-US" dirty="0"/>
              </a:p>
              <a:p>
                <a:pPr lvl="1"/>
                <a:r>
                  <a:rPr lang="en-US" dirty="0"/>
                  <a:t>Generate the words of </a:t>
                </a:r>
                <a:r>
                  <a:rPr lang="en-US" b="1" i="1" dirty="0" smtClean="0"/>
                  <a:t>f </a:t>
                </a:r>
                <a:r>
                  <a:rPr lang="en-US" dirty="0" smtClean="0"/>
                  <a:t>with respect to alignment </a:t>
                </a:r>
                <a14:m>
                  <m:oMath xmlns:m="http://schemas.openxmlformats.org/officeDocument/2006/math">
                    <m:r>
                      <a:rPr lang="en-US" b="1" i="1" dirty="0" smtClean="0">
                        <a:latin typeface="Cambria Math" panose="02040503050406030204" pitchFamily="18" charset="0"/>
                      </a:rPr>
                      <m:t>𝒂</m:t>
                    </m:r>
                  </m:oMath>
                </a14:m>
                <a:endParaRPr lang="en-US" b="1" dirty="0"/>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2"/>
                <a:ext cx="8512629" cy="4525963"/>
              </a:xfrm>
              <a:blipFill rotWithShape="0">
                <a:blip r:embed="rId2"/>
                <a:stretch>
                  <a:fillRect l="-1648" t="-1752"/>
                </a:stretch>
              </a:blipFill>
            </p:spPr>
            <p:txBody>
              <a:bodyPr/>
              <a:lstStyle/>
              <a:p>
                <a:r>
                  <a:rPr lang="en-US">
                    <a:noFill/>
                  </a:rPr>
                  <a:t> </a:t>
                </a:r>
              </a:p>
            </p:txBody>
          </p:sp>
        </mc:Fallback>
      </mc:AlternateContent>
      <p:grpSp>
        <p:nvGrpSpPr>
          <p:cNvPr id="12" name="Group 11"/>
          <p:cNvGrpSpPr/>
          <p:nvPr/>
        </p:nvGrpSpPr>
        <p:grpSpPr>
          <a:xfrm>
            <a:off x="4705473" y="2699658"/>
            <a:ext cx="6080919" cy="599459"/>
            <a:chOff x="3537857" y="2699657"/>
            <a:chExt cx="4572000" cy="599459"/>
          </a:xfrm>
        </p:grpSpPr>
        <mc:AlternateContent xmlns:mc="http://schemas.openxmlformats.org/markup-compatibility/2006" xmlns:a14="http://schemas.microsoft.com/office/drawing/2010/main">
          <mc:Choice Requires="a14">
            <p:sp>
              <p:nvSpPr>
                <p:cNvPr id="4" name="Rectangle 3"/>
                <p:cNvSpPr/>
                <p:nvPr/>
              </p:nvSpPr>
              <p:spPr>
                <a:xfrm>
                  <a:off x="3537857" y="2899006"/>
                  <a:ext cx="4572000" cy="400110"/>
                </a:xfrm>
                <a:prstGeom prst="rect">
                  <a:avLst/>
                </a:prstGeom>
              </p:spPr>
              <p:txBody>
                <a:bodyPr>
                  <a:spAutoFit/>
                </a:bodyPr>
                <a:lstStyle/>
                <a:p>
                  <a:r>
                    <a:rPr lang="en-US" sz="2000" i="1" dirty="0" smtClean="0">
                      <a:solidFill>
                        <a:srgbClr val="FF0000"/>
                      </a:solidFill>
                    </a:rPr>
                    <a:t>marginalize over all possible alignments </a:t>
                  </a:r>
                  <a14:m>
                    <m:oMath xmlns:m="http://schemas.openxmlformats.org/officeDocument/2006/math">
                      <m:r>
                        <a:rPr lang="en-US" sz="2000" i="1" dirty="0" smtClean="0">
                          <a:solidFill>
                            <a:srgbClr val="FF0000"/>
                          </a:solidFill>
                          <a:latin typeface="Cambria Math" panose="02040503050406030204" pitchFamily="18" charset="0"/>
                        </a:rPr>
                        <m:t>𝑎</m:t>
                      </m:r>
                    </m:oMath>
                  </a14:m>
                  <a:endParaRPr lang="en-US" sz="2000" i="1"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537857" y="2899006"/>
                  <a:ext cx="4572000" cy="400110"/>
                </a:xfrm>
                <a:prstGeom prst="rect">
                  <a:avLst/>
                </a:prstGeom>
                <a:blipFill rotWithShape="0">
                  <a:blip r:embed="rId3"/>
                  <a:stretch>
                    <a:fillRect l="-1333" t="-9231" b="-27692"/>
                  </a:stretch>
                </a:blipFill>
              </p:spPr>
              <p:txBody>
                <a:bodyPr/>
                <a:lstStyle/>
                <a:p>
                  <a:r>
                    <a:rPr lang="en-US">
                      <a:noFill/>
                    </a:rPr>
                    <a:t> </a:t>
                  </a:r>
                </a:p>
              </p:txBody>
            </p:sp>
          </mc:Fallback>
        </mc:AlternateContent>
        <p:cxnSp>
          <p:nvCxnSpPr>
            <p:cNvPr id="7" name="Straight Arrow Connector 6"/>
            <p:cNvCxnSpPr/>
            <p:nvPr/>
          </p:nvCxnSpPr>
          <p:spPr>
            <a:xfrm flipH="1" flipV="1">
              <a:off x="3984171" y="2699657"/>
              <a:ext cx="228600" cy="1993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584552" y="4060438"/>
            <a:ext cx="9394372" cy="1744801"/>
            <a:chOff x="16327" y="3785142"/>
            <a:chExt cx="9394372" cy="1744801"/>
          </a:xfrm>
        </p:grpSpPr>
        <mc:AlternateContent xmlns:mc="http://schemas.openxmlformats.org/markup-compatibility/2006" xmlns:a14="http://schemas.microsoft.com/office/drawing/2010/main">
          <mc:Choice Requires="a14">
            <p:sp>
              <p:nvSpPr>
                <p:cNvPr id="26" name="Rectangle 25"/>
                <p:cNvSpPr/>
                <p:nvPr/>
              </p:nvSpPr>
              <p:spPr>
                <a:xfrm>
                  <a:off x="16327" y="3785142"/>
                  <a:ext cx="9394372"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b="1" i="1">
                                <a:latin typeface="Cambria Math" panose="02040503050406030204" pitchFamily="18" charset="0"/>
                              </a:rPr>
                              <m:t>𝒇</m:t>
                            </m:r>
                            <m:r>
                              <a:rPr lang="en-US" sz="2200" i="1">
                                <a:latin typeface="Cambria Math" panose="02040503050406030204" pitchFamily="18" charset="0"/>
                              </a:rPr>
                              <m:t>,</m:t>
                            </m:r>
                            <m:r>
                              <a:rPr lang="en-US" sz="2200" b="1" i="1">
                                <a:latin typeface="Cambria Math" panose="02040503050406030204" pitchFamily="18" charset="0"/>
                              </a:rPr>
                              <m:t>𝒂</m:t>
                            </m:r>
                          </m:e>
                          <m:e>
                            <m:r>
                              <a:rPr lang="en-US" sz="2200" b="1" i="1">
                                <a:latin typeface="Cambria Math" panose="02040503050406030204" pitchFamily="18" charset="0"/>
                              </a:rPr>
                              <m:t>𝒆</m:t>
                            </m:r>
                          </m:e>
                        </m:d>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𝑗</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e>
                            </m:d>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e>
                        </m:nary>
                      </m:oMath>
                    </m:oMathPara>
                  </a14:m>
                  <a:endParaRPr lang="en-US" sz="2200" dirty="0"/>
                </a:p>
              </p:txBody>
            </p:sp>
          </mc:Choice>
          <mc:Fallback xmlns="">
            <p:sp>
              <p:nvSpPr>
                <p:cNvPr id="9" name="Rectangle 8"/>
                <p:cNvSpPr>
                  <a:spLocks noRot="1" noChangeAspect="1" noMove="1" noResize="1" noEditPoints="1" noAdjustHandles="1" noChangeArrowheads="1" noChangeShapeType="1" noTextEdit="1"/>
                </p:cNvSpPr>
                <p:nvPr/>
              </p:nvSpPr>
              <p:spPr>
                <a:xfrm>
                  <a:off x="16327" y="3785142"/>
                  <a:ext cx="9394372" cy="1054776"/>
                </a:xfrm>
                <a:prstGeom prst="rect">
                  <a:avLst/>
                </a:prstGeom>
                <a:blipFill rotWithShape="0">
                  <a:blip r:embed="rId4"/>
                  <a:stretch>
                    <a:fillRect/>
                  </a:stretch>
                </a:blipFill>
              </p:spPr>
              <p:txBody>
                <a:bodyPr/>
                <a:lstStyle/>
                <a:p>
                  <a:r>
                    <a:rPr lang="en-US">
                      <a:noFill/>
                    </a:rPr>
                    <a:t> </a:t>
                  </a:r>
                </a:p>
              </p:txBody>
            </p:sp>
          </mc:Fallback>
        </mc:AlternateContent>
        <p:grpSp>
          <p:nvGrpSpPr>
            <p:cNvPr id="27" name="Group 26"/>
            <p:cNvGrpSpPr/>
            <p:nvPr/>
          </p:nvGrpSpPr>
          <p:grpSpPr>
            <a:xfrm>
              <a:off x="359228" y="3918857"/>
              <a:ext cx="2775857" cy="1591753"/>
              <a:chOff x="359228" y="3918857"/>
              <a:chExt cx="2775857" cy="1591753"/>
            </a:xfrm>
          </p:grpSpPr>
          <p:sp>
            <p:nvSpPr>
              <p:cNvPr id="36" name="Rectangle 35"/>
              <p:cNvSpPr/>
              <p:nvPr/>
            </p:nvSpPr>
            <p:spPr>
              <a:xfrm>
                <a:off x="1959429" y="3918857"/>
                <a:ext cx="936171" cy="8055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9228" y="5141278"/>
                <a:ext cx="2775857" cy="369332"/>
              </a:xfrm>
              <a:prstGeom prst="rect">
                <a:avLst/>
              </a:prstGeom>
              <a:noFill/>
            </p:spPr>
            <p:txBody>
              <a:bodyPr wrap="square" rtlCol="0">
                <a:spAutoFit/>
              </a:bodyPr>
              <a:lstStyle/>
              <a:p>
                <a:r>
                  <a:rPr lang="en-US" dirty="0" smtClean="0">
                    <a:solidFill>
                      <a:srgbClr val="002060"/>
                    </a:solidFill>
                  </a:rPr>
                  <a:t>Length of target sentence </a:t>
                </a:r>
                <a:r>
                  <a:rPr lang="en-US" b="1" i="1" dirty="0" smtClean="0">
                    <a:solidFill>
                      <a:srgbClr val="002060"/>
                    </a:solidFill>
                  </a:rPr>
                  <a:t>f</a:t>
                </a:r>
                <a:endParaRPr lang="en-US" b="1" i="1" dirty="0">
                  <a:solidFill>
                    <a:srgbClr val="002060"/>
                  </a:solidFill>
                </a:endParaRPr>
              </a:p>
            </p:txBody>
          </p:sp>
          <p:cxnSp>
            <p:nvCxnSpPr>
              <p:cNvPr id="38" name="Straight Arrow Connector 37"/>
              <p:cNvCxnSpPr>
                <a:stCxn id="37" idx="0"/>
              </p:cNvCxnSpPr>
              <p:nvPr/>
            </p:nvCxnSpPr>
            <p:spPr>
              <a:xfrm flipV="1">
                <a:off x="1747157" y="4724400"/>
                <a:ext cx="571500" cy="41687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52801" y="3918857"/>
              <a:ext cx="2895599" cy="1611086"/>
              <a:chOff x="3352801" y="3918857"/>
              <a:chExt cx="2895599" cy="1611086"/>
            </a:xfrm>
          </p:grpSpPr>
          <p:sp>
            <p:nvSpPr>
              <p:cNvPr id="33" name="Rectangle 32"/>
              <p:cNvSpPr/>
              <p:nvPr/>
            </p:nvSpPr>
            <p:spPr>
              <a:xfrm>
                <a:off x="3352801" y="3918857"/>
                <a:ext cx="2895599" cy="805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3984171" y="5138297"/>
                    <a:ext cx="1992085" cy="391646"/>
                  </a:xfrm>
                  <a:prstGeom prst="rect">
                    <a:avLst/>
                  </a:prstGeom>
                  <a:noFill/>
                </p:spPr>
                <p:txBody>
                  <a:bodyPr wrap="square" rtlCol="0">
                    <a:spAutoFit/>
                  </a:bodyPr>
                  <a:lstStyle/>
                  <a:p>
                    <a:r>
                      <a:rPr lang="en-US" dirty="0" smtClean="0">
                        <a:solidFill>
                          <a:srgbClr val="FF0000"/>
                        </a:solidFill>
                      </a:rPr>
                      <a:t>Word alignment </a:t>
                    </a:r>
                    <a14:m>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𝑗</m:t>
                            </m:r>
                          </m:sub>
                        </m:sSub>
                      </m:oMath>
                    </a14:m>
                    <a:endParaRPr lang="en-US" b="1" i="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984171" y="5138297"/>
                    <a:ext cx="1992085" cy="391646"/>
                  </a:xfrm>
                  <a:prstGeom prst="rect">
                    <a:avLst/>
                  </a:prstGeom>
                  <a:blipFill rotWithShape="0">
                    <a:blip r:embed="rId5"/>
                    <a:stretch>
                      <a:fillRect l="-2761" t="-7813" b="-20313"/>
                    </a:stretch>
                  </a:blipFill>
                </p:spPr>
                <p:txBody>
                  <a:bodyPr/>
                  <a:lstStyle/>
                  <a:p>
                    <a:r>
                      <a:rPr lang="en-US">
                        <a:noFill/>
                      </a:rPr>
                      <a:t> </a:t>
                    </a:r>
                  </a:p>
                </p:txBody>
              </p:sp>
            </mc:Fallback>
          </mc:AlternateContent>
          <p:cxnSp>
            <p:nvCxnSpPr>
              <p:cNvPr id="35" name="Straight Arrow Connector 34"/>
              <p:cNvCxnSpPr>
                <a:endCxn id="33" idx="2"/>
              </p:cNvCxnSpPr>
              <p:nvPr/>
            </p:nvCxnSpPr>
            <p:spPr>
              <a:xfrm flipV="1">
                <a:off x="4800599" y="4724400"/>
                <a:ext cx="2" cy="413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281738" y="3918857"/>
              <a:ext cx="2579234" cy="1591753"/>
              <a:chOff x="6281738" y="3918857"/>
              <a:chExt cx="2579234" cy="1591753"/>
            </a:xfrm>
          </p:grpSpPr>
          <p:sp>
            <p:nvSpPr>
              <p:cNvPr id="30" name="Rectangle 29"/>
              <p:cNvSpPr/>
              <p:nvPr/>
            </p:nvSpPr>
            <p:spPr>
              <a:xfrm>
                <a:off x="6281738" y="3918857"/>
                <a:ext cx="2579234" cy="8055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619874" y="5118964"/>
                    <a:ext cx="1992085" cy="391646"/>
                  </a:xfrm>
                  <a:prstGeom prst="rect">
                    <a:avLst/>
                  </a:prstGeom>
                  <a:noFill/>
                </p:spPr>
                <p:txBody>
                  <a:bodyPr wrap="square" rtlCol="0">
                    <a:spAutoFit/>
                  </a:bodyPr>
                  <a:lstStyle/>
                  <a:p>
                    <a:r>
                      <a:rPr lang="en-US" dirty="0" smtClean="0">
                        <a:solidFill>
                          <a:srgbClr val="00B050"/>
                        </a:solidFill>
                      </a:rPr>
                      <a:t>Translation of </a:t>
                    </a:r>
                    <a14:m>
                      <m:oMath xmlns:m="http://schemas.openxmlformats.org/officeDocument/2006/math">
                        <m:sSub>
                          <m:sSubPr>
                            <m:ctrlPr>
                              <a:rPr lang="en-US" b="0"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𝑓</m:t>
                            </m:r>
                          </m:e>
                          <m:sub>
                            <m:r>
                              <a:rPr lang="en-US" b="0" i="1" dirty="0" smtClean="0">
                                <a:solidFill>
                                  <a:srgbClr val="00B050"/>
                                </a:solidFill>
                                <a:latin typeface="Cambria Math" panose="02040503050406030204" pitchFamily="18" charset="0"/>
                              </a:rPr>
                              <m:t>𝑗</m:t>
                            </m:r>
                          </m:sub>
                        </m:sSub>
                      </m:oMath>
                    </a14:m>
                    <a:endParaRPr lang="en-US" b="1" i="1" dirty="0">
                      <a:solidFill>
                        <a:srgbClr val="00B05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619874" y="5118964"/>
                    <a:ext cx="1992085" cy="391646"/>
                  </a:xfrm>
                  <a:prstGeom prst="rect">
                    <a:avLst/>
                  </a:prstGeom>
                  <a:blipFill rotWithShape="0">
                    <a:blip r:embed="rId6"/>
                    <a:stretch>
                      <a:fillRect l="-2752" t="-7813" b="-20313"/>
                    </a:stretch>
                  </a:blipFill>
                </p:spPr>
                <p:txBody>
                  <a:bodyPr/>
                  <a:lstStyle/>
                  <a:p>
                    <a:r>
                      <a:rPr lang="en-US">
                        <a:noFill/>
                      </a:rPr>
                      <a:t> </a:t>
                    </a:r>
                  </a:p>
                </p:txBody>
              </p:sp>
            </mc:Fallback>
          </mc:AlternateContent>
          <p:cxnSp>
            <p:nvCxnSpPr>
              <p:cNvPr id="32" name="Straight Arrow Connector 31"/>
              <p:cNvCxnSpPr/>
              <p:nvPr/>
            </p:nvCxnSpPr>
            <p:spPr>
              <a:xfrm flipV="1">
                <a:off x="7436302" y="4705067"/>
                <a:ext cx="2" cy="4138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395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a:t>
            </a:r>
            <a:r>
              <a:rPr lang="en-US" dirty="0" smtClean="0"/>
              <a:t>translation models</a:t>
            </a:r>
            <a:endParaRPr lang="en-US" dirty="0"/>
          </a:p>
        </p:txBody>
      </p:sp>
      <p:sp>
        <p:nvSpPr>
          <p:cNvPr id="3" name="Content Placeholder 2"/>
          <p:cNvSpPr>
            <a:spLocks noGrp="1"/>
          </p:cNvSpPr>
          <p:nvPr>
            <p:ph idx="1"/>
          </p:nvPr>
        </p:nvSpPr>
        <p:spPr/>
        <p:txBody>
          <a:bodyPr/>
          <a:lstStyle/>
          <a:p>
            <a:r>
              <a:rPr lang="en-US" dirty="0"/>
              <a:t>Sequence of 5 translation </a:t>
            </a:r>
            <a:r>
              <a:rPr lang="en-US" dirty="0" smtClean="0"/>
              <a:t>models</a:t>
            </a:r>
          </a:p>
          <a:p>
            <a:pPr lvl="1"/>
            <a:r>
              <a:rPr lang="en-US" dirty="0" smtClean="0"/>
              <a:t>Different assumptions and realization of the components in the translation models, i.e., length model, alignment model and translation model</a:t>
            </a:r>
          </a:p>
          <a:p>
            <a:pPr lvl="1"/>
            <a:r>
              <a:rPr lang="en-US" dirty="0"/>
              <a:t>Model 1 is </a:t>
            </a:r>
            <a:r>
              <a:rPr lang="en-US" dirty="0" smtClean="0"/>
              <a:t>the simplest and becomes the basis of follow-up IBM translation models</a:t>
            </a:r>
            <a:endParaRPr lang="en-US" dirty="0"/>
          </a:p>
        </p:txBody>
      </p:sp>
    </p:spTree>
    <p:extLst>
      <p:ext uri="{BB962C8B-B14F-4D97-AF65-F5344CB8AC3E}">
        <p14:creationId xmlns:p14="http://schemas.microsoft.com/office/powerpoint/2010/main" val="332825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Model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Length probability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𝑚</m:t>
                    </m:r>
                    <m:r>
                      <a:rPr lang="en-US" i="1" dirty="0" err="1" smtClean="0">
                        <a:latin typeface="Cambria Math" panose="02040503050406030204" pitchFamily="18" charset="0"/>
                      </a:rPr>
                      <m:t>|</m:t>
                    </m:r>
                    <m:r>
                      <a:rPr lang="en-US" b="1" i="1" dirty="0" err="1" smtClean="0">
                        <a:latin typeface="Cambria Math" panose="02040503050406030204" pitchFamily="18" charset="0"/>
                      </a:rPr>
                      <m:t>𝒆</m:t>
                    </m:r>
                    <m:r>
                      <a:rPr lang="en-US" i="1" dirty="0" smtClean="0">
                        <a:latin typeface="Cambria Math" panose="02040503050406030204" pitchFamily="18" charset="0"/>
                      </a:rPr>
                      <m:t>)</m:t>
                    </m:r>
                  </m:oMath>
                </a14:m>
                <a:endParaRPr lang="en-US" dirty="0" smtClean="0"/>
              </a:p>
              <a:p>
                <a:pPr lvl="1"/>
                <a:r>
                  <a:rPr lang="en-US" dirty="0" smtClean="0"/>
                  <a:t>Probability </a:t>
                </a:r>
                <a:r>
                  <a:rPr lang="en-US" dirty="0"/>
                  <a:t>of generating a source sentence </a:t>
                </a:r>
                <a:r>
                  <a:rPr lang="en-US" dirty="0" smtClean="0"/>
                  <a:t>of length </a:t>
                </a:r>
                <a14:m>
                  <m:oMath xmlns:m="http://schemas.openxmlformats.org/officeDocument/2006/math">
                    <m:r>
                      <a:rPr lang="en-US" i="1" dirty="0" smtClean="0">
                        <a:latin typeface="Cambria Math" panose="02040503050406030204" pitchFamily="18" charset="0"/>
                      </a:rPr>
                      <m:t>𝑚</m:t>
                    </m:r>
                  </m:oMath>
                </a14:m>
                <a:r>
                  <a:rPr lang="en-US" dirty="0"/>
                  <a:t> given a target sentence </a:t>
                </a:r>
                <a14:m>
                  <m:oMath xmlns:m="http://schemas.openxmlformats.org/officeDocument/2006/math">
                    <m:r>
                      <a:rPr lang="en-US" b="1" i="1" dirty="0" smtClean="0">
                        <a:latin typeface="Cambria Math" panose="02040503050406030204" pitchFamily="18" charset="0"/>
                      </a:rPr>
                      <m:t>𝒆</m:t>
                    </m:r>
                  </m:oMath>
                </a14:m>
                <a:endParaRPr lang="en-US" dirty="0" smtClean="0"/>
              </a:p>
              <a:p>
                <a:pPr lvl="2"/>
                <a:r>
                  <a:rPr lang="en-US" dirty="0" smtClean="0"/>
                  <a:t>Assumed to be a constant - </a:t>
                </a:r>
                <a14:m>
                  <m:oMath xmlns:m="http://schemas.openxmlformats.org/officeDocument/2006/math">
                    <m:r>
                      <a:rPr lang="en-US" i="1" dirty="0">
                        <a:latin typeface="Cambria Math" panose="02040503050406030204" pitchFamily="18" charset="0"/>
                      </a:rPr>
                      <m:t>𝑝</m:t>
                    </m:r>
                    <m:d>
                      <m:dPr>
                        <m:ctrlPr>
                          <a:rPr lang="en-US" i="1" dirty="0">
                            <a:latin typeface="Cambria Math" panose="02040503050406030204" pitchFamily="18" charset="0"/>
                          </a:rPr>
                        </m:ctrlPr>
                      </m:dPr>
                      <m:e>
                        <m:r>
                          <a:rPr lang="en-US" i="1" dirty="0" err="1">
                            <a:latin typeface="Cambria Math" panose="02040503050406030204" pitchFamily="18" charset="0"/>
                          </a:rPr>
                          <m:t>𝑚</m:t>
                        </m:r>
                      </m:e>
                      <m:e>
                        <m:r>
                          <a:rPr lang="en-US" b="1" i="1" dirty="0" err="1">
                            <a:latin typeface="Cambria Math" panose="02040503050406030204" pitchFamily="18" charset="0"/>
                          </a:rPr>
                          <m:t>𝒆</m:t>
                        </m:r>
                      </m:e>
                    </m:d>
                    <m:r>
                      <a:rPr lang="en-US" b="0" i="1" dirty="0" smtClean="0">
                        <a:latin typeface="Cambria Math" panose="02040503050406030204" pitchFamily="18" charset="0"/>
                      </a:rPr>
                      <m:t>=</m:t>
                    </m:r>
                    <m:r>
                      <a:rPr lang="en-US" b="0" i="1" dirty="0" smtClean="0">
                        <a:latin typeface="Cambria Math" panose="02040503050406030204" pitchFamily="18" charset="0"/>
                      </a:rPr>
                      <m:t>𝜖</m:t>
                    </m:r>
                  </m:oMath>
                </a14:m>
                <a:endParaRPr lang="en-US" dirty="0"/>
              </a:p>
              <a:p>
                <a:r>
                  <a:rPr lang="en-US" dirty="0" smtClean="0"/>
                  <a:t>Alignment </a:t>
                </a:r>
                <a:r>
                  <a:rPr lang="en-US" dirty="0"/>
                  <a:t>probability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𝑎</m:t>
                        </m:r>
                      </m:e>
                      <m:e>
                        <m:r>
                          <a:rPr lang="en-US" b="1" i="1">
                            <a:latin typeface="Cambria Math" panose="02040503050406030204" pitchFamily="18" charset="0"/>
                          </a:rPr>
                          <m:t>𝒆</m:t>
                        </m:r>
                      </m:e>
                    </m:d>
                  </m:oMath>
                </a14:m>
                <a:r>
                  <a:rPr lang="en-US" dirty="0" smtClean="0"/>
                  <a:t> </a:t>
                </a:r>
              </a:p>
              <a:p>
                <a:pPr lvl="1"/>
                <a:r>
                  <a:rPr lang="en-US" dirty="0" smtClean="0"/>
                  <a:t>Probability of source position </a:t>
                </a:r>
                <a14:m>
                  <m:oMath xmlns:m="http://schemas.openxmlformats.org/officeDocument/2006/math">
                    <m:r>
                      <a:rPr lang="en-US" i="1" dirty="0" smtClean="0">
                        <a:latin typeface="Cambria Math" panose="02040503050406030204" pitchFamily="18" charset="0"/>
                      </a:rPr>
                      <m:t>𝑖</m:t>
                    </m:r>
                  </m:oMath>
                </a14:m>
                <a:r>
                  <a:rPr lang="en-US" dirty="0" smtClean="0"/>
                  <a:t> is aligned to target position </a:t>
                </a:r>
                <a14:m>
                  <m:oMath xmlns:m="http://schemas.openxmlformats.org/officeDocument/2006/math">
                    <m:r>
                      <a:rPr lang="en-US" i="1" dirty="0" smtClean="0">
                        <a:latin typeface="Cambria Math" panose="02040503050406030204" pitchFamily="18" charset="0"/>
                      </a:rPr>
                      <m:t>𝑗</m:t>
                    </m:r>
                  </m:oMath>
                </a14:m>
                <a:endParaRPr lang="en-US" dirty="0" smtClean="0"/>
              </a:p>
              <a:p>
                <a:pPr lvl="2"/>
                <a:r>
                  <a:rPr lang="en-US" dirty="0" smtClean="0"/>
                  <a:t>Assumed to be uniform -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𝑎</m:t>
                        </m:r>
                      </m:e>
                      <m:e>
                        <m:r>
                          <a:rPr lang="en-US" b="1" i="1">
                            <a:latin typeface="Cambria Math" panose="02040503050406030204" pitchFamily="18" charset="0"/>
                          </a:rPr>
                          <m:t>𝒆</m:t>
                        </m:r>
                      </m:e>
                    </m:d>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r="-1037"/>
                </a:stretch>
              </a:blipFill>
            </p:spPr>
            <p:txBody>
              <a:bodyPr/>
              <a:lstStyle/>
              <a:p>
                <a:r>
                  <a:rPr lang="en-US">
                    <a:noFill/>
                  </a:rPr>
                  <a:t> </a:t>
                </a:r>
              </a:p>
            </p:txBody>
          </p:sp>
        </mc:Fallback>
      </mc:AlternateContent>
      <p:grpSp>
        <p:nvGrpSpPr>
          <p:cNvPr id="9" name="Group 8"/>
          <p:cNvGrpSpPr/>
          <p:nvPr/>
        </p:nvGrpSpPr>
        <p:grpSpPr>
          <a:xfrm>
            <a:off x="6464595" y="4773944"/>
            <a:ext cx="4278016" cy="413265"/>
            <a:chOff x="6324599" y="5137666"/>
            <a:chExt cx="3216469" cy="413265"/>
          </a:xfrm>
        </p:grpSpPr>
        <p:sp>
          <p:nvSpPr>
            <p:cNvPr id="4" name="TextBox 3"/>
            <p:cNvSpPr txBox="1"/>
            <p:nvPr/>
          </p:nvSpPr>
          <p:spPr>
            <a:xfrm>
              <a:off x="6797867" y="5137666"/>
              <a:ext cx="2743201" cy="369332"/>
            </a:xfrm>
            <a:prstGeom prst="rect">
              <a:avLst/>
            </a:prstGeom>
            <a:noFill/>
          </p:spPr>
          <p:txBody>
            <a:bodyPr wrap="square" rtlCol="0">
              <a:spAutoFit/>
            </a:bodyPr>
            <a:lstStyle/>
            <a:p>
              <a:r>
                <a:rPr lang="en-US" i="1" dirty="0" smtClean="0"/>
                <a:t>length of source sentence</a:t>
              </a:r>
              <a:endParaRPr lang="en-US" i="1" dirty="0"/>
            </a:p>
          </p:txBody>
        </p:sp>
        <p:cxnSp>
          <p:nvCxnSpPr>
            <p:cNvPr id="6" name="Straight Arrow Connector 5"/>
            <p:cNvCxnSpPr/>
            <p:nvPr/>
          </p:nvCxnSpPr>
          <p:spPr>
            <a:xfrm flipH="1">
              <a:off x="6324599" y="5322332"/>
              <a:ext cx="478972" cy="2285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077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Model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Translation </a:t>
                </a:r>
                <a:r>
                  <a:rPr lang="en-US" dirty="0"/>
                  <a:t>probability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e>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e>
                    </m:d>
                  </m:oMath>
                </a14:m>
                <a:endParaRPr lang="en-US" dirty="0" smtClean="0"/>
              </a:p>
              <a:p>
                <a:pPr lvl="1"/>
                <a:r>
                  <a:rPr lang="en-US" dirty="0" smtClean="0"/>
                  <a:t>Probability </a:t>
                </a:r>
                <a:r>
                  <a:rPr lang="en-US" dirty="0"/>
                  <a:t>of E</a:t>
                </a:r>
                <a:r>
                  <a:rPr lang="en-US" dirty="0" smtClean="0"/>
                  <a:t>nglish word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e</m:t>
                        </m:r>
                      </m:e>
                      <m:sub>
                        <m:r>
                          <m:rPr>
                            <m:sty m:val="p"/>
                          </m:rPr>
                          <a:rPr lang="en-US" b="0" i="0" dirty="0" smtClean="0">
                            <a:latin typeface="Cambria Math" panose="02040503050406030204" pitchFamily="18" charset="0"/>
                          </a:rPr>
                          <m:t>i</m:t>
                        </m:r>
                      </m:sub>
                    </m:sSub>
                  </m:oMath>
                </a14:m>
                <a:r>
                  <a:rPr lang="en-US" dirty="0"/>
                  <a:t> is </a:t>
                </a:r>
                <a:r>
                  <a:rPr lang="en-US" dirty="0" smtClean="0"/>
                  <a:t>translated to French word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b="0" i="1" dirty="0" smtClean="0">
                            <a:latin typeface="Cambria Math" panose="02040503050406030204" pitchFamily="18" charset="0"/>
                          </a:rPr>
                          <m:t>𝑗</m:t>
                        </m:r>
                      </m:sub>
                    </m:sSub>
                  </m:oMath>
                </a14:m>
                <a:r>
                  <a:rPr lang="en-US" dirty="0" smtClean="0"/>
                  <a:t> -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e>
                      <m:e>
                        <m:sSub>
                          <m:sSubPr>
                            <m:ctrlPr>
                              <a:rPr lang="en-US" b="0" i="1" smtClean="0">
                                <a:latin typeface="Cambria Math" panose="02040503050406030204" pitchFamily="18" charset="0"/>
                              </a:rPr>
                            </m:ctrlPr>
                          </m:sSubPr>
                          <m:e>
                            <m:r>
                              <a:rPr lang="en-US" i="1">
                                <a:latin typeface="Cambria Math" panose="02040503050406030204" pitchFamily="18" charset="0"/>
                              </a:rPr>
                              <m:t>𝑒</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sub>
                        </m:sSub>
                      </m:e>
                    </m:d>
                  </m:oMath>
                </a14:m>
                <a:endParaRPr lang="en-US" dirty="0" smtClean="0"/>
              </a:p>
              <a:p>
                <a:r>
                  <a:rPr lang="en-US" dirty="0" smtClean="0"/>
                  <a:t>After the simplification, Model 1 becomes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grpSp>
        <p:nvGrpSpPr>
          <p:cNvPr id="10" name="Group 9"/>
          <p:cNvGrpSpPr/>
          <p:nvPr/>
        </p:nvGrpSpPr>
        <p:grpSpPr>
          <a:xfrm>
            <a:off x="324151" y="3817801"/>
            <a:ext cx="12494841" cy="2013799"/>
            <a:chOff x="277584" y="3817800"/>
            <a:chExt cx="9394372" cy="2013799"/>
          </a:xfrm>
        </p:grpSpPr>
        <mc:AlternateContent xmlns:mc="http://schemas.openxmlformats.org/markup-compatibility/2006" xmlns:a14="http://schemas.microsoft.com/office/drawing/2010/main">
          <mc:Choice Requires="a14">
            <p:sp>
              <p:nvSpPr>
                <p:cNvPr id="7" name="Rectangle 6"/>
                <p:cNvSpPr/>
                <p:nvPr/>
              </p:nvSpPr>
              <p:spPr>
                <a:xfrm>
                  <a:off x="277584" y="3817800"/>
                  <a:ext cx="9394372"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b="1" i="1">
                                <a:latin typeface="Cambria Math" panose="02040503050406030204" pitchFamily="18" charset="0"/>
                              </a:rPr>
                              <m:t>𝒇</m:t>
                            </m:r>
                            <m:r>
                              <a:rPr lang="en-US" sz="2200" i="1">
                                <a:latin typeface="Cambria Math" panose="02040503050406030204" pitchFamily="18" charset="0"/>
                              </a:rPr>
                              <m:t>,</m:t>
                            </m:r>
                            <m:r>
                              <a:rPr lang="en-US" sz="2200" b="1" i="1">
                                <a:latin typeface="Cambria Math" panose="02040503050406030204" pitchFamily="18" charset="0"/>
                              </a:rPr>
                              <m:t>𝒂</m:t>
                            </m:r>
                          </m:e>
                          <m:e>
                            <m:r>
                              <a:rPr lang="en-US" sz="2200" b="1" i="1">
                                <a:latin typeface="Cambria Math" panose="02040503050406030204" pitchFamily="18" charset="0"/>
                              </a:rPr>
                              <m:t>𝒆</m:t>
                            </m:r>
                          </m:e>
                        </m:d>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𝑗</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e>
                            </m:d>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e>
                        </m:nary>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277584" y="3817800"/>
                  <a:ext cx="9394372" cy="105477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475012" y="4776823"/>
                  <a:ext cx="3956959"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𝜖</m:t>
                            </m:r>
                          </m:num>
                          <m:den>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e>
                                </m:d>
                              </m:e>
                              <m:sup>
                                <m:r>
                                  <a:rPr lang="en-US" sz="2200" b="0" i="1" smtClean="0">
                                    <a:latin typeface="Cambria Math" panose="02040503050406030204" pitchFamily="18" charset="0"/>
                                  </a:rPr>
                                  <m:t>𝑚</m:t>
                                </m:r>
                              </m:sup>
                            </m:sSup>
                          </m:den>
                        </m:f>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sub>
                            </m:sSub>
                            <m:r>
                              <a:rPr lang="en-US" sz="2200" i="1">
                                <a:latin typeface="Cambria Math" panose="02040503050406030204" pitchFamily="18" charset="0"/>
                              </a:rPr>
                              <m:t>)</m:t>
                            </m:r>
                          </m:e>
                        </m:nary>
                      </m:oMath>
                    </m:oMathPara>
                  </a14:m>
                  <a:endParaRPr lang="en-US" sz="2200" dirty="0"/>
                </a:p>
              </p:txBody>
            </p:sp>
          </mc:Choice>
          <mc:Fallback xmlns="">
            <p:sp>
              <p:nvSpPr>
                <p:cNvPr id="8" name="Rectangle 7"/>
                <p:cNvSpPr>
                  <a:spLocks noRot="1" noChangeAspect="1" noMove="1" noResize="1" noEditPoints="1" noAdjustHandles="1" noChangeArrowheads="1" noChangeShapeType="1" noTextEdit="1"/>
                </p:cNvSpPr>
                <p:nvPr/>
              </p:nvSpPr>
              <p:spPr>
                <a:xfrm>
                  <a:off x="1475012" y="4776823"/>
                  <a:ext cx="3956959" cy="1054776"/>
                </a:xfrm>
                <a:prstGeom prst="rect">
                  <a:avLst/>
                </a:prstGeom>
                <a:blipFill rotWithShape="0">
                  <a:blip r:embed="rId4"/>
                  <a:stretch>
                    <a:fillRect/>
                  </a:stretch>
                </a:blipFill>
              </p:spPr>
              <p:txBody>
                <a:bodyPr/>
                <a:lstStyle/>
                <a:p>
                  <a:r>
                    <a:rPr lang="en-US">
                      <a:noFill/>
                    </a:rPr>
                    <a:t> </a:t>
                  </a:r>
                </a:p>
              </p:txBody>
            </p:sp>
          </mc:Fallback>
        </mc:AlternateContent>
      </p:grpSp>
      <p:grpSp>
        <p:nvGrpSpPr>
          <p:cNvPr id="12" name="Group 11"/>
          <p:cNvGrpSpPr/>
          <p:nvPr/>
        </p:nvGrpSpPr>
        <p:grpSpPr>
          <a:xfrm>
            <a:off x="3793335" y="5649688"/>
            <a:ext cx="5733439" cy="790603"/>
            <a:chOff x="2852057" y="5649687"/>
            <a:chExt cx="4310744" cy="790603"/>
          </a:xfrm>
        </p:grpSpPr>
        <p:sp>
          <p:nvSpPr>
            <p:cNvPr id="9" name="TextBox 8"/>
            <p:cNvSpPr txBox="1"/>
            <p:nvPr/>
          </p:nvSpPr>
          <p:spPr>
            <a:xfrm>
              <a:off x="2852057" y="6070958"/>
              <a:ext cx="4310744" cy="369332"/>
            </a:xfrm>
            <a:prstGeom prst="rect">
              <a:avLst/>
            </a:prstGeom>
            <a:noFill/>
          </p:spPr>
          <p:txBody>
            <a:bodyPr wrap="square" rtlCol="0">
              <a:spAutoFit/>
            </a:bodyPr>
            <a:lstStyle/>
            <a:p>
              <a:r>
                <a:rPr lang="en-US" dirty="0" smtClean="0"/>
                <a:t>We add a NULL word in the source sentence</a:t>
              </a:r>
              <a:endParaRPr lang="en-US" dirty="0"/>
            </a:p>
          </p:txBody>
        </p:sp>
        <p:cxnSp>
          <p:nvCxnSpPr>
            <p:cNvPr id="11" name="Straight Arrow Connector 10"/>
            <p:cNvCxnSpPr/>
            <p:nvPr/>
          </p:nvCxnSpPr>
          <p:spPr>
            <a:xfrm flipH="1" flipV="1">
              <a:off x="2862943" y="5649687"/>
              <a:ext cx="261257" cy="3918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99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Recap: IBM translation models</a:t>
            </a:r>
            <a:endParaRPr lang="en-US" sz="3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91" y="1600203"/>
                <a:ext cx="11322093" cy="4525963"/>
              </a:xfrm>
            </p:spPr>
            <p:txBody>
              <a:bodyPr>
                <a:normAutofit/>
              </a:bodyPr>
              <a:lstStyle/>
              <a:p>
                <a:r>
                  <a:rPr lang="en-US" dirty="0" smtClean="0"/>
                  <a:t>Translation model </a:t>
                </a:r>
                <a:r>
                  <a:rPr lang="en-US" dirty="0"/>
                  <a:t>with </a:t>
                </a:r>
                <a:r>
                  <a:rPr lang="en-US" dirty="0" smtClean="0"/>
                  <a:t>word alignment</a:t>
                </a:r>
              </a:p>
              <a:p>
                <a:pPr lvl="1"/>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𝐹𝑟𝑒</m:t>
                        </m:r>
                      </m:e>
                      <m:e>
                        <m:r>
                          <a:rPr lang="en-US" i="1">
                            <a:latin typeface="Cambria Math" panose="02040503050406030204" pitchFamily="18" charset="0"/>
                          </a:rPr>
                          <m:t>𝐸𝑛𝑔</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e>
                    </m:nary>
                  </m:oMath>
                </a14:m>
                <a:endParaRPr lang="en-US" dirty="0" smtClean="0"/>
              </a:p>
              <a:p>
                <a:pPr lvl="1"/>
                <a:endParaRPr lang="en-US" dirty="0"/>
              </a:p>
              <a:p>
                <a:pPr lvl="1"/>
                <a:r>
                  <a:rPr lang="en-US" dirty="0"/>
                  <a:t>Generate the words of </a:t>
                </a:r>
                <a:r>
                  <a:rPr lang="en-US" b="1" i="1" dirty="0" smtClean="0"/>
                  <a:t>f </a:t>
                </a:r>
                <a:r>
                  <a:rPr lang="en-US" dirty="0" smtClean="0"/>
                  <a:t>with respect to alignment </a:t>
                </a:r>
                <a14:m>
                  <m:oMath xmlns:m="http://schemas.openxmlformats.org/officeDocument/2006/math">
                    <m:r>
                      <a:rPr lang="en-US" b="1" i="1" dirty="0" smtClean="0">
                        <a:latin typeface="Cambria Math" panose="02040503050406030204" pitchFamily="18" charset="0"/>
                      </a:rPr>
                      <m:t>𝒂</m:t>
                    </m:r>
                  </m:oMath>
                </a14:m>
                <a:endParaRPr lang="en-US" b="1" dirty="0"/>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2"/>
                <a:ext cx="8512629" cy="4525963"/>
              </a:xfrm>
              <a:blipFill rotWithShape="0">
                <a:blip r:embed="rId2"/>
                <a:stretch>
                  <a:fillRect l="-1648" t="-1752"/>
                </a:stretch>
              </a:blipFill>
            </p:spPr>
            <p:txBody>
              <a:bodyPr/>
              <a:lstStyle/>
              <a:p>
                <a:r>
                  <a:rPr lang="en-US">
                    <a:noFill/>
                  </a:rPr>
                  <a:t> </a:t>
                </a:r>
              </a:p>
            </p:txBody>
          </p:sp>
        </mc:Fallback>
      </mc:AlternateContent>
      <p:grpSp>
        <p:nvGrpSpPr>
          <p:cNvPr id="12" name="Group 11"/>
          <p:cNvGrpSpPr/>
          <p:nvPr/>
        </p:nvGrpSpPr>
        <p:grpSpPr>
          <a:xfrm>
            <a:off x="4705473" y="2699658"/>
            <a:ext cx="6080919" cy="599459"/>
            <a:chOff x="3537857" y="2699657"/>
            <a:chExt cx="4572000" cy="599459"/>
          </a:xfrm>
        </p:grpSpPr>
        <mc:AlternateContent xmlns:mc="http://schemas.openxmlformats.org/markup-compatibility/2006" xmlns:a14="http://schemas.microsoft.com/office/drawing/2010/main">
          <mc:Choice Requires="a14">
            <p:sp>
              <p:nvSpPr>
                <p:cNvPr id="4" name="Rectangle 3"/>
                <p:cNvSpPr/>
                <p:nvPr/>
              </p:nvSpPr>
              <p:spPr>
                <a:xfrm>
                  <a:off x="3537857" y="2899006"/>
                  <a:ext cx="4572000" cy="400110"/>
                </a:xfrm>
                <a:prstGeom prst="rect">
                  <a:avLst/>
                </a:prstGeom>
              </p:spPr>
              <p:txBody>
                <a:bodyPr>
                  <a:spAutoFit/>
                </a:bodyPr>
                <a:lstStyle/>
                <a:p>
                  <a:r>
                    <a:rPr lang="en-US" sz="2000" i="1" dirty="0" smtClean="0">
                      <a:solidFill>
                        <a:srgbClr val="FF0000"/>
                      </a:solidFill>
                    </a:rPr>
                    <a:t>marginalize over all possible alignments </a:t>
                  </a:r>
                  <a14:m>
                    <m:oMath xmlns:m="http://schemas.openxmlformats.org/officeDocument/2006/math">
                      <m:r>
                        <a:rPr lang="en-US" sz="2000" i="1" dirty="0" smtClean="0">
                          <a:solidFill>
                            <a:srgbClr val="FF0000"/>
                          </a:solidFill>
                          <a:latin typeface="Cambria Math" panose="02040503050406030204" pitchFamily="18" charset="0"/>
                        </a:rPr>
                        <m:t>𝑎</m:t>
                      </m:r>
                    </m:oMath>
                  </a14:m>
                  <a:endParaRPr lang="en-US" sz="2000" i="1"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537857" y="2899006"/>
                  <a:ext cx="4572000" cy="400110"/>
                </a:xfrm>
                <a:prstGeom prst="rect">
                  <a:avLst/>
                </a:prstGeom>
                <a:blipFill rotWithShape="0">
                  <a:blip r:embed="rId3"/>
                  <a:stretch>
                    <a:fillRect l="-1333" t="-9231" b="-27692"/>
                  </a:stretch>
                </a:blipFill>
              </p:spPr>
              <p:txBody>
                <a:bodyPr/>
                <a:lstStyle/>
                <a:p>
                  <a:r>
                    <a:rPr lang="en-US">
                      <a:noFill/>
                    </a:rPr>
                    <a:t> </a:t>
                  </a:r>
                </a:p>
              </p:txBody>
            </p:sp>
          </mc:Fallback>
        </mc:AlternateContent>
        <p:cxnSp>
          <p:nvCxnSpPr>
            <p:cNvPr id="7" name="Straight Arrow Connector 6"/>
            <p:cNvCxnSpPr/>
            <p:nvPr/>
          </p:nvCxnSpPr>
          <p:spPr>
            <a:xfrm flipH="1" flipV="1">
              <a:off x="3984171" y="2699657"/>
              <a:ext cx="228600" cy="1993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279070" y="3967517"/>
            <a:ext cx="9394372" cy="1744801"/>
            <a:chOff x="16327" y="3785142"/>
            <a:chExt cx="9394372" cy="1744801"/>
          </a:xfrm>
        </p:grpSpPr>
        <mc:AlternateContent xmlns:mc="http://schemas.openxmlformats.org/markup-compatibility/2006" xmlns:a14="http://schemas.microsoft.com/office/drawing/2010/main">
          <mc:Choice Requires="a14">
            <p:sp>
              <p:nvSpPr>
                <p:cNvPr id="26" name="Rectangle 25"/>
                <p:cNvSpPr/>
                <p:nvPr/>
              </p:nvSpPr>
              <p:spPr>
                <a:xfrm>
                  <a:off x="16327" y="3785142"/>
                  <a:ext cx="9394372"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b="1" i="1">
                                <a:latin typeface="Cambria Math" panose="02040503050406030204" pitchFamily="18" charset="0"/>
                              </a:rPr>
                              <m:t>𝒇</m:t>
                            </m:r>
                            <m:r>
                              <a:rPr lang="en-US" sz="2200" i="1">
                                <a:latin typeface="Cambria Math" panose="02040503050406030204" pitchFamily="18" charset="0"/>
                              </a:rPr>
                              <m:t>,</m:t>
                            </m:r>
                            <m:r>
                              <a:rPr lang="en-US" sz="2200" b="1" i="1">
                                <a:latin typeface="Cambria Math" panose="02040503050406030204" pitchFamily="18" charset="0"/>
                              </a:rPr>
                              <m:t>𝒂</m:t>
                            </m:r>
                          </m:e>
                          <m:e>
                            <m:r>
                              <a:rPr lang="en-US" sz="2200" b="1" i="1">
                                <a:latin typeface="Cambria Math" panose="02040503050406030204" pitchFamily="18" charset="0"/>
                              </a:rPr>
                              <m:t>𝒆</m:t>
                            </m:r>
                          </m:e>
                        </m:d>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𝑗</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e>
                            </m:d>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e>
                        </m:nary>
                      </m:oMath>
                    </m:oMathPara>
                  </a14:m>
                  <a:endParaRPr lang="en-US" sz="2200" dirty="0"/>
                </a:p>
              </p:txBody>
            </p:sp>
          </mc:Choice>
          <mc:Fallback xmlns="">
            <p:sp>
              <p:nvSpPr>
                <p:cNvPr id="9" name="Rectangle 8"/>
                <p:cNvSpPr>
                  <a:spLocks noRot="1" noChangeAspect="1" noMove="1" noResize="1" noEditPoints="1" noAdjustHandles="1" noChangeArrowheads="1" noChangeShapeType="1" noTextEdit="1"/>
                </p:cNvSpPr>
                <p:nvPr/>
              </p:nvSpPr>
              <p:spPr>
                <a:xfrm>
                  <a:off x="16327" y="3785142"/>
                  <a:ext cx="9394372" cy="1054776"/>
                </a:xfrm>
                <a:prstGeom prst="rect">
                  <a:avLst/>
                </a:prstGeom>
                <a:blipFill rotWithShape="0">
                  <a:blip r:embed="rId4"/>
                  <a:stretch>
                    <a:fillRect/>
                  </a:stretch>
                </a:blipFill>
              </p:spPr>
              <p:txBody>
                <a:bodyPr/>
                <a:lstStyle/>
                <a:p>
                  <a:r>
                    <a:rPr lang="en-US">
                      <a:noFill/>
                    </a:rPr>
                    <a:t> </a:t>
                  </a:r>
                </a:p>
              </p:txBody>
            </p:sp>
          </mc:Fallback>
        </mc:AlternateContent>
        <p:grpSp>
          <p:nvGrpSpPr>
            <p:cNvPr id="27" name="Group 26"/>
            <p:cNvGrpSpPr/>
            <p:nvPr/>
          </p:nvGrpSpPr>
          <p:grpSpPr>
            <a:xfrm>
              <a:off x="359228" y="3918857"/>
              <a:ext cx="2775857" cy="1591753"/>
              <a:chOff x="359228" y="3918857"/>
              <a:chExt cx="2775857" cy="1591753"/>
            </a:xfrm>
          </p:grpSpPr>
          <p:sp>
            <p:nvSpPr>
              <p:cNvPr id="36" name="Rectangle 35"/>
              <p:cNvSpPr/>
              <p:nvPr/>
            </p:nvSpPr>
            <p:spPr>
              <a:xfrm>
                <a:off x="1959429" y="3918857"/>
                <a:ext cx="936171" cy="8055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9228" y="5141278"/>
                <a:ext cx="2775857" cy="369332"/>
              </a:xfrm>
              <a:prstGeom prst="rect">
                <a:avLst/>
              </a:prstGeom>
              <a:noFill/>
            </p:spPr>
            <p:txBody>
              <a:bodyPr wrap="square" rtlCol="0">
                <a:spAutoFit/>
              </a:bodyPr>
              <a:lstStyle/>
              <a:p>
                <a:r>
                  <a:rPr lang="en-US" dirty="0" smtClean="0">
                    <a:solidFill>
                      <a:srgbClr val="002060"/>
                    </a:solidFill>
                  </a:rPr>
                  <a:t>Length of target sentence </a:t>
                </a:r>
                <a:r>
                  <a:rPr lang="en-US" b="1" i="1" dirty="0" smtClean="0">
                    <a:solidFill>
                      <a:srgbClr val="002060"/>
                    </a:solidFill>
                  </a:rPr>
                  <a:t>f</a:t>
                </a:r>
                <a:endParaRPr lang="en-US" b="1" i="1" dirty="0">
                  <a:solidFill>
                    <a:srgbClr val="002060"/>
                  </a:solidFill>
                </a:endParaRPr>
              </a:p>
            </p:txBody>
          </p:sp>
          <p:cxnSp>
            <p:nvCxnSpPr>
              <p:cNvPr id="38" name="Straight Arrow Connector 37"/>
              <p:cNvCxnSpPr>
                <a:stCxn id="37" idx="0"/>
              </p:cNvCxnSpPr>
              <p:nvPr/>
            </p:nvCxnSpPr>
            <p:spPr>
              <a:xfrm flipV="1">
                <a:off x="1747157" y="4724400"/>
                <a:ext cx="571500" cy="41687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52801" y="3918857"/>
              <a:ext cx="2895599" cy="1611086"/>
              <a:chOff x="3352801" y="3918857"/>
              <a:chExt cx="2895599" cy="1611086"/>
            </a:xfrm>
          </p:grpSpPr>
          <p:sp>
            <p:nvSpPr>
              <p:cNvPr id="33" name="Rectangle 32"/>
              <p:cNvSpPr/>
              <p:nvPr/>
            </p:nvSpPr>
            <p:spPr>
              <a:xfrm>
                <a:off x="3352801" y="3918857"/>
                <a:ext cx="2895599" cy="805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3984171" y="5138297"/>
                    <a:ext cx="1992085" cy="391646"/>
                  </a:xfrm>
                  <a:prstGeom prst="rect">
                    <a:avLst/>
                  </a:prstGeom>
                  <a:noFill/>
                </p:spPr>
                <p:txBody>
                  <a:bodyPr wrap="square" rtlCol="0">
                    <a:spAutoFit/>
                  </a:bodyPr>
                  <a:lstStyle/>
                  <a:p>
                    <a:r>
                      <a:rPr lang="en-US" dirty="0" smtClean="0">
                        <a:solidFill>
                          <a:srgbClr val="FF0000"/>
                        </a:solidFill>
                      </a:rPr>
                      <a:t>Word alignment </a:t>
                    </a:r>
                    <a14:m>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𝑗</m:t>
                            </m:r>
                          </m:sub>
                        </m:sSub>
                      </m:oMath>
                    </a14:m>
                    <a:endParaRPr lang="en-US" b="1" i="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984171" y="5138297"/>
                    <a:ext cx="1992085" cy="391646"/>
                  </a:xfrm>
                  <a:prstGeom prst="rect">
                    <a:avLst/>
                  </a:prstGeom>
                  <a:blipFill rotWithShape="0">
                    <a:blip r:embed="rId5"/>
                    <a:stretch>
                      <a:fillRect l="-2761" t="-7813" b="-20313"/>
                    </a:stretch>
                  </a:blipFill>
                </p:spPr>
                <p:txBody>
                  <a:bodyPr/>
                  <a:lstStyle/>
                  <a:p>
                    <a:r>
                      <a:rPr lang="en-US">
                        <a:noFill/>
                      </a:rPr>
                      <a:t> </a:t>
                    </a:r>
                  </a:p>
                </p:txBody>
              </p:sp>
            </mc:Fallback>
          </mc:AlternateContent>
          <p:cxnSp>
            <p:nvCxnSpPr>
              <p:cNvPr id="35" name="Straight Arrow Connector 34"/>
              <p:cNvCxnSpPr>
                <a:endCxn id="33" idx="2"/>
              </p:cNvCxnSpPr>
              <p:nvPr/>
            </p:nvCxnSpPr>
            <p:spPr>
              <a:xfrm flipV="1">
                <a:off x="4800599" y="4724400"/>
                <a:ext cx="2" cy="413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281738" y="3918857"/>
              <a:ext cx="2579234" cy="1591753"/>
              <a:chOff x="6281738" y="3918857"/>
              <a:chExt cx="2579234" cy="1591753"/>
            </a:xfrm>
          </p:grpSpPr>
          <p:sp>
            <p:nvSpPr>
              <p:cNvPr id="30" name="Rectangle 29"/>
              <p:cNvSpPr/>
              <p:nvPr/>
            </p:nvSpPr>
            <p:spPr>
              <a:xfrm>
                <a:off x="6281738" y="3918857"/>
                <a:ext cx="2579234" cy="8055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619874" y="5118964"/>
                    <a:ext cx="1992085" cy="391646"/>
                  </a:xfrm>
                  <a:prstGeom prst="rect">
                    <a:avLst/>
                  </a:prstGeom>
                  <a:noFill/>
                </p:spPr>
                <p:txBody>
                  <a:bodyPr wrap="square" rtlCol="0">
                    <a:spAutoFit/>
                  </a:bodyPr>
                  <a:lstStyle/>
                  <a:p>
                    <a:r>
                      <a:rPr lang="en-US" dirty="0" smtClean="0">
                        <a:solidFill>
                          <a:srgbClr val="00B050"/>
                        </a:solidFill>
                      </a:rPr>
                      <a:t>Translation of </a:t>
                    </a:r>
                    <a14:m>
                      <m:oMath xmlns:m="http://schemas.openxmlformats.org/officeDocument/2006/math">
                        <m:sSub>
                          <m:sSubPr>
                            <m:ctrlPr>
                              <a:rPr lang="en-US" b="0" i="1" dirty="0" smtClean="0">
                                <a:solidFill>
                                  <a:srgbClr val="00B050"/>
                                </a:solidFill>
                                <a:latin typeface="Cambria Math" panose="02040503050406030204" pitchFamily="18" charset="0"/>
                              </a:rPr>
                            </m:ctrlPr>
                          </m:sSubPr>
                          <m:e>
                            <m:r>
                              <a:rPr lang="en-US" b="0" i="1" dirty="0" smtClean="0">
                                <a:solidFill>
                                  <a:srgbClr val="00B050"/>
                                </a:solidFill>
                                <a:latin typeface="Cambria Math" panose="02040503050406030204" pitchFamily="18" charset="0"/>
                              </a:rPr>
                              <m:t>𝑓</m:t>
                            </m:r>
                          </m:e>
                          <m:sub>
                            <m:r>
                              <a:rPr lang="en-US" b="0" i="1" dirty="0" smtClean="0">
                                <a:solidFill>
                                  <a:srgbClr val="00B050"/>
                                </a:solidFill>
                                <a:latin typeface="Cambria Math" panose="02040503050406030204" pitchFamily="18" charset="0"/>
                              </a:rPr>
                              <m:t>𝑗</m:t>
                            </m:r>
                          </m:sub>
                        </m:sSub>
                      </m:oMath>
                    </a14:m>
                    <a:endParaRPr lang="en-US" b="1" i="1" dirty="0">
                      <a:solidFill>
                        <a:srgbClr val="00B05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619874" y="5118964"/>
                    <a:ext cx="1992085" cy="391646"/>
                  </a:xfrm>
                  <a:prstGeom prst="rect">
                    <a:avLst/>
                  </a:prstGeom>
                  <a:blipFill rotWithShape="0">
                    <a:blip r:embed="rId6"/>
                    <a:stretch>
                      <a:fillRect l="-2752" t="-7813" b="-20313"/>
                    </a:stretch>
                  </a:blipFill>
                </p:spPr>
                <p:txBody>
                  <a:bodyPr/>
                  <a:lstStyle/>
                  <a:p>
                    <a:r>
                      <a:rPr lang="en-US">
                        <a:noFill/>
                      </a:rPr>
                      <a:t> </a:t>
                    </a:r>
                  </a:p>
                </p:txBody>
              </p:sp>
            </mc:Fallback>
          </mc:AlternateContent>
          <p:cxnSp>
            <p:nvCxnSpPr>
              <p:cNvPr id="32" name="Straight Arrow Connector 31"/>
              <p:cNvCxnSpPr/>
              <p:nvPr/>
            </p:nvCxnSpPr>
            <p:spPr>
              <a:xfrm flipV="1">
                <a:off x="7436302" y="4705067"/>
                <a:ext cx="2" cy="4138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6447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51" y="74583"/>
            <a:ext cx="10945653" cy="839817"/>
          </a:xfrm>
        </p:spPr>
        <p:txBody>
          <a:bodyPr/>
          <a:lstStyle/>
          <a:p>
            <a:r>
              <a:rPr lang="en-US" dirty="0"/>
              <a:t> Generative </a:t>
            </a:r>
            <a:r>
              <a:rPr lang="en-US" dirty="0" smtClean="0"/>
              <a:t>process in Model 1</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007423" y="1217583"/>
                <a:ext cx="6081858" cy="400110"/>
              </a:xfrm>
              <a:prstGeom prst="rect">
                <a:avLst/>
              </a:prstGeom>
            </p:spPr>
            <p:txBody>
              <a:bodyPr wrap="none">
                <a:spAutoFit/>
              </a:bodyPr>
              <a:lstStyle/>
              <a:p>
                <a:r>
                  <a:rPr lang="en-US" sz="2000" dirty="0" smtClean="0"/>
                  <a:t>For a particular English sentence </a:t>
                </a:r>
                <a14:m>
                  <m:oMath xmlns:m="http://schemas.openxmlformats.org/officeDocument/2006/math">
                    <m:r>
                      <a:rPr lang="en-US" sz="2000" i="1" dirty="0" smtClean="0">
                        <a:latin typeface="Cambria Math" panose="02040503050406030204" pitchFamily="18" charset="0"/>
                      </a:rPr>
                      <m:t>𝑒</m:t>
                    </m:r>
                    <m:r>
                      <a:rPr lang="en-US" sz="2000" i="1" dirty="0" smtClean="0">
                        <a:latin typeface="Cambria Math" panose="02040503050406030204" pitchFamily="18" charset="0"/>
                      </a:rPr>
                      <m:t> =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𝑛</m:t>
                        </m:r>
                      </m:sub>
                    </m:sSub>
                  </m:oMath>
                </a14:m>
                <a:r>
                  <a:rPr lang="en-US" sz="2000" dirty="0"/>
                  <a:t> of length </a:t>
                </a:r>
                <a14:m>
                  <m:oMath xmlns:m="http://schemas.openxmlformats.org/officeDocument/2006/math">
                    <m:r>
                      <a:rPr lang="en-US" sz="200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509301" y="1217583"/>
                <a:ext cx="6081858" cy="400110"/>
              </a:xfrm>
              <a:prstGeom prst="rect">
                <a:avLst/>
              </a:prstGeom>
              <a:blipFill rotWithShape="0">
                <a:blip r:embed="rId2"/>
                <a:stretch>
                  <a:fillRect l="-1103" t="-9231" b="-2769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931788197"/>
              </p:ext>
            </p:extLst>
          </p:nvPr>
        </p:nvGraphicFramePr>
        <p:xfrm>
          <a:off x="2832691" y="1694059"/>
          <a:ext cx="6708564" cy="731520"/>
        </p:xfrm>
        <a:graphic>
          <a:graphicData uri="http://schemas.openxmlformats.org/drawingml/2006/table">
            <a:tbl>
              <a:tblPr firstRow="1" bandRow="1">
                <a:tableStyleId>{5940675A-B579-460E-94D1-54222C63F5DA}</a:tableStyleId>
              </a:tblPr>
              <a:tblGrid>
                <a:gridCol w="1118094"/>
                <a:gridCol w="1118094"/>
                <a:gridCol w="1118094"/>
                <a:gridCol w="1118094"/>
                <a:gridCol w="1118094"/>
                <a:gridCol w="1118094"/>
              </a:tblGrid>
              <a:tr h="261257">
                <a:tc>
                  <a:txBody>
                    <a:bodyPr/>
                    <a:lstStyle/>
                    <a:p>
                      <a:r>
                        <a:rPr lang="en-US" dirty="0" smtClean="0"/>
                        <a:t>0</a:t>
                      </a:r>
                      <a:endParaRPr lang="en-US" dirty="0"/>
                    </a:p>
                  </a:txBody>
                  <a:tcPr marL="121618" marR="121618"/>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r>
              <a:tr h="264886">
                <a:tc>
                  <a:txBody>
                    <a:bodyPr/>
                    <a:lstStyle/>
                    <a:p>
                      <a:r>
                        <a:rPr lang="en-US" dirty="0" smtClean="0"/>
                        <a:t>NULL</a:t>
                      </a:r>
                      <a:endParaRPr lang="en-US" dirty="0"/>
                    </a:p>
                  </a:txBody>
                  <a:tcPr marL="121618" marR="121618"/>
                </a:tc>
                <a:tc>
                  <a:txBody>
                    <a:bodyPr/>
                    <a:lstStyle/>
                    <a:p>
                      <a:r>
                        <a:rPr lang="en-US" dirty="0" smtClean="0"/>
                        <a:t>John</a:t>
                      </a:r>
                      <a:endParaRPr lang="en-US" dirty="0"/>
                    </a:p>
                  </a:txBody>
                  <a:tcPr marL="121618" marR="121618"/>
                </a:tc>
                <a:tc>
                  <a:txBody>
                    <a:bodyPr/>
                    <a:lstStyle/>
                    <a:p>
                      <a:r>
                        <a:rPr lang="en-US" dirty="0" smtClean="0"/>
                        <a:t>swam</a:t>
                      </a:r>
                      <a:endParaRPr lang="en-US" dirty="0"/>
                    </a:p>
                  </a:txBody>
                  <a:tcPr marL="121618" marR="121618"/>
                </a:tc>
                <a:tc>
                  <a:txBody>
                    <a:bodyPr/>
                    <a:lstStyle/>
                    <a:p>
                      <a:r>
                        <a:rPr lang="en-US" dirty="0" smtClean="0"/>
                        <a:t>across</a:t>
                      </a:r>
                      <a:endParaRPr lang="en-US" dirty="0"/>
                    </a:p>
                  </a:txBody>
                  <a:tcPr marL="121618" marR="121618"/>
                </a:tc>
                <a:tc>
                  <a:txBody>
                    <a:bodyPr/>
                    <a:lstStyle/>
                    <a:p>
                      <a:r>
                        <a:rPr lang="en-US" dirty="0" smtClean="0"/>
                        <a:t>the</a:t>
                      </a:r>
                      <a:endParaRPr lang="en-US" dirty="0"/>
                    </a:p>
                  </a:txBody>
                  <a:tcPr marL="121618" marR="121618"/>
                </a:tc>
                <a:tc>
                  <a:txBody>
                    <a:bodyPr/>
                    <a:lstStyle/>
                    <a:p>
                      <a:r>
                        <a:rPr lang="en-US" dirty="0" smtClean="0"/>
                        <a:t>lake</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7" name="Rectangle 6"/>
              <p:cNvSpPr/>
              <p:nvPr/>
            </p:nvSpPr>
            <p:spPr>
              <a:xfrm>
                <a:off x="1992943" y="2462664"/>
                <a:ext cx="7968184" cy="400110"/>
              </a:xfrm>
              <a:prstGeom prst="rect">
                <a:avLst/>
              </a:prstGeom>
            </p:spPr>
            <p:txBody>
              <a:bodyPr wrap="square">
                <a:spAutoFit/>
              </a:bodyPr>
              <a:lstStyle/>
              <a:p>
                <a:r>
                  <a:rPr lang="en-US" sz="2000" dirty="0" smtClean="0"/>
                  <a:t>1. Choose </a:t>
                </a:r>
                <a:r>
                  <a:rPr lang="en-US" sz="2000" dirty="0"/>
                  <a:t>a length </a:t>
                </a:r>
                <a14:m>
                  <m:oMath xmlns:m="http://schemas.openxmlformats.org/officeDocument/2006/math">
                    <m:r>
                      <a:rPr lang="en-US" sz="2000" i="1" dirty="0" smtClean="0">
                        <a:latin typeface="Cambria Math" panose="02040503050406030204" pitchFamily="18" charset="0"/>
                      </a:rPr>
                      <m:t>𝑚</m:t>
                    </m:r>
                  </m:oMath>
                </a14:m>
                <a:r>
                  <a:rPr lang="en-US" sz="2000" dirty="0"/>
                  <a:t> for the </a:t>
                </a:r>
                <a:r>
                  <a:rPr lang="en-US" sz="2000" dirty="0" smtClean="0"/>
                  <a:t>target sentence </a:t>
                </a:r>
                <a:r>
                  <a:rPr lang="en-US" sz="2000" dirty="0"/>
                  <a:t>(</a:t>
                </a:r>
                <a:r>
                  <a:rPr lang="en-US" sz="2000" dirty="0" err="1"/>
                  <a:t>e.g</a:t>
                </a:r>
                <a:r>
                  <a:rPr lang="en-US" sz="2000" dirty="0"/>
                  <a:t> m = 8)</a:t>
                </a:r>
              </a:p>
            </p:txBody>
          </p:sp>
        </mc:Choice>
        <mc:Fallback xmlns="">
          <p:sp>
            <p:nvSpPr>
              <p:cNvPr id="7" name="Rectangle 6"/>
              <p:cNvSpPr>
                <a:spLocks noRot="1" noChangeAspect="1" noMove="1" noResize="1" noEditPoints="1" noAdjustHandles="1" noChangeArrowheads="1" noChangeShapeType="1" noTextEdit="1"/>
              </p:cNvSpPr>
              <p:nvPr/>
            </p:nvSpPr>
            <p:spPr>
              <a:xfrm>
                <a:off x="1498414" y="2462664"/>
                <a:ext cx="5990959" cy="400110"/>
              </a:xfrm>
              <a:prstGeom prst="rect">
                <a:avLst/>
              </a:prstGeom>
              <a:blipFill rotWithShape="0">
                <a:blip r:embed="rId3"/>
                <a:stretch>
                  <a:fillRect l="-1119" t="-9091" r="-203"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604433365"/>
              </p:ext>
            </p:extLst>
          </p:nvPr>
        </p:nvGraphicFramePr>
        <p:xfrm>
          <a:off x="3218901" y="2895432"/>
          <a:ext cx="5888000" cy="731520"/>
        </p:xfrm>
        <a:graphic>
          <a:graphicData uri="http://schemas.openxmlformats.org/drawingml/2006/table">
            <a:tbl>
              <a:tblPr firstRow="1" bandRow="1">
                <a:tableStyleId>{5940675A-B579-460E-94D1-54222C63F5DA}</a:tableStyleId>
              </a:tblPr>
              <a:tblGrid>
                <a:gridCol w="898881"/>
                <a:gridCol w="500822"/>
                <a:gridCol w="1296941"/>
                <a:gridCol w="483899"/>
                <a:gridCol w="723919"/>
                <a:gridCol w="492264"/>
                <a:gridCol w="521222"/>
                <a:gridCol w="970052"/>
              </a:tblGrid>
              <a:tr h="261257">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dirty="0" smtClean="0"/>
                        <a:t>8</a:t>
                      </a:r>
                      <a:endParaRPr lang="en-US" dirty="0"/>
                    </a:p>
                  </a:txBody>
                  <a:tcPr marL="121618" marR="121618"/>
                </a:tc>
              </a:tr>
              <a:tr h="264886">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9" name="Rectangle 8"/>
              <p:cNvSpPr/>
              <p:nvPr/>
            </p:nvSpPr>
            <p:spPr>
              <a:xfrm>
                <a:off x="2007421" y="3652222"/>
                <a:ext cx="9068542" cy="400110"/>
              </a:xfrm>
              <a:prstGeom prst="rect">
                <a:avLst/>
              </a:prstGeom>
            </p:spPr>
            <p:txBody>
              <a:bodyPr wrap="square">
                <a:spAutoFit/>
              </a:bodyPr>
              <a:lstStyle/>
              <a:p>
                <a:r>
                  <a:rPr lang="en-US" sz="2000" dirty="0" smtClean="0"/>
                  <a:t>2. Choose an alignment </a:t>
                </a:r>
                <a14:m>
                  <m:oMath xmlns:m="http://schemas.openxmlformats.org/officeDocument/2006/math">
                    <m:r>
                      <a:rPr lang="en-US" sz="2000" i="1" dirty="0" smtClean="0">
                        <a:latin typeface="Cambria Math" panose="02040503050406030204" pitchFamily="18" charset="0"/>
                      </a:rPr>
                      <m:t>𝑎</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t>for the source sentence</a:t>
                </a:r>
              </a:p>
            </p:txBody>
          </p:sp>
        </mc:Choice>
        <mc:Fallback xmlns="">
          <p:sp>
            <p:nvSpPr>
              <p:cNvPr id="9" name="Rectangle 8"/>
              <p:cNvSpPr>
                <a:spLocks noRot="1" noChangeAspect="1" noMove="1" noResize="1" noEditPoints="1" noAdjustHandles="1" noChangeArrowheads="1" noChangeShapeType="1" noTextEdit="1"/>
              </p:cNvSpPr>
              <p:nvPr/>
            </p:nvSpPr>
            <p:spPr>
              <a:xfrm>
                <a:off x="1509300" y="3652222"/>
                <a:ext cx="6818274" cy="400110"/>
              </a:xfrm>
              <a:prstGeom prst="rect">
                <a:avLst/>
              </a:prstGeom>
              <a:blipFill rotWithShape="0">
                <a:blip r:embed="rId4"/>
                <a:stretch>
                  <a:fillRect l="-984" t="-7576" b="-25758"/>
                </a:stretch>
              </a:blipFill>
            </p:spPr>
            <p:txBody>
              <a:bodyPr/>
              <a:lstStyle/>
              <a:p>
                <a:r>
                  <a:rPr lang="en-US">
                    <a:noFill/>
                  </a:rPr>
                  <a:t> </a:t>
                </a:r>
              </a:p>
            </p:txBody>
          </p:sp>
        </mc:Fallback>
      </mc:AlternateContent>
      <p:graphicFrame>
        <p:nvGraphicFramePr>
          <p:cNvPr id="10" name="Content Placeholder 4"/>
          <p:cNvGraphicFramePr>
            <a:graphicFrameLocks/>
          </p:cNvGraphicFramePr>
          <p:nvPr>
            <p:extLst>
              <p:ext uri="{D42A27DB-BD31-4B8C-83A1-F6EECF244321}">
                <p14:modId xmlns:p14="http://schemas.microsoft.com/office/powerpoint/2010/main" val="3980247473"/>
              </p:ext>
            </p:extLst>
          </p:nvPr>
        </p:nvGraphicFramePr>
        <p:xfrm>
          <a:off x="2236551" y="4122054"/>
          <a:ext cx="7859957" cy="731520"/>
        </p:xfrm>
        <a:graphic>
          <a:graphicData uri="http://schemas.openxmlformats.org/drawingml/2006/table">
            <a:tbl>
              <a:tblPr firstRow="1" bandRow="1">
                <a:tableStyleId>{5940675A-B579-460E-94D1-54222C63F5DA}</a:tableStyleId>
              </a:tblPr>
              <a:tblGrid>
                <a:gridCol w="2490285"/>
                <a:gridCol w="671209"/>
                <a:gridCol w="671209"/>
                <a:gridCol w="671209"/>
                <a:gridCol w="671209"/>
                <a:gridCol w="671209"/>
                <a:gridCol w="671209"/>
                <a:gridCol w="671209"/>
                <a:gridCol w="671209"/>
              </a:tblGrid>
              <a:tr h="227874">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227874">
                <a:tc>
                  <a:txBody>
                    <a:bodyPr/>
                    <a:lstStyle/>
                    <a:p>
                      <a:r>
                        <a:rPr lang="en-US" dirty="0" smtClean="0"/>
                        <a:t>Source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2</a:t>
                      </a:r>
                      <a:endParaRPr lang="en-US" dirty="0"/>
                    </a:p>
                  </a:txBody>
                  <a:tcPr marL="193871" marR="193871" anchor="ctr"/>
                </a:tc>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007422" y="4897304"/>
                <a:ext cx="8672549" cy="460895"/>
              </a:xfrm>
              <a:prstGeom prst="rect">
                <a:avLst/>
              </a:prstGeom>
            </p:spPr>
            <p:txBody>
              <a:bodyPr wrap="square">
                <a:spAutoFit/>
              </a:bodyPr>
              <a:lstStyle/>
              <a:p>
                <a:r>
                  <a:rPr lang="en-US" sz="2000" dirty="0" smtClean="0"/>
                  <a:t>3. Translate each source word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𝑗</m:t>
                            </m:r>
                          </m:sub>
                        </m:sSub>
                      </m:sub>
                    </m:sSub>
                    <m:r>
                      <a:rPr lang="en-US" sz="2000" i="1" dirty="0">
                        <a:latin typeface="Cambria Math" panose="02040503050406030204" pitchFamily="18" charset="0"/>
                      </a:rPr>
                      <m:t> </m:t>
                    </m:r>
                  </m:oMath>
                </a14:m>
                <a:r>
                  <a:rPr lang="en-US" sz="2000" dirty="0"/>
                  <a:t>into the </a:t>
                </a:r>
                <a:r>
                  <a:rPr lang="en-US" sz="2000" dirty="0" smtClean="0"/>
                  <a:t>target language</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09300" y="4897303"/>
                <a:ext cx="6520543" cy="460895"/>
              </a:xfrm>
              <a:prstGeom prst="rect">
                <a:avLst/>
              </a:prstGeom>
              <a:blipFill rotWithShape="0">
                <a:blip r:embed="rId5"/>
                <a:stretch>
                  <a:fillRect l="-1029" t="-5263" b="-10526"/>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588755612"/>
              </p:ext>
            </p:extLst>
          </p:nvPr>
        </p:nvGraphicFramePr>
        <p:xfrm>
          <a:off x="902487" y="5349743"/>
          <a:ext cx="10863607" cy="1097280"/>
        </p:xfrm>
        <a:graphic>
          <a:graphicData uri="http://schemas.openxmlformats.org/drawingml/2006/table">
            <a:tbl>
              <a:tblPr firstRow="1" bandRow="1">
                <a:tableStyleId>{5940675A-B579-460E-94D1-54222C63F5DA}</a:tableStyleId>
              </a:tblPr>
              <a:tblGrid>
                <a:gridCol w="1751881"/>
                <a:gridCol w="1158270"/>
                <a:gridCol w="1312707"/>
                <a:gridCol w="1384126"/>
                <a:gridCol w="913110"/>
                <a:gridCol w="970404"/>
                <a:gridCol w="1158940"/>
                <a:gridCol w="1055899"/>
                <a:gridCol w="1158270"/>
              </a:tblGrid>
              <a:tr h="261257">
                <a:tc>
                  <a:txBody>
                    <a:bodyPr/>
                    <a:lstStyle/>
                    <a:p>
                      <a:r>
                        <a:rPr lang="en-US" dirty="0" smtClean="0"/>
                        <a:t>English</a:t>
                      </a:r>
                      <a:endParaRPr lang="en-US" dirty="0"/>
                    </a:p>
                  </a:txBody>
                  <a:tcPr marL="121618" marR="121618"/>
                </a:tc>
                <a:tc>
                  <a:txBody>
                    <a:bodyPr/>
                    <a:lstStyle/>
                    <a:p>
                      <a:pPr algn="ctr"/>
                      <a:r>
                        <a:rPr lang="en-US" dirty="0" smtClean="0"/>
                        <a:t>John</a:t>
                      </a:r>
                      <a:endParaRPr lang="en-US" dirty="0"/>
                    </a:p>
                  </a:txBody>
                  <a:tcPr marL="193871" marR="193871" anchor="ctr"/>
                </a:tc>
                <a:tc>
                  <a:txBody>
                    <a:bodyPr/>
                    <a:lstStyle/>
                    <a:p>
                      <a:pPr algn="ctr"/>
                      <a:r>
                        <a:rPr lang="en-US" dirty="0" smtClean="0"/>
                        <a:t>across</a:t>
                      </a:r>
                      <a:endParaRPr lang="en-US" dirty="0"/>
                    </a:p>
                  </a:txBody>
                  <a:tcPr marL="193871" marR="193871" anchor="ctr"/>
                </a:tc>
                <a:tc>
                  <a:txBody>
                    <a:bodyPr/>
                    <a:lstStyle/>
                    <a:p>
                      <a:pPr algn="ctr"/>
                      <a:r>
                        <a:rPr lang="en-US" dirty="0" smtClean="0"/>
                        <a:t>across</a:t>
                      </a:r>
                      <a:endParaRPr lang="en-US" dirty="0"/>
                    </a:p>
                  </a:txBody>
                  <a:tcPr marL="193871" marR="193871" anchor="ctr"/>
                </a:tc>
                <a:tc>
                  <a:txBody>
                    <a:bodyPr/>
                    <a:lstStyle/>
                    <a:p>
                      <a:pPr algn="ctr"/>
                      <a:r>
                        <a:rPr lang="en-US" dirty="0" smtClean="0"/>
                        <a:t>the</a:t>
                      </a:r>
                      <a:endParaRPr lang="en-US" dirty="0"/>
                    </a:p>
                  </a:txBody>
                  <a:tcPr marL="193871" marR="193871" anchor="ctr"/>
                </a:tc>
                <a:tc>
                  <a:txBody>
                    <a:bodyPr/>
                    <a:lstStyle/>
                    <a:p>
                      <a:pPr algn="ctr"/>
                      <a:r>
                        <a:rPr lang="en-US" dirty="0" smtClean="0"/>
                        <a:t>lake</a:t>
                      </a:r>
                      <a:endParaRPr lang="en-US" dirty="0"/>
                    </a:p>
                  </a:txBody>
                  <a:tcPr marL="193871" marR="193871" anchor="ctr"/>
                </a:tc>
                <a:tc>
                  <a:txBody>
                    <a:bodyPr/>
                    <a:lstStyle/>
                    <a:p>
                      <a:pPr algn="ctr"/>
                      <a:r>
                        <a:rPr lang="en-US" dirty="0" smtClean="0"/>
                        <a:t>NULL</a:t>
                      </a:r>
                      <a:endParaRPr lang="en-US" dirty="0"/>
                    </a:p>
                  </a:txBody>
                  <a:tcPr marL="193871" marR="193871" anchor="ctr"/>
                </a:tc>
                <a:tc>
                  <a:txBody>
                    <a:bodyPr/>
                    <a:lstStyle/>
                    <a:p>
                      <a:pPr algn="ctr"/>
                      <a:r>
                        <a:rPr lang="en-US" dirty="0" smtClean="0"/>
                        <a:t>NULL</a:t>
                      </a:r>
                      <a:endParaRPr lang="en-US" dirty="0"/>
                    </a:p>
                  </a:txBody>
                  <a:tcPr marL="193871" marR="193871" anchor="ctr"/>
                </a:tc>
                <a:tc>
                  <a:txBody>
                    <a:bodyPr/>
                    <a:lstStyle/>
                    <a:p>
                      <a:pPr algn="ctr"/>
                      <a:r>
                        <a:rPr lang="en-US" dirty="0" smtClean="0"/>
                        <a:t>swam</a:t>
                      </a:r>
                      <a:endParaRPr lang="en-US" dirty="0"/>
                    </a:p>
                  </a:txBody>
                  <a:tcPr marL="193871" marR="193871" anchor="ctr"/>
                </a:tc>
              </a:tr>
              <a:tr h="261257">
                <a:tc>
                  <a:txBody>
                    <a:bodyPr/>
                    <a:lstStyle/>
                    <a:p>
                      <a:r>
                        <a:rPr lang="en-US" dirty="0" smtClean="0"/>
                        <a:t>Alignment</a:t>
                      </a:r>
                      <a:endParaRPr lang="en-US" dirty="0"/>
                    </a:p>
                  </a:txBody>
                  <a:tcPr marL="121618" marR="121618"/>
                </a:tc>
                <a:tc>
                  <a:txBody>
                    <a:bodyPr/>
                    <a:lstStyle/>
                    <a:p>
                      <a:pPr algn="ctr"/>
                      <a:r>
                        <a:rPr lang="en-US" dirty="0" smtClean="0"/>
                        <a:t>1</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2</a:t>
                      </a:r>
                      <a:endParaRPr lang="en-US" dirty="0"/>
                    </a:p>
                  </a:txBody>
                  <a:tcPr marL="193871" marR="193871" anchor="ctr"/>
                </a:tc>
              </a:tr>
              <a:tr h="264886">
                <a:tc>
                  <a:txBody>
                    <a:bodyPr/>
                    <a:lstStyle/>
                    <a:p>
                      <a:r>
                        <a:rPr lang="en-US" dirty="0" smtClean="0"/>
                        <a:t>Encoded</a:t>
                      </a:r>
                      <a:endParaRPr lang="en-US" dirty="0"/>
                    </a:p>
                  </a:txBody>
                  <a:tcPr marL="121618" marR="121618"/>
                </a:tc>
                <a:tc>
                  <a:txBody>
                    <a:bodyPr/>
                    <a:lstStyle/>
                    <a:p>
                      <a:pPr algn="ctr"/>
                      <a:r>
                        <a:rPr lang="en-US" dirty="0" smtClean="0"/>
                        <a:t>Jean</a:t>
                      </a:r>
                      <a:endParaRPr lang="en-US" dirty="0"/>
                    </a:p>
                  </a:txBody>
                  <a:tcPr marL="121618" marR="121618" anchor="ctr"/>
                </a:tc>
                <a:tc>
                  <a:txBody>
                    <a:bodyPr/>
                    <a:lstStyle/>
                    <a:p>
                      <a:pPr algn="ctr"/>
                      <a:r>
                        <a:rPr lang="en-US" dirty="0" smtClean="0"/>
                        <a:t>a</a:t>
                      </a:r>
                      <a:endParaRPr lang="en-US" dirty="0"/>
                    </a:p>
                  </a:txBody>
                  <a:tcPr marL="121618" marR="121618" anchor="ctr"/>
                </a:tc>
                <a:tc>
                  <a:txBody>
                    <a:bodyPr/>
                    <a:lstStyle/>
                    <a:p>
                      <a:pPr algn="ctr"/>
                      <a:r>
                        <a:rPr lang="en-US" sz="1800" dirty="0" err="1" smtClean="0"/>
                        <a:t>traversé</a:t>
                      </a:r>
                      <a:r>
                        <a:rPr lang="en-US" sz="1800" dirty="0" smtClean="0"/>
                        <a:t> </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le</a:t>
                      </a:r>
                    </a:p>
                  </a:txBody>
                  <a:tcPr marL="121618" marR="121618" anchor="ctr"/>
                </a:tc>
                <a:tc>
                  <a:txBody>
                    <a:bodyPr/>
                    <a:lstStyle/>
                    <a:p>
                      <a:pPr algn="ctr"/>
                      <a:r>
                        <a:rPr lang="en-US" dirty="0" smtClean="0"/>
                        <a:t>lac</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nchor="ctr"/>
                </a:tc>
                <a:tc>
                  <a:txBody>
                    <a:bodyPr/>
                    <a:lstStyle/>
                    <a:p>
                      <a:pPr algn="ctr"/>
                      <a:r>
                        <a:rPr lang="en-US" dirty="0" smtClean="0"/>
                        <a:t>la</a:t>
                      </a:r>
                      <a:endParaRPr lang="en-US" dirty="0"/>
                    </a:p>
                  </a:txBody>
                  <a:tcPr marL="121618" marR="121618" anchor="ctr"/>
                </a:tc>
                <a:tc>
                  <a:txBody>
                    <a:bodyPr/>
                    <a:lstStyle/>
                    <a:p>
                      <a:pPr algn="ctr"/>
                      <a:r>
                        <a:rPr lang="en-US" dirty="0" err="1" smtClean="0"/>
                        <a:t>nage</a:t>
                      </a:r>
                      <a:endParaRPr lang="en-US" dirty="0"/>
                    </a:p>
                  </a:txBody>
                  <a:tcPr marL="121618" marR="121618" anchor="ctr"/>
                </a:tc>
              </a:tr>
            </a:tbl>
          </a:graphicData>
        </a:graphic>
      </p:graphicFrame>
      <p:grpSp>
        <p:nvGrpSpPr>
          <p:cNvPr id="17" name="Group 16"/>
          <p:cNvGrpSpPr/>
          <p:nvPr/>
        </p:nvGrpSpPr>
        <p:grpSpPr>
          <a:xfrm>
            <a:off x="60947" y="2688121"/>
            <a:ext cx="807395" cy="3501495"/>
            <a:chOff x="45823" y="2688120"/>
            <a:chExt cx="607048" cy="3501495"/>
          </a:xfrm>
        </p:grpSpPr>
        <p:sp>
          <p:nvSpPr>
            <p:cNvPr id="16" name="TextBox 15"/>
            <p:cNvSpPr txBox="1"/>
            <p:nvPr/>
          </p:nvSpPr>
          <p:spPr>
            <a:xfrm rot="5400000">
              <a:off x="-568961" y="4465728"/>
              <a:ext cx="1507253" cy="277686"/>
            </a:xfrm>
            <a:prstGeom prst="rect">
              <a:avLst/>
            </a:prstGeom>
            <a:noFill/>
          </p:spPr>
          <p:txBody>
            <a:bodyPr wrap="square" rtlCol="0">
              <a:spAutoFit/>
            </a:bodyPr>
            <a:lstStyle/>
            <a:p>
              <a:r>
                <a:rPr lang="en-US" dirty="0" smtClean="0">
                  <a:solidFill>
                    <a:srgbClr val="00B050"/>
                  </a:solidFill>
                </a:rPr>
                <a:t>Transmitter</a:t>
              </a:r>
              <a:endParaRPr lang="en-US" dirty="0">
                <a:solidFill>
                  <a:srgbClr val="00B050"/>
                </a:solidFill>
              </a:endParaRPr>
            </a:p>
          </p:txBody>
        </p:sp>
        <p:sp>
          <p:nvSpPr>
            <p:cNvPr id="15" name="Left Brace 14"/>
            <p:cNvSpPr/>
            <p:nvPr/>
          </p:nvSpPr>
          <p:spPr>
            <a:xfrm>
              <a:off x="364648" y="2688120"/>
              <a:ext cx="288223" cy="3501495"/>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p:cNvSpPr txBox="1"/>
          <p:nvPr/>
        </p:nvSpPr>
        <p:spPr>
          <a:xfrm rot="5400000">
            <a:off x="207953" y="1891767"/>
            <a:ext cx="1168400" cy="369332"/>
          </a:xfrm>
          <a:prstGeom prst="rect">
            <a:avLst/>
          </a:prstGeom>
          <a:noFill/>
        </p:spPr>
        <p:txBody>
          <a:bodyPr wrap="square" rtlCol="0">
            <a:spAutoFit/>
          </a:bodyPr>
          <a:lstStyle/>
          <a:p>
            <a:r>
              <a:rPr lang="en-US" dirty="0" smtClean="0">
                <a:solidFill>
                  <a:srgbClr val="00B050"/>
                </a:solidFill>
              </a:rPr>
              <a:t>Source</a:t>
            </a:r>
            <a:endParaRPr lang="en-US" dirty="0">
              <a:solidFill>
                <a:srgbClr val="00B050"/>
              </a:solidFill>
            </a:endParaRPr>
          </a:p>
        </p:txBody>
      </p:sp>
      <p:grpSp>
        <p:nvGrpSpPr>
          <p:cNvPr id="21" name="Group 20"/>
          <p:cNvGrpSpPr/>
          <p:nvPr/>
        </p:nvGrpSpPr>
        <p:grpSpPr>
          <a:xfrm>
            <a:off x="11053445" y="2052879"/>
            <a:ext cx="767002" cy="2946400"/>
            <a:chOff x="8310641" y="2052879"/>
            <a:chExt cx="576678" cy="2946400"/>
          </a:xfrm>
        </p:grpSpPr>
        <p:sp>
          <p:nvSpPr>
            <p:cNvPr id="18" name="Down Arrow 17"/>
            <p:cNvSpPr/>
            <p:nvPr/>
          </p:nvSpPr>
          <p:spPr>
            <a:xfrm>
              <a:off x="8310641" y="2052879"/>
              <a:ext cx="272135" cy="29464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5400000">
              <a:off x="7931442" y="3340910"/>
              <a:ext cx="1634067" cy="277686"/>
            </a:xfrm>
            <a:prstGeom prst="rect">
              <a:avLst/>
            </a:prstGeom>
            <a:noFill/>
          </p:spPr>
          <p:txBody>
            <a:bodyPr wrap="square" rtlCol="0">
              <a:spAutoFit/>
            </a:bodyPr>
            <a:lstStyle/>
            <a:p>
              <a:r>
                <a:rPr lang="en-US" b="1" dirty="0" smtClean="0">
                  <a:solidFill>
                    <a:srgbClr val="00B050"/>
                  </a:solidFill>
                </a:rPr>
                <a:t>Order of action</a:t>
              </a:r>
              <a:endParaRPr lang="en-US" b="1" dirty="0">
                <a:solidFill>
                  <a:srgbClr val="00B050"/>
                </a:solidFill>
              </a:endParaRPr>
            </a:p>
          </p:txBody>
        </p:sp>
      </p:grpSp>
    </p:spTree>
    <p:extLst>
      <p:ext uri="{BB962C8B-B14F-4D97-AF65-F5344CB8AC3E}">
        <p14:creationId xmlns:p14="http://schemas.microsoft.com/office/powerpoint/2010/main" val="371503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nummernplatzhalter 5"/>
          <p:cNvSpPr>
            <a:spLocks noGrp="1"/>
          </p:cNvSpPr>
          <p:nvPr>
            <p:ph type="sldNum" sz="quarter" idx="4294967295"/>
          </p:nvPr>
        </p:nvSpPr>
        <p:spPr>
          <a:xfrm>
            <a:off x="8715984" y="6245225"/>
            <a:ext cx="283776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D0120EE-42B1-496E-AB9F-4DE4DB1BEFC4}" type="slidenum">
              <a:rPr lang="en-US" altLang="en-US" sz="1400" smtClean="0">
                <a:latin typeface="Times New Roman" pitchFamily="18" charset="0"/>
              </a:rPr>
              <a:pPr eaLnBrk="1" hangingPunct="1">
                <a:spcBef>
                  <a:spcPct val="0"/>
                </a:spcBef>
                <a:buFontTx/>
                <a:buNone/>
              </a:pPr>
              <a:t>5</a:t>
            </a:fld>
            <a:endParaRPr lang="en-US" altLang="en-US" sz="1400" smtClean="0">
              <a:latin typeface="Times New Roman" pitchFamily="18" charset="0"/>
            </a:endParaRPr>
          </a:p>
        </p:txBody>
      </p:sp>
      <p:sp>
        <p:nvSpPr>
          <p:cNvPr id="7171" name="Rectangle 2"/>
          <p:cNvSpPr>
            <a:spLocks noGrp="1" noChangeArrowheads="1"/>
          </p:cNvSpPr>
          <p:nvPr>
            <p:ph type="title"/>
          </p:nvPr>
        </p:nvSpPr>
        <p:spPr/>
        <p:txBody>
          <a:bodyPr/>
          <a:lstStyle/>
          <a:p>
            <a:r>
              <a:rPr lang="en-US" altLang="en-US" smtClean="0"/>
              <a:t>History of MT (4)</a:t>
            </a:r>
          </a:p>
        </p:txBody>
      </p:sp>
      <p:sp>
        <p:nvSpPr>
          <p:cNvPr id="7172" name="Rectangle 3"/>
          <p:cNvSpPr>
            <a:spLocks noGrp="1" noChangeArrowheads="1"/>
          </p:cNvSpPr>
          <p:nvPr>
            <p:ph type="body" idx="1"/>
          </p:nvPr>
        </p:nvSpPr>
        <p:spPr/>
        <p:txBody>
          <a:bodyPr/>
          <a:lstStyle/>
          <a:p>
            <a:r>
              <a:rPr lang="en-US" altLang="en-US" dirty="0" smtClean="0"/>
              <a:t>The decade of optimism (1954-1966) ended with the…</a:t>
            </a:r>
          </a:p>
          <a:p>
            <a:r>
              <a:rPr lang="en-US" altLang="en-US" dirty="0" smtClean="0"/>
              <a:t>ALPAC (Automatic Language Processing Advisory Committee) report in 1966: </a:t>
            </a:r>
            <a:r>
              <a:rPr lang="en-US" altLang="en-US" dirty="0" smtClean="0">
                <a:solidFill>
                  <a:srgbClr val="0000FF"/>
                </a:solidFill>
              </a:rPr>
              <a:t>“There is no immediate or predictable prospect of useful machine translation." </a:t>
            </a:r>
          </a:p>
          <a:p>
            <a:endParaRPr lang="en-US" altLang="en-US" dirty="0" smtClean="0"/>
          </a:p>
        </p:txBody>
      </p:sp>
    </p:spTree>
    <p:extLst>
      <p:ext uri="{BB962C8B-B14F-4D97-AF65-F5344CB8AC3E}">
        <p14:creationId xmlns:p14="http://schemas.microsoft.com/office/powerpoint/2010/main" val="28351752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679" y="34977"/>
            <a:ext cx="10945653" cy="727023"/>
          </a:xfrm>
        </p:spPr>
        <p:txBody>
          <a:bodyPr>
            <a:normAutofit fontScale="90000"/>
          </a:bodyPr>
          <a:lstStyle/>
          <a:p>
            <a:r>
              <a:rPr lang="en-US" dirty="0"/>
              <a:t> </a:t>
            </a:r>
            <a:r>
              <a:rPr lang="en-US" dirty="0" smtClean="0"/>
              <a:t>Decoding process in Model 1</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007423" y="1217583"/>
                <a:ext cx="6081858" cy="400110"/>
              </a:xfrm>
              <a:prstGeom prst="rect">
                <a:avLst/>
              </a:prstGeom>
            </p:spPr>
            <p:txBody>
              <a:bodyPr wrap="none">
                <a:spAutoFit/>
              </a:bodyPr>
              <a:lstStyle/>
              <a:p>
                <a:r>
                  <a:rPr lang="en-US" sz="2000" dirty="0" smtClean="0"/>
                  <a:t>For a particular English sentence </a:t>
                </a:r>
                <a14:m>
                  <m:oMath xmlns:m="http://schemas.openxmlformats.org/officeDocument/2006/math">
                    <m:r>
                      <a:rPr lang="en-US" sz="2000" i="1" dirty="0" smtClean="0">
                        <a:latin typeface="Cambria Math" panose="02040503050406030204" pitchFamily="18" charset="0"/>
                      </a:rPr>
                      <m:t>𝑒</m:t>
                    </m:r>
                    <m:r>
                      <a:rPr lang="en-US" sz="2000" i="1" dirty="0" smtClean="0">
                        <a:latin typeface="Cambria Math" panose="02040503050406030204" pitchFamily="18" charset="0"/>
                      </a:rPr>
                      <m:t> =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𝑛</m:t>
                        </m:r>
                      </m:sub>
                    </m:sSub>
                  </m:oMath>
                </a14:m>
                <a:r>
                  <a:rPr lang="en-US" sz="2000" dirty="0"/>
                  <a:t> of length </a:t>
                </a:r>
                <a14:m>
                  <m:oMath xmlns:m="http://schemas.openxmlformats.org/officeDocument/2006/math">
                    <m:r>
                      <a:rPr lang="en-US" sz="200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509301" y="1217583"/>
                <a:ext cx="6081858" cy="400110"/>
              </a:xfrm>
              <a:prstGeom prst="rect">
                <a:avLst/>
              </a:prstGeom>
              <a:blipFill rotWithShape="0">
                <a:blip r:embed="rId2"/>
                <a:stretch>
                  <a:fillRect l="-1103" t="-9231" b="-27692"/>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2832691" y="1694059"/>
          <a:ext cx="6708564" cy="731520"/>
        </p:xfrm>
        <a:graphic>
          <a:graphicData uri="http://schemas.openxmlformats.org/drawingml/2006/table">
            <a:tbl>
              <a:tblPr firstRow="1" bandRow="1">
                <a:tableStyleId>{5940675A-B579-460E-94D1-54222C63F5DA}</a:tableStyleId>
              </a:tblPr>
              <a:tblGrid>
                <a:gridCol w="1118094"/>
                <a:gridCol w="1118094"/>
                <a:gridCol w="1118094"/>
                <a:gridCol w="1118094"/>
                <a:gridCol w="1118094"/>
                <a:gridCol w="1118094"/>
              </a:tblGrid>
              <a:tr h="261257">
                <a:tc>
                  <a:txBody>
                    <a:bodyPr/>
                    <a:lstStyle/>
                    <a:p>
                      <a:r>
                        <a:rPr lang="en-US" dirty="0" smtClean="0"/>
                        <a:t>0</a:t>
                      </a:r>
                      <a:endParaRPr lang="en-US" dirty="0"/>
                    </a:p>
                  </a:txBody>
                  <a:tcPr marL="121618" marR="121618"/>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r>
              <a:tr h="264886">
                <a:tc>
                  <a:txBody>
                    <a:bodyPr/>
                    <a:lstStyle/>
                    <a:p>
                      <a:r>
                        <a:rPr lang="en-US" dirty="0" smtClean="0"/>
                        <a:t>NULL</a:t>
                      </a:r>
                      <a:endParaRPr lang="en-US" dirty="0"/>
                    </a:p>
                  </a:txBody>
                  <a:tcPr marL="121618" marR="121618"/>
                </a:tc>
                <a:tc>
                  <a:txBody>
                    <a:bodyPr/>
                    <a:lstStyle/>
                    <a:p>
                      <a:r>
                        <a:rPr lang="en-US" b="1" dirty="0" smtClean="0"/>
                        <a:t>John</a:t>
                      </a:r>
                      <a:endParaRPr lang="en-US" b="1" dirty="0"/>
                    </a:p>
                  </a:txBody>
                  <a:tcPr marL="121618" marR="121618"/>
                </a:tc>
                <a:tc>
                  <a:txBody>
                    <a:bodyPr/>
                    <a:lstStyle/>
                    <a:p>
                      <a:r>
                        <a:rPr lang="en-US" b="1" dirty="0" smtClean="0"/>
                        <a:t>flies</a:t>
                      </a:r>
                      <a:endParaRPr lang="en-US" b="1" dirty="0"/>
                    </a:p>
                  </a:txBody>
                  <a:tcPr marL="121618" marR="121618"/>
                </a:tc>
                <a:tc>
                  <a:txBody>
                    <a:bodyPr/>
                    <a:lstStyle/>
                    <a:p>
                      <a:r>
                        <a:rPr lang="en-US" b="1" dirty="0" smtClean="0"/>
                        <a:t>across</a:t>
                      </a:r>
                      <a:endParaRPr lang="en-US" b="1" dirty="0"/>
                    </a:p>
                  </a:txBody>
                  <a:tcPr marL="121618" marR="121618"/>
                </a:tc>
                <a:tc>
                  <a:txBody>
                    <a:bodyPr/>
                    <a:lstStyle/>
                    <a:p>
                      <a:r>
                        <a:rPr lang="en-US" b="1" dirty="0" smtClean="0"/>
                        <a:t>the</a:t>
                      </a:r>
                      <a:endParaRPr lang="en-US" b="1" dirty="0"/>
                    </a:p>
                  </a:txBody>
                  <a:tcPr marL="121618" marR="121618"/>
                </a:tc>
                <a:tc>
                  <a:txBody>
                    <a:bodyPr/>
                    <a:lstStyle/>
                    <a:p>
                      <a:r>
                        <a:rPr lang="en-US" b="1" dirty="0" smtClean="0"/>
                        <a:t>river</a:t>
                      </a:r>
                      <a:endParaRPr lang="en-US" b="1" dirty="0"/>
                    </a:p>
                  </a:txBody>
                  <a:tcPr marL="121618" marR="121618"/>
                </a:tc>
              </a:tr>
            </a:tbl>
          </a:graphicData>
        </a:graphic>
      </p:graphicFrame>
      <mc:AlternateContent xmlns:mc="http://schemas.openxmlformats.org/markup-compatibility/2006" xmlns:a14="http://schemas.microsoft.com/office/drawing/2010/main">
        <mc:Choice Requires="a14">
          <p:sp>
            <p:nvSpPr>
              <p:cNvPr id="7" name="Rectangle 6"/>
              <p:cNvSpPr/>
              <p:nvPr/>
            </p:nvSpPr>
            <p:spPr>
              <a:xfrm>
                <a:off x="1992943" y="2462664"/>
                <a:ext cx="7968184" cy="400110"/>
              </a:xfrm>
              <a:prstGeom prst="rect">
                <a:avLst/>
              </a:prstGeom>
            </p:spPr>
            <p:txBody>
              <a:bodyPr wrap="square">
                <a:spAutoFit/>
              </a:bodyPr>
              <a:lstStyle/>
              <a:p>
                <a:r>
                  <a:rPr lang="en-US" sz="2000" dirty="0" smtClean="0"/>
                  <a:t>1. Choose </a:t>
                </a:r>
                <a:r>
                  <a:rPr lang="en-US" sz="2000" dirty="0"/>
                  <a:t>a length </a:t>
                </a:r>
                <a14:m>
                  <m:oMath xmlns:m="http://schemas.openxmlformats.org/officeDocument/2006/math">
                    <m:r>
                      <a:rPr lang="en-US" sz="2000" i="1" dirty="0" smtClean="0">
                        <a:latin typeface="Cambria Math" panose="02040503050406030204" pitchFamily="18" charset="0"/>
                      </a:rPr>
                      <m:t>𝑚</m:t>
                    </m:r>
                  </m:oMath>
                </a14:m>
                <a:r>
                  <a:rPr lang="en-US" sz="2000" dirty="0"/>
                  <a:t> for the </a:t>
                </a:r>
                <a:r>
                  <a:rPr lang="en-US" sz="2000" dirty="0" smtClean="0"/>
                  <a:t>target sentence </a:t>
                </a:r>
                <a:r>
                  <a:rPr lang="en-US" sz="2000" dirty="0"/>
                  <a:t>(</a:t>
                </a:r>
                <a:r>
                  <a:rPr lang="en-US" sz="2000" dirty="0" err="1"/>
                  <a:t>e.g</a:t>
                </a:r>
                <a:r>
                  <a:rPr lang="en-US" sz="2000" dirty="0"/>
                  <a:t> m = 8)</a:t>
                </a:r>
              </a:p>
            </p:txBody>
          </p:sp>
        </mc:Choice>
        <mc:Fallback xmlns="">
          <p:sp>
            <p:nvSpPr>
              <p:cNvPr id="7" name="Rectangle 6"/>
              <p:cNvSpPr>
                <a:spLocks noRot="1" noChangeAspect="1" noMove="1" noResize="1" noEditPoints="1" noAdjustHandles="1" noChangeArrowheads="1" noChangeShapeType="1" noTextEdit="1"/>
              </p:cNvSpPr>
              <p:nvPr/>
            </p:nvSpPr>
            <p:spPr>
              <a:xfrm>
                <a:off x="1498414" y="2462664"/>
                <a:ext cx="5990959" cy="400110"/>
              </a:xfrm>
              <a:prstGeom prst="rect">
                <a:avLst/>
              </a:prstGeom>
              <a:blipFill rotWithShape="0">
                <a:blip r:embed="rId3"/>
                <a:stretch>
                  <a:fillRect l="-1119" t="-9091" r="-203"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3218901" y="2895432"/>
          <a:ext cx="5888000" cy="731520"/>
        </p:xfrm>
        <a:graphic>
          <a:graphicData uri="http://schemas.openxmlformats.org/drawingml/2006/table">
            <a:tbl>
              <a:tblPr firstRow="1" bandRow="1">
                <a:tableStyleId>{5940675A-B579-460E-94D1-54222C63F5DA}</a:tableStyleId>
              </a:tblPr>
              <a:tblGrid>
                <a:gridCol w="898881"/>
                <a:gridCol w="500822"/>
                <a:gridCol w="1296941"/>
                <a:gridCol w="483899"/>
                <a:gridCol w="723919"/>
                <a:gridCol w="492264"/>
                <a:gridCol w="521222"/>
                <a:gridCol w="970052"/>
              </a:tblGrid>
              <a:tr h="261257">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dirty="0" smtClean="0"/>
                        <a:t>8</a:t>
                      </a:r>
                      <a:endParaRPr lang="en-US" dirty="0"/>
                    </a:p>
                  </a:txBody>
                  <a:tcPr marL="121618" marR="121618"/>
                </a:tc>
              </a:tr>
              <a:tr h="264886">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9" name="Rectangle 8"/>
              <p:cNvSpPr/>
              <p:nvPr/>
            </p:nvSpPr>
            <p:spPr>
              <a:xfrm>
                <a:off x="2007421" y="3652222"/>
                <a:ext cx="9068542" cy="400110"/>
              </a:xfrm>
              <a:prstGeom prst="rect">
                <a:avLst/>
              </a:prstGeom>
            </p:spPr>
            <p:txBody>
              <a:bodyPr wrap="square">
                <a:spAutoFit/>
              </a:bodyPr>
              <a:lstStyle/>
              <a:p>
                <a:r>
                  <a:rPr lang="en-US" sz="2000" dirty="0" smtClean="0"/>
                  <a:t>2. Choose an alignment </a:t>
                </a:r>
                <a14:m>
                  <m:oMath xmlns:m="http://schemas.openxmlformats.org/officeDocument/2006/math">
                    <m:r>
                      <a:rPr lang="en-US" sz="2000" i="1" dirty="0" smtClean="0">
                        <a:latin typeface="Cambria Math" panose="02040503050406030204" pitchFamily="18" charset="0"/>
                      </a:rPr>
                      <m:t>𝑎</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t>for the source sentence</a:t>
                </a:r>
              </a:p>
            </p:txBody>
          </p:sp>
        </mc:Choice>
        <mc:Fallback xmlns="">
          <p:sp>
            <p:nvSpPr>
              <p:cNvPr id="9" name="Rectangle 8"/>
              <p:cNvSpPr>
                <a:spLocks noRot="1" noChangeAspect="1" noMove="1" noResize="1" noEditPoints="1" noAdjustHandles="1" noChangeArrowheads="1" noChangeShapeType="1" noTextEdit="1"/>
              </p:cNvSpPr>
              <p:nvPr/>
            </p:nvSpPr>
            <p:spPr>
              <a:xfrm>
                <a:off x="1509300" y="3652222"/>
                <a:ext cx="6818274" cy="400110"/>
              </a:xfrm>
              <a:prstGeom prst="rect">
                <a:avLst/>
              </a:prstGeom>
              <a:blipFill rotWithShape="0">
                <a:blip r:embed="rId4"/>
                <a:stretch>
                  <a:fillRect l="-984" t="-7576" b="-25758"/>
                </a:stretch>
              </a:blipFill>
            </p:spPr>
            <p:txBody>
              <a:bodyPr/>
              <a:lstStyle/>
              <a:p>
                <a:r>
                  <a:rPr lang="en-US">
                    <a:noFill/>
                  </a:rPr>
                  <a:t> </a:t>
                </a:r>
              </a:p>
            </p:txBody>
          </p:sp>
        </mc:Fallback>
      </mc:AlternateContent>
      <p:graphicFrame>
        <p:nvGraphicFramePr>
          <p:cNvPr id="10" name="Content Placeholder 4"/>
          <p:cNvGraphicFramePr>
            <a:graphicFrameLocks/>
          </p:cNvGraphicFramePr>
          <p:nvPr>
            <p:extLst/>
          </p:nvPr>
        </p:nvGraphicFramePr>
        <p:xfrm>
          <a:off x="2236551" y="4122054"/>
          <a:ext cx="7859957" cy="731520"/>
        </p:xfrm>
        <a:graphic>
          <a:graphicData uri="http://schemas.openxmlformats.org/drawingml/2006/table">
            <a:tbl>
              <a:tblPr firstRow="1" bandRow="1">
                <a:tableStyleId>{5940675A-B579-460E-94D1-54222C63F5DA}</a:tableStyleId>
              </a:tblPr>
              <a:tblGrid>
                <a:gridCol w="2490285"/>
                <a:gridCol w="671209"/>
                <a:gridCol w="671209"/>
                <a:gridCol w="671209"/>
                <a:gridCol w="671209"/>
                <a:gridCol w="671209"/>
                <a:gridCol w="671209"/>
                <a:gridCol w="671209"/>
                <a:gridCol w="671209"/>
              </a:tblGrid>
              <a:tr h="227874">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227874">
                <a:tc>
                  <a:txBody>
                    <a:bodyPr/>
                    <a:lstStyle/>
                    <a:p>
                      <a:r>
                        <a:rPr lang="en-US" dirty="0" smtClean="0"/>
                        <a:t>Source Position</a:t>
                      </a:r>
                      <a:endParaRPr lang="en-US" dirty="0"/>
                    </a:p>
                  </a:txBody>
                  <a:tcPr marL="193871" marR="193871"/>
                </a:tc>
                <a:tc>
                  <a:txBody>
                    <a:bodyPr/>
                    <a:lstStyle/>
                    <a:p>
                      <a:pPr algn="ctr"/>
                      <a:r>
                        <a:rPr lang="en-US" b="1" dirty="0" smtClean="0"/>
                        <a:t>1</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3</a:t>
                      </a:r>
                      <a:endParaRPr lang="en-US" b="1" dirty="0"/>
                    </a:p>
                  </a:txBody>
                  <a:tcPr marL="193871" marR="193871" anchor="ctr"/>
                </a:tc>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007422" y="4897304"/>
                <a:ext cx="8672549" cy="460895"/>
              </a:xfrm>
              <a:prstGeom prst="rect">
                <a:avLst/>
              </a:prstGeom>
            </p:spPr>
            <p:txBody>
              <a:bodyPr wrap="square">
                <a:spAutoFit/>
              </a:bodyPr>
              <a:lstStyle/>
              <a:p>
                <a:r>
                  <a:rPr lang="en-US" sz="2000" dirty="0" smtClean="0"/>
                  <a:t>3. Translate each source word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𝑗</m:t>
                            </m:r>
                          </m:sub>
                        </m:sSub>
                      </m:sub>
                    </m:sSub>
                    <m:r>
                      <a:rPr lang="en-US" sz="2000" i="1" dirty="0">
                        <a:latin typeface="Cambria Math" panose="02040503050406030204" pitchFamily="18" charset="0"/>
                      </a:rPr>
                      <m:t> </m:t>
                    </m:r>
                  </m:oMath>
                </a14:m>
                <a:r>
                  <a:rPr lang="en-US" sz="2000" dirty="0"/>
                  <a:t>into the </a:t>
                </a:r>
                <a:r>
                  <a:rPr lang="en-US" sz="2000" dirty="0" smtClean="0"/>
                  <a:t>target language</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09300" y="4897303"/>
                <a:ext cx="6520543" cy="460895"/>
              </a:xfrm>
              <a:prstGeom prst="rect">
                <a:avLst/>
              </a:prstGeom>
              <a:blipFill rotWithShape="0">
                <a:blip r:embed="rId5"/>
                <a:stretch>
                  <a:fillRect l="-1029" t="-5263" b="-10526"/>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062711061"/>
              </p:ext>
            </p:extLst>
          </p:nvPr>
        </p:nvGraphicFramePr>
        <p:xfrm>
          <a:off x="902487" y="5349743"/>
          <a:ext cx="10863608" cy="1097280"/>
        </p:xfrm>
        <a:graphic>
          <a:graphicData uri="http://schemas.openxmlformats.org/drawingml/2006/table">
            <a:tbl>
              <a:tblPr firstRow="1" bandRow="1">
                <a:tableStyleId>{5940675A-B579-460E-94D1-54222C63F5DA}</a:tableStyleId>
              </a:tblPr>
              <a:tblGrid>
                <a:gridCol w="1751881"/>
                <a:gridCol w="1084271"/>
                <a:gridCol w="1193662"/>
                <a:gridCol w="1272488"/>
                <a:gridCol w="979704"/>
                <a:gridCol w="1013487"/>
                <a:gridCol w="1103575"/>
                <a:gridCol w="1114835"/>
                <a:gridCol w="1349705"/>
              </a:tblGrid>
              <a:tr h="261257">
                <a:tc>
                  <a:txBody>
                    <a:bodyPr/>
                    <a:lstStyle/>
                    <a:p>
                      <a:r>
                        <a:rPr lang="en-US" dirty="0" smtClean="0"/>
                        <a:t>English</a:t>
                      </a:r>
                      <a:endParaRPr lang="en-US" dirty="0"/>
                    </a:p>
                  </a:txBody>
                  <a:tcPr marL="121618" marR="121618"/>
                </a:tc>
                <a:tc>
                  <a:txBody>
                    <a:bodyPr/>
                    <a:lstStyle/>
                    <a:p>
                      <a:pPr algn="ctr"/>
                      <a:r>
                        <a:rPr lang="en-US" b="1" dirty="0" smtClean="0"/>
                        <a:t>John</a:t>
                      </a:r>
                      <a:endParaRPr lang="en-US" b="1" dirty="0"/>
                    </a:p>
                  </a:txBody>
                  <a:tcPr marL="193871" marR="193871" anchor="ctr"/>
                </a:tc>
                <a:tc>
                  <a:txBody>
                    <a:bodyPr/>
                    <a:lstStyle/>
                    <a:p>
                      <a:pPr algn="ctr"/>
                      <a:r>
                        <a:rPr lang="en-US" b="1" dirty="0" smtClean="0"/>
                        <a:t>flies</a:t>
                      </a:r>
                      <a:endParaRPr lang="en-US" b="1" dirty="0"/>
                    </a:p>
                  </a:txBody>
                  <a:tcPr marL="193871" marR="193871" anchor="ctr"/>
                </a:tc>
                <a:tc>
                  <a:txBody>
                    <a:bodyPr/>
                    <a:lstStyle/>
                    <a:p>
                      <a:pPr algn="ctr"/>
                      <a:r>
                        <a:rPr lang="en-US" b="1" dirty="0" smtClean="0"/>
                        <a:t>the</a:t>
                      </a:r>
                      <a:endParaRPr lang="en-US" b="1" dirty="0"/>
                    </a:p>
                  </a:txBody>
                  <a:tcPr marL="193871" marR="193871" anchor="ctr"/>
                </a:tc>
                <a:tc>
                  <a:txBody>
                    <a:bodyPr/>
                    <a:lstStyle/>
                    <a:p>
                      <a:pPr algn="ctr"/>
                      <a:r>
                        <a:rPr lang="en-US" b="1" dirty="0" smtClean="0"/>
                        <a:t>river</a:t>
                      </a:r>
                      <a:endParaRPr lang="en-US" b="1" dirty="0"/>
                    </a:p>
                  </a:txBody>
                  <a:tcPr marL="193871" marR="193871" anchor="ctr"/>
                </a:tc>
                <a:tc>
                  <a:txBody>
                    <a:bodyPr/>
                    <a:lstStyle/>
                    <a:p>
                      <a:pPr algn="ctr"/>
                      <a:r>
                        <a:rPr lang="en-US" b="1" dirty="0" smtClean="0"/>
                        <a:t>river</a:t>
                      </a:r>
                      <a:endParaRPr lang="en-US" b="1" dirty="0"/>
                    </a:p>
                  </a:txBody>
                  <a:tcPr marL="193871" marR="193871" anchor="ctr"/>
                </a:tc>
                <a:tc>
                  <a:txBody>
                    <a:bodyPr/>
                    <a:lstStyle/>
                    <a:p>
                      <a:pPr algn="ctr"/>
                      <a:r>
                        <a:rPr lang="en-US" b="1" dirty="0" smtClean="0"/>
                        <a:t>flies</a:t>
                      </a:r>
                      <a:endParaRPr lang="en-US" b="1" dirty="0"/>
                    </a:p>
                  </a:txBody>
                  <a:tcPr marL="193871" marR="193871" anchor="ctr"/>
                </a:tc>
                <a:tc>
                  <a:txBody>
                    <a:bodyPr/>
                    <a:lstStyle/>
                    <a:p>
                      <a:pPr algn="ctr"/>
                      <a:r>
                        <a:rPr lang="en-US" b="1" dirty="0" smtClean="0"/>
                        <a:t>NULL</a:t>
                      </a:r>
                      <a:endParaRPr lang="en-US" b="1" dirty="0"/>
                    </a:p>
                  </a:txBody>
                  <a:tcPr marL="193871" marR="193871" anchor="ctr"/>
                </a:tc>
                <a:tc>
                  <a:txBody>
                    <a:bodyPr/>
                    <a:lstStyle/>
                    <a:p>
                      <a:pPr algn="ctr"/>
                      <a:r>
                        <a:rPr lang="en-US" b="1" dirty="0" smtClean="0"/>
                        <a:t>across</a:t>
                      </a:r>
                      <a:endParaRPr lang="en-US" b="1" dirty="0"/>
                    </a:p>
                  </a:txBody>
                  <a:tcPr marL="193871" marR="193871" anchor="ctr"/>
                </a:tc>
              </a:tr>
              <a:tr h="261257">
                <a:tc>
                  <a:txBody>
                    <a:bodyPr/>
                    <a:lstStyle/>
                    <a:p>
                      <a:r>
                        <a:rPr lang="en-US" dirty="0" smtClean="0"/>
                        <a:t>Alignment</a:t>
                      </a:r>
                      <a:endParaRPr lang="en-US" dirty="0"/>
                    </a:p>
                  </a:txBody>
                  <a:tcPr marL="121618" marR="121618"/>
                </a:tc>
                <a:tc>
                  <a:txBody>
                    <a:bodyPr/>
                    <a:lstStyle/>
                    <a:p>
                      <a:pPr algn="ctr"/>
                      <a:r>
                        <a:rPr lang="en-US" b="1" dirty="0" smtClean="0"/>
                        <a:t>1</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3</a:t>
                      </a:r>
                      <a:endParaRPr lang="en-US" b="1" dirty="0"/>
                    </a:p>
                  </a:txBody>
                  <a:tcPr marL="193871" marR="193871" anchor="ctr"/>
                </a:tc>
              </a:tr>
              <a:tr h="264886">
                <a:tc>
                  <a:txBody>
                    <a:bodyPr/>
                    <a:lstStyle/>
                    <a:p>
                      <a:r>
                        <a:rPr lang="en-US" dirty="0" smtClean="0"/>
                        <a:t>Encoded</a:t>
                      </a:r>
                      <a:endParaRPr lang="en-US" dirty="0"/>
                    </a:p>
                  </a:txBody>
                  <a:tcPr marL="121618" marR="121618"/>
                </a:tc>
                <a:tc>
                  <a:txBody>
                    <a:bodyPr/>
                    <a:lstStyle/>
                    <a:p>
                      <a:pPr algn="ctr"/>
                      <a:r>
                        <a:rPr lang="en-US" dirty="0" smtClean="0"/>
                        <a:t>Jean</a:t>
                      </a:r>
                      <a:endParaRPr lang="en-US" dirty="0"/>
                    </a:p>
                  </a:txBody>
                  <a:tcPr marL="121618" marR="121618" anchor="ctr"/>
                </a:tc>
                <a:tc>
                  <a:txBody>
                    <a:bodyPr/>
                    <a:lstStyle/>
                    <a:p>
                      <a:pPr algn="ctr"/>
                      <a:r>
                        <a:rPr lang="en-US" dirty="0" smtClean="0"/>
                        <a:t>a</a:t>
                      </a:r>
                      <a:endParaRPr lang="en-US" dirty="0"/>
                    </a:p>
                  </a:txBody>
                  <a:tcPr marL="121618" marR="121618" anchor="ctr"/>
                </a:tc>
                <a:tc>
                  <a:txBody>
                    <a:bodyPr/>
                    <a:lstStyle/>
                    <a:p>
                      <a:pPr algn="ctr"/>
                      <a:r>
                        <a:rPr lang="en-US" sz="1800" dirty="0" err="1" smtClean="0"/>
                        <a:t>traversé</a:t>
                      </a:r>
                      <a:r>
                        <a:rPr lang="en-US" sz="1800" dirty="0" smtClean="0"/>
                        <a:t> </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le</a:t>
                      </a:r>
                    </a:p>
                  </a:txBody>
                  <a:tcPr marL="121618" marR="121618" anchor="ctr"/>
                </a:tc>
                <a:tc>
                  <a:txBody>
                    <a:bodyPr/>
                    <a:lstStyle/>
                    <a:p>
                      <a:pPr algn="ctr"/>
                      <a:r>
                        <a:rPr lang="en-US" dirty="0" smtClean="0"/>
                        <a:t>lac</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nchor="ctr"/>
                </a:tc>
                <a:tc>
                  <a:txBody>
                    <a:bodyPr/>
                    <a:lstStyle/>
                    <a:p>
                      <a:pPr algn="ctr"/>
                      <a:r>
                        <a:rPr lang="en-US" dirty="0" smtClean="0"/>
                        <a:t>la</a:t>
                      </a:r>
                      <a:endParaRPr lang="en-US" dirty="0"/>
                    </a:p>
                  </a:txBody>
                  <a:tcPr marL="121618" marR="121618" anchor="ctr"/>
                </a:tc>
                <a:tc>
                  <a:txBody>
                    <a:bodyPr/>
                    <a:lstStyle/>
                    <a:p>
                      <a:pPr algn="ctr"/>
                      <a:r>
                        <a:rPr lang="en-US" dirty="0" err="1" smtClean="0"/>
                        <a:t>nage</a:t>
                      </a:r>
                      <a:endParaRPr lang="en-US" dirty="0"/>
                    </a:p>
                  </a:txBody>
                  <a:tcPr marL="121618" marR="121618" anchor="ctr"/>
                </a:tc>
              </a:tr>
            </a:tbl>
          </a:graphicData>
        </a:graphic>
      </p:graphicFrame>
      <p:grpSp>
        <p:nvGrpSpPr>
          <p:cNvPr id="24" name="Group 23"/>
          <p:cNvGrpSpPr/>
          <p:nvPr/>
        </p:nvGrpSpPr>
        <p:grpSpPr>
          <a:xfrm>
            <a:off x="11427358" y="2288910"/>
            <a:ext cx="737381" cy="2946400"/>
            <a:chOff x="8361060" y="1875903"/>
            <a:chExt cx="554407" cy="2946400"/>
          </a:xfrm>
        </p:grpSpPr>
        <p:sp>
          <p:nvSpPr>
            <p:cNvPr id="20" name="Down Arrow 19"/>
            <p:cNvSpPr/>
            <p:nvPr/>
          </p:nvSpPr>
          <p:spPr>
            <a:xfrm>
              <a:off x="8361060" y="1875903"/>
              <a:ext cx="272135" cy="2946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7959590" y="3290157"/>
              <a:ext cx="1634067" cy="277686"/>
            </a:xfrm>
            <a:prstGeom prst="rect">
              <a:avLst/>
            </a:prstGeom>
            <a:noFill/>
          </p:spPr>
          <p:txBody>
            <a:bodyPr wrap="square" rtlCol="0">
              <a:spAutoFit/>
            </a:bodyPr>
            <a:lstStyle/>
            <a:p>
              <a:r>
                <a:rPr lang="en-US" b="1" dirty="0" smtClean="0">
                  <a:solidFill>
                    <a:srgbClr val="FF0000"/>
                  </a:solidFill>
                </a:rPr>
                <a:t>Order of action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18" name="Rectangle 17"/>
              <p:cNvSpPr/>
              <p:nvPr/>
            </p:nvSpPr>
            <p:spPr>
              <a:xfrm>
                <a:off x="608093" y="3090206"/>
                <a:ext cx="13739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𝑝</m:t>
                      </m:r>
                      <m:d>
                        <m:dPr>
                          <m:ctrlPr>
                            <a:rPr lang="en-US" i="1" dirty="0">
                              <a:latin typeface="Cambria Math" panose="02040503050406030204" pitchFamily="18" charset="0"/>
                            </a:rPr>
                          </m:ctrlPr>
                        </m:dPr>
                        <m:e>
                          <m:r>
                            <a:rPr lang="en-US" i="1" dirty="0" err="1">
                              <a:latin typeface="Cambria Math" panose="02040503050406030204" pitchFamily="18" charset="0"/>
                            </a:rPr>
                            <m:t>𝑚</m:t>
                          </m:r>
                        </m:e>
                        <m:e>
                          <m:r>
                            <a:rPr lang="en-US" b="1" i="1" dirty="0" err="1">
                              <a:latin typeface="Cambria Math" panose="02040503050406030204" pitchFamily="18" charset="0"/>
                            </a:rPr>
                            <m:t>𝒆</m:t>
                          </m:r>
                        </m:e>
                      </m:d>
                      <m:r>
                        <a:rPr lang="en-US" i="1" dirty="0">
                          <a:latin typeface="Cambria Math" panose="02040503050406030204" pitchFamily="18" charset="0"/>
                        </a:rPr>
                        <m:t>=</m:t>
                      </m:r>
                      <m:r>
                        <a:rPr lang="en-US" i="1" dirty="0">
                          <a:latin typeface="Cambria Math" panose="02040503050406030204" pitchFamily="18" charset="0"/>
                        </a:rPr>
                        <m:t>𝜖</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457200" y="3090206"/>
                <a:ext cx="1373901" cy="369332"/>
              </a:xfrm>
              <a:prstGeom prst="rect">
                <a:avLst/>
              </a:prstGeom>
              <a:blipFill rotWithShape="0">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46718" y="4133309"/>
                <a:ext cx="1332160"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𝑎</m:t>
                          </m:r>
                        </m:e>
                        <m:e>
                          <m:r>
                            <a:rPr lang="en-US" b="1" i="1">
                              <a:latin typeface="Cambria Math" panose="02040503050406030204" pitchFamily="18" charset="0"/>
                            </a:rPr>
                            <m:t>𝒆</m:t>
                          </m:r>
                        </m:e>
                      </m:d>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35869" y="4133309"/>
                <a:ext cx="1332160" cy="6127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33651" y="1830136"/>
                <a:ext cx="6876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b="1" i="1" smtClean="0">
                          <a:latin typeface="Cambria Math" panose="02040503050406030204" pitchFamily="18" charset="0"/>
                        </a:rPr>
                        <m:t>𝒆</m:t>
                      </m:r>
                      <m:r>
                        <a:rPr lang="en-US" b="0" i="1" smtClean="0">
                          <a:latin typeface="Cambria Math" panose="02040503050406030204" pitchFamily="18" charset="0"/>
                        </a:rPr>
                        <m:t>)</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777161" y="1830136"/>
                <a:ext cx="687624" cy="369332"/>
              </a:xfrm>
              <a:prstGeom prst="rect">
                <a:avLst/>
              </a:prstGeom>
              <a:blipFill rotWithShape="0">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96636" y="4594779"/>
                <a:ext cx="1493678"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sub>
                          </m:sSub>
                          <m:r>
                            <a:rPr lang="en-US" i="1">
                              <a:latin typeface="Cambria Math" panose="02040503050406030204" pitchFamily="18" charset="0"/>
                            </a:rPr>
                            <m:t>)</m:t>
                          </m:r>
                        </m:e>
                      </m:nary>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72657" y="4594779"/>
                <a:ext cx="1493678" cy="879856"/>
              </a:xfrm>
              <a:prstGeom prst="rect">
                <a:avLst/>
              </a:prstGeom>
              <a:blipFill rotWithShape="0">
                <a:blip r:embed="rId10"/>
                <a:stretch>
                  <a:fillRect/>
                </a:stretch>
              </a:blipFill>
            </p:spPr>
            <p:txBody>
              <a:bodyPr/>
              <a:lstStyle/>
              <a:p>
                <a:r>
                  <a:rPr lang="en-US">
                    <a:noFill/>
                  </a:rPr>
                  <a:t> </a:t>
                </a:r>
              </a:p>
            </p:txBody>
          </p:sp>
        </mc:Fallback>
      </mc:AlternateContent>
      <p:sp>
        <p:nvSpPr>
          <p:cNvPr id="28" name="TextBox 27"/>
          <p:cNvSpPr txBox="1"/>
          <p:nvPr/>
        </p:nvSpPr>
        <p:spPr>
          <a:xfrm rot="5400000">
            <a:off x="11395870" y="5839896"/>
            <a:ext cx="1168400" cy="369332"/>
          </a:xfrm>
          <a:prstGeom prst="rect">
            <a:avLst/>
          </a:prstGeom>
          <a:noFill/>
        </p:spPr>
        <p:txBody>
          <a:bodyPr wrap="square" rtlCol="0">
            <a:spAutoFit/>
          </a:bodyPr>
          <a:lstStyle/>
          <a:p>
            <a:r>
              <a:rPr lang="en-US" dirty="0" smtClean="0">
                <a:solidFill>
                  <a:srgbClr val="FF0000"/>
                </a:solidFill>
              </a:rPr>
              <a:t>Receiver</a:t>
            </a:r>
            <a:endParaRPr lang="en-US" dirty="0">
              <a:solidFill>
                <a:srgbClr val="FF0000"/>
              </a:solidFill>
            </a:endParaRPr>
          </a:p>
        </p:txBody>
      </p:sp>
      <p:sp>
        <p:nvSpPr>
          <p:cNvPr id="26" name="TextBox 25"/>
          <p:cNvSpPr txBox="1"/>
          <p:nvPr/>
        </p:nvSpPr>
        <p:spPr>
          <a:xfrm>
            <a:off x="9660312" y="1747792"/>
            <a:ext cx="2285975" cy="584775"/>
          </a:xfrm>
          <a:prstGeom prst="rect">
            <a:avLst/>
          </a:prstGeom>
          <a:noFill/>
        </p:spPr>
        <p:txBody>
          <a:bodyPr wrap="square" rtlCol="0">
            <a:spAutoFit/>
          </a:bodyPr>
          <a:lstStyle/>
          <a:p>
            <a:r>
              <a:rPr lang="en-US" sz="1600" i="1" dirty="0" smtClean="0">
                <a:solidFill>
                  <a:srgbClr val="FF0000"/>
                </a:solidFill>
              </a:rPr>
              <a:t>Search through all English sentences</a:t>
            </a:r>
            <a:endParaRPr lang="en-US" sz="1600" i="1" dirty="0">
              <a:solidFill>
                <a:srgbClr val="FF0000"/>
              </a:solidFill>
            </a:endParaRPr>
          </a:p>
        </p:txBody>
      </p:sp>
      <p:sp>
        <p:nvSpPr>
          <p:cNvPr id="31" name="TextBox 30"/>
          <p:cNvSpPr txBox="1"/>
          <p:nvPr/>
        </p:nvSpPr>
        <p:spPr>
          <a:xfrm>
            <a:off x="9142854" y="2969250"/>
            <a:ext cx="2485355" cy="584775"/>
          </a:xfrm>
          <a:prstGeom prst="rect">
            <a:avLst/>
          </a:prstGeom>
          <a:noFill/>
        </p:spPr>
        <p:txBody>
          <a:bodyPr wrap="square" rtlCol="0">
            <a:spAutoFit/>
          </a:bodyPr>
          <a:lstStyle/>
          <a:p>
            <a:r>
              <a:rPr lang="en-US" sz="1600" i="1" dirty="0" smtClean="0">
                <a:solidFill>
                  <a:srgbClr val="FF0000"/>
                </a:solidFill>
              </a:rPr>
              <a:t>Search through all possible alignments</a:t>
            </a:r>
            <a:endParaRPr lang="en-US" sz="1600" i="1" dirty="0">
              <a:solidFill>
                <a:srgbClr val="FF0000"/>
              </a:solidFill>
            </a:endParaRPr>
          </a:p>
        </p:txBody>
      </p:sp>
      <mc:AlternateContent xmlns:mc="http://schemas.openxmlformats.org/markup-compatibility/2006" xmlns:a14="http://schemas.microsoft.com/office/drawing/2010/main">
        <mc:Choice Requires="a14">
          <p:sp>
            <p:nvSpPr>
              <p:cNvPr id="29" name="Rectangle 28"/>
              <p:cNvSpPr/>
              <p:nvPr/>
            </p:nvSpPr>
            <p:spPr>
              <a:xfrm>
                <a:off x="1" y="1085115"/>
                <a:ext cx="1772472"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1" i="1" smtClean="0">
                              <a:latin typeface="Cambria Math" panose="02040503050406030204" pitchFamily="18" charset="0"/>
                            </a:rPr>
                            <m:t>𝒆</m:t>
                          </m:r>
                        </m:e>
                        <m:e>
                          <m:r>
                            <a:rPr lang="en-US" b="1" i="1" smtClean="0">
                              <a:latin typeface="Cambria Math" panose="02040503050406030204" pitchFamily="18" charset="0"/>
                            </a:rPr>
                            <m:t>𝒇</m:t>
                          </m:r>
                        </m:e>
                      </m:d>
                      <m:r>
                        <a:rPr lang="en-US" b="0" i="1" smtClean="0">
                          <a:latin typeface="Cambria Math" panose="02040503050406030204" pitchFamily="18" charset="0"/>
                        </a:rPr>
                        <m:t>=</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55</m:t>
                          </m:r>
                        </m:sup>
                      </m:sSup>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0" y="1085115"/>
                <a:ext cx="1772473" cy="372410"/>
              </a:xfrm>
              <a:prstGeom prst="rect">
                <a:avLst/>
              </a:prstGeom>
              <a:blipFill rotWithShape="0">
                <a:blip r:embed="rId11"/>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39094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3" grpId="0"/>
      <p:bldP spid="28" grpId="0"/>
      <p:bldP spid="26" grpId="0"/>
      <p:bldP spid="31" grpId="0"/>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99" y="74583"/>
            <a:ext cx="10945653" cy="763617"/>
          </a:xfrm>
        </p:spPr>
        <p:txBody>
          <a:bodyPr/>
          <a:lstStyle/>
          <a:p>
            <a:r>
              <a:rPr lang="en-US" dirty="0"/>
              <a:t> </a:t>
            </a:r>
            <a:r>
              <a:rPr lang="en-US" dirty="0" smtClean="0"/>
              <a:t>Decoding process in Model 1</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007423" y="1217583"/>
                <a:ext cx="6081858" cy="400110"/>
              </a:xfrm>
              <a:prstGeom prst="rect">
                <a:avLst/>
              </a:prstGeom>
            </p:spPr>
            <p:txBody>
              <a:bodyPr wrap="none">
                <a:spAutoFit/>
              </a:bodyPr>
              <a:lstStyle/>
              <a:p>
                <a:r>
                  <a:rPr lang="en-US" sz="2000" dirty="0" smtClean="0"/>
                  <a:t>For a particular English sentence </a:t>
                </a:r>
                <a14:m>
                  <m:oMath xmlns:m="http://schemas.openxmlformats.org/officeDocument/2006/math">
                    <m:r>
                      <a:rPr lang="en-US" sz="2000" i="1" dirty="0" smtClean="0">
                        <a:latin typeface="Cambria Math" panose="02040503050406030204" pitchFamily="18" charset="0"/>
                      </a:rPr>
                      <m:t>𝑒</m:t>
                    </m:r>
                    <m:r>
                      <a:rPr lang="en-US" sz="2000" i="1" dirty="0" smtClean="0">
                        <a:latin typeface="Cambria Math" panose="02040503050406030204" pitchFamily="18" charset="0"/>
                      </a:rPr>
                      <m:t> =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𝑛</m:t>
                        </m:r>
                      </m:sub>
                    </m:sSub>
                  </m:oMath>
                </a14:m>
                <a:r>
                  <a:rPr lang="en-US" sz="2000" dirty="0"/>
                  <a:t> of length </a:t>
                </a:r>
                <a14:m>
                  <m:oMath xmlns:m="http://schemas.openxmlformats.org/officeDocument/2006/math">
                    <m:r>
                      <a:rPr lang="en-US" sz="200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509301" y="1217583"/>
                <a:ext cx="6081858" cy="400110"/>
              </a:xfrm>
              <a:prstGeom prst="rect">
                <a:avLst/>
              </a:prstGeom>
              <a:blipFill rotWithShape="0">
                <a:blip r:embed="rId2"/>
                <a:stretch>
                  <a:fillRect l="-1103" t="-9231" b="-2769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089591586"/>
              </p:ext>
            </p:extLst>
          </p:nvPr>
        </p:nvGraphicFramePr>
        <p:xfrm>
          <a:off x="2832691" y="1694059"/>
          <a:ext cx="6708564" cy="731520"/>
        </p:xfrm>
        <a:graphic>
          <a:graphicData uri="http://schemas.openxmlformats.org/drawingml/2006/table">
            <a:tbl>
              <a:tblPr firstRow="1" bandRow="1">
                <a:tableStyleId>{5940675A-B579-460E-94D1-54222C63F5DA}</a:tableStyleId>
              </a:tblPr>
              <a:tblGrid>
                <a:gridCol w="1118094"/>
                <a:gridCol w="1118094"/>
                <a:gridCol w="1118094"/>
                <a:gridCol w="1118094"/>
                <a:gridCol w="1118094"/>
                <a:gridCol w="1118094"/>
              </a:tblGrid>
              <a:tr h="261257">
                <a:tc>
                  <a:txBody>
                    <a:bodyPr/>
                    <a:lstStyle/>
                    <a:p>
                      <a:r>
                        <a:rPr lang="en-US" dirty="0" smtClean="0"/>
                        <a:t>0</a:t>
                      </a:r>
                      <a:endParaRPr lang="en-US" dirty="0"/>
                    </a:p>
                  </a:txBody>
                  <a:tcPr marL="121618" marR="121618"/>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r>
              <a:tr h="264886">
                <a:tc>
                  <a:txBody>
                    <a:bodyPr/>
                    <a:lstStyle/>
                    <a:p>
                      <a:r>
                        <a:rPr lang="en-US" dirty="0" smtClean="0"/>
                        <a:t>NULL</a:t>
                      </a:r>
                      <a:endParaRPr lang="en-US" dirty="0"/>
                    </a:p>
                  </a:txBody>
                  <a:tcPr marL="121618" marR="121618"/>
                </a:tc>
                <a:tc>
                  <a:txBody>
                    <a:bodyPr/>
                    <a:lstStyle/>
                    <a:p>
                      <a:r>
                        <a:rPr lang="en-US" b="1" dirty="0" smtClean="0"/>
                        <a:t>John</a:t>
                      </a:r>
                      <a:endParaRPr lang="en-US" b="1" dirty="0"/>
                    </a:p>
                  </a:txBody>
                  <a:tcPr marL="121618" marR="121618"/>
                </a:tc>
                <a:tc>
                  <a:txBody>
                    <a:bodyPr/>
                    <a:lstStyle/>
                    <a:p>
                      <a:r>
                        <a:rPr lang="en-US" b="1" dirty="0" smtClean="0"/>
                        <a:t>swam</a:t>
                      </a:r>
                      <a:endParaRPr lang="en-US" b="1" dirty="0"/>
                    </a:p>
                  </a:txBody>
                  <a:tcPr marL="121618" marR="121618"/>
                </a:tc>
                <a:tc>
                  <a:txBody>
                    <a:bodyPr/>
                    <a:lstStyle/>
                    <a:p>
                      <a:r>
                        <a:rPr lang="en-US" b="1" dirty="0" smtClean="0"/>
                        <a:t>across</a:t>
                      </a:r>
                      <a:endParaRPr lang="en-US" b="1" dirty="0"/>
                    </a:p>
                  </a:txBody>
                  <a:tcPr marL="121618" marR="121618"/>
                </a:tc>
                <a:tc>
                  <a:txBody>
                    <a:bodyPr/>
                    <a:lstStyle/>
                    <a:p>
                      <a:r>
                        <a:rPr lang="en-US" b="1" dirty="0" smtClean="0"/>
                        <a:t>the</a:t>
                      </a:r>
                      <a:endParaRPr lang="en-US" b="1" dirty="0"/>
                    </a:p>
                  </a:txBody>
                  <a:tcPr marL="121618" marR="121618"/>
                </a:tc>
                <a:tc>
                  <a:txBody>
                    <a:bodyPr/>
                    <a:lstStyle/>
                    <a:p>
                      <a:r>
                        <a:rPr lang="en-US" b="1" dirty="0" smtClean="0"/>
                        <a:t>lake</a:t>
                      </a:r>
                      <a:endParaRPr lang="en-US" b="1" dirty="0"/>
                    </a:p>
                  </a:txBody>
                  <a:tcPr marL="121618" marR="121618"/>
                </a:tc>
              </a:tr>
            </a:tbl>
          </a:graphicData>
        </a:graphic>
      </p:graphicFrame>
      <mc:AlternateContent xmlns:mc="http://schemas.openxmlformats.org/markup-compatibility/2006" xmlns:a14="http://schemas.microsoft.com/office/drawing/2010/main">
        <mc:Choice Requires="a14">
          <p:sp>
            <p:nvSpPr>
              <p:cNvPr id="7" name="Rectangle 6"/>
              <p:cNvSpPr/>
              <p:nvPr/>
            </p:nvSpPr>
            <p:spPr>
              <a:xfrm>
                <a:off x="1992943" y="2462664"/>
                <a:ext cx="7968184" cy="400110"/>
              </a:xfrm>
              <a:prstGeom prst="rect">
                <a:avLst/>
              </a:prstGeom>
            </p:spPr>
            <p:txBody>
              <a:bodyPr wrap="square">
                <a:spAutoFit/>
              </a:bodyPr>
              <a:lstStyle/>
              <a:p>
                <a:r>
                  <a:rPr lang="en-US" sz="2000" dirty="0" smtClean="0"/>
                  <a:t>1. Choose </a:t>
                </a:r>
                <a:r>
                  <a:rPr lang="en-US" sz="2000" dirty="0"/>
                  <a:t>a length </a:t>
                </a:r>
                <a14:m>
                  <m:oMath xmlns:m="http://schemas.openxmlformats.org/officeDocument/2006/math">
                    <m:r>
                      <a:rPr lang="en-US" sz="2000" i="1" dirty="0" smtClean="0">
                        <a:latin typeface="Cambria Math" panose="02040503050406030204" pitchFamily="18" charset="0"/>
                      </a:rPr>
                      <m:t>𝑚</m:t>
                    </m:r>
                  </m:oMath>
                </a14:m>
                <a:r>
                  <a:rPr lang="en-US" sz="2000" dirty="0"/>
                  <a:t> for the </a:t>
                </a:r>
                <a:r>
                  <a:rPr lang="en-US" sz="2000" dirty="0" smtClean="0"/>
                  <a:t>target sentence </a:t>
                </a:r>
                <a:r>
                  <a:rPr lang="en-US" sz="2000" dirty="0"/>
                  <a:t>(</a:t>
                </a:r>
                <a:r>
                  <a:rPr lang="en-US" sz="2000" dirty="0" err="1"/>
                  <a:t>e.g</a:t>
                </a:r>
                <a:r>
                  <a:rPr lang="en-US" sz="2000" dirty="0"/>
                  <a:t> m = 8)</a:t>
                </a:r>
              </a:p>
            </p:txBody>
          </p:sp>
        </mc:Choice>
        <mc:Fallback xmlns="">
          <p:sp>
            <p:nvSpPr>
              <p:cNvPr id="7" name="Rectangle 6"/>
              <p:cNvSpPr>
                <a:spLocks noRot="1" noChangeAspect="1" noMove="1" noResize="1" noEditPoints="1" noAdjustHandles="1" noChangeArrowheads="1" noChangeShapeType="1" noTextEdit="1"/>
              </p:cNvSpPr>
              <p:nvPr/>
            </p:nvSpPr>
            <p:spPr>
              <a:xfrm>
                <a:off x="1498414" y="2462664"/>
                <a:ext cx="5990959" cy="400110"/>
              </a:xfrm>
              <a:prstGeom prst="rect">
                <a:avLst/>
              </a:prstGeom>
              <a:blipFill rotWithShape="0">
                <a:blip r:embed="rId3"/>
                <a:stretch>
                  <a:fillRect l="-1119" t="-9091" r="-203"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3218901" y="2895432"/>
          <a:ext cx="5888000" cy="731520"/>
        </p:xfrm>
        <a:graphic>
          <a:graphicData uri="http://schemas.openxmlformats.org/drawingml/2006/table">
            <a:tbl>
              <a:tblPr firstRow="1" bandRow="1">
                <a:tableStyleId>{5940675A-B579-460E-94D1-54222C63F5DA}</a:tableStyleId>
              </a:tblPr>
              <a:tblGrid>
                <a:gridCol w="898881"/>
                <a:gridCol w="500822"/>
                <a:gridCol w="1296941"/>
                <a:gridCol w="483899"/>
                <a:gridCol w="723919"/>
                <a:gridCol w="492264"/>
                <a:gridCol w="521222"/>
                <a:gridCol w="970052"/>
              </a:tblGrid>
              <a:tr h="261257">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dirty="0" smtClean="0"/>
                        <a:t>8</a:t>
                      </a:r>
                      <a:endParaRPr lang="en-US" dirty="0"/>
                    </a:p>
                  </a:txBody>
                  <a:tcPr marL="121618" marR="121618"/>
                </a:tc>
              </a:tr>
              <a:tr h="264886">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9" name="Rectangle 8"/>
              <p:cNvSpPr/>
              <p:nvPr/>
            </p:nvSpPr>
            <p:spPr>
              <a:xfrm>
                <a:off x="2007421" y="3652222"/>
                <a:ext cx="9068542" cy="400110"/>
              </a:xfrm>
              <a:prstGeom prst="rect">
                <a:avLst/>
              </a:prstGeom>
            </p:spPr>
            <p:txBody>
              <a:bodyPr wrap="square">
                <a:spAutoFit/>
              </a:bodyPr>
              <a:lstStyle/>
              <a:p>
                <a:r>
                  <a:rPr lang="en-US" sz="2000" dirty="0" smtClean="0"/>
                  <a:t>2. Choose an alignment </a:t>
                </a:r>
                <a14:m>
                  <m:oMath xmlns:m="http://schemas.openxmlformats.org/officeDocument/2006/math">
                    <m:r>
                      <a:rPr lang="en-US" sz="2000" i="1" dirty="0" smtClean="0">
                        <a:latin typeface="Cambria Math" panose="02040503050406030204" pitchFamily="18" charset="0"/>
                      </a:rPr>
                      <m:t>𝑎</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t>for the source sentence</a:t>
                </a:r>
              </a:p>
            </p:txBody>
          </p:sp>
        </mc:Choice>
        <mc:Fallback xmlns="">
          <p:sp>
            <p:nvSpPr>
              <p:cNvPr id="9" name="Rectangle 8"/>
              <p:cNvSpPr>
                <a:spLocks noRot="1" noChangeAspect="1" noMove="1" noResize="1" noEditPoints="1" noAdjustHandles="1" noChangeArrowheads="1" noChangeShapeType="1" noTextEdit="1"/>
              </p:cNvSpPr>
              <p:nvPr/>
            </p:nvSpPr>
            <p:spPr>
              <a:xfrm>
                <a:off x="1509300" y="3652222"/>
                <a:ext cx="6818274" cy="400110"/>
              </a:xfrm>
              <a:prstGeom prst="rect">
                <a:avLst/>
              </a:prstGeom>
              <a:blipFill rotWithShape="0">
                <a:blip r:embed="rId4"/>
                <a:stretch>
                  <a:fillRect l="-984" t="-7576" b="-25758"/>
                </a:stretch>
              </a:blipFill>
            </p:spPr>
            <p:txBody>
              <a:bodyPr/>
              <a:lstStyle/>
              <a:p>
                <a:r>
                  <a:rPr lang="en-US">
                    <a:noFill/>
                  </a:rPr>
                  <a:t> </a:t>
                </a:r>
              </a:p>
            </p:txBody>
          </p:sp>
        </mc:Fallback>
      </mc:AlternateContent>
      <p:graphicFrame>
        <p:nvGraphicFramePr>
          <p:cNvPr id="10" name="Content Placeholder 4"/>
          <p:cNvGraphicFramePr>
            <a:graphicFrameLocks/>
          </p:cNvGraphicFramePr>
          <p:nvPr>
            <p:extLst>
              <p:ext uri="{D42A27DB-BD31-4B8C-83A1-F6EECF244321}">
                <p14:modId xmlns:p14="http://schemas.microsoft.com/office/powerpoint/2010/main" val="2384123556"/>
              </p:ext>
            </p:extLst>
          </p:nvPr>
        </p:nvGraphicFramePr>
        <p:xfrm>
          <a:off x="2236551" y="4122054"/>
          <a:ext cx="7859957" cy="731520"/>
        </p:xfrm>
        <a:graphic>
          <a:graphicData uri="http://schemas.openxmlformats.org/drawingml/2006/table">
            <a:tbl>
              <a:tblPr firstRow="1" bandRow="1">
                <a:tableStyleId>{5940675A-B579-460E-94D1-54222C63F5DA}</a:tableStyleId>
              </a:tblPr>
              <a:tblGrid>
                <a:gridCol w="2490285"/>
                <a:gridCol w="671209"/>
                <a:gridCol w="671209"/>
                <a:gridCol w="671209"/>
                <a:gridCol w="671209"/>
                <a:gridCol w="671209"/>
                <a:gridCol w="671209"/>
                <a:gridCol w="671209"/>
                <a:gridCol w="671209"/>
              </a:tblGrid>
              <a:tr h="227874">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227874">
                <a:tc>
                  <a:txBody>
                    <a:bodyPr/>
                    <a:lstStyle/>
                    <a:p>
                      <a:r>
                        <a:rPr lang="en-US" dirty="0" smtClean="0"/>
                        <a:t>Source Position</a:t>
                      </a:r>
                      <a:endParaRPr lang="en-US" dirty="0"/>
                    </a:p>
                  </a:txBody>
                  <a:tcPr marL="193871" marR="193871"/>
                </a:tc>
                <a:tc>
                  <a:txBody>
                    <a:bodyPr/>
                    <a:lstStyle/>
                    <a:p>
                      <a:pPr algn="ctr"/>
                      <a:r>
                        <a:rPr lang="en-US" b="1" dirty="0" smtClean="0"/>
                        <a:t>1</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2</a:t>
                      </a:r>
                      <a:endParaRPr lang="en-US" b="1" dirty="0"/>
                    </a:p>
                  </a:txBody>
                  <a:tcPr marL="193871" marR="193871" anchor="ctr"/>
                </a:tc>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007422" y="4897304"/>
                <a:ext cx="8672549" cy="460895"/>
              </a:xfrm>
              <a:prstGeom prst="rect">
                <a:avLst/>
              </a:prstGeom>
            </p:spPr>
            <p:txBody>
              <a:bodyPr wrap="square">
                <a:spAutoFit/>
              </a:bodyPr>
              <a:lstStyle/>
              <a:p>
                <a:r>
                  <a:rPr lang="en-US" sz="2000" dirty="0" smtClean="0"/>
                  <a:t>3. Translate each source word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𝑗</m:t>
                            </m:r>
                          </m:sub>
                        </m:sSub>
                      </m:sub>
                    </m:sSub>
                    <m:r>
                      <a:rPr lang="en-US" sz="2000" i="1" dirty="0">
                        <a:latin typeface="Cambria Math" panose="02040503050406030204" pitchFamily="18" charset="0"/>
                      </a:rPr>
                      <m:t> </m:t>
                    </m:r>
                  </m:oMath>
                </a14:m>
                <a:r>
                  <a:rPr lang="en-US" sz="2000" dirty="0"/>
                  <a:t>into the </a:t>
                </a:r>
                <a:r>
                  <a:rPr lang="en-US" sz="2000" dirty="0" smtClean="0"/>
                  <a:t>target language</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09300" y="4897303"/>
                <a:ext cx="6520543" cy="460895"/>
              </a:xfrm>
              <a:prstGeom prst="rect">
                <a:avLst/>
              </a:prstGeom>
              <a:blipFill rotWithShape="0">
                <a:blip r:embed="rId5"/>
                <a:stretch>
                  <a:fillRect l="-1029" t="-5263" b="-10526"/>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932810021"/>
              </p:ext>
            </p:extLst>
          </p:nvPr>
        </p:nvGraphicFramePr>
        <p:xfrm>
          <a:off x="1048641" y="5303178"/>
          <a:ext cx="10606215" cy="1097280"/>
        </p:xfrm>
        <a:graphic>
          <a:graphicData uri="http://schemas.openxmlformats.org/drawingml/2006/table">
            <a:tbl>
              <a:tblPr firstRow="1" bandRow="1">
                <a:tableStyleId>{5940675A-B579-460E-94D1-54222C63F5DA}</a:tableStyleId>
              </a:tblPr>
              <a:tblGrid>
                <a:gridCol w="1608947"/>
                <a:gridCol w="1024748"/>
                <a:gridCol w="1272488"/>
                <a:gridCol w="1249727"/>
                <a:gridCol w="811029"/>
                <a:gridCol w="1036008"/>
                <a:gridCol w="1137117"/>
                <a:gridCol w="1204924"/>
                <a:gridCol w="1261227"/>
              </a:tblGrid>
              <a:tr h="261257">
                <a:tc>
                  <a:txBody>
                    <a:bodyPr/>
                    <a:lstStyle/>
                    <a:p>
                      <a:r>
                        <a:rPr lang="en-US" dirty="0" smtClean="0"/>
                        <a:t>English</a:t>
                      </a:r>
                      <a:endParaRPr lang="en-US" dirty="0"/>
                    </a:p>
                  </a:txBody>
                  <a:tcPr marL="121618" marR="121618"/>
                </a:tc>
                <a:tc>
                  <a:txBody>
                    <a:bodyPr/>
                    <a:lstStyle/>
                    <a:p>
                      <a:pPr algn="ctr"/>
                      <a:r>
                        <a:rPr lang="en-US" b="1" dirty="0" smtClean="0"/>
                        <a:t>John</a:t>
                      </a:r>
                      <a:endParaRPr lang="en-US" b="1" dirty="0"/>
                    </a:p>
                  </a:txBody>
                  <a:tcPr marL="193871" marR="193871" anchor="ctr"/>
                </a:tc>
                <a:tc>
                  <a:txBody>
                    <a:bodyPr/>
                    <a:lstStyle/>
                    <a:p>
                      <a:pPr algn="ctr"/>
                      <a:r>
                        <a:rPr lang="en-US" b="1" dirty="0" smtClean="0"/>
                        <a:t>across</a:t>
                      </a:r>
                      <a:endParaRPr lang="en-US" b="1" dirty="0"/>
                    </a:p>
                  </a:txBody>
                  <a:tcPr marL="193871" marR="193871" anchor="ctr"/>
                </a:tc>
                <a:tc>
                  <a:txBody>
                    <a:bodyPr/>
                    <a:lstStyle/>
                    <a:p>
                      <a:pPr algn="ctr"/>
                      <a:r>
                        <a:rPr lang="en-US" b="1" dirty="0" smtClean="0"/>
                        <a:t>across</a:t>
                      </a:r>
                      <a:endParaRPr lang="en-US" b="1" dirty="0"/>
                    </a:p>
                  </a:txBody>
                  <a:tcPr marL="193871" marR="193871" anchor="ctr"/>
                </a:tc>
                <a:tc>
                  <a:txBody>
                    <a:bodyPr/>
                    <a:lstStyle/>
                    <a:p>
                      <a:pPr algn="ctr"/>
                      <a:r>
                        <a:rPr lang="en-US" b="1" dirty="0" smtClean="0"/>
                        <a:t>the</a:t>
                      </a:r>
                      <a:endParaRPr lang="en-US" b="1" dirty="0"/>
                    </a:p>
                  </a:txBody>
                  <a:tcPr marL="193871" marR="193871" anchor="ctr"/>
                </a:tc>
                <a:tc>
                  <a:txBody>
                    <a:bodyPr/>
                    <a:lstStyle/>
                    <a:p>
                      <a:pPr algn="ctr"/>
                      <a:r>
                        <a:rPr lang="en-US" b="1" dirty="0" smtClean="0"/>
                        <a:t>lake</a:t>
                      </a:r>
                      <a:endParaRPr lang="en-US" b="1" dirty="0"/>
                    </a:p>
                  </a:txBody>
                  <a:tcPr marL="193871" marR="193871" anchor="ctr"/>
                </a:tc>
                <a:tc>
                  <a:txBody>
                    <a:bodyPr/>
                    <a:lstStyle/>
                    <a:p>
                      <a:pPr algn="ctr"/>
                      <a:r>
                        <a:rPr lang="en-US" b="1" dirty="0" smtClean="0"/>
                        <a:t>NULL</a:t>
                      </a:r>
                      <a:endParaRPr lang="en-US" b="1" dirty="0"/>
                    </a:p>
                  </a:txBody>
                  <a:tcPr marL="193871" marR="193871" anchor="ctr"/>
                </a:tc>
                <a:tc>
                  <a:txBody>
                    <a:bodyPr/>
                    <a:lstStyle/>
                    <a:p>
                      <a:pPr algn="ctr"/>
                      <a:r>
                        <a:rPr lang="en-US" b="1" dirty="0" smtClean="0"/>
                        <a:t>NULL</a:t>
                      </a:r>
                      <a:endParaRPr lang="en-US" b="1" dirty="0"/>
                    </a:p>
                  </a:txBody>
                  <a:tcPr marL="193871" marR="193871" anchor="ctr"/>
                </a:tc>
                <a:tc>
                  <a:txBody>
                    <a:bodyPr/>
                    <a:lstStyle/>
                    <a:p>
                      <a:pPr algn="ctr"/>
                      <a:r>
                        <a:rPr lang="en-US" b="1" dirty="0" smtClean="0"/>
                        <a:t>swam</a:t>
                      </a:r>
                      <a:endParaRPr lang="en-US" b="1" dirty="0"/>
                    </a:p>
                  </a:txBody>
                  <a:tcPr marL="193871" marR="193871" anchor="ctr"/>
                </a:tc>
              </a:tr>
              <a:tr h="261257">
                <a:tc>
                  <a:txBody>
                    <a:bodyPr/>
                    <a:lstStyle/>
                    <a:p>
                      <a:r>
                        <a:rPr lang="en-US" dirty="0" smtClean="0"/>
                        <a:t>Alignment</a:t>
                      </a:r>
                      <a:endParaRPr lang="en-US" dirty="0"/>
                    </a:p>
                  </a:txBody>
                  <a:tcPr marL="121618" marR="121618"/>
                </a:tc>
                <a:tc>
                  <a:txBody>
                    <a:bodyPr/>
                    <a:lstStyle/>
                    <a:p>
                      <a:pPr algn="ctr"/>
                      <a:r>
                        <a:rPr lang="en-US" b="1" dirty="0" smtClean="0"/>
                        <a:t>1</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2</a:t>
                      </a:r>
                      <a:endParaRPr lang="en-US" b="1" dirty="0"/>
                    </a:p>
                  </a:txBody>
                  <a:tcPr marL="193871" marR="193871" anchor="ctr"/>
                </a:tc>
              </a:tr>
              <a:tr h="264886">
                <a:tc>
                  <a:txBody>
                    <a:bodyPr/>
                    <a:lstStyle/>
                    <a:p>
                      <a:r>
                        <a:rPr lang="en-US" dirty="0" smtClean="0"/>
                        <a:t>Encoded</a:t>
                      </a:r>
                      <a:endParaRPr lang="en-US" dirty="0"/>
                    </a:p>
                  </a:txBody>
                  <a:tcPr marL="121618" marR="121618"/>
                </a:tc>
                <a:tc>
                  <a:txBody>
                    <a:bodyPr/>
                    <a:lstStyle/>
                    <a:p>
                      <a:pPr algn="ctr"/>
                      <a:r>
                        <a:rPr lang="en-US" dirty="0" smtClean="0"/>
                        <a:t>Jean</a:t>
                      </a:r>
                      <a:endParaRPr lang="en-US" dirty="0"/>
                    </a:p>
                  </a:txBody>
                  <a:tcPr marL="121618" marR="121618" anchor="ctr"/>
                </a:tc>
                <a:tc>
                  <a:txBody>
                    <a:bodyPr/>
                    <a:lstStyle/>
                    <a:p>
                      <a:pPr algn="ctr"/>
                      <a:r>
                        <a:rPr lang="en-US" dirty="0" smtClean="0"/>
                        <a:t>a</a:t>
                      </a:r>
                      <a:endParaRPr lang="en-US" dirty="0"/>
                    </a:p>
                  </a:txBody>
                  <a:tcPr marL="121618" marR="121618" anchor="ctr"/>
                </a:tc>
                <a:tc>
                  <a:txBody>
                    <a:bodyPr/>
                    <a:lstStyle/>
                    <a:p>
                      <a:pPr algn="ctr"/>
                      <a:r>
                        <a:rPr lang="en-US" sz="1800" dirty="0" err="1" smtClean="0"/>
                        <a:t>traversé</a:t>
                      </a:r>
                      <a:r>
                        <a:rPr lang="en-US" sz="1800" dirty="0" smtClean="0"/>
                        <a:t> </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le</a:t>
                      </a:r>
                    </a:p>
                  </a:txBody>
                  <a:tcPr marL="121618" marR="121618" anchor="ctr"/>
                </a:tc>
                <a:tc>
                  <a:txBody>
                    <a:bodyPr/>
                    <a:lstStyle/>
                    <a:p>
                      <a:pPr algn="ctr"/>
                      <a:r>
                        <a:rPr lang="en-US" dirty="0" smtClean="0"/>
                        <a:t>lac</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nchor="ctr"/>
                </a:tc>
                <a:tc>
                  <a:txBody>
                    <a:bodyPr/>
                    <a:lstStyle/>
                    <a:p>
                      <a:pPr algn="ctr"/>
                      <a:r>
                        <a:rPr lang="en-US" dirty="0" smtClean="0"/>
                        <a:t>la</a:t>
                      </a:r>
                      <a:endParaRPr lang="en-US" dirty="0"/>
                    </a:p>
                  </a:txBody>
                  <a:tcPr marL="121618" marR="121618" anchor="ctr"/>
                </a:tc>
                <a:tc>
                  <a:txBody>
                    <a:bodyPr/>
                    <a:lstStyle/>
                    <a:p>
                      <a:pPr algn="ctr"/>
                      <a:r>
                        <a:rPr lang="en-US" dirty="0" err="1" smtClean="0"/>
                        <a:t>nage</a:t>
                      </a:r>
                      <a:endParaRPr lang="en-US" dirty="0"/>
                    </a:p>
                  </a:txBody>
                  <a:tcPr marL="121618" marR="121618" anchor="ctr"/>
                </a:tc>
              </a:tr>
            </a:tbl>
          </a:graphicData>
        </a:graphic>
      </p:graphicFrame>
      <p:grpSp>
        <p:nvGrpSpPr>
          <p:cNvPr id="14" name="Group 13"/>
          <p:cNvGrpSpPr/>
          <p:nvPr/>
        </p:nvGrpSpPr>
        <p:grpSpPr>
          <a:xfrm>
            <a:off x="11422805" y="2257942"/>
            <a:ext cx="753196" cy="2946400"/>
            <a:chOff x="8482894" y="2332566"/>
            <a:chExt cx="566298" cy="2946400"/>
          </a:xfrm>
        </p:grpSpPr>
        <p:sp>
          <p:nvSpPr>
            <p:cNvPr id="20" name="Down Arrow 19"/>
            <p:cNvSpPr/>
            <p:nvPr/>
          </p:nvSpPr>
          <p:spPr>
            <a:xfrm>
              <a:off x="8482894" y="2332566"/>
              <a:ext cx="272135" cy="2946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8093315" y="3626761"/>
              <a:ext cx="1634067" cy="277686"/>
            </a:xfrm>
            <a:prstGeom prst="rect">
              <a:avLst/>
            </a:prstGeom>
            <a:noFill/>
          </p:spPr>
          <p:txBody>
            <a:bodyPr wrap="square" rtlCol="0">
              <a:spAutoFit/>
            </a:bodyPr>
            <a:lstStyle/>
            <a:p>
              <a:r>
                <a:rPr lang="en-US" b="1" dirty="0" smtClean="0">
                  <a:solidFill>
                    <a:srgbClr val="FF0000"/>
                  </a:solidFill>
                </a:rPr>
                <a:t>Order of action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18" name="Rectangle 17"/>
              <p:cNvSpPr/>
              <p:nvPr/>
            </p:nvSpPr>
            <p:spPr>
              <a:xfrm>
                <a:off x="608093" y="3090206"/>
                <a:ext cx="13739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𝑝</m:t>
                      </m:r>
                      <m:d>
                        <m:dPr>
                          <m:ctrlPr>
                            <a:rPr lang="en-US" i="1" dirty="0">
                              <a:latin typeface="Cambria Math" panose="02040503050406030204" pitchFamily="18" charset="0"/>
                            </a:rPr>
                          </m:ctrlPr>
                        </m:dPr>
                        <m:e>
                          <m:r>
                            <a:rPr lang="en-US" i="1" dirty="0" err="1">
                              <a:latin typeface="Cambria Math" panose="02040503050406030204" pitchFamily="18" charset="0"/>
                            </a:rPr>
                            <m:t>𝑚</m:t>
                          </m:r>
                        </m:e>
                        <m:e>
                          <m:r>
                            <a:rPr lang="en-US" b="1" i="1" dirty="0" err="1">
                              <a:latin typeface="Cambria Math" panose="02040503050406030204" pitchFamily="18" charset="0"/>
                            </a:rPr>
                            <m:t>𝒆</m:t>
                          </m:r>
                        </m:e>
                      </m:d>
                      <m:r>
                        <a:rPr lang="en-US" i="1" dirty="0">
                          <a:latin typeface="Cambria Math" panose="02040503050406030204" pitchFamily="18" charset="0"/>
                        </a:rPr>
                        <m:t>=</m:t>
                      </m:r>
                      <m:r>
                        <a:rPr lang="en-US" i="1" dirty="0">
                          <a:latin typeface="Cambria Math" panose="02040503050406030204" pitchFamily="18" charset="0"/>
                        </a:rPr>
                        <m:t>𝜖</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457200" y="3090206"/>
                <a:ext cx="1373901" cy="369332"/>
              </a:xfrm>
              <a:prstGeom prst="rect">
                <a:avLst/>
              </a:prstGeom>
              <a:blipFill rotWithShape="0">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46718" y="4133309"/>
                <a:ext cx="1332160"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𝑎</m:t>
                          </m:r>
                        </m:e>
                        <m:e>
                          <m:r>
                            <a:rPr lang="en-US" b="1" i="1">
                              <a:latin typeface="Cambria Math" panose="02040503050406030204" pitchFamily="18" charset="0"/>
                            </a:rPr>
                            <m:t>𝒆</m:t>
                          </m:r>
                        </m:e>
                      </m:d>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35869" y="4133309"/>
                <a:ext cx="1332160" cy="6127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26118" y="1875903"/>
                <a:ext cx="6876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b="1" i="1" smtClean="0">
                          <a:latin typeface="Cambria Math" panose="02040503050406030204" pitchFamily="18" charset="0"/>
                        </a:rPr>
                        <m:t>𝒆</m:t>
                      </m:r>
                      <m:r>
                        <a:rPr lang="en-US" b="0" i="1" smtClean="0">
                          <a:latin typeface="Cambria Math" panose="02040503050406030204" pitchFamily="18" charset="0"/>
                        </a:rPr>
                        <m:t>)</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771497" y="1875903"/>
                <a:ext cx="687624" cy="369332"/>
              </a:xfrm>
              <a:prstGeom prst="rect">
                <a:avLst/>
              </a:prstGeom>
              <a:blipFill rotWithShape="0">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0329" y="4594779"/>
                <a:ext cx="1493678"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sub>
                          </m:sSub>
                          <m:r>
                            <a:rPr lang="en-US" i="1">
                              <a:latin typeface="Cambria Math" panose="02040503050406030204" pitchFamily="18" charset="0"/>
                            </a:rPr>
                            <m:t>)</m:t>
                          </m:r>
                        </m:e>
                      </m:nary>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30322" y="4594779"/>
                <a:ext cx="1493678" cy="879856"/>
              </a:xfrm>
              <a:prstGeom prst="rect">
                <a:avLst/>
              </a:prstGeom>
              <a:blipFill rotWithShape="0">
                <a:blip r:embed="rId10"/>
                <a:stretch>
                  <a:fillRect/>
                </a:stretch>
              </a:blipFill>
            </p:spPr>
            <p:txBody>
              <a:bodyPr/>
              <a:lstStyle/>
              <a:p>
                <a:r>
                  <a:rPr lang="en-US">
                    <a:noFill/>
                  </a:rPr>
                  <a:t> </a:t>
                </a:r>
              </a:p>
            </p:txBody>
          </p:sp>
        </mc:Fallback>
      </mc:AlternateContent>
      <p:sp>
        <p:nvSpPr>
          <p:cNvPr id="24" name="TextBox 23"/>
          <p:cNvSpPr txBox="1"/>
          <p:nvPr/>
        </p:nvSpPr>
        <p:spPr>
          <a:xfrm rot="5400000">
            <a:off x="11395870" y="5839896"/>
            <a:ext cx="1168400" cy="369332"/>
          </a:xfrm>
          <a:prstGeom prst="rect">
            <a:avLst/>
          </a:prstGeom>
          <a:noFill/>
        </p:spPr>
        <p:txBody>
          <a:bodyPr wrap="square" rtlCol="0">
            <a:spAutoFit/>
          </a:bodyPr>
          <a:lstStyle/>
          <a:p>
            <a:r>
              <a:rPr lang="en-US" dirty="0" smtClean="0">
                <a:solidFill>
                  <a:srgbClr val="FF0000"/>
                </a:solidFill>
              </a:rPr>
              <a:t>Receiver</a:t>
            </a:r>
            <a:endParaRPr lang="en-US" dirty="0">
              <a:solidFill>
                <a:srgbClr val="FF0000"/>
              </a:solidFill>
            </a:endParaRPr>
          </a:p>
        </p:txBody>
      </p:sp>
      <mc:AlternateContent xmlns:mc="http://schemas.openxmlformats.org/markup-compatibility/2006" xmlns:a14="http://schemas.microsoft.com/office/drawing/2010/main">
        <mc:Choice Requires="a14">
          <p:sp>
            <p:nvSpPr>
              <p:cNvPr id="26" name="Rectangle 25"/>
              <p:cNvSpPr/>
              <p:nvPr/>
            </p:nvSpPr>
            <p:spPr>
              <a:xfrm>
                <a:off x="1" y="1067765"/>
                <a:ext cx="1772472"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1" i="1" smtClean="0">
                              <a:latin typeface="Cambria Math" panose="02040503050406030204" pitchFamily="18" charset="0"/>
                            </a:rPr>
                            <m:t>𝒆</m:t>
                          </m:r>
                        </m:e>
                        <m:e>
                          <m:r>
                            <a:rPr lang="en-US" b="1" i="1" smtClean="0">
                              <a:latin typeface="Cambria Math" panose="02040503050406030204" pitchFamily="18" charset="0"/>
                            </a:rPr>
                            <m:t>𝒇</m:t>
                          </m:r>
                        </m:e>
                      </m:d>
                      <m:r>
                        <a:rPr lang="en-US" b="0" i="1" smtClean="0">
                          <a:latin typeface="Cambria Math" panose="02040503050406030204" pitchFamily="18" charset="0"/>
                        </a:rPr>
                        <m:t>=</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15</m:t>
                          </m:r>
                        </m:sup>
                      </m:sSup>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0" y="1067765"/>
                <a:ext cx="1772473" cy="372410"/>
              </a:xfrm>
              <a:prstGeom prst="rect">
                <a:avLst/>
              </a:prstGeom>
              <a:blipFill rotWithShape="0">
                <a:blip r:embed="rId11"/>
                <a:stretch>
                  <a:fillRect b="-14754"/>
                </a:stretch>
              </a:blipFill>
            </p:spPr>
            <p:txBody>
              <a:bodyPr/>
              <a:lstStyle/>
              <a:p>
                <a:r>
                  <a:rPr lang="en-US">
                    <a:noFill/>
                  </a:rPr>
                  <a:t> </a:t>
                </a:r>
              </a:p>
            </p:txBody>
          </p:sp>
        </mc:Fallback>
      </mc:AlternateContent>
      <p:sp>
        <p:nvSpPr>
          <p:cNvPr id="27" name="TextBox 26"/>
          <p:cNvSpPr txBox="1"/>
          <p:nvPr/>
        </p:nvSpPr>
        <p:spPr>
          <a:xfrm>
            <a:off x="9660312" y="1747792"/>
            <a:ext cx="2285975" cy="584775"/>
          </a:xfrm>
          <a:prstGeom prst="rect">
            <a:avLst/>
          </a:prstGeom>
          <a:noFill/>
        </p:spPr>
        <p:txBody>
          <a:bodyPr wrap="square" rtlCol="0">
            <a:spAutoFit/>
          </a:bodyPr>
          <a:lstStyle/>
          <a:p>
            <a:r>
              <a:rPr lang="en-US" sz="1600" i="1" dirty="0" smtClean="0">
                <a:solidFill>
                  <a:srgbClr val="FF0000"/>
                </a:solidFill>
              </a:rPr>
              <a:t>Search through all English sentences</a:t>
            </a:r>
            <a:endParaRPr lang="en-US" sz="1600" i="1" dirty="0">
              <a:solidFill>
                <a:srgbClr val="FF0000"/>
              </a:solidFill>
            </a:endParaRPr>
          </a:p>
        </p:txBody>
      </p:sp>
      <p:sp>
        <p:nvSpPr>
          <p:cNvPr id="28" name="TextBox 27"/>
          <p:cNvSpPr txBox="1"/>
          <p:nvPr/>
        </p:nvSpPr>
        <p:spPr>
          <a:xfrm>
            <a:off x="9142854" y="2969250"/>
            <a:ext cx="2485355" cy="584775"/>
          </a:xfrm>
          <a:prstGeom prst="rect">
            <a:avLst/>
          </a:prstGeom>
          <a:noFill/>
        </p:spPr>
        <p:txBody>
          <a:bodyPr wrap="square" rtlCol="0">
            <a:spAutoFit/>
          </a:bodyPr>
          <a:lstStyle/>
          <a:p>
            <a:r>
              <a:rPr lang="en-US" sz="1600" i="1" dirty="0" smtClean="0">
                <a:solidFill>
                  <a:srgbClr val="FF0000"/>
                </a:solidFill>
              </a:rPr>
              <a:t>Search through all possible alignments</a:t>
            </a:r>
            <a:endParaRPr lang="en-US" sz="1600" i="1" dirty="0">
              <a:solidFill>
                <a:srgbClr val="FF0000"/>
              </a:solidFill>
            </a:endParaRPr>
          </a:p>
        </p:txBody>
      </p:sp>
    </p:spTree>
    <p:extLst>
      <p:ext uri="{BB962C8B-B14F-4D97-AF65-F5344CB8AC3E}">
        <p14:creationId xmlns:p14="http://schemas.microsoft.com/office/powerpoint/2010/main" val="191303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 process in Model 1</a:t>
            </a:r>
          </a:p>
        </p:txBody>
      </p:sp>
      <p:sp>
        <p:nvSpPr>
          <p:cNvPr id="6" name="Content Placeholder 5"/>
          <p:cNvSpPr>
            <a:spLocks noGrp="1"/>
          </p:cNvSpPr>
          <p:nvPr>
            <p:ph idx="1"/>
          </p:nvPr>
        </p:nvSpPr>
        <p:spPr/>
        <p:txBody>
          <a:bodyPr/>
          <a:lstStyle/>
          <a:p>
            <a:r>
              <a:rPr lang="en-US" dirty="0" smtClean="0"/>
              <a:t>Search space is huge</a:t>
            </a:r>
          </a:p>
          <a:p>
            <a:pPr lvl="1"/>
            <a:r>
              <a:rPr lang="en-US" dirty="0" smtClean="0"/>
              <a:t>Presumably all “sentences” in English</a:t>
            </a:r>
          </a:p>
          <a:p>
            <a:pPr lvl="2"/>
            <a:r>
              <a:rPr lang="en-US" dirty="0" smtClean="0"/>
              <a:t>English sentence length is unknown</a:t>
            </a:r>
          </a:p>
          <a:p>
            <a:pPr lvl="2"/>
            <a:r>
              <a:rPr lang="en-US" dirty="0" smtClean="0"/>
              <a:t>All permutation of words in the vocabulary</a:t>
            </a:r>
          </a:p>
          <a:p>
            <a:pPr lvl="1"/>
            <a:r>
              <a:rPr lang="en-US" dirty="0" smtClean="0"/>
              <a:t>Heuristics to reduce search space</a:t>
            </a:r>
          </a:p>
          <a:p>
            <a:pPr lvl="2"/>
            <a:r>
              <a:rPr lang="en-US" dirty="0" smtClean="0"/>
              <a:t>Trade-off between translation accuracy and efficiency</a:t>
            </a:r>
            <a:endParaRPr lang="en-US" dirty="0"/>
          </a:p>
        </p:txBody>
      </p:sp>
    </p:spTree>
    <p:extLst>
      <p:ext uri="{BB962C8B-B14F-4D97-AF65-F5344CB8AC3E}">
        <p14:creationId xmlns:p14="http://schemas.microsoft.com/office/powerpoint/2010/main" val="404235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generative process explains only one way of generating a sentence pair</a:t>
            </a:r>
          </a:p>
          <a:p>
            <a:pPr lvl="1"/>
            <a:r>
              <a:rPr lang="en-US" dirty="0" smtClean="0"/>
              <a:t>Each way corresponds to an alignment</a:t>
            </a:r>
          </a:p>
          <a:p>
            <a:r>
              <a:rPr lang="en-US" dirty="0" smtClean="0"/>
              <a:t>Total probability of the sentence pair is the sum of probability over all alignments</a:t>
            </a:r>
          </a:p>
          <a:p>
            <a:endParaRPr lang="en-US" dirty="0" smtClean="0"/>
          </a:p>
          <a:p>
            <a:endParaRPr lang="en-US" dirty="0" smtClean="0"/>
          </a:p>
          <a:p>
            <a:endParaRPr lang="en-US" dirty="0" smtClean="0"/>
          </a:p>
          <a:p>
            <a:r>
              <a:rPr lang="en-US" dirty="0" smtClean="0"/>
              <a:t>Input: Parallel sentences 1…S in languages </a:t>
            </a:r>
            <a:r>
              <a:rPr lang="en-US" b="1" i="1" dirty="0" smtClean="0"/>
              <a:t>E</a:t>
            </a:r>
            <a:r>
              <a:rPr lang="en-US" dirty="0" smtClean="0"/>
              <a:t> and </a:t>
            </a:r>
            <a:r>
              <a:rPr lang="en-US" b="1" i="1" dirty="0" smtClean="0"/>
              <a:t>F</a:t>
            </a:r>
          </a:p>
          <a:p>
            <a:r>
              <a:rPr lang="en-US" dirty="0" smtClean="0"/>
              <a:t>But alignments are not known</a:t>
            </a:r>
          </a:p>
          <a:p>
            <a:r>
              <a:rPr lang="en-US" dirty="0" smtClean="0"/>
              <a:t>Goal: Learn the model P(</a:t>
            </a:r>
            <a:r>
              <a:rPr lang="en-US" b="1" dirty="0" err="1" smtClean="0"/>
              <a:t>f</a:t>
            </a:r>
            <a:r>
              <a:rPr lang="en-US" dirty="0" err="1" smtClean="0"/>
              <a:t>|</a:t>
            </a:r>
            <a:r>
              <a:rPr lang="en-US" b="1" dirty="0" err="1" smtClean="0"/>
              <a:t>e</a:t>
            </a:r>
            <a:r>
              <a:rPr lang="en-US" dirty="0" smtClean="0"/>
              <a:t>)</a:t>
            </a:r>
          </a:p>
        </p:txBody>
      </p:sp>
      <p:pic>
        <p:nvPicPr>
          <p:cNvPr id="4098" name="Picture 2"/>
          <p:cNvPicPr>
            <a:picLocks noChangeAspect="1" noChangeArrowheads="1"/>
          </p:cNvPicPr>
          <p:nvPr/>
        </p:nvPicPr>
        <p:blipFill>
          <a:blip r:embed="rId2" cstate="print"/>
          <a:srcRect/>
          <a:stretch>
            <a:fillRect/>
          </a:stretch>
        </p:blipFill>
        <p:spPr bwMode="auto">
          <a:xfrm>
            <a:off x="3597877" y="3505200"/>
            <a:ext cx="3496528" cy="828675"/>
          </a:xfrm>
          <a:prstGeom prst="rect">
            <a:avLst/>
          </a:prstGeom>
          <a:noFill/>
          <a:ln w="9525">
            <a:noFill/>
            <a:miter lim="800000"/>
            <a:headEnd/>
            <a:tailEnd/>
          </a:ln>
        </p:spPr>
      </p:pic>
    </p:spTree>
    <p:extLst>
      <p:ext uri="{BB962C8B-B14F-4D97-AF65-F5344CB8AC3E}">
        <p14:creationId xmlns:p14="http://schemas.microsoft.com/office/powerpoint/2010/main" val="8844578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Estimation of translation probability </a:t>
            </a:r>
            <a:endParaRPr lang="en-US" dirty="0"/>
          </a:p>
        </p:txBody>
      </p:sp>
      <p:sp>
        <p:nvSpPr>
          <p:cNvPr id="3" name="Content Placeholder 2"/>
          <p:cNvSpPr>
            <a:spLocks noGrp="1"/>
          </p:cNvSpPr>
          <p:nvPr>
            <p:ph idx="1"/>
          </p:nvPr>
        </p:nvSpPr>
        <p:spPr/>
        <p:txBody>
          <a:bodyPr/>
          <a:lstStyle/>
          <a:p>
            <a:r>
              <a:rPr lang="en-US" dirty="0" smtClean="0"/>
              <a:t>If we do not have ground-truth word-alignments, appeal to Expectation Maximization algorithm</a:t>
            </a:r>
          </a:p>
          <a:p>
            <a:pPr lvl="1"/>
            <a:r>
              <a:rPr lang="en-US" dirty="0" smtClean="0"/>
              <a:t>Intuitively, guess the alignment based on the current translation probability first; and then update the </a:t>
            </a:r>
            <a:r>
              <a:rPr lang="en-US" dirty="0"/>
              <a:t>translation </a:t>
            </a:r>
            <a:r>
              <a:rPr lang="en-US" dirty="0" smtClean="0"/>
              <a:t>probability</a:t>
            </a:r>
          </a:p>
        </p:txBody>
      </p:sp>
    </p:spTree>
    <p:extLst>
      <p:ext uri="{BB962C8B-B14F-4D97-AF65-F5344CB8AC3E}">
        <p14:creationId xmlns:p14="http://schemas.microsoft.com/office/powerpoint/2010/main" val="382251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Training Algorithm</a:t>
            </a:r>
            <a:endParaRPr lang="en-US" dirty="0"/>
          </a:p>
        </p:txBody>
      </p:sp>
      <p:sp>
        <p:nvSpPr>
          <p:cNvPr id="7" name="Text Placeholder 6"/>
          <p:cNvSpPr>
            <a:spLocks noGrp="1"/>
          </p:cNvSpPr>
          <p:nvPr>
            <p:ph type="body" idx="1"/>
          </p:nvPr>
        </p:nvSpPr>
        <p:spPr>
          <a:xfrm>
            <a:off x="594519" y="2179638"/>
            <a:ext cx="2729627" cy="639762"/>
          </a:xfrm>
        </p:spPr>
        <p:txBody>
          <a:bodyPr/>
          <a:lstStyle/>
          <a:p>
            <a:r>
              <a:rPr lang="en-US" dirty="0" smtClean="0"/>
              <a:t>E-Step</a:t>
            </a:r>
            <a:endParaRPr lang="en-US" dirty="0"/>
          </a:p>
        </p:txBody>
      </p:sp>
      <p:sp>
        <p:nvSpPr>
          <p:cNvPr id="3" name="Content Placeholder 2"/>
          <p:cNvSpPr>
            <a:spLocks noGrp="1"/>
          </p:cNvSpPr>
          <p:nvPr>
            <p:ph sz="half" idx="2"/>
          </p:nvPr>
        </p:nvSpPr>
        <p:spPr>
          <a:xfrm>
            <a:off x="608092" y="2830512"/>
            <a:ext cx="5168027" cy="1960564"/>
          </a:xfrm>
          <a:ln>
            <a:solidFill>
              <a:schemeClr val="tx2">
                <a:lumMod val="60000"/>
                <a:lumOff val="40000"/>
              </a:schemeClr>
            </a:solidFill>
          </a:ln>
        </p:spPr>
        <p:txBody>
          <a:bodyPr>
            <a:normAutofit lnSpcReduction="10000"/>
          </a:bodyPr>
          <a:lstStyle/>
          <a:p>
            <a:r>
              <a:rPr lang="en-US" b="1" dirty="0" smtClean="0"/>
              <a:t>for</a:t>
            </a:r>
            <a:r>
              <a:rPr lang="en-US" dirty="0" smtClean="0"/>
              <a:t> each sentence in training corpus</a:t>
            </a:r>
          </a:p>
          <a:p>
            <a:pPr lvl="1"/>
            <a:r>
              <a:rPr lang="en-US" sz="2400" b="1" dirty="0" smtClean="0"/>
              <a:t>for</a:t>
            </a:r>
            <a:r>
              <a:rPr lang="en-US" sz="2400" dirty="0" smtClean="0"/>
              <a:t> each </a:t>
            </a:r>
            <a:r>
              <a:rPr lang="en-US" sz="2400" dirty="0" err="1" smtClean="0"/>
              <a:t>f,e</a:t>
            </a:r>
            <a:r>
              <a:rPr lang="en-US" sz="2400" dirty="0" smtClean="0"/>
              <a:t> pair : </a:t>
            </a:r>
            <a:br>
              <a:rPr lang="en-US" sz="2400" dirty="0" smtClean="0"/>
            </a:br>
            <a:r>
              <a:rPr lang="en-US" sz="2400" dirty="0" smtClean="0"/>
              <a:t>     Compute c(</a:t>
            </a:r>
            <a:r>
              <a:rPr lang="en-US" sz="2400" dirty="0" err="1" smtClean="0"/>
              <a:t>f|e;f</a:t>
            </a:r>
            <a:r>
              <a:rPr lang="en-US" sz="2400" dirty="0" smtClean="0"/>
              <a:t>(s),e(s))</a:t>
            </a:r>
          </a:p>
          <a:p>
            <a:pPr lvl="1"/>
            <a:r>
              <a:rPr lang="en-US" sz="2400" dirty="0" smtClean="0"/>
              <a:t>Use t(f|e) values from previous iteration</a:t>
            </a:r>
          </a:p>
        </p:txBody>
      </p:sp>
      <p:sp>
        <p:nvSpPr>
          <p:cNvPr id="8" name="Text Placeholder 7"/>
          <p:cNvSpPr>
            <a:spLocks noGrp="1"/>
          </p:cNvSpPr>
          <p:nvPr>
            <p:ph type="body" sz="quarter" idx="3"/>
          </p:nvPr>
        </p:nvSpPr>
        <p:spPr>
          <a:xfrm>
            <a:off x="6178046" y="2317830"/>
            <a:ext cx="2493674" cy="639762"/>
          </a:xfrm>
        </p:spPr>
        <p:txBody>
          <a:bodyPr/>
          <a:lstStyle/>
          <a:p>
            <a:r>
              <a:rPr lang="en-US" dirty="0" smtClean="0"/>
              <a:t>M-Step</a:t>
            </a:r>
            <a:endParaRPr lang="en-US" dirty="0"/>
          </a:p>
        </p:txBody>
      </p:sp>
      <p:sp>
        <p:nvSpPr>
          <p:cNvPr id="9" name="Content Placeholder 8"/>
          <p:cNvSpPr>
            <a:spLocks noGrp="1"/>
          </p:cNvSpPr>
          <p:nvPr>
            <p:ph sz="quarter" idx="4"/>
          </p:nvPr>
        </p:nvSpPr>
        <p:spPr>
          <a:xfrm>
            <a:off x="6178046" y="2982912"/>
            <a:ext cx="5274351" cy="1436688"/>
          </a:xfrm>
          <a:ln>
            <a:solidFill>
              <a:schemeClr val="tx2">
                <a:lumMod val="60000"/>
                <a:lumOff val="40000"/>
              </a:schemeClr>
            </a:solidFill>
          </a:ln>
        </p:spPr>
        <p:txBody>
          <a:bodyPr/>
          <a:lstStyle/>
          <a:p>
            <a:r>
              <a:rPr lang="en-US" dirty="0" smtClean="0"/>
              <a:t>for each </a:t>
            </a:r>
            <a:r>
              <a:rPr lang="en-US" dirty="0" err="1" smtClean="0"/>
              <a:t>f,e</a:t>
            </a:r>
            <a:r>
              <a:rPr lang="en-US" dirty="0" smtClean="0"/>
              <a:t> pair: compute t(f|e)</a:t>
            </a:r>
          </a:p>
          <a:p>
            <a:r>
              <a:rPr lang="en-US" dirty="0" smtClean="0"/>
              <a:t>Use the c(f|e) values computed in E-step</a:t>
            </a:r>
          </a:p>
          <a:p>
            <a:endParaRPr lang="en-US" dirty="0"/>
          </a:p>
        </p:txBody>
      </p:sp>
      <p:sp>
        <p:nvSpPr>
          <p:cNvPr id="10" name="TextBox 9"/>
          <p:cNvSpPr txBox="1"/>
          <p:nvPr/>
        </p:nvSpPr>
        <p:spPr>
          <a:xfrm>
            <a:off x="810789" y="1498938"/>
            <a:ext cx="7251329" cy="830997"/>
          </a:xfrm>
          <a:prstGeom prst="rect">
            <a:avLst/>
          </a:prstGeom>
          <a:noFill/>
        </p:spPr>
        <p:txBody>
          <a:bodyPr wrap="square" rtlCol="0">
            <a:spAutoFit/>
          </a:bodyPr>
          <a:lstStyle/>
          <a:p>
            <a:r>
              <a:rPr lang="en-US" sz="2400" dirty="0" smtClean="0"/>
              <a:t>Initialize </a:t>
            </a:r>
            <a:r>
              <a:rPr lang="en-US" sz="2400" dirty="0"/>
              <a:t>all t(f|e) to any value in [0,1</a:t>
            </a:r>
            <a:r>
              <a:rPr lang="en-US" sz="2400" dirty="0" smtClean="0"/>
              <a:t>].</a:t>
            </a:r>
          </a:p>
          <a:p>
            <a:r>
              <a:rPr lang="en-US" sz="2400" dirty="0" smtClean="0"/>
              <a:t>Repeat the E-step and M-step till t(f|e) values converge</a:t>
            </a:r>
            <a:endParaRPr lang="en-US" sz="2400" dirty="0"/>
          </a:p>
        </p:txBody>
      </p:sp>
      <p:sp>
        <p:nvSpPr>
          <p:cNvPr id="11" name="Rounded Rectangle 10"/>
          <p:cNvSpPr/>
          <p:nvPr/>
        </p:nvSpPr>
        <p:spPr>
          <a:xfrm>
            <a:off x="8900319" y="1143000"/>
            <a:ext cx="2552078" cy="1676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c(</a:t>
            </a:r>
            <a:r>
              <a:rPr lang="en-US" sz="2400" b="1" dirty="0" err="1" smtClean="0"/>
              <a:t>f|e</a:t>
            </a:r>
            <a:r>
              <a:rPr lang="en-US" sz="2400" b="1" dirty="0" smtClean="0"/>
              <a:t>)</a:t>
            </a:r>
            <a:r>
              <a:rPr lang="en-US" sz="2400" dirty="0" smtClean="0"/>
              <a:t> is the expected count that f and e are aligned</a:t>
            </a:r>
            <a:endParaRPr lang="en-US" sz="2400" dirty="0"/>
          </a:p>
        </p:txBody>
      </p:sp>
      <p:pic>
        <p:nvPicPr>
          <p:cNvPr id="12" name="Picture 4"/>
          <p:cNvPicPr>
            <a:picLocks noChangeAspect="1" noChangeArrowheads="1"/>
          </p:cNvPicPr>
          <p:nvPr/>
        </p:nvPicPr>
        <p:blipFill>
          <a:blip r:embed="rId2" cstate="print"/>
          <a:srcRect/>
          <a:stretch>
            <a:fillRect/>
          </a:stretch>
        </p:blipFill>
        <p:spPr bwMode="auto">
          <a:xfrm>
            <a:off x="594518" y="4800154"/>
            <a:ext cx="5849169" cy="1600646"/>
          </a:xfrm>
          <a:prstGeom prst="rect">
            <a:avLst/>
          </a:prstGeom>
          <a:noFill/>
          <a:ln w="9525">
            <a:noFill/>
            <a:miter lim="800000"/>
            <a:headEnd/>
            <a:tailEnd/>
          </a:ln>
        </p:spPr>
      </p:pic>
      <p:pic>
        <p:nvPicPr>
          <p:cNvPr id="13" name="Picture 2"/>
          <p:cNvPicPr>
            <a:picLocks noChangeAspect="1" noChangeArrowheads="1"/>
          </p:cNvPicPr>
          <p:nvPr/>
        </p:nvPicPr>
        <p:blipFill>
          <a:blip r:embed="rId3" cstate="print"/>
          <a:srcRect/>
          <a:stretch>
            <a:fillRect/>
          </a:stretch>
        </p:blipFill>
        <p:spPr bwMode="auto">
          <a:xfrm>
            <a:off x="6867968" y="4572000"/>
            <a:ext cx="3857625" cy="1152525"/>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srcRect/>
          <a:stretch>
            <a:fillRect/>
          </a:stretch>
        </p:blipFill>
        <p:spPr bwMode="auto">
          <a:xfrm>
            <a:off x="7154967" y="5604849"/>
            <a:ext cx="3448050" cy="933450"/>
          </a:xfrm>
          <a:prstGeom prst="rect">
            <a:avLst/>
          </a:prstGeom>
          <a:noFill/>
          <a:ln w="9525">
            <a:noFill/>
            <a:miter lim="800000"/>
            <a:headEnd/>
            <a:tailEnd/>
          </a:ln>
        </p:spPr>
      </p:pic>
    </p:spTree>
    <p:extLst>
      <p:ext uri="{BB962C8B-B14F-4D97-AF65-F5344CB8AC3E}">
        <p14:creationId xmlns:p14="http://schemas.microsoft.com/office/powerpoint/2010/main" val="42138589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smtClean="0"/>
              <a:t>translation models</a:t>
            </a:r>
            <a:endParaRPr lang="en-US" dirty="0"/>
          </a:p>
        </p:txBody>
      </p:sp>
      <p:sp>
        <p:nvSpPr>
          <p:cNvPr id="3" name="Content Placeholder 2"/>
          <p:cNvSpPr>
            <a:spLocks noGrp="1"/>
          </p:cNvSpPr>
          <p:nvPr>
            <p:ph idx="1"/>
          </p:nvPr>
        </p:nvSpPr>
        <p:spPr/>
        <p:txBody>
          <a:bodyPr/>
          <a:lstStyle/>
          <a:p>
            <a:r>
              <a:rPr lang="en-US" dirty="0"/>
              <a:t>IBM models 2-5 are more </a:t>
            </a:r>
            <a:r>
              <a:rPr lang="en-US" dirty="0" smtClean="0"/>
              <a:t>complex</a:t>
            </a:r>
          </a:p>
          <a:p>
            <a:pPr lvl="1"/>
            <a:r>
              <a:rPr lang="en-US" dirty="0" smtClean="0"/>
              <a:t>Word </a:t>
            </a:r>
            <a:r>
              <a:rPr lang="en-US" dirty="0"/>
              <a:t>order and string position of the aligned </a:t>
            </a:r>
            <a:r>
              <a:rPr lang="en-US" dirty="0" smtClean="0"/>
              <a:t>words</a:t>
            </a:r>
          </a:p>
          <a:p>
            <a:pPr lvl="1"/>
            <a:r>
              <a:rPr lang="en-US" dirty="0" smtClean="0"/>
              <a:t>Phase-based translation in the source and target languages</a:t>
            </a:r>
          </a:p>
          <a:p>
            <a:pPr lvl="2"/>
            <a:r>
              <a:rPr lang="en-US" dirty="0" smtClean="0"/>
              <a:t>Incorporate </a:t>
            </a:r>
            <a:r>
              <a:rPr lang="en-US" dirty="0"/>
              <a:t>syntax or quasi-syntactic structures</a:t>
            </a:r>
          </a:p>
          <a:p>
            <a:pPr lvl="2"/>
            <a:r>
              <a:rPr lang="en-US" dirty="0" smtClean="0"/>
              <a:t>Greatly reduce search space</a:t>
            </a:r>
          </a:p>
        </p:txBody>
      </p:sp>
    </p:spTree>
    <p:extLst>
      <p:ext uri="{BB962C8B-B14F-4D97-AF65-F5344CB8AC3E}">
        <p14:creationId xmlns:p14="http://schemas.microsoft.com/office/powerpoint/2010/main" val="2616833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Challenges in machine translation</a:t>
            </a:r>
          </a:p>
          <a:p>
            <a:pPr lvl="1"/>
            <a:r>
              <a:rPr lang="en-US" dirty="0" smtClean="0"/>
              <a:t>Lexicon/syntactic/semantic divergences</a:t>
            </a:r>
          </a:p>
          <a:p>
            <a:r>
              <a:rPr lang="en-US" dirty="0" smtClean="0"/>
              <a:t>Statistical machine translation</a:t>
            </a:r>
          </a:p>
          <a:p>
            <a:pPr lvl="1"/>
            <a:r>
              <a:rPr lang="en-US" dirty="0" smtClean="0"/>
              <a:t>Source-channel framework for statistical machine translation</a:t>
            </a:r>
          </a:p>
          <a:p>
            <a:pPr lvl="2"/>
            <a:r>
              <a:rPr lang="en-US" dirty="0" smtClean="0"/>
              <a:t>Generative process</a:t>
            </a:r>
          </a:p>
          <a:p>
            <a:pPr lvl="1"/>
            <a:r>
              <a:rPr lang="en-US" dirty="0" smtClean="0"/>
              <a:t>IBM model 1</a:t>
            </a:r>
          </a:p>
          <a:p>
            <a:pPr lvl="2"/>
            <a:r>
              <a:rPr lang="en-US" dirty="0" smtClean="0"/>
              <a:t>Idea of word alignment</a:t>
            </a:r>
          </a:p>
          <a:p>
            <a:pPr lvl="1"/>
            <a:endParaRPr lang="en-US" dirty="0"/>
          </a:p>
        </p:txBody>
      </p:sp>
    </p:spTree>
    <p:extLst>
      <p:ext uri="{BB962C8B-B14F-4D97-AF65-F5344CB8AC3E}">
        <p14:creationId xmlns:p14="http://schemas.microsoft.com/office/powerpoint/2010/main" val="23580902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a:spLocks noChangeArrowheads="1"/>
          </p:cNvSpPr>
          <p:nvPr/>
        </p:nvSpPr>
        <p:spPr bwMode="auto">
          <a:xfrm>
            <a:off x="9117156" y="3159125"/>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verde.</a:t>
            </a:r>
          </a:p>
        </p:txBody>
      </p:sp>
      <p:sp>
        <p:nvSpPr>
          <p:cNvPr id="16" name="TextBox 15"/>
          <p:cNvSpPr txBox="1">
            <a:spLocks noChangeArrowheads="1"/>
          </p:cNvSpPr>
          <p:nvPr/>
        </p:nvSpPr>
        <p:spPr bwMode="auto">
          <a:xfrm>
            <a:off x="2010082" y="3544888"/>
            <a:ext cx="5955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1           2        3      3                3         0   4       6            5</a:t>
            </a:r>
          </a:p>
        </p:txBody>
      </p:sp>
      <p:sp>
        <p:nvSpPr>
          <p:cNvPr id="34820" name="Title 1"/>
          <p:cNvSpPr>
            <a:spLocks noGrp="1"/>
          </p:cNvSpPr>
          <p:nvPr>
            <p:ph type="title"/>
          </p:nvPr>
        </p:nvSpPr>
        <p:spPr/>
        <p:txBody>
          <a:bodyPr/>
          <a:lstStyle/>
          <a:p>
            <a:r>
              <a:rPr lang="en-US" altLang="en-US" smtClean="0"/>
              <a:t>Sample IBM Model 1 Generation</a:t>
            </a:r>
          </a:p>
        </p:txBody>
      </p:sp>
      <p:sp>
        <p:nvSpPr>
          <p:cNvPr id="4" name="Slide Number Placeholder 3"/>
          <p:cNvSpPr>
            <a:spLocks noGrp="1"/>
          </p:cNvSpPr>
          <p:nvPr>
            <p:ph type="sldNum" sz="quarter" idx="4294967295"/>
          </p:nvPr>
        </p:nvSpPr>
        <p:spPr>
          <a:xfrm>
            <a:off x="9191056" y="3633788"/>
            <a:ext cx="2533716" cy="457200"/>
          </a:xfrm>
          <a:prstGeom prst="rect">
            <a:avLst/>
          </a:prstGeom>
        </p:spPr>
        <p:txBody>
          <a:bodyPr/>
          <a:lstStyle/>
          <a:p>
            <a:pPr>
              <a:defRPr/>
            </a:pPr>
            <a:fld id="{181E07ED-F2F7-43C9-8CF5-A65C80540DB9}" type="slidenum">
              <a:rPr lang="en-US" smtClean="0"/>
              <a:pPr>
                <a:defRPr/>
              </a:pPr>
              <a:t>58</a:t>
            </a:fld>
            <a:endParaRPr lang="en-US" dirty="0">
              <a:latin typeface="+mn-lt"/>
            </a:endParaRPr>
          </a:p>
        </p:txBody>
      </p:sp>
      <p:sp>
        <p:nvSpPr>
          <p:cNvPr id="34822" name="TextBox 4"/>
          <p:cNvSpPr txBox="1">
            <a:spLocks noChangeArrowheads="1"/>
          </p:cNvSpPr>
          <p:nvPr/>
        </p:nvSpPr>
        <p:spPr bwMode="auto">
          <a:xfrm>
            <a:off x="848795" y="2370139"/>
            <a:ext cx="5764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00B050"/>
                </a:solidFill>
              </a:rPr>
              <a:t>NULL</a:t>
            </a:r>
            <a:r>
              <a:rPr lang="en-US" altLang="en-US" sz="2000"/>
              <a:t>  </a:t>
            </a:r>
            <a:r>
              <a:rPr lang="en-US" altLang="en-US" sz="2800"/>
              <a:t>Mary didn’t slap the green witch.</a:t>
            </a:r>
          </a:p>
        </p:txBody>
      </p:sp>
      <p:cxnSp>
        <p:nvCxnSpPr>
          <p:cNvPr id="6" name="Straight Connector 6"/>
          <p:cNvCxnSpPr>
            <a:cxnSpLocks noChangeShapeType="1"/>
          </p:cNvCxnSpPr>
          <p:nvPr/>
        </p:nvCxnSpPr>
        <p:spPr bwMode="auto">
          <a:xfrm rot="5400000">
            <a:off x="2267724" y="2980870"/>
            <a:ext cx="601663" cy="2723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7"/>
          <p:cNvCxnSpPr>
            <a:cxnSpLocks noChangeShapeType="1"/>
          </p:cNvCxnSpPr>
          <p:nvPr/>
        </p:nvCxnSpPr>
        <p:spPr bwMode="auto">
          <a:xfrm rot="5400000">
            <a:off x="3302324" y="2964995"/>
            <a:ext cx="601663" cy="2723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8"/>
          <p:cNvCxnSpPr>
            <a:cxnSpLocks noChangeShapeType="1"/>
          </p:cNvCxnSpPr>
          <p:nvPr/>
        </p:nvCxnSpPr>
        <p:spPr bwMode="auto">
          <a:xfrm rot="10800000" flipV="1">
            <a:off x="4064504" y="2784476"/>
            <a:ext cx="884689" cy="6207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10"/>
          <p:cNvCxnSpPr>
            <a:cxnSpLocks noChangeShapeType="1"/>
          </p:cNvCxnSpPr>
          <p:nvPr/>
        </p:nvCxnSpPr>
        <p:spPr bwMode="auto">
          <a:xfrm rot="5400000">
            <a:off x="4639767" y="3085855"/>
            <a:ext cx="722312" cy="1477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3"/>
          <p:cNvCxnSpPr>
            <a:cxnSpLocks noChangeShapeType="1"/>
          </p:cNvCxnSpPr>
          <p:nvPr/>
        </p:nvCxnSpPr>
        <p:spPr bwMode="auto">
          <a:xfrm>
            <a:off x="5039985" y="2768600"/>
            <a:ext cx="960700" cy="636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8"/>
          <p:cNvCxnSpPr>
            <a:cxnSpLocks noChangeShapeType="1"/>
          </p:cNvCxnSpPr>
          <p:nvPr/>
        </p:nvCxnSpPr>
        <p:spPr bwMode="auto">
          <a:xfrm>
            <a:off x="6032357" y="2803526"/>
            <a:ext cx="1712369" cy="614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21"/>
          <p:cNvCxnSpPr>
            <a:cxnSpLocks noChangeShapeType="1"/>
          </p:cNvCxnSpPr>
          <p:nvPr/>
        </p:nvCxnSpPr>
        <p:spPr bwMode="auto">
          <a:xfrm>
            <a:off x="6864260" y="2754314"/>
            <a:ext cx="3074242" cy="6492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3"/>
          <p:cNvCxnSpPr>
            <a:cxnSpLocks noChangeShapeType="1"/>
          </p:cNvCxnSpPr>
          <p:nvPr/>
        </p:nvCxnSpPr>
        <p:spPr bwMode="auto">
          <a:xfrm rot="16200000" flipH="1">
            <a:off x="7886694" y="2927013"/>
            <a:ext cx="661987" cy="36738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1471668" y="2814638"/>
            <a:ext cx="5888778" cy="5905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4832" name="TextBox 14"/>
          <p:cNvSpPr txBox="1">
            <a:spLocks noChangeArrowheads="1"/>
          </p:cNvSpPr>
          <p:nvPr/>
        </p:nvSpPr>
        <p:spPr bwMode="auto">
          <a:xfrm>
            <a:off x="1233076" y="2214563"/>
            <a:ext cx="52501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0           1            2             3        4         5            6</a:t>
            </a:r>
          </a:p>
        </p:txBody>
      </p:sp>
      <p:sp>
        <p:nvSpPr>
          <p:cNvPr id="36" name="TextBox 35"/>
          <p:cNvSpPr txBox="1">
            <a:spLocks noChangeArrowheads="1"/>
          </p:cNvSpPr>
          <p:nvPr/>
        </p:nvSpPr>
        <p:spPr bwMode="auto">
          <a:xfrm>
            <a:off x="1425217" y="3176588"/>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5" name="TextBox 44"/>
          <p:cNvSpPr txBox="1">
            <a:spLocks noChangeArrowheads="1"/>
          </p:cNvSpPr>
          <p:nvPr/>
        </p:nvSpPr>
        <p:spPr bwMode="auto">
          <a:xfrm>
            <a:off x="2865211" y="3176588"/>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grpSp>
        <p:nvGrpSpPr>
          <p:cNvPr id="2" name="Group 46"/>
          <p:cNvGrpSpPr>
            <a:grpSpLocks/>
          </p:cNvGrpSpPr>
          <p:nvPr/>
        </p:nvGrpSpPr>
        <p:grpSpPr bwMode="auto">
          <a:xfrm>
            <a:off x="1488559" y="3225797"/>
            <a:ext cx="9153049" cy="425498"/>
            <a:chOff x="1227221" y="3261352"/>
            <a:chExt cx="6882063" cy="426630"/>
          </a:xfrm>
        </p:grpSpPr>
        <p:sp>
          <p:nvSpPr>
            <p:cNvPr id="34842" name="Rectangle 47"/>
            <p:cNvSpPr>
              <a:spLocks noChangeArrowheads="1"/>
            </p:cNvSpPr>
            <p:nvPr/>
          </p:nvSpPr>
          <p:spPr bwMode="auto">
            <a:xfrm>
              <a:off x="1227221" y="3284621"/>
              <a:ext cx="6882063" cy="403361"/>
            </a:xfrm>
            <a:prstGeom prst="rect">
              <a:avLst/>
            </a:prstGeom>
            <a:noFill/>
            <a:ln w="1905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cxnSp>
          <p:nvCxnSpPr>
            <p:cNvPr id="34843" name="Straight Connector 48"/>
            <p:cNvCxnSpPr>
              <a:cxnSpLocks noChangeShapeType="1"/>
            </p:cNvCxnSpPr>
            <p:nvPr/>
          </p:nvCxnSpPr>
          <p:spPr bwMode="auto">
            <a:xfrm rot="5400000">
              <a:off x="2129590" y="3465094"/>
              <a:ext cx="360947"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4" name="Straight Connector 49"/>
            <p:cNvCxnSpPr>
              <a:cxnSpLocks noChangeShapeType="1"/>
            </p:cNvCxnSpPr>
            <p:nvPr/>
          </p:nvCxnSpPr>
          <p:spPr bwMode="auto">
            <a:xfrm rot="5400000">
              <a:off x="2616869" y="3459078"/>
              <a:ext cx="372979"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5" name="Straight Connector 50"/>
            <p:cNvCxnSpPr>
              <a:cxnSpLocks noChangeShapeType="1"/>
            </p:cNvCxnSpPr>
            <p:nvPr/>
          </p:nvCxnSpPr>
          <p:spPr bwMode="auto">
            <a:xfrm rot="5400000">
              <a:off x="3170322" y="3483142"/>
              <a:ext cx="372979"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6" name="Straight Connector 51"/>
            <p:cNvCxnSpPr>
              <a:cxnSpLocks noChangeShapeType="1"/>
            </p:cNvCxnSpPr>
            <p:nvPr/>
          </p:nvCxnSpPr>
          <p:spPr bwMode="auto">
            <a:xfrm rot="5400000">
              <a:off x="3801980" y="3465094"/>
              <a:ext cx="360947"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7" name="Straight Connector 52"/>
            <p:cNvCxnSpPr>
              <a:cxnSpLocks noChangeShapeType="1"/>
            </p:cNvCxnSpPr>
            <p:nvPr/>
          </p:nvCxnSpPr>
          <p:spPr bwMode="auto">
            <a:xfrm rot="5400000">
              <a:off x="5257801" y="3465095"/>
              <a:ext cx="360947"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8" name="Straight Connector 53"/>
            <p:cNvCxnSpPr>
              <a:cxnSpLocks noChangeShapeType="1"/>
            </p:cNvCxnSpPr>
            <p:nvPr/>
          </p:nvCxnSpPr>
          <p:spPr bwMode="auto">
            <a:xfrm rot="5400000">
              <a:off x="5504447" y="3459079"/>
              <a:ext cx="348916"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9" name="Straight Connector 54"/>
            <p:cNvCxnSpPr>
              <a:cxnSpLocks noChangeShapeType="1"/>
            </p:cNvCxnSpPr>
            <p:nvPr/>
          </p:nvCxnSpPr>
          <p:spPr bwMode="auto">
            <a:xfrm rot="5400000">
              <a:off x="5865395" y="3471110"/>
              <a:ext cx="372979"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50" name="Straight Connector 55"/>
            <p:cNvCxnSpPr>
              <a:cxnSpLocks noChangeShapeType="1"/>
            </p:cNvCxnSpPr>
            <p:nvPr/>
          </p:nvCxnSpPr>
          <p:spPr bwMode="auto">
            <a:xfrm rot="5400000">
              <a:off x="6809874" y="3453063"/>
              <a:ext cx="385010"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grpSp>
      <p:sp>
        <p:nvSpPr>
          <p:cNvPr id="57" name="TextBox 56"/>
          <p:cNvSpPr txBox="1">
            <a:spLocks noChangeArrowheads="1"/>
          </p:cNvSpPr>
          <p:nvPr/>
        </p:nvSpPr>
        <p:spPr bwMode="auto">
          <a:xfrm>
            <a:off x="3532424" y="3173414"/>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58" name="TextBox 57"/>
          <p:cNvSpPr txBox="1">
            <a:spLocks noChangeArrowheads="1"/>
          </p:cNvSpPr>
          <p:nvPr/>
        </p:nvSpPr>
        <p:spPr bwMode="auto">
          <a:xfrm>
            <a:off x="4214416" y="3181350"/>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59" name="TextBox 58"/>
          <p:cNvSpPr txBox="1">
            <a:spLocks noChangeArrowheads="1"/>
          </p:cNvSpPr>
          <p:nvPr/>
        </p:nvSpPr>
        <p:spPr bwMode="auto">
          <a:xfrm>
            <a:off x="5073767" y="3189289"/>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60" name="TextBox 59"/>
          <p:cNvSpPr txBox="1">
            <a:spLocks noChangeArrowheads="1"/>
          </p:cNvSpPr>
          <p:nvPr/>
        </p:nvSpPr>
        <p:spPr bwMode="auto">
          <a:xfrm>
            <a:off x="6971943" y="3173414"/>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61" name="TextBox 60"/>
          <p:cNvSpPr txBox="1">
            <a:spLocks noChangeArrowheads="1"/>
          </p:cNvSpPr>
          <p:nvPr/>
        </p:nvSpPr>
        <p:spPr bwMode="auto">
          <a:xfrm>
            <a:off x="7349889" y="3181350"/>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63" name="TextBox 62"/>
          <p:cNvSpPr txBox="1">
            <a:spLocks noChangeArrowheads="1"/>
          </p:cNvSpPr>
          <p:nvPr/>
        </p:nvSpPr>
        <p:spPr bwMode="auto">
          <a:xfrm>
            <a:off x="7841852" y="3165475"/>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Tree>
    <p:extLst>
      <p:ext uri="{BB962C8B-B14F-4D97-AF65-F5344CB8AC3E}">
        <p14:creationId xmlns:p14="http://schemas.microsoft.com/office/powerpoint/2010/main" val="275430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6" grpId="0"/>
      <p:bldP spid="36" grpId="0"/>
      <p:bldP spid="45" grpId="0"/>
      <p:bldP spid="57" grpId="0"/>
      <p:bldP spid="58" grpId="0"/>
      <p:bldP spid="59" grpId="0"/>
      <p:bldP spid="60" grpId="0"/>
      <p:bldP spid="61" grpId="0"/>
      <p:bldP spid="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Computing P(</a:t>
            </a:r>
            <a:r>
              <a:rPr lang="en-US" altLang="en-US" i="1" smtClean="0"/>
              <a:t>F</a:t>
            </a:r>
            <a:r>
              <a:rPr lang="en-US" altLang="en-US" smtClean="0"/>
              <a:t> | </a:t>
            </a:r>
            <a:r>
              <a:rPr lang="en-US" altLang="en-US" i="1" smtClean="0"/>
              <a:t>E</a:t>
            </a:r>
            <a:r>
              <a:rPr lang="en-US" altLang="en-US" smtClean="0"/>
              <a:t>) in IBM Model 1</a:t>
            </a:r>
          </a:p>
        </p:txBody>
      </p:sp>
      <p:sp>
        <p:nvSpPr>
          <p:cNvPr id="35843" name="Content Placeholder 2"/>
          <p:cNvSpPr>
            <a:spLocks noGrp="1"/>
          </p:cNvSpPr>
          <p:nvPr>
            <p:ph idx="1"/>
          </p:nvPr>
        </p:nvSpPr>
        <p:spPr>
          <a:xfrm>
            <a:off x="912138" y="1371600"/>
            <a:ext cx="10337562" cy="1468438"/>
          </a:xfrm>
        </p:spPr>
        <p:txBody>
          <a:bodyPr/>
          <a:lstStyle/>
          <a:p>
            <a:r>
              <a:rPr lang="en-US" altLang="en-US" sz="2800" smtClean="0"/>
              <a:t>Assume some length distribution P(</a:t>
            </a:r>
            <a:r>
              <a:rPr lang="en-US" altLang="en-US" sz="2800" i="1" smtClean="0"/>
              <a:t>J</a:t>
            </a:r>
            <a:r>
              <a:rPr lang="en-US" altLang="en-US" sz="2800" smtClean="0"/>
              <a:t> | </a:t>
            </a:r>
            <a:r>
              <a:rPr lang="en-US" altLang="en-US" sz="2800" i="1" smtClean="0"/>
              <a:t>E</a:t>
            </a:r>
            <a:r>
              <a:rPr lang="en-US" altLang="en-US" sz="2800" smtClean="0"/>
              <a:t>) </a:t>
            </a:r>
          </a:p>
          <a:p>
            <a:r>
              <a:rPr lang="en-US" altLang="en-US" sz="2800" smtClean="0"/>
              <a:t>Assume all alignments are equally likely. Since there are (</a:t>
            </a:r>
            <a:r>
              <a:rPr lang="en-US" altLang="en-US" sz="2800" i="1" smtClean="0"/>
              <a:t>I</a:t>
            </a:r>
            <a:r>
              <a:rPr lang="en-US" altLang="en-US" sz="2800" smtClean="0"/>
              <a:t> + 1)</a:t>
            </a:r>
            <a:r>
              <a:rPr lang="en-US" altLang="en-US" sz="2800" i="1" baseline="30000" smtClean="0"/>
              <a:t>J </a:t>
            </a:r>
            <a:r>
              <a:rPr lang="en-US" altLang="en-US" sz="2800" smtClean="0"/>
              <a:t> possible alignments:</a:t>
            </a:r>
            <a:endParaRPr lang="en-US" altLang="en-US" sz="2800" i="1" baseline="300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80FF5414-9F4D-469D-B0EF-A37B9E73936F}" type="slidenum">
              <a:rPr lang="en-US" smtClean="0"/>
              <a:pPr>
                <a:defRPr/>
              </a:pPr>
              <a:t>59</a:t>
            </a:fld>
            <a:endParaRPr lang="en-US" dirty="0">
              <a:latin typeface="+mn-lt"/>
            </a:endParaRPr>
          </a:p>
        </p:txBody>
      </p:sp>
      <p:graphicFrame>
        <p:nvGraphicFramePr>
          <p:cNvPr id="35845" name="Object 2"/>
          <p:cNvGraphicFramePr>
            <a:graphicFrameLocks noChangeAspect="1"/>
          </p:cNvGraphicFramePr>
          <p:nvPr/>
        </p:nvGraphicFramePr>
        <p:xfrm>
          <a:off x="4174298" y="2714626"/>
          <a:ext cx="3697114" cy="955675"/>
        </p:xfrm>
        <a:graphic>
          <a:graphicData uri="http://schemas.openxmlformats.org/presentationml/2006/ole">
            <mc:AlternateContent xmlns:mc="http://schemas.openxmlformats.org/markup-compatibility/2006">
              <mc:Choice xmlns:v="urn:schemas-microsoft-com:vml" Requires="v">
                <p:oleObj spid="_x0000_s3155" name="Equation" r:id="rId4" imgW="1219200" imgH="419100" progId="Equation.3">
                  <p:embed/>
                </p:oleObj>
              </mc:Choice>
              <mc:Fallback>
                <p:oleObj name="Equation" r:id="rId4" imgW="1219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298" y="2714626"/>
                        <a:ext cx="3697114"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Content Placeholder 2"/>
          <p:cNvSpPr txBox="1">
            <a:spLocks/>
          </p:cNvSpPr>
          <p:nvPr/>
        </p:nvSpPr>
        <p:spPr bwMode="auto">
          <a:xfrm>
            <a:off x="954367" y="3652838"/>
            <a:ext cx="10337562" cy="942975"/>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a:latin typeface="+mn-lt"/>
              </a:rPr>
              <a:t>Assume </a:t>
            </a:r>
            <a:r>
              <a:rPr lang="en-US" sz="2800" b="0" i="1" kern="0" dirty="0">
                <a:latin typeface="+mn-lt"/>
              </a:rPr>
              <a:t>t</a:t>
            </a:r>
            <a:r>
              <a:rPr lang="en-US" sz="2800" b="0" kern="0" dirty="0">
                <a:latin typeface="+mn-lt"/>
              </a:rPr>
              <a:t>(</a:t>
            </a:r>
            <a:r>
              <a:rPr lang="en-US" sz="2800" b="0" i="1" kern="0" dirty="0" err="1">
                <a:latin typeface="+mn-lt"/>
              </a:rPr>
              <a:t>f</a:t>
            </a:r>
            <a:r>
              <a:rPr lang="en-US" sz="2800" b="0" i="1" kern="0" baseline="-25000" dirty="0" err="1">
                <a:latin typeface="+mn-lt"/>
              </a:rPr>
              <a:t>x</a:t>
            </a:r>
            <a:r>
              <a:rPr lang="en-US" sz="2800" b="0" kern="0" dirty="0" err="1">
                <a:latin typeface="+mn-lt"/>
              </a:rPr>
              <a:t>,</a:t>
            </a:r>
            <a:r>
              <a:rPr lang="en-US" sz="2800" b="0" i="1" kern="0" dirty="0" err="1">
                <a:latin typeface="+mn-lt"/>
              </a:rPr>
              <a:t>e</a:t>
            </a:r>
            <a:r>
              <a:rPr lang="en-US" sz="2800" b="0" i="1" kern="0" baseline="-25000" dirty="0" err="1">
                <a:latin typeface="+mn-lt"/>
              </a:rPr>
              <a:t>y</a:t>
            </a:r>
            <a:r>
              <a:rPr lang="en-US" sz="2800" b="0" kern="0" dirty="0">
                <a:latin typeface="+mn-lt"/>
              </a:rPr>
              <a:t>) is the probability of translating </a:t>
            </a:r>
            <a:r>
              <a:rPr lang="en-US" sz="2800" b="0" i="1" kern="0" dirty="0" err="1"/>
              <a:t>e</a:t>
            </a:r>
            <a:r>
              <a:rPr lang="en-US" sz="2800" b="0" i="1" kern="0" baseline="-25000" dirty="0" err="1"/>
              <a:t>y</a:t>
            </a:r>
            <a:r>
              <a:rPr lang="en-US" sz="2800" b="0" i="1" kern="0" baseline="-25000" dirty="0"/>
              <a:t> </a:t>
            </a:r>
            <a:r>
              <a:rPr lang="en-US" sz="2800" b="0" kern="0" dirty="0">
                <a:latin typeface="+mn-lt"/>
              </a:rPr>
              <a:t>as </a:t>
            </a:r>
            <a:r>
              <a:rPr lang="en-US" sz="2800" b="0" i="1" kern="0" dirty="0" err="1"/>
              <a:t>f</a:t>
            </a:r>
            <a:r>
              <a:rPr lang="en-US" sz="2800" b="0" i="1" kern="0" baseline="-25000" dirty="0" err="1"/>
              <a:t>x</a:t>
            </a:r>
            <a:r>
              <a:rPr lang="en-US" sz="2800" b="0" kern="0" dirty="0"/>
              <a:t>, therefore:</a:t>
            </a:r>
            <a:endParaRPr lang="en-US" sz="2800" b="0" i="1" kern="0" baseline="30000" dirty="0">
              <a:latin typeface="+mn-lt"/>
            </a:endParaRPr>
          </a:p>
        </p:txBody>
      </p:sp>
      <p:graphicFrame>
        <p:nvGraphicFramePr>
          <p:cNvPr id="35847" name="Object 3"/>
          <p:cNvGraphicFramePr>
            <a:graphicFrameLocks noChangeAspect="1"/>
          </p:cNvGraphicFramePr>
          <p:nvPr/>
        </p:nvGraphicFramePr>
        <p:xfrm>
          <a:off x="4376995" y="4271963"/>
          <a:ext cx="4704267" cy="1009650"/>
        </p:xfrm>
        <a:graphic>
          <a:graphicData uri="http://schemas.openxmlformats.org/presentationml/2006/ole">
            <mc:AlternateContent xmlns:mc="http://schemas.openxmlformats.org/markup-compatibility/2006">
              <mc:Choice xmlns:v="urn:schemas-microsoft-com:vml" Requires="v">
                <p:oleObj spid="_x0000_s3156" name="Equation" r:id="rId6" imgW="1600200" imgH="457200" progId="Equation.3">
                  <p:embed/>
                </p:oleObj>
              </mc:Choice>
              <mc:Fallback>
                <p:oleObj name="Equation" r:id="rId6" imgW="16002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6995" y="4271963"/>
                        <a:ext cx="4704267"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Content Placeholder 2"/>
          <p:cNvSpPr txBox="1">
            <a:spLocks/>
          </p:cNvSpPr>
          <p:nvPr/>
        </p:nvSpPr>
        <p:spPr bwMode="auto">
          <a:xfrm>
            <a:off x="800233" y="5213351"/>
            <a:ext cx="10833748" cy="525463"/>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err="1">
                <a:latin typeface="+mn-lt"/>
              </a:rPr>
              <a:t>Det</a:t>
            </a:r>
            <a:r>
              <a:rPr lang="en-US" sz="2800" b="0" kern="0" dirty="0">
                <a:latin typeface="+mn-lt"/>
              </a:rPr>
              <a:t>ermine </a:t>
            </a:r>
            <a:r>
              <a:rPr lang="en-US" sz="2800" dirty="0"/>
              <a:t>P(</a:t>
            </a:r>
            <a:r>
              <a:rPr lang="en-US" sz="2800" i="1" dirty="0"/>
              <a:t>F</a:t>
            </a:r>
            <a:r>
              <a:rPr lang="en-US" sz="2800" dirty="0"/>
              <a:t> | </a:t>
            </a:r>
            <a:r>
              <a:rPr lang="en-US" sz="2800" i="1" dirty="0"/>
              <a:t>E</a:t>
            </a:r>
            <a:r>
              <a:rPr lang="en-US" sz="2800" dirty="0"/>
              <a:t>) </a:t>
            </a:r>
            <a:r>
              <a:rPr lang="en-US" sz="2800" b="0" dirty="0"/>
              <a:t>by summing over all alignments: </a:t>
            </a:r>
            <a:r>
              <a:rPr lang="en-US" sz="2800" b="0" kern="0" dirty="0">
                <a:latin typeface="+mn-lt"/>
              </a:rPr>
              <a:t> </a:t>
            </a:r>
            <a:endParaRPr lang="en-US" sz="2800" b="0" i="1" kern="0" baseline="30000" dirty="0">
              <a:latin typeface="+mn-lt"/>
            </a:endParaRPr>
          </a:p>
        </p:txBody>
      </p:sp>
      <p:graphicFrame>
        <p:nvGraphicFramePr>
          <p:cNvPr id="35849" name="Object 4"/>
          <p:cNvGraphicFramePr>
            <a:graphicFrameLocks noChangeAspect="1"/>
          </p:cNvGraphicFramePr>
          <p:nvPr/>
        </p:nvGraphicFramePr>
        <p:xfrm>
          <a:off x="895247" y="5691189"/>
          <a:ext cx="10371345" cy="974725"/>
        </p:xfrm>
        <a:graphic>
          <a:graphicData uri="http://schemas.openxmlformats.org/presentationml/2006/ole">
            <mc:AlternateContent xmlns:mc="http://schemas.openxmlformats.org/markup-compatibility/2006">
              <mc:Choice xmlns:v="urn:schemas-microsoft-com:vml" Requires="v">
                <p:oleObj spid="_x0000_s3157" name="Equation" r:id="rId8" imgW="3657600" imgH="457200" progId="Equation.3">
                  <p:embed/>
                </p:oleObj>
              </mc:Choice>
              <mc:Fallback>
                <p:oleObj name="Equation" r:id="rId8" imgW="36576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5247" y="5691189"/>
                        <a:ext cx="1037134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5170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History of MT (5)</a:t>
            </a:r>
          </a:p>
        </p:txBody>
      </p:sp>
      <p:sp>
        <p:nvSpPr>
          <p:cNvPr id="8195" name="Slide Number Placeholder 2"/>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C6861E6-846D-42CB-AAD2-1EEA113C2FEF}" type="slidenum">
              <a:rPr lang="en-US" altLang="en-US" sz="1400" smtClean="0"/>
              <a:pPr eaLnBrk="1" hangingPunct="1">
                <a:spcBef>
                  <a:spcPct val="0"/>
                </a:spcBef>
                <a:buFontTx/>
                <a:buNone/>
              </a:pPr>
              <a:t>6</a:t>
            </a:fld>
            <a:endParaRPr lang="en-US" altLang="en-US" sz="1400"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118" y="1606062"/>
            <a:ext cx="4026121"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Rectangle 3"/>
          <p:cNvSpPr>
            <a:spLocks noChangeArrowheads="1"/>
          </p:cNvSpPr>
          <p:nvPr/>
        </p:nvSpPr>
        <p:spPr bwMode="auto">
          <a:xfrm>
            <a:off x="6384966" y="2595564"/>
            <a:ext cx="505476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a:t>The ALPAC (Automatic Language Processing Advisory Committee) was a govt. committee of seven scientists.</a:t>
            </a:r>
          </a:p>
          <a:p>
            <a:pPr eaLnBrk="1" hangingPunct="1">
              <a:spcBef>
                <a:spcPct val="0"/>
              </a:spcBef>
              <a:buFontTx/>
              <a:buNone/>
            </a:pPr>
            <a:endParaRPr lang="en-US" altLang="en-US" sz="1800" dirty="0"/>
          </a:p>
          <a:p>
            <a:pPr eaLnBrk="1" hangingPunct="1">
              <a:spcBef>
                <a:spcPct val="0"/>
              </a:spcBef>
              <a:buFontTx/>
              <a:buNone/>
            </a:pPr>
            <a:r>
              <a:rPr lang="en-US" altLang="en-US" sz="1800" dirty="0"/>
              <a:t>Their 1966 report was very skeptical of the progress in computational linguistics and machine translation.</a:t>
            </a:r>
          </a:p>
        </p:txBody>
      </p:sp>
      <p:sp>
        <p:nvSpPr>
          <p:cNvPr id="8198" name="Rectangle 1"/>
          <p:cNvSpPr>
            <a:spLocks noChangeArrowheads="1"/>
          </p:cNvSpPr>
          <p:nvPr/>
        </p:nvSpPr>
        <p:spPr bwMode="auto">
          <a:xfrm>
            <a:off x="6384965" y="1600200"/>
            <a:ext cx="456068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800" b="1"/>
              <a:t>The ALPAC Report</a:t>
            </a:r>
          </a:p>
        </p:txBody>
      </p:sp>
    </p:spTree>
    <p:extLst>
      <p:ext uri="{BB962C8B-B14F-4D97-AF65-F5344CB8AC3E}">
        <p14:creationId xmlns:p14="http://schemas.microsoft.com/office/powerpoint/2010/main" val="14252329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Decoding for IBM Model 1</a:t>
            </a:r>
          </a:p>
        </p:txBody>
      </p:sp>
      <p:sp>
        <p:nvSpPr>
          <p:cNvPr id="36867" name="Content Placeholder 2"/>
          <p:cNvSpPr>
            <a:spLocks noGrp="1"/>
          </p:cNvSpPr>
          <p:nvPr>
            <p:ph idx="1"/>
          </p:nvPr>
        </p:nvSpPr>
        <p:spPr>
          <a:xfrm>
            <a:off x="912138" y="1371601"/>
            <a:ext cx="10337562" cy="1179513"/>
          </a:xfrm>
        </p:spPr>
        <p:txBody>
          <a:bodyPr/>
          <a:lstStyle/>
          <a:p>
            <a:r>
              <a:rPr lang="en-US" altLang="en-US" smtClean="0"/>
              <a:t>Goal is to find the most probable alignment given a parameterized model.</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E0D9155-FE17-48E7-A252-450520FBC421}" type="slidenum">
              <a:rPr lang="en-US" smtClean="0"/>
              <a:pPr>
                <a:defRPr/>
              </a:pPr>
              <a:t>60</a:t>
            </a:fld>
            <a:endParaRPr lang="en-US" dirty="0">
              <a:latin typeface="+mn-lt"/>
            </a:endParaRPr>
          </a:p>
        </p:txBody>
      </p:sp>
      <p:graphicFrame>
        <p:nvGraphicFramePr>
          <p:cNvPr id="36869" name="Object 2"/>
          <p:cNvGraphicFramePr>
            <a:graphicFrameLocks noChangeAspect="1"/>
          </p:cNvGraphicFramePr>
          <p:nvPr/>
        </p:nvGraphicFramePr>
        <p:xfrm>
          <a:off x="3165035" y="2433639"/>
          <a:ext cx="4531129" cy="777875"/>
        </p:xfrm>
        <a:graphic>
          <a:graphicData uri="http://schemas.openxmlformats.org/presentationml/2006/ole">
            <mc:AlternateContent xmlns:mc="http://schemas.openxmlformats.org/markup-compatibility/2006">
              <mc:Choice xmlns:v="urn:schemas-microsoft-com:vml" Requires="v">
                <p:oleObj spid="_x0000_s4206" name="Equation" r:id="rId4" imgW="1447800" imgH="330200" progId="Equation.3">
                  <p:embed/>
                </p:oleObj>
              </mc:Choice>
              <mc:Fallback>
                <p:oleObj name="Equation" r:id="rId4" imgW="14478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035" y="2433639"/>
                        <a:ext cx="4531129"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4"/>
          <p:cNvGraphicFramePr>
            <a:graphicFrameLocks noChangeAspect="1"/>
          </p:cNvGraphicFramePr>
          <p:nvPr/>
        </p:nvGraphicFramePr>
        <p:xfrm>
          <a:off x="3553538" y="2995613"/>
          <a:ext cx="5800098" cy="1047750"/>
        </p:xfrm>
        <a:graphic>
          <a:graphicData uri="http://schemas.openxmlformats.org/presentationml/2006/ole">
            <mc:AlternateContent xmlns:mc="http://schemas.openxmlformats.org/markup-compatibility/2006">
              <mc:Choice xmlns:v="urn:schemas-microsoft-com:vml" Requires="v">
                <p:oleObj spid="_x0000_s4207" name="Equation" r:id="rId6" imgW="1905000" imgH="457200" progId="Equation.3">
                  <p:embed/>
                </p:oleObj>
              </mc:Choice>
              <mc:Fallback>
                <p:oleObj name="Equation" r:id="rId6" imgW="19050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3538" y="2995613"/>
                        <a:ext cx="5800098"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4"/>
          <p:cNvGraphicFramePr>
            <a:graphicFrameLocks noChangeAspect="1"/>
          </p:cNvGraphicFramePr>
          <p:nvPr/>
        </p:nvGraphicFramePr>
        <p:xfrm>
          <a:off x="3559872" y="3954463"/>
          <a:ext cx="4176409" cy="1046162"/>
        </p:xfrm>
        <a:graphic>
          <a:graphicData uri="http://schemas.openxmlformats.org/presentationml/2006/ole">
            <mc:AlternateContent xmlns:mc="http://schemas.openxmlformats.org/markup-compatibility/2006">
              <mc:Choice xmlns:v="urn:schemas-microsoft-com:vml" Requires="v">
                <p:oleObj spid="_x0000_s4208" name="Equation" r:id="rId8" imgW="1371600" imgH="457200" progId="Equation.3">
                  <p:embed/>
                </p:oleObj>
              </mc:Choice>
              <mc:Fallback>
                <p:oleObj name="Equation" r:id="rId8" imgW="13716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9872" y="3954463"/>
                        <a:ext cx="4176409"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TextBox 8"/>
          <p:cNvSpPr txBox="1">
            <a:spLocks noChangeArrowheads="1"/>
          </p:cNvSpPr>
          <p:nvPr/>
        </p:nvSpPr>
        <p:spPr bwMode="auto">
          <a:xfrm>
            <a:off x="943810" y="4884738"/>
            <a:ext cx="74398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b="0"/>
              <a:t>Since translation choice for each position </a:t>
            </a:r>
            <a:r>
              <a:rPr lang="en-US" altLang="en-US" sz="2400" b="0" i="1"/>
              <a:t>j</a:t>
            </a:r>
            <a:r>
              <a:rPr lang="en-US" altLang="en-US" sz="2400" b="0"/>
              <a:t> is independent, </a:t>
            </a:r>
          </a:p>
          <a:p>
            <a:pPr eaLnBrk="1" hangingPunct="1">
              <a:spcBef>
                <a:spcPct val="0"/>
              </a:spcBef>
              <a:buClrTx/>
              <a:buFontTx/>
              <a:buNone/>
            </a:pPr>
            <a:r>
              <a:rPr lang="en-US" altLang="en-US" sz="2400" b="0"/>
              <a:t>the product is maximized by maximizing each term:</a:t>
            </a:r>
          </a:p>
        </p:txBody>
      </p:sp>
      <p:graphicFrame>
        <p:nvGraphicFramePr>
          <p:cNvPr id="36873" name="Object 6"/>
          <p:cNvGraphicFramePr>
            <a:graphicFrameLocks noChangeAspect="1"/>
          </p:cNvGraphicFramePr>
          <p:nvPr/>
        </p:nvGraphicFramePr>
        <p:xfrm>
          <a:off x="2337355" y="5803901"/>
          <a:ext cx="6406079" cy="735013"/>
        </p:xfrm>
        <a:graphic>
          <a:graphicData uri="http://schemas.openxmlformats.org/presentationml/2006/ole">
            <mc:AlternateContent xmlns:mc="http://schemas.openxmlformats.org/markup-compatibility/2006">
              <mc:Choice xmlns:v="urn:schemas-microsoft-com:vml" Requires="v">
                <p:oleObj spid="_x0000_s4209" name="Equation" r:id="rId10" imgW="1993900" imgH="304800" progId="Equation.3">
                  <p:embed/>
                </p:oleObj>
              </mc:Choice>
              <mc:Fallback>
                <p:oleObj name="Equation" r:id="rId10" imgW="1993900" imgH="304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7355" y="5803901"/>
                        <a:ext cx="6406079"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46538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823119" y="460375"/>
            <a:ext cx="10929101" cy="990600"/>
          </a:xfrm>
        </p:spPr>
        <p:txBody>
          <a:bodyPr/>
          <a:lstStyle/>
          <a:p>
            <a:r>
              <a:rPr lang="en-US" altLang="en-US" dirty="0" smtClean="0"/>
              <a:t>HMM-Based Word Alignment</a:t>
            </a:r>
          </a:p>
        </p:txBody>
      </p:sp>
      <p:sp>
        <p:nvSpPr>
          <p:cNvPr id="37891" name="Rectangle 3"/>
          <p:cNvSpPr>
            <a:spLocks noGrp="1" noChangeArrowheads="1"/>
          </p:cNvSpPr>
          <p:nvPr>
            <p:ph type="body" idx="4294967295"/>
          </p:nvPr>
        </p:nvSpPr>
        <p:spPr/>
        <p:txBody>
          <a:bodyPr/>
          <a:lstStyle/>
          <a:p>
            <a:r>
              <a:rPr lang="en-US" altLang="en-US" sz="2800" dirty="0" smtClean="0"/>
              <a:t>IBM Model 1 assumes all alignments are equally likely and does not take into account </a:t>
            </a:r>
            <a:r>
              <a:rPr lang="en-US" altLang="en-US" sz="2800" b="1" i="1" dirty="0" smtClean="0">
                <a:solidFill>
                  <a:srgbClr val="FF0000"/>
                </a:solidFill>
              </a:rPr>
              <a:t>locality:</a:t>
            </a:r>
          </a:p>
          <a:p>
            <a:pPr lvl="1"/>
            <a:r>
              <a:rPr lang="en-US" altLang="en-US" sz="2400" dirty="0" smtClean="0"/>
              <a:t>If two words appear together in one language, then their translations are likely to appear together in the result in the other language.</a:t>
            </a:r>
          </a:p>
          <a:p>
            <a:r>
              <a:rPr lang="en-US" altLang="en-US" sz="2800" dirty="0" smtClean="0"/>
              <a:t>An alternative model of word alignment based on an HMM model </a:t>
            </a:r>
            <a:r>
              <a:rPr lang="en-US" altLang="en-US" sz="2800" b="1" i="1" dirty="0" smtClean="0"/>
              <a:t>does</a:t>
            </a:r>
            <a:r>
              <a:rPr lang="en-US" altLang="en-US" sz="2800" dirty="0" smtClean="0"/>
              <a:t> account for locality by making longer jumps in switching from translating one word to another less likely.</a:t>
            </a:r>
          </a:p>
        </p:txBody>
      </p:sp>
    </p:spTree>
    <p:extLst>
      <p:ext uri="{BB962C8B-B14F-4D97-AF65-F5344CB8AC3E}">
        <p14:creationId xmlns:p14="http://schemas.microsoft.com/office/powerpoint/2010/main" val="893486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en-US" altLang="en-US" smtClean="0"/>
              <a:t>HMM Model</a:t>
            </a:r>
          </a:p>
        </p:txBody>
      </p:sp>
      <p:sp>
        <p:nvSpPr>
          <p:cNvPr id="38915" name="Rectangle 3"/>
          <p:cNvSpPr>
            <a:spLocks noGrp="1" noChangeArrowheads="1"/>
          </p:cNvSpPr>
          <p:nvPr>
            <p:ph type="body" idx="4294967295"/>
          </p:nvPr>
        </p:nvSpPr>
        <p:spPr/>
        <p:txBody>
          <a:bodyPr/>
          <a:lstStyle/>
          <a:p>
            <a:r>
              <a:rPr lang="en-US" altLang="en-US" sz="2800" smtClean="0"/>
              <a:t>Assumes the hidden state is the specific word occurrence </a:t>
            </a:r>
            <a:r>
              <a:rPr lang="en-US" altLang="en-US" sz="2800" i="1" smtClean="0"/>
              <a:t>e</a:t>
            </a:r>
            <a:r>
              <a:rPr lang="en-US" altLang="en-US" sz="2800" i="1" baseline="-25000" smtClean="0"/>
              <a:t>i</a:t>
            </a:r>
            <a:r>
              <a:rPr lang="en-US" altLang="en-US" sz="2800" smtClean="0"/>
              <a:t> in </a:t>
            </a:r>
            <a:r>
              <a:rPr lang="en-US" altLang="en-US" sz="2800" i="1" smtClean="0"/>
              <a:t>E</a:t>
            </a:r>
            <a:r>
              <a:rPr lang="en-US" altLang="en-US" sz="2800" smtClean="0"/>
              <a:t> currently being translated (i.e. there are </a:t>
            </a:r>
            <a:r>
              <a:rPr lang="en-US" altLang="en-US" sz="2800" i="1" smtClean="0"/>
              <a:t>I</a:t>
            </a:r>
            <a:r>
              <a:rPr lang="en-US" altLang="en-US" sz="2800" smtClean="0"/>
              <a:t> states, one for each word in </a:t>
            </a:r>
            <a:r>
              <a:rPr lang="en-US" altLang="en-US" sz="2800" i="1" smtClean="0"/>
              <a:t>E</a:t>
            </a:r>
            <a:r>
              <a:rPr lang="en-US" altLang="en-US" sz="2800" smtClean="0"/>
              <a:t>).</a:t>
            </a:r>
          </a:p>
          <a:p>
            <a:r>
              <a:rPr lang="en-US" altLang="en-US" sz="2800" smtClean="0"/>
              <a:t>Assumes the observations from these hidden states are the possible translations </a:t>
            </a:r>
            <a:r>
              <a:rPr lang="en-US" altLang="en-US" sz="2800" i="1" smtClean="0"/>
              <a:t>f</a:t>
            </a:r>
            <a:r>
              <a:rPr lang="en-US" altLang="en-US" sz="2800" i="1" baseline="-25000" smtClean="0"/>
              <a:t>j</a:t>
            </a:r>
            <a:r>
              <a:rPr lang="en-US" altLang="en-US" sz="2800" i="1" smtClean="0"/>
              <a:t> </a:t>
            </a:r>
            <a:r>
              <a:rPr lang="en-US" altLang="en-US" sz="2800" smtClean="0"/>
              <a:t>of </a:t>
            </a:r>
            <a:r>
              <a:rPr lang="en-US" altLang="en-US" sz="2800" i="1" smtClean="0"/>
              <a:t>e</a:t>
            </a:r>
            <a:r>
              <a:rPr lang="en-US" altLang="en-US" sz="2800" i="1" baseline="-25000" smtClean="0"/>
              <a:t>i.</a:t>
            </a:r>
            <a:r>
              <a:rPr lang="en-US" altLang="en-US" sz="2800" smtClean="0"/>
              <a:t> </a:t>
            </a:r>
          </a:p>
          <a:p>
            <a:r>
              <a:rPr lang="en-US" altLang="en-US" sz="2800" smtClean="0"/>
              <a:t>Generation of </a:t>
            </a:r>
            <a:r>
              <a:rPr lang="en-US" altLang="en-US" sz="2800" i="1" smtClean="0"/>
              <a:t>F</a:t>
            </a:r>
            <a:r>
              <a:rPr lang="en-US" altLang="en-US" sz="2800" smtClean="0"/>
              <a:t> from </a:t>
            </a:r>
            <a:r>
              <a:rPr lang="en-US" altLang="en-US" sz="2800" i="1" smtClean="0"/>
              <a:t>E</a:t>
            </a:r>
            <a:r>
              <a:rPr lang="en-US" altLang="en-US" sz="2800" smtClean="0"/>
              <a:t> then consists of moving to the initial </a:t>
            </a:r>
            <a:r>
              <a:rPr lang="en-US" altLang="en-US" sz="2800" i="1" smtClean="0"/>
              <a:t>E</a:t>
            </a:r>
            <a:r>
              <a:rPr lang="en-US" altLang="en-US" sz="2800" smtClean="0"/>
              <a:t> word to be translated, generating a translation, moving to the next word to be translated, and so on.</a:t>
            </a:r>
          </a:p>
        </p:txBody>
      </p:sp>
    </p:spTree>
    <p:extLst>
      <p:ext uri="{BB962C8B-B14F-4D97-AF65-F5344CB8AC3E}">
        <p14:creationId xmlns:p14="http://schemas.microsoft.com/office/powerpoint/2010/main" val="8728568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ltLang="en-US" smtClean="0"/>
              <a:t>Sample HMM Generation</a:t>
            </a:r>
          </a:p>
        </p:txBody>
      </p:sp>
      <p:sp>
        <p:nvSpPr>
          <p:cNvPr id="39939"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36"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3994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3994" name="AutoShape 26"/>
          <p:cNvSpPr>
            <a:spLocks noChangeArrowheads="1"/>
          </p:cNvSpPr>
          <p:nvPr/>
        </p:nvSpPr>
        <p:spPr bwMode="auto">
          <a:xfrm>
            <a:off x="1444219" y="1780055"/>
            <a:ext cx="181822" cy="402291"/>
          </a:xfrm>
          <a:prstGeom prst="curvedDownArrow">
            <a:avLst>
              <a:gd name="adj1" fmla="val 67159"/>
              <a:gd name="adj2" fmla="val 134318"/>
              <a:gd name="adj3" fmla="val 33333"/>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3995" name="AutoShape 27"/>
          <p:cNvSpPr>
            <a:spLocks noChangeArrowheads="1"/>
          </p:cNvSpPr>
          <p:nvPr/>
        </p:nvSpPr>
        <p:spPr bwMode="auto">
          <a:xfrm>
            <a:off x="2708966" y="2386151"/>
            <a:ext cx="361183" cy="725213"/>
          </a:xfrm>
          <a:prstGeom prst="downArrow">
            <a:avLst>
              <a:gd name="adj1" fmla="val 50000"/>
              <a:gd name="adj2" fmla="val 181697"/>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Tree>
    <p:extLst>
      <p:ext uri="{BB962C8B-B14F-4D97-AF65-F5344CB8AC3E}">
        <p14:creationId xmlns:p14="http://schemas.microsoft.com/office/powerpoint/2010/main" val="389259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3994" grpId="0" animBg="1"/>
      <p:bldP spid="8399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ltLang="en-US" smtClean="0"/>
              <a:t>Sample HMM Generation</a:t>
            </a:r>
          </a:p>
        </p:txBody>
      </p:sp>
      <p:sp>
        <p:nvSpPr>
          <p:cNvPr id="40963"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0964"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5"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096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5006" name="AutoShape 14"/>
          <p:cNvSpPr>
            <a:spLocks noChangeArrowheads="1"/>
          </p:cNvSpPr>
          <p:nvPr/>
        </p:nvSpPr>
        <p:spPr bwMode="auto">
          <a:xfrm>
            <a:off x="2776531" y="1599080"/>
            <a:ext cx="181822" cy="402291"/>
          </a:xfrm>
          <a:prstGeom prst="curvedDownArrow">
            <a:avLst>
              <a:gd name="adj1" fmla="val 67159"/>
              <a:gd name="adj2" fmla="val 134318"/>
              <a:gd name="adj3" fmla="val 33333"/>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5007" name="AutoShape 15"/>
          <p:cNvSpPr>
            <a:spLocks noChangeArrowheads="1"/>
          </p:cNvSpPr>
          <p:nvPr/>
        </p:nvSpPr>
        <p:spPr bwMode="auto">
          <a:xfrm>
            <a:off x="3811132" y="2375038"/>
            <a:ext cx="361183" cy="725213"/>
          </a:xfrm>
          <a:prstGeom prst="downArrow">
            <a:avLst>
              <a:gd name="adj1" fmla="val 50000"/>
              <a:gd name="adj2" fmla="val 181696"/>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Tree>
    <p:extLst>
      <p:ext uri="{BB962C8B-B14F-4D97-AF65-F5344CB8AC3E}">
        <p14:creationId xmlns:p14="http://schemas.microsoft.com/office/powerpoint/2010/main" val="4238800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0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5006" grpId="0" animBg="1"/>
      <p:bldP spid="8500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en-US" altLang="en-US" smtClean="0"/>
              <a:t>Sample HMM Generation</a:t>
            </a:r>
          </a:p>
        </p:txBody>
      </p:sp>
      <p:sp>
        <p:nvSpPr>
          <p:cNvPr id="41987"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1988"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1989"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57"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199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6030" name="AutoShape 14"/>
          <p:cNvSpPr>
            <a:spLocks noChangeArrowheads="1"/>
          </p:cNvSpPr>
          <p:nvPr/>
        </p:nvSpPr>
        <p:spPr bwMode="auto">
          <a:xfrm>
            <a:off x="4007495" y="1586380"/>
            <a:ext cx="181822" cy="402291"/>
          </a:xfrm>
          <a:prstGeom prst="curvedDownArrow">
            <a:avLst>
              <a:gd name="adj1" fmla="val 67159"/>
              <a:gd name="adj2" fmla="val 134318"/>
              <a:gd name="adj3" fmla="val 33333"/>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1993" name="AutoShape 15"/>
          <p:cNvSpPr>
            <a:spLocks noChangeArrowheads="1"/>
          </p:cNvSpPr>
          <p:nvPr/>
        </p:nvSpPr>
        <p:spPr bwMode="auto">
          <a:xfrm>
            <a:off x="3811132" y="2375038"/>
            <a:ext cx="361183" cy="725213"/>
          </a:xfrm>
          <a:prstGeom prst="downArrow">
            <a:avLst>
              <a:gd name="adj1" fmla="val 50000"/>
              <a:gd name="adj2" fmla="val 181696"/>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6033" name="Line 17"/>
          <p:cNvSpPr>
            <a:spLocks noChangeShapeType="1"/>
          </p:cNvSpPr>
          <p:nvPr/>
        </p:nvSpPr>
        <p:spPr bwMode="auto">
          <a:xfrm flipH="1">
            <a:off x="4784501" y="2378076"/>
            <a:ext cx="274486" cy="682625"/>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Tree>
    <p:extLst>
      <p:ext uri="{BB962C8B-B14F-4D97-AF65-F5344CB8AC3E}">
        <p14:creationId xmlns:p14="http://schemas.microsoft.com/office/powerpoint/2010/main" val="269511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86030" grpId="0" animBg="1"/>
      <p:bldP spid="860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altLang="en-US" smtClean="0"/>
              <a:t>Sample HMM Generation</a:t>
            </a:r>
          </a:p>
        </p:txBody>
      </p:sp>
      <p:sp>
        <p:nvSpPr>
          <p:cNvPr id="43011"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3012"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3013"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3014"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58"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301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9102" name="AutoShape 14"/>
          <p:cNvSpPr>
            <a:spLocks noChangeArrowheads="1"/>
          </p:cNvSpPr>
          <p:nvPr/>
        </p:nvSpPr>
        <p:spPr bwMode="auto">
          <a:xfrm>
            <a:off x="4995645" y="1568124"/>
            <a:ext cx="453958" cy="402291"/>
          </a:xfrm>
          <a:prstGeom prst="curvedDownArrow">
            <a:avLst>
              <a:gd name="adj1" fmla="val 23497"/>
              <a:gd name="adj2" fmla="val 46995"/>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9104" name="Line 16"/>
          <p:cNvSpPr>
            <a:spLocks noChangeShapeType="1"/>
          </p:cNvSpPr>
          <p:nvPr/>
        </p:nvSpPr>
        <p:spPr bwMode="auto">
          <a:xfrm>
            <a:off x="5139221" y="2389188"/>
            <a:ext cx="407507" cy="67151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1795225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9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9102" grpId="0" animBg="1"/>
      <p:bldP spid="89102" grpId="1" animBg="1"/>
      <p:bldP spid="8910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r>
              <a:rPr lang="en-US" altLang="en-US" smtClean="0"/>
              <a:t>Sample HMM Generation</a:t>
            </a:r>
          </a:p>
        </p:txBody>
      </p:sp>
      <p:sp>
        <p:nvSpPr>
          <p:cNvPr id="44035"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4036"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4037"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4038"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4039"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59"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404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0126" name="AutoShape 14"/>
          <p:cNvSpPr>
            <a:spLocks noChangeArrowheads="1"/>
          </p:cNvSpPr>
          <p:nvPr/>
        </p:nvSpPr>
        <p:spPr bwMode="auto">
          <a:xfrm>
            <a:off x="4995645" y="1568124"/>
            <a:ext cx="453958" cy="402291"/>
          </a:xfrm>
          <a:prstGeom prst="curvedDownArrow">
            <a:avLst>
              <a:gd name="adj1" fmla="val 23497"/>
              <a:gd name="adj2" fmla="val 46995"/>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0127" name="Line 15"/>
          <p:cNvSpPr>
            <a:spLocks noChangeShapeType="1"/>
          </p:cNvSpPr>
          <p:nvPr/>
        </p:nvSpPr>
        <p:spPr bwMode="auto">
          <a:xfrm>
            <a:off x="5139222" y="2389188"/>
            <a:ext cx="1543456" cy="6477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980157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0126" grpId="0" animBg="1"/>
      <p:bldP spid="901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en-US" altLang="en-US" smtClean="0"/>
              <a:t>Sample HMM Generation</a:t>
            </a:r>
          </a:p>
        </p:txBody>
      </p:sp>
      <p:sp>
        <p:nvSpPr>
          <p:cNvPr id="45059"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5060"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5061"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5062"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5063"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5064"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60"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506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1150" name="AutoShape 14"/>
          <p:cNvSpPr>
            <a:spLocks noChangeArrowheads="1"/>
          </p:cNvSpPr>
          <p:nvPr/>
        </p:nvSpPr>
        <p:spPr bwMode="auto">
          <a:xfrm>
            <a:off x="5075878" y="1561774"/>
            <a:ext cx="1167622" cy="402291"/>
          </a:xfrm>
          <a:prstGeom prst="curvedDownArrow">
            <a:avLst>
              <a:gd name="adj1" fmla="val 63200"/>
              <a:gd name="adj2" fmla="val 126400"/>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1151" name="Line 15"/>
          <p:cNvSpPr>
            <a:spLocks noChangeShapeType="1"/>
          </p:cNvSpPr>
          <p:nvPr/>
        </p:nvSpPr>
        <p:spPr bwMode="auto">
          <a:xfrm>
            <a:off x="5950010" y="2389188"/>
            <a:ext cx="2096651" cy="69691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2614534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91150" grpId="0" animBg="1"/>
      <p:bldP spid="9115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r>
              <a:rPr lang="en-US" altLang="en-US" smtClean="0"/>
              <a:t>Sample HMM Generation</a:t>
            </a:r>
          </a:p>
        </p:txBody>
      </p:sp>
      <p:sp>
        <p:nvSpPr>
          <p:cNvPr id="46083"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6084"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6085"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6086"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6087"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6088"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6089"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61"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4609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2174" name="AutoShape 14"/>
          <p:cNvSpPr>
            <a:spLocks noChangeArrowheads="1"/>
          </p:cNvSpPr>
          <p:nvPr/>
        </p:nvSpPr>
        <p:spPr bwMode="auto">
          <a:xfrm>
            <a:off x="5835993" y="1610987"/>
            <a:ext cx="373724" cy="402291"/>
          </a:xfrm>
          <a:prstGeom prst="curvedDownArrow">
            <a:avLst>
              <a:gd name="adj1" fmla="val 20229"/>
              <a:gd name="adj2" fmla="val 40457"/>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2175" name="Line 15"/>
          <p:cNvSpPr>
            <a:spLocks noChangeShapeType="1"/>
          </p:cNvSpPr>
          <p:nvPr/>
        </p:nvSpPr>
        <p:spPr bwMode="auto">
          <a:xfrm>
            <a:off x="5998574" y="2389188"/>
            <a:ext cx="2404918" cy="6477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2780517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92174" grpId="0" animBg="1"/>
      <p:bldP spid="921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History of MT (6)</a:t>
            </a:r>
          </a:p>
        </p:txBody>
      </p:sp>
      <p:sp>
        <p:nvSpPr>
          <p:cNvPr id="23555" name="Rectangle 3"/>
          <p:cNvSpPr>
            <a:spLocks noGrp="1" noChangeArrowheads="1"/>
          </p:cNvSpPr>
          <p:nvPr>
            <p:ph type="body" idx="1"/>
          </p:nvPr>
        </p:nvSpPr>
        <p:spPr/>
        <p:txBody>
          <a:bodyPr/>
          <a:lstStyle/>
          <a:p>
            <a:pPr eaLnBrk="1" hangingPunct="1"/>
            <a:r>
              <a:rPr lang="en-US" altLang="en-US" smtClean="0"/>
              <a:t>The aftermath of the ALPAC report… </a:t>
            </a:r>
          </a:p>
          <a:p>
            <a:pPr eaLnBrk="1" hangingPunct="1"/>
            <a:r>
              <a:rPr lang="en-US" altLang="en-US" smtClean="0"/>
              <a:t>Research on machine translation virtually stopped from 1966 to 1980</a:t>
            </a:r>
          </a:p>
        </p:txBody>
      </p:sp>
      <p:sp>
        <p:nvSpPr>
          <p:cNvPr id="9220" name="Slide Number Placeholder 1"/>
          <p:cNvSpPr>
            <a:spLocks noGrp="1"/>
          </p:cNvSpPr>
          <p:nvPr>
            <p:ph type="sldNum" sz="quarter" idx="4294967295"/>
          </p:nvPr>
        </p:nvSpPr>
        <p:spPr>
          <a:xfrm>
            <a:off x="8715984" y="6245225"/>
            <a:ext cx="2837762" cy="476250"/>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F725566-AB02-4276-8C24-D7686D3D8E17}" type="slidenum">
              <a:rPr lang="en-US" altLang="en-US" sz="1400" smtClean="0"/>
              <a:pPr eaLnBrk="1" hangingPunct="1">
                <a:spcBef>
                  <a:spcPct val="0"/>
                </a:spcBef>
                <a:buFontTx/>
                <a:buNone/>
              </a:pPr>
              <a:t>7</a:t>
            </a:fld>
            <a:endParaRPr lang="en-US" altLang="en-US" sz="1400" smtClean="0"/>
          </a:p>
        </p:txBody>
      </p:sp>
    </p:spTree>
    <p:extLst>
      <p:ext uri="{BB962C8B-B14F-4D97-AF65-F5344CB8AC3E}">
        <p14:creationId xmlns:p14="http://schemas.microsoft.com/office/powerpoint/2010/main" val="3739504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ltLang="en-US" smtClean="0"/>
              <a:t>Sample HMM Generation</a:t>
            </a:r>
          </a:p>
        </p:txBody>
      </p:sp>
      <p:sp>
        <p:nvSpPr>
          <p:cNvPr id="47107"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7108"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7109"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7110"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7111"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7112"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7113"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7114"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63" name="TextBox 62"/>
          <p:cNvSpPr txBox="1">
            <a:spLocks noChangeArrowheads="1"/>
          </p:cNvSpPr>
          <p:nvPr/>
        </p:nvSpPr>
        <p:spPr bwMode="auto">
          <a:xfrm>
            <a:off x="8652641" y="2871788"/>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
        <p:nvSpPr>
          <p:cNvPr id="4711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4222" name="AutoShape 14"/>
          <p:cNvSpPr>
            <a:spLocks noChangeArrowheads="1"/>
          </p:cNvSpPr>
          <p:nvPr/>
        </p:nvSpPr>
        <p:spPr bwMode="auto">
          <a:xfrm>
            <a:off x="5787431" y="1495893"/>
            <a:ext cx="2903216" cy="402291"/>
          </a:xfrm>
          <a:prstGeom prst="curvedDownArrow">
            <a:avLst>
              <a:gd name="adj1" fmla="val 112705"/>
              <a:gd name="adj2" fmla="val 225410"/>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4223" name="Line 15"/>
          <p:cNvSpPr>
            <a:spLocks noChangeShapeType="1"/>
          </p:cNvSpPr>
          <p:nvPr/>
        </p:nvSpPr>
        <p:spPr bwMode="auto">
          <a:xfrm>
            <a:off x="8219799" y="2376488"/>
            <a:ext cx="1140172" cy="70961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3041156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4222" grpId="0" animBg="1"/>
      <p:bldP spid="9422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en-US" altLang="en-US" smtClean="0"/>
              <a:t>Sample HMM Generation</a:t>
            </a:r>
          </a:p>
        </p:txBody>
      </p:sp>
      <p:sp>
        <p:nvSpPr>
          <p:cNvPr id="48131"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64" name="TextBox 63"/>
          <p:cNvSpPr txBox="1">
            <a:spLocks noChangeArrowheads="1"/>
          </p:cNvSpPr>
          <p:nvPr/>
        </p:nvSpPr>
        <p:spPr bwMode="auto">
          <a:xfrm>
            <a:off x="9862492" y="2889251"/>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verde.</a:t>
            </a:r>
          </a:p>
        </p:txBody>
      </p:sp>
      <p:sp>
        <p:nvSpPr>
          <p:cNvPr id="48133"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8134"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8135"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8136"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8137"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8138"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8139"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48140" name="TextBox 62"/>
          <p:cNvSpPr txBox="1">
            <a:spLocks noChangeArrowheads="1"/>
          </p:cNvSpPr>
          <p:nvPr/>
        </p:nvSpPr>
        <p:spPr bwMode="auto">
          <a:xfrm>
            <a:off x="8652641" y="2871788"/>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
        <p:nvSpPr>
          <p:cNvPr id="4814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5246" name="AutoShape 14"/>
          <p:cNvSpPr>
            <a:spLocks noChangeArrowheads="1"/>
          </p:cNvSpPr>
          <p:nvPr/>
        </p:nvSpPr>
        <p:spPr bwMode="auto">
          <a:xfrm flipH="1">
            <a:off x="6695346" y="1528763"/>
            <a:ext cx="1668030" cy="411162"/>
          </a:xfrm>
          <a:prstGeom prst="curvedDownArrow">
            <a:avLst>
              <a:gd name="adj1" fmla="val 61004"/>
              <a:gd name="adj2" fmla="val 122008"/>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5247" name="Line 15"/>
          <p:cNvSpPr>
            <a:spLocks noChangeShapeType="1"/>
          </p:cNvSpPr>
          <p:nvPr/>
        </p:nvSpPr>
        <p:spPr bwMode="auto">
          <a:xfrm>
            <a:off x="6971943" y="2363788"/>
            <a:ext cx="3492306" cy="7112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315472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95246" grpId="0" animBg="1"/>
      <p:bldP spid="9524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en-US" altLang="en-US" smtClean="0"/>
              <a:t>Sample HMM Generation</a:t>
            </a:r>
          </a:p>
        </p:txBody>
      </p:sp>
      <p:sp>
        <p:nvSpPr>
          <p:cNvPr id="49155"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9156" name="TextBox 63"/>
          <p:cNvSpPr txBox="1">
            <a:spLocks noChangeArrowheads="1"/>
          </p:cNvSpPr>
          <p:nvPr/>
        </p:nvSpPr>
        <p:spPr bwMode="auto">
          <a:xfrm>
            <a:off x="9862492" y="2889251"/>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verde.</a:t>
            </a:r>
          </a:p>
        </p:txBody>
      </p:sp>
      <p:sp>
        <p:nvSpPr>
          <p:cNvPr id="49157"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9158"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9159"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9160"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9161"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9162"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9163"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49164" name="TextBox 62"/>
          <p:cNvSpPr txBox="1">
            <a:spLocks noChangeArrowheads="1"/>
          </p:cNvSpPr>
          <p:nvPr/>
        </p:nvSpPr>
        <p:spPr bwMode="auto">
          <a:xfrm>
            <a:off x="8652641" y="2871788"/>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
        <p:nvSpPr>
          <p:cNvPr id="49165"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Tree>
    <p:extLst>
      <p:ext uri="{BB962C8B-B14F-4D97-AF65-F5344CB8AC3E}">
        <p14:creationId xmlns:p14="http://schemas.microsoft.com/office/powerpoint/2010/main" val="2625815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altLang="en-US" smtClean="0"/>
              <a:t>HMM Parameters</a:t>
            </a:r>
          </a:p>
        </p:txBody>
      </p:sp>
      <p:sp>
        <p:nvSpPr>
          <p:cNvPr id="50179" name="Rectangle 3"/>
          <p:cNvSpPr>
            <a:spLocks noGrp="1" noChangeArrowheads="1"/>
          </p:cNvSpPr>
          <p:nvPr>
            <p:ph type="body" idx="4294967295"/>
          </p:nvPr>
        </p:nvSpPr>
        <p:spPr/>
        <p:txBody>
          <a:bodyPr/>
          <a:lstStyle/>
          <a:p>
            <a:r>
              <a:rPr lang="en-US" altLang="en-US" sz="2800" smtClean="0"/>
              <a:t>Transition and observation parameters of states for HMMs for all possible source sentences are “tied” to reduce the number of free parameters that have to be estimated. </a:t>
            </a:r>
          </a:p>
          <a:p>
            <a:r>
              <a:rPr lang="en-US" altLang="en-US" sz="2800" b="1" smtClean="0"/>
              <a:t>Observation probabilities</a:t>
            </a:r>
            <a:r>
              <a:rPr lang="en-US" altLang="en-US" sz="2800" smtClean="0"/>
              <a:t>: </a:t>
            </a:r>
            <a:r>
              <a:rPr lang="en-US" altLang="en-US" sz="2800" i="1" smtClean="0"/>
              <a:t>b</a:t>
            </a:r>
            <a:r>
              <a:rPr lang="en-US" altLang="en-US" sz="2800" i="1" baseline="-25000" smtClean="0"/>
              <a:t>j</a:t>
            </a:r>
            <a:r>
              <a:rPr lang="en-US" altLang="en-US" sz="2800" smtClean="0"/>
              <a:t>(</a:t>
            </a:r>
            <a:r>
              <a:rPr lang="en-US" altLang="en-US" sz="2800" i="1" smtClean="0"/>
              <a:t>f</a:t>
            </a:r>
            <a:r>
              <a:rPr lang="en-US" altLang="en-US" sz="2800" i="1" baseline="-25000" smtClean="0"/>
              <a:t>i</a:t>
            </a:r>
            <a:r>
              <a:rPr lang="en-US" altLang="en-US" sz="2800" smtClean="0"/>
              <a:t>)=P(</a:t>
            </a:r>
            <a:r>
              <a:rPr lang="en-US" altLang="en-US" sz="2800" i="1" smtClean="0"/>
              <a:t>f</a:t>
            </a:r>
            <a:r>
              <a:rPr lang="en-US" altLang="en-US" sz="2800" i="1" baseline="-25000" smtClean="0"/>
              <a:t>i</a:t>
            </a:r>
            <a:r>
              <a:rPr lang="en-US" altLang="en-US" sz="2800" smtClean="0"/>
              <a:t> | </a:t>
            </a:r>
            <a:r>
              <a:rPr lang="en-US" altLang="en-US" sz="2800" i="1" smtClean="0"/>
              <a:t>e</a:t>
            </a:r>
            <a:r>
              <a:rPr lang="en-US" altLang="en-US" sz="2800" i="1" baseline="-25000" smtClean="0"/>
              <a:t>j</a:t>
            </a:r>
            <a:r>
              <a:rPr lang="en-US" altLang="en-US" sz="2800" smtClean="0"/>
              <a:t>)</a:t>
            </a:r>
            <a:r>
              <a:rPr lang="en-US" altLang="en-US" smtClean="0"/>
              <a:t> </a:t>
            </a:r>
            <a:r>
              <a:rPr lang="en-US" altLang="en-US" sz="2800" smtClean="0"/>
              <a:t>the same for all states representing an occurrence of the same English word.</a:t>
            </a:r>
          </a:p>
          <a:p>
            <a:r>
              <a:rPr lang="en-US" altLang="en-US" sz="2800" b="1" smtClean="0"/>
              <a:t>State transition probabilities</a:t>
            </a:r>
            <a:r>
              <a:rPr lang="en-US" altLang="en-US" sz="2800" smtClean="0"/>
              <a:t>: </a:t>
            </a:r>
            <a:r>
              <a:rPr lang="en-US" altLang="en-US" sz="2800" i="1" smtClean="0"/>
              <a:t>a</a:t>
            </a:r>
            <a:r>
              <a:rPr lang="en-US" altLang="en-US" sz="2800" i="1" baseline="-25000" smtClean="0"/>
              <a:t>ij </a:t>
            </a:r>
            <a:r>
              <a:rPr lang="en-US" altLang="en-US" sz="2800" smtClean="0"/>
              <a:t>= </a:t>
            </a:r>
            <a:r>
              <a:rPr lang="en-US" altLang="en-US" sz="2800" i="1" smtClean="0"/>
              <a:t>s</a:t>
            </a:r>
            <a:r>
              <a:rPr lang="en-US" altLang="en-US" sz="2800" smtClean="0"/>
              <a:t>(</a:t>
            </a:r>
            <a:r>
              <a:rPr lang="en-US" altLang="en-US" sz="2800" i="1" smtClean="0"/>
              <a:t>j</a:t>
            </a:r>
            <a:r>
              <a:rPr lang="en-US" altLang="en-US" sz="2800" smtClean="0">
                <a:sym typeface="Symbol" pitchFamily="18" charset="2"/>
              </a:rPr>
              <a:t></a:t>
            </a:r>
            <a:r>
              <a:rPr lang="en-US" altLang="en-US" sz="2800" i="1" smtClean="0">
                <a:sym typeface="Symbol" pitchFamily="18" charset="2"/>
              </a:rPr>
              <a:t>i</a:t>
            </a:r>
            <a:r>
              <a:rPr lang="en-US" altLang="en-US" sz="2800" smtClean="0">
                <a:sym typeface="Symbol" pitchFamily="18" charset="2"/>
              </a:rPr>
              <a:t>) the same for all transitions that involve the same </a:t>
            </a:r>
            <a:r>
              <a:rPr lang="en-US" altLang="en-US" sz="2800" b="1" i="1" smtClean="0">
                <a:sym typeface="Symbol" pitchFamily="18" charset="2"/>
              </a:rPr>
              <a:t>jump width</a:t>
            </a:r>
            <a:r>
              <a:rPr lang="en-US" altLang="en-US" sz="2800" smtClean="0">
                <a:sym typeface="Symbol" pitchFamily="18" charset="2"/>
              </a:rPr>
              <a:t> (and direction).</a:t>
            </a:r>
            <a:endParaRPr lang="en-US" altLang="en-US" sz="2800" i="1" baseline="-25000" smtClean="0">
              <a:sym typeface="Symbol" pitchFamily="18" charset="2"/>
            </a:endParaRPr>
          </a:p>
        </p:txBody>
      </p:sp>
    </p:spTree>
    <p:extLst>
      <p:ext uri="{BB962C8B-B14F-4D97-AF65-F5344CB8AC3E}">
        <p14:creationId xmlns:p14="http://schemas.microsoft.com/office/powerpoint/2010/main" val="32754206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r>
              <a:rPr lang="en-US" altLang="en-US" smtClean="0"/>
              <a:t>Computing P(</a:t>
            </a:r>
            <a:r>
              <a:rPr lang="en-US" altLang="en-US" i="1" smtClean="0"/>
              <a:t>F</a:t>
            </a:r>
            <a:r>
              <a:rPr lang="en-US" altLang="en-US" smtClean="0"/>
              <a:t> | </a:t>
            </a:r>
            <a:r>
              <a:rPr lang="en-US" altLang="en-US" i="1" smtClean="0"/>
              <a:t>E</a:t>
            </a:r>
            <a:r>
              <a:rPr lang="en-US" altLang="en-US" smtClean="0"/>
              <a:t>) in the HMM Model </a:t>
            </a:r>
          </a:p>
        </p:txBody>
      </p:sp>
      <p:sp>
        <p:nvSpPr>
          <p:cNvPr id="51203" name="Content Placeholder 2"/>
          <p:cNvSpPr>
            <a:spLocks noGrp="1"/>
          </p:cNvSpPr>
          <p:nvPr>
            <p:ph idx="4294967295"/>
          </p:nvPr>
        </p:nvSpPr>
        <p:spPr>
          <a:xfrm>
            <a:off x="912138" y="1543050"/>
            <a:ext cx="10337562" cy="1468438"/>
          </a:xfrm>
        </p:spPr>
        <p:txBody>
          <a:bodyPr>
            <a:normAutofit lnSpcReduction="10000"/>
          </a:bodyPr>
          <a:lstStyle/>
          <a:p>
            <a:r>
              <a:rPr lang="en-US" altLang="en-US" smtClean="0"/>
              <a:t>Given the observation and state-transition probabilities, P(</a:t>
            </a:r>
            <a:r>
              <a:rPr lang="en-US" altLang="en-US" i="1" smtClean="0"/>
              <a:t>F</a:t>
            </a:r>
            <a:r>
              <a:rPr lang="en-US" altLang="en-US" smtClean="0"/>
              <a:t> | </a:t>
            </a:r>
            <a:r>
              <a:rPr lang="en-US" altLang="en-US" i="1" smtClean="0"/>
              <a:t>E</a:t>
            </a:r>
            <a:r>
              <a:rPr lang="en-US" altLang="en-US" smtClean="0"/>
              <a:t>) (observation likelihood) can be computed using the standard </a:t>
            </a:r>
            <a:r>
              <a:rPr lang="en-US" altLang="en-US" b="1" i="1" smtClean="0"/>
              <a:t>forward algorithm</a:t>
            </a:r>
            <a:r>
              <a:rPr lang="en-US" altLang="en-US" smtClean="0"/>
              <a:t> for HMMs.</a:t>
            </a:r>
          </a:p>
        </p:txBody>
      </p:sp>
      <p:sp>
        <p:nvSpPr>
          <p:cNvPr id="4" name="Slide Number Placeholder 3"/>
          <p:cNvSpPr txBox="1">
            <a:spLocks noGrp="1"/>
          </p:cNvSpPr>
          <p:nvPr/>
        </p:nvSpPr>
        <p:spPr bwMode="auto">
          <a:xfrm>
            <a:off x="9222727" y="6400800"/>
            <a:ext cx="2533716" cy="457200"/>
          </a:xfrm>
          <a:prstGeom prst="rect">
            <a:avLst/>
          </a:prstGeom>
          <a:noFill/>
          <a:ln>
            <a:miter lim="800000"/>
            <a:headEnd/>
            <a:tailEnd/>
          </a:ln>
        </p:spPr>
        <p:txBody>
          <a:bodyPr/>
          <a:lstStyle/>
          <a:p>
            <a:pPr algn="r">
              <a:defRPr/>
            </a:pPr>
            <a:fld id="{62415E23-E390-4550-813A-BB153FF6BE10}" type="slidenum">
              <a:rPr lang="en-US" sz="1200" b="0">
                <a:latin typeface="Helvetica" pitchFamily="34" charset="0"/>
              </a:rPr>
              <a:pPr algn="r">
                <a:defRPr/>
              </a:pPr>
              <a:t>74</a:t>
            </a:fld>
            <a:endParaRPr lang="en-US" sz="1200" b="0" dirty="0">
              <a:latin typeface="+mn-lt"/>
            </a:endParaRPr>
          </a:p>
        </p:txBody>
      </p:sp>
    </p:spTree>
    <p:extLst>
      <p:ext uri="{BB962C8B-B14F-4D97-AF65-F5344CB8AC3E}">
        <p14:creationId xmlns:p14="http://schemas.microsoft.com/office/powerpoint/2010/main" val="38591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r>
              <a:rPr lang="en-US" altLang="en-US" smtClean="0"/>
              <a:t>Decoding for the HMM Model </a:t>
            </a:r>
          </a:p>
        </p:txBody>
      </p:sp>
      <p:sp>
        <p:nvSpPr>
          <p:cNvPr id="52227" name="Content Placeholder 2"/>
          <p:cNvSpPr>
            <a:spLocks noGrp="1"/>
          </p:cNvSpPr>
          <p:nvPr>
            <p:ph idx="4294967295"/>
          </p:nvPr>
        </p:nvSpPr>
        <p:spPr>
          <a:xfrm>
            <a:off x="912138" y="1579563"/>
            <a:ext cx="10337562" cy="1179512"/>
          </a:xfrm>
        </p:spPr>
        <p:txBody>
          <a:bodyPr/>
          <a:lstStyle/>
          <a:p>
            <a:r>
              <a:rPr lang="en-US" altLang="en-US" smtClean="0"/>
              <a:t>Use the standard </a:t>
            </a:r>
            <a:r>
              <a:rPr lang="en-US" altLang="en-US" b="1" i="1" smtClean="0"/>
              <a:t>Viterbi algorithm</a:t>
            </a:r>
            <a:r>
              <a:rPr lang="en-US" altLang="en-US" smtClean="0"/>
              <a:t> to efficiently compute the most likely alignment (i.e. most likely state sequence).</a:t>
            </a:r>
          </a:p>
        </p:txBody>
      </p:sp>
      <p:sp>
        <p:nvSpPr>
          <p:cNvPr id="4" name="Slide Number Placeholder 3"/>
          <p:cNvSpPr txBox="1">
            <a:spLocks noGrp="1"/>
          </p:cNvSpPr>
          <p:nvPr/>
        </p:nvSpPr>
        <p:spPr bwMode="auto">
          <a:xfrm>
            <a:off x="9222727" y="6400800"/>
            <a:ext cx="2533716" cy="457200"/>
          </a:xfrm>
          <a:prstGeom prst="rect">
            <a:avLst/>
          </a:prstGeom>
          <a:noFill/>
          <a:ln>
            <a:miter lim="800000"/>
            <a:headEnd/>
            <a:tailEnd/>
          </a:ln>
        </p:spPr>
        <p:txBody>
          <a:bodyPr/>
          <a:lstStyle/>
          <a:p>
            <a:pPr algn="r">
              <a:defRPr/>
            </a:pPr>
            <a:fld id="{DDC5F5DA-2A02-4C49-BD6A-8CD8F3C486BE}" type="slidenum">
              <a:rPr lang="en-US" sz="1200" b="0">
                <a:latin typeface="Helvetica" pitchFamily="34" charset="0"/>
              </a:rPr>
              <a:pPr algn="r">
                <a:defRPr/>
              </a:pPr>
              <a:t>75</a:t>
            </a:fld>
            <a:endParaRPr lang="en-US" sz="1200" b="0" dirty="0">
              <a:latin typeface="+mn-lt"/>
            </a:endParaRPr>
          </a:p>
        </p:txBody>
      </p:sp>
    </p:spTree>
    <p:extLst>
      <p:ext uri="{BB962C8B-B14F-4D97-AF65-F5344CB8AC3E}">
        <p14:creationId xmlns:p14="http://schemas.microsoft.com/office/powerpoint/2010/main" val="41979558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altLang="en-US" smtClean="0"/>
              <a:t>Training Word Alignment Models</a:t>
            </a:r>
          </a:p>
        </p:txBody>
      </p:sp>
      <p:sp>
        <p:nvSpPr>
          <p:cNvPr id="53251" name="Rectangle 3"/>
          <p:cNvSpPr>
            <a:spLocks noGrp="1" noChangeArrowheads="1"/>
          </p:cNvSpPr>
          <p:nvPr>
            <p:ph type="body" idx="4294967295"/>
          </p:nvPr>
        </p:nvSpPr>
        <p:spPr/>
        <p:txBody>
          <a:bodyPr/>
          <a:lstStyle/>
          <a:p>
            <a:r>
              <a:rPr lang="en-US" altLang="en-US" sz="2800" smtClean="0"/>
              <a:t>Both the IBM model 1 and HMM model can be trained on a parallel corpus to set the required parameters.</a:t>
            </a:r>
          </a:p>
          <a:p>
            <a:r>
              <a:rPr lang="en-US" altLang="en-US" sz="2800" smtClean="0"/>
              <a:t>For supervised (hand-aligned) training data, parameters can be estimated directly using frequency counts.</a:t>
            </a:r>
          </a:p>
          <a:p>
            <a:r>
              <a:rPr lang="en-US" altLang="en-US" sz="2800" smtClean="0"/>
              <a:t>For unsupervised training data, EM can be used to estimate parameters, e.g. Baum-Welch for the HMM model.</a:t>
            </a:r>
          </a:p>
        </p:txBody>
      </p:sp>
    </p:spTree>
    <p:extLst>
      <p:ext uri="{BB962C8B-B14F-4D97-AF65-F5344CB8AC3E}">
        <p14:creationId xmlns:p14="http://schemas.microsoft.com/office/powerpoint/2010/main" val="9072262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txBox="1">
            <a:spLocks noGrp="1"/>
          </p:cNvSpPr>
          <p:nvPr/>
        </p:nvSpPr>
        <p:spPr bwMode="auto">
          <a:xfrm>
            <a:off x="9222727" y="6400800"/>
            <a:ext cx="25337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r" eaLnBrk="1" hangingPunct="1">
              <a:spcBef>
                <a:spcPct val="0"/>
              </a:spcBef>
              <a:buClrTx/>
              <a:buFontTx/>
              <a:buNone/>
            </a:pPr>
            <a:fld id="{CCFC8E1C-C9DC-4E5D-B6DE-A63C3CA17160}" type="slidenum">
              <a:rPr lang="en-US" altLang="en-US" sz="1200" b="0">
                <a:latin typeface="Helvetica" pitchFamily="34" charset="0"/>
              </a:rPr>
              <a:pPr algn="r" eaLnBrk="1" hangingPunct="1">
                <a:spcBef>
                  <a:spcPct val="0"/>
                </a:spcBef>
                <a:buClrTx/>
                <a:buFontTx/>
                <a:buNone/>
              </a:pPr>
              <a:t>77</a:t>
            </a:fld>
            <a:endParaRPr lang="en-US" altLang="en-US" sz="1200" b="0"/>
          </a:p>
        </p:txBody>
      </p:sp>
      <p:sp>
        <p:nvSpPr>
          <p:cNvPr id="54275" name="Rectangle 2"/>
          <p:cNvSpPr>
            <a:spLocks noGrp="1" noChangeArrowheads="1"/>
          </p:cNvSpPr>
          <p:nvPr>
            <p:ph type="title" idx="4294967295"/>
          </p:nvPr>
        </p:nvSpPr>
        <p:spPr/>
        <p:txBody>
          <a:bodyPr/>
          <a:lstStyle/>
          <a:p>
            <a:pPr eaLnBrk="1" hangingPunct="1"/>
            <a:r>
              <a:rPr lang="en-US" altLang="en-US" sz="3200" smtClean="0"/>
              <a:t>Sketch of EM Algorithm for</a:t>
            </a:r>
            <a:br>
              <a:rPr lang="en-US" altLang="en-US" sz="3200" smtClean="0"/>
            </a:br>
            <a:r>
              <a:rPr lang="en-US" altLang="en-US" sz="3200" smtClean="0"/>
              <a:t>Word Alignment </a:t>
            </a:r>
          </a:p>
        </p:txBody>
      </p:sp>
      <p:sp>
        <p:nvSpPr>
          <p:cNvPr id="54276" name="Text Box 3"/>
          <p:cNvSpPr txBox="1">
            <a:spLocks noChangeArrowheads="1"/>
          </p:cNvSpPr>
          <p:nvPr/>
        </p:nvSpPr>
        <p:spPr bwMode="auto">
          <a:xfrm>
            <a:off x="342053" y="1682751"/>
            <a:ext cx="11819786"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b="0"/>
              <a:t>Randomly set model parameters. </a:t>
            </a:r>
          </a:p>
          <a:p>
            <a:pPr eaLnBrk="1" hangingPunct="1">
              <a:spcBef>
                <a:spcPct val="0"/>
              </a:spcBef>
              <a:buClrTx/>
              <a:buFontTx/>
              <a:buNone/>
            </a:pPr>
            <a:r>
              <a:rPr lang="en-US" altLang="en-US" sz="2800" b="0"/>
              <a:t>   (making sure they represent legal distributions)</a:t>
            </a:r>
          </a:p>
          <a:p>
            <a:pPr eaLnBrk="1" hangingPunct="1">
              <a:spcBef>
                <a:spcPct val="0"/>
              </a:spcBef>
              <a:buClrTx/>
              <a:buFontTx/>
              <a:buNone/>
            </a:pPr>
            <a:r>
              <a:rPr lang="en-US" altLang="en-US" sz="2800" b="0"/>
              <a:t>Until converge (i.e. parameters no longer change) do:</a:t>
            </a:r>
          </a:p>
          <a:p>
            <a:pPr eaLnBrk="1" hangingPunct="1">
              <a:spcBef>
                <a:spcPct val="0"/>
              </a:spcBef>
              <a:buClrTx/>
              <a:buFontTx/>
              <a:buNone/>
            </a:pPr>
            <a:r>
              <a:rPr lang="en-US" altLang="en-US" sz="2800" b="0"/>
              <a:t>      E Step: Compute the probability of all possible        </a:t>
            </a:r>
          </a:p>
          <a:p>
            <a:pPr eaLnBrk="1" hangingPunct="1">
              <a:spcBef>
                <a:spcPct val="0"/>
              </a:spcBef>
              <a:buClrTx/>
              <a:buFontTx/>
              <a:buNone/>
            </a:pPr>
            <a:r>
              <a:rPr lang="en-US" altLang="en-US" sz="2800" b="0"/>
              <a:t>                   alignments of the training data using the current </a:t>
            </a:r>
          </a:p>
          <a:p>
            <a:pPr eaLnBrk="1" hangingPunct="1">
              <a:spcBef>
                <a:spcPct val="0"/>
              </a:spcBef>
              <a:buClrTx/>
              <a:buFontTx/>
              <a:buNone/>
            </a:pPr>
            <a:r>
              <a:rPr lang="en-US" altLang="en-US" sz="2800" b="0"/>
              <a:t>                   model. </a:t>
            </a:r>
          </a:p>
          <a:p>
            <a:pPr eaLnBrk="1" hangingPunct="1">
              <a:spcBef>
                <a:spcPct val="0"/>
              </a:spcBef>
              <a:buClrTx/>
              <a:buFontTx/>
              <a:buNone/>
            </a:pPr>
            <a:r>
              <a:rPr lang="en-US" altLang="en-US" sz="2800" b="0"/>
              <a:t>      M Step: Use these alignment probability estimates to </a:t>
            </a:r>
          </a:p>
          <a:p>
            <a:pPr eaLnBrk="1" hangingPunct="1">
              <a:spcBef>
                <a:spcPct val="0"/>
              </a:spcBef>
              <a:buClrTx/>
              <a:buFontTx/>
              <a:buNone/>
            </a:pPr>
            <a:r>
              <a:rPr lang="en-US" altLang="en-US" sz="2800" b="0"/>
              <a:t>                    re-estimate values for all of the parameters.</a:t>
            </a:r>
          </a:p>
        </p:txBody>
      </p:sp>
      <p:sp>
        <p:nvSpPr>
          <p:cNvPr id="54277" name="Text Box 5"/>
          <p:cNvSpPr txBox="1">
            <a:spLocks noChangeArrowheads="1"/>
          </p:cNvSpPr>
          <p:nvPr/>
        </p:nvSpPr>
        <p:spPr bwMode="auto">
          <a:xfrm>
            <a:off x="1420994" y="5464176"/>
            <a:ext cx="6922386"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solidFill>
                  <a:srgbClr val="333399"/>
                </a:solidFill>
              </a:rPr>
              <a:t>Note: Use dynamic programming (as in Baum-Welch)</a:t>
            </a:r>
          </a:p>
          <a:p>
            <a:pPr eaLnBrk="1" hangingPunct="1">
              <a:spcBef>
                <a:spcPct val="0"/>
              </a:spcBef>
              <a:buClrTx/>
              <a:buFontTx/>
              <a:buNone/>
            </a:pPr>
            <a:r>
              <a:rPr lang="en-US" altLang="en-US" sz="2400">
                <a:solidFill>
                  <a:srgbClr val="333399"/>
                </a:solidFill>
              </a:rPr>
              <a:t>to avoid explicitly enumerating all possible alignments</a:t>
            </a:r>
          </a:p>
        </p:txBody>
      </p:sp>
    </p:spTree>
    <p:extLst>
      <p:ext uri="{BB962C8B-B14F-4D97-AF65-F5344CB8AC3E}">
        <p14:creationId xmlns:p14="http://schemas.microsoft.com/office/powerpoint/2010/main" val="16514255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altLang="en-US" sz="3200" smtClean="0"/>
              <a:t>Sample EM Trace for Alignment</a:t>
            </a:r>
            <a:br>
              <a:rPr lang="en-US" altLang="en-US" sz="3200" smtClean="0"/>
            </a:br>
            <a:r>
              <a:rPr lang="en-US" altLang="en-US" sz="2400" smtClean="0"/>
              <a:t>(IBM Model 1 with no NULL Generation)</a:t>
            </a:r>
          </a:p>
        </p:txBody>
      </p:sp>
      <p:sp>
        <p:nvSpPr>
          <p:cNvPr id="55299" name="Text Box 4"/>
          <p:cNvSpPr txBox="1">
            <a:spLocks noChangeArrowheads="1"/>
          </p:cNvSpPr>
          <p:nvPr/>
        </p:nvSpPr>
        <p:spPr bwMode="auto">
          <a:xfrm>
            <a:off x="3899812" y="1514476"/>
            <a:ext cx="1412864"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5300" name="Text Box 5"/>
          <p:cNvSpPr txBox="1">
            <a:spLocks noChangeArrowheads="1"/>
          </p:cNvSpPr>
          <p:nvPr/>
        </p:nvSpPr>
        <p:spPr bwMode="auto">
          <a:xfrm>
            <a:off x="6762912" y="1484314"/>
            <a:ext cx="1156384"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5301" name="Text Box 6"/>
          <p:cNvSpPr txBox="1">
            <a:spLocks noChangeArrowheads="1"/>
          </p:cNvSpPr>
          <p:nvPr/>
        </p:nvSpPr>
        <p:spPr bwMode="auto">
          <a:xfrm>
            <a:off x="1955185" y="1476375"/>
            <a:ext cx="1228904"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solidFill>
                  <a:srgbClr val="333399"/>
                </a:solidFill>
              </a:rPr>
              <a:t>Training</a:t>
            </a:r>
          </a:p>
          <a:p>
            <a:pPr eaLnBrk="1" hangingPunct="1">
              <a:spcBef>
                <a:spcPct val="0"/>
              </a:spcBef>
              <a:buClrTx/>
              <a:buFontTx/>
              <a:buNone/>
            </a:pPr>
            <a:r>
              <a:rPr lang="en-US" altLang="en-US" sz="2400">
                <a:solidFill>
                  <a:srgbClr val="333399"/>
                </a:solidFill>
              </a:rPr>
              <a:t>Corpus</a:t>
            </a:r>
          </a:p>
        </p:txBody>
      </p:sp>
      <p:graphicFrame>
        <p:nvGraphicFramePr>
          <p:cNvPr id="106539" name="Group 43"/>
          <p:cNvGraphicFramePr>
            <a:graphicFrameLocks noGrp="1"/>
          </p:cNvGraphicFramePr>
          <p:nvPr/>
        </p:nvGraphicFramePr>
        <p:xfrm>
          <a:off x="4104621" y="2630488"/>
          <a:ext cx="4165852" cy="1195386"/>
        </p:xfrm>
        <a:graphic>
          <a:graphicData uri="http://schemas.openxmlformats.org/drawingml/2006/table">
            <a:tbl>
              <a:tblPr/>
              <a:tblGrid>
                <a:gridCol w="1389321"/>
                <a:gridCol w="1387210"/>
                <a:gridCol w="1389321"/>
              </a:tblGrid>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5"/>
          <p:cNvGrpSpPr>
            <a:grpSpLocks/>
          </p:cNvGrpSpPr>
          <p:nvPr/>
        </p:nvGrpSpPr>
        <p:grpSpPr bwMode="auto">
          <a:xfrm>
            <a:off x="3042572" y="2251076"/>
            <a:ext cx="3737231" cy="1566863"/>
            <a:chOff x="1441" y="1418"/>
            <a:chExt cx="1770" cy="987"/>
          </a:xfrm>
        </p:grpSpPr>
        <p:sp>
          <p:nvSpPr>
            <p:cNvPr id="55349" name="Text Box 30"/>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5350" name="Text Box 31"/>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5351" name="Text Box 32"/>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5352" name="Text Box 33"/>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
        <p:nvSpPr>
          <p:cNvPr id="106540" name="Text Box 44"/>
          <p:cNvSpPr txBox="1">
            <a:spLocks noChangeArrowheads="1"/>
          </p:cNvSpPr>
          <p:nvPr/>
        </p:nvSpPr>
        <p:spPr bwMode="auto">
          <a:xfrm>
            <a:off x="618650" y="2933701"/>
            <a:ext cx="14737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Translation</a:t>
            </a:r>
          </a:p>
          <a:p>
            <a:pPr eaLnBrk="1" hangingPunct="1">
              <a:spcBef>
                <a:spcPct val="0"/>
              </a:spcBef>
              <a:buClrTx/>
              <a:buFontTx/>
              <a:buNone/>
            </a:pPr>
            <a:r>
              <a:rPr lang="en-US" altLang="en-US" sz="2000">
                <a:solidFill>
                  <a:srgbClr val="333399"/>
                </a:solidFill>
              </a:rPr>
              <a:t>Probabilities</a:t>
            </a:r>
          </a:p>
        </p:txBody>
      </p:sp>
      <p:sp>
        <p:nvSpPr>
          <p:cNvPr id="106542" name="Text Box 46"/>
          <p:cNvSpPr txBox="1">
            <a:spLocks noChangeArrowheads="1"/>
          </p:cNvSpPr>
          <p:nvPr/>
        </p:nvSpPr>
        <p:spPr bwMode="auto">
          <a:xfrm>
            <a:off x="8424607" y="2855913"/>
            <a:ext cx="211818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Assume uniform</a:t>
            </a:r>
          </a:p>
          <a:p>
            <a:pPr eaLnBrk="1" hangingPunct="1">
              <a:spcBef>
                <a:spcPct val="0"/>
              </a:spcBef>
              <a:buClrTx/>
              <a:buFontTx/>
              <a:buNone/>
            </a:pPr>
            <a:r>
              <a:rPr lang="en-US" altLang="en-US" sz="2000"/>
              <a:t>initial probabilities</a:t>
            </a:r>
          </a:p>
        </p:txBody>
      </p:sp>
      <p:grpSp>
        <p:nvGrpSpPr>
          <p:cNvPr id="3" name="Group 65"/>
          <p:cNvGrpSpPr>
            <a:grpSpLocks/>
          </p:cNvGrpSpPr>
          <p:nvPr/>
        </p:nvGrpSpPr>
        <p:grpSpPr bwMode="auto">
          <a:xfrm>
            <a:off x="3209375" y="4552954"/>
            <a:ext cx="1412547" cy="709613"/>
            <a:chOff x="1520" y="2868"/>
            <a:chExt cx="669" cy="447"/>
          </a:xfrm>
        </p:grpSpPr>
        <p:sp>
          <p:nvSpPr>
            <p:cNvPr id="55346" name="Text Box 47"/>
            <p:cNvSpPr txBox="1">
              <a:spLocks noChangeArrowheads="1"/>
            </p:cNvSpPr>
            <p:nvPr/>
          </p:nvSpPr>
          <p:spPr bwMode="auto">
            <a:xfrm>
              <a:off x="1520"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5347" name="Line 51"/>
            <p:cNvSpPr>
              <a:spLocks noChangeShapeType="1"/>
            </p:cNvSpPr>
            <p:nvPr/>
          </p:nvSpPr>
          <p:spPr bwMode="auto">
            <a:xfrm>
              <a:off x="1766" y="3049"/>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48" name="Line 52"/>
            <p:cNvSpPr>
              <a:spLocks noChangeShapeType="1"/>
            </p:cNvSpPr>
            <p:nvPr/>
          </p:nvSpPr>
          <p:spPr bwMode="auto">
            <a:xfrm>
              <a:off x="2097" y="3057"/>
              <a:ext cx="0" cy="1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4" name="Group 66"/>
          <p:cNvGrpSpPr>
            <a:grpSpLocks/>
          </p:cNvGrpSpPr>
          <p:nvPr/>
        </p:nvGrpSpPr>
        <p:grpSpPr bwMode="auto">
          <a:xfrm>
            <a:off x="5439045" y="4552954"/>
            <a:ext cx="1412547" cy="709613"/>
            <a:chOff x="2576" y="2868"/>
            <a:chExt cx="669" cy="447"/>
          </a:xfrm>
        </p:grpSpPr>
        <p:sp>
          <p:nvSpPr>
            <p:cNvPr id="55343" name="Text Box 49"/>
            <p:cNvSpPr txBox="1">
              <a:spLocks noChangeArrowheads="1"/>
            </p:cNvSpPr>
            <p:nvPr/>
          </p:nvSpPr>
          <p:spPr bwMode="auto">
            <a:xfrm>
              <a:off x="2576"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5344" name="Line 53"/>
            <p:cNvSpPr>
              <a:spLocks noChangeShapeType="1"/>
            </p:cNvSpPr>
            <p:nvPr/>
          </p:nvSpPr>
          <p:spPr bwMode="auto">
            <a:xfrm>
              <a:off x="2811" y="3042"/>
              <a:ext cx="338" cy="1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45" name="Line 54"/>
            <p:cNvSpPr>
              <a:spLocks noChangeShapeType="1"/>
            </p:cNvSpPr>
            <p:nvPr/>
          </p:nvSpPr>
          <p:spPr bwMode="auto">
            <a:xfrm flipH="1">
              <a:off x="2788" y="3042"/>
              <a:ext cx="391" cy="1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 name="Group 67"/>
          <p:cNvGrpSpPr>
            <a:grpSpLocks/>
          </p:cNvGrpSpPr>
          <p:nvPr/>
        </p:nvGrpSpPr>
        <p:grpSpPr bwMode="auto">
          <a:xfrm>
            <a:off x="7814407" y="4552954"/>
            <a:ext cx="1157064" cy="709613"/>
            <a:chOff x="3701" y="2868"/>
            <a:chExt cx="548" cy="447"/>
          </a:xfrm>
        </p:grpSpPr>
        <p:sp>
          <p:nvSpPr>
            <p:cNvPr id="55340" name="Text Box 50"/>
            <p:cNvSpPr txBox="1">
              <a:spLocks noChangeArrowheads="1"/>
            </p:cNvSpPr>
            <p:nvPr/>
          </p:nvSpPr>
          <p:spPr bwMode="auto">
            <a:xfrm>
              <a:off x="3701"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5341" name="Line 55"/>
            <p:cNvSpPr>
              <a:spLocks noChangeShapeType="1"/>
            </p:cNvSpPr>
            <p:nvPr/>
          </p:nvSpPr>
          <p:spPr bwMode="auto">
            <a:xfrm>
              <a:off x="3832" y="3026"/>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42" name="Line 56"/>
            <p:cNvSpPr>
              <a:spLocks noChangeShapeType="1"/>
            </p:cNvSpPr>
            <p:nvPr/>
          </p:nvSpPr>
          <p:spPr bwMode="auto">
            <a:xfrm>
              <a:off x="4124" y="3049"/>
              <a:ext cx="0" cy="1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6" name="Group 68"/>
          <p:cNvGrpSpPr>
            <a:grpSpLocks/>
          </p:cNvGrpSpPr>
          <p:nvPr/>
        </p:nvGrpSpPr>
        <p:grpSpPr bwMode="auto">
          <a:xfrm>
            <a:off x="9721028" y="4552954"/>
            <a:ext cx="1157064" cy="709613"/>
            <a:chOff x="4604" y="2868"/>
            <a:chExt cx="548" cy="447"/>
          </a:xfrm>
        </p:grpSpPr>
        <p:sp>
          <p:nvSpPr>
            <p:cNvPr id="55337" name="Text Box 48"/>
            <p:cNvSpPr txBox="1">
              <a:spLocks noChangeArrowheads="1"/>
            </p:cNvSpPr>
            <p:nvPr/>
          </p:nvSpPr>
          <p:spPr bwMode="auto">
            <a:xfrm>
              <a:off x="4604"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5338" name="Line 57"/>
            <p:cNvSpPr>
              <a:spLocks noChangeShapeType="1"/>
            </p:cNvSpPr>
            <p:nvPr/>
          </p:nvSpPr>
          <p:spPr bwMode="auto">
            <a:xfrm>
              <a:off x="4769" y="3034"/>
              <a:ext cx="208"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39" name="Line 58"/>
            <p:cNvSpPr>
              <a:spLocks noChangeShapeType="1"/>
            </p:cNvSpPr>
            <p:nvPr/>
          </p:nvSpPr>
          <p:spPr bwMode="auto">
            <a:xfrm flipH="1">
              <a:off x="4723" y="3034"/>
              <a:ext cx="33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106555" name="Text Box 59"/>
          <p:cNvSpPr txBox="1">
            <a:spLocks noChangeArrowheads="1"/>
          </p:cNvSpPr>
          <p:nvPr/>
        </p:nvSpPr>
        <p:spPr bwMode="auto">
          <a:xfrm>
            <a:off x="464515" y="4303714"/>
            <a:ext cx="1473778"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Compute</a:t>
            </a:r>
          </a:p>
          <a:p>
            <a:pPr eaLnBrk="1" hangingPunct="1">
              <a:spcBef>
                <a:spcPct val="0"/>
              </a:spcBef>
              <a:buClrTx/>
              <a:buFontTx/>
              <a:buNone/>
            </a:pPr>
            <a:r>
              <a:rPr lang="en-US" altLang="en-US" sz="2000">
                <a:solidFill>
                  <a:srgbClr val="333399"/>
                </a:solidFill>
              </a:rPr>
              <a:t>Alignment</a:t>
            </a:r>
          </a:p>
          <a:p>
            <a:pPr eaLnBrk="1" hangingPunct="1">
              <a:spcBef>
                <a:spcPct val="0"/>
              </a:spcBef>
              <a:buClrTx/>
              <a:buFontTx/>
              <a:buNone/>
            </a:pPr>
            <a:r>
              <a:rPr lang="en-US" altLang="en-US" sz="2000">
                <a:solidFill>
                  <a:srgbClr val="333399"/>
                </a:solidFill>
              </a:rPr>
              <a:t>Probabilities</a:t>
            </a:r>
          </a:p>
          <a:p>
            <a:pPr eaLnBrk="1" hangingPunct="1">
              <a:spcBef>
                <a:spcPct val="0"/>
              </a:spcBef>
              <a:buClrTx/>
              <a:buFontTx/>
              <a:buNone/>
            </a:pPr>
            <a:r>
              <a:rPr lang="en-US" altLang="en-US" sz="2000">
                <a:solidFill>
                  <a:srgbClr val="333399"/>
                </a:solidFill>
              </a:rPr>
              <a:t>P(A, F | E)</a:t>
            </a:r>
          </a:p>
        </p:txBody>
      </p:sp>
      <p:sp>
        <p:nvSpPr>
          <p:cNvPr id="106556" name="Text Box 60"/>
          <p:cNvSpPr txBox="1">
            <a:spLocks noChangeArrowheads="1"/>
          </p:cNvSpPr>
          <p:nvPr/>
        </p:nvSpPr>
        <p:spPr bwMode="auto">
          <a:xfrm>
            <a:off x="3205151"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57" name="Text Box 61"/>
          <p:cNvSpPr txBox="1">
            <a:spLocks noChangeArrowheads="1"/>
          </p:cNvSpPr>
          <p:nvPr/>
        </p:nvSpPr>
        <p:spPr bwMode="auto">
          <a:xfrm>
            <a:off x="5352476"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58" name="Text Box 62"/>
          <p:cNvSpPr txBox="1">
            <a:spLocks noChangeArrowheads="1"/>
          </p:cNvSpPr>
          <p:nvPr/>
        </p:nvSpPr>
        <p:spPr bwMode="auto">
          <a:xfrm>
            <a:off x="7499800"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59" name="Text Box 63"/>
          <p:cNvSpPr txBox="1">
            <a:spLocks noChangeArrowheads="1"/>
          </p:cNvSpPr>
          <p:nvPr/>
        </p:nvSpPr>
        <p:spPr bwMode="auto">
          <a:xfrm>
            <a:off x="9647126"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65" name="Text Box 69"/>
          <p:cNvSpPr txBox="1">
            <a:spLocks noChangeArrowheads="1"/>
          </p:cNvSpPr>
          <p:nvPr/>
        </p:nvSpPr>
        <p:spPr bwMode="auto">
          <a:xfrm>
            <a:off x="536303" y="5630864"/>
            <a:ext cx="132630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Normalize </a:t>
            </a:r>
          </a:p>
          <a:p>
            <a:pPr eaLnBrk="1" hangingPunct="1">
              <a:spcBef>
                <a:spcPct val="0"/>
              </a:spcBef>
              <a:buClrTx/>
              <a:buFontTx/>
              <a:buNone/>
            </a:pPr>
            <a:r>
              <a:rPr lang="en-US" altLang="en-US" sz="2000">
                <a:solidFill>
                  <a:srgbClr val="333399"/>
                </a:solidFill>
              </a:rPr>
              <a:t>to get</a:t>
            </a:r>
          </a:p>
          <a:p>
            <a:pPr eaLnBrk="1" hangingPunct="1">
              <a:spcBef>
                <a:spcPct val="0"/>
              </a:spcBef>
              <a:buClrTx/>
              <a:buFontTx/>
              <a:buNone/>
            </a:pPr>
            <a:r>
              <a:rPr lang="en-US" altLang="en-US" sz="2000">
                <a:solidFill>
                  <a:srgbClr val="333399"/>
                </a:solidFill>
              </a:rPr>
              <a:t>P(A | F, E)</a:t>
            </a:r>
          </a:p>
        </p:txBody>
      </p:sp>
      <p:graphicFrame>
        <p:nvGraphicFramePr>
          <p:cNvPr id="106567" name="Object 71"/>
          <p:cNvGraphicFramePr>
            <a:graphicFrameLocks noChangeAspect="1"/>
          </p:cNvGraphicFramePr>
          <p:nvPr/>
        </p:nvGraphicFramePr>
        <p:xfrm>
          <a:off x="3697116" y="5865813"/>
          <a:ext cx="1211961" cy="641350"/>
        </p:xfrm>
        <a:graphic>
          <a:graphicData uri="http://schemas.openxmlformats.org/presentationml/2006/ole">
            <mc:AlternateContent xmlns:mc="http://schemas.openxmlformats.org/markup-compatibility/2006">
              <mc:Choice xmlns:v="urn:schemas-microsoft-com:vml" Requires="v">
                <p:oleObj spid="_x0000_s5230" name="Equation" r:id="rId4" imgW="558558" imgH="393529" progId="Equation.3">
                  <p:embed/>
                </p:oleObj>
              </mc:Choice>
              <mc:Fallback>
                <p:oleObj name="Equation" r:id="rId4"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116" y="5865813"/>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68" name="Object 72"/>
          <p:cNvGraphicFramePr>
            <a:graphicFrameLocks noChangeAspect="1"/>
          </p:cNvGraphicFramePr>
          <p:nvPr/>
        </p:nvGraphicFramePr>
        <p:xfrm>
          <a:off x="5861331" y="5872163"/>
          <a:ext cx="1211961" cy="641350"/>
        </p:xfrm>
        <a:graphic>
          <a:graphicData uri="http://schemas.openxmlformats.org/presentationml/2006/ole">
            <mc:AlternateContent xmlns:mc="http://schemas.openxmlformats.org/markup-compatibility/2006">
              <mc:Choice xmlns:v="urn:schemas-microsoft-com:vml" Requires="v">
                <p:oleObj spid="_x0000_s5231" name="Equation" r:id="rId6" imgW="558558" imgH="393529" progId="Equation.3">
                  <p:embed/>
                </p:oleObj>
              </mc:Choice>
              <mc:Fallback>
                <p:oleObj name="Equation" r:id="rId6"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331" y="5872163"/>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70" name="Object 74"/>
          <p:cNvGraphicFramePr>
            <a:graphicFrameLocks noChangeAspect="1"/>
          </p:cNvGraphicFramePr>
          <p:nvPr/>
        </p:nvGraphicFramePr>
        <p:xfrm>
          <a:off x="8114228" y="5811838"/>
          <a:ext cx="1211961" cy="641350"/>
        </p:xfrm>
        <a:graphic>
          <a:graphicData uri="http://schemas.openxmlformats.org/presentationml/2006/ole">
            <mc:AlternateContent xmlns:mc="http://schemas.openxmlformats.org/markup-compatibility/2006">
              <mc:Choice xmlns:v="urn:schemas-microsoft-com:vml" Requires="v">
                <p:oleObj spid="_x0000_s5232" name="Equation" r:id="rId7" imgW="558558" imgH="393529" progId="Equation.3">
                  <p:embed/>
                </p:oleObj>
              </mc:Choice>
              <mc:Fallback>
                <p:oleObj name="Equation" r:id="rId7"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4228" y="5811838"/>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71" name="Object 75"/>
          <p:cNvGraphicFramePr>
            <a:graphicFrameLocks noChangeAspect="1"/>
          </p:cNvGraphicFramePr>
          <p:nvPr/>
        </p:nvGraphicFramePr>
        <p:xfrm>
          <a:off x="9870938" y="5794375"/>
          <a:ext cx="1211961" cy="641350"/>
        </p:xfrm>
        <a:graphic>
          <a:graphicData uri="http://schemas.openxmlformats.org/presentationml/2006/ole">
            <mc:AlternateContent xmlns:mc="http://schemas.openxmlformats.org/markup-compatibility/2006">
              <mc:Choice xmlns:v="urn:schemas-microsoft-com:vml" Requires="v">
                <p:oleObj spid="_x0000_s5233" name="Equation" r:id="rId8" imgW="558558" imgH="393529" progId="Equation.3">
                  <p:embed/>
                </p:oleObj>
              </mc:Choice>
              <mc:Fallback>
                <p:oleObj name="Equation" r:id="rId8"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0938" y="5794375"/>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1297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5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54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55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5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55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5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655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656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0656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65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65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40" grpId="0"/>
      <p:bldP spid="106542" grpId="0"/>
      <p:bldP spid="106555" grpId="0"/>
      <p:bldP spid="106556" grpId="0"/>
      <p:bldP spid="106557" grpId="0"/>
      <p:bldP spid="106558" grpId="0"/>
      <p:bldP spid="106559" grpId="0"/>
      <p:bldP spid="10656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en-US" altLang="en-US" smtClean="0"/>
              <a:t>Example cont.</a:t>
            </a:r>
          </a:p>
        </p:txBody>
      </p:sp>
      <p:grpSp>
        <p:nvGrpSpPr>
          <p:cNvPr id="56323" name="Group 4"/>
          <p:cNvGrpSpPr>
            <a:grpSpLocks/>
          </p:cNvGrpSpPr>
          <p:nvPr/>
        </p:nvGrpSpPr>
        <p:grpSpPr bwMode="auto">
          <a:xfrm>
            <a:off x="2075536" y="1481142"/>
            <a:ext cx="1412546" cy="709613"/>
            <a:chOff x="1520" y="2868"/>
            <a:chExt cx="669" cy="447"/>
          </a:xfrm>
        </p:grpSpPr>
        <p:sp>
          <p:nvSpPr>
            <p:cNvPr id="56388" name="Text Box 5"/>
            <p:cNvSpPr txBox="1">
              <a:spLocks noChangeArrowheads="1"/>
            </p:cNvSpPr>
            <p:nvPr/>
          </p:nvSpPr>
          <p:spPr bwMode="auto">
            <a:xfrm>
              <a:off x="1520"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6389" name="Line 6"/>
            <p:cNvSpPr>
              <a:spLocks noChangeShapeType="1"/>
            </p:cNvSpPr>
            <p:nvPr/>
          </p:nvSpPr>
          <p:spPr bwMode="auto">
            <a:xfrm>
              <a:off x="1766" y="3049"/>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90" name="Line 7"/>
            <p:cNvSpPr>
              <a:spLocks noChangeShapeType="1"/>
            </p:cNvSpPr>
            <p:nvPr/>
          </p:nvSpPr>
          <p:spPr bwMode="auto">
            <a:xfrm>
              <a:off x="2097" y="3057"/>
              <a:ext cx="0" cy="1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6324" name="Group 8"/>
          <p:cNvGrpSpPr>
            <a:grpSpLocks/>
          </p:cNvGrpSpPr>
          <p:nvPr/>
        </p:nvGrpSpPr>
        <p:grpSpPr bwMode="auto">
          <a:xfrm>
            <a:off x="4305206" y="1481142"/>
            <a:ext cx="1412546" cy="709613"/>
            <a:chOff x="2576" y="2868"/>
            <a:chExt cx="669" cy="447"/>
          </a:xfrm>
        </p:grpSpPr>
        <p:sp>
          <p:nvSpPr>
            <p:cNvPr id="56385" name="Text Box 9"/>
            <p:cNvSpPr txBox="1">
              <a:spLocks noChangeArrowheads="1"/>
            </p:cNvSpPr>
            <p:nvPr/>
          </p:nvSpPr>
          <p:spPr bwMode="auto">
            <a:xfrm>
              <a:off x="2576"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6386" name="Line 10"/>
            <p:cNvSpPr>
              <a:spLocks noChangeShapeType="1"/>
            </p:cNvSpPr>
            <p:nvPr/>
          </p:nvSpPr>
          <p:spPr bwMode="auto">
            <a:xfrm>
              <a:off x="2811" y="3042"/>
              <a:ext cx="338" cy="1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87" name="Line 11"/>
            <p:cNvSpPr>
              <a:spLocks noChangeShapeType="1"/>
            </p:cNvSpPr>
            <p:nvPr/>
          </p:nvSpPr>
          <p:spPr bwMode="auto">
            <a:xfrm flipH="1">
              <a:off x="2788" y="3042"/>
              <a:ext cx="391" cy="1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6325" name="Group 12"/>
          <p:cNvGrpSpPr>
            <a:grpSpLocks/>
          </p:cNvGrpSpPr>
          <p:nvPr/>
        </p:nvGrpSpPr>
        <p:grpSpPr bwMode="auto">
          <a:xfrm>
            <a:off x="6680568" y="1481142"/>
            <a:ext cx="1157064" cy="709613"/>
            <a:chOff x="3701" y="2868"/>
            <a:chExt cx="548" cy="447"/>
          </a:xfrm>
        </p:grpSpPr>
        <p:sp>
          <p:nvSpPr>
            <p:cNvPr id="56382" name="Text Box 13"/>
            <p:cNvSpPr txBox="1">
              <a:spLocks noChangeArrowheads="1"/>
            </p:cNvSpPr>
            <p:nvPr/>
          </p:nvSpPr>
          <p:spPr bwMode="auto">
            <a:xfrm>
              <a:off x="3701"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6383" name="Line 14"/>
            <p:cNvSpPr>
              <a:spLocks noChangeShapeType="1"/>
            </p:cNvSpPr>
            <p:nvPr/>
          </p:nvSpPr>
          <p:spPr bwMode="auto">
            <a:xfrm>
              <a:off x="3832" y="3026"/>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84" name="Line 15"/>
            <p:cNvSpPr>
              <a:spLocks noChangeShapeType="1"/>
            </p:cNvSpPr>
            <p:nvPr/>
          </p:nvSpPr>
          <p:spPr bwMode="auto">
            <a:xfrm>
              <a:off x="4124" y="3049"/>
              <a:ext cx="0" cy="1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6326" name="Group 16"/>
          <p:cNvGrpSpPr>
            <a:grpSpLocks/>
          </p:cNvGrpSpPr>
          <p:nvPr/>
        </p:nvGrpSpPr>
        <p:grpSpPr bwMode="auto">
          <a:xfrm>
            <a:off x="8587191" y="1481142"/>
            <a:ext cx="1157064" cy="709613"/>
            <a:chOff x="4604" y="2868"/>
            <a:chExt cx="548" cy="447"/>
          </a:xfrm>
        </p:grpSpPr>
        <p:sp>
          <p:nvSpPr>
            <p:cNvPr id="56379" name="Text Box 17"/>
            <p:cNvSpPr txBox="1">
              <a:spLocks noChangeArrowheads="1"/>
            </p:cNvSpPr>
            <p:nvPr/>
          </p:nvSpPr>
          <p:spPr bwMode="auto">
            <a:xfrm>
              <a:off x="4604"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6380" name="Line 18"/>
            <p:cNvSpPr>
              <a:spLocks noChangeShapeType="1"/>
            </p:cNvSpPr>
            <p:nvPr/>
          </p:nvSpPr>
          <p:spPr bwMode="auto">
            <a:xfrm>
              <a:off x="4769" y="3034"/>
              <a:ext cx="208"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81" name="Line 19"/>
            <p:cNvSpPr>
              <a:spLocks noChangeShapeType="1"/>
            </p:cNvSpPr>
            <p:nvPr/>
          </p:nvSpPr>
          <p:spPr bwMode="auto">
            <a:xfrm flipH="1">
              <a:off x="4723" y="3034"/>
              <a:ext cx="33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56327" name="Text Box 20"/>
          <p:cNvSpPr txBox="1">
            <a:spLocks noChangeArrowheads="1"/>
          </p:cNvSpPr>
          <p:nvPr/>
        </p:nvSpPr>
        <p:spPr bwMode="auto">
          <a:xfrm>
            <a:off x="2620286" y="2087564"/>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56328" name="Text Box 21"/>
          <p:cNvSpPr txBox="1">
            <a:spLocks noChangeArrowheads="1"/>
          </p:cNvSpPr>
          <p:nvPr/>
        </p:nvSpPr>
        <p:spPr bwMode="auto">
          <a:xfrm>
            <a:off x="4898519" y="2117726"/>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56329" name="Text Box 22"/>
          <p:cNvSpPr txBox="1">
            <a:spLocks noChangeArrowheads="1"/>
          </p:cNvSpPr>
          <p:nvPr/>
        </p:nvSpPr>
        <p:spPr bwMode="auto">
          <a:xfrm>
            <a:off x="7014172" y="2098676"/>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56330" name="Text Box 23"/>
          <p:cNvSpPr txBox="1">
            <a:spLocks noChangeArrowheads="1"/>
          </p:cNvSpPr>
          <p:nvPr/>
        </p:nvSpPr>
        <p:spPr bwMode="auto">
          <a:xfrm>
            <a:off x="9032699" y="2092326"/>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107544" name="Text Box 24"/>
          <p:cNvSpPr txBox="1">
            <a:spLocks noChangeArrowheads="1"/>
          </p:cNvSpPr>
          <p:nvPr/>
        </p:nvSpPr>
        <p:spPr bwMode="auto">
          <a:xfrm>
            <a:off x="620761" y="2876551"/>
            <a:ext cx="1324699"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Compute </a:t>
            </a:r>
          </a:p>
          <a:p>
            <a:pPr eaLnBrk="1" hangingPunct="1">
              <a:spcBef>
                <a:spcPct val="0"/>
              </a:spcBef>
              <a:buClrTx/>
              <a:buFontTx/>
              <a:buNone/>
            </a:pPr>
            <a:r>
              <a:rPr lang="en-US" altLang="en-US" sz="2000">
                <a:solidFill>
                  <a:srgbClr val="333399"/>
                </a:solidFill>
              </a:rPr>
              <a:t>weighted </a:t>
            </a:r>
          </a:p>
          <a:p>
            <a:pPr eaLnBrk="1" hangingPunct="1">
              <a:spcBef>
                <a:spcPct val="0"/>
              </a:spcBef>
              <a:buClrTx/>
              <a:buFontTx/>
              <a:buNone/>
            </a:pPr>
            <a:r>
              <a:rPr lang="en-US" altLang="en-US" sz="2000">
                <a:solidFill>
                  <a:srgbClr val="333399"/>
                </a:solidFill>
              </a:rPr>
              <a:t>translation </a:t>
            </a:r>
          </a:p>
          <a:p>
            <a:pPr eaLnBrk="1" hangingPunct="1">
              <a:spcBef>
                <a:spcPct val="0"/>
              </a:spcBef>
              <a:buClrTx/>
              <a:buFontTx/>
              <a:buNone/>
            </a:pPr>
            <a:r>
              <a:rPr lang="en-US" altLang="en-US" sz="2000">
                <a:solidFill>
                  <a:srgbClr val="333399"/>
                </a:solidFill>
              </a:rPr>
              <a:t>counts</a:t>
            </a:r>
          </a:p>
        </p:txBody>
      </p:sp>
      <p:graphicFrame>
        <p:nvGraphicFramePr>
          <p:cNvPr id="107569" name="Group 49"/>
          <p:cNvGraphicFramePr>
            <a:graphicFrameLocks noGrp="1"/>
          </p:cNvGraphicFramePr>
          <p:nvPr/>
        </p:nvGraphicFramePr>
        <p:xfrm>
          <a:off x="4170075" y="2959101"/>
          <a:ext cx="4636701" cy="1195389"/>
        </p:xfrm>
        <a:graphic>
          <a:graphicData uri="http://schemas.openxmlformats.org/drawingml/2006/table">
            <a:tbl>
              <a:tblPr/>
              <a:tblGrid>
                <a:gridCol w="1545567"/>
                <a:gridCol w="1545567"/>
                <a:gridCol w="1545567"/>
              </a:tblGrid>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 + 1/2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 name="Group 43"/>
          <p:cNvGrpSpPr>
            <a:grpSpLocks/>
          </p:cNvGrpSpPr>
          <p:nvPr/>
        </p:nvGrpSpPr>
        <p:grpSpPr bwMode="auto">
          <a:xfrm>
            <a:off x="3108025" y="2579689"/>
            <a:ext cx="3737232" cy="1566863"/>
            <a:chOff x="1441" y="1418"/>
            <a:chExt cx="1770" cy="987"/>
          </a:xfrm>
        </p:grpSpPr>
        <p:sp>
          <p:nvSpPr>
            <p:cNvPr id="56375" name="Text Box 44"/>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6376" name="Text Box 45"/>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6377" name="Text Box 46"/>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6378" name="Text Box 47"/>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
        <p:nvSpPr>
          <p:cNvPr id="107570" name="Text Box 50"/>
          <p:cNvSpPr txBox="1">
            <a:spLocks noChangeArrowheads="1"/>
          </p:cNvSpPr>
          <p:nvPr/>
        </p:nvSpPr>
        <p:spPr bwMode="auto">
          <a:xfrm>
            <a:off x="724221" y="4637089"/>
            <a:ext cx="1787967"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Normalize</a:t>
            </a:r>
          </a:p>
          <a:p>
            <a:pPr eaLnBrk="1" hangingPunct="1">
              <a:spcBef>
                <a:spcPct val="0"/>
              </a:spcBef>
              <a:buClrTx/>
              <a:buFontTx/>
              <a:buNone/>
            </a:pPr>
            <a:r>
              <a:rPr lang="en-US" altLang="en-US" sz="2000">
                <a:solidFill>
                  <a:srgbClr val="333399"/>
                </a:solidFill>
              </a:rPr>
              <a:t>rows to sum </a:t>
            </a:r>
          </a:p>
          <a:p>
            <a:pPr eaLnBrk="1" hangingPunct="1">
              <a:spcBef>
                <a:spcPct val="0"/>
              </a:spcBef>
              <a:buClrTx/>
              <a:buFontTx/>
              <a:buNone/>
            </a:pPr>
            <a:r>
              <a:rPr lang="en-US" altLang="en-US" sz="2000">
                <a:solidFill>
                  <a:srgbClr val="333399"/>
                </a:solidFill>
              </a:rPr>
              <a:t>to one to </a:t>
            </a:r>
          </a:p>
          <a:p>
            <a:pPr eaLnBrk="1" hangingPunct="1">
              <a:spcBef>
                <a:spcPct val="0"/>
              </a:spcBef>
              <a:buClrTx/>
              <a:buFontTx/>
              <a:buNone/>
            </a:pPr>
            <a:r>
              <a:rPr lang="en-US" altLang="en-US" sz="2000">
                <a:solidFill>
                  <a:srgbClr val="333399"/>
                </a:solidFill>
              </a:rPr>
              <a:t>estimate P(f | e)</a:t>
            </a:r>
          </a:p>
        </p:txBody>
      </p:sp>
      <p:graphicFrame>
        <p:nvGraphicFramePr>
          <p:cNvPr id="107571" name="Group 51"/>
          <p:cNvGraphicFramePr>
            <a:graphicFrameLocks noGrp="1"/>
          </p:cNvGraphicFramePr>
          <p:nvPr/>
        </p:nvGraphicFramePr>
        <p:xfrm>
          <a:off x="4243975" y="4745038"/>
          <a:ext cx="4636701" cy="1195386"/>
        </p:xfrm>
        <a:graphic>
          <a:graphicData uri="http://schemas.openxmlformats.org/drawingml/2006/table">
            <a:tbl>
              <a:tblPr/>
              <a:tblGrid>
                <a:gridCol w="1545567"/>
                <a:gridCol w="1545567"/>
                <a:gridCol w="1545567"/>
              </a:tblGrid>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 name="Group 69"/>
          <p:cNvGrpSpPr>
            <a:grpSpLocks/>
          </p:cNvGrpSpPr>
          <p:nvPr/>
        </p:nvGrpSpPr>
        <p:grpSpPr bwMode="auto">
          <a:xfrm>
            <a:off x="3213597" y="4352926"/>
            <a:ext cx="3737232" cy="1566863"/>
            <a:chOff x="1441" y="1418"/>
            <a:chExt cx="1770" cy="987"/>
          </a:xfrm>
        </p:grpSpPr>
        <p:sp>
          <p:nvSpPr>
            <p:cNvPr id="56371" name="Text Box 70"/>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6372" name="Text Box 71"/>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6373" name="Text Box 72"/>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6374" name="Text Box 73"/>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Tree>
    <p:extLst>
      <p:ext uri="{BB962C8B-B14F-4D97-AF65-F5344CB8AC3E}">
        <p14:creationId xmlns:p14="http://schemas.microsoft.com/office/powerpoint/2010/main" val="1183878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4" grpId="0"/>
      <p:bldP spid="1075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History of MT (7)</a:t>
            </a:r>
          </a:p>
        </p:txBody>
      </p:sp>
      <p:sp>
        <p:nvSpPr>
          <p:cNvPr id="23555" name="Rectangle 3"/>
          <p:cNvSpPr>
            <a:spLocks noGrp="1" noChangeArrowheads="1"/>
          </p:cNvSpPr>
          <p:nvPr>
            <p:ph type="body" idx="1"/>
          </p:nvPr>
        </p:nvSpPr>
        <p:spPr/>
        <p:txBody>
          <a:bodyPr/>
          <a:lstStyle/>
          <a:p>
            <a:pPr eaLnBrk="1" hangingPunct="1"/>
            <a:r>
              <a:rPr lang="en-US" altLang="en-US" dirty="0" smtClean="0"/>
              <a:t>Then, a rebirth…</a:t>
            </a:r>
          </a:p>
          <a:p>
            <a:pPr eaLnBrk="1" hangingPunct="1"/>
            <a:r>
              <a:rPr lang="en-US" altLang="en-US" dirty="0" smtClean="0"/>
              <a:t>The 1980s: Interlingua, example-based Machine Translation</a:t>
            </a:r>
          </a:p>
          <a:p>
            <a:pPr eaLnBrk="1" hangingPunct="1"/>
            <a:r>
              <a:rPr lang="en-US" altLang="en-US" dirty="0" smtClean="0"/>
              <a:t>The 1990s: Statistical MT</a:t>
            </a:r>
          </a:p>
          <a:p>
            <a:pPr eaLnBrk="1" hangingPunct="1"/>
            <a:r>
              <a:rPr lang="en-US" altLang="en-US" dirty="0" smtClean="0"/>
              <a:t>The 2000s: Hybrid MT</a:t>
            </a:r>
          </a:p>
          <a:p>
            <a:pPr eaLnBrk="1" hangingPunct="1"/>
            <a:r>
              <a:rPr lang="en-US" altLang="en-US" dirty="0" smtClean="0"/>
              <a:t>The 2010s: Google, real-time, mobile, Crowdsourcing, more hybrid approaches</a:t>
            </a:r>
          </a:p>
        </p:txBody>
      </p:sp>
      <p:sp>
        <p:nvSpPr>
          <p:cNvPr id="10244" name="Slide Number Placeholder 1"/>
          <p:cNvSpPr>
            <a:spLocks noGrp="1"/>
          </p:cNvSpPr>
          <p:nvPr>
            <p:ph type="sldNum" sz="quarter" idx="4294967295"/>
          </p:nvPr>
        </p:nvSpPr>
        <p:spPr>
          <a:xfrm>
            <a:off x="8715984" y="6245225"/>
            <a:ext cx="2837762" cy="476250"/>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55AA6B3-DD58-4301-9464-78380C82AE5D}" type="slidenum">
              <a:rPr lang="en-US" altLang="en-US" sz="1400" smtClean="0"/>
              <a:pPr eaLnBrk="1" hangingPunct="1">
                <a:spcBef>
                  <a:spcPct val="0"/>
                </a:spcBef>
                <a:buFontTx/>
                <a:buNone/>
              </a:pPr>
              <a:t>8</a:t>
            </a:fld>
            <a:endParaRPr lang="en-US" altLang="en-US" sz="1400" smtClean="0"/>
          </a:p>
        </p:txBody>
      </p:sp>
    </p:spTree>
    <p:extLst>
      <p:ext uri="{BB962C8B-B14F-4D97-AF65-F5344CB8AC3E}">
        <p14:creationId xmlns:p14="http://schemas.microsoft.com/office/powerpoint/2010/main" val="3559123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altLang="en-US" smtClean="0"/>
              <a:t>Example cont.</a:t>
            </a:r>
          </a:p>
        </p:txBody>
      </p:sp>
      <p:grpSp>
        <p:nvGrpSpPr>
          <p:cNvPr id="2" name="Group 3"/>
          <p:cNvGrpSpPr>
            <a:grpSpLocks/>
          </p:cNvGrpSpPr>
          <p:nvPr/>
        </p:nvGrpSpPr>
        <p:grpSpPr bwMode="auto">
          <a:xfrm>
            <a:off x="2140991" y="3260729"/>
            <a:ext cx="1412547" cy="709613"/>
            <a:chOff x="1520" y="2868"/>
            <a:chExt cx="669" cy="447"/>
          </a:xfrm>
        </p:grpSpPr>
        <p:sp>
          <p:nvSpPr>
            <p:cNvPr id="57397" name="Text Box 4"/>
            <p:cNvSpPr txBox="1">
              <a:spLocks noChangeArrowheads="1"/>
            </p:cNvSpPr>
            <p:nvPr/>
          </p:nvSpPr>
          <p:spPr bwMode="auto">
            <a:xfrm>
              <a:off x="1520"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7398" name="Line 5"/>
            <p:cNvSpPr>
              <a:spLocks noChangeShapeType="1"/>
            </p:cNvSpPr>
            <p:nvPr/>
          </p:nvSpPr>
          <p:spPr bwMode="auto">
            <a:xfrm>
              <a:off x="1766" y="3049"/>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9" name="Line 6"/>
            <p:cNvSpPr>
              <a:spLocks noChangeShapeType="1"/>
            </p:cNvSpPr>
            <p:nvPr/>
          </p:nvSpPr>
          <p:spPr bwMode="auto">
            <a:xfrm>
              <a:off x="2097" y="3057"/>
              <a:ext cx="0" cy="1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3" name="Group 7"/>
          <p:cNvGrpSpPr>
            <a:grpSpLocks/>
          </p:cNvGrpSpPr>
          <p:nvPr/>
        </p:nvGrpSpPr>
        <p:grpSpPr bwMode="auto">
          <a:xfrm>
            <a:off x="4370661" y="3260729"/>
            <a:ext cx="1412547" cy="709613"/>
            <a:chOff x="2576" y="2868"/>
            <a:chExt cx="669" cy="447"/>
          </a:xfrm>
        </p:grpSpPr>
        <p:sp>
          <p:nvSpPr>
            <p:cNvPr id="57394" name="Text Box 8"/>
            <p:cNvSpPr txBox="1">
              <a:spLocks noChangeArrowheads="1"/>
            </p:cNvSpPr>
            <p:nvPr/>
          </p:nvSpPr>
          <p:spPr bwMode="auto">
            <a:xfrm>
              <a:off x="2576"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7395" name="Line 9"/>
            <p:cNvSpPr>
              <a:spLocks noChangeShapeType="1"/>
            </p:cNvSpPr>
            <p:nvPr/>
          </p:nvSpPr>
          <p:spPr bwMode="auto">
            <a:xfrm>
              <a:off x="2811" y="3042"/>
              <a:ext cx="338" cy="1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6" name="Line 10"/>
            <p:cNvSpPr>
              <a:spLocks noChangeShapeType="1"/>
            </p:cNvSpPr>
            <p:nvPr/>
          </p:nvSpPr>
          <p:spPr bwMode="auto">
            <a:xfrm flipH="1">
              <a:off x="2788" y="3042"/>
              <a:ext cx="391" cy="1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4" name="Group 11"/>
          <p:cNvGrpSpPr>
            <a:grpSpLocks/>
          </p:cNvGrpSpPr>
          <p:nvPr/>
        </p:nvGrpSpPr>
        <p:grpSpPr bwMode="auto">
          <a:xfrm>
            <a:off x="6746023" y="3260729"/>
            <a:ext cx="1157064" cy="709613"/>
            <a:chOff x="3701" y="2868"/>
            <a:chExt cx="548" cy="447"/>
          </a:xfrm>
        </p:grpSpPr>
        <p:sp>
          <p:nvSpPr>
            <p:cNvPr id="57391" name="Text Box 12"/>
            <p:cNvSpPr txBox="1">
              <a:spLocks noChangeArrowheads="1"/>
            </p:cNvSpPr>
            <p:nvPr/>
          </p:nvSpPr>
          <p:spPr bwMode="auto">
            <a:xfrm>
              <a:off x="3701"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7392" name="Line 13"/>
            <p:cNvSpPr>
              <a:spLocks noChangeShapeType="1"/>
            </p:cNvSpPr>
            <p:nvPr/>
          </p:nvSpPr>
          <p:spPr bwMode="auto">
            <a:xfrm>
              <a:off x="3832" y="3026"/>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3" name="Line 14"/>
            <p:cNvSpPr>
              <a:spLocks noChangeShapeType="1"/>
            </p:cNvSpPr>
            <p:nvPr/>
          </p:nvSpPr>
          <p:spPr bwMode="auto">
            <a:xfrm>
              <a:off x="4124" y="3049"/>
              <a:ext cx="0" cy="1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 name="Group 15"/>
          <p:cNvGrpSpPr>
            <a:grpSpLocks/>
          </p:cNvGrpSpPr>
          <p:nvPr/>
        </p:nvGrpSpPr>
        <p:grpSpPr bwMode="auto">
          <a:xfrm>
            <a:off x="8652645" y="3260729"/>
            <a:ext cx="1157064" cy="709613"/>
            <a:chOff x="4604" y="2868"/>
            <a:chExt cx="548" cy="447"/>
          </a:xfrm>
        </p:grpSpPr>
        <p:sp>
          <p:nvSpPr>
            <p:cNvPr id="57388" name="Text Box 16"/>
            <p:cNvSpPr txBox="1">
              <a:spLocks noChangeArrowheads="1"/>
            </p:cNvSpPr>
            <p:nvPr/>
          </p:nvSpPr>
          <p:spPr bwMode="auto">
            <a:xfrm>
              <a:off x="4604"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7389" name="Line 17"/>
            <p:cNvSpPr>
              <a:spLocks noChangeShapeType="1"/>
            </p:cNvSpPr>
            <p:nvPr/>
          </p:nvSpPr>
          <p:spPr bwMode="auto">
            <a:xfrm>
              <a:off x="4769" y="3034"/>
              <a:ext cx="208"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0" name="Line 18"/>
            <p:cNvSpPr>
              <a:spLocks noChangeShapeType="1"/>
            </p:cNvSpPr>
            <p:nvPr/>
          </p:nvSpPr>
          <p:spPr bwMode="auto">
            <a:xfrm flipH="1">
              <a:off x="4723" y="3034"/>
              <a:ext cx="33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108563" name="Text Box 19"/>
          <p:cNvSpPr txBox="1">
            <a:spLocks noChangeArrowheads="1"/>
          </p:cNvSpPr>
          <p:nvPr/>
        </p:nvSpPr>
        <p:spPr bwMode="auto">
          <a:xfrm>
            <a:off x="2086093" y="391477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1/4=1/8</a:t>
            </a:r>
          </a:p>
        </p:txBody>
      </p:sp>
      <p:graphicFrame>
        <p:nvGraphicFramePr>
          <p:cNvPr id="108592" name="Group 48"/>
          <p:cNvGraphicFramePr>
            <a:graphicFrameLocks noGrp="1"/>
          </p:cNvGraphicFramePr>
          <p:nvPr/>
        </p:nvGraphicFramePr>
        <p:xfrm>
          <a:off x="4047612" y="1746251"/>
          <a:ext cx="4636701" cy="1195389"/>
        </p:xfrm>
        <a:graphic>
          <a:graphicData uri="http://schemas.openxmlformats.org/drawingml/2006/table">
            <a:tbl>
              <a:tblPr/>
              <a:tblGrid>
                <a:gridCol w="1545567"/>
                <a:gridCol w="1545567"/>
                <a:gridCol w="1545567"/>
              </a:tblGrid>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7370" name="Group 66"/>
          <p:cNvGrpSpPr>
            <a:grpSpLocks/>
          </p:cNvGrpSpPr>
          <p:nvPr/>
        </p:nvGrpSpPr>
        <p:grpSpPr bwMode="auto">
          <a:xfrm>
            <a:off x="3017235" y="1354139"/>
            <a:ext cx="3737231" cy="1566863"/>
            <a:chOff x="1441" y="1418"/>
            <a:chExt cx="1770" cy="987"/>
          </a:xfrm>
        </p:grpSpPr>
        <p:sp>
          <p:nvSpPr>
            <p:cNvPr id="57384" name="Text Box 67"/>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7385" name="Text Box 68"/>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7386" name="Text Box 69"/>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7387" name="Text Box 70"/>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
        <p:nvSpPr>
          <p:cNvPr id="108615" name="Text Box 71"/>
          <p:cNvSpPr txBox="1">
            <a:spLocks noChangeArrowheads="1"/>
          </p:cNvSpPr>
          <p:nvPr/>
        </p:nvSpPr>
        <p:spPr bwMode="auto">
          <a:xfrm>
            <a:off x="0" y="3048001"/>
            <a:ext cx="1473778"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Recompute</a:t>
            </a:r>
          </a:p>
          <a:p>
            <a:pPr eaLnBrk="1" hangingPunct="1">
              <a:spcBef>
                <a:spcPct val="0"/>
              </a:spcBef>
              <a:buClrTx/>
              <a:buFontTx/>
              <a:buNone/>
            </a:pPr>
            <a:r>
              <a:rPr lang="en-US" altLang="en-US" sz="2000">
                <a:solidFill>
                  <a:srgbClr val="333399"/>
                </a:solidFill>
              </a:rPr>
              <a:t>Alignment</a:t>
            </a:r>
          </a:p>
          <a:p>
            <a:pPr eaLnBrk="1" hangingPunct="1">
              <a:spcBef>
                <a:spcPct val="0"/>
              </a:spcBef>
              <a:buClrTx/>
              <a:buFontTx/>
              <a:buNone/>
            </a:pPr>
            <a:r>
              <a:rPr lang="en-US" altLang="en-US" sz="2000">
                <a:solidFill>
                  <a:srgbClr val="333399"/>
                </a:solidFill>
              </a:rPr>
              <a:t>Probabilities</a:t>
            </a:r>
          </a:p>
          <a:p>
            <a:pPr eaLnBrk="1" hangingPunct="1">
              <a:spcBef>
                <a:spcPct val="0"/>
              </a:spcBef>
              <a:buClrTx/>
              <a:buFontTx/>
              <a:buNone/>
            </a:pPr>
            <a:r>
              <a:rPr lang="en-US" altLang="en-US" sz="2000">
                <a:solidFill>
                  <a:srgbClr val="333399"/>
                </a:solidFill>
              </a:rPr>
              <a:t>P(A, F | E)</a:t>
            </a:r>
          </a:p>
        </p:txBody>
      </p:sp>
      <p:sp>
        <p:nvSpPr>
          <p:cNvPr id="108616" name="Text Box 72"/>
          <p:cNvSpPr txBox="1">
            <a:spLocks noChangeArrowheads="1"/>
          </p:cNvSpPr>
          <p:nvPr/>
        </p:nvSpPr>
        <p:spPr bwMode="auto">
          <a:xfrm>
            <a:off x="4332655" y="390842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1/2=1/4</a:t>
            </a:r>
          </a:p>
        </p:txBody>
      </p:sp>
      <p:sp>
        <p:nvSpPr>
          <p:cNvPr id="108617" name="Text Box 73"/>
          <p:cNvSpPr txBox="1">
            <a:spLocks noChangeArrowheads="1"/>
          </p:cNvSpPr>
          <p:nvPr/>
        </p:nvSpPr>
        <p:spPr bwMode="auto">
          <a:xfrm>
            <a:off x="6562325" y="390207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1/2=1/4</a:t>
            </a:r>
          </a:p>
        </p:txBody>
      </p:sp>
      <p:sp>
        <p:nvSpPr>
          <p:cNvPr id="108618" name="Text Box 74"/>
          <p:cNvSpPr txBox="1">
            <a:spLocks noChangeArrowheads="1"/>
          </p:cNvSpPr>
          <p:nvPr/>
        </p:nvSpPr>
        <p:spPr bwMode="auto">
          <a:xfrm>
            <a:off x="8677978" y="390842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1/4=1/8</a:t>
            </a:r>
          </a:p>
        </p:txBody>
      </p:sp>
      <p:sp>
        <p:nvSpPr>
          <p:cNvPr id="108620" name="Text Box 76"/>
          <p:cNvSpPr txBox="1">
            <a:spLocks noChangeArrowheads="1"/>
          </p:cNvSpPr>
          <p:nvPr/>
        </p:nvSpPr>
        <p:spPr bwMode="auto">
          <a:xfrm>
            <a:off x="204809" y="4562476"/>
            <a:ext cx="132630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Normalize </a:t>
            </a:r>
          </a:p>
          <a:p>
            <a:pPr eaLnBrk="1" hangingPunct="1">
              <a:spcBef>
                <a:spcPct val="0"/>
              </a:spcBef>
              <a:buClrTx/>
              <a:buFontTx/>
              <a:buNone/>
            </a:pPr>
            <a:r>
              <a:rPr lang="en-US" altLang="en-US" sz="2000">
                <a:solidFill>
                  <a:srgbClr val="333399"/>
                </a:solidFill>
              </a:rPr>
              <a:t>to get</a:t>
            </a:r>
          </a:p>
          <a:p>
            <a:pPr eaLnBrk="1" hangingPunct="1">
              <a:spcBef>
                <a:spcPct val="0"/>
              </a:spcBef>
              <a:buClrTx/>
              <a:buFontTx/>
              <a:buNone/>
            </a:pPr>
            <a:r>
              <a:rPr lang="en-US" altLang="en-US" sz="2000">
                <a:solidFill>
                  <a:srgbClr val="333399"/>
                </a:solidFill>
              </a:rPr>
              <a:t>P(A | F, E)</a:t>
            </a:r>
          </a:p>
        </p:txBody>
      </p:sp>
      <p:graphicFrame>
        <p:nvGraphicFramePr>
          <p:cNvPr id="108621" name="Object 77"/>
          <p:cNvGraphicFramePr>
            <a:graphicFrameLocks noChangeAspect="1"/>
          </p:cNvGraphicFramePr>
          <p:nvPr/>
        </p:nvGraphicFramePr>
        <p:xfrm>
          <a:off x="2727968" y="4768850"/>
          <a:ext cx="1184513" cy="641350"/>
        </p:xfrm>
        <a:graphic>
          <a:graphicData uri="http://schemas.openxmlformats.org/presentationml/2006/ole">
            <mc:AlternateContent xmlns:mc="http://schemas.openxmlformats.org/markup-compatibility/2006">
              <mc:Choice xmlns:v="urn:schemas-microsoft-com:vml" Requires="v">
                <p:oleObj spid="_x0000_s6254" name="Equation" r:id="rId4" imgW="545863" imgH="393529" progId="Equation.3">
                  <p:embed/>
                </p:oleObj>
              </mc:Choice>
              <mc:Fallback>
                <p:oleObj name="Equation" r:id="rId4" imgW="54586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968" y="4768850"/>
                        <a:ext cx="11845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22" name="Object 78"/>
          <p:cNvGraphicFramePr>
            <a:graphicFrameLocks noChangeAspect="1"/>
          </p:cNvGraphicFramePr>
          <p:nvPr/>
        </p:nvGraphicFramePr>
        <p:xfrm>
          <a:off x="4780278" y="4768850"/>
          <a:ext cx="1184513" cy="641350"/>
        </p:xfrm>
        <a:graphic>
          <a:graphicData uri="http://schemas.openxmlformats.org/presentationml/2006/ole">
            <mc:AlternateContent xmlns:mc="http://schemas.openxmlformats.org/markup-compatibility/2006">
              <mc:Choice xmlns:v="urn:schemas-microsoft-com:vml" Requires="v">
                <p:oleObj spid="_x0000_s6255" name="Equation" r:id="rId6" imgW="545863" imgH="393529" progId="Equation.3">
                  <p:embed/>
                </p:oleObj>
              </mc:Choice>
              <mc:Fallback>
                <p:oleObj name="Equation" r:id="rId6" imgW="545863"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0278" y="4768850"/>
                        <a:ext cx="11845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23" name="Object 79"/>
          <p:cNvGraphicFramePr>
            <a:graphicFrameLocks noChangeAspect="1"/>
          </p:cNvGraphicFramePr>
          <p:nvPr/>
        </p:nvGraphicFramePr>
        <p:xfrm>
          <a:off x="7043731" y="4768850"/>
          <a:ext cx="1184513" cy="641350"/>
        </p:xfrm>
        <a:graphic>
          <a:graphicData uri="http://schemas.openxmlformats.org/presentationml/2006/ole">
            <mc:AlternateContent xmlns:mc="http://schemas.openxmlformats.org/markup-compatibility/2006">
              <mc:Choice xmlns:v="urn:schemas-microsoft-com:vml" Requires="v">
                <p:oleObj spid="_x0000_s6256" name="Equation" r:id="rId8" imgW="545863" imgH="393529" progId="Equation.3">
                  <p:embed/>
                </p:oleObj>
              </mc:Choice>
              <mc:Fallback>
                <p:oleObj name="Equation" r:id="rId8" imgW="545863"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3731" y="4768850"/>
                        <a:ext cx="11845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24" name="Object 80"/>
          <p:cNvGraphicFramePr>
            <a:graphicFrameLocks noChangeAspect="1"/>
          </p:cNvGraphicFramePr>
          <p:nvPr/>
        </p:nvGraphicFramePr>
        <p:xfrm>
          <a:off x="8946131" y="4768850"/>
          <a:ext cx="1184512" cy="641350"/>
        </p:xfrm>
        <a:graphic>
          <a:graphicData uri="http://schemas.openxmlformats.org/presentationml/2006/ole">
            <mc:AlternateContent xmlns:mc="http://schemas.openxmlformats.org/markup-compatibility/2006">
              <mc:Choice xmlns:v="urn:schemas-microsoft-com:vml" Requires="v">
                <p:oleObj spid="_x0000_s6257" name="Equation" r:id="rId9" imgW="545863" imgH="393529" progId="Equation.3">
                  <p:embed/>
                </p:oleObj>
              </mc:Choice>
              <mc:Fallback>
                <p:oleObj name="Equation" r:id="rId9" imgW="54586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6131" y="4768850"/>
                        <a:ext cx="118451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625" name="Oval 81"/>
          <p:cNvSpPr>
            <a:spLocks noChangeArrowheads="1"/>
          </p:cNvSpPr>
          <p:nvPr/>
        </p:nvSpPr>
        <p:spPr bwMode="auto">
          <a:xfrm>
            <a:off x="4233419" y="3331890"/>
            <a:ext cx="255677" cy="56569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08626" name="Oval 82"/>
          <p:cNvSpPr>
            <a:spLocks noChangeArrowheads="1"/>
          </p:cNvSpPr>
          <p:nvPr/>
        </p:nvSpPr>
        <p:spPr bwMode="auto">
          <a:xfrm>
            <a:off x="6496872" y="3325540"/>
            <a:ext cx="1879173" cy="56569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54" name="TextBox 53"/>
          <p:cNvSpPr txBox="1">
            <a:spLocks noChangeArrowheads="1"/>
          </p:cNvSpPr>
          <p:nvPr/>
        </p:nvSpPr>
        <p:spPr bwMode="auto">
          <a:xfrm>
            <a:off x="3103803" y="5702300"/>
            <a:ext cx="50834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solidFill>
                  <a:srgbClr val="339933"/>
                </a:solidFill>
              </a:rPr>
              <a:t>Continue EM iterations until translation</a:t>
            </a:r>
          </a:p>
          <a:p>
            <a:pPr eaLnBrk="1" hangingPunct="1">
              <a:spcBef>
                <a:spcPct val="0"/>
              </a:spcBef>
              <a:buClrTx/>
              <a:buFontTx/>
              <a:buNone/>
            </a:pPr>
            <a:r>
              <a:rPr lang="en-US" altLang="en-US" sz="2400">
                <a:solidFill>
                  <a:srgbClr val="339933"/>
                </a:solidFill>
              </a:rPr>
              <a:t>             parameters converge</a:t>
            </a:r>
          </a:p>
        </p:txBody>
      </p:sp>
      <p:sp>
        <p:nvSpPr>
          <p:cNvPr id="57383" name="Text Box 44"/>
          <p:cNvSpPr txBox="1">
            <a:spLocks noChangeArrowheads="1"/>
          </p:cNvSpPr>
          <p:nvPr/>
        </p:nvSpPr>
        <p:spPr bwMode="auto">
          <a:xfrm>
            <a:off x="810790" y="1874839"/>
            <a:ext cx="14737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Translation</a:t>
            </a:r>
          </a:p>
          <a:p>
            <a:pPr eaLnBrk="1" hangingPunct="1">
              <a:spcBef>
                <a:spcPct val="0"/>
              </a:spcBef>
              <a:buClrTx/>
              <a:buFontTx/>
              <a:buNone/>
            </a:pPr>
            <a:r>
              <a:rPr lang="en-US" altLang="en-US" sz="2000">
                <a:solidFill>
                  <a:srgbClr val="333399"/>
                </a:solidFill>
              </a:rPr>
              <a:t>Probabilities</a:t>
            </a:r>
          </a:p>
        </p:txBody>
      </p:sp>
    </p:spTree>
    <p:extLst>
      <p:ext uri="{BB962C8B-B14F-4D97-AF65-F5344CB8AC3E}">
        <p14:creationId xmlns:p14="http://schemas.microsoft.com/office/powerpoint/2010/main" val="4213804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6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6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86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86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86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6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086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862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86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862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3" grpId="0"/>
      <p:bldP spid="108615" grpId="0"/>
      <p:bldP spid="108616" grpId="0"/>
      <p:bldP spid="108617" grpId="0"/>
      <p:bldP spid="108618" grpId="0"/>
      <p:bldP spid="108620" grpId="0"/>
      <p:bldP spid="108625" grpId="0" animBg="1"/>
      <p:bldP spid="108626" grpId="0" animBg="1"/>
      <p:bldP spid="5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Decoding</a:t>
            </a:r>
          </a:p>
        </p:txBody>
      </p:sp>
      <p:sp>
        <p:nvSpPr>
          <p:cNvPr id="58371" name="Content Placeholder 2"/>
          <p:cNvSpPr>
            <a:spLocks noGrp="1"/>
          </p:cNvSpPr>
          <p:nvPr>
            <p:ph idx="1"/>
          </p:nvPr>
        </p:nvSpPr>
        <p:spPr>
          <a:xfrm>
            <a:off x="912138" y="1371600"/>
            <a:ext cx="10337562" cy="938213"/>
          </a:xfrm>
        </p:spPr>
        <p:txBody>
          <a:bodyPr>
            <a:normAutofit lnSpcReduction="10000"/>
          </a:bodyPr>
          <a:lstStyle/>
          <a:p>
            <a:r>
              <a:rPr lang="en-US" altLang="en-US" sz="2800" smtClean="0"/>
              <a:t>Goal is to find a translation that maximizes the product of the translation and language models.</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058F39E6-479A-4788-8225-7C43950E2DEB}" type="slidenum">
              <a:rPr lang="en-US" smtClean="0"/>
              <a:pPr>
                <a:defRPr/>
              </a:pPr>
              <a:t>81</a:t>
            </a:fld>
            <a:endParaRPr lang="en-US" dirty="0">
              <a:latin typeface="+mn-lt"/>
            </a:endParaRPr>
          </a:p>
        </p:txBody>
      </p:sp>
      <p:graphicFrame>
        <p:nvGraphicFramePr>
          <p:cNvPr id="58373" name="Object 3"/>
          <p:cNvGraphicFramePr>
            <a:graphicFrameLocks noChangeAspect="1"/>
          </p:cNvGraphicFramePr>
          <p:nvPr/>
        </p:nvGraphicFramePr>
        <p:xfrm>
          <a:off x="3608435" y="1849438"/>
          <a:ext cx="4510015" cy="1397000"/>
        </p:xfrm>
        <a:graphic>
          <a:graphicData uri="http://schemas.openxmlformats.org/presentationml/2006/ole">
            <mc:AlternateContent xmlns:mc="http://schemas.openxmlformats.org/markup-compatibility/2006">
              <mc:Choice xmlns:v="urn:schemas-microsoft-com:vml" Requires="v">
                <p:oleObj spid="_x0000_s7197" name="Equation" r:id="rId4" imgW="1358900" imgH="558800" progId="Equation.3">
                  <p:embed/>
                </p:oleObj>
              </mc:Choice>
              <mc:Fallback>
                <p:oleObj name="Equation" r:id="rId4" imgW="13589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435" y="1849438"/>
                        <a:ext cx="4510015"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bwMode="auto">
          <a:xfrm>
            <a:off x="986039" y="3232150"/>
            <a:ext cx="10337562" cy="2916238"/>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a:latin typeface="+mn-lt"/>
              </a:rPr>
              <a:t>Cannot explicitly enumerate and test the combinatorial space of all possible translations.</a:t>
            </a:r>
          </a:p>
          <a:p>
            <a:pPr marL="342900" indent="-342900" eaLnBrk="0" hangingPunct="0">
              <a:spcBef>
                <a:spcPct val="20000"/>
              </a:spcBef>
              <a:buClr>
                <a:srgbClr val="FF0000"/>
              </a:buClr>
              <a:buFontTx/>
              <a:buChar char="•"/>
              <a:defRPr/>
            </a:pPr>
            <a:r>
              <a:rPr lang="en-US" sz="2800" b="0" kern="0" dirty="0">
                <a:latin typeface="+mn-lt"/>
              </a:rPr>
              <a:t>The optimal decoding problem for all reasonable model’s (e.g. IBM model 1) is NP-complete.</a:t>
            </a:r>
          </a:p>
          <a:p>
            <a:pPr marL="342900" indent="-342900" eaLnBrk="0" hangingPunct="0">
              <a:spcBef>
                <a:spcPct val="20000"/>
              </a:spcBef>
              <a:buClr>
                <a:srgbClr val="FF0000"/>
              </a:buClr>
              <a:buFontTx/>
              <a:buChar char="•"/>
              <a:defRPr/>
            </a:pPr>
            <a:r>
              <a:rPr lang="en-US" sz="2800" b="0" kern="0" dirty="0"/>
              <a:t>Heuristically search the space of translations using A*, beam-search, etc. to approximate the solution to this difficult optimization problem.</a:t>
            </a:r>
          </a:p>
          <a:p>
            <a:pPr marL="342900" indent="-342900" eaLnBrk="0" hangingPunct="0">
              <a:spcBef>
                <a:spcPct val="20000"/>
              </a:spcBef>
              <a:buClr>
                <a:srgbClr val="FF0000"/>
              </a:buClr>
              <a:buFontTx/>
              <a:buChar char="•"/>
              <a:defRPr/>
            </a:pPr>
            <a:endParaRPr lang="en-US" sz="2800" b="0" kern="0" dirty="0">
              <a:latin typeface="+mn-lt"/>
            </a:endParaRPr>
          </a:p>
        </p:txBody>
      </p:sp>
    </p:spTree>
    <p:extLst>
      <p:ext uri="{BB962C8B-B14F-4D97-AF65-F5344CB8AC3E}">
        <p14:creationId xmlns:p14="http://schemas.microsoft.com/office/powerpoint/2010/main" val="17882416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Evaluating MT</a:t>
            </a:r>
          </a:p>
        </p:txBody>
      </p:sp>
      <p:sp>
        <p:nvSpPr>
          <p:cNvPr id="59395" name="Content Placeholder 2"/>
          <p:cNvSpPr>
            <a:spLocks noGrp="1"/>
          </p:cNvSpPr>
          <p:nvPr>
            <p:ph idx="1"/>
          </p:nvPr>
        </p:nvSpPr>
        <p:spPr/>
        <p:txBody>
          <a:bodyPr/>
          <a:lstStyle/>
          <a:p>
            <a:r>
              <a:rPr lang="en-US" altLang="en-US" smtClean="0"/>
              <a:t>Human subjective evaluation is the best but is time-consuming and expensive.</a:t>
            </a:r>
          </a:p>
          <a:p>
            <a:r>
              <a:rPr lang="en-US" altLang="en-US" smtClean="0"/>
              <a:t>Automated evaluation comparing the output to multiple human reference translations is cheaper and correlates with human judgements.</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1359878B-7E51-4830-90D6-A4F6C40A2F97}" type="slidenum">
              <a:rPr lang="en-US" smtClean="0"/>
              <a:pPr>
                <a:defRPr/>
              </a:pPr>
              <a:t>82</a:t>
            </a:fld>
            <a:endParaRPr lang="en-US" dirty="0">
              <a:latin typeface="+mn-lt"/>
            </a:endParaRPr>
          </a:p>
        </p:txBody>
      </p:sp>
    </p:spTree>
    <p:extLst>
      <p:ext uri="{BB962C8B-B14F-4D97-AF65-F5344CB8AC3E}">
        <p14:creationId xmlns:p14="http://schemas.microsoft.com/office/powerpoint/2010/main" val="3756653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Human Evaluation of MT</a:t>
            </a:r>
          </a:p>
        </p:txBody>
      </p:sp>
      <p:sp>
        <p:nvSpPr>
          <p:cNvPr id="60419" name="Content Placeholder 2"/>
          <p:cNvSpPr>
            <a:spLocks noGrp="1"/>
          </p:cNvSpPr>
          <p:nvPr>
            <p:ph idx="1"/>
          </p:nvPr>
        </p:nvSpPr>
        <p:spPr/>
        <p:txBody>
          <a:bodyPr/>
          <a:lstStyle/>
          <a:p>
            <a:r>
              <a:rPr lang="en-US" altLang="en-US" sz="2800" smtClean="0"/>
              <a:t>Ask humans to estimate MT output on several dimensions.</a:t>
            </a:r>
          </a:p>
          <a:p>
            <a:pPr lvl="1"/>
            <a:r>
              <a:rPr lang="en-US" altLang="en-US" sz="2400" b="1" smtClean="0">
                <a:solidFill>
                  <a:srgbClr val="C00000"/>
                </a:solidFill>
              </a:rPr>
              <a:t>Fluency</a:t>
            </a:r>
            <a:r>
              <a:rPr lang="en-US" altLang="en-US" sz="2400" smtClean="0"/>
              <a:t>: Is the result grammatical, understandable, and readable in the target language. </a:t>
            </a:r>
          </a:p>
          <a:p>
            <a:pPr lvl="1"/>
            <a:r>
              <a:rPr lang="en-US" altLang="en-US" sz="2400" b="1" smtClean="0">
                <a:solidFill>
                  <a:srgbClr val="C00000"/>
                </a:solidFill>
              </a:rPr>
              <a:t>Fidelity</a:t>
            </a:r>
            <a:r>
              <a:rPr lang="en-US" altLang="en-US" sz="2400" smtClean="0"/>
              <a:t>: Does the result correctly convey  the information in the original source language.</a:t>
            </a:r>
          </a:p>
          <a:p>
            <a:pPr lvl="2"/>
            <a:r>
              <a:rPr lang="en-US" altLang="en-US" b="1" smtClean="0">
                <a:solidFill>
                  <a:srgbClr val="C00000"/>
                </a:solidFill>
              </a:rPr>
              <a:t>Adequacy</a:t>
            </a:r>
            <a:r>
              <a:rPr lang="en-US" altLang="en-US" smtClean="0"/>
              <a:t>:  Human judgment on a fixed scale. </a:t>
            </a:r>
          </a:p>
          <a:p>
            <a:pPr lvl="3"/>
            <a:r>
              <a:rPr lang="en-US" altLang="en-US" smtClean="0"/>
              <a:t>Bilingual judges given source and target language.</a:t>
            </a:r>
          </a:p>
          <a:p>
            <a:pPr lvl="3"/>
            <a:r>
              <a:rPr lang="en-US" altLang="en-US" smtClean="0"/>
              <a:t>Monolingual judges given reference translation and MT result.</a:t>
            </a:r>
          </a:p>
          <a:p>
            <a:pPr lvl="2"/>
            <a:r>
              <a:rPr lang="en-US" altLang="en-US" b="1" smtClean="0">
                <a:solidFill>
                  <a:srgbClr val="C00000"/>
                </a:solidFill>
              </a:rPr>
              <a:t>Informativeness</a:t>
            </a:r>
            <a:r>
              <a:rPr lang="en-US" altLang="en-US" smtClean="0"/>
              <a:t>: Monolingual judges must answer questions about the source sentence given only the MT translation (task-based evaluation).</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6A683D06-B789-4F65-9204-01408F56499A}" type="slidenum">
              <a:rPr lang="en-US" smtClean="0"/>
              <a:pPr>
                <a:defRPr/>
              </a:pPr>
              <a:t>83</a:t>
            </a:fld>
            <a:endParaRPr lang="en-US" dirty="0">
              <a:latin typeface="+mn-lt"/>
            </a:endParaRPr>
          </a:p>
        </p:txBody>
      </p:sp>
    </p:spTree>
    <p:extLst>
      <p:ext uri="{BB962C8B-B14F-4D97-AF65-F5344CB8AC3E}">
        <p14:creationId xmlns:p14="http://schemas.microsoft.com/office/powerpoint/2010/main" val="39562711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Computer-Aided Translation Evaluation</a:t>
            </a:r>
          </a:p>
        </p:txBody>
      </p:sp>
      <p:sp>
        <p:nvSpPr>
          <p:cNvPr id="61443" name="Content Placeholder 2"/>
          <p:cNvSpPr>
            <a:spLocks noGrp="1"/>
          </p:cNvSpPr>
          <p:nvPr>
            <p:ph idx="1"/>
          </p:nvPr>
        </p:nvSpPr>
        <p:spPr/>
        <p:txBody>
          <a:bodyPr/>
          <a:lstStyle/>
          <a:p>
            <a:r>
              <a:rPr lang="en-US" altLang="en-US" b="1" smtClean="0">
                <a:solidFill>
                  <a:srgbClr val="C00000"/>
                </a:solidFill>
              </a:rPr>
              <a:t>Edit cost</a:t>
            </a:r>
            <a:r>
              <a:rPr lang="en-US" altLang="en-US" smtClean="0"/>
              <a:t>: Measure the number of changes that a human translator must make to correct the MT output.</a:t>
            </a:r>
          </a:p>
          <a:p>
            <a:pPr lvl="1"/>
            <a:r>
              <a:rPr lang="en-US" altLang="en-US" smtClean="0"/>
              <a:t>Number of words changed</a:t>
            </a:r>
          </a:p>
          <a:p>
            <a:pPr lvl="1"/>
            <a:r>
              <a:rPr lang="en-US" altLang="en-US" smtClean="0"/>
              <a:t>Amount of time taken to edit</a:t>
            </a:r>
          </a:p>
          <a:p>
            <a:pPr lvl="1"/>
            <a:r>
              <a:rPr lang="en-US" altLang="en-US" smtClean="0"/>
              <a:t>Number of keystrokes needed to edit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30BFF11D-6051-4CA7-BA4C-1A415D1D5098}" type="slidenum">
              <a:rPr lang="en-US" smtClean="0"/>
              <a:pPr>
                <a:defRPr/>
              </a:pPr>
              <a:t>84</a:t>
            </a:fld>
            <a:endParaRPr lang="en-US" dirty="0">
              <a:latin typeface="+mn-lt"/>
            </a:endParaRPr>
          </a:p>
        </p:txBody>
      </p:sp>
    </p:spTree>
    <p:extLst>
      <p:ext uri="{BB962C8B-B14F-4D97-AF65-F5344CB8AC3E}">
        <p14:creationId xmlns:p14="http://schemas.microsoft.com/office/powerpoint/2010/main" val="37418975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Automatic Evaluation of MT</a:t>
            </a:r>
          </a:p>
        </p:txBody>
      </p:sp>
      <p:sp>
        <p:nvSpPr>
          <p:cNvPr id="62467" name="Content Placeholder 2"/>
          <p:cNvSpPr>
            <a:spLocks noGrp="1"/>
          </p:cNvSpPr>
          <p:nvPr>
            <p:ph idx="1"/>
          </p:nvPr>
        </p:nvSpPr>
        <p:spPr/>
        <p:txBody>
          <a:bodyPr/>
          <a:lstStyle/>
          <a:p>
            <a:r>
              <a:rPr lang="en-US" altLang="en-US" smtClean="0"/>
              <a:t>Collect one or more human </a:t>
            </a:r>
            <a:r>
              <a:rPr lang="en-US" altLang="en-US" b="1" i="1" smtClean="0">
                <a:solidFill>
                  <a:srgbClr val="C00000"/>
                </a:solidFill>
              </a:rPr>
              <a:t>reference translations</a:t>
            </a:r>
            <a:r>
              <a:rPr lang="en-US" altLang="en-US" smtClean="0"/>
              <a:t> of the source.</a:t>
            </a:r>
          </a:p>
          <a:p>
            <a:r>
              <a:rPr lang="en-US" altLang="en-US" smtClean="0"/>
              <a:t>Compare MT output to these reference translations.</a:t>
            </a:r>
          </a:p>
          <a:p>
            <a:r>
              <a:rPr lang="en-US" altLang="en-US" smtClean="0"/>
              <a:t>Score result based on similarity to the reference translations.</a:t>
            </a:r>
          </a:p>
          <a:p>
            <a:pPr lvl="1"/>
            <a:r>
              <a:rPr lang="en-US" altLang="en-US" smtClean="0"/>
              <a:t>BLEU</a:t>
            </a:r>
          </a:p>
          <a:p>
            <a:pPr lvl="1"/>
            <a:r>
              <a:rPr lang="en-US" altLang="en-US" smtClean="0"/>
              <a:t>NIST</a:t>
            </a:r>
          </a:p>
          <a:p>
            <a:pPr lvl="1"/>
            <a:r>
              <a:rPr lang="en-US" altLang="en-US" smtClean="0"/>
              <a:t>TER</a:t>
            </a:r>
          </a:p>
          <a:p>
            <a:pPr lvl="1"/>
            <a:r>
              <a:rPr lang="en-US" altLang="en-US" smtClean="0"/>
              <a:t>METEOR</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5632E4DA-47B8-45F4-BA36-FC94BAEA6922}" type="slidenum">
              <a:rPr lang="en-US" smtClean="0"/>
              <a:pPr>
                <a:defRPr/>
              </a:pPr>
              <a:t>85</a:t>
            </a:fld>
            <a:endParaRPr lang="en-US" dirty="0">
              <a:latin typeface="+mn-lt"/>
            </a:endParaRPr>
          </a:p>
        </p:txBody>
      </p:sp>
    </p:spTree>
    <p:extLst>
      <p:ext uri="{BB962C8B-B14F-4D97-AF65-F5344CB8AC3E}">
        <p14:creationId xmlns:p14="http://schemas.microsoft.com/office/powerpoint/2010/main" val="14171562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BLEU</a:t>
            </a:r>
          </a:p>
        </p:txBody>
      </p:sp>
      <p:sp>
        <p:nvSpPr>
          <p:cNvPr id="63491" name="Content Placeholder 2"/>
          <p:cNvSpPr>
            <a:spLocks noGrp="1"/>
          </p:cNvSpPr>
          <p:nvPr>
            <p:ph idx="1"/>
          </p:nvPr>
        </p:nvSpPr>
        <p:spPr/>
        <p:txBody>
          <a:bodyPr/>
          <a:lstStyle/>
          <a:p>
            <a:r>
              <a:rPr lang="en-US" altLang="en-US" smtClean="0"/>
              <a:t>Determine number of </a:t>
            </a:r>
            <a:r>
              <a:rPr lang="en-US" altLang="en-US" i="1" smtClean="0"/>
              <a:t>n</a:t>
            </a:r>
            <a:r>
              <a:rPr lang="en-US" altLang="en-US" smtClean="0"/>
              <a:t>-grams of various sizes that the MT output shares with the reference translations.</a:t>
            </a:r>
          </a:p>
          <a:p>
            <a:r>
              <a:rPr lang="en-US" altLang="en-US" smtClean="0"/>
              <a:t>Compute a modified precision measure of the </a:t>
            </a:r>
            <a:r>
              <a:rPr lang="en-US" altLang="en-US" i="1" smtClean="0"/>
              <a:t>n</a:t>
            </a:r>
            <a:r>
              <a:rPr lang="en-US" altLang="en-US" smtClean="0"/>
              <a:t>-grams in MT result.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7165B11-4908-422A-8E60-06F43CEE10F7}" type="slidenum">
              <a:rPr lang="en-US" smtClean="0"/>
              <a:pPr>
                <a:defRPr/>
              </a:pPr>
              <a:t>86</a:t>
            </a:fld>
            <a:endParaRPr lang="en-US" dirty="0">
              <a:latin typeface="+mn-lt"/>
            </a:endParaRPr>
          </a:p>
        </p:txBody>
      </p:sp>
    </p:spTree>
    <p:extLst>
      <p:ext uri="{BB962C8B-B14F-4D97-AF65-F5344CB8AC3E}">
        <p14:creationId xmlns:p14="http://schemas.microsoft.com/office/powerpoint/2010/main" val="17554343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FAA2962-AFCB-4D5E-AFCC-4910C0101EA6}" type="slidenum">
              <a:rPr lang="en-US" smtClean="0"/>
              <a:pPr>
                <a:defRPr/>
              </a:pPr>
              <a:t>87</a:t>
            </a:fld>
            <a:endParaRPr lang="en-US" dirty="0">
              <a:latin typeface="+mn-lt"/>
            </a:endParaRPr>
          </a:p>
        </p:txBody>
      </p:sp>
      <p:sp>
        <p:nvSpPr>
          <p:cNvPr id="7" name="Rectangle 6"/>
          <p:cNvSpPr>
            <a:spLocks noChangeArrowheads="1"/>
          </p:cNvSpPr>
          <p:nvPr/>
        </p:nvSpPr>
        <p:spPr bwMode="auto">
          <a:xfrm>
            <a:off x="1807384" y="1720851"/>
            <a:ext cx="945921"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 name="Rectangle 7"/>
          <p:cNvSpPr>
            <a:spLocks noChangeArrowheads="1"/>
          </p:cNvSpPr>
          <p:nvPr/>
        </p:nvSpPr>
        <p:spPr bwMode="auto">
          <a:xfrm>
            <a:off x="1499116" y="2703514"/>
            <a:ext cx="943810"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 name="Rectangle 8"/>
          <p:cNvSpPr>
            <a:spLocks noChangeArrowheads="1"/>
          </p:cNvSpPr>
          <p:nvPr/>
        </p:nvSpPr>
        <p:spPr bwMode="auto">
          <a:xfrm>
            <a:off x="1509673" y="3035301"/>
            <a:ext cx="943809"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0" name="Rectangle 9"/>
          <p:cNvSpPr>
            <a:spLocks noChangeArrowheads="1"/>
          </p:cNvSpPr>
          <p:nvPr/>
        </p:nvSpPr>
        <p:spPr bwMode="auto">
          <a:xfrm>
            <a:off x="1537122" y="3332163"/>
            <a:ext cx="943810"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Rectangle 10"/>
          <p:cNvSpPr>
            <a:spLocks noChangeArrowheads="1"/>
          </p:cNvSpPr>
          <p:nvPr/>
        </p:nvSpPr>
        <p:spPr bwMode="auto">
          <a:xfrm>
            <a:off x="2768086" y="1731963"/>
            <a:ext cx="447623" cy="402291"/>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6" name="Rectangle 15"/>
          <p:cNvSpPr>
            <a:spLocks noChangeArrowheads="1"/>
          </p:cNvSpPr>
          <p:nvPr/>
        </p:nvSpPr>
        <p:spPr bwMode="auto">
          <a:xfrm>
            <a:off x="3215709" y="1731963"/>
            <a:ext cx="673546"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7" name="Rectangle 16"/>
          <p:cNvSpPr>
            <a:spLocks noChangeArrowheads="1"/>
          </p:cNvSpPr>
          <p:nvPr/>
        </p:nvSpPr>
        <p:spPr bwMode="auto">
          <a:xfrm>
            <a:off x="3564095" y="2727326"/>
            <a:ext cx="67143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8" name="Rectangle 17"/>
          <p:cNvSpPr>
            <a:spLocks noChangeArrowheads="1"/>
          </p:cNvSpPr>
          <p:nvPr/>
        </p:nvSpPr>
        <p:spPr bwMode="auto">
          <a:xfrm>
            <a:off x="3878698" y="1736725"/>
            <a:ext cx="489852" cy="2603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9" name="Rectangle 18"/>
          <p:cNvSpPr>
            <a:spLocks noChangeArrowheads="1"/>
          </p:cNvSpPr>
          <p:nvPr/>
        </p:nvSpPr>
        <p:spPr bwMode="auto">
          <a:xfrm>
            <a:off x="4256643" y="2730500"/>
            <a:ext cx="489852" cy="2619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0" name="Rectangle 19"/>
          <p:cNvSpPr>
            <a:spLocks noChangeArrowheads="1"/>
          </p:cNvSpPr>
          <p:nvPr/>
        </p:nvSpPr>
        <p:spPr bwMode="auto">
          <a:xfrm>
            <a:off x="4602918" y="3040063"/>
            <a:ext cx="491964" cy="2603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4" name="Rectangle 23"/>
          <p:cNvSpPr>
            <a:spLocks noChangeArrowheads="1"/>
          </p:cNvSpPr>
          <p:nvPr/>
        </p:nvSpPr>
        <p:spPr bwMode="auto">
          <a:xfrm>
            <a:off x="5318694" y="1736725"/>
            <a:ext cx="85724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5" name="Rectangle 24"/>
          <p:cNvSpPr>
            <a:spLocks noChangeArrowheads="1"/>
          </p:cNvSpPr>
          <p:nvPr/>
        </p:nvSpPr>
        <p:spPr bwMode="auto">
          <a:xfrm>
            <a:off x="4784501" y="2719388"/>
            <a:ext cx="85935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6" name="Rectangle 25"/>
          <p:cNvSpPr>
            <a:spLocks noChangeArrowheads="1"/>
          </p:cNvSpPr>
          <p:nvPr/>
        </p:nvSpPr>
        <p:spPr bwMode="auto">
          <a:xfrm>
            <a:off x="5130776" y="3040063"/>
            <a:ext cx="85935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7" name="Rectangle 26"/>
          <p:cNvSpPr>
            <a:spLocks noChangeArrowheads="1"/>
          </p:cNvSpPr>
          <p:nvPr/>
        </p:nvSpPr>
        <p:spPr bwMode="auto">
          <a:xfrm>
            <a:off x="4294650" y="3360738"/>
            <a:ext cx="85724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8" name="Rectangle 27"/>
          <p:cNvSpPr>
            <a:spLocks noChangeArrowheads="1"/>
          </p:cNvSpPr>
          <p:nvPr/>
        </p:nvSpPr>
        <p:spPr bwMode="auto">
          <a:xfrm>
            <a:off x="4431893" y="1731963"/>
            <a:ext cx="85935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9" name="Rectangle 28"/>
          <p:cNvSpPr>
            <a:spLocks noChangeArrowheads="1"/>
          </p:cNvSpPr>
          <p:nvPr/>
        </p:nvSpPr>
        <p:spPr bwMode="auto">
          <a:xfrm>
            <a:off x="5675525" y="2703513"/>
            <a:ext cx="85935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0" name="Rectangle 29"/>
          <p:cNvSpPr>
            <a:spLocks noChangeArrowheads="1"/>
          </p:cNvSpPr>
          <p:nvPr/>
        </p:nvSpPr>
        <p:spPr bwMode="auto">
          <a:xfrm>
            <a:off x="6007020" y="3048000"/>
            <a:ext cx="85724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4533"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
        <p:nvSpPr>
          <p:cNvPr id="64534"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
        <p:nvSpPr>
          <p:cNvPr id="31" name="TextBox 30"/>
          <p:cNvSpPr txBox="1">
            <a:spLocks noChangeArrowheads="1"/>
          </p:cNvSpPr>
          <p:nvPr/>
        </p:nvSpPr>
        <p:spPr bwMode="auto">
          <a:xfrm>
            <a:off x="1953074" y="4211639"/>
            <a:ext cx="40879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1 Unigram Precision:  5/6</a:t>
            </a:r>
          </a:p>
        </p:txBody>
      </p:sp>
    </p:spTree>
    <p:extLst>
      <p:ext uri="{BB962C8B-B14F-4D97-AF65-F5344CB8AC3E}">
        <p14:creationId xmlns:p14="http://schemas.microsoft.com/office/powerpoint/2010/main" val="306052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4400221" y="1684339"/>
            <a:ext cx="1760933" cy="3254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Rectangle 10"/>
          <p:cNvSpPr>
            <a:spLocks noChangeArrowheads="1"/>
          </p:cNvSpPr>
          <p:nvPr/>
        </p:nvSpPr>
        <p:spPr bwMode="auto">
          <a:xfrm>
            <a:off x="3904035" y="1689100"/>
            <a:ext cx="1366095" cy="3238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 name="Rectangle 8"/>
          <p:cNvSpPr>
            <a:spLocks noChangeArrowheads="1"/>
          </p:cNvSpPr>
          <p:nvPr/>
        </p:nvSpPr>
        <p:spPr bwMode="auto">
          <a:xfrm>
            <a:off x="3211487" y="1681163"/>
            <a:ext cx="1167620"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5541"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6DA2D064-081D-4D33-AEC0-BEF3BE70E28B}" type="slidenum">
              <a:rPr lang="en-US" smtClean="0"/>
              <a:pPr>
                <a:defRPr/>
              </a:pPr>
              <a:t>88</a:t>
            </a:fld>
            <a:endParaRPr lang="en-US" dirty="0">
              <a:latin typeface="+mn-lt"/>
            </a:endParaRPr>
          </a:p>
        </p:txBody>
      </p:sp>
      <p:sp>
        <p:nvSpPr>
          <p:cNvPr id="7" name="Rectangle 6"/>
          <p:cNvSpPr>
            <a:spLocks noChangeArrowheads="1"/>
          </p:cNvSpPr>
          <p:nvPr/>
        </p:nvSpPr>
        <p:spPr bwMode="auto">
          <a:xfrm>
            <a:off x="1872839" y="1697039"/>
            <a:ext cx="1342870" cy="3000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 name="Rectangle 7"/>
          <p:cNvSpPr>
            <a:spLocks noChangeArrowheads="1"/>
          </p:cNvSpPr>
          <p:nvPr/>
        </p:nvSpPr>
        <p:spPr bwMode="auto">
          <a:xfrm>
            <a:off x="2799757" y="1684339"/>
            <a:ext cx="1169732" cy="402291"/>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8" name="TextBox 17"/>
          <p:cNvSpPr txBox="1">
            <a:spLocks noChangeArrowheads="1"/>
          </p:cNvSpPr>
          <p:nvPr/>
        </p:nvSpPr>
        <p:spPr bwMode="auto">
          <a:xfrm>
            <a:off x="2155772" y="4364039"/>
            <a:ext cx="391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1 Bigram Precision:  1/5</a:t>
            </a:r>
          </a:p>
        </p:txBody>
      </p:sp>
      <p:sp>
        <p:nvSpPr>
          <p:cNvPr id="19" name="Rectangle 18"/>
          <p:cNvSpPr>
            <a:spLocks noChangeArrowheads="1"/>
          </p:cNvSpPr>
          <p:nvPr/>
        </p:nvSpPr>
        <p:spPr bwMode="auto">
          <a:xfrm>
            <a:off x="3606323" y="2698750"/>
            <a:ext cx="1167622"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5547"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
        <p:nvSpPr>
          <p:cNvPr id="65548"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Tree>
    <p:extLst>
      <p:ext uri="{BB962C8B-B14F-4D97-AF65-F5344CB8AC3E}">
        <p14:creationId xmlns:p14="http://schemas.microsoft.com/office/powerpoint/2010/main" val="3226370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9" grpId="0" animBg="1"/>
      <p:bldP spid="7" grpId="0" animBg="1"/>
      <p:bldP spid="8" grpId="0" animBg="1"/>
      <p:bldP spid="18" grpId="0"/>
      <p:bldP spid="1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AC8F3FCE-0487-4C95-A0D3-BE7B9CE56780}" type="slidenum">
              <a:rPr lang="en-US" smtClean="0"/>
              <a:pPr>
                <a:defRPr/>
              </a:pPr>
              <a:t>89</a:t>
            </a:fld>
            <a:endParaRPr lang="en-US" dirty="0">
              <a:latin typeface="+mn-lt"/>
            </a:endParaRPr>
          </a:p>
        </p:txBody>
      </p:sp>
      <p:sp>
        <p:nvSpPr>
          <p:cNvPr id="19" name="Rectangle 18"/>
          <p:cNvSpPr>
            <a:spLocks noChangeArrowheads="1"/>
          </p:cNvSpPr>
          <p:nvPr/>
        </p:nvSpPr>
        <p:spPr bwMode="auto">
          <a:xfrm>
            <a:off x="1824276" y="1997076"/>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0" name="Rectangle 19"/>
          <p:cNvSpPr>
            <a:spLocks noChangeArrowheads="1"/>
          </p:cNvSpPr>
          <p:nvPr/>
        </p:nvSpPr>
        <p:spPr bwMode="auto">
          <a:xfrm>
            <a:off x="1547679" y="2714626"/>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1" name="Rectangle 20"/>
          <p:cNvSpPr>
            <a:spLocks noChangeArrowheads="1"/>
          </p:cNvSpPr>
          <p:nvPr/>
        </p:nvSpPr>
        <p:spPr bwMode="auto">
          <a:xfrm>
            <a:off x="1541344" y="3035301"/>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2" name="Rectangle 21"/>
          <p:cNvSpPr>
            <a:spLocks noChangeArrowheads="1"/>
          </p:cNvSpPr>
          <p:nvPr/>
        </p:nvSpPr>
        <p:spPr bwMode="auto">
          <a:xfrm>
            <a:off x="1537121" y="3357563"/>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3" name="Rectangle 22"/>
          <p:cNvSpPr>
            <a:spLocks noChangeArrowheads="1"/>
          </p:cNvSpPr>
          <p:nvPr/>
        </p:nvSpPr>
        <p:spPr bwMode="auto">
          <a:xfrm>
            <a:off x="2763863" y="1993900"/>
            <a:ext cx="58064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4" name="Rectangle 23"/>
          <p:cNvSpPr>
            <a:spLocks noChangeArrowheads="1"/>
          </p:cNvSpPr>
          <p:nvPr/>
        </p:nvSpPr>
        <p:spPr bwMode="auto">
          <a:xfrm>
            <a:off x="2502045" y="2722564"/>
            <a:ext cx="58064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5" name="Rectangle 24"/>
          <p:cNvSpPr>
            <a:spLocks noChangeArrowheads="1"/>
          </p:cNvSpPr>
          <p:nvPr/>
        </p:nvSpPr>
        <p:spPr bwMode="auto">
          <a:xfrm>
            <a:off x="2495710" y="3032125"/>
            <a:ext cx="58275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6" name="Rectangle 25"/>
          <p:cNvSpPr>
            <a:spLocks noChangeArrowheads="1"/>
          </p:cNvSpPr>
          <p:nvPr/>
        </p:nvSpPr>
        <p:spPr bwMode="auto">
          <a:xfrm>
            <a:off x="2491488" y="3340100"/>
            <a:ext cx="580644"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8" name="Rectangle 27"/>
          <p:cNvSpPr>
            <a:spLocks noChangeArrowheads="1"/>
          </p:cNvSpPr>
          <p:nvPr/>
        </p:nvSpPr>
        <p:spPr bwMode="auto">
          <a:xfrm>
            <a:off x="3327614" y="1997076"/>
            <a:ext cx="58275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9" name="Rectangle 28"/>
          <p:cNvSpPr>
            <a:spLocks noChangeArrowheads="1"/>
          </p:cNvSpPr>
          <p:nvPr/>
        </p:nvSpPr>
        <p:spPr bwMode="auto">
          <a:xfrm>
            <a:off x="3067909" y="2714626"/>
            <a:ext cx="58064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0" name="Rectangle 29"/>
          <p:cNvSpPr>
            <a:spLocks noChangeArrowheads="1"/>
          </p:cNvSpPr>
          <p:nvPr/>
        </p:nvSpPr>
        <p:spPr bwMode="auto">
          <a:xfrm>
            <a:off x="3078466" y="3035301"/>
            <a:ext cx="580644"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1" name="Rectangle 30"/>
          <p:cNvSpPr>
            <a:spLocks noChangeArrowheads="1"/>
          </p:cNvSpPr>
          <p:nvPr/>
        </p:nvSpPr>
        <p:spPr bwMode="auto">
          <a:xfrm>
            <a:off x="3089023" y="3357563"/>
            <a:ext cx="580643"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2" name="Rectangle 31"/>
          <p:cNvSpPr>
            <a:spLocks noChangeArrowheads="1"/>
          </p:cNvSpPr>
          <p:nvPr/>
        </p:nvSpPr>
        <p:spPr bwMode="auto">
          <a:xfrm>
            <a:off x="3920927" y="1997076"/>
            <a:ext cx="608092" cy="3016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3" name="Rectangle 32"/>
          <p:cNvSpPr>
            <a:spLocks noChangeArrowheads="1"/>
          </p:cNvSpPr>
          <p:nvPr/>
        </p:nvSpPr>
        <p:spPr bwMode="auto">
          <a:xfrm>
            <a:off x="4543798" y="1997076"/>
            <a:ext cx="304046"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4" name="Rectangle 33"/>
          <p:cNvSpPr>
            <a:spLocks noChangeArrowheads="1"/>
          </p:cNvSpPr>
          <p:nvPr/>
        </p:nvSpPr>
        <p:spPr bwMode="auto">
          <a:xfrm>
            <a:off x="3994826" y="3328988"/>
            <a:ext cx="304046"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5" name="Rectangle 34"/>
          <p:cNvSpPr>
            <a:spLocks noChangeArrowheads="1"/>
          </p:cNvSpPr>
          <p:nvPr/>
        </p:nvSpPr>
        <p:spPr bwMode="auto">
          <a:xfrm>
            <a:off x="4864736" y="1997076"/>
            <a:ext cx="94381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6" name="Rectangle 35"/>
          <p:cNvSpPr>
            <a:spLocks noChangeArrowheads="1"/>
          </p:cNvSpPr>
          <p:nvPr/>
        </p:nvSpPr>
        <p:spPr bwMode="auto">
          <a:xfrm>
            <a:off x="3642218" y="3027364"/>
            <a:ext cx="945921"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7" name="Rectangle 36"/>
          <p:cNvSpPr>
            <a:spLocks noChangeArrowheads="1"/>
          </p:cNvSpPr>
          <p:nvPr/>
        </p:nvSpPr>
        <p:spPr bwMode="auto">
          <a:xfrm>
            <a:off x="5808546" y="1997076"/>
            <a:ext cx="367389" cy="3016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9" name="Rectangle 38"/>
          <p:cNvSpPr>
            <a:spLocks noChangeArrowheads="1"/>
          </p:cNvSpPr>
          <p:nvPr/>
        </p:nvSpPr>
        <p:spPr bwMode="auto">
          <a:xfrm>
            <a:off x="6154820" y="1993900"/>
            <a:ext cx="261817"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0" name="TextBox 39"/>
          <p:cNvSpPr txBox="1">
            <a:spLocks noChangeArrowheads="1"/>
          </p:cNvSpPr>
          <p:nvPr/>
        </p:nvSpPr>
        <p:spPr bwMode="auto">
          <a:xfrm>
            <a:off x="3200929" y="4006850"/>
            <a:ext cx="499046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Clip match count of  each </a:t>
            </a:r>
            <a:r>
              <a:rPr lang="en-US" altLang="en-US" sz="2000" i="1"/>
              <a:t>n</a:t>
            </a:r>
            <a:r>
              <a:rPr lang="en-US" altLang="en-US" sz="2000"/>
              <a:t>-gram to maximum</a:t>
            </a:r>
          </a:p>
          <a:p>
            <a:pPr eaLnBrk="1" hangingPunct="1">
              <a:spcBef>
                <a:spcPct val="0"/>
              </a:spcBef>
              <a:buClrTx/>
              <a:buFontTx/>
              <a:buNone/>
            </a:pPr>
            <a:r>
              <a:rPr lang="en-US" altLang="en-US" sz="2000"/>
              <a:t>count of the </a:t>
            </a:r>
            <a:r>
              <a:rPr lang="en-US" altLang="en-US" sz="2000" i="1"/>
              <a:t>n</a:t>
            </a:r>
            <a:r>
              <a:rPr lang="en-US" altLang="en-US" sz="2000"/>
              <a:t>-gram in any single reference</a:t>
            </a:r>
          </a:p>
          <a:p>
            <a:pPr eaLnBrk="1" hangingPunct="1">
              <a:spcBef>
                <a:spcPct val="0"/>
              </a:spcBef>
              <a:buClrTx/>
              <a:buFontTx/>
              <a:buNone/>
            </a:pPr>
            <a:r>
              <a:rPr lang="en-US" altLang="en-US" sz="2000"/>
              <a:t>translation</a:t>
            </a:r>
          </a:p>
        </p:txBody>
      </p:sp>
      <p:sp>
        <p:nvSpPr>
          <p:cNvPr id="41" name="Rectangle 40"/>
          <p:cNvSpPr>
            <a:spLocks noChangeArrowheads="1"/>
          </p:cNvSpPr>
          <p:nvPr/>
        </p:nvSpPr>
        <p:spPr bwMode="auto">
          <a:xfrm>
            <a:off x="6416638" y="1997076"/>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2" name="Rectangle 41"/>
          <p:cNvSpPr>
            <a:spLocks noChangeArrowheads="1"/>
          </p:cNvSpPr>
          <p:nvPr/>
        </p:nvSpPr>
        <p:spPr bwMode="auto">
          <a:xfrm>
            <a:off x="4795059" y="2703514"/>
            <a:ext cx="848795"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3" name="Rectangle 42"/>
          <p:cNvSpPr>
            <a:spLocks noChangeArrowheads="1"/>
          </p:cNvSpPr>
          <p:nvPr/>
        </p:nvSpPr>
        <p:spPr bwMode="auto">
          <a:xfrm>
            <a:off x="5099105" y="3027364"/>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4" name="Rectangle 43"/>
          <p:cNvSpPr>
            <a:spLocks noChangeArrowheads="1"/>
          </p:cNvSpPr>
          <p:nvPr/>
        </p:nvSpPr>
        <p:spPr bwMode="auto">
          <a:xfrm>
            <a:off x="4357993" y="3360739"/>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5" name="Rectangle 44"/>
          <p:cNvSpPr>
            <a:spLocks noChangeArrowheads="1"/>
          </p:cNvSpPr>
          <p:nvPr/>
        </p:nvSpPr>
        <p:spPr bwMode="auto">
          <a:xfrm>
            <a:off x="7259098" y="1993900"/>
            <a:ext cx="84879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6" name="Rectangle 45"/>
          <p:cNvSpPr>
            <a:spLocks noChangeArrowheads="1"/>
          </p:cNvSpPr>
          <p:nvPr/>
        </p:nvSpPr>
        <p:spPr bwMode="auto">
          <a:xfrm>
            <a:off x="5669191" y="2711450"/>
            <a:ext cx="84879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7" name="Rectangle 46"/>
          <p:cNvSpPr>
            <a:spLocks noChangeArrowheads="1"/>
          </p:cNvSpPr>
          <p:nvPr/>
        </p:nvSpPr>
        <p:spPr bwMode="auto">
          <a:xfrm>
            <a:off x="5969015" y="3019426"/>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6591"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
        <p:nvSpPr>
          <p:cNvPr id="66592"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
        <p:nvSpPr>
          <p:cNvPr id="49" name="TextBox 48"/>
          <p:cNvSpPr txBox="1">
            <a:spLocks noChangeArrowheads="1"/>
          </p:cNvSpPr>
          <p:nvPr/>
        </p:nvSpPr>
        <p:spPr bwMode="auto">
          <a:xfrm>
            <a:off x="3344506" y="5270501"/>
            <a:ext cx="4241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2 Unigram Precision:  7/10</a:t>
            </a:r>
          </a:p>
        </p:txBody>
      </p:sp>
    </p:spTree>
    <p:extLst>
      <p:ext uri="{BB962C8B-B14F-4D97-AF65-F5344CB8AC3E}">
        <p14:creationId xmlns:p14="http://schemas.microsoft.com/office/powerpoint/2010/main" val="103102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p:bldP spid="41" grpId="0" animBg="1"/>
      <p:bldP spid="42" grpId="0" animBg="1"/>
      <p:bldP spid="43" grpId="0" animBg="1"/>
      <p:bldP spid="44" grpId="0" animBg="1"/>
      <p:bldP spid="45" grpId="0" animBg="1"/>
      <p:bldP spid="46" grpId="0" animBg="1"/>
      <p:bldP spid="47"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461417"/>
            <a:ext cx="10945653" cy="76944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What is Machine Translation?</a:t>
            </a:r>
          </a:p>
        </p:txBody>
      </p:sp>
      <p:sp>
        <p:nvSpPr>
          <p:cNvPr id="3" name="Text Placeholder 2"/>
          <p:cNvSpPr txBox="1">
            <a:spLocks noGrp="1"/>
          </p:cNvSpPr>
          <p:nvPr>
            <p:ph type="body" idx="4294967295"/>
          </p:nvPr>
        </p:nvSpPr>
        <p:spPr/>
        <p:txBody>
          <a:bodyPr>
            <a:normAutofit fontScale="92500"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buNone/>
            </a:pPr>
            <a:r>
              <a:rPr lang="en-US" i="1" dirty="0"/>
              <a:t>Automatic conversion of text/speech from one natural language to </a:t>
            </a:r>
            <a:r>
              <a:rPr lang="en-US" i="1" dirty="0" smtClean="0"/>
              <a:t>another</a:t>
            </a:r>
            <a:endParaRPr lang="en-US" i="1" dirty="0"/>
          </a:p>
          <a:p>
            <a:pPr lvl="0">
              <a:buNone/>
            </a:pPr>
            <a:r>
              <a:rPr lang="en-US" i="1" dirty="0"/>
              <a:t>e.g.</a:t>
            </a:r>
          </a:p>
          <a:p>
            <a:pPr lvl="0"/>
            <a:r>
              <a:rPr lang="en-US" sz="2400" b="1" dirty="0">
                <a:solidFill>
                  <a:srgbClr val="0000FF"/>
                </a:solidFill>
                <a:latin typeface="Courier" pitchFamily="49"/>
              </a:rPr>
              <a:t>Be the change you want to see in the world</a:t>
            </a:r>
          </a:p>
          <a:p>
            <a:pPr lvl="0"/>
            <a:r>
              <a:rPr lang="hi-IN" sz="2400" dirty="0">
                <a:solidFill>
                  <a:srgbClr val="0000FF"/>
                </a:solidFill>
              </a:rPr>
              <a:t>वह परिवर्तन बनो जो </a:t>
            </a:r>
            <a:r>
              <a:rPr lang="hi-IN" sz="2400" dirty="0" smtClean="0">
                <a:solidFill>
                  <a:srgbClr val="0000FF"/>
                </a:solidFill>
              </a:rPr>
              <a:t>संसार </a:t>
            </a:r>
            <a:r>
              <a:rPr lang="hi-IN" sz="2400" dirty="0">
                <a:solidFill>
                  <a:srgbClr val="0000FF"/>
                </a:solidFill>
              </a:rPr>
              <a:t>में देखना चाहते </a:t>
            </a:r>
            <a:r>
              <a:rPr lang="hi-IN" sz="2400" dirty="0" smtClean="0">
                <a:solidFill>
                  <a:srgbClr val="0000FF"/>
                </a:solidFill>
              </a:rPr>
              <a:t>हो</a:t>
            </a:r>
            <a:endParaRPr lang="en-US" sz="2400" dirty="0" smtClean="0">
              <a:solidFill>
                <a:srgbClr val="0000FF"/>
              </a:solidFill>
            </a:endParaRPr>
          </a:p>
          <a:p>
            <a:pPr lvl="0"/>
            <a:r>
              <a:rPr lang="en-US" sz="2400" dirty="0" smtClean="0"/>
              <a:t>Google (Hindi): </a:t>
            </a:r>
            <a:r>
              <a:rPr lang="hi-IN" sz="2400" dirty="0"/>
              <a:t>वह बदलाव बनें जो आप दुनिया में देखना चाहते </a:t>
            </a:r>
            <a:r>
              <a:rPr lang="hi-IN" sz="2400" dirty="0" smtClean="0"/>
              <a:t>हैं</a:t>
            </a:r>
            <a:endParaRPr lang="en-US" sz="2400" dirty="0" smtClean="0"/>
          </a:p>
          <a:p>
            <a:pPr lvl="0"/>
            <a:r>
              <a:rPr lang="en-US" sz="2400" dirty="0" smtClean="0"/>
              <a:t>Google (Bengali): </a:t>
            </a:r>
            <a:r>
              <a:rPr lang="as-IN" sz="2400" dirty="0"/>
              <a:t>পরিবর্তন আপনি বিশ্বের দেখতে </a:t>
            </a:r>
            <a:r>
              <a:rPr lang="as-IN" sz="2400" dirty="0" smtClean="0"/>
              <a:t>চান</a:t>
            </a:r>
            <a:endParaRPr lang="en-US" sz="2400" dirty="0" smtClean="0"/>
          </a:p>
          <a:p>
            <a:pPr lvl="0"/>
            <a:r>
              <a:rPr lang="en-US" sz="2400" dirty="0" smtClean="0"/>
              <a:t>Google (Tamil): </a:t>
            </a:r>
            <a:r>
              <a:rPr lang="ta-IN" sz="2400" dirty="0"/>
              <a:t>நீங்கள் உலகத்தில் பார்க்க விரும்பும் மாற்றமாக </a:t>
            </a:r>
            <a:r>
              <a:rPr lang="ta-IN" sz="2400" dirty="0" smtClean="0"/>
              <a:t>இருங்கள்</a:t>
            </a:r>
            <a:endParaRPr lang="en-US" sz="2400" dirty="0" smtClean="0"/>
          </a:p>
          <a:p>
            <a:pPr lvl="0"/>
            <a:r>
              <a:rPr lang="en-US" sz="2400" dirty="0" smtClean="0"/>
              <a:t>Google (Telugu): </a:t>
            </a:r>
            <a:r>
              <a:rPr lang="te-IN" sz="2400" dirty="0" smtClean="0"/>
              <a:t>మీరు </a:t>
            </a:r>
            <a:r>
              <a:rPr lang="te-IN" sz="2400" dirty="0"/>
              <a:t>ప్రపంచంలో చూడాలనుకుంటున్న మార్పుగా ఉండండి</a:t>
            </a:r>
            <a:endParaRPr lang="hi-IN" sz="2400" dirty="0"/>
          </a:p>
        </p:txBody>
      </p:sp>
    </p:spTree>
    <p:extLst>
      <p:ext uri="{BB962C8B-B14F-4D97-AF65-F5344CB8AC3E}">
        <p14:creationId xmlns:p14="http://schemas.microsoft.com/office/powerpoint/2010/main" val="2950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ChangeArrowheads="1"/>
          </p:cNvSpPr>
          <p:nvPr/>
        </p:nvSpPr>
        <p:spPr bwMode="auto">
          <a:xfrm>
            <a:off x="6182268" y="2012951"/>
            <a:ext cx="111483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7" name="Rectangle 6"/>
          <p:cNvSpPr>
            <a:spLocks noChangeArrowheads="1"/>
          </p:cNvSpPr>
          <p:nvPr/>
        </p:nvSpPr>
        <p:spPr bwMode="auto">
          <a:xfrm>
            <a:off x="1904511" y="2009775"/>
            <a:ext cx="140832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7588"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2C41C70A-4F46-4E28-BD89-21CC25CD6ECD}" type="slidenum">
              <a:rPr lang="en-US" smtClean="0"/>
              <a:pPr>
                <a:defRPr/>
              </a:pPr>
              <a:t>90</a:t>
            </a:fld>
            <a:endParaRPr lang="en-US" dirty="0">
              <a:latin typeface="+mn-lt"/>
            </a:endParaRPr>
          </a:p>
        </p:txBody>
      </p:sp>
      <p:sp>
        <p:nvSpPr>
          <p:cNvPr id="8" name="Rectangle 7"/>
          <p:cNvSpPr>
            <a:spLocks noChangeArrowheads="1"/>
          </p:cNvSpPr>
          <p:nvPr/>
        </p:nvSpPr>
        <p:spPr bwMode="auto">
          <a:xfrm>
            <a:off x="1611022" y="2679700"/>
            <a:ext cx="1408323"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 name="Rectangle 8"/>
          <p:cNvSpPr>
            <a:spLocks noChangeArrowheads="1"/>
          </p:cNvSpPr>
          <p:nvPr/>
        </p:nvSpPr>
        <p:spPr bwMode="auto">
          <a:xfrm>
            <a:off x="1604687" y="3024189"/>
            <a:ext cx="140832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0" name="Rectangle 9"/>
          <p:cNvSpPr>
            <a:spLocks noChangeArrowheads="1"/>
          </p:cNvSpPr>
          <p:nvPr/>
        </p:nvSpPr>
        <p:spPr bwMode="auto">
          <a:xfrm>
            <a:off x="1600465" y="3368675"/>
            <a:ext cx="140832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Rectangle 10"/>
          <p:cNvSpPr>
            <a:spLocks noChangeArrowheads="1"/>
          </p:cNvSpPr>
          <p:nvPr/>
        </p:nvSpPr>
        <p:spPr bwMode="auto">
          <a:xfrm>
            <a:off x="6412415" y="1993900"/>
            <a:ext cx="170181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4" name="Rectangle 13"/>
          <p:cNvSpPr>
            <a:spLocks noChangeArrowheads="1"/>
          </p:cNvSpPr>
          <p:nvPr/>
        </p:nvSpPr>
        <p:spPr bwMode="auto">
          <a:xfrm>
            <a:off x="2523160" y="2682876"/>
            <a:ext cx="1062049"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5" name="Rectangle 14"/>
          <p:cNvSpPr>
            <a:spLocks noChangeArrowheads="1"/>
          </p:cNvSpPr>
          <p:nvPr/>
        </p:nvSpPr>
        <p:spPr bwMode="auto">
          <a:xfrm>
            <a:off x="2516826" y="3016250"/>
            <a:ext cx="1062050"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6" name="Rectangle 15"/>
          <p:cNvSpPr>
            <a:spLocks noChangeArrowheads="1"/>
          </p:cNvSpPr>
          <p:nvPr/>
        </p:nvSpPr>
        <p:spPr bwMode="auto">
          <a:xfrm>
            <a:off x="2512603" y="3360739"/>
            <a:ext cx="106205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8" name="Rectangle 17"/>
          <p:cNvSpPr>
            <a:spLocks noChangeArrowheads="1"/>
          </p:cNvSpPr>
          <p:nvPr/>
        </p:nvSpPr>
        <p:spPr bwMode="auto">
          <a:xfrm>
            <a:off x="3857584" y="2009775"/>
            <a:ext cx="958589"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9" name="Rectangle 18"/>
          <p:cNvSpPr>
            <a:spLocks noChangeArrowheads="1"/>
          </p:cNvSpPr>
          <p:nvPr/>
        </p:nvSpPr>
        <p:spPr bwMode="auto">
          <a:xfrm>
            <a:off x="4588139" y="1993900"/>
            <a:ext cx="1220407"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0" name="Rectangle 19"/>
          <p:cNvSpPr>
            <a:spLocks noChangeArrowheads="1"/>
          </p:cNvSpPr>
          <p:nvPr/>
        </p:nvSpPr>
        <p:spPr bwMode="auto">
          <a:xfrm>
            <a:off x="4854179" y="2001839"/>
            <a:ext cx="1306975" cy="3000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1" name="Rectangle 20"/>
          <p:cNvSpPr>
            <a:spLocks noChangeArrowheads="1"/>
          </p:cNvSpPr>
          <p:nvPr/>
        </p:nvSpPr>
        <p:spPr bwMode="auto">
          <a:xfrm>
            <a:off x="5808545" y="2009775"/>
            <a:ext cx="608092"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3" name="Rectangle 22"/>
          <p:cNvSpPr>
            <a:spLocks noChangeArrowheads="1"/>
          </p:cNvSpPr>
          <p:nvPr/>
        </p:nvSpPr>
        <p:spPr bwMode="auto">
          <a:xfrm>
            <a:off x="4064504" y="3344864"/>
            <a:ext cx="1114835"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4" name="Rectangle 23"/>
          <p:cNvSpPr>
            <a:spLocks noChangeArrowheads="1"/>
          </p:cNvSpPr>
          <p:nvPr/>
        </p:nvSpPr>
        <p:spPr bwMode="auto">
          <a:xfrm>
            <a:off x="5141334" y="3024189"/>
            <a:ext cx="1701813"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5" name="Rectangle 24"/>
          <p:cNvSpPr>
            <a:spLocks noChangeArrowheads="1"/>
          </p:cNvSpPr>
          <p:nvPr/>
        </p:nvSpPr>
        <p:spPr bwMode="auto">
          <a:xfrm>
            <a:off x="4752831" y="2695575"/>
            <a:ext cx="170181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7604"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
        <p:nvSpPr>
          <p:cNvPr id="26" name="TextBox 25"/>
          <p:cNvSpPr txBox="1">
            <a:spLocks noChangeArrowheads="1"/>
          </p:cNvSpPr>
          <p:nvPr/>
        </p:nvSpPr>
        <p:spPr bwMode="auto">
          <a:xfrm>
            <a:off x="3509197" y="4311650"/>
            <a:ext cx="391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2 Bigram Precision:  4/9</a:t>
            </a:r>
          </a:p>
        </p:txBody>
      </p:sp>
      <p:sp>
        <p:nvSpPr>
          <p:cNvPr id="13" name="Rectangle 12"/>
          <p:cNvSpPr>
            <a:spLocks noChangeArrowheads="1"/>
          </p:cNvSpPr>
          <p:nvPr/>
        </p:nvSpPr>
        <p:spPr bwMode="auto">
          <a:xfrm>
            <a:off x="2799757" y="2012951"/>
            <a:ext cx="106205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7" name="Rectangle 16"/>
          <p:cNvSpPr>
            <a:spLocks noChangeArrowheads="1"/>
          </p:cNvSpPr>
          <p:nvPr/>
        </p:nvSpPr>
        <p:spPr bwMode="auto">
          <a:xfrm>
            <a:off x="3317058" y="2025650"/>
            <a:ext cx="1211961"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7608"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Tree>
    <p:extLst>
      <p:ext uri="{BB962C8B-B14F-4D97-AF65-F5344CB8AC3E}">
        <p14:creationId xmlns:p14="http://schemas.microsoft.com/office/powerpoint/2010/main" val="936387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8" grpId="0" animBg="1"/>
      <p:bldP spid="9" grpId="0" animBg="1"/>
      <p:bldP spid="10" grpId="0" animBg="1"/>
      <p:bldP spid="11" grpId="0" animBg="1"/>
      <p:bldP spid="14" grpId="0" animBg="1"/>
      <p:bldP spid="15" grpId="0" animBg="1"/>
      <p:bldP spid="16" grpId="0" animBg="1"/>
      <p:bldP spid="18" grpId="0" animBg="1"/>
      <p:bldP spid="19" grpId="0" animBg="1"/>
      <p:bldP spid="20" grpId="0" animBg="1"/>
      <p:bldP spid="21" grpId="0" animBg="1"/>
      <p:bldP spid="23" grpId="0" animBg="1"/>
      <p:bldP spid="24" grpId="0" animBg="1"/>
      <p:bldP spid="25" grpId="0" animBg="1"/>
      <p:bldP spid="26" grpId="0"/>
      <p:bldP spid="13" grpId="0" animBg="1"/>
      <p:bldP spid="1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Modified </a:t>
            </a:r>
            <a:r>
              <a:rPr lang="en-US" altLang="en-US" i="1" smtClean="0"/>
              <a:t>N</a:t>
            </a:r>
            <a:r>
              <a:rPr lang="en-US" altLang="en-US" smtClean="0"/>
              <a:t>-Gram Precision</a:t>
            </a:r>
          </a:p>
        </p:txBody>
      </p:sp>
      <p:sp>
        <p:nvSpPr>
          <p:cNvPr id="68611" name="Content Placeholder 2"/>
          <p:cNvSpPr>
            <a:spLocks noGrp="1"/>
          </p:cNvSpPr>
          <p:nvPr>
            <p:ph idx="1"/>
          </p:nvPr>
        </p:nvSpPr>
        <p:spPr>
          <a:xfrm>
            <a:off x="912138" y="1371600"/>
            <a:ext cx="10337562" cy="1576388"/>
          </a:xfrm>
        </p:spPr>
        <p:txBody>
          <a:bodyPr/>
          <a:lstStyle/>
          <a:p>
            <a:r>
              <a:rPr lang="en-US" altLang="en-US" smtClean="0"/>
              <a:t>Average </a:t>
            </a:r>
            <a:r>
              <a:rPr lang="en-US" altLang="en-US" i="1" smtClean="0"/>
              <a:t>n</a:t>
            </a:r>
            <a:r>
              <a:rPr lang="en-US" altLang="en-US" smtClean="0"/>
              <a:t>-gram precision over all </a:t>
            </a:r>
            <a:r>
              <a:rPr lang="en-US" altLang="en-US" i="1" smtClean="0"/>
              <a:t>n</a:t>
            </a:r>
            <a:r>
              <a:rPr lang="en-US" altLang="en-US" smtClean="0"/>
              <a:t>-grams up to size </a:t>
            </a:r>
            <a:r>
              <a:rPr lang="en-US" altLang="en-US" i="1" smtClean="0"/>
              <a:t>N</a:t>
            </a:r>
            <a:r>
              <a:rPr lang="en-US" altLang="en-US" smtClean="0"/>
              <a:t> (typically 4) using geometric mean.</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F0DA6EF-7A42-4DDD-96D7-A8DFAD8A6482}" type="slidenum">
              <a:rPr lang="en-US" smtClean="0"/>
              <a:pPr>
                <a:defRPr/>
              </a:pPr>
              <a:t>91</a:t>
            </a:fld>
            <a:endParaRPr lang="en-US" dirty="0">
              <a:latin typeface="+mn-lt"/>
            </a:endParaRPr>
          </a:p>
        </p:txBody>
      </p:sp>
      <p:graphicFrame>
        <p:nvGraphicFramePr>
          <p:cNvPr id="68613" name="Object 2"/>
          <p:cNvGraphicFramePr>
            <a:graphicFrameLocks noChangeAspect="1"/>
          </p:cNvGraphicFramePr>
          <p:nvPr/>
        </p:nvGraphicFramePr>
        <p:xfrm>
          <a:off x="1275304" y="3019426"/>
          <a:ext cx="6040802" cy="1444625"/>
        </p:xfrm>
        <a:graphic>
          <a:graphicData uri="http://schemas.openxmlformats.org/presentationml/2006/ole">
            <mc:AlternateContent xmlns:mc="http://schemas.openxmlformats.org/markup-compatibility/2006">
              <mc:Choice xmlns:v="urn:schemas-microsoft-com:vml" Requires="v">
                <p:oleObj spid="_x0000_s8302" name="Equation" r:id="rId4" imgW="2197100" imgH="698500" progId="Equation.3">
                  <p:embed/>
                </p:oleObj>
              </mc:Choice>
              <mc:Fallback>
                <p:oleObj name="Equation" r:id="rId4" imgW="2197100" imgH="698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5304" y="3019426"/>
                        <a:ext cx="6040802"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3"/>
          <p:cNvGraphicFramePr>
            <a:graphicFrameLocks noChangeAspect="1"/>
          </p:cNvGraphicFramePr>
          <p:nvPr/>
        </p:nvGraphicFramePr>
        <p:xfrm>
          <a:off x="8502731" y="3090863"/>
          <a:ext cx="2107207" cy="971550"/>
        </p:xfrm>
        <a:graphic>
          <a:graphicData uri="http://schemas.openxmlformats.org/presentationml/2006/ole">
            <mc:AlternateContent xmlns:mc="http://schemas.openxmlformats.org/markup-compatibility/2006">
              <mc:Choice xmlns:v="urn:schemas-microsoft-com:vml" Requires="v">
                <p:oleObj spid="_x0000_s8303" name="Equation" r:id="rId6" imgW="787058" imgH="482391" progId="Equation.3">
                  <p:embed/>
                </p:oleObj>
              </mc:Choice>
              <mc:Fallback>
                <p:oleObj name="Equation" r:id="rId6" imgW="787058" imgH="4823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2731" y="3090863"/>
                        <a:ext cx="210720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4"/>
          <p:cNvGraphicFramePr>
            <a:graphicFrameLocks noChangeAspect="1"/>
          </p:cNvGraphicFramePr>
          <p:nvPr/>
        </p:nvGraphicFramePr>
        <p:xfrm>
          <a:off x="4841511" y="4638675"/>
          <a:ext cx="2915884" cy="871538"/>
        </p:xfrm>
        <a:graphic>
          <a:graphicData uri="http://schemas.openxmlformats.org/presentationml/2006/ole">
            <mc:AlternateContent xmlns:mc="http://schemas.openxmlformats.org/markup-compatibility/2006">
              <mc:Choice xmlns:v="urn:schemas-microsoft-com:vml" Requires="v">
                <p:oleObj spid="_x0000_s8304" name="Equation" r:id="rId8" imgW="1117115" imgH="444307" progId="Equation.3">
                  <p:embed/>
                </p:oleObj>
              </mc:Choice>
              <mc:Fallback>
                <p:oleObj name="Equation" r:id="rId8" imgW="1117115"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1511" y="4638675"/>
                        <a:ext cx="2915884"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Box 7"/>
          <p:cNvSpPr txBox="1">
            <a:spLocks noChangeArrowheads="1"/>
          </p:cNvSpPr>
          <p:nvPr/>
        </p:nvSpPr>
        <p:spPr bwMode="auto">
          <a:xfrm>
            <a:off x="2991897" y="4884738"/>
            <a:ext cx="1149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1:</a:t>
            </a:r>
          </a:p>
        </p:txBody>
      </p:sp>
      <p:sp>
        <p:nvSpPr>
          <p:cNvPr id="68617" name="TextBox 8"/>
          <p:cNvSpPr txBox="1">
            <a:spLocks noChangeArrowheads="1"/>
          </p:cNvSpPr>
          <p:nvPr/>
        </p:nvSpPr>
        <p:spPr bwMode="auto">
          <a:xfrm>
            <a:off x="3034126" y="5770563"/>
            <a:ext cx="1149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2:</a:t>
            </a:r>
          </a:p>
        </p:txBody>
      </p:sp>
      <p:graphicFrame>
        <p:nvGraphicFramePr>
          <p:cNvPr id="68618" name="Object 5"/>
          <p:cNvGraphicFramePr>
            <a:graphicFrameLocks noChangeAspect="1"/>
          </p:cNvGraphicFramePr>
          <p:nvPr/>
        </p:nvGraphicFramePr>
        <p:xfrm>
          <a:off x="4771832" y="5549901"/>
          <a:ext cx="3217820" cy="898525"/>
        </p:xfrm>
        <a:graphic>
          <a:graphicData uri="http://schemas.openxmlformats.org/presentationml/2006/ole">
            <mc:AlternateContent xmlns:mc="http://schemas.openxmlformats.org/markup-compatibility/2006">
              <mc:Choice xmlns:v="urn:schemas-microsoft-com:vml" Requires="v">
                <p:oleObj spid="_x0000_s8305" name="Equation" r:id="rId10" imgW="1193800" imgH="444500" progId="Equation.3">
                  <p:embed/>
                </p:oleObj>
              </mc:Choice>
              <mc:Fallback>
                <p:oleObj name="Equation" r:id="rId10" imgW="11938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1832" y="5549901"/>
                        <a:ext cx="321782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91766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t>Brevity Penalty</a:t>
            </a:r>
          </a:p>
        </p:txBody>
      </p:sp>
      <p:sp>
        <p:nvSpPr>
          <p:cNvPr id="69635" name="Content Placeholder 2"/>
          <p:cNvSpPr>
            <a:spLocks noGrp="1"/>
          </p:cNvSpPr>
          <p:nvPr>
            <p:ph idx="1"/>
          </p:nvPr>
        </p:nvSpPr>
        <p:spPr>
          <a:xfrm>
            <a:off x="656655" y="1371600"/>
            <a:ext cx="10802077" cy="4090988"/>
          </a:xfrm>
        </p:spPr>
        <p:txBody>
          <a:bodyPr/>
          <a:lstStyle/>
          <a:p>
            <a:r>
              <a:rPr lang="en-US" altLang="en-US" sz="2800" smtClean="0"/>
              <a:t>Not easy to compute recall to complement precision since there are multiple alternative gold-standard references and don’t need to match all of them.</a:t>
            </a:r>
          </a:p>
          <a:p>
            <a:r>
              <a:rPr lang="en-US" altLang="en-US" sz="2800" smtClean="0"/>
              <a:t>Instead, use a penalty for translations that are shorter than the reference translations.</a:t>
            </a:r>
          </a:p>
          <a:p>
            <a:r>
              <a:rPr lang="en-US" altLang="en-US" sz="2800" smtClean="0"/>
              <a:t>Define effective reference length, </a:t>
            </a:r>
            <a:r>
              <a:rPr lang="en-US" altLang="en-US" sz="2800" i="1" smtClean="0"/>
              <a:t>r</a:t>
            </a:r>
            <a:r>
              <a:rPr lang="en-US" altLang="en-US" sz="2800" smtClean="0"/>
              <a:t>, for each sentence as the length of the reference sentence with the largest number of </a:t>
            </a:r>
            <a:r>
              <a:rPr lang="en-US" altLang="en-US" sz="2800" i="1" smtClean="0"/>
              <a:t>n</a:t>
            </a:r>
            <a:r>
              <a:rPr lang="en-US" altLang="en-US" sz="2800" smtClean="0"/>
              <a:t>-gram matches.  Let  </a:t>
            </a:r>
            <a:r>
              <a:rPr lang="en-US" altLang="en-US" sz="2800" i="1" smtClean="0"/>
              <a:t>c </a:t>
            </a:r>
            <a:r>
              <a:rPr lang="en-US" altLang="en-US" sz="2800" smtClean="0"/>
              <a:t>be</a:t>
            </a:r>
            <a:r>
              <a:rPr lang="en-US" altLang="en-US" sz="2800" i="1" smtClean="0"/>
              <a:t> </a:t>
            </a:r>
            <a:r>
              <a:rPr lang="en-US" altLang="en-US" sz="2800" smtClean="0"/>
              <a:t>the candidate sentence length.</a:t>
            </a:r>
          </a:p>
          <a:p>
            <a:endParaRPr lang="en-US" altLang="en-US" sz="2800" smtClean="0"/>
          </a:p>
          <a:p>
            <a:endParaRPr lang="en-US" altLang="en-US" sz="28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804E1DB4-CC7C-4CD0-A0DB-BFD8DF84EF62}" type="slidenum">
              <a:rPr lang="en-US" smtClean="0"/>
              <a:pPr>
                <a:defRPr/>
              </a:pPr>
              <a:t>92</a:t>
            </a:fld>
            <a:endParaRPr lang="en-US" dirty="0">
              <a:latin typeface="+mn-lt"/>
            </a:endParaRPr>
          </a:p>
        </p:txBody>
      </p:sp>
      <p:graphicFrame>
        <p:nvGraphicFramePr>
          <p:cNvPr id="69637" name="Object 2"/>
          <p:cNvGraphicFramePr>
            <a:graphicFrameLocks noChangeAspect="1"/>
          </p:cNvGraphicFramePr>
          <p:nvPr/>
        </p:nvGraphicFramePr>
        <p:xfrm>
          <a:off x="3327614" y="5402264"/>
          <a:ext cx="4628255" cy="1119187"/>
        </p:xfrm>
        <a:graphic>
          <a:graphicData uri="http://schemas.openxmlformats.org/presentationml/2006/ole">
            <mc:AlternateContent xmlns:mc="http://schemas.openxmlformats.org/markup-compatibility/2006">
              <mc:Choice xmlns:v="urn:schemas-microsoft-com:vml" Requires="v">
                <p:oleObj spid="_x0000_s9245" name="Equation" r:id="rId4" imgW="1422400" imgH="457200" progId="Equation.3">
                  <p:embed/>
                </p:oleObj>
              </mc:Choice>
              <mc:Fallback>
                <p:oleObj name="Equation" r:id="rId4" imgW="14224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7614" y="5402264"/>
                        <a:ext cx="4628255"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19508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BLEU Score </a:t>
            </a:r>
          </a:p>
        </p:txBody>
      </p:sp>
      <p:sp>
        <p:nvSpPr>
          <p:cNvPr id="70659" name="Content Placeholder 2"/>
          <p:cNvSpPr>
            <a:spLocks noGrp="1"/>
          </p:cNvSpPr>
          <p:nvPr>
            <p:ph idx="1"/>
          </p:nvPr>
        </p:nvSpPr>
        <p:spPr>
          <a:xfrm>
            <a:off x="639764" y="1419225"/>
            <a:ext cx="10977325" cy="4813300"/>
          </a:xfrm>
        </p:spPr>
        <p:txBody>
          <a:bodyPr/>
          <a:lstStyle/>
          <a:p>
            <a:r>
              <a:rPr lang="en-US" altLang="en-US" smtClean="0"/>
              <a:t>Final BLEU Score:  BLEU = </a:t>
            </a:r>
            <a:r>
              <a:rPr lang="en-US" altLang="en-US" i="1" smtClean="0"/>
              <a:t>BP</a:t>
            </a:r>
            <a:r>
              <a:rPr lang="en-US" altLang="en-US" smtClean="0"/>
              <a:t> </a:t>
            </a:r>
            <a:r>
              <a:rPr lang="en-US" altLang="en-US" smtClean="0">
                <a:sym typeface="Symbol" pitchFamily="18" charset="2"/>
              </a:rPr>
              <a:t> </a:t>
            </a:r>
            <a:r>
              <a:rPr lang="en-US" altLang="en-US" i="1" smtClean="0">
                <a:sym typeface="Symbol" pitchFamily="18" charset="2"/>
              </a:rPr>
              <a:t>p</a:t>
            </a:r>
          </a:p>
          <a:p>
            <a:pPr>
              <a:buFontTx/>
              <a:buNone/>
            </a:pPr>
            <a:r>
              <a:rPr lang="en-US" altLang="en-US" sz="2800" smtClean="0">
                <a:solidFill>
                  <a:srgbClr val="C00000"/>
                </a:solidFill>
                <a:sym typeface="Symbol" pitchFamily="18" charset="2"/>
              </a:rPr>
              <a:t>     Cand 1</a:t>
            </a:r>
            <a:r>
              <a:rPr lang="en-US" altLang="en-US" sz="2800" smtClean="0">
                <a:sym typeface="Symbol" pitchFamily="18" charset="2"/>
              </a:rPr>
              <a:t>: </a:t>
            </a:r>
            <a:r>
              <a:rPr lang="en-US" altLang="en-US" sz="2800" smtClean="0"/>
              <a:t>Mary no slap the witch green.</a:t>
            </a:r>
          </a:p>
          <a:p>
            <a:pPr lvl="1">
              <a:buFontTx/>
              <a:buNone/>
            </a:pPr>
            <a:r>
              <a:rPr lang="en-US" altLang="en-US" smtClean="0">
                <a:solidFill>
                  <a:srgbClr val="C00000"/>
                </a:solidFill>
                <a:sym typeface="Symbol" pitchFamily="18" charset="2"/>
              </a:rPr>
              <a:t>Best Ref</a:t>
            </a:r>
            <a:r>
              <a:rPr lang="en-US" altLang="en-US" smtClean="0">
                <a:sym typeface="Symbol" pitchFamily="18" charset="2"/>
              </a:rPr>
              <a:t>: </a:t>
            </a:r>
            <a:r>
              <a:rPr lang="en-US" altLang="en-US" smtClean="0"/>
              <a:t>Mary did not slap the green witch.</a:t>
            </a:r>
          </a:p>
          <a:p>
            <a:pPr lvl="1">
              <a:buFontTx/>
              <a:buNone/>
            </a:pPr>
            <a:endParaRPr lang="en-US" altLang="en-US" smtClean="0">
              <a:sym typeface="Symbol" pitchFamily="18" charset="2"/>
            </a:endParaRPr>
          </a:p>
          <a:p>
            <a:pPr lvl="1">
              <a:buFontTx/>
              <a:buNone/>
            </a:pPr>
            <a:endParaRPr lang="en-US" altLang="en-US" smtClean="0">
              <a:sym typeface="Symbol" pitchFamily="18" charset="2"/>
            </a:endParaRPr>
          </a:p>
          <a:p>
            <a:pPr lvl="1">
              <a:buFontTx/>
              <a:buNone/>
            </a:pPr>
            <a:r>
              <a:rPr lang="en-US" altLang="en-US" smtClean="0">
                <a:solidFill>
                  <a:srgbClr val="C00000"/>
                </a:solidFill>
                <a:sym typeface="Symbol" pitchFamily="18" charset="2"/>
              </a:rPr>
              <a:t>Cand 2</a:t>
            </a:r>
            <a:r>
              <a:rPr lang="en-US" altLang="en-US" smtClean="0">
                <a:sym typeface="Symbol" pitchFamily="18" charset="2"/>
              </a:rPr>
              <a:t>: </a:t>
            </a:r>
            <a:r>
              <a:rPr lang="en-US" altLang="en-US" smtClean="0">
                <a:solidFill>
                  <a:schemeClr val="tx1"/>
                </a:solidFill>
              </a:rPr>
              <a:t>Mary did not give a smack to a green witch. </a:t>
            </a:r>
          </a:p>
          <a:p>
            <a:pPr lvl="1">
              <a:buFontTx/>
              <a:buNone/>
            </a:pPr>
            <a:r>
              <a:rPr lang="en-US" altLang="en-US" smtClean="0">
                <a:solidFill>
                  <a:srgbClr val="C00000"/>
                </a:solidFill>
                <a:sym typeface="Symbol" pitchFamily="18" charset="2"/>
              </a:rPr>
              <a:t>Best Ref</a:t>
            </a:r>
            <a:r>
              <a:rPr lang="en-US" altLang="en-US" smtClean="0">
                <a:sym typeface="Symbol" pitchFamily="18" charset="2"/>
              </a:rPr>
              <a:t>: </a:t>
            </a:r>
            <a:r>
              <a:rPr lang="en-US" altLang="en-US" smtClean="0"/>
              <a:t>Mary did not smack the green witch.</a:t>
            </a:r>
            <a:endParaRPr lang="en-US" altLang="en-US" smtClean="0">
              <a:sym typeface="Symbol" pitchFamily="18" charset="2"/>
            </a:endParaRP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F045BB8-4058-4C3A-99BB-2BA662E07795}" type="slidenum">
              <a:rPr lang="en-US" smtClean="0"/>
              <a:pPr>
                <a:defRPr/>
              </a:pPr>
              <a:t>93</a:t>
            </a:fld>
            <a:endParaRPr lang="en-US" dirty="0">
              <a:latin typeface="+mn-lt"/>
            </a:endParaRPr>
          </a:p>
        </p:txBody>
      </p:sp>
      <p:graphicFrame>
        <p:nvGraphicFramePr>
          <p:cNvPr id="70661" name="Object 2"/>
          <p:cNvGraphicFramePr>
            <a:graphicFrameLocks noChangeAspect="1"/>
          </p:cNvGraphicFramePr>
          <p:nvPr/>
        </p:nvGraphicFramePr>
        <p:xfrm>
          <a:off x="2476709" y="3025775"/>
          <a:ext cx="7079625" cy="547688"/>
        </p:xfrm>
        <a:graphic>
          <a:graphicData uri="http://schemas.openxmlformats.org/presentationml/2006/ole">
            <mc:AlternateContent xmlns:mc="http://schemas.openxmlformats.org/markup-compatibility/2006">
              <mc:Choice xmlns:v="urn:schemas-microsoft-com:vml" Requires="v">
                <p:oleObj spid="_x0000_s10350" name="Equation" r:id="rId4" imgW="2222500" imgH="228600" progId="Equation.3">
                  <p:embed/>
                </p:oleObj>
              </mc:Choice>
              <mc:Fallback>
                <p:oleObj name="Equation" r:id="rId4" imgW="2222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709" y="3025775"/>
                        <a:ext cx="707962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3"/>
          <p:cNvGraphicFramePr>
            <a:graphicFrameLocks noChangeAspect="1"/>
          </p:cNvGraphicFramePr>
          <p:nvPr/>
        </p:nvGraphicFramePr>
        <p:xfrm>
          <a:off x="2375360" y="3540125"/>
          <a:ext cx="6026022" cy="425450"/>
        </p:xfrm>
        <a:graphic>
          <a:graphicData uri="http://schemas.openxmlformats.org/presentationml/2006/ole">
            <mc:AlternateContent xmlns:mc="http://schemas.openxmlformats.org/markup-compatibility/2006">
              <mc:Choice xmlns:v="urn:schemas-microsoft-com:vml" Requires="v">
                <p:oleObj spid="_x0000_s10351" name="Equation" r:id="rId6" imgW="1891479" imgH="177723" progId="Equation.3">
                  <p:embed/>
                </p:oleObj>
              </mc:Choice>
              <mc:Fallback>
                <p:oleObj name="Equation" r:id="rId6" imgW="1891479"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360" y="3540125"/>
                        <a:ext cx="6026022"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4"/>
          <p:cNvGraphicFramePr>
            <a:graphicFrameLocks noChangeAspect="1"/>
          </p:cNvGraphicFramePr>
          <p:nvPr/>
        </p:nvGraphicFramePr>
        <p:xfrm>
          <a:off x="2483042" y="5181601"/>
          <a:ext cx="4653592" cy="487363"/>
        </p:xfrm>
        <a:graphic>
          <a:graphicData uri="http://schemas.openxmlformats.org/presentationml/2006/ole">
            <mc:AlternateContent xmlns:mc="http://schemas.openxmlformats.org/markup-compatibility/2006">
              <mc:Choice xmlns:v="urn:schemas-microsoft-com:vml" Requires="v">
                <p:oleObj spid="_x0000_s10352" name="Equation" r:id="rId8" imgW="1459866" imgH="203112" progId="Equation.3">
                  <p:embed/>
                </p:oleObj>
              </mc:Choice>
              <mc:Fallback>
                <p:oleObj name="Equation" r:id="rId8" imgW="1459866"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042" y="5181601"/>
                        <a:ext cx="4653592"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5"/>
          <p:cNvGraphicFramePr>
            <a:graphicFrameLocks noChangeAspect="1"/>
          </p:cNvGraphicFramePr>
          <p:nvPr/>
        </p:nvGraphicFramePr>
        <p:xfrm>
          <a:off x="2388029" y="5762625"/>
          <a:ext cx="5096993" cy="425450"/>
        </p:xfrm>
        <a:graphic>
          <a:graphicData uri="http://schemas.openxmlformats.org/presentationml/2006/ole">
            <mc:AlternateContent xmlns:mc="http://schemas.openxmlformats.org/markup-compatibility/2006">
              <mc:Choice xmlns:v="urn:schemas-microsoft-com:vml" Requires="v">
                <p:oleObj spid="_x0000_s10353" name="Equation" r:id="rId10" imgW="1600200" imgH="177480" progId="Equation.3">
                  <p:embed/>
                </p:oleObj>
              </mc:Choice>
              <mc:Fallback>
                <p:oleObj name="Equation" r:id="rId10" imgW="160020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8029" y="5762625"/>
                        <a:ext cx="509699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01012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BLEU Score Issues</a:t>
            </a:r>
          </a:p>
        </p:txBody>
      </p:sp>
      <p:sp>
        <p:nvSpPr>
          <p:cNvPr id="71683" name="Content Placeholder 2"/>
          <p:cNvSpPr>
            <a:spLocks noGrp="1"/>
          </p:cNvSpPr>
          <p:nvPr>
            <p:ph idx="1"/>
          </p:nvPr>
        </p:nvSpPr>
        <p:spPr/>
        <p:txBody>
          <a:bodyPr/>
          <a:lstStyle/>
          <a:p>
            <a:r>
              <a:rPr lang="en-US" altLang="en-US" smtClean="0"/>
              <a:t>BLEU has been shown to correlate with human evaluation when comparing outputs from different SMT systems.</a:t>
            </a:r>
          </a:p>
          <a:p>
            <a:r>
              <a:rPr lang="en-US" altLang="en-US" smtClean="0"/>
              <a:t>However, it is does not correlate with human judgments when comparing SMT systems with manually developed MT (Systran) or MT with human translations.</a:t>
            </a:r>
          </a:p>
          <a:p>
            <a:r>
              <a:rPr lang="en-US" altLang="en-US" smtClean="0"/>
              <a:t>Other MT evaluation metrics have been proposed that claim to overcome some of the limitations of BLEU.</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165C426-7862-4AD7-A608-FC8D485A8B0C}" type="slidenum">
              <a:rPr lang="en-US" smtClean="0"/>
              <a:pPr>
                <a:defRPr/>
              </a:pPr>
              <a:t>94</a:t>
            </a:fld>
            <a:endParaRPr lang="en-US" dirty="0">
              <a:latin typeface="+mn-lt"/>
            </a:endParaRPr>
          </a:p>
        </p:txBody>
      </p:sp>
    </p:spTree>
    <p:extLst>
      <p:ext uri="{BB962C8B-B14F-4D97-AF65-F5344CB8AC3E}">
        <p14:creationId xmlns:p14="http://schemas.microsoft.com/office/powerpoint/2010/main" val="20201847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altLang="en-US" smtClean="0">
                <a:solidFill>
                  <a:srgbClr val="0000FF"/>
                </a:solidFill>
              </a:rPr>
              <a:t>Syntax-Based </a:t>
            </a:r>
            <a:br>
              <a:rPr lang="en-US" altLang="en-US" smtClean="0">
                <a:solidFill>
                  <a:srgbClr val="0000FF"/>
                </a:solidFill>
              </a:rPr>
            </a:br>
            <a:r>
              <a:rPr lang="en-US" altLang="en-US" smtClean="0">
                <a:solidFill>
                  <a:srgbClr val="0000FF"/>
                </a:solidFill>
              </a:rPr>
              <a:t>Statistical Machine Translation</a:t>
            </a:r>
          </a:p>
        </p:txBody>
      </p:sp>
      <p:sp>
        <p:nvSpPr>
          <p:cNvPr id="72707" name="Content Placeholder 2"/>
          <p:cNvSpPr>
            <a:spLocks noGrp="1"/>
          </p:cNvSpPr>
          <p:nvPr>
            <p:ph idx="1"/>
          </p:nvPr>
        </p:nvSpPr>
        <p:spPr>
          <a:xfrm>
            <a:off x="912138" y="1917700"/>
            <a:ext cx="10337562" cy="4687888"/>
          </a:xfrm>
        </p:spPr>
        <p:txBody>
          <a:bodyPr/>
          <a:lstStyle/>
          <a:p>
            <a:r>
              <a:rPr lang="en-US" altLang="en-US" smtClean="0"/>
              <a:t>Recent SMT methods have adopted a syntactic transfer approach. </a:t>
            </a:r>
          </a:p>
          <a:p>
            <a:r>
              <a:rPr lang="en-US" altLang="en-US" smtClean="0"/>
              <a:t>Improved results demonstrated for translating between more distant language pairs, e.g. Chinese/English.</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2A0E741C-78EB-44FA-A9BE-F73E05CD247E}" type="slidenum">
              <a:rPr lang="en-US" smtClean="0"/>
              <a:pPr>
                <a:defRPr/>
              </a:pPr>
              <a:t>95</a:t>
            </a:fld>
            <a:endParaRPr lang="en-US" dirty="0">
              <a:latin typeface="+mn-lt"/>
            </a:endParaRPr>
          </a:p>
        </p:txBody>
      </p:sp>
    </p:spTree>
    <p:extLst>
      <p:ext uri="{BB962C8B-B14F-4D97-AF65-F5344CB8AC3E}">
        <p14:creationId xmlns:p14="http://schemas.microsoft.com/office/powerpoint/2010/main" val="35670062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FontTx/>
              <a:buNone/>
            </a:pPr>
            <a:fld id="{0C46646E-BB74-4398-9C7B-A0D62EEAB6D3}" type="slidenum">
              <a:rPr lang="en-US" altLang="en-US" sz="1400" smtClean="0">
                <a:solidFill>
                  <a:srgbClr val="CC6600"/>
                </a:solidFill>
              </a:rPr>
              <a:pPr algn="ctr" eaLnBrk="1" hangingPunct="1">
                <a:spcBef>
                  <a:spcPct val="0"/>
                </a:spcBef>
                <a:buFontTx/>
                <a:buNone/>
              </a:pPr>
              <a:t>96</a:t>
            </a:fld>
            <a:endParaRPr lang="en-US" altLang="en-US" sz="1400" smtClean="0">
              <a:solidFill>
                <a:srgbClr val="CC6600"/>
              </a:solidFill>
            </a:endParaRPr>
          </a:p>
        </p:txBody>
      </p:sp>
      <p:sp>
        <p:nvSpPr>
          <p:cNvPr id="73731" name="Rectangle 2"/>
          <p:cNvSpPr>
            <a:spLocks noGrp="1" noChangeArrowheads="1"/>
          </p:cNvSpPr>
          <p:nvPr>
            <p:ph type="title"/>
          </p:nvPr>
        </p:nvSpPr>
        <p:spPr/>
        <p:txBody>
          <a:bodyPr/>
          <a:lstStyle/>
          <a:p>
            <a:r>
              <a:rPr lang="en-US" altLang="en-US" smtClean="0"/>
              <a:t>Synchronous Grammar</a:t>
            </a:r>
          </a:p>
        </p:txBody>
      </p:sp>
      <p:sp>
        <p:nvSpPr>
          <p:cNvPr id="73732" name="Rectangle 3"/>
          <p:cNvSpPr>
            <a:spLocks noGrp="1" noChangeArrowheads="1"/>
          </p:cNvSpPr>
          <p:nvPr>
            <p:ph type="body" idx="1"/>
          </p:nvPr>
        </p:nvSpPr>
        <p:spPr/>
        <p:txBody>
          <a:bodyPr/>
          <a:lstStyle/>
          <a:p>
            <a:r>
              <a:rPr lang="en-US" altLang="en-US" smtClean="0">
                <a:solidFill>
                  <a:srgbClr val="FF3300"/>
                </a:solidFill>
              </a:rPr>
              <a:t>Multiple parse trees</a:t>
            </a:r>
            <a:r>
              <a:rPr lang="en-US" altLang="en-US" smtClean="0"/>
              <a:t> in a single derivation.</a:t>
            </a:r>
          </a:p>
          <a:p>
            <a:r>
              <a:rPr lang="en-US" altLang="en-US" smtClean="0"/>
              <a:t>Used by </a:t>
            </a:r>
            <a:r>
              <a:rPr lang="en-US" altLang="en-US" sz="2800" smtClean="0">
                <a:solidFill>
                  <a:schemeClr val="bg2"/>
                </a:solidFill>
              </a:rPr>
              <a:t>(Chiang, 2005; Galley et al., 2006).</a:t>
            </a:r>
            <a:endParaRPr lang="en-US" altLang="en-US" smtClean="0"/>
          </a:p>
          <a:p>
            <a:r>
              <a:rPr lang="en-US" altLang="en-US" smtClean="0"/>
              <a:t>Describes the </a:t>
            </a:r>
            <a:r>
              <a:rPr lang="en-US" altLang="en-US" smtClean="0">
                <a:solidFill>
                  <a:srgbClr val="962DFF"/>
                </a:solidFill>
              </a:rPr>
              <a:t>hierarchical structures</a:t>
            </a:r>
            <a:r>
              <a:rPr lang="en-US" altLang="en-US" smtClean="0"/>
              <a:t> of a sentence and its translation, and also the </a:t>
            </a:r>
            <a:r>
              <a:rPr lang="en-US" altLang="en-US" smtClean="0">
                <a:solidFill>
                  <a:srgbClr val="962DFF"/>
                </a:solidFill>
              </a:rPr>
              <a:t>correspondence</a:t>
            </a:r>
            <a:r>
              <a:rPr lang="en-US" altLang="en-US" smtClean="0"/>
              <a:t> between their sub-parts.</a:t>
            </a:r>
          </a:p>
        </p:txBody>
      </p:sp>
    </p:spTree>
    <p:extLst>
      <p:ext uri="{BB962C8B-B14F-4D97-AF65-F5344CB8AC3E}">
        <p14:creationId xmlns:p14="http://schemas.microsoft.com/office/powerpoint/2010/main" val="22854361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D614815A-F686-410D-9C9C-54B8DECFD01C}" type="slidenum">
              <a:rPr lang="en-US" altLang="en-US" sz="1400" smtClean="0">
                <a:solidFill>
                  <a:srgbClr val="CC6600"/>
                </a:solidFill>
              </a:rPr>
              <a:pPr algn="ctr" eaLnBrk="1" hangingPunct="1">
                <a:spcBef>
                  <a:spcPct val="0"/>
                </a:spcBef>
              </a:pPr>
              <a:t>97</a:t>
            </a:fld>
            <a:endParaRPr lang="en-US" altLang="en-US" sz="1400" smtClean="0">
              <a:solidFill>
                <a:srgbClr val="CC6600"/>
              </a:solidFill>
            </a:endParaRPr>
          </a:p>
        </p:txBody>
      </p:sp>
      <p:sp>
        <p:nvSpPr>
          <p:cNvPr id="74755" name="Rectangle 4"/>
          <p:cNvSpPr>
            <a:spLocks noChangeArrowheads="1"/>
          </p:cNvSpPr>
          <p:nvPr/>
        </p:nvSpPr>
        <p:spPr bwMode="auto">
          <a:xfrm>
            <a:off x="4155295" y="3795713"/>
            <a:ext cx="2026973" cy="533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74756" name="Rectangle 5"/>
          <p:cNvSpPr>
            <a:spLocks noChangeArrowheads="1"/>
          </p:cNvSpPr>
          <p:nvPr/>
        </p:nvSpPr>
        <p:spPr bwMode="auto">
          <a:xfrm>
            <a:off x="6689011" y="3795713"/>
            <a:ext cx="2331019" cy="533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74757" name="Text Box 6"/>
          <p:cNvSpPr txBox="1">
            <a:spLocks noChangeArrowheads="1"/>
          </p:cNvSpPr>
          <p:nvPr/>
        </p:nvSpPr>
        <p:spPr bwMode="auto">
          <a:xfrm>
            <a:off x="3040460" y="3810001"/>
            <a:ext cx="608091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FF3300"/>
                </a:solidFill>
              </a:rPr>
              <a:t>X</a:t>
            </a:r>
            <a:r>
              <a:rPr lang="en-US" altLang="en-US" sz="2800"/>
              <a:t> </a:t>
            </a:r>
            <a:r>
              <a:rPr lang="en-US" altLang="en-US" sz="2800">
                <a:sym typeface="Wingdings" pitchFamily="2" charset="2"/>
              </a:rPr>
              <a:t> </a:t>
            </a:r>
            <a:r>
              <a:rPr lang="en-US" altLang="ja-JP" sz="2800">
                <a:solidFill>
                  <a:srgbClr val="FF3300"/>
                </a:solidFill>
                <a:ea typeface="MS PGothic" pitchFamily="34" charset="-128"/>
                <a:sym typeface="Wingdings" pitchFamily="2" charset="2"/>
              </a:rPr>
              <a:t>X</a:t>
            </a:r>
            <a:r>
              <a:rPr lang="en-US" altLang="en-US" sz="2800">
                <a:solidFill>
                  <a:srgbClr val="FF3300"/>
                </a:solidFill>
                <a:sym typeface="Wingdings" pitchFamily="2" charset="2"/>
              </a:rPr>
              <a:t> </a:t>
            </a:r>
            <a:r>
              <a:rPr lang="zh-TW" altLang="en-US" sz="2800">
                <a:ea typeface="PMingLiU" pitchFamily="18" charset="-120"/>
                <a:sym typeface="Wingdings" pitchFamily="2" charset="2"/>
              </a:rPr>
              <a:t>是甚麼</a:t>
            </a:r>
            <a:r>
              <a:rPr lang="en-US" altLang="zh-TW" sz="2800">
                <a:solidFill>
                  <a:srgbClr val="FF3300"/>
                </a:solidFill>
                <a:ea typeface="PMingLiU" pitchFamily="18" charset="-120"/>
                <a:sym typeface="Wingdings" pitchFamily="2" charset="2"/>
              </a:rPr>
              <a:t>  </a:t>
            </a:r>
            <a:r>
              <a:rPr lang="en-US" altLang="en-US" sz="2800">
                <a:sym typeface="Wingdings" pitchFamily="2" charset="2"/>
              </a:rPr>
              <a:t>/ </a:t>
            </a:r>
            <a:r>
              <a:rPr lang="en-US" altLang="en-US" sz="2800">
                <a:solidFill>
                  <a:srgbClr val="FF3300"/>
                </a:solidFill>
                <a:sym typeface="Wingdings" pitchFamily="2" charset="2"/>
              </a:rPr>
              <a:t> </a:t>
            </a:r>
            <a:r>
              <a:rPr lang="en-US" altLang="en-US" sz="2800">
                <a:sym typeface="Wingdings" pitchFamily="2" charset="2"/>
              </a:rPr>
              <a:t>What is </a:t>
            </a:r>
            <a:r>
              <a:rPr lang="en-US" altLang="en-US" sz="2800">
                <a:solidFill>
                  <a:srgbClr val="FF3300"/>
                </a:solidFill>
                <a:sym typeface="Wingdings" pitchFamily="2" charset="2"/>
              </a:rPr>
              <a:t>X</a:t>
            </a:r>
            <a:endParaRPr lang="en-US" altLang="en-US" sz="2800">
              <a:solidFill>
                <a:srgbClr val="FF3300"/>
              </a:solidFill>
            </a:endParaRPr>
          </a:p>
        </p:txBody>
      </p:sp>
      <p:sp>
        <p:nvSpPr>
          <p:cNvPr id="74758" name="Text Box 7"/>
          <p:cNvSpPr txBox="1">
            <a:spLocks noChangeArrowheads="1"/>
          </p:cNvSpPr>
          <p:nvPr/>
        </p:nvSpPr>
        <p:spPr bwMode="auto">
          <a:xfrm>
            <a:off x="4129958" y="3429001"/>
            <a:ext cx="10951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i="1"/>
              <a:t>Chinese:</a:t>
            </a:r>
          </a:p>
        </p:txBody>
      </p:sp>
      <p:sp>
        <p:nvSpPr>
          <p:cNvPr id="74759" name="Text Box 8"/>
          <p:cNvSpPr txBox="1">
            <a:spLocks noChangeArrowheads="1"/>
          </p:cNvSpPr>
          <p:nvPr/>
        </p:nvSpPr>
        <p:spPr bwMode="auto">
          <a:xfrm>
            <a:off x="6689011" y="3429001"/>
            <a:ext cx="10518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i="1"/>
              <a:t>English:</a:t>
            </a:r>
          </a:p>
        </p:txBody>
      </p:sp>
      <p:sp>
        <p:nvSpPr>
          <p:cNvPr id="74760" name="Freeform 9"/>
          <p:cNvSpPr>
            <a:spLocks/>
          </p:cNvSpPr>
          <p:nvPr/>
        </p:nvSpPr>
        <p:spPr bwMode="auto">
          <a:xfrm>
            <a:off x="4459341" y="4329113"/>
            <a:ext cx="4256643" cy="76200"/>
          </a:xfrm>
          <a:custGeom>
            <a:avLst/>
            <a:gdLst>
              <a:gd name="T0" fmla="*/ 0 w 1440"/>
              <a:gd name="T1" fmla="*/ 0 h 48"/>
              <a:gd name="T2" fmla="*/ 0 w 1440"/>
              <a:gd name="T3" fmla="*/ 2147483647 h 48"/>
              <a:gd name="T4" fmla="*/ 2147483647 w 1440"/>
              <a:gd name="T5" fmla="*/ 2147483647 h 48"/>
              <a:gd name="T6" fmla="*/ 2147483647 w 1440"/>
              <a:gd name="T7" fmla="*/ 0 h 48"/>
              <a:gd name="T8" fmla="*/ 0 60000 65536"/>
              <a:gd name="T9" fmla="*/ 0 60000 65536"/>
              <a:gd name="T10" fmla="*/ 0 60000 65536"/>
              <a:gd name="T11" fmla="*/ 0 60000 65536"/>
              <a:gd name="T12" fmla="*/ 0 w 1440"/>
              <a:gd name="T13" fmla="*/ 0 h 48"/>
              <a:gd name="T14" fmla="*/ 1440 w 1440"/>
              <a:gd name="T15" fmla="*/ 48 h 48"/>
            </a:gdLst>
            <a:ahLst/>
            <a:cxnLst>
              <a:cxn ang="T8">
                <a:pos x="T0" y="T1"/>
              </a:cxn>
              <a:cxn ang="T9">
                <a:pos x="T2" y="T3"/>
              </a:cxn>
              <a:cxn ang="T10">
                <a:pos x="T4" y="T5"/>
              </a:cxn>
              <a:cxn ang="T11">
                <a:pos x="T6" y="T7"/>
              </a:cxn>
            </a:cxnLst>
            <a:rect l="T12" t="T13" r="T14" b="T15"/>
            <a:pathLst>
              <a:path w="1440" h="48">
                <a:moveTo>
                  <a:pt x="0" y="0"/>
                </a:moveTo>
                <a:lnTo>
                  <a:pt x="0" y="48"/>
                </a:lnTo>
                <a:lnTo>
                  <a:pt x="1440" y="48"/>
                </a:lnTo>
                <a:lnTo>
                  <a:pt x="1440" y="0"/>
                </a:lnTo>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61" name="Rectangle 10"/>
          <p:cNvSpPr>
            <a:spLocks noGrp="1" noChangeArrowheads="1"/>
          </p:cNvSpPr>
          <p:nvPr>
            <p:ph type="title"/>
          </p:nvPr>
        </p:nvSpPr>
        <p:spPr/>
        <p:txBody>
          <a:bodyPr/>
          <a:lstStyle/>
          <a:p>
            <a:r>
              <a:rPr lang="en-US" altLang="en-US" smtClean="0"/>
              <a:t>Synchronous Productions</a:t>
            </a:r>
          </a:p>
        </p:txBody>
      </p:sp>
      <p:sp>
        <p:nvSpPr>
          <p:cNvPr id="74762" name="Rectangle 11"/>
          <p:cNvSpPr>
            <a:spLocks noGrp="1" noChangeArrowheads="1"/>
          </p:cNvSpPr>
          <p:nvPr>
            <p:ph type="body" idx="1"/>
          </p:nvPr>
        </p:nvSpPr>
        <p:spPr/>
        <p:txBody>
          <a:bodyPr/>
          <a:lstStyle/>
          <a:p>
            <a:r>
              <a:rPr lang="en-US" altLang="en-US" smtClean="0"/>
              <a:t>Has two RHSs, one for each language.</a:t>
            </a:r>
          </a:p>
        </p:txBody>
      </p:sp>
    </p:spTree>
    <p:extLst>
      <p:ext uri="{BB962C8B-B14F-4D97-AF65-F5344CB8AC3E}">
        <p14:creationId xmlns:p14="http://schemas.microsoft.com/office/powerpoint/2010/main" val="12818725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29CA5780-CD7A-41F7-9561-3BC3BFCCC5DE}" type="slidenum">
              <a:rPr lang="en-US" altLang="en-US" sz="1400" smtClean="0">
                <a:solidFill>
                  <a:srgbClr val="CC6600"/>
                </a:solidFill>
              </a:rPr>
              <a:pPr algn="ctr" eaLnBrk="1" hangingPunct="1">
                <a:spcBef>
                  <a:spcPct val="0"/>
                </a:spcBef>
              </a:pPr>
              <a:t>98</a:t>
            </a:fld>
            <a:endParaRPr lang="en-US" altLang="en-US" sz="1400" smtClean="0">
              <a:solidFill>
                <a:srgbClr val="CC6600"/>
              </a:solidFill>
            </a:endParaRPr>
          </a:p>
        </p:txBody>
      </p:sp>
      <p:sp>
        <p:nvSpPr>
          <p:cNvPr id="75779" name="Rectangle 2"/>
          <p:cNvSpPr>
            <a:spLocks noGrp="1" noChangeArrowheads="1"/>
          </p:cNvSpPr>
          <p:nvPr>
            <p:ph type="title"/>
          </p:nvPr>
        </p:nvSpPr>
        <p:spPr/>
        <p:txBody>
          <a:bodyPr/>
          <a:lstStyle/>
          <a:p>
            <a:r>
              <a:rPr lang="en-US" altLang="en-US" smtClean="0"/>
              <a:t>Syntax-Based MT Example</a:t>
            </a:r>
          </a:p>
        </p:txBody>
      </p:sp>
      <p:sp>
        <p:nvSpPr>
          <p:cNvPr id="75780" name="Text Box 39"/>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Tree>
    <p:extLst>
      <p:ext uri="{BB962C8B-B14F-4D97-AF65-F5344CB8AC3E}">
        <p14:creationId xmlns:p14="http://schemas.microsoft.com/office/powerpoint/2010/main" val="397977628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15700C24-1FDE-4580-93CF-4D0F15571549}" type="slidenum">
              <a:rPr lang="en-US" altLang="en-US" sz="1400" smtClean="0">
                <a:solidFill>
                  <a:srgbClr val="CC6600"/>
                </a:solidFill>
              </a:rPr>
              <a:pPr algn="ctr" eaLnBrk="1" hangingPunct="1">
                <a:spcBef>
                  <a:spcPct val="0"/>
                </a:spcBef>
              </a:pPr>
              <a:t>99</a:t>
            </a:fld>
            <a:endParaRPr lang="en-US" altLang="en-US" sz="1400" smtClean="0">
              <a:solidFill>
                <a:srgbClr val="CC6600"/>
              </a:solidFill>
            </a:endParaRPr>
          </a:p>
        </p:txBody>
      </p:sp>
      <p:sp>
        <p:nvSpPr>
          <p:cNvPr id="76803" name="Rectangle 2"/>
          <p:cNvSpPr>
            <a:spLocks noGrp="1" noChangeArrowheads="1"/>
          </p:cNvSpPr>
          <p:nvPr>
            <p:ph type="title"/>
          </p:nvPr>
        </p:nvSpPr>
        <p:spPr/>
        <p:txBody>
          <a:bodyPr/>
          <a:lstStyle/>
          <a:p>
            <a:r>
              <a:rPr lang="en-US" altLang="en-US" smtClean="0"/>
              <a:t>Syntax-Based MT Example</a:t>
            </a:r>
          </a:p>
        </p:txBody>
      </p:sp>
      <p:sp>
        <p:nvSpPr>
          <p:cNvPr id="76804"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6805"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6806" name="Freeform 27"/>
          <p:cNvSpPr>
            <a:spLocks/>
          </p:cNvSpPr>
          <p:nvPr/>
        </p:nvSpPr>
        <p:spPr bwMode="auto">
          <a:xfrm>
            <a:off x="3851249" y="2362200"/>
            <a:ext cx="4256643"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807" name="Text Box 28"/>
          <p:cNvSpPr txBox="1">
            <a:spLocks noChangeArrowheads="1"/>
          </p:cNvSpPr>
          <p:nvPr/>
        </p:nvSpPr>
        <p:spPr bwMode="auto">
          <a:xfrm>
            <a:off x="394838" y="5478463"/>
            <a:ext cx="368081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endParaRPr lang="en-US" altLang="en-US" sz="2000"/>
          </a:p>
        </p:txBody>
      </p:sp>
    </p:spTree>
    <p:extLst>
      <p:ext uri="{BB962C8B-B14F-4D97-AF65-F5344CB8AC3E}">
        <p14:creationId xmlns:p14="http://schemas.microsoft.com/office/powerpoint/2010/main" val="27843447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INGED" val="PONG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5700</Words>
  <Application>Microsoft Office PowerPoint</Application>
  <PresentationFormat>Custom</PresentationFormat>
  <Paragraphs>1300</Paragraphs>
  <Slides>108</Slides>
  <Notes>74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24" baseType="lpstr">
      <vt:lpstr>MS PGothic</vt:lpstr>
      <vt:lpstr>Arial</vt:lpstr>
      <vt:lpstr>Calibri</vt:lpstr>
      <vt:lpstr>Cambria Math</vt:lpstr>
      <vt:lpstr>Courier</vt:lpstr>
      <vt:lpstr>Droid Sans Fallback</vt:lpstr>
      <vt:lpstr>Helvetica</vt:lpstr>
      <vt:lpstr>Liberation Sans</vt:lpstr>
      <vt:lpstr>Lohit Marathi</vt:lpstr>
      <vt:lpstr>PMingLiU</vt:lpstr>
      <vt:lpstr>StarSymbol</vt:lpstr>
      <vt:lpstr>Symbol</vt:lpstr>
      <vt:lpstr>Times New Roman</vt:lpstr>
      <vt:lpstr>Wingdings</vt:lpstr>
      <vt:lpstr>Office Theme</vt:lpstr>
      <vt:lpstr>Equation</vt:lpstr>
      <vt:lpstr>Natural Language Processing Machine Translation</vt:lpstr>
      <vt:lpstr>  History of Machine Translation (Based on work by John Hutchins, mt-archive.info)</vt:lpstr>
      <vt:lpstr>History of MT (2)</vt:lpstr>
      <vt:lpstr>History of MT (3)</vt:lpstr>
      <vt:lpstr>History of MT (4)</vt:lpstr>
      <vt:lpstr>History of MT (5)</vt:lpstr>
      <vt:lpstr>History of MT (6)</vt:lpstr>
      <vt:lpstr>History of MT (7)</vt:lpstr>
      <vt:lpstr>What is Machine Translation?</vt:lpstr>
      <vt:lpstr>What is Machine Translation?</vt:lpstr>
      <vt:lpstr>What is Machine Translation?</vt:lpstr>
      <vt:lpstr>Why study machine translation?</vt:lpstr>
      <vt:lpstr>Why is machine translation difficult?</vt:lpstr>
      <vt:lpstr>Why is machine translation difficult?</vt:lpstr>
      <vt:lpstr>Machine Translation</vt:lpstr>
      <vt:lpstr>Word Alignment</vt:lpstr>
      <vt:lpstr>How do human translate languages?</vt:lpstr>
      <vt:lpstr>Correspondences</vt:lpstr>
      <vt:lpstr>Ambiguity Resolution  is Required for Translation</vt:lpstr>
      <vt:lpstr>Lexical divergences</vt:lpstr>
      <vt:lpstr>Lexical Gaps</vt:lpstr>
      <vt:lpstr>Syntactic divergences</vt:lpstr>
      <vt:lpstr>Semantic divergences</vt:lpstr>
      <vt:lpstr>Linguistic Issues Making MT Difficult</vt:lpstr>
      <vt:lpstr>Taxonomy of MT systems</vt:lpstr>
      <vt:lpstr>Machine translation approaches</vt:lpstr>
      <vt:lpstr>Vauquois Triangle</vt:lpstr>
      <vt:lpstr>Direct Transfer</vt:lpstr>
      <vt:lpstr>Syntactic Transfer</vt:lpstr>
      <vt:lpstr>Semantic Transfer</vt:lpstr>
      <vt:lpstr>Statistical MT</vt:lpstr>
      <vt:lpstr>Picking a Good Translation</vt:lpstr>
      <vt:lpstr>Noisy Channel Model</vt:lpstr>
      <vt:lpstr>Bayesian Analysis of Noisy Channel</vt:lpstr>
      <vt:lpstr>Language Model</vt:lpstr>
      <vt:lpstr>Statistical machine translation</vt:lpstr>
      <vt:lpstr>IBM translation models</vt:lpstr>
      <vt:lpstr>Word Alignment</vt:lpstr>
      <vt:lpstr>Word alignment</vt:lpstr>
      <vt:lpstr>Word alignment</vt:lpstr>
      <vt:lpstr>Representing word alignments</vt:lpstr>
      <vt:lpstr>One to Many Alignment</vt:lpstr>
      <vt:lpstr>IBM Model 1</vt:lpstr>
      <vt:lpstr>IBM translation models</vt:lpstr>
      <vt:lpstr>IBM translation models</vt:lpstr>
      <vt:lpstr>Parameters in Model 1</vt:lpstr>
      <vt:lpstr>Parameters in Model 1</vt:lpstr>
      <vt:lpstr>Recap: IBM translation models</vt:lpstr>
      <vt:lpstr> Generative process in Model 1</vt:lpstr>
      <vt:lpstr> Decoding process in Model 1</vt:lpstr>
      <vt:lpstr> Decoding process in Model 1</vt:lpstr>
      <vt:lpstr>Decoding process in Model 1</vt:lpstr>
      <vt:lpstr>Alignments</vt:lpstr>
      <vt:lpstr>Estimation of translation probability </vt:lpstr>
      <vt:lpstr>Training Algorithm</vt:lpstr>
      <vt:lpstr>Other translation models</vt:lpstr>
      <vt:lpstr>What you should know</vt:lpstr>
      <vt:lpstr>Sample IBM Model 1 Generation</vt:lpstr>
      <vt:lpstr>Computing P(F | E) in IBM Model 1</vt:lpstr>
      <vt:lpstr>Decoding for IBM Model 1</vt:lpstr>
      <vt:lpstr>HMM-Based Word Alignment</vt:lpstr>
      <vt:lpstr>HMM Model</vt:lpstr>
      <vt:lpstr>Sample HMM Generation</vt:lpstr>
      <vt:lpstr>Sample HMM Generation</vt:lpstr>
      <vt:lpstr>Sample HMM Generation</vt:lpstr>
      <vt:lpstr>Sample HMM Generation</vt:lpstr>
      <vt:lpstr>Sample HMM Generation</vt:lpstr>
      <vt:lpstr>Sample HMM Generation</vt:lpstr>
      <vt:lpstr>Sample HMM Generation</vt:lpstr>
      <vt:lpstr>Sample HMM Generation</vt:lpstr>
      <vt:lpstr>Sample HMM Generation</vt:lpstr>
      <vt:lpstr>Sample HMM Generation</vt:lpstr>
      <vt:lpstr>HMM Parameters</vt:lpstr>
      <vt:lpstr>Computing P(F | E) in the HMM Model </vt:lpstr>
      <vt:lpstr>Decoding for the HMM Model </vt:lpstr>
      <vt:lpstr>Training Word Alignment Models</vt:lpstr>
      <vt:lpstr>Sketch of EM Algorithm for Word Alignment </vt:lpstr>
      <vt:lpstr>Sample EM Trace for Alignment (IBM Model 1 with no NULL Generation)</vt:lpstr>
      <vt:lpstr>Example cont.</vt:lpstr>
      <vt:lpstr>Example cont.</vt:lpstr>
      <vt:lpstr>Decoding</vt:lpstr>
      <vt:lpstr>Evaluating MT</vt:lpstr>
      <vt:lpstr>Human Evaluation of MT</vt:lpstr>
      <vt:lpstr>Computer-Aided Translation Evaluation</vt:lpstr>
      <vt:lpstr>Automatic Evaluation of MT</vt:lpstr>
      <vt:lpstr>BLEU</vt:lpstr>
      <vt:lpstr>BLEU Example</vt:lpstr>
      <vt:lpstr>BLEU Example</vt:lpstr>
      <vt:lpstr>BLEU Example</vt:lpstr>
      <vt:lpstr>BLEU Example</vt:lpstr>
      <vt:lpstr>Modified N-Gram Precision</vt:lpstr>
      <vt:lpstr>Brevity Penalty</vt:lpstr>
      <vt:lpstr>BLEU Score </vt:lpstr>
      <vt:lpstr>BLEU Score Issues</vt:lpstr>
      <vt:lpstr>Syntax-Based  Statistical Machine Translation</vt:lpstr>
      <vt:lpstr>Synchronous Grammar</vt:lpstr>
      <vt:lpstr>Synchronous Productions</vt:lpstr>
      <vt:lpstr>Syntax-Based MT Example</vt:lpstr>
      <vt:lpstr>Syntax-Based MT Example</vt:lpstr>
      <vt:lpstr>Syntax-Based MT Example</vt:lpstr>
      <vt:lpstr>Syntax-Based MT Example</vt:lpstr>
      <vt:lpstr>Syntax-Based MT Example</vt:lpstr>
      <vt:lpstr>Syntax-Based MT Example</vt:lpstr>
      <vt:lpstr>Syntax-Based MT Example</vt:lpstr>
      <vt:lpstr>Synchronous Derivations and Translation Model</vt:lpstr>
      <vt:lpstr>Neural Machine Translation (NMT)</vt:lpstr>
      <vt:lpstr>NMT with Language Model</vt:lpstr>
      <vt:lpstr>Conclusions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Introduction</dc:title>
  <dc:creator>Sudeshna Sarkar</dc:creator>
  <cp:lastModifiedBy>Sudeshna Sarkar</cp:lastModifiedBy>
  <cp:revision>214</cp:revision>
  <dcterms:created xsi:type="dcterms:W3CDTF">2018-07-17T07:13:33Z</dcterms:created>
  <dcterms:modified xsi:type="dcterms:W3CDTF">2019-08-29T16:42:01Z</dcterms:modified>
</cp:coreProperties>
</file>