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6" r:id="rId2"/>
    <p:sldId id="258" r:id="rId3"/>
    <p:sldId id="257" r:id="rId4"/>
    <p:sldId id="259" r:id="rId5"/>
    <p:sldId id="260" r:id="rId6"/>
    <p:sldId id="261" r:id="rId7"/>
    <p:sldId id="262" r:id="rId8"/>
    <p:sldId id="264" r:id="rId9"/>
    <p:sldId id="265" r:id="rId10"/>
    <p:sldId id="266" r:id="rId11"/>
    <p:sldId id="268"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314" r:id="rId31"/>
    <p:sldId id="315" r:id="rId32"/>
    <p:sldId id="316" r:id="rId33"/>
    <p:sldId id="317" r:id="rId34"/>
    <p:sldId id="31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269" r:id="rId54"/>
    <p:sldId id="270" r:id="rId55"/>
    <p:sldId id="271" r:id="rId56"/>
    <p:sldId id="272" r:id="rId57"/>
    <p:sldId id="273" r:id="rId58"/>
    <p:sldId id="274" r:id="rId59"/>
    <p:sldId id="275" r:id="rId60"/>
    <p:sldId id="312" r:id="rId61"/>
    <p:sldId id="31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p:cViewPr varScale="1">
        <p:scale>
          <a:sx n="79" d="100"/>
          <a:sy n="79"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3DF15-4B06-4384-8FA6-62AEA0696B2A}" type="datetimeFigureOut">
              <a:rPr lang="en-IN" smtClean="0"/>
              <a:t>10-10-2019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3EF04-7458-4635-9111-338CCBD13E6A}" type="slidenum">
              <a:rPr lang="en-IN" smtClean="0"/>
              <a:t>‹#›</a:t>
            </a:fld>
            <a:endParaRPr lang="en-IN"/>
          </a:p>
        </p:txBody>
      </p:sp>
    </p:spTree>
    <p:extLst>
      <p:ext uri="{BB962C8B-B14F-4D97-AF65-F5344CB8AC3E}">
        <p14:creationId xmlns:p14="http://schemas.microsoft.com/office/powerpoint/2010/main" val="416903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0ABA12EC-B692-4128-A3BA-80B0646DE4B5}" type="slidenum">
              <a:rPr lang="en-US" altLang="en-US" sz="1200" b="0"/>
              <a:pPr eaLnBrk="1" hangingPunct="1"/>
              <a:t>8</a:t>
            </a:fld>
            <a:endParaRPr lang="en-US" altLang="en-US" sz="1200" b="0"/>
          </a:p>
        </p:txBody>
      </p:sp>
    </p:spTree>
    <p:extLst>
      <p:ext uri="{BB962C8B-B14F-4D97-AF65-F5344CB8AC3E}">
        <p14:creationId xmlns:p14="http://schemas.microsoft.com/office/powerpoint/2010/main" val="2596624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C6285DC4-F19D-4B35-8687-77D26BB3B17F}" type="slidenum">
              <a:rPr lang="en-US" altLang="en-US" sz="1200" b="0"/>
              <a:pPr eaLnBrk="1" hangingPunct="1"/>
              <a:t>56</a:t>
            </a:fld>
            <a:endParaRPr lang="en-US" altLang="en-US" sz="1200" b="0"/>
          </a:p>
        </p:txBody>
      </p:sp>
    </p:spTree>
    <p:extLst>
      <p:ext uri="{BB962C8B-B14F-4D97-AF65-F5344CB8AC3E}">
        <p14:creationId xmlns:p14="http://schemas.microsoft.com/office/powerpoint/2010/main" val="389542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69374583-52A2-4A6C-BD7D-854BBA7FE9EC}" type="slidenum">
              <a:rPr lang="en-US" altLang="en-US" sz="1200" b="0"/>
              <a:pPr eaLnBrk="1" hangingPunct="1"/>
              <a:t>57</a:t>
            </a:fld>
            <a:endParaRPr lang="en-US" altLang="en-US" sz="1200" b="0"/>
          </a:p>
        </p:txBody>
      </p:sp>
    </p:spTree>
    <p:extLst>
      <p:ext uri="{BB962C8B-B14F-4D97-AF65-F5344CB8AC3E}">
        <p14:creationId xmlns:p14="http://schemas.microsoft.com/office/powerpoint/2010/main" val="34190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EFDD4DB6-5C8E-4A72-87A6-E03D21CDE47F}" type="slidenum">
              <a:rPr lang="en-US" altLang="en-US" sz="1200" b="0"/>
              <a:pPr eaLnBrk="1" hangingPunct="1"/>
              <a:t>58</a:t>
            </a:fld>
            <a:endParaRPr lang="en-US" altLang="en-US" sz="1200" b="0"/>
          </a:p>
        </p:txBody>
      </p:sp>
    </p:spTree>
    <p:extLst>
      <p:ext uri="{BB962C8B-B14F-4D97-AF65-F5344CB8AC3E}">
        <p14:creationId xmlns:p14="http://schemas.microsoft.com/office/powerpoint/2010/main" val="231492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FEA8E2B0-E0E8-41D7-BA6E-B3B51140B812}" type="slidenum">
              <a:rPr lang="en-US" altLang="en-US" sz="1200" b="0"/>
              <a:pPr eaLnBrk="1" hangingPunct="1"/>
              <a:t>59</a:t>
            </a:fld>
            <a:endParaRPr lang="en-US" altLang="en-US" sz="1200" b="0"/>
          </a:p>
        </p:txBody>
      </p:sp>
    </p:spTree>
    <p:extLst>
      <p:ext uri="{BB962C8B-B14F-4D97-AF65-F5344CB8AC3E}">
        <p14:creationId xmlns:p14="http://schemas.microsoft.com/office/powerpoint/2010/main" val="2623120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649629C-AA07-4DB8-8861-E321FAB2DD2F}" type="slidenum">
              <a:rPr lang="en-US" altLang="en-US" sz="1200" b="0"/>
              <a:pPr eaLnBrk="1" hangingPunct="1"/>
              <a:t>60</a:t>
            </a:fld>
            <a:endParaRPr lang="en-US" altLang="en-US" sz="1200" b="0"/>
          </a:p>
        </p:txBody>
      </p:sp>
    </p:spTree>
    <p:extLst>
      <p:ext uri="{BB962C8B-B14F-4D97-AF65-F5344CB8AC3E}">
        <p14:creationId xmlns:p14="http://schemas.microsoft.com/office/powerpoint/2010/main" val="9445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E2B75426-A1FA-49A8-B7A9-F2A5934A387D}" type="slidenum">
              <a:rPr lang="en-US" altLang="en-US" sz="1200" b="0"/>
              <a:pPr eaLnBrk="1" hangingPunct="1"/>
              <a:t>9</a:t>
            </a:fld>
            <a:endParaRPr lang="en-US" altLang="en-US" sz="1200" b="0"/>
          </a:p>
        </p:txBody>
      </p:sp>
    </p:spTree>
    <p:extLst>
      <p:ext uri="{BB962C8B-B14F-4D97-AF65-F5344CB8AC3E}">
        <p14:creationId xmlns:p14="http://schemas.microsoft.com/office/powerpoint/2010/main" val="271144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F6228851-A294-4455-8DE3-B43820A4DE1D}" type="slidenum">
              <a:rPr lang="en-US" altLang="en-US" sz="1200" b="0"/>
              <a:pPr eaLnBrk="1" hangingPunct="1"/>
              <a:t>10</a:t>
            </a:fld>
            <a:endParaRPr lang="en-US" altLang="en-US" sz="1200" b="0"/>
          </a:p>
        </p:txBody>
      </p:sp>
    </p:spTree>
    <p:extLst>
      <p:ext uri="{BB962C8B-B14F-4D97-AF65-F5344CB8AC3E}">
        <p14:creationId xmlns:p14="http://schemas.microsoft.com/office/powerpoint/2010/main" val="167161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2841394-854F-4D64-94DD-E2E1C580B780}" type="slidenum">
              <a:rPr lang="en-US" altLang="en-US" sz="1200" b="0"/>
              <a:pPr eaLnBrk="1" hangingPunct="1"/>
              <a:t>11</a:t>
            </a:fld>
            <a:endParaRPr lang="en-US" altLang="en-US" sz="1200" b="0"/>
          </a:p>
        </p:txBody>
      </p:sp>
    </p:spTree>
    <p:extLst>
      <p:ext uri="{BB962C8B-B14F-4D97-AF65-F5344CB8AC3E}">
        <p14:creationId xmlns:p14="http://schemas.microsoft.com/office/powerpoint/2010/main" val="18575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011397A9-65A8-4E78-9B39-438C47BE6C32}" type="slidenum">
              <a:rPr lang="en-US" altLang="en-US" sz="1200" b="0"/>
              <a:pPr eaLnBrk="1" hangingPunct="1"/>
              <a:t>31</a:t>
            </a:fld>
            <a:endParaRPr lang="en-US" altLang="en-US" sz="1200" b="0"/>
          </a:p>
        </p:txBody>
      </p:sp>
    </p:spTree>
    <p:extLst>
      <p:ext uri="{BB962C8B-B14F-4D97-AF65-F5344CB8AC3E}">
        <p14:creationId xmlns:p14="http://schemas.microsoft.com/office/powerpoint/2010/main" val="469210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649629C-AA07-4DB8-8861-E321FAB2DD2F}" type="slidenum">
              <a:rPr lang="en-US" altLang="en-US" sz="1200" b="0"/>
              <a:pPr eaLnBrk="1" hangingPunct="1"/>
              <a:t>34</a:t>
            </a:fld>
            <a:endParaRPr lang="en-US" altLang="en-US" sz="1200" b="0"/>
          </a:p>
        </p:txBody>
      </p:sp>
    </p:spTree>
    <p:extLst>
      <p:ext uri="{BB962C8B-B14F-4D97-AF65-F5344CB8AC3E}">
        <p14:creationId xmlns:p14="http://schemas.microsoft.com/office/powerpoint/2010/main" val="58862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0CEF365A-D406-437F-8B24-8EA1ECE1EED8}" type="slidenum">
              <a:rPr lang="en-US" altLang="en-US" sz="1200" b="0"/>
              <a:pPr eaLnBrk="1" hangingPunct="1"/>
              <a:t>53</a:t>
            </a:fld>
            <a:endParaRPr lang="en-US" altLang="en-US" sz="1200" b="0"/>
          </a:p>
        </p:txBody>
      </p:sp>
    </p:spTree>
    <p:extLst>
      <p:ext uri="{BB962C8B-B14F-4D97-AF65-F5344CB8AC3E}">
        <p14:creationId xmlns:p14="http://schemas.microsoft.com/office/powerpoint/2010/main" val="317259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EC20FF3F-1E07-45BE-BC84-4E7A3FC7DEEA}" type="slidenum">
              <a:rPr lang="en-US" altLang="en-US" sz="1200" b="0"/>
              <a:pPr eaLnBrk="1" hangingPunct="1"/>
              <a:t>54</a:t>
            </a:fld>
            <a:endParaRPr lang="en-US" altLang="en-US" sz="1200" b="0"/>
          </a:p>
        </p:txBody>
      </p:sp>
    </p:spTree>
    <p:extLst>
      <p:ext uri="{BB962C8B-B14F-4D97-AF65-F5344CB8AC3E}">
        <p14:creationId xmlns:p14="http://schemas.microsoft.com/office/powerpoint/2010/main" val="239943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C8A049CC-0AE8-438B-8356-DA7CE4807983}" type="slidenum">
              <a:rPr lang="en-US" altLang="en-US" sz="1200" b="0"/>
              <a:pPr eaLnBrk="1" hangingPunct="1"/>
              <a:t>55</a:t>
            </a:fld>
            <a:endParaRPr lang="en-US" altLang="en-US" sz="1200" b="0"/>
          </a:p>
        </p:txBody>
      </p:sp>
    </p:spTree>
    <p:extLst>
      <p:ext uri="{BB962C8B-B14F-4D97-AF65-F5344CB8AC3E}">
        <p14:creationId xmlns:p14="http://schemas.microsoft.com/office/powerpoint/2010/main" val="4058027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77B08A-3376-4D03-B12C-BF0E500F9F6A}"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306605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7B08A-3376-4D03-B12C-BF0E500F9F6A}"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3249101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7B08A-3376-4D03-B12C-BF0E500F9F6A}"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154549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7B08A-3376-4D03-B12C-BF0E500F9F6A}"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298396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77B08A-3376-4D03-B12C-BF0E500F9F6A}"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306174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77B08A-3376-4D03-B12C-BF0E500F9F6A}"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20329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77B08A-3376-4D03-B12C-BF0E500F9F6A}" type="datetimeFigureOut">
              <a:rPr lang="en-IN" smtClean="0"/>
              <a:t>10-10-2019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196582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77B08A-3376-4D03-B12C-BF0E500F9F6A}" type="datetimeFigureOut">
              <a:rPr lang="en-IN" smtClean="0"/>
              <a:t>10-10-2019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149097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7B08A-3376-4D03-B12C-BF0E500F9F6A}" type="datetimeFigureOut">
              <a:rPr lang="en-IN" smtClean="0"/>
              <a:t>10-10-2019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18929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77B08A-3376-4D03-B12C-BF0E500F9F6A}"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186611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77B08A-3376-4D03-B12C-BF0E500F9F6A}"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125E-337A-4979-8F23-8C24621EB01A}" type="slidenum">
              <a:rPr lang="en-IN" smtClean="0"/>
              <a:t>‹#›</a:t>
            </a:fld>
            <a:endParaRPr lang="en-IN"/>
          </a:p>
        </p:txBody>
      </p:sp>
    </p:spTree>
    <p:extLst>
      <p:ext uri="{BB962C8B-B14F-4D97-AF65-F5344CB8AC3E}">
        <p14:creationId xmlns:p14="http://schemas.microsoft.com/office/powerpoint/2010/main" val="410596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25563"/>
            <a:ext cx="7886700" cy="503078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7B08A-3376-4D03-B12C-BF0E500F9F6A}" type="datetimeFigureOut">
              <a:rPr lang="en-IN" smtClean="0"/>
              <a:t>10-10-2019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7125E-337A-4979-8F23-8C24621EB01A}" type="slidenum">
              <a:rPr lang="en-IN" smtClean="0"/>
              <a:t>‹#›</a:t>
            </a:fld>
            <a:endParaRPr lang="en-IN"/>
          </a:p>
        </p:txBody>
      </p:sp>
    </p:spTree>
    <p:extLst>
      <p:ext uri="{BB962C8B-B14F-4D97-AF65-F5344CB8AC3E}">
        <p14:creationId xmlns:p14="http://schemas.microsoft.com/office/powerpoint/2010/main" val="26243753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Information Extraction</a:t>
            </a:r>
            <a:endParaRPr lang="en-IN" dirty="0"/>
          </a:p>
        </p:txBody>
      </p:sp>
      <p:sp>
        <p:nvSpPr>
          <p:cNvPr id="3" name="Subtitle 2"/>
          <p:cNvSpPr>
            <a:spLocks noGrp="1"/>
          </p:cNvSpPr>
          <p:nvPr>
            <p:ph type="subTitle" idx="1"/>
          </p:nvPr>
        </p:nvSpPr>
        <p:spPr/>
        <p:txBody>
          <a:bodyPr/>
          <a:lstStyle/>
          <a:p>
            <a:r>
              <a:rPr lang="en-IN" dirty="0" smtClean="0"/>
              <a:t>Sudeshna Sarkar</a:t>
            </a:r>
          </a:p>
          <a:p>
            <a:r>
              <a:rPr lang="en-IN" dirty="0" smtClean="0"/>
              <a:t>10 Oct 2019</a:t>
            </a:r>
            <a:endParaRPr lang="en-IN" dirty="0"/>
          </a:p>
        </p:txBody>
      </p:sp>
      <p:sp>
        <p:nvSpPr>
          <p:cNvPr id="4" name="TextBox 3"/>
          <p:cNvSpPr txBox="1"/>
          <p:nvPr/>
        </p:nvSpPr>
        <p:spPr>
          <a:xfrm>
            <a:off x="458510" y="5820937"/>
            <a:ext cx="7592528" cy="369332"/>
          </a:xfrm>
          <a:prstGeom prst="rect">
            <a:avLst/>
          </a:prstGeom>
          <a:noFill/>
        </p:spPr>
        <p:txBody>
          <a:bodyPr wrap="none" rtlCol="0">
            <a:spAutoFit/>
          </a:bodyPr>
          <a:lstStyle/>
          <a:p>
            <a:r>
              <a:rPr lang="en-IN" dirty="0" smtClean="0"/>
              <a:t>Slides adapted from those by  </a:t>
            </a:r>
            <a:r>
              <a:rPr lang="en-IN" dirty="0" err="1" smtClean="0"/>
              <a:t>Jurafsky</a:t>
            </a:r>
            <a:r>
              <a:rPr lang="en-IN" dirty="0" smtClean="0"/>
              <a:t>, </a:t>
            </a:r>
            <a:r>
              <a:rPr lang="en-IN" dirty="0" smtClean="0"/>
              <a:t>Mooney </a:t>
            </a:r>
            <a:r>
              <a:rPr lang="en-IN" dirty="0" smtClean="0"/>
              <a:t>and </a:t>
            </a:r>
            <a:r>
              <a:rPr lang="en-IN" dirty="0" err="1" smtClean="0"/>
              <a:t>Niranjan</a:t>
            </a:r>
            <a:r>
              <a:rPr lang="en-IN" dirty="0" smtClean="0"/>
              <a:t> </a:t>
            </a:r>
            <a:r>
              <a:rPr lang="en-IN" dirty="0" err="1" smtClean="0"/>
              <a:t>Balasubramaniam</a:t>
            </a:r>
            <a:endParaRPr lang="en-IN" dirty="0"/>
          </a:p>
        </p:txBody>
      </p:sp>
    </p:spTree>
    <p:extLst>
      <p:ext uri="{BB962C8B-B14F-4D97-AF65-F5344CB8AC3E}">
        <p14:creationId xmlns:p14="http://schemas.microsoft.com/office/powerpoint/2010/main" val="261504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810FB39F-BF76-4716-93D5-A04D0D9B7636}" type="slidenum">
              <a:rPr lang="en-US" altLang="en-US" sz="1200" b="0">
                <a:latin typeface="Helvetica" panose="020B0604020202020204" pitchFamily="34" charset="0"/>
              </a:rPr>
              <a:pPr eaLnBrk="1" hangingPunct="1"/>
              <a:t>10</a:t>
            </a:fld>
            <a:endParaRPr lang="en-US" altLang="en-US" sz="1200" b="0"/>
          </a:p>
        </p:txBody>
      </p:sp>
      <p:sp>
        <p:nvSpPr>
          <p:cNvPr id="19459" name="Rectangle 2"/>
          <p:cNvSpPr>
            <a:spLocks noGrp="1" noChangeArrowheads="1"/>
          </p:cNvSpPr>
          <p:nvPr>
            <p:ph type="title"/>
          </p:nvPr>
        </p:nvSpPr>
        <p:spPr>
          <a:xfrm>
            <a:off x="0" y="0"/>
            <a:ext cx="9023684" cy="601579"/>
          </a:xfrm>
        </p:spPr>
        <p:txBody>
          <a:bodyPr>
            <a:normAutofit/>
          </a:bodyPr>
          <a:lstStyle/>
          <a:p>
            <a:pPr eaLnBrk="1" hangingPunct="1"/>
            <a:r>
              <a:rPr lang="en-US" altLang="en-US" sz="3200" dirty="0" smtClean="0"/>
              <a:t>Named Entity Recognition</a:t>
            </a:r>
          </a:p>
        </p:txBody>
      </p:sp>
      <p:sp>
        <p:nvSpPr>
          <p:cNvPr id="19460" name="Rectangle 3"/>
          <p:cNvSpPr>
            <a:spLocks noGrp="1" noChangeArrowheads="1"/>
          </p:cNvSpPr>
          <p:nvPr>
            <p:ph type="body" idx="1"/>
          </p:nvPr>
        </p:nvSpPr>
        <p:spPr>
          <a:xfrm>
            <a:off x="628650" y="601579"/>
            <a:ext cx="7886700" cy="888248"/>
          </a:xfrm>
        </p:spPr>
        <p:txBody>
          <a:bodyPr/>
          <a:lstStyle/>
          <a:p>
            <a:pPr eaLnBrk="1" hangingPunct="1"/>
            <a:r>
              <a:rPr lang="en-US" altLang="en-US" sz="2600" dirty="0" smtClean="0"/>
              <a:t>Usually </a:t>
            </a:r>
            <a:r>
              <a:rPr lang="en-US" altLang="en-US" sz="2600" dirty="0" smtClean="0"/>
              <a:t>a preprocessing step for subsequent task-specific IE, or other tasks such as question answering</a:t>
            </a:r>
            <a:r>
              <a:rPr lang="en-US" altLang="en-US" dirty="0" smtClean="0"/>
              <a:t>.</a:t>
            </a:r>
          </a:p>
        </p:txBody>
      </p:sp>
      <p:sp>
        <p:nvSpPr>
          <p:cNvPr id="5" name="Text Box 3"/>
          <p:cNvSpPr txBox="1">
            <a:spLocks noChangeArrowheads="1"/>
          </p:cNvSpPr>
          <p:nvPr/>
        </p:nvSpPr>
        <p:spPr bwMode="auto">
          <a:xfrm>
            <a:off x="680410" y="1489827"/>
            <a:ext cx="7662863" cy="56388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spcBef>
                <a:spcPct val="50000"/>
              </a:spcBef>
            </a:pPr>
            <a:r>
              <a:rPr lang="en-US" altLang="en-US" sz="2400" dirty="0"/>
              <a:t>           </a:t>
            </a:r>
            <a:r>
              <a:rPr lang="en-US" altLang="en-US" sz="2400" dirty="0">
                <a:solidFill>
                  <a:srgbClr val="FF0000"/>
                </a:solidFill>
              </a:rPr>
              <a:t>people </a:t>
            </a:r>
            <a:r>
              <a:rPr lang="en-US" altLang="en-US" sz="2400" dirty="0"/>
              <a:t>                 </a:t>
            </a:r>
            <a:r>
              <a:rPr lang="en-US" altLang="en-US" sz="2400" dirty="0">
                <a:solidFill>
                  <a:schemeClr val="tx2"/>
                </a:solidFill>
              </a:rPr>
              <a:t>places</a:t>
            </a:r>
            <a:r>
              <a:rPr lang="en-US" altLang="en-US" sz="2400" dirty="0"/>
              <a:t>             </a:t>
            </a:r>
            <a:r>
              <a:rPr lang="en-US" altLang="en-US" sz="2400" dirty="0">
                <a:solidFill>
                  <a:srgbClr val="33CC33"/>
                </a:solidFill>
              </a:rPr>
              <a:t> </a:t>
            </a:r>
            <a:r>
              <a:rPr lang="en-US" altLang="en-US" sz="2400" dirty="0">
                <a:solidFill>
                  <a:srgbClr val="339933"/>
                </a:solidFill>
              </a:rPr>
              <a:t>organizations</a:t>
            </a:r>
          </a:p>
          <a:p>
            <a:pPr eaLnBrk="1" hangingPunct="1">
              <a:spcBef>
                <a:spcPct val="50000"/>
              </a:spcBef>
            </a:pPr>
            <a:r>
              <a:rPr lang="en-US" altLang="en-US" dirty="0"/>
              <a:t>         </a:t>
            </a:r>
            <a:r>
              <a:rPr lang="en-US" altLang="en-US" dirty="0">
                <a:solidFill>
                  <a:srgbClr val="339933"/>
                </a:solidFill>
              </a:rPr>
              <a:t>U.S. Supreme Court</a:t>
            </a:r>
            <a:r>
              <a:rPr lang="en-US" altLang="en-US" dirty="0"/>
              <a:t> quashes 'illegal' </a:t>
            </a:r>
            <a:r>
              <a:rPr lang="en-US" altLang="en-US" dirty="0">
                <a:solidFill>
                  <a:schemeClr val="tx2"/>
                </a:solidFill>
              </a:rPr>
              <a:t>Guantanamo</a:t>
            </a:r>
            <a:r>
              <a:rPr lang="en-US" altLang="en-US" dirty="0"/>
              <a:t> trials</a:t>
            </a:r>
            <a:endParaRPr lang="en-US" altLang="en-US" sz="2400" dirty="0">
              <a:solidFill>
                <a:srgbClr val="339933"/>
              </a:solidFill>
            </a:endParaRPr>
          </a:p>
          <a:p>
            <a:pPr eaLnBrk="1" hangingPunct="1">
              <a:spcBef>
                <a:spcPct val="50000"/>
              </a:spcBef>
            </a:pPr>
            <a:r>
              <a:rPr lang="en-US" altLang="en-US" b="0" dirty="0"/>
              <a:t>Military trials arranged by the </a:t>
            </a:r>
            <a:r>
              <a:rPr lang="en-US" altLang="en-US" b="0" dirty="0">
                <a:solidFill>
                  <a:srgbClr val="339933"/>
                </a:solidFill>
              </a:rPr>
              <a:t>Bush administration</a:t>
            </a:r>
            <a:r>
              <a:rPr lang="en-US" altLang="en-US" b="0" dirty="0"/>
              <a:t> for detainees at </a:t>
            </a:r>
            <a:r>
              <a:rPr lang="en-US" altLang="en-US" b="0" dirty="0">
                <a:solidFill>
                  <a:schemeClr val="tx2"/>
                </a:solidFill>
              </a:rPr>
              <a:t>Guantanamo Bay</a:t>
            </a:r>
            <a:r>
              <a:rPr lang="en-US" altLang="en-US" b="0" dirty="0"/>
              <a:t> are illegal, the </a:t>
            </a:r>
            <a:r>
              <a:rPr lang="en-US" altLang="en-US" b="0" dirty="0">
                <a:solidFill>
                  <a:srgbClr val="339933"/>
                </a:solidFill>
              </a:rPr>
              <a:t>United States Supreme Court</a:t>
            </a:r>
            <a:r>
              <a:rPr lang="en-US" altLang="en-US" b="0" dirty="0"/>
              <a:t> ruled Thursday. The court found that the trials — known as military commissions — for people detained on suspicion of terrorist activity abroad do not conform to any act of </a:t>
            </a:r>
            <a:r>
              <a:rPr lang="en-US" altLang="en-US" b="0" dirty="0">
                <a:solidFill>
                  <a:srgbClr val="339933"/>
                </a:solidFill>
              </a:rPr>
              <a:t>Congress</a:t>
            </a:r>
            <a:r>
              <a:rPr lang="en-US" altLang="en-US" b="0" dirty="0"/>
              <a:t>. The justices also rejected the government's argument that the Geneva Conventions regarding prisoners of war do not apply to those held at </a:t>
            </a:r>
            <a:r>
              <a:rPr lang="en-US" altLang="en-US" b="0" dirty="0">
                <a:solidFill>
                  <a:schemeClr val="tx2"/>
                </a:solidFill>
              </a:rPr>
              <a:t>Guantanamo Bay</a:t>
            </a:r>
            <a:r>
              <a:rPr lang="en-US" altLang="en-US" b="0" dirty="0"/>
              <a:t>. Writing for the 5-3 majority, </a:t>
            </a:r>
            <a:r>
              <a:rPr lang="en-US" altLang="en-US" b="0" dirty="0">
                <a:solidFill>
                  <a:srgbClr val="FF0000"/>
                </a:solidFill>
              </a:rPr>
              <a:t>Justice Stephen Breyer</a:t>
            </a:r>
            <a:r>
              <a:rPr lang="en-US" altLang="en-US" b="0" dirty="0"/>
              <a:t> said the </a:t>
            </a:r>
            <a:r>
              <a:rPr lang="en-US" altLang="en-US" b="0" dirty="0">
                <a:solidFill>
                  <a:srgbClr val="339933"/>
                </a:solidFill>
              </a:rPr>
              <a:t>White House</a:t>
            </a:r>
            <a:r>
              <a:rPr lang="en-US" altLang="en-US" b="0" dirty="0"/>
              <a:t> had overstepped its powers under the U.S. Constitution. "</a:t>
            </a:r>
            <a:r>
              <a:rPr lang="en-US" altLang="en-US" b="0" dirty="0">
                <a:solidFill>
                  <a:srgbClr val="339933"/>
                </a:solidFill>
              </a:rPr>
              <a:t>Congress</a:t>
            </a:r>
            <a:r>
              <a:rPr lang="en-US" altLang="en-US" b="0" dirty="0"/>
              <a:t> has not issued the executive a blank </a:t>
            </a:r>
            <a:r>
              <a:rPr lang="en-US" altLang="en-US" b="0" dirty="0" err="1"/>
              <a:t>cheque</a:t>
            </a:r>
            <a:r>
              <a:rPr lang="en-US" altLang="en-US" b="0" dirty="0"/>
              <a:t>," </a:t>
            </a:r>
            <a:r>
              <a:rPr lang="en-US" altLang="en-US" b="0" dirty="0">
                <a:solidFill>
                  <a:srgbClr val="FF0000"/>
                </a:solidFill>
              </a:rPr>
              <a:t>Breyer</a:t>
            </a:r>
            <a:r>
              <a:rPr lang="en-US" altLang="en-US" b="0" dirty="0"/>
              <a:t> wrote.</a:t>
            </a:r>
          </a:p>
          <a:p>
            <a:pPr eaLnBrk="1" hangingPunct="1">
              <a:spcBef>
                <a:spcPct val="50000"/>
              </a:spcBef>
            </a:pPr>
            <a:r>
              <a:rPr lang="en-US" altLang="en-US" b="0" dirty="0">
                <a:solidFill>
                  <a:srgbClr val="FF0000"/>
                </a:solidFill>
              </a:rPr>
              <a:t>President George W. Bush</a:t>
            </a:r>
            <a:r>
              <a:rPr lang="en-US" altLang="en-US" b="0" dirty="0"/>
              <a:t> said he takes the ruling very seriously and would find a way to both respect the court's findings and protect the American people.</a:t>
            </a:r>
          </a:p>
          <a:p>
            <a:pPr eaLnBrk="1" hangingPunct="1">
              <a:spcBef>
                <a:spcPct val="50000"/>
              </a:spcBef>
            </a:pPr>
            <a:r>
              <a:rPr lang="en-US" altLang="en-US" dirty="0"/>
              <a:t>                  </a:t>
            </a:r>
          </a:p>
        </p:txBody>
      </p:sp>
    </p:spTree>
    <p:extLst>
      <p:ext uri="{BB962C8B-B14F-4D97-AF65-F5344CB8AC3E}">
        <p14:creationId xmlns:p14="http://schemas.microsoft.com/office/powerpoint/2010/main" val="2932063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1AC80BE5-572F-4B69-BB67-824A819AB6E4}" type="slidenum">
              <a:rPr lang="en-US" altLang="en-US" sz="1200" b="0">
                <a:latin typeface="Helvetica" panose="020B0604020202020204" pitchFamily="34" charset="0"/>
              </a:rPr>
              <a:pPr eaLnBrk="1" hangingPunct="1"/>
              <a:t>11</a:t>
            </a:fld>
            <a:endParaRPr lang="en-US" altLang="en-US" sz="1200" b="0"/>
          </a:p>
        </p:txBody>
      </p:sp>
      <p:sp>
        <p:nvSpPr>
          <p:cNvPr id="22531" name="Rectangle 2"/>
          <p:cNvSpPr>
            <a:spLocks noGrp="1" noChangeArrowheads="1"/>
          </p:cNvSpPr>
          <p:nvPr>
            <p:ph type="title"/>
          </p:nvPr>
        </p:nvSpPr>
        <p:spPr/>
        <p:txBody>
          <a:bodyPr/>
          <a:lstStyle/>
          <a:p>
            <a:pPr eaLnBrk="1" hangingPunct="1"/>
            <a:r>
              <a:rPr lang="en-US" altLang="en-US" smtClean="0"/>
              <a:t>Relation Extraction</a:t>
            </a:r>
          </a:p>
        </p:txBody>
      </p:sp>
      <p:sp>
        <p:nvSpPr>
          <p:cNvPr id="22532" name="Rectangle 3"/>
          <p:cNvSpPr>
            <a:spLocks noGrp="1" noChangeArrowheads="1"/>
          </p:cNvSpPr>
          <p:nvPr>
            <p:ph type="body" idx="1"/>
          </p:nvPr>
        </p:nvSpPr>
        <p:spPr/>
        <p:txBody>
          <a:bodyPr/>
          <a:lstStyle/>
          <a:p>
            <a:pPr eaLnBrk="1" hangingPunct="1"/>
            <a:r>
              <a:rPr lang="en-US" altLang="en-US" dirty="0" smtClean="0"/>
              <a:t>Once entities are recognized, identify specific relations between entities</a:t>
            </a:r>
          </a:p>
          <a:p>
            <a:pPr lvl="1" eaLnBrk="1" hangingPunct="1"/>
            <a:r>
              <a:rPr lang="en-US" altLang="en-US" dirty="0" smtClean="0"/>
              <a:t>Employed-by</a:t>
            </a:r>
          </a:p>
          <a:p>
            <a:pPr lvl="1" eaLnBrk="1" hangingPunct="1"/>
            <a:r>
              <a:rPr lang="en-US" altLang="en-US" dirty="0" smtClean="0"/>
              <a:t>Located-at</a:t>
            </a:r>
          </a:p>
          <a:p>
            <a:pPr lvl="1" eaLnBrk="1" hangingPunct="1"/>
            <a:r>
              <a:rPr lang="en-US" altLang="en-US" dirty="0" smtClean="0"/>
              <a:t>Part-of</a:t>
            </a:r>
          </a:p>
          <a:p>
            <a:pPr eaLnBrk="1" hangingPunct="1"/>
            <a:r>
              <a:rPr lang="en-US" altLang="en-US" dirty="0" smtClean="0"/>
              <a:t>Example:</a:t>
            </a:r>
          </a:p>
          <a:p>
            <a:pPr lvl="1" eaLnBrk="1" hangingPunct="1"/>
            <a:r>
              <a:rPr lang="en-US" altLang="en-US" sz="2800" dirty="0" smtClean="0">
                <a:solidFill>
                  <a:srgbClr val="FF0000"/>
                </a:solidFill>
              </a:rPr>
              <a:t>Michael Dell</a:t>
            </a:r>
            <a:r>
              <a:rPr lang="en-US" altLang="en-US" sz="2800" dirty="0" smtClean="0"/>
              <a:t> </a:t>
            </a:r>
            <a:r>
              <a:rPr lang="en-US" altLang="en-US" sz="2800" dirty="0" smtClean="0">
                <a:solidFill>
                  <a:schemeClr val="tx1"/>
                </a:solidFill>
              </a:rPr>
              <a:t>is the</a:t>
            </a:r>
            <a:r>
              <a:rPr lang="en-US" altLang="en-US" sz="2800" dirty="0" smtClean="0"/>
              <a:t> </a:t>
            </a:r>
            <a:r>
              <a:rPr lang="en-US" altLang="en-US" sz="2800" dirty="0" smtClean="0">
                <a:solidFill>
                  <a:srgbClr val="E97C05"/>
                </a:solidFill>
              </a:rPr>
              <a:t>CEO of</a:t>
            </a:r>
            <a:r>
              <a:rPr lang="en-US" altLang="en-US" sz="2800" dirty="0" smtClean="0"/>
              <a:t>  </a:t>
            </a:r>
            <a:r>
              <a:rPr lang="en-US" altLang="en-US" sz="2800" dirty="0" smtClean="0">
                <a:solidFill>
                  <a:srgbClr val="00CC00"/>
                </a:solidFill>
              </a:rPr>
              <a:t>Dell Computer Corporation</a:t>
            </a:r>
            <a:r>
              <a:rPr lang="en-US" altLang="en-US" sz="2800" dirty="0" smtClean="0"/>
              <a:t> </a:t>
            </a:r>
            <a:r>
              <a:rPr lang="en-US" altLang="en-US" sz="2800" dirty="0" smtClean="0">
                <a:solidFill>
                  <a:schemeClr val="tx1"/>
                </a:solidFill>
              </a:rPr>
              <a:t>and</a:t>
            </a:r>
            <a:r>
              <a:rPr lang="en-US" altLang="en-US" sz="2800" dirty="0" smtClean="0"/>
              <a:t> </a:t>
            </a:r>
            <a:r>
              <a:rPr lang="en-US" altLang="en-US" sz="2800" dirty="0" smtClean="0">
                <a:solidFill>
                  <a:srgbClr val="996633"/>
                </a:solidFill>
              </a:rPr>
              <a:t>lives in</a:t>
            </a:r>
            <a:r>
              <a:rPr lang="en-US" altLang="en-US" sz="2800" dirty="0" smtClean="0"/>
              <a:t> </a:t>
            </a:r>
            <a:r>
              <a:rPr lang="en-US" altLang="en-US" sz="2800" dirty="0" smtClean="0">
                <a:solidFill>
                  <a:srgbClr val="00B0F0"/>
                </a:solidFill>
              </a:rPr>
              <a:t>Austin Texas</a:t>
            </a:r>
            <a:r>
              <a:rPr lang="en-US" altLang="en-US" sz="2800" dirty="0" smtClean="0"/>
              <a:t>.</a:t>
            </a:r>
          </a:p>
        </p:txBody>
      </p:sp>
      <p:sp>
        <p:nvSpPr>
          <p:cNvPr id="22533" name="Freeform 4"/>
          <p:cNvSpPr>
            <a:spLocks/>
          </p:cNvSpPr>
          <p:nvPr/>
        </p:nvSpPr>
        <p:spPr bwMode="auto">
          <a:xfrm>
            <a:off x="2222499" y="3620295"/>
            <a:ext cx="2039939" cy="252412"/>
          </a:xfrm>
          <a:custGeom>
            <a:avLst/>
            <a:gdLst>
              <a:gd name="T0" fmla="*/ 0 w 1067"/>
              <a:gd name="T1" fmla="*/ 309977654 h 123"/>
              <a:gd name="T2" fmla="*/ 1199594577 w 1067"/>
              <a:gd name="T3" fmla="*/ 0 h 123"/>
              <a:gd name="T4" fmla="*/ 2147483647 w 1067"/>
              <a:gd name="T5" fmla="*/ 309977654 h 123"/>
              <a:gd name="T6" fmla="*/ 0 60000 65536"/>
              <a:gd name="T7" fmla="*/ 0 60000 65536"/>
              <a:gd name="T8" fmla="*/ 0 60000 65536"/>
              <a:gd name="T9" fmla="*/ 0 w 1067"/>
              <a:gd name="T10" fmla="*/ 0 h 123"/>
              <a:gd name="T11" fmla="*/ 1067 w 1067"/>
              <a:gd name="T12" fmla="*/ 123 h 123"/>
            </a:gdLst>
            <a:ahLst/>
            <a:cxnLst>
              <a:cxn ang="T6">
                <a:pos x="T0" y="T1"/>
              </a:cxn>
              <a:cxn ang="T7">
                <a:pos x="T2" y="T3"/>
              </a:cxn>
              <a:cxn ang="T8">
                <a:pos x="T4" y="T5"/>
              </a:cxn>
            </a:cxnLst>
            <a:rect l="T9" t="T10" r="T11" b="T12"/>
            <a:pathLst>
              <a:path w="1067" h="123">
                <a:moveTo>
                  <a:pt x="0" y="123"/>
                </a:moveTo>
                <a:cubicBezTo>
                  <a:pt x="149" y="61"/>
                  <a:pt x="298" y="0"/>
                  <a:pt x="476" y="0"/>
                </a:cubicBezTo>
                <a:cubicBezTo>
                  <a:pt x="654" y="0"/>
                  <a:pt x="969" y="104"/>
                  <a:pt x="1067" y="123"/>
                </a:cubicBezTo>
              </a:path>
            </a:pathLst>
          </a:custGeom>
          <a:noFill/>
          <a:ln w="28575">
            <a:solidFill>
              <a:srgbClr val="E97C05"/>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IN"/>
          </a:p>
        </p:txBody>
      </p:sp>
      <p:sp>
        <p:nvSpPr>
          <p:cNvPr id="22534" name="Freeform 5"/>
          <p:cNvSpPr>
            <a:spLocks/>
          </p:cNvSpPr>
          <p:nvPr/>
        </p:nvSpPr>
        <p:spPr bwMode="auto">
          <a:xfrm>
            <a:off x="4262438" y="3563145"/>
            <a:ext cx="1511300" cy="309562"/>
          </a:xfrm>
          <a:custGeom>
            <a:avLst/>
            <a:gdLst>
              <a:gd name="T0" fmla="*/ 0 w 952"/>
              <a:gd name="T1" fmla="*/ 491428926 h 195"/>
              <a:gd name="T2" fmla="*/ 1103828551 w 952"/>
              <a:gd name="T3" fmla="*/ 7559664 h 195"/>
              <a:gd name="T4" fmla="*/ 2147483647 w 952"/>
              <a:gd name="T5" fmla="*/ 451106504 h 195"/>
              <a:gd name="T6" fmla="*/ 0 60000 65536"/>
              <a:gd name="T7" fmla="*/ 0 60000 65536"/>
              <a:gd name="T8" fmla="*/ 0 60000 65536"/>
              <a:gd name="T9" fmla="*/ 0 w 952"/>
              <a:gd name="T10" fmla="*/ 0 h 195"/>
              <a:gd name="T11" fmla="*/ 952 w 952"/>
              <a:gd name="T12" fmla="*/ 195 h 195"/>
            </a:gdLst>
            <a:ahLst/>
            <a:cxnLst>
              <a:cxn ang="T6">
                <a:pos x="T0" y="T1"/>
              </a:cxn>
              <a:cxn ang="T7">
                <a:pos x="T2" y="T3"/>
              </a:cxn>
              <a:cxn ang="T8">
                <a:pos x="T4" y="T5"/>
              </a:cxn>
            </a:cxnLst>
            <a:rect l="T9" t="T10" r="T11" b="T12"/>
            <a:pathLst>
              <a:path w="952" h="195">
                <a:moveTo>
                  <a:pt x="0" y="195"/>
                </a:moveTo>
                <a:cubicBezTo>
                  <a:pt x="139" y="100"/>
                  <a:pt x="279" y="6"/>
                  <a:pt x="438" y="3"/>
                </a:cubicBezTo>
                <a:cubicBezTo>
                  <a:pt x="597" y="0"/>
                  <a:pt x="868" y="150"/>
                  <a:pt x="952" y="179"/>
                </a:cubicBezTo>
              </a:path>
            </a:pathLst>
          </a:custGeom>
          <a:noFill/>
          <a:ln w="28575">
            <a:solidFill>
              <a:srgbClr val="E97C05"/>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IN"/>
          </a:p>
        </p:txBody>
      </p:sp>
      <p:sp>
        <p:nvSpPr>
          <p:cNvPr id="22535" name="Freeform 6"/>
          <p:cNvSpPr>
            <a:spLocks/>
          </p:cNvSpPr>
          <p:nvPr/>
        </p:nvSpPr>
        <p:spPr bwMode="auto">
          <a:xfrm>
            <a:off x="2364059" y="4170556"/>
            <a:ext cx="1898379" cy="973740"/>
          </a:xfrm>
          <a:custGeom>
            <a:avLst/>
            <a:gdLst>
              <a:gd name="T0" fmla="*/ 0 w 921"/>
              <a:gd name="T1" fmla="*/ 0 h 441"/>
              <a:gd name="T2" fmla="*/ 646409694 w 921"/>
              <a:gd name="T3" fmla="*/ 1008063338 h 441"/>
              <a:gd name="T4" fmla="*/ 1848891918 w 921"/>
              <a:gd name="T5" fmla="*/ 619958907 h 441"/>
              <a:gd name="T6" fmla="*/ 0 60000 65536"/>
              <a:gd name="T7" fmla="*/ 0 60000 65536"/>
              <a:gd name="T8" fmla="*/ 0 60000 65536"/>
              <a:gd name="T9" fmla="*/ 0 w 921"/>
              <a:gd name="T10" fmla="*/ 0 h 441"/>
              <a:gd name="T11" fmla="*/ 921 w 921"/>
              <a:gd name="T12" fmla="*/ 441 h 441"/>
            </a:gdLst>
            <a:ahLst/>
            <a:cxnLst>
              <a:cxn ang="T6">
                <a:pos x="T0" y="T1"/>
              </a:cxn>
              <a:cxn ang="T7">
                <a:pos x="T2" y="T3"/>
              </a:cxn>
              <a:cxn ang="T8">
                <a:pos x="T4" y="T5"/>
              </a:cxn>
            </a:cxnLst>
            <a:rect l="T9" t="T10" r="T11" b="T12"/>
            <a:pathLst>
              <a:path w="921" h="441">
                <a:moveTo>
                  <a:pt x="0" y="0"/>
                </a:moveTo>
                <a:cubicBezTo>
                  <a:pt x="84" y="179"/>
                  <a:pt x="168" y="359"/>
                  <a:pt x="322" y="400"/>
                </a:cubicBezTo>
                <a:cubicBezTo>
                  <a:pt x="476" y="441"/>
                  <a:pt x="823" y="272"/>
                  <a:pt x="921" y="246"/>
                </a:cubicBezTo>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IN"/>
          </a:p>
        </p:txBody>
      </p:sp>
      <p:sp>
        <p:nvSpPr>
          <p:cNvPr id="22536" name="Freeform 7"/>
          <p:cNvSpPr>
            <a:spLocks/>
          </p:cNvSpPr>
          <p:nvPr/>
        </p:nvSpPr>
        <p:spPr bwMode="auto">
          <a:xfrm>
            <a:off x="4355403" y="4680745"/>
            <a:ext cx="1560513" cy="517525"/>
          </a:xfrm>
          <a:custGeom>
            <a:avLst/>
            <a:gdLst>
              <a:gd name="T0" fmla="*/ 0 w 876"/>
              <a:gd name="T1" fmla="*/ 0 h 319"/>
              <a:gd name="T2" fmla="*/ 1389955756 w 876"/>
              <a:gd name="T3" fmla="*/ 829071691 h 319"/>
              <a:gd name="T4" fmla="*/ 2147483647 w 876"/>
              <a:gd name="T5" fmla="*/ 60535826 h 319"/>
              <a:gd name="T6" fmla="*/ 0 60000 65536"/>
              <a:gd name="T7" fmla="*/ 0 60000 65536"/>
              <a:gd name="T8" fmla="*/ 0 60000 65536"/>
              <a:gd name="T9" fmla="*/ 0 w 876"/>
              <a:gd name="T10" fmla="*/ 0 h 319"/>
              <a:gd name="T11" fmla="*/ 876 w 876"/>
              <a:gd name="T12" fmla="*/ 319 h 319"/>
            </a:gdLst>
            <a:ahLst/>
            <a:cxnLst>
              <a:cxn ang="T6">
                <a:pos x="T0" y="T1"/>
              </a:cxn>
              <a:cxn ang="T7">
                <a:pos x="T2" y="T3"/>
              </a:cxn>
              <a:cxn ang="T8">
                <a:pos x="T4" y="T5"/>
              </a:cxn>
            </a:cxnLst>
            <a:rect l="T9" t="T10" r="T11" b="T12"/>
            <a:pathLst>
              <a:path w="876" h="319">
                <a:moveTo>
                  <a:pt x="0" y="0"/>
                </a:moveTo>
                <a:cubicBezTo>
                  <a:pt x="146" y="155"/>
                  <a:pt x="292" y="311"/>
                  <a:pt x="438" y="315"/>
                </a:cubicBezTo>
                <a:cubicBezTo>
                  <a:pt x="584" y="319"/>
                  <a:pt x="730" y="171"/>
                  <a:pt x="876" y="23"/>
                </a:cubicBezTo>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IN"/>
          </a:p>
        </p:txBody>
      </p:sp>
    </p:spTree>
    <p:extLst>
      <p:ext uri="{BB962C8B-B14F-4D97-AF65-F5344CB8AC3E}">
        <p14:creationId xmlns:p14="http://schemas.microsoft.com/office/powerpoint/2010/main" val="4278073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Relations</a:t>
            </a:r>
            <a:endParaRPr lang="en-US" dirty="0"/>
          </a:p>
        </p:txBody>
      </p:sp>
      <p:pic>
        <p:nvPicPr>
          <p:cNvPr id="5" name="Picture 4"/>
          <p:cNvPicPr>
            <a:picLocks noChangeAspect="1"/>
          </p:cNvPicPr>
          <p:nvPr/>
        </p:nvPicPr>
        <p:blipFill>
          <a:blip r:embed="rId2"/>
          <a:stretch>
            <a:fillRect/>
          </a:stretch>
        </p:blipFill>
        <p:spPr>
          <a:xfrm>
            <a:off x="492225" y="1961393"/>
            <a:ext cx="8159547" cy="1825913"/>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pic>
      <p:sp>
        <p:nvSpPr>
          <p:cNvPr id="6" name="TextBox 5"/>
          <p:cNvSpPr txBox="1"/>
          <p:nvPr/>
        </p:nvSpPr>
        <p:spPr>
          <a:xfrm>
            <a:off x="2256117" y="1325563"/>
            <a:ext cx="4631765" cy="369332"/>
          </a:xfrm>
          <a:prstGeom prst="rect">
            <a:avLst/>
          </a:prstGeom>
          <a:noFill/>
        </p:spPr>
        <p:txBody>
          <a:bodyPr wrap="square" rtlCol="0">
            <a:spAutoFit/>
          </a:bodyPr>
          <a:lstStyle/>
          <a:p>
            <a:pPr algn="ctr"/>
            <a:r>
              <a:rPr lang="en-US" b="1" dirty="0" smtClean="0"/>
              <a:t>UMLS Resource</a:t>
            </a:r>
            <a:endParaRPr lang="en-US" b="1" dirty="0"/>
          </a:p>
        </p:txBody>
      </p:sp>
    </p:spTree>
    <p:extLst>
      <p:ext uri="{BB962C8B-B14F-4D97-AF65-F5344CB8AC3E}">
        <p14:creationId xmlns:p14="http://schemas.microsoft.com/office/powerpoint/2010/main" val="2074238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relation extraction difficult?</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sz="2400" dirty="0" smtClean="0">
                <a:solidFill>
                  <a:srgbClr val="002060"/>
                </a:solidFill>
              </a:rPr>
              <a:t>Linguistic </a:t>
            </a:r>
            <a:r>
              <a:rPr lang="en-US" sz="2400" dirty="0">
                <a:solidFill>
                  <a:srgbClr val="002060"/>
                </a:solidFill>
              </a:rPr>
              <a:t>variability</a:t>
            </a:r>
          </a:p>
          <a:p>
            <a:pPr marL="457200" lvl="1" indent="0">
              <a:lnSpc>
                <a:spcPct val="110000"/>
              </a:lnSpc>
              <a:buNone/>
            </a:pPr>
            <a:r>
              <a:rPr lang="en-US" dirty="0" smtClean="0"/>
              <a:t>	President </a:t>
            </a:r>
            <a:r>
              <a:rPr lang="en-US" dirty="0"/>
              <a:t>Barack Obama</a:t>
            </a:r>
          </a:p>
          <a:p>
            <a:pPr marL="457200" lvl="1" indent="0">
              <a:lnSpc>
                <a:spcPct val="110000"/>
              </a:lnSpc>
              <a:buNone/>
            </a:pPr>
            <a:r>
              <a:rPr lang="en-US" dirty="0" smtClean="0"/>
              <a:t>	President </a:t>
            </a:r>
            <a:r>
              <a:rPr lang="en-US" dirty="0"/>
              <a:t>of the United States,  Mr. Obama, </a:t>
            </a:r>
            <a:r>
              <a:rPr lang="en-US" dirty="0" smtClean="0"/>
              <a:t>…</a:t>
            </a:r>
            <a:endParaRPr lang="en-US" dirty="0"/>
          </a:p>
          <a:p>
            <a:pPr>
              <a:lnSpc>
                <a:spcPct val="110000"/>
              </a:lnSpc>
            </a:pPr>
            <a:r>
              <a:rPr lang="en-US" sz="2400" dirty="0">
                <a:solidFill>
                  <a:srgbClr val="002060"/>
                </a:solidFill>
              </a:rPr>
              <a:t>Entity Ambiguity</a:t>
            </a:r>
          </a:p>
          <a:p>
            <a:pPr marL="457200" lvl="1" indent="0">
              <a:lnSpc>
                <a:spcPct val="110000"/>
              </a:lnSpc>
              <a:buNone/>
            </a:pPr>
            <a:r>
              <a:rPr lang="en-US" dirty="0" smtClean="0"/>
              <a:t>	Apple </a:t>
            </a:r>
            <a:r>
              <a:rPr lang="en-US" dirty="0"/>
              <a:t>produces seeds vs. Apple produces iPhones</a:t>
            </a:r>
            <a:r>
              <a:rPr lang="en-US" dirty="0" smtClean="0"/>
              <a:t>.</a:t>
            </a:r>
          </a:p>
          <a:p>
            <a:pPr>
              <a:lnSpc>
                <a:spcPct val="110000"/>
              </a:lnSpc>
            </a:pPr>
            <a:r>
              <a:rPr lang="en-US" sz="2400" dirty="0">
                <a:solidFill>
                  <a:srgbClr val="002060"/>
                </a:solidFill>
              </a:rPr>
              <a:t>Implicit </a:t>
            </a:r>
            <a:r>
              <a:rPr lang="en-US" sz="2400" dirty="0" smtClean="0">
                <a:solidFill>
                  <a:srgbClr val="002060"/>
                </a:solidFill>
              </a:rPr>
              <a:t>Relations</a:t>
            </a:r>
          </a:p>
          <a:p>
            <a:pPr marL="457200" lvl="1" indent="0">
              <a:lnSpc>
                <a:spcPct val="110000"/>
              </a:lnSpc>
              <a:buNone/>
            </a:pPr>
            <a:r>
              <a:rPr lang="en-US" sz="2000" dirty="0" smtClean="0"/>
              <a:t>Obama </a:t>
            </a:r>
            <a:r>
              <a:rPr lang="en-US" sz="2000" dirty="0"/>
              <a:t>met with Putin in Moscow =&gt; Obama traveled to Moscow</a:t>
            </a:r>
            <a:r>
              <a:rPr lang="en-US" dirty="0"/>
              <a:t>.</a:t>
            </a:r>
          </a:p>
          <a:p>
            <a:pPr>
              <a:lnSpc>
                <a:spcPct val="110000"/>
              </a:lnSpc>
            </a:pPr>
            <a:r>
              <a:rPr lang="en-US" sz="2400" dirty="0">
                <a:solidFill>
                  <a:srgbClr val="002060"/>
                </a:solidFill>
              </a:rPr>
              <a:t>Complex language</a:t>
            </a:r>
            <a:r>
              <a:rPr lang="en-US" sz="2400" dirty="0"/>
              <a:t> with many clauses, long list of qualifiers, negations etc</a:t>
            </a:r>
            <a:r>
              <a:rPr lang="en-US" sz="2400" dirty="0" smtClean="0"/>
              <a:t>.</a:t>
            </a:r>
            <a:endParaRPr lang="en-US" sz="2400" b="1" dirty="0"/>
          </a:p>
          <a:p>
            <a:pPr marL="457200" lvl="1" indent="0">
              <a:lnSpc>
                <a:spcPct val="110000"/>
              </a:lnSpc>
              <a:buNone/>
            </a:pPr>
            <a:r>
              <a:rPr lang="en-US" b="1" dirty="0" err="1" smtClean="0"/>
              <a:t>Pentoxifylline</a:t>
            </a:r>
            <a:r>
              <a:rPr lang="en-US" b="1" dirty="0" smtClean="0"/>
              <a:t> </a:t>
            </a:r>
            <a:r>
              <a:rPr lang="en-US" b="1" dirty="0"/>
              <a:t>(PTX) </a:t>
            </a:r>
            <a:r>
              <a:rPr lang="en-US" dirty="0"/>
              <a:t>affects many processes that may contribute to the </a:t>
            </a:r>
            <a:r>
              <a:rPr lang="en-US" dirty="0" smtClean="0"/>
              <a:t>pathogenesis </a:t>
            </a:r>
            <a:r>
              <a:rPr lang="en-US" dirty="0"/>
              <a:t>of severe malaria and it has been shown to reduce the </a:t>
            </a:r>
            <a:r>
              <a:rPr lang="en-US" dirty="0" smtClean="0"/>
              <a:t>duration </a:t>
            </a:r>
            <a:r>
              <a:rPr lang="en-US" dirty="0"/>
              <a:t>of coma in children with </a:t>
            </a:r>
            <a:r>
              <a:rPr lang="en-US" b="1" dirty="0"/>
              <a:t>cerebral malaria.</a:t>
            </a:r>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919475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relation extraction done?</a:t>
            </a:r>
            <a:endParaRPr lang="en-US" dirty="0"/>
          </a:p>
        </p:txBody>
      </p:sp>
      <p:sp>
        <p:nvSpPr>
          <p:cNvPr id="3" name="Content Placeholder 2"/>
          <p:cNvSpPr>
            <a:spLocks noGrp="1"/>
          </p:cNvSpPr>
          <p:nvPr>
            <p:ph idx="1"/>
          </p:nvPr>
        </p:nvSpPr>
        <p:spPr/>
        <p:txBody>
          <a:bodyPr>
            <a:normAutofit/>
          </a:bodyPr>
          <a:lstStyle/>
          <a:p>
            <a:r>
              <a:rPr lang="en-US" dirty="0" smtClean="0"/>
              <a:t>Pattern-based </a:t>
            </a:r>
            <a:r>
              <a:rPr lang="en-US" dirty="0"/>
              <a:t>+ </a:t>
            </a:r>
            <a:r>
              <a:rPr lang="en-US" dirty="0" smtClean="0"/>
              <a:t>Bootstrapping</a:t>
            </a:r>
            <a:endParaRPr lang="en-US" dirty="0"/>
          </a:p>
          <a:p>
            <a:r>
              <a:rPr lang="en-US" dirty="0"/>
              <a:t>Supervised Relation </a:t>
            </a:r>
            <a:r>
              <a:rPr lang="en-US" dirty="0" smtClean="0"/>
              <a:t>Extraction</a:t>
            </a:r>
            <a:endParaRPr lang="en-US" dirty="0"/>
          </a:p>
          <a:p>
            <a:r>
              <a:rPr lang="en-US" dirty="0"/>
              <a:t>Distantly Supervised Relation </a:t>
            </a:r>
            <a:r>
              <a:rPr lang="en-US" dirty="0" smtClean="0"/>
              <a:t>Extraction</a:t>
            </a:r>
            <a:endParaRPr lang="en-US" dirty="0"/>
          </a:p>
          <a:p>
            <a:r>
              <a:rPr lang="en-US" dirty="0"/>
              <a:t>Open Information Extraction</a:t>
            </a:r>
          </a:p>
          <a:p>
            <a:endParaRPr lang="en-US" dirty="0"/>
          </a:p>
        </p:txBody>
      </p:sp>
    </p:spTree>
    <p:extLst>
      <p:ext uri="{BB962C8B-B14F-4D97-AF65-F5344CB8AC3E}">
        <p14:creationId xmlns:p14="http://schemas.microsoft.com/office/powerpoint/2010/main" val="1923617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Pattern-based Extraction</a:t>
            </a:r>
            <a:endParaRPr lang="en-US" dirty="0"/>
          </a:p>
        </p:txBody>
      </p:sp>
      <p:sp>
        <p:nvSpPr>
          <p:cNvPr id="3" name="Content Placeholder 2"/>
          <p:cNvSpPr>
            <a:spLocks noGrp="1"/>
          </p:cNvSpPr>
          <p:nvPr>
            <p:ph idx="1"/>
          </p:nvPr>
        </p:nvSpPr>
        <p:spPr/>
        <p:txBody>
          <a:bodyPr>
            <a:normAutofit/>
          </a:bodyPr>
          <a:lstStyle/>
          <a:p>
            <a:r>
              <a:rPr lang="en-US" dirty="0" smtClean="0"/>
              <a:t>Inspect sentences that express relation.</a:t>
            </a:r>
          </a:p>
          <a:p>
            <a:r>
              <a:rPr lang="en-US" dirty="0" smtClean="0"/>
              <a:t>Write lexical patterns that suggest relation.</a:t>
            </a: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00807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Pattern-based IS-A relations</a:t>
            </a:r>
            <a:endParaRPr lang="en-US" dirty="0"/>
          </a:p>
        </p:txBody>
      </p:sp>
      <p:sp>
        <p:nvSpPr>
          <p:cNvPr id="3" name="Content Placeholder 2"/>
          <p:cNvSpPr>
            <a:spLocks noGrp="1"/>
          </p:cNvSpPr>
          <p:nvPr>
            <p:ph idx="1"/>
          </p:nvPr>
        </p:nvSpPr>
        <p:spPr/>
        <p:txBody>
          <a:bodyPr>
            <a:normAutofit/>
          </a:bodyPr>
          <a:lstStyle/>
          <a:p>
            <a:r>
              <a:rPr lang="en-US" dirty="0" smtClean="0"/>
              <a:t>Suppose you want to find IS-A relations.</a:t>
            </a:r>
          </a:p>
          <a:p>
            <a:pPr lvl="1"/>
            <a:r>
              <a:rPr lang="en-US" dirty="0" smtClean="0"/>
              <a:t>You can look for sentences that contain</a:t>
            </a:r>
            <a:r>
              <a:rPr lang="en-US" dirty="0" smtClean="0">
                <a:solidFill>
                  <a:srgbClr val="00B0F0"/>
                </a:solidFill>
              </a:rPr>
              <a:t>:   </a:t>
            </a:r>
            <a:r>
              <a:rPr lang="en-US" dirty="0" smtClean="0">
                <a:solidFill>
                  <a:schemeClr val="accent4"/>
                </a:solidFill>
              </a:rPr>
              <a:t>x is a y. </a:t>
            </a:r>
          </a:p>
          <a:p>
            <a:r>
              <a:rPr lang="en-US" dirty="0" smtClean="0"/>
              <a:t>Inspect some sentences.</a:t>
            </a:r>
          </a:p>
          <a:p>
            <a:pPr marL="457200" lvl="1" indent="0">
              <a:buNone/>
            </a:pPr>
            <a:r>
              <a:rPr lang="en-US" dirty="0" smtClean="0"/>
              <a:t>Agar </a:t>
            </a:r>
            <a:r>
              <a:rPr lang="en-US" dirty="0"/>
              <a:t>is a substance prepared from a mixture of </a:t>
            </a:r>
            <a:r>
              <a:rPr lang="en-US" b="1" dirty="0" smtClean="0">
                <a:solidFill>
                  <a:srgbClr val="8064A2"/>
                </a:solidFill>
              </a:rPr>
              <a:t>red </a:t>
            </a:r>
            <a:r>
              <a:rPr lang="en-US" b="1" dirty="0">
                <a:solidFill>
                  <a:srgbClr val="8064A2"/>
                </a:solidFill>
              </a:rPr>
              <a:t>algae</a:t>
            </a:r>
            <a:r>
              <a:rPr lang="en-US" dirty="0"/>
              <a:t>, such as </a:t>
            </a:r>
            <a:r>
              <a:rPr lang="en-US" b="1" dirty="0" err="1" smtClean="0"/>
              <a:t>Gelidium</a:t>
            </a:r>
            <a:r>
              <a:rPr lang="en-US" dirty="0" smtClean="0"/>
              <a:t>.</a:t>
            </a:r>
            <a:r>
              <a:rPr lang="en-US" dirty="0"/>
              <a:t> </a:t>
            </a:r>
            <a:r>
              <a:rPr lang="en-US" dirty="0" smtClean="0"/>
              <a:t/>
            </a:r>
            <a:br>
              <a:rPr lang="en-US" dirty="0" smtClean="0"/>
            </a:br>
            <a:r>
              <a:rPr lang="en-US" dirty="0" smtClean="0"/>
              <a:t>This </a:t>
            </a:r>
            <a:r>
              <a:rPr lang="en-US" dirty="0" smtClean="0"/>
              <a:t>includes </a:t>
            </a:r>
            <a:r>
              <a:rPr lang="en-US" b="1" dirty="0" smtClean="0"/>
              <a:t>temples</a:t>
            </a:r>
            <a:r>
              <a:rPr lang="en-US" dirty="0"/>
              <a:t>, </a:t>
            </a:r>
            <a:r>
              <a:rPr lang="en-US" b="1" dirty="0"/>
              <a:t>treasuries</a:t>
            </a:r>
            <a:r>
              <a:rPr lang="en-US" dirty="0"/>
              <a:t>, and other important </a:t>
            </a:r>
            <a:r>
              <a:rPr lang="en-US" b="1" dirty="0">
                <a:solidFill>
                  <a:srgbClr val="8064A2"/>
                </a:solidFill>
              </a:rPr>
              <a:t>civic </a:t>
            </a:r>
            <a:r>
              <a:rPr lang="en-US" b="1" dirty="0" smtClean="0">
                <a:solidFill>
                  <a:srgbClr val="8064A2"/>
                </a:solidFill>
              </a:rPr>
              <a:t>buildings</a:t>
            </a:r>
            <a:r>
              <a:rPr lang="en-US" dirty="0" smtClean="0"/>
              <a:t>. </a:t>
            </a:r>
            <a:r>
              <a:rPr lang="en-US" dirty="0" smtClean="0"/>
              <a:t/>
            </a:r>
            <a:br>
              <a:rPr lang="en-US" dirty="0" smtClean="0"/>
            </a:br>
            <a:r>
              <a:rPr lang="en-US" dirty="0" smtClean="0"/>
              <a:t>Insurance </a:t>
            </a:r>
            <a:r>
              <a:rPr lang="en-US" dirty="0" smtClean="0"/>
              <a:t>does not cover </a:t>
            </a:r>
            <a:r>
              <a:rPr lang="en-US" b="1" dirty="0" smtClean="0"/>
              <a:t>bruises</a:t>
            </a:r>
            <a:r>
              <a:rPr lang="en-US" dirty="0" smtClean="0"/>
              <a:t>, </a:t>
            </a:r>
            <a:r>
              <a:rPr lang="en-US" b="1" dirty="0" smtClean="0"/>
              <a:t>wounds</a:t>
            </a:r>
            <a:r>
              <a:rPr lang="en-US" dirty="0" smtClean="0"/>
              <a:t>, </a:t>
            </a:r>
            <a:r>
              <a:rPr lang="en-US" b="1" dirty="0" smtClean="0"/>
              <a:t>broken bones</a:t>
            </a:r>
            <a:r>
              <a:rPr lang="en-US" dirty="0" smtClean="0"/>
              <a:t> or other </a:t>
            </a:r>
            <a:r>
              <a:rPr lang="en-US" b="1" dirty="0" smtClean="0">
                <a:solidFill>
                  <a:srgbClr val="8064A2"/>
                </a:solidFill>
              </a:rPr>
              <a:t>injuries</a:t>
            </a:r>
            <a:r>
              <a:rPr lang="en-US" dirty="0" smtClean="0"/>
              <a:t>. </a:t>
            </a:r>
            <a:r>
              <a:rPr lang="en-US" dirty="0" smtClean="0"/>
              <a:t/>
            </a:r>
            <a:br>
              <a:rPr lang="en-US" dirty="0" smtClean="0"/>
            </a:br>
            <a:r>
              <a:rPr lang="en-US" dirty="0" smtClean="0"/>
              <a:t>The </a:t>
            </a:r>
            <a:r>
              <a:rPr lang="en-US" b="1" dirty="0">
                <a:solidFill>
                  <a:srgbClr val="8064A2"/>
                </a:solidFill>
              </a:rPr>
              <a:t>bow lute</a:t>
            </a:r>
            <a:r>
              <a:rPr lang="en-US" dirty="0"/>
              <a:t>, such as the </a:t>
            </a:r>
            <a:r>
              <a:rPr lang="en-US" b="1" dirty="0"/>
              <a:t>Bambara </a:t>
            </a:r>
            <a:r>
              <a:rPr lang="en-US" b="1" dirty="0" err="1" smtClean="0"/>
              <a:t>ndang</a:t>
            </a:r>
            <a:r>
              <a:rPr lang="en-US" dirty="0" smtClean="0"/>
              <a:t>, are widely used here.</a:t>
            </a:r>
            <a:endParaRPr lang="en-US" dirty="0"/>
          </a:p>
          <a:p>
            <a:pPr marL="0" indent="0">
              <a:buNone/>
            </a:pPr>
            <a:endParaRPr lang="en-US" dirty="0" smtClean="0"/>
          </a:p>
        </p:txBody>
      </p:sp>
    </p:spTree>
    <p:extLst>
      <p:ext uri="{BB962C8B-B14F-4D97-AF65-F5344CB8AC3E}">
        <p14:creationId xmlns:p14="http://schemas.microsoft.com/office/powerpoint/2010/main" val="2206518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Hearst Hyponym Patterns</a:t>
            </a:r>
            <a:endParaRPr lang="en-US" dirty="0"/>
          </a:p>
        </p:txBody>
      </p:sp>
      <p:pic>
        <p:nvPicPr>
          <p:cNvPr id="6" name="Content Placeholder 5"/>
          <p:cNvPicPr>
            <a:picLocks noGrp="1" noChangeAspect="1"/>
          </p:cNvPicPr>
          <p:nvPr>
            <p:ph idx="1"/>
          </p:nvPr>
        </p:nvPicPr>
        <p:blipFill>
          <a:blip r:embed="rId2"/>
          <a:srcRect t="420" b="420"/>
          <a:stretch>
            <a:fillRect/>
          </a:stretch>
        </p:blipFill>
        <p:spPr>
          <a:xfrm>
            <a:off x="785275" y="1149354"/>
            <a:ext cx="7656197" cy="482704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573187" y="6161242"/>
            <a:ext cx="5997625" cy="369332"/>
          </a:xfrm>
          <a:prstGeom prst="rect">
            <a:avLst/>
          </a:prstGeom>
          <a:noFill/>
        </p:spPr>
        <p:txBody>
          <a:bodyPr wrap="square" rtlCol="0">
            <a:spAutoFit/>
          </a:bodyPr>
          <a:lstStyle/>
          <a:p>
            <a:pPr algn="ctr"/>
            <a:r>
              <a:rPr lang="en-US" dirty="0" smtClean="0"/>
              <a:t>66% </a:t>
            </a:r>
            <a:r>
              <a:rPr lang="en-US" dirty="0" smtClean="0"/>
              <a:t>accurate. Coverage?</a:t>
            </a:r>
            <a:endParaRPr lang="en-US" dirty="0"/>
          </a:p>
        </p:txBody>
      </p:sp>
    </p:spTree>
    <p:extLst>
      <p:ext uri="{BB962C8B-B14F-4D97-AF65-F5344CB8AC3E}">
        <p14:creationId xmlns:p14="http://schemas.microsoft.com/office/powerpoint/2010/main" val="3328635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Meronym (part-whole) patterns</a:t>
            </a:r>
            <a:endParaRPr lang="en-US" dirty="0"/>
          </a:p>
        </p:txBody>
      </p:sp>
      <p:sp>
        <p:nvSpPr>
          <p:cNvPr id="3" name="Content Placeholder 2"/>
          <p:cNvSpPr>
            <a:spLocks noGrp="1"/>
          </p:cNvSpPr>
          <p:nvPr>
            <p:ph idx="1"/>
          </p:nvPr>
        </p:nvSpPr>
        <p:spPr>
          <a:xfrm>
            <a:off x="628650" y="1204332"/>
            <a:ext cx="7886700" cy="5152019"/>
          </a:xfrm>
        </p:spPr>
        <p:txBody>
          <a:bodyPr/>
          <a:lstStyle/>
          <a:p>
            <a:r>
              <a:rPr lang="en-US" sz="2000" dirty="0" err="1" smtClean="0"/>
              <a:t>Berland</a:t>
            </a:r>
            <a:r>
              <a:rPr lang="en-US" sz="2000" dirty="0" smtClean="0"/>
              <a:t> and Charniak patterns</a:t>
            </a:r>
            <a:endParaRPr lang="en-US" sz="2000" dirty="0"/>
          </a:p>
          <a:p>
            <a:r>
              <a:rPr lang="en-US" sz="2000" dirty="0" smtClean="0"/>
              <a:t>Find all sentences </a:t>
            </a:r>
            <a:r>
              <a:rPr lang="en-US" sz="2000" dirty="0"/>
              <a:t>in a corpus containing </a:t>
            </a:r>
            <a:r>
              <a:rPr lang="en-US" sz="2000" i="1" dirty="0"/>
              <a:t>basement </a:t>
            </a:r>
            <a:r>
              <a:rPr lang="en-US" sz="2000" dirty="0"/>
              <a:t>and </a:t>
            </a:r>
            <a:r>
              <a:rPr lang="en-US" sz="2000" i="1" dirty="0"/>
              <a:t>building </a:t>
            </a:r>
            <a:endParaRPr lang="en-US" sz="2000" i="1" dirty="0" smtClean="0"/>
          </a:p>
          <a:p>
            <a:endParaRPr lang="en-US" i="1" dirty="0"/>
          </a:p>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8595374"/>
              </p:ext>
            </p:extLst>
          </p:nvPr>
        </p:nvGraphicFramePr>
        <p:xfrm>
          <a:off x="653622" y="2107769"/>
          <a:ext cx="7563834" cy="2499360"/>
        </p:xfrm>
        <a:graphic>
          <a:graphicData uri="http://schemas.openxmlformats.org/drawingml/2006/table">
            <a:tbl>
              <a:tblPr firstRow="1" bandRow="1">
                <a:tableStyleId>{9D7B26C5-4107-4FEC-AEDC-1716B250A1EF}</a:tableStyleId>
              </a:tblPr>
              <a:tblGrid>
                <a:gridCol w="2714046">
                  <a:extLst>
                    <a:ext uri="{9D8B030D-6E8A-4147-A177-3AD203B41FA5}">
                      <a16:colId xmlns:a16="http://schemas.microsoft.com/office/drawing/2014/main" xmlns="" val="20000"/>
                    </a:ext>
                  </a:extLst>
                </a:gridCol>
                <a:gridCol w="4849788">
                  <a:extLst>
                    <a:ext uri="{9D8B030D-6E8A-4147-A177-3AD203B41FA5}">
                      <a16:colId xmlns:a16="http://schemas.microsoft.com/office/drawing/2014/main" xmlns="" val="20001"/>
                    </a:ext>
                  </a:extLst>
                </a:gridCol>
              </a:tblGrid>
              <a:tr h="311629">
                <a:tc>
                  <a:txBody>
                    <a:bodyPr/>
                    <a:lstStyle/>
                    <a:p>
                      <a:r>
                        <a:rPr lang="en-US" sz="1600" dirty="0" smtClean="0"/>
                        <a:t>Sentence Fragment</a:t>
                      </a:r>
                      <a:endParaRPr lang="en-US" sz="1600" b="1" dirty="0"/>
                    </a:p>
                  </a:txBody>
                  <a:tcPr/>
                </a:tc>
                <a:tc>
                  <a:txBody>
                    <a:bodyPr/>
                    <a:lstStyle/>
                    <a:p>
                      <a:r>
                        <a:rPr lang="en-US" sz="1600" dirty="0" smtClean="0"/>
                        <a:t>Pattern</a:t>
                      </a:r>
                      <a:endParaRPr lang="en-US" sz="1600" b="1" dirty="0"/>
                    </a:p>
                  </a:txBody>
                  <a:tcPr/>
                </a:tc>
                <a:extLst>
                  <a:ext uri="{0D108BD9-81ED-4DB2-BD59-A6C34878D82A}">
                    <a16:rowId xmlns:a16="http://schemas.microsoft.com/office/drawing/2014/main" xmlns="" val="10000"/>
                  </a:ext>
                </a:extLst>
              </a:tr>
              <a:tr h="3116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 building’s basement …</a:t>
                      </a:r>
                      <a:endParaRPr lang="en-US" sz="1600" dirty="0" smtClean="0">
                        <a:effectLst/>
                      </a:endParaRPr>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whole NN[-PL] ’s POS part NN[-PL]</a:t>
                      </a:r>
                      <a:endParaRPr lang="en-US" sz="1600" dirty="0" smtClean="0">
                        <a:effectLst/>
                      </a:endParaRPr>
                    </a:p>
                  </a:txBody>
                  <a:tcPr>
                    <a:noFill/>
                  </a:tcPr>
                </a:tc>
                <a:extLst>
                  <a:ext uri="{0D108BD9-81ED-4DB2-BD59-A6C34878D82A}">
                    <a16:rowId xmlns:a16="http://schemas.microsoft.com/office/drawing/2014/main" xmlns="" val="10001"/>
                  </a:ext>
                </a:extLst>
              </a:tr>
              <a:tr h="311629">
                <a:tc>
                  <a:txBody>
                    <a:bodyPr/>
                    <a:lstStyle/>
                    <a:p>
                      <a:r>
                        <a:rPr lang="en-US" sz="1600" dirty="0" smtClean="0"/>
                        <a:t>…basement</a:t>
                      </a:r>
                      <a:r>
                        <a:rPr lang="en-US" sz="1600" baseline="0" dirty="0" smtClean="0"/>
                        <a:t> of building…</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parts NN-PL of PREP wholes NN-PL</a:t>
                      </a:r>
                      <a:endParaRPr lang="en-US" sz="1600" dirty="0" smtClean="0">
                        <a:effectLst/>
                      </a:endParaRPr>
                    </a:p>
                  </a:txBody>
                  <a:tcPr/>
                </a:tc>
                <a:extLst>
                  <a:ext uri="{0D108BD9-81ED-4DB2-BD59-A6C34878D82A}">
                    <a16:rowId xmlns:a16="http://schemas.microsoft.com/office/drawing/2014/main" xmlns="" val="10002"/>
                  </a:ext>
                </a:extLst>
              </a:tr>
              <a:tr h="311629">
                <a:tc>
                  <a:txBody>
                    <a:bodyPr/>
                    <a:lstStyle/>
                    <a:p>
                      <a:r>
                        <a:rPr lang="en-US" sz="1600" dirty="0" smtClean="0"/>
                        <a:t>…basement in building…</a:t>
                      </a:r>
                      <a:endParaRPr lang="en-US" sz="16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parts NN-PL in PREP wholes NN-PL </a:t>
                      </a:r>
                      <a:endParaRPr lang="en-US" sz="1600" dirty="0" smtClean="0">
                        <a:effectLst/>
                      </a:endParaRPr>
                    </a:p>
                  </a:txBody>
                  <a:tcPr>
                    <a:noFill/>
                  </a:tcPr>
                </a:tc>
                <a:extLst>
                  <a:ext uri="{0D108BD9-81ED-4DB2-BD59-A6C34878D82A}">
                    <a16:rowId xmlns:a16="http://schemas.microsoft.com/office/drawing/2014/main" xmlns="" val="10003"/>
                  </a:ext>
                </a:extLst>
              </a:tr>
              <a:tr h="311629">
                <a:tc>
                  <a:txBody>
                    <a:bodyPr/>
                    <a:lstStyle/>
                    <a:p>
                      <a:r>
                        <a:rPr lang="en-US" sz="1600" dirty="0" smtClean="0"/>
                        <a:t>…basement in the</a:t>
                      </a:r>
                      <a:r>
                        <a:rPr lang="en-US" sz="1600" baseline="0" dirty="0" smtClean="0"/>
                        <a:t> big building…</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part NN in PREP {</a:t>
                      </a:r>
                      <a:r>
                        <a:rPr lang="en-US" sz="1600" kern="1200" dirty="0" err="1" smtClean="0">
                          <a:effectLst/>
                        </a:rPr>
                        <a:t>the|a</a:t>
                      </a:r>
                      <a:r>
                        <a:rPr lang="en-US" sz="1600" kern="1200" dirty="0" smtClean="0">
                          <a:effectLst/>
                        </a:rPr>
                        <a:t>} DET mods [JJ|NN]* whole NN </a:t>
                      </a:r>
                      <a:endParaRPr lang="en-US" sz="1600" kern="1200" dirty="0" smtClean="0">
                        <a:solidFill>
                          <a:schemeClr val="dk1"/>
                        </a:solidFill>
                        <a:effectLst/>
                        <a:latin typeface="+mn-lt"/>
                        <a:ea typeface="+mn-ea"/>
                        <a:cs typeface="+mn-cs"/>
                      </a:endParaRPr>
                    </a:p>
                  </a:txBody>
                  <a:tcPr/>
                </a:tc>
                <a:extLst>
                  <a:ext uri="{0D108BD9-81ED-4DB2-BD59-A6C34878D82A}">
                    <a16:rowId xmlns:a16="http://schemas.microsoft.com/office/drawing/2014/main" xmlns="" val="10004"/>
                  </a:ext>
                </a:extLst>
              </a:tr>
              <a:tr h="311629">
                <a:tc>
                  <a:txBody>
                    <a:bodyPr/>
                    <a:lstStyle/>
                    <a:p>
                      <a:r>
                        <a:rPr lang="en-US" sz="1600" dirty="0" smtClean="0"/>
                        <a:t>…basements</a:t>
                      </a:r>
                      <a:r>
                        <a:rPr lang="en-US" sz="1600" baseline="0" dirty="0" smtClean="0"/>
                        <a:t> of a building…</a:t>
                      </a:r>
                      <a:endParaRPr lang="en-US" sz="16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part NN[-PL] of PREP {</a:t>
                      </a:r>
                      <a:r>
                        <a:rPr lang="en-US" sz="1600" kern="1200" dirty="0" err="1" smtClean="0">
                          <a:effectLst/>
                        </a:rPr>
                        <a:t>the|a</a:t>
                      </a:r>
                      <a:r>
                        <a:rPr lang="en-US" sz="1600" kern="1200" dirty="0" smtClean="0">
                          <a:effectLst/>
                        </a:rPr>
                        <a:t>} DET mods [JJ|NN]* whole NN </a:t>
                      </a:r>
                      <a:endParaRPr lang="en-US" sz="1600" dirty="0" smtClean="0">
                        <a:effectLst/>
                      </a:endParaRPr>
                    </a:p>
                  </a:txBody>
                  <a:tcPr>
                    <a:noFill/>
                  </a:tcPr>
                </a:tc>
                <a:extLst>
                  <a:ext uri="{0D108BD9-81ED-4DB2-BD59-A6C34878D82A}">
                    <a16:rowId xmlns:a16="http://schemas.microsoft.com/office/drawing/2014/main" xmlns="" val="10005"/>
                  </a:ext>
                </a:extLst>
              </a:tr>
            </a:tbl>
          </a:graphicData>
        </a:graphic>
      </p:graphicFrame>
      <p:sp>
        <p:nvSpPr>
          <p:cNvPr id="5" name="Rectangle 4"/>
          <p:cNvSpPr/>
          <p:nvPr/>
        </p:nvSpPr>
        <p:spPr>
          <a:xfrm>
            <a:off x="662636" y="4385553"/>
            <a:ext cx="7554820"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For each pattern:</a:t>
            </a:r>
            <a:endParaRPr lang="en-US" dirty="0"/>
          </a:p>
          <a:p>
            <a:pPr lvl="1"/>
            <a:r>
              <a:rPr lang="en-US" dirty="0" smtClean="0"/>
              <a:t>1</a:t>
            </a:r>
            <a:r>
              <a:rPr lang="en-US" dirty="0"/>
              <a:t>.  </a:t>
            </a:r>
            <a:r>
              <a:rPr lang="en-US" dirty="0" smtClean="0"/>
              <a:t>Find </a:t>
            </a:r>
            <a:r>
              <a:rPr lang="en-US" dirty="0"/>
              <a:t>occurrences of the pattern</a:t>
            </a:r>
          </a:p>
          <a:p>
            <a:pPr lvl="1"/>
            <a:r>
              <a:rPr lang="en-US" dirty="0" smtClean="0"/>
              <a:t>2</a:t>
            </a:r>
            <a:r>
              <a:rPr lang="en-US" dirty="0"/>
              <a:t>.  </a:t>
            </a:r>
            <a:r>
              <a:rPr lang="en-US" dirty="0" smtClean="0"/>
              <a:t>Filter those </a:t>
            </a:r>
            <a:r>
              <a:rPr lang="en-US" dirty="0"/>
              <a:t>ending with </a:t>
            </a:r>
            <a:r>
              <a:rPr lang="en-US" i="1" dirty="0"/>
              <a:t>-</a:t>
            </a:r>
            <a:r>
              <a:rPr lang="en-US" i="1" dirty="0" err="1"/>
              <a:t>ing</a:t>
            </a:r>
            <a:r>
              <a:rPr lang="en-US" dirty="0"/>
              <a:t>, </a:t>
            </a:r>
            <a:r>
              <a:rPr lang="en-US" i="1" dirty="0"/>
              <a:t>-ness</a:t>
            </a:r>
            <a:r>
              <a:rPr lang="en-US" dirty="0"/>
              <a:t>, </a:t>
            </a:r>
            <a:r>
              <a:rPr lang="en-US" i="1" dirty="0"/>
              <a:t>-</a:t>
            </a:r>
            <a:r>
              <a:rPr lang="en-US" i="1" dirty="0" err="1" smtClean="0"/>
              <a:t>ity</a:t>
            </a:r>
            <a:r>
              <a:rPr lang="en-US" dirty="0" smtClean="0"/>
              <a:t>	</a:t>
            </a:r>
          </a:p>
          <a:p>
            <a:pPr lvl="1"/>
            <a:r>
              <a:rPr lang="en-US" dirty="0" smtClean="0"/>
              <a:t>3</a:t>
            </a:r>
            <a:r>
              <a:rPr lang="en-US" dirty="0"/>
              <a:t>.  </a:t>
            </a:r>
            <a:r>
              <a:rPr lang="en-US" dirty="0" smtClean="0"/>
              <a:t>Applied </a:t>
            </a:r>
            <a:r>
              <a:rPr lang="en-US" dirty="0"/>
              <a:t>a likelihood </a:t>
            </a:r>
            <a:r>
              <a:rPr lang="en-US" dirty="0" smtClean="0"/>
              <a:t>metric.</a:t>
            </a:r>
          </a:p>
          <a:p>
            <a:endParaRPr lang="en-US" dirty="0"/>
          </a:p>
          <a:p>
            <a:r>
              <a:rPr lang="en-US" dirty="0" smtClean="0"/>
              <a:t>First two are reliable patterns. </a:t>
            </a:r>
          </a:p>
          <a:p>
            <a:r>
              <a:rPr lang="en-US" dirty="0" smtClean="0"/>
              <a:t>The rest are noisy in practice. (~ 55% accuracy)</a:t>
            </a:r>
            <a:endParaRPr lang="en-US" dirty="0"/>
          </a:p>
        </p:txBody>
      </p:sp>
    </p:spTree>
    <p:extLst>
      <p:ext uri="{BB962C8B-B14F-4D97-AF65-F5344CB8AC3E}">
        <p14:creationId xmlns:p14="http://schemas.microsoft.com/office/powerpoint/2010/main" val="3479230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Bootstrapping for Relation Extraction: Automate Pattern Extraction</a:t>
            </a:r>
            <a:endParaRPr lang="en-US" sz="4000" dirty="0"/>
          </a:p>
        </p:txBody>
      </p:sp>
      <p:sp>
        <p:nvSpPr>
          <p:cNvPr id="3" name="Content Placeholder 2"/>
          <p:cNvSpPr>
            <a:spLocks noGrp="1"/>
          </p:cNvSpPr>
          <p:nvPr>
            <p:ph idx="1"/>
          </p:nvPr>
        </p:nvSpPr>
        <p:spPr>
          <a:xfrm>
            <a:off x="628650" y="1325563"/>
            <a:ext cx="8091604" cy="5030788"/>
          </a:xfrm>
        </p:spPr>
        <p:txBody>
          <a:bodyPr>
            <a:noAutofit/>
          </a:bodyPr>
          <a:lstStyle/>
          <a:p>
            <a:pPr marL="0" indent="0">
              <a:buNone/>
            </a:pPr>
            <a:r>
              <a:rPr lang="en-US" sz="2400" dirty="0" smtClean="0"/>
              <a:t>Take some seed relations. </a:t>
            </a:r>
          </a:p>
          <a:p>
            <a:pPr marL="0" indent="0">
              <a:buNone/>
            </a:pPr>
            <a:r>
              <a:rPr lang="en-US" sz="2400" dirty="0"/>
              <a:t>	</a:t>
            </a:r>
            <a:r>
              <a:rPr lang="en-US" sz="2400" dirty="0" smtClean="0"/>
              <a:t>e.g., Buried-in(</a:t>
            </a:r>
            <a:r>
              <a:rPr lang="en-US" sz="2400" i="1" dirty="0" smtClean="0"/>
              <a:t>Mark </a:t>
            </a:r>
            <a:r>
              <a:rPr lang="en-US" sz="2400" i="1" dirty="0"/>
              <a:t>Twain</a:t>
            </a:r>
            <a:r>
              <a:rPr lang="en-US" sz="2400" dirty="0"/>
              <a:t>, </a:t>
            </a:r>
            <a:r>
              <a:rPr lang="en-US" sz="2400" i="1" dirty="0" smtClean="0"/>
              <a:t>Elmira</a:t>
            </a:r>
            <a:r>
              <a:rPr lang="en-US" sz="2400" dirty="0"/>
              <a:t>)</a:t>
            </a:r>
          </a:p>
          <a:p>
            <a:pPr marL="0" indent="0">
              <a:buNone/>
            </a:pPr>
            <a:endParaRPr lang="en-US" sz="2400" dirty="0"/>
          </a:p>
          <a:p>
            <a:pPr marL="0" indent="0">
              <a:buNone/>
            </a:pPr>
            <a:r>
              <a:rPr lang="en-US" sz="2400" dirty="0" smtClean="0"/>
              <a:t>Find some sentences that contain the seed entities and extract patterns.</a:t>
            </a:r>
          </a:p>
          <a:p>
            <a:pPr marL="0" indent="0">
              <a:buNone/>
            </a:pPr>
            <a:r>
              <a:rPr lang="en-US" sz="2200" dirty="0" smtClean="0"/>
              <a:t>Mark </a:t>
            </a:r>
            <a:r>
              <a:rPr lang="en-US" sz="2200" dirty="0"/>
              <a:t>Twain is buried in Elmira, NY</a:t>
            </a:r>
            <a:r>
              <a:rPr lang="en-US" sz="2200" dirty="0" smtClean="0"/>
              <a:t>. 	 →   X is buried in Y</a:t>
            </a:r>
            <a:r>
              <a:rPr lang="en-US" sz="2200" dirty="0"/>
              <a:t/>
            </a:r>
            <a:br>
              <a:rPr lang="en-US" sz="2200" dirty="0"/>
            </a:br>
            <a:r>
              <a:rPr lang="en-US" sz="2200" dirty="0" smtClean="0"/>
              <a:t>The </a:t>
            </a:r>
            <a:r>
              <a:rPr lang="en-US" sz="2200" dirty="0"/>
              <a:t>grave of Mark Twain is in </a:t>
            </a:r>
            <a:r>
              <a:rPr lang="en-US" sz="2200" dirty="0" smtClean="0"/>
              <a:t>Elmira 	 →  The grave of X is in Y</a:t>
            </a:r>
            <a:r>
              <a:rPr lang="en-US" sz="2200" dirty="0"/>
              <a:t/>
            </a:r>
            <a:br>
              <a:rPr lang="en-US" sz="2200" dirty="0"/>
            </a:br>
            <a:r>
              <a:rPr lang="en-US" sz="2200" dirty="0" smtClean="0"/>
              <a:t>Elmira </a:t>
            </a:r>
            <a:r>
              <a:rPr lang="en-US" sz="2200" dirty="0"/>
              <a:t>is Mark Twain’s final resting </a:t>
            </a:r>
            <a:r>
              <a:rPr lang="en-US" sz="2200" dirty="0" smtClean="0"/>
              <a:t>place → Y </a:t>
            </a:r>
            <a:r>
              <a:rPr lang="en-US" sz="2200" dirty="0"/>
              <a:t>is X’s final resting </a:t>
            </a:r>
            <a:r>
              <a:rPr lang="en-US" sz="2200" dirty="0" smtClean="0"/>
              <a:t>place</a:t>
            </a:r>
          </a:p>
          <a:p>
            <a:pPr marL="0" indent="0">
              <a:buNone/>
            </a:pPr>
            <a:endParaRPr lang="en-US" dirty="0" smtClean="0"/>
          </a:p>
          <a:p>
            <a:pPr marL="0" indent="0">
              <a:buNone/>
            </a:pPr>
            <a:r>
              <a:rPr lang="en-US" dirty="0" smtClean="0"/>
              <a:t>Use these patterns to extract new relations.</a:t>
            </a:r>
          </a:p>
          <a:p>
            <a:pPr marL="0" indent="0">
              <a:buNone/>
            </a:pPr>
            <a:r>
              <a:rPr lang="en-US" sz="2200" dirty="0" smtClean="0"/>
              <a:t>The grave of Bruce Lee is in Seattle. →</a:t>
            </a:r>
            <a:r>
              <a:rPr lang="en-US" sz="2200" dirty="0"/>
              <a:t> </a:t>
            </a:r>
            <a:r>
              <a:rPr lang="en-US" sz="2200" dirty="0" smtClean="0"/>
              <a:t>Buried-in(Bruce Lee, Seattle)</a:t>
            </a:r>
            <a:endParaRPr lang="en-US" sz="2200" dirty="0"/>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803221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Information Extraction?</a:t>
            </a:r>
            <a:endParaRPr lang="en-US" dirty="0"/>
          </a:p>
        </p:txBody>
      </p:sp>
      <p:sp>
        <p:nvSpPr>
          <p:cNvPr id="3" name="Multidocument 2"/>
          <p:cNvSpPr/>
          <p:nvPr/>
        </p:nvSpPr>
        <p:spPr>
          <a:xfrm>
            <a:off x="657922" y="1371005"/>
            <a:ext cx="2508974" cy="1499373"/>
          </a:xfrm>
          <a:prstGeom prst="flowChartMultidocumen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Documents</a:t>
            </a:r>
            <a:endParaRPr lang="en-US" dirty="0"/>
          </a:p>
        </p:txBody>
      </p:sp>
      <p:sp>
        <p:nvSpPr>
          <p:cNvPr id="4" name="Right Arrow 3"/>
          <p:cNvSpPr/>
          <p:nvPr/>
        </p:nvSpPr>
        <p:spPr>
          <a:xfrm>
            <a:off x="3434526" y="1699593"/>
            <a:ext cx="907184" cy="4288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30485399"/>
              </p:ext>
            </p:extLst>
          </p:nvPr>
        </p:nvGraphicFramePr>
        <p:xfrm>
          <a:off x="4509780" y="1016178"/>
          <a:ext cx="2923346" cy="1828800"/>
        </p:xfrm>
        <a:graphic>
          <a:graphicData uri="http://schemas.openxmlformats.org/drawingml/2006/table">
            <a:tbl>
              <a:tblPr firstRow="1" bandRow="1">
                <a:tableStyleId>{3C2FFA5D-87B4-456A-9821-1D502468CF0F}</a:tableStyleId>
              </a:tblPr>
              <a:tblGrid>
                <a:gridCol w="480937">
                  <a:extLst>
                    <a:ext uri="{9D8B030D-6E8A-4147-A177-3AD203B41FA5}">
                      <a16:colId xmlns:a16="http://schemas.microsoft.com/office/drawing/2014/main" xmlns="" val="20000"/>
                    </a:ext>
                  </a:extLst>
                </a:gridCol>
                <a:gridCol w="980735">
                  <a:extLst>
                    <a:ext uri="{9D8B030D-6E8A-4147-A177-3AD203B41FA5}">
                      <a16:colId xmlns:a16="http://schemas.microsoft.com/office/drawing/2014/main" xmlns="" val="20001"/>
                    </a:ext>
                  </a:extLst>
                </a:gridCol>
                <a:gridCol w="730837">
                  <a:extLst>
                    <a:ext uri="{9D8B030D-6E8A-4147-A177-3AD203B41FA5}">
                      <a16:colId xmlns:a16="http://schemas.microsoft.com/office/drawing/2014/main" xmlns="" val="20002"/>
                    </a:ext>
                  </a:extLst>
                </a:gridCol>
                <a:gridCol w="730837">
                  <a:extLst>
                    <a:ext uri="{9D8B030D-6E8A-4147-A177-3AD203B41FA5}">
                      <a16:colId xmlns:a16="http://schemas.microsoft.com/office/drawing/2014/main" xmlns="" val="20003"/>
                    </a:ext>
                  </a:extLst>
                </a:gridCol>
              </a:tblGrid>
              <a:tr h="306207">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73321308"/>
              </p:ext>
            </p:extLst>
          </p:nvPr>
        </p:nvGraphicFramePr>
        <p:xfrm>
          <a:off x="4905944" y="1494153"/>
          <a:ext cx="2923347" cy="1828800"/>
        </p:xfrm>
        <a:graphic>
          <a:graphicData uri="http://schemas.openxmlformats.org/drawingml/2006/table">
            <a:tbl>
              <a:tblPr firstRow="1" bandRow="1">
                <a:tableStyleId>{284E427A-3D55-4303-BF80-6455036E1DE7}</a:tableStyleId>
              </a:tblPr>
              <a:tblGrid>
                <a:gridCol w="401521">
                  <a:extLst>
                    <a:ext uri="{9D8B030D-6E8A-4147-A177-3AD203B41FA5}">
                      <a16:colId xmlns:a16="http://schemas.microsoft.com/office/drawing/2014/main" xmlns="" val="20000"/>
                    </a:ext>
                  </a:extLst>
                </a:gridCol>
                <a:gridCol w="1060152">
                  <a:extLst>
                    <a:ext uri="{9D8B030D-6E8A-4147-A177-3AD203B41FA5}">
                      <a16:colId xmlns:a16="http://schemas.microsoft.com/office/drawing/2014/main" xmlns="" val="20001"/>
                    </a:ext>
                  </a:extLst>
                </a:gridCol>
                <a:gridCol w="730837">
                  <a:extLst>
                    <a:ext uri="{9D8B030D-6E8A-4147-A177-3AD203B41FA5}">
                      <a16:colId xmlns:a16="http://schemas.microsoft.com/office/drawing/2014/main" xmlns="" val="20002"/>
                    </a:ext>
                  </a:extLst>
                </a:gridCol>
                <a:gridCol w="730837">
                  <a:extLst>
                    <a:ext uri="{9D8B030D-6E8A-4147-A177-3AD203B41FA5}">
                      <a16:colId xmlns:a16="http://schemas.microsoft.com/office/drawing/2014/main" xmlns="" val="20003"/>
                    </a:ext>
                  </a:extLst>
                </a:gridCol>
              </a:tblGrid>
              <a:tr h="306207">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03505679"/>
              </p:ext>
            </p:extLst>
          </p:nvPr>
        </p:nvGraphicFramePr>
        <p:xfrm>
          <a:off x="5540430" y="1699593"/>
          <a:ext cx="2923346" cy="1828800"/>
        </p:xfrm>
        <a:graphic>
          <a:graphicData uri="http://schemas.openxmlformats.org/drawingml/2006/table">
            <a:tbl>
              <a:tblPr firstRow="1" bandRow="1">
                <a:tableStyleId>{638B1855-1B75-4FBE-930C-398BA8C253C6}</a:tableStyleId>
              </a:tblPr>
              <a:tblGrid>
                <a:gridCol w="730837">
                  <a:extLst>
                    <a:ext uri="{9D8B030D-6E8A-4147-A177-3AD203B41FA5}">
                      <a16:colId xmlns:a16="http://schemas.microsoft.com/office/drawing/2014/main" xmlns="" val="20000"/>
                    </a:ext>
                  </a:extLst>
                </a:gridCol>
                <a:gridCol w="473676">
                  <a:extLst>
                    <a:ext uri="{9D8B030D-6E8A-4147-A177-3AD203B41FA5}">
                      <a16:colId xmlns:a16="http://schemas.microsoft.com/office/drawing/2014/main" xmlns="" val="20001"/>
                    </a:ext>
                  </a:extLst>
                </a:gridCol>
                <a:gridCol w="987996">
                  <a:extLst>
                    <a:ext uri="{9D8B030D-6E8A-4147-A177-3AD203B41FA5}">
                      <a16:colId xmlns:a16="http://schemas.microsoft.com/office/drawing/2014/main" xmlns="" val="20002"/>
                    </a:ext>
                  </a:extLst>
                </a:gridCol>
                <a:gridCol w="730837">
                  <a:extLst>
                    <a:ext uri="{9D8B030D-6E8A-4147-A177-3AD203B41FA5}">
                      <a16:colId xmlns:a16="http://schemas.microsoft.com/office/drawing/2014/main" xmlns="" val="20003"/>
                    </a:ext>
                  </a:extLst>
                </a:gridCol>
              </a:tblGrid>
              <a:tr h="306207">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06207">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06207">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2" name="TextBox 11"/>
          <p:cNvSpPr txBox="1"/>
          <p:nvPr/>
        </p:nvSpPr>
        <p:spPr>
          <a:xfrm>
            <a:off x="955534" y="2418562"/>
            <a:ext cx="1913749" cy="646331"/>
          </a:xfrm>
          <a:prstGeom prst="rect">
            <a:avLst/>
          </a:prstGeom>
          <a:solidFill>
            <a:schemeClr val="bg1">
              <a:alpha val="50000"/>
            </a:schemeClr>
          </a:solidFill>
        </p:spPr>
        <p:txBody>
          <a:bodyPr wrap="square" rtlCol="0">
            <a:spAutoFit/>
          </a:bodyPr>
          <a:lstStyle/>
          <a:p>
            <a:pPr algn="ctr"/>
            <a:r>
              <a:rPr lang="en-US" dirty="0" smtClean="0"/>
              <a:t>Un-structured </a:t>
            </a:r>
          </a:p>
          <a:p>
            <a:pPr algn="ctr"/>
            <a:r>
              <a:rPr lang="en-US" dirty="0" smtClean="0"/>
              <a:t>(semi-structured)</a:t>
            </a:r>
            <a:endParaRPr lang="en-US" dirty="0"/>
          </a:p>
        </p:txBody>
      </p:sp>
      <p:sp>
        <p:nvSpPr>
          <p:cNvPr id="13" name="TextBox 12"/>
          <p:cNvSpPr txBox="1"/>
          <p:nvPr/>
        </p:nvSpPr>
        <p:spPr>
          <a:xfrm>
            <a:off x="5712264" y="2337388"/>
            <a:ext cx="2388382" cy="646331"/>
          </a:xfrm>
          <a:prstGeom prst="rect">
            <a:avLst/>
          </a:prstGeom>
          <a:solidFill>
            <a:schemeClr val="bg1">
              <a:alpha val="50000"/>
            </a:schemeClr>
          </a:solidFill>
        </p:spPr>
        <p:txBody>
          <a:bodyPr wrap="square" rtlCol="0">
            <a:spAutoFit/>
          </a:bodyPr>
          <a:lstStyle/>
          <a:p>
            <a:pPr algn="ctr"/>
            <a:r>
              <a:rPr lang="en-US" dirty="0" smtClean="0"/>
              <a:t>Structured </a:t>
            </a:r>
            <a:r>
              <a:rPr lang="en-US" dirty="0" smtClean="0"/>
              <a:t> Databases</a:t>
            </a:r>
          </a:p>
          <a:p>
            <a:pPr algn="ctr"/>
            <a:r>
              <a:rPr lang="en-US" dirty="0" smtClean="0"/>
              <a:t>(aka </a:t>
            </a:r>
            <a:r>
              <a:rPr lang="en-US" dirty="0" smtClean="0"/>
              <a:t>Knowledge Bases)</a:t>
            </a:r>
          </a:p>
        </p:txBody>
      </p:sp>
      <p:sp>
        <p:nvSpPr>
          <p:cNvPr id="5" name="Rectangle 4"/>
          <p:cNvSpPr/>
          <p:nvPr/>
        </p:nvSpPr>
        <p:spPr>
          <a:xfrm>
            <a:off x="238459" y="3577445"/>
            <a:ext cx="5261647" cy="2385268"/>
          </a:xfrm>
          <a:prstGeom prst="rect">
            <a:avLst/>
          </a:prstGeom>
        </p:spPr>
        <p:txBody>
          <a:bodyPr wrap="square">
            <a:spAutoFit/>
          </a:bodyPr>
          <a:lstStyle/>
          <a:p>
            <a:pPr marL="342900" indent="-342900">
              <a:spcBef>
                <a:spcPts val="600"/>
              </a:spcBef>
              <a:buFont typeface="Arial" panose="020B0604020202020204" pitchFamily="34" charset="0"/>
              <a:buChar char="•"/>
            </a:pPr>
            <a:r>
              <a:rPr lang="en-US" altLang="en-US" sz="2400" dirty="0"/>
              <a:t>Identify specific pieces of structured information (data) in a unstructured or semi-structured textual document.</a:t>
            </a:r>
          </a:p>
          <a:p>
            <a:pPr marL="342900" indent="-342900">
              <a:spcBef>
                <a:spcPts val="600"/>
              </a:spcBef>
              <a:buFont typeface="Arial" panose="020B0604020202020204" pitchFamily="34" charset="0"/>
              <a:buChar char="•"/>
            </a:pPr>
            <a:r>
              <a:rPr lang="en-US" altLang="en-US" sz="2400" dirty="0"/>
              <a:t>Transform unstructured information in a corpus of documents or web pages into a structured database.</a:t>
            </a:r>
          </a:p>
        </p:txBody>
      </p:sp>
      <p:sp>
        <p:nvSpPr>
          <p:cNvPr id="6" name="TextBox 5"/>
          <p:cNvSpPr txBox="1"/>
          <p:nvPr/>
        </p:nvSpPr>
        <p:spPr>
          <a:xfrm>
            <a:off x="5500106" y="3875988"/>
            <a:ext cx="3417757" cy="2086725"/>
          </a:xfrm>
          <a:prstGeom prst="rect">
            <a:avLst/>
          </a:prstGeom>
          <a:noFill/>
        </p:spPr>
        <p:txBody>
          <a:bodyPr wrap="square" rtlCol="0">
            <a:spAutoFit/>
          </a:bodyPr>
          <a:lstStyle/>
          <a:p>
            <a:pPr lvl="1">
              <a:lnSpc>
                <a:spcPct val="90000"/>
              </a:lnSpc>
            </a:pPr>
            <a:r>
              <a:rPr lang="en-US" altLang="en-US" sz="2400" dirty="0" smtClean="0"/>
              <a:t>Applications</a:t>
            </a:r>
          </a:p>
          <a:p>
            <a:pPr marL="800100" lvl="1" indent="-342900">
              <a:lnSpc>
                <a:spcPct val="90000"/>
              </a:lnSpc>
              <a:buFont typeface="Arial" panose="020B0604020202020204" pitchFamily="34" charset="0"/>
              <a:buChar char="•"/>
            </a:pPr>
            <a:r>
              <a:rPr lang="en-US" altLang="en-US" sz="2000" dirty="0" smtClean="0"/>
              <a:t>Newspaper </a:t>
            </a:r>
            <a:r>
              <a:rPr lang="en-US" altLang="en-US" sz="2000" dirty="0" smtClean="0"/>
              <a:t>articles</a:t>
            </a:r>
          </a:p>
          <a:p>
            <a:pPr marL="800100" lvl="1" indent="-342900">
              <a:lnSpc>
                <a:spcPct val="90000"/>
              </a:lnSpc>
              <a:buFont typeface="Arial" panose="020B0604020202020204" pitchFamily="34" charset="0"/>
              <a:buChar char="•"/>
            </a:pPr>
            <a:r>
              <a:rPr lang="en-US" altLang="en-US" sz="2000" dirty="0" smtClean="0"/>
              <a:t>Web pages</a:t>
            </a:r>
          </a:p>
          <a:p>
            <a:pPr marL="800100" lvl="1" indent="-342900">
              <a:lnSpc>
                <a:spcPct val="90000"/>
              </a:lnSpc>
              <a:buFont typeface="Arial" panose="020B0604020202020204" pitchFamily="34" charset="0"/>
              <a:buChar char="•"/>
            </a:pPr>
            <a:r>
              <a:rPr lang="en-US" altLang="en-US" sz="2000" dirty="0" smtClean="0"/>
              <a:t>Scientific articles</a:t>
            </a:r>
          </a:p>
          <a:p>
            <a:pPr marL="800100" lvl="1" indent="-342900">
              <a:lnSpc>
                <a:spcPct val="90000"/>
              </a:lnSpc>
              <a:buFont typeface="Arial" panose="020B0604020202020204" pitchFamily="34" charset="0"/>
              <a:buChar char="•"/>
            </a:pPr>
            <a:r>
              <a:rPr lang="en-US" altLang="en-US" sz="2000" dirty="0" smtClean="0"/>
              <a:t>Newsgroup messages</a:t>
            </a:r>
          </a:p>
          <a:p>
            <a:pPr marL="800100" lvl="1" indent="-342900">
              <a:lnSpc>
                <a:spcPct val="90000"/>
              </a:lnSpc>
              <a:buFont typeface="Arial" panose="020B0604020202020204" pitchFamily="34" charset="0"/>
              <a:buChar char="•"/>
            </a:pPr>
            <a:r>
              <a:rPr lang="en-US" altLang="en-US" sz="2000" dirty="0" smtClean="0"/>
              <a:t>Classified ads</a:t>
            </a:r>
          </a:p>
          <a:p>
            <a:pPr marL="800100" lvl="1" indent="-342900">
              <a:lnSpc>
                <a:spcPct val="90000"/>
              </a:lnSpc>
              <a:buFont typeface="Arial" panose="020B0604020202020204" pitchFamily="34" charset="0"/>
              <a:buChar char="•"/>
            </a:pPr>
            <a:r>
              <a:rPr lang="en-US" altLang="en-US" sz="2000" dirty="0" smtClean="0"/>
              <a:t>Medical notes</a:t>
            </a:r>
            <a:endParaRPr lang="en-IN" sz="1600" dirty="0"/>
          </a:p>
        </p:txBody>
      </p:sp>
    </p:spTree>
    <p:extLst>
      <p:ext uri="{BB962C8B-B14F-4D97-AF65-F5344CB8AC3E}">
        <p14:creationId xmlns:p14="http://schemas.microsoft.com/office/powerpoint/2010/main" val="3179306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Authors of Books: DIPRE [</a:t>
            </a:r>
            <a:r>
              <a:rPr lang="en-US" sz="4000" dirty="0" err="1" smtClean="0"/>
              <a:t>Brin</a:t>
            </a:r>
            <a:r>
              <a:rPr lang="en-US" sz="4000" dirty="0" smtClean="0"/>
              <a:t> 1998]</a:t>
            </a:r>
            <a:endParaRPr lang="en-US" sz="4000" dirty="0"/>
          </a:p>
        </p:txBody>
      </p:sp>
      <p:sp>
        <p:nvSpPr>
          <p:cNvPr id="3" name="Content Placeholder 2"/>
          <p:cNvSpPr>
            <a:spLocks noGrp="1"/>
          </p:cNvSpPr>
          <p:nvPr>
            <p:ph idx="1"/>
          </p:nvPr>
        </p:nvSpPr>
        <p:spPr>
          <a:xfrm>
            <a:off x="356838" y="959004"/>
            <a:ext cx="8787161" cy="5898995"/>
          </a:xfrm>
        </p:spPr>
        <p:txBody>
          <a:bodyPr>
            <a:noAutofit/>
          </a:bodyPr>
          <a:lstStyle/>
          <a:p>
            <a:r>
              <a:rPr lang="en-US" sz="2400" dirty="0" smtClean="0"/>
              <a:t>Extract </a:t>
            </a:r>
            <a:r>
              <a:rPr lang="en-US" sz="2400" dirty="0"/>
              <a:t>(author, book) pairs Start with these 5 seeds: </a:t>
            </a:r>
            <a:endParaRPr lang="en-US" sz="2400" dirty="0" smtClean="0"/>
          </a:p>
          <a:p>
            <a:r>
              <a:rPr lang="en-US" sz="2400" dirty="0" smtClean="0"/>
              <a:t>Learn patterns</a:t>
            </a:r>
          </a:p>
          <a:p>
            <a:r>
              <a:rPr lang="en-US" sz="2400" dirty="0" smtClean="0"/>
              <a:t>Iterate</a:t>
            </a:r>
            <a:r>
              <a:rPr lang="en-US" sz="2400" dirty="0"/>
              <a:t>: </a:t>
            </a:r>
            <a:endParaRPr lang="en-US" sz="2400" dirty="0" smtClean="0"/>
          </a:p>
          <a:p>
            <a:pPr marL="457200" lvl="1" indent="0">
              <a:buNone/>
            </a:pPr>
            <a:r>
              <a:rPr lang="en-US" sz="2000" dirty="0" smtClean="0"/>
              <a:t>Use </a:t>
            </a:r>
            <a:r>
              <a:rPr lang="en-US" sz="2000" dirty="0"/>
              <a:t>patterns to get more </a:t>
            </a:r>
            <a:r>
              <a:rPr lang="en-US" sz="2000" dirty="0" smtClean="0"/>
              <a:t>instances </a:t>
            </a:r>
          </a:p>
          <a:p>
            <a:pPr marL="457200" lvl="1" indent="0">
              <a:buNone/>
            </a:pPr>
            <a:r>
              <a:rPr lang="en-US" sz="2000" dirty="0" smtClean="0"/>
              <a:t>Use instances to get more patterns</a:t>
            </a:r>
          </a:p>
          <a:p>
            <a:pPr marL="457200" lvl="1" indent="0">
              <a:buNone/>
            </a:pPr>
            <a:endParaRPr lang="en-US" sz="2400" dirty="0" smtClean="0"/>
          </a:p>
          <a:p>
            <a:r>
              <a:rPr lang="en-US" sz="2400" dirty="0" smtClean="0"/>
              <a:t>Extracted 15,000 author-book pairs with 95% accuracy with just three iterations.</a:t>
            </a:r>
          </a:p>
          <a:p>
            <a:pPr marL="0" indent="0">
              <a:buNone/>
            </a:pPr>
            <a:endParaRPr lang="en-US" sz="2400" dirty="0"/>
          </a:p>
          <a:p>
            <a:endParaRPr lang="en-US" sz="2400" dirty="0"/>
          </a:p>
        </p:txBody>
      </p:sp>
      <p:pic>
        <p:nvPicPr>
          <p:cNvPr id="4" name="Picture 3"/>
          <p:cNvPicPr>
            <a:picLocks noChangeAspect="1"/>
          </p:cNvPicPr>
          <p:nvPr/>
        </p:nvPicPr>
        <p:blipFill>
          <a:blip r:embed="rId2"/>
          <a:stretch>
            <a:fillRect/>
          </a:stretch>
        </p:blipFill>
        <p:spPr>
          <a:xfrm>
            <a:off x="4631701" y="1340185"/>
            <a:ext cx="4512299" cy="1555086"/>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352658" y="4464980"/>
            <a:ext cx="7950254" cy="12667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178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Snowball: </a:t>
            </a:r>
            <a:r>
              <a:rPr lang="en-US" dirty="0"/>
              <a:t>I</a:t>
            </a:r>
            <a:r>
              <a:rPr lang="en-US" dirty="0" smtClean="0"/>
              <a:t>mproved Bootstrapping</a:t>
            </a:r>
            <a:r>
              <a:rPr lang="en-US" dirty="0"/>
              <a:t> </a:t>
            </a:r>
            <a:r>
              <a:rPr lang="en-US" dirty="0" smtClean="0"/>
              <a:t/>
            </a:r>
            <a:br>
              <a:rPr lang="en-US" dirty="0" smtClean="0"/>
            </a:br>
            <a:r>
              <a:rPr lang="en-US" sz="1800" dirty="0" smtClean="0"/>
              <a:t>[</a:t>
            </a:r>
            <a:r>
              <a:rPr lang="en-US" sz="1800" dirty="0" err="1" smtClean="0"/>
              <a:t>Agichten</a:t>
            </a:r>
            <a:r>
              <a:rPr lang="en-US" sz="1800" dirty="0" smtClean="0"/>
              <a:t> and </a:t>
            </a:r>
            <a:r>
              <a:rPr lang="en-US" sz="1800" dirty="0" err="1" smtClean="0"/>
              <a:t>Gravano</a:t>
            </a:r>
            <a:r>
              <a:rPr lang="en-US" sz="1800" dirty="0" smtClean="0"/>
              <a:t>, 2000]</a:t>
            </a:r>
            <a:endParaRPr lang="en-US" sz="1800"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a:buNone/>
            </a:pPr>
            <a:endParaRPr lang="en-US" dirty="0" smtClean="0"/>
          </a:p>
          <a:p>
            <a:pPr marL="0" indent="0">
              <a:buNone/>
            </a:pPr>
            <a:endParaRPr lang="en-US" dirty="0" smtClean="0"/>
          </a:p>
          <a:p>
            <a:r>
              <a:rPr lang="en-US" sz="2400" dirty="0" smtClean="0"/>
              <a:t>Add constraints on X and Y</a:t>
            </a:r>
          </a:p>
          <a:p>
            <a:pPr marL="457200" lvl="1" indent="0">
              <a:buNone/>
            </a:pPr>
            <a:r>
              <a:rPr lang="en-US" sz="2000" dirty="0"/>
              <a:t>e</a:t>
            </a:r>
            <a:r>
              <a:rPr lang="en-US" sz="2000" dirty="0" smtClean="0"/>
              <a:t>.g. has to be named entities.</a:t>
            </a:r>
          </a:p>
          <a:p>
            <a:r>
              <a:rPr lang="en-US" sz="2400" dirty="0" smtClean="0"/>
              <a:t>Add heuristics to score extractions, select best ones at each iteration.</a:t>
            </a:r>
          </a:p>
          <a:p>
            <a:endParaRPr lang="en-US" sz="2400" dirty="0"/>
          </a:p>
          <a:p>
            <a:endParaRPr lang="en-US" sz="2400" dirty="0"/>
          </a:p>
          <a:p>
            <a:endParaRPr lang="en-US" sz="2400" dirty="0"/>
          </a:p>
        </p:txBody>
      </p:sp>
      <p:pic>
        <p:nvPicPr>
          <p:cNvPr id="4" name="Picture 3"/>
          <p:cNvPicPr>
            <a:picLocks noChangeAspect="1"/>
          </p:cNvPicPr>
          <p:nvPr/>
        </p:nvPicPr>
        <p:blipFill>
          <a:blip r:embed="rId2"/>
          <a:stretch>
            <a:fillRect/>
          </a:stretch>
        </p:blipFill>
        <p:spPr>
          <a:xfrm>
            <a:off x="1237510" y="4836338"/>
            <a:ext cx="6580080" cy="134530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1873250" y="1107058"/>
            <a:ext cx="5308600" cy="20615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2049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Bootstrapping</a:t>
            </a:r>
            <a:endParaRPr lang="en-US" dirty="0"/>
          </a:p>
        </p:txBody>
      </p:sp>
      <p:sp>
        <p:nvSpPr>
          <p:cNvPr id="3" name="Content Placeholder 2"/>
          <p:cNvSpPr>
            <a:spLocks noGrp="1"/>
          </p:cNvSpPr>
          <p:nvPr>
            <p:ph idx="1"/>
          </p:nvPr>
        </p:nvSpPr>
        <p:spPr/>
        <p:txBody>
          <a:bodyPr>
            <a:normAutofit/>
          </a:bodyPr>
          <a:lstStyle/>
          <a:p>
            <a:r>
              <a:rPr lang="en-US" dirty="0"/>
              <a:t>Requires </a:t>
            </a:r>
            <a:r>
              <a:rPr lang="en-US" dirty="0" smtClean="0"/>
              <a:t>seeds for each relation.</a:t>
            </a:r>
            <a:endParaRPr lang="en-US" dirty="0"/>
          </a:p>
          <a:p>
            <a:pPr lvl="1"/>
            <a:r>
              <a:rPr lang="en-US" dirty="0" smtClean="0"/>
              <a:t>Sensitive </a:t>
            </a:r>
            <a:r>
              <a:rPr lang="en-US" dirty="0"/>
              <a:t>to original set of </a:t>
            </a:r>
            <a:r>
              <a:rPr lang="en-US" dirty="0" smtClean="0"/>
              <a:t>seeds.</a:t>
            </a:r>
            <a:endParaRPr lang="en-US" dirty="0"/>
          </a:p>
          <a:p>
            <a:r>
              <a:rPr lang="en-US" dirty="0" smtClean="0"/>
              <a:t>Semantic </a:t>
            </a:r>
            <a:r>
              <a:rPr lang="en-US" dirty="0"/>
              <a:t>drift at each </a:t>
            </a:r>
            <a:r>
              <a:rPr lang="en-US" dirty="0" smtClean="0"/>
              <a:t>iteration.</a:t>
            </a:r>
          </a:p>
          <a:p>
            <a:pPr lvl="1"/>
            <a:r>
              <a:rPr lang="en-US" dirty="0" smtClean="0"/>
              <a:t>Some patterns may extract noisy or different relation</a:t>
            </a:r>
            <a:br>
              <a:rPr lang="en-US" dirty="0" smtClean="0"/>
            </a:br>
            <a:r>
              <a:rPr lang="en-US" dirty="0" smtClean="0"/>
              <a:t>e.g.US </a:t>
            </a:r>
            <a:r>
              <a:rPr lang="en-US" dirty="0"/>
              <a:t>Presidents </a:t>
            </a:r>
            <a:r>
              <a:rPr lang="en-US" dirty="0" smtClean="0"/>
              <a:t/>
            </a:r>
            <a:br>
              <a:rPr lang="en-US" dirty="0" smtClean="0"/>
            </a:br>
            <a:r>
              <a:rPr lang="en-US" dirty="0" smtClean="0"/>
              <a:t>“</a:t>
            </a:r>
            <a:r>
              <a:rPr lang="en-US" dirty="0"/>
              <a:t>presidents such as...</a:t>
            </a:r>
            <a:r>
              <a:rPr lang="en-US" dirty="0" smtClean="0"/>
              <a:t>”  </a:t>
            </a:r>
            <a:r>
              <a:rPr lang="en-US" sz="2000" dirty="0" smtClean="0">
                <a:latin typeface="Wingdings"/>
              </a:rPr>
              <a:t>  </a:t>
            </a:r>
            <a:r>
              <a:rPr lang="en-US" dirty="0" smtClean="0"/>
              <a:t>Company </a:t>
            </a:r>
            <a:r>
              <a:rPr lang="en-US" dirty="0"/>
              <a:t>presidents </a:t>
            </a:r>
            <a:endParaRPr lang="en-US" dirty="0" smtClean="0"/>
          </a:p>
          <a:p>
            <a:r>
              <a:rPr lang="en-US" dirty="0" smtClean="0"/>
              <a:t>Precision </a:t>
            </a:r>
            <a:r>
              <a:rPr lang="en-US" dirty="0"/>
              <a:t>tends to be not that </a:t>
            </a:r>
            <a:r>
              <a:rPr lang="en-US" dirty="0" smtClean="0"/>
              <a:t>high</a:t>
            </a:r>
            <a:endParaRPr lang="en-US" dirty="0"/>
          </a:p>
          <a:p>
            <a:r>
              <a:rPr lang="en-US" dirty="0" smtClean="0"/>
              <a:t>No </a:t>
            </a:r>
            <a:r>
              <a:rPr lang="en-US" dirty="0"/>
              <a:t>probabilistic </a:t>
            </a:r>
            <a:r>
              <a:rPr lang="en-US" dirty="0" smtClean="0"/>
              <a:t>interpretation</a:t>
            </a:r>
            <a:endParaRPr lang="en-US" dirty="0"/>
          </a:p>
          <a:p>
            <a:pPr lvl="1"/>
            <a:r>
              <a:rPr lang="en-US" dirty="0" smtClean="0"/>
              <a:t>Hard </a:t>
            </a:r>
            <a:r>
              <a:rPr lang="en-US" dirty="0"/>
              <a:t>to know how confident to be in each result </a:t>
            </a:r>
          </a:p>
          <a:p>
            <a:endParaRPr lang="en-US" dirty="0"/>
          </a:p>
        </p:txBody>
      </p:sp>
    </p:spTree>
    <p:extLst>
      <p:ext uri="{BB962C8B-B14F-4D97-AF65-F5344CB8AC3E}">
        <p14:creationId xmlns:p14="http://schemas.microsoft.com/office/powerpoint/2010/main" val="2472310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relation extraction done?</a:t>
            </a:r>
            <a:endParaRPr lang="en-US" dirty="0"/>
          </a:p>
        </p:txBody>
      </p:sp>
      <p:sp>
        <p:nvSpPr>
          <p:cNvPr id="3" name="Content Placeholder 2"/>
          <p:cNvSpPr>
            <a:spLocks noGrp="1"/>
          </p:cNvSpPr>
          <p:nvPr>
            <p:ph idx="1"/>
          </p:nvPr>
        </p:nvSpPr>
        <p:spPr>
          <a:xfrm>
            <a:off x="457200" y="1600200"/>
            <a:ext cx="8229600" cy="5015234"/>
          </a:xfrm>
        </p:spPr>
        <p:txBody>
          <a:bodyPr>
            <a:normAutofit fontScale="85000" lnSpcReduction="20000"/>
          </a:bodyPr>
          <a:lstStyle/>
          <a:p>
            <a:pPr marL="0" indent="0">
              <a:buNone/>
            </a:pPr>
            <a:r>
              <a:rPr lang="en-US" dirty="0" smtClean="0"/>
              <a:t>Pattern-based + Bootstrapping</a:t>
            </a:r>
          </a:p>
          <a:p>
            <a:pPr marL="0" indent="0">
              <a:buNone/>
            </a:pPr>
            <a:endParaRPr lang="en-US" dirty="0" smtClean="0"/>
          </a:p>
          <a:p>
            <a:pPr marL="0" indent="0">
              <a:buNone/>
            </a:pPr>
            <a:endParaRPr lang="en-US" dirty="0" smtClean="0"/>
          </a:p>
          <a:p>
            <a:pPr marL="0" indent="0">
              <a:buNone/>
            </a:pPr>
            <a:r>
              <a:rPr lang="en-US" b="1" dirty="0" smtClean="0"/>
              <a:t>Supervised Relation Extraction</a:t>
            </a:r>
          </a:p>
          <a:p>
            <a:pPr marL="0" indent="0">
              <a:buNone/>
            </a:pPr>
            <a:r>
              <a:rPr lang="en-US" dirty="0" smtClean="0"/>
              <a:t>	</a:t>
            </a:r>
            <a:endParaRPr lang="en-US" dirty="0"/>
          </a:p>
          <a:p>
            <a:pPr marL="0" indent="0">
              <a:buNone/>
            </a:pPr>
            <a:endParaRPr lang="en-US" dirty="0" smtClean="0"/>
          </a:p>
          <a:p>
            <a:pPr marL="0" indent="0">
              <a:buNone/>
            </a:pPr>
            <a:r>
              <a:rPr lang="en-US" dirty="0" smtClean="0"/>
              <a:t>Distantly Supervised Relation Extraction</a:t>
            </a:r>
          </a:p>
          <a:p>
            <a:pPr marL="0" indent="0">
              <a:buNone/>
            </a:pPr>
            <a:endParaRPr lang="en-US" dirty="0"/>
          </a:p>
          <a:p>
            <a:pPr marL="0" indent="0">
              <a:buNone/>
            </a:pPr>
            <a:endParaRPr lang="en-US" dirty="0" smtClean="0"/>
          </a:p>
          <a:p>
            <a:pPr marL="0" indent="0">
              <a:buNone/>
            </a:pPr>
            <a:r>
              <a:rPr lang="en-US" dirty="0" smtClean="0"/>
              <a:t>Open Information Extraction</a:t>
            </a:r>
          </a:p>
          <a:p>
            <a:pPr marL="0" indent="0">
              <a:buNone/>
            </a:pPr>
            <a:endParaRPr lang="en-US" dirty="0"/>
          </a:p>
          <a:p>
            <a:pPr marL="0" indent="0">
              <a:buNone/>
            </a:pPr>
            <a:endParaRPr lang="en-US" dirty="0" smtClean="0"/>
          </a:p>
          <a:p>
            <a:pPr marL="0" indent="0">
              <a:buNone/>
            </a:pPr>
            <a:r>
              <a:rPr lang="en-US" dirty="0" smtClean="0"/>
              <a:t>Event Extraction</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358616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Relation Extraction</a:t>
            </a:r>
            <a:br>
              <a:rPr lang="en-US" dirty="0" smtClean="0"/>
            </a:br>
            <a:r>
              <a:rPr lang="en-US" sz="1800" dirty="0" smtClean="0"/>
              <a:t>[Zhou et al, 2005]</a:t>
            </a:r>
            <a:endParaRPr lang="en-US" sz="1800" dirty="0"/>
          </a:p>
        </p:txBody>
      </p:sp>
      <p:sp>
        <p:nvSpPr>
          <p:cNvPr id="3" name="Content Placeholder 2"/>
          <p:cNvSpPr>
            <a:spLocks noGrp="1"/>
          </p:cNvSpPr>
          <p:nvPr>
            <p:ph idx="1"/>
          </p:nvPr>
        </p:nvSpPr>
        <p:spPr/>
        <p:txBody>
          <a:bodyPr>
            <a:noAutofit/>
          </a:bodyPr>
          <a:lstStyle/>
          <a:p>
            <a:r>
              <a:rPr lang="en-US" dirty="0" smtClean="0"/>
              <a:t>Define the relation vocabulary</a:t>
            </a:r>
            <a:endParaRPr lang="en-US" dirty="0"/>
          </a:p>
          <a:p>
            <a:pPr lvl="1"/>
            <a:r>
              <a:rPr lang="en-US" dirty="0" smtClean="0"/>
              <a:t>Relation </a:t>
            </a:r>
            <a:r>
              <a:rPr lang="en-US" dirty="0"/>
              <a:t>detection: true/</a:t>
            </a:r>
            <a:r>
              <a:rPr lang="en-US" dirty="0" smtClean="0"/>
              <a:t>false</a:t>
            </a:r>
            <a:endParaRPr lang="en-US" dirty="0"/>
          </a:p>
          <a:p>
            <a:pPr lvl="1"/>
            <a:r>
              <a:rPr lang="en-US" dirty="0" smtClean="0"/>
              <a:t>Relation </a:t>
            </a:r>
            <a:r>
              <a:rPr lang="en-US" dirty="0"/>
              <a:t>classification: located-in, employee-of, </a:t>
            </a:r>
            <a:r>
              <a:rPr lang="en-US" dirty="0" smtClean="0"/>
              <a:t>inventor-of</a:t>
            </a:r>
            <a:r>
              <a:rPr lang="en-US" dirty="0"/>
              <a:t>, </a:t>
            </a:r>
            <a:r>
              <a:rPr lang="en-US" dirty="0" smtClean="0"/>
              <a:t>…</a:t>
            </a:r>
          </a:p>
          <a:p>
            <a:r>
              <a:rPr lang="en-US" dirty="0" smtClean="0"/>
              <a:t>Collect </a:t>
            </a:r>
            <a:r>
              <a:rPr lang="en-US" dirty="0"/>
              <a:t>labeled training </a:t>
            </a:r>
            <a:r>
              <a:rPr lang="en-US" dirty="0" smtClean="0"/>
              <a:t>data. </a:t>
            </a:r>
          </a:p>
          <a:p>
            <a:pPr lvl="1"/>
            <a:r>
              <a:rPr lang="en-US" dirty="0" smtClean="0"/>
              <a:t>MUC</a:t>
            </a:r>
            <a:r>
              <a:rPr lang="en-US" dirty="0"/>
              <a:t>, ACE, ... </a:t>
            </a:r>
            <a:endParaRPr lang="en-US" dirty="0" smtClean="0"/>
          </a:p>
          <a:p>
            <a:r>
              <a:rPr lang="en-US" dirty="0" smtClean="0"/>
              <a:t>Define </a:t>
            </a:r>
            <a:r>
              <a:rPr lang="en-US" dirty="0"/>
              <a:t>a feature </a:t>
            </a:r>
            <a:r>
              <a:rPr lang="en-US" dirty="0" smtClean="0"/>
              <a:t>representation.</a:t>
            </a:r>
          </a:p>
          <a:p>
            <a:pPr lvl="1"/>
            <a:r>
              <a:rPr lang="en-US" dirty="0" smtClean="0"/>
              <a:t>words</a:t>
            </a:r>
            <a:r>
              <a:rPr lang="en-US" dirty="0"/>
              <a:t>, entity </a:t>
            </a:r>
            <a:r>
              <a:rPr lang="en-US" dirty="0" smtClean="0"/>
              <a:t>types</a:t>
            </a:r>
            <a:r>
              <a:rPr lang="en-US" dirty="0"/>
              <a:t>, ... </a:t>
            </a:r>
            <a:endParaRPr lang="en-US" dirty="0" smtClean="0"/>
          </a:p>
          <a:p>
            <a:r>
              <a:rPr lang="en-US" dirty="0" smtClean="0"/>
              <a:t>Build a classifier.</a:t>
            </a:r>
          </a:p>
          <a:p>
            <a:pPr lvl="1"/>
            <a:r>
              <a:rPr lang="en-US" dirty="0" err="1" smtClean="0"/>
              <a:t>Naïve</a:t>
            </a:r>
            <a:r>
              <a:rPr lang="en-US" dirty="0" smtClean="0"/>
              <a:t> </a:t>
            </a:r>
            <a:r>
              <a:rPr lang="en-US" dirty="0"/>
              <a:t>Bayes, </a:t>
            </a:r>
            <a:r>
              <a:rPr lang="en-US" dirty="0" err="1"/>
              <a:t>MaxEnt</a:t>
            </a:r>
            <a:r>
              <a:rPr lang="en-US" dirty="0"/>
              <a:t>, SVM, </a:t>
            </a:r>
            <a:endParaRPr lang="en-US" dirty="0" smtClean="0"/>
          </a:p>
          <a:p>
            <a:r>
              <a:rPr lang="en-US" dirty="0" smtClean="0"/>
              <a:t>Evaluate.</a:t>
            </a:r>
            <a:endParaRPr lang="en-US" dirty="0"/>
          </a:p>
        </p:txBody>
      </p:sp>
    </p:spTree>
    <p:extLst>
      <p:ext uri="{BB962C8B-B14F-4D97-AF65-F5344CB8AC3E}">
        <p14:creationId xmlns:p14="http://schemas.microsoft.com/office/powerpoint/2010/main" val="3250478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099"/>
            <a:ext cx="9144000" cy="1104816"/>
          </a:xfrm>
        </p:spPr>
        <p:txBody>
          <a:bodyPr/>
          <a:lstStyle/>
          <a:p>
            <a:r>
              <a:rPr lang="en-US" dirty="0" smtClean="0"/>
              <a:t>ACE 2008 Relations</a:t>
            </a:r>
            <a:endParaRPr lang="en-US" dirty="0"/>
          </a:p>
        </p:txBody>
      </p:sp>
      <p:pic>
        <p:nvPicPr>
          <p:cNvPr id="5" name="Picture 4"/>
          <p:cNvPicPr>
            <a:picLocks noChangeAspect="1"/>
          </p:cNvPicPr>
          <p:nvPr/>
        </p:nvPicPr>
        <p:blipFill>
          <a:blip r:embed="rId2"/>
          <a:stretch>
            <a:fillRect/>
          </a:stretch>
        </p:blipFill>
        <p:spPr>
          <a:xfrm>
            <a:off x="1547991" y="1131135"/>
            <a:ext cx="6048017" cy="48580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8094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Autofit/>
          </a:bodyPr>
          <a:lstStyle/>
          <a:p>
            <a:r>
              <a:rPr lang="en-US" dirty="0" smtClean="0"/>
              <a:t>Light-weight</a:t>
            </a:r>
          </a:p>
          <a:p>
            <a:pPr lvl="1"/>
            <a:r>
              <a:rPr lang="en-US" dirty="0" smtClean="0"/>
              <a:t>BOW, bigrams between, before and after</a:t>
            </a:r>
          </a:p>
          <a:p>
            <a:pPr lvl="1"/>
            <a:r>
              <a:rPr lang="en-US" dirty="0" smtClean="0"/>
              <a:t>Stemmed versions</a:t>
            </a:r>
          </a:p>
          <a:p>
            <a:pPr lvl="1"/>
            <a:r>
              <a:rPr lang="en-US" dirty="0" smtClean="0"/>
              <a:t>Entity types</a:t>
            </a:r>
          </a:p>
          <a:p>
            <a:pPr lvl="1"/>
            <a:r>
              <a:rPr lang="en-US" dirty="0" smtClean="0"/>
              <a:t>Distance between entities</a:t>
            </a:r>
          </a:p>
          <a:p>
            <a:r>
              <a:rPr lang="en-US" dirty="0" smtClean="0"/>
              <a:t>Medium-weight</a:t>
            </a:r>
          </a:p>
          <a:p>
            <a:pPr lvl="1"/>
            <a:r>
              <a:rPr lang="en-US" dirty="0" smtClean="0"/>
              <a:t>Base-phrase chunk paths</a:t>
            </a:r>
          </a:p>
          <a:p>
            <a:pPr lvl="1"/>
            <a:r>
              <a:rPr lang="en-US" dirty="0" smtClean="0"/>
              <a:t>Head words of chunks</a:t>
            </a:r>
          </a:p>
          <a:p>
            <a:r>
              <a:rPr lang="en-US" dirty="0" smtClean="0"/>
              <a:t>Heavy-weight</a:t>
            </a:r>
          </a:p>
          <a:p>
            <a:pPr lvl="1"/>
            <a:r>
              <a:rPr lang="en-US" dirty="0" smtClean="0"/>
              <a:t>Dependency, constituency tree paths</a:t>
            </a:r>
          </a:p>
          <a:p>
            <a:pPr lvl="1"/>
            <a:r>
              <a:rPr lang="en-US" dirty="0" smtClean="0"/>
              <a:t>Tree distance </a:t>
            </a:r>
          </a:p>
          <a:p>
            <a:pPr lvl="1"/>
            <a:r>
              <a:rPr lang="en-US" dirty="0" smtClean="0"/>
              <a:t>Patterns over trees</a:t>
            </a:r>
            <a:endParaRPr lang="en-US" dirty="0"/>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279979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Example</a:t>
            </a:r>
            <a:endParaRPr lang="en-US" dirty="0"/>
          </a:p>
        </p:txBody>
      </p:sp>
      <p:sp>
        <p:nvSpPr>
          <p:cNvPr id="3" name="Content Placeholder 2"/>
          <p:cNvSpPr>
            <a:spLocks noGrp="1"/>
          </p:cNvSpPr>
          <p:nvPr>
            <p:ph idx="1"/>
          </p:nvPr>
        </p:nvSpPr>
        <p:spPr>
          <a:xfrm>
            <a:off x="334536" y="734252"/>
            <a:ext cx="8809463" cy="6123748"/>
          </a:xfrm>
        </p:spPr>
        <p:txBody>
          <a:bodyPr>
            <a:noAutofit/>
          </a:bodyPr>
          <a:lstStyle/>
          <a:p>
            <a:pPr marL="0" indent="0">
              <a:buNone/>
            </a:pPr>
            <a:endParaRPr lang="en-US" sz="1600" dirty="0" smtClean="0">
              <a:solidFill>
                <a:srgbClr val="655287"/>
              </a:solidFill>
            </a:endParaRPr>
          </a:p>
          <a:p>
            <a:pPr marL="0" indent="0">
              <a:buNone/>
            </a:pPr>
            <a:r>
              <a:rPr lang="en-US" sz="2400" dirty="0" smtClean="0">
                <a:solidFill>
                  <a:srgbClr val="655287"/>
                </a:solidFill>
              </a:rPr>
              <a:t>American </a:t>
            </a:r>
            <a:r>
              <a:rPr lang="en-US" sz="2400" dirty="0">
                <a:solidFill>
                  <a:srgbClr val="655287"/>
                </a:solidFill>
              </a:rPr>
              <a:t>Airlines</a:t>
            </a:r>
            <a:r>
              <a:rPr lang="en-US" sz="2400" dirty="0"/>
              <a:t>, a unit of AMR, immediately matched the move, spokesman </a:t>
            </a:r>
            <a:r>
              <a:rPr lang="en-US" sz="2400" dirty="0">
                <a:solidFill>
                  <a:srgbClr val="655287"/>
                </a:solidFill>
              </a:rPr>
              <a:t>Tim Wagner</a:t>
            </a:r>
            <a:r>
              <a:rPr lang="en-US" sz="2400" dirty="0"/>
              <a:t> said. </a:t>
            </a:r>
            <a:endParaRPr lang="en-US" sz="2400" dirty="0" smtClean="0"/>
          </a:p>
          <a:p>
            <a:pPr marL="0" indent="0">
              <a:buNone/>
            </a:pPr>
            <a:r>
              <a:rPr lang="en-US" dirty="0" smtClean="0"/>
              <a:t>	</a:t>
            </a:r>
            <a:r>
              <a:rPr lang="en-US" sz="2400" b="1" dirty="0" smtClean="0">
                <a:solidFill>
                  <a:schemeClr val="accent6">
                    <a:lumMod val="75000"/>
                  </a:schemeClr>
                </a:solidFill>
              </a:rPr>
              <a:t>employer(American Airlines, </a:t>
            </a:r>
            <a:r>
              <a:rPr lang="en-US" sz="2400" b="1" dirty="0">
                <a:solidFill>
                  <a:schemeClr val="accent6">
                    <a:lumMod val="75000"/>
                  </a:schemeClr>
                </a:solidFill>
              </a:rPr>
              <a:t>Tim Wagner</a:t>
            </a:r>
            <a:r>
              <a:rPr lang="en-US" dirty="0" smtClean="0">
                <a:solidFill>
                  <a:schemeClr val="accent6">
                    <a:lumMod val="75000"/>
                  </a:schemeClr>
                </a:solidFill>
              </a:rPr>
              <a:t>)</a:t>
            </a:r>
            <a:endParaRPr lang="en-US" dirty="0" smtClean="0"/>
          </a:p>
          <a:p>
            <a:r>
              <a:rPr lang="en-US" sz="2400" dirty="0" smtClean="0"/>
              <a:t>Bag</a:t>
            </a:r>
            <a:r>
              <a:rPr lang="en-US" sz="2400" dirty="0"/>
              <a:t>-of-words features </a:t>
            </a:r>
          </a:p>
          <a:p>
            <a:pPr marL="457200" lvl="1" indent="0">
              <a:buNone/>
            </a:pPr>
            <a:r>
              <a:rPr lang="en-US" sz="2000" dirty="0" smtClean="0"/>
              <a:t>	WM1 </a:t>
            </a:r>
            <a:r>
              <a:rPr lang="en-US" sz="2000" dirty="0"/>
              <a:t>= {American, Airlines}, WM2 = {Tim, Wagner} </a:t>
            </a:r>
            <a:endParaRPr lang="en-US" sz="2400" b="1" dirty="0" smtClean="0"/>
          </a:p>
          <a:p>
            <a:r>
              <a:rPr lang="en-US" sz="2400" dirty="0" smtClean="0"/>
              <a:t>Head</a:t>
            </a:r>
            <a:r>
              <a:rPr lang="en-US" sz="2400" dirty="0"/>
              <a:t>-word features </a:t>
            </a:r>
          </a:p>
          <a:p>
            <a:pPr marL="0" indent="0">
              <a:buNone/>
            </a:pPr>
            <a:r>
              <a:rPr lang="en-US" sz="2400" dirty="0" smtClean="0"/>
              <a:t>	HM1 </a:t>
            </a:r>
            <a:r>
              <a:rPr lang="en-US" sz="2400" dirty="0"/>
              <a:t>= Airlines, HM2 = Wagner, HM12 = </a:t>
            </a:r>
            <a:r>
              <a:rPr lang="en-US" sz="2400" dirty="0" err="1"/>
              <a:t>Airlines+Wagner</a:t>
            </a:r>
            <a:r>
              <a:rPr lang="en-US" sz="2400" dirty="0"/>
              <a:t> </a:t>
            </a:r>
            <a:endParaRPr lang="en-US" sz="2400" dirty="0" smtClean="0"/>
          </a:p>
          <a:p>
            <a:r>
              <a:rPr lang="en-US" sz="2400" dirty="0" smtClean="0"/>
              <a:t>Words </a:t>
            </a:r>
            <a:r>
              <a:rPr lang="en-US" sz="2400" dirty="0"/>
              <a:t>in between </a:t>
            </a:r>
          </a:p>
          <a:p>
            <a:pPr marL="457200" lvl="1" indent="0">
              <a:buNone/>
            </a:pPr>
            <a:r>
              <a:rPr lang="en-US" sz="2000" dirty="0" smtClean="0"/>
              <a:t>	WB-NULL </a:t>
            </a:r>
            <a:r>
              <a:rPr lang="en-US" sz="2000" dirty="0"/>
              <a:t>= false, </a:t>
            </a:r>
            <a:r>
              <a:rPr lang="en-US" sz="2000" dirty="0" smtClean="0"/>
              <a:t>WBF-L </a:t>
            </a:r>
            <a:r>
              <a:rPr lang="en-US" sz="2000" dirty="0"/>
              <a:t>= NULL, WBF = a, WBL = spokesman, </a:t>
            </a:r>
            <a:endParaRPr lang="en-US" sz="2000" dirty="0" smtClean="0"/>
          </a:p>
          <a:p>
            <a:pPr marL="457200" lvl="1" indent="0">
              <a:buNone/>
            </a:pPr>
            <a:r>
              <a:rPr lang="en-US" sz="2000" dirty="0"/>
              <a:t>	</a:t>
            </a:r>
            <a:r>
              <a:rPr lang="en-US" sz="2000" dirty="0" smtClean="0"/>
              <a:t>WBO </a:t>
            </a:r>
            <a:r>
              <a:rPr lang="en-US" sz="2000" dirty="0"/>
              <a:t>= {unit, of, AMR, immediately, matched, the, move} </a:t>
            </a:r>
            <a:endParaRPr lang="en-US" sz="2400" dirty="0" smtClean="0"/>
          </a:p>
          <a:p>
            <a:r>
              <a:rPr lang="en-US" sz="2400" dirty="0" smtClean="0"/>
              <a:t>Words </a:t>
            </a:r>
            <a:r>
              <a:rPr lang="en-US" sz="2400" dirty="0"/>
              <a:t>before and after </a:t>
            </a:r>
          </a:p>
          <a:p>
            <a:pPr marL="457200" lvl="1" indent="0">
              <a:buNone/>
            </a:pPr>
            <a:r>
              <a:rPr lang="en-US" sz="2000" dirty="0" smtClean="0"/>
              <a:t>	BM1F = NULL, </a:t>
            </a:r>
            <a:r>
              <a:rPr lang="en-US" sz="2000" dirty="0"/>
              <a:t>BM1L = NULL, AM2F = said, AM2L = NULL </a:t>
            </a:r>
          </a:p>
          <a:p>
            <a:pPr marL="0" indent="0">
              <a:buNone/>
            </a:pPr>
            <a:endParaRPr lang="en-US" sz="2400" dirty="0"/>
          </a:p>
          <a:p>
            <a:pPr marL="0" indent="0">
              <a:buNone/>
            </a:pPr>
            <a:r>
              <a:rPr lang="en-US" sz="2400" b="1" dirty="0" smtClean="0"/>
              <a:t>			</a:t>
            </a:r>
            <a:r>
              <a:rPr lang="en-US" sz="2400" u="sng" dirty="0" smtClean="0"/>
              <a:t>Good </a:t>
            </a:r>
            <a:r>
              <a:rPr lang="en-US" sz="2400" u="sng" dirty="0"/>
              <a:t>precision (69%</a:t>
            </a:r>
            <a:r>
              <a:rPr lang="en-US" sz="2400" u="sng" dirty="0" smtClean="0"/>
              <a:t>) </a:t>
            </a:r>
            <a:r>
              <a:rPr lang="en-US" sz="2400" u="sng" dirty="0"/>
              <a:t>but poor recall (24%</a:t>
            </a:r>
            <a:r>
              <a:rPr lang="en-US" sz="2400" u="sng" dirty="0" smtClean="0"/>
              <a:t>).</a:t>
            </a:r>
            <a:endParaRPr lang="en-US" sz="2400" u="sng" dirty="0"/>
          </a:p>
          <a:p>
            <a:endParaRPr lang="en-US" dirty="0"/>
          </a:p>
        </p:txBody>
      </p:sp>
    </p:spTree>
    <p:extLst>
      <p:ext uri="{BB962C8B-B14F-4D97-AF65-F5344CB8AC3E}">
        <p14:creationId xmlns:p14="http://schemas.microsoft.com/office/powerpoint/2010/main" val="3437196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Base phrase Chunking</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a:t>
            </a:r>
            <a:r>
              <a:rPr lang="en-US" sz="2400" dirty="0"/>
              <a:t>NP </a:t>
            </a:r>
            <a:r>
              <a:rPr lang="en-US" sz="2400" dirty="0">
                <a:solidFill>
                  <a:srgbClr val="655287"/>
                </a:solidFill>
              </a:rPr>
              <a:t>American Airlines</a:t>
            </a:r>
            <a:r>
              <a:rPr lang="en-US" sz="2400" dirty="0"/>
              <a:t>], [NP a unit] [PP of] [NP AMR], [ADVP immediately] [VP </a:t>
            </a:r>
            <a:r>
              <a:rPr lang="en-US" sz="2400" dirty="0" smtClean="0"/>
              <a:t>matched</a:t>
            </a:r>
            <a:r>
              <a:rPr lang="en-US" sz="2400" dirty="0"/>
              <a:t>] [NP the move], [NP spokesman </a:t>
            </a:r>
            <a:r>
              <a:rPr lang="en-US" sz="2400" dirty="0">
                <a:solidFill>
                  <a:srgbClr val="655287"/>
                </a:solidFill>
              </a:rPr>
              <a:t>Tim Wagner</a:t>
            </a:r>
            <a:r>
              <a:rPr lang="en-US" sz="2400" dirty="0"/>
              <a:t>] [VP said]. </a:t>
            </a:r>
          </a:p>
          <a:p>
            <a:r>
              <a:rPr lang="en-US" sz="2000" b="1" dirty="0"/>
              <a:t>Phrase heads before and after </a:t>
            </a:r>
            <a:endParaRPr lang="en-US" sz="2000" dirty="0"/>
          </a:p>
          <a:p>
            <a:pPr marL="0" indent="0">
              <a:buNone/>
            </a:pPr>
            <a:r>
              <a:rPr lang="en-US" sz="2000" dirty="0" smtClean="0"/>
              <a:t>CPHBM1F </a:t>
            </a:r>
            <a:r>
              <a:rPr lang="en-US" sz="2000" dirty="0"/>
              <a:t>= NULL, CPHBM1L = NULL, CPHAM2F = said, CPHAM2L = NULL </a:t>
            </a:r>
            <a:endParaRPr lang="en-US" sz="2000" b="1" dirty="0" smtClean="0"/>
          </a:p>
          <a:p>
            <a:r>
              <a:rPr lang="en-US" sz="2000" b="1" dirty="0" smtClean="0"/>
              <a:t>Phrase </a:t>
            </a:r>
            <a:r>
              <a:rPr lang="en-US" sz="2000" b="1" dirty="0"/>
              <a:t>heads in between </a:t>
            </a:r>
            <a:endParaRPr lang="en-US" sz="2000" dirty="0"/>
          </a:p>
          <a:p>
            <a:pPr marL="0" indent="0">
              <a:buNone/>
            </a:pPr>
            <a:r>
              <a:rPr lang="en-US" sz="2000" dirty="0" smtClean="0"/>
              <a:t>CPHBNULL </a:t>
            </a:r>
            <a:r>
              <a:rPr lang="en-US" sz="2000" dirty="0"/>
              <a:t>= false, CPHBFL = NULL, CPHBF = unit, CPHBL = move CPHBO = </a:t>
            </a:r>
            <a:r>
              <a:rPr lang="en-US" sz="2000" dirty="0" smtClean="0"/>
              <a:t>	{</a:t>
            </a:r>
            <a:r>
              <a:rPr lang="en-US" sz="2000" dirty="0"/>
              <a:t>of, AMR, immediately, matched} </a:t>
            </a:r>
            <a:endParaRPr lang="en-US" sz="2000" b="1" dirty="0" smtClean="0"/>
          </a:p>
          <a:p>
            <a:r>
              <a:rPr lang="en-US" sz="2000" b="1" dirty="0" smtClean="0"/>
              <a:t>Phrase </a:t>
            </a:r>
            <a:r>
              <a:rPr lang="en-US" sz="2000" b="1" dirty="0"/>
              <a:t>label paths </a:t>
            </a:r>
            <a:endParaRPr lang="en-US" sz="2000" dirty="0"/>
          </a:p>
          <a:p>
            <a:pPr marL="0" indent="0">
              <a:buNone/>
            </a:pPr>
            <a:r>
              <a:rPr lang="en-US" sz="2000" dirty="0" smtClean="0"/>
              <a:t>CPP </a:t>
            </a:r>
            <a:r>
              <a:rPr lang="en-US" sz="2000" dirty="0"/>
              <a:t>= [NP, PP, NP, ADVP, VP, NP] CPPH = NULL </a:t>
            </a:r>
            <a:r>
              <a:rPr lang="en-US" sz="2000" dirty="0" smtClean="0"/>
              <a:t>	[A way to generalize!]</a:t>
            </a:r>
            <a:endParaRPr lang="en-US" sz="2000" dirty="0"/>
          </a:p>
          <a:p>
            <a:pPr marL="0" indent="0">
              <a:buNone/>
            </a:pPr>
            <a:r>
              <a:rPr lang="en-US" sz="2400" dirty="0" smtClean="0"/>
              <a:t>		</a:t>
            </a:r>
            <a:r>
              <a:rPr lang="en-US" sz="2400" u="sng" dirty="0" smtClean="0"/>
              <a:t>Increased </a:t>
            </a:r>
            <a:r>
              <a:rPr lang="en-US" sz="2400" u="sng" dirty="0"/>
              <a:t>both precision &amp; recall by 4-6% </a:t>
            </a:r>
          </a:p>
          <a:p>
            <a:endParaRPr lang="en-US" sz="2400" dirty="0"/>
          </a:p>
        </p:txBody>
      </p:sp>
    </p:spTree>
    <p:extLst>
      <p:ext uri="{BB962C8B-B14F-4D97-AF65-F5344CB8AC3E}">
        <p14:creationId xmlns:p14="http://schemas.microsoft.com/office/powerpoint/2010/main" val="3565522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Syntactic Parse</a:t>
            </a:r>
            <a:endParaRPr lang="en-US" dirty="0"/>
          </a:p>
        </p:txBody>
      </p:sp>
      <p:pic>
        <p:nvPicPr>
          <p:cNvPr id="4" name="Picture 3"/>
          <p:cNvPicPr>
            <a:picLocks noChangeAspect="1"/>
          </p:cNvPicPr>
          <p:nvPr/>
        </p:nvPicPr>
        <p:blipFill>
          <a:blip r:embed="rId2"/>
          <a:stretch>
            <a:fillRect/>
          </a:stretch>
        </p:blipFill>
        <p:spPr>
          <a:xfrm>
            <a:off x="4572000" y="1176959"/>
            <a:ext cx="4003971" cy="294127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0" y="1188110"/>
            <a:ext cx="4572000" cy="3416320"/>
          </a:xfrm>
          <a:prstGeom prst="rect">
            <a:avLst/>
          </a:prstGeom>
        </p:spPr>
        <p:txBody>
          <a:bodyPr wrap="square">
            <a:spAutoFit/>
          </a:bodyPr>
          <a:lstStyle/>
          <a:p>
            <a:r>
              <a:rPr lang="en-US" dirty="0" smtClean="0">
                <a:latin typeface="Helvetica"/>
                <a:cs typeface="Helvetica"/>
              </a:rPr>
              <a:t>     Mention dependencies</a:t>
            </a:r>
          </a:p>
          <a:p>
            <a:endParaRPr lang="en-US" b="1" dirty="0">
              <a:latin typeface="Helvetica"/>
              <a:cs typeface="Helvetica"/>
            </a:endParaRPr>
          </a:p>
          <a:p>
            <a:r>
              <a:rPr lang="en-US" dirty="0" smtClean="0">
                <a:latin typeface="Helvetica"/>
                <a:cs typeface="Helvetica"/>
              </a:rPr>
              <a:t>	ET1DW1 </a:t>
            </a:r>
            <a:r>
              <a:rPr lang="en-US" dirty="0">
                <a:latin typeface="Helvetica"/>
                <a:cs typeface="Helvetica"/>
              </a:rPr>
              <a:t>= </a:t>
            </a:r>
            <a:r>
              <a:rPr lang="en-US" dirty="0" err="1">
                <a:latin typeface="Helvetica"/>
                <a:cs typeface="Helvetica"/>
              </a:rPr>
              <a:t>ORG:Airlines</a:t>
            </a:r>
            <a:r>
              <a:rPr lang="en-US" dirty="0">
                <a:latin typeface="Helvetica"/>
                <a:cs typeface="Helvetica"/>
              </a:rPr>
              <a:t> </a:t>
            </a:r>
            <a:endParaRPr lang="en-US" dirty="0" smtClean="0">
              <a:latin typeface="Helvetica"/>
              <a:cs typeface="Helvetica"/>
            </a:endParaRPr>
          </a:p>
          <a:p>
            <a:r>
              <a:rPr lang="en-US" dirty="0" smtClean="0">
                <a:latin typeface="Helvetica"/>
                <a:cs typeface="Helvetica"/>
              </a:rPr>
              <a:t>	H1DW1   = </a:t>
            </a:r>
            <a:r>
              <a:rPr lang="en-US" dirty="0" err="1">
                <a:latin typeface="Helvetica"/>
                <a:cs typeface="Helvetica"/>
              </a:rPr>
              <a:t>matched:Airlines</a:t>
            </a:r>
            <a:r>
              <a:rPr lang="en-US" dirty="0">
                <a:latin typeface="Helvetica"/>
                <a:cs typeface="Helvetica"/>
              </a:rPr>
              <a:t> </a:t>
            </a:r>
            <a:endParaRPr lang="en-US" dirty="0" smtClean="0">
              <a:latin typeface="Helvetica"/>
              <a:cs typeface="Helvetica"/>
            </a:endParaRPr>
          </a:p>
          <a:p>
            <a:r>
              <a:rPr lang="en-US" dirty="0" smtClean="0">
                <a:latin typeface="Helvetica"/>
                <a:cs typeface="Helvetica"/>
              </a:rPr>
              <a:t>	ET2DW2 </a:t>
            </a:r>
            <a:r>
              <a:rPr lang="en-US" dirty="0">
                <a:latin typeface="Helvetica"/>
                <a:cs typeface="Helvetica"/>
              </a:rPr>
              <a:t>= </a:t>
            </a:r>
            <a:r>
              <a:rPr lang="en-US" dirty="0" err="1">
                <a:latin typeface="Helvetica"/>
                <a:cs typeface="Helvetica"/>
              </a:rPr>
              <a:t>PER:Wagner</a:t>
            </a:r>
            <a:r>
              <a:rPr lang="en-US" dirty="0">
                <a:latin typeface="Helvetica"/>
                <a:cs typeface="Helvetica"/>
              </a:rPr>
              <a:t> </a:t>
            </a:r>
            <a:endParaRPr lang="en-US" dirty="0" smtClean="0">
              <a:latin typeface="Helvetica"/>
              <a:cs typeface="Helvetica"/>
            </a:endParaRPr>
          </a:p>
          <a:p>
            <a:r>
              <a:rPr lang="en-US" dirty="0" smtClean="0">
                <a:latin typeface="Helvetica"/>
                <a:cs typeface="Helvetica"/>
              </a:rPr>
              <a:t>	H2DW2   = </a:t>
            </a:r>
            <a:r>
              <a:rPr lang="en-US" dirty="0" err="1" smtClean="0">
                <a:latin typeface="Helvetica"/>
                <a:cs typeface="Helvetica"/>
              </a:rPr>
              <a:t>said:Wagner</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     Entity </a:t>
            </a:r>
            <a:r>
              <a:rPr lang="en-US" dirty="0">
                <a:latin typeface="Helvetica"/>
                <a:cs typeface="Helvetica"/>
              </a:rPr>
              <a:t>types and dependency tree </a:t>
            </a:r>
            <a:endParaRPr lang="en-US" dirty="0" smtClean="0">
              <a:latin typeface="Helvetica"/>
              <a:cs typeface="Helvetica"/>
            </a:endParaRPr>
          </a:p>
          <a:p>
            <a:endParaRPr lang="en-US" b="1" dirty="0" smtClean="0">
              <a:latin typeface="Helvetica"/>
              <a:cs typeface="Helvetica"/>
            </a:endParaRPr>
          </a:p>
          <a:p>
            <a:r>
              <a:rPr lang="en-US" dirty="0" smtClean="0">
                <a:latin typeface="Helvetica"/>
                <a:cs typeface="Helvetica"/>
              </a:rPr>
              <a:t>	ET12SameNP </a:t>
            </a:r>
            <a:r>
              <a:rPr lang="en-US" dirty="0">
                <a:latin typeface="Helvetica"/>
                <a:cs typeface="Helvetica"/>
              </a:rPr>
              <a:t>= ORG-PER-false </a:t>
            </a:r>
            <a:r>
              <a:rPr lang="en-US" dirty="0" smtClean="0">
                <a:latin typeface="Helvetica"/>
                <a:cs typeface="Helvetica"/>
              </a:rPr>
              <a:t>	ET12SamePP </a:t>
            </a:r>
            <a:r>
              <a:rPr lang="en-US" dirty="0">
                <a:latin typeface="Helvetica"/>
                <a:cs typeface="Helvetica"/>
              </a:rPr>
              <a:t>= ORG-PER-false </a:t>
            </a:r>
            <a:r>
              <a:rPr lang="en-US" dirty="0" smtClean="0">
                <a:latin typeface="Helvetica"/>
                <a:cs typeface="Helvetica"/>
              </a:rPr>
              <a:t>	ET12SameVP </a:t>
            </a:r>
            <a:r>
              <a:rPr lang="en-US" dirty="0">
                <a:latin typeface="Helvetica"/>
                <a:cs typeface="Helvetica"/>
              </a:rPr>
              <a:t>= ORG-PER-false</a:t>
            </a:r>
          </a:p>
        </p:txBody>
      </p:sp>
      <p:sp>
        <p:nvSpPr>
          <p:cNvPr id="6" name="TextBox 5"/>
          <p:cNvSpPr txBox="1"/>
          <p:nvPr/>
        </p:nvSpPr>
        <p:spPr>
          <a:xfrm>
            <a:off x="4572000" y="4324765"/>
            <a:ext cx="4003971" cy="175432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u="sng" dirty="0" smtClean="0"/>
              <a:t>Minor gain in terms of results.</a:t>
            </a:r>
            <a:r>
              <a:rPr lang="en-US" b="1" dirty="0" smtClean="0"/>
              <a:t> </a:t>
            </a:r>
            <a:r>
              <a:rPr lang="en-US" dirty="0" smtClean="0"/>
              <a:t>Why?</a:t>
            </a:r>
            <a:endParaRPr lang="en-US" dirty="0"/>
          </a:p>
          <a:p>
            <a:endParaRPr lang="en-US" dirty="0" smtClean="0"/>
          </a:p>
          <a:p>
            <a:r>
              <a:rPr lang="en-US" dirty="0" smtClean="0"/>
              <a:t>1) Many relations are local.</a:t>
            </a:r>
          </a:p>
          <a:p>
            <a:r>
              <a:rPr lang="en-US" dirty="0" smtClean="0"/>
              <a:t>2) Parse features are useful for </a:t>
            </a:r>
            <a:r>
              <a:rPr lang="en-US" dirty="0"/>
              <a:t>l</a:t>
            </a:r>
            <a:r>
              <a:rPr lang="en-US" dirty="0" smtClean="0"/>
              <a:t>ong distance connections but parsers fail</a:t>
            </a:r>
            <a:r>
              <a:rPr lang="en-US" dirty="0"/>
              <a:t> </a:t>
            </a:r>
            <a:r>
              <a:rPr lang="en-US" dirty="0" smtClean="0"/>
              <a:t>on long sentences.</a:t>
            </a:r>
            <a:endParaRPr lang="en-US" dirty="0"/>
          </a:p>
        </p:txBody>
      </p:sp>
    </p:spTree>
    <p:extLst>
      <p:ext uri="{BB962C8B-B14F-4D97-AF65-F5344CB8AC3E}">
        <p14:creationId xmlns:p14="http://schemas.microsoft.com/office/powerpoint/2010/main" val="816230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IE</a:t>
            </a:r>
            <a:endParaRPr lang="en-IN" dirty="0"/>
          </a:p>
        </p:txBody>
      </p:sp>
      <p:sp>
        <p:nvSpPr>
          <p:cNvPr id="3" name="Content Placeholder 2"/>
          <p:cNvSpPr>
            <a:spLocks noGrp="1"/>
          </p:cNvSpPr>
          <p:nvPr>
            <p:ph idx="1"/>
          </p:nvPr>
        </p:nvSpPr>
        <p:spPr/>
        <p:txBody>
          <a:bodyPr/>
          <a:lstStyle/>
          <a:p>
            <a:r>
              <a:rPr lang="en-US" dirty="0"/>
              <a:t>Clear factual information is helpful</a:t>
            </a:r>
          </a:p>
          <a:p>
            <a:pPr lvl="1"/>
            <a:r>
              <a:rPr lang="en-US" dirty="0"/>
              <a:t>Answer questions.</a:t>
            </a:r>
          </a:p>
          <a:p>
            <a:pPr lvl="1"/>
            <a:r>
              <a:rPr lang="en-US" dirty="0"/>
              <a:t>Analytics</a:t>
            </a:r>
            <a:r>
              <a:rPr lang="en-US" dirty="0" smtClean="0"/>
              <a:t>.</a:t>
            </a:r>
            <a:endParaRPr lang="en-US" dirty="0"/>
          </a:p>
          <a:p>
            <a:r>
              <a:rPr lang="en-US" dirty="0"/>
              <a:t>Organize and present information</a:t>
            </a:r>
          </a:p>
          <a:p>
            <a:pPr lvl="1"/>
            <a:r>
              <a:rPr lang="en-US" dirty="0"/>
              <a:t>Info boxes in </a:t>
            </a:r>
            <a:r>
              <a:rPr lang="en-US" dirty="0" smtClean="0"/>
              <a:t>Wikipedia</a:t>
            </a:r>
            <a:endParaRPr lang="en-US" dirty="0"/>
          </a:p>
          <a:p>
            <a:r>
              <a:rPr lang="en-US" dirty="0"/>
              <a:t>Obtain new knowledge via inference.</a:t>
            </a:r>
          </a:p>
          <a:p>
            <a:pPr lvl="1"/>
            <a:r>
              <a:rPr lang="en-US" dirty="0"/>
              <a:t>Works-for(x, y) AND located-in(y, z) </a:t>
            </a:r>
            <a:r>
              <a:rPr lang="en-US" dirty="0">
                <a:sym typeface="Wingdings"/>
              </a:rPr>
              <a:t> lives-in(x, z)</a:t>
            </a:r>
            <a:endParaRPr lang="en-US" dirty="0"/>
          </a:p>
          <a:p>
            <a:pPr lvl="1"/>
            <a:endParaRPr lang="en-US" dirty="0"/>
          </a:p>
          <a:p>
            <a:endParaRPr lang="en-IN" dirty="0"/>
          </a:p>
        </p:txBody>
      </p:sp>
    </p:spTree>
    <p:extLst>
      <p:ext uri="{BB962C8B-B14F-4D97-AF65-F5344CB8AC3E}">
        <p14:creationId xmlns:p14="http://schemas.microsoft.com/office/powerpoint/2010/main" val="55041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IE on Biomedical Corpora</a:t>
            </a:r>
            <a:endParaRPr lang="en-IN" dirty="0"/>
          </a:p>
        </p:txBody>
      </p:sp>
      <p:sp>
        <p:nvSpPr>
          <p:cNvPr id="3" name="Content Placeholder 2"/>
          <p:cNvSpPr>
            <a:spLocks noGrp="1"/>
          </p:cNvSpPr>
          <p:nvPr>
            <p:ph idx="1"/>
          </p:nvPr>
        </p:nvSpPr>
        <p:spPr/>
        <p:txBody>
          <a:bodyPr/>
          <a:lstStyle/>
          <a:p>
            <a:r>
              <a:rPr lang="en-US" altLang="en-US" dirty="0" err="1">
                <a:solidFill>
                  <a:srgbClr val="FF0000"/>
                </a:solidFill>
              </a:rPr>
              <a:t>AIMed</a:t>
            </a:r>
            <a:r>
              <a:rPr lang="en-US" altLang="en-US" dirty="0"/>
              <a:t>: 750 abstracts that contain the word </a:t>
            </a:r>
            <a:r>
              <a:rPr lang="en-US" altLang="en-US" i="1" dirty="0"/>
              <a:t>human</a:t>
            </a:r>
            <a:r>
              <a:rPr lang="en-US" altLang="en-US" dirty="0"/>
              <a:t> were randomly chosen from Medline for testing protein name extraction. They were manually tagged by experts to annotate a total of 5,206 human protein references (</a:t>
            </a:r>
            <a:r>
              <a:rPr lang="en-US" altLang="en-US" dirty="0" err="1"/>
              <a:t>Bunescu</a:t>
            </a:r>
            <a:r>
              <a:rPr lang="en-US" altLang="en-US" dirty="0"/>
              <a:t> </a:t>
            </a:r>
            <a:r>
              <a:rPr lang="en-US" altLang="en-US" i="1" dirty="0"/>
              <a:t>et al.,</a:t>
            </a:r>
            <a:r>
              <a:rPr lang="en-US" altLang="en-US" dirty="0"/>
              <a:t> 2005).</a:t>
            </a:r>
          </a:p>
          <a:p>
            <a:endParaRPr lang="en-IN" dirty="0"/>
          </a:p>
        </p:txBody>
      </p:sp>
    </p:spTree>
    <p:extLst>
      <p:ext uri="{BB962C8B-B14F-4D97-AF65-F5344CB8AC3E}">
        <p14:creationId xmlns:p14="http://schemas.microsoft.com/office/powerpoint/2010/main" val="2351834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2756DEAC-0573-44ED-ADCF-94C32CC1F226}" type="slidenum">
              <a:rPr lang="en-US" altLang="en-US" sz="1200" b="0">
                <a:latin typeface="Helvetica" panose="020B0604020202020204" pitchFamily="34" charset="0"/>
              </a:rPr>
              <a:pPr eaLnBrk="1" hangingPunct="1"/>
              <a:t>31</a:t>
            </a:fld>
            <a:endParaRPr lang="en-US" altLang="en-US" sz="1200" b="0"/>
          </a:p>
        </p:txBody>
      </p:sp>
      <p:sp>
        <p:nvSpPr>
          <p:cNvPr id="49155" name="Rectangle 2"/>
          <p:cNvSpPr>
            <a:spLocks noGrp="1" noChangeArrowheads="1"/>
          </p:cNvSpPr>
          <p:nvPr>
            <p:ph type="title"/>
          </p:nvPr>
        </p:nvSpPr>
        <p:spPr/>
        <p:txBody>
          <a:bodyPr/>
          <a:lstStyle/>
          <a:p>
            <a:pPr eaLnBrk="1" hangingPunct="1"/>
            <a:r>
              <a:rPr lang="en-US" altLang="en-US" smtClean="0"/>
              <a:t>Relation Extraction</a:t>
            </a:r>
          </a:p>
        </p:txBody>
      </p:sp>
      <p:sp>
        <p:nvSpPr>
          <p:cNvPr id="49156" name="Rectangle 3"/>
          <p:cNvSpPr>
            <a:spLocks noGrp="1" noChangeArrowheads="1"/>
          </p:cNvSpPr>
          <p:nvPr>
            <p:ph type="body" idx="1"/>
          </p:nvPr>
        </p:nvSpPr>
        <p:spPr>
          <a:xfrm>
            <a:off x="527050" y="1371600"/>
            <a:ext cx="8212138" cy="701675"/>
          </a:xfrm>
        </p:spPr>
        <p:txBody>
          <a:bodyPr/>
          <a:lstStyle/>
          <a:p>
            <a:pPr eaLnBrk="1" hangingPunct="1"/>
            <a:r>
              <a:rPr lang="en-US" altLang="en-US" sz="2400" smtClean="0"/>
              <a:t>Biomedical corpora =&gt; Interactions between Proteins.</a:t>
            </a:r>
          </a:p>
        </p:txBody>
      </p:sp>
      <p:sp>
        <p:nvSpPr>
          <p:cNvPr id="49157" name="Text Box 20"/>
          <p:cNvSpPr txBox="1">
            <a:spLocks noChangeArrowheads="1"/>
          </p:cNvSpPr>
          <p:nvPr/>
        </p:nvSpPr>
        <p:spPr bwMode="auto">
          <a:xfrm>
            <a:off x="633413" y="2600325"/>
            <a:ext cx="77660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solidFill>
                  <a:srgbClr val="800000"/>
                </a:solidFill>
              </a:rPr>
              <a:t>Cyclin D1</a:t>
            </a:r>
            <a:r>
              <a:rPr lang="en-US" altLang="en-US" b="0">
                <a:solidFill>
                  <a:schemeClr val="bg2"/>
                </a:solidFill>
              </a:rPr>
              <a:t> </a:t>
            </a:r>
            <a:r>
              <a:rPr lang="en-US" altLang="en-US" b="0"/>
              <a:t>is induced in early G1 and </a:t>
            </a:r>
            <a:r>
              <a:rPr lang="en-US" altLang="en-US" b="0" i="1"/>
              <a:t>becomes associated with</a:t>
            </a:r>
            <a:r>
              <a:rPr lang="en-US" altLang="en-US" b="0">
                <a:solidFill>
                  <a:schemeClr val="bg2"/>
                </a:solidFill>
              </a:rPr>
              <a:t> </a:t>
            </a:r>
            <a:r>
              <a:rPr lang="en-US" altLang="en-US">
                <a:solidFill>
                  <a:srgbClr val="800000"/>
                </a:solidFill>
              </a:rPr>
              <a:t>p9Ckshs1</a:t>
            </a:r>
            <a:r>
              <a:rPr lang="en-US" altLang="en-US" b="0"/>
              <a:t>,</a:t>
            </a:r>
            <a:r>
              <a:rPr lang="en-US" altLang="en-US" b="0">
                <a:solidFill>
                  <a:schemeClr val="bg2"/>
                </a:solidFill>
              </a:rPr>
              <a:t>  </a:t>
            </a:r>
            <a:r>
              <a:rPr lang="en-US" altLang="en-US" b="0"/>
              <a:t>a Cdk binding subunit. </a:t>
            </a:r>
          </a:p>
        </p:txBody>
      </p:sp>
      <p:sp>
        <p:nvSpPr>
          <p:cNvPr id="49158" name="AutoShape 21"/>
          <p:cNvSpPr>
            <a:spLocks/>
          </p:cNvSpPr>
          <p:nvPr/>
        </p:nvSpPr>
        <p:spPr bwMode="auto">
          <a:xfrm rot="5400000">
            <a:off x="7575551" y="2144712"/>
            <a:ext cx="234950" cy="923925"/>
          </a:xfrm>
          <a:prstGeom prst="leftBrace">
            <a:avLst>
              <a:gd name="adj1" fmla="val 3277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9159" name="Text Box 22"/>
          <p:cNvSpPr txBox="1">
            <a:spLocks noChangeArrowheads="1"/>
          </p:cNvSpPr>
          <p:nvPr/>
        </p:nvSpPr>
        <p:spPr bwMode="auto">
          <a:xfrm>
            <a:off x="803275" y="221297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protein</a:t>
            </a:r>
          </a:p>
        </p:txBody>
      </p:sp>
      <p:sp>
        <p:nvSpPr>
          <p:cNvPr id="49160" name="Text Box 23"/>
          <p:cNvSpPr txBox="1">
            <a:spLocks noChangeArrowheads="1"/>
          </p:cNvSpPr>
          <p:nvPr/>
        </p:nvSpPr>
        <p:spPr bwMode="auto">
          <a:xfrm>
            <a:off x="7254875" y="227012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protein</a:t>
            </a:r>
          </a:p>
        </p:txBody>
      </p:sp>
      <p:sp>
        <p:nvSpPr>
          <p:cNvPr id="49161" name="Text Box 24"/>
          <p:cNvSpPr txBox="1">
            <a:spLocks noChangeArrowheads="1"/>
          </p:cNvSpPr>
          <p:nvPr/>
        </p:nvSpPr>
        <p:spPr bwMode="auto">
          <a:xfrm>
            <a:off x="3741738" y="1847850"/>
            <a:ext cx="1192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interaction</a:t>
            </a:r>
          </a:p>
        </p:txBody>
      </p:sp>
      <p:cxnSp>
        <p:nvCxnSpPr>
          <p:cNvPr id="49162" name="AutoShape 25"/>
          <p:cNvCxnSpPr>
            <a:cxnSpLocks noChangeShapeType="1"/>
            <a:stCxn id="49159" idx="0"/>
            <a:endCxn id="49161" idx="1"/>
          </p:cNvCxnSpPr>
          <p:nvPr/>
        </p:nvCxnSpPr>
        <p:spPr bwMode="auto">
          <a:xfrm rot="-5400000">
            <a:off x="2393156" y="864394"/>
            <a:ext cx="180975" cy="2516188"/>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9163" name="AutoShape 26"/>
          <p:cNvCxnSpPr>
            <a:cxnSpLocks noChangeShapeType="1"/>
            <a:stCxn id="49160" idx="0"/>
            <a:endCxn id="49161" idx="3"/>
          </p:cNvCxnSpPr>
          <p:nvPr/>
        </p:nvCxnSpPr>
        <p:spPr bwMode="auto">
          <a:xfrm rot="5400000" flipH="1">
            <a:off x="6186487" y="779463"/>
            <a:ext cx="238125" cy="274320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49164" name="AutoShape 27"/>
          <p:cNvSpPr>
            <a:spLocks/>
          </p:cNvSpPr>
          <p:nvPr/>
        </p:nvSpPr>
        <p:spPr bwMode="auto">
          <a:xfrm rot="5400000">
            <a:off x="1148557" y="2129631"/>
            <a:ext cx="234950" cy="874713"/>
          </a:xfrm>
          <a:prstGeom prst="leftBrace">
            <a:avLst>
              <a:gd name="adj1" fmla="val 3102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9165" name="Rectangle 30"/>
          <p:cNvSpPr>
            <a:spLocks noChangeArrowheads="1"/>
          </p:cNvSpPr>
          <p:nvPr/>
        </p:nvSpPr>
        <p:spPr bwMode="auto">
          <a:xfrm>
            <a:off x="458788" y="3462338"/>
            <a:ext cx="8212137"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spcBef>
                <a:spcPct val="20000"/>
              </a:spcBef>
              <a:buClr>
                <a:srgbClr val="FF0000"/>
              </a:buClr>
              <a:buFontTx/>
              <a:buChar char="•"/>
            </a:pPr>
            <a:r>
              <a:rPr lang="en-US" altLang="en-US" sz="2400" b="0"/>
              <a:t>Newspaper corpora =&gt; relationships (e.g. Role, Part, Location, Near, Social) between predefined types of entities (e.g. Person, Organization, Facility, Location, Geo-Political).</a:t>
            </a:r>
          </a:p>
        </p:txBody>
      </p:sp>
      <p:sp>
        <p:nvSpPr>
          <p:cNvPr id="49166" name="AutoShape 32"/>
          <p:cNvSpPr>
            <a:spLocks/>
          </p:cNvSpPr>
          <p:nvPr/>
        </p:nvSpPr>
        <p:spPr bwMode="auto">
          <a:xfrm rot="5400000">
            <a:off x="1077913" y="4960938"/>
            <a:ext cx="279400" cy="1193800"/>
          </a:xfrm>
          <a:prstGeom prst="leftBrace">
            <a:avLst>
              <a:gd name="adj1" fmla="val 3560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9167" name="Text Box 33"/>
          <p:cNvSpPr txBox="1">
            <a:spLocks noChangeArrowheads="1"/>
          </p:cNvSpPr>
          <p:nvPr/>
        </p:nvSpPr>
        <p:spPr bwMode="auto">
          <a:xfrm>
            <a:off x="549275" y="5534025"/>
            <a:ext cx="8448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solidFill>
                  <a:srgbClr val="800000"/>
                </a:solidFill>
              </a:rPr>
              <a:t>Protesters</a:t>
            </a:r>
            <a:r>
              <a:rPr lang="en-US" altLang="en-US" b="0"/>
              <a:t> </a:t>
            </a:r>
            <a:r>
              <a:rPr lang="en-US" altLang="en-US" b="0" i="1"/>
              <a:t>seized</a:t>
            </a:r>
            <a:r>
              <a:rPr lang="en-US" altLang="en-US" b="0"/>
              <a:t> several pumping </a:t>
            </a:r>
            <a:r>
              <a:rPr lang="en-US" altLang="en-US">
                <a:solidFill>
                  <a:srgbClr val="800000"/>
                </a:solidFill>
              </a:rPr>
              <a:t>stations</a:t>
            </a:r>
            <a:r>
              <a:rPr lang="en-US" altLang="en-US" b="0"/>
              <a:t>, </a:t>
            </a:r>
            <a:r>
              <a:rPr lang="en-US" altLang="en-US" b="0" i="1"/>
              <a:t>holding</a:t>
            </a:r>
            <a:r>
              <a:rPr lang="en-US" altLang="en-US" b="0"/>
              <a:t> 127 Shell </a:t>
            </a:r>
            <a:r>
              <a:rPr lang="en-US" altLang="en-US">
                <a:solidFill>
                  <a:srgbClr val="800000"/>
                </a:solidFill>
              </a:rPr>
              <a:t>workers</a:t>
            </a:r>
            <a:r>
              <a:rPr lang="en-US" altLang="en-US" b="0"/>
              <a:t> hostage.</a:t>
            </a:r>
          </a:p>
        </p:txBody>
      </p:sp>
      <p:sp>
        <p:nvSpPr>
          <p:cNvPr id="49168" name="AutoShape 34"/>
          <p:cNvSpPr>
            <a:spLocks/>
          </p:cNvSpPr>
          <p:nvPr/>
        </p:nvSpPr>
        <p:spPr bwMode="auto">
          <a:xfrm rot="5400000">
            <a:off x="4550569" y="5104606"/>
            <a:ext cx="279400" cy="928688"/>
          </a:xfrm>
          <a:prstGeom prst="leftBrace">
            <a:avLst>
              <a:gd name="adj1" fmla="val 2769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9169" name="AutoShape 35"/>
          <p:cNvSpPr>
            <a:spLocks/>
          </p:cNvSpPr>
          <p:nvPr/>
        </p:nvSpPr>
        <p:spPr bwMode="auto">
          <a:xfrm rot="5400000">
            <a:off x="7419976" y="5022850"/>
            <a:ext cx="279400" cy="993775"/>
          </a:xfrm>
          <a:prstGeom prst="leftBrace">
            <a:avLst>
              <a:gd name="adj1" fmla="val 296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49170" name="Text Box 36"/>
          <p:cNvSpPr txBox="1">
            <a:spLocks noChangeArrowheads="1"/>
          </p:cNvSpPr>
          <p:nvPr/>
        </p:nvSpPr>
        <p:spPr bwMode="auto">
          <a:xfrm>
            <a:off x="835025" y="511016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people</a:t>
            </a:r>
            <a:endParaRPr lang="en-US" altLang="en-US" sz="1800" b="0"/>
          </a:p>
        </p:txBody>
      </p:sp>
      <p:sp>
        <p:nvSpPr>
          <p:cNvPr id="49171" name="Text Box 37"/>
          <p:cNvSpPr txBox="1">
            <a:spLocks noChangeArrowheads="1"/>
          </p:cNvSpPr>
          <p:nvPr/>
        </p:nvSpPr>
        <p:spPr bwMode="auto">
          <a:xfrm>
            <a:off x="7200900" y="507206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people</a:t>
            </a:r>
            <a:endParaRPr lang="en-US" altLang="en-US" sz="1800" b="0"/>
          </a:p>
        </p:txBody>
      </p:sp>
      <p:sp>
        <p:nvSpPr>
          <p:cNvPr id="49172" name="Text Box 38"/>
          <p:cNvSpPr txBox="1">
            <a:spLocks noChangeArrowheads="1"/>
          </p:cNvSpPr>
          <p:nvPr/>
        </p:nvSpPr>
        <p:spPr bwMode="auto">
          <a:xfrm>
            <a:off x="4287838" y="5132388"/>
            <a:ext cx="823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facility</a:t>
            </a:r>
            <a:endParaRPr lang="en-US" altLang="en-US" sz="1800" b="0"/>
          </a:p>
        </p:txBody>
      </p:sp>
      <p:sp>
        <p:nvSpPr>
          <p:cNvPr id="49173" name="Text Box 39"/>
          <p:cNvSpPr txBox="1">
            <a:spLocks noChangeArrowheads="1"/>
          </p:cNvSpPr>
          <p:nvPr/>
        </p:nvSpPr>
        <p:spPr bwMode="auto">
          <a:xfrm>
            <a:off x="2717800" y="47021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location</a:t>
            </a:r>
            <a:endParaRPr lang="en-US" altLang="en-US" sz="1800" b="0"/>
          </a:p>
        </p:txBody>
      </p:sp>
      <p:sp>
        <p:nvSpPr>
          <p:cNvPr id="49174" name="Text Box 40"/>
          <p:cNvSpPr txBox="1">
            <a:spLocks noChangeArrowheads="1"/>
          </p:cNvSpPr>
          <p:nvPr/>
        </p:nvSpPr>
        <p:spPr bwMode="auto">
          <a:xfrm>
            <a:off x="5772150" y="4691063"/>
            <a:ext cx="912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location</a:t>
            </a:r>
            <a:endParaRPr lang="en-US" altLang="en-US" sz="1800" b="0"/>
          </a:p>
        </p:txBody>
      </p:sp>
      <p:cxnSp>
        <p:nvCxnSpPr>
          <p:cNvPr id="49175" name="AutoShape 41"/>
          <p:cNvCxnSpPr>
            <a:cxnSpLocks noChangeShapeType="1"/>
            <a:stCxn id="49170" idx="0"/>
            <a:endCxn id="49173" idx="1"/>
          </p:cNvCxnSpPr>
          <p:nvPr/>
        </p:nvCxnSpPr>
        <p:spPr bwMode="auto">
          <a:xfrm rot="-5400000">
            <a:off x="1853406" y="4245769"/>
            <a:ext cx="223838" cy="150495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49176" name="Text Box 42"/>
          <p:cNvSpPr txBox="1">
            <a:spLocks noChangeArrowheads="1"/>
          </p:cNvSpPr>
          <p:nvPr/>
        </p:nvSpPr>
        <p:spPr bwMode="auto">
          <a:xfrm>
            <a:off x="5013325" y="4868863"/>
            <a:ext cx="46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spcBef>
                <a:spcPct val="50000"/>
              </a:spcBef>
            </a:pPr>
            <a:endParaRPr lang="en-US" altLang="en-US" sz="1400" b="0"/>
          </a:p>
        </p:txBody>
      </p:sp>
      <p:sp>
        <p:nvSpPr>
          <p:cNvPr id="49177" name="Text Box 44"/>
          <p:cNvSpPr txBox="1">
            <a:spLocks noChangeArrowheads="1"/>
          </p:cNvSpPr>
          <p:nvPr/>
        </p:nvSpPr>
        <p:spPr bwMode="auto">
          <a:xfrm>
            <a:off x="5343525" y="4868863"/>
            <a:ext cx="544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sz="1400" b="0"/>
          </a:p>
        </p:txBody>
      </p:sp>
      <p:cxnSp>
        <p:nvCxnSpPr>
          <p:cNvPr id="49178" name="AutoShape 48"/>
          <p:cNvCxnSpPr>
            <a:cxnSpLocks noChangeShapeType="1"/>
            <a:stCxn id="49174" idx="1"/>
            <a:endCxn id="49172" idx="0"/>
          </p:cNvCxnSpPr>
          <p:nvPr/>
        </p:nvCxnSpPr>
        <p:spPr bwMode="auto">
          <a:xfrm rot="10800000" flipV="1">
            <a:off x="4700588" y="4875213"/>
            <a:ext cx="1071562" cy="25717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9179" name="AutoShape 49"/>
          <p:cNvCxnSpPr>
            <a:cxnSpLocks noChangeShapeType="1"/>
            <a:stCxn id="49174" idx="3"/>
            <a:endCxn id="49171" idx="0"/>
          </p:cNvCxnSpPr>
          <p:nvPr/>
        </p:nvCxnSpPr>
        <p:spPr bwMode="auto">
          <a:xfrm>
            <a:off x="6684963" y="4875213"/>
            <a:ext cx="893762" cy="196850"/>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49180" name="AutoShape 50"/>
          <p:cNvCxnSpPr>
            <a:cxnSpLocks noChangeShapeType="1"/>
            <a:stCxn id="49173" idx="3"/>
            <a:endCxn id="49172" idx="0"/>
          </p:cNvCxnSpPr>
          <p:nvPr/>
        </p:nvCxnSpPr>
        <p:spPr bwMode="auto">
          <a:xfrm>
            <a:off x="3630613" y="4886325"/>
            <a:ext cx="1069975" cy="24606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61359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7938" y="22302"/>
            <a:ext cx="9144000" cy="1325563"/>
          </a:xfrm>
        </p:spPr>
        <p:txBody>
          <a:bodyPr>
            <a:normAutofit/>
          </a:bodyPr>
          <a:lstStyle/>
          <a:p>
            <a:r>
              <a:rPr lang="en-US" altLang="en-US" dirty="0" smtClean="0"/>
              <a:t>Relation Extraction as Classification</a:t>
            </a:r>
          </a:p>
        </p:txBody>
      </p:sp>
      <p:sp>
        <p:nvSpPr>
          <p:cNvPr id="50179" name="Content Placeholder 2"/>
          <p:cNvSpPr>
            <a:spLocks noGrp="1"/>
          </p:cNvSpPr>
          <p:nvPr>
            <p:ph idx="1"/>
          </p:nvPr>
        </p:nvSpPr>
        <p:spPr>
          <a:xfrm>
            <a:off x="693738" y="1371600"/>
            <a:ext cx="7772400" cy="4687888"/>
          </a:xfrm>
        </p:spPr>
        <p:txBody>
          <a:bodyPr/>
          <a:lstStyle/>
          <a:p>
            <a:r>
              <a:rPr lang="en-US" altLang="en-US" smtClean="0"/>
              <a:t>For a given relation, classify each pair of type-consistent entities that are in the same sentence as having that relation or not.</a:t>
            </a:r>
          </a:p>
          <a:p>
            <a:pPr lvl="1"/>
            <a:r>
              <a:rPr lang="en-US" altLang="en-US" smtClean="0"/>
              <a:t>Location: Classify each pair of People and Facility.</a:t>
            </a:r>
          </a:p>
          <a:p>
            <a:pPr lvl="1"/>
            <a:endParaRPr lang="en-US" altLang="en-US" smtClean="0"/>
          </a:p>
        </p:txBody>
      </p:sp>
      <p:sp>
        <p:nvSpPr>
          <p:cNvPr id="4" name="Slide Number Placeholder 3"/>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7950A9E-D73E-42E9-9D10-EA44F300615A}" type="slidenum">
              <a:rPr lang="en-US" altLang="en-US" sz="1200" b="0">
                <a:latin typeface="Helvetica" panose="020B0604020202020204" pitchFamily="34" charset="0"/>
              </a:rPr>
              <a:pPr eaLnBrk="1" hangingPunct="1"/>
              <a:t>32</a:t>
            </a:fld>
            <a:endParaRPr lang="en-US" altLang="en-US" sz="1200" b="0"/>
          </a:p>
        </p:txBody>
      </p:sp>
      <p:sp>
        <p:nvSpPr>
          <p:cNvPr id="50181" name="AutoShape 32"/>
          <p:cNvSpPr>
            <a:spLocks/>
          </p:cNvSpPr>
          <p:nvPr/>
        </p:nvSpPr>
        <p:spPr bwMode="auto">
          <a:xfrm rot="5400000">
            <a:off x="979488" y="4598988"/>
            <a:ext cx="279400" cy="1193800"/>
          </a:xfrm>
          <a:prstGeom prst="leftBrace">
            <a:avLst>
              <a:gd name="adj1" fmla="val 3560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50182" name="Text Box 33"/>
          <p:cNvSpPr txBox="1">
            <a:spLocks noChangeArrowheads="1"/>
          </p:cNvSpPr>
          <p:nvPr/>
        </p:nvSpPr>
        <p:spPr bwMode="auto">
          <a:xfrm>
            <a:off x="450850" y="5172075"/>
            <a:ext cx="8448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solidFill>
                  <a:srgbClr val="800000"/>
                </a:solidFill>
              </a:rPr>
              <a:t>Protesters</a:t>
            </a:r>
            <a:r>
              <a:rPr lang="en-US" altLang="en-US" b="0"/>
              <a:t> </a:t>
            </a:r>
            <a:r>
              <a:rPr lang="en-US" altLang="en-US" b="0" i="1"/>
              <a:t>seized</a:t>
            </a:r>
            <a:r>
              <a:rPr lang="en-US" altLang="en-US" b="0"/>
              <a:t> several pumping </a:t>
            </a:r>
            <a:r>
              <a:rPr lang="en-US" altLang="en-US">
                <a:solidFill>
                  <a:srgbClr val="800000"/>
                </a:solidFill>
              </a:rPr>
              <a:t>stations</a:t>
            </a:r>
            <a:r>
              <a:rPr lang="en-US" altLang="en-US" b="0"/>
              <a:t>, </a:t>
            </a:r>
            <a:r>
              <a:rPr lang="en-US" altLang="en-US" b="0" i="1"/>
              <a:t>holding</a:t>
            </a:r>
            <a:r>
              <a:rPr lang="en-US" altLang="en-US" b="0"/>
              <a:t> 127 Shell </a:t>
            </a:r>
            <a:r>
              <a:rPr lang="en-US" altLang="en-US">
                <a:solidFill>
                  <a:srgbClr val="800000"/>
                </a:solidFill>
              </a:rPr>
              <a:t>workers</a:t>
            </a:r>
            <a:r>
              <a:rPr lang="en-US" altLang="en-US" b="0"/>
              <a:t> hostage.</a:t>
            </a:r>
          </a:p>
        </p:txBody>
      </p:sp>
      <p:sp>
        <p:nvSpPr>
          <p:cNvPr id="50183" name="AutoShape 34"/>
          <p:cNvSpPr>
            <a:spLocks/>
          </p:cNvSpPr>
          <p:nvPr/>
        </p:nvSpPr>
        <p:spPr bwMode="auto">
          <a:xfrm rot="5400000">
            <a:off x="4452144" y="4742656"/>
            <a:ext cx="279400" cy="928688"/>
          </a:xfrm>
          <a:prstGeom prst="leftBrace">
            <a:avLst>
              <a:gd name="adj1" fmla="val 2769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50184" name="AutoShape 35"/>
          <p:cNvSpPr>
            <a:spLocks/>
          </p:cNvSpPr>
          <p:nvPr/>
        </p:nvSpPr>
        <p:spPr bwMode="auto">
          <a:xfrm rot="5400000">
            <a:off x="7321551" y="4660900"/>
            <a:ext cx="279400" cy="993775"/>
          </a:xfrm>
          <a:prstGeom prst="leftBrace">
            <a:avLst>
              <a:gd name="adj1" fmla="val 296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50185" name="Text Box 36"/>
          <p:cNvSpPr txBox="1">
            <a:spLocks noChangeArrowheads="1"/>
          </p:cNvSpPr>
          <p:nvPr/>
        </p:nvSpPr>
        <p:spPr bwMode="auto">
          <a:xfrm>
            <a:off x="736600" y="474821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people</a:t>
            </a:r>
            <a:endParaRPr lang="en-US" altLang="en-US" sz="1800" b="0"/>
          </a:p>
        </p:txBody>
      </p:sp>
      <p:sp>
        <p:nvSpPr>
          <p:cNvPr id="50186" name="Text Box 37"/>
          <p:cNvSpPr txBox="1">
            <a:spLocks noChangeArrowheads="1"/>
          </p:cNvSpPr>
          <p:nvPr/>
        </p:nvSpPr>
        <p:spPr bwMode="auto">
          <a:xfrm>
            <a:off x="7102475" y="471011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people</a:t>
            </a:r>
            <a:endParaRPr lang="en-US" altLang="en-US" sz="1800" b="0"/>
          </a:p>
        </p:txBody>
      </p:sp>
      <p:sp>
        <p:nvSpPr>
          <p:cNvPr id="50187" name="Text Box 38"/>
          <p:cNvSpPr txBox="1">
            <a:spLocks noChangeArrowheads="1"/>
          </p:cNvSpPr>
          <p:nvPr/>
        </p:nvSpPr>
        <p:spPr bwMode="auto">
          <a:xfrm>
            <a:off x="4189413" y="4770438"/>
            <a:ext cx="823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facility</a:t>
            </a:r>
            <a:endParaRPr lang="en-US" altLang="en-US" sz="1800" b="0"/>
          </a:p>
        </p:txBody>
      </p:sp>
      <p:sp>
        <p:nvSpPr>
          <p:cNvPr id="50188" name="Text Box 39"/>
          <p:cNvSpPr txBox="1">
            <a:spLocks noChangeArrowheads="1"/>
          </p:cNvSpPr>
          <p:nvPr/>
        </p:nvSpPr>
        <p:spPr bwMode="auto">
          <a:xfrm>
            <a:off x="2619375" y="434022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location</a:t>
            </a:r>
            <a:endParaRPr lang="en-US" altLang="en-US" sz="1800" b="0"/>
          </a:p>
        </p:txBody>
      </p:sp>
      <p:sp>
        <p:nvSpPr>
          <p:cNvPr id="50189" name="Text Box 40"/>
          <p:cNvSpPr txBox="1">
            <a:spLocks noChangeArrowheads="1"/>
          </p:cNvSpPr>
          <p:nvPr/>
        </p:nvSpPr>
        <p:spPr bwMode="auto">
          <a:xfrm>
            <a:off x="5673725" y="4329113"/>
            <a:ext cx="912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location</a:t>
            </a:r>
            <a:endParaRPr lang="en-US" altLang="en-US" sz="1800" b="0"/>
          </a:p>
        </p:txBody>
      </p:sp>
      <p:cxnSp>
        <p:nvCxnSpPr>
          <p:cNvPr id="50190" name="AutoShape 41"/>
          <p:cNvCxnSpPr>
            <a:cxnSpLocks noChangeShapeType="1"/>
            <a:stCxn id="50185" idx="0"/>
            <a:endCxn id="50188" idx="1"/>
          </p:cNvCxnSpPr>
          <p:nvPr/>
        </p:nvCxnSpPr>
        <p:spPr bwMode="auto">
          <a:xfrm rot="-5400000">
            <a:off x="1754981" y="3883819"/>
            <a:ext cx="223838" cy="150495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0191" name="Text Box 42"/>
          <p:cNvSpPr txBox="1">
            <a:spLocks noChangeArrowheads="1"/>
          </p:cNvSpPr>
          <p:nvPr/>
        </p:nvSpPr>
        <p:spPr bwMode="auto">
          <a:xfrm>
            <a:off x="4914900" y="4506913"/>
            <a:ext cx="46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spcBef>
                <a:spcPct val="50000"/>
              </a:spcBef>
            </a:pPr>
            <a:endParaRPr lang="en-US" altLang="en-US" sz="1400" b="0"/>
          </a:p>
        </p:txBody>
      </p:sp>
      <p:sp>
        <p:nvSpPr>
          <p:cNvPr id="50192" name="Text Box 44"/>
          <p:cNvSpPr txBox="1">
            <a:spLocks noChangeArrowheads="1"/>
          </p:cNvSpPr>
          <p:nvPr/>
        </p:nvSpPr>
        <p:spPr bwMode="auto">
          <a:xfrm>
            <a:off x="5245100" y="4506913"/>
            <a:ext cx="544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sz="1400" b="0"/>
          </a:p>
        </p:txBody>
      </p:sp>
      <p:cxnSp>
        <p:nvCxnSpPr>
          <p:cNvPr id="50193" name="AutoShape 48"/>
          <p:cNvCxnSpPr>
            <a:cxnSpLocks noChangeShapeType="1"/>
            <a:stCxn id="50189" idx="1"/>
            <a:endCxn id="50187" idx="0"/>
          </p:cNvCxnSpPr>
          <p:nvPr/>
        </p:nvCxnSpPr>
        <p:spPr bwMode="auto">
          <a:xfrm rot="10800000" flipV="1">
            <a:off x="4602163" y="4513263"/>
            <a:ext cx="1071562" cy="25717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0194" name="AutoShape 49"/>
          <p:cNvCxnSpPr>
            <a:cxnSpLocks noChangeShapeType="1"/>
            <a:stCxn id="50189" idx="3"/>
            <a:endCxn id="50186" idx="0"/>
          </p:cNvCxnSpPr>
          <p:nvPr/>
        </p:nvCxnSpPr>
        <p:spPr bwMode="auto">
          <a:xfrm>
            <a:off x="6586538" y="4513263"/>
            <a:ext cx="893762" cy="196850"/>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50195" name="AutoShape 50"/>
          <p:cNvCxnSpPr>
            <a:cxnSpLocks noChangeShapeType="1"/>
            <a:stCxn id="50188" idx="3"/>
            <a:endCxn id="50187" idx="0"/>
          </p:cNvCxnSpPr>
          <p:nvPr/>
        </p:nvCxnSpPr>
        <p:spPr bwMode="auto">
          <a:xfrm>
            <a:off x="3532188" y="4524375"/>
            <a:ext cx="1069975" cy="24606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0196" name="TextBox 20"/>
          <p:cNvSpPr txBox="1">
            <a:spLocks noChangeArrowheads="1"/>
          </p:cNvSpPr>
          <p:nvPr/>
        </p:nvSpPr>
        <p:spPr bwMode="auto">
          <a:xfrm>
            <a:off x="2874963" y="4037013"/>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a:t>
            </a:r>
          </a:p>
        </p:txBody>
      </p:sp>
      <p:sp>
        <p:nvSpPr>
          <p:cNvPr id="50197" name="TextBox 21"/>
          <p:cNvSpPr txBox="1">
            <a:spLocks noChangeArrowheads="1"/>
          </p:cNvSpPr>
          <p:nvPr/>
        </p:nvSpPr>
        <p:spPr bwMode="auto">
          <a:xfrm>
            <a:off x="5918200" y="405765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a:t>
            </a:r>
          </a:p>
        </p:txBody>
      </p:sp>
    </p:spTree>
    <p:extLst>
      <p:ext uri="{BB962C8B-B14F-4D97-AF65-F5344CB8AC3E}">
        <p14:creationId xmlns:p14="http://schemas.microsoft.com/office/powerpoint/2010/main" val="1045834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t>Sequence to Classify</a:t>
            </a:r>
          </a:p>
        </p:txBody>
      </p:sp>
      <p:sp>
        <p:nvSpPr>
          <p:cNvPr id="51203" name="Content Placeholder 2"/>
          <p:cNvSpPr>
            <a:spLocks noGrp="1"/>
          </p:cNvSpPr>
          <p:nvPr>
            <p:ph idx="1"/>
          </p:nvPr>
        </p:nvSpPr>
        <p:spPr/>
        <p:txBody>
          <a:bodyPr/>
          <a:lstStyle/>
          <a:p>
            <a:r>
              <a:rPr lang="en-US" altLang="en-US" smtClean="0"/>
              <a:t>Word sequence between the entities</a:t>
            </a:r>
          </a:p>
          <a:p>
            <a:endParaRPr lang="en-US" altLang="en-US" smtClean="0"/>
          </a:p>
          <a:p>
            <a:endParaRPr lang="en-US" altLang="en-US" smtClean="0"/>
          </a:p>
          <a:p>
            <a:endParaRPr lang="en-US" altLang="en-US" smtClean="0"/>
          </a:p>
          <a:p>
            <a:r>
              <a:rPr lang="en-US" altLang="en-US" smtClean="0"/>
              <a:t>Dependency path between the entities</a:t>
            </a:r>
          </a:p>
        </p:txBody>
      </p:sp>
      <p:sp>
        <p:nvSpPr>
          <p:cNvPr id="4" name="Slide Number Placeholder 3"/>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FFA0F66F-C039-46E0-8938-8C33EDF9FC7F}" type="slidenum">
              <a:rPr lang="en-US" altLang="en-US" sz="1200" b="0">
                <a:latin typeface="Helvetica" panose="020B0604020202020204" pitchFamily="34" charset="0"/>
              </a:rPr>
              <a:pPr eaLnBrk="1" hangingPunct="1"/>
              <a:t>33</a:t>
            </a:fld>
            <a:endParaRPr lang="en-US" altLang="en-US" sz="1200" b="0"/>
          </a:p>
        </p:txBody>
      </p:sp>
      <p:pic>
        <p:nvPicPr>
          <p:cNvPr id="512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4381500"/>
            <a:ext cx="7021513" cy="18510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pic>
      <p:sp>
        <p:nvSpPr>
          <p:cNvPr id="51206" name="AutoShape 32"/>
          <p:cNvSpPr>
            <a:spLocks/>
          </p:cNvSpPr>
          <p:nvPr/>
        </p:nvSpPr>
        <p:spPr bwMode="auto">
          <a:xfrm rot="5400000">
            <a:off x="979488" y="2530475"/>
            <a:ext cx="279400" cy="1193800"/>
          </a:xfrm>
          <a:prstGeom prst="leftBrace">
            <a:avLst>
              <a:gd name="adj1" fmla="val 3560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51207" name="Text Box 33"/>
          <p:cNvSpPr txBox="1">
            <a:spLocks noChangeArrowheads="1"/>
          </p:cNvSpPr>
          <p:nvPr/>
        </p:nvSpPr>
        <p:spPr bwMode="auto">
          <a:xfrm>
            <a:off x="450850" y="3103563"/>
            <a:ext cx="8448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solidFill>
                  <a:srgbClr val="800000"/>
                </a:solidFill>
              </a:rPr>
              <a:t>Protesters</a:t>
            </a:r>
            <a:r>
              <a:rPr lang="en-US" altLang="en-US" b="0"/>
              <a:t> </a:t>
            </a:r>
            <a:r>
              <a:rPr lang="en-US" altLang="en-US" b="0" i="1">
                <a:solidFill>
                  <a:srgbClr val="FF0066"/>
                </a:solidFill>
              </a:rPr>
              <a:t>seized</a:t>
            </a:r>
            <a:r>
              <a:rPr lang="en-US" altLang="en-US" b="0">
                <a:solidFill>
                  <a:srgbClr val="FF0066"/>
                </a:solidFill>
              </a:rPr>
              <a:t> several pumping </a:t>
            </a:r>
            <a:r>
              <a:rPr lang="en-US" altLang="en-US">
                <a:solidFill>
                  <a:srgbClr val="800000"/>
                </a:solidFill>
              </a:rPr>
              <a:t>stations</a:t>
            </a:r>
            <a:r>
              <a:rPr lang="en-US" altLang="en-US" b="0"/>
              <a:t>, </a:t>
            </a:r>
            <a:r>
              <a:rPr lang="en-US" altLang="en-US" b="0" i="1">
                <a:solidFill>
                  <a:srgbClr val="FF0000"/>
                </a:solidFill>
              </a:rPr>
              <a:t>holding</a:t>
            </a:r>
            <a:r>
              <a:rPr lang="en-US" altLang="en-US" b="0">
                <a:solidFill>
                  <a:srgbClr val="FF0000"/>
                </a:solidFill>
              </a:rPr>
              <a:t> 127 Shell </a:t>
            </a:r>
            <a:r>
              <a:rPr lang="en-US" altLang="en-US">
                <a:solidFill>
                  <a:srgbClr val="800000"/>
                </a:solidFill>
              </a:rPr>
              <a:t>workers</a:t>
            </a:r>
            <a:r>
              <a:rPr lang="en-US" altLang="en-US" b="0"/>
              <a:t> hostage.</a:t>
            </a:r>
          </a:p>
        </p:txBody>
      </p:sp>
      <p:sp>
        <p:nvSpPr>
          <p:cNvPr id="51208" name="AutoShape 34"/>
          <p:cNvSpPr>
            <a:spLocks/>
          </p:cNvSpPr>
          <p:nvPr/>
        </p:nvSpPr>
        <p:spPr bwMode="auto">
          <a:xfrm rot="5400000">
            <a:off x="4452144" y="2674144"/>
            <a:ext cx="279400" cy="928688"/>
          </a:xfrm>
          <a:prstGeom prst="leftBrace">
            <a:avLst>
              <a:gd name="adj1" fmla="val 2769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51209" name="AutoShape 35"/>
          <p:cNvSpPr>
            <a:spLocks/>
          </p:cNvSpPr>
          <p:nvPr/>
        </p:nvSpPr>
        <p:spPr bwMode="auto">
          <a:xfrm rot="5400000">
            <a:off x="7321551" y="2592387"/>
            <a:ext cx="279400" cy="993775"/>
          </a:xfrm>
          <a:prstGeom prst="leftBrace">
            <a:avLst>
              <a:gd name="adj1" fmla="val 296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a:p>
        </p:txBody>
      </p:sp>
      <p:sp>
        <p:nvSpPr>
          <p:cNvPr id="51210" name="Text Box 36"/>
          <p:cNvSpPr txBox="1">
            <a:spLocks noChangeArrowheads="1"/>
          </p:cNvSpPr>
          <p:nvPr/>
        </p:nvSpPr>
        <p:spPr bwMode="auto">
          <a:xfrm>
            <a:off x="736600" y="26797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people</a:t>
            </a:r>
            <a:endParaRPr lang="en-US" altLang="en-US" sz="1800" b="0"/>
          </a:p>
        </p:txBody>
      </p:sp>
      <p:sp>
        <p:nvSpPr>
          <p:cNvPr id="51211" name="Text Box 37"/>
          <p:cNvSpPr txBox="1">
            <a:spLocks noChangeArrowheads="1"/>
          </p:cNvSpPr>
          <p:nvPr/>
        </p:nvSpPr>
        <p:spPr bwMode="auto">
          <a:xfrm>
            <a:off x="7102475" y="26416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people</a:t>
            </a:r>
            <a:endParaRPr lang="en-US" altLang="en-US" sz="1800" b="0"/>
          </a:p>
        </p:txBody>
      </p:sp>
      <p:sp>
        <p:nvSpPr>
          <p:cNvPr id="51212" name="Text Box 38"/>
          <p:cNvSpPr txBox="1">
            <a:spLocks noChangeArrowheads="1"/>
          </p:cNvSpPr>
          <p:nvPr/>
        </p:nvSpPr>
        <p:spPr bwMode="auto">
          <a:xfrm>
            <a:off x="4189413" y="2701925"/>
            <a:ext cx="823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facility</a:t>
            </a:r>
            <a:endParaRPr lang="en-US" altLang="en-US" sz="1800" b="0"/>
          </a:p>
        </p:txBody>
      </p:sp>
      <p:sp>
        <p:nvSpPr>
          <p:cNvPr id="51213" name="Text Box 39"/>
          <p:cNvSpPr txBox="1">
            <a:spLocks noChangeArrowheads="1"/>
          </p:cNvSpPr>
          <p:nvPr/>
        </p:nvSpPr>
        <p:spPr bwMode="auto">
          <a:xfrm>
            <a:off x="2619375" y="2271713"/>
            <a:ext cx="912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location</a:t>
            </a:r>
            <a:endParaRPr lang="en-US" altLang="en-US" sz="1800" b="0"/>
          </a:p>
        </p:txBody>
      </p:sp>
      <p:sp>
        <p:nvSpPr>
          <p:cNvPr id="51214" name="Text Box 40"/>
          <p:cNvSpPr txBox="1">
            <a:spLocks noChangeArrowheads="1"/>
          </p:cNvSpPr>
          <p:nvPr/>
        </p:nvSpPr>
        <p:spPr bwMode="auto">
          <a:xfrm>
            <a:off x="5673725" y="2260600"/>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800" b="0" i="1">
                <a:latin typeface="Book Antiqua" panose="02040602050305030304" pitchFamily="18" charset="0"/>
              </a:rPr>
              <a:t>location</a:t>
            </a:r>
            <a:endParaRPr lang="en-US" altLang="en-US" sz="1800" b="0"/>
          </a:p>
        </p:txBody>
      </p:sp>
      <p:cxnSp>
        <p:nvCxnSpPr>
          <p:cNvPr id="51215" name="AutoShape 41"/>
          <p:cNvCxnSpPr>
            <a:cxnSpLocks noChangeShapeType="1"/>
            <a:stCxn id="51210" idx="0"/>
            <a:endCxn id="51213" idx="1"/>
          </p:cNvCxnSpPr>
          <p:nvPr/>
        </p:nvCxnSpPr>
        <p:spPr bwMode="auto">
          <a:xfrm rot="-5400000">
            <a:off x="1754981" y="1815307"/>
            <a:ext cx="223837" cy="150495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1216" name="Text Box 42"/>
          <p:cNvSpPr txBox="1">
            <a:spLocks noChangeArrowheads="1"/>
          </p:cNvSpPr>
          <p:nvPr/>
        </p:nvSpPr>
        <p:spPr bwMode="auto">
          <a:xfrm>
            <a:off x="4914900" y="2438400"/>
            <a:ext cx="46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spcBef>
                <a:spcPct val="50000"/>
              </a:spcBef>
            </a:pPr>
            <a:endParaRPr lang="en-US" altLang="en-US" sz="1400" b="0"/>
          </a:p>
        </p:txBody>
      </p:sp>
      <p:sp>
        <p:nvSpPr>
          <p:cNvPr id="51217" name="Text Box 44"/>
          <p:cNvSpPr txBox="1">
            <a:spLocks noChangeArrowheads="1"/>
          </p:cNvSpPr>
          <p:nvPr/>
        </p:nvSpPr>
        <p:spPr bwMode="auto">
          <a:xfrm>
            <a:off x="5245100" y="2438400"/>
            <a:ext cx="544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endParaRPr lang="en-US" altLang="en-US" sz="1400" b="0"/>
          </a:p>
        </p:txBody>
      </p:sp>
      <p:cxnSp>
        <p:nvCxnSpPr>
          <p:cNvPr id="51218" name="AutoShape 48"/>
          <p:cNvCxnSpPr>
            <a:cxnSpLocks noChangeShapeType="1"/>
            <a:stCxn id="51214" idx="1"/>
            <a:endCxn id="51212" idx="0"/>
          </p:cNvCxnSpPr>
          <p:nvPr/>
        </p:nvCxnSpPr>
        <p:spPr bwMode="auto">
          <a:xfrm rot="10800000" flipV="1">
            <a:off x="4602163" y="2444750"/>
            <a:ext cx="1071562" cy="25717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1219" name="AutoShape 49"/>
          <p:cNvCxnSpPr>
            <a:cxnSpLocks noChangeShapeType="1"/>
            <a:stCxn id="51214" idx="3"/>
            <a:endCxn id="51211" idx="0"/>
          </p:cNvCxnSpPr>
          <p:nvPr/>
        </p:nvCxnSpPr>
        <p:spPr bwMode="auto">
          <a:xfrm>
            <a:off x="6586538" y="2444750"/>
            <a:ext cx="893762" cy="196850"/>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51220" name="AutoShape 50"/>
          <p:cNvCxnSpPr>
            <a:cxnSpLocks noChangeShapeType="1"/>
            <a:stCxn id="51213" idx="3"/>
            <a:endCxn id="51212" idx="0"/>
          </p:cNvCxnSpPr>
          <p:nvPr/>
        </p:nvCxnSpPr>
        <p:spPr bwMode="auto">
          <a:xfrm>
            <a:off x="3532188" y="2455863"/>
            <a:ext cx="1069975" cy="246062"/>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21" name="TextBox 20"/>
          <p:cNvSpPr txBox="1">
            <a:spLocks noChangeArrowheads="1"/>
          </p:cNvSpPr>
          <p:nvPr/>
        </p:nvSpPr>
        <p:spPr bwMode="auto">
          <a:xfrm>
            <a:off x="2874963" y="19685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a:t>
            </a:r>
          </a:p>
        </p:txBody>
      </p:sp>
      <p:sp>
        <p:nvSpPr>
          <p:cNvPr id="51222" name="TextBox 21"/>
          <p:cNvSpPr txBox="1">
            <a:spLocks noChangeArrowheads="1"/>
          </p:cNvSpPr>
          <p:nvPr/>
        </p:nvSpPr>
        <p:spPr bwMode="auto">
          <a:xfrm>
            <a:off x="5918200" y="198913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a:t>??</a:t>
            </a:r>
          </a:p>
        </p:txBody>
      </p:sp>
      <p:sp>
        <p:nvSpPr>
          <p:cNvPr id="23" name="Freeform 22"/>
          <p:cNvSpPr>
            <a:spLocks/>
          </p:cNvSpPr>
          <p:nvPr/>
        </p:nvSpPr>
        <p:spPr bwMode="auto">
          <a:xfrm>
            <a:off x="1447800" y="4989513"/>
            <a:ext cx="2959100" cy="331787"/>
          </a:xfrm>
          <a:custGeom>
            <a:avLst/>
            <a:gdLst>
              <a:gd name="T0" fmla="*/ 18790 w 2959702"/>
              <a:gd name="T1" fmla="*/ 274199 h 332229"/>
              <a:gd name="T2" fmla="*/ 68207 w 2959702"/>
              <a:gd name="T3" fmla="*/ 249519 h 332229"/>
              <a:gd name="T4" fmla="*/ 92916 w 2959702"/>
              <a:gd name="T5" fmla="*/ 233064 h 332229"/>
              <a:gd name="T6" fmla="*/ 142333 w 2959702"/>
              <a:gd name="T7" fmla="*/ 216611 h 332229"/>
              <a:gd name="T8" fmla="*/ 167041 w 2959702"/>
              <a:gd name="T9" fmla="*/ 208384 h 332229"/>
              <a:gd name="T10" fmla="*/ 191750 w 2959702"/>
              <a:gd name="T11" fmla="*/ 200157 h 332229"/>
              <a:gd name="T12" fmla="*/ 208222 w 2959702"/>
              <a:gd name="T13" fmla="*/ 175476 h 332229"/>
              <a:gd name="T14" fmla="*/ 257639 w 2959702"/>
              <a:gd name="T15" fmla="*/ 159023 h 332229"/>
              <a:gd name="T16" fmla="*/ 414126 w 2959702"/>
              <a:gd name="T17" fmla="*/ 134342 h 332229"/>
              <a:gd name="T18" fmla="*/ 537669 w 2959702"/>
              <a:gd name="T19" fmla="*/ 142569 h 332229"/>
              <a:gd name="T20" fmla="*/ 587086 w 2959702"/>
              <a:gd name="T21" fmla="*/ 159023 h 332229"/>
              <a:gd name="T22" fmla="*/ 611794 w 2959702"/>
              <a:gd name="T23" fmla="*/ 167249 h 332229"/>
              <a:gd name="T24" fmla="*/ 636503 w 2959702"/>
              <a:gd name="T25" fmla="*/ 191930 h 332229"/>
              <a:gd name="T26" fmla="*/ 644739 w 2959702"/>
              <a:gd name="T27" fmla="*/ 216611 h 332229"/>
              <a:gd name="T28" fmla="*/ 694156 w 2959702"/>
              <a:gd name="T29" fmla="*/ 249519 h 332229"/>
              <a:gd name="T30" fmla="*/ 718864 w 2959702"/>
              <a:gd name="T31" fmla="*/ 265973 h 332229"/>
              <a:gd name="T32" fmla="*/ 727100 w 2959702"/>
              <a:gd name="T33" fmla="*/ 290653 h 332229"/>
              <a:gd name="T34" fmla="*/ 776517 w 2959702"/>
              <a:gd name="T35" fmla="*/ 315334 h 332229"/>
              <a:gd name="T36" fmla="*/ 801226 w 2959702"/>
              <a:gd name="T37" fmla="*/ 331787 h 332229"/>
              <a:gd name="T38" fmla="*/ 900060 w 2959702"/>
              <a:gd name="T39" fmla="*/ 323560 h 332229"/>
              <a:gd name="T40" fmla="*/ 949477 w 2959702"/>
              <a:gd name="T41" fmla="*/ 307107 h 332229"/>
              <a:gd name="T42" fmla="*/ 974185 w 2959702"/>
              <a:gd name="T43" fmla="*/ 290653 h 332229"/>
              <a:gd name="T44" fmla="*/ 998894 w 2959702"/>
              <a:gd name="T45" fmla="*/ 282426 h 332229"/>
              <a:gd name="T46" fmla="*/ 1023602 w 2959702"/>
              <a:gd name="T47" fmla="*/ 257746 h 332229"/>
              <a:gd name="T48" fmla="*/ 1073019 w 2959702"/>
              <a:gd name="T49" fmla="*/ 224837 h 332229"/>
              <a:gd name="T50" fmla="*/ 1097728 w 2959702"/>
              <a:gd name="T51" fmla="*/ 200157 h 332229"/>
              <a:gd name="T52" fmla="*/ 1122436 w 2959702"/>
              <a:gd name="T53" fmla="*/ 191930 h 332229"/>
              <a:gd name="T54" fmla="*/ 1171853 w 2959702"/>
              <a:gd name="T55" fmla="*/ 150796 h 332229"/>
              <a:gd name="T56" fmla="*/ 1196562 w 2959702"/>
              <a:gd name="T57" fmla="*/ 142569 h 332229"/>
              <a:gd name="T58" fmla="*/ 1221270 w 2959702"/>
              <a:gd name="T59" fmla="*/ 126115 h 332229"/>
              <a:gd name="T60" fmla="*/ 1328340 w 2959702"/>
              <a:gd name="T61" fmla="*/ 101435 h 332229"/>
              <a:gd name="T62" fmla="*/ 1402466 w 2959702"/>
              <a:gd name="T63" fmla="*/ 84981 h 332229"/>
              <a:gd name="T64" fmla="*/ 1427174 w 2959702"/>
              <a:gd name="T65" fmla="*/ 76754 h 332229"/>
              <a:gd name="T66" fmla="*/ 1493063 w 2959702"/>
              <a:gd name="T67" fmla="*/ 68527 h 332229"/>
              <a:gd name="T68" fmla="*/ 1542480 w 2959702"/>
              <a:gd name="T69" fmla="*/ 60301 h 332229"/>
              <a:gd name="T70" fmla="*/ 1616606 w 2959702"/>
              <a:gd name="T71" fmla="*/ 43847 h 332229"/>
              <a:gd name="T72" fmla="*/ 1748384 w 2959702"/>
              <a:gd name="T73" fmla="*/ 35620 h 332229"/>
              <a:gd name="T74" fmla="*/ 1781329 w 2959702"/>
              <a:gd name="T75" fmla="*/ 27393 h 332229"/>
              <a:gd name="T76" fmla="*/ 2349624 w 2959702"/>
              <a:gd name="T77" fmla="*/ 27393 h 332229"/>
              <a:gd name="T78" fmla="*/ 2440222 w 2959702"/>
              <a:gd name="T79" fmla="*/ 43847 h 332229"/>
              <a:gd name="T80" fmla="*/ 2473167 w 2959702"/>
              <a:gd name="T81" fmla="*/ 52074 h 332229"/>
              <a:gd name="T82" fmla="*/ 2596708 w 2959702"/>
              <a:gd name="T83" fmla="*/ 68527 h 332229"/>
              <a:gd name="T84" fmla="*/ 2637889 w 2959702"/>
              <a:gd name="T85" fmla="*/ 76754 h 332229"/>
              <a:gd name="T86" fmla="*/ 2703778 w 2959702"/>
              <a:gd name="T87" fmla="*/ 84981 h 332229"/>
              <a:gd name="T88" fmla="*/ 2761432 w 2959702"/>
              <a:gd name="T89" fmla="*/ 126115 h 332229"/>
              <a:gd name="T90" fmla="*/ 2810848 w 2959702"/>
              <a:gd name="T91" fmla="*/ 159023 h 332229"/>
              <a:gd name="T92" fmla="*/ 2827321 w 2959702"/>
              <a:gd name="T93" fmla="*/ 183703 h 332229"/>
              <a:gd name="T94" fmla="*/ 2852030 w 2959702"/>
              <a:gd name="T95" fmla="*/ 191930 h 332229"/>
              <a:gd name="T96" fmla="*/ 2893211 w 2959702"/>
              <a:gd name="T97" fmla="*/ 241292 h 332229"/>
              <a:gd name="T98" fmla="*/ 2909682 w 2959702"/>
              <a:gd name="T99" fmla="*/ 265973 h 332229"/>
              <a:gd name="T100" fmla="*/ 2934391 w 2959702"/>
              <a:gd name="T101" fmla="*/ 282426 h 332229"/>
              <a:gd name="T102" fmla="*/ 2942627 w 2959702"/>
              <a:gd name="T103" fmla="*/ 307107 h 332229"/>
              <a:gd name="T104" fmla="*/ 2959100 w 2959702"/>
              <a:gd name="T105" fmla="*/ 331787 h 3322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959702"/>
              <a:gd name="T160" fmla="*/ 0 h 332229"/>
              <a:gd name="T161" fmla="*/ 2959702 w 2959702"/>
              <a:gd name="T162" fmla="*/ 332229 h 3322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959702" h="332229">
                <a:moveTo>
                  <a:pt x="18794" y="274564"/>
                </a:moveTo>
                <a:cubicBezTo>
                  <a:pt x="89631" y="227342"/>
                  <a:pt x="0" y="283962"/>
                  <a:pt x="68221" y="249851"/>
                </a:cubicBezTo>
                <a:cubicBezTo>
                  <a:pt x="77077" y="245423"/>
                  <a:pt x="83887" y="237396"/>
                  <a:pt x="92935" y="233375"/>
                </a:cubicBezTo>
                <a:cubicBezTo>
                  <a:pt x="108805" y="226322"/>
                  <a:pt x="125886" y="222392"/>
                  <a:pt x="142362" y="216900"/>
                </a:cubicBezTo>
                <a:lnTo>
                  <a:pt x="167075" y="208662"/>
                </a:lnTo>
                <a:lnTo>
                  <a:pt x="191789" y="200424"/>
                </a:lnTo>
                <a:cubicBezTo>
                  <a:pt x="197281" y="192186"/>
                  <a:pt x="199868" y="180957"/>
                  <a:pt x="208264" y="175710"/>
                </a:cubicBezTo>
                <a:cubicBezTo>
                  <a:pt x="222991" y="166506"/>
                  <a:pt x="241215" y="164727"/>
                  <a:pt x="257691" y="159235"/>
                </a:cubicBezTo>
                <a:cubicBezTo>
                  <a:pt x="272444" y="154318"/>
                  <a:pt x="383490" y="138910"/>
                  <a:pt x="414210" y="134521"/>
                </a:cubicBezTo>
                <a:cubicBezTo>
                  <a:pt x="455399" y="137267"/>
                  <a:pt x="496912" y="136921"/>
                  <a:pt x="537778" y="142759"/>
                </a:cubicBezTo>
                <a:cubicBezTo>
                  <a:pt x="554970" y="145215"/>
                  <a:pt x="570729" y="153743"/>
                  <a:pt x="587205" y="159235"/>
                </a:cubicBezTo>
                <a:lnTo>
                  <a:pt x="611918" y="167472"/>
                </a:lnTo>
                <a:cubicBezTo>
                  <a:pt x="620156" y="175710"/>
                  <a:pt x="630170" y="182492"/>
                  <a:pt x="636632" y="192186"/>
                </a:cubicBezTo>
                <a:cubicBezTo>
                  <a:pt x="641449" y="199411"/>
                  <a:pt x="638730" y="210760"/>
                  <a:pt x="644870" y="216900"/>
                </a:cubicBezTo>
                <a:cubicBezTo>
                  <a:pt x="658872" y="230902"/>
                  <a:pt x="677821" y="238867"/>
                  <a:pt x="694297" y="249851"/>
                </a:cubicBezTo>
                <a:lnTo>
                  <a:pt x="719010" y="266327"/>
                </a:lnTo>
                <a:cubicBezTo>
                  <a:pt x="721756" y="274565"/>
                  <a:pt x="721824" y="284260"/>
                  <a:pt x="727248" y="291040"/>
                </a:cubicBezTo>
                <a:cubicBezTo>
                  <a:pt x="742987" y="310713"/>
                  <a:pt x="756777" y="305805"/>
                  <a:pt x="776675" y="315754"/>
                </a:cubicBezTo>
                <a:cubicBezTo>
                  <a:pt x="785530" y="320182"/>
                  <a:pt x="793151" y="326737"/>
                  <a:pt x="801389" y="332229"/>
                </a:cubicBezTo>
                <a:cubicBezTo>
                  <a:pt x="834340" y="329483"/>
                  <a:pt x="867627" y="329427"/>
                  <a:pt x="900243" y="323991"/>
                </a:cubicBezTo>
                <a:cubicBezTo>
                  <a:pt x="917374" y="321136"/>
                  <a:pt x="949670" y="307516"/>
                  <a:pt x="949670" y="307516"/>
                </a:cubicBezTo>
                <a:cubicBezTo>
                  <a:pt x="957908" y="302024"/>
                  <a:pt x="965528" y="295468"/>
                  <a:pt x="974383" y="291040"/>
                </a:cubicBezTo>
                <a:cubicBezTo>
                  <a:pt x="982150" y="287157"/>
                  <a:pt x="991872" y="287619"/>
                  <a:pt x="999097" y="282802"/>
                </a:cubicBezTo>
                <a:cubicBezTo>
                  <a:pt x="1008790" y="276340"/>
                  <a:pt x="1014614" y="265241"/>
                  <a:pt x="1023810" y="258089"/>
                </a:cubicBezTo>
                <a:cubicBezTo>
                  <a:pt x="1039440" y="245932"/>
                  <a:pt x="1056761" y="236121"/>
                  <a:pt x="1073237" y="225137"/>
                </a:cubicBezTo>
                <a:cubicBezTo>
                  <a:pt x="1082930" y="218675"/>
                  <a:pt x="1088258" y="206886"/>
                  <a:pt x="1097951" y="200424"/>
                </a:cubicBezTo>
                <a:cubicBezTo>
                  <a:pt x="1105176" y="195607"/>
                  <a:pt x="1114897" y="196069"/>
                  <a:pt x="1122664" y="192186"/>
                </a:cubicBezTo>
                <a:cubicBezTo>
                  <a:pt x="1176575" y="165230"/>
                  <a:pt x="1117428" y="187438"/>
                  <a:pt x="1172091" y="150997"/>
                </a:cubicBezTo>
                <a:cubicBezTo>
                  <a:pt x="1179316" y="146180"/>
                  <a:pt x="1188567" y="145505"/>
                  <a:pt x="1196805" y="142759"/>
                </a:cubicBezTo>
                <a:cubicBezTo>
                  <a:pt x="1205043" y="137267"/>
                  <a:pt x="1212471" y="130304"/>
                  <a:pt x="1221518" y="126283"/>
                </a:cubicBezTo>
                <a:cubicBezTo>
                  <a:pt x="1264366" y="107240"/>
                  <a:pt x="1281703" y="108271"/>
                  <a:pt x="1328610" y="101570"/>
                </a:cubicBezTo>
                <a:cubicBezTo>
                  <a:pt x="1384246" y="83025"/>
                  <a:pt x="1315759" y="104426"/>
                  <a:pt x="1402751" y="85094"/>
                </a:cubicBezTo>
                <a:cubicBezTo>
                  <a:pt x="1411228" y="83210"/>
                  <a:pt x="1418921" y="78409"/>
                  <a:pt x="1427464" y="76856"/>
                </a:cubicBezTo>
                <a:cubicBezTo>
                  <a:pt x="1449246" y="72896"/>
                  <a:pt x="1471451" y="71749"/>
                  <a:pt x="1493367" y="68618"/>
                </a:cubicBezTo>
                <a:cubicBezTo>
                  <a:pt x="1509902" y="66256"/>
                  <a:pt x="1526415" y="63657"/>
                  <a:pt x="1542794" y="60381"/>
                </a:cubicBezTo>
                <a:cubicBezTo>
                  <a:pt x="1569262" y="55088"/>
                  <a:pt x="1589461" y="46522"/>
                  <a:pt x="1616935" y="43905"/>
                </a:cubicBezTo>
                <a:cubicBezTo>
                  <a:pt x="1660757" y="39731"/>
                  <a:pt x="1704805" y="38413"/>
                  <a:pt x="1748740" y="35667"/>
                </a:cubicBezTo>
                <a:cubicBezTo>
                  <a:pt x="1759724" y="32921"/>
                  <a:pt x="1770501" y="29151"/>
                  <a:pt x="1781691" y="27429"/>
                </a:cubicBezTo>
                <a:cubicBezTo>
                  <a:pt x="1959976" y="0"/>
                  <a:pt x="2226111" y="25362"/>
                  <a:pt x="2350102" y="27429"/>
                </a:cubicBezTo>
                <a:cubicBezTo>
                  <a:pt x="2403126" y="45104"/>
                  <a:pt x="2347570" y="28380"/>
                  <a:pt x="2440718" y="43905"/>
                </a:cubicBezTo>
                <a:cubicBezTo>
                  <a:pt x="2451886" y="45766"/>
                  <a:pt x="2462531" y="50118"/>
                  <a:pt x="2473670" y="52143"/>
                </a:cubicBezTo>
                <a:cubicBezTo>
                  <a:pt x="2519464" y="60469"/>
                  <a:pt x="2550590" y="61442"/>
                  <a:pt x="2597237" y="68618"/>
                </a:cubicBezTo>
                <a:cubicBezTo>
                  <a:pt x="2611076" y="70747"/>
                  <a:pt x="2624588" y="74727"/>
                  <a:pt x="2638427" y="76856"/>
                </a:cubicBezTo>
                <a:cubicBezTo>
                  <a:pt x="2660308" y="80222"/>
                  <a:pt x="2682362" y="82348"/>
                  <a:pt x="2704329" y="85094"/>
                </a:cubicBezTo>
                <a:cubicBezTo>
                  <a:pt x="2784660" y="138648"/>
                  <a:pt x="2659839" y="54774"/>
                  <a:pt x="2761994" y="126283"/>
                </a:cubicBezTo>
                <a:cubicBezTo>
                  <a:pt x="2778216" y="137638"/>
                  <a:pt x="2811421" y="159235"/>
                  <a:pt x="2811421" y="159235"/>
                </a:cubicBezTo>
                <a:cubicBezTo>
                  <a:pt x="2816913" y="167473"/>
                  <a:pt x="2820166" y="177763"/>
                  <a:pt x="2827897" y="183948"/>
                </a:cubicBezTo>
                <a:cubicBezTo>
                  <a:pt x="2834678" y="189372"/>
                  <a:pt x="2846470" y="186046"/>
                  <a:pt x="2852610" y="192186"/>
                </a:cubicBezTo>
                <a:cubicBezTo>
                  <a:pt x="2936222" y="275798"/>
                  <a:pt x="2808310" y="184620"/>
                  <a:pt x="2893800" y="241613"/>
                </a:cubicBezTo>
                <a:cubicBezTo>
                  <a:pt x="2899292" y="249851"/>
                  <a:pt x="2903274" y="259326"/>
                  <a:pt x="2910275" y="266327"/>
                </a:cubicBezTo>
                <a:cubicBezTo>
                  <a:pt x="2917276" y="273328"/>
                  <a:pt x="2928804" y="275071"/>
                  <a:pt x="2934989" y="282802"/>
                </a:cubicBezTo>
                <a:cubicBezTo>
                  <a:pt x="2940414" y="289583"/>
                  <a:pt x="2939344" y="299749"/>
                  <a:pt x="2943227" y="307516"/>
                </a:cubicBezTo>
                <a:cubicBezTo>
                  <a:pt x="2947655" y="316371"/>
                  <a:pt x="2959702" y="332229"/>
                  <a:pt x="2959702" y="332229"/>
                </a:cubicBezTo>
              </a:path>
            </a:pathLst>
          </a:custGeom>
          <a:noFill/>
          <a:ln w="38100" cap="flat" cmpd="sng" algn="ctr">
            <a:solidFill>
              <a:srgbClr val="FF7C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IN"/>
          </a:p>
        </p:txBody>
      </p:sp>
      <p:sp>
        <p:nvSpPr>
          <p:cNvPr id="30" name="Freeform 29"/>
          <p:cNvSpPr>
            <a:spLocks/>
          </p:cNvSpPr>
          <p:nvPr/>
        </p:nvSpPr>
        <p:spPr bwMode="auto">
          <a:xfrm>
            <a:off x="1471613" y="4767263"/>
            <a:ext cx="5100637" cy="566737"/>
          </a:xfrm>
          <a:custGeom>
            <a:avLst/>
            <a:gdLst>
              <a:gd name="T0" fmla="*/ 47625 w 5100637"/>
              <a:gd name="T1" fmla="*/ 423862 h 566737"/>
              <a:gd name="T2" fmla="*/ 123825 w 5100637"/>
              <a:gd name="T3" fmla="*/ 347662 h 566737"/>
              <a:gd name="T4" fmla="*/ 219075 w 5100637"/>
              <a:gd name="T5" fmla="*/ 295275 h 566737"/>
              <a:gd name="T6" fmla="*/ 328612 w 5100637"/>
              <a:gd name="T7" fmla="*/ 266700 h 566737"/>
              <a:gd name="T8" fmla="*/ 438150 w 5100637"/>
              <a:gd name="T9" fmla="*/ 242887 h 566737"/>
              <a:gd name="T10" fmla="*/ 533400 w 5100637"/>
              <a:gd name="T11" fmla="*/ 204787 h 566737"/>
              <a:gd name="T12" fmla="*/ 619125 w 5100637"/>
              <a:gd name="T13" fmla="*/ 166687 h 566737"/>
              <a:gd name="T14" fmla="*/ 719137 w 5100637"/>
              <a:gd name="T15" fmla="*/ 128587 h 566737"/>
              <a:gd name="T16" fmla="*/ 795337 w 5100637"/>
              <a:gd name="T17" fmla="*/ 100012 h 566737"/>
              <a:gd name="T18" fmla="*/ 933450 w 5100637"/>
              <a:gd name="T19" fmla="*/ 66675 h 566737"/>
              <a:gd name="T20" fmla="*/ 1014412 w 5100637"/>
              <a:gd name="T21" fmla="*/ 33337 h 566737"/>
              <a:gd name="T22" fmla="*/ 1228725 w 5100637"/>
              <a:gd name="T23" fmla="*/ 33337 h 566737"/>
              <a:gd name="T24" fmla="*/ 1528762 w 5100637"/>
              <a:gd name="T25" fmla="*/ 23812 h 566737"/>
              <a:gd name="T26" fmla="*/ 1604962 w 5100637"/>
              <a:gd name="T27" fmla="*/ 0 h 566737"/>
              <a:gd name="T28" fmla="*/ 1890712 w 5100637"/>
              <a:gd name="T29" fmla="*/ 14287 h 566737"/>
              <a:gd name="T30" fmla="*/ 2128837 w 5100637"/>
              <a:gd name="T31" fmla="*/ 38100 h 566737"/>
              <a:gd name="T32" fmla="*/ 2228850 w 5100637"/>
              <a:gd name="T33" fmla="*/ 57150 h 566737"/>
              <a:gd name="T34" fmla="*/ 2324100 w 5100637"/>
              <a:gd name="T35" fmla="*/ 71437 h 566737"/>
              <a:gd name="T36" fmla="*/ 2438400 w 5100637"/>
              <a:gd name="T37" fmla="*/ 90487 h 566737"/>
              <a:gd name="T38" fmla="*/ 2547937 w 5100637"/>
              <a:gd name="T39" fmla="*/ 109537 h 566737"/>
              <a:gd name="T40" fmla="*/ 2657475 w 5100637"/>
              <a:gd name="T41" fmla="*/ 133350 h 566737"/>
              <a:gd name="T42" fmla="*/ 2752725 w 5100637"/>
              <a:gd name="T43" fmla="*/ 176212 h 566737"/>
              <a:gd name="T44" fmla="*/ 2847975 w 5100637"/>
              <a:gd name="T45" fmla="*/ 233362 h 566737"/>
              <a:gd name="T46" fmla="*/ 2928937 w 5100637"/>
              <a:gd name="T47" fmla="*/ 266700 h 566737"/>
              <a:gd name="T48" fmla="*/ 3028950 w 5100637"/>
              <a:gd name="T49" fmla="*/ 309562 h 566737"/>
              <a:gd name="T50" fmla="*/ 3105150 w 5100637"/>
              <a:gd name="T51" fmla="*/ 338137 h 566737"/>
              <a:gd name="T52" fmla="*/ 3152775 w 5100637"/>
              <a:gd name="T53" fmla="*/ 357187 h 566737"/>
              <a:gd name="T54" fmla="*/ 3257550 w 5100637"/>
              <a:gd name="T55" fmla="*/ 395287 h 566737"/>
              <a:gd name="T56" fmla="*/ 3319462 w 5100637"/>
              <a:gd name="T57" fmla="*/ 423862 h 566737"/>
              <a:gd name="T58" fmla="*/ 3357562 w 5100637"/>
              <a:gd name="T59" fmla="*/ 452437 h 566737"/>
              <a:gd name="T60" fmla="*/ 3443287 w 5100637"/>
              <a:gd name="T61" fmla="*/ 500062 h 566737"/>
              <a:gd name="T62" fmla="*/ 3514725 w 5100637"/>
              <a:gd name="T63" fmla="*/ 528637 h 566737"/>
              <a:gd name="T64" fmla="*/ 3638550 w 5100637"/>
              <a:gd name="T65" fmla="*/ 500062 h 566737"/>
              <a:gd name="T66" fmla="*/ 3709987 w 5100637"/>
              <a:gd name="T67" fmla="*/ 466725 h 566737"/>
              <a:gd name="T68" fmla="*/ 3814762 w 5100637"/>
              <a:gd name="T69" fmla="*/ 419100 h 566737"/>
              <a:gd name="T70" fmla="*/ 3871912 w 5100637"/>
              <a:gd name="T71" fmla="*/ 395287 h 566737"/>
              <a:gd name="T72" fmla="*/ 3967162 w 5100637"/>
              <a:gd name="T73" fmla="*/ 361950 h 566737"/>
              <a:gd name="T74" fmla="*/ 4110037 w 5100637"/>
              <a:gd name="T75" fmla="*/ 347662 h 566737"/>
              <a:gd name="T76" fmla="*/ 4405312 w 5100637"/>
              <a:gd name="T77" fmla="*/ 333375 h 566737"/>
              <a:gd name="T78" fmla="*/ 4533900 w 5100637"/>
              <a:gd name="T79" fmla="*/ 352425 h 566737"/>
              <a:gd name="T80" fmla="*/ 4595812 w 5100637"/>
              <a:gd name="T81" fmla="*/ 366712 h 566737"/>
              <a:gd name="T82" fmla="*/ 4686300 w 5100637"/>
              <a:gd name="T83" fmla="*/ 385762 h 566737"/>
              <a:gd name="T84" fmla="*/ 4776787 w 5100637"/>
              <a:gd name="T85" fmla="*/ 400050 h 566737"/>
              <a:gd name="T86" fmla="*/ 4895850 w 5100637"/>
              <a:gd name="T87" fmla="*/ 419100 h 566737"/>
              <a:gd name="T88" fmla="*/ 4962525 w 5100637"/>
              <a:gd name="T89" fmla="*/ 447675 h 566737"/>
              <a:gd name="T90" fmla="*/ 5029200 w 5100637"/>
              <a:gd name="T91" fmla="*/ 500062 h 566737"/>
              <a:gd name="T92" fmla="*/ 5091112 w 5100637"/>
              <a:gd name="T93" fmla="*/ 557212 h 566737"/>
              <a:gd name="T94" fmla="*/ 0 w 5100637"/>
              <a:gd name="T95" fmla="*/ 0 h 566737"/>
              <a:gd name="T96" fmla="*/ 5100637 w 5100637"/>
              <a:gd name="T97" fmla="*/ 566737 h 566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T94" t="T95" r="T96" b="T97"/>
            <a:pathLst>
              <a:path w="5100637" h="566737">
                <a:moveTo>
                  <a:pt x="0" y="466725"/>
                </a:moveTo>
                <a:cubicBezTo>
                  <a:pt x="8382" y="441577"/>
                  <a:pt x="585" y="455221"/>
                  <a:pt x="33337" y="433387"/>
                </a:cubicBezTo>
                <a:lnTo>
                  <a:pt x="47625" y="423862"/>
                </a:lnTo>
                <a:cubicBezTo>
                  <a:pt x="69850" y="390525"/>
                  <a:pt x="57150" y="401637"/>
                  <a:pt x="80962" y="385762"/>
                </a:cubicBezTo>
                <a:cubicBezTo>
                  <a:pt x="88557" y="374370"/>
                  <a:pt x="93107" y="365521"/>
                  <a:pt x="104775" y="357187"/>
                </a:cubicBezTo>
                <a:cubicBezTo>
                  <a:pt x="110552" y="353060"/>
                  <a:pt x="117661" y="351184"/>
                  <a:pt x="123825" y="347662"/>
                </a:cubicBezTo>
                <a:cubicBezTo>
                  <a:pt x="149674" y="332891"/>
                  <a:pt x="126205" y="342106"/>
                  <a:pt x="152400" y="333375"/>
                </a:cubicBezTo>
                <a:cubicBezTo>
                  <a:pt x="163052" y="322722"/>
                  <a:pt x="181019" y="302885"/>
                  <a:pt x="195262" y="300037"/>
                </a:cubicBezTo>
                <a:cubicBezTo>
                  <a:pt x="203200" y="298450"/>
                  <a:pt x="211265" y="297405"/>
                  <a:pt x="219075" y="295275"/>
                </a:cubicBezTo>
                <a:cubicBezTo>
                  <a:pt x="228761" y="292633"/>
                  <a:pt x="237746" y="287401"/>
                  <a:pt x="247650" y="285750"/>
                </a:cubicBezTo>
                <a:cubicBezTo>
                  <a:pt x="257175" y="284162"/>
                  <a:pt x="266799" y="283082"/>
                  <a:pt x="276225" y="280987"/>
                </a:cubicBezTo>
                <a:cubicBezTo>
                  <a:pt x="312263" y="272978"/>
                  <a:pt x="261306" y="275114"/>
                  <a:pt x="328612" y="266700"/>
                </a:cubicBezTo>
                <a:lnTo>
                  <a:pt x="366712" y="261937"/>
                </a:lnTo>
                <a:cubicBezTo>
                  <a:pt x="407601" y="248309"/>
                  <a:pt x="342502" y="269181"/>
                  <a:pt x="409575" y="252412"/>
                </a:cubicBezTo>
                <a:cubicBezTo>
                  <a:pt x="419315" y="249977"/>
                  <a:pt x="429796" y="248456"/>
                  <a:pt x="438150" y="242887"/>
                </a:cubicBezTo>
                <a:cubicBezTo>
                  <a:pt x="456614" y="230577"/>
                  <a:pt x="447007" y="235172"/>
                  <a:pt x="466725" y="228600"/>
                </a:cubicBezTo>
                <a:cubicBezTo>
                  <a:pt x="471487" y="225425"/>
                  <a:pt x="475653" y="221085"/>
                  <a:pt x="481012" y="219075"/>
                </a:cubicBezTo>
                <a:cubicBezTo>
                  <a:pt x="501457" y="211408"/>
                  <a:pt x="513534" y="218032"/>
                  <a:pt x="533400" y="204787"/>
                </a:cubicBezTo>
                <a:cubicBezTo>
                  <a:pt x="556040" y="189693"/>
                  <a:pt x="542259" y="197071"/>
                  <a:pt x="576262" y="185737"/>
                </a:cubicBezTo>
                <a:cubicBezTo>
                  <a:pt x="576267" y="185735"/>
                  <a:pt x="604832" y="176216"/>
                  <a:pt x="604837" y="176212"/>
                </a:cubicBezTo>
                <a:cubicBezTo>
                  <a:pt x="609600" y="173037"/>
                  <a:pt x="613864" y="168942"/>
                  <a:pt x="619125" y="166687"/>
                </a:cubicBezTo>
                <a:cubicBezTo>
                  <a:pt x="666976" y="146180"/>
                  <a:pt x="602728" y="184411"/>
                  <a:pt x="666750" y="152400"/>
                </a:cubicBezTo>
                <a:cubicBezTo>
                  <a:pt x="679450" y="146050"/>
                  <a:pt x="691380" y="137841"/>
                  <a:pt x="704850" y="133350"/>
                </a:cubicBezTo>
                <a:cubicBezTo>
                  <a:pt x="709612" y="131762"/>
                  <a:pt x="714523" y="130565"/>
                  <a:pt x="719137" y="128587"/>
                </a:cubicBezTo>
                <a:cubicBezTo>
                  <a:pt x="725662" y="125790"/>
                  <a:pt x="731595" y="121699"/>
                  <a:pt x="738187" y="119062"/>
                </a:cubicBezTo>
                <a:cubicBezTo>
                  <a:pt x="738220" y="119049"/>
                  <a:pt x="773889" y="107162"/>
                  <a:pt x="781050" y="104775"/>
                </a:cubicBezTo>
                <a:cubicBezTo>
                  <a:pt x="785812" y="103188"/>
                  <a:pt x="791160" y="102797"/>
                  <a:pt x="795337" y="100012"/>
                </a:cubicBezTo>
                <a:cubicBezTo>
                  <a:pt x="800100" y="96837"/>
                  <a:pt x="804265" y="92497"/>
                  <a:pt x="809625" y="90487"/>
                </a:cubicBezTo>
                <a:cubicBezTo>
                  <a:pt x="825369" y="84583"/>
                  <a:pt x="880100" y="81482"/>
                  <a:pt x="885825" y="80962"/>
                </a:cubicBezTo>
                <a:cubicBezTo>
                  <a:pt x="916008" y="60839"/>
                  <a:pt x="881588" y="80819"/>
                  <a:pt x="933450" y="66675"/>
                </a:cubicBezTo>
                <a:cubicBezTo>
                  <a:pt x="940299" y="64807"/>
                  <a:pt x="945853" y="59643"/>
                  <a:pt x="952500" y="57150"/>
                </a:cubicBezTo>
                <a:cubicBezTo>
                  <a:pt x="958629" y="54852"/>
                  <a:pt x="965200" y="53975"/>
                  <a:pt x="971550" y="52387"/>
                </a:cubicBezTo>
                <a:cubicBezTo>
                  <a:pt x="994190" y="37293"/>
                  <a:pt x="980409" y="44671"/>
                  <a:pt x="1014412" y="33337"/>
                </a:cubicBezTo>
                <a:lnTo>
                  <a:pt x="1028700" y="28575"/>
                </a:lnTo>
                <a:lnTo>
                  <a:pt x="1042987" y="23812"/>
                </a:lnTo>
                <a:cubicBezTo>
                  <a:pt x="1083632" y="25044"/>
                  <a:pt x="1171697" y="20664"/>
                  <a:pt x="1228725" y="33337"/>
                </a:cubicBezTo>
                <a:cubicBezTo>
                  <a:pt x="1233625" y="34426"/>
                  <a:pt x="1238250" y="36512"/>
                  <a:pt x="1243012" y="38100"/>
                </a:cubicBezTo>
                <a:cubicBezTo>
                  <a:pt x="1328737" y="36512"/>
                  <a:pt x="1414554" y="37619"/>
                  <a:pt x="1500187" y="33337"/>
                </a:cubicBezTo>
                <a:cubicBezTo>
                  <a:pt x="1510215" y="32836"/>
                  <a:pt x="1519021" y="26247"/>
                  <a:pt x="1528762" y="23812"/>
                </a:cubicBezTo>
                <a:lnTo>
                  <a:pt x="1547812" y="19050"/>
                </a:lnTo>
                <a:cubicBezTo>
                  <a:pt x="1552575" y="15875"/>
                  <a:pt x="1556980" y="12085"/>
                  <a:pt x="1562100" y="9525"/>
                </a:cubicBezTo>
                <a:cubicBezTo>
                  <a:pt x="1573827" y="3661"/>
                  <a:pt x="1593981" y="1830"/>
                  <a:pt x="1604962" y="0"/>
                </a:cubicBezTo>
                <a:lnTo>
                  <a:pt x="1828800" y="4762"/>
                </a:lnTo>
                <a:cubicBezTo>
                  <a:pt x="1835340" y="5018"/>
                  <a:pt x="1841381" y="8530"/>
                  <a:pt x="1847850" y="9525"/>
                </a:cubicBezTo>
                <a:cubicBezTo>
                  <a:pt x="1862058" y="11711"/>
                  <a:pt x="1876425" y="12700"/>
                  <a:pt x="1890712" y="14287"/>
                </a:cubicBezTo>
                <a:cubicBezTo>
                  <a:pt x="1915906" y="22686"/>
                  <a:pt x="1896691" y="17106"/>
                  <a:pt x="1933575" y="23812"/>
                </a:cubicBezTo>
                <a:cubicBezTo>
                  <a:pt x="2002137" y="36278"/>
                  <a:pt x="1904090" y="24555"/>
                  <a:pt x="2062162" y="33337"/>
                </a:cubicBezTo>
                <a:cubicBezTo>
                  <a:pt x="2084409" y="34573"/>
                  <a:pt x="2106612" y="36512"/>
                  <a:pt x="2128837" y="38100"/>
                </a:cubicBezTo>
                <a:cubicBezTo>
                  <a:pt x="2133600" y="39687"/>
                  <a:pt x="2138186" y="41964"/>
                  <a:pt x="2143125" y="42862"/>
                </a:cubicBezTo>
                <a:cubicBezTo>
                  <a:pt x="2239602" y="60403"/>
                  <a:pt x="2131785" y="36784"/>
                  <a:pt x="2209800" y="52387"/>
                </a:cubicBezTo>
                <a:cubicBezTo>
                  <a:pt x="2216218" y="53671"/>
                  <a:pt x="2222410" y="55979"/>
                  <a:pt x="2228850" y="57150"/>
                </a:cubicBezTo>
                <a:cubicBezTo>
                  <a:pt x="2239894" y="59158"/>
                  <a:pt x="2251092" y="60205"/>
                  <a:pt x="2262187" y="61912"/>
                </a:cubicBezTo>
                <a:cubicBezTo>
                  <a:pt x="2271731" y="63380"/>
                  <a:pt x="2281218" y="65207"/>
                  <a:pt x="2290762" y="66675"/>
                </a:cubicBezTo>
                <a:cubicBezTo>
                  <a:pt x="2301857" y="68382"/>
                  <a:pt x="2313056" y="69429"/>
                  <a:pt x="2324100" y="71437"/>
                </a:cubicBezTo>
                <a:cubicBezTo>
                  <a:pt x="2330540" y="72608"/>
                  <a:pt x="2336760" y="74780"/>
                  <a:pt x="2343150" y="76200"/>
                </a:cubicBezTo>
                <a:cubicBezTo>
                  <a:pt x="2351052" y="77956"/>
                  <a:pt x="2358978" y="79631"/>
                  <a:pt x="2366962" y="80962"/>
                </a:cubicBezTo>
                <a:cubicBezTo>
                  <a:pt x="2386702" y="84252"/>
                  <a:pt x="2419111" y="88076"/>
                  <a:pt x="2438400" y="90487"/>
                </a:cubicBezTo>
                <a:cubicBezTo>
                  <a:pt x="2467545" y="100203"/>
                  <a:pt x="2440781" y="92319"/>
                  <a:pt x="2490787" y="100012"/>
                </a:cubicBezTo>
                <a:cubicBezTo>
                  <a:pt x="2498788" y="101243"/>
                  <a:pt x="2506615" y="103444"/>
                  <a:pt x="2514600" y="104775"/>
                </a:cubicBezTo>
                <a:cubicBezTo>
                  <a:pt x="2525672" y="106620"/>
                  <a:pt x="2536825" y="107950"/>
                  <a:pt x="2547937" y="109537"/>
                </a:cubicBezTo>
                <a:cubicBezTo>
                  <a:pt x="2577084" y="119253"/>
                  <a:pt x="2550317" y="111368"/>
                  <a:pt x="2600325" y="119062"/>
                </a:cubicBezTo>
                <a:cubicBezTo>
                  <a:pt x="2608325" y="120293"/>
                  <a:pt x="2616235" y="122069"/>
                  <a:pt x="2624137" y="123825"/>
                </a:cubicBezTo>
                <a:cubicBezTo>
                  <a:pt x="2636427" y="126556"/>
                  <a:pt x="2645898" y="129009"/>
                  <a:pt x="2657475" y="133350"/>
                </a:cubicBezTo>
                <a:cubicBezTo>
                  <a:pt x="2665479" y="136352"/>
                  <a:pt x="2673641" y="139052"/>
                  <a:pt x="2681287" y="142875"/>
                </a:cubicBezTo>
                <a:cubicBezTo>
                  <a:pt x="2707364" y="155913"/>
                  <a:pt x="2690519" y="160662"/>
                  <a:pt x="2733675" y="171450"/>
                </a:cubicBezTo>
                <a:lnTo>
                  <a:pt x="2752725" y="176212"/>
                </a:lnTo>
                <a:cubicBezTo>
                  <a:pt x="2762250" y="180975"/>
                  <a:pt x="2772101" y="185134"/>
                  <a:pt x="2781300" y="190500"/>
                </a:cubicBezTo>
                <a:cubicBezTo>
                  <a:pt x="2791188" y="196268"/>
                  <a:pt x="2800350" y="203200"/>
                  <a:pt x="2809875" y="209550"/>
                </a:cubicBezTo>
                <a:cubicBezTo>
                  <a:pt x="2821215" y="217110"/>
                  <a:pt x="2836477" y="227613"/>
                  <a:pt x="2847975" y="233362"/>
                </a:cubicBezTo>
                <a:cubicBezTo>
                  <a:pt x="2852465" y="235607"/>
                  <a:pt x="2857648" y="236147"/>
                  <a:pt x="2862262" y="238125"/>
                </a:cubicBezTo>
                <a:cubicBezTo>
                  <a:pt x="2903439" y="255773"/>
                  <a:pt x="2862105" y="241249"/>
                  <a:pt x="2895600" y="252412"/>
                </a:cubicBezTo>
                <a:cubicBezTo>
                  <a:pt x="2931466" y="276323"/>
                  <a:pt x="2885885" y="248249"/>
                  <a:pt x="2928937" y="266700"/>
                </a:cubicBezTo>
                <a:cubicBezTo>
                  <a:pt x="2934198" y="268955"/>
                  <a:pt x="2938255" y="273385"/>
                  <a:pt x="2943225" y="276225"/>
                </a:cubicBezTo>
                <a:cubicBezTo>
                  <a:pt x="2956326" y="283711"/>
                  <a:pt x="2972054" y="290172"/>
                  <a:pt x="2986087" y="295275"/>
                </a:cubicBezTo>
                <a:cubicBezTo>
                  <a:pt x="2986160" y="295302"/>
                  <a:pt x="3021769" y="307168"/>
                  <a:pt x="3028950" y="309562"/>
                </a:cubicBezTo>
                <a:lnTo>
                  <a:pt x="3043237" y="314325"/>
                </a:lnTo>
                <a:cubicBezTo>
                  <a:pt x="3048000" y="315913"/>
                  <a:pt x="3053035" y="316842"/>
                  <a:pt x="3057525" y="319087"/>
                </a:cubicBezTo>
                <a:cubicBezTo>
                  <a:pt x="3085558" y="333103"/>
                  <a:pt x="3069837" y="326365"/>
                  <a:pt x="3105150" y="338137"/>
                </a:cubicBezTo>
                <a:lnTo>
                  <a:pt x="3119437" y="342900"/>
                </a:lnTo>
                <a:cubicBezTo>
                  <a:pt x="3124200" y="344488"/>
                  <a:pt x="3129235" y="345417"/>
                  <a:pt x="3133725" y="347662"/>
                </a:cubicBezTo>
                <a:cubicBezTo>
                  <a:pt x="3140075" y="350837"/>
                  <a:pt x="3146183" y="354550"/>
                  <a:pt x="3152775" y="357187"/>
                </a:cubicBezTo>
                <a:cubicBezTo>
                  <a:pt x="3181061" y="368501"/>
                  <a:pt x="3175846" y="364460"/>
                  <a:pt x="3200400" y="371475"/>
                </a:cubicBezTo>
                <a:cubicBezTo>
                  <a:pt x="3205227" y="372854"/>
                  <a:pt x="3209925" y="374650"/>
                  <a:pt x="3214687" y="376237"/>
                </a:cubicBezTo>
                <a:cubicBezTo>
                  <a:pt x="3237330" y="391332"/>
                  <a:pt x="3223543" y="383951"/>
                  <a:pt x="3257550" y="395287"/>
                </a:cubicBezTo>
                <a:cubicBezTo>
                  <a:pt x="3262312" y="396875"/>
                  <a:pt x="3267660" y="397265"/>
                  <a:pt x="3271837" y="400050"/>
                </a:cubicBezTo>
                <a:cubicBezTo>
                  <a:pt x="3286185" y="409615"/>
                  <a:pt x="3288258" y="411850"/>
                  <a:pt x="3305175" y="419100"/>
                </a:cubicBezTo>
                <a:cubicBezTo>
                  <a:pt x="3309789" y="421077"/>
                  <a:pt x="3314700" y="422275"/>
                  <a:pt x="3319462" y="423862"/>
                </a:cubicBezTo>
                <a:cubicBezTo>
                  <a:pt x="3324225" y="427037"/>
                  <a:pt x="3328630" y="430827"/>
                  <a:pt x="3333750" y="433387"/>
                </a:cubicBezTo>
                <a:cubicBezTo>
                  <a:pt x="3338240" y="435632"/>
                  <a:pt x="3344117" y="435014"/>
                  <a:pt x="3348037" y="438150"/>
                </a:cubicBezTo>
                <a:cubicBezTo>
                  <a:pt x="3352506" y="441726"/>
                  <a:pt x="3353254" y="448668"/>
                  <a:pt x="3357562" y="452437"/>
                </a:cubicBezTo>
                <a:cubicBezTo>
                  <a:pt x="3377717" y="470072"/>
                  <a:pt x="3380801" y="469708"/>
                  <a:pt x="3400425" y="476250"/>
                </a:cubicBezTo>
                <a:cubicBezTo>
                  <a:pt x="3405187" y="481012"/>
                  <a:pt x="3408825" y="487266"/>
                  <a:pt x="3414712" y="490537"/>
                </a:cubicBezTo>
                <a:cubicBezTo>
                  <a:pt x="3423489" y="495413"/>
                  <a:pt x="3443287" y="500062"/>
                  <a:pt x="3443287" y="500062"/>
                </a:cubicBezTo>
                <a:cubicBezTo>
                  <a:pt x="3465930" y="515157"/>
                  <a:pt x="3452143" y="507776"/>
                  <a:pt x="3486150" y="519112"/>
                </a:cubicBezTo>
                <a:lnTo>
                  <a:pt x="3500437" y="523875"/>
                </a:lnTo>
                <a:lnTo>
                  <a:pt x="3514725" y="528637"/>
                </a:lnTo>
                <a:cubicBezTo>
                  <a:pt x="3532187" y="527050"/>
                  <a:pt x="3549844" y="526922"/>
                  <a:pt x="3567112" y="523875"/>
                </a:cubicBezTo>
                <a:cubicBezTo>
                  <a:pt x="3567119" y="523874"/>
                  <a:pt x="3602828" y="511969"/>
                  <a:pt x="3609975" y="509587"/>
                </a:cubicBezTo>
                <a:cubicBezTo>
                  <a:pt x="3609979" y="509586"/>
                  <a:pt x="3638547" y="500064"/>
                  <a:pt x="3638550" y="500062"/>
                </a:cubicBezTo>
                <a:cubicBezTo>
                  <a:pt x="3643312" y="496887"/>
                  <a:pt x="3647607" y="492862"/>
                  <a:pt x="3652837" y="490537"/>
                </a:cubicBezTo>
                <a:cubicBezTo>
                  <a:pt x="3662012" y="486459"/>
                  <a:pt x="3673058" y="486581"/>
                  <a:pt x="3681412" y="481012"/>
                </a:cubicBezTo>
                <a:cubicBezTo>
                  <a:pt x="3699877" y="468703"/>
                  <a:pt x="3690270" y="473297"/>
                  <a:pt x="3709987" y="466725"/>
                </a:cubicBezTo>
                <a:cubicBezTo>
                  <a:pt x="3744008" y="444044"/>
                  <a:pt x="3727456" y="450452"/>
                  <a:pt x="3757612" y="442912"/>
                </a:cubicBezTo>
                <a:cubicBezTo>
                  <a:pt x="3780254" y="427818"/>
                  <a:pt x="3766471" y="435197"/>
                  <a:pt x="3800475" y="423862"/>
                </a:cubicBezTo>
                <a:lnTo>
                  <a:pt x="3814762" y="419100"/>
                </a:lnTo>
                <a:cubicBezTo>
                  <a:pt x="3819525" y="415925"/>
                  <a:pt x="3823819" y="411900"/>
                  <a:pt x="3829050" y="409575"/>
                </a:cubicBezTo>
                <a:cubicBezTo>
                  <a:pt x="3838225" y="405497"/>
                  <a:pt x="3848100" y="403225"/>
                  <a:pt x="3857625" y="400050"/>
                </a:cubicBezTo>
                <a:lnTo>
                  <a:pt x="3871912" y="395287"/>
                </a:lnTo>
                <a:cubicBezTo>
                  <a:pt x="3871917" y="395285"/>
                  <a:pt x="3900482" y="385766"/>
                  <a:pt x="3900487" y="385762"/>
                </a:cubicBezTo>
                <a:cubicBezTo>
                  <a:pt x="3905250" y="382587"/>
                  <a:pt x="3909544" y="378562"/>
                  <a:pt x="3914775" y="376237"/>
                </a:cubicBezTo>
                <a:cubicBezTo>
                  <a:pt x="3930540" y="369231"/>
                  <a:pt x="3950024" y="364587"/>
                  <a:pt x="3967162" y="361950"/>
                </a:cubicBezTo>
                <a:cubicBezTo>
                  <a:pt x="3979812" y="360004"/>
                  <a:pt x="3992612" y="359133"/>
                  <a:pt x="4005262" y="357187"/>
                </a:cubicBezTo>
                <a:cubicBezTo>
                  <a:pt x="4013263" y="355956"/>
                  <a:pt x="4021013" y="353158"/>
                  <a:pt x="4029075" y="352425"/>
                </a:cubicBezTo>
                <a:cubicBezTo>
                  <a:pt x="4055998" y="349977"/>
                  <a:pt x="4083050" y="349250"/>
                  <a:pt x="4110037" y="347662"/>
                </a:cubicBezTo>
                <a:cubicBezTo>
                  <a:pt x="4116387" y="346075"/>
                  <a:pt x="4122631" y="343976"/>
                  <a:pt x="4129087" y="342900"/>
                </a:cubicBezTo>
                <a:cubicBezTo>
                  <a:pt x="4151232" y="339209"/>
                  <a:pt x="4195762" y="333375"/>
                  <a:pt x="4195762" y="333375"/>
                </a:cubicBezTo>
                <a:cubicBezTo>
                  <a:pt x="4271033" y="308283"/>
                  <a:pt x="4215175" y="325108"/>
                  <a:pt x="4405312" y="333375"/>
                </a:cubicBezTo>
                <a:cubicBezTo>
                  <a:pt x="4413399" y="333727"/>
                  <a:pt x="4421093" y="337133"/>
                  <a:pt x="4429125" y="338137"/>
                </a:cubicBezTo>
                <a:cubicBezTo>
                  <a:pt x="4446524" y="340312"/>
                  <a:pt x="4464050" y="341312"/>
                  <a:pt x="4481512" y="342900"/>
                </a:cubicBezTo>
                <a:cubicBezTo>
                  <a:pt x="4537994" y="357019"/>
                  <a:pt x="4448563" y="335358"/>
                  <a:pt x="4533900" y="352425"/>
                </a:cubicBezTo>
                <a:cubicBezTo>
                  <a:pt x="4538822" y="353409"/>
                  <a:pt x="4543265" y="356203"/>
                  <a:pt x="4548187" y="357187"/>
                </a:cubicBezTo>
                <a:cubicBezTo>
                  <a:pt x="4559195" y="359389"/>
                  <a:pt x="4570412" y="360362"/>
                  <a:pt x="4581525" y="361950"/>
                </a:cubicBezTo>
                <a:cubicBezTo>
                  <a:pt x="4586287" y="363537"/>
                  <a:pt x="4590890" y="365728"/>
                  <a:pt x="4595812" y="366712"/>
                </a:cubicBezTo>
                <a:cubicBezTo>
                  <a:pt x="4606820" y="368914"/>
                  <a:pt x="4618398" y="368249"/>
                  <a:pt x="4629150" y="371475"/>
                </a:cubicBezTo>
                <a:cubicBezTo>
                  <a:pt x="4634632" y="373120"/>
                  <a:pt x="4637884" y="379612"/>
                  <a:pt x="4643437" y="381000"/>
                </a:cubicBezTo>
                <a:cubicBezTo>
                  <a:pt x="4657383" y="384486"/>
                  <a:pt x="4672012" y="384175"/>
                  <a:pt x="4686300" y="385762"/>
                </a:cubicBezTo>
                <a:cubicBezTo>
                  <a:pt x="4692650" y="387350"/>
                  <a:pt x="4698894" y="389449"/>
                  <a:pt x="4705350" y="390525"/>
                </a:cubicBezTo>
                <a:cubicBezTo>
                  <a:pt x="4717975" y="392629"/>
                  <a:pt x="4730763" y="393595"/>
                  <a:pt x="4743450" y="395287"/>
                </a:cubicBezTo>
                <a:lnTo>
                  <a:pt x="4776787" y="400050"/>
                </a:lnTo>
                <a:cubicBezTo>
                  <a:pt x="4808692" y="410683"/>
                  <a:pt x="4774692" y="400460"/>
                  <a:pt x="4833937" y="409575"/>
                </a:cubicBezTo>
                <a:cubicBezTo>
                  <a:pt x="4840406" y="410570"/>
                  <a:pt x="4846518" y="413342"/>
                  <a:pt x="4852987" y="414337"/>
                </a:cubicBezTo>
                <a:cubicBezTo>
                  <a:pt x="4867195" y="416523"/>
                  <a:pt x="4881562" y="417512"/>
                  <a:pt x="4895850" y="419100"/>
                </a:cubicBezTo>
                <a:cubicBezTo>
                  <a:pt x="4900612" y="420687"/>
                  <a:pt x="4905310" y="422483"/>
                  <a:pt x="4910137" y="423862"/>
                </a:cubicBezTo>
                <a:cubicBezTo>
                  <a:pt x="4916431" y="425660"/>
                  <a:pt x="4923058" y="426327"/>
                  <a:pt x="4929187" y="428625"/>
                </a:cubicBezTo>
                <a:cubicBezTo>
                  <a:pt x="4962589" y="441151"/>
                  <a:pt x="4934887" y="433856"/>
                  <a:pt x="4962525" y="447675"/>
                </a:cubicBezTo>
                <a:cubicBezTo>
                  <a:pt x="4967015" y="449920"/>
                  <a:pt x="4972050" y="450850"/>
                  <a:pt x="4976812" y="452437"/>
                </a:cubicBezTo>
                <a:cubicBezTo>
                  <a:pt x="4986337" y="458787"/>
                  <a:pt x="4997292" y="463392"/>
                  <a:pt x="5005387" y="471487"/>
                </a:cubicBezTo>
                <a:cubicBezTo>
                  <a:pt x="5047121" y="513221"/>
                  <a:pt x="4996055" y="460287"/>
                  <a:pt x="5029200" y="500062"/>
                </a:cubicBezTo>
                <a:cubicBezTo>
                  <a:pt x="5040661" y="513816"/>
                  <a:pt x="5043724" y="514508"/>
                  <a:pt x="5057775" y="523875"/>
                </a:cubicBezTo>
                <a:cubicBezTo>
                  <a:pt x="5085072" y="564819"/>
                  <a:pt x="5048725" y="516635"/>
                  <a:pt x="5081587" y="542925"/>
                </a:cubicBezTo>
                <a:cubicBezTo>
                  <a:pt x="5086056" y="546501"/>
                  <a:pt x="5087536" y="552743"/>
                  <a:pt x="5091112" y="557212"/>
                </a:cubicBezTo>
                <a:cubicBezTo>
                  <a:pt x="5093917" y="560718"/>
                  <a:pt x="5097462" y="563562"/>
                  <a:pt x="5100637" y="566737"/>
                </a:cubicBezTo>
              </a:path>
            </a:pathLst>
          </a:custGeom>
          <a:noFill/>
          <a:ln w="38100" cap="flat" cmpd="sng" algn="ctr">
            <a:solidFill>
              <a:srgbClr val="FF7C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IN"/>
          </a:p>
        </p:txBody>
      </p:sp>
    </p:spTree>
    <p:extLst>
      <p:ext uri="{BB962C8B-B14F-4D97-AF65-F5344CB8AC3E}">
        <p14:creationId xmlns:p14="http://schemas.microsoft.com/office/powerpoint/2010/main" val="2782016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B689EBB3-60B7-497E-B835-DA8CB2D07E2A}" type="slidenum">
              <a:rPr lang="en-US" altLang="en-US" sz="1200" b="0">
                <a:latin typeface="Helvetica" panose="020B0604020202020204" pitchFamily="34" charset="0"/>
              </a:rPr>
              <a:pPr eaLnBrk="1" hangingPunct="1"/>
              <a:t>34</a:t>
            </a:fld>
            <a:endParaRPr lang="en-US" altLang="en-US" sz="1200" b="0"/>
          </a:p>
        </p:txBody>
      </p:sp>
      <p:sp>
        <p:nvSpPr>
          <p:cNvPr id="41987" name="Rectangle 2"/>
          <p:cNvSpPr>
            <a:spLocks noGrp="1" noChangeArrowheads="1"/>
          </p:cNvSpPr>
          <p:nvPr>
            <p:ph type="title"/>
          </p:nvPr>
        </p:nvSpPr>
        <p:spPr/>
        <p:txBody>
          <a:bodyPr/>
          <a:lstStyle/>
          <a:p>
            <a:pPr eaLnBrk="1" hangingPunct="1"/>
            <a:r>
              <a:rPr lang="en-US" altLang="en-US" smtClean="0"/>
              <a:t>Evaluating IE Accuracy</a:t>
            </a:r>
          </a:p>
        </p:txBody>
      </p:sp>
      <p:sp>
        <p:nvSpPr>
          <p:cNvPr id="41988" name="Rectangle 3"/>
          <p:cNvSpPr>
            <a:spLocks noGrp="1" noChangeArrowheads="1"/>
          </p:cNvSpPr>
          <p:nvPr>
            <p:ph type="body" idx="1"/>
          </p:nvPr>
        </p:nvSpPr>
        <p:spPr>
          <a:xfrm>
            <a:off x="457200" y="1295400"/>
            <a:ext cx="8229600" cy="4687888"/>
          </a:xfrm>
        </p:spPr>
        <p:txBody>
          <a:bodyPr>
            <a:normAutofit fontScale="92500"/>
          </a:bodyPr>
          <a:lstStyle/>
          <a:p>
            <a:pPr eaLnBrk="1" hangingPunct="1">
              <a:lnSpc>
                <a:spcPct val="90000"/>
              </a:lnSpc>
            </a:pPr>
            <a:r>
              <a:rPr lang="en-US" altLang="en-US" sz="2800" smtClean="0"/>
              <a:t>Always evaluate performance on independent, manually-annotated test data not used during system development.</a:t>
            </a:r>
          </a:p>
          <a:p>
            <a:pPr eaLnBrk="1" hangingPunct="1">
              <a:lnSpc>
                <a:spcPct val="90000"/>
              </a:lnSpc>
            </a:pPr>
            <a:r>
              <a:rPr lang="en-US" altLang="en-US" sz="2800" smtClean="0"/>
              <a:t>Measure for each test document:</a:t>
            </a:r>
          </a:p>
          <a:p>
            <a:pPr lvl="1" eaLnBrk="1" hangingPunct="1">
              <a:lnSpc>
                <a:spcPct val="90000"/>
              </a:lnSpc>
            </a:pPr>
            <a:r>
              <a:rPr lang="en-US" altLang="en-US" sz="2400" smtClean="0"/>
              <a:t>Total number of correct extractions in the solution template: </a:t>
            </a:r>
            <a:r>
              <a:rPr lang="en-US" altLang="en-US" sz="2400" i="1" smtClean="0"/>
              <a:t>N</a:t>
            </a:r>
          </a:p>
          <a:p>
            <a:pPr lvl="1" eaLnBrk="1" hangingPunct="1">
              <a:lnSpc>
                <a:spcPct val="90000"/>
              </a:lnSpc>
            </a:pPr>
            <a:r>
              <a:rPr lang="en-US" altLang="en-US" sz="2400" smtClean="0"/>
              <a:t>Total number of slot/value pairs extracted by the system: </a:t>
            </a:r>
            <a:r>
              <a:rPr lang="en-US" altLang="en-US" sz="2400" i="1" smtClean="0"/>
              <a:t>E</a:t>
            </a:r>
          </a:p>
          <a:p>
            <a:pPr lvl="1" eaLnBrk="1" hangingPunct="1">
              <a:lnSpc>
                <a:spcPct val="90000"/>
              </a:lnSpc>
            </a:pPr>
            <a:r>
              <a:rPr lang="en-US" altLang="en-US" sz="2400" smtClean="0"/>
              <a:t>Number of extracted slot/value pairs that are correct (i.e. in the solution template): </a:t>
            </a:r>
            <a:r>
              <a:rPr lang="en-US" altLang="en-US" sz="2400" i="1" smtClean="0"/>
              <a:t>C</a:t>
            </a:r>
          </a:p>
          <a:p>
            <a:pPr eaLnBrk="1" hangingPunct="1">
              <a:lnSpc>
                <a:spcPct val="90000"/>
              </a:lnSpc>
            </a:pPr>
            <a:r>
              <a:rPr lang="en-US" altLang="en-US" sz="2800" smtClean="0"/>
              <a:t>Compute average value of metrics adapted from IR:</a:t>
            </a:r>
          </a:p>
          <a:p>
            <a:pPr lvl="1" eaLnBrk="1" hangingPunct="1">
              <a:lnSpc>
                <a:spcPct val="90000"/>
              </a:lnSpc>
            </a:pPr>
            <a:r>
              <a:rPr lang="en-US" altLang="en-US" sz="2400" smtClean="0"/>
              <a:t>Recall = </a:t>
            </a:r>
            <a:r>
              <a:rPr lang="en-US" altLang="en-US" sz="2400" i="1" smtClean="0"/>
              <a:t>C</a:t>
            </a:r>
            <a:r>
              <a:rPr lang="en-US" altLang="en-US" sz="2400" smtClean="0"/>
              <a:t>/</a:t>
            </a:r>
            <a:r>
              <a:rPr lang="en-US" altLang="en-US" sz="2400" i="1" smtClean="0"/>
              <a:t>N</a:t>
            </a:r>
          </a:p>
          <a:p>
            <a:pPr lvl="1" eaLnBrk="1" hangingPunct="1">
              <a:lnSpc>
                <a:spcPct val="90000"/>
              </a:lnSpc>
            </a:pPr>
            <a:r>
              <a:rPr lang="en-US" altLang="en-US" sz="2400" smtClean="0"/>
              <a:t>Precision = </a:t>
            </a:r>
            <a:r>
              <a:rPr lang="en-US" altLang="en-US" sz="2400" i="1" smtClean="0"/>
              <a:t>C</a:t>
            </a:r>
            <a:r>
              <a:rPr lang="en-US" altLang="en-US" sz="2400" smtClean="0"/>
              <a:t>/</a:t>
            </a:r>
            <a:r>
              <a:rPr lang="en-US" altLang="en-US" sz="2400" i="1" smtClean="0"/>
              <a:t>E</a:t>
            </a:r>
          </a:p>
          <a:p>
            <a:pPr lvl="1" eaLnBrk="1" hangingPunct="1">
              <a:lnSpc>
                <a:spcPct val="90000"/>
              </a:lnSpc>
            </a:pPr>
            <a:r>
              <a:rPr lang="en-US" altLang="en-US" sz="2400" smtClean="0"/>
              <a:t>F-Measure = Harmonic mean of recall and precision  </a:t>
            </a:r>
          </a:p>
          <a:p>
            <a:pPr lvl="1" eaLnBrk="1" hangingPunct="1">
              <a:lnSpc>
                <a:spcPct val="90000"/>
              </a:lnSpc>
            </a:pPr>
            <a:endParaRPr lang="en-US" altLang="en-US" sz="2400" smtClean="0"/>
          </a:p>
        </p:txBody>
      </p:sp>
    </p:spTree>
    <p:extLst>
      <p:ext uri="{BB962C8B-B14F-4D97-AF65-F5344CB8AC3E}">
        <p14:creationId xmlns:p14="http://schemas.microsoft.com/office/powerpoint/2010/main" val="2731025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5" name="TextBox 4"/>
          <p:cNvSpPr txBox="1"/>
          <p:nvPr/>
        </p:nvSpPr>
        <p:spPr>
          <a:xfrm>
            <a:off x="1303739" y="4718593"/>
            <a:ext cx="631371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Relation detection performance is reasonable. </a:t>
            </a:r>
          </a:p>
          <a:p>
            <a:r>
              <a:rPr lang="en-US" dirty="0" smtClean="0"/>
              <a:t>Relation classification is decent but not great.</a:t>
            </a:r>
            <a:endParaRPr lang="en-US" dirty="0"/>
          </a:p>
          <a:p>
            <a:r>
              <a:rPr lang="en-US" dirty="0" smtClean="0"/>
              <a:t>Engineering features is better than letting ML figure out features</a:t>
            </a:r>
          </a:p>
          <a:p>
            <a:r>
              <a:rPr lang="en-US" dirty="0" smtClean="0"/>
              <a:t>(for this task).</a:t>
            </a:r>
          </a:p>
        </p:txBody>
      </p:sp>
      <p:pic>
        <p:nvPicPr>
          <p:cNvPr id="6" name="Picture 5"/>
          <p:cNvPicPr>
            <a:picLocks noChangeAspect="1"/>
          </p:cNvPicPr>
          <p:nvPr/>
        </p:nvPicPr>
        <p:blipFill>
          <a:blip r:embed="rId2"/>
          <a:stretch>
            <a:fillRect/>
          </a:stretch>
        </p:blipFill>
        <p:spPr>
          <a:xfrm>
            <a:off x="1617504" y="1596933"/>
            <a:ext cx="5718614" cy="23015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9795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relation extraction done?</a:t>
            </a:r>
            <a:endParaRPr lang="en-US" dirty="0"/>
          </a:p>
        </p:txBody>
      </p:sp>
      <p:sp>
        <p:nvSpPr>
          <p:cNvPr id="3" name="Content Placeholder 2"/>
          <p:cNvSpPr>
            <a:spLocks noGrp="1"/>
          </p:cNvSpPr>
          <p:nvPr>
            <p:ph idx="1"/>
          </p:nvPr>
        </p:nvSpPr>
        <p:spPr>
          <a:xfrm>
            <a:off x="457200" y="1600200"/>
            <a:ext cx="8229600" cy="5015234"/>
          </a:xfrm>
        </p:spPr>
        <p:txBody>
          <a:bodyPr>
            <a:normAutofit fontScale="85000" lnSpcReduction="20000"/>
          </a:bodyPr>
          <a:lstStyle/>
          <a:p>
            <a:pPr marL="0" indent="0">
              <a:buNone/>
            </a:pPr>
            <a:r>
              <a:rPr lang="en-US" dirty="0" smtClean="0"/>
              <a:t>Pattern-based + Bootstrapping</a:t>
            </a:r>
          </a:p>
          <a:p>
            <a:pPr marL="0" indent="0">
              <a:buNone/>
            </a:pPr>
            <a:endParaRPr lang="en-US" dirty="0" smtClean="0"/>
          </a:p>
          <a:p>
            <a:pPr marL="0" indent="0">
              <a:buNone/>
            </a:pPr>
            <a:endParaRPr lang="en-US" dirty="0" smtClean="0"/>
          </a:p>
          <a:p>
            <a:pPr marL="0" indent="0">
              <a:buNone/>
            </a:pPr>
            <a:r>
              <a:rPr lang="en-US" dirty="0" smtClean="0"/>
              <a:t>Supervised Relation Extraction</a:t>
            </a:r>
          </a:p>
          <a:p>
            <a:pPr marL="0" indent="0">
              <a:buNone/>
            </a:pPr>
            <a:r>
              <a:rPr lang="en-US" dirty="0" smtClean="0"/>
              <a:t>	</a:t>
            </a:r>
            <a:endParaRPr lang="en-US" dirty="0"/>
          </a:p>
          <a:p>
            <a:pPr marL="0" indent="0">
              <a:buNone/>
            </a:pPr>
            <a:endParaRPr lang="en-US" dirty="0" smtClean="0"/>
          </a:p>
          <a:p>
            <a:pPr marL="0" indent="0">
              <a:buNone/>
            </a:pPr>
            <a:r>
              <a:rPr lang="en-US" b="1" dirty="0" smtClean="0"/>
              <a:t>Distantly Supervised Relation Extraction</a:t>
            </a:r>
          </a:p>
          <a:p>
            <a:pPr marL="0" indent="0">
              <a:buNone/>
            </a:pPr>
            <a:endParaRPr lang="en-US" dirty="0"/>
          </a:p>
          <a:p>
            <a:pPr marL="0" indent="0">
              <a:buNone/>
            </a:pPr>
            <a:endParaRPr lang="en-US" dirty="0" smtClean="0"/>
          </a:p>
          <a:p>
            <a:pPr marL="0" indent="0">
              <a:buNone/>
            </a:pPr>
            <a:r>
              <a:rPr lang="en-US" dirty="0" smtClean="0"/>
              <a:t>Open Information Extraction</a:t>
            </a:r>
          </a:p>
          <a:p>
            <a:pPr marL="0" indent="0">
              <a:buNone/>
            </a:pPr>
            <a:endParaRPr lang="en-US" dirty="0"/>
          </a:p>
          <a:p>
            <a:pPr marL="0" indent="0">
              <a:buNone/>
            </a:pPr>
            <a:endParaRPr lang="en-US" dirty="0" smtClean="0"/>
          </a:p>
          <a:p>
            <a:pPr marL="0" indent="0">
              <a:buNone/>
            </a:pPr>
            <a:r>
              <a:rPr lang="en-US" dirty="0" smtClean="0"/>
              <a:t>Event Extraction</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516460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Distant Supervision</a:t>
            </a:r>
            <a:endParaRPr lang="en-US" dirty="0"/>
          </a:p>
        </p:txBody>
      </p:sp>
      <p:sp>
        <p:nvSpPr>
          <p:cNvPr id="3" name="Content Placeholder 2"/>
          <p:cNvSpPr>
            <a:spLocks noGrp="1"/>
          </p:cNvSpPr>
          <p:nvPr>
            <p:ph idx="1"/>
          </p:nvPr>
        </p:nvSpPr>
        <p:spPr/>
        <p:txBody>
          <a:bodyPr/>
          <a:lstStyle/>
          <a:p>
            <a:r>
              <a:rPr lang="en-US" dirty="0" smtClean="0"/>
              <a:t>Motivated by lack of training data. </a:t>
            </a:r>
          </a:p>
          <a:p>
            <a:pPr lvl="1"/>
            <a:r>
              <a:rPr lang="en-US" dirty="0" smtClean="0"/>
              <a:t>Bootstrapping gets some additional “training” data at each round.</a:t>
            </a:r>
            <a:endParaRPr lang="en-US" dirty="0"/>
          </a:p>
          <a:p>
            <a:r>
              <a:rPr lang="en-US" dirty="0" smtClean="0"/>
              <a:t>Use </a:t>
            </a:r>
            <a:r>
              <a:rPr lang="en-US" dirty="0"/>
              <a:t>a large database to get huge </a:t>
            </a:r>
            <a:r>
              <a:rPr lang="en-US" dirty="0" smtClean="0"/>
              <a:t>of </a:t>
            </a:r>
            <a:r>
              <a:rPr lang="en-US" dirty="0"/>
              <a:t>seed </a:t>
            </a:r>
            <a:r>
              <a:rPr lang="en-US" dirty="0" smtClean="0"/>
              <a:t>relations.</a:t>
            </a:r>
            <a:endParaRPr lang="en-US" dirty="0"/>
          </a:p>
          <a:p>
            <a:r>
              <a:rPr lang="en-US" dirty="0" smtClean="0"/>
              <a:t>Find sentences that express these seed relations. </a:t>
            </a:r>
          </a:p>
          <a:p>
            <a:pPr lvl="1"/>
            <a:r>
              <a:rPr lang="en-US" dirty="0" smtClean="0"/>
              <a:t>Assume that any sentence that contains both entities in relation is expressing the relation.</a:t>
            </a:r>
            <a:endParaRPr lang="en-US" dirty="0"/>
          </a:p>
          <a:p>
            <a:r>
              <a:rPr lang="en-US" dirty="0" smtClean="0"/>
              <a:t>Train a supervised classifier </a:t>
            </a:r>
            <a:endParaRPr lang="en-US" dirty="0"/>
          </a:p>
        </p:txBody>
      </p:sp>
    </p:spTree>
    <p:extLst>
      <p:ext uri="{BB962C8B-B14F-4D97-AF65-F5344CB8AC3E}">
        <p14:creationId xmlns:p14="http://schemas.microsoft.com/office/powerpoint/2010/main" val="14142073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Hypernyms</a:t>
            </a:r>
            <a:r>
              <a:rPr lang="en-US" sz="4000" dirty="0" smtClean="0"/>
              <a:t> via Distant Supervision</a:t>
            </a:r>
            <a:br>
              <a:rPr lang="en-US" sz="4000" dirty="0" smtClean="0"/>
            </a:br>
            <a:r>
              <a:rPr lang="en-US" sz="4000" dirty="0" smtClean="0"/>
              <a:t>[Snow 2005]</a:t>
            </a:r>
            <a:endParaRPr lang="en-US" sz="4000" dirty="0"/>
          </a:p>
        </p:txBody>
      </p:sp>
      <p:pic>
        <p:nvPicPr>
          <p:cNvPr id="4" name="Picture 3"/>
          <p:cNvPicPr>
            <a:picLocks noChangeAspect="1"/>
          </p:cNvPicPr>
          <p:nvPr/>
        </p:nvPicPr>
        <p:blipFill>
          <a:blip r:embed="rId2"/>
          <a:stretch>
            <a:fillRect/>
          </a:stretch>
        </p:blipFill>
        <p:spPr>
          <a:xfrm>
            <a:off x="682437" y="1562036"/>
            <a:ext cx="7779125" cy="4460386"/>
          </a:xfrm>
          <a:prstGeom prst="rect">
            <a:avLst/>
          </a:prstGeom>
        </p:spPr>
      </p:pic>
    </p:spTree>
    <p:extLst>
      <p:ext uri="{BB962C8B-B14F-4D97-AF65-F5344CB8AC3E}">
        <p14:creationId xmlns:p14="http://schemas.microsoft.com/office/powerpoint/2010/main" val="3251548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Lexico</a:t>
            </a:r>
            <a:r>
              <a:rPr lang="en-US" dirty="0" smtClean="0"/>
              <a:t>-syntactic Dependency Patterns</a:t>
            </a:r>
            <a:endParaRPr lang="en-US" dirty="0"/>
          </a:p>
        </p:txBody>
      </p:sp>
      <p:sp>
        <p:nvSpPr>
          <p:cNvPr id="4" name="Rectangle 3"/>
          <p:cNvSpPr/>
          <p:nvPr/>
        </p:nvSpPr>
        <p:spPr>
          <a:xfrm>
            <a:off x="617390" y="1792396"/>
            <a:ext cx="7884963" cy="369332"/>
          </a:xfrm>
          <a:prstGeom prst="rect">
            <a:avLst/>
          </a:prstGeom>
        </p:spPr>
        <p:txBody>
          <a:bodyPr wrap="square">
            <a:spAutoFit/>
          </a:bodyPr>
          <a:lstStyle/>
          <a:p>
            <a:r>
              <a:rPr lang="en-US" dirty="0" smtClean="0">
                <a:latin typeface="Helvetica"/>
                <a:cs typeface="Helvetica"/>
              </a:rPr>
              <a:t>(</a:t>
            </a:r>
            <a:r>
              <a:rPr lang="en-US" dirty="0">
                <a:latin typeface="Helvetica"/>
                <a:cs typeface="Helvetica"/>
              </a:rPr>
              <a:t>Shakespeare, author</a:t>
            </a:r>
            <a:r>
              <a:rPr lang="en-US" dirty="0" smtClean="0">
                <a:latin typeface="Helvetica"/>
                <a:cs typeface="Helvetica"/>
              </a:rPr>
              <a:t>)		“</a:t>
            </a:r>
            <a:r>
              <a:rPr lang="en-US" dirty="0">
                <a:latin typeface="Helvetica"/>
                <a:cs typeface="Helvetica"/>
              </a:rPr>
              <a:t>Shakespeare was the author of several plays...”</a:t>
            </a:r>
          </a:p>
        </p:txBody>
      </p:sp>
      <p:pic>
        <p:nvPicPr>
          <p:cNvPr id="5" name="Picture 4"/>
          <p:cNvPicPr>
            <a:picLocks noChangeAspect="1"/>
          </p:cNvPicPr>
          <p:nvPr/>
        </p:nvPicPr>
        <p:blipFill>
          <a:blip r:embed="rId2"/>
          <a:stretch>
            <a:fillRect/>
          </a:stretch>
        </p:blipFill>
        <p:spPr>
          <a:xfrm>
            <a:off x="444485" y="2641600"/>
            <a:ext cx="2964695" cy="188662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3943350" y="2286940"/>
            <a:ext cx="4933653" cy="3416320"/>
          </a:xfrm>
          <a:prstGeom prst="rect">
            <a:avLst/>
          </a:prstGeom>
        </p:spPr>
        <p:txBody>
          <a:bodyPr wrap="square">
            <a:spAutoFit/>
          </a:bodyPr>
          <a:lstStyle/>
          <a:p>
            <a:r>
              <a:rPr lang="en-US" u="sng" dirty="0">
                <a:latin typeface="Helvetica"/>
                <a:cs typeface="Helvetica"/>
              </a:rPr>
              <a:t>Extract shortest </a:t>
            </a:r>
            <a:r>
              <a:rPr lang="en-US" u="sng" dirty="0" smtClean="0">
                <a:latin typeface="Helvetica"/>
                <a:cs typeface="Helvetica"/>
              </a:rPr>
              <a:t>path on the tree </a:t>
            </a:r>
          </a:p>
          <a:p>
            <a:endParaRPr lang="en-US" dirty="0" smtClean="0">
              <a:latin typeface="Helvetica"/>
              <a:cs typeface="Helvetica"/>
            </a:endParaRPr>
          </a:p>
          <a:p>
            <a:endParaRPr lang="en-US" dirty="0" smtClean="0">
              <a:latin typeface="Helvetica"/>
              <a:cs typeface="Helvetica"/>
            </a:endParaRPr>
          </a:p>
          <a:p>
            <a:r>
              <a:rPr lang="en-US" dirty="0">
                <a:latin typeface="Helvetica"/>
                <a:cs typeface="Helvetica"/>
              </a:rPr>
              <a:t>&lt;</a:t>
            </a:r>
            <a:r>
              <a:rPr lang="en-US" dirty="0" smtClean="0">
                <a:latin typeface="Helvetica"/>
                <a:cs typeface="Helvetica"/>
              </a:rPr>
              <a:t>N:N, </a:t>
            </a:r>
            <a:r>
              <a:rPr lang="en-US" dirty="0" err="1" smtClean="0">
                <a:latin typeface="Helvetica"/>
                <a:cs typeface="Helvetica"/>
              </a:rPr>
              <a:t>subj</a:t>
            </a:r>
            <a:r>
              <a:rPr lang="en-US" dirty="0" smtClean="0">
                <a:latin typeface="Helvetica"/>
                <a:cs typeface="Helvetica"/>
              </a:rPr>
              <a:t>, </a:t>
            </a:r>
            <a:r>
              <a:rPr lang="en-US" dirty="0" err="1" smtClean="0">
                <a:latin typeface="Helvetica"/>
                <a:cs typeface="Helvetica"/>
              </a:rPr>
              <a:t>VBE:be</a:t>
            </a:r>
            <a:r>
              <a:rPr lang="en-US" dirty="0" smtClean="0">
                <a:latin typeface="Helvetica"/>
                <a:cs typeface="Helvetica"/>
              </a:rPr>
              <a:t>&gt;, &lt;</a:t>
            </a:r>
            <a:r>
              <a:rPr lang="en-US" dirty="0" err="1" smtClean="0">
                <a:latin typeface="Helvetica"/>
                <a:cs typeface="Helvetica"/>
              </a:rPr>
              <a:t>be:VBE</a:t>
            </a:r>
            <a:r>
              <a:rPr lang="en-US" dirty="0" smtClean="0">
                <a:latin typeface="Helvetica"/>
                <a:cs typeface="Helvetica"/>
              </a:rPr>
              <a:t>, </a:t>
            </a:r>
            <a:r>
              <a:rPr lang="en-US" dirty="0" err="1" smtClean="0">
                <a:latin typeface="Helvetica"/>
                <a:cs typeface="Helvetica"/>
              </a:rPr>
              <a:t>pred</a:t>
            </a:r>
            <a:r>
              <a:rPr lang="en-US" dirty="0" smtClean="0">
                <a:latin typeface="Helvetica"/>
                <a:cs typeface="Helvetica"/>
              </a:rPr>
              <a:t>, N:N&gt;</a:t>
            </a:r>
          </a:p>
          <a:p>
            <a:endParaRPr lang="en-US" dirty="0">
              <a:latin typeface="Helvetica"/>
              <a:cs typeface="Helvetica"/>
            </a:endParaRPr>
          </a:p>
          <a:p>
            <a:endParaRPr lang="en-US" dirty="0" smtClean="0">
              <a:latin typeface="Helvetica"/>
              <a:cs typeface="Helvetica"/>
            </a:endParaRPr>
          </a:p>
          <a:p>
            <a:r>
              <a:rPr lang="en-US" u="sng" dirty="0" smtClean="0">
                <a:latin typeface="Helvetica"/>
                <a:cs typeface="Helvetica"/>
              </a:rPr>
              <a:t>Path is a ordered list of edge tuples:</a:t>
            </a:r>
          </a:p>
          <a:p>
            <a:endParaRPr lang="en-US" dirty="0" smtClean="0">
              <a:latin typeface="Helvetica"/>
              <a:cs typeface="Helvetica"/>
            </a:endParaRPr>
          </a:p>
          <a:p>
            <a:r>
              <a:rPr lang="en-US" dirty="0" smtClean="0">
                <a:latin typeface="Helvetica"/>
                <a:cs typeface="Helvetica"/>
              </a:rPr>
              <a:t>Tuple = &lt;word1:cat1, </a:t>
            </a:r>
            <a:r>
              <a:rPr lang="en-US" dirty="0" err="1" smtClean="0">
                <a:latin typeface="Helvetica"/>
                <a:cs typeface="Helvetica"/>
              </a:rPr>
              <a:t>Rel</a:t>
            </a:r>
            <a:r>
              <a:rPr lang="en-US" dirty="0" smtClean="0">
                <a:latin typeface="Helvetica"/>
                <a:cs typeface="Helvetica"/>
              </a:rPr>
              <a:t>, cat2:word2&gt;</a:t>
            </a:r>
            <a:endParaRPr lang="en-US" dirty="0">
              <a:latin typeface="Helvetica"/>
              <a:cs typeface="Helvetica"/>
            </a:endParaRPr>
          </a:p>
          <a:p>
            <a:endParaRPr lang="en-US" dirty="0">
              <a:latin typeface="Helvetica"/>
              <a:cs typeface="Helvetica"/>
            </a:endParaRPr>
          </a:p>
          <a:p>
            <a:r>
              <a:rPr lang="en-US" dirty="0" smtClean="0">
                <a:latin typeface="Helvetica"/>
                <a:cs typeface="Helvetica"/>
              </a:rPr>
              <a:t>Entities generalized into POS category.</a:t>
            </a:r>
          </a:p>
          <a:p>
            <a:endParaRPr lang="en-US" dirty="0" smtClean="0">
              <a:latin typeface="Helvetica"/>
              <a:cs typeface="Helvetica"/>
            </a:endParaRPr>
          </a:p>
        </p:txBody>
      </p:sp>
    </p:spTree>
    <p:extLst>
      <p:ext uri="{BB962C8B-B14F-4D97-AF65-F5344CB8AC3E}">
        <p14:creationId xmlns:p14="http://schemas.microsoft.com/office/powerpoint/2010/main" val="2795253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 Tasks</a:t>
            </a:r>
            <a:endParaRPr lang="en-US" dirty="0"/>
          </a:p>
        </p:txBody>
      </p:sp>
      <p:sp>
        <p:nvSpPr>
          <p:cNvPr id="3" name="Content Placeholder 2"/>
          <p:cNvSpPr>
            <a:spLocks noGrp="1"/>
          </p:cNvSpPr>
          <p:nvPr>
            <p:ph idx="1"/>
          </p:nvPr>
        </p:nvSpPr>
        <p:spPr/>
        <p:txBody>
          <a:bodyPr>
            <a:normAutofit/>
          </a:bodyPr>
          <a:lstStyle/>
          <a:p>
            <a:r>
              <a:rPr lang="en-US" dirty="0" smtClean="0"/>
              <a:t>Entity Recognition</a:t>
            </a:r>
          </a:p>
          <a:p>
            <a:r>
              <a:rPr lang="en-US" dirty="0" smtClean="0"/>
              <a:t>Relation Extraction</a:t>
            </a:r>
          </a:p>
          <a:p>
            <a:r>
              <a:rPr lang="en-US" dirty="0" smtClean="0"/>
              <a:t>Event Extraction</a:t>
            </a:r>
            <a:endParaRPr lang="en-US" dirty="0"/>
          </a:p>
          <a:p>
            <a:endParaRPr lang="en-US" dirty="0"/>
          </a:p>
        </p:txBody>
      </p:sp>
    </p:spTree>
    <p:extLst>
      <p:ext uri="{BB962C8B-B14F-4D97-AF65-F5344CB8AC3E}">
        <p14:creationId xmlns:p14="http://schemas.microsoft.com/office/powerpoint/2010/main" val="805952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4" name="Picture 3"/>
          <p:cNvPicPr>
            <a:picLocks noChangeAspect="1"/>
          </p:cNvPicPr>
          <p:nvPr/>
        </p:nvPicPr>
        <p:blipFill>
          <a:blip r:embed="rId2"/>
          <a:stretch>
            <a:fillRect/>
          </a:stretch>
        </p:blipFill>
        <p:spPr>
          <a:xfrm>
            <a:off x="984250" y="1226995"/>
            <a:ext cx="7175500" cy="5294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9555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Distant Supervision for Freebase Relations</a:t>
            </a:r>
            <a:br>
              <a:rPr lang="en-US" dirty="0" smtClean="0"/>
            </a:br>
            <a:r>
              <a:rPr lang="en-US" dirty="0" smtClean="0"/>
              <a:t>[</a:t>
            </a:r>
            <a:r>
              <a:rPr lang="en-US" dirty="0" err="1" smtClean="0"/>
              <a:t>Mintz</a:t>
            </a:r>
            <a:r>
              <a:rPr lang="en-US" dirty="0" smtClean="0"/>
              <a:t> 2009]</a:t>
            </a:r>
            <a:endParaRPr lang="en-US" dirty="0"/>
          </a:p>
        </p:txBody>
      </p:sp>
      <p:pic>
        <p:nvPicPr>
          <p:cNvPr id="8" name="Picture 7"/>
          <p:cNvPicPr>
            <a:picLocks noChangeAspect="1"/>
          </p:cNvPicPr>
          <p:nvPr/>
        </p:nvPicPr>
        <p:blipFill>
          <a:blip r:embed="rId2"/>
          <a:stretch>
            <a:fillRect/>
          </a:stretch>
        </p:blipFill>
        <p:spPr>
          <a:xfrm>
            <a:off x="2274079" y="3724549"/>
            <a:ext cx="4793472" cy="1729447"/>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1499378" y="1439270"/>
            <a:ext cx="6297387"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Premise:</a:t>
            </a:r>
          </a:p>
          <a:p>
            <a:endParaRPr lang="en-US" dirty="0"/>
          </a:p>
          <a:p>
            <a:r>
              <a:rPr lang="en-US" dirty="0" smtClean="0"/>
              <a:t>	ACE relations are </a:t>
            </a:r>
            <a:r>
              <a:rPr lang="en-US" i="1" dirty="0" smtClean="0"/>
              <a:t>only </a:t>
            </a:r>
            <a:r>
              <a:rPr lang="en-US" dirty="0" smtClean="0"/>
              <a:t>a handful. </a:t>
            </a:r>
          </a:p>
          <a:p>
            <a:r>
              <a:rPr lang="en-US" dirty="0" smtClean="0"/>
              <a:t>	At large scale, training data is hard to create.</a:t>
            </a:r>
          </a:p>
          <a:p>
            <a:r>
              <a:rPr lang="en-US" dirty="0" smtClean="0"/>
              <a:t>	Large-</a:t>
            </a:r>
            <a:r>
              <a:rPr lang="en-US" dirty="0" err="1" smtClean="0"/>
              <a:t>ish</a:t>
            </a:r>
            <a:r>
              <a:rPr lang="en-US" dirty="0" smtClean="0"/>
              <a:t> databases of relations are available. Use them.</a:t>
            </a:r>
          </a:p>
        </p:txBody>
      </p:sp>
    </p:spTree>
    <p:extLst>
      <p:ext uri="{BB962C8B-B14F-4D97-AF65-F5344CB8AC3E}">
        <p14:creationId xmlns:p14="http://schemas.microsoft.com/office/powerpoint/2010/main" val="2357891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Distant Supervision for Freebase Relations</a:t>
            </a:r>
            <a:endParaRPr lang="en-US" dirty="0"/>
          </a:p>
        </p:txBody>
      </p:sp>
      <p:pic>
        <p:nvPicPr>
          <p:cNvPr id="6" name="Picture 5"/>
          <p:cNvPicPr>
            <a:picLocks noChangeAspect="1"/>
          </p:cNvPicPr>
          <p:nvPr/>
        </p:nvPicPr>
        <p:blipFill>
          <a:blip r:embed="rId2"/>
          <a:stretch>
            <a:fillRect/>
          </a:stretch>
        </p:blipFill>
        <p:spPr>
          <a:xfrm>
            <a:off x="2022514" y="1936617"/>
            <a:ext cx="5320711" cy="2686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3457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Distant Supervision for Freebase Relations</a:t>
            </a:r>
            <a:endParaRPr lang="en-US" sz="4000" dirty="0"/>
          </a:p>
        </p:txBody>
      </p:sp>
      <p:sp>
        <p:nvSpPr>
          <p:cNvPr id="8" name="TextBox 7"/>
          <p:cNvSpPr txBox="1"/>
          <p:nvPr/>
        </p:nvSpPr>
        <p:spPr>
          <a:xfrm>
            <a:off x="819477" y="1170664"/>
            <a:ext cx="7700517" cy="5632311"/>
          </a:xfrm>
          <a:prstGeom prst="rect">
            <a:avLst/>
          </a:prstGeom>
          <a:noFill/>
        </p:spPr>
        <p:txBody>
          <a:bodyPr wrap="square" rtlCol="0">
            <a:spAutoFit/>
          </a:bodyPr>
          <a:lstStyle/>
          <a:p>
            <a:r>
              <a:rPr lang="en-US" sz="2400" b="1" dirty="0" smtClean="0"/>
              <a:t>Training:</a:t>
            </a:r>
          </a:p>
          <a:p>
            <a:r>
              <a:rPr lang="en-US" sz="2400" dirty="0" smtClean="0"/>
              <a:t>For each relation in Freebase:</a:t>
            </a:r>
            <a:br>
              <a:rPr lang="en-US" sz="2400" dirty="0" smtClean="0"/>
            </a:br>
            <a:r>
              <a:rPr lang="en-US" sz="2400" dirty="0" smtClean="0"/>
              <a:t>      Find sentences that contain the entities in the relation.</a:t>
            </a:r>
          </a:p>
          <a:p>
            <a:r>
              <a:rPr lang="en-US" sz="2400" dirty="0"/>
              <a:t> </a:t>
            </a:r>
            <a:r>
              <a:rPr lang="en-US" sz="2400" dirty="0" smtClean="0"/>
              <a:t>     Extract features from the sentence</a:t>
            </a:r>
          </a:p>
          <a:p>
            <a:r>
              <a:rPr lang="en-US" sz="2400" dirty="0"/>
              <a:t> </a:t>
            </a:r>
            <a:r>
              <a:rPr lang="en-US" sz="2400" dirty="0" smtClean="0"/>
              <a:t>     Aggregate features, append relation name and we have an instance.	</a:t>
            </a:r>
          </a:p>
          <a:p>
            <a:endParaRPr lang="en-US" sz="2400" dirty="0" smtClean="0"/>
          </a:p>
          <a:p>
            <a:r>
              <a:rPr lang="en-US" sz="2400" dirty="0"/>
              <a:t>	</a:t>
            </a:r>
            <a:r>
              <a:rPr lang="en-US" sz="2400" dirty="0" smtClean="0"/>
              <a:t>Learn a classifier over the training instances.</a:t>
            </a:r>
          </a:p>
          <a:p>
            <a:endParaRPr lang="en-US" sz="2400" b="1" dirty="0" smtClean="0"/>
          </a:p>
          <a:p>
            <a:r>
              <a:rPr lang="en-US" sz="2400" b="1" dirty="0" smtClean="0"/>
              <a:t>Relation Extractor:</a:t>
            </a:r>
          </a:p>
          <a:p>
            <a:r>
              <a:rPr lang="en-US" sz="2400" dirty="0" smtClean="0"/>
              <a:t>For all sentences that contain any pair of (named) entities:</a:t>
            </a:r>
          </a:p>
          <a:p>
            <a:r>
              <a:rPr lang="en-US" sz="2400" b="1" dirty="0"/>
              <a:t>	</a:t>
            </a:r>
            <a:r>
              <a:rPr lang="en-US" sz="2400" dirty="0" smtClean="0"/>
              <a:t>Extract features.</a:t>
            </a:r>
            <a:endParaRPr lang="en-US" sz="2400" b="1" dirty="0" smtClean="0"/>
          </a:p>
          <a:p>
            <a:r>
              <a:rPr lang="en-US" sz="2400" dirty="0" smtClean="0"/>
              <a:t>For every unique pair of entities:</a:t>
            </a:r>
          </a:p>
          <a:p>
            <a:r>
              <a:rPr lang="en-US" sz="2400" b="1" dirty="0"/>
              <a:t>	</a:t>
            </a:r>
            <a:r>
              <a:rPr lang="en-US" sz="2400" dirty="0" smtClean="0"/>
              <a:t>Aggregate features and make a prediction.</a:t>
            </a:r>
            <a:endParaRPr lang="en-US" sz="2400" b="1" dirty="0" smtClean="0"/>
          </a:p>
          <a:p>
            <a:endParaRPr lang="en-US" sz="2400" b="1" dirty="0"/>
          </a:p>
        </p:txBody>
      </p:sp>
    </p:spTree>
    <p:extLst>
      <p:ext uri="{BB962C8B-B14F-4D97-AF65-F5344CB8AC3E}">
        <p14:creationId xmlns:p14="http://schemas.microsoft.com/office/powerpoint/2010/main" val="4221287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Information from Multiple Sentences</a:t>
            </a:r>
            <a:endParaRPr lang="en-US" dirty="0"/>
          </a:p>
        </p:txBody>
      </p:sp>
      <p:sp>
        <p:nvSpPr>
          <p:cNvPr id="4" name="Rectangle 3"/>
          <p:cNvSpPr/>
          <p:nvPr/>
        </p:nvSpPr>
        <p:spPr>
          <a:xfrm>
            <a:off x="793788" y="1299661"/>
            <a:ext cx="7893012"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t>[Steven Spielberg]’s film [Saving </a:t>
            </a:r>
            <a:r>
              <a:rPr lang="en-US" sz="2000" dirty="0" smtClean="0"/>
              <a:t>Private Ryan</a:t>
            </a:r>
            <a:r>
              <a:rPr lang="en-US" sz="2000" dirty="0"/>
              <a:t>] is loosely based </a:t>
            </a:r>
            <a:r>
              <a:rPr lang="en-US" sz="2000" dirty="0" smtClean="0"/>
              <a:t>on …</a:t>
            </a:r>
          </a:p>
          <a:p>
            <a:pPr algn="ctr"/>
            <a:endParaRPr lang="en-US" sz="2000" dirty="0"/>
          </a:p>
        </p:txBody>
      </p:sp>
      <p:sp>
        <p:nvSpPr>
          <p:cNvPr id="5" name="Rectangle 4"/>
          <p:cNvSpPr/>
          <p:nvPr/>
        </p:nvSpPr>
        <p:spPr>
          <a:xfrm>
            <a:off x="793788" y="3997978"/>
            <a:ext cx="7893012"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smtClean="0"/>
              <a:t>… Award </a:t>
            </a:r>
            <a:r>
              <a:rPr lang="en-US" sz="2000" dirty="0"/>
              <a:t>winning [Saving Private Ryan], directed by [Steven Spielberg]..</a:t>
            </a:r>
            <a:r>
              <a:rPr lang="en-US" sz="2000" dirty="0" smtClean="0"/>
              <a:t>.</a:t>
            </a:r>
          </a:p>
          <a:p>
            <a:pPr algn="ctr"/>
            <a:endParaRPr lang="en-US" sz="2000" dirty="0"/>
          </a:p>
        </p:txBody>
      </p:sp>
      <p:sp>
        <p:nvSpPr>
          <p:cNvPr id="6" name="Down Arrow 5"/>
          <p:cNvSpPr/>
          <p:nvPr/>
        </p:nvSpPr>
        <p:spPr>
          <a:xfrm>
            <a:off x="4634456" y="2154807"/>
            <a:ext cx="211677" cy="56451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93788" y="2772248"/>
            <a:ext cx="7893012" cy="70788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Evidence for [Saving Private Ryan] as a film.</a:t>
            </a:r>
          </a:p>
          <a:p>
            <a:pPr algn="ctr"/>
            <a:r>
              <a:rPr lang="en-US" sz="2000" dirty="0" smtClean="0"/>
              <a:t>Ambiguous evidence for Spielberg as a director.</a:t>
            </a:r>
            <a:endParaRPr lang="en-US" sz="2000" dirty="0"/>
          </a:p>
        </p:txBody>
      </p:sp>
      <p:sp>
        <p:nvSpPr>
          <p:cNvPr id="8" name="Down Arrow 7"/>
          <p:cNvSpPr/>
          <p:nvPr/>
        </p:nvSpPr>
        <p:spPr>
          <a:xfrm>
            <a:off x="4634456" y="4852626"/>
            <a:ext cx="211677" cy="56451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93788" y="5522990"/>
            <a:ext cx="7893012" cy="70788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Ambiguous evidence for [Steven Spielberg] as a director. Could be a CEO.</a:t>
            </a:r>
          </a:p>
          <a:p>
            <a:pPr algn="ctr"/>
            <a:r>
              <a:rPr lang="en-US" sz="2000" dirty="0" smtClean="0"/>
              <a:t>No evidence for [Saving Private Ryan] as a film.</a:t>
            </a:r>
          </a:p>
        </p:txBody>
      </p:sp>
    </p:spTree>
    <p:extLst>
      <p:ext uri="{BB962C8B-B14F-4D97-AF65-F5344CB8AC3E}">
        <p14:creationId xmlns:p14="http://schemas.microsoft.com/office/powerpoint/2010/main" val="140248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Training Data?</a:t>
            </a:r>
            <a:endParaRPr lang="en-US" dirty="0"/>
          </a:p>
        </p:txBody>
      </p:sp>
      <p:sp>
        <p:nvSpPr>
          <p:cNvPr id="3" name="TextBox 2"/>
          <p:cNvSpPr txBox="1"/>
          <p:nvPr/>
        </p:nvSpPr>
        <p:spPr>
          <a:xfrm>
            <a:off x="457200" y="1417638"/>
            <a:ext cx="8265100" cy="3477875"/>
          </a:xfrm>
          <a:prstGeom prst="rect">
            <a:avLst/>
          </a:prstGeom>
          <a:noFill/>
        </p:spPr>
        <p:txBody>
          <a:bodyPr wrap="square" rtlCol="0">
            <a:spAutoFit/>
          </a:bodyPr>
          <a:lstStyle/>
          <a:p>
            <a:pPr marL="342900" indent="-342900">
              <a:buFont typeface="Arial"/>
              <a:buChar char="•"/>
            </a:pPr>
            <a:r>
              <a:rPr lang="en-US" sz="2000" dirty="0" smtClean="0"/>
              <a:t>If you only had positive data, you have to assume that anything that is not in your data is negative. </a:t>
            </a:r>
          </a:p>
          <a:p>
            <a:pPr marL="342900" indent="-342900">
              <a:buFont typeface="Arial"/>
              <a:buChar char="•"/>
            </a:pPr>
            <a:endParaRPr lang="en-US" sz="2000" dirty="0" smtClean="0"/>
          </a:p>
          <a:p>
            <a:pPr marL="342900" indent="-342900">
              <a:buFont typeface="Arial"/>
              <a:buChar char="•"/>
            </a:pPr>
            <a:r>
              <a:rPr lang="en-US" sz="2000" dirty="0" smtClean="0"/>
              <a:t>If we only have positive data, how do we know which features are bad?</a:t>
            </a:r>
          </a:p>
          <a:p>
            <a:pPr marL="342900" indent="-342900">
              <a:buFont typeface="Arial"/>
              <a:buChar char="•"/>
            </a:pPr>
            <a:endParaRPr lang="en-US" sz="2000" dirty="0"/>
          </a:p>
          <a:p>
            <a:r>
              <a:rPr lang="en-US" sz="2000" dirty="0" smtClean="0"/>
              <a:t>	Suppose you saw this sentence:</a:t>
            </a:r>
            <a:endParaRPr lang="en-US" sz="2000" dirty="0"/>
          </a:p>
          <a:p>
            <a:r>
              <a:rPr lang="en-US" sz="2000" dirty="0"/>
              <a:t>	</a:t>
            </a:r>
            <a:r>
              <a:rPr lang="en-US" sz="2000" dirty="0" smtClean="0"/>
              <a:t>	Google </a:t>
            </a:r>
            <a:r>
              <a:rPr lang="en-US" sz="2000" dirty="0"/>
              <a:t>is Bill Gates' worst fear </a:t>
            </a:r>
            <a:r>
              <a:rPr lang="en-US" sz="2000" dirty="0" smtClean="0"/>
              <a:t>said its CEO.	</a:t>
            </a:r>
          </a:p>
          <a:p>
            <a:endParaRPr lang="en-US" sz="2000" dirty="0" smtClean="0"/>
          </a:p>
          <a:p>
            <a:r>
              <a:rPr lang="en-US" sz="2000" dirty="0" smtClean="0"/>
              <a:t>	And learnt this pattern:</a:t>
            </a:r>
          </a:p>
          <a:p>
            <a:r>
              <a:rPr lang="en-US" sz="2000" dirty="0" smtClean="0"/>
              <a:t>		Y is X’s worst fear =&gt; CEO-of(X, Y)</a:t>
            </a:r>
          </a:p>
          <a:p>
            <a:r>
              <a:rPr lang="en-US" sz="2000" dirty="0" smtClean="0"/>
              <a:t>	</a:t>
            </a:r>
          </a:p>
        </p:txBody>
      </p:sp>
      <p:sp>
        <p:nvSpPr>
          <p:cNvPr id="4" name="Rectangle 3"/>
          <p:cNvSpPr/>
          <p:nvPr/>
        </p:nvSpPr>
        <p:spPr>
          <a:xfrm>
            <a:off x="2134409" y="5506920"/>
            <a:ext cx="4815648"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t>Solution?</a:t>
            </a:r>
          </a:p>
          <a:p>
            <a:r>
              <a:rPr lang="en-US" sz="2000" dirty="0"/>
              <a:t>Sample 1% of unrelated pairs of entities.</a:t>
            </a:r>
          </a:p>
        </p:txBody>
      </p:sp>
    </p:spTree>
    <p:extLst>
      <p:ext uri="{BB962C8B-B14F-4D97-AF65-F5344CB8AC3E}">
        <p14:creationId xmlns:p14="http://schemas.microsoft.com/office/powerpoint/2010/main" val="1150019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pic>
        <p:nvPicPr>
          <p:cNvPr id="4" name="Picture 3"/>
          <p:cNvPicPr>
            <a:picLocks noChangeAspect="1"/>
          </p:cNvPicPr>
          <p:nvPr/>
        </p:nvPicPr>
        <p:blipFill>
          <a:blip r:embed="rId2"/>
          <a:stretch>
            <a:fillRect/>
          </a:stretch>
        </p:blipFill>
        <p:spPr>
          <a:xfrm>
            <a:off x="1274869" y="3385821"/>
            <a:ext cx="7221431" cy="219102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274869" y="1161902"/>
            <a:ext cx="7221431" cy="369332"/>
          </a:xfrm>
          <a:prstGeom prst="rect">
            <a:avLst/>
          </a:prstGeom>
        </p:spPr>
        <p:txBody>
          <a:bodyPr wrap="square">
            <a:spAutoFit/>
          </a:bodyPr>
          <a:lstStyle/>
          <a:p>
            <a:pPr algn="ctr"/>
            <a:r>
              <a:rPr lang="en-US" dirty="0"/>
              <a:t>‘Astronomer </a:t>
            </a:r>
            <a:r>
              <a:rPr lang="en-US" b="1" dirty="0"/>
              <a:t>Edwin Hubble </a:t>
            </a:r>
            <a:r>
              <a:rPr lang="en-US" dirty="0"/>
              <a:t>was born in </a:t>
            </a:r>
            <a:r>
              <a:rPr lang="en-US" b="1" dirty="0"/>
              <a:t>Marshfield</a:t>
            </a:r>
            <a:r>
              <a:rPr lang="en-US" dirty="0"/>
              <a:t>, Missouri’</a:t>
            </a:r>
          </a:p>
        </p:txBody>
      </p:sp>
      <p:pic>
        <p:nvPicPr>
          <p:cNvPr id="6" name="Picture 5"/>
          <p:cNvPicPr>
            <a:picLocks noChangeAspect="1"/>
          </p:cNvPicPr>
          <p:nvPr/>
        </p:nvPicPr>
        <p:blipFill>
          <a:blip r:embed="rId3"/>
          <a:stretch>
            <a:fillRect/>
          </a:stretch>
        </p:blipFill>
        <p:spPr>
          <a:xfrm>
            <a:off x="1274869" y="1827471"/>
            <a:ext cx="7221431" cy="1201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53176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4" name="Picture 3"/>
          <p:cNvPicPr>
            <a:picLocks noChangeAspect="1"/>
          </p:cNvPicPr>
          <p:nvPr/>
        </p:nvPicPr>
        <p:blipFill>
          <a:blip r:embed="rId2"/>
          <a:stretch>
            <a:fillRect/>
          </a:stretch>
        </p:blipFill>
        <p:spPr>
          <a:xfrm>
            <a:off x="2133441" y="1867332"/>
            <a:ext cx="4794345" cy="230304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133441" y="4630491"/>
            <a:ext cx="4794345" cy="1754327"/>
          </a:xfrm>
          <a:prstGeom prst="rect">
            <a:avLst/>
          </a:prstGeom>
        </p:spPr>
        <p:txBody>
          <a:bodyPr wrap="square">
            <a:spAutoFit/>
          </a:bodyPr>
          <a:lstStyle/>
          <a:p>
            <a:r>
              <a:rPr lang="en-US" b="1" dirty="0" smtClean="0"/>
              <a:t>Evaluation:</a:t>
            </a:r>
          </a:p>
          <a:p>
            <a:endParaRPr lang="en-US" dirty="0"/>
          </a:p>
          <a:p>
            <a:r>
              <a:rPr lang="en-US" dirty="0" smtClean="0"/>
              <a:t>Select the top 102 relations with most entries.</a:t>
            </a:r>
          </a:p>
          <a:p>
            <a:r>
              <a:rPr lang="en-US" dirty="0" smtClean="0"/>
              <a:t>Use half for training and other half for testing.</a:t>
            </a:r>
          </a:p>
          <a:p>
            <a:endParaRPr lang="en-US" dirty="0"/>
          </a:p>
          <a:p>
            <a:r>
              <a:rPr lang="en-US" dirty="0" smtClean="0"/>
              <a:t>Combining syntax and surface helps over either.</a:t>
            </a:r>
            <a:endParaRPr lang="en-US" dirty="0"/>
          </a:p>
        </p:txBody>
      </p:sp>
    </p:spTree>
    <p:extLst>
      <p:ext uri="{BB962C8B-B14F-4D97-AF65-F5344CB8AC3E}">
        <p14:creationId xmlns:p14="http://schemas.microsoft.com/office/powerpoint/2010/main" val="40967125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Weighted Features</a:t>
            </a:r>
            <a:endParaRPr lang="en-US" dirty="0"/>
          </a:p>
        </p:txBody>
      </p:sp>
      <p:pic>
        <p:nvPicPr>
          <p:cNvPr id="5" name="Picture 4"/>
          <p:cNvPicPr>
            <a:picLocks noChangeAspect="1"/>
          </p:cNvPicPr>
          <p:nvPr/>
        </p:nvPicPr>
        <p:blipFill>
          <a:blip r:embed="rId2"/>
          <a:stretch>
            <a:fillRect/>
          </a:stretch>
        </p:blipFill>
        <p:spPr>
          <a:xfrm>
            <a:off x="1015433" y="2584375"/>
            <a:ext cx="7336616" cy="1432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56832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Distant Supervision</a:t>
            </a:r>
            <a:endParaRPr lang="en-US" dirty="0"/>
          </a:p>
        </p:txBody>
      </p:sp>
      <p:sp>
        <p:nvSpPr>
          <p:cNvPr id="3" name="Content Placeholder 2"/>
          <p:cNvSpPr>
            <a:spLocks noGrp="1"/>
          </p:cNvSpPr>
          <p:nvPr>
            <p:ph idx="1"/>
          </p:nvPr>
        </p:nvSpPr>
        <p:spPr/>
        <p:txBody>
          <a:bodyPr>
            <a:normAutofit lnSpcReduction="10000"/>
          </a:bodyPr>
          <a:lstStyle/>
          <a:p>
            <a:r>
              <a:rPr lang="en-US" dirty="0" smtClean="0"/>
              <a:t>False positives </a:t>
            </a:r>
          </a:p>
          <a:p>
            <a:pPr lvl="1"/>
            <a:r>
              <a:rPr lang="en-US" dirty="0" smtClean="0"/>
              <a:t>Some entities may have multiple relations.</a:t>
            </a:r>
          </a:p>
          <a:p>
            <a:pPr marL="457200" lvl="1" indent="0">
              <a:buNone/>
            </a:pPr>
            <a:r>
              <a:rPr lang="en-US" dirty="0"/>
              <a:t>	</a:t>
            </a:r>
            <a:r>
              <a:rPr lang="en-US" dirty="0" smtClean="0"/>
              <a:t>lives-in(Obama, Washington DC) </a:t>
            </a:r>
          </a:p>
          <a:p>
            <a:pPr marL="457200" lvl="1" indent="0">
              <a:buNone/>
            </a:pPr>
            <a:r>
              <a:rPr lang="en-US" dirty="0"/>
              <a:t>	</a:t>
            </a:r>
            <a:r>
              <a:rPr lang="en-US" dirty="0" smtClean="0"/>
              <a:t>works-in(Obama, Washington DC)</a:t>
            </a:r>
          </a:p>
          <a:p>
            <a:pPr marL="457200" lvl="1" indent="0">
              <a:buNone/>
            </a:pPr>
            <a:endParaRPr lang="en-US" dirty="0"/>
          </a:p>
          <a:p>
            <a:pPr lvl="1"/>
            <a:r>
              <a:rPr lang="en-US" dirty="0" smtClean="0"/>
              <a:t>Presence of entities alone doesn’t guarantee relation is expressed</a:t>
            </a:r>
          </a:p>
          <a:p>
            <a:pPr marL="457200" lvl="1" indent="0">
              <a:buNone/>
            </a:pPr>
            <a:r>
              <a:rPr lang="en-US" dirty="0" smtClean="0"/>
              <a:t>	“Microsoft is catching up.”, Bill Gates said.</a:t>
            </a:r>
          </a:p>
          <a:p>
            <a:pPr marL="457200" lvl="1" indent="0">
              <a:buNone/>
            </a:pPr>
            <a:endParaRPr lang="en-US" dirty="0"/>
          </a:p>
          <a:p>
            <a:r>
              <a:rPr lang="en-US" dirty="0" smtClean="0"/>
              <a:t>False negatives</a:t>
            </a:r>
          </a:p>
          <a:p>
            <a:pPr lvl="1"/>
            <a:r>
              <a:rPr lang="en-US" dirty="0" smtClean="0"/>
              <a:t>Knowledge bases are incomplete. </a:t>
            </a:r>
          </a:p>
          <a:p>
            <a:pPr lvl="1"/>
            <a:r>
              <a:rPr lang="en-US" dirty="0" smtClean="0"/>
              <a:t>System may </a:t>
            </a:r>
            <a:r>
              <a:rPr lang="en-US" b="1" dirty="0" smtClean="0"/>
              <a:t>correctly</a:t>
            </a:r>
            <a:r>
              <a:rPr lang="en-US" dirty="0" smtClean="0"/>
              <a:t> predict a relation which currently is not in KB.</a:t>
            </a:r>
          </a:p>
          <a:p>
            <a:endParaRPr lang="en-US" dirty="0"/>
          </a:p>
        </p:txBody>
      </p:sp>
    </p:spTree>
    <p:extLst>
      <p:ext uri="{BB962C8B-B14F-4D97-AF65-F5344CB8AC3E}">
        <p14:creationId xmlns:p14="http://schemas.microsoft.com/office/powerpoint/2010/main" val="2345979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4" name="Rectangle 3"/>
          <p:cNvSpPr/>
          <p:nvPr/>
        </p:nvSpPr>
        <p:spPr>
          <a:xfrm>
            <a:off x="310792" y="1376336"/>
            <a:ext cx="8229600" cy="4801315"/>
          </a:xfrm>
          <a:prstGeom prst="rect">
            <a:avLst/>
          </a:prstGeom>
        </p:spPr>
        <p:txBody>
          <a:bodyPr wrap="square">
            <a:spAutoFit/>
          </a:bodyPr>
          <a:lstStyle/>
          <a:p>
            <a:r>
              <a:rPr lang="en-US" dirty="0" smtClean="0"/>
              <a:t>At </a:t>
            </a:r>
            <a:r>
              <a:rPr lang="en-US" dirty="0"/>
              <a:t>the heart of the </a:t>
            </a:r>
            <a:r>
              <a:rPr lang="en-US" b="1" dirty="0">
                <a:solidFill>
                  <a:srgbClr val="8064A2"/>
                </a:solidFill>
              </a:rPr>
              <a:t>Giuliani</a:t>
            </a:r>
            <a:r>
              <a:rPr lang="en-US" dirty="0"/>
              <a:t>-led critique of the president’s patriotism is the suggestion that </a:t>
            </a:r>
            <a:r>
              <a:rPr lang="en-US" b="1" dirty="0">
                <a:solidFill>
                  <a:srgbClr val="8064A2"/>
                </a:solidFill>
              </a:rPr>
              <a:t>Barack Obama</a:t>
            </a:r>
            <a:r>
              <a:rPr lang="en-US" dirty="0"/>
              <a:t> has never expressed love for the </a:t>
            </a:r>
            <a:r>
              <a:rPr lang="en-US" b="1" dirty="0">
                <a:solidFill>
                  <a:schemeClr val="accent3"/>
                </a:solidFill>
              </a:rPr>
              <a:t>United </a:t>
            </a:r>
            <a:r>
              <a:rPr lang="en-US" b="1" dirty="0" smtClean="0">
                <a:solidFill>
                  <a:schemeClr val="accent3"/>
                </a:solidFill>
              </a:rPr>
              <a:t>States</a:t>
            </a:r>
            <a:r>
              <a:rPr lang="en-US" dirty="0" smtClean="0"/>
              <a:t>. </a:t>
            </a:r>
            <a:r>
              <a:rPr lang="en-US" b="1" dirty="0" smtClean="0">
                <a:solidFill>
                  <a:schemeClr val="accent4"/>
                </a:solidFill>
              </a:rPr>
              <a:t>Rudolph </a:t>
            </a:r>
            <a:r>
              <a:rPr lang="en-US" b="1" dirty="0">
                <a:solidFill>
                  <a:schemeClr val="accent4"/>
                </a:solidFill>
              </a:rPr>
              <a:t>W. Giuliani</a:t>
            </a:r>
            <a:r>
              <a:rPr lang="en-US" dirty="0"/>
              <a:t>, the former mayor of </a:t>
            </a:r>
            <a:r>
              <a:rPr lang="en-US" b="1" dirty="0">
                <a:solidFill>
                  <a:schemeClr val="accent3"/>
                </a:solidFill>
              </a:rPr>
              <a:t>New York City</a:t>
            </a:r>
            <a:r>
              <a:rPr lang="en-US" dirty="0"/>
              <a:t>, has even challenged the media to find examples of </a:t>
            </a:r>
            <a:r>
              <a:rPr lang="en-US" b="1" dirty="0">
                <a:solidFill>
                  <a:schemeClr val="accent4"/>
                </a:solidFill>
              </a:rPr>
              <a:t>Mr. Obama</a:t>
            </a:r>
            <a:r>
              <a:rPr lang="en-US" dirty="0"/>
              <a:t> expressing such </a:t>
            </a:r>
            <a:r>
              <a:rPr lang="en-US" dirty="0" smtClean="0"/>
              <a:t>affection.</a:t>
            </a:r>
          </a:p>
          <a:p>
            <a:endParaRPr lang="en-US" dirty="0"/>
          </a:p>
          <a:p>
            <a:r>
              <a:rPr lang="en-US" dirty="0" smtClean="0"/>
              <a:t>Has </a:t>
            </a:r>
            <a:r>
              <a:rPr lang="en-US" dirty="0"/>
              <a:t>the president done so</a:t>
            </a:r>
            <a:r>
              <a:rPr lang="en-US" dirty="0" smtClean="0"/>
              <a:t>? Yes</a:t>
            </a:r>
            <a:r>
              <a:rPr lang="en-US" dirty="0"/>
              <a:t>, he has.</a:t>
            </a:r>
          </a:p>
          <a:p>
            <a:endParaRPr lang="en-US" dirty="0"/>
          </a:p>
          <a:p>
            <a:r>
              <a:rPr lang="en-US" dirty="0"/>
              <a:t>A review of his public remarks provides multiple </a:t>
            </a:r>
            <a:r>
              <a:rPr lang="en-US" dirty="0" smtClean="0"/>
              <a:t>examples. In </a:t>
            </a:r>
            <a:r>
              <a:rPr lang="en-US" b="1" dirty="0">
                <a:solidFill>
                  <a:schemeClr val="accent6"/>
                </a:solidFill>
              </a:rPr>
              <a:t>2008</a:t>
            </a:r>
            <a:r>
              <a:rPr lang="en-US" dirty="0"/>
              <a:t>, when he was still a presidential candidate, </a:t>
            </a:r>
            <a:r>
              <a:rPr lang="en-US" b="1" dirty="0">
                <a:solidFill>
                  <a:srgbClr val="8064A2"/>
                </a:solidFill>
              </a:rPr>
              <a:t>Mr. Obama</a:t>
            </a:r>
            <a:r>
              <a:rPr lang="en-US" dirty="0"/>
              <a:t> uttered the magic words in </a:t>
            </a:r>
            <a:r>
              <a:rPr lang="en-US" b="1" dirty="0">
                <a:solidFill>
                  <a:schemeClr val="accent3"/>
                </a:solidFill>
              </a:rPr>
              <a:t>Berlin</a:t>
            </a:r>
            <a:r>
              <a:rPr lang="en-US" dirty="0"/>
              <a:t>, during a speech to </a:t>
            </a:r>
            <a:r>
              <a:rPr lang="en-US" dirty="0" smtClean="0"/>
              <a:t>thousands. </a:t>
            </a:r>
            <a:r>
              <a:rPr lang="en-US" b="1" dirty="0" smtClean="0">
                <a:solidFill>
                  <a:schemeClr val="accent4"/>
                </a:solidFill>
              </a:rPr>
              <a:t>Mr</a:t>
            </a:r>
            <a:r>
              <a:rPr lang="en-US" b="1" dirty="0">
                <a:solidFill>
                  <a:schemeClr val="accent4"/>
                </a:solidFill>
              </a:rPr>
              <a:t>. Obama</a:t>
            </a:r>
            <a:r>
              <a:rPr lang="en-US" dirty="0"/>
              <a:t> used a similar construction, as president, in </a:t>
            </a:r>
            <a:r>
              <a:rPr lang="en-US" b="1" dirty="0">
                <a:solidFill>
                  <a:schemeClr val="accent6"/>
                </a:solidFill>
              </a:rPr>
              <a:t>2011</a:t>
            </a:r>
            <a:r>
              <a:rPr lang="en-US" dirty="0"/>
              <a:t>, during a town hall meeting in </a:t>
            </a:r>
            <a:r>
              <a:rPr lang="en-US" b="1" dirty="0">
                <a:solidFill>
                  <a:schemeClr val="accent3"/>
                </a:solidFill>
              </a:rPr>
              <a:t>Illinois</a:t>
            </a:r>
            <a:r>
              <a:rPr lang="en-US" dirty="0"/>
              <a:t>, when he recalled “why I love this country so much.</a:t>
            </a:r>
            <a:r>
              <a:rPr lang="en-US" dirty="0" smtClean="0"/>
              <a:t>”</a:t>
            </a:r>
          </a:p>
          <a:p>
            <a:endParaRPr lang="en-US" dirty="0"/>
          </a:p>
          <a:p>
            <a:r>
              <a:rPr lang="en-US" dirty="0"/>
              <a:t>Mr. Giuliani told </a:t>
            </a:r>
            <a:r>
              <a:rPr lang="en-US" b="1" dirty="0">
                <a:solidFill>
                  <a:schemeClr val="accent5"/>
                </a:solidFill>
              </a:rPr>
              <a:t>Fox News</a:t>
            </a:r>
            <a:r>
              <a:rPr lang="en-US" dirty="0"/>
              <a:t> that “I don’t hear from him what I heard from Harry Truman, what I heard from </a:t>
            </a:r>
            <a:r>
              <a:rPr lang="en-US" b="1" dirty="0">
                <a:solidFill>
                  <a:schemeClr val="accent4"/>
                </a:solidFill>
              </a:rPr>
              <a:t>Bill Clinton</a:t>
            </a:r>
            <a:r>
              <a:rPr lang="en-US" dirty="0"/>
              <a:t>, what I heard from Jimmy Carter, which is these wonderful words about what a great country we are, what an exceptional country we are.</a:t>
            </a:r>
            <a:r>
              <a:rPr lang="en-US" dirty="0" smtClean="0"/>
              <a:t>”</a:t>
            </a:r>
          </a:p>
        </p:txBody>
      </p:sp>
    </p:spTree>
    <p:extLst>
      <p:ext uri="{BB962C8B-B14F-4D97-AF65-F5344CB8AC3E}">
        <p14:creationId xmlns:p14="http://schemas.microsoft.com/office/powerpoint/2010/main" val="39737746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Multi-R</a:t>
            </a:r>
            <a:br>
              <a:rPr lang="en-US" dirty="0" smtClean="0"/>
            </a:br>
            <a:r>
              <a:rPr lang="en-US" dirty="0" smtClean="0"/>
              <a:t>[Hoffman et al, 2011]</a:t>
            </a:r>
            <a:endParaRPr lang="en-US" dirty="0"/>
          </a:p>
        </p:txBody>
      </p:sp>
      <p:pic>
        <p:nvPicPr>
          <p:cNvPr id="5" name="Picture 4"/>
          <p:cNvPicPr>
            <a:picLocks noChangeAspect="1"/>
          </p:cNvPicPr>
          <p:nvPr/>
        </p:nvPicPr>
        <p:blipFill>
          <a:blip r:embed="rId2"/>
          <a:stretch>
            <a:fillRect/>
          </a:stretch>
        </p:blipFill>
        <p:spPr>
          <a:xfrm>
            <a:off x="0" y="2043558"/>
            <a:ext cx="9144000" cy="4549827"/>
          </a:xfrm>
          <a:prstGeom prst="rect">
            <a:avLst/>
          </a:prstGeom>
        </p:spPr>
      </p:pic>
      <p:sp>
        <p:nvSpPr>
          <p:cNvPr id="6" name="TextBox 5"/>
          <p:cNvSpPr txBox="1"/>
          <p:nvPr/>
        </p:nvSpPr>
        <p:spPr>
          <a:xfrm>
            <a:off x="2204967" y="1545209"/>
            <a:ext cx="4798010" cy="369332"/>
          </a:xfrm>
          <a:prstGeom prst="rect">
            <a:avLst/>
          </a:prstGeom>
          <a:noFill/>
        </p:spPr>
        <p:txBody>
          <a:bodyPr wrap="square" rtlCol="0">
            <a:spAutoFit/>
          </a:bodyPr>
          <a:lstStyle/>
          <a:p>
            <a:r>
              <a:rPr lang="en-US" dirty="0" smtClean="0"/>
              <a:t>Addresses the overlapping relations problem.</a:t>
            </a:r>
            <a:endParaRPr lang="en-US" dirty="0"/>
          </a:p>
        </p:txBody>
      </p:sp>
    </p:spTree>
    <p:extLst>
      <p:ext uri="{BB962C8B-B14F-4D97-AF65-F5344CB8AC3E}">
        <p14:creationId xmlns:p14="http://schemas.microsoft.com/office/powerpoint/2010/main" val="8913087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a:t>
            </a:r>
            <a:br>
              <a:rPr lang="en-US" dirty="0" smtClean="0"/>
            </a:br>
            <a:r>
              <a:rPr lang="en-US" dirty="0" smtClean="0"/>
              <a:t>[Ritter et al, 2013]</a:t>
            </a:r>
            <a:endParaRPr lang="en-US" dirty="0"/>
          </a:p>
        </p:txBody>
      </p:sp>
      <p:sp>
        <p:nvSpPr>
          <p:cNvPr id="6" name="TextBox 5"/>
          <p:cNvSpPr txBox="1"/>
          <p:nvPr/>
        </p:nvSpPr>
        <p:spPr>
          <a:xfrm>
            <a:off x="2204967" y="1545209"/>
            <a:ext cx="4798010" cy="646331"/>
          </a:xfrm>
          <a:prstGeom prst="rect">
            <a:avLst/>
          </a:prstGeom>
          <a:noFill/>
        </p:spPr>
        <p:txBody>
          <a:bodyPr wrap="square" rtlCol="0">
            <a:spAutoFit/>
          </a:bodyPr>
          <a:lstStyle/>
          <a:p>
            <a:r>
              <a:rPr lang="en-US" dirty="0" smtClean="0"/>
              <a:t>Addresses incomplete KB by treating facts as soft constraints. </a:t>
            </a:r>
            <a:endParaRPr lang="en-US" dirty="0"/>
          </a:p>
        </p:txBody>
      </p:sp>
      <p:pic>
        <p:nvPicPr>
          <p:cNvPr id="3" name="Picture 2"/>
          <p:cNvPicPr>
            <a:picLocks noChangeAspect="1"/>
          </p:cNvPicPr>
          <p:nvPr/>
        </p:nvPicPr>
        <p:blipFill>
          <a:blip r:embed="rId2"/>
          <a:stretch>
            <a:fillRect/>
          </a:stretch>
        </p:blipFill>
        <p:spPr>
          <a:xfrm>
            <a:off x="1211658" y="2280659"/>
            <a:ext cx="6277262" cy="4187470"/>
          </a:xfrm>
          <a:prstGeom prst="rect">
            <a:avLst/>
          </a:prstGeom>
        </p:spPr>
      </p:pic>
    </p:spTree>
    <p:extLst>
      <p:ext uri="{BB962C8B-B14F-4D97-AF65-F5344CB8AC3E}">
        <p14:creationId xmlns:p14="http://schemas.microsoft.com/office/powerpoint/2010/main" val="27313057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Multi-R + Missing Data</a:t>
            </a:r>
            <a:endParaRPr lang="en-US" dirty="0"/>
          </a:p>
        </p:txBody>
      </p:sp>
      <p:pic>
        <p:nvPicPr>
          <p:cNvPr id="4" name="Picture 3"/>
          <p:cNvPicPr>
            <a:picLocks noChangeAspect="1"/>
          </p:cNvPicPr>
          <p:nvPr/>
        </p:nvPicPr>
        <p:blipFill>
          <a:blip r:embed="rId2"/>
          <a:stretch>
            <a:fillRect/>
          </a:stretch>
        </p:blipFill>
        <p:spPr>
          <a:xfrm>
            <a:off x="0" y="1918659"/>
            <a:ext cx="9144000" cy="4588625"/>
          </a:xfrm>
          <a:prstGeom prst="rect">
            <a:avLst/>
          </a:prstGeom>
        </p:spPr>
      </p:pic>
    </p:spTree>
    <p:extLst>
      <p:ext uri="{BB962C8B-B14F-4D97-AF65-F5344CB8AC3E}">
        <p14:creationId xmlns:p14="http://schemas.microsoft.com/office/powerpoint/2010/main" val="30814234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247DE2E1-FE8F-467A-BC31-D4B7A30C3678}" type="slidenum">
              <a:rPr lang="en-US" altLang="en-US" sz="1200" b="0">
                <a:latin typeface="Helvetica" panose="020B0604020202020204" pitchFamily="34" charset="0"/>
              </a:rPr>
              <a:pPr eaLnBrk="1" hangingPunct="1"/>
              <a:t>53</a:t>
            </a:fld>
            <a:endParaRPr lang="en-US" altLang="en-US" sz="1200" b="0"/>
          </a:p>
        </p:txBody>
      </p:sp>
      <p:sp>
        <p:nvSpPr>
          <p:cNvPr id="24579" name="Rectangle 2"/>
          <p:cNvSpPr>
            <a:spLocks noGrp="1" noChangeArrowheads="1"/>
          </p:cNvSpPr>
          <p:nvPr>
            <p:ph type="title"/>
          </p:nvPr>
        </p:nvSpPr>
        <p:spPr/>
        <p:txBody>
          <a:bodyPr/>
          <a:lstStyle/>
          <a:p>
            <a:pPr eaLnBrk="1" hangingPunct="1"/>
            <a:r>
              <a:rPr lang="en-US" altLang="en-US" smtClean="0"/>
              <a:t>MUC</a:t>
            </a:r>
          </a:p>
        </p:txBody>
      </p:sp>
      <p:sp>
        <p:nvSpPr>
          <p:cNvPr id="24580" name="Rectangle 3"/>
          <p:cNvSpPr>
            <a:spLocks noGrp="1" noChangeArrowheads="1"/>
          </p:cNvSpPr>
          <p:nvPr>
            <p:ph type="body" idx="1"/>
          </p:nvPr>
        </p:nvSpPr>
        <p:spPr>
          <a:xfrm>
            <a:off x="685800" y="1371600"/>
            <a:ext cx="7772400" cy="4891088"/>
          </a:xfrm>
        </p:spPr>
        <p:txBody>
          <a:bodyPr>
            <a:normAutofit lnSpcReduction="10000"/>
          </a:bodyPr>
          <a:lstStyle/>
          <a:p>
            <a:pPr eaLnBrk="1" hangingPunct="1">
              <a:lnSpc>
                <a:spcPct val="90000"/>
              </a:lnSpc>
            </a:pPr>
            <a:r>
              <a:rPr lang="en-US" altLang="en-US" sz="2400" smtClean="0"/>
              <a:t>DARPA funded significant efforts in IE in the early to mid 1990’s.</a:t>
            </a:r>
          </a:p>
          <a:p>
            <a:pPr eaLnBrk="1" hangingPunct="1">
              <a:lnSpc>
                <a:spcPct val="90000"/>
              </a:lnSpc>
            </a:pPr>
            <a:r>
              <a:rPr lang="en-US" altLang="en-US" sz="2400" smtClean="0"/>
              <a:t>Message Understanding Conference (MUC) was an annual event/competition where results were presented.</a:t>
            </a:r>
          </a:p>
          <a:p>
            <a:pPr eaLnBrk="1" hangingPunct="1">
              <a:lnSpc>
                <a:spcPct val="90000"/>
              </a:lnSpc>
            </a:pPr>
            <a:r>
              <a:rPr lang="en-US" altLang="en-US" sz="2400" smtClean="0"/>
              <a:t>Focused on extracting information from news articles:</a:t>
            </a:r>
          </a:p>
          <a:p>
            <a:pPr lvl="1" eaLnBrk="1" hangingPunct="1">
              <a:lnSpc>
                <a:spcPct val="90000"/>
              </a:lnSpc>
            </a:pPr>
            <a:r>
              <a:rPr lang="en-US" altLang="en-US" sz="2000" smtClean="0"/>
              <a:t>Terrorist events</a:t>
            </a:r>
          </a:p>
          <a:p>
            <a:pPr lvl="1" eaLnBrk="1" hangingPunct="1">
              <a:lnSpc>
                <a:spcPct val="90000"/>
              </a:lnSpc>
            </a:pPr>
            <a:r>
              <a:rPr lang="en-US" altLang="en-US" sz="2000" smtClean="0"/>
              <a:t>Industrial joint ventures</a:t>
            </a:r>
          </a:p>
          <a:p>
            <a:pPr lvl="1" eaLnBrk="1" hangingPunct="1">
              <a:lnSpc>
                <a:spcPct val="90000"/>
              </a:lnSpc>
            </a:pPr>
            <a:r>
              <a:rPr lang="en-US" altLang="en-US" sz="2000" smtClean="0"/>
              <a:t>Company management changes</a:t>
            </a:r>
          </a:p>
          <a:p>
            <a:pPr eaLnBrk="1" hangingPunct="1">
              <a:lnSpc>
                <a:spcPct val="90000"/>
              </a:lnSpc>
            </a:pPr>
            <a:r>
              <a:rPr lang="en-US" altLang="en-US" sz="2400" smtClean="0"/>
              <a:t>Information extraction of particular interest to the intelligence community (CIA, NSA).</a:t>
            </a:r>
          </a:p>
          <a:p>
            <a:pPr eaLnBrk="1" hangingPunct="1">
              <a:lnSpc>
                <a:spcPct val="90000"/>
              </a:lnSpc>
            </a:pPr>
            <a:r>
              <a:rPr lang="en-US" altLang="en-US" sz="2400" smtClean="0"/>
              <a:t>Established standard evaluation methodolgy using development (training) and test data and metrics: precision, recall, F-measure.</a:t>
            </a:r>
          </a:p>
        </p:txBody>
      </p:sp>
    </p:spTree>
    <p:extLst>
      <p:ext uri="{BB962C8B-B14F-4D97-AF65-F5344CB8AC3E}">
        <p14:creationId xmlns:p14="http://schemas.microsoft.com/office/powerpoint/2010/main" val="24531968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1F2626E9-257E-44ED-9C15-D6A973A7A479}" type="slidenum">
              <a:rPr lang="en-US" altLang="en-US" sz="1200" b="0">
                <a:latin typeface="Helvetica" panose="020B0604020202020204" pitchFamily="34" charset="0"/>
              </a:rPr>
              <a:pPr eaLnBrk="1" hangingPunct="1"/>
              <a:t>54</a:t>
            </a:fld>
            <a:endParaRPr lang="en-US" altLang="en-US" sz="1200" b="0"/>
          </a:p>
        </p:txBody>
      </p:sp>
      <p:sp>
        <p:nvSpPr>
          <p:cNvPr id="25603" name="Rectangle 2"/>
          <p:cNvSpPr>
            <a:spLocks noChangeArrowheads="1"/>
          </p:cNvSpPr>
          <p:nvPr/>
        </p:nvSpPr>
        <p:spPr bwMode="auto">
          <a:xfrm>
            <a:off x="457200" y="1447800"/>
            <a:ext cx="8001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just" eaLnBrk="1" hangingPunct="1">
              <a:spcBef>
                <a:spcPct val="50000"/>
              </a:spcBef>
            </a:pPr>
            <a:r>
              <a:rPr lang="en-US" altLang="en-US" sz="1800" b="0">
                <a:cs typeface="Arial" panose="020B0604020202020204" pitchFamily="34" charset="0"/>
              </a:rPr>
              <a:t>TI - Two potentially oncogenic cyclins, cyclin A and cyclin D1, share common properties of subunit configuration, tyrosine phosphorylation and physical association with the Rb protein</a:t>
            </a:r>
          </a:p>
          <a:p>
            <a:pPr algn="just" eaLnBrk="1" hangingPunct="1">
              <a:spcBef>
                <a:spcPct val="50000"/>
              </a:spcBef>
            </a:pPr>
            <a:r>
              <a:rPr lang="en-US" altLang="en-US" sz="1800" b="0">
                <a:cs typeface="Arial" panose="020B0604020202020204" pitchFamily="34" charset="0"/>
              </a:rPr>
              <a:t>AB - Originally identified as a ‘mitotic cyclin’, cyclin A exhibits properties of growth factor sensitivity, susceptibility to viral subversion and association with a tumor-suppressor protein, properties which are indicative of an S-phase-promoting factor (SPF) as well as a candidate proto-oncogene …</a:t>
            </a:r>
          </a:p>
          <a:p>
            <a:pPr algn="just" eaLnBrk="1" hangingPunct="1">
              <a:spcBef>
                <a:spcPct val="50000"/>
              </a:spcBef>
            </a:pPr>
            <a:r>
              <a:rPr lang="en-US" altLang="en-US" sz="1800" b="0">
                <a:cs typeface="Arial" panose="020B0604020202020204" pitchFamily="34" charset="0"/>
              </a:rPr>
              <a:t>Moreover, cyclin D1 was found to be phosphorylated on tyrosine residues in vivo and, like cyclin A, was readily phosphorylated by pp60c-src in vitro.</a:t>
            </a:r>
          </a:p>
          <a:p>
            <a:pPr algn="just" eaLnBrk="1" hangingPunct="1">
              <a:spcBef>
                <a:spcPct val="50000"/>
              </a:spcBef>
            </a:pPr>
            <a:r>
              <a:rPr lang="en-US" altLang="en-US" sz="1800" b="0">
                <a:cs typeface="Arial" panose="020B0604020202020204" pitchFamily="34" charset="0"/>
              </a:rPr>
              <a:t>In synchronized human osteosarcoma cells, cyclin D1 is induced in early G1 and becomes associated with p9Ckshs1, a Cdk-binding subunit.</a:t>
            </a:r>
          </a:p>
          <a:p>
            <a:pPr algn="just" eaLnBrk="1" hangingPunct="1">
              <a:spcBef>
                <a:spcPct val="50000"/>
              </a:spcBef>
            </a:pPr>
            <a:r>
              <a:rPr lang="en-US" altLang="en-US" sz="1800" b="0">
                <a:cs typeface="Arial" panose="020B0604020202020204" pitchFamily="34" charset="0"/>
              </a:rPr>
              <a:t>Immunoprecipitation experiments with human osteosarcoma cells and Ewing’s sarcoma cells demonstrated that cyclin D1 is associated with both p34cdc2 and p33cdk2, and that cyclin D1 immune complexes exhibit appreciable histone H1 kinase activity …</a:t>
            </a:r>
          </a:p>
        </p:txBody>
      </p:sp>
      <p:sp>
        <p:nvSpPr>
          <p:cNvPr id="25604" name="Rectangle 3"/>
          <p:cNvSpPr>
            <a:spLocks noChangeArrowheads="1"/>
          </p:cNvSpPr>
          <p:nvPr/>
        </p:nvSpPr>
        <p:spPr bwMode="auto">
          <a:xfrm>
            <a:off x="685800" y="228600"/>
            <a:ext cx="7772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r>
              <a:rPr lang="en-US" altLang="en-US" sz="3600" b="0">
                <a:solidFill>
                  <a:schemeClr val="tx2"/>
                </a:solidFill>
              </a:rPr>
              <a:t>Medline Corpus</a:t>
            </a:r>
            <a:endParaRPr lang="en-US" altLang="en-US" sz="4400" b="0">
              <a:solidFill>
                <a:schemeClr val="tx2"/>
              </a:solidFill>
            </a:endParaRPr>
          </a:p>
        </p:txBody>
      </p:sp>
    </p:spTree>
    <p:extLst>
      <p:ext uri="{BB962C8B-B14F-4D97-AF65-F5344CB8AC3E}">
        <p14:creationId xmlns:p14="http://schemas.microsoft.com/office/powerpoint/2010/main" val="33147323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ADAE4F24-BCA4-4EA1-926E-AF686D7364F9}" type="slidenum">
              <a:rPr lang="en-US" altLang="en-US" sz="1200" b="0">
                <a:latin typeface="Helvetica" panose="020B0604020202020204" pitchFamily="34" charset="0"/>
              </a:rPr>
              <a:pPr eaLnBrk="1" hangingPunct="1"/>
              <a:t>55</a:t>
            </a:fld>
            <a:endParaRPr lang="en-US" altLang="en-US" sz="1200" b="0"/>
          </a:p>
        </p:txBody>
      </p:sp>
      <p:sp>
        <p:nvSpPr>
          <p:cNvPr id="26627" name="Rectangle 2"/>
          <p:cNvSpPr>
            <a:spLocks noChangeArrowheads="1"/>
          </p:cNvSpPr>
          <p:nvPr/>
        </p:nvSpPr>
        <p:spPr bwMode="auto">
          <a:xfrm>
            <a:off x="457200" y="1447800"/>
            <a:ext cx="8001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just" eaLnBrk="1" hangingPunct="1">
              <a:spcBef>
                <a:spcPct val="50000"/>
              </a:spcBef>
            </a:pPr>
            <a:r>
              <a:rPr lang="en-US" altLang="en-US" sz="1800" b="0" dirty="0">
                <a:solidFill>
                  <a:schemeClr val="bg2"/>
                </a:solidFill>
                <a:cs typeface="Arial" panose="020B0604020202020204" pitchFamily="34" charset="0"/>
              </a:rPr>
              <a:t>TI - Two potentially oncogenic cyclins, </a:t>
            </a:r>
            <a:r>
              <a:rPr lang="en-US" altLang="en-US" sz="1800" dirty="0">
                <a:solidFill>
                  <a:srgbClr val="800000"/>
                </a:solidFill>
                <a:cs typeface="Arial" panose="020B0604020202020204" pitchFamily="34" charset="0"/>
              </a:rPr>
              <a:t>cyclin A</a:t>
            </a:r>
            <a:r>
              <a:rPr lang="en-US" altLang="en-US" sz="1800" b="0" dirty="0">
                <a:solidFill>
                  <a:schemeClr val="bg2"/>
                </a:solidFill>
                <a:cs typeface="Arial" panose="020B0604020202020204" pitchFamily="34" charset="0"/>
              </a:rPr>
              <a:t> and </a:t>
            </a:r>
            <a:r>
              <a:rPr lang="en-US" altLang="en-US" sz="1800" dirty="0">
                <a:solidFill>
                  <a:srgbClr val="800000"/>
                </a:solidFill>
                <a:cs typeface="Arial" panose="020B0604020202020204" pitchFamily="34" charset="0"/>
              </a:rPr>
              <a:t>cyclin D1</a:t>
            </a:r>
            <a:r>
              <a:rPr lang="en-US" altLang="en-US" sz="1800" b="0" dirty="0">
                <a:solidFill>
                  <a:schemeClr val="bg2"/>
                </a:solidFill>
                <a:cs typeface="Arial" panose="020B0604020202020204" pitchFamily="34" charset="0"/>
              </a:rPr>
              <a:t>, share common properties of subunit configuration, tyrosine phosphorylation and physical association with the </a:t>
            </a:r>
            <a:r>
              <a:rPr lang="en-US" altLang="en-US" sz="1800" dirty="0" err="1">
                <a:solidFill>
                  <a:srgbClr val="800000"/>
                </a:solidFill>
                <a:cs typeface="Arial" panose="020B0604020202020204" pitchFamily="34" charset="0"/>
              </a:rPr>
              <a:t>Rb</a:t>
            </a:r>
            <a:r>
              <a:rPr lang="en-US" altLang="en-US" sz="1800" b="0" dirty="0">
                <a:solidFill>
                  <a:schemeClr val="bg2"/>
                </a:solidFill>
                <a:cs typeface="Arial" panose="020B0604020202020204" pitchFamily="34" charset="0"/>
              </a:rPr>
              <a:t> protein</a:t>
            </a:r>
          </a:p>
          <a:p>
            <a:pPr algn="just" eaLnBrk="1" hangingPunct="1">
              <a:spcBef>
                <a:spcPct val="50000"/>
              </a:spcBef>
            </a:pPr>
            <a:r>
              <a:rPr lang="en-US" altLang="en-US" sz="1800" b="0" dirty="0">
                <a:solidFill>
                  <a:schemeClr val="bg2"/>
                </a:solidFill>
                <a:cs typeface="Arial" panose="020B0604020202020204" pitchFamily="34" charset="0"/>
              </a:rPr>
              <a:t>AB - Originally identified as a ‘mitotic cyclin’, </a:t>
            </a:r>
            <a:r>
              <a:rPr lang="en-US" altLang="en-US" sz="1800" dirty="0">
                <a:solidFill>
                  <a:srgbClr val="800000"/>
                </a:solidFill>
                <a:cs typeface="Arial" panose="020B0604020202020204" pitchFamily="34" charset="0"/>
              </a:rPr>
              <a:t>cyclin A</a:t>
            </a:r>
            <a:r>
              <a:rPr lang="en-US" altLang="en-US" sz="1800" b="0" dirty="0">
                <a:solidFill>
                  <a:schemeClr val="bg2"/>
                </a:solidFill>
                <a:cs typeface="Arial" panose="020B0604020202020204" pitchFamily="34" charset="0"/>
              </a:rPr>
              <a:t> exhibits properties of growth factor sensitivity, susceptibility to viral subversion and association with a tumor-suppressor protein, properties which are indicative of an </a:t>
            </a:r>
            <a:r>
              <a:rPr lang="en-US" altLang="en-US" sz="1800" dirty="0">
                <a:solidFill>
                  <a:srgbClr val="800000"/>
                </a:solidFill>
                <a:cs typeface="Arial" panose="020B0604020202020204" pitchFamily="34" charset="0"/>
              </a:rPr>
              <a:t>S-phase-promoting factor</a:t>
            </a:r>
            <a:r>
              <a:rPr lang="en-US" altLang="en-US" sz="1800" b="0" dirty="0">
                <a:solidFill>
                  <a:schemeClr val="bg2"/>
                </a:solidFill>
                <a:cs typeface="Arial" panose="020B0604020202020204" pitchFamily="34" charset="0"/>
              </a:rPr>
              <a:t> (</a:t>
            </a:r>
            <a:r>
              <a:rPr lang="en-US" altLang="en-US" sz="1800" dirty="0">
                <a:solidFill>
                  <a:srgbClr val="800000"/>
                </a:solidFill>
                <a:cs typeface="Arial" panose="020B0604020202020204" pitchFamily="34" charset="0"/>
              </a:rPr>
              <a:t>SPF</a:t>
            </a:r>
            <a:r>
              <a:rPr lang="en-US" altLang="en-US" sz="1800" b="0" dirty="0">
                <a:solidFill>
                  <a:schemeClr val="bg2"/>
                </a:solidFill>
                <a:cs typeface="Arial" panose="020B0604020202020204" pitchFamily="34" charset="0"/>
              </a:rPr>
              <a:t>) as well as a candidate proto-oncogene …</a:t>
            </a:r>
          </a:p>
          <a:p>
            <a:pPr algn="just" eaLnBrk="1" hangingPunct="1">
              <a:spcBef>
                <a:spcPct val="50000"/>
              </a:spcBef>
            </a:pPr>
            <a:r>
              <a:rPr lang="en-US" altLang="en-US" sz="1800" b="0" dirty="0">
                <a:solidFill>
                  <a:schemeClr val="bg2"/>
                </a:solidFill>
                <a:cs typeface="Arial" panose="020B0604020202020204" pitchFamily="34" charset="0"/>
              </a:rPr>
              <a:t>Moreover, </a:t>
            </a:r>
            <a:r>
              <a:rPr lang="en-US" altLang="en-US" sz="1800" dirty="0">
                <a:solidFill>
                  <a:srgbClr val="800000"/>
                </a:solidFill>
                <a:cs typeface="Arial" panose="020B0604020202020204" pitchFamily="34" charset="0"/>
              </a:rPr>
              <a:t>cyclin D1</a:t>
            </a:r>
            <a:r>
              <a:rPr lang="en-US" altLang="en-US" sz="1800" b="0" dirty="0">
                <a:solidFill>
                  <a:schemeClr val="bg2"/>
                </a:solidFill>
                <a:cs typeface="Arial" panose="020B0604020202020204" pitchFamily="34" charset="0"/>
              </a:rPr>
              <a:t> was found to be phosphorylated on tyrosine residues in vivo and, like </a:t>
            </a:r>
            <a:r>
              <a:rPr lang="en-US" altLang="en-US" sz="1800" dirty="0">
                <a:solidFill>
                  <a:srgbClr val="800000"/>
                </a:solidFill>
                <a:cs typeface="Arial" panose="020B0604020202020204" pitchFamily="34" charset="0"/>
              </a:rPr>
              <a:t>cyclin A</a:t>
            </a:r>
            <a:r>
              <a:rPr lang="en-US" altLang="en-US" sz="1800" b="0" dirty="0">
                <a:solidFill>
                  <a:schemeClr val="bg2"/>
                </a:solidFill>
                <a:cs typeface="Arial" panose="020B0604020202020204" pitchFamily="34" charset="0"/>
              </a:rPr>
              <a:t>, was readily phosphorylated by </a:t>
            </a:r>
            <a:r>
              <a:rPr lang="en-US" altLang="en-US" sz="1800" dirty="0">
                <a:solidFill>
                  <a:srgbClr val="800000"/>
                </a:solidFill>
                <a:cs typeface="Arial" panose="020B0604020202020204" pitchFamily="34" charset="0"/>
              </a:rPr>
              <a:t>pp60c-src</a:t>
            </a:r>
            <a:r>
              <a:rPr lang="en-US" altLang="en-US" sz="1800" b="0" dirty="0">
                <a:solidFill>
                  <a:schemeClr val="bg2"/>
                </a:solidFill>
                <a:cs typeface="Arial" panose="020B0604020202020204" pitchFamily="34" charset="0"/>
              </a:rPr>
              <a:t> in vitro.</a:t>
            </a:r>
          </a:p>
          <a:p>
            <a:pPr algn="just" eaLnBrk="1" hangingPunct="1">
              <a:spcBef>
                <a:spcPct val="50000"/>
              </a:spcBef>
            </a:pPr>
            <a:r>
              <a:rPr lang="en-US" altLang="en-US" sz="1800" b="0" dirty="0">
                <a:solidFill>
                  <a:schemeClr val="bg2"/>
                </a:solidFill>
                <a:cs typeface="Arial" panose="020B0604020202020204" pitchFamily="34" charset="0"/>
              </a:rPr>
              <a:t>In synchronized human osteosarcoma cells, </a:t>
            </a:r>
            <a:r>
              <a:rPr lang="en-US" altLang="en-US" sz="1800" dirty="0">
                <a:solidFill>
                  <a:srgbClr val="800000"/>
                </a:solidFill>
                <a:cs typeface="Arial" panose="020B0604020202020204" pitchFamily="34" charset="0"/>
              </a:rPr>
              <a:t>cyclin D1</a:t>
            </a:r>
            <a:r>
              <a:rPr lang="en-US" altLang="en-US" sz="1800" b="0" dirty="0">
                <a:solidFill>
                  <a:schemeClr val="bg2"/>
                </a:solidFill>
                <a:cs typeface="Arial" panose="020B0604020202020204" pitchFamily="34" charset="0"/>
              </a:rPr>
              <a:t> is induced in early G1 and becomes associated with </a:t>
            </a:r>
            <a:r>
              <a:rPr lang="en-US" altLang="en-US" sz="1800" dirty="0">
                <a:solidFill>
                  <a:srgbClr val="800000"/>
                </a:solidFill>
                <a:cs typeface="Arial" panose="020B0604020202020204" pitchFamily="34" charset="0"/>
              </a:rPr>
              <a:t>p9Ckshs1</a:t>
            </a:r>
            <a:r>
              <a:rPr lang="en-US" altLang="en-US" sz="1800" b="0" dirty="0">
                <a:solidFill>
                  <a:schemeClr val="bg2"/>
                </a:solidFill>
                <a:cs typeface="Arial" panose="020B0604020202020204" pitchFamily="34" charset="0"/>
              </a:rPr>
              <a:t>, a </a:t>
            </a:r>
            <a:r>
              <a:rPr lang="en-US" altLang="en-US" sz="1800" b="0" dirty="0" err="1">
                <a:solidFill>
                  <a:schemeClr val="bg2"/>
                </a:solidFill>
                <a:cs typeface="Arial" panose="020B0604020202020204" pitchFamily="34" charset="0"/>
              </a:rPr>
              <a:t>Cdk</a:t>
            </a:r>
            <a:r>
              <a:rPr lang="en-US" altLang="en-US" sz="1800" b="0" dirty="0">
                <a:solidFill>
                  <a:schemeClr val="bg2"/>
                </a:solidFill>
                <a:cs typeface="Arial" panose="020B0604020202020204" pitchFamily="34" charset="0"/>
              </a:rPr>
              <a:t>-binding subunit.</a:t>
            </a:r>
          </a:p>
          <a:p>
            <a:pPr algn="just" eaLnBrk="1" hangingPunct="1">
              <a:spcBef>
                <a:spcPct val="50000"/>
              </a:spcBef>
            </a:pPr>
            <a:r>
              <a:rPr lang="en-US" altLang="en-US" sz="1800" b="0" dirty="0">
                <a:solidFill>
                  <a:schemeClr val="bg2"/>
                </a:solidFill>
                <a:cs typeface="Arial" panose="020B0604020202020204" pitchFamily="34" charset="0"/>
              </a:rPr>
              <a:t>Immunoprecipitation experiments with human osteosarcoma cells and Ewing’s sarcoma cells demonstrated that </a:t>
            </a:r>
            <a:r>
              <a:rPr lang="en-US" altLang="en-US" sz="1800" dirty="0">
                <a:solidFill>
                  <a:srgbClr val="800000"/>
                </a:solidFill>
                <a:cs typeface="Arial" panose="020B0604020202020204" pitchFamily="34" charset="0"/>
              </a:rPr>
              <a:t>cyclin D1</a:t>
            </a:r>
            <a:r>
              <a:rPr lang="en-US" altLang="en-US" sz="1800" b="0" dirty="0">
                <a:solidFill>
                  <a:schemeClr val="bg2"/>
                </a:solidFill>
                <a:cs typeface="Arial" panose="020B0604020202020204" pitchFamily="34" charset="0"/>
              </a:rPr>
              <a:t> is associated with both </a:t>
            </a:r>
            <a:r>
              <a:rPr lang="en-US" altLang="en-US" sz="1800" dirty="0">
                <a:solidFill>
                  <a:srgbClr val="800000"/>
                </a:solidFill>
                <a:cs typeface="Arial" panose="020B0604020202020204" pitchFamily="34" charset="0"/>
              </a:rPr>
              <a:t>p34cdc2 </a:t>
            </a:r>
            <a:r>
              <a:rPr lang="en-US" altLang="en-US" sz="1800" b="0" dirty="0">
                <a:solidFill>
                  <a:schemeClr val="bg2"/>
                </a:solidFill>
                <a:cs typeface="Arial" panose="020B0604020202020204" pitchFamily="34" charset="0"/>
              </a:rPr>
              <a:t>and </a:t>
            </a:r>
            <a:r>
              <a:rPr lang="en-US" altLang="en-US" sz="1800" dirty="0">
                <a:solidFill>
                  <a:srgbClr val="800000"/>
                </a:solidFill>
                <a:cs typeface="Arial" panose="020B0604020202020204" pitchFamily="34" charset="0"/>
              </a:rPr>
              <a:t>p33cdk2</a:t>
            </a:r>
            <a:r>
              <a:rPr lang="en-US" altLang="en-US" sz="1800" b="0" dirty="0">
                <a:solidFill>
                  <a:schemeClr val="bg2"/>
                </a:solidFill>
                <a:cs typeface="Arial" panose="020B0604020202020204" pitchFamily="34" charset="0"/>
              </a:rPr>
              <a:t>, and that </a:t>
            </a:r>
            <a:r>
              <a:rPr lang="en-US" altLang="en-US" sz="1800" dirty="0">
                <a:solidFill>
                  <a:srgbClr val="800000"/>
                </a:solidFill>
                <a:cs typeface="Arial" panose="020B0604020202020204" pitchFamily="34" charset="0"/>
              </a:rPr>
              <a:t>cyclin D1</a:t>
            </a:r>
            <a:r>
              <a:rPr lang="en-US" altLang="en-US" sz="1800" b="0" dirty="0">
                <a:solidFill>
                  <a:schemeClr val="bg2"/>
                </a:solidFill>
                <a:cs typeface="Arial" panose="020B0604020202020204" pitchFamily="34" charset="0"/>
              </a:rPr>
              <a:t> immune complexes exhibit appreciable histone H1 kinase activity …</a:t>
            </a:r>
          </a:p>
        </p:txBody>
      </p:sp>
      <p:sp>
        <p:nvSpPr>
          <p:cNvPr id="26628" name="Rectangle 3"/>
          <p:cNvSpPr>
            <a:spLocks noChangeArrowheads="1"/>
          </p:cNvSpPr>
          <p:nvPr/>
        </p:nvSpPr>
        <p:spPr bwMode="auto">
          <a:xfrm>
            <a:off x="685800" y="228600"/>
            <a:ext cx="7772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r>
              <a:rPr lang="en-US" altLang="en-US" sz="3600" b="0" dirty="0">
                <a:solidFill>
                  <a:schemeClr val="tx2"/>
                </a:solidFill>
              </a:rPr>
              <a:t>Medline Corpus: </a:t>
            </a:r>
            <a:br>
              <a:rPr lang="en-US" altLang="en-US" sz="3600" b="0" dirty="0">
                <a:solidFill>
                  <a:schemeClr val="tx2"/>
                </a:solidFill>
              </a:rPr>
            </a:br>
            <a:r>
              <a:rPr lang="en-US" altLang="en-US" sz="3600" b="0" dirty="0">
                <a:solidFill>
                  <a:schemeClr val="tx2"/>
                </a:solidFill>
              </a:rPr>
              <a:t>Named Entity Recognition (Proteins)</a:t>
            </a:r>
            <a:endParaRPr lang="en-US" altLang="en-US" sz="4400" b="0" dirty="0">
              <a:solidFill>
                <a:schemeClr val="tx2"/>
              </a:solidFill>
            </a:endParaRPr>
          </a:p>
        </p:txBody>
      </p:sp>
    </p:spTree>
    <p:extLst>
      <p:ext uri="{BB962C8B-B14F-4D97-AF65-F5344CB8AC3E}">
        <p14:creationId xmlns:p14="http://schemas.microsoft.com/office/powerpoint/2010/main" val="24760176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6C8E177A-817F-43D1-86B1-7E86473CBEB2}" type="slidenum">
              <a:rPr lang="en-US" altLang="en-US" sz="1200" b="0">
                <a:latin typeface="Helvetica" panose="020B0604020202020204" pitchFamily="34" charset="0"/>
              </a:rPr>
              <a:pPr eaLnBrk="1" hangingPunct="1"/>
              <a:t>56</a:t>
            </a:fld>
            <a:endParaRPr lang="en-US" altLang="en-US" sz="1200" b="0"/>
          </a:p>
        </p:txBody>
      </p:sp>
      <p:sp>
        <p:nvSpPr>
          <p:cNvPr id="27651" name="Rectangle 2"/>
          <p:cNvSpPr>
            <a:spLocks noChangeArrowheads="1"/>
          </p:cNvSpPr>
          <p:nvPr/>
        </p:nvSpPr>
        <p:spPr bwMode="auto">
          <a:xfrm>
            <a:off x="457200" y="1447800"/>
            <a:ext cx="8001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just" eaLnBrk="1" hangingPunct="1">
              <a:spcBef>
                <a:spcPct val="50000"/>
              </a:spcBef>
            </a:pPr>
            <a:r>
              <a:rPr lang="en-US" altLang="en-US" sz="1800" b="0">
                <a:solidFill>
                  <a:schemeClr val="bg2"/>
                </a:solidFill>
                <a:cs typeface="Arial" panose="020B0604020202020204" pitchFamily="34" charset="0"/>
              </a:rPr>
              <a:t>TI - Two potentially oncogenic cyclins, </a:t>
            </a:r>
            <a:r>
              <a:rPr lang="en-US" altLang="en-US" sz="1800">
                <a:solidFill>
                  <a:srgbClr val="800000"/>
                </a:solidFill>
                <a:cs typeface="Arial" panose="020B0604020202020204" pitchFamily="34" charset="0"/>
              </a:rPr>
              <a:t>cyclin A</a:t>
            </a:r>
            <a:r>
              <a:rPr lang="en-US" altLang="en-US" sz="1800" b="0">
                <a:solidFill>
                  <a:schemeClr val="bg2"/>
                </a:solidFill>
                <a:cs typeface="Arial" panose="020B0604020202020204" pitchFamily="34" charset="0"/>
              </a:rPr>
              <a:t> and </a:t>
            </a:r>
            <a:r>
              <a:rPr lang="en-US" altLang="en-US" sz="1800">
                <a:solidFill>
                  <a:srgbClr val="800000"/>
                </a:solidFill>
                <a:cs typeface="Arial" panose="020B0604020202020204" pitchFamily="34" charset="0"/>
              </a:rPr>
              <a:t>cyclin D1</a:t>
            </a:r>
            <a:r>
              <a:rPr lang="en-US" altLang="en-US" sz="1800" b="0">
                <a:solidFill>
                  <a:schemeClr val="bg2"/>
                </a:solidFill>
                <a:cs typeface="Arial" panose="020B0604020202020204" pitchFamily="34" charset="0"/>
              </a:rPr>
              <a:t>, share common properties of subunit configuration, tyrosine phosphorylation and physical association with the </a:t>
            </a:r>
            <a:r>
              <a:rPr lang="en-US" altLang="en-US" sz="1800">
                <a:solidFill>
                  <a:srgbClr val="800000"/>
                </a:solidFill>
                <a:cs typeface="Arial" panose="020B0604020202020204" pitchFamily="34" charset="0"/>
              </a:rPr>
              <a:t>Rb</a:t>
            </a:r>
            <a:r>
              <a:rPr lang="en-US" altLang="en-US" sz="1800" b="0">
                <a:solidFill>
                  <a:schemeClr val="bg2"/>
                </a:solidFill>
                <a:cs typeface="Arial" panose="020B0604020202020204" pitchFamily="34" charset="0"/>
              </a:rPr>
              <a:t> protein</a:t>
            </a:r>
          </a:p>
          <a:p>
            <a:pPr algn="just" eaLnBrk="1" hangingPunct="1">
              <a:spcBef>
                <a:spcPct val="50000"/>
              </a:spcBef>
            </a:pPr>
            <a:r>
              <a:rPr lang="en-US" altLang="en-US" sz="1800" b="0">
                <a:solidFill>
                  <a:schemeClr val="bg2"/>
                </a:solidFill>
                <a:cs typeface="Arial" panose="020B0604020202020204" pitchFamily="34" charset="0"/>
              </a:rPr>
              <a:t>AB - Originally identified as a ‘mitotic cyclin’, </a:t>
            </a:r>
            <a:r>
              <a:rPr lang="en-US" altLang="en-US" sz="1800">
                <a:solidFill>
                  <a:srgbClr val="800000"/>
                </a:solidFill>
                <a:cs typeface="Arial" panose="020B0604020202020204" pitchFamily="34" charset="0"/>
              </a:rPr>
              <a:t>cyclin A</a:t>
            </a:r>
            <a:r>
              <a:rPr lang="en-US" altLang="en-US" sz="1800" b="0">
                <a:solidFill>
                  <a:schemeClr val="bg2"/>
                </a:solidFill>
                <a:cs typeface="Arial" panose="020B0604020202020204" pitchFamily="34" charset="0"/>
              </a:rPr>
              <a:t> exhibits properties of growth factor sensitivity, susceptibility to viral subversion and association with a tumor-suppressor protein, properties which are indicative of an </a:t>
            </a:r>
            <a:r>
              <a:rPr lang="en-US" altLang="en-US" sz="1800">
                <a:solidFill>
                  <a:srgbClr val="800000"/>
                </a:solidFill>
                <a:cs typeface="Arial" panose="020B0604020202020204" pitchFamily="34" charset="0"/>
              </a:rPr>
              <a:t>S-phase-promoting factor</a:t>
            </a:r>
            <a:r>
              <a:rPr lang="en-US" altLang="en-US" sz="1800" b="0">
                <a:solidFill>
                  <a:schemeClr val="bg2"/>
                </a:solidFill>
                <a:cs typeface="Arial" panose="020B0604020202020204" pitchFamily="34" charset="0"/>
              </a:rPr>
              <a:t> (</a:t>
            </a:r>
            <a:r>
              <a:rPr lang="en-US" altLang="en-US" sz="1800">
                <a:solidFill>
                  <a:srgbClr val="800000"/>
                </a:solidFill>
                <a:cs typeface="Arial" panose="020B0604020202020204" pitchFamily="34" charset="0"/>
              </a:rPr>
              <a:t>SPF</a:t>
            </a:r>
            <a:r>
              <a:rPr lang="en-US" altLang="en-US" sz="1800" b="0">
                <a:solidFill>
                  <a:schemeClr val="bg2"/>
                </a:solidFill>
                <a:cs typeface="Arial" panose="020B0604020202020204" pitchFamily="34" charset="0"/>
              </a:rPr>
              <a:t>) as well as a candidate proto-oncogene …</a:t>
            </a:r>
          </a:p>
          <a:p>
            <a:pPr algn="just" eaLnBrk="1" hangingPunct="1">
              <a:spcBef>
                <a:spcPct val="50000"/>
              </a:spcBef>
            </a:pPr>
            <a:r>
              <a:rPr lang="en-US" altLang="en-US" sz="1800" b="0">
                <a:solidFill>
                  <a:schemeClr val="bg2"/>
                </a:solidFill>
                <a:cs typeface="Arial" panose="020B0604020202020204" pitchFamily="34" charset="0"/>
              </a:rPr>
              <a:t>Moreover, </a:t>
            </a:r>
            <a:r>
              <a:rPr lang="en-US" altLang="en-US" sz="1800">
                <a:solidFill>
                  <a:srgbClr val="800000"/>
                </a:solidFill>
                <a:cs typeface="Arial" panose="020B0604020202020204" pitchFamily="34" charset="0"/>
              </a:rPr>
              <a:t>cyclin D1</a:t>
            </a:r>
            <a:r>
              <a:rPr lang="en-US" altLang="en-US" sz="1800" b="0">
                <a:solidFill>
                  <a:schemeClr val="bg2"/>
                </a:solidFill>
                <a:cs typeface="Arial" panose="020B0604020202020204" pitchFamily="34" charset="0"/>
              </a:rPr>
              <a:t> was found to be phosphorylated on tyrosine residues in vivo and, like </a:t>
            </a:r>
            <a:r>
              <a:rPr lang="en-US" altLang="en-US" sz="1800">
                <a:solidFill>
                  <a:srgbClr val="800000"/>
                </a:solidFill>
                <a:cs typeface="Arial" panose="020B0604020202020204" pitchFamily="34" charset="0"/>
              </a:rPr>
              <a:t>cyclin A</a:t>
            </a:r>
            <a:r>
              <a:rPr lang="en-US" altLang="en-US" sz="1800" b="0">
                <a:solidFill>
                  <a:schemeClr val="bg2"/>
                </a:solidFill>
                <a:cs typeface="Arial" panose="020B0604020202020204" pitchFamily="34" charset="0"/>
              </a:rPr>
              <a:t>, was readily phosphorylated by </a:t>
            </a:r>
            <a:r>
              <a:rPr lang="en-US" altLang="en-US" sz="1800">
                <a:solidFill>
                  <a:srgbClr val="800000"/>
                </a:solidFill>
                <a:cs typeface="Arial" panose="020B0604020202020204" pitchFamily="34" charset="0"/>
              </a:rPr>
              <a:t>pp60c-src</a:t>
            </a:r>
            <a:r>
              <a:rPr lang="en-US" altLang="en-US" sz="1800" b="0">
                <a:solidFill>
                  <a:schemeClr val="bg2"/>
                </a:solidFill>
                <a:cs typeface="Arial" panose="020B0604020202020204" pitchFamily="34" charset="0"/>
              </a:rPr>
              <a:t> in vitro.</a:t>
            </a:r>
          </a:p>
          <a:p>
            <a:pPr algn="just" eaLnBrk="1" hangingPunct="1">
              <a:spcBef>
                <a:spcPct val="50000"/>
              </a:spcBef>
            </a:pPr>
            <a:r>
              <a:rPr lang="en-US" altLang="en-US" sz="1800" b="0">
                <a:solidFill>
                  <a:schemeClr val="bg2"/>
                </a:solidFill>
                <a:cs typeface="Arial" panose="020B0604020202020204" pitchFamily="34" charset="0"/>
              </a:rPr>
              <a:t>In synchronized human osteosarcoma cells, </a:t>
            </a:r>
            <a:r>
              <a:rPr lang="en-US" altLang="en-US" sz="1800">
                <a:solidFill>
                  <a:srgbClr val="800000"/>
                </a:solidFill>
                <a:cs typeface="Arial" panose="020B0604020202020204" pitchFamily="34" charset="0"/>
              </a:rPr>
              <a:t>cyclin D1</a:t>
            </a:r>
            <a:r>
              <a:rPr lang="en-US" altLang="en-US" sz="1800" b="0">
                <a:solidFill>
                  <a:schemeClr val="bg2"/>
                </a:solidFill>
                <a:cs typeface="Arial" panose="020B0604020202020204" pitchFamily="34" charset="0"/>
              </a:rPr>
              <a:t> is induced in early G1 and becomes associated with </a:t>
            </a:r>
            <a:r>
              <a:rPr lang="en-US" altLang="en-US" sz="1800">
                <a:solidFill>
                  <a:srgbClr val="800000"/>
                </a:solidFill>
                <a:cs typeface="Arial" panose="020B0604020202020204" pitchFamily="34" charset="0"/>
              </a:rPr>
              <a:t>p9Ckshs1</a:t>
            </a:r>
            <a:r>
              <a:rPr lang="en-US" altLang="en-US" sz="1800" b="0">
                <a:solidFill>
                  <a:schemeClr val="bg2"/>
                </a:solidFill>
                <a:cs typeface="Arial" panose="020B0604020202020204" pitchFamily="34" charset="0"/>
              </a:rPr>
              <a:t>, a Cdk-binding subunit.</a:t>
            </a:r>
          </a:p>
          <a:p>
            <a:pPr algn="just" eaLnBrk="1" hangingPunct="1">
              <a:spcBef>
                <a:spcPct val="50000"/>
              </a:spcBef>
            </a:pPr>
            <a:r>
              <a:rPr lang="en-US" altLang="en-US" sz="1800" b="0">
                <a:solidFill>
                  <a:schemeClr val="bg2"/>
                </a:solidFill>
                <a:cs typeface="Arial" panose="020B0604020202020204" pitchFamily="34" charset="0"/>
              </a:rPr>
              <a:t>Immunoprecipitation experiments with human osteosarcoma cells and Ewing’s sarcoma cells demonstrated that </a:t>
            </a:r>
            <a:r>
              <a:rPr lang="en-US" altLang="en-US" sz="1800">
                <a:solidFill>
                  <a:srgbClr val="800000"/>
                </a:solidFill>
                <a:cs typeface="Arial" panose="020B0604020202020204" pitchFamily="34" charset="0"/>
              </a:rPr>
              <a:t>cyclin D1</a:t>
            </a:r>
            <a:r>
              <a:rPr lang="en-US" altLang="en-US" sz="1800" b="0">
                <a:solidFill>
                  <a:schemeClr val="bg2"/>
                </a:solidFill>
                <a:cs typeface="Arial" panose="020B0604020202020204" pitchFamily="34" charset="0"/>
              </a:rPr>
              <a:t> is associated with both </a:t>
            </a:r>
            <a:r>
              <a:rPr lang="en-US" altLang="en-US" sz="1800">
                <a:solidFill>
                  <a:srgbClr val="800000"/>
                </a:solidFill>
                <a:cs typeface="Arial" panose="020B0604020202020204" pitchFamily="34" charset="0"/>
              </a:rPr>
              <a:t>p34cdc2 </a:t>
            </a:r>
            <a:r>
              <a:rPr lang="en-US" altLang="en-US" sz="1800" b="0">
                <a:solidFill>
                  <a:schemeClr val="bg2"/>
                </a:solidFill>
                <a:cs typeface="Arial" panose="020B0604020202020204" pitchFamily="34" charset="0"/>
              </a:rPr>
              <a:t>and </a:t>
            </a:r>
            <a:r>
              <a:rPr lang="en-US" altLang="en-US" sz="1800">
                <a:solidFill>
                  <a:srgbClr val="800000"/>
                </a:solidFill>
                <a:cs typeface="Arial" panose="020B0604020202020204" pitchFamily="34" charset="0"/>
              </a:rPr>
              <a:t>p33cdk2</a:t>
            </a:r>
            <a:r>
              <a:rPr lang="en-US" altLang="en-US" sz="1800" b="0">
                <a:solidFill>
                  <a:schemeClr val="bg2"/>
                </a:solidFill>
                <a:cs typeface="Arial" panose="020B0604020202020204" pitchFamily="34" charset="0"/>
              </a:rPr>
              <a:t>, and that </a:t>
            </a:r>
            <a:r>
              <a:rPr lang="en-US" altLang="en-US" sz="1800">
                <a:solidFill>
                  <a:srgbClr val="800000"/>
                </a:solidFill>
                <a:cs typeface="Arial" panose="020B0604020202020204" pitchFamily="34" charset="0"/>
              </a:rPr>
              <a:t>cyclin D1</a:t>
            </a:r>
            <a:r>
              <a:rPr lang="en-US" altLang="en-US" sz="1800" b="0">
                <a:solidFill>
                  <a:schemeClr val="bg2"/>
                </a:solidFill>
                <a:cs typeface="Arial" panose="020B0604020202020204" pitchFamily="34" charset="0"/>
              </a:rPr>
              <a:t> immune complexes exhibit appreciable histone H1 kinase activity …</a:t>
            </a:r>
          </a:p>
        </p:txBody>
      </p:sp>
      <p:sp>
        <p:nvSpPr>
          <p:cNvPr id="27652" name="Rectangle 3"/>
          <p:cNvSpPr>
            <a:spLocks noChangeArrowheads="1"/>
          </p:cNvSpPr>
          <p:nvPr/>
        </p:nvSpPr>
        <p:spPr bwMode="auto">
          <a:xfrm>
            <a:off x="685800" y="228600"/>
            <a:ext cx="7772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eaLnBrk="1" hangingPunct="1"/>
            <a:r>
              <a:rPr lang="en-US" altLang="en-US" sz="3600" b="0">
                <a:solidFill>
                  <a:schemeClr val="tx2"/>
                </a:solidFill>
              </a:rPr>
              <a:t>Medline Corpus:  Relation Extraction</a:t>
            </a:r>
            <a:br>
              <a:rPr lang="en-US" altLang="en-US" sz="3600" b="0">
                <a:solidFill>
                  <a:schemeClr val="tx2"/>
                </a:solidFill>
              </a:rPr>
            </a:br>
            <a:r>
              <a:rPr lang="en-US" altLang="en-US" sz="3600" b="0">
                <a:solidFill>
                  <a:schemeClr val="tx2"/>
                </a:solidFill>
              </a:rPr>
              <a:t>Protein Interactions</a:t>
            </a:r>
            <a:endParaRPr lang="en-US" altLang="en-US" sz="4400" b="0">
              <a:solidFill>
                <a:schemeClr val="tx2"/>
              </a:solidFill>
            </a:endParaRPr>
          </a:p>
        </p:txBody>
      </p:sp>
      <p:grpSp>
        <p:nvGrpSpPr>
          <p:cNvPr id="2" name="Group 4"/>
          <p:cNvGrpSpPr>
            <a:grpSpLocks/>
          </p:cNvGrpSpPr>
          <p:nvPr/>
        </p:nvGrpSpPr>
        <p:grpSpPr bwMode="auto">
          <a:xfrm>
            <a:off x="1447800" y="1752600"/>
            <a:ext cx="5562600" cy="3886200"/>
            <a:chOff x="912" y="1104"/>
            <a:chExt cx="3504" cy="2448"/>
          </a:xfrm>
        </p:grpSpPr>
        <p:sp>
          <p:nvSpPr>
            <p:cNvPr id="27654" name="Line 5"/>
            <p:cNvSpPr>
              <a:spLocks noChangeShapeType="1"/>
            </p:cNvSpPr>
            <p:nvPr/>
          </p:nvSpPr>
          <p:spPr bwMode="auto">
            <a:xfrm flipV="1">
              <a:off x="1776" y="1104"/>
              <a:ext cx="1248" cy="24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55" name="Line 6"/>
            <p:cNvSpPr>
              <a:spLocks noChangeShapeType="1"/>
            </p:cNvSpPr>
            <p:nvPr/>
          </p:nvSpPr>
          <p:spPr bwMode="auto">
            <a:xfrm flipH="1">
              <a:off x="1776" y="1104"/>
              <a:ext cx="2208" cy="24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56" name="Line 7"/>
            <p:cNvSpPr>
              <a:spLocks noChangeShapeType="1"/>
            </p:cNvSpPr>
            <p:nvPr/>
          </p:nvSpPr>
          <p:spPr bwMode="auto">
            <a:xfrm>
              <a:off x="1632" y="2400"/>
              <a:ext cx="1536" cy="192"/>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57" name="Line 8"/>
            <p:cNvSpPr>
              <a:spLocks noChangeShapeType="1"/>
            </p:cNvSpPr>
            <p:nvPr/>
          </p:nvSpPr>
          <p:spPr bwMode="auto">
            <a:xfrm flipV="1">
              <a:off x="2448" y="2880"/>
              <a:ext cx="480" cy="96"/>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58" name="Line 9"/>
            <p:cNvSpPr>
              <a:spLocks noChangeShapeType="1"/>
            </p:cNvSpPr>
            <p:nvPr/>
          </p:nvSpPr>
          <p:spPr bwMode="auto">
            <a:xfrm>
              <a:off x="1440" y="2592"/>
              <a:ext cx="1728" cy="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59" name="Line 10"/>
            <p:cNvSpPr>
              <a:spLocks noChangeShapeType="1"/>
            </p:cNvSpPr>
            <p:nvPr/>
          </p:nvSpPr>
          <p:spPr bwMode="auto">
            <a:xfrm flipV="1">
              <a:off x="912" y="3456"/>
              <a:ext cx="1344" cy="96"/>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60" name="Line 11"/>
            <p:cNvSpPr>
              <a:spLocks noChangeShapeType="1"/>
            </p:cNvSpPr>
            <p:nvPr/>
          </p:nvSpPr>
          <p:spPr bwMode="auto">
            <a:xfrm>
              <a:off x="3024" y="3456"/>
              <a:ext cx="1392" cy="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174126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4FECC28E-9C41-41E3-9323-799DAE9AA22C}" type="slidenum">
              <a:rPr lang="en-US" altLang="en-US" sz="1200" b="0">
                <a:latin typeface="Helvetica" panose="020B0604020202020204" pitchFamily="34" charset="0"/>
              </a:rPr>
              <a:pPr eaLnBrk="1" hangingPunct="1"/>
              <a:t>57</a:t>
            </a:fld>
            <a:endParaRPr lang="en-US" altLang="en-US" sz="1200" b="0"/>
          </a:p>
        </p:txBody>
      </p:sp>
      <p:sp>
        <p:nvSpPr>
          <p:cNvPr id="28675" name="Rectangle 2"/>
          <p:cNvSpPr>
            <a:spLocks noGrp="1" noChangeArrowheads="1"/>
          </p:cNvSpPr>
          <p:nvPr>
            <p:ph type="title"/>
          </p:nvPr>
        </p:nvSpPr>
        <p:spPr/>
        <p:txBody>
          <a:bodyPr/>
          <a:lstStyle/>
          <a:p>
            <a:pPr eaLnBrk="1" hangingPunct="1"/>
            <a:r>
              <a:rPr lang="en-US" altLang="en-US" smtClean="0"/>
              <a:t>Web Extraction</a:t>
            </a:r>
          </a:p>
        </p:txBody>
      </p:sp>
      <p:sp>
        <p:nvSpPr>
          <p:cNvPr id="28676" name="Rectangle 3"/>
          <p:cNvSpPr>
            <a:spLocks noGrp="1" noChangeArrowheads="1"/>
          </p:cNvSpPr>
          <p:nvPr>
            <p:ph type="body" idx="1"/>
          </p:nvPr>
        </p:nvSpPr>
        <p:spPr>
          <a:xfrm>
            <a:off x="457200" y="1371600"/>
            <a:ext cx="8305800" cy="4687888"/>
          </a:xfrm>
        </p:spPr>
        <p:txBody>
          <a:bodyPr>
            <a:normAutofit fontScale="92500" lnSpcReduction="10000"/>
          </a:bodyPr>
          <a:lstStyle/>
          <a:p>
            <a:pPr eaLnBrk="1" hangingPunct="1">
              <a:lnSpc>
                <a:spcPct val="90000"/>
              </a:lnSpc>
            </a:pPr>
            <a:r>
              <a:rPr lang="en-US" altLang="en-US" sz="2800" smtClean="0"/>
              <a:t>Many web pages are generated automatically from an underlying database.</a:t>
            </a:r>
          </a:p>
          <a:p>
            <a:pPr eaLnBrk="1" hangingPunct="1">
              <a:lnSpc>
                <a:spcPct val="90000"/>
              </a:lnSpc>
            </a:pPr>
            <a:r>
              <a:rPr lang="en-US" altLang="en-US" sz="2800" smtClean="0"/>
              <a:t>Therefore, the HTML structure of pages is fairly specific and regular (</a:t>
            </a:r>
            <a:r>
              <a:rPr lang="en-US" altLang="en-US" sz="2800" i="1" smtClean="0">
                <a:solidFill>
                  <a:srgbClr val="FF0000"/>
                </a:solidFill>
              </a:rPr>
              <a:t>semi-structured</a:t>
            </a:r>
            <a:r>
              <a:rPr lang="en-US" altLang="en-US" sz="2800" smtClean="0"/>
              <a:t>).</a:t>
            </a:r>
          </a:p>
          <a:p>
            <a:pPr eaLnBrk="1" hangingPunct="1">
              <a:lnSpc>
                <a:spcPct val="90000"/>
              </a:lnSpc>
            </a:pPr>
            <a:r>
              <a:rPr lang="en-US" altLang="en-US" sz="2800" smtClean="0"/>
              <a:t>However, output is intended for human consumption, not machine interpretation.</a:t>
            </a:r>
          </a:p>
          <a:p>
            <a:pPr eaLnBrk="1" hangingPunct="1">
              <a:lnSpc>
                <a:spcPct val="90000"/>
              </a:lnSpc>
            </a:pPr>
            <a:r>
              <a:rPr lang="en-US" altLang="en-US" sz="2800" smtClean="0"/>
              <a:t>An IE system for such generated pages allows the web site to be viewed as a structured database.</a:t>
            </a:r>
          </a:p>
          <a:p>
            <a:pPr eaLnBrk="1" hangingPunct="1">
              <a:lnSpc>
                <a:spcPct val="90000"/>
              </a:lnSpc>
            </a:pPr>
            <a:r>
              <a:rPr lang="en-US" altLang="en-US" sz="2800" smtClean="0"/>
              <a:t>An extractor for a semi-structured web site is sometimes referred to as a </a:t>
            </a:r>
            <a:r>
              <a:rPr lang="en-US" altLang="en-US" sz="2800" i="1" smtClean="0">
                <a:solidFill>
                  <a:srgbClr val="FF0000"/>
                </a:solidFill>
              </a:rPr>
              <a:t>wrapper</a:t>
            </a:r>
            <a:r>
              <a:rPr lang="en-US" altLang="en-US" sz="2800" smtClean="0"/>
              <a:t>.</a:t>
            </a:r>
          </a:p>
          <a:p>
            <a:pPr eaLnBrk="1" hangingPunct="1">
              <a:lnSpc>
                <a:spcPct val="90000"/>
              </a:lnSpc>
            </a:pPr>
            <a:r>
              <a:rPr lang="en-US" altLang="en-US" sz="2800" smtClean="0"/>
              <a:t>Process of extracting from such pages is sometimes referred to as </a:t>
            </a:r>
            <a:r>
              <a:rPr lang="en-US" altLang="en-US" sz="2800" i="1" smtClean="0">
                <a:solidFill>
                  <a:srgbClr val="FF0000"/>
                </a:solidFill>
              </a:rPr>
              <a:t>screen scraping</a:t>
            </a:r>
            <a:r>
              <a:rPr lang="en-US" altLang="en-US" sz="2800" smtClean="0"/>
              <a:t>.</a:t>
            </a:r>
          </a:p>
        </p:txBody>
      </p:sp>
    </p:spTree>
    <p:extLst>
      <p:ext uri="{BB962C8B-B14F-4D97-AF65-F5344CB8AC3E}">
        <p14:creationId xmlns:p14="http://schemas.microsoft.com/office/powerpoint/2010/main" val="3028778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29E2A1C6-D82D-46F0-A9EF-E612B7B4F17E}" type="slidenum">
              <a:rPr lang="en-US" altLang="en-US" sz="1200" b="0">
                <a:latin typeface="Helvetica" panose="020B0604020202020204" pitchFamily="34" charset="0"/>
              </a:rPr>
              <a:pPr eaLnBrk="1" hangingPunct="1"/>
              <a:t>58</a:t>
            </a:fld>
            <a:endParaRPr lang="en-US" altLang="en-US" sz="1200" b="0"/>
          </a:p>
        </p:txBody>
      </p:sp>
      <p:sp>
        <p:nvSpPr>
          <p:cNvPr id="29699" name="Rectangle 2"/>
          <p:cNvSpPr>
            <a:spLocks noGrp="1" noChangeArrowheads="1"/>
          </p:cNvSpPr>
          <p:nvPr>
            <p:ph type="title"/>
          </p:nvPr>
        </p:nvSpPr>
        <p:spPr/>
        <p:txBody>
          <a:bodyPr/>
          <a:lstStyle/>
          <a:p>
            <a:pPr eaLnBrk="1" hangingPunct="1"/>
            <a:r>
              <a:rPr lang="en-US" altLang="en-US" smtClean="0"/>
              <a:t>Amazon Book Description</a:t>
            </a:r>
          </a:p>
        </p:txBody>
      </p:sp>
      <p:sp>
        <p:nvSpPr>
          <p:cNvPr id="29700" name="Text Box 3"/>
          <p:cNvSpPr txBox="1">
            <a:spLocks noChangeArrowheads="1"/>
          </p:cNvSpPr>
          <p:nvPr/>
        </p:nvSpPr>
        <p:spPr bwMode="auto">
          <a:xfrm>
            <a:off x="152400" y="1295400"/>
            <a:ext cx="87995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600" b="0"/>
              <a:t>….</a:t>
            </a:r>
          </a:p>
          <a:p>
            <a:pPr eaLnBrk="1" hangingPunct="1"/>
            <a:r>
              <a:rPr lang="en-US" altLang="en-US" sz="1600" b="0"/>
              <a:t>&lt;/td&gt;&lt;/tr&gt;</a:t>
            </a:r>
          </a:p>
          <a:p>
            <a:pPr eaLnBrk="1" hangingPunct="1"/>
            <a:r>
              <a:rPr lang="en-US" altLang="en-US" sz="1600" b="0"/>
              <a:t>&lt;/table&gt;</a:t>
            </a:r>
          </a:p>
          <a:p>
            <a:pPr eaLnBrk="1" hangingPunct="1"/>
            <a:r>
              <a:rPr lang="en-US" altLang="en-US" sz="1600" b="0"/>
              <a:t>&lt;b class="sans"&gt;The Age of Spiritual Machines : When Computers Exceed Human Intelligence&lt;/b&gt;&lt;br&gt;</a:t>
            </a:r>
          </a:p>
          <a:p>
            <a:pPr eaLnBrk="1" hangingPunct="1"/>
            <a:r>
              <a:rPr lang="en-US" altLang="en-US" sz="1600" b="0"/>
              <a:t>&lt;font face=verdana,arial,helvetica size=-1&gt;</a:t>
            </a:r>
          </a:p>
          <a:p>
            <a:pPr eaLnBrk="1" hangingPunct="1"/>
            <a:r>
              <a:rPr lang="en-US" altLang="en-US" sz="1600" b="0"/>
              <a:t>by &lt;a href="/exec/obidos/search-handle-url/index=books&amp;field-author=</a:t>
            </a:r>
          </a:p>
          <a:p>
            <a:pPr eaLnBrk="1" hangingPunct="1"/>
            <a:r>
              <a:rPr lang="en-US" altLang="en-US" sz="1600" b="0"/>
              <a:t>               Kurzweil%2C%20Ray/002-6235079-4593641"&gt;</a:t>
            </a:r>
          </a:p>
          <a:p>
            <a:pPr eaLnBrk="1" hangingPunct="1"/>
            <a:r>
              <a:rPr lang="en-US" altLang="en-US" sz="1600" b="0"/>
              <a:t>Ray Kurzweil&lt;/a&gt;&lt;br&gt;</a:t>
            </a:r>
          </a:p>
          <a:p>
            <a:pPr eaLnBrk="1" hangingPunct="1"/>
            <a:r>
              <a:rPr lang="en-US" altLang="en-US" sz="1600" b="0"/>
              <a:t>&lt;/font&gt;</a:t>
            </a:r>
          </a:p>
          <a:p>
            <a:pPr eaLnBrk="1" hangingPunct="1"/>
            <a:r>
              <a:rPr lang="en-US" altLang="en-US" sz="1600" b="0"/>
              <a:t>&lt;br&gt;</a:t>
            </a:r>
          </a:p>
          <a:p>
            <a:pPr eaLnBrk="1" hangingPunct="1"/>
            <a:r>
              <a:rPr lang="en-US" altLang="en-US" sz="1600" b="0"/>
              <a:t>&lt;a href="http://images.amazon.com/images/P/0140282025.01.LZZZZZZZ.jpg"&gt;</a:t>
            </a:r>
          </a:p>
          <a:p>
            <a:pPr eaLnBrk="1" hangingPunct="1"/>
            <a:r>
              <a:rPr lang="en-US" altLang="en-US" sz="1600" b="0"/>
              <a:t>&lt;img src="http://images.amazon.com/images/P/0140282025.01.MZZZZZZZ.gif" width=90 </a:t>
            </a:r>
          </a:p>
          <a:p>
            <a:pPr eaLnBrk="1" hangingPunct="1"/>
            <a:r>
              <a:rPr lang="en-US" altLang="en-US" sz="1600" b="0"/>
              <a:t>    height=140 align=left border=0&gt;&lt;/a&gt;</a:t>
            </a:r>
          </a:p>
          <a:p>
            <a:pPr eaLnBrk="1" hangingPunct="1"/>
            <a:r>
              <a:rPr lang="en-US" altLang="en-US" sz="1600" b="0"/>
              <a:t>&lt;font face=verdana,arial,helvetica size=-1&gt;</a:t>
            </a:r>
          </a:p>
          <a:p>
            <a:pPr eaLnBrk="1" hangingPunct="1"/>
            <a:r>
              <a:rPr lang="en-US" altLang="en-US" sz="1600" b="0"/>
              <a:t>&lt;span class="small"&gt;</a:t>
            </a:r>
          </a:p>
          <a:p>
            <a:pPr eaLnBrk="1" hangingPunct="1"/>
            <a:r>
              <a:rPr lang="en-US" altLang="en-US" sz="1600" b="0"/>
              <a:t>&lt;span class="small"&gt;</a:t>
            </a:r>
          </a:p>
          <a:p>
            <a:pPr eaLnBrk="1" hangingPunct="1"/>
            <a:r>
              <a:rPr lang="en-US" altLang="en-US" sz="1600" b="0"/>
              <a:t>&lt;b&gt;List Price:&lt;/b&gt; &lt;span class=listprice&gt;$14.95&lt;/span&gt;&lt;br&gt;</a:t>
            </a:r>
          </a:p>
          <a:p>
            <a:pPr eaLnBrk="1" hangingPunct="1"/>
            <a:r>
              <a:rPr lang="en-US" altLang="en-US" sz="1600" b="0"/>
              <a:t>&lt;b&gt;Our Price: &lt;font color=#990000&gt;$11.96&lt;/font&gt;&lt;/b&gt;&lt;br&gt;</a:t>
            </a:r>
          </a:p>
          <a:p>
            <a:pPr eaLnBrk="1" hangingPunct="1"/>
            <a:r>
              <a:rPr lang="en-US" altLang="en-US" sz="1600" b="0"/>
              <a:t>&lt;b&gt;You Save:&lt;/b&gt; &lt;font color=#990000&gt;&lt;b&gt;$2.99 &lt;/b&gt;</a:t>
            </a:r>
          </a:p>
          <a:p>
            <a:pPr eaLnBrk="1" hangingPunct="1"/>
            <a:r>
              <a:rPr lang="en-US" altLang="en-US" sz="1600" b="0"/>
              <a:t>(20%)&lt;/font&gt;&lt;br&gt;</a:t>
            </a:r>
          </a:p>
          <a:p>
            <a:pPr eaLnBrk="1" hangingPunct="1"/>
            <a:r>
              <a:rPr lang="en-US" altLang="en-US" sz="1600" b="0"/>
              <a:t>&lt;/span&gt;</a:t>
            </a:r>
          </a:p>
          <a:p>
            <a:pPr eaLnBrk="1" hangingPunct="1"/>
            <a:r>
              <a:rPr lang="en-US" altLang="en-US" sz="1600" b="0"/>
              <a:t>&lt;p&gt; &lt;br&gt;</a:t>
            </a:r>
          </a:p>
          <a:p>
            <a:pPr eaLnBrk="1" hangingPunct="1"/>
            <a:endParaRPr lang="en-US" altLang="en-US" sz="1600" b="0"/>
          </a:p>
        </p:txBody>
      </p:sp>
      <p:sp>
        <p:nvSpPr>
          <p:cNvPr id="432132" name="Text Box 4"/>
          <p:cNvSpPr txBox="1">
            <a:spLocks noChangeArrowheads="1"/>
          </p:cNvSpPr>
          <p:nvPr/>
        </p:nvSpPr>
        <p:spPr bwMode="auto">
          <a:xfrm>
            <a:off x="152400" y="1295400"/>
            <a:ext cx="87995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600" b="0"/>
              <a:t>….</a:t>
            </a:r>
          </a:p>
          <a:p>
            <a:pPr eaLnBrk="1" hangingPunct="1"/>
            <a:r>
              <a:rPr lang="en-US" altLang="en-US" sz="1600" b="0"/>
              <a:t>&lt;/td&gt;&lt;/tr&gt;</a:t>
            </a:r>
          </a:p>
          <a:p>
            <a:pPr eaLnBrk="1" hangingPunct="1"/>
            <a:r>
              <a:rPr lang="en-US" altLang="en-US" sz="1600" b="0"/>
              <a:t>&lt;/table&gt;</a:t>
            </a:r>
          </a:p>
          <a:p>
            <a:pPr eaLnBrk="1" hangingPunct="1"/>
            <a:r>
              <a:rPr lang="en-US" altLang="en-US" sz="1600" b="0"/>
              <a:t>&lt;b class="sans"&gt;</a:t>
            </a:r>
            <a:r>
              <a:rPr lang="en-US" altLang="en-US" sz="1600" b="0">
                <a:solidFill>
                  <a:srgbClr val="FF0000"/>
                </a:solidFill>
              </a:rPr>
              <a:t>The Age of Spiritual Machines : When Computers Exceed Human Intelligence</a:t>
            </a:r>
            <a:r>
              <a:rPr lang="en-US" altLang="en-US" sz="1600" b="0"/>
              <a:t>&lt;/b&gt;&lt;br&gt;</a:t>
            </a:r>
          </a:p>
          <a:p>
            <a:pPr eaLnBrk="1" hangingPunct="1"/>
            <a:r>
              <a:rPr lang="en-US" altLang="en-US" sz="1600" b="0"/>
              <a:t>&lt;font face=verdana,arial,helvetica size=-1&gt;</a:t>
            </a:r>
          </a:p>
          <a:p>
            <a:pPr eaLnBrk="1" hangingPunct="1"/>
            <a:r>
              <a:rPr lang="en-US" altLang="en-US" sz="1600" b="0"/>
              <a:t>by &lt;a href="/exec/obidos/search-handle-url/index=books&amp;field-author=</a:t>
            </a:r>
          </a:p>
          <a:p>
            <a:pPr eaLnBrk="1" hangingPunct="1"/>
            <a:r>
              <a:rPr lang="en-US" altLang="en-US" sz="1600" b="0"/>
              <a:t>               Kurzweil%2C%20Ray/002-6235079-4593641"&gt;</a:t>
            </a:r>
          </a:p>
          <a:p>
            <a:pPr eaLnBrk="1" hangingPunct="1"/>
            <a:r>
              <a:rPr lang="en-US" altLang="en-US" sz="1600" b="0">
                <a:solidFill>
                  <a:srgbClr val="FF0000"/>
                </a:solidFill>
              </a:rPr>
              <a:t>Ray Kurzweil</a:t>
            </a:r>
            <a:r>
              <a:rPr lang="en-US" altLang="en-US" sz="1600" b="0"/>
              <a:t>&lt;/a&gt;&lt;br&gt;</a:t>
            </a:r>
          </a:p>
          <a:p>
            <a:pPr eaLnBrk="1" hangingPunct="1"/>
            <a:r>
              <a:rPr lang="en-US" altLang="en-US" sz="1600" b="0"/>
              <a:t>&lt;/font&gt;</a:t>
            </a:r>
          </a:p>
          <a:p>
            <a:pPr eaLnBrk="1" hangingPunct="1"/>
            <a:r>
              <a:rPr lang="en-US" altLang="en-US" sz="1600" b="0"/>
              <a:t>&lt;br&gt;</a:t>
            </a:r>
          </a:p>
          <a:p>
            <a:pPr eaLnBrk="1" hangingPunct="1"/>
            <a:r>
              <a:rPr lang="en-US" altLang="en-US" sz="1600" b="0"/>
              <a:t>&lt;a href="http://images.amazon.com/images/P/0140282025.01.LZZZZZZZ.jpg"&gt;</a:t>
            </a:r>
          </a:p>
          <a:p>
            <a:pPr eaLnBrk="1" hangingPunct="1"/>
            <a:r>
              <a:rPr lang="en-US" altLang="en-US" sz="1600" b="0"/>
              <a:t>&lt;img src="http://images.amazon.com/images/P/0140282025.01.MZZZZZZZ.gif" width=90 </a:t>
            </a:r>
          </a:p>
          <a:p>
            <a:pPr eaLnBrk="1" hangingPunct="1"/>
            <a:r>
              <a:rPr lang="en-US" altLang="en-US" sz="1600" b="0"/>
              <a:t>    height=140 align=left border=0&gt;&lt;/a&gt;</a:t>
            </a:r>
          </a:p>
          <a:p>
            <a:pPr eaLnBrk="1" hangingPunct="1"/>
            <a:r>
              <a:rPr lang="en-US" altLang="en-US" sz="1600" b="0"/>
              <a:t>&lt;font face=verdana,arial,helvetica size=-1&gt;</a:t>
            </a:r>
          </a:p>
          <a:p>
            <a:pPr eaLnBrk="1" hangingPunct="1"/>
            <a:r>
              <a:rPr lang="en-US" altLang="en-US" sz="1600" b="0"/>
              <a:t>&lt;span class="small"&gt;</a:t>
            </a:r>
          </a:p>
          <a:p>
            <a:pPr eaLnBrk="1" hangingPunct="1"/>
            <a:r>
              <a:rPr lang="en-US" altLang="en-US" sz="1600" b="0"/>
              <a:t>&lt;span class="small"&gt;</a:t>
            </a:r>
          </a:p>
          <a:p>
            <a:pPr eaLnBrk="1" hangingPunct="1"/>
            <a:r>
              <a:rPr lang="en-US" altLang="en-US" sz="1600" b="0"/>
              <a:t>&lt;b&gt;List Price:&lt;/b&gt; &lt;span class=listprice&gt;</a:t>
            </a:r>
            <a:r>
              <a:rPr lang="en-US" altLang="en-US" sz="1600" b="0">
                <a:solidFill>
                  <a:srgbClr val="FF0000"/>
                </a:solidFill>
              </a:rPr>
              <a:t>$14.95</a:t>
            </a:r>
            <a:r>
              <a:rPr lang="en-US" altLang="en-US" sz="1600" b="0"/>
              <a:t>&lt;/span&gt;&lt;br&gt;</a:t>
            </a:r>
          </a:p>
          <a:p>
            <a:pPr eaLnBrk="1" hangingPunct="1"/>
            <a:r>
              <a:rPr lang="en-US" altLang="en-US" sz="1600" b="0"/>
              <a:t>&lt;b&gt;Our Price: &lt;font color=#990000&gt;</a:t>
            </a:r>
            <a:r>
              <a:rPr lang="en-US" altLang="en-US" sz="1600" b="0">
                <a:solidFill>
                  <a:srgbClr val="FF0000"/>
                </a:solidFill>
              </a:rPr>
              <a:t>$11.96</a:t>
            </a:r>
            <a:r>
              <a:rPr lang="en-US" altLang="en-US" sz="1600" b="0"/>
              <a:t>&lt;/font&gt;&lt;/b&gt;&lt;br&gt;</a:t>
            </a:r>
          </a:p>
          <a:p>
            <a:pPr eaLnBrk="1" hangingPunct="1"/>
            <a:r>
              <a:rPr lang="en-US" altLang="en-US" sz="1600" b="0"/>
              <a:t>&lt;b&gt;You Save:&lt;/b&gt; &lt;font color=#990000&gt;&lt;b&gt;$2.99 &lt;/b&gt;</a:t>
            </a:r>
          </a:p>
          <a:p>
            <a:pPr eaLnBrk="1" hangingPunct="1"/>
            <a:r>
              <a:rPr lang="en-US" altLang="en-US" sz="1600" b="0"/>
              <a:t>(20%)&lt;/font&gt;&lt;br&gt;</a:t>
            </a:r>
          </a:p>
          <a:p>
            <a:pPr eaLnBrk="1" hangingPunct="1"/>
            <a:r>
              <a:rPr lang="en-US" altLang="en-US" sz="1600" b="0"/>
              <a:t>&lt;/span&gt;</a:t>
            </a:r>
          </a:p>
          <a:p>
            <a:pPr eaLnBrk="1" hangingPunct="1"/>
            <a:r>
              <a:rPr lang="en-US" altLang="en-US" sz="1600" b="0"/>
              <a:t>&lt;p&gt; &lt;br&gt;…</a:t>
            </a:r>
          </a:p>
          <a:p>
            <a:pPr eaLnBrk="1" hangingPunct="1"/>
            <a:endParaRPr lang="en-US" altLang="en-US" sz="1600" b="0"/>
          </a:p>
        </p:txBody>
      </p:sp>
    </p:spTree>
    <p:extLst>
      <p:ext uri="{BB962C8B-B14F-4D97-AF65-F5344CB8AC3E}">
        <p14:creationId xmlns:p14="http://schemas.microsoft.com/office/powerpoint/2010/main" val="3240874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2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C1290458-CD31-46C2-AD2B-E43FFB4749BB}" type="slidenum">
              <a:rPr lang="en-US" altLang="en-US" sz="1200" b="0">
                <a:latin typeface="Helvetica" panose="020B0604020202020204" pitchFamily="34" charset="0"/>
              </a:rPr>
              <a:pPr eaLnBrk="1" hangingPunct="1"/>
              <a:t>59</a:t>
            </a:fld>
            <a:endParaRPr lang="en-US" altLang="en-US" sz="1200" b="0"/>
          </a:p>
        </p:txBody>
      </p:sp>
      <p:sp>
        <p:nvSpPr>
          <p:cNvPr id="30723" name="Rectangle 2"/>
          <p:cNvSpPr>
            <a:spLocks noGrp="1" noChangeArrowheads="1"/>
          </p:cNvSpPr>
          <p:nvPr>
            <p:ph type="title"/>
          </p:nvPr>
        </p:nvSpPr>
        <p:spPr/>
        <p:txBody>
          <a:bodyPr/>
          <a:lstStyle/>
          <a:p>
            <a:pPr eaLnBrk="1" hangingPunct="1"/>
            <a:r>
              <a:rPr lang="en-US" altLang="en-US" smtClean="0"/>
              <a:t>Extracted Book Template</a:t>
            </a:r>
          </a:p>
        </p:txBody>
      </p:sp>
      <p:sp>
        <p:nvSpPr>
          <p:cNvPr id="30724" name="Text Box 3"/>
          <p:cNvSpPr txBox="1">
            <a:spLocks noChangeArrowheads="1"/>
          </p:cNvSpPr>
          <p:nvPr/>
        </p:nvSpPr>
        <p:spPr bwMode="auto">
          <a:xfrm>
            <a:off x="762000" y="1600200"/>
            <a:ext cx="65389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2400" b="0"/>
              <a:t>Title: </a:t>
            </a:r>
            <a:r>
              <a:rPr lang="en-US" altLang="en-US" sz="2400" b="0">
                <a:solidFill>
                  <a:srgbClr val="FF0000"/>
                </a:solidFill>
              </a:rPr>
              <a:t>The Age of Spiritual Machines : </a:t>
            </a:r>
          </a:p>
          <a:p>
            <a:pPr eaLnBrk="1" hangingPunct="1"/>
            <a:r>
              <a:rPr lang="en-US" altLang="en-US" sz="2400" b="0">
                <a:solidFill>
                  <a:srgbClr val="FF0000"/>
                </a:solidFill>
              </a:rPr>
              <a:t>          When Computers Exceed Human Intelligence</a:t>
            </a:r>
            <a:endParaRPr lang="en-US" altLang="en-US" sz="2400" b="0"/>
          </a:p>
          <a:p>
            <a:pPr eaLnBrk="1" hangingPunct="1"/>
            <a:r>
              <a:rPr lang="en-US" altLang="en-US" sz="2400" b="0"/>
              <a:t>Author: </a:t>
            </a:r>
            <a:r>
              <a:rPr lang="en-US" altLang="en-US" sz="2400" b="0">
                <a:solidFill>
                  <a:srgbClr val="FF0000"/>
                </a:solidFill>
              </a:rPr>
              <a:t>Ray Kurzweil</a:t>
            </a:r>
            <a:endParaRPr lang="en-US" altLang="en-US" sz="2400" b="0"/>
          </a:p>
          <a:p>
            <a:pPr eaLnBrk="1" hangingPunct="1"/>
            <a:r>
              <a:rPr lang="en-US" altLang="en-US" sz="2400" b="0"/>
              <a:t>List-Price: </a:t>
            </a:r>
            <a:r>
              <a:rPr lang="en-US" altLang="en-US" sz="2400" b="0">
                <a:solidFill>
                  <a:srgbClr val="FF0000"/>
                </a:solidFill>
              </a:rPr>
              <a:t>$14.95</a:t>
            </a:r>
            <a:endParaRPr lang="en-US" altLang="en-US" sz="2400" b="0"/>
          </a:p>
          <a:p>
            <a:pPr eaLnBrk="1" hangingPunct="1"/>
            <a:r>
              <a:rPr lang="en-US" altLang="en-US" sz="2400" b="0"/>
              <a:t>Price: </a:t>
            </a:r>
            <a:r>
              <a:rPr lang="en-US" altLang="en-US" sz="2400" b="0">
                <a:solidFill>
                  <a:srgbClr val="FF0000"/>
                </a:solidFill>
              </a:rPr>
              <a:t>$11.96</a:t>
            </a:r>
          </a:p>
          <a:p>
            <a:pPr eaLnBrk="1" hangingPunct="1"/>
            <a:r>
              <a:rPr lang="en-US" altLang="en-US" sz="2400" b="0"/>
              <a:t>:</a:t>
            </a:r>
          </a:p>
          <a:p>
            <a:pPr eaLnBrk="1" hangingPunct="1"/>
            <a:r>
              <a:rPr lang="en-US" altLang="en-US" sz="2400" b="0"/>
              <a:t>:</a:t>
            </a:r>
          </a:p>
        </p:txBody>
      </p:sp>
    </p:spTree>
    <p:extLst>
      <p:ext uri="{BB962C8B-B14F-4D97-AF65-F5344CB8AC3E}">
        <p14:creationId xmlns:p14="http://schemas.microsoft.com/office/powerpoint/2010/main" val="849651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Extraction</a:t>
            </a:r>
            <a:endParaRPr lang="en-US" dirty="0"/>
          </a:p>
        </p:txBody>
      </p:sp>
      <p:sp>
        <p:nvSpPr>
          <p:cNvPr id="4" name="Rectangle 3"/>
          <p:cNvSpPr/>
          <p:nvPr/>
        </p:nvSpPr>
        <p:spPr>
          <a:xfrm>
            <a:off x="999066" y="1628507"/>
            <a:ext cx="6841067"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t>Located-in</a:t>
            </a:r>
            <a:r>
              <a:rPr lang="en-US" sz="2000" dirty="0" smtClean="0"/>
              <a:t>(Person, Place)</a:t>
            </a:r>
          </a:p>
          <a:p>
            <a:r>
              <a:rPr lang="en-US" sz="2000" dirty="0"/>
              <a:t>	</a:t>
            </a:r>
            <a:r>
              <a:rPr lang="en-US" sz="2000" dirty="0" smtClean="0"/>
              <a:t>He </a:t>
            </a:r>
            <a:r>
              <a:rPr lang="en-US" sz="2000" dirty="0"/>
              <a:t>was in </a:t>
            </a:r>
            <a:r>
              <a:rPr lang="en-US" sz="2000" dirty="0" smtClean="0"/>
              <a:t>Tennessee</a:t>
            </a:r>
          </a:p>
          <a:p>
            <a:endParaRPr lang="en-US" sz="2000" dirty="0"/>
          </a:p>
          <a:p>
            <a:r>
              <a:rPr lang="en-US" sz="2000" b="1" dirty="0" smtClean="0"/>
              <a:t>Subsidiary</a:t>
            </a:r>
            <a:r>
              <a:rPr lang="en-US" sz="2000" dirty="0" smtClean="0"/>
              <a:t>(Organization, Organization)</a:t>
            </a:r>
          </a:p>
          <a:p>
            <a:r>
              <a:rPr lang="en-US" sz="2000" dirty="0"/>
              <a:t>	</a:t>
            </a:r>
            <a:r>
              <a:rPr lang="en-US" sz="2000" dirty="0" smtClean="0"/>
              <a:t>XYZ</a:t>
            </a:r>
            <a:r>
              <a:rPr lang="en-US" sz="2000" dirty="0"/>
              <a:t>, the parent company of ABC</a:t>
            </a:r>
          </a:p>
          <a:p>
            <a:endParaRPr lang="en-US" sz="2000" dirty="0" smtClean="0"/>
          </a:p>
          <a:p>
            <a:r>
              <a:rPr lang="en-US" sz="2000" b="1" dirty="0" smtClean="0"/>
              <a:t>Related-to</a:t>
            </a:r>
            <a:r>
              <a:rPr lang="en-US" sz="2000" dirty="0" smtClean="0"/>
              <a:t>(Person, Person) </a:t>
            </a:r>
          </a:p>
          <a:p>
            <a:r>
              <a:rPr lang="en-US" sz="2000" dirty="0"/>
              <a:t>	</a:t>
            </a:r>
            <a:r>
              <a:rPr lang="en-US" sz="2000" dirty="0" smtClean="0"/>
              <a:t>John’s </a:t>
            </a:r>
            <a:r>
              <a:rPr lang="en-US" sz="2000" dirty="0"/>
              <a:t>wife </a:t>
            </a:r>
            <a:r>
              <a:rPr lang="en-US" sz="2000" dirty="0" smtClean="0"/>
              <a:t>Yoko</a:t>
            </a:r>
          </a:p>
          <a:p>
            <a:endParaRPr lang="en-US" sz="2000" dirty="0"/>
          </a:p>
          <a:p>
            <a:r>
              <a:rPr lang="en-US" sz="2000" b="1" dirty="0" smtClean="0"/>
              <a:t>Founder</a:t>
            </a:r>
            <a:r>
              <a:rPr lang="en-US" sz="2000" dirty="0" smtClean="0"/>
              <a:t>(Person, Organization)</a:t>
            </a:r>
          </a:p>
          <a:p>
            <a:r>
              <a:rPr lang="en-US" sz="2000" dirty="0" smtClean="0"/>
              <a:t>	Steve </a:t>
            </a:r>
            <a:r>
              <a:rPr lang="en-US" sz="2000" dirty="0"/>
              <a:t>Jobs, co-founder of Apple...</a:t>
            </a:r>
          </a:p>
        </p:txBody>
      </p:sp>
    </p:spTree>
    <p:extLst>
      <p:ext uri="{BB962C8B-B14F-4D97-AF65-F5344CB8AC3E}">
        <p14:creationId xmlns:p14="http://schemas.microsoft.com/office/powerpoint/2010/main" val="35851816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B689EBB3-60B7-497E-B835-DA8CB2D07E2A}" type="slidenum">
              <a:rPr lang="en-US" altLang="en-US" sz="1200" b="0">
                <a:latin typeface="Helvetica" panose="020B0604020202020204" pitchFamily="34" charset="0"/>
              </a:rPr>
              <a:pPr eaLnBrk="1" hangingPunct="1"/>
              <a:t>60</a:t>
            </a:fld>
            <a:endParaRPr lang="en-US" altLang="en-US" sz="1200" b="0"/>
          </a:p>
        </p:txBody>
      </p:sp>
      <p:sp>
        <p:nvSpPr>
          <p:cNvPr id="41987" name="Rectangle 2"/>
          <p:cNvSpPr>
            <a:spLocks noGrp="1" noChangeArrowheads="1"/>
          </p:cNvSpPr>
          <p:nvPr>
            <p:ph type="title"/>
          </p:nvPr>
        </p:nvSpPr>
        <p:spPr/>
        <p:txBody>
          <a:bodyPr/>
          <a:lstStyle/>
          <a:p>
            <a:pPr eaLnBrk="1" hangingPunct="1"/>
            <a:r>
              <a:rPr lang="en-US" altLang="en-US" smtClean="0"/>
              <a:t>Evaluating IE Accuracy</a:t>
            </a:r>
          </a:p>
        </p:txBody>
      </p:sp>
      <p:sp>
        <p:nvSpPr>
          <p:cNvPr id="41988" name="Rectangle 3"/>
          <p:cNvSpPr>
            <a:spLocks noGrp="1" noChangeArrowheads="1"/>
          </p:cNvSpPr>
          <p:nvPr>
            <p:ph type="body" idx="1"/>
          </p:nvPr>
        </p:nvSpPr>
        <p:spPr>
          <a:xfrm>
            <a:off x="457200" y="1295400"/>
            <a:ext cx="8229600" cy="4687888"/>
          </a:xfrm>
        </p:spPr>
        <p:txBody>
          <a:bodyPr>
            <a:normAutofit fontScale="92500"/>
          </a:bodyPr>
          <a:lstStyle/>
          <a:p>
            <a:pPr eaLnBrk="1" hangingPunct="1">
              <a:lnSpc>
                <a:spcPct val="90000"/>
              </a:lnSpc>
            </a:pPr>
            <a:r>
              <a:rPr lang="en-US" altLang="en-US" sz="2800" smtClean="0"/>
              <a:t>Always evaluate performance on independent, manually-annotated test data not used during system development.</a:t>
            </a:r>
          </a:p>
          <a:p>
            <a:pPr eaLnBrk="1" hangingPunct="1">
              <a:lnSpc>
                <a:spcPct val="90000"/>
              </a:lnSpc>
            </a:pPr>
            <a:r>
              <a:rPr lang="en-US" altLang="en-US" sz="2800" smtClean="0"/>
              <a:t>Measure for each test document:</a:t>
            </a:r>
          </a:p>
          <a:p>
            <a:pPr lvl="1" eaLnBrk="1" hangingPunct="1">
              <a:lnSpc>
                <a:spcPct val="90000"/>
              </a:lnSpc>
            </a:pPr>
            <a:r>
              <a:rPr lang="en-US" altLang="en-US" sz="2400" smtClean="0"/>
              <a:t>Total number of correct extractions in the solution template: </a:t>
            </a:r>
            <a:r>
              <a:rPr lang="en-US" altLang="en-US" sz="2400" i="1" smtClean="0"/>
              <a:t>N</a:t>
            </a:r>
          </a:p>
          <a:p>
            <a:pPr lvl="1" eaLnBrk="1" hangingPunct="1">
              <a:lnSpc>
                <a:spcPct val="90000"/>
              </a:lnSpc>
            </a:pPr>
            <a:r>
              <a:rPr lang="en-US" altLang="en-US" sz="2400" smtClean="0"/>
              <a:t>Total number of slot/value pairs extracted by the system: </a:t>
            </a:r>
            <a:r>
              <a:rPr lang="en-US" altLang="en-US" sz="2400" i="1" smtClean="0"/>
              <a:t>E</a:t>
            </a:r>
          </a:p>
          <a:p>
            <a:pPr lvl="1" eaLnBrk="1" hangingPunct="1">
              <a:lnSpc>
                <a:spcPct val="90000"/>
              </a:lnSpc>
            </a:pPr>
            <a:r>
              <a:rPr lang="en-US" altLang="en-US" sz="2400" smtClean="0"/>
              <a:t>Number of extracted slot/value pairs that are correct (i.e. in the solution template): </a:t>
            </a:r>
            <a:r>
              <a:rPr lang="en-US" altLang="en-US" sz="2400" i="1" smtClean="0"/>
              <a:t>C</a:t>
            </a:r>
          </a:p>
          <a:p>
            <a:pPr eaLnBrk="1" hangingPunct="1">
              <a:lnSpc>
                <a:spcPct val="90000"/>
              </a:lnSpc>
            </a:pPr>
            <a:r>
              <a:rPr lang="en-US" altLang="en-US" sz="2800" smtClean="0"/>
              <a:t>Compute average value of metrics adapted from IR:</a:t>
            </a:r>
          </a:p>
          <a:p>
            <a:pPr lvl="1" eaLnBrk="1" hangingPunct="1">
              <a:lnSpc>
                <a:spcPct val="90000"/>
              </a:lnSpc>
            </a:pPr>
            <a:r>
              <a:rPr lang="en-US" altLang="en-US" sz="2400" smtClean="0"/>
              <a:t>Recall = </a:t>
            </a:r>
            <a:r>
              <a:rPr lang="en-US" altLang="en-US" sz="2400" i="1" smtClean="0"/>
              <a:t>C</a:t>
            </a:r>
            <a:r>
              <a:rPr lang="en-US" altLang="en-US" sz="2400" smtClean="0"/>
              <a:t>/</a:t>
            </a:r>
            <a:r>
              <a:rPr lang="en-US" altLang="en-US" sz="2400" i="1" smtClean="0"/>
              <a:t>N</a:t>
            </a:r>
          </a:p>
          <a:p>
            <a:pPr lvl="1" eaLnBrk="1" hangingPunct="1">
              <a:lnSpc>
                <a:spcPct val="90000"/>
              </a:lnSpc>
            </a:pPr>
            <a:r>
              <a:rPr lang="en-US" altLang="en-US" sz="2400" smtClean="0"/>
              <a:t>Precision = </a:t>
            </a:r>
            <a:r>
              <a:rPr lang="en-US" altLang="en-US" sz="2400" i="1" smtClean="0"/>
              <a:t>C</a:t>
            </a:r>
            <a:r>
              <a:rPr lang="en-US" altLang="en-US" sz="2400" smtClean="0"/>
              <a:t>/</a:t>
            </a:r>
            <a:r>
              <a:rPr lang="en-US" altLang="en-US" sz="2400" i="1" smtClean="0"/>
              <a:t>E</a:t>
            </a:r>
          </a:p>
          <a:p>
            <a:pPr lvl="1" eaLnBrk="1" hangingPunct="1">
              <a:lnSpc>
                <a:spcPct val="90000"/>
              </a:lnSpc>
            </a:pPr>
            <a:r>
              <a:rPr lang="en-US" altLang="en-US" sz="2400" smtClean="0"/>
              <a:t>F-Measure = Harmonic mean of recall and precision  </a:t>
            </a:r>
          </a:p>
          <a:p>
            <a:pPr lvl="1" eaLnBrk="1" hangingPunct="1">
              <a:lnSpc>
                <a:spcPct val="90000"/>
              </a:lnSpc>
            </a:pPr>
            <a:endParaRPr lang="en-US" altLang="en-US" sz="2400" smtClean="0"/>
          </a:p>
        </p:txBody>
      </p:sp>
    </p:spTree>
    <p:extLst>
      <p:ext uri="{BB962C8B-B14F-4D97-AF65-F5344CB8AC3E}">
        <p14:creationId xmlns:p14="http://schemas.microsoft.com/office/powerpoint/2010/main" val="33943867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Open Information Extraction</a:t>
            </a:r>
          </a:p>
        </p:txBody>
      </p:sp>
      <p:sp>
        <p:nvSpPr>
          <p:cNvPr id="54275" name="Content Placeholder 2"/>
          <p:cNvSpPr>
            <a:spLocks noGrp="1"/>
          </p:cNvSpPr>
          <p:nvPr>
            <p:ph idx="1"/>
          </p:nvPr>
        </p:nvSpPr>
        <p:spPr/>
        <p:txBody>
          <a:bodyPr/>
          <a:lstStyle/>
          <a:p>
            <a:r>
              <a:rPr lang="en-US" altLang="en-US" smtClean="0"/>
              <a:t>Unsupervised approach to extraction in which the set of relations to extract are not predefined.</a:t>
            </a:r>
          </a:p>
          <a:p>
            <a:r>
              <a:rPr lang="en-US" altLang="en-US" smtClean="0"/>
              <a:t>Use dependency parses to extract specific lexical relations between entities and cluster  these paths to define an ontology of extracted relations.</a:t>
            </a:r>
          </a:p>
        </p:txBody>
      </p:sp>
      <p:sp>
        <p:nvSpPr>
          <p:cNvPr id="4" name="Slide Number Placeholder 3"/>
          <p:cNvSpPr>
            <a:spLocks noGrp="1"/>
          </p:cNvSpPr>
          <p:nvPr>
            <p:ph type="sldNum" sz="quarter" idx="11"/>
          </p:nvPr>
        </p:nvSpPr>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F14C86B2-E47A-4CF1-8AAA-EF275B9AE3DD}" type="slidenum">
              <a:rPr lang="en-US" altLang="en-US" sz="1200" b="0">
                <a:latin typeface="Helvetica" panose="020B0604020202020204" pitchFamily="34" charset="0"/>
              </a:rPr>
              <a:pPr eaLnBrk="1" hangingPunct="1"/>
              <a:t>61</a:t>
            </a:fld>
            <a:endParaRPr lang="en-US" altLang="en-US" sz="1200" b="0"/>
          </a:p>
        </p:txBody>
      </p:sp>
    </p:spTree>
    <p:extLst>
      <p:ext uri="{BB962C8B-B14F-4D97-AF65-F5344CB8AC3E}">
        <p14:creationId xmlns:p14="http://schemas.microsoft.com/office/powerpoint/2010/main" val="3994797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Extraction</a:t>
            </a:r>
            <a:endParaRPr lang="en-US" dirty="0"/>
          </a:p>
        </p:txBody>
      </p:sp>
      <p:pic>
        <p:nvPicPr>
          <p:cNvPr id="4" name="Picture 3"/>
          <p:cNvPicPr>
            <a:picLocks noChangeAspect="1"/>
          </p:cNvPicPr>
          <p:nvPr/>
        </p:nvPicPr>
        <p:blipFill>
          <a:blip r:embed="rId2"/>
          <a:stretch>
            <a:fillRect/>
          </a:stretch>
        </p:blipFill>
        <p:spPr>
          <a:xfrm>
            <a:off x="1117600" y="2205911"/>
            <a:ext cx="6908800" cy="15622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20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3195DCBA-DBC9-4B76-B6E0-419F9FDD066E}" type="slidenum">
              <a:rPr lang="en-US" altLang="en-US" sz="1200" b="0">
                <a:latin typeface="Helvetica" panose="020B0604020202020204" pitchFamily="34" charset="0"/>
              </a:rPr>
              <a:pPr eaLnBrk="1" hangingPunct="1"/>
              <a:t>8</a:t>
            </a:fld>
            <a:endParaRPr lang="en-US" altLang="en-US" sz="1200" b="0"/>
          </a:p>
        </p:txBody>
      </p:sp>
      <p:sp>
        <p:nvSpPr>
          <p:cNvPr id="17411" name="Text Box 2"/>
          <p:cNvSpPr txBox="1">
            <a:spLocks noChangeArrowheads="1"/>
          </p:cNvSpPr>
          <p:nvPr/>
        </p:nvSpPr>
        <p:spPr bwMode="auto">
          <a:xfrm>
            <a:off x="685800" y="1371600"/>
            <a:ext cx="77724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600" b="0"/>
              <a:t>Subject: US-TN-SOFTWARE PROGRAMMER</a:t>
            </a:r>
          </a:p>
          <a:p>
            <a:pPr eaLnBrk="1" hangingPunct="1"/>
            <a:r>
              <a:rPr lang="en-US" altLang="en-US" sz="1600" b="0"/>
              <a:t>Date: 17 Nov 1996 17:37:29 GMT</a:t>
            </a:r>
          </a:p>
          <a:p>
            <a:pPr eaLnBrk="1" hangingPunct="1"/>
            <a:r>
              <a:rPr lang="en-US" altLang="en-US" sz="1600" b="0"/>
              <a:t>Organization: Reference.Com Posting Service</a:t>
            </a:r>
          </a:p>
          <a:p>
            <a:pPr eaLnBrk="1" hangingPunct="1"/>
            <a:r>
              <a:rPr lang="en-US" altLang="en-US" sz="1600" b="0"/>
              <a:t>Message-ID: &lt;56nigp$mrs@bilbo.reference.com&gt;</a:t>
            </a:r>
          </a:p>
          <a:p>
            <a:pPr eaLnBrk="1" hangingPunct="1"/>
            <a:endParaRPr lang="en-US" altLang="en-US" sz="1600" b="0"/>
          </a:p>
          <a:p>
            <a:pPr eaLnBrk="1" hangingPunct="1"/>
            <a:r>
              <a:rPr lang="en-US" altLang="en-US" sz="1600" b="0"/>
              <a:t>SOFTWARE PROGRAMMER</a:t>
            </a:r>
          </a:p>
          <a:p>
            <a:pPr eaLnBrk="1" hangingPunct="1"/>
            <a:endParaRPr lang="en-US" altLang="en-US" sz="1600" b="0"/>
          </a:p>
          <a:p>
            <a:pPr eaLnBrk="1" hangingPunct="1"/>
            <a:r>
              <a:rPr lang="en-US" altLang="en-US" sz="1600" b="0"/>
              <a:t>Position available for Software Programmer experienced  in generating software for PC-Based Voice Mail systems.  Experienced in C Programming.  Must be familiar with communicating with and controlling voice cards; preferable Dialogic, however, experience with others such as Rhetorix and Natural Microsystems is okay. Prefer 5 years or more </a:t>
            </a:r>
          </a:p>
          <a:p>
            <a:pPr eaLnBrk="1" hangingPunct="1"/>
            <a:r>
              <a:rPr lang="en-US" altLang="en-US" sz="1600" b="0"/>
              <a:t>experience with PC Based Voice Mail, but will consider as little as 2 years.  Need to find a Senior level person who can come on board and pick up code with very little training. </a:t>
            </a:r>
          </a:p>
          <a:p>
            <a:pPr eaLnBrk="1" hangingPunct="1"/>
            <a:r>
              <a:rPr lang="en-US" altLang="en-US" sz="1600" b="0"/>
              <a:t>Present Operating System is DOS.  May go to OS-2 or UNIX in future.</a:t>
            </a:r>
          </a:p>
          <a:p>
            <a:pPr eaLnBrk="1" hangingPunct="1"/>
            <a:endParaRPr lang="en-US" altLang="en-US" sz="1600" b="0"/>
          </a:p>
          <a:p>
            <a:pPr eaLnBrk="1" hangingPunct="1"/>
            <a:r>
              <a:rPr lang="en-US" altLang="en-US" sz="1600" b="0"/>
              <a:t>Please reply to:</a:t>
            </a:r>
          </a:p>
          <a:p>
            <a:pPr eaLnBrk="1" hangingPunct="1"/>
            <a:r>
              <a:rPr lang="en-US" altLang="en-US" sz="1600" b="0"/>
              <a:t>Kim Anderson</a:t>
            </a:r>
          </a:p>
          <a:p>
            <a:pPr eaLnBrk="1" hangingPunct="1"/>
            <a:r>
              <a:rPr lang="en-US" altLang="en-US" sz="1600" b="0"/>
              <a:t>AdNET</a:t>
            </a:r>
          </a:p>
          <a:p>
            <a:pPr eaLnBrk="1" hangingPunct="1"/>
            <a:r>
              <a:rPr lang="en-US" altLang="en-US" sz="1600" b="0"/>
              <a:t>(901) 458-2888 fax</a:t>
            </a:r>
          </a:p>
          <a:p>
            <a:pPr eaLnBrk="1" hangingPunct="1"/>
            <a:r>
              <a:rPr lang="en-US" altLang="en-US" sz="1600" b="0"/>
              <a:t>kimander@memphisonline.com</a:t>
            </a:r>
          </a:p>
        </p:txBody>
      </p:sp>
      <p:sp>
        <p:nvSpPr>
          <p:cNvPr id="305155" name="Text Box 3"/>
          <p:cNvSpPr txBox="1">
            <a:spLocks noChangeArrowheads="1"/>
          </p:cNvSpPr>
          <p:nvPr/>
        </p:nvSpPr>
        <p:spPr bwMode="auto">
          <a:xfrm>
            <a:off x="685800" y="1371600"/>
            <a:ext cx="77724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sz="1600" b="0" dirty="0"/>
              <a:t>Subject: </a:t>
            </a:r>
            <a:r>
              <a:rPr lang="en-US" altLang="en-US" sz="1600" b="0" dirty="0">
                <a:solidFill>
                  <a:srgbClr val="FF0000"/>
                </a:solidFill>
              </a:rPr>
              <a:t>US</a:t>
            </a:r>
            <a:r>
              <a:rPr lang="en-US" altLang="en-US" sz="1600" b="0" dirty="0"/>
              <a:t>-</a:t>
            </a:r>
            <a:r>
              <a:rPr lang="en-US" altLang="en-US" sz="1600" b="0" dirty="0">
                <a:solidFill>
                  <a:srgbClr val="FF0000"/>
                </a:solidFill>
              </a:rPr>
              <a:t>TN</a:t>
            </a:r>
            <a:r>
              <a:rPr lang="en-US" altLang="en-US" sz="1600" b="0" dirty="0"/>
              <a:t>-SOFTWARE PROGRAMMER</a:t>
            </a:r>
          </a:p>
          <a:p>
            <a:pPr eaLnBrk="1" hangingPunct="1"/>
            <a:r>
              <a:rPr lang="en-US" altLang="en-US" sz="1600" b="0" dirty="0"/>
              <a:t>Date: </a:t>
            </a:r>
            <a:r>
              <a:rPr lang="en-US" altLang="en-US" sz="1600" b="0" dirty="0">
                <a:solidFill>
                  <a:srgbClr val="FF0000"/>
                </a:solidFill>
              </a:rPr>
              <a:t>17 Nov 1996</a:t>
            </a:r>
            <a:r>
              <a:rPr lang="en-US" altLang="en-US" sz="1600" b="0" dirty="0"/>
              <a:t> 17:37:29 GMT</a:t>
            </a:r>
          </a:p>
          <a:p>
            <a:pPr eaLnBrk="1" hangingPunct="1"/>
            <a:r>
              <a:rPr lang="en-US" altLang="en-US" sz="1600" b="0" dirty="0"/>
              <a:t>Organization: </a:t>
            </a:r>
            <a:r>
              <a:rPr lang="en-US" altLang="en-US" sz="1600" b="0" dirty="0" err="1"/>
              <a:t>Reference.Com</a:t>
            </a:r>
            <a:r>
              <a:rPr lang="en-US" altLang="en-US" sz="1600" b="0" dirty="0"/>
              <a:t> Posting Service</a:t>
            </a:r>
          </a:p>
          <a:p>
            <a:pPr eaLnBrk="1" hangingPunct="1"/>
            <a:r>
              <a:rPr lang="en-US" altLang="en-US" sz="1600" b="0" dirty="0"/>
              <a:t>Message-ID: &lt;</a:t>
            </a:r>
            <a:r>
              <a:rPr lang="en-US" altLang="en-US" sz="1600" b="0" dirty="0">
                <a:solidFill>
                  <a:srgbClr val="FF0000"/>
                </a:solidFill>
              </a:rPr>
              <a:t>56nigp$mrs@bilbo.reference.com</a:t>
            </a:r>
            <a:r>
              <a:rPr lang="en-US" altLang="en-US" sz="1600" b="0" dirty="0"/>
              <a:t>&gt;</a:t>
            </a:r>
          </a:p>
          <a:p>
            <a:pPr eaLnBrk="1" hangingPunct="1"/>
            <a:endParaRPr lang="en-US" altLang="en-US" sz="1600" b="0" dirty="0"/>
          </a:p>
          <a:p>
            <a:pPr eaLnBrk="1" hangingPunct="1"/>
            <a:r>
              <a:rPr lang="en-US" altLang="en-US" sz="1600" b="0" dirty="0">
                <a:solidFill>
                  <a:srgbClr val="FF0000"/>
                </a:solidFill>
              </a:rPr>
              <a:t>SOFTWARE PROGRAMMER</a:t>
            </a:r>
          </a:p>
          <a:p>
            <a:pPr eaLnBrk="1" hangingPunct="1"/>
            <a:endParaRPr lang="en-US" altLang="en-US" sz="1600" b="0" dirty="0"/>
          </a:p>
          <a:p>
            <a:pPr eaLnBrk="1" hangingPunct="1"/>
            <a:r>
              <a:rPr lang="en-US" altLang="en-US" sz="1600" b="0" dirty="0"/>
              <a:t>Position available for Software Programmer experienced  in generating software for PC-Based </a:t>
            </a:r>
            <a:r>
              <a:rPr lang="en-US" altLang="en-US" sz="1600" b="0" dirty="0">
                <a:solidFill>
                  <a:srgbClr val="FF0000"/>
                </a:solidFill>
              </a:rPr>
              <a:t>Voice Mail</a:t>
            </a:r>
            <a:r>
              <a:rPr lang="en-US" altLang="en-US" sz="1600" b="0" dirty="0"/>
              <a:t> systems.  Experienced in </a:t>
            </a:r>
            <a:r>
              <a:rPr lang="en-US" altLang="en-US" sz="1600" b="0" dirty="0">
                <a:solidFill>
                  <a:srgbClr val="FF0000"/>
                </a:solidFill>
              </a:rPr>
              <a:t>C </a:t>
            </a:r>
            <a:r>
              <a:rPr lang="en-US" altLang="en-US" sz="1600" b="0" dirty="0"/>
              <a:t>Programming.  Must be familiar with communicating with and controlling voice cards; preferable Dialogic, however, experience with others such as </a:t>
            </a:r>
            <a:r>
              <a:rPr lang="en-US" altLang="en-US" sz="1600" b="0" dirty="0" err="1"/>
              <a:t>Rhetorix</a:t>
            </a:r>
            <a:r>
              <a:rPr lang="en-US" altLang="en-US" sz="1600" b="0" dirty="0"/>
              <a:t> and Natural Microsystems is okay. Prefer </a:t>
            </a:r>
            <a:r>
              <a:rPr lang="en-US" altLang="en-US" sz="1600" b="0" dirty="0">
                <a:solidFill>
                  <a:srgbClr val="FF0000"/>
                </a:solidFill>
              </a:rPr>
              <a:t>5</a:t>
            </a:r>
            <a:r>
              <a:rPr lang="en-US" altLang="en-US" sz="1600" b="0" dirty="0"/>
              <a:t> years or more </a:t>
            </a:r>
          </a:p>
          <a:p>
            <a:pPr eaLnBrk="1" hangingPunct="1"/>
            <a:r>
              <a:rPr lang="en-US" altLang="en-US" sz="1600" b="0" dirty="0"/>
              <a:t>experience with </a:t>
            </a:r>
            <a:r>
              <a:rPr lang="en-US" altLang="en-US" sz="1600" b="0" dirty="0">
                <a:solidFill>
                  <a:srgbClr val="FF0000"/>
                </a:solidFill>
              </a:rPr>
              <a:t>PC </a:t>
            </a:r>
            <a:r>
              <a:rPr lang="en-US" altLang="en-US" sz="1600" b="0" dirty="0"/>
              <a:t>Based </a:t>
            </a:r>
            <a:r>
              <a:rPr lang="en-US" altLang="en-US" sz="1600" b="0" dirty="0">
                <a:solidFill>
                  <a:srgbClr val="FF0000"/>
                </a:solidFill>
              </a:rPr>
              <a:t>Voice Mail</a:t>
            </a:r>
            <a:r>
              <a:rPr lang="en-US" altLang="en-US" sz="1600" b="0" dirty="0"/>
              <a:t>, but will consider as little as </a:t>
            </a:r>
            <a:r>
              <a:rPr lang="en-US" altLang="en-US" sz="1600" b="0" dirty="0">
                <a:solidFill>
                  <a:srgbClr val="FF0000"/>
                </a:solidFill>
              </a:rPr>
              <a:t>2</a:t>
            </a:r>
            <a:r>
              <a:rPr lang="en-US" altLang="en-US" sz="1600" b="0" dirty="0"/>
              <a:t> years.  Need to find a Senior level person who can come on board and pick up code with very little training. </a:t>
            </a:r>
          </a:p>
          <a:p>
            <a:pPr eaLnBrk="1" hangingPunct="1"/>
            <a:r>
              <a:rPr lang="en-US" altLang="en-US" sz="1600" b="0" dirty="0"/>
              <a:t>Present Operating System is </a:t>
            </a:r>
            <a:r>
              <a:rPr lang="en-US" altLang="en-US" sz="1600" b="0" dirty="0">
                <a:solidFill>
                  <a:srgbClr val="FF0000"/>
                </a:solidFill>
              </a:rPr>
              <a:t>DOS</a:t>
            </a:r>
            <a:r>
              <a:rPr lang="en-US" altLang="en-US" sz="1600" b="0" dirty="0"/>
              <a:t>.  May go to </a:t>
            </a:r>
            <a:r>
              <a:rPr lang="en-US" altLang="en-US" sz="1600" b="0" dirty="0">
                <a:solidFill>
                  <a:srgbClr val="FF0000"/>
                </a:solidFill>
              </a:rPr>
              <a:t>OS-2</a:t>
            </a:r>
            <a:r>
              <a:rPr lang="en-US" altLang="en-US" sz="1600" b="0" dirty="0"/>
              <a:t> or </a:t>
            </a:r>
            <a:r>
              <a:rPr lang="en-US" altLang="en-US" sz="1600" b="0" dirty="0">
                <a:solidFill>
                  <a:srgbClr val="FF0000"/>
                </a:solidFill>
              </a:rPr>
              <a:t>UNIX</a:t>
            </a:r>
            <a:r>
              <a:rPr lang="en-US" altLang="en-US" sz="1600" b="0" dirty="0"/>
              <a:t> in future.</a:t>
            </a:r>
          </a:p>
          <a:p>
            <a:pPr eaLnBrk="1" hangingPunct="1"/>
            <a:endParaRPr lang="en-US" altLang="en-US" sz="1600" b="0" dirty="0"/>
          </a:p>
          <a:p>
            <a:pPr eaLnBrk="1" hangingPunct="1"/>
            <a:r>
              <a:rPr lang="en-US" altLang="en-US" sz="1600" b="0" dirty="0"/>
              <a:t>Please reply to:</a:t>
            </a:r>
          </a:p>
          <a:p>
            <a:pPr eaLnBrk="1" hangingPunct="1"/>
            <a:r>
              <a:rPr lang="en-US" altLang="en-US" sz="1600" b="0" dirty="0"/>
              <a:t>Kim Anderson</a:t>
            </a:r>
          </a:p>
          <a:p>
            <a:pPr eaLnBrk="1" hangingPunct="1"/>
            <a:r>
              <a:rPr lang="en-US" altLang="en-US" sz="1600" b="0" dirty="0" err="1"/>
              <a:t>AdNET</a:t>
            </a:r>
            <a:endParaRPr lang="en-US" altLang="en-US" sz="1600" b="0" dirty="0"/>
          </a:p>
          <a:p>
            <a:pPr eaLnBrk="1" hangingPunct="1"/>
            <a:r>
              <a:rPr lang="en-US" altLang="en-US" sz="1600" b="0" dirty="0"/>
              <a:t>(901) 458-2888 fax</a:t>
            </a:r>
          </a:p>
          <a:p>
            <a:pPr eaLnBrk="1" hangingPunct="1"/>
            <a:r>
              <a:rPr lang="en-US" altLang="en-US" sz="1600" b="0" dirty="0"/>
              <a:t>kimander@memphisonline.com</a:t>
            </a:r>
          </a:p>
        </p:txBody>
      </p:sp>
      <p:sp>
        <p:nvSpPr>
          <p:cNvPr id="17413" name="Rectangle 4"/>
          <p:cNvSpPr>
            <a:spLocks noGrp="1" noChangeArrowheads="1"/>
          </p:cNvSpPr>
          <p:nvPr>
            <p:ph type="title"/>
          </p:nvPr>
        </p:nvSpPr>
        <p:spPr/>
        <p:txBody>
          <a:bodyPr/>
          <a:lstStyle/>
          <a:p>
            <a:pPr eaLnBrk="1" hangingPunct="1"/>
            <a:r>
              <a:rPr lang="en-US" altLang="en-US" dirty="0" smtClean="0"/>
              <a:t>Sample Job Posting</a:t>
            </a:r>
          </a:p>
        </p:txBody>
      </p:sp>
    </p:spTree>
    <p:extLst>
      <p:ext uri="{BB962C8B-B14F-4D97-AF65-F5344CB8AC3E}">
        <p14:creationId xmlns:p14="http://schemas.microsoft.com/office/powerpoint/2010/main" val="2238792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70CD6905-DA26-405F-8D41-9C512F552DB9}" type="slidenum">
              <a:rPr lang="en-US" altLang="en-US" sz="1200" b="0">
                <a:latin typeface="Helvetica" panose="020B0604020202020204" pitchFamily="34" charset="0"/>
              </a:rPr>
              <a:pPr eaLnBrk="1" hangingPunct="1"/>
              <a:t>9</a:t>
            </a:fld>
            <a:endParaRPr lang="en-US" altLang="en-US" sz="1200" b="0"/>
          </a:p>
        </p:txBody>
      </p:sp>
      <p:sp>
        <p:nvSpPr>
          <p:cNvPr id="18435" name="Rectangle 2"/>
          <p:cNvSpPr>
            <a:spLocks noGrp="1" noChangeArrowheads="1"/>
          </p:cNvSpPr>
          <p:nvPr>
            <p:ph type="title"/>
          </p:nvPr>
        </p:nvSpPr>
        <p:spPr>
          <a:xfrm>
            <a:off x="0" y="-115889"/>
            <a:ext cx="9144000" cy="1325563"/>
          </a:xfrm>
        </p:spPr>
        <p:txBody>
          <a:bodyPr/>
          <a:lstStyle/>
          <a:p>
            <a:pPr eaLnBrk="1" hangingPunct="1"/>
            <a:r>
              <a:rPr lang="en-US" altLang="en-US" smtClean="0"/>
              <a:t>Extracted Job Template</a:t>
            </a:r>
          </a:p>
        </p:txBody>
      </p:sp>
      <p:sp>
        <p:nvSpPr>
          <p:cNvPr id="18436" name="Text Box 3"/>
          <p:cNvSpPr txBox="1">
            <a:spLocks noChangeArrowheads="1"/>
          </p:cNvSpPr>
          <p:nvPr/>
        </p:nvSpPr>
        <p:spPr bwMode="auto">
          <a:xfrm>
            <a:off x="2561525" y="996346"/>
            <a:ext cx="4020950" cy="563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b="0" dirty="0" err="1"/>
              <a:t>computer_science_job</a:t>
            </a:r>
            <a:endParaRPr lang="en-US" altLang="en-US" b="0" dirty="0"/>
          </a:p>
          <a:p>
            <a:pPr eaLnBrk="1" hangingPunct="1"/>
            <a:r>
              <a:rPr lang="en-US" altLang="en-US" b="0" dirty="0"/>
              <a:t>id: </a:t>
            </a:r>
            <a:r>
              <a:rPr lang="en-US" altLang="en-US" b="0" dirty="0">
                <a:solidFill>
                  <a:srgbClr val="FF0000"/>
                </a:solidFill>
              </a:rPr>
              <a:t>56nigp$mrs@bilbo.reference.com</a:t>
            </a:r>
          </a:p>
          <a:p>
            <a:pPr eaLnBrk="1" hangingPunct="1"/>
            <a:r>
              <a:rPr lang="en-US" altLang="en-US" b="0" dirty="0"/>
              <a:t>title: </a:t>
            </a:r>
            <a:r>
              <a:rPr lang="en-US" altLang="en-US" b="0" dirty="0">
                <a:solidFill>
                  <a:srgbClr val="FF0000"/>
                </a:solidFill>
              </a:rPr>
              <a:t>SOFTWARE PROGRAMMER</a:t>
            </a:r>
          </a:p>
          <a:p>
            <a:pPr eaLnBrk="1" hangingPunct="1"/>
            <a:r>
              <a:rPr lang="en-US" altLang="en-US" b="0" dirty="0"/>
              <a:t>salary:</a:t>
            </a:r>
          </a:p>
          <a:p>
            <a:pPr eaLnBrk="1" hangingPunct="1"/>
            <a:r>
              <a:rPr lang="en-US" altLang="en-US" b="0" dirty="0"/>
              <a:t>company:</a:t>
            </a:r>
          </a:p>
          <a:p>
            <a:pPr eaLnBrk="1" hangingPunct="1"/>
            <a:r>
              <a:rPr lang="en-US" altLang="en-US" b="0" dirty="0"/>
              <a:t>recruiter:</a:t>
            </a:r>
          </a:p>
          <a:p>
            <a:pPr eaLnBrk="1" hangingPunct="1"/>
            <a:r>
              <a:rPr lang="en-US" altLang="en-US" b="0" dirty="0"/>
              <a:t>state: </a:t>
            </a:r>
            <a:r>
              <a:rPr lang="en-US" altLang="en-US" b="0" dirty="0">
                <a:solidFill>
                  <a:srgbClr val="FF0000"/>
                </a:solidFill>
              </a:rPr>
              <a:t>TN</a:t>
            </a:r>
          </a:p>
          <a:p>
            <a:pPr eaLnBrk="1" hangingPunct="1"/>
            <a:r>
              <a:rPr lang="en-US" altLang="en-US" b="0" dirty="0"/>
              <a:t>city:</a:t>
            </a:r>
          </a:p>
          <a:p>
            <a:pPr eaLnBrk="1" hangingPunct="1"/>
            <a:r>
              <a:rPr lang="en-US" altLang="en-US" b="0" dirty="0"/>
              <a:t>country: </a:t>
            </a:r>
            <a:r>
              <a:rPr lang="en-US" altLang="en-US" b="0" dirty="0">
                <a:solidFill>
                  <a:srgbClr val="FF0000"/>
                </a:solidFill>
              </a:rPr>
              <a:t>US</a:t>
            </a:r>
          </a:p>
          <a:p>
            <a:pPr eaLnBrk="1" hangingPunct="1"/>
            <a:r>
              <a:rPr lang="en-US" altLang="en-US" b="0" dirty="0"/>
              <a:t>language: </a:t>
            </a:r>
            <a:r>
              <a:rPr lang="en-US" altLang="en-US" b="0" dirty="0">
                <a:solidFill>
                  <a:srgbClr val="FF0000"/>
                </a:solidFill>
              </a:rPr>
              <a:t>C</a:t>
            </a:r>
          </a:p>
          <a:p>
            <a:pPr eaLnBrk="1" hangingPunct="1"/>
            <a:r>
              <a:rPr lang="en-US" altLang="en-US" b="0" dirty="0"/>
              <a:t>platform: </a:t>
            </a:r>
            <a:r>
              <a:rPr lang="en-US" altLang="en-US" b="0" dirty="0">
                <a:solidFill>
                  <a:srgbClr val="FF0000"/>
                </a:solidFill>
              </a:rPr>
              <a:t>PC</a:t>
            </a:r>
            <a:r>
              <a:rPr lang="en-US" altLang="en-US" b="0" dirty="0"/>
              <a:t> \ </a:t>
            </a:r>
            <a:r>
              <a:rPr lang="en-US" altLang="en-US" b="0" dirty="0">
                <a:solidFill>
                  <a:srgbClr val="FF0000"/>
                </a:solidFill>
              </a:rPr>
              <a:t>DOS</a:t>
            </a:r>
            <a:r>
              <a:rPr lang="en-US" altLang="en-US" b="0" dirty="0"/>
              <a:t> \ </a:t>
            </a:r>
            <a:r>
              <a:rPr lang="en-US" altLang="en-US" b="0" dirty="0">
                <a:solidFill>
                  <a:srgbClr val="FF0000"/>
                </a:solidFill>
              </a:rPr>
              <a:t>OS-2</a:t>
            </a:r>
            <a:r>
              <a:rPr lang="en-US" altLang="en-US" b="0" dirty="0"/>
              <a:t> \ </a:t>
            </a:r>
            <a:r>
              <a:rPr lang="en-US" altLang="en-US" b="0" dirty="0">
                <a:solidFill>
                  <a:srgbClr val="FF0000"/>
                </a:solidFill>
              </a:rPr>
              <a:t>UNIX</a:t>
            </a:r>
          </a:p>
          <a:p>
            <a:pPr eaLnBrk="1" hangingPunct="1"/>
            <a:r>
              <a:rPr lang="en-US" altLang="en-US" b="0" dirty="0"/>
              <a:t>application:</a:t>
            </a:r>
          </a:p>
          <a:p>
            <a:pPr eaLnBrk="1" hangingPunct="1"/>
            <a:r>
              <a:rPr lang="en-US" altLang="en-US" b="0" dirty="0"/>
              <a:t>area: </a:t>
            </a:r>
            <a:r>
              <a:rPr lang="en-US" altLang="en-US" b="0" dirty="0">
                <a:solidFill>
                  <a:srgbClr val="FF0000"/>
                </a:solidFill>
              </a:rPr>
              <a:t>Voice Mail</a:t>
            </a:r>
          </a:p>
          <a:p>
            <a:pPr eaLnBrk="1" hangingPunct="1"/>
            <a:r>
              <a:rPr lang="en-US" altLang="en-US" b="0" dirty="0" err="1"/>
              <a:t>req_years_experience</a:t>
            </a:r>
            <a:r>
              <a:rPr lang="en-US" altLang="en-US" b="0" dirty="0"/>
              <a:t>: </a:t>
            </a:r>
            <a:r>
              <a:rPr lang="en-US" altLang="en-US" b="0" dirty="0">
                <a:solidFill>
                  <a:srgbClr val="FF0000"/>
                </a:solidFill>
              </a:rPr>
              <a:t>2</a:t>
            </a:r>
          </a:p>
          <a:p>
            <a:pPr eaLnBrk="1" hangingPunct="1"/>
            <a:r>
              <a:rPr lang="en-US" altLang="en-US" b="0" dirty="0" err="1"/>
              <a:t>desired_years_experience</a:t>
            </a:r>
            <a:r>
              <a:rPr lang="en-US" altLang="en-US" b="0" dirty="0"/>
              <a:t>: </a:t>
            </a:r>
            <a:r>
              <a:rPr lang="en-US" altLang="en-US" b="0" dirty="0">
                <a:solidFill>
                  <a:srgbClr val="FF0000"/>
                </a:solidFill>
              </a:rPr>
              <a:t>5</a:t>
            </a:r>
          </a:p>
          <a:p>
            <a:pPr eaLnBrk="1" hangingPunct="1"/>
            <a:r>
              <a:rPr lang="en-US" altLang="en-US" b="0" dirty="0" err="1"/>
              <a:t>req_degree</a:t>
            </a:r>
            <a:r>
              <a:rPr lang="en-US" altLang="en-US" b="0" dirty="0"/>
              <a:t>:</a:t>
            </a:r>
          </a:p>
          <a:p>
            <a:pPr eaLnBrk="1" hangingPunct="1"/>
            <a:r>
              <a:rPr lang="en-US" altLang="en-US" b="0" dirty="0" err="1"/>
              <a:t>desired_degree</a:t>
            </a:r>
            <a:r>
              <a:rPr lang="en-US" altLang="en-US" b="0" dirty="0"/>
              <a:t>:</a:t>
            </a:r>
          </a:p>
          <a:p>
            <a:pPr eaLnBrk="1" hangingPunct="1"/>
            <a:r>
              <a:rPr lang="en-US" altLang="en-US" b="0" dirty="0" err="1"/>
              <a:t>post_date</a:t>
            </a:r>
            <a:r>
              <a:rPr lang="en-US" altLang="en-US" b="0" dirty="0"/>
              <a:t>:  </a:t>
            </a:r>
            <a:r>
              <a:rPr lang="en-US" altLang="en-US" b="0" dirty="0">
                <a:solidFill>
                  <a:srgbClr val="FF0000"/>
                </a:solidFill>
              </a:rPr>
              <a:t>17 Nov 1996</a:t>
            </a:r>
          </a:p>
        </p:txBody>
      </p:sp>
    </p:spTree>
    <p:extLst>
      <p:ext uri="{BB962C8B-B14F-4D97-AF65-F5344CB8AC3E}">
        <p14:creationId xmlns:p14="http://schemas.microsoft.com/office/powerpoint/2010/main" val="2193889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3402</Words>
  <Application>Microsoft Office PowerPoint</Application>
  <PresentationFormat>On-screen Show (4:3)</PresentationFormat>
  <Paragraphs>574</Paragraphs>
  <Slides>61</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Book Antiqua</vt:lpstr>
      <vt:lpstr>Calibri</vt:lpstr>
      <vt:lpstr>Calibri Light</vt:lpstr>
      <vt:lpstr>Helvetica</vt:lpstr>
      <vt:lpstr>Times New Roman</vt:lpstr>
      <vt:lpstr>Wingdings</vt:lpstr>
      <vt:lpstr>Office Theme</vt:lpstr>
      <vt:lpstr>Information Extraction</vt:lpstr>
      <vt:lpstr>What is Information Extraction?</vt:lpstr>
      <vt:lpstr>Why IE</vt:lpstr>
      <vt:lpstr>Information Extraction Tasks</vt:lpstr>
      <vt:lpstr>Named Entity Recognition</vt:lpstr>
      <vt:lpstr>Relation Extraction</vt:lpstr>
      <vt:lpstr>Event Extraction</vt:lpstr>
      <vt:lpstr>Sample Job Posting</vt:lpstr>
      <vt:lpstr>Extracted Job Template</vt:lpstr>
      <vt:lpstr>Named Entity Recognition</vt:lpstr>
      <vt:lpstr>Relation Extraction</vt:lpstr>
      <vt:lpstr>Medical Relations</vt:lpstr>
      <vt:lpstr>Why is relation extraction difficult?</vt:lpstr>
      <vt:lpstr>How is relation extraction done?</vt:lpstr>
      <vt:lpstr>Pattern-based Extraction</vt:lpstr>
      <vt:lpstr>Pattern-based IS-A relations</vt:lpstr>
      <vt:lpstr>Hearst Hyponym Patterns</vt:lpstr>
      <vt:lpstr>Meronym (part-whole) patterns</vt:lpstr>
      <vt:lpstr>Bootstrapping for Relation Extraction: Automate Pattern Extraction</vt:lpstr>
      <vt:lpstr>Authors of Books: DIPRE [Brin 1998]</vt:lpstr>
      <vt:lpstr>Snowball: Improved Bootstrapping  [Agichten and Gravano, 2000]</vt:lpstr>
      <vt:lpstr>Issues with Bootstrapping</vt:lpstr>
      <vt:lpstr>How is relation extraction done?</vt:lpstr>
      <vt:lpstr>Supervised Relation Extraction [Zhou et al, 2005]</vt:lpstr>
      <vt:lpstr>ACE 2008 Relations</vt:lpstr>
      <vt:lpstr>Features</vt:lpstr>
      <vt:lpstr>Features Example</vt:lpstr>
      <vt:lpstr>Features: Base phrase Chunking</vt:lpstr>
      <vt:lpstr>Features: Syntactic Parse</vt:lpstr>
      <vt:lpstr>Example: IE on Biomedical Corpora</vt:lpstr>
      <vt:lpstr>Relation Extraction</vt:lpstr>
      <vt:lpstr>Relation Extraction as Classification</vt:lpstr>
      <vt:lpstr>Sequence to Classify</vt:lpstr>
      <vt:lpstr>Evaluating IE Accuracy</vt:lpstr>
      <vt:lpstr>Evaluation</vt:lpstr>
      <vt:lpstr>How is relation extraction done?</vt:lpstr>
      <vt:lpstr>Distant Supervision</vt:lpstr>
      <vt:lpstr>Hypernyms via Distant Supervision [Snow 2005]</vt:lpstr>
      <vt:lpstr>Lexico-syntactic Dependency Patterns</vt:lpstr>
      <vt:lpstr>Evaluation</vt:lpstr>
      <vt:lpstr>Distant Supervision for Freebase Relations [Mintz 2009]</vt:lpstr>
      <vt:lpstr>Distant Supervision for Freebase Relations</vt:lpstr>
      <vt:lpstr>Distant Supervision for Freebase Relations</vt:lpstr>
      <vt:lpstr>Partial Information from Multiple Sentences</vt:lpstr>
      <vt:lpstr>Negative Training Data?</vt:lpstr>
      <vt:lpstr>Features</vt:lpstr>
      <vt:lpstr>Evaluation</vt:lpstr>
      <vt:lpstr>Top Weighted Features</vt:lpstr>
      <vt:lpstr>Issues with Distant Supervision</vt:lpstr>
      <vt:lpstr>Multi-R [Hoffman et al, 2011]</vt:lpstr>
      <vt:lpstr>Missing Data  [Ritter et al, 2013]</vt:lpstr>
      <vt:lpstr>Multi-R + Missing Data</vt:lpstr>
      <vt:lpstr>MUC</vt:lpstr>
      <vt:lpstr>PowerPoint Presentation</vt:lpstr>
      <vt:lpstr>PowerPoint Presentation</vt:lpstr>
      <vt:lpstr>PowerPoint Presentation</vt:lpstr>
      <vt:lpstr>Web Extraction</vt:lpstr>
      <vt:lpstr>Amazon Book Description</vt:lpstr>
      <vt:lpstr>Extracted Book Template</vt:lpstr>
      <vt:lpstr>Evaluating IE Accuracy</vt:lpstr>
      <vt:lpstr>Open Information Extraction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Sudeshna Sarkar</dc:creator>
  <cp:lastModifiedBy>Sudeshna Sarkar</cp:lastModifiedBy>
  <cp:revision>24</cp:revision>
  <dcterms:created xsi:type="dcterms:W3CDTF">2019-10-09T11:46:04Z</dcterms:created>
  <dcterms:modified xsi:type="dcterms:W3CDTF">2019-10-10T03:37:32Z</dcterms:modified>
</cp:coreProperties>
</file>