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tags/tag1.xml" ContentType="application/vnd.openxmlformats-officedocument.presentationml.tags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256" r:id="rId2"/>
    <p:sldId id="332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348" r:id="rId12"/>
    <p:sldId id="349" r:id="rId13"/>
    <p:sldId id="273" r:id="rId14"/>
    <p:sldId id="350" r:id="rId15"/>
    <p:sldId id="351" r:id="rId16"/>
    <p:sldId id="352" r:id="rId17"/>
    <p:sldId id="274" r:id="rId18"/>
    <p:sldId id="275" r:id="rId19"/>
    <p:sldId id="353" r:id="rId20"/>
    <p:sldId id="354" r:id="rId21"/>
    <p:sldId id="355" r:id="rId22"/>
    <p:sldId id="356" r:id="rId23"/>
    <p:sldId id="357" r:id="rId24"/>
    <p:sldId id="365" r:id="rId25"/>
    <p:sldId id="359" r:id="rId26"/>
    <p:sldId id="360" r:id="rId27"/>
    <p:sldId id="361" r:id="rId28"/>
    <p:sldId id="366" r:id="rId29"/>
    <p:sldId id="367" r:id="rId30"/>
    <p:sldId id="368" r:id="rId31"/>
    <p:sldId id="363" r:id="rId32"/>
    <p:sldId id="364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05" r:id="rId63"/>
    <p:sldId id="306" r:id="rId64"/>
    <p:sldId id="307" r:id="rId65"/>
    <p:sldId id="308" r:id="rId66"/>
    <p:sldId id="309" r:id="rId67"/>
    <p:sldId id="310" r:id="rId68"/>
    <p:sldId id="311" r:id="rId69"/>
    <p:sldId id="312" r:id="rId70"/>
    <p:sldId id="313" r:id="rId71"/>
    <p:sldId id="314" r:id="rId72"/>
    <p:sldId id="315" r:id="rId73"/>
    <p:sldId id="316" r:id="rId74"/>
    <p:sldId id="317" r:id="rId75"/>
    <p:sldId id="318" r:id="rId76"/>
    <p:sldId id="319" r:id="rId77"/>
    <p:sldId id="320" r:id="rId78"/>
    <p:sldId id="321" r:id="rId79"/>
    <p:sldId id="322" r:id="rId80"/>
    <p:sldId id="323" r:id="rId81"/>
    <p:sldId id="324" r:id="rId82"/>
    <p:sldId id="325" r:id="rId83"/>
    <p:sldId id="326" r:id="rId84"/>
  </p:sldIdLst>
  <p:sldSz cx="121618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1" autoAdjust="0"/>
    <p:restoredTop sz="98154" autoAdjust="0"/>
  </p:normalViewPr>
  <p:slideViewPr>
    <p:cSldViewPr>
      <p:cViewPr varScale="1">
        <p:scale>
          <a:sx n="72" d="100"/>
          <a:sy n="72" d="100"/>
        </p:scale>
        <p:origin x="-642" y="-102"/>
      </p:cViewPr>
      <p:guideLst>
        <p:guide orient="horz" pos="2160"/>
        <p:guide pos="38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B698BD-0ACC-4DBD-892B-CB18B27C0E1C}" type="doc">
      <dgm:prSet loTypeId="urn:microsoft.com/office/officeart/2005/8/layout/process1" loCatId="process" qsTypeId="urn:microsoft.com/office/officeart/2005/8/quickstyle/simple1" qsCatId="simple" csTypeId="urn:microsoft.com/office/officeart/2005/8/colors/colorful1#1" csCatId="colorful" phldr="1"/>
      <dgm:spPr/>
    </dgm:pt>
    <dgm:pt modelId="{DD966082-1FF3-48C1-923D-49B161BD5876}">
      <dgm:prSet phldrT="[Text]" custT="1"/>
      <dgm:spPr/>
      <dgm:t>
        <a:bodyPr/>
        <a:lstStyle/>
        <a:p>
          <a:r>
            <a:rPr lang="en-US" sz="2400" dirty="0" smtClean="0"/>
            <a:t>e</a:t>
          </a:r>
          <a:endParaRPr lang="en-US" sz="2400" dirty="0"/>
        </a:p>
      </dgm:t>
    </dgm:pt>
    <dgm:pt modelId="{E8D1E6F9-5B4E-4A6B-BABD-8565061BE2AB}" type="parTrans" cxnId="{081AD267-7971-45CF-8F40-F1A7FFF9C1DE}">
      <dgm:prSet/>
      <dgm:spPr/>
      <dgm:t>
        <a:bodyPr/>
        <a:lstStyle/>
        <a:p>
          <a:endParaRPr lang="en-US"/>
        </a:p>
      </dgm:t>
    </dgm:pt>
    <dgm:pt modelId="{D314EEB1-1698-4F9C-ADF2-80FC6F7F4BDB}" type="sibTrans" cxnId="{081AD267-7971-45CF-8F40-F1A7FFF9C1DE}">
      <dgm:prSet/>
      <dgm:spPr/>
      <dgm:t>
        <a:bodyPr/>
        <a:lstStyle/>
        <a:p>
          <a:endParaRPr lang="en-US"/>
        </a:p>
      </dgm:t>
    </dgm:pt>
    <dgm:pt modelId="{80F97F84-9CDE-4715-9A90-662D221180B0}">
      <dgm:prSet phldrT="[Text]" custT="1"/>
      <dgm:spPr/>
      <dgm:t>
        <a:bodyPr lIns="0" tIns="0" rIns="0" bIns="91440"/>
        <a:lstStyle/>
        <a:p>
          <a:r>
            <a:rPr lang="en-US" sz="1200" dirty="0" smtClean="0"/>
            <a:t>Noisy Channel</a:t>
          </a:r>
          <a:endParaRPr lang="en-US" sz="1200" dirty="0"/>
        </a:p>
      </dgm:t>
    </dgm:pt>
    <dgm:pt modelId="{977F00EC-4F3D-42D7-9532-6DD3F7B92057}" type="parTrans" cxnId="{A7FCCA86-8A4F-4AEC-BDBD-53E854366AB7}">
      <dgm:prSet/>
      <dgm:spPr/>
      <dgm:t>
        <a:bodyPr/>
        <a:lstStyle/>
        <a:p>
          <a:endParaRPr lang="en-US"/>
        </a:p>
      </dgm:t>
    </dgm:pt>
    <dgm:pt modelId="{9F4DB69C-0AEF-45EA-B07E-865348F3E88D}" type="sibTrans" cxnId="{A7FCCA86-8A4F-4AEC-BDBD-53E854366AB7}">
      <dgm:prSet/>
      <dgm:spPr/>
      <dgm:t>
        <a:bodyPr/>
        <a:lstStyle/>
        <a:p>
          <a:endParaRPr lang="en-US"/>
        </a:p>
      </dgm:t>
    </dgm:pt>
    <dgm:pt modelId="{E8305F97-D9D8-4D42-A221-CAFA077D437C}">
      <dgm:prSet phldrT="[Text]" custT="1"/>
      <dgm:spPr/>
      <dgm:t>
        <a:bodyPr/>
        <a:lstStyle/>
        <a:p>
          <a:r>
            <a:rPr lang="en-US" sz="2400" dirty="0" smtClean="0"/>
            <a:t>f</a:t>
          </a:r>
          <a:endParaRPr lang="en-US" sz="2400" dirty="0"/>
        </a:p>
      </dgm:t>
    </dgm:pt>
    <dgm:pt modelId="{04317747-A3F1-4555-A3A5-BC0BE382B1CE}" type="parTrans" cxnId="{748EF992-529E-4326-80C3-DEB73F567BDB}">
      <dgm:prSet/>
      <dgm:spPr/>
      <dgm:t>
        <a:bodyPr/>
        <a:lstStyle/>
        <a:p>
          <a:endParaRPr lang="en-US"/>
        </a:p>
      </dgm:t>
    </dgm:pt>
    <dgm:pt modelId="{2EEFE89A-5AB9-4F82-BD88-CC0BE97B76A9}" type="sibTrans" cxnId="{748EF992-529E-4326-80C3-DEB73F567BDB}">
      <dgm:prSet/>
      <dgm:spPr/>
      <dgm:t>
        <a:bodyPr/>
        <a:lstStyle/>
        <a:p>
          <a:endParaRPr lang="en-US"/>
        </a:p>
      </dgm:t>
    </dgm:pt>
    <dgm:pt modelId="{F72801DC-B6A7-4ADD-B6F3-FD8B4135F76D}" type="pres">
      <dgm:prSet presAssocID="{A9B698BD-0ACC-4DBD-892B-CB18B27C0E1C}" presName="Name0" presStyleCnt="0">
        <dgm:presLayoutVars>
          <dgm:dir/>
          <dgm:resizeHandles val="exact"/>
        </dgm:presLayoutVars>
      </dgm:prSet>
      <dgm:spPr/>
    </dgm:pt>
    <dgm:pt modelId="{6DFB3DF4-1D69-4904-8DE8-7296D25DC3B9}" type="pres">
      <dgm:prSet presAssocID="{DD966082-1FF3-48C1-923D-49B161BD587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B3DA2D-EA89-48D7-B9B3-089D97C17192}" type="pres">
      <dgm:prSet presAssocID="{D314EEB1-1698-4F9C-ADF2-80FC6F7F4BD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FDA8630-D375-4BDB-A955-00E7E0C1E796}" type="pres">
      <dgm:prSet presAssocID="{D314EEB1-1698-4F9C-ADF2-80FC6F7F4BD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A2B4F747-DFFC-46D7-A357-890F79CFF268}" type="pres">
      <dgm:prSet presAssocID="{80F97F84-9CDE-4715-9A90-662D221180B0}" presName="node" presStyleLbl="node1" presStyleIdx="1" presStyleCnt="3" custScaleY="168502">
        <dgm:presLayoutVars>
          <dgm:bulletEnabled val="1"/>
        </dgm:presLayoutVars>
      </dgm:prSet>
      <dgm:spPr>
        <a:prstGeom prst="flowChartMagneticDrum">
          <a:avLst/>
        </a:prstGeom>
      </dgm:spPr>
      <dgm:t>
        <a:bodyPr/>
        <a:lstStyle/>
        <a:p>
          <a:endParaRPr lang="en-US"/>
        </a:p>
      </dgm:t>
    </dgm:pt>
    <dgm:pt modelId="{B40BEEC0-1F5B-4081-90D6-7B49A47BA64C}" type="pres">
      <dgm:prSet presAssocID="{9F4DB69C-0AEF-45EA-B07E-865348F3E88D}" presName="sibTrans" presStyleLbl="sibTrans2D1" presStyleIdx="1" presStyleCnt="2"/>
      <dgm:spPr/>
      <dgm:t>
        <a:bodyPr/>
        <a:lstStyle/>
        <a:p>
          <a:endParaRPr lang="en-US"/>
        </a:p>
      </dgm:t>
    </dgm:pt>
    <dgm:pt modelId="{C793D223-1FA6-486E-8977-EAD0F302D308}" type="pres">
      <dgm:prSet presAssocID="{9F4DB69C-0AEF-45EA-B07E-865348F3E88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282038F-B689-47B0-B67A-F0B0F3CFC859}" type="pres">
      <dgm:prSet presAssocID="{E8305F97-D9D8-4D42-A221-CAFA077D437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FBC284-FF3B-4C91-96FB-6CC9BB3FDC09}" type="presOf" srcId="{DD966082-1FF3-48C1-923D-49B161BD5876}" destId="{6DFB3DF4-1D69-4904-8DE8-7296D25DC3B9}" srcOrd="0" destOrd="0" presId="urn:microsoft.com/office/officeart/2005/8/layout/process1"/>
    <dgm:cxn modelId="{7F709A85-7BB0-4755-A0CD-7E9D56F11791}" type="presOf" srcId="{9F4DB69C-0AEF-45EA-B07E-865348F3E88D}" destId="{C793D223-1FA6-486E-8977-EAD0F302D308}" srcOrd="1" destOrd="0" presId="urn:microsoft.com/office/officeart/2005/8/layout/process1"/>
    <dgm:cxn modelId="{A7FCCA86-8A4F-4AEC-BDBD-53E854366AB7}" srcId="{A9B698BD-0ACC-4DBD-892B-CB18B27C0E1C}" destId="{80F97F84-9CDE-4715-9A90-662D221180B0}" srcOrd="1" destOrd="0" parTransId="{977F00EC-4F3D-42D7-9532-6DD3F7B92057}" sibTransId="{9F4DB69C-0AEF-45EA-B07E-865348F3E88D}"/>
    <dgm:cxn modelId="{081AD267-7971-45CF-8F40-F1A7FFF9C1DE}" srcId="{A9B698BD-0ACC-4DBD-892B-CB18B27C0E1C}" destId="{DD966082-1FF3-48C1-923D-49B161BD5876}" srcOrd="0" destOrd="0" parTransId="{E8D1E6F9-5B4E-4A6B-BABD-8565061BE2AB}" sibTransId="{D314EEB1-1698-4F9C-ADF2-80FC6F7F4BDB}"/>
    <dgm:cxn modelId="{9FDA2E12-071B-4A96-8579-A7352629FE0C}" type="presOf" srcId="{80F97F84-9CDE-4715-9A90-662D221180B0}" destId="{A2B4F747-DFFC-46D7-A357-890F79CFF268}" srcOrd="0" destOrd="0" presId="urn:microsoft.com/office/officeart/2005/8/layout/process1"/>
    <dgm:cxn modelId="{B56F0673-3652-4049-B876-7DE0B6E62C2A}" type="presOf" srcId="{A9B698BD-0ACC-4DBD-892B-CB18B27C0E1C}" destId="{F72801DC-B6A7-4ADD-B6F3-FD8B4135F76D}" srcOrd="0" destOrd="0" presId="urn:microsoft.com/office/officeart/2005/8/layout/process1"/>
    <dgm:cxn modelId="{01924EB8-351B-4CB6-8049-3B45847CB6A0}" type="presOf" srcId="{D314EEB1-1698-4F9C-ADF2-80FC6F7F4BDB}" destId="{0FDA8630-D375-4BDB-A955-00E7E0C1E796}" srcOrd="1" destOrd="0" presId="urn:microsoft.com/office/officeart/2005/8/layout/process1"/>
    <dgm:cxn modelId="{748EF992-529E-4326-80C3-DEB73F567BDB}" srcId="{A9B698BD-0ACC-4DBD-892B-CB18B27C0E1C}" destId="{E8305F97-D9D8-4D42-A221-CAFA077D437C}" srcOrd="2" destOrd="0" parTransId="{04317747-A3F1-4555-A3A5-BC0BE382B1CE}" sibTransId="{2EEFE89A-5AB9-4F82-BD88-CC0BE97B76A9}"/>
    <dgm:cxn modelId="{0D8AD030-D247-466C-B8C6-00230F9A35E1}" type="presOf" srcId="{9F4DB69C-0AEF-45EA-B07E-865348F3E88D}" destId="{B40BEEC0-1F5B-4081-90D6-7B49A47BA64C}" srcOrd="0" destOrd="0" presId="urn:microsoft.com/office/officeart/2005/8/layout/process1"/>
    <dgm:cxn modelId="{45F4D0DE-5434-4487-9580-48B53A6A44D7}" type="presOf" srcId="{D314EEB1-1698-4F9C-ADF2-80FC6F7F4BDB}" destId="{43B3DA2D-EA89-48D7-B9B3-089D97C17192}" srcOrd="0" destOrd="0" presId="urn:microsoft.com/office/officeart/2005/8/layout/process1"/>
    <dgm:cxn modelId="{702C9DC2-EA3D-4A22-BD7E-80D6D8B819D9}" type="presOf" srcId="{E8305F97-D9D8-4D42-A221-CAFA077D437C}" destId="{6282038F-B689-47B0-B67A-F0B0F3CFC859}" srcOrd="0" destOrd="0" presId="urn:microsoft.com/office/officeart/2005/8/layout/process1"/>
    <dgm:cxn modelId="{26F43F9C-C628-46AC-AF8F-3BAF756F42F3}" type="presParOf" srcId="{F72801DC-B6A7-4ADD-B6F3-FD8B4135F76D}" destId="{6DFB3DF4-1D69-4904-8DE8-7296D25DC3B9}" srcOrd="0" destOrd="0" presId="urn:microsoft.com/office/officeart/2005/8/layout/process1"/>
    <dgm:cxn modelId="{ED16F2CC-2CBE-46F3-B151-D21CD6F58D06}" type="presParOf" srcId="{F72801DC-B6A7-4ADD-B6F3-FD8B4135F76D}" destId="{43B3DA2D-EA89-48D7-B9B3-089D97C17192}" srcOrd="1" destOrd="0" presId="urn:microsoft.com/office/officeart/2005/8/layout/process1"/>
    <dgm:cxn modelId="{F35987BB-8095-42C5-8083-A90C1BE1BA21}" type="presParOf" srcId="{43B3DA2D-EA89-48D7-B9B3-089D97C17192}" destId="{0FDA8630-D375-4BDB-A955-00E7E0C1E796}" srcOrd="0" destOrd="0" presId="urn:microsoft.com/office/officeart/2005/8/layout/process1"/>
    <dgm:cxn modelId="{2931650F-A26B-4653-9F7E-F37CC2829E1F}" type="presParOf" srcId="{F72801DC-B6A7-4ADD-B6F3-FD8B4135F76D}" destId="{A2B4F747-DFFC-46D7-A357-890F79CFF268}" srcOrd="2" destOrd="0" presId="urn:microsoft.com/office/officeart/2005/8/layout/process1"/>
    <dgm:cxn modelId="{8F1601EF-58D6-494D-9077-2E5BE37F4A1A}" type="presParOf" srcId="{F72801DC-B6A7-4ADD-B6F3-FD8B4135F76D}" destId="{B40BEEC0-1F5B-4081-90D6-7B49A47BA64C}" srcOrd="3" destOrd="0" presId="urn:microsoft.com/office/officeart/2005/8/layout/process1"/>
    <dgm:cxn modelId="{97CA4B5A-8F6F-4E29-B50D-F94A43C20936}" type="presParOf" srcId="{B40BEEC0-1F5B-4081-90D6-7B49A47BA64C}" destId="{C793D223-1FA6-486E-8977-EAD0F302D308}" srcOrd="0" destOrd="0" presId="urn:microsoft.com/office/officeart/2005/8/layout/process1"/>
    <dgm:cxn modelId="{22C6DEEF-7E19-4226-B08A-608FBD085ADE}" type="presParOf" srcId="{F72801DC-B6A7-4ADD-B6F3-FD8B4135F76D}" destId="{6282038F-B689-47B0-B67A-F0B0F3CFC85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B3DF4-1D69-4904-8DE8-7296D25DC3B9}">
      <dsp:nvSpPr>
        <dsp:cNvPr id="0" name=""/>
        <dsp:cNvSpPr/>
      </dsp:nvSpPr>
      <dsp:spPr>
        <a:xfrm>
          <a:off x="3549" y="1944705"/>
          <a:ext cx="1060921" cy="6365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</a:t>
          </a:r>
          <a:endParaRPr lang="en-US" sz="2400" kern="1200" dirty="0"/>
        </a:p>
      </dsp:txBody>
      <dsp:txXfrm>
        <a:off x="22193" y="1963349"/>
        <a:ext cx="1023633" cy="599264"/>
      </dsp:txXfrm>
    </dsp:sp>
    <dsp:sp modelId="{43B3DA2D-EA89-48D7-B9B3-089D97C17192}">
      <dsp:nvSpPr>
        <dsp:cNvPr id="0" name=""/>
        <dsp:cNvSpPr/>
      </dsp:nvSpPr>
      <dsp:spPr>
        <a:xfrm>
          <a:off x="1170562" y="2131427"/>
          <a:ext cx="224915" cy="263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170562" y="2184049"/>
        <a:ext cx="157441" cy="157864"/>
      </dsp:txXfrm>
    </dsp:sp>
    <dsp:sp modelId="{A2B4F747-DFFC-46D7-A357-890F79CFF268}">
      <dsp:nvSpPr>
        <dsp:cNvPr id="0" name=""/>
        <dsp:cNvSpPr/>
      </dsp:nvSpPr>
      <dsp:spPr>
        <a:xfrm>
          <a:off x="1488839" y="1726679"/>
          <a:ext cx="1060921" cy="1072604"/>
        </a:xfrm>
        <a:prstGeom prst="flowChartMagneticDrum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914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Noisy Channel</a:t>
          </a:r>
          <a:endParaRPr lang="en-US" sz="1200" kern="1200" dirty="0"/>
        </a:p>
      </dsp:txBody>
      <dsp:txXfrm>
        <a:off x="1665659" y="1726679"/>
        <a:ext cx="530461" cy="1072604"/>
      </dsp:txXfrm>
    </dsp:sp>
    <dsp:sp modelId="{B40BEEC0-1F5B-4081-90D6-7B49A47BA64C}">
      <dsp:nvSpPr>
        <dsp:cNvPr id="0" name=""/>
        <dsp:cNvSpPr/>
      </dsp:nvSpPr>
      <dsp:spPr>
        <a:xfrm>
          <a:off x="2655852" y="2131427"/>
          <a:ext cx="224915" cy="263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655852" y="2184049"/>
        <a:ext cx="157441" cy="157864"/>
      </dsp:txXfrm>
    </dsp:sp>
    <dsp:sp modelId="{6282038F-B689-47B0-B67A-F0B0F3CFC859}">
      <dsp:nvSpPr>
        <dsp:cNvPr id="0" name=""/>
        <dsp:cNvSpPr/>
      </dsp:nvSpPr>
      <dsp:spPr>
        <a:xfrm>
          <a:off x="2974129" y="1944705"/>
          <a:ext cx="1060921" cy="63655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</a:t>
          </a:r>
          <a:endParaRPr lang="en-US" sz="2400" kern="1200" dirty="0"/>
        </a:p>
      </dsp:txBody>
      <dsp:txXfrm>
        <a:off x="2992773" y="1963349"/>
        <a:ext cx="1023633" cy="599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241AD-1589-400B-BC74-4CE1B506CBAC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685800"/>
            <a:ext cx="6080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4F0A2-F34F-43CD-90ED-9E648883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2D3BBB-8DBD-4EC8-9C62-781CC1919C67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9AFDB9F-8FAF-46AC-91B0-682E05781E23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9771D6-5407-410B-97A9-14490DD2A406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17F21EF-ECC3-456D-BBC4-32C59A9B3E7F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33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A6CCAA4-E184-40DD-89B4-7C6C740E830E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34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B8B30DD-8808-496A-B26A-DC5C483F2A0E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35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3021B54-D130-469C-AEB2-78A5EFB86DC7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36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4D7346A-36C4-4F53-98E5-A20DF06F4D6F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37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AAD98F7-C2F3-4873-88DF-B6298A61450A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38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6CB6F36-DCDA-47EF-8BAF-D94EBF94D0C8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39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9B3D58F-0D26-485F-8928-B9587B481FBC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40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A9DCD43-65CC-4699-851F-DF8E227604D9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2E896F5-1CEB-417D-A5E1-C0C4B79ABCFD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41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753388C-A26B-418F-98E1-D00EBB77552C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42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81FF9F2-28E4-4BCD-AF58-ACFFE42D3385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43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20C5FD2-4E28-4DAB-965F-FB6092055062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44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D5C027C-4714-4734-8796-ED786BB1560D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45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5D0D582-DC20-4035-97E6-644D2AE47D35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46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EECC830-66C1-41DE-8CB1-9F6F60A21EF1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47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921581F-7855-4CD9-A3EA-AD7DFB6632A6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48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3908" name="Slide Number Placeholder 3"/>
          <p:cNvSpPr txBox="1">
            <a:spLocks noGrp="1"/>
          </p:cNvSpPr>
          <p:nvPr/>
        </p:nvSpPr>
        <p:spPr bwMode="auto">
          <a:xfrm>
            <a:off x="3886200" y="8687039"/>
            <a:ext cx="2971800" cy="45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F477A00-0BC3-4CB6-A37C-0FE410C7E67D}" type="slidenum">
              <a:rPr kumimoji="0" lang="en-US" altLang="en-US" b="0">
                <a:latin typeface="Times New Roman" pitchFamily="18" charset="0"/>
              </a:rPr>
              <a:pPr algn="r" eaLnBrk="1" hangingPunct="1">
                <a:spcBef>
                  <a:spcPct val="0"/>
                </a:spcBef>
              </a:pPr>
              <a:t>49</a:t>
            </a:fld>
            <a:endParaRPr kumimoji="0" lang="en-US" altLang="en-US" b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4932" name="Slide Number Placeholder 3"/>
          <p:cNvSpPr txBox="1">
            <a:spLocks noGrp="1"/>
          </p:cNvSpPr>
          <p:nvPr/>
        </p:nvSpPr>
        <p:spPr bwMode="auto">
          <a:xfrm>
            <a:off x="3886200" y="8687039"/>
            <a:ext cx="2971800" cy="45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60F22BB-78C2-453E-A322-FBD0964F0961}" type="slidenum">
              <a:rPr kumimoji="0" lang="en-US" altLang="en-US" b="0">
                <a:latin typeface="Times New Roman" pitchFamily="18" charset="0"/>
              </a:rPr>
              <a:pPr algn="r" eaLnBrk="1" hangingPunct="1">
                <a:spcBef>
                  <a:spcPct val="0"/>
                </a:spcBef>
              </a:pPr>
              <a:t>50</a:t>
            </a:fld>
            <a:endParaRPr kumimoji="0" lang="en-US" altLang="en-US" b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E1B06AC-62E8-4091-9ED4-4B41784F4C3F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E1D5D90-D027-438B-8FA0-872D82BE3D63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51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6980" name="Slide Number Placeholder 3"/>
          <p:cNvSpPr txBox="1">
            <a:spLocks noGrp="1"/>
          </p:cNvSpPr>
          <p:nvPr/>
        </p:nvSpPr>
        <p:spPr bwMode="auto">
          <a:xfrm>
            <a:off x="3886200" y="8687039"/>
            <a:ext cx="2971800" cy="45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AC653C0-FA02-4031-BD5B-F17AD05F5E35}" type="slidenum">
              <a:rPr kumimoji="0" lang="en-US" altLang="en-US" b="0">
                <a:latin typeface="Times New Roman" pitchFamily="18" charset="0"/>
              </a:rPr>
              <a:pPr algn="r" eaLnBrk="1" hangingPunct="1">
                <a:spcBef>
                  <a:spcPct val="0"/>
                </a:spcBef>
              </a:pPr>
              <a:t>52</a:t>
            </a:fld>
            <a:endParaRPr kumimoji="0" lang="en-US" altLang="en-US" b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CA526FA-8E36-4690-B0D7-FA376D656A57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53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FB0339-01BF-4B97-83DF-C94AE2D937D9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54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FED6A24-663B-468B-AAAC-6695E861A1C2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55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E6A93A5-6795-432F-9F62-5062A1796597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56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92E287C-B7BC-474D-B16D-5FD7E303F306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57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2684595-184D-4374-BCDC-ECB09BE42907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58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1393BD3-02B3-4113-931C-18CD73D67245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59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670A81E-244F-4608-9F4F-5B22FE4E3A42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60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F791F32-7C18-4966-BCD7-64BB9E6B934A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755522E-CBA1-4C7B-A617-13015AE420AF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61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32F0509-6F2B-406B-9810-7665F26A4CEA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62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E223F86-CF8E-4BAB-8EBB-F315C28B029B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63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480792-3445-4504-B1E4-1641E7B4D39D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64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8F41FD9-4F97-49CD-AEC7-EC0B8EBA79AF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65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7C8AE76-FDB5-4EBF-AF7A-21AF9F353DE6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66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69531C4-8C58-4524-A4B4-2957E50A9BF0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67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439D3A-1D90-41E4-A983-C4C3072E5DA5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68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D4748E7-CDDC-440B-9415-DA9324B8B4B5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69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F94E976-32D8-4700-B15D-45C612C487DA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70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62740C4-AE33-4A48-AD0A-112BABF5E046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Learning for Parsing and Generation Using Statistical Machine Translation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8/07/2007</a:t>
            </a:r>
          </a:p>
        </p:txBody>
      </p:sp>
      <p:sp>
        <p:nvSpPr>
          <p:cNvPr id="1464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Yuk Wah Wong</a:t>
            </a:r>
          </a:p>
        </p:txBody>
      </p:sp>
      <p:sp>
        <p:nvSpPr>
          <p:cNvPr id="1464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4AAF36F-A4D7-4713-A9F4-E5DB8E865AF9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71</a:t>
            </a:fld>
            <a:endParaRPr kumimoji="0" lang="en-US" altLang="en-US" smtClean="0">
              <a:latin typeface="Times New Roman" pitchFamily="18" charset="0"/>
            </a:endParaRPr>
          </a:p>
        </p:txBody>
      </p:sp>
      <p:sp>
        <p:nvSpPr>
          <p:cNvPr id="146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8938" y="685800"/>
            <a:ext cx="6081712" cy="3430588"/>
          </a:xfrm>
          <a:solidFill>
            <a:srgbClr val="FFFFFF"/>
          </a:solidFill>
          <a:ln/>
        </p:spPr>
      </p:sp>
      <p:sp>
        <p:nvSpPr>
          <p:cNvPr id="1464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19"/>
            <a:ext cx="5486400" cy="411424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Learning for Parsing and Generation Using Statistical Machine Translation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8/07/2007</a:t>
            </a:r>
          </a:p>
        </p:txBody>
      </p:sp>
      <p:sp>
        <p:nvSpPr>
          <p:cNvPr id="1474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Yuk Wah Wong</a:t>
            </a:r>
          </a:p>
        </p:txBody>
      </p:sp>
      <p:sp>
        <p:nvSpPr>
          <p:cNvPr id="1474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DE8B7D7-7C98-4B29-9E54-A736BA7B044B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72</a:t>
            </a:fld>
            <a:endParaRPr kumimoji="0" lang="en-US" altLang="en-US" smtClean="0">
              <a:latin typeface="Times New Roman" pitchFamily="18" charset="0"/>
            </a:endParaRPr>
          </a:p>
        </p:txBody>
      </p:sp>
      <p:sp>
        <p:nvSpPr>
          <p:cNvPr id="1474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474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Learning for Parsing and Generation Using Statistical Machine Translation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8/07/2007</a:t>
            </a:r>
          </a:p>
        </p:txBody>
      </p:sp>
      <p:sp>
        <p:nvSpPr>
          <p:cNvPr id="148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Yuk Wah Wong</a:t>
            </a:r>
          </a:p>
        </p:txBody>
      </p:sp>
      <p:sp>
        <p:nvSpPr>
          <p:cNvPr id="148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497D21C-D635-4240-88F1-5890EA9A6F25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73</a:t>
            </a:fld>
            <a:endParaRPr kumimoji="0" lang="en-US" altLang="en-US" smtClean="0">
              <a:latin typeface="Times New Roman" pitchFamily="18" charset="0"/>
            </a:endParaRPr>
          </a:p>
        </p:txBody>
      </p:sp>
      <p:sp>
        <p:nvSpPr>
          <p:cNvPr id="148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8938" y="685800"/>
            <a:ext cx="6081712" cy="3430588"/>
          </a:xfrm>
          <a:solidFill>
            <a:srgbClr val="FFFFFF"/>
          </a:solidFill>
          <a:ln/>
        </p:spPr>
      </p:sp>
      <p:sp>
        <p:nvSpPr>
          <p:cNvPr id="1484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19"/>
            <a:ext cx="5486400" cy="411424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Learning for Parsing and Generation Using Statistical Machine Translation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8/07/2007</a:t>
            </a:r>
          </a:p>
        </p:txBody>
      </p:sp>
      <p:sp>
        <p:nvSpPr>
          <p:cNvPr id="1495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Yuk Wah Wong</a:t>
            </a:r>
          </a:p>
        </p:txBody>
      </p:sp>
      <p:sp>
        <p:nvSpPr>
          <p:cNvPr id="1495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58FBB4E-8048-4830-BEE6-69339E00D84F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74</a:t>
            </a:fld>
            <a:endParaRPr kumimoji="0" lang="en-US" altLang="en-US" smtClean="0">
              <a:latin typeface="Times New Roman" pitchFamily="18" charset="0"/>
            </a:endParaRPr>
          </a:p>
        </p:txBody>
      </p:sp>
      <p:sp>
        <p:nvSpPr>
          <p:cNvPr id="1495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8938" y="685800"/>
            <a:ext cx="6081712" cy="3430588"/>
          </a:xfrm>
          <a:solidFill>
            <a:srgbClr val="FFFFFF"/>
          </a:solidFill>
          <a:ln/>
        </p:spPr>
      </p:sp>
      <p:sp>
        <p:nvSpPr>
          <p:cNvPr id="1495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19"/>
            <a:ext cx="5486400" cy="411424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Learning for Parsing and Generation Using Statistical Machine Translation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8/07/2007</a:t>
            </a: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Yuk Wah Wong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DAFC86B-6E7A-43D8-80CD-09C4B4D1E29A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75</a:t>
            </a:fld>
            <a:endParaRPr kumimoji="0" lang="en-US" altLang="en-US" smtClean="0">
              <a:latin typeface="Times New Roman" pitchFamily="18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8938" y="685800"/>
            <a:ext cx="6081712" cy="3430588"/>
          </a:xfrm>
          <a:solidFill>
            <a:srgbClr val="FFFFFF"/>
          </a:solidFill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19"/>
            <a:ext cx="5486400" cy="411424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Learning for Parsing and Generation Using Statistical Machine Translation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8/07/2007</a:t>
            </a:r>
          </a:p>
        </p:txBody>
      </p:sp>
      <p:sp>
        <p:nvSpPr>
          <p:cNvPr id="1515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Yuk Wah Wong</a:t>
            </a:r>
          </a:p>
        </p:txBody>
      </p:sp>
      <p:sp>
        <p:nvSpPr>
          <p:cNvPr id="1515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E3142DC-BA5D-4CDC-BE3A-E400BEAC0779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76</a:t>
            </a:fld>
            <a:endParaRPr kumimoji="0" lang="en-US" altLang="en-US" smtClean="0">
              <a:latin typeface="Times New Roman" pitchFamily="18" charset="0"/>
            </a:endParaRPr>
          </a:p>
        </p:txBody>
      </p:sp>
      <p:sp>
        <p:nvSpPr>
          <p:cNvPr id="1515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8938" y="685800"/>
            <a:ext cx="6081712" cy="3430588"/>
          </a:xfrm>
          <a:solidFill>
            <a:srgbClr val="FFFFFF"/>
          </a:solidFill>
          <a:ln/>
        </p:spPr>
      </p:sp>
      <p:sp>
        <p:nvSpPr>
          <p:cNvPr id="1515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19"/>
            <a:ext cx="5486400" cy="411424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Learning for Parsing and Generation Using Statistical Machine Translation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8/07/2007</a:t>
            </a:r>
          </a:p>
        </p:txBody>
      </p:sp>
      <p:sp>
        <p:nvSpPr>
          <p:cNvPr id="152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Yuk Wah Wong</a:t>
            </a:r>
          </a:p>
        </p:txBody>
      </p:sp>
      <p:sp>
        <p:nvSpPr>
          <p:cNvPr id="152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110F22-2022-42FF-99CA-1AA4C0CBD23C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77</a:t>
            </a:fld>
            <a:endParaRPr kumimoji="0" lang="en-US" altLang="en-US" smtClean="0">
              <a:latin typeface="Times New Roman" pitchFamily="18" charset="0"/>
            </a:endParaRPr>
          </a:p>
        </p:txBody>
      </p:sp>
      <p:sp>
        <p:nvSpPr>
          <p:cNvPr id="152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8938" y="685800"/>
            <a:ext cx="6081712" cy="3430588"/>
          </a:xfrm>
          <a:solidFill>
            <a:srgbClr val="FFFFFF"/>
          </a:solidFill>
          <a:ln/>
        </p:spPr>
      </p:sp>
      <p:sp>
        <p:nvSpPr>
          <p:cNvPr id="1525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19"/>
            <a:ext cx="5486400" cy="411424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Learning for Parsing and Generation Using Statistical Machine Translation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8/07/2007</a:t>
            </a:r>
          </a:p>
        </p:txBody>
      </p:sp>
      <p:sp>
        <p:nvSpPr>
          <p:cNvPr id="153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Yuk Wah Wong</a:t>
            </a:r>
          </a:p>
        </p:txBody>
      </p:sp>
      <p:sp>
        <p:nvSpPr>
          <p:cNvPr id="153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0414A9F-A282-4F0A-8D70-5B3CB9C061B0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78</a:t>
            </a:fld>
            <a:endParaRPr kumimoji="0" lang="en-US" altLang="en-US" smtClean="0">
              <a:latin typeface="Times New Roman" pitchFamily="18" charset="0"/>
            </a:endParaRPr>
          </a:p>
        </p:txBody>
      </p:sp>
      <p:sp>
        <p:nvSpPr>
          <p:cNvPr id="153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8938" y="685800"/>
            <a:ext cx="6081712" cy="3430588"/>
          </a:xfrm>
          <a:solidFill>
            <a:srgbClr val="FFFFFF"/>
          </a:solidFill>
          <a:ln/>
        </p:spPr>
      </p:sp>
      <p:sp>
        <p:nvSpPr>
          <p:cNvPr id="1536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19"/>
            <a:ext cx="5486400" cy="411424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Learning for Parsing and Generation Using Statistical Machine Translation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8/07/2007</a:t>
            </a:r>
          </a:p>
        </p:txBody>
      </p:sp>
      <p:sp>
        <p:nvSpPr>
          <p:cNvPr id="1546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Yuk Wah Wong</a:t>
            </a:r>
          </a:p>
        </p:txBody>
      </p:sp>
      <p:sp>
        <p:nvSpPr>
          <p:cNvPr id="154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505E34D-FF92-4A7B-99AE-1AAA87D849E0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79</a:t>
            </a:fld>
            <a:endParaRPr kumimoji="0" lang="en-US" altLang="en-US" smtClean="0">
              <a:latin typeface="Times New Roman" pitchFamily="18" charset="0"/>
            </a:endParaRPr>
          </a:p>
        </p:txBody>
      </p:sp>
      <p:sp>
        <p:nvSpPr>
          <p:cNvPr id="154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8938" y="685800"/>
            <a:ext cx="6081712" cy="3430588"/>
          </a:xfrm>
          <a:solidFill>
            <a:srgbClr val="FFFFFF"/>
          </a:solidFill>
          <a:ln/>
        </p:spPr>
      </p:sp>
      <p:sp>
        <p:nvSpPr>
          <p:cNvPr id="1546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19"/>
            <a:ext cx="5486400" cy="411424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169903-D48B-4742-88C2-4343743DBFFB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80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4532771-83E8-4B64-ADF2-F6C5DB738906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49FE2BC-63FF-417C-AEC9-FF2D20D08093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81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A3783C4-0EA2-41DD-BE58-1C108F419A56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83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D3E550E-A397-44A2-AFF1-EF4E4CF160DA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5F7D1F4-2F2B-46A0-A974-AAF843FBB4DB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1ACD4EB-6841-4773-9849-F3F4BFA726C4}" type="slidenum">
              <a:rPr kumimoji="0"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kumimoji="0"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40" y="2130428"/>
            <a:ext cx="1033756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80" y="3886200"/>
            <a:ext cx="851328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5DF1-4749-4983-8E27-08064506E8C2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D2A0-331B-4D0D-A323-32D40D6C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8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5DF1-4749-4983-8E27-08064506E8C2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D2A0-331B-4D0D-A323-32D40D6C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2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1"/>
            <a:ext cx="273641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5" y="274641"/>
            <a:ext cx="800654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5DF1-4749-4983-8E27-08064506E8C2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D2A0-331B-4D0D-A323-32D40D6C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88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5399" y="1752601"/>
            <a:ext cx="1135105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5399" y="4076701"/>
            <a:ext cx="1135105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398597" y="3398600"/>
            <a:ext cx="6858001" cy="60808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4278" y="304800"/>
            <a:ext cx="99321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58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140" y="228600"/>
            <a:ext cx="1033756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141" y="1371600"/>
            <a:ext cx="5067435" cy="4687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6" y="1371600"/>
            <a:ext cx="5067435" cy="4687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047" y="6400800"/>
            <a:ext cx="2533715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222728" y="6400800"/>
            <a:ext cx="2533715" cy="457200"/>
          </a:xfrm>
        </p:spPr>
        <p:txBody>
          <a:bodyPr/>
          <a:lstStyle>
            <a:lvl1pPr>
              <a:defRPr/>
            </a:lvl1pPr>
          </a:lstStyle>
          <a:p>
            <a:fld id="{58339569-C54D-41F6-8779-E9FE5F1AC6BA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155299" y="6400800"/>
            <a:ext cx="385125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3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1771"/>
            <a:ext cx="12161838" cy="10207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4" y="1143001"/>
            <a:ext cx="10945653" cy="498316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35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5" y="4406903"/>
            <a:ext cx="1033756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5" y="2906713"/>
            <a:ext cx="1033756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5DF1-4749-4983-8E27-08064506E8C2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D2A0-331B-4D0D-A323-32D40D6C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5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3" y="1600203"/>
            <a:ext cx="537147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70" y="1600203"/>
            <a:ext cx="537147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5DF1-4749-4983-8E27-08064506E8C2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D2A0-331B-4D0D-A323-32D40D6C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5" y="1535113"/>
            <a:ext cx="537359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5" y="2174875"/>
            <a:ext cx="537359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5DF1-4749-4983-8E27-08064506E8C2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D2A0-331B-4D0D-A323-32D40D6C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3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5DF1-4749-4983-8E27-08064506E8C2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D2A0-331B-4D0D-A323-32D40D6C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9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5DF1-4749-4983-8E27-08064506E8C2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D2A0-331B-4D0D-A323-32D40D6C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3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3" y="273050"/>
            <a:ext cx="400116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4" y="273053"/>
            <a:ext cx="679880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3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5DF1-4749-4983-8E27-08064506E8C2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D2A0-331B-4D0D-A323-32D40D6C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8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6" y="4800600"/>
            <a:ext cx="7297104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6" y="612775"/>
            <a:ext cx="7297104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6" y="5367338"/>
            <a:ext cx="7297104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5DF1-4749-4983-8E27-08064506E8C2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D2A0-331B-4D0D-A323-32D40D6C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1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8" y="0"/>
            <a:ext cx="12160590" cy="1143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4" y="1295399"/>
            <a:ext cx="10945653" cy="483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094" y="6356353"/>
            <a:ext cx="28377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85DF1-4749-4983-8E27-08064506E8C2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5299" y="6356353"/>
            <a:ext cx="3851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5986" y="6356353"/>
            <a:ext cx="28377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D2A0-331B-4D0D-A323-32D40D6C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7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39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430.png"/><Relationship Id="rId5" Type="http://schemas.openxmlformats.org/officeDocument/2006/relationships/image" Target="../media/image34.png"/><Relationship Id="rId10" Type="http://schemas.openxmlformats.org/officeDocument/2006/relationships/image" Target="../media/image420.png"/><Relationship Id="rId4" Type="http://schemas.openxmlformats.org/officeDocument/2006/relationships/image" Target="../media/image33.png"/><Relationship Id="rId9" Type="http://schemas.openxmlformats.org/officeDocument/2006/relationships/image" Target="../media/image4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39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46.png"/><Relationship Id="rId5" Type="http://schemas.openxmlformats.org/officeDocument/2006/relationships/image" Target="../media/image34.png"/><Relationship Id="rId10" Type="http://schemas.openxmlformats.org/officeDocument/2006/relationships/image" Target="../media/image450.png"/><Relationship Id="rId4" Type="http://schemas.openxmlformats.org/officeDocument/2006/relationships/image" Target="../media/image33.png"/><Relationship Id="rId9" Type="http://schemas.openxmlformats.org/officeDocument/2006/relationships/image" Target="../media/image44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2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5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0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7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8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3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3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8.wmf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5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40" y="838203"/>
            <a:ext cx="10337561" cy="213359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Natural Language Processing</a:t>
            </a:r>
            <a:br>
              <a:rPr lang="en-US" dirty="0" smtClean="0"/>
            </a:br>
            <a:r>
              <a:rPr lang="en-US" dirty="0" smtClean="0"/>
              <a:t>Machine Translation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Sudeshna</a:t>
            </a:r>
            <a:r>
              <a:rPr lang="en-US" dirty="0" smtClean="0"/>
              <a:t> Sarkar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4 Sep</a:t>
            </a:r>
            <a:r>
              <a:rPr lang="en-US" dirty="0" smtClean="0"/>
              <a:t> </a:t>
            </a:r>
            <a:r>
              <a:rPr lang="en-US" dirty="0" smtClean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5697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Language Model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76421" y="1371600"/>
            <a:ext cx="10945654" cy="4687888"/>
          </a:xfrm>
        </p:spPr>
        <p:txBody>
          <a:bodyPr/>
          <a:lstStyle/>
          <a:p>
            <a:r>
              <a:rPr lang="en-US" altLang="en-US" dirty="0" smtClean="0"/>
              <a:t>Use a standard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-gram language model for P(</a:t>
            </a:r>
            <a:r>
              <a:rPr lang="en-US" altLang="en-US" i="1" dirty="0" smtClean="0"/>
              <a:t>E</a:t>
            </a:r>
            <a:r>
              <a:rPr lang="en-US" altLang="en-US" dirty="0" smtClean="0"/>
              <a:t>) or ..</a:t>
            </a:r>
          </a:p>
          <a:p>
            <a:r>
              <a:rPr lang="en-US" altLang="en-US" dirty="0" smtClean="0"/>
              <a:t>Can be trained on a large, unsupervised mono-lingual corpus for the target language </a:t>
            </a:r>
            <a:r>
              <a:rPr lang="en-US" altLang="en-US" i="1" dirty="0" smtClean="0"/>
              <a:t>E</a:t>
            </a:r>
            <a:r>
              <a:rPr lang="en-US" alt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22727" y="6400800"/>
            <a:ext cx="2533716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045DDFA-0B87-4808-869D-B4C339DE989A}" type="slidenum">
              <a:rPr lang="en-US" smtClean="0"/>
              <a:pPr>
                <a:defRPr/>
              </a:pPr>
              <a:t>10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35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machine translation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719" y="1447800"/>
            <a:ext cx="8636516" cy="457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</a:t>
            </a:r>
            <a:r>
              <a:rPr lang="en-US" dirty="0" smtClean="0"/>
              <a:t>translation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generative model based on noisy channel framework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/>
              <a:t>the </a:t>
            </a:r>
            <a:r>
              <a:rPr lang="en-US" dirty="0" smtClean="0"/>
              <a:t>translation sentence </a:t>
            </a:r>
            <a:r>
              <a:rPr lang="en-US" b="1" i="1" dirty="0" smtClean="0"/>
              <a:t>e</a:t>
            </a:r>
            <a:r>
              <a:rPr lang="en-US" dirty="0" smtClean="0"/>
              <a:t> with regard to </a:t>
            </a:r>
            <a:r>
              <a:rPr lang="en-US" dirty="0"/>
              <a:t>the </a:t>
            </a:r>
            <a:r>
              <a:rPr lang="en-US" dirty="0" smtClean="0"/>
              <a:t>given sentence </a:t>
            </a:r>
            <a:r>
              <a:rPr lang="en-US" b="1" i="1" dirty="0" smtClean="0"/>
              <a:t>f</a:t>
            </a:r>
            <a:r>
              <a:rPr lang="en-US" dirty="0" smtClean="0"/>
              <a:t> </a:t>
            </a:r>
            <a:r>
              <a:rPr lang="en-US" dirty="0"/>
              <a:t>by a stochastic </a:t>
            </a:r>
            <a:r>
              <a:rPr lang="en-US" dirty="0" smtClean="0"/>
              <a:t>process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dirty="0"/>
              <a:t>the length of </a:t>
            </a:r>
            <a:r>
              <a:rPr lang="en-US" b="1" i="1" dirty="0" smtClean="0"/>
              <a:t>f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Generate the </a:t>
            </a:r>
            <a:r>
              <a:rPr lang="en-US" b="1" i="1" dirty="0">
                <a:solidFill>
                  <a:srgbClr val="FF0000"/>
                </a:solidFill>
              </a:rPr>
              <a:t>alignment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/>
              <a:t>e</a:t>
            </a:r>
            <a:r>
              <a:rPr lang="en-US" dirty="0" smtClean="0"/>
              <a:t> </a:t>
            </a:r>
            <a:r>
              <a:rPr lang="en-US" dirty="0"/>
              <a:t>to the target sentence </a:t>
            </a:r>
            <a:r>
              <a:rPr lang="en-US" b="1" i="1" dirty="0" smtClean="0"/>
              <a:t>f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Generate the words of </a:t>
            </a:r>
            <a:r>
              <a:rPr lang="en-US" b="1" i="1" dirty="0" smtClean="0"/>
              <a:t>f</a:t>
            </a:r>
            <a:endParaRPr lang="en-US" dirty="0" smtClean="0"/>
          </a:p>
          <a:p>
            <a:pPr marL="971550" lvl="1" indent="-457200"/>
            <a:r>
              <a:rPr lang="en-US" dirty="0" smtClean="0"/>
              <a:t> 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51885" y="4982111"/>
                <a:ext cx="8331315" cy="465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𝐹𝑟𝑒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72" y="4982110"/>
                <a:ext cx="6263983" cy="4658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9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Word Alignment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Directly constructing phrase alignments is difficult, so rely on first constructing word alignments.</a:t>
            </a:r>
          </a:p>
          <a:p>
            <a:r>
              <a:rPr lang="en-US" altLang="en-US" smtClean="0"/>
              <a:t>Can learn to align from supervised word alignments, but human-aligned bitexts are rare and expensive to construct.</a:t>
            </a:r>
          </a:p>
          <a:p>
            <a:r>
              <a:rPr lang="en-US" altLang="en-US" smtClean="0"/>
              <a:t>Typically use an unsupervised EM-based approach to compute a word alignment from unannotated parallel corpus.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22727" y="6400800"/>
            <a:ext cx="2533716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8087D73-8A27-47DA-8B75-AA95DF6A398F}" type="slidenum">
              <a:rPr lang="en-US" smtClean="0"/>
              <a:pPr>
                <a:defRPr/>
              </a:pPr>
              <a:t>13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935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alignment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to one, one to many and reordering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54849" y="2315495"/>
            <a:ext cx="4199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John      told   Mary    a        story.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154849" y="2950419"/>
            <a:ext cx="5949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Jean    a </a:t>
            </a:r>
            <a:r>
              <a:rPr lang="en-US" sz="2400" dirty="0" err="1" smtClean="0"/>
              <a:t>raconté</a:t>
            </a:r>
            <a:r>
              <a:rPr lang="en-US" sz="2400" dirty="0" smtClean="0"/>
              <a:t>      </a:t>
            </a:r>
            <a:r>
              <a:rPr lang="en-US" sz="2400" dirty="0" err="1" smtClean="0"/>
              <a:t>une</a:t>
            </a:r>
            <a:r>
              <a:rPr lang="en-US" sz="2400" dirty="0" smtClean="0"/>
              <a:t> histoire        à     Marie.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623849" y="2670167"/>
            <a:ext cx="452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229351" y="2670168"/>
            <a:ext cx="315676" cy="4066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633" y="2680948"/>
            <a:ext cx="413758" cy="3655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09807" y="2680948"/>
            <a:ext cx="2476424" cy="3517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09807" y="2670167"/>
            <a:ext cx="3240449" cy="289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38466" y="2711317"/>
            <a:ext cx="452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37935" y="2711317"/>
            <a:ext cx="452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2573" y="4642599"/>
            <a:ext cx="191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Source sentence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9891554" y="2950418"/>
            <a:ext cx="191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Target sentence</a:t>
            </a:r>
            <a:endParaRPr lang="en-US" sz="2000" dirty="0"/>
          </a:p>
        </p:txBody>
      </p:sp>
      <p:sp>
        <p:nvSpPr>
          <p:cNvPr id="27" name="Left Brace 26"/>
          <p:cNvSpPr/>
          <p:nvPr/>
        </p:nvSpPr>
        <p:spPr>
          <a:xfrm>
            <a:off x="2244149" y="4223657"/>
            <a:ext cx="289570" cy="16110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8504693" y="3328264"/>
            <a:ext cx="1266084" cy="3457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90551"/>
              </p:ext>
            </p:extLst>
          </p:nvPr>
        </p:nvGraphicFramePr>
        <p:xfrm>
          <a:off x="2700483" y="3749039"/>
          <a:ext cx="7368966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905"/>
                <a:gridCol w="1065905"/>
                <a:gridCol w="560638"/>
                <a:gridCol w="1230663"/>
                <a:gridCol w="738397"/>
                <a:gridCol w="1230663"/>
                <a:gridCol w="463308"/>
                <a:gridCol w="1013487"/>
              </a:tblGrid>
              <a:tr h="3370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raconté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histoire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Marie</a:t>
                      </a:r>
                    </a:p>
                  </a:txBody>
                  <a:tcPr marL="121618" marR="121618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dirty="0" smtClean="0"/>
                        <a:t>told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Mary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story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</a:t>
            </a:r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to one and missing word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338969" y="2922530"/>
            <a:ext cx="191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Target sentence</a:t>
            </a:r>
            <a:endParaRPr lang="en-US" sz="2000" dirty="0"/>
          </a:p>
        </p:txBody>
      </p:sp>
      <p:sp>
        <p:nvSpPr>
          <p:cNvPr id="12" name="Left Brace 11"/>
          <p:cNvSpPr/>
          <p:nvPr/>
        </p:nvSpPr>
        <p:spPr>
          <a:xfrm>
            <a:off x="2200715" y="4605491"/>
            <a:ext cx="188219" cy="152067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3919" y="5011884"/>
            <a:ext cx="191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Source sentence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040004" y="3338337"/>
            <a:ext cx="1266084" cy="3457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508248" y="3095542"/>
            <a:ext cx="2010993" cy="1130641"/>
            <a:chOff x="382131" y="3095541"/>
            <a:chExt cx="1511985" cy="1130641"/>
          </a:xfrm>
        </p:grpSpPr>
        <p:sp>
          <p:nvSpPr>
            <p:cNvPr id="15" name="TextBox 14"/>
            <p:cNvSpPr txBox="1"/>
            <p:nvPr/>
          </p:nvSpPr>
          <p:spPr>
            <a:xfrm>
              <a:off x="382131" y="3095541"/>
              <a:ext cx="14369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 special symbol</a:t>
              </a:r>
              <a:endParaRPr lang="en-US" sz="20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330290" y="3545724"/>
              <a:ext cx="563826" cy="6804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3719844" y="2233345"/>
            <a:ext cx="3550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John swam across the lake.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3687826" y="3032910"/>
            <a:ext cx="4076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Jean a </a:t>
            </a:r>
            <a:r>
              <a:rPr lang="en-US" sz="2400" dirty="0" err="1" smtClean="0"/>
              <a:t>traversé</a:t>
            </a:r>
            <a:r>
              <a:rPr lang="en-US" sz="2400" dirty="0" smtClean="0"/>
              <a:t> le lac à la </a:t>
            </a:r>
            <a:r>
              <a:rPr lang="en-US" sz="2400" dirty="0" err="1" smtClean="0"/>
              <a:t>nage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168658" y="2685175"/>
            <a:ext cx="452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616933" y="2580239"/>
            <a:ext cx="597836" cy="515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413950" y="2685176"/>
            <a:ext cx="626929" cy="3680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068687" y="2674991"/>
            <a:ext cx="686427" cy="3881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215492" y="2580549"/>
            <a:ext cx="3226503" cy="580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68246" y="3385961"/>
            <a:ext cx="2312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559733" y="3385962"/>
            <a:ext cx="291621" cy="1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17095"/>
              </p:ext>
            </p:extLst>
          </p:nvPr>
        </p:nvGraphicFramePr>
        <p:xfrm>
          <a:off x="2592102" y="3724641"/>
          <a:ext cx="651823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324"/>
                <a:gridCol w="810789"/>
                <a:gridCol w="390916"/>
                <a:gridCol w="1298477"/>
                <a:gridCol w="496841"/>
                <a:gridCol w="622571"/>
                <a:gridCol w="376438"/>
                <a:gridCol w="506743"/>
                <a:gridCol w="91213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à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 marL="121618" marR="12161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 flipH="1">
            <a:off x="4794826" y="2580239"/>
            <a:ext cx="1412529" cy="5951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08092" y="6356353"/>
            <a:ext cx="283776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155295" y="6356353"/>
            <a:ext cx="3851249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715984" y="6356353"/>
            <a:ext cx="2837762" cy="365125"/>
          </a:xfrm>
          <a:prstGeom prst="rect">
            <a:avLst/>
          </a:prstGeom>
        </p:spPr>
        <p:txBody>
          <a:bodyPr/>
          <a:lstStyle/>
          <a:p>
            <a:fld id="{AA504A00-5B03-484F-8010-D8F3F3F226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4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Alignment table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</a:t>
            </a:r>
            <a:r>
              <a:rPr lang="en-US" dirty="0" smtClean="0"/>
              <a:t>word alignments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5063041"/>
              </p:ext>
            </p:extLst>
          </p:nvPr>
        </p:nvGraphicFramePr>
        <p:xfrm>
          <a:off x="2610710" y="5377543"/>
          <a:ext cx="6940417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8145"/>
                <a:gridCol w="670284"/>
                <a:gridCol w="670284"/>
                <a:gridCol w="670284"/>
                <a:gridCol w="670284"/>
                <a:gridCol w="670284"/>
                <a:gridCol w="670284"/>
                <a:gridCol w="670284"/>
                <a:gridCol w="670284"/>
              </a:tblGrid>
              <a:tr h="607423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Position</a:t>
                      </a:r>
                      <a:endParaRPr lang="en-US" dirty="0"/>
                    </a:p>
                  </a:txBody>
                  <a:tcPr marL="193871" marR="1938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93871" marR="19387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Position</a:t>
                      </a:r>
                      <a:endParaRPr lang="en-US" dirty="0"/>
                    </a:p>
                  </a:txBody>
                  <a:tcPr marL="193871" marR="1938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93871" marR="193871" anchor="ctr"/>
                </a:tc>
              </a:tr>
            </a:tbl>
          </a:graphicData>
        </a:graphic>
      </p:graphicFrame>
      <p:sp>
        <p:nvSpPr>
          <p:cNvPr id="9" name="Curved Right Arrow 8"/>
          <p:cNvSpPr/>
          <p:nvPr/>
        </p:nvSpPr>
        <p:spPr>
          <a:xfrm>
            <a:off x="1201706" y="4038600"/>
            <a:ext cx="926617" cy="18179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713333"/>
              </p:ext>
            </p:extLst>
          </p:nvPr>
        </p:nvGraphicFramePr>
        <p:xfrm>
          <a:off x="2475432" y="2188028"/>
          <a:ext cx="721097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618"/>
                <a:gridCol w="1027965"/>
                <a:gridCol w="839745"/>
                <a:gridCol w="390917"/>
                <a:gridCol w="1244766"/>
                <a:gridCol w="608466"/>
                <a:gridCol w="608092"/>
                <a:gridCol w="376438"/>
                <a:gridCol w="506743"/>
                <a:gridCol w="854224"/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 dirty="0"/>
                    </a:p>
                  </a:txBody>
                  <a:tcPr marL="121618" marR="121618"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à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 marL="121618" marR="12161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618" marR="12161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2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One to Many Alignment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To simplify the problem, typically assume each word in </a:t>
            </a:r>
            <a:r>
              <a:rPr lang="en-US" altLang="en-US" sz="2800" i="1" smtClean="0"/>
              <a:t>F</a:t>
            </a:r>
            <a:r>
              <a:rPr lang="en-US" altLang="en-US" sz="2800" smtClean="0"/>
              <a:t> aligns to 1 word in </a:t>
            </a:r>
            <a:r>
              <a:rPr lang="en-US" altLang="en-US" sz="2800" i="1" smtClean="0"/>
              <a:t>E</a:t>
            </a:r>
            <a:r>
              <a:rPr lang="en-US" altLang="en-US" sz="2800" smtClean="0"/>
              <a:t> (but assume each word in </a:t>
            </a:r>
            <a:r>
              <a:rPr lang="en-US" altLang="en-US" sz="2800" i="1" smtClean="0"/>
              <a:t>E</a:t>
            </a:r>
            <a:r>
              <a:rPr lang="en-US" altLang="en-US" sz="2800" smtClean="0"/>
              <a:t> may generate more than one word in </a:t>
            </a:r>
            <a:r>
              <a:rPr lang="en-US" altLang="en-US" sz="2800" i="1" smtClean="0"/>
              <a:t>F</a:t>
            </a:r>
            <a:r>
              <a:rPr lang="en-US" altLang="en-US" sz="2800" smtClean="0"/>
              <a:t>).</a:t>
            </a:r>
          </a:p>
          <a:p>
            <a:r>
              <a:rPr lang="en-US" altLang="en-US" sz="2800" smtClean="0"/>
              <a:t>Some words in </a:t>
            </a:r>
            <a:r>
              <a:rPr lang="en-US" altLang="en-US" sz="2800" i="1" smtClean="0"/>
              <a:t>F</a:t>
            </a:r>
            <a:r>
              <a:rPr lang="en-US" altLang="en-US" sz="2800" smtClean="0"/>
              <a:t> may be generated by the NULL element of </a:t>
            </a:r>
            <a:r>
              <a:rPr lang="en-US" altLang="en-US" sz="2800" i="1" smtClean="0"/>
              <a:t>E</a:t>
            </a:r>
            <a:r>
              <a:rPr lang="en-US" altLang="en-US" sz="2800" smtClean="0"/>
              <a:t>.</a:t>
            </a:r>
          </a:p>
          <a:p>
            <a:r>
              <a:rPr lang="en-US" altLang="en-US" sz="2800" smtClean="0"/>
              <a:t>Therefore, alignment can be specified by a vector </a:t>
            </a:r>
            <a:r>
              <a:rPr lang="en-US" altLang="en-US" sz="2800" i="1" smtClean="0"/>
              <a:t>A</a:t>
            </a:r>
            <a:r>
              <a:rPr lang="en-US" altLang="en-US" sz="2800" smtClean="0"/>
              <a:t> giving, for each word in </a:t>
            </a:r>
            <a:r>
              <a:rPr lang="en-US" altLang="en-US" sz="2800" i="1" smtClean="0"/>
              <a:t>F</a:t>
            </a:r>
            <a:r>
              <a:rPr lang="en-US" altLang="en-US" sz="2800" smtClean="0"/>
              <a:t>, the index of the word in </a:t>
            </a:r>
            <a:r>
              <a:rPr lang="en-US" altLang="en-US" sz="2800" i="1" smtClean="0"/>
              <a:t>E</a:t>
            </a:r>
            <a:r>
              <a:rPr lang="en-US" altLang="en-US" sz="2800" smtClean="0"/>
              <a:t> which generated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22727" y="6400800"/>
            <a:ext cx="2533716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5F2D04E-3A17-4E7E-8A5E-2E660024B574}" type="slidenum">
              <a:rPr lang="en-US" smtClean="0"/>
              <a:pPr>
                <a:defRPr/>
              </a:pPr>
              <a:t>17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98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IBM Model 1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559530" y="1371600"/>
            <a:ext cx="10930874" cy="4687888"/>
          </a:xfrm>
        </p:spPr>
        <p:txBody>
          <a:bodyPr/>
          <a:lstStyle/>
          <a:p>
            <a:r>
              <a:rPr lang="en-US" altLang="en-US" smtClean="0"/>
              <a:t>First model proposed in seminal paper by Brown </a:t>
            </a:r>
            <a:r>
              <a:rPr lang="en-US" altLang="en-US" i="1" smtClean="0"/>
              <a:t>et al</a:t>
            </a:r>
            <a:r>
              <a:rPr lang="en-US" altLang="en-US" smtClean="0"/>
              <a:t>. in 1993 as part of CANDIDE, the first complete SMT system.</a:t>
            </a:r>
          </a:p>
          <a:p>
            <a:r>
              <a:rPr lang="en-US" altLang="en-US" smtClean="0"/>
              <a:t>Assumes following simple generative model of producing </a:t>
            </a:r>
            <a:r>
              <a:rPr lang="en-US" altLang="en-US" i="1" smtClean="0"/>
              <a:t>F</a:t>
            </a:r>
            <a:r>
              <a:rPr lang="en-US" altLang="en-US" smtClean="0"/>
              <a:t> from </a:t>
            </a:r>
            <a:r>
              <a:rPr lang="en-US" altLang="en-US" i="1" smtClean="0"/>
              <a:t>E</a:t>
            </a:r>
            <a:r>
              <a:rPr lang="en-US" altLang="en-US" smtClean="0"/>
              <a:t>=</a:t>
            </a:r>
            <a:r>
              <a:rPr lang="en-US" altLang="en-US" i="1" smtClean="0"/>
              <a:t>e</a:t>
            </a:r>
            <a:r>
              <a:rPr lang="en-US" altLang="en-US" baseline="-25000" smtClean="0"/>
              <a:t>1</a:t>
            </a:r>
            <a:r>
              <a:rPr lang="en-US" altLang="en-US" smtClean="0"/>
              <a:t>, </a:t>
            </a:r>
            <a:r>
              <a:rPr lang="en-US" altLang="en-US" i="1" smtClean="0"/>
              <a:t>e</a:t>
            </a:r>
            <a:r>
              <a:rPr lang="en-US" altLang="en-US" baseline="-25000" smtClean="0"/>
              <a:t>2</a:t>
            </a:r>
            <a:r>
              <a:rPr lang="en-US" altLang="en-US" smtClean="0"/>
              <a:t>, …</a:t>
            </a:r>
            <a:r>
              <a:rPr lang="en-US" altLang="en-US" i="1" smtClean="0"/>
              <a:t>e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 </a:t>
            </a:r>
            <a:endParaRPr lang="en-US" altLang="en-US" i="1" smtClean="0"/>
          </a:p>
          <a:p>
            <a:pPr lvl="1"/>
            <a:r>
              <a:rPr lang="en-US" altLang="en-US" smtClean="0"/>
              <a:t>Choose length, </a:t>
            </a:r>
            <a:r>
              <a:rPr lang="en-US" altLang="en-US" i="1" smtClean="0"/>
              <a:t>J</a:t>
            </a:r>
            <a:r>
              <a:rPr lang="en-US" altLang="en-US" smtClean="0"/>
              <a:t>, of </a:t>
            </a:r>
            <a:r>
              <a:rPr lang="en-US" altLang="en-US" i="1" smtClean="0"/>
              <a:t>F</a:t>
            </a:r>
            <a:r>
              <a:rPr lang="en-US" altLang="en-US" smtClean="0"/>
              <a:t> sentence: </a:t>
            </a:r>
            <a:r>
              <a:rPr lang="en-US" altLang="en-US" i="1" smtClean="0"/>
              <a:t>F</a:t>
            </a:r>
            <a:r>
              <a:rPr lang="en-US" altLang="en-US" smtClean="0"/>
              <a:t>=</a:t>
            </a:r>
            <a:r>
              <a:rPr lang="en-US" altLang="en-US" i="1" smtClean="0"/>
              <a:t>f</a:t>
            </a:r>
            <a:r>
              <a:rPr lang="en-US" altLang="en-US" baseline="-25000" smtClean="0"/>
              <a:t>1</a:t>
            </a:r>
            <a:r>
              <a:rPr lang="en-US" altLang="en-US" smtClean="0"/>
              <a:t>, </a:t>
            </a:r>
            <a:r>
              <a:rPr lang="en-US" altLang="en-US" i="1" smtClean="0"/>
              <a:t>f</a:t>
            </a:r>
            <a:r>
              <a:rPr lang="en-US" altLang="en-US" baseline="-25000" smtClean="0"/>
              <a:t>2</a:t>
            </a:r>
            <a:r>
              <a:rPr lang="en-US" altLang="en-US" smtClean="0"/>
              <a:t>, …</a:t>
            </a:r>
            <a:r>
              <a:rPr lang="en-US" altLang="en-US" i="1" smtClean="0"/>
              <a:t>f</a:t>
            </a:r>
            <a:r>
              <a:rPr lang="en-US" altLang="en-US" i="1" baseline="-25000" smtClean="0"/>
              <a:t>J</a:t>
            </a:r>
            <a:endParaRPr lang="en-US" altLang="en-US" smtClean="0"/>
          </a:p>
          <a:p>
            <a:pPr lvl="1"/>
            <a:r>
              <a:rPr lang="en-US" altLang="en-US" smtClean="0"/>
              <a:t>Choose a 1 to many alignment </a:t>
            </a:r>
            <a:r>
              <a:rPr lang="en-US" altLang="en-US" i="1" smtClean="0"/>
              <a:t>A</a:t>
            </a:r>
            <a:r>
              <a:rPr lang="en-US" altLang="en-US" smtClean="0"/>
              <a:t>=</a:t>
            </a:r>
            <a:r>
              <a:rPr lang="en-US" altLang="en-US" i="1" smtClean="0"/>
              <a:t>a</a:t>
            </a:r>
            <a:r>
              <a:rPr lang="en-US" altLang="en-US" baseline="-25000" smtClean="0"/>
              <a:t>1</a:t>
            </a:r>
            <a:r>
              <a:rPr lang="en-US" altLang="en-US" smtClean="0"/>
              <a:t>, </a:t>
            </a:r>
            <a:r>
              <a:rPr lang="en-US" altLang="en-US" i="1" smtClean="0"/>
              <a:t>a</a:t>
            </a:r>
            <a:r>
              <a:rPr lang="en-US" altLang="en-US" baseline="-25000" smtClean="0"/>
              <a:t>2</a:t>
            </a:r>
            <a:r>
              <a:rPr lang="en-US" altLang="en-US" smtClean="0"/>
              <a:t>, …</a:t>
            </a:r>
            <a:r>
              <a:rPr lang="en-US" altLang="en-US" i="1" smtClean="0"/>
              <a:t>a</a:t>
            </a:r>
            <a:r>
              <a:rPr lang="en-US" altLang="en-US" i="1" baseline="-25000" smtClean="0"/>
              <a:t>J</a:t>
            </a:r>
            <a:r>
              <a:rPr lang="en-US" altLang="en-US" smtClean="0"/>
              <a:t> </a:t>
            </a:r>
          </a:p>
          <a:p>
            <a:pPr lvl="1"/>
            <a:r>
              <a:rPr lang="en-US" altLang="en-US" smtClean="0"/>
              <a:t>For each position in </a:t>
            </a:r>
            <a:r>
              <a:rPr lang="en-US" altLang="en-US" i="1" smtClean="0"/>
              <a:t>F</a:t>
            </a:r>
            <a:r>
              <a:rPr lang="en-US" altLang="en-US" smtClean="0"/>
              <a:t>, generate a word </a:t>
            </a:r>
            <a:r>
              <a:rPr lang="en-US" altLang="en-US" i="1" smtClean="0"/>
              <a:t>f</a:t>
            </a:r>
            <a:r>
              <a:rPr lang="en-US" altLang="en-US" i="1" baseline="-25000" smtClean="0"/>
              <a:t>j</a:t>
            </a:r>
            <a:r>
              <a:rPr lang="en-US" altLang="en-US" smtClean="0"/>
              <a:t> from the aligned word in </a:t>
            </a:r>
            <a:r>
              <a:rPr lang="en-US" altLang="en-US" i="1" smtClean="0"/>
              <a:t>E</a:t>
            </a:r>
            <a:r>
              <a:rPr lang="en-US" altLang="en-US" smtClean="0"/>
              <a:t>: </a:t>
            </a:r>
            <a:r>
              <a:rPr lang="en-US" altLang="en-US" i="1" smtClean="0"/>
              <a:t>e</a:t>
            </a:r>
            <a:r>
              <a:rPr lang="en-US" altLang="en-US" i="1" baseline="-25000" smtClean="0"/>
              <a:t>a</a:t>
            </a:r>
            <a:r>
              <a:rPr lang="en-US" altLang="en-US" sz="2400" i="1" baseline="-25000" smtClean="0"/>
              <a:t>j</a:t>
            </a:r>
            <a:endParaRPr lang="en-US" altLang="en-US" i="1" baseline="-25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22727" y="6400800"/>
            <a:ext cx="2533716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677D02-84AE-47B0-A060-7E2DF5C94C0F}" type="slidenum">
              <a:rPr lang="en-US" smtClean="0"/>
              <a:pPr>
                <a:defRPr/>
              </a:pPr>
              <a:t>18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695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IBM </a:t>
            </a:r>
            <a:r>
              <a:rPr lang="en-US" sz="4000" dirty="0" smtClean="0"/>
              <a:t>translation models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8091" y="1600203"/>
                <a:ext cx="11322093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Translation model </a:t>
                </a:r>
                <a:r>
                  <a:rPr lang="en-US" dirty="0"/>
                  <a:t>with </a:t>
                </a:r>
                <a:r>
                  <a:rPr lang="en-US" dirty="0" smtClean="0"/>
                  <a:t>word alignment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𝐹𝑟𝑒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𝐸𝑛𝑔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Generate the words of </a:t>
                </a:r>
                <a:r>
                  <a:rPr lang="en-US" b="1" i="1" dirty="0" smtClean="0"/>
                  <a:t>f </a:t>
                </a:r>
                <a:r>
                  <a:rPr lang="en-US" dirty="0" smtClean="0"/>
                  <a:t>with respect to alignment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b="1" dirty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2"/>
                <a:ext cx="8512629" cy="4525963"/>
              </a:xfrm>
              <a:blipFill rotWithShape="0">
                <a:blip r:embed="rId2"/>
                <a:stretch>
                  <a:fillRect l="-164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705473" y="2699658"/>
            <a:ext cx="6080919" cy="599459"/>
            <a:chOff x="3537857" y="2699657"/>
            <a:chExt cx="4572000" cy="599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537857" y="2899006"/>
                  <a:ext cx="4572000" cy="400110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r>
                    <a:rPr lang="en-US" sz="2000" i="1" dirty="0" smtClean="0">
                      <a:solidFill>
                        <a:srgbClr val="FF0000"/>
                      </a:solidFill>
                    </a:rPr>
                    <a:t>marginalize over all possible alignments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US" sz="20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7857" y="2899006"/>
                  <a:ext cx="4572000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333"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H="1" flipV="1">
              <a:off x="3984171" y="2699657"/>
              <a:ext cx="228600" cy="19934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584552" y="4060438"/>
            <a:ext cx="9394372" cy="1744801"/>
            <a:chOff x="16327" y="3785142"/>
            <a:chExt cx="9394372" cy="17448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16327" y="3785142"/>
                  <a:ext cx="9394372" cy="10547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∏"/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1,..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2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1,..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7" y="3785142"/>
                  <a:ext cx="9394372" cy="105477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359228" y="3918857"/>
              <a:ext cx="2775857" cy="1591753"/>
              <a:chOff x="359228" y="3918857"/>
              <a:chExt cx="2775857" cy="159175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959429" y="3918857"/>
                <a:ext cx="936171" cy="80554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59228" y="5141278"/>
                <a:ext cx="2775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2060"/>
                    </a:solidFill>
                  </a:rPr>
                  <a:t>Length of target sentence </a:t>
                </a:r>
                <a:r>
                  <a:rPr lang="en-US" b="1" i="1" dirty="0" smtClean="0">
                    <a:solidFill>
                      <a:srgbClr val="002060"/>
                    </a:solidFill>
                  </a:rPr>
                  <a:t>f</a:t>
                </a:r>
                <a:endParaRPr lang="en-US" b="1" i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38" name="Straight Arrow Connector 37"/>
              <p:cNvCxnSpPr>
                <a:stCxn id="37" idx="0"/>
              </p:cNvCxnSpPr>
              <p:nvPr/>
            </p:nvCxnSpPr>
            <p:spPr>
              <a:xfrm flipV="1">
                <a:off x="1747157" y="4724400"/>
                <a:ext cx="571500" cy="41687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3352801" y="3918857"/>
              <a:ext cx="2895599" cy="1611086"/>
              <a:chOff x="3352801" y="3918857"/>
              <a:chExt cx="2895599" cy="1611086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3352801" y="3918857"/>
                <a:ext cx="2895599" cy="80554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3984171" y="5138297"/>
                    <a:ext cx="1992085" cy="3916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FF0000"/>
                        </a:solidFill>
                      </a:rPr>
                      <a:t>Word alignment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a14:m>
                    <a:endParaRPr lang="en-US" b="1" i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4171" y="5138297"/>
                    <a:ext cx="1992085" cy="391646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761" t="-7813" b="-203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Straight Arrow Connector 34"/>
              <p:cNvCxnSpPr>
                <a:endCxn id="33" idx="2"/>
              </p:cNvCxnSpPr>
              <p:nvPr/>
            </p:nvCxnSpPr>
            <p:spPr>
              <a:xfrm flipV="1">
                <a:off x="4800599" y="4724400"/>
                <a:ext cx="2" cy="41389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6281738" y="3918857"/>
              <a:ext cx="2579234" cy="1591753"/>
              <a:chOff x="6281738" y="3918857"/>
              <a:chExt cx="2579234" cy="159175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281738" y="3918857"/>
                <a:ext cx="2579234" cy="805543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619874" y="5118964"/>
                    <a:ext cx="1992085" cy="3916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B050"/>
                        </a:solidFill>
                      </a:rPr>
                      <a:t>Translation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a14:m>
                    <a:endParaRPr lang="en-US" b="1" i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9874" y="5118964"/>
                    <a:ext cx="1992085" cy="39164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752" t="-7813" b="-203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/>
              <p:cNvCxnSpPr/>
              <p:nvPr/>
            </p:nvCxnSpPr>
            <p:spPr>
              <a:xfrm flipV="1">
                <a:off x="7436302" y="4705067"/>
                <a:ext cx="2" cy="413898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3955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Vauquois</a:t>
            </a:r>
            <a:r>
              <a:rPr lang="en-US" dirty="0"/>
              <a:t> Triangle</a:t>
            </a:r>
          </a:p>
        </p:txBody>
      </p:sp>
      <p:pic>
        <p:nvPicPr>
          <p:cNvPr id="11266" name="Picture 2" descr="Image result for vauquois triang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119" y="1676400"/>
            <a:ext cx="6838950" cy="4781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68937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</a:t>
            </a:r>
            <a:r>
              <a:rPr lang="en-US" dirty="0" smtClean="0"/>
              <a:t>translation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of 5 translation </a:t>
            </a:r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Different assumptions and realization of the components in the translation models, i.e., length model, alignment model and translation model</a:t>
            </a:r>
          </a:p>
          <a:p>
            <a:pPr lvl="1"/>
            <a:r>
              <a:rPr lang="en-US" dirty="0"/>
              <a:t>Model 1 is </a:t>
            </a:r>
            <a:r>
              <a:rPr lang="en-US" dirty="0" smtClean="0"/>
              <a:t>the simplest and becomes the basis of follow-up IBM translation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Length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Probability </a:t>
                </a:r>
                <a:r>
                  <a:rPr lang="en-US" dirty="0"/>
                  <a:t>of generating a source sentence </a:t>
                </a:r>
                <a:r>
                  <a:rPr lang="en-US" dirty="0" smtClean="0"/>
                  <a:t>of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given a target sentence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Assumed to be a constant -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e>
                        <m:r>
                          <a:rPr lang="en-US" b="1" i="1" dirty="0" err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Alignment </a:t>
                </a:r>
                <a:r>
                  <a:rPr lang="en-US" dirty="0"/>
                  <a:t>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Probability of source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is aligned to target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Assumed to be uniform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6464595" y="4773944"/>
            <a:ext cx="4278016" cy="413265"/>
            <a:chOff x="6324599" y="5137666"/>
            <a:chExt cx="3216469" cy="413265"/>
          </a:xfrm>
        </p:grpSpPr>
        <p:sp>
          <p:nvSpPr>
            <p:cNvPr id="4" name="TextBox 3"/>
            <p:cNvSpPr txBox="1"/>
            <p:nvPr/>
          </p:nvSpPr>
          <p:spPr>
            <a:xfrm>
              <a:off x="6797867" y="5137666"/>
              <a:ext cx="2743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length of source sentence</a:t>
              </a:r>
              <a:endParaRPr lang="en-US" i="1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6324599" y="5322332"/>
              <a:ext cx="478972" cy="2285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077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Translation </a:t>
                </a:r>
                <a:r>
                  <a:rPr lang="en-US" dirty="0"/>
                  <a:t>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Probability </a:t>
                </a:r>
                <a:r>
                  <a:rPr lang="en-US" dirty="0"/>
                  <a:t>of E</a:t>
                </a:r>
                <a:r>
                  <a:rPr lang="en-US" dirty="0" smtClean="0"/>
                  <a:t>nglish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translated to French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After the simplification, Model 1 becomes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324151" y="3817801"/>
            <a:ext cx="12494841" cy="2013799"/>
            <a:chOff x="277584" y="3817800"/>
            <a:chExt cx="9394372" cy="2013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77584" y="3817800"/>
                  <a:ext cx="9394372" cy="10547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∏"/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1,..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2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1,..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584" y="3817800"/>
                  <a:ext cx="9394372" cy="105477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475012" y="4776823"/>
                  <a:ext cx="3956959" cy="10547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den>
                        </m:f>
                        <m:nary>
                          <m:naryPr>
                            <m:chr m:val="∏"/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012" y="4776823"/>
                  <a:ext cx="3956959" cy="105477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3793335" y="5649688"/>
            <a:ext cx="5733439" cy="790603"/>
            <a:chOff x="2852057" y="5649687"/>
            <a:chExt cx="4310744" cy="790603"/>
          </a:xfrm>
        </p:grpSpPr>
        <p:sp>
          <p:nvSpPr>
            <p:cNvPr id="9" name="TextBox 8"/>
            <p:cNvSpPr txBox="1"/>
            <p:nvPr/>
          </p:nvSpPr>
          <p:spPr>
            <a:xfrm>
              <a:off x="2852057" y="6070958"/>
              <a:ext cx="4310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 add a NULL word in the source sentence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2862943" y="5649687"/>
              <a:ext cx="261257" cy="3918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990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Recap: IBM translation models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8091" y="1600203"/>
                <a:ext cx="11322093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Translation model </a:t>
                </a:r>
                <a:r>
                  <a:rPr lang="en-US" dirty="0"/>
                  <a:t>with </a:t>
                </a:r>
                <a:r>
                  <a:rPr lang="en-US" dirty="0" smtClean="0"/>
                  <a:t>word alignment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𝐹𝑟𝑒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𝐸𝑛𝑔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Generate the words of </a:t>
                </a:r>
                <a:r>
                  <a:rPr lang="en-US" b="1" i="1" dirty="0" smtClean="0"/>
                  <a:t>f </a:t>
                </a:r>
                <a:r>
                  <a:rPr lang="en-US" dirty="0" smtClean="0"/>
                  <a:t>with respect to alignment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b="1" dirty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2"/>
                <a:ext cx="8512629" cy="4525963"/>
              </a:xfrm>
              <a:blipFill rotWithShape="0">
                <a:blip r:embed="rId2"/>
                <a:stretch>
                  <a:fillRect l="-164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705473" y="2699658"/>
            <a:ext cx="6080919" cy="599459"/>
            <a:chOff x="3537857" y="2699657"/>
            <a:chExt cx="4572000" cy="599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537857" y="2899006"/>
                  <a:ext cx="4572000" cy="400110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r>
                    <a:rPr lang="en-US" sz="2000" i="1" dirty="0" smtClean="0">
                      <a:solidFill>
                        <a:srgbClr val="FF0000"/>
                      </a:solidFill>
                    </a:rPr>
                    <a:t>marginalize over all possible alignments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US" sz="20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7857" y="2899006"/>
                  <a:ext cx="4572000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333"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H="1" flipV="1">
              <a:off x="3984171" y="2699657"/>
              <a:ext cx="228600" cy="19934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279070" y="3967517"/>
            <a:ext cx="9394372" cy="1744801"/>
            <a:chOff x="16327" y="3785142"/>
            <a:chExt cx="9394372" cy="17448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16327" y="3785142"/>
                  <a:ext cx="9394372" cy="10547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∏"/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1,..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2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1,..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7" y="3785142"/>
                  <a:ext cx="9394372" cy="105477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359228" y="3918857"/>
              <a:ext cx="2775857" cy="1591753"/>
              <a:chOff x="359228" y="3918857"/>
              <a:chExt cx="2775857" cy="159175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959429" y="3918857"/>
                <a:ext cx="936171" cy="80554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59228" y="5141278"/>
                <a:ext cx="2775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2060"/>
                    </a:solidFill>
                  </a:rPr>
                  <a:t>Length of target sentence </a:t>
                </a:r>
                <a:r>
                  <a:rPr lang="en-US" b="1" i="1" dirty="0" smtClean="0">
                    <a:solidFill>
                      <a:srgbClr val="002060"/>
                    </a:solidFill>
                  </a:rPr>
                  <a:t>f</a:t>
                </a:r>
                <a:endParaRPr lang="en-US" b="1" i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38" name="Straight Arrow Connector 37"/>
              <p:cNvCxnSpPr>
                <a:stCxn id="37" idx="0"/>
              </p:cNvCxnSpPr>
              <p:nvPr/>
            </p:nvCxnSpPr>
            <p:spPr>
              <a:xfrm flipV="1">
                <a:off x="1747157" y="4724400"/>
                <a:ext cx="571500" cy="41687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3352801" y="3918857"/>
              <a:ext cx="2895599" cy="1611086"/>
              <a:chOff x="3352801" y="3918857"/>
              <a:chExt cx="2895599" cy="1611086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3352801" y="3918857"/>
                <a:ext cx="2895599" cy="80554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3984171" y="5138297"/>
                    <a:ext cx="1992085" cy="3916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FF0000"/>
                        </a:solidFill>
                      </a:rPr>
                      <a:t>Word alignment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a14:m>
                    <a:endParaRPr lang="en-US" b="1" i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4171" y="5138297"/>
                    <a:ext cx="1992085" cy="391646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761" t="-7813" b="-203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Straight Arrow Connector 34"/>
              <p:cNvCxnSpPr>
                <a:endCxn id="33" idx="2"/>
              </p:cNvCxnSpPr>
              <p:nvPr/>
            </p:nvCxnSpPr>
            <p:spPr>
              <a:xfrm flipV="1">
                <a:off x="4800599" y="4724400"/>
                <a:ext cx="2" cy="41389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6281738" y="3918857"/>
              <a:ext cx="2579234" cy="1591753"/>
              <a:chOff x="6281738" y="3918857"/>
              <a:chExt cx="2579234" cy="159175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281738" y="3918857"/>
                <a:ext cx="2579234" cy="805543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619874" y="5118964"/>
                    <a:ext cx="1992085" cy="3916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B050"/>
                        </a:solidFill>
                      </a:rPr>
                      <a:t>Translation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a14:m>
                    <a:endParaRPr lang="en-US" b="1" i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9874" y="5118964"/>
                    <a:ext cx="1992085" cy="39164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752" t="-7813" b="-203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/>
              <p:cNvCxnSpPr/>
              <p:nvPr/>
            </p:nvCxnSpPr>
            <p:spPr>
              <a:xfrm flipV="1">
                <a:off x="7436302" y="4705067"/>
                <a:ext cx="2" cy="413898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6447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351" y="74583"/>
            <a:ext cx="10945653" cy="839817"/>
          </a:xfrm>
        </p:spPr>
        <p:txBody>
          <a:bodyPr/>
          <a:lstStyle/>
          <a:p>
            <a:r>
              <a:rPr lang="en-US" dirty="0"/>
              <a:t> Generative </a:t>
            </a:r>
            <a:r>
              <a:rPr lang="en-US" dirty="0" smtClean="0"/>
              <a:t>process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007423" y="1217583"/>
                <a:ext cx="60818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For a particular English sentence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10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788197"/>
              </p:ext>
            </p:extLst>
          </p:nvPr>
        </p:nvGraphicFramePr>
        <p:xfrm>
          <a:off x="2832691" y="1694059"/>
          <a:ext cx="670856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8094"/>
                <a:gridCol w="1118094"/>
                <a:gridCol w="1118094"/>
                <a:gridCol w="1118094"/>
                <a:gridCol w="1118094"/>
                <a:gridCol w="1118094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1618" marR="121618"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 marL="121618" marR="121618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92943" y="2462664"/>
                <a:ext cx="796818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1. Choose </a:t>
                </a:r>
                <a:r>
                  <a:rPr lang="en-US" sz="2000" dirty="0"/>
                  <a:t>a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for the </a:t>
                </a:r>
                <a:r>
                  <a:rPr lang="en-US" sz="2000" dirty="0" smtClean="0"/>
                  <a:t>target sentence </a:t>
                </a:r>
                <a:r>
                  <a:rPr lang="en-US" sz="2000" dirty="0"/>
                  <a:t>(</a:t>
                </a:r>
                <a:r>
                  <a:rPr lang="en-US" sz="2000" dirty="0" err="1"/>
                  <a:t>e.g</a:t>
                </a:r>
                <a:r>
                  <a:rPr lang="en-US" sz="2000" dirty="0"/>
                  <a:t> m = 8)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119" t="-9091" r="-20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433365"/>
              </p:ext>
            </p:extLst>
          </p:nvPr>
        </p:nvGraphicFramePr>
        <p:xfrm>
          <a:off x="3218901" y="2895432"/>
          <a:ext cx="5888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881"/>
                <a:gridCol w="500822"/>
                <a:gridCol w="1296941"/>
                <a:gridCol w="483899"/>
                <a:gridCol w="723919"/>
                <a:gridCol w="492264"/>
                <a:gridCol w="521222"/>
                <a:gridCol w="970052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21618" marR="121618"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marL="121618" marR="121618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07421" y="3652222"/>
                <a:ext cx="906854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2. Choose an alignment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the source sentence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8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0247473"/>
              </p:ext>
            </p:extLst>
          </p:nvPr>
        </p:nvGraphicFramePr>
        <p:xfrm>
          <a:off x="2236551" y="4122054"/>
          <a:ext cx="7859957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0285"/>
                <a:gridCol w="671209"/>
                <a:gridCol w="671209"/>
                <a:gridCol w="671209"/>
                <a:gridCol w="671209"/>
                <a:gridCol w="671209"/>
                <a:gridCol w="671209"/>
                <a:gridCol w="671209"/>
                <a:gridCol w="671209"/>
              </a:tblGrid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Position</a:t>
                      </a:r>
                      <a:endParaRPr lang="en-US" dirty="0"/>
                    </a:p>
                  </a:txBody>
                  <a:tcPr marL="193871" marR="1938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93871" marR="193871" anchor="ctr"/>
                </a:tc>
              </a:tr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Position</a:t>
                      </a:r>
                      <a:endParaRPr lang="en-US" dirty="0"/>
                    </a:p>
                  </a:txBody>
                  <a:tcPr marL="193871" marR="1938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93871" marR="193871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007422" y="4897304"/>
                <a:ext cx="8672549" cy="460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3. Translate each source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into the </a:t>
                </a:r>
                <a:r>
                  <a:rPr lang="en-US" sz="2000" dirty="0" smtClean="0"/>
                  <a:t>target language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  <a:blipFill rotWithShape="0">
                <a:blip r:embed="rId5"/>
                <a:stretch>
                  <a:fillRect l="-1029"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755612"/>
              </p:ext>
            </p:extLst>
          </p:nvPr>
        </p:nvGraphicFramePr>
        <p:xfrm>
          <a:off x="902487" y="5349743"/>
          <a:ext cx="1086360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1881"/>
                <a:gridCol w="1158270"/>
                <a:gridCol w="1312707"/>
                <a:gridCol w="1384126"/>
                <a:gridCol w="913110"/>
                <a:gridCol w="970404"/>
                <a:gridCol w="1158940"/>
                <a:gridCol w="1055899"/>
                <a:gridCol w="1158270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 marL="193871" marR="193871" anchor="ctr"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Alignment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93871" marR="193871" anchor="ctr"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Encoded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</a:t>
                      </a:r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 marL="121618" marR="121618" anchor="ctr"/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60947" y="2688121"/>
            <a:ext cx="807395" cy="3501495"/>
            <a:chOff x="45823" y="2688120"/>
            <a:chExt cx="607048" cy="3501495"/>
          </a:xfrm>
        </p:grpSpPr>
        <p:sp>
          <p:nvSpPr>
            <p:cNvPr id="16" name="TextBox 15"/>
            <p:cNvSpPr txBox="1"/>
            <p:nvPr/>
          </p:nvSpPr>
          <p:spPr>
            <a:xfrm rot="5400000">
              <a:off x="-568961" y="4465728"/>
              <a:ext cx="1507253" cy="277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Transmitter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5" name="Left Brace 14"/>
            <p:cNvSpPr/>
            <p:nvPr/>
          </p:nvSpPr>
          <p:spPr>
            <a:xfrm>
              <a:off x="364648" y="2688120"/>
              <a:ext cx="288223" cy="3501495"/>
            </a:xfrm>
            <a:prstGeom prst="leftBrac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 rot="5400000">
            <a:off x="207953" y="1891767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Source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1053445" y="2052879"/>
            <a:ext cx="767002" cy="2946400"/>
            <a:chOff x="8310641" y="2052879"/>
            <a:chExt cx="576678" cy="2946400"/>
          </a:xfrm>
        </p:grpSpPr>
        <p:sp>
          <p:nvSpPr>
            <p:cNvPr id="18" name="Down Arrow 17"/>
            <p:cNvSpPr/>
            <p:nvPr/>
          </p:nvSpPr>
          <p:spPr>
            <a:xfrm>
              <a:off x="8310641" y="2052879"/>
              <a:ext cx="272135" cy="2946400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 rot="5400000">
              <a:off x="7931442" y="3340910"/>
              <a:ext cx="1634067" cy="277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Order of action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503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679" y="34977"/>
            <a:ext cx="10945653" cy="727023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smtClean="0"/>
              <a:t>Decoding process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007423" y="1217583"/>
                <a:ext cx="60818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For a particular English sentence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10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832691" y="1694059"/>
          <a:ext cx="670856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8094"/>
                <a:gridCol w="1118094"/>
                <a:gridCol w="1118094"/>
                <a:gridCol w="1118094"/>
                <a:gridCol w="1118094"/>
                <a:gridCol w="1118094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1618" marR="121618"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John</a:t>
                      </a:r>
                      <a:endParaRPr lang="en-US" b="1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flies</a:t>
                      </a:r>
                      <a:endParaRPr lang="en-US" b="1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</a:t>
                      </a:r>
                      <a:endParaRPr lang="en-US" b="1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river</a:t>
                      </a:r>
                      <a:endParaRPr lang="en-US" b="1" dirty="0"/>
                    </a:p>
                  </a:txBody>
                  <a:tcPr marL="121618" marR="121618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92943" y="2462664"/>
                <a:ext cx="796818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1. Choose </a:t>
                </a:r>
                <a:r>
                  <a:rPr lang="en-US" sz="2000" dirty="0"/>
                  <a:t>a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for the </a:t>
                </a:r>
                <a:r>
                  <a:rPr lang="en-US" sz="2000" dirty="0" smtClean="0"/>
                  <a:t>target sentence </a:t>
                </a:r>
                <a:r>
                  <a:rPr lang="en-US" sz="2000" dirty="0"/>
                  <a:t>(</a:t>
                </a:r>
                <a:r>
                  <a:rPr lang="en-US" sz="2000" dirty="0" err="1"/>
                  <a:t>e.g</a:t>
                </a:r>
                <a:r>
                  <a:rPr lang="en-US" sz="2000" dirty="0"/>
                  <a:t> m = 8)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119" t="-9091" r="-20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218901" y="2895432"/>
          <a:ext cx="5888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881"/>
                <a:gridCol w="500822"/>
                <a:gridCol w="1296941"/>
                <a:gridCol w="483899"/>
                <a:gridCol w="723919"/>
                <a:gridCol w="492264"/>
                <a:gridCol w="521222"/>
                <a:gridCol w="970052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21618" marR="121618"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marL="121618" marR="121618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07421" y="3652222"/>
                <a:ext cx="906854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2. Choose an alignment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the source sentence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8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/>
          <p:cNvGraphicFramePr>
            <a:graphicFrameLocks/>
          </p:cNvGraphicFramePr>
          <p:nvPr>
            <p:extLst/>
          </p:nvPr>
        </p:nvGraphicFramePr>
        <p:xfrm>
          <a:off x="2236551" y="4122054"/>
          <a:ext cx="7859957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0285"/>
                <a:gridCol w="671209"/>
                <a:gridCol w="671209"/>
                <a:gridCol w="671209"/>
                <a:gridCol w="671209"/>
                <a:gridCol w="671209"/>
                <a:gridCol w="671209"/>
                <a:gridCol w="671209"/>
                <a:gridCol w="671209"/>
              </a:tblGrid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Position</a:t>
                      </a:r>
                      <a:endParaRPr lang="en-US" dirty="0"/>
                    </a:p>
                  </a:txBody>
                  <a:tcPr marL="193871" marR="1938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93871" marR="193871" anchor="ctr"/>
                </a:tc>
              </a:tr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Position</a:t>
                      </a:r>
                      <a:endParaRPr lang="en-US" dirty="0"/>
                    </a:p>
                  </a:txBody>
                  <a:tcPr marL="193871" marR="1938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93871" marR="193871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007422" y="4897304"/>
                <a:ext cx="8672549" cy="460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3. Translate each source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into the </a:t>
                </a:r>
                <a:r>
                  <a:rPr lang="en-US" sz="2000" dirty="0" smtClean="0"/>
                  <a:t>target language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  <a:blipFill rotWithShape="0">
                <a:blip r:embed="rId5"/>
                <a:stretch>
                  <a:fillRect l="-1029"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711061"/>
              </p:ext>
            </p:extLst>
          </p:nvPr>
        </p:nvGraphicFramePr>
        <p:xfrm>
          <a:off x="902487" y="5349743"/>
          <a:ext cx="1086360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1881"/>
                <a:gridCol w="1084271"/>
                <a:gridCol w="1193662"/>
                <a:gridCol w="1272488"/>
                <a:gridCol w="979704"/>
                <a:gridCol w="1013487"/>
                <a:gridCol w="1103575"/>
                <a:gridCol w="1114835"/>
                <a:gridCol w="1349705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John</a:t>
                      </a:r>
                      <a:endParaRPr lang="en-US" b="1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flies</a:t>
                      </a:r>
                      <a:endParaRPr lang="en-US" b="1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the</a:t>
                      </a:r>
                      <a:endParaRPr lang="en-US" b="1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river</a:t>
                      </a:r>
                      <a:endParaRPr lang="en-US" b="1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river</a:t>
                      </a:r>
                      <a:endParaRPr lang="en-US" b="1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flies</a:t>
                      </a:r>
                      <a:endParaRPr lang="en-US" b="1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NULL</a:t>
                      </a:r>
                      <a:endParaRPr lang="en-US" b="1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 marL="193871" marR="193871" anchor="ctr"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Alignment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93871" marR="193871" anchor="ctr"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Encoded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</a:t>
                      </a:r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 marL="121618" marR="121618" anchor="ctr"/>
                </a:tc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11427358" y="2288910"/>
            <a:ext cx="737381" cy="2946400"/>
            <a:chOff x="8361060" y="1875903"/>
            <a:chExt cx="554407" cy="2946400"/>
          </a:xfrm>
        </p:grpSpPr>
        <p:sp>
          <p:nvSpPr>
            <p:cNvPr id="20" name="Down Arrow 19"/>
            <p:cNvSpPr/>
            <p:nvPr/>
          </p:nvSpPr>
          <p:spPr>
            <a:xfrm>
              <a:off x="8361060" y="1875903"/>
              <a:ext cx="272135" cy="29464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7959590" y="3290157"/>
              <a:ext cx="1634067" cy="277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Order of action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08093" y="3090206"/>
                <a:ext cx="1373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lang="en-US" b="1" i="1" dirty="0" err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90206"/>
                <a:ext cx="137390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46718" y="4133309"/>
                <a:ext cx="1332160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69" y="4133309"/>
                <a:ext cx="1332160" cy="6127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033651" y="1830136"/>
                <a:ext cx="687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61" y="1830136"/>
                <a:ext cx="68762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96636" y="4594779"/>
                <a:ext cx="1493678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7" y="4594779"/>
                <a:ext cx="1493678" cy="8798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 rot="5400000">
            <a:off x="11395870" y="5839896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Receiver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660312" y="1747792"/>
            <a:ext cx="228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Search through all English sentences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142854" y="2969250"/>
            <a:ext cx="2485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Search through all possible alignments</a:t>
            </a:r>
            <a:endParaRPr lang="en-US" sz="1600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" y="1085115"/>
                <a:ext cx="1772472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5115"/>
                <a:ext cx="1772473" cy="372410"/>
              </a:xfrm>
              <a:prstGeom prst="rect">
                <a:avLst/>
              </a:prstGeom>
              <a:blipFill rotWithShape="0"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41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5" grpId="0"/>
      <p:bldP spid="23" grpId="0"/>
      <p:bldP spid="28" grpId="0"/>
      <p:bldP spid="26" grpId="0"/>
      <p:bldP spid="31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999" y="74583"/>
            <a:ext cx="10945653" cy="76361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Decoding process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007423" y="1217583"/>
                <a:ext cx="60818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For a particular English sentence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10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591586"/>
              </p:ext>
            </p:extLst>
          </p:nvPr>
        </p:nvGraphicFramePr>
        <p:xfrm>
          <a:off x="2832691" y="1694059"/>
          <a:ext cx="670856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8094"/>
                <a:gridCol w="1118094"/>
                <a:gridCol w="1118094"/>
                <a:gridCol w="1118094"/>
                <a:gridCol w="1118094"/>
                <a:gridCol w="1118094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1618" marR="121618"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John</a:t>
                      </a:r>
                      <a:endParaRPr lang="en-US" b="1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swam</a:t>
                      </a:r>
                      <a:endParaRPr lang="en-US" b="1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</a:t>
                      </a:r>
                      <a:endParaRPr lang="en-US" b="1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lake</a:t>
                      </a:r>
                      <a:endParaRPr lang="en-US" b="1" dirty="0"/>
                    </a:p>
                  </a:txBody>
                  <a:tcPr marL="121618" marR="121618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92943" y="2462664"/>
                <a:ext cx="796818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1. Choose </a:t>
                </a:r>
                <a:r>
                  <a:rPr lang="en-US" sz="2000" dirty="0"/>
                  <a:t>a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for the </a:t>
                </a:r>
                <a:r>
                  <a:rPr lang="en-US" sz="2000" dirty="0" smtClean="0"/>
                  <a:t>target sentence </a:t>
                </a:r>
                <a:r>
                  <a:rPr lang="en-US" sz="2000" dirty="0"/>
                  <a:t>(</a:t>
                </a:r>
                <a:r>
                  <a:rPr lang="en-US" sz="2000" dirty="0" err="1"/>
                  <a:t>e.g</a:t>
                </a:r>
                <a:r>
                  <a:rPr lang="en-US" sz="2000" dirty="0"/>
                  <a:t> m = 8)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119" t="-9091" r="-20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218901" y="2895432"/>
          <a:ext cx="5888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881"/>
                <a:gridCol w="500822"/>
                <a:gridCol w="1296941"/>
                <a:gridCol w="483899"/>
                <a:gridCol w="723919"/>
                <a:gridCol w="492264"/>
                <a:gridCol w="521222"/>
                <a:gridCol w="970052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21618" marR="121618"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marL="121618" marR="121618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07421" y="3652222"/>
                <a:ext cx="906854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2. Choose an alignment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the source sentence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8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4123556"/>
              </p:ext>
            </p:extLst>
          </p:nvPr>
        </p:nvGraphicFramePr>
        <p:xfrm>
          <a:off x="2236551" y="4122054"/>
          <a:ext cx="7859957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0285"/>
                <a:gridCol w="671209"/>
                <a:gridCol w="671209"/>
                <a:gridCol w="671209"/>
                <a:gridCol w="671209"/>
                <a:gridCol w="671209"/>
                <a:gridCol w="671209"/>
                <a:gridCol w="671209"/>
                <a:gridCol w="671209"/>
              </a:tblGrid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Position</a:t>
                      </a:r>
                      <a:endParaRPr lang="en-US" dirty="0"/>
                    </a:p>
                  </a:txBody>
                  <a:tcPr marL="193871" marR="1938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93871" marR="193871" anchor="ctr"/>
                </a:tc>
              </a:tr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Position</a:t>
                      </a:r>
                      <a:endParaRPr lang="en-US" dirty="0"/>
                    </a:p>
                  </a:txBody>
                  <a:tcPr marL="193871" marR="1938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93871" marR="193871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007422" y="4897304"/>
                <a:ext cx="8672549" cy="460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3. Translate each source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into the </a:t>
                </a:r>
                <a:r>
                  <a:rPr lang="en-US" sz="2000" dirty="0" smtClean="0"/>
                  <a:t>target language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  <a:blipFill rotWithShape="0">
                <a:blip r:embed="rId5"/>
                <a:stretch>
                  <a:fillRect l="-1029"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810021"/>
              </p:ext>
            </p:extLst>
          </p:nvPr>
        </p:nvGraphicFramePr>
        <p:xfrm>
          <a:off x="1048641" y="5303178"/>
          <a:ext cx="1060621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8947"/>
                <a:gridCol w="1024748"/>
                <a:gridCol w="1272488"/>
                <a:gridCol w="1249727"/>
                <a:gridCol w="811029"/>
                <a:gridCol w="1036008"/>
                <a:gridCol w="1137117"/>
                <a:gridCol w="1204924"/>
                <a:gridCol w="1261227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John</a:t>
                      </a:r>
                      <a:endParaRPr lang="en-US" b="1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the</a:t>
                      </a:r>
                      <a:endParaRPr lang="en-US" b="1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lake</a:t>
                      </a:r>
                      <a:endParaRPr lang="en-US" b="1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NULL</a:t>
                      </a:r>
                      <a:endParaRPr lang="en-US" b="1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NULL</a:t>
                      </a:r>
                      <a:endParaRPr lang="en-US" b="1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swam</a:t>
                      </a:r>
                      <a:endParaRPr lang="en-US" b="1" dirty="0"/>
                    </a:p>
                  </a:txBody>
                  <a:tcPr marL="193871" marR="193871" anchor="ctr"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Alignment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93871" marR="1938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93871" marR="193871" anchor="ctr"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Encoded</a:t>
                      </a:r>
                      <a:endParaRPr lang="en-US" dirty="0"/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</a:t>
                      </a:r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 marL="121618" marR="121618" anchor="ctr"/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11422805" y="2257942"/>
            <a:ext cx="753196" cy="2946400"/>
            <a:chOff x="8482894" y="2332566"/>
            <a:chExt cx="566298" cy="2946400"/>
          </a:xfrm>
        </p:grpSpPr>
        <p:sp>
          <p:nvSpPr>
            <p:cNvPr id="20" name="Down Arrow 19"/>
            <p:cNvSpPr/>
            <p:nvPr/>
          </p:nvSpPr>
          <p:spPr>
            <a:xfrm>
              <a:off x="8482894" y="2332566"/>
              <a:ext cx="272135" cy="29464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8093315" y="3626761"/>
              <a:ext cx="1634067" cy="277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Order of action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08093" y="3090206"/>
                <a:ext cx="1373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lang="en-US" b="1" i="1" dirty="0" err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90206"/>
                <a:ext cx="137390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46718" y="4133309"/>
                <a:ext cx="1332160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69" y="4133309"/>
                <a:ext cx="1332160" cy="6127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026118" y="1875903"/>
                <a:ext cx="687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97" y="1875903"/>
                <a:ext cx="68762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0329" y="4594779"/>
                <a:ext cx="1493678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2" y="4594779"/>
                <a:ext cx="1493678" cy="8798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 rot="5400000">
            <a:off x="11395870" y="5839896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Receiver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" y="1067765"/>
                <a:ext cx="1772472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7765"/>
                <a:ext cx="1772473" cy="372410"/>
              </a:xfrm>
              <a:prstGeom prst="rect">
                <a:avLst/>
              </a:prstGeom>
              <a:blipFill rotWithShape="0"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9660312" y="1747792"/>
            <a:ext cx="228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Search through all English sentences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42854" y="2969250"/>
            <a:ext cx="2485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Search through all possible alignments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03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process in Model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space is huge</a:t>
            </a:r>
          </a:p>
          <a:p>
            <a:pPr lvl="1"/>
            <a:r>
              <a:rPr lang="en-US" dirty="0" smtClean="0"/>
              <a:t>Presumably all “sentences” in English</a:t>
            </a:r>
          </a:p>
          <a:p>
            <a:pPr lvl="2"/>
            <a:r>
              <a:rPr lang="en-US" dirty="0" smtClean="0"/>
              <a:t>English sentence length is unknown</a:t>
            </a:r>
          </a:p>
          <a:p>
            <a:pPr lvl="2"/>
            <a:r>
              <a:rPr lang="en-US" dirty="0" smtClean="0"/>
              <a:t>All permutation of words in the vocabulary</a:t>
            </a:r>
          </a:p>
          <a:p>
            <a:pPr lvl="1"/>
            <a:r>
              <a:rPr lang="en-US" dirty="0" smtClean="0"/>
              <a:t>Heuristics to reduce search space</a:t>
            </a:r>
          </a:p>
          <a:p>
            <a:pPr lvl="2"/>
            <a:r>
              <a:rPr lang="en-US" dirty="0" smtClean="0"/>
              <a:t>Trade-off between translation accuracy and efficiency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35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generative process explains only one way of generating a sentence pair</a:t>
            </a:r>
          </a:p>
          <a:p>
            <a:pPr lvl="1"/>
            <a:r>
              <a:rPr lang="en-US" dirty="0" smtClean="0"/>
              <a:t>Each way corresponds to an alignment</a:t>
            </a:r>
          </a:p>
          <a:p>
            <a:r>
              <a:rPr lang="en-US" dirty="0" smtClean="0"/>
              <a:t>Total probability of the sentence pair is the sum of probability over all alignments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Input: Parallel sentences 1…S in languages </a:t>
            </a:r>
            <a:r>
              <a:rPr lang="en-US" b="1" i="1" dirty="0" smtClean="0"/>
              <a:t>E</a:t>
            </a:r>
            <a:r>
              <a:rPr lang="en-US" dirty="0" smtClean="0"/>
              <a:t> and </a:t>
            </a:r>
            <a:r>
              <a:rPr lang="en-US" b="1" i="1" dirty="0" smtClean="0"/>
              <a:t>F</a:t>
            </a:r>
          </a:p>
          <a:p>
            <a:r>
              <a:rPr lang="en-US" dirty="0" smtClean="0"/>
              <a:t>But alignments are not known</a:t>
            </a:r>
          </a:p>
          <a:p>
            <a:r>
              <a:rPr lang="en-US" dirty="0" smtClean="0"/>
              <a:t>Goal: Learn the model P(</a:t>
            </a:r>
            <a:r>
              <a:rPr lang="en-US" b="1" dirty="0" err="1" smtClean="0"/>
              <a:t>f</a:t>
            </a:r>
            <a:r>
              <a:rPr lang="en-US" dirty="0" err="1" smtClean="0"/>
              <a:t>|</a:t>
            </a:r>
            <a:r>
              <a:rPr lang="en-US" b="1" dirty="0" err="1" smtClean="0"/>
              <a:t>e</a:t>
            </a:r>
            <a:r>
              <a:rPr lang="en-US" dirty="0" smtClean="0"/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7877" y="3505200"/>
            <a:ext cx="3496528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445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Estimation of translation probability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do not have ground-truth word-alignments, appeal to Expectation Maximization algorithm</a:t>
            </a:r>
          </a:p>
          <a:p>
            <a:pPr lvl="1"/>
            <a:r>
              <a:rPr lang="en-US" dirty="0" smtClean="0"/>
              <a:t>Intuitively, guess the alignment based on the current translation probability first; and then update the </a:t>
            </a:r>
            <a:r>
              <a:rPr lang="en-US" dirty="0"/>
              <a:t>translation </a:t>
            </a:r>
            <a:r>
              <a:rPr lang="en-US" dirty="0" smtClean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38225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Direct Transfer</a:t>
            </a:r>
          </a:p>
        </p:txBody>
      </p:sp>
      <p:sp>
        <p:nvSpPr>
          <p:cNvPr id="23555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 smtClean="0"/>
              <a:t>Morphological Analysis</a:t>
            </a:r>
          </a:p>
          <a:p>
            <a:pPr lvl="1"/>
            <a:r>
              <a:rPr lang="en-US" altLang="en-US" sz="2400" dirty="0" smtClean="0"/>
              <a:t>Mary didn’t slap the green witch. → </a:t>
            </a:r>
          </a:p>
          <a:p>
            <a:pPr lvl="1">
              <a:buFontTx/>
              <a:buNone/>
            </a:pPr>
            <a:r>
              <a:rPr lang="en-US" altLang="en-US" sz="2400" dirty="0" smtClean="0"/>
              <a:t>    Mary DO:PAST not slap the green witch.</a:t>
            </a:r>
          </a:p>
          <a:p>
            <a:r>
              <a:rPr lang="en-US" altLang="en-US" sz="2800" dirty="0" smtClean="0"/>
              <a:t>Lexical Transfer</a:t>
            </a:r>
            <a:endParaRPr lang="en-US" altLang="en-US" sz="2400" dirty="0" smtClean="0"/>
          </a:p>
          <a:p>
            <a:pPr lvl="1"/>
            <a:r>
              <a:rPr lang="en-US" altLang="en-US" sz="2400" dirty="0" smtClean="0"/>
              <a:t>Mary DO:PAST not slap the green witch.</a:t>
            </a:r>
          </a:p>
          <a:p>
            <a:pPr lvl="1"/>
            <a:endParaRPr lang="en-US" altLang="en-US" sz="2400" dirty="0" smtClean="0"/>
          </a:p>
          <a:p>
            <a:pPr lvl="1"/>
            <a:r>
              <a:rPr lang="en-US" altLang="en-US" sz="2400" dirty="0" smtClean="0"/>
              <a:t>Maria no </a:t>
            </a:r>
            <a:r>
              <a:rPr lang="en-US" altLang="en-US" sz="2400" dirty="0" err="1" smtClean="0"/>
              <a:t>dar:PAST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una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bofetada</a:t>
            </a:r>
            <a:r>
              <a:rPr lang="en-US" altLang="en-US" sz="2400" dirty="0" smtClean="0"/>
              <a:t> a la </a:t>
            </a:r>
            <a:r>
              <a:rPr lang="en-US" altLang="en-US" sz="2400" dirty="0" err="1" smtClean="0"/>
              <a:t>verde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bruja</a:t>
            </a:r>
            <a:r>
              <a:rPr lang="en-US" altLang="en-US" sz="2400" dirty="0" smtClean="0"/>
              <a:t>.</a:t>
            </a:r>
          </a:p>
          <a:p>
            <a:r>
              <a:rPr lang="en-US" altLang="en-US" sz="2800" dirty="0" smtClean="0"/>
              <a:t>Lexical Reordering</a:t>
            </a:r>
          </a:p>
          <a:p>
            <a:pPr lvl="1"/>
            <a:r>
              <a:rPr lang="en-US" altLang="en-US" sz="2400" dirty="0" smtClean="0"/>
              <a:t>Maria no </a:t>
            </a:r>
            <a:r>
              <a:rPr lang="en-US" altLang="en-US" sz="2400" dirty="0" err="1" smtClean="0"/>
              <a:t>dar:PAST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una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bofetada</a:t>
            </a:r>
            <a:r>
              <a:rPr lang="en-US" altLang="en-US" sz="2400" dirty="0" smtClean="0"/>
              <a:t> a la </a:t>
            </a:r>
            <a:r>
              <a:rPr lang="en-US" altLang="en-US" sz="2400" dirty="0" err="1" smtClean="0"/>
              <a:t>bruja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verde</a:t>
            </a:r>
            <a:r>
              <a:rPr lang="en-US" altLang="en-US" sz="2400" dirty="0" smtClean="0"/>
              <a:t>.</a:t>
            </a:r>
          </a:p>
          <a:p>
            <a:r>
              <a:rPr lang="en-US" altLang="en-US" sz="2800" dirty="0" smtClean="0"/>
              <a:t>Morphological generation</a:t>
            </a:r>
            <a:endParaRPr lang="en-US" altLang="en-US" dirty="0" smtClean="0"/>
          </a:p>
          <a:p>
            <a:pPr lvl="1"/>
            <a:r>
              <a:rPr lang="en-US" altLang="en-US" sz="2400" dirty="0" smtClean="0"/>
              <a:t>Maria no </a:t>
            </a:r>
            <a:r>
              <a:rPr lang="en-US" altLang="en-US" sz="2400" dirty="0" err="1" smtClean="0"/>
              <a:t>dió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una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bofetada</a:t>
            </a:r>
            <a:r>
              <a:rPr lang="en-US" altLang="en-US" sz="2400" dirty="0" smtClean="0"/>
              <a:t> a la </a:t>
            </a:r>
            <a:r>
              <a:rPr lang="en-US" altLang="en-US" sz="2400" dirty="0" err="1" smtClean="0"/>
              <a:t>bruja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verde</a:t>
            </a:r>
            <a:r>
              <a:rPr lang="en-US" altLang="en-US" sz="2400" dirty="0" smtClean="0"/>
              <a:t>.</a:t>
            </a:r>
          </a:p>
          <a:p>
            <a:pPr lvl="1"/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222727" y="6400800"/>
            <a:ext cx="2533716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38D8D3-8010-471A-BC23-D6FB4912F9D6}" type="slidenum">
              <a:rPr lang="en-US" smtClean="0"/>
              <a:pPr>
                <a:defRPr/>
              </a:pPr>
              <a:t>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321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Algorithm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594519" y="2179638"/>
            <a:ext cx="2729627" cy="639762"/>
          </a:xfrm>
        </p:spPr>
        <p:txBody>
          <a:bodyPr/>
          <a:lstStyle/>
          <a:p>
            <a:r>
              <a:rPr lang="en-US" dirty="0" smtClean="0"/>
              <a:t>E-Step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8092" y="2830512"/>
            <a:ext cx="5168027" cy="1960564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 lnSpcReduction="10000"/>
          </a:bodyPr>
          <a:lstStyle/>
          <a:p>
            <a:r>
              <a:rPr lang="en-US" b="1" dirty="0" smtClean="0"/>
              <a:t>for</a:t>
            </a:r>
            <a:r>
              <a:rPr lang="en-US" dirty="0" smtClean="0"/>
              <a:t> each sentence in training corpus</a:t>
            </a:r>
          </a:p>
          <a:p>
            <a:pPr lvl="1"/>
            <a:r>
              <a:rPr lang="en-US" sz="2400" b="1" dirty="0" smtClean="0"/>
              <a:t>for</a:t>
            </a:r>
            <a:r>
              <a:rPr lang="en-US" sz="2400" dirty="0" smtClean="0"/>
              <a:t> each </a:t>
            </a:r>
            <a:r>
              <a:rPr lang="en-US" sz="2400" dirty="0" err="1" smtClean="0"/>
              <a:t>f,e</a:t>
            </a:r>
            <a:r>
              <a:rPr lang="en-US" sz="2400" dirty="0" smtClean="0"/>
              <a:t> pair : </a:t>
            </a:r>
            <a:br>
              <a:rPr lang="en-US" sz="2400" dirty="0" smtClean="0"/>
            </a:br>
            <a:r>
              <a:rPr lang="en-US" sz="2400" dirty="0" smtClean="0"/>
              <a:t>     Compute c(</a:t>
            </a:r>
            <a:r>
              <a:rPr lang="en-US" sz="2400" dirty="0" err="1" smtClean="0"/>
              <a:t>f|e;f</a:t>
            </a:r>
            <a:r>
              <a:rPr lang="en-US" sz="2400" dirty="0" smtClean="0"/>
              <a:t>(s),e(s))</a:t>
            </a:r>
          </a:p>
          <a:p>
            <a:pPr lvl="1"/>
            <a:r>
              <a:rPr lang="en-US" sz="2400" dirty="0" smtClean="0"/>
              <a:t>Use t(f|e) values from previous iteration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78046" y="2317830"/>
            <a:ext cx="2493674" cy="639762"/>
          </a:xfrm>
        </p:spPr>
        <p:txBody>
          <a:bodyPr/>
          <a:lstStyle/>
          <a:p>
            <a:r>
              <a:rPr lang="en-US" dirty="0" smtClean="0"/>
              <a:t>M-Step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178046" y="2982912"/>
            <a:ext cx="5274351" cy="1436688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dirty="0" smtClean="0"/>
              <a:t>for each </a:t>
            </a:r>
            <a:r>
              <a:rPr lang="en-US" dirty="0" err="1" smtClean="0"/>
              <a:t>f,e</a:t>
            </a:r>
            <a:r>
              <a:rPr lang="en-US" dirty="0" smtClean="0"/>
              <a:t> pair: compute t(f|e)</a:t>
            </a:r>
          </a:p>
          <a:p>
            <a:r>
              <a:rPr lang="en-US" dirty="0" smtClean="0"/>
              <a:t>Use the c(f|e) values computed in E-step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0789" y="1498938"/>
            <a:ext cx="7251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Initialize </a:t>
            </a:r>
            <a:r>
              <a:rPr lang="en-US" sz="2400" dirty="0"/>
              <a:t>all t(f|e) to any value in [0,1</a:t>
            </a:r>
            <a:r>
              <a:rPr lang="en-US" sz="2400" dirty="0" smtClean="0"/>
              <a:t>].</a:t>
            </a:r>
          </a:p>
          <a:p>
            <a:r>
              <a:rPr lang="en-US" sz="2400" dirty="0" smtClean="0"/>
              <a:t>Repeat the E-step and M-step till t(f|e) values converge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8900319" y="1143000"/>
            <a:ext cx="2552078" cy="1676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c(</a:t>
            </a:r>
            <a:r>
              <a:rPr lang="en-US" sz="2400" b="1" dirty="0" err="1" smtClean="0"/>
              <a:t>f|e</a:t>
            </a:r>
            <a:r>
              <a:rPr lang="en-US" sz="2400" b="1" dirty="0" smtClean="0"/>
              <a:t>)</a:t>
            </a:r>
            <a:r>
              <a:rPr lang="en-US" sz="2400" dirty="0" smtClean="0"/>
              <a:t> is the expected count that f and e are aligned</a:t>
            </a:r>
            <a:endParaRPr lang="en-US" sz="2400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518" y="4800154"/>
            <a:ext cx="5849169" cy="160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7968" y="4572000"/>
            <a:ext cx="38576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54967" y="5604849"/>
            <a:ext cx="34480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385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smtClean="0"/>
              <a:t>translation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models 2-5 are more </a:t>
            </a:r>
            <a:r>
              <a:rPr lang="en-US" dirty="0" smtClean="0"/>
              <a:t>complex</a:t>
            </a:r>
          </a:p>
          <a:p>
            <a:pPr lvl="1"/>
            <a:r>
              <a:rPr lang="en-US" dirty="0" smtClean="0"/>
              <a:t>Word </a:t>
            </a:r>
            <a:r>
              <a:rPr lang="en-US" dirty="0"/>
              <a:t>order and string position of the aligned </a:t>
            </a:r>
            <a:r>
              <a:rPr lang="en-US" dirty="0" smtClean="0"/>
              <a:t>words</a:t>
            </a:r>
          </a:p>
          <a:p>
            <a:pPr lvl="1"/>
            <a:r>
              <a:rPr lang="en-US" dirty="0" smtClean="0"/>
              <a:t>Phase-based translation in the source and target languages</a:t>
            </a:r>
          </a:p>
          <a:p>
            <a:pPr lvl="2"/>
            <a:r>
              <a:rPr lang="en-US" dirty="0" smtClean="0"/>
              <a:t>Incorporate </a:t>
            </a:r>
            <a:r>
              <a:rPr lang="en-US" dirty="0"/>
              <a:t>syntax or quasi-syntactic structures</a:t>
            </a:r>
          </a:p>
          <a:p>
            <a:pPr lvl="2"/>
            <a:r>
              <a:rPr lang="en-US" dirty="0" smtClean="0"/>
              <a:t>Greatly reduce search space</a:t>
            </a:r>
          </a:p>
        </p:txBody>
      </p:sp>
    </p:spTree>
    <p:extLst>
      <p:ext uri="{BB962C8B-B14F-4D97-AF65-F5344CB8AC3E}">
        <p14:creationId xmlns:p14="http://schemas.microsoft.com/office/powerpoint/2010/main" val="261683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 in machine translation</a:t>
            </a:r>
          </a:p>
          <a:p>
            <a:pPr lvl="1"/>
            <a:r>
              <a:rPr lang="en-US" dirty="0" smtClean="0"/>
              <a:t>Lexicon/syntactic/semantic divergences</a:t>
            </a:r>
          </a:p>
          <a:p>
            <a:r>
              <a:rPr lang="en-US" dirty="0" smtClean="0"/>
              <a:t>Statistical machine translation</a:t>
            </a:r>
          </a:p>
          <a:p>
            <a:pPr lvl="1"/>
            <a:r>
              <a:rPr lang="en-US" dirty="0" smtClean="0"/>
              <a:t>Source-channel framework for statistical machine translation</a:t>
            </a:r>
          </a:p>
          <a:p>
            <a:pPr lvl="2"/>
            <a:r>
              <a:rPr lang="en-US" dirty="0" smtClean="0"/>
              <a:t>Generative process</a:t>
            </a:r>
          </a:p>
          <a:p>
            <a:pPr lvl="1"/>
            <a:r>
              <a:rPr lang="en-US" dirty="0" smtClean="0"/>
              <a:t>IBM model 1</a:t>
            </a:r>
          </a:p>
          <a:p>
            <a:pPr lvl="2"/>
            <a:r>
              <a:rPr lang="en-US" dirty="0" smtClean="0"/>
              <a:t>Idea of word alignment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0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9117156" y="3159125"/>
            <a:ext cx="10711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verde.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010082" y="3544888"/>
            <a:ext cx="59554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1           2        3      3                3         0   4       6            5</a:t>
            </a:r>
          </a:p>
        </p:txBody>
      </p:sp>
      <p:sp>
        <p:nvSpPr>
          <p:cNvPr id="348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Sample IBM Model 1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191056" y="3633788"/>
            <a:ext cx="2533716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81E07ED-F2F7-43C9-8CF5-A65C80540DB9}" type="slidenum">
              <a:rPr lang="en-US" smtClean="0"/>
              <a:pPr>
                <a:defRPr/>
              </a:pPr>
              <a:t>33</a:t>
            </a:fld>
            <a:endParaRPr lang="en-US" dirty="0">
              <a:latin typeface="+mn-lt"/>
            </a:endParaRPr>
          </a:p>
        </p:txBody>
      </p:sp>
      <p:sp>
        <p:nvSpPr>
          <p:cNvPr id="34822" name="TextBox 4"/>
          <p:cNvSpPr txBox="1">
            <a:spLocks noChangeArrowheads="1"/>
          </p:cNvSpPr>
          <p:nvPr/>
        </p:nvSpPr>
        <p:spPr bwMode="auto">
          <a:xfrm>
            <a:off x="848795" y="2370139"/>
            <a:ext cx="57647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0B050"/>
                </a:solidFill>
              </a:rPr>
              <a:t>NULL</a:t>
            </a:r>
            <a:r>
              <a:rPr lang="en-US" altLang="en-US" sz="2000"/>
              <a:t>  </a:t>
            </a:r>
            <a:r>
              <a:rPr lang="en-US" altLang="en-US" sz="2800"/>
              <a:t>Mary didn’t slap the green witch.</a:t>
            </a:r>
          </a:p>
        </p:txBody>
      </p:sp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 rot="5400000">
            <a:off x="2267724" y="2980870"/>
            <a:ext cx="601663" cy="27237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7"/>
          <p:cNvCxnSpPr>
            <a:cxnSpLocks noChangeShapeType="1"/>
          </p:cNvCxnSpPr>
          <p:nvPr/>
        </p:nvCxnSpPr>
        <p:spPr bwMode="auto">
          <a:xfrm rot="5400000">
            <a:off x="3302324" y="2964995"/>
            <a:ext cx="601663" cy="27237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8"/>
          <p:cNvCxnSpPr>
            <a:cxnSpLocks noChangeShapeType="1"/>
          </p:cNvCxnSpPr>
          <p:nvPr/>
        </p:nvCxnSpPr>
        <p:spPr bwMode="auto">
          <a:xfrm rot="10800000" flipV="1">
            <a:off x="4064504" y="2784476"/>
            <a:ext cx="884689" cy="6207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10"/>
          <p:cNvCxnSpPr>
            <a:cxnSpLocks noChangeShapeType="1"/>
          </p:cNvCxnSpPr>
          <p:nvPr/>
        </p:nvCxnSpPr>
        <p:spPr bwMode="auto">
          <a:xfrm rot="5400000">
            <a:off x="4639767" y="3085855"/>
            <a:ext cx="722312" cy="1477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13"/>
          <p:cNvCxnSpPr>
            <a:cxnSpLocks noChangeShapeType="1"/>
          </p:cNvCxnSpPr>
          <p:nvPr/>
        </p:nvCxnSpPr>
        <p:spPr bwMode="auto">
          <a:xfrm>
            <a:off x="5039985" y="2768600"/>
            <a:ext cx="960700" cy="6365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18"/>
          <p:cNvCxnSpPr>
            <a:cxnSpLocks noChangeShapeType="1"/>
          </p:cNvCxnSpPr>
          <p:nvPr/>
        </p:nvCxnSpPr>
        <p:spPr bwMode="auto">
          <a:xfrm>
            <a:off x="6032357" y="2803526"/>
            <a:ext cx="1712369" cy="61436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21"/>
          <p:cNvCxnSpPr>
            <a:cxnSpLocks noChangeShapeType="1"/>
          </p:cNvCxnSpPr>
          <p:nvPr/>
        </p:nvCxnSpPr>
        <p:spPr bwMode="auto">
          <a:xfrm>
            <a:off x="6864260" y="2754314"/>
            <a:ext cx="3074242" cy="6492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23"/>
          <p:cNvCxnSpPr>
            <a:cxnSpLocks noChangeShapeType="1"/>
          </p:cNvCxnSpPr>
          <p:nvPr/>
        </p:nvCxnSpPr>
        <p:spPr bwMode="auto">
          <a:xfrm rot="16200000" flipH="1">
            <a:off x="7886694" y="2927013"/>
            <a:ext cx="661987" cy="36738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1471668" y="2814638"/>
            <a:ext cx="5888778" cy="5905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2" name="TextBox 14"/>
          <p:cNvSpPr txBox="1">
            <a:spLocks noChangeArrowheads="1"/>
          </p:cNvSpPr>
          <p:nvPr/>
        </p:nvSpPr>
        <p:spPr bwMode="auto">
          <a:xfrm>
            <a:off x="1233076" y="2214563"/>
            <a:ext cx="52501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0           1            2             3        4         5            6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425217" y="3176588"/>
            <a:ext cx="10406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Maria</a:t>
            </a:r>
            <a:endParaRPr lang="en-US" altLang="en-US" sz="2000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2865211" y="3176588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no</a:t>
            </a:r>
            <a:endParaRPr lang="en-US" altLang="en-US" sz="2000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1488559" y="3225797"/>
            <a:ext cx="9153049" cy="425498"/>
            <a:chOff x="1227221" y="3261352"/>
            <a:chExt cx="6882063" cy="426630"/>
          </a:xfrm>
        </p:grpSpPr>
        <p:sp>
          <p:nvSpPr>
            <p:cNvPr id="34842" name="Rectangle 47"/>
            <p:cNvSpPr>
              <a:spLocks noChangeArrowheads="1"/>
            </p:cNvSpPr>
            <p:nvPr/>
          </p:nvSpPr>
          <p:spPr bwMode="auto">
            <a:xfrm>
              <a:off x="1227221" y="3284621"/>
              <a:ext cx="6882063" cy="403361"/>
            </a:xfrm>
            <a:prstGeom prst="rect">
              <a:avLst/>
            </a:prstGeom>
            <a:noFill/>
            <a:ln w="19050" algn="ctr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  <p:cxnSp>
          <p:nvCxnSpPr>
            <p:cNvPr id="34843" name="Straight Connector 48"/>
            <p:cNvCxnSpPr>
              <a:cxnSpLocks noChangeShapeType="1"/>
            </p:cNvCxnSpPr>
            <p:nvPr/>
          </p:nvCxnSpPr>
          <p:spPr bwMode="auto">
            <a:xfrm rot="5400000">
              <a:off x="2129590" y="3465094"/>
              <a:ext cx="360947" cy="1588"/>
            </a:xfrm>
            <a:prstGeom prst="line">
              <a:avLst/>
            </a:prstGeom>
            <a:noFill/>
            <a:ln w="19050" algn="ctr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4" name="Straight Connector 49"/>
            <p:cNvCxnSpPr>
              <a:cxnSpLocks noChangeShapeType="1"/>
            </p:cNvCxnSpPr>
            <p:nvPr/>
          </p:nvCxnSpPr>
          <p:spPr bwMode="auto">
            <a:xfrm rot="5400000">
              <a:off x="2616869" y="3459078"/>
              <a:ext cx="372979" cy="1588"/>
            </a:xfrm>
            <a:prstGeom prst="line">
              <a:avLst/>
            </a:prstGeom>
            <a:noFill/>
            <a:ln w="19050" algn="ctr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5" name="Straight Connector 50"/>
            <p:cNvCxnSpPr>
              <a:cxnSpLocks noChangeShapeType="1"/>
            </p:cNvCxnSpPr>
            <p:nvPr/>
          </p:nvCxnSpPr>
          <p:spPr bwMode="auto">
            <a:xfrm rot="5400000">
              <a:off x="3170322" y="3483142"/>
              <a:ext cx="372979" cy="1588"/>
            </a:xfrm>
            <a:prstGeom prst="line">
              <a:avLst/>
            </a:prstGeom>
            <a:noFill/>
            <a:ln w="19050" algn="ctr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6" name="Straight Connector 51"/>
            <p:cNvCxnSpPr>
              <a:cxnSpLocks noChangeShapeType="1"/>
            </p:cNvCxnSpPr>
            <p:nvPr/>
          </p:nvCxnSpPr>
          <p:spPr bwMode="auto">
            <a:xfrm rot="5400000">
              <a:off x="3801980" y="3465094"/>
              <a:ext cx="360947" cy="1588"/>
            </a:xfrm>
            <a:prstGeom prst="line">
              <a:avLst/>
            </a:prstGeom>
            <a:noFill/>
            <a:ln w="19050" algn="ctr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7" name="Straight Connector 52"/>
            <p:cNvCxnSpPr>
              <a:cxnSpLocks noChangeShapeType="1"/>
            </p:cNvCxnSpPr>
            <p:nvPr/>
          </p:nvCxnSpPr>
          <p:spPr bwMode="auto">
            <a:xfrm rot="5400000">
              <a:off x="5257801" y="3465095"/>
              <a:ext cx="360947" cy="1588"/>
            </a:xfrm>
            <a:prstGeom prst="line">
              <a:avLst/>
            </a:prstGeom>
            <a:noFill/>
            <a:ln w="19050" algn="ctr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8" name="Straight Connector 53"/>
            <p:cNvCxnSpPr>
              <a:cxnSpLocks noChangeShapeType="1"/>
            </p:cNvCxnSpPr>
            <p:nvPr/>
          </p:nvCxnSpPr>
          <p:spPr bwMode="auto">
            <a:xfrm rot="5400000">
              <a:off x="5504447" y="3459079"/>
              <a:ext cx="348916" cy="1588"/>
            </a:xfrm>
            <a:prstGeom prst="line">
              <a:avLst/>
            </a:prstGeom>
            <a:noFill/>
            <a:ln w="19050" algn="ctr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9" name="Straight Connector 54"/>
            <p:cNvCxnSpPr>
              <a:cxnSpLocks noChangeShapeType="1"/>
            </p:cNvCxnSpPr>
            <p:nvPr/>
          </p:nvCxnSpPr>
          <p:spPr bwMode="auto">
            <a:xfrm rot="5400000">
              <a:off x="5865395" y="3471110"/>
              <a:ext cx="372979" cy="1588"/>
            </a:xfrm>
            <a:prstGeom prst="line">
              <a:avLst/>
            </a:prstGeom>
            <a:noFill/>
            <a:ln w="19050" algn="ctr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50" name="Straight Connector 55"/>
            <p:cNvCxnSpPr>
              <a:cxnSpLocks noChangeShapeType="1"/>
            </p:cNvCxnSpPr>
            <p:nvPr/>
          </p:nvCxnSpPr>
          <p:spPr bwMode="auto">
            <a:xfrm rot="5400000">
              <a:off x="6809874" y="3453063"/>
              <a:ext cx="385010" cy="1588"/>
            </a:xfrm>
            <a:prstGeom prst="line">
              <a:avLst/>
            </a:prstGeom>
            <a:noFill/>
            <a:ln w="19050" algn="ctr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3532424" y="3173414"/>
            <a:ext cx="643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dió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214416" y="3181350"/>
            <a:ext cx="7024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una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5073767" y="3189289"/>
            <a:ext cx="14189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bofetada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971943" y="3173414"/>
            <a:ext cx="3433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a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7349889" y="3181350"/>
            <a:ext cx="442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la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7841852" y="3165475"/>
            <a:ext cx="9220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bruja</a:t>
            </a:r>
          </a:p>
        </p:txBody>
      </p:sp>
    </p:spTree>
    <p:extLst>
      <p:ext uri="{BB962C8B-B14F-4D97-AF65-F5344CB8AC3E}">
        <p14:creationId xmlns:p14="http://schemas.microsoft.com/office/powerpoint/2010/main" val="275430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16" grpId="0"/>
      <p:bldP spid="36" grpId="0"/>
      <p:bldP spid="45" grpId="0"/>
      <p:bldP spid="57" grpId="0"/>
      <p:bldP spid="58" grpId="0"/>
      <p:bldP spid="59" grpId="0"/>
      <p:bldP spid="60" grpId="0"/>
      <p:bldP spid="61" grpId="0"/>
      <p:bldP spid="6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Computing P(</a:t>
            </a:r>
            <a:r>
              <a:rPr lang="en-US" altLang="en-US" i="1" smtClean="0"/>
              <a:t>F</a:t>
            </a:r>
            <a:r>
              <a:rPr lang="en-US" altLang="en-US" smtClean="0"/>
              <a:t> | </a:t>
            </a:r>
            <a:r>
              <a:rPr lang="en-US" altLang="en-US" i="1" smtClean="0"/>
              <a:t>E</a:t>
            </a:r>
            <a:r>
              <a:rPr lang="en-US" altLang="en-US" smtClean="0"/>
              <a:t>) in IBM Model 1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912138" y="1371600"/>
            <a:ext cx="10337562" cy="1468438"/>
          </a:xfrm>
        </p:spPr>
        <p:txBody>
          <a:bodyPr/>
          <a:lstStyle/>
          <a:p>
            <a:r>
              <a:rPr lang="en-US" altLang="en-US" sz="2800" smtClean="0"/>
              <a:t>Assume some length distribution P(</a:t>
            </a:r>
            <a:r>
              <a:rPr lang="en-US" altLang="en-US" sz="2800" i="1" smtClean="0"/>
              <a:t>J</a:t>
            </a:r>
            <a:r>
              <a:rPr lang="en-US" altLang="en-US" sz="2800" smtClean="0"/>
              <a:t> | </a:t>
            </a:r>
            <a:r>
              <a:rPr lang="en-US" altLang="en-US" sz="2800" i="1" smtClean="0"/>
              <a:t>E</a:t>
            </a:r>
            <a:r>
              <a:rPr lang="en-US" altLang="en-US" sz="2800" smtClean="0"/>
              <a:t>) </a:t>
            </a:r>
          </a:p>
          <a:p>
            <a:r>
              <a:rPr lang="en-US" altLang="en-US" sz="2800" smtClean="0"/>
              <a:t>Assume all alignments are equally likely. Since there are (</a:t>
            </a:r>
            <a:r>
              <a:rPr lang="en-US" altLang="en-US" sz="2800" i="1" smtClean="0"/>
              <a:t>I</a:t>
            </a:r>
            <a:r>
              <a:rPr lang="en-US" altLang="en-US" sz="2800" smtClean="0"/>
              <a:t> + 1)</a:t>
            </a:r>
            <a:r>
              <a:rPr lang="en-US" altLang="en-US" sz="2800" i="1" baseline="30000" smtClean="0"/>
              <a:t>J </a:t>
            </a:r>
            <a:r>
              <a:rPr lang="en-US" altLang="en-US" sz="2800" smtClean="0"/>
              <a:t> possible alignments:</a:t>
            </a:r>
            <a:endParaRPr lang="en-US" altLang="en-US" sz="2800" i="1" baseline="30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22727" y="6400800"/>
            <a:ext cx="2533716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0FF5414-9F4D-469D-B0EF-A37B9E73936F}" type="slidenum">
              <a:rPr lang="en-US" smtClean="0"/>
              <a:pPr>
                <a:defRPr/>
              </a:pPr>
              <a:t>34</a:t>
            </a:fld>
            <a:endParaRPr lang="en-US" dirty="0">
              <a:latin typeface="+mn-lt"/>
            </a:endParaRPr>
          </a:p>
        </p:txBody>
      </p:sp>
      <p:graphicFrame>
        <p:nvGraphicFramePr>
          <p:cNvPr id="35845" name="Object 2"/>
          <p:cNvGraphicFramePr>
            <a:graphicFrameLocks noChangeAspect="1"/>
          </p:cNvGraphicFramePr>
          <p:nvPr/>
        </p:nvGraphicFramePr>
        <p:xfrm>
          <a:off x="4174298" y="2714626"/>
          <a:ext cx="3697114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Equation" r:id="rId4" imgW="1219200" imgH="419100" progId="Equation.3">
                  <p:embed/>
                </p:oleObj>
              </mc:Choice>
              <mc:Fallback>
                <p:oleObj name="Equation" r:id="rId4" imgW="1219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4298" y="2714626"/>
                        <a:ext cx="3697114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54367" y="3652838"/>
            <a:ext cx="10337562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lang="en-US" sz="2800" b="0" kern="0" dirty="0">
                <a:latin typeface="+mn-lt"/>
              </a:rPr>
              <a:t>Assume </a:t>
            </a:r>
            <a:r>
              <a:rPr lang="en-US" sz="2800" b="0" i="1" kern="0" dirty="0">
                <a:latin typeface="+mn-lt"/>
              </a:rPr>
              <a:t>t</a:t>
            </a:r>
            <a:r>
              <a:rPr lang="en-US" sz="2800" b="0" kern="0" dirty="0">
                <a:latin typeface="+mn-lt"/>
              </a:rPr>
              <a:t>(</a:t>
            </a:r>
            <a:r>
              <a:rPr lang="en-US" sz="2800" b="0" i="1" kern="0" dirty="0" err="1">
                <a:latin typeface="+mn-lt"/>
              </a:rPr>
              <a:t>f</a:t>
            </a:r>
            <a:r>
              <a:rPr lang="en-US" sz="2800" b="0" i="1" kern="0" baseline="-25000" dirty="0" err="1">
                <a:latin typeface="+mn-lt"/>
              </a:rPr>
              <a:t>x</a:t>
            </a:r>
            <a:r>
              <a:rPr lang="en-US" sz="2800" b="0" kern="0" dirty="0" err="1">
                <a:latin typeface="+mn-lt"/>
              </a:rPr>
              <a:t>,</a:t>
            </a:r>
            <a:r>
              <a:rPr lang="en-US" sz="2800" b="0" i="1" kern="0" dirty="0" err="1">
                <a:latin typeface="+mn-lt"/>
              </a:rPr>
              <a:t>e</a:t>
            </a:r>
            <a:r>
              <a:rPr lang="en-US" sz="2800" b="0" i="1" kern="0" baseline="-25000" dirty="0" err="1">
                <a:latin typeface="+mn-lt"/>
              </a:rPr>
              <a:t>y</a:t>
            </a:r>
            <a:r>
              <a:rPr lang="en-US" sz="2800" b="0" kern="0" dirty="0">
                <a:latin typeface="+mn-lt"/>
              </a:rPr>
              <a:t>) is the probability of translating </a:t>
            </a:r>
            <a:r>
              <a:rPr lang="en-US" sz="2800" b="0" i="1" kern="0" dirty="0" err="1"/>
              <a:t>e</a:t>
            </a:r>
            <a:r>
              <a:rPr lang="en-US" sz="2800" b="0" i="1" kern="0" baseline="-25000" dirty="0" err="1"/>
              <a:t>y</a:t>
            </a:r>
            <a:r>
              <a:rPr lang="en-US" sz="2800" b="0" i="1" kern="0" baseline="-25000" dirty="0"/>
              <a:t> </a:t>
            </a:r>
            <a:r>
              <a:rPr lang="en-US" sz="2800" b="0" kern="0" dirty="0">
                <a:latin typeface="+mn-lt"/>
              </a:rPr>
              <a:t>as </a:t>
            </a:r>
            <a:r>
              <a:rPr lang="en-US" sz="2800" b="0" i="1" kern="0" dirty="0" err="1"/>
              <a:t>f</a:t>
            </a:r>
            <a:r>
              <a:rPr lang="en-US" sz="2800" b="0" i="1" kern="0" baseline="-25000" dirty="0" err="1"/>
              <a:t>x</a:t>
            </a:r>
            <a:r>
              <a:rPr lang="en-US" sz="2800" b="0" kern="0" dirty="0"/>
              <a:t>, therefore:</a:t>
            </a:r>
            <a:endParaRPr lang="en-US" sz="2800" b="0" i="1" kern="0" baseline="30000" dirty="0">
              <a:latin typeface="+mn-lt"/>
            </a:endParaRPr>
          </a:p>
        </p:txBody>
      </p:sp>
      <p:graphicFrame>
        <p:nvGraphicFramePr>
          <p:cNvPr id="35847" name="Object 3"/>
          <p:cNvGraphicFramePr>
            <a:graphicFrameLocks noChangeAspect="1"/>
          </p:cNvGraphicFramePr>
          <p:nvPr/>
        </p:nvGraphicFramePr>
        <p:xfrm>
          <a:off x="4376995" y="4271963"/>
          <a:ext cx="470426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Equation" r:id="rId6" imgW="1600200" imgH="457200" progId="Equation.3">
                  <p:embed/>
                </p:oleObj>
              </mc:Choice>
              <mc:Fallback>
                <p:oleObj name="Equation" r:id="rId6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6995" y="4271963"/>
                        <a:ext cx="4704267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00233" y="5213351"/>
            <a:ext cx="1083374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lang="en-US" sz="2800" b="0" kern="0" dirty="0" err="1">
                <a:latin typeface="+mn-lt"/>
              </a:rPr>
              <a:t>Det</a:t>
            </a:r>
            <a:r>
              <a:rPr lang="en-US" sz="2800" b="0" kern="0" dirty="0">
                <a:latin typeface="+mn-lt"/>
              </a:rPr>
              <a:t>ermine </a:t>
            </a:r>
            <a:r>
              <a:rPr lang="en-US" sz="2800" dirty="0"/>
              <a:t>P(</a:t>
            </a:r>
            <a:r>
              <a:rPr lang="en-US" sz="2800" i="1" dirty="0"/>
              <a:t>F</a:t>
            </a:r>
            <a:r>
              <a:rPr lang="en-US" sz="2800" dirty="0"/>
              <a:t> | </a:t>
            </a:r>
            <a:r>
              <a:rPr lang="en-US" sz="2800" i="1" dirty="0"/>
              <a:t>E</a:t>
            </a:r>
            <a:r>
              <a:rPr lang="en-US" sz="2800" dirty="0"/>
              <a:t>) </a:t>
            </a:r>
            <a:r>
              <a:rPr lang="en-US" sz="2800" b="0" dirty="0"/>
              <a:t>by summing over all alignments: </a:t>
            </a:r>
            <a:r>
              <a:rPr lang="en-US" sz="2800" b="0" kern="0" dirty="0">
                <a:latin typeface="+mn-lt"/>
              </a:rPr>
              <a:t> </a:t>
            </a:r>
            <a:endParaRPr lang="en-US" sz="2800" b="0" i="1" kern="0" baseline="30000" dirty="0">
              <a:latin typeface="+mn-lt"/>
            </a:endParaRPr>
          </a:p>
        </p:txBody>
      </p:sp>
      <p:graphicFrame>
        <p:nvGraphicFramePr>
          <p:cNvPr id="35849" name="Object 4"/>
          <p:cNvGraphicFramePr>
            <a:graphicFrameLocks noChangeAspect="1"/>
          </p:cNvGraphicFramePr>
          <p:nvPr/>
        </p:nvGraphicFramePr>
        <p:xfrm>
          <a:off x="895247" y="5691189"/>
          <a:ext cx="1037134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Equation" r:id="rId8" imgW="3657600" imgH="457200" progId="Equation.3">
                  <p:embed/>
                </p:oleObj>
              </mc:Choice>
              <mc:Fallback>
                <p:oleObj name="Equation" r:id="rId8" imgW="3657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247" y="5691189"/>
                        <a:ext cx="1037134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17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Decoding for IBM Model 1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912138" y="1371601"/>
            <a:ext cx="10337562" cy="1179513"/>
          </a:xfrm>
        </p:spPr>
        <p:txBody>
          <a:bodyPr/>
          <a:lstStyle/>
          <a:p>
            <a:r>
              <a:rPr lang="en-US" altLang="en-US" smtClean="0"/>
              <a:t>Goal is to find the most probable alignment given a parameterized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22727" y="6400800"/>
            <a:ext cx="2533716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E0D9155-FE17-48E7-A252-450520FBC421}" type="slidenum">
              <a:rPr lang="en-US" smtClean="0"/>
              <a:pPr>
                <a:defRPr/>
              </a:pPr>
              <a:t>35</a:t>
            </a:fld>
            <a:endParaRPr lang="en-US" dirty="0">
              <a:latin typeface="+mn-lt"/>
            </a:endParaRPr>
          </a:p>
        </p:txBody>
      </p:sp>
      <p:graphicFrame>
        <p:nvGraphicFramePr>
          <p:cNvPr id="36869" name="Object 2"/>
          <p:cNvGraphicFramePr>
            <a:graphicFrameLocks noChangeAspect="1"/>
          </p:cNvGraphicFramePr>
          <p:nvPr/>
        </p:nvGraphicFramePr>
        <p:xfrm>
          <a:off x="3165035" y="2433639"/>
          <a:ext cx="4531129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Equation" r:id="rId4" imgW="1447800" imgH="330200" progId="Equation.3">
                  <p:embed/>
                </p:oleObj>
              </mc:Choice>
              <mc:Fallback>
                <p:oleObj name="Equation" r:id="rId4" imgW="14478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035" y="2433639"/>
                        <a:ext cx="4531129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4"/>
          <p:cNvGraphicFramePr>
            <a:graphicFrameLocks noChangeAspect="1"/>
          </p:cNvGraphicFramePr>
          <p:nvPr/>
        </p:nvGraphicFramePr>
        <p:xfrm>
          <a:off x="3553538" y="2995613"/>
          <a:ext cx="5800098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" name="Equation" r:id="rId6" imgW="1905000" imgH="457200" progId="Equation.3">
                  <p:embed/>
                </p:oleObj>
              </mc:Choice>
              <mc:Fallback>
                <p:oleObj name="Equation" r:id="rId6" imgW="1905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3538" y="2995613"/>
                        <a:ext cx="5800098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4"/>
          <p:cNvGraphicFramePr>
            <a:graphicFrameLocks noChangeAspect="1"/>
          </p:cNvGraphicFramePr>
          <p:nvPr/>
        </p:nvGraphicFramePr>
        <p:xfrm>
          <a:off x="3559872" y="3954463"/>
          <a:ext cx="4176409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Equation" r:id="rId8" imgW="1371600" imgH="457200" progId="Equation.3">
                  <p:embed/>
                </p:oleObj>
              </mc:Choice>
              <mc:Fallback>
                <p:oleObj name="Equation" r:id="rId8" imgW="1371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872" y="3954463"/>
                        <a:ext cx="4176409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TextBox 8"/>
          <p:cNvSpPr txBox="1">
            <a:spLocks noChangeArrowheads="1"/>
          </p:cNvSpPr>
          <p:nvPr/>
        </p:nvSpPr>
        <p:spPr bwMode="auto">
          <a:xfrm>
            <a:off x="943810" y="4884738"/>
            <a:ext cx="743985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/>
              <a:t>Since translation choice for each position </a:t>
            </a:r>
            <a:r>
              <a:rPr lang="en-US" altLang="en-US" sz="2400" b="0" i="1"/>
              <a:t>j</a:t>
            </a:r>
            <a:r>
              <a:rPr lang="en-US" altLang="en-US" sz="2400" b="0"/>
              <a:t> is independent,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/>
              <a:t>the product is maximized by maximizing each term:</a:t>
            </a:r>
          </a:p>
        </p:txBody>
      </p:sp>
      <p:graphicFrame>
        <p:nvGraphicFramePr>
          <p:cNvPr id="36873" name="Object 6"/>
          <p:cNvGraphicFramePr>
            <a:graphicFrameLocks noChangeAspect="1"/>
          </p:cNvGraphicFramePr>
          <p:nvPr/>
        </p:nvGraphicFramePr>
        <p:xfrm>
          <a:off x="2337355" y="5803901"/>
          <a:ext cx="6406079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Equation" r:id="rId10" imgW="1993900" imgH="304800" progId="Equation.3">
                  <p:embed/>
                </p:oleObj>
              </mc:Choice>
              <mc:Fallback>
                <p:oleObj name="Equation" r:id="rId10" imgW="19939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7355" y="5803901"/>
                        <a:ext cx="6406079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465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3119" y="460375"/>
            <a:ext cx="10929101" cy="990600"/>
          </a:xfrm>
        </p:spPr>
        <p:txBody>
          <a:bodyPr/>
          <a:lstStyle/>
          <a:p>
            <a:r>
              <a:rPr lang="en-US" altLang="en-US" dirty="0" smtClean="0"/>
              <a:t>HMM-Based Word Alignment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800" dirty="0" smtClean="0"/>
              <a:t>IBM Model 1 assumes all alignments are equally likely and does not take into account </a:t>
            </a:r>
            <a:r>
              <a:rPr lang="en-US" altLang="en-US" sz="2800" b="1" i="1" dirty="0" smtClean="0">
                <a:solidFill>
                  <a:srgbClr val="FF0000"/>
                </a:solidFill>
              </a:rPr>
              <a:t>locality:</a:t>
            </a:r>
          </a:p>
          <a:p>
            <a:pPr lvl="1"/>
            <a:r>
              <a:rPr lang="en-US" altLang="en-US" sz="2400" dirty="0" smtClean="0"/>
              <a:t>If two words appear together in one language, then their translations are likely to appear together in the result in the other language.</a:t>
            </a:r>
          </a:p>
          <a:p>
            <a:r>
              <a:rPr lang="en-US" altLang="en-US" sz="2800" dirty="0" smtClean="0"/>
              <a:t>An alternative model of word alignment based on an HMM model </a:t>
            </a:r>
            <a:r>
              <a:rPr lang="en-US" altLang="en-US" sz="2800" b="1" i="1" dirty="0" smtClean="0"/>
              <a:t>does</a:t>
            </a:r>
            <a:r>
              <a:rPr lang="en-US" altLang="en-US" sz="2800" dirty="0" smtClean="0"/>
              <a:t> account for locality by making longer jumps in switching from translating one word to another less likely.</a:t>
            </a:r>
          </a:p>
        </p:txBody>
      </p:sp>
    </p:spTree>
    <p:extLst>
      <p:ext uri="{BB962C8B-B14F-4D97-AF65-F5344CB8AC3E}">
        <p14:creationId xmlns:p14="http://schemas.microsoft.com/office/powerpoint/2010/main" val="8934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HMM Model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800" smtClean="0"/>
              <a:t>Assumes the hidden state is the specific word occurrence </a:t>
            </a:r>
            <a:r>
              <a:rPr lang="en-US" altLang="en-US" sz="2800" i="1" smtClean="0"/>
              <a:t>e</a:t>
            </a:r>
            <a:r>
              <a:rPr lang="en-US" altLang="en-US" sz="2800" i="1" baseline="-25000" smtClean="0"/>
              <a:t>i</a:t>
            </a:r>
            <a:r>
              <a:rPr lang="en-US" altLang="en-US" sz="2800" smtClean="0"/>
              <a:t> in </a:t>
            </a:r>
            <a:r>
              <a:rPr lang="en-US" altLang="en-US" sz="2800" i="1" smtClean="0"/>
              <a:t>E</a:t>
            </a:r>
            <a:r>
              <a:rPr lang="en-US" altLang="en-US" sz="2800" smtClean="0"/>
              <a:t> currently being translated (i.e. there are </a:t>
            </a:r>
            <a:r>
              <a:rPr lang="en-US" altLang="en-US" sz="2800" i="1" smtClean="0"/>
              <a:t>I</a:t>
            </a:r>
            <a:r>
              <a:rPr lang="en-US" altLang="en-US" sz="2800" smtClean="0"/>
              <a:t> states, one for each word in </a:t>
            </a:r>
            <a:r>
              <a:rPr lang="en-US" altLang="en-US" sz="2800" i="1" smtClean="0"/>
              <a:t>E</a:t>
            </a:r>
            <a:r>
              <a:rPr lang="en-US" altLang="en-US" sz="2800" smtClean="0"/>
              <a:t>).</a:t>
            </a:r>
          </a:p>
          <a:p>
            <a:r>
              <a:rPr lang="en-US" altLang="en-US" sz="2800" smtClean="0"/>
              <a:t>Assumes the observations from these hidden states are the possible translations </a:t>
            </a:r>
            <a:r>
              <a:rPr lang="en-US" altLang="en-US" sz="2800" i="1" smtClean="0"/>
              <a:t>f</a:t>
            </a:r>
            <a:r>
              <a:rPr lang="en-US" altLang="en-US" sz="2800" i="1" baseline="-25000" smtClean="0"/>
              <a:t>j</a:t>
            </a:r>
            <a:r>
              <a:rPr lang="en-US" altLang="en-US" sz="2800" i="1" smtClean="0"/>
              <a:t> </a:t>
            </a:r>
            <a:r>
              <a:rPr lang="en-US" altLang="en-US" sz="2800" smtClean="0"/>
              <a:t>of </a:t>
            </a:r>
            <a:r>
              <a:rPr lang="en-US" altLang="en-US" sz="2800" i="1" smtClean="0"/>
              <a:t>e</a:t>
            </a:r>
            <a:r>
              <a:rPr lang="en-US" altLang="en-US" sz="2800" i="1" baseline="-25000" smtClean="0"/>
              <a:t>i.</a:t>
            </a:r>
            <a:r>
              <a:rPr lang="en-US" altLang="en-US" sz="2800" smtClean="0"/>
              <a:t> </a:t>
            </a:r>
          </a:p>
          <a:p>
            <a:r>
              <a:rPr lang="en-US" altLang="en-US" sz="2800" smtClean="0"/>
              <a:t>Generation of </a:t>
            </a:r>
            <a:r>
              <a:rPr lang="en-US" altLang="en-US" sz="2800" i="1" smtClean="0"/>
              <a:t>F</a:t>
            </a:r>
            <a:r>
              <a:rPr lang="en-US" altLang="en-US" sz="2800" smtClean="0"/>
              <a:t> from </a:t>
            </a:r>
            <a:r>
              <a:rPr lang="en-US" altLang="en-US" sz="2800" i="1" smtClean="0"/>
              <a:t>E</a:t>
            </a:r>
            <a:r>
              <a:rPr lang="en-US" altLang="en-US" sz="2800" smtClean="0"/>
              <a:t> then consists of moving to the initial </a:t>
            </a:r>
            <a:r>
              <a:rPr lang="en-US" altLang="en-US" sz="2800" i="1" smtClean="0"/>
              <a:t>E</a:t>
            </a:r>
            <a:r>
              <a:rPr lang="en-US" altLang="en-US" sz="2800" smtClean="0"/>
              <a:t> word to be translated, generating a translation, moving to the next word to be translated, and so on.</a:t>
            </a:r>
          </a:p>
        </p:txBody>
      </p:sp>
    </p:spTree>
    <p:extLst>
      <p:ext uri="{BB962C8B-B14F-4D97-AF65-F5344CB8AC3E}">
        <p14:creationId xmlns:p14="http://schemas.microsoft.com/office/powerpoint/2010/main" val="87285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Sample HMM Generation</a:t>
            </a:r>
          </a:p>
        </p:txBody>
      </p:sp>
      <p:sp>
        <p:nvSpPr>
          <p:cNvPr id="39939" name="TextBox 4"/>
          <p:cNvSpPr txBox="1">
            <a:spLocks noChangeArrowheads="1"/>
          </p:cNvSpPr>
          <p:nvPr/>
        </p:nvSpPr>
        <p:spPr bwMode="auto">
          <a:xfrm>
            <a:off x="1870728" y="1990726"/>
            <a:ext cx="50881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  </a:t>
            </a:r>
            <a:r>
              <a:rPr lang="en-US" altLang="en-US" sz="2800"/>
              <a:t>Mary didn’t slap the green witch.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942516" y="2908301"/>
            <a:ext cx="10406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Maria</a:t>
            </a:r>
            <a:endParaRPr lang="en-US" altLang="en-US" sz="2000"/>
          </a:p>
        </p:txBody>
      </p:sp>
      <p:sp>
        <p:nvSpPr>
          <p:cNvPr id="39941" name="TextBox 17"/>
          <p:cNvSpPr txBox="1">
            <a:spLocks noChangeArrowheads="1"/>
          </p:cNvSpPr>
          <p:nvPr/>
        </p:nvSpPr>
        <p:spPr bwMode="auto">
          <a:xfrm>
            <a:off x="2026973" y="1811339"/>
            <a:ext cx="48013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      1            2             3        4         5            6</a:t>
            </a:r>
          </a:p>
        </p:txBody>
      </p:sp>
      <p:sp>
        <p:nvSpPr>
          <p:cNvPr id="83994" name="AutoShape 26"/>
          <p:cNvSpPr>
            <a:spLocks noChangeArrowheads="1"/>
          </p:cNvSpPr>
          <p:nvPr/>
        </p:nvSpPr>
        <p:spPr bwMode="auto">
          <a:xfrm>
            <a:off x="1444219" y="1780055"/>
            <a:ext cx="181822" cy="402291"/>
          </a:xfrm>
          <a:prstGeom prst="curvedDownArrow">
            <a:avLst>
              <a:gd name="adj1" fmla="val 67159"/>
              <a:gd name="adj2" fmla="val 134318"/>
              <a:gd name="adj3" fmla="val 33333"/>
            </a:avLst>
          </a:prstGeom>
          <a:solidFill>
            <a:srgbClr val="3333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83995" name="AutoShape 27"/>
          <p:cNvSpPr>
            <a:spLocks noChangeArrowheads="1"/>
          </p:cNvSpPr>
          <p:nvPr/>
        </p:nvSpPr>
        <p:spPr bwMode="auto">
          <a:xfrm>
            <a:off x="2708966" y="2386151"/>
            <a:ext cx="361183" cy="725213"/>
          </a:xfrm>
          <a:prstGeom prst="downArrow">
            <a:avLst>
              <a:gd name="adj1" fmla="val 50000"/>
              <a:gd name="adj2" fmla="val 181697"/>
            </a:avLst>
          </a:prstGeom>
          <a:solidFill>
            <a:srgbClr val="3333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8925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83994" grpId="0" animBg="1"/>
      <p:bldP spid="8399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Sample HMM Generation</a:t>
            </a:r>
          </a:p>
        </p:txBody>
      </p:sp>
      <p:sp>
        <p:nvSpPr>
          <p:cNvPr id="40963" name="TextBox 4"/>
          <p:cNvSpPr txBox="1">
            <a:spLocks noChangeArrowheads="1"/>
          </p:cNvSpPr>
          <p:nvPr/>
        </p:nvSpPr>
        <p:spPr bwMode="auto">
          <a:xfrm>
            <a:off x="1870728" y="1990726"/>
            <a:ext cx="50881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  </a:t>
            </a:r>
            <a:r>
              <a:rPr lang="en-US" altLang="en-US" sz="2800"/>
              <a:t>Mary didn’t slap the green witch.</a:t>
            </a:r>
          </a:p>
        </p:txBody>
      </p:sp>
      <p:sp>
        <p:nvSpPr>
          <p:cNvPr id="40964" name="TextBox 35"/>
          <p:cNvSpPr txBox="1">
            <a:spLocks noChangeArrowheads="1"/>
          </p:cNvSpPr>
          <p:nvPr/>
        </p:nvSpPr>
        <p:spPr bwMode="auto">
          <a:xfrm>
            <a:off x="1942516" y="2908301"/>
            <a:ext cx="10406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Maria</a:t>
            </a:r>
            <a:endParaRPr lang="en-US" altLang="en-US" sz="2000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3511310" y="2895601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no</a:t>
            </a:r>
            <a:endParaRPr lang="en-US" altLang="en-US" sz="2000"/>
          </a:p>
        </p:txBody>
      </p:sp>
      <p:sp>
        <p:nvSpPr>
          <p:cNvPr id="40966" name="TextBox 17"/>
          <p:cNvSpPr txBox="1">
            <a:spLocks noChangeArrowheads="1"/>
          </p:cNvSpPr>
          <p:nvPr/>
        </p:nvSpPr>
        <p:spPr bwMode="auto">
          <a:xfrm>
            <a:off x="2026973" y="1811339"/>
            <a:ext cx="48013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      1            2             3        4         5            6</a:t>
            </a:r>
          </a:p>
        </p:txBody>
      </p:sp>
      <p:sp>
        <p:nvSpPr>
          <p:cNvPr id="85006" name="AutoShape 14"/>
          <p:cNvSpPr>
            <a:spLocks noChangeArrowheads="1"/>
          </p:cNvSpPr>
          <p:nvPr/>
        </p:nvSpPr>
        <p:spPr bwMode="auto">
          <a:xfrm>
            <a:off x="2776531" y="1599080"/>
            <a:ext cx="181822" cy="402291"/>
          </a:xfrm>
          <a:prstGeom prst="curvedDownArrow">
            <a:avLst>
              <a:gd name="adj1" fmla="val 67159"/>
              <a:gd name="adj2" fmla="val 134318"/>
              <a:gd name="adj3" fmla="val 33333"/>
            </a:avLst>
          </a:prstGeom>
          <a:solidFill>
            <a:srgbClr val="3333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85007" name="AutoShape 15"/>
          <p:cNvSpPr>
            <a:spLocks noChangeArrowheads="1"/>
          </p:cNvSpPr>
          <p:nvPr/>
        </p:nvSpPr>
        <p:spPr bwMode="auto">
          <a:xfrm>
            <a:off x="3811132" y="2375038"/>
            <a:ext cx="361183" cy="725213"/>
          </a:xfrm>
          <a:prstGeom prst="downArrow">
            <a:avLst>
              <a:gd name="adj1" fmla="val 50000"/>
              <a:gd name="adj2" fmla="val 181696"/>
            </a:avLst>
          </a:prstGeom>
          <a:solidFill>
            <a:srgbClr val="3333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423880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85006" grpId="0" animBg="1"/>
      <p:bldP spid="8500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Syntactic Transfer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Simple lexical reordering does not adequately handle more dramatic reordering such as that required to translate from an SVO to an SOV language.</a:t>
            </a:r>
          </a:p>
          <a:p>
            <a:r>
              <a:rPr lang="en-US" altLang="en-US" sz="2800" smtClean="0"/>
              <a:t>Need syntactic transfer rules that map parse tree for one language into one for another.</a:t>
            </a:r>
          </a:p>
          <a:p>
            <a:pPr lvl="1"/>
            <a:r>
              <a:rPr lang="en-US" altLang="en-US" sz="2400" smtClean="0"/>
              <a:t>English to Spanish:   </a:t>
            </a:r>
          </a:p>
          <a:p>
            <a:pPr lvl="2"/>
            <a:r>
              <a:rPr lang="en-US" altLang="en-US" sz="2000" smtClean="0"/>
              <a:t>NP → Adj Nom  </a:t>
            </a:r>
            <a:r>
              <a:rPr lang="en-US" altLang="en-US" sz="2000" smtClean="0">
                <a:sym typeface="Symbol" pitchFamily="18" charset="2"/>
              </a:rPr>
              <a:t>  NP </a:t>
            </a:r>
            <a:r>
              <a:rPr lang="en-US" altLang="en-US" sz="2000" smtClean="0"/>
              <a:t>→ Nom ADJ</a:t>
            </a:r>
          </a:p>
          <a:p>
            <a:pPr lvl="1"/>
            <a:r>
              <a:rPr lang="en-US" altLang="en-US" sz="2400" smtClean="0">
                <a:sym typeface="Symbol" pitchFamily="18" charset="2"/>
              </a:rPr>
              <a:t> English to Japanese:</a:t>
            </a:r>
          </a:p>
          <a:p>
            <a:pPr lvl="2"/>
            <a:r>
              <a:rPr lang="en-US" altLang="en-US" sz="2000" smtClean="0">
                <a:sym typeface="Symbol" pitchFamily="18" charset="2"/>
              </a:rPr>
              <a:t>VP </a:t>
            </a:r>
            <a:r>
              <a:rPr lang="en-US" altLang="en-US" sz="2000" smtClean="0"/>
              <a:t>→ V NP  </a:t>
            </a:r>
            <a:r>
              <a:rPr lang="en-US" altLang="en-US" sz="2000" smtClean="0">
                <a:sym typeface="Symbol" pitchFamily="18" charset="2"/>
              </a:rPr>
              <a:t>  VP </a:t>
            </a:r>
            <a:r>
              <a:rPr lang="en-US" altLang="en-US" sz="2000" smtClean="0"/>
              <a:t>→ NP V</a:t>
            </a:r>
          </a:p>
          <a:p>
            <a:pPr lvl="2"/>
            <a:r>
              <a:rPr lang="en-US" altLang="en-US" sz="2000" smtClean="0"/>
              <a:t>PP → P NP  </a:t>
            </a:r>
            <a:r>
              <a:rPr lang="en-US" altLang="en-US" sz="2000" smtClean="0">
                <a:sym typeface="Symbol" pitchFamily="18" charset="2"/>
              </a:rPr>
              <a:t>  PP </a:t>
            </a:r>
            <a:r>
              <a:rPr lang="en-US" altLang="en-US" sz="2000" smtClean="0"/>
              <a:t>→ NP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22727" y="6400800"/>
            <a:ext cx="2533716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B12AA9C-4302-4790-B710-C95DF83EDA12}" type="slidenum">
              <a:rPr lang="en-US" smtClean="0"/>
              <a:pPr>
                <a:defRPr/>
              </a:pPr>
              <a:t>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640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Sample HMM Generation</a:t>
            </a:r>
          </a:p>
        </p:txBody>
      </p:sp>
      <p:sp>
        <p:nvSpPr>
          <p:cNvPr id="41987" name="TextBox 4"/>
          <p:cNvSpPr txBox="1">
            <a:spLocks noChangeArrowheads="1"/>
          </p:cNvSpPr>
          <p:nvPr/>
        </p:nvSpPr>
        <p:spPr bwMode="auto">
          <a:xfrm>
            <a:off x="1870728" y="1990726"/>
            <a:ext cx="50881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  </a:t>
            </a:r>
            <a:r>
              <a:rPr lang="en-US" altLang="en-US" sz="2800"/>
              <a:t>Mary didn’t slap the green witch.</a:t>
            </a:r>
          </a:p>
        </p:txBody>
      </p:sp>
      <p:sp>
        <p:nvSpPr>
          <p:cNvPr id="41988" name="TextBox 35"/>
          <p:cNvSpPr txBox="1">
            <a:spLocks noChangeArrowheads="1"/>
          </p:cNvSpPr>
          <p:nvPr/>
        </p:nvSpPr>
        <p:spPr bwMode="auto">
          <a:xfrm>
            <a:off x="1942516" y="2908301"/>
            <a:ext cx="10406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Maria</a:t>
            </a:r>
            <a:endParaRPr lang="en-US" altLang="en-US" sz="2000"/>
          </a:p>
        </p:txBody>
      </p:sp>
      <p:sp>
        <p:nvSpPr>
          <p:cNvPr id="41989" name="TextBox 44"/>
          <p:cNvSpPr txBox="1">
            <a:spLocks noChangeArrowheads="1"/>
          </p:cNvSpPr>
          <p:nvPr/>
        </p:nvSpPr>
        <p:spPr bwMode="auto">
          <a:xfrm>
            <a:off x="3511310" y="2895601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no</a:t>
            </a:r>
            <a:endParaRPr lang="en-US" altLang="en-US" sz="2000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4311541" y="2890838"/>
            <a:ext cx="643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dió</a:t>
            </a:r>
          </a:p>
        </p:txBody>
      </p:sp>
      <p:sp>
        <p:nvSpPr>
          <p:cNvPr id="41991" name="TextBox 17"/>
          <p:cNvSpPr txBox="1">
            <a:spLocks noChangeArrowheads="1"/>
          </p:cNvSpPr>
          <p:nvPr/>
        </p:nvSpPr>
        <p:spPr bwMode="auto">
          <a:xfrm>
            <a:off x="2026973" y="1811339"/>
            <a:ext cx="48013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      1            2             3        4         5            6</a:t>
            </a:r>
          </a:p>
        </p:txBody>
      </p:sp>
      <p:sp>
        <p:nvSpPr>
          <p:cNvPr id="86030" name="AutoShape 14"/>
          <p:cNvSpPr>
            <a:spLocks noChangeArrowheads="1"/>
          </p:cNvSpPr>
          <p:nvPr/>
        </p:nvSpPr>
        <p:spPr bwMode="auto">
          <a:xfrm>
            <a:off x="4007495" y="1586380"/>
            <a:ext cx="181822" cy="402291"/>
          </a:xfrm>
          <a:prstGeom prst="curvedDownArrow">
            <a:avLst>
              <a:gd name="adj1" fmla="val 67159"/>
              <a:gd name="adj2" fmla="val 134318"/>
              <a:gd name="adj3" fmla="val 33333"/>
            </a:avLst>
          </a:prstGeom>
          <a:solidFill>
            <a:srgbClr val="3333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41993" name="AutoShape 15"/>
          <p:cNvSpPr>
            <a:spLocks noChangeArrowheads="1"/>
          </p:cNvSpPr>
          <p:nvPr/>
        </p:nvSpPr>
        <p:spPr bwMode="auto">
          <a:xfrm>
            <a:off x="3811132" y="2375038"/>
            <a:ext cx="361183" cy="725213"/>
          </a:xfrm>
          <a:prstGeom prst="downArrow">
            <a:avLst>
              <a:gd name="adj1" fmla="val 50000"/>
              <a:gd name="adj2" fmla="val 181696"/>
            </a:avLst>
          </a:prstGeom>
          <a:solidFill>
            <a:srgbClr val="3333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86033" name="Line 17"/>
          <p:cNvSpPr>
            <a:spLocks noChangeShapeType="1"/>
          </p:cNvSpPr>
          <p:nvPr/>
        </p:nvSpPr>
        <p:spPr bwMode="auto">
          <a:xfrm flipH="1">
            <a:off x="4784501" y="2378076"/>
            <a:ext cx="274486" cy="68262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1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86030" grpId="0" animBg="1"/>
      <p:bldP spid="8603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Sample HMM Generation</a:t>
            </a:r>
          </a:p>
        </p:txBody>
      </p:sp>
      <p:sp>
        <p:nvSpPr>
          <p:cNvPr id="43011" name="TextBox 4"/>
          <p:cNvSpPr txBox="1">
            <a:spLocks noChangeArrowheads="1"/>
          </p:cNvSpPr>
          <p:nvPr/>
        </p:nvSpPr>
        <p:spPr bwMode="auto">
          <a:xfrm>
            <a:off x="1870728" y="1990726"/>
            <a:ext cx="50881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  </a:t>
            </a:r>
            <a:r>
              <a:rPr lang="en-US" altLang="en-US" sz="2800"/>
              <a:t>Mary didn’t slap the green witch.</a:t>
            </a:r>
          </a:p>
        </p:txBody>
      </p:sp>
      <p:sp>
        <p:nvSpPr>
          <p:cNvPr id="43012" name="TextBox 35"/>
          <p:cNvSpPr txBox="1">
            <a:spLocks noChangeArrowheads="1"/>
          </p:cNvSpPr>
          <p:nvPr/>
        </p:nvSpPr>
        <p:spPr bwMode="auto">
          <a:xfrm>
            <a:off x="1942516" y="2908301"/>
            <a:ext cx="10406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Maria</a:t>
            </a:r>
            <a:endParaRPr lang="en-US" altLang="en-US" sz="2000"/>
          </a:p>
        </p:txBody>
      </p:sp>
      <p:sp>
        <p:nvSpPr>
          <p:cNvPr id="43013" name="TextBox 44"/>
          <p:cNvSpPr txBox="1">
            <a:spLocks noChangeArrowheads="1"/>
          </p:cNvSpPr>
          <p:nvPr/>
        </p:nvSpPr>
        <p:spPr bwMode="auto">
          <a:xfrm>
            <a:off x="3511310" y="2895601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no</a:t>
            </a:r>
            <a:endParaRPr lang="en-US" altLang="en-US" sz="2000"/>
          </a:p>
        </p:txBody>
      </p:sp>
      <p:sp>
        <p:nvSpPr>
          <p:cNvPr id="43014" name="TextBox 56"/>
          <p:cNvSpPr txBox="1">
            <a:spLocks noChangeArrowheads="1"/>
          </p:cNvSpPr>
          <p:nvPr/>
        </p:nvSpPr>
        <p:spPr bwMode="auto">
          <a:xfrm>
            <a:off x="4311541" y="2890838"/>
            <a:ext cx="643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dió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5071656" y="2889251"/>
            <a:ext cx="7024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una</a:t>
            </a:r>
          </a:p>
        </p:txBody>
      </p:sp>
      <p:sp>
        <p:nvSpPr>
          <p:cNvPr id="43016" name="TextBox 17"/>
          <p:cNvSpPr txBox="1">
            <a:spLocks noChangeArrowheads="1"/>
          </p:cNvSpPr>
          <p:nvPr/>
        </p:nvSpPr>
        <p:spPr bwMode="auto">
          <a:xfrm>
            <a:off x="2026973" y="1811339"/>
            <a:ext cx="48013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      1            2             3        4         5            6</a:t>
            </a:r>
          </a:p>
        </p:txBody>
      </p:sp>
      <p:sp>
        <p:nvSpPr>
          <p:cNvPr id="89102" name="AutoShape 14"/>
          <p:cNvSpPr>
            <a:spLocks noChangeArrowheads="1"/>
          </p:cNvSpPr>
          <p:nvPr/>
        </p:nvSpPr>
        <p:spPr bwMode="auto">
          <a:xfrm>
            <a:off x="4995645" y="1568124"/>
            <a:ext cx="453958" cy="402291"/>
          </a:xfrm>
          <a:prstGeom prst="curvedDownArrow">
            <a:avLst>
              <a:gd name="adj1" fmla="val 23497"/>
              <a:gd name="adj2" fmla="val 46995"/>
              <a:gd name="adj3" fmla="val 33333"/>
            </a:avLst>
          </a:prstGeom>
          <a:solidFill>
            <a:srgbClr val="3333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89104" name="Line 16"/>
          <p:cNvSpPr>
            <a:spLocks noChangeShapeType="1"/>
          </p:cNvSpPr>
          <p:nvPr/>
        </p:nvSpPr>
        <p:spPr bwMode="auto">
          <a:xfrm>
            <a:off x="5139221" y="2389188"/>
            <a:ext cx="407507" cy="671512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2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89102" grpId="0" animBg="1"/>
      <p:bldP spid="89102" grpId="1" animBg="1"/>
      <p:bldP spid="8910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Sample HMM Generation</a:t>
            </a:r>
          </a:p>
        </p:txBody>
      </p:sp>
      <p:sp>
        <p:nvSpPr>
          <p:cNvPr id="44035" name="TextBox 4"/>
          <p:cNvSpPr txBox="1">
            <a:spLocks noChangeArrowheads="1"/>
          </p:cNvSpPr>
          <p:nvPr/>
        </p:nvSpPr>
        <p:spPr bwMode="auto">
          <a:xfrm>
            <a:off x="1870728" y="1990726"/>
            <a:ext cx="50881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  </a:t>
            </a:r>
            <a:r>
              <a:rPr lang="en-US" altLang="en-US" sz="2800"/>
              <a:t>Mary didn’t slap the green witch.</a:t>
            </a:r>
          </a:p>
        </p:txBody>
      </p:sp>
      <p:sp>
        <p:nvSpPr>
          <p:cNvPr id="44036" name="TextBox 35"/>
          <p:cNvSpPr txBox="1">
            <a:spLocks noChangeArrowheads="1"/>
          </p:cNvSpPr>
          <p:nvPr/>
        </p:nvSpPr>
        <p:spPr bwMode="auto">
          <a:xfrm>
            <a:off x="1942516" y="2908301"/>
            <a:ext cx="10406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Maria</a:t>
            </a:r>
            <a:endParaRPr lang="en-US" altLang="en-US" sz="2000"/>
          </a:p>
        </p:txBody>
      </p:sp>
      <p:sp>
        <p:nvSpPr>
          <p:cNvPr id="44037" name="TextBox 44"/>
          <p:cNvSpPr txBox="1">
            <a:spLocks noChangeArrowheads="1"/>
          </p:cNvSpPr>
          <p:nvPr/>
        </p:nvSpPr>
        <p:spPr bwMode="auto">
          <a:xfrm>
            <a:off x="3511310" y="2895601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no</a:t>
            </a:r>
            <a:endParaRPr lang="en-US" altLang="en-US" sz="2000"/>
          </a:p>
        </p:txBody>
      </p:sp>
      <p:sp>
        <p:nvSpPr>
          <p:cNvPr id="44038" name="TextBox 56"/>
          <p:cNvSpPr txBox="1">
            <a:spLocks noChangeArrowheads="1"/>
          </p:cNvSpPr>
          <p:nvPr/>
        </p:nvSpPr>
        <p:spPr bwMode="auto">
          <a:xfrm>
            <a:off x="4311541" y="2890838"/>
            <a:ext cx="643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dió</a:t>
            </a:r>
          </a:p>
        </p:txBody>
      </p:sp>
      <p:sp>
        <p:nvSpPr>
          <p:cNvPr id="44039" name="TextBox 57"/>
          <p:cNvSpPr txBox="1">
            <a:spLocks noChangeArrowheads="1"/>
          </p:cNvSpPr>
          <p:nvPr/>
        </p:nvSpPr>
        <p:spPr bwMode="auto">
          <a:xfrm>
            <a:off x="5071656" y="2889251"/>
            <a:ext cx="7024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una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5918340" y="2882901"/>
            <a:ext cx="14189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bofetada</a:t>
            </a:r>
          </a:p>
        </p:txBody>
      </p:sp>
      <p:sp>
        <p:nvSpPr>
          <p:cNvPr id="44041" name="TextBox 17"/>
          <p:cNvSpPr txBox="1">
            <a:spLocks noChangeArrowheads="1"/>
          </p:cNvSpPr>
          <p:nvPr/>
        </p:nvSpPr>
        <p:spPr bwMode="auto">
          <a:xfrm>
            <a:off x="2026973" y="1811339"/>
            <a:ext cx="48013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      1            2             3        4         5            6</a:t>
            </a:r>
          </a:p>
        </p:txBody>
      </p:sp>
      <p:sp>
        <p:nvSpPr>
          <p:cNvPr id="90126" name="AutoShape 14"/>
          <p:cNvSpPr>
            <a:spLocks noChangeArrowheads="1"/>
          </p:cNvSpPr>
          <p:nvPr/>
        </p:nvSpPr>
        <p:spPr bwMode="auto">
          <a:xfrm>
            <a:off x="4995645" y="1568124"/>
            <a:ext cx="453958" cy="402291"/>
          </a:xfrm>
          <a:prstGeom prst="curvedDownArrow">
            <a:avLst>
              <a:gd name="adj1" fmla="val 23497"/>
              <a:gd name="adj2" fmla="val 46995"/>
              <a:gd name="adj3" fmla="val 33333"/>
            </a:avLst>
          </a:prstGeom>
          <a:solidFill>
            <a:srgbClr val="3333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90127" name="Line 15"/>
          <p:cNvSpPr>
            <a:spLocks noChangeShapeType="1"/>
          </p:cNvSpPr>
          <p:nvPr/>
        </p:nvSpPr>
        <p:spPr bwMode="auto">
          <a:xfrm>
            <a:off x="5139222" y="2389188"/>
            <a:ext cx="1543456" cy="64770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5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90126" grpId="0" animBg="1"/>
      <p:bldP spid="9012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Sample HMM Generation</a:t>
            </a:r>
          </a:p>
        </p:txBody>
      </p:sp>
      <p:sp>
        <p:nvSpPr>
          <p:cNvPr id="45059" name="TextBox 4"/>
          <p:cNvSpPr txBox="1">
            <a:spLocks noChangeArrowheads="1"/>
          </p:cNvSpPr>
          <p:nvPr/>
        </p:nvSpPr>
        <p:spPr bwMode="auto">
          <a:xfrm>
            <a:off x="1870728" y="1990726"/>
            <a:ext cx="50881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  </a:t>
            </a:r>
            <a:r>
              <a:rPr lang="en-US" altLang="en-US" sz="2800"/>
              <a:t>Mary didn’t slap the green witch.</a:t>
            </a:r>
          </a:p>
        </p:txBody>
      </p:sp>
      <p:sp>
        <p:nvSpPr>
          <p:cNvPr id="45060" name="TextBox 35"/>
          <p:cNvSpPr txBox="1">
            <a:spLocks noChangeArrowheads="1"/>
          </p:cNvSpPr>
          <p:nvPr/>
        </p:nvSpPr>
        <p:spPr bwMode="auto">
          <a:xfrm>
            <a:off x="1942516" y="2908301"/>
            <a:ext cx="10406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Maria</a:t>
            </a:r>
            <a:endParaRPr lang="en-US" altLang="en-US" sz="2000"/>
          </a:p>
        </p:txBody>
      </p:sp>
      <p:sp>
        <p:nvSpPr>
          <p:cNvPr id="45061" name="TextBox 44"/>
          <p:cNvSpPr txBox="1">
            <a:spLocks noChangeArrowheads="1"/>
          </p:cNvSpPr>
          <p:nvPr/>
        </p:nvSpPr>
        <p:spPr bwMode="auto">
          <a:xfrm>
            <a:off x="3511310" y="2895601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no</a:t>
            </a:r>
            <a:endParaRPr lang="en-US" altLang="en-US" sz="2000"/>
          </a:p>
        </p:txBody>
      </p:sp>
      <p:sp>
        <p:nvSpPr>
          <p:cNvPr id="45062" name="TextBox 56"/>
          <p:cNvSpPr txBox="1">
            <a:spLocks noChangeArrowheads="1"/>
          </p:cNvSpPr>
          <p:nvPr/>
        </p:nvSpPr>
        <p:spPr bwMode="auto">
          <a:xfrm>
            <a:off x="4311541" y="2890838"/>
            <a:ext cx="643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dió</a:t>
            </a:r>
          </a:p>
        </p:txBody>
      </p:sp>
      <p:sp>
        <p:nvSpPr>
          <p:cNvPr id="45063" name="TextBox 57"/>
          <p:cNvSpPr txBox="1">
            <a:spLocks noChangeArrowheads="1"/>
          </p:cNvSpPr>
          <p:nvPr/>
        </p:nvSpPr>
        <p:spPr bwMode="auto">
          <a:xfrm>
            <a:off x="5071656" y="2889251"/>
            <a:ext cx="7024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una</a:t>
            </a:r>
          </a:p>
        </p:txBody>
      </p:sp>
      <p:sp>
        <p:nvSpPr>
          <p:cNvPr id="45064" name="TextBox 58"/>
          <p:cNvSpPr txBox="1">
            <a:spLocks noChangeArrowheads="1"/>
          </p:cNvSpPr>
          <p:nvPr/>
        </p:nvSpPr>
        <p:spPr bwMode="auto">
          <a:xfrm>
            <a:off x="5918340" y="2882901"/>
            <a:ext cx="14189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bofetada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7829183" y="2868613"/>
            <a:ext cx="3433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a</a:t>
            </a:r>
          </a:p>
        </p:txBody>
      </p:sp>
      <p:sp>
        <p:nvSpPr>
          <p:cNvPr id="45066" name="TextBox 17"/>
          <p:cNvSpPr txBox="1">
            <a:spLocks noChangeArrowheads="1"/>
          </p:cNvSpPr>
          <p:nvPr/>
        </p:nvSpPr>
        <p:spPr bwMode="auto">
          <a:xfrm>
            <a:off x="2026973" y="1811339"/>
            <a:ext cx="48013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      1            2             3        4         5            6</a:t>
            </a:r>
          </a:p>
        </p:txBody>
      </p:sp>
      <p:sp>
        <p:nvSpPr>
          <p:cNvPr id="91150" name="AutoShape 14"/>
          <p:cNvSpPr>
            <a:spLocks noChangeArrowheads="1"/>
          </p:cNvSpPr>
          <p:nvPr/>
        </p:nvSpPr>
        <p:spPr bwMode="auto">
          <a:xfrm>
            <a:off x="5075878" y="1561774"/>
            <a:ext cx="1167622" cy="402291"/>
          </a:xfrm>
          <a:prstGeom prst="curvedDownArrow">
            <a:avLst>
              <a:gd name="adj1" fmla="val 63200"/>
              <a:gd name="adj2" fmla="val 126400"/>
              <a:gd name="adj3" fmla="val 33333"/>
            </a:avLst>
          </a:prstGeom>
          <a:solidFill>
            <a:srgbClr val="3333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91151" name="Line 15"/>
          <p:cNvSpPr>
            <a:spLocks noChangeShapeType="1"/>
          </p:cNvSpPr>
          <p:nvPr/>
        </p:nvSpPr>
        <p:spPr bwMode="auto">
          <a:xfrm>
            <a:off x="5950010" y="2389188"/>
            <a:ext cx="2096651" cy="696912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3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91150" grpId="0" animBg="1"/>
      <p:bldP spid="9115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Sample HMM Generation</a:t>
            </a:r>
          </a:p>
        </p:txBody>
      </p:sp>
      <p:sp>
        <p:nvSpPr>
          <p:cNvPr id="46083" name="TextBox 4"/>
          <p:cNvSpPr txBox="1">
            <a:spLocks noChangeArrowheads="1"/>
          </p:cNvSpPr>
          <p:nvPr/>
        </p:nvSpPr>
        <p:spPr bwMode="auto">
          <a:xfrm>
            <a:off x="1870728" y="1990726"/>
            <a:ext cx="50881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  </a:t>
            </a:r>
            <a:r>
              <a:rPr lang="en-US" altLang="en-US" sz="2800"/>
              <a:t>Mary didn’t slap the green witch.</a:t>
            </a:r>
          </a:p>
        </p:txBody>
      </p:sp>
      <p:sp>
        <p:nvSpPr>
          <p:cNvPr id="46084" name="TextBox 35"/>
          <p:cNvSpPr txBox="1">
            <a:spLocks noChangeArrowheads="1"/>
          </p:cNvSpPr>
          <p:nvPr/>
        </p:nvSpPr>
        <p:spPr bwMode="auto">
          <a:xfrm>
            <a:off x="1942516" y="2908301"/>
            <a:ext cx="10406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Maria</a:t>
            </a:r>
            <a:endParaRPr lang="en-US" altLang="en-US" sz="2000"/>
          </a:p>
        </p:txBody>
      </p:sp>
      <p:sp>
        <p:nvSpPr>
          <p:cNvPr id="46085" name="TextBox 44"/>
          <p:cNvSpPr txBox="1">
            <a:spLocks noChangeArrowheads="1"/>
          </p:cNvSpPr>
          <p:nvPr/>
        </p:nvSpPr>
        <p:spPr bwMode="auto">
          <a:xfrm>
            <a:off x="3511310" y="2895601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no</a:t>
            </a:r>
            <a:endParaRPr lang="en-US" altLang="en-US" sz="2000"/>
          </a:p>
        </p:txBody>
      </p:sp>
      <p:sp>
        <p:nvSpPr>
          <p:cNvPr id="46086" name="TextBox 56"/>
          <p:cNvSpPr txBox="1">
            <a:spLocks noChangeArrowheads="1"/>
          </p:cNvSpPr>
          <p:nvPr/>
        </p:nvSpPr>
        <p:spPr bwMode="auto">
          <a:xfrm>
            <a:off x="4311541" y="2890838"/>
            <a:ext cx="643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dió</a:t>
            </a:r>
          </a:p>
        </p:txBody>
      </p:sp>
      <p:sp>
        <p:nvSpPr>
          <p:cNvPr id="46087" name="TextBox 57"/>
          <p:cNvSpPr txBox="1">
            <a:spLocks noChangeArrowheads="1"/>
          </p:cNvSpPr>
          <p:nvPr/>
        </p:nvSpPr>
        <p:spPr bwMode="auto">
          <a:xfrm>
            <a:off x="5071656" y="2889251"/>
            <a:ext cx="7024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una</a:t>
            </a:r>
          </a:p>
        </p:txBody>
      </p:sp>
      <p:sp>
        <p:nvSpPr>
          <p:cNvPr id="46088" name="TextBox 58"/>
          <p:cNvSpPr txBox="1">
            <a:spLocks noChangeArrowheads="1"/>
          </p:cNvSpPr>
          <p:nvPr/>
        </p:nvSpPr>
        <p:spPr bwMode="auto">
          <a:xfrm>
            <a:off x="5918340" y="2882901"/>
            <a:ext cx="14189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bofetada</a:t>
            </a:r>
          </a:p>
        </p:txBody>
      </p:sp>
      <p:sp>
        <p:nvSpPr>
          <p:cNvPr id="46089" name="TextBox 59"/>
          <p:cNvSpPr txBox="1">
            <a:spLocks noChangeArrowheads="1"/>
          </p:cNvSpPr>
          <p:nvPr/>
        </p:nvSpPr>
        <p:spPr bwMode="auto">
          <a:xfrm>
            <a:off x="7829183" y="2868613"/>
            <a:ext cx="3433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a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8177570" y="2863851"/>
            <a:ext cx="442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la</a:t>
            </a:r>
          </a:p>
        </p:txBody>
      </p:sp>
      <p:sp>
        <p:nvSpPr>
          <p:cNvPr id="46091" name="TextBox 17"/>
          <p:cNvSpPr txBox="1">
            <a:spLocks noChangeArrowheads="1"/>
          </p:cNvSpPr>
          <p:nvPr/>
        </p:nvSpPr>
        <p:spPr bwMode="auto">
          <a:xfrm>
            <a:off x="2026973" y="1811339"/>
            <a:ext cx="48013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      1            2             3        4         5            6</a:t>
            </a:r>
          </a:p>
        </p:txBody>
      </p:sp>
      <p:sp>
        <p:nvSpPr>
          <p:cNvPr id="92174" name="AutoShape 14"/>
          <p:cNvSpPr>
            <a:spLocks noChangeArrowheads="1"/>
          </p:cNvSpPr>
          <p:nvPr/>
        </p:nvSpPr>
        <p:spPr bwMode="auto">
          <a:xfrm>
            <a:off x="5835993" y="1610987"/>
            <a:ext cx="373724" cy="402291"/>
          </a:xfrm>
          <a:prstGeom prst="curvedDownArrow">
            <a:avLst>
              <a:gd name="adj1" fmla="val 20229"/>
              <a:gd name="adj2" fmla="val 40457"/>
              <a:gd name="adj3" fmla="val 33333"/>
            </a:avLst>
          </a:prstGeom>
          <a:solidFill>
            <a:srgbClr val="3333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92175" name="Line 15"/>
          <p:cNvSpPr>
            <a:spLocks noChangeShapeType="1"/>
          </p:cNvSpPr>
          <p:nvPr/>
        </p:nvSpPr>
        <p:spPr bwMode="auto">
          <a:xfrm>
            <a:off x="5998574" y="2389188"/>
            <a:ext cx="2404918" cy="64770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1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92174" grpId="0" animBg="1"/>
      <p:bldP spid="9217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Sample HMM Generation</a:t>
            </a:r>
          </a:p>
        </p:txBody>
      </p:sp>
      <p:sp>
        <p:nvSpPr>
          <p:cNvPr id="47107" name="TextBox 4"/>
          <p:cNvSpPr txBox="1">
            <a:spLocks noChangeArrowheads="1"/>
          </p:cNvSpPr>
          <p:nvPr/>
        </p:nvSpPr>
        <p:spPr bwMode="auto">
          <a:xfrm>
            <a:off x="1870728" y="1990726"/>
            <a:ext cx="50881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  </a:t>
            </a:r>
            <a:r>
              <a:rPr lang="en-US" altLang="en-US" sz="2800"/>
              <a:t>Mary didn’t slap the green witch.</a:t>
            </a:r>
          </a:p>
        </p:txBody>
      </p:sp>
      <p:sp>
        <p:nvSpPr>
          <p:cNvPr id="47108" name="TextBox 35"/>
          <p:cNvSpPr txBox="1">
            <a:spLocks noChangeArrowheads="1"/>
          </p:cNvSpPr>
          <p:nvPr/>
        </p:nvSpPr>
        <p:spPr bwMode="auto">
          <a:xfrm>
            <a:off x="1942516" y="2908301"/>
            <a:ext cx="10406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Maria</a:t>
            </a:r>
            <a:endParaRPr lang="en-US" altLang="en-US" sz="2000"/>
          </a:p>
        </p:txBody>
      </p:sp>
      <p:sp>
        <p:nvSpPr>
          <p:cNvPr id="47109" name="TextBox 44"/>
          <p:cNvSpPr txBox="1">
            <a:spLocks noChangeArrowheads="1"/>
          </p:cNvSpPr>
          <p:nvPr/>
        </p:nvSpPr>
        <p:spPr bwMode="auto">
          <a:xfrm>
            <a:off x="3511310" y="2895601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no</a:t>
            </a:r>
            <a:endParaRPr lang="en-US" altLang="en-US" sz="2000"/>
          </a:p>
        </p:txBody>
      </p:sp>
      <p:sp>
        <p:nvSpPr>
          <p:cNvPr id="47110" name="TextBox 56"/>
          <p:cNvSpPr txBox="1">
            <a:spLocks noChangeArrowheads="1"/>
          </p:cNvSpPr>
          <p:nvPr/>
        </p:nvSpPr>
        <p:spPr bwMode="auto">
          <a:xfrm>
            <a:off x="4311541" y="2890838"/>
            <a:ext cx="643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dió</a:t>
            </a:r>
          </a:p>
        </p:txBody>
      </p:sp>
      <p:sp>
        <p:nvSpPr>
          <p:cNvPr id="47111" name="TextBox 57"/>
          <p:cNvSpPr txBox="1">
            <a:spLocks noChangeArrowheads="1"/>
          </p:cNvSpPr>
          <p:nvPr/>
        </p:nvSpPr>
        <p:spPr bwMode="auto">
          <a:xfrm>
            <a:off x="5071656" y="2889251"/>
            <a:ext cx="7024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una</a:t>
            </a:r>
          </a:p>
        </p:txBody>
      </p:sp>
      <p:sp>
        <p:nvSpPr>
          <p:cNvPr id="47112" name="TextBox 58"/>
          <p:cNvSpPr txBox="1">
            <a:spLocks noChangeArrowheads="1"/>
          </p:cNvSpPr>
          <p:nvPr/>
        </p:nvSpPr>
        <p:spPr bwMode="auto">
          <a:xfrm>
            <a:off x="5918340" y="2882901"/>
            <a:ext cx="14189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bofetada</a:t>
            </a:r>
          </a:p>
        </p:txBody>
      </p:sp>
      <p:sp>
        <p:nvSpPr>
          <p:cNvPr id="47113" name="TextBox 59"/>
          <p:cNvSpPr txBox="1">
            <a:spLocks noChangeArrowheads="1"/>
          </p:cNvSpPr>
          <p:nvPr/>
        </p:nvSpPr>
        <p:spPr bwMode="auto">
          <a:xfrm>
            <a:off x="7829183" y="2868613"/>
            <a:ext cx="3433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a</a:t>
            </a:r>
          </a:p>
        </p:txBody>
      </p:sp>
      <p:sp>
        <p:nvSpPr>
          <p:cNvPr id="47114" name="TextBox 60"/>
          <p:cNvSpPr txBox="1">
            <a:spLocks noChangeArrowheads="1"/>
          </p:cNvSpPr>
          <p:nvPr/>
        </p:nvSpPr>
        <p:spPr bwMode="auto">
          <a:xfrm>
            <a:off x="8177570" y="2863851"/>
            <a:ext cx="442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la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8652641" y="2871788"/>
            <a:ext cx="9220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bruja</a:t>
            </a:r>
          </a:p>
        </p:txBody>
      </p:sp>
      <p:sp>
        <p:nvSpPr>
          <p:cNvPr id="47116" name="TextBox 17"/>
          <p:cNvSpPr txBox="1">
            <a:spLocks noChangeArrowheads="1"/>
          </p:cNvSpPr>
          <p:nvPr/>
        </p:nvSpPr>
        <p:spPr bwMode="auto">
          <a:xfrm>
            <a:off x="2026973" y="1811339"/>
            <a:ext cx="48013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      1            2             3        4         5            6</a:t>
            </a:r>
          </a:p>
        </p:txBody>
      </p:sp>
      <p:sp>
        <p:nvSpPr>
          <p:cNvPr id="94222" name="AutoShape 14"/>
          <p:cNvSpPr>
            <a:spLocks noChangeArrowheads="1"/>
          </p:cNvSpPr>
          <p:nvPr/>
        </p:nvSpPr>
        <p:spPr bwMode="auto">
          <a:xfrm>
            <a:off x="5787431" y="1495893"/>
            <a:ext cx="2903216" cy="402291"/>
          </a:xfrm>
          <a:prstGeom prst="curvedDownArrow">
            <a:avLst>
              <a:gd name="adj1" fmla="val 112705"/>
              <a:gd name="adj2" fmla="val 225410"/>
              <a:gd name="adj3" fmla="val 33333"/>
            </a:avLst>
          </a:prstGeom>
          <a:solidFill>
            <a:srgbClr val="3333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94223" name="Line 15"/>
          <p:cNvSpPr>
            <a:spLocks noChangeShapeType="1"/>
          </p:cNvSpPr>
          <p:nvPr/>
        </p:nvSpPr>
        <p:spPr bwMode="auto">
          <a:xfrm>
            <a:off x="8219799" y="2376488"/>
            <a:ext cx="1140172" cy="709612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5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94222" grpId="0" animBg="1"/>
      <p:bldP spid="9422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Sample HMM Generation</a:t>
            </a:r>
          </a:p>
        </p:txBody>
      </p:sp>
      <p:sp>
        <p:nvSpPr>
          <p:cNvPr id="48131" name="TextBox 4"/>
          <p:cNvSpPr txBox="1">
            <a:spLocks noChangeArrowheads="1"/>
          </p:cNvSpPr>
          <p:nvPr/>
        </p:nvSpPr>
        <p:spPr bwMode="auto">
          <a:xfrm>
            <a:off x="1870728" y="1990726"/>
            <a:ext cx="50881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  </a:t>
            </a:r>
            <a:r>
              <a:rPr lang="en-US" altLang="en-US" sz="2800"/>
              <a:t>Mary didn’t slap the green witch.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9862492" y="2889251"/>
            <a:ext cx="10711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verde.</a:t>
            </a:r>
          </a:p>
        </p:txBody>
      </p:sp>
      <p:sp>
        <p:nvSpPr>
          <p:cNvPr id="48133" name="TextBox 35"/>
          <p:cNvSpPr txBox="1">
            <a:spLocks noChangeArrowheads="1"/>
          </p:cNvSpPr>
          <p:nvPr/>
        </p:nvSpPr>
        <p:spPr bwMode="auto">
          <a:xfrm>
            <a:off x="1942516" y="2908301"/>
            <a:ext cx="10406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Maria</a:t>
            </a:r>
            <a:endParaRPr lang="en-US" altLang="en-US" sz="2000"/>
          </a:p>
        </p:txBody>
      </p:sp>
      <p:sp>
        <p:nvSpPr>
          <p:cNvPr id="48134" name="TextBox 44"/>
          <p:cNvSpPr txBox="1">
            <a:spLocks noChangeArrowheads="1"/>
          </p:cNvSpPr>
          <p:nvPr/>
        </p:nvSpPr>
        <p:spPr bwMode="auto">
          <a:xfrm>
            <a:off x="3511310" y="2895601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no</a:t>
            </a:r>
            <a:endParaRPr lang="en-US" altLang="en-US" sz="2000"/>
          </a:p>
        </p:txBody>
      </p:sp>
      <p:sp>
        <p:nvSpPr>
          <p:cNvPr id="48135" name="TextBox 56"/>
          <p:cNvSpPr txBox="1">
            <a:spLocks noChangeArrowheads="1"/>
          </p:cNvSpPr>
          <p:nvPr/>
        </p:nvSpPr>
        <p:spPr bwMode="auto">
          <a:xfrm>
            <a:off x="4311541" y="2890838"/>
            <a:ext cx="643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dió</a:t>
            </a:r>
          </a:p>
        </p:txBody>
      </p:sp>
      <p:sp>
        <p:nvSpPr>
          <p:cNvPr id="48136" name="TextBox 57"/>
          <p:cNvSpPr txBox="1">
            <a:spLocks noChangeArrowheads="1"/>
          </p:cNvSpPr>
          <p:nvPr/>
        </p:nvSpPr>
        <p:spPr bwMode="auto">
          <a:xfrm>
            <a:off x="5071656" y="2889251"/>
            <a:ext cx="7024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una</a:t>
            </a:r>
          </a:p>
        </p:txBody>
      </p:sp>
      <p:sp>
        <p:nvSpPr>
          <p:cNvPr id="48137" name="TextBox 58"/>
          <p:cNvSpPr txBox="1">
            <a:spLocks noChangeArrowheads="1"/>
          </p:cNvSpPr>
          <p:nvPr/>
        </p:nvSpPr>
        <p:spPr bwMode="auto">
          <a:xfrm>
            <a:off x="5918340" y="2882901"/>
            <a:ext cx="14189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bofetada</a:t>
            </a:r>
          </a:p>
        </p:txBody>
      </p:sp>
      <p:sp>
        <p:nvSpPr>
          <p:cNvPr id="48138" name="TextBox 59"/>
          <p:cNvSpPr txBox="1">
            <a:spLocks noChangeArrowheads="1"/>
          </p:cNvSpPr>
          <p:nvPr/>
        </p:nvSpPr>
        <p:spPr bwMode="auto">
          <a:xfrm>
            <a:off x="7829183" y="2868613"/>
            <a:ext cx="3433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a</a:t>
            </a:r>
          </a:p>
        </p:txBody>
      </p:sp>
      <p:sp>
        <p:nvSpPr>
          <p:cNvPr id="48139" name="TextBox 60"/>
          <p:cNvSpPr txBox="1">
            <a:spLocks noChangeArrowheads="1"/>
          </p:cNvSpPr>
          <p:nvPr/>
        </p:nvSpPr>
        <p:spPr bwMode="auto">
          <a:xfrm>
            <a:off x="8177570" y="2863851"/>
            <a:ext cx="442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la</a:t>
            </a:r>
          </a:p>
        </p:txBody>
      </p:sp>
      <p:sp>
        <p:nvSpPr>
          <p:cNvPr id="48140" name="TextBox 62"/>
          <p:cNvSpPr txBox="1">
            <a:spLocks noChangeArrowheads="1"/>
          </p:cNvSpPr>
          <p:nvPr/>
        </p:nvSpPr>
        <p:spPr bwMode="auto">
          <a:xfrm>
            <a:off x="8652641" y="2871788"/>
            <a:ext cx="9220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bruja</a:t>
            </a:r>
          </a:p>
        </p:txBody>
      </p:sp>
      <p:sp>
        <p:nvSpPr>
          <p:cNvPr id="48141" name="TextBox 17"/>
          <p:cNvSpPr txBox="1">
            <a:spLocks noChangeArrowheads="1"/>
          </p:cNvSpPr>
          <p:nvPr/>
        </p:nvSpPr>
        <p:spPr bwMode="auto">
          <a:xfrm>
            <a:off x="2026973" y="1811339"/>
            <a:ext cx="48013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      1            2             3        4         5            6</a:t>
            </a:r>
          </a:p>
        </p:txBody>
      </p:sp>
      <p:sp>
        <p:nvSpPr>
          <p:cNvPr id="95246" name="AutoShape 14"/>
          <p:cNvSpPr>
            <a:spLocks noChangeArrowheads="1"/>
          </p:cNvSpPr>
          <p:nvPr/>
        </p:nvSpPr>
        <p:spPr bwMode="auto">
          <a:xfrm flipH="1">
            <a:off x="6695346" y="1528763"/>
            <a:ext cx="1668030" cy="411162"/>
          </a:xfrm>
          <a:prstGeom prst="curvedDownArrow">
            <a:avLst>
              <a:gd name="adj1" fmla="val 61004"/>
              <a:gd name="adj2" fmla="val 122008"/>
              <a:gd name="adj3" fmla="val 33333"/>
            </a:avLst>
          </a:prstGeom>
          <a:solidFill>
            <a:srgbClr val="3333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95247" name="Line 15"/>
          <p:cNvSpPr>
            <a:spLocks noChangeShapeType="1"/>
          </p:cNvSpPr>
          <p:nvPr/>
        </p:nvSpPr>
        <p:spPr bwMode="auto">
          <a:xfrm>
            <a:off x="6971943" y="2363788"/>
            <a:ext cx="3492306" cy="71120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2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95246" grpId="0" animBg="1"/>
      <p:bldP spid="9524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Sample HMM Generation</a:t>
            </a:r>
          </a:p>
        </p:txBody>
      </p:sp>
      <p:sp>
        <p:nvSpPr>
          <p:cNvPr id="49155" name="TextBox 4"/>
          <p:cNvSpPr txBox="1">
            <a:spLocks noChangeArrowheads="1"/>
          </p:cNvSpPr>
          <p:nvPr/>
        </p:nvSpPr>
        <p:spPr bwMode="auto">
          <a:xfrm>
            <a:off x="1870728" y="1990726"/>
            <a:ext cx="50881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  </a:t>
            </a:r>
            <a:r>
              <a:rPr lang="en-US" altLang="en-US" sz="2800"/>
              <a:t>Mary didn’t slap the green witch.</a:t>
            </a:r>
          </a:p>
        </p:txBody>
      </p:sp>
      <p:sp>
        <p:nvSpPr>
          <p:cNvPr id="49156" name="TextBox 63"/>
          <p:cNvSpPr txBox="1">
            <a:spLocks noChangeArrowheads="1"/>
          </p:cNvSpPr>
          <p:nvPr/>
        </p:nvSpPr>
        <p:spPr bwMode="auto">
          <a:xfrm>
            <a:off x="9862492" y="2889251"/>
            <a:ext cx="10711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verde.</a:t>
            </a:r>
          </a:p>
        </p:txBody>
      </p:sp>
      <p:sp>
        <p:nvSpPr>
          <p:cNvPr id="49157" name="TextBox 35"/>
          <p:cNvSpPr txBox="1">
            <a:spLocks noChangeArrowheads="1"/>
          </p:cNvSpPr>
          <p:nvPr/>
        </p:nvSpPr>
        <p:spPr bwMode="auto">
          <a:xfrm>
            <a:off x="1942516" y="2908301"/>
            <a:ext cx="10406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Maria</a:t>
            </a:r>
            <a:endParaRPr lang="en-US" altLang="en-US" sz="2000"/>
          </a:p>
        </p:txBody>
      </p:sp>
      <p:sp>
        <p:nvSpPr>
          <p:cNvPr id="49158" name="TextBox 44"/>
          <p:cNvSpPr txBox="1">
            <a:spLocks noChangeArrowheads="1"/>
          </p:cNvSpPr>
          <p:nvPr/>
        </p:nvSpPr>
        <p:spPr bwMode="auto">
          <a:xfrm>
            <a:off x="3511310" y="2895601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no</a:t>
            </a:r>
            <a:endParaRPr lang="en-US" altLang="en-US" sz="2000"/>
          </a:p>
        </p:txBody>
      </p:sp>
      <p:sp>
        <p:nvSpPr>
          <p:cNvPr id="49159" name="TextBox 56"/>
          <p:cNvSpPr txBox="1">
            <a:spLocks noChangeArrowheads="1"/>
          </p:cNvSpPr>
          <p:nvPr/>
        </p:nvSpPr>
        <p:spPr bwMode="auto">
          <a:xfrm>
            <a:off x="4311541" y="2890838"/>
            <a:ext cx="643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dió</a:t>
            </a:r>
          </a:p>
        </p:txBody>
      </p:sp>
      <p:sp>
        <p:nvSpPr>
          <p:cNvPr id="49160" name="TextBox 57"/>
          <p:cNvSpPr txBox="1">
            <a:spLocks noChangeArrowheads="1"/>
          </p:cNvSpPr>
          <p:nvPr/>
        </p:nvSpPr>
        <p:spPr bwMode="auto">
          <a:xfrm>
            <a:off x="5071656" y="2889251"/>
            <a:ext cx="7024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una</a:t>
            </a:r>
          </a:p>
        </p:txBody>
      </p:sp>
      <p:sp>
        <p:nvSpPr>
          <p:cNvPr id="49161" name="TextBox 58"/>
          <p:cNvSpPr txBox="1">
            <a:spLocks noChangeArrowheads="1"/>
          </p:cNvSpPr>
          <p:nvPr/>
        </p:nvSpPr>
        <p:spPr bwMode="auto">
          <a:xfrm>
            <a:off x="5918340" y="2882901"/>
            <a:ext cx="14189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bofetada</a:t>
            </a:r>
          </a:p>
        </p:txBody>
      </p:sp>
      <p:sp>
        <p:nvSpPr>
          <p:cNvPr id="49162" name="TextBox 59"/>
          <p:cNvSpPr txBox="1">
            <a:spLocks noChangeArrowheads="1"/>
          </p:cNvSpPr>
          <p:nvPr/>
        </p:nvSpPr>
        <p:spPr bwMode="auto">
          <a:xfrm>
            <a:off x="7829183" y="2868613"/>
            <a:ext cx="3433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a</a:t>
            </a:r>
          </a:p>
        </p:txBody>
      </p:sp>
      <p:sp>
        <p:nvSpPr>
          <p:cNvPr id="49163" name="TextBox 60"/>
          <p:cNvSpPr txBox="1">
            <a:spLocks noChangeArrowheads="1"/>
          </p:cNvSpPr>
          <p:nvPr/>
        </p:nvSpPr>
        <p:spPr bwMode="auto">
          <a:xfrm>
            <a:off x="8177570" y="2863851"/>
            <a:ext cx="442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la</a:t>
            </a:r>
          </a:p>
        </p:txBody>
      </p:sp>
      <p:sp>
        <p:nvSpPr>
          <p:cNvPr id="49164" name="TextBox 62"/>
          <p:cNvSpPr txBox="1">
            <a:spLocks noChangeArrowheads="1"/>
          </p:cNvSpPr>
          <p:nvPr/>
        </p:nvSpPr>
        <p:spPr bwMode="auto">
          <a:xfrm>
            <a:off x="8652641" y="2871788"/>
            <a:ext cx="9220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bruja</a:t>
            </a:r>
          </a:p>
        </p:txBody>
      </p:sp>
      <p:sp>
        <p:nvSpPr>
          <p:cNvPr id="49165" name="TextBox 17"/>
          <p:cNvSpPr txBox="1">
            <a:spLocks noChangeArrowheads="1"/>
          </p:cNvSpPr>
          <p:nvPr/>
        </p:nvSpPr>
        <p:spPr bwMode="auto">
          <a:xfrm>
            <a:off x="2026973" y="1811339"/>
            <a:ext cx="48013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      1            2             3        4         5            6</a:t>
            </a:r>
          </a:p>
        </p:txBody>
      </p:sp>
    </p:spTree>
    <p:extLst>
      <p:ext uri="{BB962C8B-B14F-4D97-AF65-F5344CB8AC3E}">
        <p14:creationId xmlns:p14="http://schemas.microsoft.com/office/powerpoint/2010/main" val="26258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HMM Parameters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800" smtClean="0"/>
              <a:t>Transition and observation parameters of states for HMMs for all possible source sentences are “tied” to reduce the number of free parameters that have to be estimated. </a:t>
            </a:r>
          </a:p>
          <a:p>
            <a:r>
              <a:rPr lang="en-US" altLang="en-US" sz="2800" b="1" smtClean="0"/>
              <a:t>Observation probabilities</a:t>
            </a:r>
            <a:r>
              <a:rPr lang="en-US" altLang="en-US" sz="2800" smtClean="0"/>
              <a:t>: </a:t>
            </a:r>
            <a:r>
              <a:rPr lang="en-US" altLang="en-US" sz="2800" i="1" smtClean="0"/>
              <a:t>b</a:t>
            </a:r>
            <a:r>
              <a:rPr lang="en-US" altLang="en-US" sz="2800" i="1" baseline="-25000" smtClean="0"/>
              <a:t>j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f</a:t>
            </a:r>
            <a:r>
              <a:rPr lang="en-US" altLang="en-US" sz="2800" i="1" baseline="-25000" smtClean="0"/>
              <a:t>i</a:t>
            </a:r>
            <a:r>
              <a:rPr lang="en-US" altLang="en-US" sz="2800" smtClean="0"/>
              <a:t>)=P(</a:t>
            </a:r>
            <a:r>
              <a:rPr lang="en-US" altLang="en-US" sz="2800" i="1" smtClean="0"/>
              <a:t>f</a:t>
            </a:r>
            <a:r>
              <a:rPr lang="en-US" altLang="en-US" sz="2800" i="1" baseline="-25000" smtClean="0"/>
              <a:t>i</a:t>
            </a:r>
            <a:r>
              <a:rPr lang="en-US" altLang="en-US" sz="2800" smtClean="0"/>
              <a:t> | </a:t>
            </a:r>
            <a:r>
              <a:rPr lang="en-US" altLang="en-US" sz="2800" i="1" smtClean="0"/>
              <a:t>e</a:t>
            </a:r>
            <a:r>
              <a:rPr lang="en-US" altLang="en-US" sz="2800" i="1" baseline="-25000" smtClean="0"/>
              <a:t>j</a:t>
            </a:r>
            <a:r>
              <a:rPr lang="en-US" altLang="en-US" sz="2800" smtClean="0"/>
              <a:t>)</a:t>
            </a:r>
            <a:r>
              <a:rPr lang="en-US" altLang="en-US" smtClean="0"/>
              <a:t> </a:t>
            </a:r>
            <a:r>
              <a:rPr lang="en-US" altLang="en-US" sz="2800" smtClean="0"/>
              <a:t>the same for all states representing an occurrence of the same English word.</a:t>
            </a:r>
          </a:p>
          <a:p>
            <a:r>
              <a:rPr lang="en-US" altLang="en-US" sz="2800" b="1" smtClean="0"/>
              <a:t>State transition probabilities</a:t>
            </a:r>
            <a:r>
              <a:rPr lang="en-US" altLang="en-US" sz="2800" smtClean="0"/>
              <a:t>: </a:t>
            </a:r>
            <a:r>
              <a:rPr lang="en-US" altLang="en-US" sz="2800" i="1" smtClean="0"/>
              <a:t>a</a:t>
            </a:r>
            <a:r>
              <a:rPr lang="en-US" altLang="en-US" sz="2800" i="1" baseline="-25000" smtClean="0"/>
              <a:t>ij </a:t>
            </a:r>
            <a:r>
              <a:rPr lang="en-US" altLang="en-US" sz="2800" smtClean="0"/>
              <a:t>= </a:t>
            </a:r>
            <a:r>
              <a:rPr lang="en-US" altLang="en-US" sz="2800" i="1" smtClean="0"/>
              <a:t>s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j</a:t>
            </a:r>
            <a:r>
              <a:rPr lang="en-US" altLang="en-US" sz="2800" smtClean="0">
                <a:sym typeface="Symbol" pitchFamily="18" charset="2"/>
              </a:rPr>
              <a:t></a:t>
            </a:r>
            <a:r>
              <a:rPr lang="en-US" altLang="en-US" sz="2800" i="1" smtClean="0">
                <a:sym typeface="Symbol" pitchFamily="18" charset="2"/>
              </a:rPr>
              <a:t>i</a:t>
            </a:r>
            <a:r>
              <a:rPr lang="en-US" altLang="en-US" sz="2800" smtClean="0">
                <a:sym typeface="Symbol" pitchFamily="18" charset="2"/>
              </a:rPr>
              <a:t>) the same for all transitions that involve the same </a:t>
            </a:r>
            <a:r>
              <a:rPr lang="en-US" altLang="en-US" sz="2800" b="1" i="1" smtClean="0">
                <a:sym typeface="Symbol" pitchFamily="18" charset="2"/>
              </a:rPr>
              <a:t>jump width</a:t>
            </a:r>
            <a:r>
              <a:rPr lang="en-US" altLang="en-US" sz="2800" smtClean="0">
                <a:sym typeface="Symbol" pitchFamily="18" charset="2"/>
              </a:rPr>
              <a:t> (and direction).</a:t>
            </a:r>
            <a:endParaRPr lang="en-US" altLang="en-US" sz="2800" i="1" baseline="-2500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7542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Computing P(</a:t>
            </a:r>
            <a:r>
              <a:rPr lang="en-US" altLang="en-US" i="1" smtClean="0"/>
              <a:t>F</a:t>
            </a:r>
            <a:r>
              <a:rPr lang="en-US" altLang="en-US" smtClean="0"/>
              <a:t> | </a:t>
            </a:r>
            <a:r>
              <a:rPr lang="en-US" altLang="en-US" i="1" smtClean="0"/>
              <a:t>E</a:t>
            </a:r>
            <a:r>
              <a:rPr lang="en-US" altLang="en-US" smtClean="0"/>
              <a:t>) in the HMM Model 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4294967295"/>
          </p:nvPr>
        </p:nvSpPr>
        <p:spPr>
          <a:xfrm>
            <a:off x="912138" y="1543050"/>
            <a:ext cx="10337562" cy="1468438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Given the observation and state-transition probabilities, P(</a:t>
            </a:r>
            <a:r>
              <a:rPr lang="en-US" altLang="en-US" i="1" smtClean="0"/>
              <a:t>F</a:t>
            </a:r>
            <a:r>
              <a:rPr lang="en-US" altLang="en-US" smtClean="0"/>
              <a:t> | </a:t>
            </a:r>
            <a:r>
              <a:rPr lang="en-US" altLang="en-US" i="1" smtClean="0"/>
              <a:t>E</a:t>
            </a:r>
            <a:r>
              <a:rPr lang="en-US" altLang="en-US" smtClean="0"/>
              <a:t>) (observation likelihood) can be computed using the standard </a:t>
            </a:r>
            <a:r>
              <a:rPr lang="en-US" altLang="en-US" b="1" i="1" smtClean="0"/>
              <a:t>forward algorithm</a:t>
            </a:r>
            <a:r>
              <a:rPr lang="en-US" altLang="en-US" smtClean="0"/>
              <a:t> for HMMs.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9222727" y="6400800"/>
            <a:ext cx="2533716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62415E23-E390-4550-813A-BB153FF6BE10}" type="slidenum">
              <a:rPr lang="en-US" sz="1200" b="0">
                <a:latin typeface="Helvetica" pitchFamily="34" charset="0"/>
              </a:rPr>
              <a:pPr algn="r">
                <a:defRPr/>
              </a:pPr>
              <a:t>49</a:t>
            </a:fld>
            <a:endParaRPr lang="en-US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Semantic Transfer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912138" y="1371600"/>
            <a:ext cx="10481140" cy="4921250"/>
          </a:xfrm>
        </p:spPr>
        <p:txBody>
          <a:bodyPr/>
          <a:lstStyle/>
          <a:p>
            <a:r>
              <a:rPr lang="en-US" altLang="en-US" sz="2400" dirty="0" smtClean="0"/>
              <a:t>Some transfer requires semantic information.</a:t>
            </a:r>
          </a:p>
          <a:p>
            <a:r>
              <a:rPr lang="en-US" altLang="en-US" sz="2400" dirty="0" smtClean="0"/>
              <a:t>Semantic roles can determine how to properly express information in another language.</a:t>
            </a:r>
          </a:p>
          <a:p>
            <a:r>
              <a:rPr lang="en-US" altLang="en-US" sz="2400" dirty="0" smtClean="0"/>
              <a:t>In Chinese, PPs that express a goal, destination, or benefactor occur </a:t>
            </a:r>
            <a:r>
              <a:rPr lang="en-US" altLang="en-US" sz="2400" b="1" i="1" dirty="0" smtClean="0"/>
              <a:t>before</a:t>
            </a:r>
            <a:r>
              <a:rPr lang="en-US" altLang="en-US" sz="2400" dirty="0" smtClean="0"/>
              <a:t> the verb but those expressing  a recipient occur </a:t>
            </a:r>
            <a:r>
              <a:rPr lang="en-US" altLang="en-US" sz="2400" b="1" i="1" dirty="0" smtClean="0"/>
              <a:t>after</a:t>
            </a:r>
            <a:r>
              <a:rPr lang="en-US" altLang="en-US" sz="2400" dirty="0" smtClean="0"/>
              <a:t> the verb.</a:t>
            </a:r>
          </a:p>
          <a:p>
            <a:r>
              <a:rPr lang="en-US" altLang="en-US" sz="2400" dirty="0" smtClean="0"/>
              <a:t>Transfer Rule</a:t>
            </a:r>
          </a:p>
          <a:p>
            <a:pPr lvl="1"/>
            <a:r>
              <a:rPr lang="en-US" altLang="en-US" sz="2400" dirty="0" smtClean="0"/>
              <a:t>English to Chinese</a:t>
            </a:r>
          </a:p>
          <a:p>
            <a:pPr lvl="2"/>
            <a:r>
              <a:rPr lang="en-US" altLang="en-US" dirty="0" smtClean="0">
                <a:solidFill>
                  <a:srgbClr val="0000FF"/>
                </a:solidFill>
                <a:sym typeface="Symbol" pitchFamily="18" charset="2"/>
              </a:rPr>
              <a:t>VP </a:t>
            </a:r>
            <a:r>
              <a:rPr lang="en-US" altLang="en-US" dirty="0" smtClean="0">
                <a:solidFill>
                  <a:srgbClr val="0000FF"/>
                </a:solidFill>
              </a:rPr>
              <a:t>→ V PP[+benefactor]  </a:t>
            </a:r>
            <a:r>
              <a:rPr lang="en-US" altLang="en-US" dirty="0" smtClean="0">
                <a:solidFill>
                  <a:srgbClr val="0000FF"/>
                </a:solidFill>
                <a:sym typeface="Symbol" pitchFamily="18" charset="2"/>
              </a:rPr>
              <a:t>  VP </a:t>
            </a:r>
            <a:r>
              <a:rPr lang="en-US" altLang="en-US" dirty="0" smtClean="0">
                <a:solidFill>
                  <a:srgbClr val="0000FF"/>
                </a:solidFill>
              </a:rPr>
              <a:t>→ PP[+benefactor] 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22727" y="6400800"/>
            <a:ext cx="2533716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81AB038-1656-4861-88CD-9A89F5D0A597}" type="slidenum">
              <a:rPr lang="en-US" smtClean="0"/>
              <a:pPr>
                <a:defRPr/>
              </a:pPr>
              <a:t>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10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Decoding for the HMM Model 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4294967295"/>
          </p:nvPr>
        </p:nvSpPr>
        <p:spPr>
          <a:xfrm>
            <a:off x="912138" y="1579563"/>
            <a:ext cx="10337562" cy="1179512"/>
          </a:xfrm>
        </p:spPr>
        <p:txBody>
          <a:bodyPr/>
          <a:lstStyle/>
          <a:p>
            <a:r>
              <a:rPr lang="en-US" altLang="en-US" smtClean="0"/>
              <a:t>Use the standard </a:t>
            </a:r>
            <a:r>
              <a:rPr lang="en-US" altLang="en-US" b="1" i="1" smtClean="0"/>
              <a:t>Viterbi algorithm</a:t>
            </a:r>
            <a:r>
              <a:rPr lang="en-US" altLang="en-US" smtClean="0"/>
              <a:t> to efficiently compute the most likely alignment (i.e. most likely state sequence).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9222727" y="6400800"/>
            <a:ext cx="2533716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DDC5F5DA-2A02-4C49-BD6A-8CD8F3C486BE}" type="slidenum">
              <a:rPr lang="en-US" sz="1200" b="0">
                <a:latin typeface="Helvetica" pitchFamily="34" charset="0"/>
              </a:rPr>
              <a:pPr algn="r">
                <a:defRPr/>
              </a:pPr>
              <a:t>50</a:t>
            </a:fld>
            <a:endParaRPr lang="en-US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795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Training Word Alignment Models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800" smtClean="0"/>
              <a:t>Both the IBM model 1 and HMM model can be trained on a parallel corpus to set the required parameters.</a:t>
            </a:r>
          </a:p>
          <a:p>
            <a:r>
              <a:rPr lang="en-US" altLang="en-US" sz="2800" smtClean="0"/>
              <a:t>For supervised (hand-aligned) training data, parameters can be estimated directly using frequency counts.</a:t>
            </a:r>
          </a:p>
          <a:p>
            <a:r>
              <a:rPr lang="en-US" altLang="en-US" sz="2800" smtClean="0"/>
              <a:t>For unsupervised training data, EM can be used to estimate parameters, e.g. Baum-Welch for the HMM model.</a:t>
            </a:r>
          </a:p>
        </p:txBody>
      </p:sp>
    </p:spTree>
    <p:extLst>
      <p:ext uri="{BB962C8B-B14F-4D97-AF65-F5344CB8AC3E}">
        <p14:creationId xmlns:p14="http://schemas.microsoft.com/office/powerpoint/2010/main" val="90722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 txBox="1">
            <a:spLocks noGrp="1"/>
          </p:cNvSpPr>
          <p:nvPr/>
        </p:nvSpPr>
        <p:spPr bwMode="auto">
          <a:xfrm>
            <a:off x="9222727" y="6400800"/>
            <a:ext cx="253371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CFC8E1C-C9DC-4E5D-B6DE-A63C3CA17160}" type="slidenum">
              <a:rPr lang="en-US" altLang="en-US" sz="1200" b="0">
                <a:latin typeface="Helvetic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en-US" sz="1200" b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Sketch of EM Algorithm for</a:t>
            </a:r>
            <a:br>
              <a:rPr lang="en-US" altLang="en-US" sz="3200" smtClean="0"/>
            </a:br>
            <a:r>
              <a:rPr lang="en-US" altLang="en-US" sz="3200" smtClean="0"/>
              <a:t>Word Alignment </a:t>
            </a: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342053" y="1682751"/>
            <a:ext cx="11819786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0"/>
              <a:t>Randomly set model parameters.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0"/>
              <a:t>   (making sure they represent legal distributions)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0"/>
              <a:t>Until converge (i.e. parameters no longer change) do: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0"/>
              <a:t>      E Step: Compute the probability of all possible   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0"/>
              <a:t>                   alignments of the training data using the current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0"/>
              <a:t>                   model.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0"/>
              <a:t>      M Step: Use these alignment probability estimates to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0"/>
              <a:t>                    re-estimate values for all of the parameters.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420994" y="5464176"/>
            <a:ext cx="6922386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333399"/>
                </a:solidFill>
              </a:rPr>
              <a:t>Note: Use dynamic programming (as in Baum-Welch)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333399"/>
                </a:solidFill>
              </a:rPr>
              <a:t>to avoid explicitly enumerating all possible alignments</a:t>
            </a:r>
          </a:p>
        </p:txBody>
      </p:sp>
    </p:spTree>
    <p:extLst>
      <p:ext uri="{BB962C8B-B14F-4D97-AF65-F5344CB8AC3E}">
        <p14:creationId xmlns:p14="http://schemas.microsoft.com/office/powerpoint/2010/main" val="165142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3200" smtClean="0"/>
              <a:t>Sample EM Trace for Alignment</a:t>
            </a:r>
            <a:br>
              <a:rPr lang="en-US" altLang="en-US" sz="3200" smtClean="0"/>
            </a:br>
            <a:r>
              <a:rPr lang="en-US" altLang="en-US" sz="2400" smtClean="0"/>
              <a:t>(IBM Model 1 with no NULL Generation)</a:t>
            </a: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3899812" y="1514476"/>
            <a:ext cx="1412864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green house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casa verde</a:t>
            </a:r>
          </a:p>
        </p:txBody>
      </p:sp>
      <p:sp>
        <p:nvSpPr>
          <p:cNvPr id="55300" name="Text Box 5"/>
          <p:cNvSpPr txBox="1">
            <a:spLocks noChangeArrowheads="1"/>
          </p:cNvSpPr>
          <p:nvPr/>
        </p:nvSpPr>
        <p:spPr bwMode="auto">
          <a:xfrm>
            <a:off x="6762912" y="1484314"/>
            <a:ext cx="1156384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the house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la casa</a:t>
            </a:r>
          </a:p>
        </p:txBody>
      </p:sp>
      <p:sp>
        <p:nvSpPr>
          <p:cNvPr id="55301" name="Text Box 6"/>
          <p:cNvSpPr txBox="1">
            <a:spLocks noChangeArrowheads="1"/>
          </p:cNvSpPr>
          <p:nvPr/>
        </p:nvSpPr>
        <p:spPr bwMode="auto">
          <a:xfrm>
            <a:off x="1955185" y="1476375"/>
            <a:ext cx="1228904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333399"/>
                </a:solidFill>
              </a:rPr>
              <a:t>Training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333399"/>
                </a:solidFill>
              </a:rPr>
              <a:t>Corpus</a:t>
            </a:r>
          </a:p>
        </p:txBody>
      </p:sp>
      <p:graphicFrame>
        <p:nvGraphicFramePr>
          <p:cNvPr id="106539" name="Group 43"/>
          <p:cNvGraphicFramePr>
            <a:graphicFrameLocks noGrp="1"/>
          </p:cNvGraphicFramePr>
          <p:nvPr/>
        </p:nvGraphicFramePr>
        <p:xfrm>
          <a:off x="4104621" y="2630488"/>
          <a:ext cx="4165852" cy="1195386"/>
        </p:xfrm>
        <a:graphic>
          <a:graphicData uri="http://schemas.openxmlformats.org/drawingml/2006/table">
            <a:tbl>
              <a:tblPr/>
              <a:tblGrid>
                <a:gridCol w="1389321"/>
                <a:gridCol w="1387210"/>
                <a:gridCol w="1389321"/>
              </a:tblGrid>
              <a:tr h="3984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1/3</a:t>
                      </a:r>
                    </a:p>
                  </a:txBody>
                  <a:tcPr marL="119703" marR="119703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1/3</a:t>
                      </a:r>
                    </a:p>
                  </a:txBody>
                  <a:tcPr marL="119703" marR="119703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1/3</a:t>
                      </a:r>
                    </a:p>
                  </a:txBody>
                  <a:tcPr marL="119703" marR="119703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1/3</a:t>
                      </a:r>
                    </a:p>
                  </a:txBody>
                  <a:tcPr marL="119703" marR="119703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1/3</a:t>
                      </a:r>
                    </a:p>
                  </a:txBody>
                  <a:tcPr marL="119703" marR="119703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1/3</a:t>
                      </a:r>
                    </a:p>
                  </a:txBody>
                  <a:tcPr marL="119703" marR="119703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1/3</a:t>
                      </a:r>
                    </a:p>
                  </a:txBody>
                  <a:tcPr marL="119703" marR="119703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1/3</a:t>
                      </a:r>
                    </a:p>
                  </a:txBody>
                  <a:tcPr marL="119703" marR="119703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1/3</a:t>
                      </a:r>
                    </a:p>
                  </a:txBody>
                  <a:tcPr marL="119703" marR="119703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3042572" y="2251076"/>
            <a:ext cx="3737231" cy="1566863"/>
            <a:chOff x="1441" y="1418"/>
            <a:chExt cx="1770" cy="987"/>
          </a:xfrm>
        </p:grpSpPr>
        <p:sp>
          <p:nvSpPr>
            <p:cNvPr id="55349" name="Text Box 30"/>
            <p:cNvSpPr txBox="1">
              <a:spLocks noChangeArrowheads="1"/>
            </p:cNvSpPr>
            <p:nvPr/>
          </p:nvSpPr>
          <p:spPr bwMode="auto">
            <a:xfrm>
              <a:off x="1441" y="1637"/>
              <a:ext cx="35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green</a:t>
              </a:r>
            </a:p>
          </p:txBody>
        </p:sp>
        <p:sp>
          <p:nvSpPr>
            <p:cNvPr id="55350" name="Text Box 31"/>
            <p:cNvSpPr txBox="1">
              <a:spLocks noChangeArrowheads="1"/>
            </p:cNvSpPr>
            <p:nvPr/>
          </p:nvSpPr>
          <p:spPr bwMode="auto">
            <a:xfrm>
              <a:off x="1444" y="1894"/>
              <a:ext cx="36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house</a:t>
              </a:r>
            </a:p>
          </p:txBody>
        </p:sp>
        <p:sp>
          <p:nvSpPr>
            <p:cNvPr id="55351" name="Text Box 32"/>
            <p:cNvSpPr txBox="1">
              <a:spLocks noChangeArrowheads="1"/>
            </p:cNvSpPr>
            <p:nvPr/>
          </p:nvSpPr>
          <p:spPr bwMode="auto">
            <a:xfrm>
              <a:off x="1586" y="2152"/>
              <a:ext cx="23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the</a:t>
              </a:r>
            </a:p>
          </p:txBody>
        </p:sp>
        <p:sp>
          <p:nvSpPr>
            <p:cNvPr id="55352" name="Text Box 33"/>
            <p:cNvSpPr txBox="1">
              <a:spLocks noChangeArrowheads="1"/>
            </p:cNvSpPr>
            <p:nvPr/>
          </p:nvSpPr>
          <p:spPr bwMode="auto">
            <a:xfrm>
              <a:off x="2013" y="1418"/>
              <a:ext cx="119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verde       casa           la</a:t>
              </a:r>
            </a:p>
          </p:txBody>
        </p:sp>
      </p:grpSp>
      <p:sp>
        <p:nvSpPr>
          <p:cNvPr id="106540" name="Text Box 44"/>
          <p:cNvSpPr txBox="1">
            <a:spLocks noChangeArrowheads="1"/>
          </p:cNvSpPr>
          <p:nvPr/>
        </p:nvSpPr>
        <p:spPr bwMode="auto">
          <a:xfrm>
            <a:off x="618650" y="2933701"/>
            <a:ext cx="1473778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333399"/>
                </a:solidFill>
              </a:rPr>
              <a:t>Translation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333399"/>
                </a:solidFill>
              </a:rPr>
              <a:t>Probabilities</a:t>
            </a:r>
          </a:p>
        </p:txBody>
      </p:sp>
      <p:sp>
        <p:nvSpPr>
          <p:cNvPr id="106542" name="Text Box 46"/>
          <p:cNvSpPr txBox="1">
            <a:spLocks noChangeArrowheads="1"/>
          </p:cNvSpPr>
          <p:nvPr/>
        </p:nvSpPr>
        <p:spPr bwMode="auto">
          <a:xfrm>
            <a:off x="8424607" y="2855913"/>
            <a:ext cx="2118185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Assume uniform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initial probabilities</a:t>
            </a:r>
          </a:p>
        </p:txBody>
      </p: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3209375" y="4552954"/>
            <a:ext cx="1412547" cy="709613"/>
            <a:chOff x="1520" y="2868"/>
            <a:chExt cx="669" cy="447"/>
          </a:xfrm>
        </p:grpSpPr>
        <p:sp>
          <p:nvSpPr>
            <p:cNvPr id="55346" name="Text Box 47"/>
            <p:cNvSpPr txBox="1">
              <a:spLocks noChangeArrowheads="1"/>
            </p:cNvSpPr>
            <p:nvPr/>
          </p:nvSpPr>
          <p:spPr bwMode="auto">
            <a:xfrm>
              <a:off x="1520" y="2868"/>
              <a:ext cx="669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green house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casa verde</a:t>
              </a:r>
            </a:p>
          </p:txBody>
        </p:sp>
        <p:sp>
          <p:nvSpPr>
            <p:cNvPr id="55347" name="Line 51"/>
            <p:cNvSpPr>
              <a:spLocks noChangeShapeType="1"/>
            </p:cNvSpPr>
            <p:nvPr/>
          </p:nvSpPr>
          <p:spPr bwMode="auto">
            <a:xfrm>
              <a:off x="1766" y="3049"/>
              <a:ext cx="0" cy="1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5348" name="Line 52"/>
            <p:cNvSpPr>
              <a:spLocks noChangeShapeType="1"/>
            </p:cNvSpPr>
            <p:nvPr/>
          </p:nvSpPr>
          <p:spPr bwMode="auto">
            <a:xfrm>
              <a:off x="2097" y="3057"/>
              <a:ext cx="0" cy="1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5439045" y="4552954"/>
            <a:ext cx="1412547" cy="709613"/>
            <a:chOff x="2576" y="2868"/>
            <a:chExt cx="669" cy="447"/>
          </a:xfrm>
        </p:grpSpPr>
        <p:sp>
          <p:nvSpPr>
            <p:cNvPr id="55343" name="Text Box 49"/>
            <p:cNvSpPr txBox="1">
              <a:spLocks noChangeArrowheads="1"/>
            </p:cNvSpPr>
            <p:nvPr/>
          </p:nvSpPr>
          <p:spPr bwMode="auto">
            <a:xfrm>
              <a:off x="2576" y="2868"/>
              <a:ext cx="669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green house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casa verde</a:t>
              </a:r>
            </a:p>
          </p:txBody>
        </p:sp>
        <p:sp>
          <p:nvSpPr>
            <p:cNvPr id="55344" name="Line 53"/>
            <p:cNvSpPr>
              <a:spLocks noChangeShapeType="1"/>
            </p:cNvSpPr>
            <p:nvPr/>
          </p:nvSpPr>
          <p:spPr bwMode="auto">
            <a:xfrm>
              <a:off x="2811" y="3042"/>
              <a:ext cx="338" cy="1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5345" name="Line 54"/>
            <p:cNvSpPr>
              <a:spLocks noChangeShapeType="1"/>
            </p:cNvSpPr>
            <p:nvPr/>
          </p:nvSpPr>
          <p:spPr bwMode="auto">
            <a:xfrm flipH="1">
              <a:off x="2788" y="3042"/>
              <a:ext cx="391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67"/>
          <p:cNvGrpSpPr>
            <a:grpSpLocks/>
          </p:cNvGrpSpPr>
          <p:nvPr/>
        </p:nvGrpSpPr>
        <p:grpSpPr bwMode="auto">
          <a:xfrm>
            <a:off x="7814407" y="4552954"/>
            <a:ext cx="1157064" cy="709613"/>
            <a:chOff x="3701" y="2868"/>
            <a:chExt cx="548" cy="447"/>
          </a:xfrm>
        </p:grpSpPr>
        <p:sp>
          <p:nvSpPr>
            <p:cNvPr id="55340" name="Text Box 50"/>
            <p:cNvSpPr txBox="1">
              <a:spLocks noChangeArrowheads="1"/>
            </p:cNvSpPr>
            <p:nvPr/>
          </p:nvSpPr>
          <p:spPr bwMode="auto">
            <a:xfrm>
              <a:off x="3701" y="2868"/>
              <a:ext cx="548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the house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la casa</a:t>
              </a:r>
            </a:p>
          </p:txBody>
        </p:sp>
        <p:sp>
          <p:nvSpPr>
            <p:cNvPr id="55341" name="Line 55"/>
            <p:cNvSpPr>
              <a:spLocks noChangeShapeType="1"/>
            </p:cNvSpPr>
            <p:nvPr/>
          </p:nvSpPr>
          <p:spPr bwMode="auto">
            <a:xfrm>
              <a:off x="3832" y="3026"/>
              <a:ext cx="0" cy="1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5342" name="Line 56"/>
            <p:cNvSpPr>
              <a:spLocks noChangeShapeType="1"/>
            </p:cNvSpPr>
            <p:nvPr/>
          </p:nvSpPr>
          <p:spPr bwMode="auto">
            <a:xfrm>
              <a:off x="4124" y="3049"/>
              <a:ext cx="0" cy="1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68"/>
          <p:cNvGrpSpPr>
            <a:grpSpLocks/>
          </p:cNvGrpSpPr>
          <p:nvPr/>
        </p:nvGrpSpPr>
        <p:grpSpPr bwMode="auto">
          <a:xfrm>
            <a:off x="9721028" y="4552954"/>
            <a:ext cx="1157064" cy="709613"/>
            <a:chOff x="4604" y="2868"/>
            <a:chExt cx="548" cy="447"/>
          </a:xfrm>
        </p:grpSpPr>
        <p:sp>
          <p:nvSpPr>
            <p:cNvPr id="55337" name="Text Box 48"/>
            <p:cNvSpPr txBox="1">
              <a:spLocks noChangeArrowheads="1"/>
            </p:cNvSpPr>
            <p:nvPr/>
          </p:nvSpPr>
          <p:spPr bwMode="auto">
            <a:xfrm>
              <a:off x="4604" y="2868"/>
              <a:ext cx="548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the house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la casa</a:t>
              </a:r>
            </a:p>
          </p:txBody>
        </p:sp>
        <p:sp>
          <p:nvSpPr>
            <p:cNvPr id="55338" name="Line 57"/>
            <p:cNvSpPr>
              <a:spLocks noChangeShapeType="1"/>
            </p:cNvSpPr>
            <p:nvPr/>
          </p:nvSpPr>
          <p:spPr bwMode="auto">
            <a:xfrm>
              <a:off x="4769" y="3034"/>
              <a:ext cx="208" cy="1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5339" name="Line 58"/>
            <p:cNvSpPr>
              <a:spLocks noChangeShapeType="1"/>
            </p:cNvSpPr>
            <p:nvPr/>
          </p:nvSpPr>
          <p:spPr bwMode="auto">
            <a:xfrm flipH="1">
              <a:off x="4723" y="3034"/>
              <a:ext cx="330" cy="1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106555" name="Text Box 59"/>
          <p:cNvSpPr txBox="1">
            <a:spLocks noChangeArrowheads="1"/>
          </p:cNvSpPr>
          <p:nvPr/>
        </p:nvSpPr>
        <p:spPr bwMode="auto">
          <a:xfrm>
            <a:off x="464515" y="4303714"/>
            <a:ext cx="1473778" cy="1325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333399"/>
                </a:solidFill>
              </a:rPr>
              <a:t>Compute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333399"/>
                </a:solidFill>
              </a:rPr>
              <a:t>Alignment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333399"/>
                </a:solidFill>
              </a:rPr>
              <a:t>Probabilities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333399"/>
                </a:solidFill>
              </a:rPr>
              <a:t>P(A, F | E)</a:t>
            </a:r>
          </a:p>
        </p:txBody>
      </p:sp>
      <p:sp>
        <p:nvSpPr>
          <p:cNvPr id="106556" name="Text Box 60"/>
          <p:cNvSpPr txBox="1">
            <a:spLocks noChangeArrowheads="1"/>
          </p:cNvSpPr>
          <p:nvPr/>
        </p:nvSpPr>
        <p:spPr bwMode="auto">
          <a:xfrm>
            <a:off x="3205151" y="5245101"/>
            <a:ext cx="1594004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1/3 X 1/3 = 1/9</a:t>
            </a:r>
          </a:p>
        </p:txBody>
      </p:sp>
      <p:sp>
        <p:nvSpPr>
          <p:cNvPr id="106557" name="Text Box 61"/>
          <p:cNvSpPr txBox="1">
            <a:spLocks noChangeArrowheads="1"/>
          </p:cNvSpPr>
          <p:nvPr/>
        </p:nvSpPr>
        <p:spPr bwMode="auto">
          <a:xfrm>
            <a:off x="5352476" y="5245101"/>
            <a:ext cx="1594004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1/3 X 1/3 = 1/9</a:t>
            </a:r>
          </a:p>
        </p:txBody>
      </p:sp>
      <p:sp>
        <p:nvSpPr>
          <p:cNvPr id="106558" name="Text Box 62"/>
          <p:cNvSpPr txBox="1">
            <a:spLocks noChangeArrowheads="1"/>
          </p:cNvSpPr>
          <p:nvPr/>
        </p:nvSpPr>
        <p:spPr bwMode="auto">
          <a:xfrm>
            <a:off x="7499800" y="5245101"/>
            <a:ext cx="1594004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1/3 X 1/3 = 1/9</a:t>
            </a:r>
          </a:p>
        </p:txBody>
      </p:sp>
      <p:sp>
        <p:nvSpPr>
          <p:cNvPr id="106559" name="Text Box 63"/>
          <p:cNvSpPr txBox="1">
            <a:spLocks noChangeArrowheads="1"/>
          </p:cNvSpPr>
          <p:nvPr/>
        </p:nvSpPr>
        <p:spPr bwMode="auto">
          <a:xfrm>
            <a:off x="9647126" y="5245101"/>
            <a:ext cx="1594004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1/3 X 1/3 = 1/9</a:t>
            </a:r>
          </a:p>
        </p:txBody>
      </p:sp>
      <p:sp>
        <p:nvSpPr>
          <p:cNvPr id="106565" name="Text Box 69"/>
          <p:cNvSpPr txBox="1">
            <a:spLocks noChangeArrowheads="1"/>
          </p:cNvSpPr>
          <p:nvPr/>
        </p:nvSpPr>
        <p:spPr bwMode="auto">
          <a:xfrm>
            <a:off x="536303" y="5630864"/>
            <a:ext cx="1326302" cy="10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333399"/>
                </a:solidFill>
              </a:rPr>
              <a:t>Normalize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333399"/>
                </a:solidFill>
              </a:rPr>
              <a:t>to get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333399"/>
                </a:solidFill>
              </a:rPr>
              <a:t>P(A | F, E)</a:t>
            </a:r>
          </a:p>
        </p:txBody>
      </p:sp>
      <p:graphicFrame>
        <p:nvGraphicFramePr>
          <p:cNvPr id="106567" name="Object 71"/>
          <p:cNvGraphicFramePr>
            <a:graphicFrameLocks noChangeAspect="1"/>
          </p:cNvGraphicFramePr>
          <p:nvPr/>
        </p:nvGraphicFramePr>
        <p:xfrm>
          <a:off x="3697116" y="5865813"/>
          <a:ext cx="1211961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Equation" r:id="rId4" imgW="558558" imgH="393529" progId="Equation.3">
                  <p:embed/>
                </p:oleObj>
              </mc:Choice>
              <mc:Fallback>
                <p:oleObj name="Equation" r:id="rId4" imgW="55855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116" y="5865813"/>
                        <a:ext cx="1211961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68" name="Object 72"/>
          <p:cNvGraphicFramePr>
            <a:graphicFrameLocks noChangeAspect="1"/>
          </p:cNvGraphicFramePr>
          <p:nvPr/>
        </p:nvGraphicFramePr>
        <p:xfrm>
          <a:off x="5861331" y="5872163"/>
          <a:ext cx="1211961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9" name="Equation" r:id="rId6" imgW="558558" imgH="393529" progId="Equation.3">
                  <p:embed/>
                </p:oleObj>
              </mc:Choice>
              <mc:Fallback>
                <p:oleObj name="Equation" r:id="rId6" imgW="55855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1331" y="5872163"/>
                        <a:ext cx="1211961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70" name="Object 74"/>
          <p:cNvGraphicFramePr>
            <a:graphicFrameLocks noChangeAspect="1"/>
          </p:cNvGraphicFramePr>
          <p:nvPr/>
        </p:nvGraphicFramePr>
        <p:xfrm>
          <a:off x="8114228" y="5811838"/>
          <a:ext cx="1211961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0" name="Equation" r:id="rId7" imgW="558558" imgH="393529" progId="Equation.3">
                  <p:embed/>
                </p:oleObj>
              </mc:Choice>
              <mc:Fallback>
                <p:oleObj name="Equation" r:id="rId7" imgW="55855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4228" y="5811838"/>
                        <a:ext cx="1211961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71" name="Object 75"/>
          <p:cNvGraphicFramePr>
            <a:graphicFrameLocks noChangeAspect="1"/>
          </p:cNvGraphicFramePr>
          <p:nvPr/>
        </p:nvGraphicFramePr>
        <p:xfrm>
          <a:off x="9870938" y="5794375"/>
          <a:ext cx="1211961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1" name="Equation" r:id="rId8" imgW="558558" imgH="393529" progId="Equation.3">
                  <p:embed/>
                </p:oleObj>
              </mc:Choice>
              <mc:Fallback>
                <p:oleObj name="Equation" r:id="rId8" imgW="55855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0938" y="5794375"/>
                        <a:ext cx="1211961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129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40" grpId="0"/>
      <p:bldP spid="106542" grpId="0"/>
      <p:bldP spid="106555" grpId="0"/>
      <p:bldP spid="106556" grpId="0"/>
      <p:bldP spid="106557" grpId="0"/>
      <p:bldP spid="106558" grpId="0"/>
      <p:bldP spid="106559" grpId="0"/>
      <p:bldP spid="10656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Example cont.</a:t>
            </a:r>
          </a:p>
        </p:txBody>
      </p:sp>
      <p:grpSp>
        <p:nvGrpSpPr>
          <p:cNvPr id="56323" name="Group 4"/>
          <p:cNvGrpSpPr>
            <a:grpSpLocks/>
          </p:cNvGrpSpPr>
          <p:nvPr/>
        </p:nvGrpSpPr>
        <p:grpSpPr bwMode="auto">
          <a:xfrm>
            <a:off x="2075536" y="1481142"/>
            <a:ext cx="1412546" cy="709613"/>
            <a:chOff x="1520" y="2868"/>
            <a:chExt cx="669" cy="447"/>
          </a:xfrm>
        </p:grpSpPr>
        <p:sp>
          <p:nvSpPr>
            <p:cNvPr id="56388" name="Text Box 5"/>
            <p:cNvSpPr txBox="1">
              <a:spLocks noChangeArrowheads="1"/>
            </p:cNvSpPr>
            <p:nvPr/>
          </p:nvSpPr>
          <p:spPr bwMode="auto">
            <a:xfrm>
              <a:off x="1520" y="2868"/>
              <a:ext cx="669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green house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casa verde</a:t>
              </a:r>
            </a:p>
          </p:txBody>
        </p:sp>
        <p:sp>
          <p:nvSpPr>
            <p:cNvPr id="56389" name="Line 6"/>
            <p:cNvSpPr>
              <a:spLocks noChangeShapeType="1"/>
            </p:cNvSpPr>
            <p:nvPr/>
          </p:nvSpPr>
          <p:spPr bwMode="auto">
            <a:xfrm>
              <a:off x="1766" y="3049"/>
              <a:ext cx="0" cy="1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6390" name="Line 7"/>
            <p:cNvSpPr>
              <a:spLocks noChangeShapeType="1"/>
            </p:cNvSpPr>
            <p:nvPr/>
          </p:nvSpPr>
          <p:spPr bwMode="auto">
            <a:xfrm>
              <a:off x="2097" y="3057"/>
              <a:ext cx="0" cy="1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56324" name="Group 8"/>
          <p:cNvGrpSpPr>
            <a:grpSpLocks/>
          </p:cNvGrpSpPr>
          <p:nvPr/>
        </p:nvGrpSpPr>
        <p:grpSpPr bwMode="auto">
          <a:xfrm>
            <a:off x="4305206" y="1481142"/>
            <a:ext cx="1412546" cy="709613"/>
            <a:chOff x="2576" y="2868"/>
            <a:chExt cx="669" cy="447"/>
          </a:xfrm>
        </p:grpSpPr>
        <p:sp>
          <p:nvSpPr>
            <p:cNvPr id="56385" name="Text Box 9"/>
            <p:cNvSpPr txBox="1">
              <a:spLocks noChangeArrowheads="1"/>
            </p:cNvSpPr>
            <p:nvPr/>
          </p:nvSpPr>
          <p:spPr bwMode="auto">
            <a:xfrm>
              <a:off x="2576" y="2868"/>
              <a:ext cx="669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green house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casa verde</a:t>
              </a:r>
            </a:p>
          </p:txBody>
        </p:sp>
        <p:sp>
          <p:nvSpPr>
            <p:cNvPr id="56386" name="Line 10"/>
            <p:cNvSpPr>
              <a:spLocks noChangeShapeType="1"/>
            </p:cNvSpPr>
            <p:nvPr/>
          </p:nvSpPr>
          <p:spPr bwMode="auto">
            <a:xfrm>
              <a:off x="2811" y="3042"/>
              <a:ext cx="338" cy="1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6387" name="Line 11"/>
            <p:cNvSpPr>
              <a:spLocks noChangeShapeType="1"/>
            </p:cNvSpPr>
            <p:nvPr/>
          </p:nvSpPr>
          <p:spPr bwMode="auto">
            <a:xfrm flipH="1">
              <a:off x="2788" y="3042"/>
              <a:ext cx="391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56325" name="Group 12"/>
          <p:cNvGrpSpPr>
            <a:grpSpLocks/>
          </p:cNvGrpSpPr>
          <p:nvPr/>
        </p:nvGrpSpPr>
        <p:grpSpPr bwMode="auto">
          <a:xfrm>
            <a:off x="6680568" y="1481142"/>
            <a:ext cx="1157064" cy="709613"/>
            <a:chOff x="3701" y="2868"/>
            <a:chExt cx="548" cy="447"/>
          </a:xfrm>
        </p:grpSpPr>
        <p:sp>
          <p:nvSpPr>
            <p:cNvPr id="56382" name="Text Box 13"/>
            <p:cNvSpPr txBox="1">
              <a:spLocks noChangeArrowheads="1"/>
            </p:cNvSpPr>
            <p:nvPr/>
          </p:nvSpPr>
          <p:spPr bwMode="auto">
            <a:xfrm>
              <a:off x="3701" y="2868"/>
              <a:ext cx="548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the house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la casa</a:t>
              </a:r>
            </a:p>
          </p:txBody>
        </p:sp>
        <p:sp>
          <p:nvSpPr>
            <p:cNvPr id="56383" name="Line 14"/>
            <p:cNvSpPr>
              <a:spLocks noChangeShapeType="1"/>
            </p:cNvSpPr>
            <p:nvPr/>
          </p:nvSpPr>
          <p:spPr bwMode="auto">
            <a:xfrm>
              <a:off x="3832" y="3026"/>
              <a:ext cx="0" cy="1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6384" name="Line 15"/>
            <p:cNvSpPr>
              <a:spLocks noChangeShapeType="1"/>
            </p:cNvSpPr>
            <p:nvPr/>
          </p:nvSpPr>
          <p:spPr bwMode="auto">
            <a:xfrm>
              <a:off x="4124" y="3049"/>
              <a:ext cx="0" cy="1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56326" name="Group 16"/>
          <p:cNvGrpSpPr>
            <a:grpSpLocks/>
          </p:cNvGrpSpPr>
          <p:nvPr/>
        </p:nvGrpSpPr>
        <p:grpSpPr bwMode="auto">
          <a:xfrm>
            <a:off x="8587191" y="1481142"/>
            <a:ext cx="1157064" cy="709613"/>
            <a:chOff x="4604" y="2868"/>
            <a:chExt cx="548" cy="447"/>
          </a:xfrm>
        </p:grpSpPr>
        <p:sp>
          <p:nvSpPr>
            <p:cNvPr id="56379" name="Text Box 17"/>
            <p:cNvSpPr txBox="1">
              <a:spLocks noChangeArrowheads="1"/>
            </p:cNvSpPr>
            <p:nvPr/>
          </p:nvSpPr>
          <p:spPr bwMode="auto">
            <a:xfrm>
              <a:off x="4604" y="2868"/>
              <a:ext cx="548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the house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la casa</a:t>
              </a:r>
            </a:p>
          </p:txBody>
        </p:sp>
        <p:sp>
          <p:nvSpPr>
            <p:cNvPr id="56380" name="Line 18"/>
            <p:cNvSpPr>
              <a:spLocks noChangeShapeType="1"/>
            </p:cNvSpPr>
            <p:nvPr/>
          </p:nvSpPr>
          <p:spPr bwMode="auto">
            <a:xfrm>
              <a:off x="4769" y="3034"/>
              <a:ext cx="208" cy="1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6381" name="Line 19"/>
            <p:cNvSpPr>
              <a:spLocks noChangeShapeType="1"/>
            </p:cNvSpPr>
            <p:nvPr/>
          </p:nvSpPr>
          <p:spPr bwMode="auto">
            <a:xfrm flipH="1">
              <a:off x="4723" y="3034"/>
              <a:ext cx="330" cy="1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56327" name="Text Box 20"/>
          <p:cNvSpPr txBox="1">
            <a:spLocks noChangeArrowheads="1"/>
          </p:cNvSpPr>
          <p:nvPr/>
        </p:nvSpPr>
        <p:spPr bwMode="auto">
          <a:xfrm>
            <a:off x="2620286" y="2087564"/>
            <a:ext cx="50877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1/2</a:t>
            </a:r>
          </a:p>
        </p:txBody>
      </p:sp>
      <p:sp>
        <p:nvSpPr>
          <p:cNvPr id="56328" name="Text Box 21"/>
          <p:cNvSpPr txBox="1">
            <a:spLocks noChangeArrowheads="1"/>
          </p:cNvSpPr>
          <p:nvPr/>
        </p:nvSpPr>
        <p:spPr bwMode="auto">
          <a:xfrm>
            <a:off x="4898519" y="2117726"/>
            <a:ext cx="50877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1/2</a:t>
            </a:r>
          </a:p>
        </p:txBody>
      </p:sp>
      <p:sp>
        <p:nvSpPr>
          <p:cNvPr id="56329" name="Text Box 22"/>
          <p:cNvSpPr txBox="1">
            <a:spLocks noChangeArrowheads="1"/>
          </p:cNvSpPr>
          <p:nvPr/>
        </p:nvSpPr>
        <p:spPr bwMode="auto">
          <a:xfrm>
            <a:off x="7014172" y="2098676"/>
            <a:ext cx="50877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1/2</a:t>
            </a:r>
          </a:p>
        </p:txBody>
      </p:sp>
      <p:sp>
        <p:nvSpPr>
          <p:cNvPr id="56330" name="Text Box 23"/>
          <p:cNvSpPr txBox="1">
            <a:spLocks noChangeArrowheads="1"/>
          </p:cNvSpPr>
          <p:nvPr/>
        </p:nvSpPr>
        <p:spPr bwMode="auto">
          <a:xfrm>
            <a:off x="9032699" y="2092326"/>
            <a:ext cx="50877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1/2</a:t>
            </a:r>
          </a:p>
        </p:txBody>
      </p:sp>
      <p:sp>
        <p:nvSpPr>
          <p:cNvPr id="107544" name="Text Box 24"/>
          <p:cNvSpPr txBox="1">
            <a:spLocks noChangeArrowheads="1"/>
          </p:cNvSpPr>
          <p:nvPr/>
        </p:nvSpPr>
        <p:spPr bwMode="auto">
          <a:xfrm>
            <a:off x="620761" y="2876551"/>
            <a:ext cx="1324699" cy="1325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333399"/>
                </a:solidFill>
              </a:rPr>
              <a:t>Compute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333399"/>
                </a:solidFill>
              </a:rPr>
              <a:t>weighted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333399"/>
                </a:solidFill>
              </a:rPr>
              <a:t>translation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333399"/>
                </a:solidFill>
              </a:rPr>
              <a:t>counts</a:t>
            </a:r>
          </a:p>
        </p:txBody>
      </p:sp>
      <p:graphicFrame>
        <p:nvGraphicFramePr>
          <p:cNvPr id="107569" name="Group 49"/>
          <p:cNvGraphicFramePr>
            <a:graphicFrameLocks noGrp="1"/>
          </p:cNvGraphicFramePr>
          <p:nvPr/>
        </p:nvGraphicFramePr>
        <p:xfrm>
          <a:off x="4170075" y="2959101"/>
          <a:ext cx="4636701" cy="1195389"/>
        </p:xfrm>
        <a:graphic>
          <a:graphicData uri="http://schemas.openxmlformats.org/drawingml/2006/table">
            <a:tbl>
              <a:tblPr/>
              <a:tblGrid>
                <a:gridCol w="1545567"/>
                <a:gridCol w="1545567"/>
                <a:gridCol w="1545567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1/2</a:t>
                      </a:r>
                    </a:p>
                  </a:txBody>
                  <a:tcPr marL="119703" marR="119703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1/2</a:t>
                      </a:r>
                    </a:p>
                  </a:txBody>
                  <a:tcPr marL="119703" marR="119703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19703" marR="119703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1/2</a:t>
                      </a:r>
                    </a:p>
                  </a:txBody>
                  <a:tcPr marL="119703" marR="119703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1/2 + 1/2</a:t>
                      </a:r>
                    </a:p>
                  </a:txBody>
                  <a:tcPr marL="119703" marR="119703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1/2</a:t>
                      </a:r>
                    </a:p>
                  </a:txBody>
                  <a:tcPr marL="119703" marR="119703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19703" marR="119703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1/2</a:t>
                      </a:r>
                    </a:p>
                  </a:txBody>
                  <a:tcPr marL="119703" marR="119703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1/2</a:t>
                      </a:r>
                    </a:p>
                  </a:txBody>
                  <a:tcPr marL="119703" marR="119703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3108025" y="2579689"/>
            <a:ext cx="3737232" cy="1566863"/>
            <a:chOff x="1441" y="1418"/>
            <a:chExt cx="1770" cy="987"/>
          </a:xfrm>
        </p:grpSpPr>
        <p:sp>
          <p:nvSpPr>
            <p:cNvPr id="56375" name="Text Box 44"/>
            <p:cNvSpPr txBox="1">
              <a:spLocks noChangeArrowheads="1"/>
            </p:cNvSpPr>
            <p:nvPr/>
          </p:nvSpPr>
          <p:spPr bwMode="auto">
            <a:xfrm>
              <a:off x="1441" y="1637"/>
              <a:ext cx="35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green</a:t>
              </a:r>
            </a:p>
          </p:txBody>
        </p:sp>
        <p:sp>
          <p:nvSpPr>
            <p:cNvPr id="56376" name="Text Box 45"/>
            <p:cNvSpPr txBox="1">
              <a:spLocks noChangeArrowheads="1"/>
            </p:cNvSpPr>
            <p:nvPr/>
          </p:nvSpPr>
          <p:spPr bwMode="auto">
            <a:xfrm>
              <a:off x="1444" y="1894"/>
              <a:ext cx="36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house</a:t>
              </a:r>
            </a:p>
          </p:txBody>
        </p:sp>
        <p:sp>
          <p:nvSpPr>
            <p:cNvPr id="56377" name="Text Box 46"/>
            <p:cNvSpPr txBox="1">
              <a:spLocks noChangeArrowheads="1"/>
            </p:cNvSpPr>
            <p:nvPr/>
          </p:nvSpPr>
          <p:spPr bwMode="auto">
            <a:xfrm>
              <a:off x="1586" y="2152"/>
              <a:ext cx="23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the</a:t>
              </a:r>
            </a:p>
          </p:txBody>
        </p:sp>
        <p:sp>
          <p:nvSpPr>
            <p:cNvPr id="56378" name="Text Box 47"/>
            <p:cNvSpPr txBox="1">
              <a:spLocks noChangeArrowheads="1"/>
            </p:cNvSpPr>
            <p:nvPr/>
          </p:nvSpPr>
          <p:spPr bwMode="auto">
            <a:xfrm>
              <a:off x="2013" y="1418"/>
              <a:ext cx="119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verde       casa           la</a:t>
              </a:r>
            </a:p>
          </p:txBody>
        </p:sp>
      </p:grpSp>
      <p:sp>
        <p:nvSpPr>
          <p:cNvPr id="107570" name="Text Box 50"/>
          <p:cNvSpPr txBox="1">
            <a:spLocks noChangeArrowheads="1"/>
          </p:cNvSpPr>
          <p:nvPr/>
        </p:nvSpPr>
        <p:spPr bwMode="auto">
          <a:xfrm>
            <a:off x="724221" y="4637089"/>
            <a:ext cx="1787967" cy="1325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333399"/>
                </a:solidFill>
              </a:rPr>
              <a:t>Normalize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333399"/>
                </a:solidFill>
              </a:rPr>
              <a:t>rows to sum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333399"/>
                </a:solidFill>
              </a:rPr>
              <a:t>to one to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333399"/>
                </a:solidFill>
              </a:rPr>
              <a:t>estimate P(f | e)</a:t>
            </a:r>
          </a:p>
        </p:txBody>
      </p:sp>
      <p:graphicFrame>
        <p:nvGraphicFramePr>
          <p:cNvPr id="107571" name="Group 51"/>
          <p:cNvGraphicFramePr>
            <a:graphicFrameLocks noGrp="1"/>
          </p:cNvGraphicFramePr>
          <p:nvPr/>
        </p:nvGraphicFramePr>
        <p:xfrm>
          <a:off x="4243975" y="4745038"/>
          <a:ext cx="4636701" cy="1195386"/>
        </p:xfrm>
        <a:graphic>
          <a:graphicData uri="http://schemas.openxmlformats.org/drawingml/2006/table">
            <a:tbl>
              <a:tblPr/>
              <a:tblGrid>
                <a:gridCol w="1545567"/>
                <a:gridCol w="1545567"/>
                <a:gridCol w="1545567"/>
              </a:tblGrid>
              <a:tr h="3984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1/2</a:t>
                      </a:r>
                    </a:p>
                  </a:txBody>
                  <a:tcPr marL="119703" marR="119703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1/2</a:t>
                      </a:r>
                    </a:p>
                  </a:txBody>
                  <a:tcPr marL="119703" marR="119703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19703" marR="119703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1/4</a:t>
                      </a:r>
                    </a:p>
                  </a:txBody>
                  <a:tcPr marL="119703" marR="119703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1/2</a:t>
                      </a:r>
                    </a:p>
                  </a:txBody>
                  <a:tcPr marL="119703" marR="119703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1/4</a:t>
                      </a:r>
                    </a:p>
                  </a:txBody>
                  <a:tcPr marL="119703" marR="119703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19703" marR="119703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1/2</a:t>
                      </a:r>
                    </a:p>
                  </a:txBody>
                  <a:tcPr marL="119703" marR="119703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1/2</a:t>
                      </a:r>
                    </a:p>
                  </a:txBody>
                  <a:tcPr marL="119703" marR="119703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" name="Group 69"/>
          <p:cNvGrpSpPr>
            <a:grpSpLocks/>
          </p:cNvGrpSpPr>
          <p:nvPr/>
        </p:nvGrpSpPr>
        <p:grpSpPr bwMode="auto">
          <a:xfrm>
            <a:off x="3213597" y="4352926"/>
            <a:ext cx="3737232" cy="1566863"/>
            <a:chOff x="1441" y="1418"/>
            <a:chExt cx="1770" cy="987"/>
          </a:xfrm>
        </p:grpSpPr>
        <p:sp>
          <p:nvSpPr>
            <p:cNvPr id="56371" name="Text Box 70"/>
            <p:cNvSpPr txBox="1">
              <a:spLocks noChangeArrowheads="1"/>
            </p:cNvSpPr>
            <p:nvPr/>
          </p:nvSpPr>
          <p:spPr bwMode="auto">
            <a:xfrm>
              <a:off x="1441" y="1637"/>
              <a:ext cx="35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green</a:t>
              </a:r>
            </a:p>
          </p:txBody>
        </p:sp>
        <p:sp>
          <p:nvSpPr>
            <p:cNvPr id="56372" name="Text Box 71"/>
            <p:cNvSpPr txBox="1">
              <a:spLocks noChangeArrowheads="1"/>
            </p:cNvSpPr>
            <p:nvPr/>
          </p:nvSpPr>
          <p:spPr bwMode="auto">
            <a:xfrm>
              <a:off x="1444" y="1894"/>
              <a:ext cx="36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house</a:t>
              </a:r>
            </a:p>
          </p:txBody>
        </p:sp>
        <p:sp>
          <p:nvSpPr>
            <p:cNvPr id="56373" name="Text Box 72"/>
            <p:cNvSpPr txBox="1">
              <a:spLocks noChangeArrowheads="1"/>
            </p:cNvSpPr>
            <p:nvPr/>
          </p:nvSpPr>
          <p:spPr bwMode="auto">
            <a:xfrm>
              <a:off x="1586" y="2152"/>
              <a:ext cx="23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the</a:t>
              </a:r>
            </a:p>
          </p:txBody>
        </p:sp>
        <p:sp>
          <p:nvSpPr>
            <p:cNvPr id="56374" name="Text Box 73"/>
            <p:cNvSpPr txBox="1">
              <a:spLocks noChangeArrowheads="1"/>
            </p:cNvSpPr>
            <p:nvPr/>
          </p:nvSpPr>
          <p:spPr bwMode="auto">
            <a:xfrm>
              <a:off x="2013" y="1418"/>
              <a:ext cx="119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verde       casa           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387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4" grpId="0"/>
      <p:bldP spid="10757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Example cont.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40991" y="3260729"/>
            <a:ext cx="1412547" cy="709613"/>
            <a:chOff x="1520" y="2868"/>
            <a:chExt cx="669" cy="447"/>
          </a:xfrm>
        </p:grpSpPr>
        <p:sp>
          <p:nvSpPr>
            <p:cNvPr id="57397" name="Text Box 4"/>
            <p:cNvSpPr txBox="1">
              <a:spLocks noChangeArrowheads="1"/>
            </p:cNvSpPr>
            <p:nvPr/>
          </p:nvSpPr>
          <p:spPr bwMode="auto">
            <a:xfrm>
              <a:off x="1520" y="2868"/>
              <a:ext cx="669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green house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casa verde</a:t>
              </a:r>
            </a:p>
          </p:txBody>
        </p:sp>
        <p:sp>
          <p:nvSpPr>
            <p:cNvPr id="57398" name="Line 5"/>
            <p:cNvSpPr>
              <a:spLocks noChangeShapeType="1"/>
            </p:cNvSpPr>
            <p:nvPr/>
          </p:nvSpPr>
          <p:spPr bwMode="auto">
            <a:xfrm>
              <a:off x="1766" y="3049"/>
              <a:ext cx="0" cy="1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7399" name="Line 6"/>
            <p:cNvSpPr>
              <a:spLocks noChangeShapeType="1"/>
            </p:cNvSpPr>
            <p:nvPr/>
          </p:nvSpPr>
          <p:spPr bwMode="auto">
            <a:xfrm>
              <a:off x="2097" y="3057"/>
              <a:ext cx="0" cy="1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370661" y="3260729"/>
            <a:ext cx="1412547" cy="709613"/>
            <a:chOff x="2576" y="2868"/>
            <a:chExt cx="669" cy="447"/>
          </a:xfrm>
        </p:grpSpPr>
        <p:sp>
          <p:nvSpPr>
            <p:cNvPr id="57394" name="Text Box 8"/>
            <p:cNvSpPr txBox="1">
              <a:spLocks noChangeArrowheads="1"/>
            </p:cNvSpPr>
            <p:nvPr/>
          </p:nvSpPr>
          <p:spPr bwMode="auto">
            <a:xfrm>
              <a:off x="2576" y="2868"/>
              <a:ext cx="669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green house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casa verde</a:t>
              </a:r>
            </a:p>
          </p:txBody>
        </p:sp>
        <p:sp>
          <p:nvSpPr>
            <p:cNvPr id="57395" name="Line 9"/>
            <p:cNvSpPr>
              <a:spLocks noChangeShapeType="1"/>
            </p:cNvSpPr>
            <p:nvPr/>
          </p:nvSpPr>
          <p:spPr bwMode="auto">
            <a:xfrm>
              <a:off x="2811" y="3042"/>
              <a:ext cx="338" cy="1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7396" name="Line 10"/>
            <p:cNvSpPr>
              <a:spLocks noChangeShapeType="1"/>
            </p:cNvSpPr>
            <p:nvPr/>
          </p:nvSpPr>
          <p:spPr bwMode="auto">
            <a:xfrm flipH="1">
              <a:off x="2788" y="3042"/>
              <a:ext cx="391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746023" y="3260729"/>
            <a:ext cx="1157064" cy="709613"/>
            <a:chOff x="3701" y="2868"/>
            <a:chExt cx="548" cy="447"/>
          </a:xfrm>
        </p:grpSpPr>
        <p:sp>
          <p:nvSpPr>
            <p:cNvPr id="57391" name="Text Box 12"/>
            <p:cNvSpPr txBox="1">
              <a:spLocks noChangeArrowheads="1"/>
            </p:cNvSpPr>
            <p:nvPr/>
          </p:nvSpPr>
          <p:spPr bwMode="auto">
            <a:xfrm>
              <a:off x="3701" y="2868"/>
              <a:ext cx="548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the house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la casa</a:t>
              </a:r>
            </a:p>
          </p:txBody>
        </p:sp>
        <p:sp>
          <p:nvSpPr>
            <p:cNvPr id="57392" name="Line 13"/>
            <p:cNvSpPr>
              <a:spLocks noChangeShapeType="1"/>
            </p:cNvSpPr>
            <p:nvPr/>
          </p:nvSpPr>
          <p:spPr bwMode="auto">
            <a:xfrm>
              <a:off x="3832" y="3026"/>
              <a:ext cx="0" cy="1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7393" name="Line 14"/>
            <p:cNvSpPr>
              <a:spLocks noChangeShapeType="1"/>
            </p:cNvSpPr>
            <p:nvPr/>
          </p:nvSpPr>
          <p:spPr bwMode="auto">
            <a:xfrm>
              <a:off x="4124" y="3049"/>
              <a:ext cx="0" cy="1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8652645" y="3260729"/>
            <a:ext cx="1157064" cy="709613"/>
            <a:chOff x="4604" y="2868"/>
            <a:chExt cx="548" cy="447"/>
          </a:xfrm>
        </p:grpSpPr>
        <p:sp>
          <p:nvSpPr>
            <p:cNvPr id="57388" name="Text Box 16"/>
            <p:cNvSpPr txBox="1">
              <a:spLocks noChangeArrowheads="1"/>
            </p:cNvSpPr>
            <p:nvPr/>
          </p:nvSpPr>
          <p:spPr bwMode="auto">
            <a:xfrm>
              <a:off x="4604" y="2868"/>
              <a:ext cx="548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the house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la casa</a:t>
              </a:r>
            </a:p>
          </p:txBody>
        </p:sp>
        <p:sp>
          <p:nvSpPr>
            <p:cNvPr id="57389" name="Line 17"/>
            <p:cNvSpPr>
              <a:spLocks noChangeShapeType="1"/>
            </p:cNvSpPr>
            <p:nvPr/>
          </p:nvSpPr>
          <p:spPr bwMode="auto">
            <a:xfrm>
              <a:off x="4769" y="3034"/>
              <a:ext cx="208" cy="1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7390" name="Line 18"/>
            <p:cNvSpPr>
              <a:spLocks noChangeShapeType="1"/>
            </p:cNvSpPr>
            <p:nvPr/>
          </p:nvSpPr>
          <p:spPr bwMode="auto">
            <a:xfrm flipH="1">
              <a:off x="4723" y="3034"/>
              <a:ext cx="330" cy="1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108563" name="Text Box 19"/>
          <p:cNvSpPr txBox="1">
            <a:spLocks noChangeArrowheads="1"/>
          </p:cNvSpPr>
          <p:nvPr/>
        </p:nvSpPr>
        <p:spPr bwMode="auto">
          <a:xfrm>
            <a:off x="2086093" y="3914776"/>
            <a:ext cx="1621254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1/2 X 1/4=1/8</a:t>
            </a:r>
          </a:p>
        </p:txBody>
      </p:sp>
      <p:graphicFrame>
        <p:nvGraphicFramePr>
          <p:cNvPr id="108592" name="Group 48"/>
          <p:cNvGraphicFramePr>
            <a:graphicFrameLocks noGrp="1"/>
          </p:cNvGraphicFramePr>
          <p:nvPr/>
        </p:nvGraphicFramePr>
        <p:xfrm>
          <a:off x="4047612" y="1746251"/>
          <a:ext cx="4636701" cy="1195389"/>
        </p:xfrm>
        <a:graphic>
          <a:graphicData uri="http://schemas.openxmlformats.org/drawingml/2006/table">
            <a:tbl>
              <a:tblPr/>
              <a:tblGrid>
                <a:gridCol w="1545567"/>
                <a:gridCol w="1545567"/>
                <a:gridCol w="1545567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1/2</a:t>
                      </a:r>
                    </a:p>
                  </a:txBody>
                  <a:tcPr marL="119703" marR="119703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1/2</a:t>
                      </a:r>
                    </a:p>
                  </a:txBody>
                  <a:tcPr marL="119703" marR="119703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19703" marR="119703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1/4</a:t>
                      </a:r>
                    </a:p>
                  </a:txBody>
                  <a:tcPr marL="119703" marR="119703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1/2</a:t>
                      </a:r>
                    </a:p>
                  </a:txBody>
                  <a:tcPr marL="119703" marR="119703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1/4</a:t>
                      </a:r>
                    </a:p>
                  </a:txBody>
                  <a:tcPr marL="119703" marR="119703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19703" marR="119703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1/2</a:t>
                      </a:r>
                    </a:p>
                  </a:txBody>
                  <a:tcPr marL="119703" marR="119703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1/2</a:t>
                      </a:r>
                    </a:p>
                  </a:txBody>
                  <a:tcPr marL="119703" marR="119703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7370" name="Group 66"/>
          <p:cNvGrpSpPr>
            <a:grpSpLocks/>
          </p:cNvGrpSpPr>
          <p:nvPr/>
        </p:nvGrpSpPr>
        <p:grpSpPr bwMode="auto">
          <a:xfrm>
            <a:off x="3017235" y="1354139"/>
            <a:ext cx="3737231" cy="1566863"/>
            <a:chOff x="1441" y="1418"/>
            <a:chExt cx="1770" cy="987"/>
          </a:xfrm>
        </p:grpSpPr>
        <p:sp>
          <p:nvSpPr>
            <p:cNvPr id="57384" name="Text Box 67"/>
            <p:cNvSpPr txBox="1">
              <a:spLocks noChangeArrowheads="1"/>
            </p:cNvSpPr>
            <p:nvPr/>
          </p:nvSpPr>
          <p:spPr bwMode="auto">
            <a:xfrm>
              <a:off x="1441" y="1637"/>
              <a:ext cx="35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green</a:t>
              </a:r>
            </a:p>
          </p:txBody>
        </p:sp>
        <p:sp>
          <p:nvSpPr>
            <p:cNvPr id="57385" name="Text Box 68"/>
            <p:cNvSpPr txBox="1">
              <a:spLocks noChangeArrowheads="1"/>
            </p:cNvSpPr>
            <p:nvPr/>
          </p:nvSpPr>
          <p:spPr bwMode="auto">
            <a:xfrm>
              <a:off x="1444" y="1894"/>
              <a:ext cx="36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house</a:t>
              </a:r>
            </a:p>
          </p:txBody>
        </p:sp>
        <p:sp>
          <p:nvSpPr>
            <p:cNvPr id="57386" name="Text Box 69"/>
            <p:cNvSpPr txBox="1">
              <a:spLocks noChangeArrowheads="1"/>
            </p:cNvSpPr>
            <p:nvPr/>
          </p:nvSpPr>
          <p:spPr bwMode="auto">
            <a:xfrm>
              <a:off x="1586" y="2152"/>
              <a:ext cx="23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the</a:t>
              </a:r>
            </a:p>
          </p:txBody>
        </p:sp>
        <p:sp>
          <p:nvSpPr>
            <p:cNvPr id="57387" name="Text Box 70"/>
            <p:cNvSpPr txBox="1">
              <a:spLocks noChangeArrowheads="1"/>
            </p:cNvSpPr>
            <p:nvPr/>
          </p:nvSpPr>
          <p:spPr bwMode="auto">
            <a:xfrm>
              <a:off x="2013" y="1418"/>
              <a:ext cx="119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verde       casa           la</a:t>
              </a:r>
            </a:p>
          </p:txBody>
        </p:sp>
      </p:grpSp>
      <p:sp>
        <p:nvSpPr>
          <p:cNvPr id="108615" name="Text Box 71"/>
          <p:cNvSpPr txBox="1">
            <a:spLocks noChangeArrowheads="1"/>
          </p:cNvSpPr>
          <p:nvPr/>
        </p:nvSpPr>
        <p:spPr bwMode="auto">
          <a:xfrm>
            <a:off x="0" y="3048001"/>
            <a:ext cx="1473778" cy="1325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333399"/>
                </a:solidFill>
              </a:rPr>
              <a:t>Recompute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333399"/>
                </a:solidFill>
              </a:rPr>
              <a:t>Alignment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333399"/>
                </a:solidFill>
              </a:rPr>
              <a:t>Probabilities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333399"/>
                </a:solidFill>
              </a:rPr>
              <a:t>P(A, F | E)</a:t>
            </a:r>
          </a:p>
        </p:txBody>
      </p:sp>
      <p:sp>
        <p:nvSpPr>
          <p:cNvPr id="108616" name="Text Box 72"/>
          <p:cNvSpPr txBox="1">
            <a:spLocks noChangeArrowheads="1"/>
          </p:cNvSpPr>
          <p:nvPr/>
        </p:nvSpPr>
        <p:spPr bwMode="auto">
          <a:xfrm>
            <a:off x="4332655" y="3908426"/>
            <a:ext cx="1621254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1/2 X 1/2=1/4</a:t>
            </a:r>
          </a:p>
        </p:txBody>
      </p:sp>
      <p:sp>
        <p:nvSpPr>
          <p:cNvPr id="108617" name="Text Box 73"/>
          <p:cNvSpPr txBox="1">
            <a:spLocks noChangeArrowheads="1"/>
          </p:cNvSpPr>
          <p:nvPr/>
        </p:nvSpPr>
        <p:spPr bwMode="auto">
          <a:xfrm>
            <a:off x="6562325" y="3902076"/>
            <a:ext cx="1621254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1/2 X 1/2=1/4</a:t>
            </a:r>
          </a:p>
        </p:txBody>
      </p:sp>
      <p:sp>
        <p:nvSpPr>
          <p:cNvPr id="108618" name="Text Box 74"/>
          <p:cNvSpPr txBox="1">
            <a:spLocks noChangeArrowheads="1"/>
          </p:cNvSpPr>
          <p:nvPr/>
        </p:nvSpPr>
        <p:spPr bwMode="auto">
          <a:xfrm>
            <a:off x="8677978" y="3908426"/>
            <a:ext cx="1621254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1/2 X 1/4=1/8</a:t>
            </a:r>
          </a:p>
        </p:txBody>
      </p:sp>
      <p:sp>
        <p:nvSpPr>
          <p:cNvPr id="108620" name="Text Box 76"/>
          <p:cNvSpPr txBox="1">
            <a:spLocks noChangeArrowheads="1"/>
          </p:cNvSpPr>
          <p:nvPr/>
        </p:nvSpPr>
        <p:spPr bwMode="auto">
          <a:xfrm>
            <a:off x="204809" y="4562476"/>
            <a:ext cx="1326302" cy="10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333399"/>
                </a:solidFill>
              </a:rPr>
              <a:t>Normalize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333399"/>
                </a:solidFill>
              </a:rPr>
              <a:t>to get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333399"/>
                </a:solidFill>
              </a:rPr>
              <a:t>P(A | F, E)</a:t>
            </a:r>
          </a:p>
        </p:txBody>
      </p:sp>
      <p:graphicFrame>
        <p:nvGraphicFramePr>
          <p:cNvPr id="108621" name="Object 77"/>
          <p:cNvGraphicFramePr>
            <a:graphicFrameLocks noChangeAspect="1"/>
          </p:cNvGraphicFramePr>
          <p:nvPr/>
        </p:nvGraphicFramePr>
        <p:xfrm>
          <a:off x="2727968" y="4768850"/>
          <a:ext cx="118451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name="Equation" r:id="rId4" imgW="545863" imgH="393529" progId="Equation.3">
                  <p:embed/>
                </p:oleObj>
              </mc:Choice>
              <mc:Fallback>
                <p:oleObj name="Equation" r:id="rId4" imgW="54586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968" y="4768850"/>
                        <a:ext cx="1184513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22" name="Object 78"/>
          <p:cNvGraphicFramePr>
            <a:graphicFrameLocks noChangeAspect="1"/>
          </p:cNvGraphicFramePr>
          <p:nvPr/>
        </p:nvGraphicFramePr>
        <p:xfrm>
          <a:off x="4780278" y="4768850"/>
          <a:ext cx="118451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name="Equation" r:id="rId6" imgW="545863" imgH="393529" progId="Equation.3">
                  <p:embed/>
                </p:oleObj>
              </mc:Choice>
              <mc:Fallback>
                <p:oleObj name="Equation" r:id="rId6" imgW="54586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0278" y="4768850"/>
                        <a:ext cx="1184513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23" name="Object 79"/>
          <p:cNvGraphicFramePr>
            <a:graphicFrameLocks noChangeAspect="1"/>
          </p:cNvGraphicFramePr>
          <p:nvPr/>
        </p:nvGraphicFramePr>
        <p:xfrm>
          <a:off x="7043731" y="4768850"/>
          <a:ext cx="118451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Equation" r:id="rId8" imgW="545863" imgH="393529" progId="Equation.3">
                  <p:embed/>
                </p:oleObj>
              </mc:Choice>
              <mc:Fallback>
                <p:oleObj name="Equation" r:id="rId8" imgW="54586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3731" y="4768850"/>
                        <a:ext cx="1184513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24" name="Object 80"/>
          <p:cNvGraphicFramePr>
            <a:graphicFrameLocks noChangeAspect="1"/>
          </p:cNvGraphicFramePr>
          <p:nvPr/>
        </p:nvGraphicFramePr>
        <p:xfrm>
          <a:off x="8946131" y="4768850"/>
          <a:ext cx="118451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Equation" r:id="rId9" imgW="545863" imgH="393529" progId="Equation.3">
                  <p:embed/>
                </p:oleObj>
              </mc:Choice>
              <mc:Fallback>
                <p:oleObj name="Equation" r:id="rId9" imgW="54586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6131" y="4768850"/>
                        <a:ext cx="1184512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625" name="Oval 81"/>
          <p:cNvSpPr>
            <a:spLocks noChangeArrowheads="1"/>
          </p:cNvSpPr>
          <p:nvPr/>
        </p:nvSpPr>
        <p:spPr bwMode="auto">
          <a:xfrm>
            <a:off x="4233419" y="3331890"/>
            <a:ext cx="255677" cy="56569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08626" name="Oval 82"/>
          <p:cNvSpPr>
            <a:spLocks noChangeArrowheads="1"/>
          </p:cNvSpPr>
          <p:nvPr/>
        </p:nvSpPr>
        <p:spPr bwMode="auto">
          <a:xfrm>
            <a:off x="6496872" y="3325540"/>
            <a:ext cx="1879173" cy="56569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3103803" y="5702300"/>
            <a:ext cx="50834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339933"/>
                </a:solidFill>
              </a:rPr>
              <a:t>Continue EM iterations until translation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339933"/>
                </a:solidFill>
              </a:rPr>
              <a:t>             parameters converge</a:t>
            </a:r>
          </a:p>
        </p:txBody>
      </p:sp>
      <p:sp>
        <p:nvSpPr>
          <p:cNvPr id="57383" name="Text Box 44"/>
          <p:cNvSpPr txBox="1">
            <a:spLocks noChangeArrowheads="1"/>
          </p:cNvSpPr>
          <p:nvPr/>
        </p:nvSpPr>
        <p:spPr bwMode="auto">
          <a:xfrm>
            <a:off x="810790" y="1874839"/>
            <a:ext cx="1473778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333399"/>
                </a:solidFill>
              </a:rPr>
              <a:t>Translation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333399"/>
                </a:solidFill>
              </a:rPr>
              <a:t>Probabilities</a:t>
            </a:r>
          </a:p>
        </p:txBody>
      </p:sp>
    </p:spTree>
    <p:extLst>
      <p:ext uri="{BB962C8B-B14F-4D97-AF65-F5344CB8AC3E}">
        <p14:creationId xmlns:p14="http://schemas.microsoft.com/office/powerpoint/2010/main" val="421380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63" grpId="0"/>
      <p:bldP spid="108615" grpId="0"/>
      <p:bldP spid="108616" grpId="0"/>
      <p:bldP spid="108617" grpId="0"/>
      <p:bldP spid="108618" grpId="0"/>
      <p:bldP spid="108620" grpId="0"/>
      <p:bldP spid="108625" grpId="0" animBg="1"/>
      <p:bldP spid="108626" grpId="0" animBg="1"/>
      <p:bldP spid="5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Decoding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912138" y="1371600"/>
            <a:ext cx="10337562" cy="938213"/>
          </a:xfrm>
        </p:spPr>
        <p:txBody>
          <a:bodyPr>
            <a:normAutofit lnSpcReduction="10000"/>
          </a:bodyPr>
          <a:lstStyle/>
          <a:p>
            <a:r>
              <a:rPr lang="en-US" altLang="en-US" sz="2800" smtClean="0"/>
              <a:t>Goal is to find a translation that maximizes the product of the translation and language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22727" y="6400800"/>
            <a:ext cx="2533716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8F39E6-479A-4788-8225-7C43950E2DEB}" type="slidenum">
              <a:rPr lang="en-US" smtClean="0"/>
              <a:pPr>
                <a:defRPr/>
              </a:pPr>
              <a:t>56</a:t>
            </a:fld>
            <a:endParaRPr lang="en-US" dirty="0">
              <a:latin typeface="+mn-lt"/>
            </a:endParaRPr>
          </a:p>
        </p:txBody>
      </p:sp>
      <p:graphicFrame>
        <p:nvGraphicFramePr>
          <p:cNvPr id="58373" name="Object 3"/>
          <p:cNvGraphicFramePr>
            <a:graphicFrameLocks noChangeAspect="1"/>
          </p:cNvGraphicFramePr>
          <p:nvPr/>
        </p:nvGraphicFramePr>
        <p:xfrm>
          <a:off x="3608435" y="1849438"/>
          <a:ext cx="4510015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4" imgW="1358900" imgH="558800" progId="Equation.3">
                  <p:embed/>
                </p:oleObj>
              </mc:Choice>
              <mc:Fallback>
                <p:oleObj name="Equation" r:id="rId4" imgW="13589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435" y="1849438"/>
                        <a:ext cx="4510015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86039" y="3232150"/>
            <a:ext cx="10337562" cy="291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lang="en-US" sz="2800" b="0" kern="0" dirty="0">
                <a:latin typeface="+mn-lt"/>
              </a:rPr>
              <a:t>Cannot explicitly enumerate and test the combinatorial space of all possible translations.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lang="en-US" sz="2800" b="0" kern="0" dirty="0">
                <a:latin typeface="+mn-lt"/>
              </a:rPr>
              <a:t>The optimal decoding problem for all reasonable model’s (e.g. IBM model 1) is NP-complete.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lang="en-US" sz="2800" b="0" kern="0" dirty="0"/>
              <a:t>Heuristically search the space of translations using A*, beam-search, etc. to approximate the solution to this difficult optimization problem.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endParaRPr lang="en-US" sz="2800" b="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824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Evaluating MT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Human subjective evaluation is the best but is time-consuming and expensive.</a:t>
            </a:r>
          </a:p>
          <a:p>
            <a:r>
              <a:rPr lang="en-US" altLang="en-US" smtClean="0"/>
              <a:t>Automated evaluation comparing the output to multiple human reference translations is cheaper and correlates with human judgements.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22727" y="6400800"/>
            <a:ext cx="2533716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359878B-7E51-4830-90D6-A4F6C40A2F97}" type="slidenum">
              <a:rPr lang="en-US" smtClean="0"/>
              <a:pPr>
                <a:defRPr/>
              </a:pPr>
              <a:t>57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665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Human Evaluation of MT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Ask humans to estimate MT output on several dimensions.</a:t>
            </a:r>
          </a:p>
          <a:p>
            <a:pPr lvl="1"/>
            <a:r>
              <a:rPr lang="en-US" altLang="en-US" sz="2400" b="1" smtClean="0">
                <a:solidFill>
                  <a:srgbClr val="C00000"/>
                </a:solidFill>
              </a:rPr>
              <a:t>Fluency</a:t>
            </a:r>
            <a:r>
              <a:rPr lang="en-US" altLang="en-US" sz="2400" smtClean="0"/>
              <a:t>: Is the result grammatical, understandable, and readable in the target language. </a:t>
            </a:r>
          </a:p>
          <a:p>
            <a:pPr lvl="1"/>
            <a:r>
              <a:rPr lang="en-US" altLang="en-US" sz="2400" b="1" smtClean="0">
                <a:solidFill>
                  <a:srgbClr val="C00000"/>
                </a:solidFill>
              </a:rPr>
              <a:t>Fidelity</a:t>
            </a:r>
            <a:r>
              <a:rPr lang="en-US" altLang="en-US" sz="2400" smtClean="0"/>
              <a:t>: Does the result correctly convey  the information in the original source language.</a:t>
            </a:r>
          </a:p>
          <a:p>
            <a:pPr lvl="2"/>
            <a:r>
              <a:rPr lang="en-US" altLang="en-US" b="1" smtClean="0">
                <a:solidFill>
                  <a:srgbClr val="C00000"/>
                </a:solidFill>
              </a:rPr>
              <a:t>Adequacy</a:t>
            </a:r>
            <a:r>
              <a:rPr lang="en-US" altLang="en-US" smtClean="0"/>
              <a:t>:  Human judgment on a fixed scale. </a:t>
            </a:r>
          </a:p>
          <a:p>
            <a:pPr lvl="3"/>
            <a:r>
              <a:rPr lang="en-US" altLang="en-US" smtClean="0"/>
              <a:t>Bilingual judges given source and target language.</a:t>
            </a:r>
          </a:p>
          <a:p>
            <a:pPr lvl="3"/>
            <a:r>
              <a:rPr lang="en-US" altLang="en-US" smtClean="0"/>
              <a:t>Monolingual judges given reference translation and MT result.</a:t>
            </a:r>
          </a:p>
          <a:p>
            <a:pPr lvl="2"/>
            <a:r>
              <a:rPr lang="en-US" altLang="en-US" b="1" smtClean="0">
                <a:solidFill>
                  <a:srgbClr val="C00000"/>
                </a:solidFill>
              </a:rPr>
              <a:t>Informativeness</a:t>
            </a:r>
            <a:r>
              <a:rPr lang="en-US" altLang="en-US" smtClean="0"/>
              <a:t>: Monolingual judges must answer questions about the source sentence given only the MT translation (task-based evaluation).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22727" y="6400800"/>
            <a:ext cx="2533716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A683D06-B789-4F65-9204-01408F56499A}" type="slidenum">
              <a:rPr lang="en-US" smtClean="0"/>
              <a:pPr>
                <a:defRPr/>
              </a:pPr>
              <a:t>58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627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Computer-Aided Translation Evaluation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C00000"/>
                </a:solidFill>
              </a:rPr>
              <a:t>Edit cost</a:t>
            </a:r>
            <a:r>
              <a:rPr lang="en-US" altLang="en-US" smtClean="0"/>
              <a:t>: Measure the number of changes that a human translator must make to correct the MT output.</a:t>
            </a:r>
          </a:p>
          <a:p>
            <a:pPr lvl="1"/>
            <a:r>
              <a:rPr lang="en-US" altLang="en-US" smtClean="0"/>
              <a:t>Number of words changed</a:t>
            </a:r>
          </a:p>
          <a:p>
            <a:pPr lvl="1"/>
            <a:r>
              <a:rPr lang="en-US" altLang="en-US" smtClean="0"/>
              <a:t>Amount of time taken to edit</a:t>
            </a:r>
          </a:p>
          <a:p>
            <a:pPr lvl="1"/>
            <a:r>
              <a:rPr lang="en-US" altLang="en-US" smtClean="0"/>
              <a:t>Number of keystrokes needed to edit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22727" y="6400800"/>
            <a:ext cx="2533716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0BFF11D-6051-4CA7-BA4C-1A415D1D5098}" type="slidenum">
              <a:rPr lang="en-US" smtClean="0"/>
              <a:pPr>
                <a:defRPr/>
              </a:pPr>
              <a:t>59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189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Statistical MT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Manually encoding comprehensive bilingual lexicons and transfer rules is difficult.</a:t>
            </a:r>
          </a:p>
          <a:p>
            <a:r>
              <a:rPr lang="en-US" altLang="en-US" sz="2800" dirty="0" smtClean="0"/>
              <a:t>SMT acquires knowledge needed for translation from a </a:t>
            </a:r>
            <a:r>
              <a:rPr lang="en-US" altLang="en-US" sz="2800" b="1" i="1" dirty="0" smtClean="0">
                <a:solidFill>
                  <a:srgbClr val="FF0000"/>
                </a:solidFill>
              </a:rPr>
              <a:t>parallel corpus </a:t>
            </a:r>
            <a:r>
              <a:rPr lang="en-US" altLang="en-US" sz="2800" dirty="0" smtClean="0"/>
              <a:t>or </a:t>
            </a:r>
            <a:r>
              <a:rPr lang="en-US" altLang="en-US" sz="2800" b="1" i="1" dirty="0" err="1" smtClean="0">
                <a:solidFill>
                  <a:srgbClr val="FF0000"/>
                </a:solidFill>
              </a:rPr>
              <a:t>bitext</a:t>
            </a:r>
            <a:r>
              <a:rPr lang="en-US" altLang="en-US" sz="2800" dirty="0" smtClean="0"/>
              <a:t> that contains the same set of documents in two languages.</a:t>
            </a:r>
          </a:p>
          <a:p>
            <a:r>
              <a:rPr lang="en-US" altLang="en-US" sz="2800" dirty="0" smtClean="0"/>
              <a:t>First align the sentences in the corpus based on simple methods that use coarse cues like sentence length to give bilingual sentence pairs.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22727" y="6400800"/>
            <a:ext cx="2533716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73A4B49-12B5-425F-A457-E4F72DECDFE1}" type="slidenum">
              <a:rPr lang="en-US" smtClean="0"/>
              <a:pPr>
                <a:defRPr/>
              </a:pPr>
              <a:t>6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731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Automatic Evaluation of MT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Collect one or more human </a:t>
            </a:r>
            <a:r>
              <a:rPr lang="en-US" altLang="en-US" b="1" i="1" smtClean="0">
                <a:solidFill>
                  <a:srgbClr val="C00000"/>
                </a:solidFill>
              </a:rPr>
              <a:t>reference translations</a:t>
            </a:r>
            <a:r>
              <a:rPr lang="en-US" altLang="en-US" smtClean="0"/>
              <a:t> of the source.</a:t>
            </a:r>
          </a:p>
          <a:p>
            <a:r>
              <a:rPr lang="en-US" altLang="en-US" smtClean="0"/>
              <a:t>Compare MT output to these reference translations.</a:t>
            </a:r>
          </a:p>
          <a:p>
            <a:r>
              <a:rPr lang="en-US" altLang="en-US" smtClean="0"/>
              <a:t>Score result based on similarity to the reference translations.</a:t>
            </a:r>
          </a:p>
          <a:p>
            <a:pPr lvl="1"/>
            <a:r>
              <a:rPr lang="en-US" altLang="en-US" smtClean="0"/>
              <a:t>BLEU</a:t>
            </a:r>
          </a:p>
          <a:p>
            <a:pPr lvl="1"/>
            <a:r>
              <a:rPr lang="en-US" altLang="en-US" smtClean="0"/>
              <a:t>NIST</a:t>
            </a:r>
          </a:p>
          <a:p>
            <a:pPr lvl="1"/>
            <a:r>
              <a:rPr lang="en-US" altLang="en-US" smtClean="0"/>
              <a:t>TER</a:t>
            </a:r>
          </a:p>
          <a:p>
            <a:pPr lvl="1"/>
            <a:r>
              <a:rPr lang="en-US" altLang="en-US" smtClean="0"/>
              <a:t>METEOR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22727" y="6400800"/>
            <a:ext cx="2533716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632E4DA-47B8-45F4-BA36-FC94BAEA6922}" type="slidenum">
              <a:rPr lang="en-US" smtClean="0"/>
              <a:pPr>
                <a:defRPr/>
              </a:pPr>
              <a:t>60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715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BLEU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Determine number of </a:t>
            </a:r>
            <a:r>
              <a:rPr lang="en-US" altLang="en-US" i="1" smtClean="0"/>
              <a:t>n</a:t>
            </a:r>
            <a:r>
              <a:rPr lang="en-US" altLang="en-US" smtClean="0"/>
              <a:t>-grams of various sizes that the MT output shares with the reference translations.</a:t>
            </a:r>
          </a:p>
          <a:p>
            <a:r>
              <a:rPr lang="en-US" altLang="en-US" smtClean="0"/>
              <a:t>Compute a modified precision measure of the </a:t>
            </a:r>
            <a:r>
              <a:rPr lang="en-US" altLang="en-US" i="1" smtClean="0"/>
              <a:t>n</a:t>
            </a:r>
            <a:r>
              <a:rPr lang="en-US" altLang="en-US" smtClean="0"/>
              <a:t>-grams in MT result.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22727" y="6400800"/>
            <a:ext cx="2533716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7165B11-4908-422A-8E60-06F43CEE10F7}" type="slidenum">
              <a:rPr lang="en-US" smtClean="0"/>
              <a:pPr>
                <a:defRPr/>
              </a:pPr>
              <a:t>61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543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992372" y="228600"/>
            <a:ext cx="10337562" cy="990600"/>
          </a:xfrm>
        </p:spPr>
        <p:txBody>
          <a:bodyPr/>
          <a:lstStyle/>
          <a:p>
            <a:r>
              <a:rPr lang="en-US" altLang="en-US" smtClean="0"/>
              <a:t>BLEU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22727" y="6400800"/>
            <a:ext cx="2533716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FAA2962-AFCB-4D5E-AFCC-4910C0101EA6}" type="slidenum">
              <a:rPr lang="en-US" smtClean="0"/>
              <a:pPr>
                <a:defRPr/>
              </a:pPr>
              <a:t>62</a:t>
            </a:fld>
            <a:endParaRPr lang="en-US" dirty="0"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07384" y="1720851"/>
            <a:ext cx="945921" cy="402291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99116" y="2703514"/>
            <a:ext cx="943810" cy="402291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09673" y="3035301"/>
            <a:ext cx="943809" cy="402291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37122" y="3332163"/>
            <a:ext cx="943810" cy="402291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68086" y="1731963"/>
            <a:ext cx="447623" cy="402291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215709" y="1731963"/>
            <a:ext cx="673546" cy="402291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64095" y="2727326"/>
            <a:ext cx="671435" cy="402291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878698" y="1736725"/>
            <a:ext cx="489852" cy="26035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256643" y="2730500"/>
            <a:ext cx="489852" cy="26193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602918" y="3040063"/>
            <a:ext cx="491964" cy="26035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318694" y="1736725"/>
            <a:ext cx="857241" cy="27305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784501" y="2719388"/>
            <a:ext cx="859353" cy="27305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130776" y="3040063"/>
            <a:ext cx="859353" cy="27305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294650" y="3360738"/>
            <a:ext cx="857241" cy="27305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431893" y="1731963"/>
            <a:ext cx="859351" cy="27305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675525" y="2703513"/>
            <a:ext cx="859353" cy="27305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007020" y="3048000"/>
            <a:ext cx="857241" cy="27305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64533" name="TextBox 4"/>
          <p:cNvSpPr txBox="1">
            <a:spLocks noChangeArrowheads="1"/>
          </p:cNvSpPr>
          <p:nvPr/>
        </p:nvSpPr>
        <p:spPr bwMode="auto">
          <a:xfrm>
            <a:off x="582755" y="1636714"/>
            <a:ext cx="55627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Cand 1: Mary no slap the witch green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Cand 2: Mary did not give a smack to a green witch.</a:t>
            </a:r>
          </a:p>
        </p:txBody>
      </p:sp>
      <p:sp>
        <p:nvSpPr>
          <p:cNvPr id="64534" name="TextBox 5"/>
          <p:cNvSpPr txBox="1">
            <a:spLocks noChangeArrowheads="1"/>
          </p:cNvSpPr>
          <p:nvPr/>
        </p:nvSpPr>
        <p:spPr bwMode="auto">
          <a:xfrm>
            <a:off x="561641" y="2667000"/>
            <a:ext cx="46442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Ref 1: Mary did not slap the green witch.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Ref 2: Mary did not smack the green witch.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Ref 3: Mary did not hit a green sorceress. 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953074" y="4211639"/>
            <a:ext cx="40879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Cand 1 Unigram Precision:  5/6</a:t>
            </a:r>
          </a:p>
        </p:txBody>
      </p:sp>
    </p:spTree>
    <p:extLst>
      <p:ext uri="{BB962C8B-B14F-4D97-AF65-F5344CB8AC3E}">
        <p14:creationId xmlns:p14="http://schemas.microsoft.com/office/powerpoint/2010/main" val="306052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00221" y="1684339"/>
            <a:ext cx="1760933" cy="325437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904035" y="1689100"/>
            <a:ext cx="1366095" cy="32385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11487" y="1681163"/>
            <a:ext cx="1167620" cy="402291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65541" name="Title 1"/>
          <p:cNvSpPr>
            <a:spLocks noGrp="1"/>
          </p:cNvSpPr>
          <p:nvPr>
            <p:ph type="title"/>
          </p:nvPr>
        </p:nvSpPr>
        <p:spPr>
          <a:xfrm>
            <a:off x="992372" y="228600"/>
            <a:ext cx="10337562" cy="990600"/>
          </a:xfrm>
        </p:spPr>
        <p:txBody>
          <a:bodyPr/>
          <a:lstStyle/>
          <a:p>
            <a:r>
              <a:rPr lang="en-US" altLang="en-US" smtClean="0"/>
              <a:t>BLEU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22727" y="6400800"/>
            <a:ext cx="2533716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A2D064-081D-4D33-AEC0-BEF3BE70E28B}" type="slidenum">
              <a:rPr lang="en-US" smtClean="0"/>
              <a:pPr>
                <a:defRPr/>
              </a:pPr>
              <a:t>63</a:t>
            </a:fld>
            <a:endParaRPr lang="en-US" dirty="0"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72839" y="1697039"/>
            <a:ext cx="1342870" cy="300037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99757" y="1684339"/>
            <a:ext cx="1169732" cy="402291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155772" y="4364039"/>
            <a:ext cx="39164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Cand 1 Bigram Precision:  1/5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606323" y="2698750"/>
            <a:ext cx="1167622" cy="402291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65547" name="TextBox 4"/>
          <p:cNvSpPr txBox="1">
            <a:spLocks noChangeArrowheads="1"/>
          </p:cNvSpPr>
          <p:nvPr/>
        </p:nvSpPr>
        <p:spPr bwMode="auto">
          <a:xfrm>
            <a:off x="582755" y="1636714"/>
            <a:ext cx="55627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Cand 1: Mary no slap the witch green.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Cand 2: Mary did not give a smack to a green witch.</a:t>
            </a:r>
          </a:p>
        </p:txBody>
      </p:sp>
      <p:sp>
        <p:nvSpPr>
          <p:cNvPr id="65548" name="TextBox 5"/>
          <p:cNvSpPr txBox="1">
            <a:spLocks noChangeArrowheads="1"/>
          </p:cNvSpPr>
          <p:nvPr/>
        </p:nvSpPr>
        <p:spPr bwMode="auto">
          <a:xfrm>
            <a:off x="561641" y="2667000"/>
            <a:ext cx="46442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Ref 1: Mary did not slap the green witch.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Ref 2: Mary did not smack the green witch.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Ref 3: Mary did not hit a green sorceress. </a:t>
            </a:r>
          </a:p>
        </p:txBody>
      </p:sp>
    </p:spTree>
    <p:extLst>
      <p:ext uri="{BB962C8B-B14F-4D97-AF65-F5344CB8AC3E}">
        <p14:creationId xmlns:p14="http://schemas.microsoft.com/office/powerpoint/2010/main" val="32263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9" grpId="0" animBg="1"/>
      <p:bldP spid="7" grpId="0" animBg="1"/>
      <p:bldP spid="8" grpId="0" animBg="1"/>
      <p:bldP spid="18" grpId="0"/>
      <p:bldP spid="1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992372" y="228600"/>
            <a:ext cx="10337562" cy="990600"/>
          </a:xfrm>
        </p:spPr>
        <p:txBody>
          <a:bodyPr/>
          <a:lstStyle/>
          <a:p>
            <a:r>
              <a:rPr lang="en-US" altLang="en-US" smtClean="0"/>
              <a:t>BLEU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22727" y="6400800"/>
            <a:ext cx="2533716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8F3FCE-0487-4C95-A0D3-BE7B9CE56780}" type="slidenum">
              <a:rPr lang="en-US" smtClean="0"/>
              <a:pPr>
                <a:defRPr/>
              </a:pPr>
              <a:t>64</a:t>
            </a:fld>
            <a:endParaRPr lang="en-US" dirty="0">
              <a:latin typeface="+mn-lt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824276" y="1997076"/>
            <a:ext cx="912138" cy="402291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47679" y="2714626"/>
            <a:ext cx="912138" cy="402291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541344" y="3035301"/>
            <a:ext cx="912138" cy="402291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537121" y="3357563"/>
            <a:ext cx="912138" cy="402291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763863" y="1993900"/>
            <a:ext cx="580643" cy="30003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502045" y="2722564"/>
            <a:ext cx="580643" cy="301625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495710" y="3032125"/>
            <a:ext cx="582755" cy="30003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491488" y="3340100"/>
            <a:ext cx="580644" cy="301625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327614" y="1997076"/>
            <a:ext cx="582755" cy="301625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067909" y="2714626"/>
            <a:ext cx="580643" cy="301625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078466" y="3035301"/>
            <a:ext cx="580644" cy="301625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089023" y="3357563"/>
            <a:ext cx="580643" cy="300037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920927" y="1997076"/>
            <a:ext cx="608092" cy="301625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543798" y="1997076"/>
            <a:ext cx="304046" cy="301625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994826" y="3328988"/>
            <a:ext cx="304046" cy="300037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864736" y="1997076"/>
            <a:ext cx="943810" cy="301625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642218" y="3027364"/>
            <a:ext cx="945921" cy="301625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808546" y="1997076"/>
            <a:ext cx="367389" cy="301625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6154820" y="1993900"/>
            <a:ext cx="261817" cy="300038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3200929" y="4006850"/>
            <a:ext cx="499046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Clip match count of  each </a:t>
            </a:r>
            <a:r>
              <a:rPr lang="en-US" altLang="en-US" sz="2000" i="1"/>
              <a:t>n</a:t>
            </a:r>
            <a:r>
              <a:rPr lang="en-US" altLang="en-US" sz="2000"/>
              <a:t>-gram to maximum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count of the </a:t>
            </a:r>
            <a:r>
              <a:rPr lang="en-US" altLang="en-US" sz="2000" i="1"/>
              <a:t>n</a:t>
            </a:r>
            <a:r>
              <a:rPr lang="en-US" altLang="en-US" sz="2000"/>
              <a:t>-gram in any single reference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translation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6416638" y="1997076"/>
            <a:ext cx="848795" cy="301625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95059" y="2703514"/>
            <a:ext cx="848795" cy="300037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5099105" y="3027364"/>
            <a:ext cx="848795" cy="301625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357993" y="3360739"/>
            <a:ext cx="848795" cy="301625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7259098" y="1993900"/>
            <a:ext cx="848795" cy="30003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5669191" y="2711450"/>
            <a:ext cx="848795" cy="30003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5969015" y="3019426"/>
            <a:ext cx="848795" cy="301625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66591" name="TextBox 5"/>
          <p:cNvSpPr txBox="1">
            <a:spLocks noChangeArrowheads="1"/>
          </p:cNvSpPr>
          <p:nvPr/>
        </p:nvSpPr>
        <p:spPr bwMode="auto">
          <a:xfrm>
            <a:off x="561641" y="2667000"/>
            <a:ext cx="46442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Ref 1: Mary did not slap the green witch.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Ref 2: Mary did not smack the green witch.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Ref 3: Mary did not hit a green sorceress. </a:t>
            </a:r>
          </a:p>
        </p:txBody>
      </p:sp>
      <p:sp>
        <p:nvSpPr>
          <p:cNvPr id="66592" name="TextBox 4"/>
          <p:cNvSpPr txBox="1">
            <a:spLocks noChangeArrowheads="1"/>
          </p:cNvSpPr>
          <p:nvPr/>
        </p:nvSpPr>
        <p:spPr bwMode="auto">
          <a:xfrm>
            <a:off x="582755" y="1636714"/>
            <a:ext cx="55627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Cand 1: Mary no slap the witch green.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Cand 2: Mary did not give a smack to a green witch.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344506" y="5270501"/>
            <a:ext cx="42418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Cand 2 Unigram Precision:  7/10</a:t>
            </a:r>
          </a:p>
        </p:txBody>
      </p:sp>
    </p:spTree>
    <p:extLst>
      <p:ext uri="{BB962C8B-B14F-4D97-AF65-F5344CB8AC3E}">
        <p14:creationId xmlns:p14="http://schemas.microsoft.com/office/powerpoint/2010/main" val="103102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182268" y="2012951"/>
            <a:ext cx="1114835" cy="301625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04511" y="2009775"/>
            <a:ext cx="1408325" cy="402291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67588" name="Title 1"/>
          <p:cNvSpPr>
            <a:spLocks noGrp="1"/>
          </p:cNvSpPr>
          <p:nvPr>
            <p:ph type="title"/>
          </p:nvPr>
        </p:nvSpPr>
        <p:spPr>
          <a:xfrm>
            <a:off x="992372" y="228600"/>
            <a:ext cx="10337562" cy="990600"/>
          </a:xfrm>
        </p:spPr>
        <p:txBody>
          <a:bodyPr/>
          <a:lstStyle/>
          <a:p>
            <a:r>
              <a:rPr lang="en-US" altLang="en-US" smtClean="0"/>
              <a:t>BLEU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22727" y="6400800"/>
            <a:ext cx="2533716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41C70A-4F46-4E28-BD89-21CC25CD6ECD}" type="slidenum">
              <a:rPr lang="en-US" smtClean="0"/>
              <a:pPr>
                <a:defRPr/>
              </a:pPr>
              <a:t>65</a:t>
            </a:fld>
            <a:endParaRPr lang="en-US" dirty="0">
              <a:latin typeface="+mn-lt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11022" y="2679700"/>
            <a:ext cx="1408323" cy="402291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04687" y="3024189"/>
            <a:ext cx="1408325" cy="402291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00465" y="3368675"/>
            <a:ext cx="1408325" cy="402291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412415" y="1993900"/>
            <a:ext cx="1701813" cy="30003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23160" y="2682876"/>
            <a:ext cx="1062049" cy="301625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516826" y="3016250"/>
            <a:ext cx="1062050" cy="30003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512603" y="3360739"/>
            <a:ext cx="1062050" cy="301625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857584" y="2009775"/>
            <a:ext cx="958589" cy="300038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588139" y="1993900"/>
            <a:ext cx="1220407" cy="300038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854179" y="2001839"/>
            <a:ext cx="1306975" cy="300037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808545" y="2009775"/>
            <a:ext cx="608092" cy="300038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064504" y="3344864"/>
            <a:ext cx="1114835" cy="300037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141334" y="3024189"/>
            <a:ext cx="1701813" cy="300037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752831" y="2695575"/>
            <a:ext cx="1701813" cy="30003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67604" name="TextBox 5"/>
          <p:cNvSpPr txBox="1">
            <a:spLocks noChangeArrowheads="1"/>
          </p:cNvSpPr>
          <p:nvPr/>
        </p:nvSpPr>
        <p:spPr bwMode="auto">
          <a:xfrm>
            <a:off x="561641" y="2667000"/>
            <a:ext cx="46442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Ref 1: Mary did not slap the green witch.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Ref 2: Mary did not smack the green witch.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Ref 3: Mary did not hit a green sorceress. 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509197" y="4311650"/>
            <a:ext cx="39164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Cand 2 Bigram Precision:  4/9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799757" y="2012951"/>
            <a:ext cx="1062050" cy="301625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317058" y="2025650"/>
            <a:ext cx="1211961" cy="300038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67608" name="TextBox 4"/>
          <p:cNvSpPr txBox="1">
            <a:spLocks noChangeArrowheads="1"/>
          </p:cNvSpPr>
          <p:nvPr/>
        </p:nvSpPr>
        <p:spPr bwMode="auto">
          <a:xfrm>
            <a:off x="582755" y="1636714"/>
            <a:ext cx="55627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Cand 1: Mary no slap the witch green.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Cand 2: Mary did not give a smack to a green witch.</a:t>
            </a:r>
          </a:p>
        </p:txBody>
      </p:sp>
    </p:spTree>
    <p:extLst>
      <p:ext uri="{BB962C8B-B14F-4D97-AF65-F5344CB8AC3E}">
        <p14:creationId xmlns:p14="http://schemas.microsoft.com/office/powerpoint/2010/main" val="93638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/>
      <p:bldP spid="13" grpId="0" animBg="1"/>
      <p:bldP spid="1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Modified </a:t>
            </a:r>
            <a:r>
              <a:rPr lang="en-US" altLang="en-US" i="1" smtClean="0"/>
              <a:t>N</a:t>
            </a:r>
            <a:r>
              <a:rPr lang="en-US" altLang="en-US" smtClean="0"/>
              <a:t>-Gram Precision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912138" y="1371600"/>
            <a:ext cx="10337562" cy="1576388"/>
          </a:xfrm>
        </p:spPr>
        <p:txBody>
          <a:bodyPr/>
          <a:lstStyle/>
          <a:p>
            <a:r>
              <a:rPr lang="en-US" altLang="en-US" smtClean="0"/>
              <a:t>Average </a:t>
            </a:r>
            <a:r>
              <a:rPr lang="en-US" altLang="en-US" i="1" smtClean="0"/>
              <a:t>n</a:t>
            </a:r>
            <a:r>
              <a:rPr lang="en-US" altLang="en-US" smtClean="0"/>
              <a:t>-gram precision over all </a:t>
            </a:r>
            <a:r>
              <a:rPr lang="en-US" altLang="en-US" i="1" smtClean="0"/>
              <a:t>n</a:t>
            </a:r>
            <a:r>
              <a:rPr lang="en-US" altLang="en-US" smtClean="0"/>
              <a:t>-grams up to size </a:t>
            </a:r>
            <a:r>
              <a:rPr lang="en-US" altLang="en-US" i="1" smtClean="0"/>
              <a:t>N</a:t>
            </a:r>
            <a:r>
              <a:rPr lang="en-US" altLang="en-US" smtClean="0"/>
              <a:t> (typically 4) using geometric mean.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22727" y="6400800"/>
            <a:ext cx="2533716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F0DA6EF-7A42-4DDD-96D7-A8DFAD8A6482}" type="slidenum">
              <a:rPr lang="en-US" smtClean="0"/>
              <a:pPr>
                <a:defRPr/>
              </a:pPr>
              <a:t>66</a:t>
            </a:fld>
            <a:endParaRPr lang="en-US" dirty="0">
              <a:latin typeface="+mn-lt"/>
            </a:endParaRPr>
          </a:p>
        </p:txBody>
      </p:sp>
      <p:graphicFrame>
        <p:nvGraphicFramePr>
          <p:cNvPr id="68613" name="Object 2"/>
          <p:cNvGraphicFramePr>
            <a:graphicFrameLocks noChangeAspect="1"/>
          </p:cNvGraphicFramePr>
          <p:nvPr/>
        </p:nvGraphicFramePr>
        <p:xfrm>
          <a:off x="1275304" y="3019426"/>
          <a:ext cx="6040802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0" name="Equation" r:id="rId4" imgW="2197100" imgH="698500" progId="Equation.3">
                  <p:embed/>
                </p:oleObj>
              </mc:Choice>
              <mc:Fallback>
                <p:oleObj name="Equation" r:id="rId4" imgW="21971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5304" y="3019426"/>
                        <a:ext cx="6040802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3"/>
          <p:cNvGraphicFramePr>
            <a:graphicFrameLocks noChangeAspect="1"/>
          </p:cNvGraphicFramePr>
          <p:nvPr/>
        </p:nvGraphicFramePr>
        <p:xfrm>
          <a:off x="8502731" y="3090863"/>
          <a:ext cx="210720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1" name="Equation" r:id="rId6" imgW="787058" imgH="482391" progId="Equation.3">
                  <p:embed/>
                </p:oleObj>
              </mc:Choice>
              <mc:Fallback>
                <p:oleObj name="Equation" r:id="rId6" imgW="787058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2731" y="3090863"/>
                        <a:ext cx="2107207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4"/>
          <p:cNvGraphicFramePr>
            <a:graphicFrameLocks noChangeAspect="1"/>
          </p:cNvGraphicFramePr>
          <p:nvPr/>
        </p:nvGraphicFramePr>
        <p:xfrm>
          <a:off x="4841511" y="4638675"/>
          <a:ext cx="2915884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2" name="Equation" r:id="rId8" imgW="1117115" imgH="444307" progId="Equation.3">
                  <p:embed/>
                </p:oleObj>
              </mc:Choice>
              <mc:Fallback>
                <p:oleObj name="Equation" r:id="rId8" imgW="1117115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511" y="4638675"/>
                        <a:ext cx="2915884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6" name="TextBox 7"/>
          <p:cNvSpPr txBox="1">
            <a:spLocks noChangeArrowheads="1"/>
          </p:cNvSpPr>
          <p:nvPr/>
        </p:nvSpPr>
        <p:spPr bwMode="auto">
          <a:xfrm>
            <a:off x="2991897" y="4884738"/>
            <a:ext cx="11496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Cand 1:</a:t>
            </a:r>
          </a:p>
        </p:txBody>
      </p:sp>
      <p:sp>
        <p:nvSpPr>
          <p:cNvPr id="68617" name="TextBox 8"/>
          <p:cNvSpPr txBox="1">
            <a:spLocks noChangeArrowheads="1"/>
          </p:cNvSpPr>
          <p:nvPr/>
        </p:nvSpPr>
        <p:spPr bwMode="auto">
          <a:xfrm>
            <a:off x="3034126" y="5770563"/>
            <a:ext cx="11496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Cand 2:</a:t>
            </a:r>
          </a:p>
        </p:txBody>
      </p:sp>
      <p:graphicFrame>
        <p:nvGraphicFramePr>
          <p:cNvPr id="68618" name="Object 5"/>
          <p:cNvGraphicFramePr>
            <a:graphicFrameLocks noChangeAspect="1"/>
          </p:cNvGraphicFramePr>
          <p:nvPr/>
        </p:nvGraphicFramePr>
        <p:xfrm>
          <a:off x="4771832" y="5549901"/>
          <a:ext cx="321782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3" name="Equation" r:id="rId10" imgW="1193800" imgH="444500" progId="Equation.3">
                  <p:embed/>
                </p:oleObj>
              </mc:Choice>
              <mc:Fallback>
                <p:oleObj name="Equation" r:id="rId10" imgW="1193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1832" y="5549901"/>
                        <a:ext cx="321782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917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Brevity Penalty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656655" y="1371600"/>
            <a:ext cx="10802077" cy="4090988"/>
          </a:xfrm>
        </p:spPr>
        <p:txBody>
          <a:bodyPr/>
          <a:lstStyle/>
          <a:p>
            <a:r>
              <a:rPr lang="en-US" altLang="en-US" sz="2800" smtClean="0"/>
              <a:t>Not easy to compute recall to complement precision since there are multiple alternative gold-standard references and don’t need to match all of them.</a:t>
            </a:r>
          </a:p>
          <a:p>
            <a:r>
              <a:rPr lang="en-US" altLang="en-US" sz="2800" smtClean="0"/>
              <a:t>Instead, use a penalty for translations that are shorter than the reference translations.</a:t>
            </a:r>
          </a:p>
          <a:p>
            <a:r>
              <a:rPr lang="en-US" altLang="en-US" sz="2800" smtClean="0"/>
              <a:t>Define effective reference length, </a:t>
            </a:r>
            <a:r>
              <a:rPr lang="en-US" altLang="en-US" sz="2800" i="1" smtClean="0"/>
              <a:t>r</a:t>
            </a:r>
            <a:r>
              <a:rPr lang="en-US" altLang="en-US" sz="2800" smtClean="0"/>
              <a:t>, for each sentence as the length of the reference sentence with the largest number of 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-gram matches.  Let  </a:t>
            </a:r>
            <a:r>
              <a:rPr lang="en-US" altLang="en-US" sz="2800" i="1" smtClean="0"/>
              <a:t>c </a:t>
            </a:r>
            <a:r>
              <a:rPr lang="en-US" altLang="en-US" sz="2800" smtClean="0"/>
              <a:t>be</a:t>
            </a:r>
            <a:r>
              <a:rPr lang="en-US" altLang="en-US" sz="2800" i="1" smtClean="0"/>
              <a:t> </a:t>
            </a:r>
            <a:r>
              <a:rPr lang="en-US" altLang="en-US" sz="2800" smtClean="0"/>
              <a:t>the candidate sentence length.</a:t>
            </a:r>
          </a:p>
          <a:p>
            <a:endParaRPr lang="en-US" altLang="en-US" sz="2800" smtClean="0"/>
          </a:p>
          <a:p>
            <a:endParaRPr lang="en-US" altLang="en-US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22727" y="6400800"/>
            <a:ext cx="2533716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04E1DB4-CC7C-4CD0-A0DB-BFD8DF84EF62}" type="slidenum">
              <a:rPr lang="en-US" smtClean="0"/>
              <a:pPr>
                <a:defRPr/>
              </a:pPr>
              <a:t>67</a:t>
            </a:fld>
            <a:endParaRPr lang="en-US" dirty="0">
              <a:latin typeface="+mn-lt"/>
            </a:endParaRPr>
          </a:p>
        </p:txBody>
      </p:sp>
      <p:graphicFrame>
        <p:nvGraphicFramePr>
          <p:cNvPr id="69637" name="Object 2"/>
          <p:cNvGraphicFramePr>
            <a:graphicFrameLocks noChangeAspect="1"/>
          </p:cNvGraphicFramePr>
          <p:nvPr/>
        </p:nvGraphicFramePr>
        <p:xfrm>
          <a:off x="3327614" y="5402264"/>
          <a:ext cx="4628255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4" imgW="1422400" imgH="457200" progId="Equation.3">
                  <p:embed/>
                </p:oleObj>
              </mc:Choice>
              <mc:Fallback>
                <p:oleObj name="Equation" r:id="rId4" imgW="1422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614" y="5402264"/>
                        <a:ext cx="4628255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195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BLEU Score 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639764" y="1419225"/>
            <a:ext cx="10977325" cy="4813300"/>
          </a:xfrm>
        </p:spPr>
        <p:txBody>
          <a:bodyPr/>
          <a:lstStyle/>
          <a:p>
            <a:r>
              <a:rPr lang="en-US" altLang="en-US" smtClean="0"/>
              <a:t>Final BLEU Score:  BLEU = </a:t>
            </a:r>
            <a:r>
              <a:rPr lang="en-US" altLang="en-US" i="1" smtClean="0"/>
              <a:t>BP</a:t>
            </a:r>
            <a:r>
              <a:rPr lang="en-US" altLang="en-US" smtClean="0"/>
              <a:t> </a:t>
            </a:r>
            <a:r>
              <a:rPr lang="en-US" altLang="en-US" smtClean="0">
                <a:sym typeface="Symbol" pitchFamily="18" charset="2"/>
              </a:rPr>
              <a:t> </a:t>
            </a:r>
            <a:r>
              <a:rPr lang="en-US" altLang="en-US" i="1" smtClean="0">
                <a:sym typeface="Symbol" pitchFamily="18" charset="2"/>
              </a:rPr>
              <a:t>p</a:t>
            </a:r>
          </a:p>
          <a:p>
            <a:pPr>
              <a:buFontTx/>
              <a:buNone/>
            </a:pPr>
            <a:r>
              <a:rPr lang="en-US" altLang="en-US" sz="2800" smtClean="0">
                <a:solidFill>
                  <a:srgbClr val="C00000"/>
                </a:solidFill>
                <a:sym typeface="Symbol" pitchFamily="18" charset="2"/>
              </a:rPr>
              <a:t>     Cand 1</a:t>
            </a:r>
            <a:r>
              <a:rPr lang="en-US" altLang="en-US" sz="2800" smtClean="0">
                <a:sym typeface="Symbol" pitchFamily="18" charset="2"/>
              </a:rPr>
              <a:t>: </a:t>
            </a:r>
            <a:r>
              <a:rPr lang="en-US" altLang="en-US" sz="2800" smtClean="0"/>
              <a:t>Mary no slap the witch green.</a:t>
            </a:r>
          </a:p>
          <a:p>
            <a:pPr lvl="1">
              <a:buFontTx/>
              <a:buNone/>
            </a:pPr>
            <a:r>
              <a:rPr lang="en-US" altLang="en-US" smtClean="0">
                <a:solidFill>
                  <a:srgbClr val="C00000"/>
                </a:solidFill>
                <a:sym typeface="Symbol" pitchFamily="18" charset="2"/>
              </a:rPr>
              <a:t>Best Ref</a:t>
            </a:r>
            <a:r>
              <a:rPr lang="en-US" altLang="en-US" smtClean="0">
                <a:sym typeface="Symbol" pitchFamily="18" charset="2"/>
              </a:rPr>
              <a:t>: </a:t>
            </a:r>
            <a:r>
              <a:rPr lang="en-US" altLang="en-US" smtClean="0"/>
              <a:t>Mary did not slap the green witch.</a:t>
            </a:r>
          </a:p>
          <a:p>
            <a:pPr lvl="1">
              <a:buFontTx/>
              <a:buNone/>
            </a:pPr>
            <a:endParaRPr lang="en-US" altLang="en-US" smtClean="0">
              <a:sym typeface="Symbol" pitchFamily="18" charset="2"/>
            </a:endParaRPr>
          </a:p>
          <a:p>
            <a:pPr lvl="1">
              <a:buFontTx/>
              <a:buNone/>
            </a:pPr>
            <a:endParaRPr lang="en-US" altLang="en-US" smtClean="0">
              <a:sym typeface="Symbol" pitchFamily="18" charset="2"/>
            </a:endParaRPr>
          </a:p>
          <a:p>
            <a:pPr lvl="1">
              <a:buFontTx/>
              <a:buNone/>
            </a:pPr>
            <a:r>
              <a:rPr lang="en-US" altLang="en-US" smtClean="0">
                <a:solidFill>
                  <a:srgbClr val="C00000"/>
                </a:solidFill>
                <a:sym typeface="Symbol" pitchFamily="18" charset="2"/>
              </a:rPr>
              <a:t>Cand 2</a:t>
            </a:r>
            <a:r>
              <a:rPr lang="en-US" altLang="en-US" smtClean="0">
                <a:sym typeface="Symbol" pitchFamily="18" charset="2"/>
              </a:rPr>
              <a:t>: </a:t>
            </a:r>
            <a:r>
              <a:rPr lang="en-US" altLang="en-US" smtClean="0">
                <a:solidFill>
                  <a:schemeClr val="tx1"/>
                </a:solidFill>
              </a:rPr>
              <a:t>Mary did not give a smack to a green witch. </a:t>
            </a:r>
          </a:p>
          <a:p>
            <a:pPr lvl="1">
              <a:buFontTx/>
              <a:buNone/>
            </a:pPr>
            <a:r>
              <a:rPr lang="en-US" altLang="en-US" smtClean="0">
                <a:solidFill>
                  <a:srgbClr val="C00000"/>
                </a:solidFill>
                <a:sym typeface="Symbol" pitchFamily="18" charset="2"/>
              </a:rPr>
              <a:t>Best Ref</a:t>
            </a:r>
            <a:r>
              <a:rPr lang="en-US" altLang="en-US" smtClean="0">
                <a:sym typeface="Symbol" pitchFamily="18" charset="2"/>
              </a:rPr>
              <a:t>: </a:t>
            </a:r>
            <a:r>
              <a:rPr lang="en-US" altLang="en-US" smtClean="0"/>
              <a:t>Mary did not smack the green witch.</a:t>
            </a:r>
            <a:endParaRPr lang="en-US" altLang="en-US" smtClean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22727" y="6400800"/>
            <a:ext cx="2533716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F045BB8-4058-4C3A-99BB-2BA662E07795}" type="slidenum">
              <a:rPr lang="en-US" smtClean="0"/>
              <a:pPr>
                <a:defRPr/>
              </a:pPr>
              <a:t>68</a:t>
            </a:fld>
            <a:endParaRPr lang="en-US" dirty="0">
              <a:latin typeface="+mn-lt"/>
            </a:endParaRPr>
          </a:p>
        </p:txBody>
      </p:sp>
      <p:graphicFrame>
        <p:nvGraphicFramePr>
          <p:cNvPr id="70661" name="Object 2"/>
          <p:cNvGraphicFramePr>
            <a:graphicFrameLocks noChangeAspect="1"/>
          </p:cNvGraphicFramePr>
          <p:nvPr/>
        </p:nvGraphicFramePr>
        <p:xfrm>
          <a:off x="2476709" y="3025775"/>
          <a:ext cx="70796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8" name="Equation" r:id="rId4" imgW="2222500" imgH="228600" progId="Equation.3">
                  <p:embed/>
                </p:oleObj>
              </mc:Choice>
              <mc:Fallback>
                <p:oleObj name="Equation" r:id="rId4" imgW="2222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709" y="3025775"/>
                        <a:ext cx="70796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3"/>
          <p:cNvGraphicFramePr>
            <a:graphicFrameLocks noChangeAspect="1"/>
          </p:cNvGraphicFramePr>
          <p:nvPr/>
        </p:nvGraphicFramePr>
        <p:xfrm>
          <a:off x="2375360" y="3540125"/>
          <a:ext cx="602602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9" name="Equation" r:id="rId6" imgW="1891479" imgH="177723" progId="Equation.3">
                  <p:embed/>
                </p:oleObj>
              </mc:Choice>
              <mc:Fallback>
                <p:oleObj name="Equation" r:id="rId6" imgW="1891479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360" y="3540125"/>
                        <a:ext cx="602602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4"/>
          <p:cNvGraphicFramePr>
            <a:graphicFrameLocks noChangeAspect="1"/>
          </p:cNvGraphicFramePr>
          <p:nvPr/>
        </p:nvGraphicFramePr>
        <p:xfrm>
          <a:off x="2483042" y="5181601"/>
          <a:ext cx="4653592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0" name="Equation" r:id="rId8" imgW="1459866" imgH="203112" progId="Equation.3">
                  <p:embed/>
                </p:oleObj>
              </mc:Choice>
              <mc:Fallback>
                <p:oleObj name="Equation" r:id="rId8" imgW="145986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042" y="5181601"/>
                        <a:ext cx="4653592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4" name="Object 5"/>
          <p:cNvGraphicFramePr>
            <a:graphicFrameLocks noChangeAspect="1"/>
          </p:cNvGraphicFramePr>
          <p:nvPr/>
        </p:nvGraphicFramePr>
        <p:xfrm>
          <a:off x="2388029" y="5762625"/>
          <a:ext cx="509699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1" name="Equation" r:id="rId10" imgW="1600200" imgH="177480" progId="Equation.3">
                  <p:embed/>
                </p:oleObj>
              </mc:Choice>
              <mc:Fallback>
                <p:oleObj name="Equation" r:id="rId10" imgW="1600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8029" y="5762625"/>
                        <a:ext cx="509699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010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BLEU Score Issues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BLEU has been shown to correlate with human evaluation when comparing outputs from different SMT systems.</a:t>
            </a:r>
          </a:p>
          <a:p>
            <a:r>
              <a:rPr lang="en-US" altLang="en-US" smtClean="0"/>
              <a:t>However, it is does not correlate with human judgments when comparing SMT systems with manually developed MT (Systran) or MT with human translations.</a:t>
            </a:r>
          </a:p>
          <a:p>
            <a:r>
              <a:rPr lang="en-US" altLang="en-US" smtClean="0"/>
              <a:t>Other MT evaluation metrics have been proposed that claim to overcome some of the limitations of BLEU.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22727" y="6400800"/>
            <a:ext cx="2533716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165C426-7862-4AD7-A608-FC8D485A8B0C}" type="slidenum">
              <a:rPr lang="en-US" smtClean="0"/>
              <a:pPr>
                <a:defRPr/>
              </a:pPr>
              <a:t>69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018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Picking a Good Translation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2138" y="1371600"/>
                <a:ext cx="10337562" cy="4648200"/>
              </a:xfrm>
            </p:spPr>
            <p:txBody>
              <a:bodyPr/>
              <a:lstStyle/>
              <a:p>
                <a:r>
                  <a:rPr lang="en-US" altLang="en-US" dirty="0" smtClean="0"/>
                  <a:t>A good translation should be </a:t>
                </a:r>
                <a:r>
                  <a:rPr lang="en-US" altLang="en-US" b="1" i="1" dirty="0" smtClean="0"/>
                  <a:t>faithful</a:t>
                </a:r>
                <a:r>
                  <a:rPr lang="en-US" altLang="en-US" dirty="0" smtClean="0"/>
                  <a:t> and correctly convey the information and tone of the original source sentence.</a:t>
                </a:r>
              </a:p>
              <a:p>
                <a:r>
                  <a:rPr lang="en-US" altLang="en-US" dirty="0" smtClean="0"/>
                  <a:t>A good translation should also be </a:t>
                </a:r>
                <a:r>
                  <a:rPr lang="en-US" altLang="en-US" b="1" i="1" dirty="0" smtClean="0"/>
                  <a:t>fluent</a:t>
                </a:r>
                <a:r>
                  <a:rPr lang="en-US" altLang="en-US" dirty="0" smtClean="0"/>
                  <a:t>, grammatically well structured and readable in the target language.</a:t>
                </a:r>
              </a:p>
              <a:p>
                <a:r>
                  <a:rPr lang="en-US" altLang="en-US" dirty="0" smtClean="0"/>
                  <a:t>Final objective:</a:t>
                </a:r>
              </a:p>
              <a:p>
                <a:pPr marL="0" indent="0">
                  <a:buNone/>
                </a:pPr>
                <a:endParaRPr lang="en-US" alt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en-US" sz="2800" b="0" i="1" smtClean="0">
                              <a:latin typeface="Cambria Math"/>
                            </a:rPr>
                            <m:t>𝑏𝑒𝑠𝑡</m:t>
                          </m:r>
                        </m:sub>
                      </m:sSub>
                      <m:r>
                        <a:rPr lang="en-US" altLang="en-US" sz="2800" b="0" i="1" smtClean="0">
                          <a:latin typeface="Cambria Math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en-US" sz="2800" b="0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en-US" sz="28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en-US" sz="2800" b="0" i="1" smtClean="0">
                                <a:latin typeface="Cambria Math"/>
                              </a:rPr>
                              <m:t>𝑟𝑔𝑚𝑎𝑥</m:t>
                            </m:r>
                          </m:e>
                        </m:mr>
                        <m:mr>
                          <m:e>
                            <m:r>
                              <a:rPr lang="en-US" altLang="en-US" sz="2800" b="0" i="1" smtClean="0">
                                <a:latin typeface="Cambria Math"/>
                              </a:rPr>
                              <m:t>𝑇</m:t>
                            </m:r>
                            <m:r>
                              <a:rPr lang="en-US" altLang="en-US" sz="2800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altLang="en-US" sz="2800" b="0" i="0" smtClean="0">
                                <a:latin typeface="Cambria Math"/>
                                <a:ea typeface="Cambria Math"/>
                              </a:rPr>
                              <m:t>Target</m:t>
                            </m:r>
                          </m:e>
                        </m:mr>
                      </m:m>
                      <m:r>
                        <a:rPr lang="en-US" altLang="en-US" sz="2800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800" b="0" i="0" smtClean="0">
                          <a:latin typeface="Cambria Math"/>
                        </a:rPr>
                        <m:t>faithfulness</m:t>
                      </m:r>
                      <m:d>
                        <m:dPr>
                          <m:ctrlPr>
                            <a:rPr lang="en-US" alt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en-US" sz="28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alt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en-US" sz="2800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en-US" sz="2800" b="0" i="0" smtClean="0">
                          <a:latin typeface="Cambria Math"/>
                        </a:rPr>
                        <m:t>fluency</m:t>
                      </m:r>
                      <m:r>
                        <a:rPr lang="en-US" alt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altLang="en-US" sz="2800" b="0" i="1" smtClean="0">
                          <a:latin typeface="Cambria Math"/>
                        </a:rPr>
                        <m:t>𝑇</m:t>
                      </m:r>
                      <m:r>
                        <a:rPr lang="en-US" alt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en-US" dirty="0" smtClean="0"/>
              </a:p>
            </p:txBody>
          </p:sp>
        </mc:Choice>
        <mc:Fallback xmlns="">
          <p:sp>
            <p:nvSpPr>
              <p:cNvPr id="2765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2138" y="1371600"/>
                <a:ext cx="10337562" cy="4648200"/>
              </a:xfrm>
              <a:blipFill rotWithShape="1">
                <a:blip r:embed="rId3"/>
                <a:stretch>
                  <a:fillRect l="-1357" t="-1704" r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22727" y="6400800"/>
            <a:ext cx="2533716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E6FD5A5-5CB9-4AB7-8B64-7DA178F8BDF1}" type="slidenum">
              <a:rPr lang="en-US" smtClean="0"/>
              <a:pPr>
                <a:defRPr/>
              </a:pPr>
              <a:t>7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275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solidFill>
                  <a:srgbClr val="0000FF"/>
                </a:solidFill>
              </a:rPr>
              <a:t>Syntax-Based </a:t>
            </a:r>
            <a:br>
              <a:rPr lang="en-US" altLang="en-US" smtClean="0">
                <a:solidFill>
                  <a:srgbClr val="0000FF"/>
                </a:solidFill>
              </a:rPr>
            </a:br>
            <a:r>
              <a:rPr lang="en-US" altLang="en-US" smtClean="0">
                <a:solidFill>
                  <a:srgbClr val="0000FF"/>
                </a:solidFill>
              </a:rPr>
              <a:t>Statistical Machine Translation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912138" y="1917700"/>
            <a:ext cx="10337562" cy="4687888"/>
          </a:xfrm>
        </p:spPr>
        <p:txBody>
          <a:bodyPr/>
          <a:lstStyle/>
          <a:p>
            <a:r>
              <a:rPr lang="en-US" altLang="en-US" smtClean="0"/>
              <a:t>Recent SMT methods have adopted a syntactic transfer approach. </a:t>
            </a:r>
          </a:p>
          <a:p>
            <a:r>
              <a:rPr lang="en-US" altLang="en-US" smtClean="0"/>
              <a:t>Improved results demonstrated for translating between more distant language pairs, e.g. Chinese/English.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22727" y="6400800"/>
            <a:ext cx="2533716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A0E741C-78EB-44FA-A9BE-F73E05CD247E}" type="slidenum">
              <a:rPr lang="en-US" smtClean="0"/>
              <a:pPr>
                <a:defRPr/>
              </a:pPr>
              <a:t>70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700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155295" y="6400800"/>
            <a:ext cx="3851249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0C46646E-BB74-4398-9C7B-A0D62EEAB6D3}" type="slidenum">
              <a:rPr lang="en-US" altLang="en-US" sz="1400" smtClean="0">
                <a:solidFill>
                  <a:srgbClr val="CC6600"/>
                </a:solidFill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71</a:t>
            </a:fld>
            <a:endParaRPr lang="en-US" altLang="en-US" sz="1400" smtClean="0">
              <a:solidFill>
                <a:srgbClr val="CC6600"/>
              </a:solidFill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Synchronous Grammar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3300"/>
                </a:solidFill>
              </a:rPr>
              <a:t>Multiple parse trees</a:t>
            </a:r>
            <a:r>
              <a:rPr lang="en-US" altLang="en-US" smtClean="0"/>
              <a:t> in a single derivation.</a:t>
            </a:r>
          </a:p>
          <a:p>
            <a:r>
              <a:rPr lang="en-US" altLang="en-US" smtClean="0"/>
              <a:t>Used by </a:t>
            </a:r>
            <a:r>
              <a:rPr lang="en-US" altLang="en-US" sz="2800" smtClean="0">
                <a:solidFill>
                  <a:schemeClr val="bg2"/>
                </a:solidFill>
              </a:rPr>
              <a:t>(Chiang, 2005; Galley et al., 2006).</a:t>
            </a:r>
            <a:endParaRPr lang="en-US" altLang="en-US" smtClean="0"/>
          </a:p>
          <a:p>
            <a:r>
              <a:rPr lang="en-US" altLang="en-US" smtClean="0"/>
              <a:t>Describes the </a:t>
            </a:r>
            <a:r>
              <a:rPr lang="en-US" altLang="en-US" smtClean="0">
                <a:solidFill>
                  <a:srgbClr val="962DFF"/>
                </a:solidFill>
              </a:rPr>
              <a:t>hierarchical structures</a:t>
            </a:r>
            <a:r>
              <a:rPr lang="en-US" altLang="en-US" smtClean="0"/>
              <a:t> of a sentence and its translation, and also the </a:t>
            </a:r>
            <a:r>
              <a:rPr lang="en-US" altLang="en-US" smtClean="0">
                <a:solidFill>
                  <a:srgbClr val="962DFF"/>
                </a:solidFill>
              </a:rPr>
              <a:t>correspondence</a:t>
            </a:r>
            <a:r>
              <a:rPr lang="en-US" altLang="en-US" smtClean="0"/>
              <a:t> between their sub-parts.</a:t>
            </a:r>
          </a:p>
        </p:txBody>
      </p:sp>
    </p:spTree>
    <p:extLst>
      <p:ext uri="{BB962C8B-B14F-4D97-AF65-F5344CB8AC3E}">
        <p14:creationId xmlns:p14="http://schemas.microsoft.com/office/powerpoint/2010/main" val="228543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155295" y="6400800"/>
            <a:ext cx="3851249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fld id="{D614815A-F686-410D-9C9C-54B8DECFD01C}" type="slidenum">
              <a:rPr lang="en-US" altLang="en-US" sz="1400" smtClean="0">
                <a:solidFill>
                  <a:srgbClr val="CC6600"/>
                </a:solidFill>
              </a:rPr>
              <a:pPr algn="ctr" eaLnBrk="1" hangingPunct="1">
                <a:spcBef>
                  <a:spcPct val="0"/>
                </a:spcBef>
              </a:pPr>
              <a:t>72</a:t>
            </a:fld>
            <a:endParaRPr lang="en-US" altLang="en-US" sz="1400" smtClean="0">
              <a:solidFill>
                <a:srgbClr val="CC6600"/>
              </a:solidFill>
            </a:endParaRPr>
          </a:p>
        </p:txBody>
      </p:sp>
      <p:sp>
        <p:nvSpPr>
          <p:cNvPr id="74755" name="Rectangle 4"/>
          <p:cNvSpPr>
            <a:spLocks noChangeArrowheads="1"/>
          </p:cNvSpPr>
          <p:nvPr/>
        </p:nvSpPr>
        <p:spPr bwMode="auto">
          <a:xfrm>
            <a:off x="4155295" y="3795713"/>
            <a:ext cx="2026973" cy="5334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4756" name="Rectangle 5"/>
          <p:cNvSpPr>
            <a:spLocks noChangeArrowheads="1"/>
          </p:cNvSpPr>
          <p:nvPr/>
        </p:nvSpPr>
        <p:spPr bwMode="auto">
          <a:xfrm>
            <a:off x="6689011" y="3795713"/>
            <a:ext cx="2331019" cy="5334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4757" name="Text Box 6"/>
          <p:cNvSpPr txBox="1">
            <a:spLocks noChangeArrowheads="1"/>
          </p:cNvSpPr>
          <p:nvPr/>
        </p:nvSpPr>
        <p:spPr bwMode="auto">
          <a:xfrm>
            <a:off x="3040460" y="3810001"/>
            <a:ext cx="6080919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FF3300"/>
                </a:solidFill>
              </a:rPr>
              <a:t>X</a:t>
            </a:r>
            <a:r>
              <a:rPr lang="en-US" altLang="en-US" sz="2800"/>
              <a:t> </a:t>
            </a:r>
            <a:r>
              <a:rPr lang="en-US" altLang="en-US" sz="2800">
                <a:sym typeface="Wingdings" pitchFamily="2" charset="2"/>
              </a:rPr>
              <a:t> </a:t>
            </a:r>
            <a:r>
              <a:rPr lang="en-US" altLang="ja-JP" sz="2800">
                <a:solidFill>
                  <a:srgbClr val="FF3300"/>
                </a:solidFill>
                <a:ea typeface="MS PGothic" pitchFamily="34" charset="-128"/>
                <a:sym typeface="Wingdings" pitchFamily="2" charset="2"/>
              </a:rPr>
              <a:t>X</a:t>
            </a:r>
            <a:r>
              <a:rPr lang="en-US" altLang="en-US" sz="280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zh-TW" altLang="en-US" sz="2800">
                <a:ea typeface="PMingLiU" pitchFamily="18" charset="-120"/>
                <a:sym typeface="Wingdings" pitchFamily="2" charset="2"/>
              </a:rPr>
              <a:t>是甚麼</a:t>
            </a:r>
            <a:r>
              <a:rPr lang="en-US" altLang="zh-TW" sz="2800">
                <a:solidFill>
                  <a:srgbClr val="FF3300"/>
                </a:solidFill>
                <a:ea typeface="PMingLiU" pitchFamily="18" charset="-120"/>
                <a:sym typeface="Wingdings" pitchFamily="2" charset="2"/>
              </a:rPr>
              <a:t>  </a:t>
            </a:r>
            <a:r>
              <a:rPr lang="en-US" altLang="en-US" sz="2800">
                <a:sym typeface="Wingdings" pitchFamily="2" charset="2"/>
              </a:rPr>
              <a:t>/ </a:t>
            </a:r>
            <a:r>
              <a:rPr lang="en-US" altLang="en-US" sz="280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altLang="en-US" sz="2800">
                <a:sym typeface="Wingdings" pitchFamily="2" charset="2"/>
              </a:rPr>
              <a:t>What is </a:t>
            </a:r>
            <a:r>
              <a:rPr lang="en-US" altLang="en-US" sz="2800">
                <a:solidFill>
                  <a:srgbClr val="FF3300"/>
                </a:solidFill>
                <a:sym typeface="Wingdings" pitchFamily="2" charset="2"/>
              </a:rPr>
              <a:t>X</a:t>
            </a:r>
            <a:endParaRPr lang="en-US" altLang="en-US" sz="2800">
              <a:solidFill>
                <a:srgbClr val="FF3300"/>
              </a:solidFill>
            </a:endParaRPr>
          </a:p>
        </p:txBody>
      </p:sp>
      <p:sp>
        <p:nvSpPr>
          <p:cNvPr id="74758" name="Text Box 7"/>
          <p:cNvSpPr txBox="1">
            <a:spLocks noChangeArrowheads="1"/>
          </p:cNvSpPr>
          <p:nvPr/>
        </p:nvSpPr>
        <p:spPr bwMode="auto">
          <a:xfrm>
            <a:off x="4129958" y="3429001"/>
            <a:ext cx="1095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/>
              <a:t>Chinese:</a:t>
            </a:r>
          </a:p>
        </p:txBody>
      </p:sp>
      <p:sp>
        <p:nvSpPr>
          <p:cNvPr id="74759" name="Text Box 8"/>
          <p:cNvSpPr txBox="1">
            <a:spLocks noChangeArrowheads="1"/>
          </p:cNvSpPr>
          <p:nvPr/>
        </p:nvSpPr>
        <p:spPr bwMode="auto">
          <a:xfrm>
            <a:off x="6689011" y="3429001"/>
            <a:ext cx="10518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/>
              <a:t>English:</a:t>
            </a:r>
          </a:p>
        </p:txBody>
      </p:sp>
      <p:sp>
        <p:nvSpPr>
          <p:cNvPr id="74760" name="Freeform 9"/>
          <p:cNvSpPr>
            <a:spLocks/>
          </p:cNvSpPr>
          <p:nvPr/>
        </p:nvSpPr>
        <p:spPr bwMode="auto">
          <a:xfrm>
            <a:off x="4459341" y="4329113"/>
            <a:ext cx="4256643" cy="76200"/>
          </a:xfrm>
          <a:custGeom>
            <a:avLst/>
            <a:gdLst>
              <a:gd name="T0" fmla="*/ 0 w 1440"/>
              <a:gd name="T1" fmla="*/ 0 h 48"/>
              <a:gd name="T2" fmla="*/ 0 w 1440"/>
              <a:gd name="T3" fmla="*/ 2147483647 h 48"/>
              <a:gd name="T4" fmla="*/ 2147483647 w 1440"/>
              <a:gd name="T5" fmla="*/ 2147483647 h 48"/>
              <a:gd name="T6" fmla="*/ 2147483647 w 1440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48"/>
              <a:gd name="T14" fmla="*/ 1440 w 1440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48">
                <a:moveTo>
                  <a:pt x="0" y="0"/>
                </a:moveTo>
                <a:lnTo>
                  <a:pt x="0" y="48"/>
                </a:lnTo>
                <a:lnTo>
                  <a:pt x="1440" y="48"/>
                </a:lnTo>
                <a:lnTo>
                  <a:pt x="1440" y="0"/>
                </a:lnTo>
              </a:path>
            </a:pathLst>
          </a:cu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1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Synchronous Productions</a:t>
            </a:r>
          </a:p>
        </p:txBody>
      </p:sp>
      <p:sp>
        <p:nvSpPr>
          <p:cNvPr id="74762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Has two RHSs, one for each language.</a:t>
            </a:r>
          </a:p>
        </p:txBody>
      </p:sp>
    </p:spTree>
    <p:extLst>
      <p:ext uri="{BB962C8B-B14F-4D97-AF65-F5344CB8AC3E}">
        <p14:creationId xmlns:p14="http://schemas.microsoft.com/office/powerpoint/2010/main" val="128187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155295" y="6400800"/>
            <a:ext cx="3851249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fld id="{29CA5780-CD7A-41F7-9561-3BC3BFCCC5DE}" type="slidenum">
              <a:rPr lang="en-US" altLang="en-US" sz="1400" smtClean="0">
                <a:solidFill>
                  <a:srgbClr val="CC6600"/>
                </a:solidFill>
              </a:rPr>
              <a:pPr algn="ctr" eaLnBrk="1" hangingPunct="1">
                <a:spcBef>
                  <a:spcPct val="0"/>
                </a:spcBef>
              </a:pPr>
              <a:t>73</a:t>
            </a:fld>
            <a:endParaRPr lang="en-US" altLang="en-US" sz="1400" smtClean="0">
              <a:solidFill>
                <a:srgbClr val="CC6600"/>
              </a:solidFill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Syntax-Based MT Example</a:t>
            </a:r>
          </a:p>
        </p:txBody>
      </p:sp>
      <p:sp>
        <p:nvSpPr>
          <p:cNvPr id="75780" name="Text Box 39"/>
          <p:cNvSpPr txBox="1">
            <a:spLocks noChangeArrowheads="1"/>
          </p:cNvSpPr>
          <p:nvPr/>
        </p:nvSpPr>
        <p:spPr bwMode="auto">
          <a:xfrm>
            <a:off x="394838" y="5478463"/>
            <a:ext cx="3744936" cy="400110"/>
          </a:xfrm>
          <a:prstGeom prst="rect">
            <a:avLst/>
          </a:prstGeom>
          <a:solidFill>
            <a:srgbClr val="D7A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962DFF"/>
                </a:solidFill>
              </a:rPr>
              <a:t>Input:</a:t>
            </a:r>
            <a:r>
              <a:rPr lang="en-US" altLang="en-US" sz="2000"/>
              <a:t> </a:t>
            </a:r>
            <a:r>
              <a:rPr lang="zh-TW" altLang="en-US" sz="2000">
                <a:ea typeface="PMingLiU" pitchFamily="18" charset="-120"/>
              </a:rPr>
              <a:t>俄亥俄州的首府是甚麼？</a:t>
            </a:r>
            <a:r>
              <a:rPr lang="en-US" altLang="en-US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977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155295" y="6400800"/>
            <a:ext cx="3851249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fld id="{15700C24-1FDE-4580-93CF-4D0F15571549}" type="slidenum">
              <a:rPr lang="en-US" altLang="en-US" sz="1400" smtClean="0">
                <a:solidFill>
                  <a:srgbClr val="CC6600"/>
                </a:solidFill>
              </a:rPr>
              <a:pPr algn="ctr" eaLnBrk="1" hangingPunct="1">
                <a:spcBef>
                  <a:spcPct val="0"/>
                </a:spcBef>
              </a:pPr>
              <a:t>74</a:t>
            </a:fld>
            <a:endParaRPr lang="en-US" altLang="en-US" sz="1400" smtClean="0">
              <a:solidFill>
                <a:srgbClr val="CC6600"/>
              </a:solidFill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Syntax-Based MT Example</a:t>
            </a:r>
          </a:p>
        </p:txBody>
      </p:sp>
      <p:sp>
        <p:nvSpPr>
          <p:cNvPr id="76804" name="Text Box 8"/>
          <p:cNvSpPr txBox="1">
            <a:spLocks noChangeArrowheads="1"/>
          </p:cNvSpPr>
          <p:nvPr/>
        </p:nvSpPr>
        <p:spPr bwMode="auto">
          <a:xfrm>
            <a:off x="7943699" y="2005013"/>
            <a:ext cx="370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3300"/>
                </a:solidFill>
                <a:sym typeface="Wingdings" pitchFamily="2" charset="2"/>
              </a:rPr>
              <a:t>X</a:t>
            </a:r>
            <a:endParaRPr lang="en-US" altLang="en-US" sz="2000"/>
          </a:p>
        </p:txBody>
      </p:sp>
      <p:sp>
        <p:nvSpPr>
          <p:cNvPr id="76805" name="Text Box 18"/>
          <p:cNvSpPr txBox="1">
            <a:spLocks noChangeArrowheads="1"/>
          </p:cNvSpPr>
          <p:nvPr/>
        </p:nvSpPr>
        <p:spPr bwMode="auto">
          <a:xfrm>
            <a:off x="3644827" y="1995488"/>
            <a:ext cx="370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76806" name="Freeform 27"/>
          <p:cNvSpPr>
            <a:spLocks/>
          </p:cNvSpPr>
          <p:nvPr/>
        </p:nvSpPr>
        <p:spPr bwMode="auto">
          <a:xfrm>
            <a:off x="3851249" y="2362200"/>
            <a:ext cx="4256643" cy="76200"/>
          </a:xfrm>
          <a:custGeom>
            <a:avLst/>
            <a:gdLst>
              <a:gd name="T0" fmla="*/ 0 w 2304"/>
              <a:gd name="T1" fmla="*/ 0 h 48"/>
              <a:gd name="T2" fmla="*/ 0 w 2304"/>
              <a:gd name="T3" fmla="*/ 2147483647 h 48"/>
              <a:gd name="T4" fmla="*/ 2147483647 w 2304"/>
              <a:gd name="T5" fmla="*/ 2147483647 h 48"/>
              <a:gd name="T6" fmla="*/ 2147483647 w 230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2304"/>
              <a:gd name="T13" fmla="*/ 0 h 48"/>
              <a:gd name="T14" fmla="*/ 2304 w 230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04" h="48">
                <a:moveTo>
                  <a:pt x="0" y="0"/>
                </a:moveTo>
                <a:lnTo>
                  <a:pt x="0" y="48"/>
                </a:lnTo>
                <a:lnTo>
                  <a:pt x="2304" y="48"/>
                </a:lnTo>
                <a:lnTo>
                  <a:pt x="2304" y="0"/>
                </a:lnTo>
              </a:path>
            </a:pathLst>
          </a:custGeom>
          <a:noFill/>
          <a:ln w="222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7" name="Text Box 28"/>
          <p:cNvSpPr txBox="1">
            <a:spLocks noChangeArrowheads="1"/>
          </p:cNvSpPr>
          <p:nvPr/>
        </p:nvSpPr>
        <p:spPr bwMode="auto">
          <a:xfrm>
            <a:off x="394838" y="5478463"/>
            <a:ext cx="3680816" cy="400110"/>
          </a:xfrm>
          <a:prstGeom prst="rect">
            <a:avLst/>
          </a:prstGeom>
          <a:solidFill>
            <a:srgbClr val="D7A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962DFF"/>
                </a:solidFill>
              </a:rPr>
              <a:t>Input:</a:t>
            </a:r>
            <a:r>
              <a:rPr lang="en-US" altLang="en-US" sz="2000"/>
              <a:t> </a:t>
            </a:r>
            <a:r>
              <a:rPr lang="zh-TW" altLang="en-US" sz="2000">
                <a:ea typeface="PMingLiU" pitchFamily="18" charset="-120"/>
              </a:rPr>
              <a:t>俄亥俄州的首府是甚麼？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78434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155295" y="6400800"/>
            <a:ext cx="3851249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fld id="{BF40CC1B-25AD-4451-88F4-84543284396F}" type="slidenum">
              <a:rPr lang="en-US" altLang="en-US" sz="1400" smtClean="0">
                <a:solidFill>
                  <a:srgbClr val="CC6600"/>
                </a:solidFill>
              </a:rPr>
              <a:pPr algn="ctr" eaLnBrk="1" hangingPunct="1">
                <a:spcBef>
                  <a:spcPct val="0"/>
                </a:spcBef>
              </a:pPr>
              <a:t>75</a:t>
            </a:fld>
            <a:endParaRPr lang="en-US" altLang="en-US" sz="1400" smtClean="0">
              <a:solidFill>
                <a:srgbClr val="CC6600"/>
              </a:solidFill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Syntax-Based MT Example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7056400" y="2690813"/>
            <a:ext cx="16722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Wingdings" pitchFamily="2" charset="2"/>
              </a:rPr>
              <a:t>What is</a:t>
            </a:r>
            <a:r>
              <a:rPr lang="en-US" altLang="en-US" sz="2000">
                <a:solidFill>
                  <a:srgbClr val="FF3300"/>
                </a:solidFill>
                <a:sym typeface="Wingdings" pitchFamily="2" charset="2"/>
              </a:rPr>
              <a:t>        X</a:t>
            </a:r>
            <a:endParaRPr lang="en-US" altLang="en-US" sz="2000"/>
          </a:p>
        </p:txBody>
      </p:sp>
      <p:sp>
        <p:nvSpPr>
          <p:cNvPr id="77829" name="Text Box 8"/>
          <p:cNvSpPr txBox="1">
            <a:spLocks noChangeArrowheads="1"/>
          </p:cNvSpPr>
          <p:nvPr/>
        </p:nvSpPr>
        <p:spPr bwMode="auto">
          <a:xfrm>
            <a:off x="7943699" y="2005013"/>
            <a:ext cx="370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3300"/>
                </a:solidFill>
                <a:sym typeface="Wingdings" pitchFamily="2" charset="2"/>
              </a:rPr>
              <a:t>X</a:t>
            </a:r>
            <a:endParaRPr lang="en-US" altLang="en-US" sz="2000"/>
          </a:p>
        </p:txBody>
      </p:sp>
      <p:sp>
        <p:nvSpPr>
          <p:cNvPr id="77830" name="Line 9"/>
          <p:cNvSpPr>
            <a:spLocks noChangeShapeType="1"/>
          </p:cNvSpPr>
          <p:nvPr/>
        </p:nvSpPr>
        <p:spPr bwMode="auto">
          <a:xfrm flipH="1">
            <a:off x="7499800" y="2362200"/>
            <a:ext cx="608092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Line 10"/>
          <p:cNvSpPr>
            <a:spLocks noChangeShapeType="1"/>
          </p:cNvSpPr>
          <p:nvPr/>
        </p:nvSpPr>
        <p:spPr bwMode="auto">
          <a:xfrm>
            <a:off x="8107892" y="2362200"/>
            <a:ext cx="608092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Text Box 18"/>
          <p:cNvSpPr txBox="1">
            <a:spLocks noChangeArrowheads="1"/>
          </p:cNvSpPr>
          <p:nvPr/>
        </p:nvSpPr>
        <p:spPr bwMode="auto">
          <a:xfrm>
            <a:off x="3644827" y="1995488"/>
            <a:ext cx="370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77833" name="Text Box 19"/>
          <p:cNvSpPr txBox="1">
            <a:spLocks noChangeArrowheads="1"/>
          </p:cNvSpPr>
          <p:nvPr/>
        </p:nvSpPr>
        <p:spPr bwMode="auto">
          <a:xfrm>
            <a:off x="3172540" y="2706688"/>
            <a:ext cx="16530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3300"/>
                </a:solidFill>
              </a:rPr>
              <a:t>X</a:t>
            </a:r>
            <a:r>
              <a:rPr lang="en-US" altLang="zh-TW" sz="2000">
                <a:solidFill>
                  <a:srgbClr val="FF3300"/>
                </a:solidFill>
                <a:ea typeface="PMingLiU" pitchFamily="18" charset="-120"/>
              </a:rPr>
              <a:t>        </a:t>
            </a:r>
            <a:r>
              <a:rPr lang="zh-TW" altLang="en-US" sz="2000">
                <a:ea typeface="PMingLiU" pitchFamily="18" charset="-120"/>
              </a:rPr>
              <a:t>是甚麼</a:t>
            </a:r>
            <a:endParaRPr lang="en-US" altLang="en-US" sz="2000"/>
          </a:p>
        </p:txBody>
      </p:sp>
      <p:sp>
        <p:nvSpPr>
          <p:cNvPr id="77834" name="Line 20"/>
          <p:cNvSpPr>
            <a:spLocks noChangeShapeType="1"/>
          </p:cNvSpPr>
          <p:nvPr/>
        </p:nvSpPr>
        <p:spPr bwMode="auto">
          <a:xfrm flipH="1">
            <a:off x="3243157" y="2362200"/>
            <a:ext cx="608092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5" name="Line 21"/>
          <p:cNvSpPr>
            <a:spLocks noChangeShapeType="1"/>
          </p:cNvSpPr>
          <p:nvPr/>
        </p:nvSpPr>
        <p:spPr bwMode="auto">
          <a:xfrm>
            <a:off x="3851248" y="2362200"/>
            <a:ext cx="650321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6" name="Text Box 28"/>
          <p:cNvSpPr txBox="1">
            <a:spLocks noChangeArrowheads="1"/>
          </p:cNvSpPr>
          <p:nvPr/>
        </p:nvSpPr>
        <p:spPr bwMode="auto">
          <a:xfrm>
            <a:off x="394838" y="5478463"/>
            <a:ext cx="3744936" cy="400110"/>
          </a:xfrm>
          <a:prstGeom prst="rect">
            <a:avLst/>
          </a:prstGeom>
          <a:solidFill>
            <a:srgbClr val="D7A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962DFF"/>
                </a:solidFill>
              </a:rPr>
              <a:t>Input:</a:t>
            </a:r>
            <a:r>
              <a:rPr lang="en-US" altLang="en-US" sz="2000"/>
              <a:t> </a:t>
            </a:r>
            <a:r>
              <a:rPr lang="zh-TW" altLang="en-US" sz="2000">
                <a:ea typeface="PMingLiU" pitchFamily="18" charset="-120"/>
              </a:rPr>
              <a:t>俄亥俄州的首府是甚麼？</a:t>
            </a:r>
            <a:r>
              <a:rPr lang="en-US" altLang="en-US" sz="2000"/>
              <a:t> </a:t>
            </a:r>
          </a:p>
        </p:txBody>
      </p:sp>
      <p:sp>
        <p:nvSpPr>
          <p:cNvPr id="77837" name="Freeform 29"/>
          <p:cNvSpPr>
            <a:spLocks/>
          </p:cNvSpPr>
          <p:nvPr/>
        </p:nvSpPr>
        <p:spPr bwMode="auto">
          <a:xfrm>
            <a:off x="3243157" y="3048000"/>
            <a:ext cx="5472827" cy="76200"/>
          </a:xfrm>
          <a:custGeom>
            <a:avLst/>
            <a:gdLst>
              <a:gd name="T0" fmla="*/ 0 w 2304"/>
              <a:gd name="T1" fmla="*/ 0 h 48"/>
              <a:gd name="T2" fmla="*/ 0 w 2304"/>
              <a:gd name="T3" fmla="*/ 2147483647 h 48"/>
              <a:gd name="T4" fmla="*/ 2147483647 w 2304"/>
              <a:gd name="T5" fmla="*/ 2147483647 h 48"/>
              <a:gd name="T6" fmla="*/ 2147483647 w 230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2304"/>
              <a:gd name="T13" fmla="*/ 0 h 48"/>
              <a:gd name="T14" fmla="*/ 2304 w 230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04" h="48">
                <a:moveTo>
                  <a:pt x="0" y="0"/>
                </a:moveTo>
                <a:lnTo>
                  <a:pt x="0" y="48"/>
                </a:lnTo>
                <a:lnTo>
                  <a:pt x="2304" y="48"/>
                </a:lnTo>
                <a:lnTo>
                  <a:pt x="2304" y="0"/>
                </a:lnTo>
              </a:path>
            </a:pathLst>
          </a:custGeom>
          <a:noFill/>
          <a:ln w="222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Text Box 32"/>
          <p:cNvSpPr txBox="1">
            <a:spLocks noChangeArrowheads="1"/>
          </p:cNvSpPr>
          <p:nvPr/>
        </p:nvSpPr>
        <p:spPr bwMode="auto">
          <a:xfrm>
            <a:off x="6689012" y="5508625"/>
            <a:ext cx="4193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3300"/>
                </a:solidFill>
              </a:rPr>
              <a:t>X</a:t>
            </a:r>
            <a:r>
              <a:rPr lang="en-US" altLang="en-US" sz="2000"/>
              <a:t> </a:t>
            </a:r>
            <a:r>
              <a:rPr lang="en-US" altLang="en-US" sz="2000">
                <a:sym typeface="Wingdings" pitchFamily="2" charset="2"/>
              </a:rPr>
              <a:t> </a:t>
            </a:r>
            <a:r>
              <a:rPr lang="en-US" altLang="en-US" sz="2000">
                <a:solidFill>
                  <a:srgbClr val="FF3300"/>
                </a:solidFill>
                <a:sym typeface="Wingdings" pitchFamily="2" charset="2"/>
              </a:rPr>
              <a:t>X</a:t>
            </a:r>
            <a:r>
              <a:rPr lang="en-US" altLang="en-US" sz="2000">
                <a:sym typeface="Wingdings" pitchFamily="2" charset="2"/>
              </a:rPr>
              <a:t> </a:t>
            </a:r>
            <a:r>
              <a:rPr lang="zh-TW" altLang="en-US" sz="2000">
                <a:ea typeface="PMingLiU" pitchFamily="18" charset="-120"/>
                <a:sym typeface="Wingdings" pitchFamily="2" charset="2"/>
              </a:rPr>
              <a:t>是甚麼</a:t>
            </a:r>
            <a:r>
              <a:rPr lang="en-US" altLang="en-US" sz="2000">
                <a:sym typeface="Wingdings" pitchFamily="2" charset="2"/>
              </a:rPr>
              <a:t> /</a:t>
            </a:r>
            <a:r>
              <a:rPr lang="en-US" altLang="zh-TW" sz="2000">
                <a:ea typeface="PMingLiU" pitchFamily="18" charset="-120"/>
                <a:sym typeface="Wingdings" pitchFamily="2" charset="2"/>
              </a:rPr>
              <a:t> What is </a:t>
            </a:r>
            <a:r>
              <a:rPr lang="en-US" altLang="zh-TW" sz="2000">
                <a:solidFill>
                  <a:srgbClr val="FF3300"/>
                </a:solidFill>
                <a:ea typeface="PMingLiU" pitchFamily="18" charset="-120"/>
                <a:sym typeface="Wingdings" pitchFamily="2" charset="2"/>
              </a:rPr>
              <a:t>X</a:t>
            </a:r>
            <a:endParaRPr lang="en-US" altLang="en-US" sz="2000"/>
          </a:p>
        </p:txBody>
      </p:sp>
      <p:sp>
        <p:nvSpPr>
          <p:cNvPr id="77839" name="Freeform 42"/>
          <p:cNvSpPr>
            <a:spLocks/>
          </p:cNvSpPr>
          <p:nvPr/>
        </p:nvSpPr>
        <p:spPr bwMode="auto">
          <a:xfrm>
            <a:off x="7601149" y="5867400"/>
            <a:ext cx="2736414" cy="76200"/>
          </a:xfrm>
          <a:custGeom>
            <a:avLst/>
            <a:gdLst>
              <a:gd name="T0" fmla="*/ 0 w 2304"/>
              <a:gd name="T1" fmla="*/ 0 h 48"/>
              <a:gd name="T2" fmla="*/ 0 w 2304"/>
              <a:gd name="T3" fmla="*/ 2147483647 h 48"/>
              <a:gd name="T4" fmla="*/ 2147483647 w 2304"/>
              <a:gd name="T5" fmla="*/ 2147483647 h 48"/>
              <a:gd name="T6" fmla="*/ 2147483647 w 230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2304"/>
              <a:gd name="T13" fmla="*/ 0 h 48"/>
              <a:gd name="T14" fmla="*/ 2304 w 230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04" h="48">
                <a:moveTo>
                  <a:pt x="0" y="0"/>
                </a:moveTo>
                <a:lnTo>
                  <a:pt x="0" y="48"/>
                </a:lnTo>
                <a:lnTo>
                  <a:pt x="2304" y="48"/>
                </a:lnTo>
                <a:lnTo>
                  <a:pt x="2304" y="0"/>
                </a:lnTo>
              </a:path>
            </a:pathLst>
          </a:custGeom>
          <a:noFill/>
          <a:ln w="222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5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155295" y="6400800"/>
            <a:ext cx="3851249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fld id="{C3F21CD8-CA6B-40B0-96C3-FEAE62E99562}" type="slidenum">
              <a:rPr lang="en-US" altLang="en-US" sz="1400" smtClean="0">
                <a:solidFill>
                  <a:srgbClr val="CC6600"/>
                </a:solidFill>
              </a:rPr>
              <a:pPr algn="ctr" eaLnBrk="1" hangingPunct="1">
                <a:spcBef>
                  <a:spcPct val="0"/>
                </a:spcBef>
              </a:pPr>
              <a:t>76</a:t>
            </a:fld>
            <a:endParaRPr lang="en-US" altLang="en-US" sz="1400" smtClean="0">
              <a:solidFill>
                <a:srgbClr val="CC6600"/>
              </a:solidFill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Syntax-Based MT Example</a:t>
            </a:r>
          </a:p>
        </p:txBody>
      </p:sp>
      <p:sp>
        <p:nvSpPr>
          <p:cNvPr id="78852" name="Text Box 3"/>
          <p:cNvSpPr txBox="1">
            <a:spLocks noChangeArrowheads="1"/>
          </p:cNvSpPr>
          <p:nvPr/>
        </p:nvSpPr>
        <p:spPr bwMode="auto">
          <a:xfrm>
            <a:off x="2591340" y="3392488"/>
            <a:ext cx="13965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3300"/>
                </a:solidFill>
              </a:rPr>
              <a:t>X</a:t>
            </a:r>
            <a:r>
              <a:rPr lang="en-US" altLang="zh-TW" sz="2000">
                <a:solidFill>
                  <a:srgbClr val="FF3300"/>
                </a:solidFill>
                <a:ea typeface="PMingLiU" pitchFamily="18" charset="-120"/>
              </a:rPr>
              <a:t>        </a:t>
            </a:r>
            <a:r>
              <a:rPr lang="zh-TW" altLang="en-US" sz="2000">
                <a:ea typeface="PMingLiU" pitchFamily="18" charset="-120"/>
              </a:rPr>
              <a:t>首府</a:t>
            </a:r>
            <a:endParaRPr lang="en-US" altLang="en-US" sz="2000"/>
          </a:p>
        </p:txBody>
      </p:sp>
      <p:sp>
        <p:nvSpPr>
          <p:cNvPr id="78853" name="Text Box 4"/>
          <p:cNvSpPr txBox="1">
            <a:spLocks noChangeArrowheads="1"/>
          </p:cNvSpPr>
          <p:nvPr/>
        </p:nvSpPr>
        <p:spPr bwMode="auto">
          <a:xfrm>
            <a:off x="7056400" y="2690813"/>
            <a:ext cx="16722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Wingdings" pitchFamily="2" charset="2"/>
              </a:rPr>
              <a:t>What is</a:t>
            </a:r>
            <a:r>
              <a:rPr lang="en-US" altLang="en-US" sz="2000">
                <a:solidFill>
                  <a:srgbClr val="FF3300"/>
                </a:solidFill>
                <a:sym typeface="Wingdings" pitchFamily="2" charset="2"/>
              </a:rPr>
              <a:t>        X</a:t>
            </a:r>
            <a:endParaRPr lang="en-US" altLang="en-US" sz="2000"/>
          </a:p>
        </p:txBody>
      </p:sp>
      <p:sp>
        <p:nvSpPr>
          <p:cNvPr id="78854" name="Text Box 5"/>
          <p:cNvSpPr txBox="1">
            <a:spLocks noChangeArrowheads="1"/>
          </p:cNvSpPr>
          <p:nvPr/>
        </p:nvSpPr>
        <p:spPr bwMode="auto">
          <a:xfrm>
            <a:off x="7436937" y="3376613"/>
            <a:ext cx="19415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Wingdings" pitchFamily="2" charset="2"/>
              </a:rPr>
              <a:t>the capital    </a:t>
            </a:r>
            <a:r>
              <a:rPr lang="en-US" altLang="en-US" sz="2000">
                <a:solidFill>
                  <a:srgbClr val="FF3300"/>
                </a:solidFill>
                <a:sym typeface="Wingdings" pitchFamily="2" charset="2"/>
              </a:rPr>
              <a:t>    X</a:t>
            </a:r>
            <a:endParaRPr lang="en-US" altLang="en-US" sz="2000">
              <a:sym typeface="Wingdings" pitchFamily="2" charset="2"/>
            </a:endParaRPr>
          </a:p>
        </p:txBody>
      </p:sp>
      <p:sp>
        <p:nvSpPr>
          <p:cNvPr id="78855" name="Text Box 8"/>
          <p:cNvSpPr txBox="1">
            <a:spLocks noChangeArrowheads="1"/>
          </p:cNvSpPr>
          <p:nvPr/>
        </p:nvSpPr>
        <p:spPr bwMode="auto">
          <a:xfrm>
            <a:off x="7943699" y="2005013"/>
            <a:ext cx="370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3300"/>
                </a:solidFill>
                <a:sym typeface="Wingdings" pitchFamily="2" charset="2"/>
              </a:rPr>
              <a:t>X</a:t>
            </a:r>
            <a:endParaRPr lang="en-US" altLang="en-US" sz="2000"/>
          </a:p>
        </p:txBody>
      </p:sp>
      <p:sp>
        <p:nvSpPr>
          <p:cNvPr id="78856" name="Line 9"/>
          <p:cNvSpPr>
            <a:spLocks noChangeShapeType="1"/>
          </p:cNvSpPr>
          <p:nvPr/>
        </p:nvSpPr>
        <p:spPr bwMode="auto">
          <a:xfrm flipH="1">
            <a:off x="7499800" y="2362200"/>
            <a:ext cx="608092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Line 10"/>
          <p:cNvSpPr>
            <a:spLocks noChangeShapeType="1"/>
          </p:cNvSpPr>
          <p:nvPr/>
        </p:nvSpPr>
        <p:spPr bwMode="auto">
          <a:xfrm>
            <a:off x="8107892" y="2362200"/>
            <a:ext cx="608092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8" name="Line 11"/>
          <p:cNvSpPr>
            <a:spLocks noChangeShapeType="1"/>
          </p:cNvSpPr>
          <p:nvPr/>
        </p:nvSpPr>
        <p:spPr bwMode="auto">
          <a:xfrm flipH="1">
            <a:off x="8099446" y="3048000"/>
            <a:ext cx="669324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9" name="Line 15"/>
          <p:cNvSpPr>
            <a:spLocks noChangeShapeType="1"/>
          </p:cNvSpPr>
          <p:nvPr/>
        </p:nvSpPr>
        <p:spPr bwMode="auto">
          <a:xfrm>
            <a:off x="8768771" y="3048000"/>
            <a:ext cx="64820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0" name="Text Box 18"/>
          <p:cNvSpPr txBox="1">
            <a:spLocks noChangeArrowheads="1"/>
          </p:cNvSpPr>
          <p:nvPr/>
        </p:nvSpPr>
        <p:spPr bwMode="auto">
          <a:xfrm>
            <a:off x="3644827" y="1995488"/>
            <a:ext cx="370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78861" name="Text Box 19"/>
          <p:cNvSpPr txBox="1">
            <a:spLocks noChangeArrowheads="1"/>
          </p:cNvSpPr>
          <p:nvPr/>
        </p:nvSpPr>
        <p:spPr bwMode="auto">
          <a:xfrm>
            <a:off x="3172540" y="2706688"/>
            <a:ext cx="16530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3300"/>
                </a:solidFill>
              </a:rPr>
              <a:t>X</a:t>
            </a:r>
            <a:r>
              <a:rPr lang="en-US" altLang="zh-TW" sz="2000">
                <a:solidFill>
                  <a:srgbClr val="FF3300"/>
                </a:solidFill>
                <a:ea typeface="PMingLiU" pitchFamily="18" charset="-120"/>
              </a:rPr>
              <a:t>        </a:t>
            </a:r>
            <a:r>
              <a:rPr lang="zh-TW" altLang="en-US" sz="2000">
                <a:ea typeface="PMingLiU" pitchFamily="18" charset="-120"/>
              </a:rPr>
              <a:t>是甚麼</a:t>
            </a:r>
            <a:endParaRPr lang="en-US" altLang="en-US" sz="2000"/>
          </a:p>
        </p:txBody>
      </p:sp>
      <p:sp>
        <p:nvSpPr>
          <p:cNvPr id="78862" name="Line 20"/>
          <p:cNvSpPr>
            <a:spLocks noChangeShapeType="1"/>
          </p:cNvSpPr>
          <p:nvPr/>
        </p:nvSpPr>
        <p:spPr bwMode="auto">
          <a:xfrm flipH="1">
            <a:off x="3243157" y="2362200"/>
            <a:ext cx="608092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3" name="Line 21"/>
          <p:cNvSpPr>
            <a:spLocks noChangeShapeType="1"/>
          </p:cNvSpPr>
          <p:nvPr/>
        </p:nvSpPr>
        <p:spPr bwMode="auto">
          <a:xfrm>
            <a:off x="3851248" y="2362200"/>
            <a:ext cx="650321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4" name="Line 22"/>
          <p:cNvSpPr>
            <a:spLocks noChangeShapeType="1"/>
          </p:cNvSpPr>
          <p:nvPr/>
        </p:nvSpPr>
        <p:spPr bwMode="auto">
          <a:xfrm flipH="1">
            <a:off x="2711076" y="3048000"/>
            <a:ext cx="515189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5" name="Line 23"/>
          <p:cNvSpPr>
            <a:spLocks noChangeShapeType="1"/>
          </p:cNvSpPr>
          <p:nvPr/>
        </p:nvSpPr>
        <p:spPr bwMode="auto">
          <a:xfrm>
            <a:off x="3217820" y="3048000"/>
            <a:ext cx="506743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6" name="Text Box 28"/>
          <p:cNvSpPr txBox="1">
            <a:spLocks noChangeArrowheads="1"/>
          </p:cNvSpPr>
          <p:nvPr/>
        </p:nvSpPr>
        <p:spPr bwMode="auto">
          <a:xfrm>
            <a:off x="394838" y="5478463"/>
            <a:ext cx="3680816" cy="400110"/>
          </a:xfrm>
          <a:prstGeom prst="rect">
            <a:avLst/>
          </a:prstGeom>
          <a:solidFill>
            <a:srgbClr val="D7A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962DFF"/>
                </a:solidFill>
              </a:rPr>
              <a:t>Input:</a:t>
            </a:r>
            <a:r>
              <a:rPr lang="en-US" altLang="en-US" sz="2000"/>
              <a:t> </a:t>
            </a:r>
            <a:r>
              <a:rPr lang="zh-TW" altLang="en-US" sz="2000">
                <a:ea typeface="PMingLiU" pitchFamily="18" charset="-120"/>
              </a:rPr>
              <a:t>俄亥俄州的首府是甚麼？</a:t>
            </a:r>
            <a:endParaRPr lang="en-US" altLang="en-US" sz="2000"/>
          </a:p>
        </p:txBody>
      </p:sp>
      <p:sp>
        <p:nvSpPr>
          <p:cNvPr id="78867" name="Freeform 30"/>
          <p:cNvSpPr>
            <a:spLocks/>
          </p:cNvSpPr>
          <p:nvPr/>
        </p:nvSpPr>
        <p:spPr bwMode="auto">
          <a:xfrm>
            <a:off x="2635065" y="3733800"/>
            <a:ext cx="6891708" cy="76200"/>
          </a:xfrm>
          <a:custGeom>
            <a:avLst/>
            <a:gdLst>
              <a:gd name="T0" fmla="*/ 0 w 2304"/>
              <a:gd name="T1" fmla="*/ 0 h 48"/>
              <a:gd name="T2" fmla="*/ 0 w 2304"/>
              <a:gd name="T3" fmla="*/ 2147483647 h 48"/>
              <a:gd name="T4" fmla="*/ 2147483647 w 2304"/>
              <a:gd name="T5" fmla="*/ 2147483647 h 48"/>
              <a:gd name="T6" fmla="*/ 2147483647 w 230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2304"/>
              <a:gd name="T13" fmla="*/ 0 h 48"/>
              <a:gd name="T14" fmla="*/ 2304 w 230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04" h="48">
                <a:moveTo>
                  <a:pt x="0" y="0"/>
                </a:moveTo>
                <a:lnTo>
                  <a:pt x="0" y="48"/>
                </a:lnTo>
                <a:lnTo>
                  <a:pt x="2304" y="48"/>
                </a:lnTo>
                <a:lnTo>
                  <a:pt x="2304" y="0"/>
                </a:lnTo>
              </a:path>
            </a:pathLst>
          </a:custGeom>
          <a:noFill/>
          <a:ln w="222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8" name="Text Box 32"/>
          <p:cNvSpPr txBox="1">
            <a:spLocks noChangeArrowheads="1"/>
          </p:cNvSpPr>
          <p:nvPr/>
        </p:nvSpPr>
        <p:spPr bwMode="auto">
          <a:xfrm>
            <a:off x="6689011" y="5508626"/>
            <a:ext cx="4155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3300"/>
                </a:solidFill>
              </a:rPr>
              <a:t>X</a:t>
            </a:r>
            <a:r>
              <a:rPr lang="en-US" altLang="en-US" sz="2000"/>
              <a:t> </a:t>
            </a:r>
            <a:r>
              <a:rPr lang="en-US" altLang="en-US" sz="2000">
                <a:sym typeface="Wingdings" pitchFamily="2" charset="2"/>
              </a:rPr>
              <a:t> </a:t>
            </a:r>
            <a:r>
              <a:rPr lang="en-US" altLang="en-US" sz="2000">
                <a:solidFill>
                  <a:srgbClr val="FF3300"/>
                </a:solidFill>
                <a:sym typeface="Wingdings" pitchFamily="2" charset="2"/>
              </a:rPr>
              <a:t>X</a:t>
            </a:r>
            <a:r>
              <a:rPr lang="en-US" altLang="en-US" sz="2000">
                <a:sym typeface="Wingdings" pitchFamily="2" charset="2"/>
              </a:rPr>
              <a:t> </a:t>
            </a:r>
            <a:r>
              <a:rPr lang="zh-TW" altLang="en-US" sz="2000">
                <a:ea typeface="PMingLiU" pitchFamily="18" charset="-120"/>
                <a:sym typeface="Wingdings" pitchFamily="2" charset="2"/>
              </a:rPr>
              <a:t>首府</a:t>
            </a:r>
            <a:r>
              <a:rPr lang="en-US" altLang="en-US" sz="2000">
                <a:sym typeface="Wingdings" pitchFamily="2" charset="2"/>
              </a:rPr>
              <a:t> /</a:t>
            </a:r>
            <a:r>
              <a:rPr lang="en-US" altLang="zh-TW" sz="2000">
                <a:ea typeface="PMingLiU" pitchFamily="18" charset="-120"/>
                <a:sym typeface="Wingdings" pitchFamily="2" charset="2"/>
              </a:rPr>
              <a:t> the capital </a:t>
            </a:r>
            <a:r>
              <a:rPr lang="en-US" altLang="zh-TW" sz="2000">
                <a:solidFill>
                  <a:srgbClr val="FF3300"/>
                </a:solidFill>
                <a:ea typeface="PMingLiU" pitchFamily="18" charset="-120"/>
                <a:sym typeface="Wingdings" pitchFamily="2" charset="2"/>
              </a:rPr>
              <a:t>X</a:t>
            </a:r>
            <a:endParaRPr lang="en-US" altLang="en-US" sz="2000"/>
          </a:p>
        </p:txBody>
      </p:sp>
      <p:sp>
        <p:nvSpPr>
          <p:cNvPr id="78869" name="Freeform 33"/>
          <p:cNvSpPr>
            <a:spLocks/>
          </p:cNvSpPr>
          <p:nvPr/>
        </p:nvSpPr>
        <p:spPr bwMode="auto">
          <a:xfrm>
            <a:off x="7601149" y="5867400"/>
            <a:ext cx="2837762" cy="76200"/>
          </a:xfrm>
          <a:custGeom>
            <a:avLst/>
            <a:gdLst>
              <a:gd name="T0" fmla="*/ 0 w 2304"/>
              <a:gd name="T1" fmla="*/ 0 h 48"/>
              <a:gd name="T2" fmla="*/ 0 w 2304"/>
              <a:gd name="T3" fmla="*/ 2147483647 h 48"/>
              <a:gd name="T4" fmla="*/ 2147483647 w 2304"/>
              <a:gd name="T5" fmla="*/ 2147483647 h 48"/>
              <a:gd name="T6" fmla="*/ 2147483647 w 230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2304"/>
              <a:gd name="T13" fmla="*/ 0 h 48"/>
              <a:gd name="T14" fmla="*/ 2304 w 230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04" h="48">
                <a:moveTo>
                  <a:pt x="0" y="0"/>
                </a:moveTo>
                <a:lnTo>
                  <a:pt x="0" y="48"/>
                </a:lnTo>
                <a:lnTo>
                  <a:pt x="2304" y="48"/>
                </a:lnTo>
                <a:lnTo>
                  <a:pt x="2304" y="0"/>
                </a:lnTo>
              </a:path>
            </a:pathLst>
          </a:custGeom>
          <a:noFill/>
          <a:ln w="222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5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155295" y="6400800"/>
            <a:ext cx="3851249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fld id="{F441AD0D-6626-42BB-BCE5-ACBFCD3AF710}" type="slidenum">
              <a:rPr lang="en-US" altLang="en-US" sz="1400" smtClean="0">
                <a:solidFill>
                  <a:srgbClr val="CC6600"/>
                </a:solidFill>
              </a:rPr>
              <a:pPr algn="ctr" eaLnBrk="1" hangingPunct="1">
                <a:spcBef>
                  <a:spcPct val="0"/>
                </a:spcBef>
              </a:pPr>
              <a:t>77</a:t>
            </a:fld>
            <a:endParaRPr lang="en-US" altLang="en-US" sz="1400" smtClean="0">
              <a:solidFill>
                <a:srgbClr val="CC6600"/>
              </a:solidFill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Syntax-Based MT Example</a:t>
            </a:r>
          </a:p>
        </p:txBody>
      </p:sp>
      <p:sp>
        <p:nvSpPr>
          <p:cNvPr id="79876" name="Text Box 3"/>
          <p:cNvSpPr txBox="1">
            <a:spLocks noChangeArrowheads="1"/>
          </p:cNvSpPr>
          <p:nvPr/>
        </p:nvSpPr>
        <p:spPr bwMode="auto">
          <a:xfrm>
            <a:off x="2591340" y="3392488"/>
            <a:ext cx="13965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3300"/>
                </a:solidFill>
              </a:rPr>
              <a:t>X</a:t>
            </a:r>
            <a:r>
              <a:rPr lang="en-US" altLang="zh-TW" sz="2000">
                <a:solidFill>
                  <a:srgbClr val="FF3300"/>
                </a:solidFill>
                <a:ea typeface="PMingLiU" pitchFamily="18" charset="-120"/>
              </a:rPr>
              <a:t>        </a:t>
            </a:r>
            <a:r>
              <a:rPr lang="zh-TW" altLang="en-US" sz="2000">
                <a:ea typeface="PMingLiU" pitchFamily="18" charset="-120"/>
              </a:rPr>
              <a:t>首府</a:t>
            </a:r>
            <a:endParaRPr lang="en-US" altLang="en-US" sz="2000"/>
          </a:p>
        </p:txBody>
      </p:sp>
      <p:sp>
        <p:nvSpPr>
          <p:cNvPr id="79877" name="Text Box 4"/>
          <p:cNvSpPr txBox="1">
            <a:spLocks noChangeArrowheads="1"/>
          </p:cNvSpPr>
          <p:nvPr/>
        </p:nvSpPr>
        <p:spPr bwMode="auto">
          <a:xfrm>
            <a:off x="7056400" y="2690813"/>
            <a:ext cx="16722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Wingdings" pitchFamily="2" charset="2"/>
              </a:rPr>
              <a:t>What is</a:t>
            </a:r>
            <a:r>
              <a:rPr lang="en-US" altLang="en-US" sz="2000">
                <a:solidFill>
                  <a:srgbClr val="FF3300"/>
                </a:solidFill>
                <a:sym typeface="Wingdings" pitchFamily="2" charset="2"/>
              </a:rPr>
              <a:t>        X</a:t>
            </a:r>
            <a:endParaRPr lang="en-US" altLang="en-US" sz="2000"/>
          </a:p>
        </p:txBody>
      </p:sp>
      <p:sp>
        <p:nvSpPr>
          <p:cNvPr id="79878" name="Text Box 5"/>
          <p:cNvSpPr txBox="1">
            <a:spLocks noChangeArrowheads="1"/>
          </p:cNvSpPr>
          <p:nvPr/>
        </p:nvSpPr>
        <p:spPr bwMode="auto">
          <a:xfrm>
            <a:off x="7436937" y="3376613"/>
            <a:ext cx="19415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Wingdings" pitchFamily="2" charset="2"/>
              </a:rPr>
              <a:t>the capital    </a:t>
            </a:r>
            <a:r>
              <a:rPr lang="en-US" altLang="en-US" sz="2000">
                <a:solidFill>
                  <a:srgbClr val="FF3300"/>
                </a:solidFill>
                <a:sym typeface="Wingdings" pitchFamily="2" charset="2"/>
              </a:rPr>
              <a:t>    X</a:t>
            </a:r>
            <a:endParaRPr lang="en-US" altLang="en-US" sz="2000">
              <a:sym typeface="Wingdings" pitchFamily="2" charset="2"/>
            </a:endParaRPr>
          </a:p>
        </p:txBody>
      </p:sp>
      <p:sp>
        <p:nvSpPr>
          <p:cNvPr id="79879" name="Text Box 6"/>
          <p:cNvSpPr txBox="1">
            <a:spLocks noChangeArrowheads="1"/>
          </p:cNvSpPr>
          <p:nvPr/>
        </p:nvSpPr>
        <p:spPr bwMode="auto">
          <a:xfrm>
            <a:off x="9006223" y="4062413"/>
            <a:ext cx="10326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Wingdings" pitchFamily="2" charset="2"/>
              </a:rPr>
              <a:t>of       </a:t>
            </a:r>
            <a:r>
              <a:rPr lang="en-US" altLang="en-US" sz="2000">
                <a:solidFill>
                  <a:srgbClr val="FF3300"/>
                </a:solidFill>
                <a:sym typeface="Wingdings" pitchFamily="2" charset="2"/>
              </a:rPr>
              <a:t>X</a:t>
            </a:r>
            <a:endParaRPr lang="en-US" altLang="en-US" sz="2000"/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7943699" y="2005013"/>
            <a:ext cx="370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3300"/>
                </a:solidFill>
                <a:sym typeface="Wingdings" pitchFamily="2" charset="2"/>
              </a:rPr>
              <a:t>X</a:t>
            </a:r>
            <a:endParaRPr lang="en-US" altLang="en-US" sz="2000"/>
          </a:p>
        </p:txBody>
      </p:sp>
      <p:sp>
        <p:nvSpPr>
          <p:cNvPr id="79881" name="Line 9"/>
          <p:cNvSpPr>
            <a:spLocks noChangeShapeType="1"/>
          </p:cNvSpPr>
          <p:nvPr/>
        </p:nvSpPr>
        <p:spPr bwMode="auto">
          <a:xfrm flipH="1">
            <a:off x="7499800" y="2362200"/>
            <a:ext cx="608092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Line 10"/>
          <p:cNvSpPr>
            <a:spLocks noChangeShapeType="1"/>
          </p:cNvSpPr>
          <p:nvPr/>
        </p:nvSpPr>
        <p:spPr bwMode="auto">
          <a:xfrm>
            <a:off x="8107892" y="2362200"/>
            <a:ext cx="608092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Line 11"/>
          <p:cNvSpPr>
            <a:spLocks noChangeShapeType="1"/>
          </p:cNvSpPr>
          <p:nvPr/>
        </p:nvSpPr>
        <p:spPr bwMode="auto">
          <a:xfrm flipH="1">
            <a:off x="8099446" y="3048000"/>
            <a:ext cx="669324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Line 12"/>
          <p:cNvSpPr>
            <a:spLocks noChangeShapeType="1"/>
          </p:cNvSpPr>
          <p:nvPr/>
        </p:nvSpPr>
        <p:spPr bwMode="auto">
          <a:xfrm flipH="1">
            <a:off x="9121379" y="3733800"/>
            <a:ext cx="386392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Line 13"/>
          <p:cNvSpPr>
            <a:spLocks noChangeShapeType="1"/>
          </p:cNvSpPr>
          <p:nvPr/>
        </p:nvSpPr>
        <p:spPr bwMode="auto">
          <a:xfrm>
            <a:off x="9507771" y="3733800"/>
            <a:ext cx="42439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Line 15"/>
          <p:cNvSpPr>
            <a:spLocks noChangeShapeType="1"/>
          </p:cNvSpPr>
          <p:nvPr/>
        </p:nvSpPr>
        <p:spPr bwMode="auto">
          <a:xfrm>
            <a:off x="8768771" y="3048000"/>
            <a:ext cx="64820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Text Box 18"/>
          <p:cNvSpPr txBox="1">
            <a:spLocks noChangeArrowheads="1"/>
          </p:cNvSpPr>
          <p:nvPr/>
        </p:nvSpPr>
        <p:spPr bwMode="auto">
          <a:xfrm>
            <a:off x="3644827" y="1995488"/>
            <a:ext cx="370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79888" name="Text Box 19"/>
          <p:cNvSpPr txBox="1">
            <a:spLocks noChangeArrowheads="1"/>
          </p:cNvSpPr>
          <p:nvPr/>
        </p:nvSpPr>
        <p:spPr bwMode="auto">
          <a:xfrm>
            <a:off x="3172540" y="2706688"/>
            <a:ext cx="16530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3300"/>
                </a:solidFill>
              </a:rPr>
              <a:t>X</a:t>
            </a:r>
            <a:r>
              <a:rPr lang="en-US" altLang="zh-TW" sz="2000">
                <a:solidFill>
                  <a:srgbClr val="FF3300"/>
                </a:solidFill>
                <a:ea typeface="PMingLiU" pitchFamily="18" charset="-120"/>
              </a:rPr>
              <a:t>        </a:t>
            </a:r>
            <a:r>
              <a:rPr lang="zh-TW" altLang="en-US" sz="2000">
                <a:ea typeface="PMingLiU" pitchFamily="18" charset="-120"/>
              </a:rPr>
              <a:t>是甚麼</a:t>
            </a:r>
            <a:endParaRPr lang="en-US" altLang="en-US" sz="2000"/>
          </a:p>
        </p:txBody>
      </p:sp>
      <p:sp>
        <p:nvSpPr>
          <p:cNvPr id="79889" name="Line 20"/>
          <p:cNvSpPr>
            <a:spLocks noChangeShapeType="1"/>
          </p:cNvSpPr>
          <p:nvPr/>
        </p:nvSpPr>
        <p:spPr bwMode="auto">
          <a:xfrm flipH="1">
            <a:off x="3243157" y="2362200"/>
            <a:ext cx="608092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0" name="Line 21"/>
          <p:cNvSpPr>
            <a:spLocks noChangeShapeType="1"/>
          </p:cNvSpPr>
          <p:nvPr/>
        </p:nvSpPr>
        <p:spPr bwMode="auto">
          <a:xfrm>
            <a:off x="3851248" y="2362200"/>
            <a:ext cx="650321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1" name="Line 22"/>
          <p:cNvSpPr>
            <a:spLocks noChangeShapeType="1"/>
          </p:cNvSpPr>
          <p:nvPr/>
        </p:nvSpPr>
        <p:spPr bwMode="auto">
          <a:xfrm flipH="1">
            <a:off x="2711076" y="3048000"/>
            <a:ext cx="515189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2" name="Line 23"/>
          <p:cNvSpPr>
            <a:spLocks noChangeShapeType="1"/>
          </p:cNvSpPr>
          <p:nvPr/>
        </p:nvSpPr>
        <p:spPr bwMode="auto">
          <a:xfrm>
            <a:off x="3217820" y="3048000"/>
            <a:ext cx="506743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3" name="Text Box 24"/>
          <p:cNvSpPr txBox="1">
            <a:spLocks noChangeArrowheads="1"/>
          </p:cNvSpPr>
          <p:nvPr/>
        </p:nvSpPr>
        <p:spPr bwMode="auto">
          <a:xfrm>
            <a:off x="2119934" y="4078288"/>
            <a:ext cx="11400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3300"/>
                </a:solidFill>
              </a:rPr>
              <a:t>X</a:t>
            </a:r>
            <a:r>
              <a:rPr lang="en-US" altLang="en-US" sz="2000"/>
              <a:t>      </a:t>
            </a:r>
            <a:r>
              <a:rPr lang="en-US" altLang="zh-TW" sz="2000">
                <a:ea typeface="PMingLiU" pitchFamily="18" charset="-120"/>
              </a:rPr>
              <a:t>  </a:t>
            </a:r>
            <a:r>
              <a:rPr lang="zh-TW" altLang="en-US" sz="2000">
                <a:ea typeface="PMingLiU" pitchFamily="18" charset="-120"/>
              </a:rPr>
              <a:t>的</a:t>
            </a:r>
            <a:endParaRPr lang="en-US" altLang="en-US" sz="2000"/>
          </a:p>
        </p:txBody>
      </p:sp>
      <p:sp>
        <p:nvSpPr>
          <p:cNvPr id="79894" name="Line 25"/>
          <p:cNvSpPr>
            <a:spLocks noChangeShapeType="1"/>
          </p:cNvSpPr>
          <p:nvPr/>
        </p:nvSpPr>
        <p:spPr bwMode="auto">
          <a:xfrm flipH="1">
            <a:off x="2255007" y="3733800"/>
            <a:ext cx="40539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Line 26"/>
          <p:cNvSpPr>
            <a:spLocks noChangeShapeType="1"/>
          </p:cNvSpPr>
          <p:nvPr/>
        </p:nvSpPr>
        <p:spPr bwMode="auto">
          <a:xfrm>
            <a:off x="2660402" y="3733800"/>
            <a:ext cx="40539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6" name="Text Box 28"/>
          <p:cNvSpPr txBox="1">
            <a:spLocks noChangeArrowheads="1"/>
          </p:cNvSpPr>
          <p:nvPr/>
        </p:nvSpPr>
        <p:spPr bwMode="auto">
          <a:xfrm>
            <a:off x="394838" y="5478463"/>
            <a:ext cx="3680816" cy="400110"/>
          </a:xfrm>
          <a:prstGeom prst="rect">
            <a:avLst/>
          </a:prstGeom>
          <a:solidFill>
            <a:srgbClr val="D7A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962DFF"/>
                </a:solidFill>
              </a:rPr>
              <a:t>Input:</a:t>
            </a:r>
            <a:r>
              <a:rPr lang="en-US" altLang="en-US" sz="2000"/>
              <a:t> </a:t>
            </a:r>
            <a:r>
              <a:rPr lang="zh-TW" altLang="en-US" sz="2000">
                <a:ea typeface="PMingLiU" pitchFamily="18" charset="-120"/>
              </a:rPr>
              <a:t>俄亥俄州的首府是甚麼？</a:t>
            </a:r>
            <a:endParaRPr lang="en-US" altLang="en-US" sz="2000"/>
          </a:p>
        </p:txBody>
      </p:sp>
      <p:sp>
        <p:nvSpPr>
          <p:cNvPr id="79897" name="Freeform 31"/>
          <p:cNvSpPr>
            <a:spLocks/>
          </p:cNvSpPr>
          <p:nvPr/>
        </p:nvSpPr>
        <p:spPr bwMode="auto">
          <a:xfrm>
            <a:off x="2229671" y="4419600"/>
            <a:ext cx="7702497" cy="76200"/>
          </a:xfrm>
          <a:custGeom>
            <a:avLst/>
            <a:gdLst>
              <a:gd name="T0" fmla="*/ 0 w 2304"/>
              <a:gd name="T1" fmla="*/ 0 h 48"/>
              <a:gd name="T2" fmla="*/ 0 w 2304"/>
              <a:gd name="T3" fmla="*/ 2147483647 h 48"/>
              <a:gd name="T4" fmla="*/ 2147483647 w 2304"/>
              <a:gd name="T5" fmla="*/ 2147483647 h 48"/>
              <a:gd name="T6" fmla="*/ 2147483647 w 230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2304"/>
              <a:gd name="T13" fmla="*/ 0 h 48"/>
              <a:gd name="T14" fmla="*/ 2304 w 230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04" h="48">
                <a:moveTo>
                  <a:pt x="0" y="0"/>
                </a:moveTo>
                <a:lnTo>
                  <a:pt x="0" y="48"/>
                </a:lnTo>
                <a:lnTo>
                  <a:pt x="2304" y="48"/>
                </a:lnTo>
                <a:lnTo>
                  <a:pt x="2304" y="0"/>
                </a:lnTo>
              </a:path>
            </a:pathLst>
          </a:custGeom>
          <a:noFill/>
          <a:ln w="222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8" name="Text Box 32"/>
          <p:cNvSpPr txBox="1">
            <a:spLocks noChangeArrowheads="1"/>
          </p:cNvSpPr>
          <p:nvPr/>
        </p:nvSpPr>
        <p:spPr bwMode="auto">
          <a:xfrm>
            <a:off x="6689011" y="5508626"/>
            <a:ext cx="39525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3300"/>
                </a:solidFill>
              </a:rPr>
              <a:t>X</a:t>
            </a:r>
            <a:r>
              <a:rPr lang="en-US" altLang="en-US" sz="2000"/>
              <a:t> </a:t>
            </a:r>
            <a:r>
              <a:rPr lang="en-US" altLang="en-US" sz="2000">
                <a:sym typeface="Wingdings" pitchFamily="2" charset="2"/>
              </a:rPr>
              <a:t> </a:t>
            </a:r>
            <a:r>
              <a:rPr lang="en-US" altLang="en-US" sz="2000">
                <a:solidFill>
                  <a:srgbClr val="FF3300"/>
                </a:solidFill>
                <a:sym typeface="Wingdings" pitchFamily="2" charset="2"/>
              </a:rPr>
              <a:t>X</a:t>
            </a:r>
            <a:r>
              <a:rPr lang="en-US" altLang="en-US" sz="2000">
                <a:sym typeface="Wingdings" pitchFamily="2" charset="2"/>
              </a:rPr>
              <a:t> </a:t>
            </a:r>
            <a:r>
              <a:rPr lang="zh-TW" altLang="en-US" sz="2000">
                <a:ea typeface="PMingLiU" pitchFamily="18" charset="-120"/>
                <a:sym typeface="Wingdings" pitchFamily="2" charset="2"/>
              </a:rPr>
              <a:t>的</a:t>
            </a:r>
            <a:r>
              <a:rPr lang="en-US" altLang="en-US" sz="2000">
                <a:sym typeface="Wingdings" pitchFamily="2" charset="2"/>
              </a:rPr>
              <a:t> /</a:t>
            </a:r>
            <a:r>
              <a:rPr lang="en-US" altLang="zh-TW" sz="2000">
                <a:ea typeface="PMingLiU" pitchFamily="18" charset="-120"/>
                <a:sym typeface="Wingdings" pitchFamily="2" charset="2"/>
              </a:rPr>
              <a:t> of </a:t>
            </a:r>
            <a:r>
              <a:rPr lang="en-US" altLang="zh-TW" sz="2000">
                <a:solidFill>
                  <a:srgbClr val="FF3300"/>
                </a:solidFill>
                <a:ea typeface="PMingLiU" pitchFamily="18" charset="-120"/>
                <a:sym typeface="Wingdings" pitchFamily="2" charset="2"/>
              </a:rPr>
              <a:t>X</a:t>
            </a:r>
            <a:endParaRPr lang="en-US" altLang="en-US" sz="2000"/>
          </a:p>
        </p:txBody>
      </p:sp>
      <p:sp>
        <p:nvSpPr>
          <p:cNvPr id="79899" name="Freeform 33"/>
          <p:cNvSpPr>
            <a:spLocks/>
          </p:cNvSpPr>
          <p:nvPr/>
        </p:nvSpPr>
        <p:spPr bwMode="auto">
          <a:xfrm>
            <a:off x="7601149" y="5867400"/>
            <a:ext cx="1317532" cy="76200"/>
          </a:xfrm>
          <a:custGeom>
            <a:avLst/>
            <a:gdLst>
              <a:gd name="T0" fmla="*/ 0 w 2304"/>
              <a:gd name="T1" fmla="*/ 0 h 48"/>
              <a:gd name="T2" fmla="*/ 0 w 2304"/>
              <a:gd name="T3" fmla="*/ 2147483647 h 48"/>
              <a:gd name="T4" fmla="*/ 2147483647 w 2304"/>
              <a:gd name="T5" fmla="*/ 2147483647 h 48"/>
              <a:gd name="T6" fmla="*/ 2147483647 w 230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2304"/>
              <a:gd name="T13" fmla="*/ 0 h 48"/>
              <a:gd name="T14" fmla="*/ 2304 w 230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04" h="48">
                <a:moveTo>
                  <a:pt x="0" y="0"/>
                </a:moveTo>
                <a:lnTo>
                  <a:pt x="0" y="48"/>
                </a:lnTo>
                <a:lnTo>
                  <a:pt x="2304" y="48"/>
                </a:lnTo>
                <a:lnTo>
                  <a:pt x="2304" y="0"/>
                </a:lnTo>
              </a:path>
            </a:pathLst>
          </a:custGeom>
          <a:noFill/>
          <a:ln w="222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5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155295" y="6400800"/>
            <a:ext cx="3851249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fld id="{63615F81-5D6F-4C48-806E-0E27B06A990C}" type="slidenum">
              <a:rPr lang="en-US" altLang="en-US" sz="1400" smtClean="0">
                <a:solidFill>
                  <a:srgbClr val="CC6600"/>
                </a:solidFill>
              </a:rPr>
              <a:pPr algn="ctr" eaLnBrk="1" hangingPunct="1">
                <a:spcBef>
                  <a:spcPct val="0"/>
                </a:spcBef>
              </a:pPr>
              <a:t>78</a:t>
            </a:fld>
            <a:endParaRPr lang="en-US" altLang="en-US" sz="1400" smtClean="0">
              <a:solidFill>
                <a:srgbClr val="CC6600"/>
              </a:solidFill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Syntax-Based MT Example</a:t>
            </a:r>
          </a:p>
        </p:txBody>
      </p:sp>
      <p:sp>
        <p:nvSpPr>
          <p:cNvPr id="80900" name="Text Box 3"/>
          <p:cNvSpPr txBox="1">
            <a:spLocks noChangeArrowheads="1"/>
          </p:cNvSpPr>
          <p:nvPr/>
        </p:nvSpPr>
        <p:spPr bwMode="auto">
          <a:xfrm>
            <a:off x="2591340" y="3392488"/>
            <a:ext cx="13965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3300"/>
                </a:solidFill>
              </a:rPr>
              <a:t>X</a:t>
            </a:r>
            <a:r>
              <a:rPr lang="en-US" altLang="zh-TW" sz="2000">
                <a:solidFill>
                  <a:srgbClr val="FF3300"/>
                </a:solidFill>
                <a:ea typeface="PMingLiU" pitchFamily="18" charset="-120"/>
              </a:rPr>
              <a:t>        </a:t>
            </a:r>
            <a:r>
              <a:rPr lang="zh-TW" altLang="en-US" sz="2000">
                <a:ea typeface="PMingLiU" pitchFamily="18" charset="-120"/>
              </a:rPr>
              <a:t>首府</a:t>
            </a:r>
            <a:endParaRPr lang="en-US" altLang="en-US" sz="2000"/>
          </a:p>
        </p:txBody>
      </p:sp>
      <p:sp>
        <p:nvSpPr>
          <p:cNvPr id="80901" name="Text Box 4"/>
          <p:cNvSpPr txBox="1">
            <a:spLocks noChangeArrowheads="1"/>
          </p:cNvSpPr>
          <p:nvPr/>
        </p:nvSpPr>
        <p:spPr bwMode="auto">
          <a:xfrm>
            <a:off x="7056400" y="2690813"/>
            <a:ext cx="16722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Wingdings" pitchFamily="2" charset="2"/>
              </a:rPr>
              <a:t>What is</a:t>
            </a:r>
            <a:r>
              <a:rPr lang="en-US" altLang="en-US" sz="2000">
                <a:solidFill>
                  <a:srgbClr val="FF3300"/>
                </a:solidFill>
                <a:sym typeface="Wingdings" pitchFamily="2" charset="2"/>
              </a:rPr>
              <a:t>        X</a:t>
            </a:r>
            <a:endParaRPr lang="en-US" altLang="en-US" sz="2000"/>
          </a:p>
        </p:txBody>
      </p:sp>
      <p:sp>
        <p:nvSpPr>
          <p:cNvPr id="80902" name="Text Box 5"/>
          <p:cNvSpPr txBox="1">
            <a:spLocks noChangeArrowheads="1"/>
          </p:cNvSpPr>
          <p:nvPr/>
        </p:nvSpPr>
        <p:spPr bwMode="auto">
          <a:xfrm>
            <a:off x="7436937" y="3376613"/>
            <a:ext cx="19415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Wingdings" pitchFamily="2" charset="2"/>
              </a:rPr>
              <a:t>the capital    </a:t>
            </a:r>
            <a:r>
              <a:rPr lang="en-US" altLang="en-US" sz="2000">
                <a:solidFill>
                  <a:srgbClr val="FF3300"/>
                </a:solidFill>
                <a:sym typeface="Wingdings" pitchFamily="2" charset="2"/>
              </a:rPr>
              <a:t>    X</a:t>
            </a:r>
            <a:endParaRPr lang="en-US" altLang="en-US" sz="2000">
              <a:sym typeface="Wingdings" pitchFamily="2" charset="2"/>
            </a:endParaRPr>
          </a:p>
        </p:txBody>
      </p:sp>
      <p:sp>
        <p:nvSpPr>
          <p:cNvPr id="80903" name="Text Box 6"/>
          <p:cNvSpPr txBox="1">
            <a:spLocks noChangeArrowheads="1"/>
          </p:cNvSpPr>
          <p:nvPr/>
        </p:nvSpPr>
        <p:spPr bwMode="auto">
          <a:xfrm>
            <a:off x="9006223" y="4062413"/>
            <a:ext cx="10326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Wingdings" pitchFamily="2" charset="2"/>
              </a:rPr>
              <a:t>of       </a:t>
            </a:r>
            <a:r>
              <a:rPr lang="en-US" altLang="en-US" sz="2000">
                <a:solidFill>
                  <a:srgbClr val="FF3300"/>
                </a:solidFill>
                <a:sym typeface="Wingdings" pitchFamily="2" charset="2"/>
              </a:rPr>
              <a:t>X</a:t>
            </a:r>
            <a:endParaRPr lang="en-US" altLang="en-US" sz="2000"/>
          </a:p>
        </p:txBody>
      </p:sp>
      <p:sp>
        <p:nvSpPr>
          <p:cNvPr id="80904" name="Text Box 7"/>
          <p:cNvSpPr txBox="1">
            <a:spLocks noChangeArrowheads="1"/>
          </p:cNvSpPr>
          <p:nvPr/>
        </p:nvSpPr>
        <p:spPr bwMode="auto">
          <a:xfrm>
            <a:off x="9646697" y="4732338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Ohio</a:t>
            </a:r>
          </a:p>
        </p:txBody>
      </p:sp>
      <p:sp>
        <p:nvSpPr>
          <p:cNvPr id="80905" name="Text Box 8"/>
          <p:cNvSpPr txBox="1">
            <a:spLocks noChangeArrowheads="1"/>
          </p:cNvSpPr>
          <p:nvPr/>
        </p:nvSpPr>
        <p:spPr bwMode="auto">
          <a:xfrm>
            <a:off x="7943699" y="2005013"/>
            <a:ext cx="370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3300"/>
                </a:solidFill>
                <a:sym typeface="Wingdings" pitchFamily="2" charset="2"/>
              </a:rPr>
              <a:t>X</a:t>
            </a:r>
            <a:endParaRPr lang="en-US" altLang="en-US" sz="2000"/>
          </a:p>
        </p:txBody>
      </p:sp>
      <p:sp>
        <p:nvSpPr>
          <p:cNvPr id="80906" name="Line 9"/>
          <p:cNvSpPr>
            <a:spLocks noChangeShapeType="1"/>
          </p:cNvSpPr>
          <p:nvPr/>
        </p:nvSpPr>
        <p:spPr bwMode="auto">
          <a:xfrm flipH="1">
            <a:off x="7499800" y="2362200"/>
            <a:ext cx="608092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7" name="Line 10"/>
          <p:cNvSpPr>
            <a:spLocks noChangeShapeType="1"/>
          </p:cNvSpPr>
          <p:nvPr/>
        </p:nvSpPr>
        <p:spPr bwMode="auto">
          <a:xfrm>
            <a:off x="8107892" y="2362200"/>
            <a:ext cx="608092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8" name="Line 11"/>
          <p:cNvSpPr>
            <a:spLocks noChangeShapeType="1"/>
          </p:cNvSpPr>
          <p:nvPr/>
        </p:nvSpPr>
        <p:spPr bwMode="auto">
          <a:xfrm flipH="1">
            <a:off x="8099446" y="3048000"/>
            <a:ext cx="669324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9" name="Line 12"/>
          <p:cNvSpPr>
            <a:spLocks noChangeShapeType="1"/>
          </p:cNvSpPr>
          <p:nvPr/>
        </p:nvSpPr>
        <p:spPr bwMode="auto">
          <a:xfrm flipH="1">
            <a:off x="9121379" y="3733800"/>
            <a:ext cx="386392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0" name="Line 13"/>
          <p:cNvSpPr>
            <a:spLocks noChangeShapeType="1"/>
          </p:cNvSpPr>
          <p:nvPr/>
        </p:nvSpPr>
        <p:spPr bwMode="auto">
          <a:xfrm>
            <a:off x="9507771" y="3733800"/>
            <a:ext cx="42439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1" name="Line 14"/>
          <p:cNvSpPr>
            <a:spLocks noChangeShapeType="1"/>
          </p:cNvSpPr>
          <p:nvPr/>
        </p:nvSpPr>
        <p:spPr bwMode="auto">
          <a:xfrm>
            <a:off x="9957505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2" name="Line 15"/>
          <p:cNvSpPr>
            <a:spLocks noChangeShapeType="1"/>
          </p:cNvSpPr>
          <p:nvPr/>
        </p:nvSpPr>
        <p:spPr bwMode="auto">
          <a:xfrm>
            <a:off x="8768771" y="3048000"/>
            <a:ext cx="64820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3" name="Text Box 16"/>
          <p:cNvSpPr txBox="1">
            <a:spLocks noChangeArrowheads="1"/>
          </p:cNvSpPr>
          <p:nvPr/>
        </p:nvSpPr>
        <p:spPr bwMode="auto">
          <a:xfrm>
            <a:off x="1603262" y="4770438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2000">
                <a:ea typeface="PMingLiU" pitchFamily="18" charset="-120"/>
              </a:rPr>
              <a:t>俄亥俄州</a:t>
            </a:r>
            <a:endParaRPr lang="en-US" altLang="en-US" sz="2000"/>
          </a:p>
        </p:txBody>
      </p:sp>
      <p:sp>
        <p:nvSpPr>
          <p:cNvPr id="80914" name="Line 17"/>
          <p:cNvSpPr>
            <a:spLocks noChangeShapeType="1"/>
          </p:cNvSpPr>
          <p:nvPr/>
        </p:nvSpPr>
        <p:spPr bwMode="auto">
          <a:xfrm>
            <a:off x="2204333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5" name="Text Box 18"/>
          <p:cNvSpPr txBox="1">
            <a:spLocks noChangeArrowheads="1"/>
          </p:cNvSpPr>
          <p:nvPr/>
        </p:nvSpPr>
        <p:spPr bwMode="auto">
          <a:xfrm>
            <a:off x="3644827" y="1995488"/>
            <a:ext cx="370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80916" name="Text Box 19"/>
          <p:cNvSpPr txBox="1">
            <a:spLocks noChangeArrowheads="1"/>
          </p:cNvSpPr>
          <p:nvPr/>
        </p:nvSpPr>
        <p:spPr bwMode="auto">
          <a:xfrm>
            <a:off x="3172540" y="2706688"/>
            <a:ext cx="16530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3300"/>
                </a:solidFill>
              </a:rPr>
              <a:t>X</a:t>
            </a:r>
            <a:r>
              <a:rPr lang="en-US" altLang="zh-TW" sz="2000">
                <a:solidFill>
                  <a:srgbClr val="FF3300"/>
                </a:solidFill>
                <a:ea typeface="PMingLiU" pitchFamily="18" charset="-120"/>
              </a:rPr>
              <a:t>        </a:t>
            </a:r>
            <a:r>
              <a:rPr lang="zh-TW" altLang="en-US" sz="2000">
                <a:ea typeface="PMingLiU" pitchFamily="18" charset="-120"/>
              </a:rPr>
              <a:t>是甚麼</a:t>
            </a:r>
            <a:endParaRPr lang="en-US" altLang="en-US" sz="2000"/>
          </a:p>
        </p:txBody>
      </p:sp>
      <p:sp>
        <p:nvSpPr>
          <p:cNvPr id="80917" name="Line 20"/>
          <p:cNvSpPr>
            <a:spLocks noChangeShapeType="1"/>
          </p:cNvSpPr>
          <p:nvPr/>
        </p:nvSpPr>
        <p:spPr bwMode="auto">
          <a:xfrm flipH="1">
            <a:off x="3243157" y="2362200"/>
            <a:ext cx="608092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8" name="Line 21"/>
          <p:cNvSpPr>
            <a:spLocks noChangeShapeType="1"/>
          </p:cNvSpPr>
          <p:nvPr/>
        </p:nvSpPr>
        <p:spPr bwMode="auto">
          <a:xfrm>
            <a:off x="3851248" y="2362200"/>
            <a:ext cx="650321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9" name="Line 22"/>
          <p:cNvSpPr>
            <a:spLocks noChangeShapeType="1"/>
          </p:cNvSpPr>
          <p:nvPr/>
        </p:nvSpPr>
        <p:spPr bwMode="auto">
          <a:xfrm flipH="1">
            <a:off x="2711076" y="3048000"/>
            <a:ext cx="515189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0" name="Line 23"/>
          <p:cNvSpPr>
            <a:spLocks noChangeShapeType="1"/>
          </p:cNvSpPr>
          <p:nvPr/>
        </p:nvSpPr>
        <p:spPr bwMode="auto">
          <a:xfrm>
            <a:off x="3217820" y="3048000"/>
            <a:ext cx="506743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1" name="Text Box 24"/>
          <p:cNvSpPr txBox="1">
            <a:spLocks noChangeArrowheads="1"/>
          </p:cNvSpPr>
          <p:nvPr/>
        </p:nvSpPr>
        <p:spPr bwMode="auto">
          <a:xfrm>
            <a:off x="2119934" y="4078288"/>
            <a:ext cx="11400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3300"/>
                </a:solidFill>
              </a:rPr>
              <a:t>X</a:t>
            </a:r>
            <a:r>
              <a:rPr lang="en-US" altLang="en-US" sz="2000"/>
              <a:t>      </a:t>
            </a:r>
            <a:r>
              <a:rPr lang="en-US" altLang="zh-TW" sz="2000">
                <a:ea typeface="PMingLiU" pitchFamily="18" charset="-120"/>
              </a:rPr>
              <a:t>  </a:t>
            </a:r>
            <a:r>
              <a:rPr lang="zh-TW" altLang="en-US" sz="2000">
                <a:ea typeface="PMingLiU" pitchFamily="18" charset="-120"/>
              </a:rPr>
              <a:t>的</a:t>
            </a:r>
            <a:endParaRPr lang="en-US" altLang="en-US" sz="2000"/>
          </a:p>
        </p:txBody>
      </p:sp>
      <p:sp>
        <p:nvSpPr>
          <p:cNvPr id="80922" name="Line 25"/>
          <p:cNvSpPr>
            <a:spLocks noChangeShapeType="1"/>
          </p:cNvSpPr>
          <p:nvPr/>
        </p:nvSpPr>
        <p:spPr bwMode="auto">
          <a:xfrm flipH="1">
            <a:off x="2255007" y="3733800"/>
            <a:ext cx="40539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3" name="Line 26"/>
          <p:cNvSpPr>
            <a:spLocks noChangeShapeType="1"/>
          </p:cNvSpPr>
          <p:nvPr/>
        </p:nvSpPr>
        <p:spPr bwMode="auto">
          <a:xfrm>
            <a:off x="2660402" y="3733800"/>
            <a:ext cx="40539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4" name="Text Box 28"/>
          <p:cNvSpPr txBox="1">
            <a:spLocks noChangeArrowheads="1"/>
          </p:cNvSpPr>
          <p:nvPr/>
        </p:nvSpPr>
        <p:spPr bwMode="auto">
          <a:xfrm>
            <a:off x="394838" y="5478463"/>
            <a:ext cx="3744936" cy="400110"/>
          </a:xfrm>
          <a:prstGeom prst="rect">
            <a:avLst/>
          </a:prstGeom>
          <a:solidFill>
            <a:srgbClr val="D7A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962DFF"/>
                </a:solidFill>
              </a:rPr>
              <a:t>Input:</a:t>
            </a:r>
            <a:r>
              <a:rPr lang="en-US" altLang="en-US" sz="2000"/>
              <a:t> </a:t>
            </a:r>
            <a:r>
              <a:rPr lang="zh-TW" altLang="en-US" sz="2000">
                <a:ea typeface="PMingLiU" pitchFamily="18" charset="-120"/>
              </a:rPr>
              <a:t>俄亥俄州的首府是甚麼？</a:t>
            </a:r>
            <a:r>
              <a:rPr lang="en-US" altLang="en-US" sz="2000"/>
              <a:t> </a:t>
            </a:r>
          </a:p>
        </p:txBody>
      </p:sp>
      <p:sp>
        <p:nvSpPr>
          <p:cNvPr id="80925" name="Text Box 32"/>
          <p:cNvSpPr txBox="1">
            <a:spLocks noChangeArrowheads="1"/>
          </p:cNvSpPr>
          <p:nvPr/>
        </p:nvSpPr>
        <p:spPr bwMode="auto">
          <a:xfrm>
            <a:off x="6689011" y="5508626"/>
            <a:ext cx="39525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3300"/>
                </a:solidFill>
              </a:rPr>
              <a:t>X</a:t>
            </a:r>
            <a:r>
              <a:rPr lang="en-US" altLang="en-US" sz="2000"/>
              <a:t> </a:t>
            </a:r>
            <a:r>
              <a:rPr lang="en-US" altLang="en-US" sz="2000">
                <a:sym typeface="Wingdings" pitchFamily="2" charset="2"/>
              </a:rPr>
              <a:t> </a:t>
            </a:r>
            <a:r>
              <a:rPr lang="zh-TW" altLang="en-US" sz="2000">
                <a:ea typeface="PMingLiU" pitchFamily="18" charset="-120"/>
                <a:sym typeface="Wingdings" pitchFamily="2" charset="2"/>
              </a:rPr>
              <a:t>俄亥俄州</a:t>
            </a:r>
            <a:r>
              <a:rPr lang="en-US" altLang="zh-TW" sz="2000">
                <a:ea typeface="PMingLiU" pitchFamily="18" charset="-120"/>
                <a:sym typeface="Wingdings" pitchFamily="2" charset="2"/>
              </a:rPr>
              <a:t> </a:t>
            </a:r>
            <a:r>
              <a:rPr lang="en-US" altLang="en-US" sz="2000">
                <a:sym typeface="Wingdings" pitchFamily="2" charset="2"/>
              </a:rPr>
              <a:t>/</a:t>
            </a:r>
            <a:r>
              <a:rPr lang="en-US" altLang="zh-TW" sz="2000">
                <a:ea typeface="PMingLiU" pitchFamily="18" charset="-120"/>
                <a:sym typeface="Wingdings" pitchFamily="2" charset="2"/>
              </a:rPr>
              <a:t> Ohio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5615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155295" y="6400800"/>
            <a:ext cx="3851249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fld id="{4F9A88AE-76F9-4686-9FD2-79051DAAD05D}" type="slidenum">
              <a:rPr lang="en-US" altLang="en-US" sz="1400" smtClean="0">
                <a:solidFill>
                  <a:srgbClr val="CC6600"/>
                </a:solidFill>
              </a:rPr>
              <a:pPr algn="ctr" eaLnBrk="1" hangingPunct="1">
                <a:spcBef>
                  <a:spcPct val="0"/>
                </a:spcBef>
              </a:pPr>
              <a:t>79</a:t>
            </a:fld>
            <a:endParaRPr lang="en-US" altLang="en-US" sz="1400" smtClean="0">
              <a:solidFill>
                <a:srgbClr val="CC6600"/>
              </a:solidFill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Syntax-Based MT Example</a:t>
            </a:r>
          </a:p>
        </p:txBody>
      </p:sp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2591340" y="3392488"/>
            <a:ext cx="13965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3300"/>
                </a:solidFill>
              </a:rPr>
              <a:t>X</a:t>
            </a:r>
            <a:r>
              <a:rPr lang="en-US" altLang="zh-TW" sz="2000">
                <a:solidFill>
                  <a:srgbClr val="FF3300"/>
                </a:solidFill>
                <a:ea typeface="PMingLiU" pitchFamily="18" charset="-120"/>
              </a:rPr>
              <a:t>        </a:t>
            </a:r>
            <a:r>
              <a:rPr lang="zh-TW" altLang="en-US" sz="2000">
                <a:ea typeface="PMingLiU" pitchFamily="18" charset="-120"/>
              </a:rPr>
              <a:t>首府</a:t>
            </a:r>
            <a:endParaRPr lang="en-US" altLang="en-US" sz="2000"/>
          </a:p>
        </p:txBody>
      </p:sp>
      <p:sp>
        <p:nvSpPr>
          <p:cNvPr id="81925" name="Text Box 4"/>
          <p:cNvSpPr txBox="1">
            <a:spLocks noChangeArrowheads="1"/>
          </p:cNvSpPr>
          <p:nvPr/>
        </p:nvSpPr>
        <p:spPr bwMode="auto">
          <a:xfrm>
            <a:off x="7056400" y="2690813"/>
            <a:ext cx="16722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Wingdings" pitchFamily="2" charset="2"/>
              </a:rPr>
              <a:t>What is</a:t>
            </a:r>
            <a:r>
              <a:rPr lang="en-US" altLang="en-US" sz="2000">
                <a:solidFill>
                  <a:srgbClr val="FF3300"/>
                </a:solidFill>
                <a:sym typeface="Wingdings" pitchFamily="2" charset="2"/>
              </a:rPr>
              <a:t>        X</a:t>
            </a:r>
            <a:endParaRPr lang="en-US" altLang="en-US" sz="2000"/>
          </a:p>
        </p:txBody>
      </p:sp>
      <p:sp>
        <p:nvSpPr>
          <p:cNvPr id="81926" name="Text Box 5"/>
          <p:cNvSpPr txBox="1">
            <a:spLocks noChangeArrowheads="1"/>
          </p:cNvSpPr>
          <p:nvPr/>
        </p:nvSpPr>
        <p:spPr bwMode="auto">
          <a:xfrm>
            <a:off x="7436937" y="3376613"/>
            <a:ext cx="19415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Wingdings" pitchFamily="2" charset="2"/>
              </a:rPr>
              <a:t>the capital    </a:t>
            </a:r>
            <a:r>
              <a:rPr lang="en-US" altLang="en-US" sz="2000">
                <a:solidFill>
                  <a:srgbClr val="FF3300"/>
                </a:solidFill>
                <a:sym typeface="Wingdings" pitchFamily="2" charset="2"/>
              </a:rPr>
              <a:t>    X</a:t>
            </a:r>
            <a:endParaRPr lang="en-US" altLang="en-US" sz="2000">
              <a:sym typeface="Wingdings" pitchFamily="2" charset="2"/>
            </a:endParaRPr>
          </a:p>
        </p:txBody>
      </p:sp>
      <p:sp>
        <p:nvSpPr>
          <p:cNvPr id="81927" name="Text Box 6"/>
          <p:cNvSpPr txBox="1">
            <a:spLocks noChangeArrowheads="1"/>
          </p:cNvSpPr>
          <p:nvPr/>
        </p:nvSpPr>
        <p:spPr bwMode="auto">
          <a:xfrm>
            <a:off x="9006223" y="4062413"/>
            <a:ext cx="10326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Wingdings" pitchFamily="2" charset="2"/>
              </a:rPr>
              <a:t>of       </a:t>
            </a:r>
            <a:r>
              <a:rPr lang="en-US" altLang="en-US" sz="2000">
                <a:solidFill>
                  <a:srgbClr val="FF3300"/>
                </a:solidFill>
                <a:sym typeface="Wingdings" pitchFamily="2" charset="2"/>
              </a:rPr>
              <a:t>X</a:t>
            </a:r>
            <a:endParaRPr lang="en-US" altLang="en-US" sz="2000"/>
          </a:p>
        </p:txBody>
      </p:sp>
      <p:sp>
        <p:nvSpPr>
          <p:cNvPr id="81928" name="Text Box 7"/>
          <p:cNvSpPr txBox="1">
            <a:spLocks noChangeArrowheads="1"/>
          </p:cNvSpPr>
          <p:nvPr/>
        </p:nvSpPr>
        <p:spPr bwMode="auto">
          <a:xfrm>
            <a:off x="9646697" y="4732338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Ohio</a:t>
            </a:r>
          </a:p>
        </p:txBody>
      </p:sp>
      <p:sp>
        <p:nvSpPr>
          <p:cNvPr id="81929" name="Text Box 8"/>
          <p:cNvSpPr txBox="1">
            <a:spLocks noChangeArrowheads="1"/>
          </p:cNvSpPr>
          <p:nvPr/>
        </p:nvSpPr>
        <p:spPr bwMode="auto">
          <a:xfrm>
            <a:off x="7943699" y="2005013"/>
            <a:ext cx="370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3300"/>
                </a:solidFill>
                <a:sym typeface="Wingdings" pitchFamily="2" charset="2"/>
              </a:rPr>
              <a:t>X</a:t>
            </a:r>
            <a:endParaRPr lang="en-US" altLang="en-US" sz="2000"/>
          </a:p>
        </p:txBody>
      </p:sp>
      <p:sp>
        <p:nvSpPr>
          <p:cNvPr id="81930" name="Line 9"/>
          <p:cNvSpPr>
            <a:spLocks noChangeShapeType="1"/>
          </p:cNvSpPr>
          <p:nvPr/>
        </p:nvSpPr>
        <p:spPr bwMode="auto">
          <a:xfrm flipH="1">
            <a:off x="7499800" y="2362200"/>
            <a:ext cx="608092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1" name="Line 10"/>
          <p:cNvSpPr>
            <a:spLocks noChangeShapeType="1"/>
          </p:cNvSpPr>
          <p:nvPr/>
        </p:nvSpPr>
        <p:spPr bwMode="auto">
          <a:xfrm>
            <a:off x="8107892" y="2362200"/>
            <a:ext cx="608092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2" name="Line 11"/>
          <p:cNvSpPr>
            <a:spLocks noChangeShapeType="1"/>
          </p:cNvSpPr>
          <p:nvPr/>
        </p:nvSpPr>
        <p:spPr bwMode="auto">
          <a:xfrm flipH="1">
            <a:off x="8099446" y="3048000"/>
            <a:ext cx="669324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3" name="Line 12"/>
          <p:cNvSpPr>
            <a:spLocks noChangeShapeType="1"/>
          </p:cNvSpPr>
          <p:nvPr/>
        </p:nvSpPr>
        <p:spPr bwMode="auto">
          <a:xfrm flipH="1">
            <a:off x="9121379" y="3733800"/>
            <a:ext cx="386392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4" name="Line 13"/>
          <p:cNvSpPr>
            <a:spLocks noChangeShapeType="1"/>
          </p:cNvSpPr>
          <p:nvPr/>
        </p:nvSpPr>
        <p:spPr bwMode="auto">
          <a:xfrm>
            <a:off x="9507771" y="3733800"/>
            <a:ext cx="42439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5" name="Line 14"/>
          <p:cNvSpPr>
            <a:spLocks noChangeShapeType="1"/>
          </p:cNvSpPr>
          <p:nvPr/>
        </p:nvSpPr>
        <p:spPr bwMode="auto">
          <a:xfrm>
            <a:off x="9957505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6" name="Line 15"/>
          <p:cNvSpPr>
            <a:spLocks noChangeShapeType="1"/>
          </p:cNvSpPr>
          <p:nvPr/>
        </p:nvSpPr>
        <p:spPr bwMode="auto">
          <a:xfrm>
            <a:off x="8768771" y="3048000"/>
            <a:ext cx="64820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7" name="Text Box 16"/>
          <p:cNvSpPr txBox="1">
            <a:spLocks noChangeArrowheads="1"/>
          </p:cNvSpPr>
          <p:nvPr/>
        </p:nvSpPr>
        <p:spPr bwMode="auto">
          <a:xfrm>
            <a:off x="1603262" y="4770438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2000">
                <a:ea typeface="PMingLiU" pitchFamily="18" charset="-120"/>
              </a:rPr>
              <a:t>俄亥俄州</a:t>
            </a:r>
            <a:endParaRPr lang="en-US" altLang="en-US" sz="2000"/>
          </a:p>
        </p:txBody>
      </p:sp>
      <p:sp>
        <p:nvSpPr>
          <p:cNvPr id="81938" name="Line 17"/>
          <p:cNvSpPr>
            <a:spLocks noChangeShapeType="1"/>
          </p:cNvSpPr>
          <p:nvPr/>
        </p:nvSpPr>
        <p:spPr bwMode="auto">
          <a:xfrm>
            <a:off x="2204333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9" name="Text Box 18"/>
          <p:cNvSpPr txBox="1">
            <a:spLocks noChangeArrowheads="1"/>
          </p:cNvSpPr>
          <p:nvPr/>
        </p:nvSpPr>
        <p:spPr bwMode="auto">
          <a:xfrm>
            <a:off x="3644827" y="1995488"/>
            <a:ext cx="370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81940" name="Text Box 19"/>
          <p:cNvSpPr txBox="1">
            <a:spLocks noChangeArrowheads="1"/>
          </p:cNvSpPr>
          <p:nvPr/>
        </p:nvSpPr>
        <p:spPr bwMode="auto">
          <a:xfrm>
            <a:off x="3172540" y="2706688"/>
            <a:ext cx="16530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3300"/>
                </a:solidFill>
              </a:rPr>
              <a:t>X</a:t>
            </a:r>
            <a:r>
              <a:rPr lang="en-US" altLang="zh-TW" sz="2000">
                <a:solidFill>
                  <a:srgbClr val="FF3300"/>
                </a:solidFill>
                <a:ea typeface="PMingLiU" pitchFamily="18" charset="-120"/>
              </a:rPr>
              <a:t>        </a:t>
            </a:r>
            <a:r>
              <a:rPr lang="zh-TW" altLang="en-US" sz="2000">
                <a:ea typeface="PMingLiU" pitchFamily="18" charset="-120"/>
              </a:rPr>
              <a:t>是甚麼</a:t>
            </a:r>
            <a:endParaRPr lang="en-US" altLang="en-US" sz="2000"/>
          </a:p>
        </p:txBody>
      </p:sp>
      <p:sp>
        <p:nvSpPr>
          <p:cNvPr id="81941" name="Line 20"/>
          <p:cNvSpPr>
            <a:spLocks noChangeShapeType="1"/>
          </p:cNvSpPr>
          <p:nvPr/>
        </p:nvSpPr>
        <p:spPr bwMode="auto">
          <a:xfrm flipH="1">
            <a:off x="3243157" y="2362200"/>
            <a:ext cx="608092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2" name="Line 21"/>
          <p:cNvSpPr>
            <a:spLocks noChangeShapeType="1"/>
          </p:cNvSpPr>
          <p:nvPr/>
        </p:nvSpPr>
        <p:spPr bwMode="auto">
          <a:xfrm>
            <a:off x="3851248" y="2362200"/>
            <a:ext cx="650321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3" name="Line 22"/>
          <p:cNvSpPr>
            <a:spLocks noChangeShapeType="1"/>
          </p:cNvSpPr>
          <p:nvPr/>
        </p:nvSpPr>
        <p:spPr bwMode="auto">
          <a:xfrm flipH="1">
            <a:off x="2711076" y="3048000"/>
            <a:ext cx="515189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4" name="Line 23"/>
          <p:cNvSpPr>
            <a:spLocks noChangeShapeType="1"/>
          </p:cNvSpPr>
          <p:nvPr/>
        </p:nvSpPr>
        <p:spPr bwMode="auto">
          <a:xfrm>
            <a:off x="3217820" y="3048000"/>
            <a:ext cx="506743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5" name="Text Box 24"/>
          <p:cNvSpPr txBox="1">
            <a:spLocks noChangeArrowheads="1"/>
          </p:cNvSpPr>
          <p:nvPr/>
        </p:nvSpPr>
        <p:spPr bwMode="auto">
          <a:xfrm>
            <a:off x="2119934" y="4078288"/>
            <a:ext cx="11400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3300"/>
                </a:solidFill>
              </a:rPr>
              <a:t>X</a:t>
            </a:r>
            <a:r>
              <a:rPr lang="en-US" altLang="en-US" sz="2000"/>
              <a:t>      </a:t>
            </a:r>
            <a:r>
              <a:rPr lang="en-US" altLang="zh-TW" sz="2000">
                <a:ea typeface="PMingLiU" pitchFamily="18" charset="-120"/>
              </a:rPr>
              <a:t>  </a:t>
            </a:r>
            <a:r>
              <a:rPr lang="zh-TW" altLang="en-US" sz="2000">
                <a:ea typeface="PMingLiU" pitchFamily="18" charset="-120"/>
              </a:rPr>
              <a:t>的</a:t>
            </a:r>
            <a:endParaRPr lang="en-US" altLang="en-US" sz="2000"/>
          </a:p>
        </p:txBody>
      </p:sp>
      <p:sp>
        <p:nvSpPr>
          <p:cNvPr id="81946" name="Line 25"/>
          <p:cNvSpPr>
            <a:spLocks noChangeShapeType="1"/>
          </p:cNvSpPr>
          <p:nvPr/>
        </p:nvSpPr>
        <p:spPr bwMode="auto">
          <a:xfrm flipH="1">
            <a:off x="2255007" y="3733800"/>
            <a:ext cx="40539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7" name="Line 26"/>
          <p:cNvSpPr>
            <a:spLocks noChangeShapeType="1"/>
          </p:cNvSpPr>
          <p:nvPr/>
        </p:nvSpPr>
        <p:spPr bwMode="auto">
          <a:xfrm>
            <a:off x="2660402" y="3733800"/>
            <a:ext cx="40539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8" name="Text Box 27"/>
          <p:cNvSpPr txBox="1">
            <a:spLocks noChangeArrowheads="1"/>
          </p:cNvSpPr>
          <p:nvPr/>
        </p:nvSpPr>
        <p:spPr bwMode="auto">
          <a:xfrm>
            <a:off x="394838" y="5478463"/>
            <a:ext cx="3744936" cy="400110"/>
          </a:xfrm>
          <a:prstGeom prst="rect">
            <a:avLst/>
          </a:prstGeom>
          <a:solidFill>
            <a:srgbClr val="D7A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962DFF"/>
                </a:solidFill>
              </a:rPr>
              <a:t>Input:</a:t>
            </a:r>
            <a:r>
              <a:rPr lang="en-US" altLang="en-US" sz="2000"/>
              <a:t> </a:t>
            </a:r>
            <a:r>
              <a:rPr lang="zh-TW" altLang="en-US" sz="2000">
                <a:ea typeface="PMingLiU" pitchFamily="18" charset="-120"/>
              </a:rPr>
              <a:t>俄亥俄州的首府是甚麼？</a:t>
            </a:r>
            <a:r>
              <a:rPr lang="en-US" altLang="en-US" sz="2000"/>
              <a:t> </a:t>
            </a:r>
          </a:p>
        </p:txBody>
      </p:sp>
      <p:sp>
        <p:nvSpPr>
          <p:cNvPr id="81949" name="Text Box 28"/>
          <p:cNvSpPr txBox="1">
            <a:spLocks noChangeArrowheads="1"/>
          </p:cNvSpPr>
          <p:nvPr/>
        </p:nvSpPr>
        <p:spPr bwMode="auto">
          <a:xfrm>
            <a:off x="6486314" y="5461000"/>
            <a:ext cx="5675524" cy="400050"/>
          </a:xfrm>
          <a:prstGeom prst="rect">
            <a:avLst/>
          </a:prstGeom>
          <a:solidFill>
            <a:srgbClr val="D7A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962DFF"/>
                </a:solidFill>
              </a:rPr>
              <a:t>Output:</a:t>
            </a:r>
            <a:r>
              <a:rPr lang="en-US" altLang="en-US" sz="2000"/>
              <a:t> </a:t>
            </a:r>
            <a:r>
              <a:rPr lang="en-US" altLang="zh-TW" sz="2000">
                <a:ea typeface="PMingLiU" pitchFamily="18" charset="-120"/>
              </a:rPr>
              <a:t>What is the capital of Ohio?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40177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Noisy Channel Model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708819" y="1447800"/>
            <a:ext cx="10896600" cy="2409825"/>
          </a:xfrm>
        </p:spPr>
        <p:txBody>
          <a:bodyPr>
            <a:normAutofit/>
          </a:bodyPr>
          <a:lstStyle/>
          <a:p>
            <a:r>
              <a:rPr lang="en-US" altLang="en-US" sz="2600" dirty="0" smtClean="0"/>
              <a:t>Based on analogy to information-theoretic model used to decode messages transmitted via a communication channel that adds errors.</a:t>
            </a:r>
          </a:p>
          <a:p>
            <a:r>
              <a:rPr lang="en-US" altLang="en-US" sz="2600" dirty="0" smtClean="0"/>
              <a:t>Assume that source sentence was generated by a “noisy” transformation of some target language sentence and then use Bayesian analysis to recover  the most likely target sentence that generated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22727" y="6400800"/>
            <a:ext cx="2533716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09823A1-CCC0-4DEC-80AF-8608742BE2C4}" type="slidenum">
              <a:rPr lang="en-US" smtClean="0"/>
              <a:pPr>
                <a:defRPr/>
              </a:pPr>
              <a:t>8</a:t>
            </a:fld>
            <a:endParaRPr lang="en-US" dirty="0">
              <a:latin typeface="+mn-lt"/>
            </a:endParaRPr>
          </a:p>
        </p:txBody>
      </p:sp>
      <p:sp>
        <p:nvSpPr>
          <p:cNvPr id="28677" name="TextBox 5"/>
          <p:cNvSpPr txBox="1">
            <a:spLocks noChangeArrowheads="1"/>
          </p:cNvSpPr>
          <p:nvPr/>
        </p:nvSpPr>
        <p:spPr bwMode="auto">
          <a:xfrm>
            <a:off x="726841" y="3886200"/>
            <a:ext cx="5049278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600" b="0" dirty="0">
                <a:latin typeface="+mn-lt"/>
              </a:rPr>
              <a:t>Translate foreign language sentence</a:t>
            </a:r>
            <a:r>
              <a:rPr lang="en-US" altLang="en-US" sz="2600" dirty="0">
                <a:latin typeface="+mn-lt"/>
              </a:rPr>
              <a:t> </a:t>
            </a:r>
            <a:endParaRPr lang="en-US" altLang="en-US" sz="2600" dirty="0" smtClean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600" b="0" i="1" dirty="0" smtClean="0">
                <a:solidFill>
                  <a:srgbClr val="333399"/>
                </a:solidFill>
              </a:rPr>
              <a:t>F</a:t>
            </a:r>
            <a:r>
              <a:rPr lang="en-US" altLang="en-US" sz="2600" b="0" dirty="0" smtClean="0">
                <a:solidFill>
                  <a:srgbClr val="333399"/>
                </a:solidFill>
              </a:rPr>
              <a:t>=</a:t>
            </a:r>
            <a:r>
              <a:rPr lang="en-US" altLang="en-US" sz="2600" b="0" i="1" dirty="0" smtClean="0">
                <a:solidFill>
                  <a:srgbClr val="333399"/>
                </a:solidFill>
              </a:rPr>
              <a:t>f</a:t>
            </a:r>
            <a:r>
              <a:rPr lang="en-US" altLang="en-US" sz="2600" b="0" baseline="-25000" dirty="0" smtClean="0">
                <a:solidFill>
                  <a:srgbClr val="333399"/>
                </a:solidFill>
              </a:rPr>
              <a:t>1</a:t>
            </a:r>
            <a:r>
              <a:rPr lang="en-US" altLang="en-US" sz="2600" b="0" dirty="0">
                <a:solidFill>
                  <a:srgbClr val="333399"/>
                </a:solidFill>
              </a:rPr>
              <a:t>, </a:t>
            </a:r>
            <a:r>
              <a:rPr lang="en-US" altLang="en-US" sz="2600" b="0" i="1" dirty="0">
                <a:solidFill>
                  <a:srgbClr val="333399"/>
                </a:solidFill>
              </a:rPr>
              <a:t>f</a:t>
            </a:r>
            <a:r>
              <a:rPr lang="en-US" altLang="en-US" sz="2600" b="0" baseline="-25000" dirty="0">
                <a:solidFill>
                  <a:srgbClr val="333399"/>
                </a:solidFill>
              </a:rPr>
              <a:t>2</a:t>
            </a:r>
            <a:r>
              <a:rPr lang="en-US" altLang="en-US" sz="2600" b="0" dirty="0">
                <a:solidFill>
                  <a:srgbClr val="333399"/>
                </a:solidFill>
              </a:rPr>
              <a:t>, …</a:t>
            </a:r>
            <a:r>
              <a:rPr lang="en-US" altLang="en-US" sz="2600" b="0" i="1" dirty="0" err="1">
                <a:solidFill>
                  <a:srgbClr val="333399"/>
                </a:solidFill>
              </a:rPr>
              <a:t>f</a:t>
            </a:r>
            <a:r>
              <a:rPr lang="en-US" altLang="en-US" sz="2600" b="0" i="1" baseline="-25000" dirty="0" err="1">
                <a:solidFill>
                  <a:srgbClr val="333399"/>
                </a:solidFill>
              </a:rPr>
              <a:t>m</a:t>
            </a:r>
            <a:r>
              <a:rPr lang="en-US" altLang="en-US" sz="2600" b="0" dirty="0">
                <a:solidFill>
                  <a:srgbClr val="333399"/>
                </a:solidFill>
              </a:rPr>
              <a:t>  </a:t>
            </a:r>
            <a:endParaRPr lang="en-US" altLang="en-US" sz="2600" b="0" dirty="0" smtClean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600" b="0" dirty="0" smtClean="0">
                <a:latin typeface="+mn-lt"/>
              </a:rPr>
              <a:t>to an English </a:t>
            </a:r>
            <a:r>
              <a:rPr lang="en-US" altLang="en-US" sz="2600" b="0" dirty="0">
                <a:latin typeface="+mn-lt"/>
              </a:rPr>
              <a:t>sentence </a:t>
            </a:r>
            <a:endParaRPr lang="en-US" altLang="en-US" sz="2600" b="0" dirty="0" smtClean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600" b="0" i="1" dirty="0" smtClean="0">
                <a:solidFill>
                  <a:srgbClr val="333399"/>
                </a:solidFill>
              </a:rPr>
              <a:t>Ȇ</a:t>
            </a:r>
            <a:r>
              <a:rPr lang="en-US" altLang="en-US" sz="2600" b="0" dirty="0" smtClean="0">
                <a:solidFill>
                  <a:srgbClr val="333399"/>
                </a:solidFill>
              </a:rPr>
              <a:t> </a:t>
            </a:r>
            <a:r>
              <a:rPr lang="en-US" altLang="en-US" sz="2600" b="0" dirty="0">
                <a:solidFill>
                  <a:srgbClr val="333399"/>
                </a:solidFill>
              </a:rPr>
              <a:t>= </a:t>
            </a:r>
            <a:r>
              <a:rPr lang="en-US" altLang="en-US" sz="2600" b="0" i="1" dirty="0">
                <a:solidFill>
                  <a:srgbClr val="333399"/>
                </a:solidFill>
              </a:rPr>
              <a:t>e</a:t>
            </a:r>
            <a:r>
              <a:rPr lang="en-US" altLang="en-US" sz="2600" b="0" baseline="-25000" dirty="0">
                <a:solidFill>
                  <a:srgbClr val="333399"/>
                </a:solidFill>
              </a:rPr>
              <a:t>1</a:t>
            </a:r>
            <a:r>
              <a:rPr lang="en-US" altLang="en-US" sz="2600" b="0" dirty="0">
                <a:solidFill>
                  <a:srgbClr val="333399"/>
                </a:solidFill>
              </a:rPr>
              <a:t>, </a:t>
            </a:r>
            <a:r>
              <a:rPr lang="en-US" altLang="en-US" sz="2600" b="0" i="1" dirty="0">
                <a:solidFill>
                  <a:srgbClr val="333399"/>
                </a:solidFill>
              </a:rPr>
              <a:t>e</a:t>
            </a:r>
            <a:r>
              <a:rPr lang="en-US" altLang="en-US" sz="2600" b="0" baseline="-25000" dirty="0">
                <a:solidFill>
                  <a:srgbClr val="333399"/>
                </a:solidFill>
              </a:rPr>
              <a:t>2</a:t>
            </a:r>
            <a:r>
              <a:rPr lang="en-US" altLang="en-US" sz="2600" b="0" dirty="0">
                <a:solidFill>
                  <a:srgbClr val="333399"/>
                </a:solidFill>
              </a:rPr>
              <a:t>, …</a:t>
            </a:r>
            <a:r>
              <a:rPr lang="en-US" altLang="en-US" sz="2600" b="0" i="1" dirty="0" err="1">
                <a:solidFill>
                  <a:srgbClr val="333399"/>
                </a:solidFill>
              </a:rPr>
              <a:t>e</a:t>
            </a:r>
            <a:r>
              <a:rPr lang="en-US" altLang="en-US" sz="2600" b="0" i="1" baseline="-25000" dirty="0" err="1">
                <a:solidFill>
                  <a:srgbClr val="333399"/>
                </a:solidFill>
              </a:rPr>
              <a:t>I</a:t>
            </a:r>
            <a:r>
              <a:rPr lang="en-US" altLang="en-US" sz="2600" b="0" dirty="0">
                <a:solidFill>
                  <a:srgbClr val="333399"/>
                </a:solidFill>
              </a:rPr>
              <a:t> </a:t>
            </a:r>
            <a:endParaRPr lang="en-US" altLang="en-US" sz="2600" b="0" dirty="0" smtClean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600" b="0" dirty="0" smtClean="0"/>
              <a:t>that </a:t>
            </a:r>
            <a:r>
              <a:rPr lang="en-US" altLang="en-US" sz="2600" b="0" dirty="0"/>
              <a:t>maximizes P(</a:t>
            </a:r>
            <a:r>
              <a:rPr lang="en-US" altLang="en-US" sz="2600" b="0" i="1" dirty="0"/>
              <a:t>E</a:t>
            </a:r>
            <a:r>
              <a:rPr lang="en-US" altLang="en-US" sz="2600" b="0" dirty="0"/>
              <a:t> | </a:t>
            </a:r>
            <a:r>
              <a:rPr lang="en-US" altLang="en-US" sz="2600" b="0" i="1" dirty="0"/>
              <a:t>F</a:t>
            </a:r>
            <a:r>
              <a:rPr lang="en-US" altLang="en-US" sz="2600" b="0" dirty="0"/>
              <a:t>)</a:t>
            </a:r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0942910"/>
              </p:ext>
            </p:extLst>
          </p:nvPr>
        </p:nvGraphicFramePr>
        <p:xfrm>
          <a:off x="6385719" y="21336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4"/>
          <p:cNvSpPr txBox="1">
            <a:spLocks/>
          </p:cNvSpPr>
          <p:nvPr/>
        </p:nvSpPr>
        <p:spPr>
          <a:xfrm>
            <a:off x="6564261" y="4800600"/>
            <a:ext cx="4648200" cy="17827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Task is to recover </a:t>
            </a:r>
            <a:r>
              <a:rPr lang="en-US" sz="2400" i="1" dirty="0" smtClean="0"/>
              <a:t>e</a:t>
            </a:r>
            <a:r>
              <a:rPr lang="en-US" sz="2400" dirty="0" smtClean="0"/>
              <a:t> from noisy </a:t>
            </a:r>
            <a:r>
              <a:rPr lang="en-US" sz="2400" i="1" dirty="0" smtClean="0"/>
              <a:t>f.</a:t>
            </a:r>
          </a:p>
          <a:p>
            <a:r>
              <a:rPr lang="en-US" sz="2400" i="1" dirty="0" smtClean="0"/>
              <a:t>P(F</a:t>
            </a:r>
            <a:r>
              <a:rPr lang="en-US" sz="2400" dirty="0" smtClean="0"/>
              <a:t>|</a:t>
            </a:r>
            <a:r>
              <a:rPr lang="en-US" sz="2400" i="1" dirty="0"/>
              <a:t>E</a:t>
            </a:r>
            <a:r>
              <a:rPr lang="en-US" sz="2400" i="1" dirty="0" smtClean="0"/>
              <a:t>)</a:t>
            </a:r>
            <a:r>
              <a:rPr lang="en-US" sz="2400" dirty="0" smtClean="0"/>
              <a:t>: Translation model</a:t>
            </a:r>
          </a:p>
          <a:p>
            <a:r>
              <a:rPr lang="en-US" sz="2400" i="1" dirty="0" smtClean="0"/>
              <a:t>P(E)</a:t>
            </a:r>
            <a:r>
              <a:rPr lang="en-US" sz="2400" dirty="0" smtClean="0"/>
              <a:t>: Language model</a:t>
            </a:r>
          </a:p>
        </p:txBody>
      </p:sp>
    </p:spTree>
    <p:extLst>
      <p:ext uri="{BB962C8B-B14F-4D97-AF65-F5344CB8AC3E}">
        <p14:creationId xmlns:p14="http://schemas.microsoft.com/office/powerpoint/2010/main" val="14487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Synchronous Derivations</a:t>
            </a:r>
            <a:br>
              <a:rPr lang="en-US" altLang="en-US" smtClean="0"/>
            </a:br>
            <a:r>
              <a:rPr lang="en-US" altLang="en-US" smtClean="0"/>
              <a:t>and Translation Model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>
          <a:xfrm>
            <a:off x="639765" y="1371600"/>
            <a:ext cx="10753513" cy="4687888"/>
          </a:xfrm>
        </p:spPr>
        <p:txBody>
          <a:bodyPr/>
          <a:lstStyle/>
          <a:p>
            <a:r>
              <a:rPr lang="en-US" altLang="en-US" smtClean="0"/>
              <a:t>Need to make a probabilistic version of synchronous grammars to create a translation model for P(</a:t>
            </a:r>
            <a:r>
              <a:rPr lang="en-US" altLang="en-US" i="1" smtClean="0"/>
              <a:t>F</a:t>
            </a:r>
            <a:r>
              <a:rPr lang="en-US" altLang="en-US" smtClean="0"/>
              <a:t> | </a:t>
            </a:r>
            <a:r>
              <a:rPr lang="en-US" altLang="en-US" i="1" smtClean="0"/>
              <a:t>E</a:t>
            </a:r>
            <a:r>
              <a:rPr lang="en-US" altLang="en-US" smtClean="0"/>
              <a:t>).</a:t>
            </a:r>
          </a:p>
          <a:p>
            <a:r>
              <a:rPr lang="en-US" altLang="en-US" smtClean="0"/>
              <a:t>Each synchronous production rule is given a weight </a:t>
            </a:r>
            <a:r>
              <a:rPr lang="el-GR" altLang="en-US" smtClean="0"/>
              <a:t>λ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 that is used in a maximum-entropy (log linear) model.</a:t>
            </a:r>
          </a:p>
          <a:p>
            <a:r>
              <a:rPr lang="en-US" altLang="en-US" smtClean="0"/>
              <a:t>Parameters are learned to maximize the conditional log-likelihood of the training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22727" y="6400800"/>
            <a:ext cx="2533716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A9C7D4A-1DA1-4461-B92B-5B82E6497D1B}" type="slidenum">
              <a:rPr lang="en-US" smtClean="0"/>
              <a:pPr>
                <a:defRPr/>
              </a:pPr>
              <a:t>80</a:t>
            </a:fld>
            <a:endParaRPr lang="en-US" dirty="0">
              <a:latin typeface="+mn-lt"/>
            </a:endParaRPr>
          </a:p>
        </p:txBody>
      </p:sp>
      <p:pic>
        <p:nvPicPr>
          <p:cNvPr id="82949" name="Picture 7" descr="Slide475_Picture 6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828" y="5678488"/>
            <a:ext cx="7001503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Neural Machine Translation (NMT)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>
          <a:xfrm>
            <a:off x="912138" y="1371601"/>
            <a:ext cx="10337562" cy="2106613"/>
          </a:xfrm>
        </p:spPr>
        <p:txBody>
          <a:bodyPr/>
          <a:lstStyle/>
          <a:p>
            <a:r>
              <a:rPr lang="en-US" altLang="en-US" smtClean="0"/>
              <a:t>Encoder/Decoder framework maps sentence in source language to a "deep vector" then another LSTM maps this vector to a sentence in the target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22727" y="6400800"/>
            <a:ext cx="2533716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008E454-E4F1-4BA8-AF5B-6A492A3A2AB5}" type="slidenum">
              <a:rPr lang="en-US"/>
              <a:pPr>
                <a:defRPr/>
              </a:pPr>
              <a:t>81</a:t>
            </a:fld>
            <a:endParaRPr lang="en-US">
              <a:latin typeface="+mn-lt"/>
            </a:endParaRPr>
          </a:p>
        </p:txBody>
      </p:sp>
      <p:sp>
        <p:nvSpPr>
          <p:cNvPr id="83973" name="TextBox 4"/>
          <p:cNvSpPr txBox="1">
            <a:spLocks noChangeArrowheads="1"/>
          </p:cNvSpPr>
          <p:nvPr/>
        </p:nvSpPr>
        <p:spPr bwMode="auto">
          <a:xfrm>
            <a:off x="468738" y="3714750"/>
            <a:ext cx="364855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</a:rPr>
              <a:t>F</a:t>
            </a:r>
            <a:r>
              <a:rPr lang="en-US" altLang="en-US" sz="2000" i="1" baseline="-25000">
                <a:solidFill>
                  <a:srgbClr val="000000"/>
                </a:solidFill>
              </a:rPr>
              <a:t>1</a:t>
            </a:r>
            <a:r>
              <a:rPr lang="en-US" altLang="en-US" sz="2000" i="1">
                <a:solidFill>
                  <a:srgbClr val="000000"/>
                </a:solidFill>
              </a:rPr>
              <a:t>, F</a:t>
            </a:r>
            <a:r>
              <a:rPr lang="en-US" altLang="en-US" sz="2000" i="1" baseline="-25000">
                <a:solidFill>
                  <a:srgbClr val="000000"/>
                </a:solidFill>
              </a:rPr>
              <a:t>2</a:t>
            </a:r>
            <a:r>
              <a:rPr lang="en-US" altLang="en-US" sz="2000" i="1">
                <a:solidFill>
                  <a:srgbClr val="000000"/>
                </a:solidFill>
              </a:rPr>
              <a:t>,…,F</a:t>
            </a:r>
            <a:r>
              <a:rPr lang="en-US" altLang="en-US" sz="2000" i="1" baseline="-2500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83974" name="Rectangle 5"/>
          <p:cNvSpPr>
            <a:spLocks noChangeArrowheads="1"/>
          </p:cNvSpPr>
          <p:nvPr/>
        </p:nvSpPr>
        <p:spPr bwMode="auto">
          <a:xfrm>
            <a:off x="3587321" y="3600451"/>
            <a:ext cx="1036159" cy="710067"/>
          </a:xfrm>
          <a:prstGeom prst="rect">
            <a:avLst/>
          </a:prstGeom>
          <a:solidFill>
            <a:srgbClr val="66CCF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/>
              <a:t>Encoder</a:t>
            </a:r>
            <a:endParaRPr lang="en-US" altLang="en-US" sz="20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LSTM</a:t>
            </a:r>
          </a:p>
        </p:txBody>
      </p:sp>
      <p:sp>
        <p:nvSpPr>
          <p:cNvPr id="83975" name="TextBox 7"/>
          <p:cNvSpPr txBox="1">
            <a:spLocks noChangeArrowheads="1"/>
          </p:cNvSpPr>
          <p:nvPr/>
        </p:nvSpPr>
        <p:spPr bwMode="auto">
          <a:xfrm>
            <a:off x="7438569" y="3714750"/>
            <a:ext cx="364855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</a:rPr>
              <a:t>E</a:t>
            </a:r>
            <a:r>
              <a:rPr lang="en-US" altLang="en-US" sz="2000" i="1" baseline="-25000">
                <a:solidFill>
                  <a:srgbClr val="000000"/>
                </a:solidFill>
              </a:rPr>
              <a:t>1</a:t>
            </a:r>
            <a:r>
              <a:rPr lang="en-US" altLang="en-US" sz="2000" i="1">
                <a:solidFill>
                  <a:srgbClr val="000000"/>
                </a:solidFill>
              </a:rPr>
              <a:t>, E</a:t>
            </a:r>
            <a:r>
              <a:rPr lang="en-US" altLang="en-US" sz="2000" i="1" baseline="-25000">
                <a:solidFill>
                  <a:srgbClr val="000000"/>
                </a:solidFill>
              </a:rPr>
              <a:t>2</a:t>
            </a:r>
            <a:r>
              <a:rPr lang="en-US" altLang="en-US" sz="2000" i="1">
                <a:solidFill>
                  <a:srgbClr val="000000"/>
                </a:solidFill>
              </a:rPr>
              <a:t>,…,E</a:t>
            </a:r>
            <a:r>
              <a:rPr lang="en-US" altLang="en-US" sz="2000" i="1" baseline="-2500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83976" name="TextBox 8"/>
          <p:cNvSpPr txBox="1">
            <a:spLocks noChangeArrowheads="1"/>
          </p:cNvSpPr>
          <p:nvPr/>
        </p:nvSpPr>
        <p:spPr bwMode="auto">
          <a:xfrm>
            <a:off x="3942041" y="3686175"/>
            <a:ext cx="364855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</a:rPr>
              <a:t>h</a:t>
            </a:r>
            <a:r>
              <a:rPr lang="en-US" altLang="en-US" sz="2000" i="1" baseline="-2500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6437752" y="3600451"/>
            <a:ext cx="1050585" cy="710067"/>
          </a:xfrm>
          <a:prstGeom prst="rect">
            <a:avLst/>
          </a:prstGeom>
          <a:solidFill>
            <a:srgbClr val="66CCF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/>
              <a:t>Decoder</a:t>
            </a:r>
            <a:endParaRPr lang="en-US" altLang="en-US" sz="20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LSTM</a:t>
            </a:r>
          </a:p>
        </p:txBody>
      </p:sp>
      <p:sp>
        <p:nvSpPr>
          <p:cNvPr id="83978" name="Arrow: Right 10"/>
          <p:cNvSpPr>
            <a:spLocks noChangeArrowheads="1"/>
          </p:cNvSpPr>
          <p:nvPr/>
        </p:nvSpPr>
        <p:spPr bwMode="auto">
          <a:xfrm>
            <a:off x="4968197" y="3886200"/>
            <a:ext cx="595423" cy="799134"/>
          </a:xfrm>
          <a:prstGeom prst="rightArrow">
            <a:avLst>
              <a:gd name="adj1" fmla="val 50000"/>
              <a:gd name="adj2" fmla="val 49901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b="0"/>
          </a:p>
        </p:txBody>
      </p:sp>
      <p:sp>
        <p:nvSpPr>
          <p:cNvPr id="83979" name="Arrow: Right 11"/>
          <p:cNvSpPr>
            <a:spLocks noChangeArrowheads="1"/>
          </p:cNvSpPr>
          <p:nvPr/>
        </p:nvSpPr>
        <p:spPr bwMode="auto">
          <a:xfrm>
            <a:off x="6032358" y="3857625"/>
            <a:ext cx="409617" cy="799134"/>
          </a:xfrm>
          <a:prstGeom prst="rightArrow">
            <a:avLst>
              <a:gd name="adj1" fmla="val 50000"/>
              <a:gd name="adj2" fmla="val 49959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b="0"/>
          </a:p>
        </p:txBody>
      </p:sp>
      <p:sp>
        <p:nvSpPr>
          <p:cNvPr id="83980" name="Arrow: Right 12"/>
          <p:cNvSpPr>
            <a:spLocks noChangeArrowheads="1"/>
          </p:cNvSpPr>
          <p:nvPr/>
        </p:nvSpPr>
        <p:spPr bwMode="auto">
          <a:xfrm>
            <a:off x="3179814" y="3905250"/>
            <a:ext cx="411730" cy="799134"/>
          </a:xfrm>
          <a:prstGeom prst="rightArrow">
            <a:avLst>
              <a:gd name="adj1" fmla="val 50000"/>
              <a:gd name="adj2" fmla="val 50217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b="0"/>
          </a:p>
        </p:txBody>
      </p:sp>
      <p:sp>
        <p:nvSpPr>
          <p:cNvPr id="83981" name="Arrow: Right 13"/>
          <p:cNvSpPr>
            <a:spLocks noChangeArrowheads="1"/>
          </p:cNvSpPr>
          <p:nvPr/>
        </p:nvSpPr>
        <p:spPr bwMode="auto">
          <a:xfrm>
            <a:off x="7831296" y="3886200"/>
            <a:ext cx="409617" cy="799134"/>
          </a:xfrm>
          <a:prstGeom prst="rightArrow">
            <a:avLst>
              <a:gd name="adj1" fmla="val 50000"/>
              <a:gd name="adj2" fmla="val 49959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b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912138" y="4467226"/>
            <a:ext cx="10337562" cy="210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b="0" kern="0" dirty="0"/>
              <a:t>Train model "end to end" </a:t>
            </a:r>
            <a:r>
              <a:rPr lang="en-US" b="0" kern="0" dirty="0" smtClean="0"/>
              <a:t>on sentence-aligned parallel corpus.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71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NMT with Language Model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912138" y="1371601"/>
            <a:ext cx="10337562" cy="2195513"/>
          </a:xfrm>
        </p:spPr>
        <p:txBody>
          <a:bodyPr/>
          <a:lstStyle/>
          <a:p>
            <a:r>
              <a:rPr lang="en-US" altLang="en-US" sz="2800" smtClean="0"/>
              <a:t>Vanilla LSTM approach does not use a language model so does not exploit monolingual data for the target language.</a:t>
            </a:r>
          </a:p>
          <a:p>
            <a:r>
              <a:rPr lang="en-US" altLang="en-US" sz="2800" smtClean="0"/>
              <a:t>Can integrate an LSTM language model using “deep fusion.”</a:t>
            </a:r>
          </a:p>
          <a:p>
            <a:pPr>
              <a:buFontTx/>
              <a:buNone/>
            </a:pPr>
            <a:endParaRPr lang="en-US" altLang="en-US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22727" y="6400800"/>
            <a:ext cx="2533716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78774A9-60FE-4918-A499-053CF4CC77EE}" type="slidenum">
              <a:rPr lang="en-US" smtClean="0"/>
              <a:pPr>
                <a:defRPr/>
              </a:pPr>
              <a:t>82</a:t>
            </a:fld>
            <a:endParaRPr lang="en-US" dirty="0">
              <a:latin typeface="+mn-lt"/>
            </a:endParaRPr>
          </a:p>
        </p:txBody>
      </p:sp>
      <p:pic>
        <p:nvPicPr>
          <p:cNvPr id="84997" name="Shape 2177" descr="lm_fusion.pn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48"/>
          <a:stretch>
            <a:fillRect/>
          </a:stretch>
        </p:blipFill>
        <p:spPr bwMode="auto">
          <a:xfrm>
            <a:off x="6146374" y="3500438"/>
            <a:ext cx="5379924" cy="306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8" name="Rectangle 7"/>
          <p:cNvSpPr>
            <a:spLocks noChangeArrowheads="1"/>
          </p:cNvSpPr>
          <p:nvPr/>
        </p:nvSpPr>
        <p:spPr bwMode="auto">
          <a:xfrm>
            <a:off x="7263321" y="5783264"/>
            <a:ext cx="1085275" cy="371475"/>
          </a:xfrm>
          <a:prstGeom prst="rect">
            <a:avLst/>
          </a:prstGeom>
          <a:solidFill>
            <a:srgbClr val="00B0F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TM</a:t>
            </a:r>
          </a:p>
        </p:txBody>
      </p:sp>
      <p:sp>
        <p:nvSpPr>
          <p:cNvPr id="84999" name="Rectangle 8"/>
          <p:cNvSpPr>
            <a:spLocks noChangeArrowheads="1"/>
          </p:cNvSpPr>
          <p:nvPr/>
        </p:nvSpPr>
        <p:spPr bwMode="auto">
          <a:xfrm>
            <a:off x="9317743" y="5770564"/>
            <a:ext cx="1085275" cy="371475"/>
          </a:xfrm>
          <a:prstGeom prst="rect">
            <a:avLst/>
          </a:prstGeom>
          <a:solidFill>
            <a:srgbClr val="00B0F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TM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844572" y="3732213"/>
            <a:ext cx="5356699" cy="219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lang="en-US" sz="2800" b="0" kern="0" dirty="0">
                <a:latin typeface="+mn-lt"/>
              </a:rPr>
              <a:t>Decoder predicts the next word from a concatenation of the hidden states of both the translation and language LSTM models.</a:t>
            </a:r>
          </a:p>
        </p:txBody>
      </p:sp>
      <p:sp>
        <p:nvSpPr>
          <p:cNvPr id="11" name="Shape 2178"/>
          <p:cNvSpPr txBox="1"/>
          <p:nvPr/>
        </p:nvSpPr>
        <p:spPr>
          <a:xfrm>
            <a:off x="6695346" y="3914775"/>
            <a:ext cx="1182401" cy="236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kern="0" dirty="0" err="1">
                <a:solidFill>
                  <a:sysClr val="windowText" lastClr="000000"/>
                </a:solidFill>
              </a:rPr>
              <a:t>Softmax</a:t>
            </a:r>
            <a:endParaRPr lang="en-US" sz="1600" b="0" kern="0" dirty="0">
              <a:solidFill>
                <a:sysClr val="windowText" lastClr="000000"/>
              </a:solidFill>
            </a:endParaRPr>
          </a:p>
        </p:txBody>
      </p:sp>
      <p:sp>
        <p:nvSpPr>
          <p:cNvPr id="12" name="Shape 2179"/>
          <p:cNvSpPr txBox="1"/>
          <p:nvPr/>
        </p:nvSpPr>
        <p:spPr>
          <a:xfrm>
            <a:off x="7111297" y="4437064"/>
            <a:ext cx="1771491" cy="382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kern="0" dirty="0">
                <a:solidFill>
                  <a:sysClr val="windowText" lastClr="000000"/>
                </a:solidFill>
              </a:rPr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16342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Conclusions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>
          <a:xfrm>
            <a:off x="624984" y="1300164"/>
            <a:ext cx="10911871" cy="4687887"/>
          </a:xfrm>
        </p:spPr>
        <p:txBody>
          <a:bodyPr/>
          <a:lstStyle/>
          <a:p>
            <a:r>
              <a:rPr lang="en-US" altLang="en-US" sz="2800" smtClean="0"/>
              <a:t>MT methods can usefully exploit various amounts of syntactic and semantic processing along the Vauquois triangle.</a:t>
            </a:r>
          </a:p>
          <a:p>
            <a:r>
              <a:rPr lang="en-US" altLang="en-US" sz="2800" smtClean="0"/>
              <a:t>Statistical MT methods can automatically learn a translation system from a parallel corpus.</a:t>
            </a:r>
          </a:p>
          <a:p>
            <a:r>
              <a:rPr lang="en-US" altLang="en-US" sz="2800" smtClean="0"/>
              <a:t>Typically use a noisy-channel model to exploit both a bilingual translation model and a monolingual language model.</a:t>
            </a:r>
          </a:p>
          <a:p>
            <a:r>
              <a:rPr lang="en-US" altLang="en-US" sz="2800" smtClean="0"/>
              <a:t>Neural LSTM methods are currently the state-of-the-art.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22727" y="6400800"/>
            <a:ext cx="2533716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148A18B-4894-4F20-BD1D-EC4C025C321B}" type="slidenum">
              <a:rPr lang="en-US" smtClean="0"/>
              <a:pPr>
                <a:defRPr/>
              </a:pPr>
              <a:t>83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160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Bayesian Analysis of Noisy Channel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22727" y="6400800"/>
            <a:ext cx="2533716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F93AB99-10A9-4A10-B946-9DA70E3B44A8}" type="slidenum">
              <a:rPr lang="en-US" smtClean="0"/>
              <a:pPr>
                <a:defRPr/>
              </a:pPr>
              <a:t>9</a:t>
            </a:fld>
            <a:endParaRPr lang="en-US" dirty="0"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504846" y="1370311"/>
            <a:ext cx="4420576" cy="2617772"/>
            <a:chOff x="1570904" y="1771651"/>
            <a:chExt cx="5533031" cy="3188345"/>
          </a:xfrm>
        </p:grpSpPr>
        <p:graphicFrame>
          <p:nvGraphicFramePr>
            <p:cNvPr id="29700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0307366"/>
                </p:ext>
              </p:extLst>
            </p:nvPr>
          </p:nvGraphicFramePr>
          <p:xfrm>
            <a:off x="1570904" y="1771651"/>
            <a:ext cx="4300984" cy="887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8" name="Equation" r:id="rId4" imgW="1294838" imgH="355446" progId="Equation.3">
                    <p:embed/>
                  </p:oleObj>
                </mc:Choice>
                <mc:Fallback>
                  <p:oleObj name="Equation" r:id="rId4" imgW="1294838" imgH="3554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0904" y="1771651"/>
                          <a:ext cx="4300984" cy="887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508997"/>
                </p:ext>
              </p:extLst>
            </p:nvPr>
          </p:nvGraphicFramePr>
          <p:xfrm>
            <a:off x="1950961" y="2536825"/>
            <a:ext cx="4974530" cy="177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" name="Equation" r:id="rId6" imgW="1497950" imgH="710891" progId="Equation.3">
                    <p:embed/>
                  </p:oleObj>
                </mc:Choice>
                <mc:Fallback>
                  <p:oleObj name="Equation" r:id="rId6" imgW="1497950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0961" y="2536825"/>
                          <a:ext cx="4974530" cy="177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250940" y="4498331"/>
              <a:ext cx="48529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>
                  <a:solidFill>
                    <a:srgbClr val="FF0000"/>
                  </a:solidFill>
                </a:rPr>
                <a:t>Translation Model    Language Model</a:t>
              </a:r>
            </a:p>
          </p:txBody>
        </p:sp>
        <p:sp>
          <p:nvSpPr>
            <p:cNvPr id="10" name="Left Brace 9"/>
            <p:cNvSpPr>
              <a:spLocks/>
            </p:cNvSpPr>
            <p:nvPr/>
          </p:nvSpPr>
          <p:spPr bwMode="auto">
            <a:xfrm rot="16200000">
              <a:off x="4723601" y="3417987"/>
              <a:ext cx="373062" cy="1573015"/>
            </a:xfrm>
            <a:prstGeom prst="leftBrace">
              <a:avLst>
                <a:gd name="adj1" fmla="val 8322"/>
                <a:gd name="adj2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  <p:sp>
          <p:nvSpPr>
            <p:cNvPr id="11" name="Left Brace 10"/>
            <p:cNvSpPr>
              <a:spLocks/>
            </p:cNvSpPr>
            <p:nvPr/>
          </p:nvSpPr>
          <p:spPr bwMode="auto">
            <a:xfrm rot="16200000">
              <a:off x="6105531" y="3735249"/>
              <a:ext cx="373063" cy="954366"/>
            </a:xfrm>
            <a:prstGeom prst="leftBrace">
              <a:avLst>
                <a:gd name="adj1" fmla="val 8326"/>
                <a:gd name="adj2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  <p:cxnSp>
          <p:nvCxnSpPr>
            <p:cNvPr id="13" name="Straight Connector 12"/>
            <p:cNvCxnSpPr>
              <a:cxnSpLocks noChangeShapeType="1"/>
              <a:stCxn id="10" idx="1"/>
            </p:cNvCxnSpPr>
            <p:nvPr/>
          </p:nvCxnSpPr>
          <p:spPr bwMode="auto">
            <a:xfrm rot="5400000">
              <a:off x="4195418" y="4099643"/>
              <a:ext cx="422275" cy="10050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4"/>
            <p:cNvCxnSpPr>
              <a:cxnSpLocks noChangeShapeType="1"/>
              <a:stCxn id="11" idx="1"/>
            </p:cNvCxnSpPr>
            <p:nvPr/>
          </p:nvCxnSpPr>
          <p:spPr bwMode="auto">
            <a:xfrm rot="16200000" flipH="1">
              <a:off x="6469014" y="4222012"/>
              <a:ext cx="330200" cy="68410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048127" y="1600200"/>
            <a:ext cx="51449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FF0000"/>
                </a:solidFill>
              </a:rPr>
              <a:t>decoder</a:t>
            </a:r>
            <a:r>
              <a:rPr lang="en-US" altLang="en-US" sz="2400" dirty="0"/>
              <a:t> determines the most probable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/>
              <a:t>  translation </a:t>
            </a:r>
            <a:r>
              <a:rPr lang="en-US" altLang="en-US" sz="2400" b="0" i="1" dirty="0"/>
              <a:t>Ȇ</a:t>
            </a:r>
            <a:r>
              <a:rPr lang="en-US" altLang="en-US" sz="2400" b="0" dirty="0"/>
              <a:t> </a:t>
            </a:r>
            <a:r>
              <a:rPr lang="en-US" altLang="en-US" sz="2400" dirty="0"/>
              <a:t>given</a:t>
            </a:r>
            <a:r>
              <a:rPr lang="en-US" altLang="en-US" sz="2400" b="0" dirty="0"/>
              <a:t> </a:t>
            </a:r>
            <a:r>
              <a:rPr lang="en-US" altLang="en-US" sz="2400" b="0" i="1" dirty="0"/>
              <a:t>F</a:t>
            </a:r>
            <a:endParaRPr lang="en-US" altLang="en-US" sz="2400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1504846" y="4128078"/>
            <a:ext cx="8538152" cy="2324218"/>
            <a:chOff x="325072" y="3299245"/>
            <a:chExt cx="8538152" cy="2324218"/>
          </a:xfrm>
        </p:grpSpPr>
        <p:sp>
          <p:nvSpPr>
            <p:cNvPr id="14" name="Rectangle 3">
              <a:hlinkClick r:id="rId8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81224" y="3451645"/>
              <a:ext cx="914400" cy="6857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800" i="0" dirty="0"/>
                <a:t>Source</a:t>
              </a: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2081424" y="3451645"/>
              <a:ext cx="1295400" cy="685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800" i="0" dirty="0"/>
                <a:t>Transmitter</a:t>
              </a:r>
            </a:p>
            <a:p>
              <a:r>
                <a:rPr lang="en-GB" altLang="en-US" sz="1800" i="0" dirty="0"/>
                <a:t>(encoder)</a:t>
              </a:r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7491624" y="3451646"/>
              <a:ext cx="1371600" cy="6857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800" i="0"/>
                <a:t>Destination</a:t>
              </a:r>
            </a:p>
          </p:txBody>
        </p:sp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5739024" y="3451645"/>
              <a:ext cx="1066800" cy="6857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800" i="0" dirty="0"/>
                <a:t>Receiver</a:t>
              </a:r>
            </a:p>
            <a:p>
              <a:r>
                <a:rPr lang="en-GB" altLang="en-US" sz="1800" i="0" dirty="0"/>
                <a:t>(decoder)</a:t>
              </a: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3986424" y="3451645"/>
              <a:ext cx="990600" cy="685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800" i="0" dirty="0"/>
                <a:t>Noisy</a:t>
              </a:r>
            </a:p>
            <a:p>
              <a:r>
                <a:rPr lang="en-GB" altLang="en-US" sz="1800" i="0" dirty="0"/>
                <a:t>Channel</a:t>
              </a:r>
            </a:p>
          </p:txBody>
        </p:sp>
        <p:sp>
          <p:nvSpPr>
            <p:cNvPr id="21" name="AutoShape 13"/>
            <p:cNvSpPr>
              <a:spLocks noChangeArrowheads="1"/>
            </p:cNvSpPr>
            <p:nvPr/>
          </p:nvSpPr>
          <p:spPr bwMode="auto">
            <a:xfrm>
              <a:off x="6805824" y="3758033"/>
              <a:ext cx="685800" cy="150812"/>
            </a:xfrm>
            <a:prstGeom prst="rightArrow">
              <a:avLst>
                <a:gd name="adj1" fmla="val 50000"/>
                <a:gd name="adj2" fmla="val 11368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494451" y="4137444"/>
              <a:ext cx="9252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 dirty="0" smtClean="0"/>
                <a:t>P(</a:t>
              </a:r>
              <a:r>
                <a:rPr lang="en-US" altLang="en-US" sz="2000" b="0" dirty="0" err="1" smtClean="0"/>
                <a:t>Eng</a:t>
              </a:r>
              <a:r>
                <a:rPr lang="en-US" altLang="en-US" sz="2000" b="0" dirty="0" smtClean="0"/>
                <a:t>)</a:t>
              </a:r>
              <a:endParaRPr lang="en-US" altLang="en-US" sz="2000" b="0" dirty="0"/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1444042" y="3847197"/>
              <a:ext cx="5982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 dirty="0" err="1" smtClean="0"/>
                <a:t>Eng</a:t>
              </a:r>
              <a:endParaRPr lang="en-US" altLang="en-US" sz="2000" b="0" dirty="0"/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5155454" y="3831851"/>
              <a:ext cx="54547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 dirty="0" err="1" smtClean="0"/>
                <a:t>Fre</a:t>
              </a:r>
              <a:endParaRPr lang="en-US" altLang="en-US" sz="2000" b="0" dirty="0"/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6832585" y="3847197"/>
              <a:ext cx="683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 dirty="0" err="1" smtClean="0"/>
                <a:t>Eng</a:t>
              </a:r>
              <a:r>
                <a:rPr lang="en-US" altLang="en-US" sz="2000" b="0" dirty="0" smtClean="0"/>
                <a:t>’</a:t>
              </a:r>
              <a:endParaRPr lang="en-US" altLang="en-US" sz="2000" b="0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852824" y="3299245"/>
              <a:ext cx="3276600" cy="1450907"/>
              <a:chOff x="1852824" y="3299245"/>
              <a:chExt cx="3276600" cy="1450907"/>
            </a:xfrm>
          </p:grpSpPr>
          <p:sp>
            <p:nvSpPr>
              <p:cNvPr id="43" name="Text Box 17"/>
              <p:cNvSpPr txBox="1">
                <a:spLocks noChangeArrowheads="1"/>
              </p:cNvSpPr>
              <p:nvPr/>
            </p:nvSpPr>
            <p:spPr bwMode="auto">
              <a:xfrm>
                <a:off x="3003329" y="4350042"/>
                <a:ext cx="135659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0" dirty="0" smtClean="0"/>
                  <a:t>P(</a:t>
                </a:r>
                <a:r>
                  <a:rPr lang="en-US" altLang="en-US" sz="2000" b="0" dirty="0" err="1" smtClean="0"/>
                  <a:t>Fre|Eng</a:t>
                </a:r>
                <a:r>
                  <a:rPr lang="en-US" altLang="en-US" sz="2000" b="0" dirty="0" smtClean="0"/>
                  <a:t>)</a:t>
                </a:r>
                <a:endParaRPr lang="en-US" altLang="en-US" sz="2000" b="0" dirty="0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52824" y="3299245"/>
                <a:ext cx="3276600" cy="1066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5538206" y="4350042"/>
              <a:ext cx="174291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 dirty="0" smtClean="0"/>
                <a:t>P(</a:t>
              </a:r>
              <a:r>
                <a:rPr lang="en-US" altLang="en-US" sz="2000" b="0" dirty="0" err="1" smtClean="0"/>
                <a:t>Eng</a:t>
              </a:r>
              <a:r>
                <a:rPr lang="en-US" altLang="en-US" sz="2000" b="0" dirty="0" smtClean="0"/>
                <a:t>’|</a:t>
              </a:r>
              <a:r>
                <a:rPr lang="en-US" altLang="en-US" sz="2000" b="0" dirty="0" err="1" smtClean="0"/>
                <a:t>Fre</a:t>
              </a:r>
              <a:r>
                <a:rPr lang="en-US" altLang="en-US" sz="2000" b="0" dirty="0" smtClean="0"/>
                <a:t>)=?</a:t>
              </a:r>
              <a:endParaRPr lang="en-US" altLang="en-US" sz="2000" b="0" dirty="0"/>
            </a:p>
          </p:txBody>
        </p:sp>
        <p:sp>
          <p:nvSpPr>
            <p:cNvPr id="28" name="AutoShape 25"/>
            <p:cNvSpPr>
              <a:spLocks noChangeArrowheads="1"/>
            </p:cNvSpPr>
            <p:nvPr/>
          </p:nvSpPr>
          <p:spPr bwMode="auto">
            <a:xfrm>
              <a:off x="1395624" y="3756445"/>
              <a:ext cx="685800" cy="150813"/>
            </a:xfrm>
            <a:prstGeom prst="rightArrow">
              <a:avLst>
                <a:gd name="adj1" fmla="val 50000"/>
                <a:gd name="adj2" fmla="val 11368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3376824" y="3756445"/>
              <a:ext cx="609600" cy="150813"/>
            </a:xfrm>
            <a:prstGeom prst="rightArrow">
              <a:avLst>
                <a:gd name="adj1" fmla="val 50000"/>
                <a:gd name="adj2" fmla="val 10105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" name="AutoShape 27"/>
            <p:cNvSpPr>
              <a:spLocks noChangeArrowheads="1"/>
            </p:cNvSpPr>
            <p:nvPr/>
          </p:nvSpPr>
          <p:spPr bwMode="auto">
            <a:xfrm>
              <a:off x="4977024" y="3765012"/>
              <a:ext cx="762000" cy="142246"/>
            </a:xfrm>
            <a:prstGeom prst="rightArrow">
              <a:avLst>
                <a:gd name="adj1" fmla="val 50000"/>
                <a:gd name="adj2" fmla="val 11368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2495081" y="4750152"/>
              <a:ext cx="2481943" cy="841307"/>
              <a:chOff x="2495081" y="4750152"/>
              <a:chExt cx="2481943" cy="841307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2495081" y="5191349"/>
                <a:ext cx="24819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Translation model</a:t>
                </a:r>
                <a:endParaRPr lang="en-US" sz="2000" dirty="0"/>
              </a:p>
            </p:txBody>
          </p:sp>
          <p:cxnSp>
            <p:nvCxnSpPr>
              <p:cNvPr id="42" name="Straight Arrow Connector 41"/>
              <p:cNvCxnSpPr>
                <a:stCxn id="41" idx="0"/>
                <a:endCxn id="43" idx="2"/>
              </p:cNvCxnSpPr>
              <p:nvPr/>
            </p:nvCxnSpPr>
            <p:spPr>
              <a:xfrm flipH="1" flipV="1">
                <a:off x="3681624" y="4750152"/>
                <a:ext cx="54429" cy="44119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325072" y="4593057"/>
              <a:ext cx="2481943" cy="1030406"/>
              <a:chOff x="325072" y="4593057"/>
              <a:chExt cx="2481943" cy="103040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25072" y="5223353"/>
                <a:ext cx="24819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Language model</a:t>
                </a:r>
                <a:endParaRPr lang="en-US" sz="2000" dirty="0"/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 flipH="1" flipV="1">
                <a:off x="1201176" y="4593057"/>
                <a:ext cx="52934" cy="63029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4844896" y="4231961"/>
              <a:ext cx="1522287" cy="1375038"/>
              <a:chOff x="4844896" y="4231961"/>
              <a:chExt cx="1522287" cy="1375038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4844896" y="5206889"/>
                <a:ext cx="15222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Observation</a:t>
                </a:r>
                <a:endParaRPr lang="en-US" sz="2000" dirty="0"/>
              </a:p>
            </p:txBody>
          </p:sp>
          <p:cxnSp>
            <p:nvCxnSpPr>
              <p:cNvPr id="38" name="Straight Arrow Connector 37"/>
              <p:cNvCxnSpPr>
                <a:endCxn id="24" idx="2"/>
              </p:cNvCxnSpPr>
              <p:nvPr/>
            </p:nvCxnSpPr>
            <p:spPr>
              <a:xfrm flipV="1">
                <a:off x="5218255" y="4231961"/>
                <a:ext cx="209934" cy="89872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7020518" y="4247307"/>
              <a:ext cx="1798410" cy="1369904"/>
              <a:chOff x="7020518" y="4247307"/>
              <a:chExt cx="1798410" cy="1369904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7020518" y="5217101"/>
                <a:ext cx="17984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Guessed input</a:t>
                </a:r>
                <a:endParaRPr lang="en-US" sz="2000" dirty="0"/>
              </a:p>
            </p:txBody>
          </p:sp>
          <p:cxnSp>
            <p:nvCxnSpPr>
              <p:cNvPr id="36" name="Straight Arrow Connector 35"/>
              <p:cNvCxnSpPr>
                <a:endCxn id="25" idx="2"/>
              </p:cNvCxnSpPr>
              <p:nvPr/>
            </p:nvCxnSpPr>
            <p:spPr>
              <a:xfrm flipH="1" flipV="1">
                <a:off x="7174185" y="4247307"/>
                <a:ext cx="219692" cy="89359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4967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NGED" val="PONGE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5024</Words>
  <Application>Microsoft Office PowerPoint</Application>
  <PresentationFormat>Custom</PresentationFormat>
  <Paragraphs>1110</Paragraphs>
  <Slides>83</Slides>
  <Notes>61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5" baseType="lpstr">
      <vt:lpstr>Office Theme</vt:lpstr>
      <vt:lpstr>Equation</vt:lpstr>
      <vt:lpstr>Natural Language Processing Machine Translation</vt:lpstr>
      <vt:lpstr>Vauquois Triangle</vt:lpstr>
      <vt:lpstr>Direct Transfer</vt:lpstr>
      <vt:lpstr>Syntactic Transfer</vt:lpstr>
      <vt:lpstr>Semantic Transfer</vt:lpstr>
      <vt:lpstr>Statistical MT</vt:lpstr>
      <vt:lpstr>Picking a Good Translation</vt:lpstr>
      <vt:lpstr>Noisy Channel Model</vt:lpstr>
      <vt:lpstr>Bayesian Analysis of Noisy Channel</vt:lpstr>
      <vt:lpstr>Language Model</vt:lpstr>
      <vt:lpstr>Statistical machine translation</vt:lpstr>
      <vt:lpstr>IBM translation models</vt:lpstr>
      <vt:lpstr>Word Alignment</vt:lpstr>
      <vt:lpstr>Word alignment</vt:lpstr>
      <vt:lpstr>Word alignment</vt:lpstr>
      <vt:lpstr>Representing word alignments</vt:lpstr>
      <vt:lpstr>One to Many Alignment</vt:lpstr>
      <vt:lpstr>IBM Model 1</vt:lpstr>
      <vt:lpstr>IBM translation models</vt:lpstr>
      <vt:lpstr>IBM translation models</vt:lpstr>
      <vt:lpstr>Parameters in Model 1</vt:lpstr>
      <vt:lpstr>Parameters in Model 1</vt:lpstr>
      <vt:lpstr>Recap: IBM translation models</vt:lpstr>
      <vt:lpstr> Generative process in Model 1</vt:lpstr>
      <vt:lpstr> Decoding process in Model 1</vt:lpstr>
      <vt:lpstr> Decoding process in Model 1</vt:lpstr>
      <vt:lpstr>Decoding process in Model 1</vt:lpstr>
      <vt:lpstr>Alignments</vt:lpstr>
      <vt:lpstr>Estimation of translation probability </vt:lpstr>
      <vt:lpstr>Training Algorithm</vt:lpstr>
      <vt:lpstr>Other translation models</vt:lpstr>
      <vt:lpstr>What you should know</vt:lpstr>
      <vt:lpstr>Sample IBM Model 1 Generation</vt:lpstr>
      <vt:lpstr>Computing P(F | E) in IBM Model 1</vt:lpstr>
      <vt:lpstr>Decoding for IBM Model 1</vt:lpstr>
      <vt:lpstr>HMM-Based Word Alignment</vt:lpstr>
      <vt:lpstr>HMM Model</vt:lpstr>
      <vt:lpstr>Sample HMM Generation</vt:lpstr>
      <vt:lpstr>Sample HMM Generation</vt:lpstr>
      <vt:lpstr>Sample HMM Generation</vt:lpstr>
      <vt:lpstr>Sample HMM Generation</vt:lpstr>
      <vt:lpstr>Sample HMM Generation</vt:lpstr>
      <vt:lpstr>Sample HMM Generation</vt:lpstr>
      <vt:lpstr>Sample HMM Generation</vt:lpstr>
      <vt:lpstr>Sample HMM Generation</vt:lpstr>
      <vt:lpstr>Sample HMM Generation</vt:lpstr>
      <vt:lpstr>Sample HMM Generation</vt:lpstr>
      <vt:lpstr>HMM Parameters</vt:lpstr>
      <vt:lpstr>Computing P(F | E) in the HMM Model </vt:lpstr>
      <vt:lpstr>Decoding for the HMM Model </vt:lpstr>
      <vt:lpstr>Training Word Alignment Models</vt:lpstr>
      <vt:lpstr>Sketch of EM Algorithm for Word Alignment </vt:lpstr>
      <vt:lpstr>Sample EM Trace for Alignment (IBM Model 1 with no NULL Generation)</vt:lpstr>
      <vt:lpstr>Example cont.</vt:lpstr>
      <vt:lpstr>Example cont.</vt:lpstr>
      <vt:lpstr>Decoding</vt:lpstr>
      <vt:lpstr>Evaluating MT</vt:lpstr>
      <vt:lpstr>Human Evaluation of MT</vt:lpstr>
      <vt:lpstr>Computer-Aided Translation Evaluation</vt:lpstr>
      <vt:lpstr>Automatic Evaluation of MT</vt:lpstr>
      <vt:lpstr>BLEU</vt:lpstr>
      <vt:lpstr>BLEU Example</vt:lpstr>
      <vt:lpstr>BLEU Example</vt:lpstr>
      <vt:lpstr>BLEU Example</vt:lpstr>
      <vt:lpstr>BLEU Example</vt:lpstr>
      <vt:lpstr>Modified N-Gram Precision</vt:lpstr>
      <vt:lpstr>Brevity Penalty</vt:lpstr>
      <vt:lpstr>BLEU Score </vt:lpstr>
      <vt:lpstr>BLEU Score Issues</vt:lpstr>
      <vt:lpstr>Syntax-Based  Statistical Machine Translation</vt:lpstr>
      <vt:lpstr>Synchronous Grammar</vt:lpstr>
      <vt:lpstr>Synchronous Productions</vt:lpstr>
      <vt:lpstr>Syntax-Based MT Example</vt:lpstr>
      <vt:lpstr>Syntax-Based MT Example</vt:lpstr>
      <vt:lpstr>Syntax-Based MT Example</vt:lpstr>
      <vt:lpstr>Syntax-Based MT Example</vt:lpstr>
      <vt:lpstr>Syntax-Based MT Example</vt:lpstr>
      <vt:lpstr>Syntax-Based MT Example</vt:lpstr>
      <vt:lpstr>Syntax-Based MT Example</vt:lpstr>
      <vt:lpstr>Synchronous Derivations and Translation Model</vt:lpstr>
      <vt:lpstr>Neural Machine Translation (NMT)</vt:lpstr>
      <vt:lpstr>NMT with Language Model</vt:lpstr>
      <vt:lpstr>Conclusions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Introduction</dc:title>
  <dc:creator>Sudeshna Sarkar</dc:creator>
  <cp:lastModifiedBy>Sudeshna</cp:lastModifiedBy>
  <cp:revision>211</cp:revision>
  <dcterms:created xsi:type="dcterms:W3CDTF">2018-07-17T07:13:33Z</dcterms:created>
  <dcterms:modified xsi:type="dcterms:W3CDTF">2019-09-03T18:11:32Z</dcterms:modified>
</cp:coreProperties>
</file>