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8" r:id="rId1"/>
  </p:sldMasterIdLst>
  <p:notesMasterIdLst>
    <p:notesMasterId r:id="rId31"/>
  </p:notesMasterIdLst>
  <p:sldIdLst>
    <p:sldId id="310" r:id="rId2"/>
    <p:sldId id="477" r:id="rId3"/>
    <p:sldId id="422" r:id="rId4"/>
    <p:sldId id="460" r:id="rId5"/>
    <p:sldId id="461" r:id="rId6"/>
    <p:sldId id="462" r:id="rId7"/>
    <p:sldId id="469" r:id="rId8"/>
    <p:sldId id="470" r:id="rId9"/>
    <p:sldId id="471" r:id="rId10"/>
    <p:sldId id="472" r:id="rId11"/>
    <p:sldId id="475" r:id="rId12"/>
    <p:sldId id="474" r:id="rId13"/>
    <p:sldId id="478" r:id="rId14"/>
    <p:sldId id="473" r:id="rId15"/>
    <p:sldId id="476" r:id="rId16"/>
    <p:sldId id="479" r:id="rId17"/>
    <p:sldId id="480" r:id="rId18"/>
    <p:sldId id="481" r:id="rId19"/>
    <p:sldId id="482" r:id="rId20"/>
    <p:sldId id="483" r:id="rId21"/>
    <p:sldId id="484" r:id="rId22"/>
    <p:sldId id="485" r:id="rId23"/>
    <p:sldId id="486" r:id="rId24"/>
    <p:sldId id="487" r:id="rId25"/>
    <p:sldId id="488" r:id="rId26"/>
    <p:sldId id="489" r:id="rId27"/>
    <p:sldId id="490" r:id="rId28"/>
    <p:sldId id="444" r:id="rId29"/>
    <p:sldId id="312"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9F5E"/>
    <a:srgbClr val="8ABC4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varScale="1">
        <p:scale>
          <a:sx n="88" d="100"/>
          <a:sy n="88" d="100"/>
        </p:scale>
        <p:origin x="1109" y="6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01745-3E7D-415F-BEFD-EA86362BF18A}" type="datetimeFigureOut">
              <a:rPr lang="tr-TR" smtClean="0"/>
              <a:t>25.11.2020</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23C1B-140A-43EF-BA2E-81D885629E09}" type="slidenum">
              <a:rPr lang="tr-TR" smtClean="0"/>
              <a:pPr/>
              <a:t>‹#›</a:t>
            </a:fld>
            <a:r>
              <a:rPr lang="tr-TR" dirty="0" smtClean="0"/>
              <a:t>/47</a:t>
            </a:r>
            <a:endParaRPr lang="tr-TR" dirty="0"/>
          </a:p>
        </p:txBody>
      </p:sp>
    </p:spTree>
    <p:extLst>
      <p:ext uri="{BB962C8B-B14F-4D97-AF65-F5344CB8AC3E}">
        <p14:creationId xmlns:p14="http://schemas.microsoft.com/office/powerpoint/2010/main" val="167633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322F9F1-FA42-42C7-99C4-0B16C1454589}" type="slidenum">
              <a:rPr lang="tr-TR" smtClean="0"/>
              <a:t>1</a:t>
            </a:fld>
            <a:endParaRPr lang="tr-TR" dirty="0"/>
          </a:p>
        </p:txBody>
      </p:sp>
    </p:spTree>
    <p:extLst>
      <p:ext uri="{BB962C8B-B14F-4D97-AF65-F5344CB8AC3E}">
        <p14:creationId xmlns:p14="http://schemas.microsoft.com/office/powerpoint/2010/main" val="403443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25.11.2020</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33153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25.11.2020</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02804681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25.11.2020</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5726204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292814"/>
          </a:xfrm>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25.11.2020</a:t>
            </a:fld>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41354778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893BF7A-AB1D-4097-84D8-63EC7BEE27D3}" type="datetime1">
              <a:rPr lang="tr-TR" smtClean="0"/>
              <a:t>25.11.2020</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8485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893BF7A-AB1D-4097-84D8-63EC7BEE27D3}" type="datetime1">
              <a:rPr lang="tr-TR" smtClean="0"/>
              <a:t>25.11.2020</a:t>
            </a:fld>
            <a:endParaRPr lang="tr-TR"/>
          </a:p>
        </p:txBody>
      </p:sp>
      <p:sp>
        <p:nvSpPr>
          <p:cNvPr id="6" name="Footer Placeholder 5"/>
          <p:cNvSpPr>
            <a:spLocks noGrp="1"/>
          </p:cNvSpPr>
          <p:nvPr>
            <p:ph type="ftr" sz="quarter" idx="11"/>
          </p:nvPr>
        </p:nvSpPr>
        <p:spPr/>
        <p:txBody>
          <a:bodyPr/>
          <a:lstStyle/>
          <a:p>
            <a:r>
              <a:rPr lang="tr-TR" smtClean="0"/>
              <a:t>Doç.Dr.Resul DAŞ</a:t>
            </a:r>
            <a:endParaRPr lang="tr-T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254086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22960" y="2582335"/>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63440" y="2582334"/>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893BF7A-AB1D-4097-84D8-63EC7BEE27D3}" type="datetime1">
              <a:rPr lang="tr-TR" smtClean="0"/>
              <a:t>25.11.2020</a:t>
            </a:fld>
            <a:endParaRPr lang="tr-TR"/>
          </a:p>
        </p:txBody>
      </p:sp>
      <p:sp>
        <p:nvSpPr>
          <p:cNvPr id="8" name="Footer Placeholder 7"/>
          <p:cNvSpPr>
            <a:spLocks noGrp="1"/>
          </p:cNvSpPr>
          <p:nvPr>
            <p:ph type="ftr" sz="quarter" idx="11"/>
          </p:nvPr>
        </p:nvSpPr>
        <p:spPr/>
        <p:txBody>
          <a:bodyPr/>
          <a:lstStyle/>
          <a:p>
            <a:r>
              <a:rPr lang="tr-TR" smtClean="0"/>
              <a:t>Doç.Dr.Resul DAŞ</a:t>
            </a:r>
            <a:endParaRPr lang="tr-T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351552520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893BF7A-AB1D-4097-84D8-63EC7BEE27D3}" type="datetime1">
              <a:rPr lang="tr-TR" smtClean="0"/>
              <a:t>25.11.2020</a:t>
            </a:fld>
            <a:endParaRPr lang="tr-TR"/>
          </a:p>
        </p:txBody>
      </p:sp>
      <p:sp>
        <p:nvSpPr>
          <p:cNvPr id="4" name="Footer Placeholder 3"/>
          <p:cNvSpPr>
            <a:spLocks noGrp="1"/>
          </p:cNvSpPr>
          <p:nvPr>
            <p:ph type="ftr" sz="quarter" idx="11"/>
          </p:nvPr>
        </p:nvSpPr>
        <p:spPr/>
        <p:txBody>
          <a:bodyPr/>
          <a:lstStyle/>
          <a:p>
            <a:r>
              <a:rPr lang="tr-TR" smtClean="0"/>
              <a:t>Doç.Dr.Resul DAŞ</a:t>
            </a:r>
            <a:endParaRPr lang="tr-TR"/>
          </a:p>
        </p:txBody>
      </p:sp>
      <p:sp>
        <p:nvSpPr>
          <p:cNvPr id="5" name="Slide Number Placeholder 4"/>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8677792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93BF7A-AB1D-4097-84D8-63EC7BEE27D3}" type="datetime1">
              <a:rPr lang="tr-TR" smtClean="0"/>
              <a:t>25.11.2020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smtClean="0"/>
              <a:t>Doç.Dr.Resul DAŞ</a:t>
            </a:r>
            <a:endParaRPr lang="tr-T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921476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893BF7A-AB1D-4097-84D8-63EC7BEE27D3}" type="datetime1">
              <a:rPr lang="tr-TR" smtClean="0"/>
              <a:t>25.11.2020</a:t>
            </a:fld>
            <a:endParaRPr lang="tr-T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tr-TR" smtClean="0"/>
              <a:t>Doç.Dr.Resul DAŞ</a:t>
            </a:r>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046ED2-48BC-4D4D-A18C-EC6704D416AE}" type="slidenum">
              <a:rPr lang="tr-TR" smtClean="0"/>
              <a:t>‹#›</a:t>
            </a:fld>
            <a:endParaRPr lang="tr-TR"/>
          </a:p>
        </p:txBody>
      </p:sp>
    </p:spTree>
    <p:extLst>
      <p:ext uri="{BB962C8B-B14F-4D97-AF65-F5344CB8AC3E}">
        <p14:creationId xmlns:p14="http://schemas.microsoft.com/office/powerpoint/2010/main" val="186656110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893BF7A-AB1D-4097-84D8-63EC7BEE27D3}" type="datetime1">
              <a:rPr lang="tr-TR" smtClean="0"/>
              <a:t>25.11.2020</a:t>
            </a:fld>
            <a:endParaRPr lang="tr-TR"/>
          </a:p>
        </p:txBody>
      </p:sp>
      <p:sp>
        <p:nvSpPr>
          <p:cNvPr id="6" name="Footer Placeholder 5"/>
          <p:cNvSpPr>
            <a:spLocks noGrp="1"/>
          </p:cNvSpPr>
          <p:nvPr>
            <p:ph type="ftr" sz="quarter" idx="11"/>
          </p:nvPr>
        </p:nvSpPr>
        <p:spPr/>
        <p:txBody>
          <a:bodyPr/>
          <a:lstStyle/>
          <a:p>
            <a:r>
              <a:rPr lang="tr-TR" smtClean="0"/>
              <a:t>Doç.Dr.Resul DAŞ</a:t>
            </a:r>
            <a:endParaRPr lang="tr-T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97456792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893BF7A-AB1D-4097-84D8-63EC7BEE27D3}" type="datetime1">
              <a:rPr lang="tr-TR" smtClean="0"/>
              <a:t>25.11.2020</a:t>
            </a:fld>
            <a:endParaRPr lang="tr-T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smtClean="0"/>
              <a:t>Doç.Dr.Resul DAŞ</a:t>
            </a:r>
            <a:endParaRPr lang="tr-T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5046ED2-48BC-4D4D-A18C-EC6704D416AE}" type="slidenum">
              <a:rPr lang="tr-TR" smtClean="0"/>
              <a:t>‹#›</a:t>
            </a:fld>
            <a:endParaRPr lang="tr-T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700709"/>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fif"/></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medium.com/@gokhana/solid-nedir-solid-yaz%C4%B1l%C4%B1m-prensipleri-nelerdir-40fb9450408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939" y="736177"/>
            <a:ext cx="8591497" cy="3566160"/>
          </a:xfrm>
        </p:spPr>
        <p:txBody>
          <a:bodyPr>
            <a:normAutofit/>
          </a:bodyPr>
          <a:lstStyle/>
          <a:p>
            <a:pPr algn="ctr"/>
            <a:r>
              <a:rPr lang="tr-TR" sz="4050" dirty="0" smtClean="0">
                <a:solidFill>
                  <a:schemeClr val="accent2"/>
                </a:solidFill>
              </a:rPr>
              <a:t>SOLID Prensipleri</a:t>
            </a:r>
            <a:endParaRPr lang="tr-TR" sz="4050" dirty="0">
              <a:solidFill>
                <a:schemeClr val="accent2"/>
              </a:solidFill>
            </a:endParaRPr>
          </a:p>
        </p:txBody>
      </p:sp>
      <p:sp>
        <p:nvSpPr>
          <p:cNvPr id="8" name="Slide Number Placeholder 7"/>
          <p:cNvSpPr>
            <a:spLocks noGrp="1"/>
          </p:cNvSpPr>
          <p:nvPr>
            <p:ph type="sldNum" sz="quarter" idx="12"/>
          </p:nvPr>
        </p:nvSpPr>
        <p:spPr/>
        <p:txBody>
          <a:bodyPr/>
          <a:lstStyle/>
          <a:p>
            <a:fld id="{E5046ED2-48BC-4D4D-A18C-EC6704D416AE}" type="slidenum">
              <a:rPr lang="tr-TR" sz="1200" smtClean="0"/>
              <a:t>1</a:t>
            </a:fld>
            <a:endParaRPr lang="tr-TR" sz="12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7697" y="4154166"/>
            <a:ext cx="1454739" cy="1403395"/>
          </a:xfrm>
          <a:prstGeom prst="rect">
            <a:avLst/>
          </a:prstGeom>
        </p:spPr>
      </p:pic>
      <p:sp>
        <p:nvSpPr>
          <p:cNvPr id="6" name="TextBox 5"/>
          <p:cNvSpPr txBox="1"/>
          <p:nvPr/>
        </p:nvSpPr>
        <p:spPr>
          <a:xfrm rot="20853070">
            <a:off x="7517012" y="4513963"/>
            <a:ext cx="1127232" cy="415498"/>
          </a:xfrm>
          <a:prstGeom prst="rect">
            <a:avLst/>
          </a:prstGeom>
          <a:noFill/>
        </p:spPr>
        <p:txBody>
          <a:bodyPr wrap="none" rtlCol="0">
            <a:spAutoFit/>
          </a:bodyPr>
          <a:lstStyle/>
          <a:p>
            <a:r>
              <a:rPr lang="tr-TR" sz="2100" b="1" smtClean="0">
                <a:solidFill>
                  <a:schemeClr val="accent2"/>
                </a:solidFill>
              </a:rPr>
              <a:t>Bölüm-4</a:t>
            </a:r>
            <a:endParaRPr lang="tr-TR" sz="2100" b="1" dirty="0">
              <a:solidFill>
                <a:schemeClr val="accent2"/>
              </a:solidFill>
            </a:endParaRPr>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 y="273734"/>
            <a:ext cx="7620000" cy="2857500"/>
          </a:xfrm>
          <a:prstGeom prst="rect">
            <a:avLst/>
          </a:prstGeom>
        </p:spPr>
      </p:pic>
      <p:sp>
        <p:nvSpPr>
          <p:cNvPr id="11" name="Subtitle 2"/>
          <p:cNvSpPr>
            <a:spLocks noGrp="1"/>
          </p:cNvSpPr>
          <p:nvPr/>
        </p:nvSpPr>
        <p:spPr>
          <a:xfrm>
            <a:off x="746760" y="4423046"/>
            <a:ext cx="7543800" cy="8656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50000"/>
              </a:lnSpc>
            </a:pPr>
            <a:r>
              <a:rPr lang="tr-TR" sz="1600" b="1" cap="none" dirty="0">
                <a:solidFill>
                  <a:srgbClr val="C00000"/>
                </a:solidFill>
                <a:effectLst>
                  <a:outerShdw blurRad="38100" dist="38100" dir="2700000" algn="tl">
                    <a:srgbClr val="000000">
                      <a:alpha val="43137"/>
                    </a:srgbClr>
                  </a:outerShdw>
                </a:effectLst>
                <a:latin typeface="+mn-lt"/>
              </a:rPr>
              <a:t>Dr. Öğr. Üyesi Fatih ÖZYURT</a:t>
            </a:r>
            <a:r>
              <a:rPr lang="tr-TR" sz="1350" b="1" cap="none" dirty="0">
                <a:solidFill>
                  <a:srgbClr val="C00000"/>
                </a:solidFill>
                <a:effectLst>
                  <a:outerShdw blurRad="38100" dist="38100" dir="2700000" algn="tl">
                    <a:srgbClr val="000000">
                      <a:alpha val="43137"/>
                    </a:srgbClr>
                  </a:outerShdw>
                </a:effectLst>
                <a:latin typeface="+mn-lt"/>
              </a:rPr>
              <a:t/>
            </a:r>
            <a:br>
              <a:rPr lang="tr-TR" sz="1350" b="1" cap="none" dirty="0">
                <a:solidFill>
                  <a:srgbClr val="C00000"/>
                </a:solidFill>
                <a:effectLst>
                  <a:outerShdw blurRad="38100" dist="38100" dir="2700000" algn="tl">
                    <a:srgbClr val="000000">
                      <a:alpha val="43137"/>
                    </a:srgbClr>
                  </a:outerShdw>
                </a:effectLst>
                <a:latin typeface="+mn-lt"/>
              </a:rPr>
            </a:br>
            <a:r>
              <a:rPr lang="tr-TR" sz="1350" cap="none" dirty="0">
                <a:solidFill>
                  <a:schemeClr val="bg2">
                    <a:lumMod val="10000"/>
                  </a:schemeClr>
                </a:solidFill>
                <a:effectLst>
                  <a:outerShdw blurRad="38100" dist="38100" dir="2700000" algn="tl">
                    <a:srgbClr val="000000">
                      <a:alpha val="43137"/>
                    </a:srgbClr>
                  </a:outerShdw>
                </a:effectLst>
                <a:latin typeface="+mn-lt"/>
              </a:rPr>
              <a:t>Fırat Üniversitesi Yazılım Mühendisliği </a:t>
            </a:r>
            <a:r>
              <a:rPr lang="tr-TR" sz="1350" cap="none" dirty="0" smtClean="0">
                <a:solidFill>
                  <a:schemeClr val="bg2">
                    <a:lumMod val="10000"/>
                  </a:schemeClr>
                </a:solidFill>
                <a:effectLst>
                  <a:outerShdw blurRad="38100" dist="38100" dir="2700000" algn="tl">
                    <a:srgbClr val="000000">
                      <a:alpha val="43137"/>
                    </a:srgbClr>
                  </a:outerShdw>
                </a:effectLst>
                <a:latin typeface="+mn-lt"/>
              </a:rPr>
              <a:t>Bölümü</a:t>
            </a:r>
          </a:p>
          <a:p>
            <a:endParaRPr lang="tr-T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4569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smtClean="0"/>
              <a:t>O</a:t>
            </a:r>
            <a:r>
              <a:rPr lang="tr-TR" sz="3200" b="1" dirty="0"/>
              <a:t> — </a:t>
            </a:r>
            <a:r>
              <a:rPr lang="en-US" sz="3200" b="1" dirty="0" smtClean="0"/>
              <a:t>Open/Closed </a:t>
            </a:r>
            <a:r>
              <a:rPr lang="en-US" sz="3200" b="1" dirty="0"/>
              <a:t>Principle </a:t>
            </a:r>
            <a:r>
              <a:rPr lang="tr-TR" sz="3200" b="1" dirty="0" smtClean="0"/>
              <a:t/>
            </a:r>
            <a:br>
              <a:rPr lang="tr-TR" sz="3200" b="1" dirty="0" smtClean="0"/>
            </a:br>
            <a:r>
              <a:rPr lang="en-US" sz="3200" b="1" dirty="0" smtClean="0"/>
              <a:t>(</a:t>
            </a:r>
            <a:r>
              <a:rPr lang="en-US" sz="3200" b="1" dirty="0" err="1"/>
              <a:t>Açık</a:t>
            </a:r>
            <a:r>
              <a:rPr lang="en-US" sz="3200" b="1" dirty="0"/>
              <a:t> </a:t>
            </a:r>
            <a:r>
              <a:rPr lang="en-US" sz="3200" b="1" dirty="0" err="1"/>
              <a:t>Kapalı</a:t>
            </a:r>
            <a:r>
              <a:rPr lang="en-US" sz="3200" b="1" dirty="0"/>
              <a:t> </a:t>
            </a:r>
            <a:r>
              <a:rPr lang="en-US" sz="3200" b="1" dirty="0" err="1"/>
              <a:t>Prensibi</a:t>
            </a:r>
            <a:r>
              <a:rPr lang="en-US" sz="3200" b="1" dirty="0"/>
              <a:t>)</a:t>
            </a:r>
            <a:endParaRPr lang="tr-TR" sz="3200" b="1"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10</a:t>
            </a:fld>
            <a:endParaRPr lang="tr-TR"/>
          </a:p>
        </p:txBody>
      </p:sp>
      <p:sp>
        <p:nvSpPr>
          <p:cNvPr id="6" name="Dikdörtgen 5"/>
          <p:cNvSpPr/>
          <p:nvPr/>
        </p:nvSpPr>
        <p:spPr>
          <a:xfrm>
            <a:off x="640080" y="1451547"/>
            <a:ext cx="8164286" cy="4247317"/>
          </a:xfrm>
          <a:prstGeom prst="rect">
            <a:avLst/>
          </a:prstGeom>
        </p:spPr>
        <p:txBody>
          <a:bodyPr wrap="square">
            <a:spAutoFit/>
          </a:bodyPr>
          <a:lstStyle/>
          <a:p>
            <a:pPr marL="285750" indent="-285750">
              <a:buFont typeface="Wingdings" panose="05000000000000000000" pitchFamily="2" charset="2"/>
              <a:buChar char="Ø"/>
            </a:pPr>
            <a:r>
              <a:rPr lang="tr-TR" dirty="0">
                <a:solidFill>
                  <a:srgbClr val="292929"/>
                </a:solidFill>
                <a:latin typeface="charter"/>
              </a:rPr>
              <a:t>Geliştirdiğimiz yazılıma/sınıfa </a:t>
            </a:r>
            <a:r>
              <a:rPr lang="tr-TR" dirty="0" smtClean="0">
                <a:solidFill>
                  <a:srgbClr val="292929"/>
                </a:solidFill>
                <a:latin typeface="charter"/>
              </a:rPr>
              <a:t>var olan </a:t>
            </a:r>
            <a:r>
              <a:rPr lang="tr-TR" dirty="0">
                <a:solidFill>
                  <a:srgbClr val="292929"/>
                </a:solidFill>
                <a:latin typeface="charter"/>
              </a:rPr>
              <a:t>kodu değiştirmeden, yeni kod yazılarak yeni özellikler eklenebilmelidir</a:t>
            </a:r>
            <a:r>
              <a:rPr lang="tr-TR" dirty="0" smtClean="0">
                <a:solidFill>
                  <a:srgbClr val="292929"/>
                </a:solidFill>
                <a:latin typeface="charter"/>
              </a:rPr>
              <a:t>.</a:t>
            </a:r>
          </a:p>
          <a:p>
            <a:pPr marL="285750" indent="-285750">
              <a:buFont typeface="Wingdings" panose="05000000000000000000" pitchFamily="2" charset="2"/>
              <a:buChar char="Ø"/>
            </a:pPr>
            <a:endParaRPr lang="tr-TR" dirty="0" smtClean="0">
              <a:solidFill>
                <a:srgbClr val="292929"/>
              </a:solidFill>
              <a:latin typeface="charter"/>
            </a:endParaRPr>
          </a:p>
          <a:p>
            <a:pPr marL="285750" indent="-285750">
              <a:buFont typeface="Wingdings" panose="05000000000000000000" pitchFamily="2" charset="2"/>
              <a:buChar char="Ø"/>
            </a:pPr>
            <a:r>
              <a:rPr lang="tr-TR" dirty="0" smtClean="0">
                <a:solidFill>
                  <a:srgbClr val="292929"/>
                </a:solidFill>
                <a:latin typeface="charter"/>
              </a:rPr>
              <a:t>Yeni </a:t>
            </a:r>
            <a:r>
              <a:rPr lang="tr-TR" dirty="0">
                <a:solidFill>
                  <a:srgbClr val="292929"/>
                </a:solidFill>
                <a:latin typeface="charter"/>
              </a:rPr>
              <a:t>bir gereksinim geldiğinde mevcut kod üzerinde herhangi bir değişiklik yapıyorsanız, </a:t>
            </a:r>
            <a:r>
              <a:rPr lang="tr-TR" dirty="0" err="1">
                <a:solidFill>
                  <a:srgbClr val="292929"/>
                </a:solidFill>
                <a:latin typeface="charter"/>
              </a:rPr>
              <a:t>open</a:t>
            </a:r>
            <a:r>
              <a:rPr lang="tr-TR" dirty="0">
                <a:solidFill>
                  <a:srgbClr val="292929"/>
                </a:solidFill>
                <a:latin typeface="charter"/>
              </a:rPr>
              <a:t>/</a:t>
            </a:r>
            <a:r>
              <a:rPr lang="tr-TR" dirty="0" err="1">
                <a:solidFill>
                  <a:srgbClr val="292929"/>
                </a:solidFill>
                <a:latin typeface="charter"/>
              </a:rPr>
              <a:t>closed</a:t>
            </a:r>
            <a:r>
              <a:rPr lang="tr-TR" dirty="0">
                <a:solidFill>
                  <a:srgbClr val="292929"/>
                </a:solidFill>
                <a:latin typeface="charter"/>
              </a:rPr>
              <a:t> prensibine ters düşüp düşmediğinizi kontrol etmenizde yarar var. </a:t>
            </a:r>
            <a:endParaRPr lang="tr-TR" dirty="0" smtClean="0">
              <a:solidFill>
                <a:srgbClr val="292929"/>
              </a:solidFill>
              <a:latin typeface="charter"/>
            </a:endParaRPr>
          </a:p>
          <a:p>
            <a:pPr marL="285750" indent="-285750">
              <a:buFont typeface="Wingdings" panose="05000000000000000000" pitchFamily="2" charset="2"/>
              <a:buChar char="Ø"/>
            </a:pPr>
            <a:endParaRPr lang="tr-TR" dirty="0" smtClean="0">
              <a:solidFill>
                <a:srgbClr val="292929"/>
              </a:solidFill>
              <a:latin typeface="charter"/>
            </a:endParaRPr>
          </a:p>
          <a:p>
            <a:pPr marL="285750" indent="-285750">
              <a:buFont typeface="Wingdings" panose="05000000000000000000" pitchFamily="2" charset="2"/>
              <a:buChar char="Ø"/>
            </a:pPr>
            <a:r>
              <a:rPr lang="tr-TR" dirty="0" smtClean="0">
                <a:solidFill>
                  <a:srgbClr val="292929"/>
                </a:solidFill>
                <a:latin typeface="charter"/>
              </a:rPr>
              <a:t>Yazılımı </a:t>
            </a:r>
            <a:r>
              <a:rPr lang="tr-TR" dirty="0">
                <a:solidFill>
                  <a:srgbClr val="292929"/>
                </a:solidFill>
                <a:latin typeface="charter"/>
              </a:rPr>
              <a:t>geliştirirken gelecekte oluşabilecek özellikler ve geliştirmeleri her şeyiyle öngöremeyiz. O yüzden oluşabileceğini düşündüğümüz </a:t>
            </a:r>
            <a:r>
              <a:rPr lang="tr-TR" dirty="0" smtClean="0">
                <a:solidFill>
                  <a:srgbClr val="292929"/>
                </a:solidFill>
                <a:latin typeface="charter"/>
              </a:rPr>
              <a:t>kodları da </a:t>
            </a:r>
            <a:r>
              <a:rPr lang="tr-TR" dirty="0">
                <a:solidFill>
                  <a:srgbClr val="292929"/>
                </a:solidFill>
                <a:latin typeface="charter"/>
              </a:rPr>
              <a:t>şimdiden geliştirmemeliyiz. </a:t>
            </a:r>
            <a:endParaRPr lang="tr-TR" dirty="0" smtClean="0">
              <a:solidFill>
                <a:srgbClr val="292929"/>
              </a:solidFill>
              <a:latin typeface="charter"/>
            </a:endParaRPr>
          </a:p>
          <a:p>
            <a:pPr marL="285750" indent="-285750">
              <a:buFont typeface="Wingdings" panose="05000000000000000000" pitchFamily="2" charset="2"/>
              <a:buChar char="Ø"/>
            </a:pPr>
            <a:endParaRPr lang="tr-TR" dirty="0" smtClean="0">
              <a:solidFill>
                <a:srgbClr val="292929"/>
              </a:solidFill>
              <a:latin typeface="charter"/>
            </a:endParaRPr>
          </a:p>
          <a:p>
            <a:pPr marL="285750" indent="-285750">
              <a:buFont typeface="Wingdings" panose="05000000000000000000" pitchFamily="2" charset="2"/>
              <a:buChar char="Ø"/>
            </a:pPr>
            <a:r>
              <a:rPr lang="tr-TR" dirty="0" smtClean="0">
                <a:solidFill>
                  <a:srgbClr val="292929"/>
                </a:solidFill>
                <a:latin typeface="charter"/>
              </a:rPr>
              <a:t>Yeni </a:t>
            </a:r>
            <a:r>
              <a:rPr lang="tr-TR" dirty="0">
                <a:solidFill>
                  <a:srgbClr val="292929"/>
                </a:solidFill>
                <a:latin typeface="charter"/>
              </a:rPr>
              <a:t>gelecek özellikler için </a:t>
            </a:r>
            <a:r>
              <a:rPr lang="tr-TR" dirty="0" smtClean="0">
                <a:solidFill>
                  <a:srgbClr val="292929"/>
                </a:solidFill>
                <a:latin typeface="charter"/>
              </a:rPr>
              <a:t>var olan </a:t>
            </a:r>
            <a:r>
              <a:rPr lang="tr-TR" dirty="0">
                <a:solidFill>
                  <a:srgbClr val="292929"/>
                </a:solidFill>
                <a:latin typeface="charter"/>
              </a:rPr>
              <a:t>kodu değiştirmeden, </a:t>
            </a:r>
            <a:r>
              <a:rPr lang="tr-TR" dirty="0" smtClean="0">
                <a:solidFill>
                  <a:srgbClr val="292929"/>
                </a:solidFill>
                <a:latin typeface="charter"/>
              </a:rPr>
              <a:t>var olan </a:t>
            </a:r>
            <a:r>
              <a:rPr lang="tr-TR" dirty="0">
                <a:solidFill>
                  <a:srgbClr val="292929"/>
                </a:solidFill>
                <a:latin typeface="charter"/>
              </a:rPr>
              <a:t>yapıyı bozmadan esnek bir geliştirme modeli uygulayarak, önü açık ve gelecekten gereksinimlere kolayca adapte olup, ayak uydurabilen bir model uygulamalıyız.</a:t>
            </a:r>
            <a:endParaRPr lang="tr-TR" dirty="0"/>
          </a:p>
        </p:txBody>
      </p:sp>
    </p:spTree>
    <p:extLst>
      <p:ext uri="{BB962C8B-B14F-4D97-AF65-F5344CB8AC3E}">
        <p14:creationId xmlns:p14="http://schemas.microsoft.com/office/powerpoint/2010/main" val="44566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smtClean="0"/>
              <a:t>O</a:t>
            </a:r>
            <a:r>
              <a:rPr lang="tr-TR" sz="3200" b="1" dirty="0"/>
              <a:t> — </a:t>
            </a:r>
            <a:r>
              <a:rPr lang="en-US" sz="3200" b="1" dirty="0" smtClean="0"/>
              <a:t>Open/Closed </a:t>
            </a:r>
            <a:r>
              <a:rPr lang="en-US" sz="3200" b="1" dirty="0"/>
              <a:t>Principle </a:t>
            </a:r>
            <a:r>
              <a:rPr lang="tr-TR" sz="3200" b="1" dirty="0" smtClean="0"/>
              <a:t/>
            </a:r>
            <a:br>
              <a:rPr lang="tr-TR" sz="3200" b="1" dirty="0" smtClean="0"/>
            </a:br>
            <a:r>
              <a:rPr lang="en-US" sz="3200" b="1" dirty="0" smtClean="0"/>
              <a:t>(</a:t>
            </a:r>
            <a:r>
              <a:rPr lang="en-US" sz="3200" b="1" dirty="0" err="1"/>
              <a:t>Açık</a:t>
            </a:r>
            <a:r>
              <a:rPr lang="en-US" sz="3200" b="1" dirty="0"/>
              <a:t> </a:t>
            </a:r>
            <a:r>
              <a:rPr lang="en-US" sz="3200" b="1" dirty="0" err="1"/>
              <a:t>Kapalı</a:t>
            </a:r>
            <a:r>
              <a:rPr lang="en-US" sz="3200" b="1" dirty="0"/>
              <a:t> </a:t>
            </a:r>
            <a:r>
              <a:rPr lang="en-US" sz="3200" b="1" dirty="0" err="1"/>
              <a:t>Prensibi</a:t>
            </a:r>
            <a:r>
              <a:rPr lang="en-US" sz="3200" b="1" dirty="0"/>
              <a:t>)</a:t>
            </a:r>
            <a:endParaRPr lang="tr-TR" sz="3200" b="1" dirty="0"/>
          </a:p>
        </p:txBody>
      </p:sp>
      <p:sp>
        <p:nvSpPr>
          <p:cNvPr id="3" name="Dikdörtgen 2"/>
          <p:cNvSpPr/>
          <p:nvPr/>
        </p:nvSpPr>
        <p:spPr>
          <a:xfrm>
            <a:off x="822959" y="1410176"/>
            <a:ext cx="7543800" cy="923330"/>
          </a:xfrm>
          <a:prstGeom prst="rect">
            <a:avLst/>
          </a:prstGeom>
        </p:spPr>
        <p:txBody>
          <a:bodyPr wrap="square">
            <a:spAutoFit/>
          </a:bodyPr>
          <a:lstStyle/>
          <a:p>
            <a:r>
              <a:rPr lang="tr-TR" dirty="0" err="1">
                <a:solidFill>
                  <a:srgbClr val="292929"/>
                </a:solidFill>
                <a:latin typeface="charter"/>
              </a:rPr>
              <a:t>Single</a:t>
            </a:r>
            <a:r>
              <a:rPr lang="tr-TR" dirty="0">
                <a:solidFill>
                  <a:srgbClr val="292929"/>
                </a:solidFill>
                <a:latin typeface="charter"/>
              </a:rPr>
              <a:t> </a:t>
            </a:r>
            <a:r>
              <a:rPr lang="tr-TR" dirty="0" err="1">
                <a:solidFill>
                  <a:srgbClr val="292929"/>
                </a:solidFill>
                <a:latin typeface="charter"/>
              </a:rPr>
              <a:t>Responsibility’e</a:t>
            </a:r>
            <a:r>
              <a:rPr lang="tr-TR" dirty="0">
                <a:solidFill>
                  <a:srgbClr val="292929"/>
                </a:solidFill>
                <a:latin typeface="charter"/>
              </a:rPr>
              <a:t> sahip bir Alan hesaplayıcı program yazmaya başladığımızı varsayalım ancak sadece dikdörtgen hesabına ihtiyacımız </a:t>
            </a:r>
            <a:r>
              <a:rPr lang="tr-TR" dirty="0" err="1">
                <a:solidFill>
                  <a:srgbClr val="292929"/>
                </a:solidFill>
                <a:latin typeface="charter"/>
              </a:rPr>
              <a:t>oldugunu</a:t>
            </a:r>
            <a:r>
              <a:rPr lang="tr-TR" dirty="0">
                <a:solidFill>
                  <a:srgbClr val="292929"/>
                </a:solidFill>
                <a:latin typeface="charter"/>
              </a:rPr>
              <a:t> düşünelim.</a:t>
            </a:r>
            <a:endParaRPr lang="tr-TR" dirty="0"/>
          </a:p>
        </p:txBody>
      </p:sp>
      <p:pic>
        <p:nvPicPr>
          <p:cNvPr id="5" name="Resim 4"/>
          <p:cNvPicPr>
            <a:picLocks noChangeAspect="1"/>
          </p:cNvPicPr>
          <p:nvPr/>
        </p:nvPicPr>
        <p:blipFill>
          <a:blip r:embed="rId2"/>
          <a:stretch>
            <a:fillRect/>
          </a:stretch>
        </p:blipFill>
        <p:spPr>
          <a:xfrm>
            <a:off x="822959" y="2333506"/>
            <a:ext cx="5591175" cy="1257300"/>
          </a:xfrm>
          <a:prstGeom prst="rect">
            <a:avLst/>
          </a:prstGeom>
        </p:spPr>
      </p:pic>
      <p:pic>
        <p:nvPicPr>
          <p:cNvPr id="6" name="Resim 5"/>
          <p:cNvPicPr>
            <a:picLocks noChangeAspect="1"/>
          </p:cNvPicPr>
          <p:nvPr/>
        </p:nvPicPr>
        <p:blipFill>
          <a:blip r:embed="rId3"/>
          <a:stretch>
            <a:fillRect/>
          </a:stretch>
        </p:blipFill>
        <p:spPr>
          <a:xfrm>
            <a:off x="822959" y="3590806"/>
            <a:ext cx="5591175" cy="1819275"/>
          </a:xfrm>
          <a:prstGeom prst="rect">
            <a:avLst/>
          </a:prstGeom>
        </p:spPr>
      </p:pic>
      <p:sp>
        <p:nvSpPr>
          <p:cNvPr id="7" name="Dikdörtgen 6"/>
          <p:cNvSpPr/>
          <p:nvPr/>
        </p:nvSpPr>
        <p:spPr>
          <a:xfrm>
            <a:off x="822960" y="5536456"/>
            <a:ext cx="6818812" cy="923330"/>
          </a:xfrm>
          <a:prstGeom prst="rect">
            <a:avLst/>
          </a:prstGeom>
        </p:spPr>
        <p:txBody>
          <a:bodyPr wrap="square">
            <a:spAutoFit/>
          </a:bodyPr>
          <a:lstStyle/>
          <a:p>
            <a:r>
              <a:rPr lang="tr-TR" i="1" dirty="0" err="1">
                <a:solidFill>
                  <a:srgbClr val="292929"/>
                </a:solidFill>
                <a:latin typeface="charter"/>
              </a:rPr>
              <a:t>Area</a:t>
            </a:r>
            <a:r>
              <a:rPr lang="tr-TR" i="1" dirty="0">
                <a:solidFill>
                  <a:srgbClr val="292929"/>
                </a:solidFill>
                <a:latin typeface="charter"/>
              </a:rPr>
              <a:t> servisimiz dikdörtgen hesabını yapacak seviyede, ancak bizim ihtiyaçlarımız daire hesabının da yapılmasını da gerektirmeye başladı diyelim.</a:t>
            </a:r>
            <a:endParaRPr lang="tr-TR" dirty="0"/>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5385487"/>
            <a:ext cx="1828800" cy="1225267"/>
          </a:xfrm>
          <a:prstGeom prst="rect">
            <a:avLst/>
          </a:prstGeom>
        </p:spPr>
      </p:pic>
    </p:spTree>
    <p:extLst>
      <p:ext uri="{BB962C8B-B14F-4D97-AF65-F5344CB8AC3E}">
        <p14:creationId xmlns:p14="http://schemas.microsoft.com/office/powerpoint/2010/main" val="4153757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smtClean="0"/>
              <a:t>O</a:t>
            </a:r>
            <a:r>
              <a:rPr lang="tr-TR" sz="3200" b="1" dirty="0"/>
              <a:t> — </a:t>
            </a:r>
            <a:r>
              <a:rPr lang="en-US" sz="3200" b="1" dirty="0" smtClean="0"/>
              <a:t>Open/Closed </a:t>
            </a:r>
            <a:r>
              <a:rPr lang="en-US" sz="3200" b="1" dirty="0"/>
              <a:t>Principle </a:t>
            </a:r>
            <a:r>
              <a:rPr lang="tr-TR" sz="3200" b="1" dirty="0" smtClean="0"/>
              <a:t/>
            </a:r>
            <a:br>
              <a:rPr lang="tr-TR" sz="3200" b="1" dirty="0" smtClean="0"/>
            </a:br>
            <a:r>
              <a:rPr lang="en-US" sz="3200" b="1" dirty="0" smtClean="0"/>
              <a:t>(</a:t>
            </a:r>
            <a:r>
              <a:rPr lang="en-US" sz="3200" b="1" dirty="0" err="1"/>
              <a:t>Açık</a:t>
            </a:r>
            <a:r>
              <a:rPr lang="en-US" sz="3200" b="1" dirty="0"/>
              <a:t> </a:t>
            </a:r>
            <a:r>
              <a:rPr lang="en-US" sz="3200" b="1" dirty="0" err="1"/>
              <a:t>Kapalı</a:t>
            </a:r>
            <a:r>
              <a:rPr lang="en-US" sz="3200" b="1" dirty="0"/>
              <a:t> </a:t>
            </a:r>
            <a:r>
              <a:rPr lang="en-US" sz="3200" b="1" dirty="0" err="1"/>
              <a:t>Prensibi</a:t>
            </a:r>
            <a:r>
              <a:rPr lang="en-US" sz="3200" b="1" dirty="0"/>
              <a:t>)</a:t>
            </a:r>
            <a:endParaRPr lang="tr-TR" sz="3200" b="1"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12</a:t>
            </a:fld>
            <a:endParaRPr lang="tr-TR"/>
          </a:p>
        </p:txBody>
      </p:sp>
      <p:pic>
        <p:nvPicPr>
          <p:cNvPr id="3" name="Resim 2"/>
          <p:cNvPicPr>
            <a:picLocks noChangeAspect="1"/>
          </p:cNvPicPr>
          <p:nvPr/>
        </p:nvPicPr>
        <p:blipFill>
          <a:blip r:embed="rId2"/>
          <a:stretch>
            <a:fillRect/>
          </a:stretch>
        </p:blipFill>
        <p:spPr>
          <a:xfrm>
            <a:off x="618988" y="1186961"/>
            <a:ext cx="3438525" cy="914400"/>
          </a:xfrm>
          <a:prstGeom prst="rect">
            <a:avLst/>
          </a:prstGeom>
        </p:spPr>
      </p:pic>
      <p:sp>
        <p:nvSpPr>
          <p:cNvPr id="6" name="Dikdörtgen 5"/>
          <p:cNvSpPr/>
          <p:nvPr/>
        </p:nvSpPr>
        <p:spPr>
          <a:xfrm>
            <a:off x="4057513" y="1186961"/>
            <a:ext cx="4733790" cy="923330"/>
          </a:xfrm>
          <a:prstGeom prst="rect">
            <a:avLst/>
          </a:prstGeom>
        </p:spPr>
        <p:txBody>
          <a:bodyPr wrap="square">
            <a:spAutoFit/>
          </a:bodyPr>
          <a:lstStyle/>
          <a:p>
            <a:r>
              <a:rPr lang="tr-TR" dirty="0">
                <a:solidFill>
                  <a:srgbClr val="292929"/>
                </a:solidFill>
                <a:latin typeface="charter"/>
              </a:rPr>
              <a:t>Daire alan hesabı yapabilmek için </a:t>
            </a:r>
            <a:r>
              <a:rPr lang="tr-TR" dirty="0" err="1">
                <a:solidFill>
                  <a:srgbClr val="292929"/>
                </a:solidFill>
                <a:latin typeface="charter"/>
              </a:rPr>
              <a:t>AreaService’i</a:t>
            </a:r>
            <a:r>
              <a:rPr lang="tr-TR" dirty="0">
                <a:solidFill>
                  <a:srgbClr val="292929"/>
                </a:solidFill>
                <a:latin typeface="charter"/>
              </a:rPr>
              <a:t> içindeki </a:t>
            </a:r>
            <a:r>
              <a:rPr lang="tr-TR" dirty="0" err="1">
                <a:solidFill>
                  <a:srgbClr val="292929"/>
                </a:solidFill>
                <a:latin typeface="charter"/>
              </a:rPr>
              <a:t>calculateArea</a:t>
            </a:r>
            <a:r>
              <a:rPr lang="tr-TR" dirty="0">
                <a:solidFill>
                  <a:srgbClr val="292929"/>
                </a:solidFill>
                <a:latin typeface="charter"/>
              </a:rPr>
              <a:t> </a:t>
            </a:r>
            <a:r>
              <a:rPr lang="tr-TR" dirty="0" err="1">
                <a:solidFill>
                  <a:srgbClr val="292929"/>
                </a:solidFill>
                <a:latin typeface="charter"/>
              </a:rPr>
              <a:t>methodumuzda</a:t>
            </a:r>
            <a:r>
              <a:rPr lang="tr-TR" dirty="0">
                <a:solidFill>
                  <a:srgbClr val="292929"/>
                </a:solidFill>
                <a:latin typeface="charter"/>
              </a:rPr>
              <a:t> değişiklik yapmamız gerekti.</a:t>
            </a:r>
            <a:endParaRPr lang="tr-TR" dirty="0"/>
          </a:p>
        </p:txBody>
      </p:sp>
      <p:pic>
        <p:nvPicPr>
          <p:cNvPr id="7" name="Resim 6"/>
          <p:cNvPicPr>
            <a:picLocks noChangeAspect="1"/>
          </p:cNvPicPr>
          <p:nvPr/>
        </p:nvPicPr>
        <p:blipFill>
          <a:blip r:embed="rId3"/>
          <a:stretch>
            <a:fillRect/>
          </a:stretch>
        </p:blipFill>
        <p:spPr>
          <a:xfrm>
            <a:off x="618988" y="2101361"/>
            <a:ext cx="6210300" cy="3038475"/>
          </a:xfrm>
          <a:prstGeom prst="rect">
            <a:avLst/>
          </a:prstGeom>
        </p:spPr>
      </p:pic>
      <p:sp>
        <p:nvSpPr>
          <p:cNvPr id="8" name="Aşağı Ok 7"/>
          <p:cNvSpPr/>
          <p:nvPr/>
        </p:nvSpPr>
        <p:spPr>
          <a:xfrm rot="5400000">
            <a:off x="7490255" y="3474550"/>
            <a:ext cx="640080" cy="655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08368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smtClean="0"/>
              <a:t>O</a:t>
            </a:r>
            <a:r>
              <a:rPr lang="tr-TR" sz="3200" b="1" dirty="0"/>
              <a:t> — </a:t>
            </a:r>
            <a:r>
              <a:rPr lang="en-US" sz="3200" b="1" dirty="0" smtClean="0"/>
              <a:t>Open/Closed </a:t>
            </a:r>
            <a:r>
              <a:rPr lang="en-US" sz="3200" b="1" dirty="0"/>
              <a:t>Principle </a:t>
            </a:r>
            <a:r>
              <a:rPr lang="tr-TR" sz="3200" b="1" dirty="0" smtClean="0"/>
              <a:t/>
            </a:r>
            <a:br>
              <a:rPr lang="tr-TR" sz="3200" b="1" dirty="0" smtClean="0"/>
            </a:br>
            <a:r>
              <a:rPr lang="en-US" sz="3200" b="1" dirty="0" smtClean="0"/>
              <a:t>(</a:t>
            </a:r>
            <a:r>
              <a:rPr lang="en-US" sz="3200" b="1" dirty="0" err="1"/>
              <a:t>Açık</a:t>
            </a:r>
            <a:r>
              <a:rPr lang="en-US" sz="3200" b="1" dirty="0"/>
              <a:t> </a:t>
            </a:r>
            <a:r>
              <a:rPr lang="en-US" sz="3200" b="1" dirty="0" err="1"/>
              <a:t>Kapalı</a:t>
            </a:r>
            <a:r>
              <a:rPr lang="en-US" sz="3200" b="1" dirty="0"/>
              <a:t> </a:t>
            </a:r>
            <a:r>
              <a:rPr lang="en-US" sz="3200" b="1" dirty="0" err="1"/>
              <a:t>Prensibi</a:t>
            </a:r>
            <a:r>
              <a:rPr lang="en-US" sz="3200" b="1" dirty="0"/>
              <a:t>)</a:t>
            </a:r>
            <a:endParaRPr lang="tr-TR" sz="3200" b="1"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13</a:t>
            </a:fld>
            <a:endParaRPr lang="tr-TR"/>
          </a:p>
        </p:txBody>
      </p:sp>
      <p:sp>
        <p:nvSpPr>
          <p:cNvPr id="9" name="Dikdörtgen 8"/>
          <p:cNvSpPr/>
          <p:nvPr/>
        </p:nvSpPr>
        <p:spPr>
          <a:xfrm>
            <a:off x="508701" y="1390796"/>
            <a:ext cx="8172315" cy="2585323"/>
          </a:xfrm>
          <a:prstGeom prst="rect">
            <a:avLst/>
          </a:prstGeom>
        </p:spPr>
        <p:txBody>
          <a:bodyPr wrap="square">
            <a:spAutoFit/>
          </a:bodyPr>
          <a:lstStyle/>
          <a:p>
            <a:r>
              <a:rPr lang="tr-TR" dirty="0">
                <a:solidFill>
                  <a:srgbClr val="292929"/>
                </a:solidFill>
                <a:latin typeface="charter"/>
              </a:rPr>
              <a:t>Yeni bir şekil eklemek istediğimizde </a:t>
            </a:r>
            <a:r>
              <a:rPr lang="tr-TR" b="1" dirty="0">
                <a:solidFill>
                  <a:srgbClr val="292929"/>
                </a:solidFill>
                <a:latin typeface="charter"/>
              </a:rPr>
              <a:t>üçgen</a:t>
            </a:r>
            <a:r>
              <a:rPr lang="tr-TR" dirty="0">
                <a:solidFill>
                  <a:srgbClr val="292929"/>
                </a:solidFill>
                <a:latin typeface="charter"/>
              </a:rPr>
              <a:t> gibi sürekli bu metot üzerinde değişiklikler yapacağız ve durum giderek kötüleşecek ve oluşan durum </a:t>
            </a:r>
            <a:r>
              <a:rPr lang="tr-TR" b="1" dirty="0" err="1">
                <a:solidFill>
                  <a:srgbClr val="292929"/>
                </a:solidFill>
                <a:latin typeface="charter"/>
              </a:rPr>
              <a:t>open</a:t>
            </a:r>
            <a:r>
              <a:rPr lang="tr-TR" b="1" dirty="0">
                <a:solidFill>
                  <a:srgbClr val="292929"/>
                </a:solidFill>
                <a:latin typeface="charter"/>
              </a:rPr>
              <a:t>/</a:t>
            </a:r>
            <a:r>
              <a:rPr lang="tr-TR" b="1" dirty="0" err="1">
                <a:solidFill>
                  <a:srgbClr val="292929"/>
                </a:solidFill>
                <a:latin typeface="charter"/>
              </a:rPr>
              <a:t>closed</a:t>
            </a:r>
            <a:r>
              <a:rPr lang="tr-TR" dirty="0">
                <a:solidFill>
                  <a:srgbClr val="292929"/>
                </a:solidFill>
                <a:latin typeface="charter"/>
              </a:rPr>
              <a:t> prensibine </a:t>
            </a:r>
            <a:r>
              <a:rPr lang="tr-TR" b="1" dirty="0">
                <a:solidFill>
                  <a:srgbClr val="292929"/>
                </a:solidFill>
                <a:latin typeface="charter"/>
              </a:rPr>
              <a:t>uymadığımızı</a:t>
            </a:r>
            <a:r>
              <a:rPr lang="tr-TR" dirty="0">
                <a:solidFill>
                  <a:srgbClr val="292929"/>
                </a:solidFill>
                <a:latin typeface="charter"/>
              </a:rPr>
              <a:t> gösteriyor. </a:t>
            </a:r>
            <a:endParaRPr lang="tr-TR" dirty="0" smtClean="0">
              <a:solidFill>
                <a:srgbClr val="292929"/>
              </a:solidFill>
              <a:latin typeface="charter"/>
            </a:endParaRPr>
          </a:p>
          <a:p>
            <a:endParaRPr lang="tr-TR" dirty="0">
              <a:solidFill>
                <a:srgbClr val="292929"/>
              </a:solidFill>
              <a:latin typeface="charter"/>
            </a:endParaRPr>
          </a:p>
          <a:p>
            <a:r>
              <a:rPr lang="tr-TR" dirty="0" smtClean="0">
                <a:solidFill>
                  <a:srgbClr val="292929"/>
                </a:solidFill>
                <a:latin typeface="charter"/>
              </a:rPr>
              <a:t>Bu </a:t>
            </a:r>
            <a:r>
              <a:rPr lang="tr-TR" dirty="0">
                <a:solidFill>
                  <a:srgbClr val="292929"/>
                </a:solidFill>
                <a:latin typeface="charter"/>
              </a:rPr>
              <a:t>durum için sınıfımız/metodumuz değişikliğe kapalı değil aksine değişiklik zorunlu hale gelmiştir. </a:t>
            </a:r>
            <a:endParaRPr lang="tr-TR" dirty="0" smtClean="0">
              <a:solidFill>
                <a:srgbClr val="292929"/>
              </a:solidFill>
              <a:latin typeface="charter"/>
            </a:endParaRPr>
          </a:p>
          <a:p>
            <a:endParaRPr lang="tr-TR" dirty="0">
              <a:solidFill>
                <a:srgbClr val="292929"/>
              </a:solidFill>
              <a:latin typeface="charter"/>
            </a:endParaRPr>
          </a:p>
          <a:p>
            <a:r>
              <a:rPr lang="tr-TR" dirty="0" smtClean="0">
                <a:solidFill>
                  <a:srgbClr val="292929"/>
                </a:solidFill>
                <a:latin typeface="charter"/>
              </a:rPr>
              <a:t>Genişleme </a:t>
            </a:r>
            <a:r>
              <a:rPr lang="tr-TR" dirty="0">
                <a:solidFill>
                  <a:srgbClr val="292929"/>
                </a:solidFill>
                <a:latin typeface="charter"/>
              </a:rPr>
              <a:t>ise seçenekler arasında değildir. Her yeni şekil eklenmesi için </a:t>
            </a:r>
            <a:r>
              <a:rPr lang="tr-TR" dirty="0" err="1">
                <a:solidFill>
                  <a:srgbClr val="292929"/>
                </a:solidFill>
                <a:latin typeface="charter"/>
              </a:rPr>
              <a:t>AreaService</a:t>
            </a:r>
            <a:r>
              <a:rPr lang="tr-TR" dirty="0">
                <a:solidFill>
                  <a:srgbClr val="292929"/>
                </a:solidFill>
                <a:latin typeface="charter"/>
              </a:rPr>
              <a:t> üzerinde </a:t>
            </a:r>
            <a:r>
              <a:rPr lang="tr-TR" b="1" dirty="0">
                <a:solidFill>
                  <a:srgbClr val="292929"/>
                </a:solidFill>
                <a:latin typeface="charter"/>
              </a:rPr>
              <a:t>değişikliğe</a:t>
            </a:r>
            <a:r>
              <a:rPr lang="tr-TR" dirty="0">
                <a:solidFill>
                  <a:srgbClr val="292929"/>
                </a:solidFill>
                <a:latin typeface="charter"/>
              </a:rPr>
              <a:t> gitmemiz gerekiyor.</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589" y="4179954"/>
            <a:ext cx="5930537" cy="2279832"/>
          </a:xfrm>
          <a:prstGeom prst="rect">
            <a:avLst/>
          </a:prstGeom>
        </p:spPr>
      </p:pic>
    </p:spTree>
    <p:extLst>
      <p:ext uri="{BB962C8B-B14F-4D97-AF65-F5344CB8AC3E}">
        <p14:creationId xmlns:p14="http://schemas.microsoft.com/office/powerpoint/2010/main" val="3598654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smtClean="0"/>
              <a:t>O</a:t>
            </a:r>
            <a:r>
              <a:rPr lang="tr-TR" sz="3200" b="1" dirty="0"/>
              <a:t> — </a:t>
            </a:r>
            <a:r>
              <a:rPr lang="en-US" sz="3200" b="1" dirty="0" smtClean="0"/>
              <a:t>Open/Closed </a:t>
            </a:r>
            <a:r>
              <a:rPr lang="en-US" sz="3200" b="1" dirty="0"/>
              <a:t>Principle </a:t>
            </a:r>
            <a:r>
              <a:rPr lang="tr-TR" sz="3200" b="1" dirty="0" smtClean="0"/>
              <a:t/>
            </a:r>
            <a:br>
              <a:rPr lang="tr-TR" sz="3200" b="1" dirty="0" smtClean="0"/>
            </a:br>
            <a:r>
              <a:rPr lang="en-US" sz="3200" b="1" dirty="0" smtClean="0"/>
              <a:t>(</a:t>
            </a:r>
            <a:r>
              <a:rPr lang="en-US" sz="3200" b="1" dirty="0" err="1"/>
              <a:t>Açık</a:t>
            </a:r>
            <a:r>
              <a:rPr lang="en-US" sz="3200" b="1" dirty="0"/>
              <a:t> </a:t>
            </a:r>
            <a:r>
              <a:rPr lang="en-US" sz="3200" b="1" dirty="0" err="1"/>
              <a:t>Kapalı</a:t>
            </a:r>
            <a:r>
              <a:rPr lang="en-US" sz="3200" b="1" dirty="0"/>
              <a:t> </a:t>
            </a:r>
            <a:r>
              <a:rPr lang="en-US" sz="3200" b="1" dirty="0" err="1"/>
              <a:t>Prensibi</a:t>
            </a:r>
            <a:r>
              <a:rPr lang="en-US" sz="3200" b="1" dirty="0"/>
              <a:t>)</a:t>
            </a:r>
            <a:endParaRPr lang="tr-TR" sz="3200" b="1"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14</a:t>
            </a:fld>
            <a:endParaRPr lang="tr-TR"/>
          </a:p>
        </p:txBody>
      </p:sp>
      <p:sp>
        <p:nvSpPr>
          <p:cNvPr id="3" name="Dikdörtgen 2"/>
          <p:cNvSpPr/>
          <p:nvPr/>
        </p:nvSpPr>
        <p:spPr>
          <a:xfrm>
            <a:off x="822959" y="1186961"/>
            <a:ext cx="7543800" cy="1200329"/>
          </a:xfrm>
          <a:prstGeom prst="rect">
            <a:avLst/>
          </a:prstGeom>
        </p:spPr>
        <p:txBody>
          <a:bodyPr wrap="square">
            <a:spAutoFit/>
          </a:bodyPr>
          <a:lstStyle/>
          <a:p>
            <a:r>
              <a:rPr lang="tr-TR" dirty="0" err="1">
                <a:solidFill>
                  <a:srgbClr val="292929"/>
                </a:solidFill>
                <a:latin typeface="charter"/>
              </a:rPr>
              <a:t>AreaService</a:t>
            </a:r>
            <a:r>
              <a:rPr lang="tr-TR" dirty="0">
                <a:solidFill>
                  <a:srgbClr val="292929"/>
                </a:solidFill>
                <a:latin typeface="charter"/>
              </a:rPr>
              <a:t> tüm şekil tiplerinin alan hesabını yapmakla yükümlü ancak her alanın da kendine özgü bir hesaplama yöntemi mevcut, bu cümleden de anlaşılacağı üzere her şekil için farklı hesaplama yöntemi, her şekil için kendi içlerinde hesaplama gerekliliğini doğurmaktadır.</a:t>
            </a:r>
            <a:endParaRPr lang="tr-TR" dirty="0"/>
          </a:p>
        </p:txBody>
      </p:sp>
      <p:sp>
        <p:nvSpPr>
          <p:cNvPr id="5" name="Dikdörtgen 4"/>
          <p:cNvSpPr/>
          <p:nvPr/>
        </p:nvSpPr>
        <p:spPr>
          <a:xfrm>
            <a:off x="822959" y="2475075"/>
            <a:ext cx="4572000" cy="923330"/>
          </a:xfrm>
          <a:prstGeom prst="rect">
            <a:avLst/>
          </a:prstGeom>
        </p:spPr>
        <p:txBody>
          <a:bodyPr>
            <a:spAutoFit/>
          </a:bodyPr>
          <a:lstStyle/>
          <a:p>
            <a:r>
              <a:rPr lang="tr-TR" dirty="0">
                <a:solidFill>
                  <a:srgbClr val="292929"/>
                </a:solidFill>
                <a:latin typeface="charter"/>
              </a:rPr>
              <a:t>Bunu çözmek için bir </a:t>
            </a:r>
            <a:r>
              <a:rPr lang="tr-TR" dirty="0" err="1">
                <a:solidFill>
                  <a:srgbClr val="292929"/>
                </a:solidFill>
                <a:latin typeface="charter"/>
              </a:rPr>
              <a:t>Shape</a:t>
            </a:r>
            <a:r>
              <a:rPr lang="tr-TR" dirty="0">
                <a:solidFill>
                  <a:srgbClr val="292929"/>
                </a:solidFill>
                <a:latin typeface="charter"/>
              </a:rPr>
              <a:t> </a:t>
            </a:r>
            <a:r>
              <a:rPr lang="tr-TR" dirty="0" err="1">
                <a:solidFill>
                  <a:srgbClr val="292929"/>
                </a:solidFill>
                <a:latin typeface="charter"/>
              </a:rPr>
              <a:t>interface’imiz</a:t>
            </a:r>
            <a:r>
              <a:rPr lang="tr-TR" dirty="0">
                <a:solidFill>
                  <a:srgbClr val="292929"/>
                </a:solidFill>
                <a:latin typeface="charter"/>
              </a:rPr>
              <a:t> olsa ve her bir şekil için hesaplanmış </a:t>
            </a:r>
            <a:r>
              <a:rPr lang="tr-TR" dirty="0" err="1">
                <a:solidFill>
                  <a:srgbClr val="292929"/>
                </a:solidFill>
                <a:latin typeface="charter"/>
              </a:rPr>
              <a:t>area’yı</a:t>
            </a:r>
            <a:r>
              <a:rPr lang="tr-TR" dirty="0">
                <a:solidFill>
                  <a:srgbClr val="292929"/>
                </a:solidFill>
                <a:latin typeface="charter"/>
              </a:rPr>
              <a:t> dönse nasıl olur ?</a:t>
            </a:r>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959" y="2475075"/>
            <a:ext cx="1528355" cy="1051896"/>
          </a:xfrm>
          <a:prstGeom prst="rect">
            <a:avLst/>
          </a:prstGeom>
        </p:spPr>
      </p:pic>
      <p:sp>
        <p:nvSpPr>
          <p:cNvPr id="8" name="Dikdörtgen 7"/>
          <p:cNvSpPr/>
          <p:nvPr/>
        </p:nvSpPr>
        <p:spPr>
          <a:xfrm>
            <a:off x="822959" y="4934754"/>
            <a:ext cx="7759338" cy="923330"/>
          </a:xfrm>
          <a:prstGeom prst="rect">
            <a:avLst/>
          </a:prstGeom>
        </p:spPr>
        <p:txBody>
          <a:bodyPr wrap="square">
            <a:spAutoFit/>
          </a:bodyPr>
          <a:lstStyle/>
          <a:p>
            <a:r>
              <a:rPr lang="tr-TR" dirty="0">
                <a:solidFill>
                  <a:srgbClr val="292929"/>
                </a:solidFill>
                <a:latin typeface="charter"/>
              </a:rPr>
              <a:t>Her şekil </a:t>
            </a:r>
            <a:r>
              <a:rPr lang="tr-TR" dirty="0" err="1">
                <a:solidFill>
                  <a:srgbClr val="292929"/>
                </a:solidFill>
                <a:latin typeface="charter"/>
              </a:rPr>
              <a:t>Shape</a:t>
            </a:r>
            <a:r>
              <a:rPr lang="tr-TR" dirty="0">
                <a:solidFill>
                  <a:srgbClr val="292929"/>
                </a:solidFill>
                <a:latin typeface="charter"/>
              </a:rPr>
              <a:t> üzerinden türetilmelidir. Burada açıkça görüyorum ki; Şekillerden biri olan Dikdörtgen alan hesabını </a:t>
            </a:r>
            <a:r>
              <a:rPr lang="tr-TR" dirty="0" err="1">
                <a:solidFill>
                  <a:srgbClr val="292929"/>
                </a:solidFill>
                <a:latin typeface="charter"/>
              </a:rPr>
              <a:t>getArea</a:t>
            </a:r>
            <a:r>
              <a:rPr lang="tr-TR" dirty="0">
                <a:solidFill>
                  <a:srgbClr val="292929"/>
                </a:solidFill>
                <a:latin typeface="charter"/>
              </a:rPr>
              <a:t> metodumla öğrenebilirim.</a:t>
            </a:r>
            <a:endParaRPr lang="tr-TR" dirty="0"/>
          </a:p>
        </p:txBody>
      </p:sp>
      <p:pic>
        <p:nvPicPr>
          <p:cNvPr id="9" name="Resim 8"/>
          <p:cNvPicPr>
            <a:picLocks noChangeAspect="1"/>
          </p:cNvPicPr>
          <p:nvPr/>
        </p:nvPicPr>
        <p:blipFill>
          <a:blip r:embed="rId3"/>
          <a:stretch>
            <a:fillRect/>
          </a:stretch>
        </p:blipFill>
        <p:spPr>
          <a:xfrm>
            <a:off x="822959" y="3795073"/>
            <a:ext cx="5143500" cy="809625"/>
          </a:xfrm>
          <a:prstGeom prst="rect">
            <a:avLst/>
          </a:prstGeom>
        </p:spPr>
      </p:pic>
    </p:spTree>
    <p:extLst>
      <p:ext uri="{BB962C8B-B14F-4D97-AF65-F5344CB8AC3E}">
        <p14:creationId xmlns:p14="http://schemas.microsoft.com/office/powerpoint/2010/main" val="1256246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smtClean="0"/>
              <a:t>O</a:t>
            </a:r>
            <a:r>
              <a:rPr lang="tr-TR" sz="3200" b="1" dirty="0"/>
              <a:t> — </a:t>
            </a:r>
            <a:r>
              <a:rPr lang="en-US" sz="3200" b="1" dirty="0" smtClean="0"/>
              <a:t>Open/Closed </a:t>
            </a:r>
            <a:r>
              <a:rPr lang="en-US" sz="3200" b="1" dirty="0"/>
              <a:t>Principle </a:t>
            </a:r>
            <a:r>
              <a:rPr lang="tr-TR" sz="3200" b="1" dirty="0" smtClean="0"/>
              <a:t/>
            </a:r>
            <a:br>
              <a:rPr lang="tr-TR" sz="3200" b="1" dirty="0" smtClean="0"/>
            </a:br>
            <a:r>
              <a:rPr lang="en-US" sz="3200" b="1" dirty="0" smtClean="0"/>
              <a:t>(</a:t>
            </a:r>
            <a:r>
              <a:rPr lang="en-US" sz="3200" b="1" dirty="0" err="1"/>
              <a:t>Açık</a:t>
            </a:r>
            <a:r>
              <a:rPr lang="en-US" sz="3200" b="1" dirty="0"/>
              <a:t> </a:t>
            </a:r>
            <a:r>
              <a:rPr lang="en-US" sz="3200" b="1" dirty="0" err="1"/>
              <a:t>Kapalı</a:t>
            </a:r>
            <a:r>
              <a:rPr lang="en-US" sz="3200" b="1" dirty="0"/>
              <a:t> </a:t>
            </a:r>
            <a:r>
              <a:rPr lang="en-US" sz="3200" b="1" dirty="0" err="1"/>
              <a:t>Prensibi</a:t>
            </a:r>
            <a:r>
              <a:rPr lang="en-US" sz="3200" b="1" dirty="0"/>
              <a:t>)</a:t>
            </a:r>
            <a:endParaRPr lang="tr-TR" sz="3200" b="1"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15</a:t>
            </a:fld>
            <a:endParaRPr lang="tr-TR"/>
          </a:p>
        </p:txBody>
      </p:sp>
      <p:pic>
        <p:nvPicPr>
          <p:cNvPr id="10" name="Resim 9"/>
          <p:cNvPicPr>
            <a:picLocks noChangeAspect="1"/>
          </p:cNvPicPr>
          <p:nvPr/>
        </p:nvPicPr>
        <p:blipFill>
          <a:blip r:embed="rId2"/>
          <a:stretch>
            <a:fillRect/>
          </a:stretch>
        </p:blipFill>
        <p:spPr>
          <a:xfrm>
            <a:off x="429713" y="1186961"/>
            <a:ext cx="6267450" cy="1847850"/>
          </a:xfrm>
          <a:prstGeom prst="rect">
            <a:avLst/>
          </a:prstGeom>
        </p:spPr>
      </p:pic>
      <p:pic>
        <p:nvPicPr>
          <p:cNvPr id="12" name="Resim 11"/>
          <p:cNvPicPr>
            <a:picLocks noChangeAspect="1"/>
          </p:cNvPicPr>
          <p:nvPr/>
        </p:nvPicPr>
        <p:blipFill>
          <a:blip r:embed="rId3"/>
          <a:stretch>
            <a:fillRect/>
          </a:stretch>
        </p:blipFill>
        <p:spPr>
          <a:xfrm>
            <a:off x="429713" y="3034811"/>
            <a:ext cx="6267450" cy="1647825"/>
          </a:xfrm>
          <a:prstGeom prst="rect">
            <a:avLst/>
          </a:prstGeom>
        </p:spPr>
      </p:pic>
      <p:pic>
        <p:nvPicPr>
          <p:cNvPr id="13" name="Resim 12"/>
          <p:cNvPicPr>
            <a:picLocks noChangeAspect="1"/>
          </p:cNvPicPr>
          <p:nvPr/>
        </p:nvPicPr>
        <p:blipFill>
          <a:blip r:embed="rId4"/>
          <a:stretch>
            <a:fillRect/>
          </a:stretch>
        </p:blipFill>
        <p:spPr>
          <a:xfrm>
            <a:off x="429713" y="4682636"/>
            <a:ext cx="6267450" cy="1724025"/>
          </a:xfrm>
          <a:prstGeom prst="rect">
            <a:avLst/>
          </a:prstGeom>
        </p:spPr>
      </p:pic>
      <p:sp>
        <p:nvSpPr>
          <p:cNvPr id="14" name="Dikdörtgen 13"/>
          <p:cNvSpPr/>
          <p:nvPr/>
        </p:nvSpPr>
        <p:spPr>
          <a:xfrm>
            <a:off x="5763707" y="1440887"/>
            <a:ext cx="3323273" cy="4524315"/>
          </a:xfrm>
          <a:prstGeom prst="rect">
            <a:avLst/>
          </a:prstGeom>
        </p:spPr>
        <p:txBody>
          <a:bodyPr wrap="square">
            <a:spAutoFit/>
          </a:bodyPr>
          <a:lstStyle/>
          <a:p>
            <a:r>
              <a:rPr lang="tr-TR" dirty="0">
                <a:solidFill>
                  <a:srgbClr val="292929"/>
                </a:solidFill>
                <a:latin typeface="charter"/>
              </a:rPr>
              <a:t>Artık programımız Open/</a:t>
            </a:r>
            <a:r>
              <a:rPr lang="tr-TR" dirty="0" err="1">
                <a:solidFill>
                  <a:srgbClr val="292929"/>
                </a:solidFill>
                <a:latin typeface="charter"/>
              </a:rPr>
              <a:t>Closed</a:t>
            </a:r>
            <a:r>
              <a:rPr lang="tr-TR" dirty="0">
                <a:solidFill>
                  <a:srgbClr val="292929"/>
                </a:solidFill>
                <a:latin typeface="charter"/>
              </a:rPr>
              <a:t> prensibine uygun hale gelmiştir. </a:t>
            </a:r>
            <a:endParaRPr lang="tr-TR" dirty="0" smtClean="0">
              <a:solidFill>
                <a:srgbClr val="292929"/>
              </a:solidFill>
              <a:latin typeface="charter"/>
            </a:endParaRPr>
          </a:p>
          <a:p>
            <a:r>
              <a:rPr lang="tr-TR" dirty="0" smtClean="0">
                <a:solidFill>
                  <a:srgbClr val="292929"/>
                </a:solidFill>
                <a:latin typeface="charter"/>
              </a:rPr>
              <a:t>Herhangi </a:t>
            </a:r>
            <a:r>
              <a:rPr lang="tr-TR" dirty="0">
                <a:solidFill>
                  <a:srgbClr val="292929"/>
                </a:solidFill>
                <a:latin typeface="charter"/>
              </a:rPr>
              <a:t>bir yeni şekil alanı hesaplamamız gerektiğinde yapmamız gereken </a:t>
            </a:r>
            <a:r>
              <a:rPr lang="tr-TR" b="1" dirty="0" err="1">
                <a:solidFill>
                  <a:srgbClr val="292929"/>
                </a:solidFill>
                <a:latin typeface="charter"/>
              </a:rPr>
              <a:t>AreaService</a:t>
            </a:r>
            <a:r>
              <a:rPr lang="tr-TR" dirty="0">
                <a:solidFill>
                  <a:srgbClr val="292929"/>
                </a:solidFill>
                <a:latin typeface="charter"/>
              </a:rPr>
              <a:t> üzerinde değişiklik değil, ki değişikliğe kapalı olmalıyız. </a:t>
            </a:r>
            <a:endParaRPr lang="tr-TR" dirty="0" smtClean="0">
              <a:solidFill>
                <a:srgbClr val="292929"/>
              </a:solidFill>
              <a:latin typeface="charter"/>
            </a:endParaRPr>
          </a:p>
          <a:p>
            <a:r>
              <a:rPr lang="tr-TR" b="1" dirty="0" err="1" smtClean="0">
                <a:solidFill>
                  <a:srgbClr val="292929"/>
                </a:solidFill>
                <a:latin typeface="charter"/>
              </a:rPr>
              <a:t>Shape</a:t>
            </a:r>
            <a:r>
              <a:rPr lang="tr-TR" dirty="0" smtClean="0">
                <a:solidFill>
                  <a:srgbClr val="292929"/>
                </a:solidFill>
                <a:latin typeface="charter"/>
              </a:rPr>
              <a:t> </a:t>
            </a:r>
            <a:r>
              <a:rPr lang="tr-TR" dirty="0">
                <a:solidFill>
                  <a:srgbClr val="292929"/>
                </a:solidFill>
                <a:latin typeface="charter"/>
              </a:rPr>
              <a:t>nesnemizden yeni şekli türetmemiz ve alan hesabını kendi içinde yapmamızdır. Böylece genişlemeye açık oluyoruz ve hiç </a:t>
            </a:r>
            <a:r>
              <a:rPr lang="tr-TR" dirty="0" err="1">
                <a:solidFill>
                  <a:srgbClr val="292929"/>
                </a:solidFill>
                <a:latin typeface="charter"/>
              </a:rPr>
              <a:t>bi</a:t>
            </a:r>
            <a:r>
              <a:rPr lang="tr-TR" dirty="0">
                <a:solidFill>
                  <a:srgbClr val="292929"/>
                </a:solidFill>
                <a:latin typeface="charter"/>
              </a:rPr>
              <a:t> yerde </a:t>
            </a:r>
            <a:r>
              <a:rPr lang="tr-TR" dirty="0" err="1">
                <a:solidFill>
                  <a:srgbClr val="292929"/>
                </a:solidFill>
                <a:latin typeface="charter"/>
              </a:rPr>
              <a:t>değişikllik</a:t>
            </a:r>
            <a:r>
              <a:rPr lang="tr-TR" dirty="0">
                <a:solidFill>
                  <a:srgbClr val="292929"/>
                </a:solidFill>
                <a:latin typeface="charter"/>
              </a:rPr>
              <a:t> yapmamıza gerek kalmıyor.</a:t>
            </a:r>
            <a:endParaRPr lang="tr-TR" dirty="0"/>
          </a:p>
        </p:txBody>
      </p:sp>
    </p:spTree>
    <p:extLst>
      <p:ext uri="{BB962C8B-B14F-4D97-AF65-F5344CB8AC3E}">
        <p14:creationId xmlns:p14="http://schemas.microsoft.com/office/powerpoint/2010/main" val="2038543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smtClean="0"/>
              <a:t>L</a:t>
            </a:r>
            <a:r>
              <a:rPr lang="tr-TR" sz="3200" b="1" dirty="0"/>
              <a:t> — </a:t>
            </a:r>
            <a:r>
              <a:rPr lang="en-US" sz="3200" b="1" dirty="0" err="1"/>
              <a:t>Liskov</a:t>
            </a:r>
            <a:r>
              <a:rPr lang="en-US" sz="3200" b="1" dirty="0"/>
              <a:t> Substitution </a:t>
            </a:r>
            <a:r>
              <a:rPr lang="tr-TR" sz="3200" b="1" dirty="0" smtClean="0"/>
              <a:t/>
            </a:r>
            <a:br>
              <a:rPr lang="tr-TR" sz="3200" b="1" dirty="0" smtClean="0"/>
            </a:br>
            <a:r>
              <a:rPr lang="en-US" sz="3200" b="1" dirty="0" smtClean="0"/>
              <a:t>(</a:t>
            </a:r>
            <a:r>
              <a:rPr lang="en-US" sz="3200" b="1" dirty="0" err="1"/>
              <a:t>Yerine</a:t>
            </a:r>
            <a:r>
              <a:rPr lang="en-US" sz="3200" b="1" dirty="0"/>
              <a:t> </a:t>
            </a:r>
            <a:r>
              <a:rPr lang="en-US" sz="3200" b="1" dirty="0" err="1"/>
              <a:t>Geçebilme</a:t>
            </a:r>
            <a:r>
              <a:rPr lang="en-US" sz="3200" b="1" dirty="0" smtClean="0"/>
              <a:t>)</a:t>
            </a:r>
            <a:endParaRPr lang="tr-TR" sz="3200" b="1"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16</a:t>
            </a:fld>
            <a:endParaRPr lang="tr-TR"/>
          </a:p>
        </p:txBody>
      </p:sp>
      <p:sp>
        <p:nvSpPr>
          <p:cNvPr id="3" name="Dikdörtgen 2"/>
          <p:cNvSpPr/>
          <p:nvPr/>
        </p:nvSpPr>
        <p:spPr>
          <a:xfrm>
            <a:off x="452845" y="1365796"/>
            <a:ext cx="8238309" cy="646331"/>
          </a:xfrm>
          <a:prstGeom prst="rect">
            <a:avLst/>
          </a:prstGeom>
        </p:spPr>
        <p:txBody>
          <a:bodyPr wrap="square">
            <a:spAutoFit/>
          </a:bodyPr>
          <a:lstStyle/>
          <a:p>
            <a:r>
              <a:rPr lang="tr-TR" i="1" dirty="0">
                <a:solidFill>
                  <a:srgbClr val="808080"/>
                </a:solidFill>
                <a:latin typeface="Lora"/>
              </a:rPr>
              <a:t>Kodumuzda herhangi bir değişiklik yapmaya gerek kalmadan türetilmiş sınıfları (</a:t>
            </a:r>
            <a:r>
              <a:rPr lang="tr-TR" i="1" dirty="0" err="1">
                <a:solidFill>
                  <a:srgbClr val="808080"/>
                </a:solidFill>
                <a:latin typeface="Lora"/>
              </a:rPr>
              <a:t>sub</a:t>
            </a:r>
            <a:r>
              <a:rPr lang="tr-TR" i="1" dirty="0">
                <a:solidFill>
                  <a:srgbClr val="808080"/>
                </a:solidFill>
                <a:latin typeface="Lora"/>
              </a:rPr>
              <a:t> </a:t>
            </a:r>
            <a:r>
              <a:rPr lang="tr-TR" i="1" dirty="0" err="1">
                <a:solidFill>
                  <a:srgbClr val="808080"/>
                </a:solidFill>
                <a:latin typeface="Lora"/>
              </a:rPr>
              <a:t>class</a:t>
            </a:r>
            <a:r>
              <a:rPr lang="tr-TR" i="1" dirty="0">
                <a:solidFill>
                  <a:srgbClr val="808080"/>
                </a:solidFill>
                <a:latin typeface="Lora"/>
              </a:rPr>
              <a:t>) türedikleri ata sınıfın (</a:t>
            </a:r>
            <a:r>
              <a:rPr lang="tr-TR" i="1" dirty="0" err="1">
                <a:solidFill>
                  <a:srgbClr val="808080"/>
                </a:solidFill>
                <a:latin typeface="Lora"/>
              </a:rPr>
              <a:t>base</a:t>
            </a:r>
            <a:r>
              <a:rPr lang="tr-TR" i="1" dirty="0">
                <a:solidFill>
                  <a:srgbClr val="808080"/>
                </a:solidFill>
                <a:latin typeface="Lora"/>
              </a:rPr>
              <a:t> </a:t>
            </a:r>
            <a:r>
              <a:rPr lang="tr-TR" i="1" dirty="0" err="1">
                <a:solidFill>
                  <a:srgbClr val="808080"/>
                </a:solidFill>
                <a:latin typeface="Lora"/>
              </a:rPr>
              <a:t>class</a:t>
            </a:r>
            <a:r>
              <a:rPr lang="tr-TR" i="1" dirty="0">
                <a:solidFill>
                  <a:srgbClr val="808080"/>
                </a:solidFill>
                <a:latin typeface="Lora"/>
              </a:rPr>
              <a:t>) yerine kullanabilmeliyiz.</a:t>
            </a:r>
            <a:endParaRPr lang="tr-TR" dirty="0"/>
          </a:p>
        </p:txBody>
      </p:sp>
      <p:sp>
        <p:nvSpPr>
          <p:cNvPr id="5" name="Dikdörtgen 4"/>
          <p:cNvSpPr/>
          <p:nvPr/>
        </p:nvSpPr>
        <p:spPr>
          <a:xfrm>
            <a:off x="452845" y="2190962"/>
            <a:ext cx="7956518" cy="923330"/>
          </a:xfrm>
          <a:prstGeom prst="rect">
            <a:avLst/>
          </a:prstGeom>
        </p:spPr>
        <p:txBody>
          <a:bodyPr wrap="square">
            <a:spAutoFit/>
          </a:bodyPr>
          <a:lstStyle/>
          <a:p>
            <a:r>
              <a:rPr lang="tr-TR" i="1">
                <a:solidFill>
                  <a:srgbClr val="292929"/>
                </a:solidFill>
                <a:latin typeface="charter"/>
              </a:rPr>
              <a:t>“Alt seviye sınıflardan oluşan nesnelerin/sınıfların, ana(üst) sınıfın nesneleri ile yer değiştirdikleri zaman, aynı davranışı sergilemesi gerekmektedir. </a:t>
            </a:r>
            <a:r>
              <a:rPr lang="tr-TR" i="1" dirty="0">
                <a:solidFill>
                  <a:srgbClr val="292929"/>
                </a:solidFill>
                <a:latin typeface="charter"/>
              </a:rPr>
              <a:t>Türetilen sınıflar, türeyen sınıfların tüm özelliklerini kullanabilmelidir.”</a:t>
            </a:r>
            <a:endParaRPr lang="tr-TR" dirty="0"/>
          </a:p>
        </p:txBody>
      </p:sp>
      <p:sp>
        <p:nvSpPr>
          <p:cNvPr id="6" name="Dikdörtgen 5"/>
          <p:cNvSpPr/>
          <p:nvPr/>
        </p:nvSpPr>
        <p:spPr>
          <a:xfrm>
            <a:off x="452845" y="3555836"/>
            <a:ext cx="8116389" cy="1200329"/>
          </a:xfrm>
          <a:prstGeom prst="rect">
            <a:avLst/>
          </a:prstGeom>
        </p:spPr>
        <p:txBody>
          <a:bodyPr wrap="square">
            <a:spAutoFit/>
          </a:bodyPr>
          <a:lstStyle/>
          <a:p>
            <a:r>
              <a:rPr lang="tr-TR" dirty="0">
                <a:solidFill>
                  <a:srgbClr val="24292E"/>
                </a:solidFill>
                <a:latin typeface="SegoeUI"/>
              </a:rPr>
              <a:t>Alt sınıflar, üst sınıflardan türediği için onların davranışlarını devralırlar. Eğer üst </a:t>
            </a:r>
            <a:r>
              <a:rPr lang="tr-TR" dirty="0" err="1">
                <a:solidFill>
                  <a:srgbClr val="24292E"/>
                </a:solidFill>
                <a:latin typeface="SegoeUI"/>
              </a:rPr>
              <a:t>sınflara</a:t>
            </a:r>
            <a:r>
              <a:rPr lang="tr-TR" dirty="0">
                <a:solidFill>
                  <a:srgbClr val="24292E"/>
                </a:solidFill>
                <a:latin typeface="SegoeUI"/>
              </a:rPr>
              <a:t> </a:t>
            </a:r>
            <a:r>
              <a:rPr lang="tr-TR" dirty="0" smtClean="0">
                <a:solidFill>
                  <a:srgbClr val="24292E"/>
                </a:solidFill>
                <a:latin typeface="SegoeUI"/>
              </a:rPr>
              <a:t>ait davranışları </a:t>
            </a:r>
            <a:r>
              <a:rPr lang="tr-TR" dirty="0">
                <a:solidFill>
                  <a:srgbClr val="24292E"/>
                </a:solidFill>
                <a:latin typeface="SegoeUI"/>
              </a:rPr>
              <a:t>gerçekleştirmiyorlarsa davranışı yapan </a:t>
            </a:r>
            <a:r>
              <a:rPr lang="tr-TR" dirty="0" err="1">
                <a:solidFill>
                  <a:srgbClr val="24292E"/>
                </a:solidFill>
                <a:latin typeface="SegoeUI"/>
              </a:rPr>
              <a:t>metotu</a:t>
            </a:r>
            <a:r>
              <a:rPr lang="tr-TR" dirty="0">
                <a:solidFill>
                  <a:srgbClr val="24292E"/>
                </a:solidFill>
                <a:latin typeface="SegoeUI"/>
              </a:rPr>
              <a:t> muhtemelen boş bırakır ya da </a:t>
            </a:r>
            <a:r>
              <a:rPr lang="tr-TR" dirty="0" smtClean="0">
                <a:solidFill>
                  <a:srgbClr val="24292E"/>
                </a:solidFill>
                <a:latin typeface="SegoeUI"/>
              </a:rPr>
              <a:t>bir hata </a:t>
            </a:r>
            <a:r>
              <a:rPr lang="tr-TR" dirty="0">
                <a:solidFill>
                  <a:srgbClr val="24292E"/>
                </a:solidFill>
                <a:latin typeface="SegoeUI"/>
              </a:rPr>
              <a:t>fırlatırız fakat bu işlemler kod kirliliğine ve gereksiz kod kalabalığına neden olmaktadır.</a:t>
            </a:r>
            <a:endParaRPr lang="tr-TR" dirty="0"/>
          </a:p>
        </p:txBody>
      </p:sp>
    </p:spTree>
    <p:extLst>
      <p:ext uri="{BB962C8B-B14F-4D97-AF65-F5344CB8AC3E}">
        <p14:creationId xmlns:p14="http://schemas.microsoft.com/office/powerpoint/2010/main" val="2576237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smtClean="0"/>
              <a:t>L</a:t>
            </a:r>
            <a:r>
              <a:rPr lang="tr-TR" sz="3200" b="1" dirty="0"/>
              <a:t> — </a:t>
            </a:r>
            <a:r>
              <a:rPr lang="en-US" sz="3200" b="1" dirty="0" err="1"/>
              <a:t>Liskov</a:t>
            </a:r>
            <a:r>
              <a:rPr lang="en-US" sz="3200" b="1" dirty="0"/>
              <a:t> Substitution </a:t>
            </a:r>
            <a:r>
              <a:rPr lang="tr-TR" sz="3200" b="1" dirty="0" smtClean="0"/>
              <a:t/>
            </a:r>
            <a:br>
              <a:rPr lang="tr-TR" sz="3200" b="1" dirty="0" smtClean="0"/>
            </a:br>
            <a:r>
              <a:rPr lang="en-US" sz="3200" b="1" dirty="0" smtClean="0"/>
              <a:t>(</a:t>
            </a:r>
            <a:r>
              <a:rPr lang="en-US" sz="3200" b="1" dirty="0" err="1"/>
              <a:t>Yerine</a:t>
            </a:r>
            <a:r>
              <a:rPr lang="en-US" sz="3200" b="1" dirty="0"/>
              <a:t> </a:t>
            </a:r>
            <a:r>
              <a:rPr lang="en-US" sz="3200" b="1" dirty="0" err="1"/>
              <a:t>Geçebilme</a:t>
            </a:r>
            <a:r>
              <a:rPr lang="en-US" sz="3200" b="1" dirty="0" smtClean="0"/>
              <a:t>)</a:t>
            </a:r>
            <a:endParaRPr lang="tr-TR" sz="3200" b="1"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17</a:t>
            </a:fld>
            <a:endParaRPr lang="tr-TR"/>
          </a:p>
        </p:txBody>
      </p:sp>
      <p:sp>
        <p:nvSpPr>
          <p:cNvPr id="7" name="Dikdörtgen 6"/>
          <p:cNvSpPr/>
          <p:nvPr/>
        </p:nvSpPr>
        <p:spPr>
          <a:xfrm>
            <a:off x="165462" y="1186961"/>
            <a:ext cx="8621486" cy="923330"/>
          </a:xfrm>
          <a:prstGeom prst="rect">
            <a:avLst/>
          </a:prstGeom>
        </p:spPr>
        <p:txBody>
          <a:bodyPr wrap="square">
            <a:spAutoFit/>
          </a:bodyPr>
          <a:lstStyle/>
          <a:p>
            <a:r>
              <a:rPr lang="tr-TR" dirty="0">
                <a:solidFill>
                  <a:srgbClr val="24292E"/>
                </a:solidFill>
                <a:latin typeface="SegoeUI"/>
              </a:rPr>
              <a:t>Bunların yanı sıra projeye daha sonradan dahil olacak geliştiriciler için de sorun</a:t>
            </a:r>
          </a:p>
          <a:p>
            <a:r>
              <a:rPr lang="tr-TR" dirty="0">
                <a:solidFill>
                  <a:srgbClr val="24292E"/>
                </a:solidFill>
                <a:latin typeface="SegoeUI"/>
              </a:rPr>
              <a:t>oluşturmaktadır. Geliştirici, sistemin sağlıklı yürüdüğünü </a:t>
            </a:r>
            <a:r>
              <a:rPr lang="tr-TR" dirty="0" smtClean="0">
                <a:solidFill>
                  <a:srgbClr val="24292E"/>
                </a:solidFill>
                <a:latin typeface="SegoeUI"/>
              </a:rPr>
              <a:t>düşünerek gerçekleştirilmeyen bir davranışı </a:t>
            </a:r>
            <a:r>
              <a:rPr lang="tr-TR" dirty="0">
                <a:solidFill>
                  <a:srgbClr val="24292E"/>
                </a:solidFill>
                <a:latin typeface="SegoeUI"/>
              </a:rPr>
              <a:t>kullanmaya çalışabilir.</a:t>
            </a:r>
            <a:endParaRPr lang="tr-TR" dirty="0"/>
          </a:p>
        </p:txBody>
      </p:sp>
      <p:pic>
        <p:nvPicPr>
          <p:cNvPr id="8" name="Resim 7"/>
          <p:cNvPicPr>
            <a:picLocks noChangeAspect="1"/>
          </p:cNvPicPr>
          <p:nvPr/>
        </p:nvPicPr>
        <p:blipFill>
          <a:blip r:embed="rId2"/>
          <a:stretch>
            <a:fillRect/>
          </a:stretch>
        </p:blipFill>
        <p:spPr>
          <a:xfrm>
            <a:off x="372565" y="2759877"/>
            <a:ext cx="2257425" cy="3162300"/>
          </a:xfrm>
          <a:prstGeom prst="rect">
            <a:avLst/>
          </a:prstGeom>
        </p:spPr>
      </p:pic>
      <p:pic>
        <p:nvPicPr>
          <p:cNvPr id="11" name="Resim 10"/>
          <p:cNvPicPr>
            <a:picLocks noChangeAspect="1"/>
          </p:cNvPicPr>
          <p:nvPr/>
        </p:nvPicPr>
        <p:blipFill>
          <a:blip r:embed="rId3"/>
          <a:stretch>
            <a:fillRect/>
          </a:stretch>
        </p:blipFill>
        <p:spPr>
          <a:xfrm>
            <a:off x="2847703" y="2198076"/>
            <a:ext cx="5721532" cy="4444272"/>
          </a:xfrm>
          <a:prstGeom prst="rect">
            <a:avLst/>
          </a:prstGeom>
        </p:spPr>
      </p:pic>
    </p:spTree>
    <p:extLst>
      <p:ext uri="{BB962C8B-B14F-4D97-AF65-F5344CB8AC3E}">
        <p14:creationId xmlns:p14="http://schemas.microsoft.com/office/powerpoint/2010/main" val="1197047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smtClean="0"/>
              <a:t>L</a:t>
            </a:r>
            <a:r>
              <a:rPr lang="tr-TR" sz="3200" b="1" dirty="0"/>
              <a:t> — </a:t>
            </a:r>
            <a:r>
              <a:rPr lang="en-US" sz="3200" b="1" dirty="0" err="1"/>
              <a:t>Liskov</a:t>
            </a:r>
            <a:r>
              <a:rPr lang="en-US" sz="3200" b="1" dirty="0"/>
              <a:t> Substitution </a:t>
            </a:r>
            <a:r>
              <a:rPr lang="tr-TR" sz="3200" b="1" dirty="0" smtClean="0"/>
              <a:t/>
            </a:r>
            <a:br>
              <a:rPr lang="tr-TR" sz="3200" b="1" dirty="0" smtClean="0"/>
            </a:br>
            <a:r>
              <a:rPr lang="en-US" sz="3200" b="1" dirty="0" smtClean="0"/>
              <a:t>(</a:t>
            </a:r>
            <a:r>
              <a:rPr lang="en-US" sz="3200" b="1" dirty="0" err="1"/>
              <a:t>Yerine</a:t>
            </a:r>
            <a:r>
              <a:rPr lang="en-US" sz="3200" b="1" dirty="0"/>
              <a:t> </a:t>
            </a:r>
            <a:r>
              <a:rPr lang="en-US" sz="3200" b="1" dirty="0" err="1"/>
              <a:t>Geçebilme</a:t>
            </a:r>
            <a:r>
              <a:rPr lang="en-US" sz="3200" b="1" dirty="0" smtClean="0"/>
              <a:t>)</a:t>
            </a:r>
            <a:endParaRPr lang="tr-TR" sz="3200" b="1"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18</a:t>
            </a:fld>
            <a:endParaRPr lang="tr-TR"/>
          </a:p>
        </p:txBody>
      </p:sp>
      <p:sp>
        <p:nvSpPr>
          <p:cNvPr id="7" name="Dikdörtgen 6"/>
          <p:cNvSpPr/>
          <p:nvPr/>
        </p:nvSpPr>
        <p:spPr>
          <a:xfrm>
            <a:off x="165462" y="1186961"/>
            <a:ext cx="8621486" cy="1200329"/>
          </a:xfrm>
          <a:prstGeom prst="rect">
            <a:avLst/>
          </a:prstGeom>
        </p:spPr>
        <p:txBody>
          <a:bodyPr wrap="square">
            <a:spAutoFit/>
          </a:bodyPr>
          <a:lstStyle/>
          <a:p>
            <a:r>
              <a:rPr lang="tr-TR" dirty="0"/>
              <a:t>koda baktığımız zaman </a:t>
            </a:r>
            <a:r>
              <a:rPr lang="tr-TR" dirty="0" err="1"/>
              <a:t>DatabaseLogger</a:t>
            </a:r>
            <a:r>
              <a:rPr lang="tr-TR" dirty="0"/>
              <a:t> sınıfımız, </a:t>
            </a:r>
            <a:r>
              <a:rPr lang="tr-TR" dirty="0" err="1"/>
              <a:t>Logger</a:t>
            </a:r>
            <a:r>
              <a:rPr lang="tr-TR" dirty="0"/>
              <a:t> adlı sınıftan</a:t>
            </a:r>
          </a:p>
          <a:p>
            <a:r>
              <a:rPr lang="tr-TR" dirty="0"/>
              <a:t>türemektedir. Başlangıç aşaması için bir problem görünmezken ilerleyen zamanlarda veri</a:t>
            </a:r>
          </a:p>
          <a:p>
            <a:r>
              <a:rPr lang="tr-TR" dirty="0"/>
              <a:t>tabanı değil de bir dosyaya kayıt işlemi alınacağı zaman aşağıdaki gibi bir görünüm </a:t>
            </a:r>
            <a:r>
              <a:rPr lang="tr-TR" dirty="0" smtClean="0"/>
              <a:t>meydana gelecektir</a:t>
            </a:r>
            <a:r>
              <a:rPr lang="tr-TR" dirty="0"/>
              <a:t>.</a:t>
            </a:r>
          </a:p>
        </p:txBody>
      </p:sp>
      <p:pic>
        <p:nvPicPr>
          <p:cNvPr id="5" name="Resim 4"/>
          <p:cNvPicPr>
            <a:picLocks noChangeAspect="1"/>
          </p:cNvPicPr>
          <p:nvPr/>
        </p:nvPicPr>
        <p:blipFill>
          <a:blip r:embed="rId2"/>
          <a:stretch>
            <a:fillRect/>
          </a:stretch>
        </p:blipFill>
        <p:spPr>
          <a:xfrm>
            <a:off x="264931" y="2937638"/>
            <a:ext cx="3876675" cy="2971800"/>
          </a:xfrm>
          <a:prstGeom prst="rect">
            <a:avLst/>
          </a:prstGeom>
        </p:spPr>
      </p:pic>
      <p:pic>
        <p:nvPicPr>
          <p:cNvPr id="6" name="Resim 5"/>
          <p:cNvPicPr>
            <a:picLocks noChangeAspect="1"/>
          </p:cNvPicPr>
          <p:nvPr/>
        </p:nvPicPr>
        <p:blipFill>
          <a:blip r:embed="rId3"/>
          <a:stretch>
            <a:fillRect/>
          </a:stretch>
        </p:blipFill>
        <p:spPr>
          <a:xfrm>
            <a:off x="4594859" y="2804288"/>
            <a:ext cx="4223658" cy="3238500"/>
          </a:xfrm>
          <a:prstGeom prst="rect">
            <a:avLst/>
          </a:prstGeom>
        </p:spPr>
      </p:pic>
    </p:spTree>
    <p:extLst>
      <p:ext uri="{BB962C8B-B14F-4D97-AF65-F5344CB8AC3E}">
        <p14:creationId xmlns:p14="http://schemas.microsoft.com/office/powerpoint/2010/main" val="845396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smtClean="0"/>
              <a:t>L</a:t>
            </a:r>
            <a:r>
              <a:rPr lang="tr-TR" sz="3200" b="1" dirty="0"/>
              <a:t> — </a:t>
            </a:r>
            <a:r>
              <a:rPr lang="en-US" sz="3200" b="1" dirty="0" err="1"/>
              <a:t>Liskov</a:t>
            </a:r>
            <a:r>
              <a:rPr lang="en-US" sz="3200" b="1" dirty="0"/>
              <a:t> Substitution </a:t>
            </a:r>
            <a:r>
              <a:rPr lang="tr-TR" sz="3200" b="1" dirty="0" smtClean="0"/>
              <a:t/>
            </a:r>
            <a:br>
              <a:rPr lang="tr-TR" sz="3200" b="1" dirty="0" smtClean="0"/>
            </a:br>
            <a:r>
              <a:rPr lang="en-US" sz="3200" b="1" dirty="0" smtClean="0"/>
              <a:t>(</a:t>
            </a:r>
            <a:r>
              <a:rPr lang="en-US" sz="3200" b="1" dirty="0" err="1"/>
              <a:t>Yerine</a:t>
            </a:r>
            <a:r>
              <a:rPr lang="en-US" sz="3200" b="1" dirty="0"/>
              <a:t> </a:t>
            </a:r>
            <a:r>
              <a:rPr lang="en-US" sz="3200" b="1" dirty="0" err="1"/>
              <a:t>Geçebilme</a:t>
            </a:r>
            <a:r>
              <a:rPr lang="en-US" sz="3200" b="1" dirty="0" smtClean="0"/>
              <a:t>)</a:t>
            </a:r>
            <a:endParaRPr lang="tr-TR" sz="3200" b="1"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19</a:t>
            </a:fld>
            <a:endParaRPr lang="tr-TR"/>
          </a:p>
        </p:txBody>
      </p:sp>
      <p:sp>
        <p:nvSpPr>
          <p:cNvPr id="7" name="Dikdörtgen 6"/>
          <p:cNvSpPr/>
          <p:nvPr/>
        </p:nvSpPr>
        <p:spPr>
          <a:xfrm>
            <a:off x="165462" y="1186961"/>
            <a:ext cx="8621486" cy="923330"/>
          </a:xfrm>
          <a:prstGeom prst="rect">
            <a:avLst/>
          </a:prstGeom>
        </p:spPr>
        <p:txBody>
          <a:bodyPr wrap="square">
            <a:spAutoFit/>
          </a:bodyPr>
          <a:lstStyle/>
          <a:p>
            <a:r>
              <a:rPr lang="tr-TR" dirty="0"/>
              <a:t>bağlantı açma ve kapatma işlemleri veri tabanına aittir, bir dosyaya değil. Gereksiz hata</a:t>
            </a:r>
          </a:p>
          <a:p>
            <a:r>
              <a:rPr lang="tr-TR" dirty="0"/>
              <a:t>fırlatmaları, kodun okunmasındaki zorluk, kod kalabalığı gibi birçok olaya neden olmaktadır.</a:t>
            </a:r>
          </a:p>
          <a:p>
            <a:r>
              <a:rPr lang="tr-TR" dirty="0"/>
              <a:t>Burada bu işlemler bir ara sınıfa alınabilir.</a:t>
            </a:r>
          </a:p>
        </p:txBody>
      </p:sp>
      <p:pic>
        <p:nvPicPr>
          <p:cNvPr id="3" name="Resim 2"/>
          <p:cNvPicPr>
            <a:picLocks noChangeAspect="1"/>
          </p:cNvPicPr>
          <p:nvPr/>
        </p:nvPicPr>
        <p:blipFill>
          <a:blip r:embed="rId2"/>
          <a:stretch>
            <a:fillRect/>
          </a:stretch>
        </p:blipFill>
        <p:spPr>
          <a:xfrm>
            <a:off x="165462" y="2207375"/>
            <a:ext cx="3581400" cy="4155327"/>
          </a:xfrm>
          <a:prstGeom prst="rect">
            <a:avLst/>
          </a:prstGeom>
        </p:spPr>
      </p:pic>
      <p:pic>
        <p:nvPicPr>
          <p:cNvPr id="5" name="Resim 4"/>
          <p:cNvPicPr>
            <a:picLocks noChangeAspect="1"/>
          </p:cNvPicPr>
          <p:nvPr/>
        </p:nvPicPr>
        <p:blipFill>
          <a:blip r:embed="rId3"/>
          <a:stretch>
            <a:fillRect/>
          </a:stretch>
        </p:blipFill>
        <p:spPr>
          <a:xfrm>
            <a:off x="3965257" y="2034605"/>
            <a:ext cx="4821691" cy="586676"/>
          </a:xfrm>
          <a:prstGeom prst="rect">
            <a:avLst/>
          </a:prstGeom>
        </p:spPr>
      </p:pic>
      <p:pic>
        <p:nvPicPr>
          <p:cNvPr id="6" name="Resim 5"/>
          <p:cNvPicPr>
            <a:picLocks noChangeAspect="1"/>
          </p:cNvPicPr>
          <p:nvPr/>
        </p:nvPicPr>
        <p:blipFill>
          <a:blip r:embed="rId4"/>
          <a:stretch>
            <a:fillRect/>
          </a:stretch>
        </p:blipFill>
        <p:spPr>
          <a:xfrm>
            <a:off x="3924912" y="2725783"/>
            <a:ext cx="4902380" cy="4099128"/>
          </a:xfrm>
          <a:prstGeom prst="rect">
            <a:avLst/>
          </a:prstGeom>
        </p:spPr>
      </p:pic>
    </p:spTree>
    <p:extLst>
      <p:ext uri="{BB962C8B-B14F-4D97-AF65-F5344CB8AC3E}">
        <p14:creationId xmlns:p14="http://schemas.microsoft.com/office/powerpoint/2010/main" val="344214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tx1"/>
                </a:solidFill>
              </a:rPr>
              <a:t>ISO 9126 Kalite Faktörleri</a:t>
            </a:r>
          </a:p>
        </p:txBody>
      </p:sp>
      <p:sp>
        <p:nvSpPr>
          <p:cNvPr id="4" name="Slayt Numarası Yer Tutucusu 3"/>
          <p:cNvSpPr>
            <a:spLocks noGrp="1"/>
          </p:cNvSpPr>
          <p:nvPr>
            <p:ph type="sldNum" sz="quarter" idx="12"/>
          </p:nvPr>
        </p:nvSpPr>
        <p:spPr/>
        <p:txBody>
          <a:bodyPr/>
          <a:lstStyle/>
          <a:p>
            <a:fld id="{E5046ED2-48BC-4D4D-A18C-EC6704D416AE}" type="slidenum">
              <a:rPr lang="tr-TR" smtClean="0"/>
              <a:t>2</a:t>
            </a:fld>
            <a:endParaRPr lang="tr-TR"/>
          </a:p>
        </p:txBody>
      </p:sp>
      <p:pic>
        <p:nvPicPr>
          <p:cNvPr id="5" name="Picture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0423" y="1846263"/>
            <a:ext cx="5460273" cy="4022725"/>
          </a:xfrm>
          <a:prstGeom prst="rect">
            <a:avLst/>
          </a:prstGeom>
        </p:spPr>
      </p:pic>
    </p:spTree>
    <p:extLst>
      <p:ext uri="{BB962C8B-B14F-4D97-AF65-F5344CB8AC3E}">
        <p14:creationId xmlns:p14="http://schemas.microsoft.com/office/powerpoint/2010/main" val="1989204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600" dirty="0"/>
              <a:t>I— </a:t>
            </a:r>
            <a:r>
              <a:rPr lang="tr-TR" sz="3600" dirty="0" err="1"/>
              <a:t>Interface</a:t>
            </a:r>
            <a:r>
              <a:rPr lang="tr-TR" sz="3600" dirty="0"/>
              <a:t> </a:t>
            </a:r>
            <a:r>
              <a:rPr lang="tr-TR" sz="3600" dirty="0" err="1"/>
              <a:t>Segregation</a:t>
            </a:r>
            <a:r>
              <a:rPr lang="tr-TR" sz="3600" dirty="0"/>
              <a:t> </a:t>
            </a:r>
            <a:r>
              <a:rPr lang="tr-TR" sz="3600" dirty="0" err="1"/>
              <a:t>Principle</a:t>
            </a:r>
            <a:r>
              <a:rPr lang="tr-TR" sz="3600" dirty="0"/>
              <a:t> </a:t>
            </a:r>
            <a:br>
              <a:rPr lang="tr-TR" sz="3600" dirty="0"/>
            </a:br>
            <a:r>
              <a:rPr lang="tr-TR" sz="3600" dirty="0"/>
              <a:t>(</a:t>
            </a:r>
            <a:r>
              <a:rPr lang="tr-TR" sz="3600" dirty="0" err="1"/>
              <a:t>Arayüz</a:t>
            </a:r>
            <a:r>
              <a:rPr lang="tr-TR" sz="3600" dirty="0"/>
              <a:t> Ayrımı Prensibi)</a:t>
            </a:r>
          </a:p>
        </p:txBody>
      </p:sp>
      <p:sp>
        <p:nvSpPr>
          <p:cNvPr id="4" name="Slayt Numarası Yer Tutucusu 3"/>
          <p:cNvSpPr>
            <a:spLocks noGrp="1"/>
          </p:cNvSpPr>
          <p:nvPr>
            <p:ph type="sldNum" sz="quarter" idx="12"/>
          </p:nvPr>
        </p:nvSpPr>
        <p:spPr/>
        <p:txBody>
          <a:bodyPr/>
          <a:lstStyle/>
          <a:p>
            <a:fld id="{E5046ED2-48BC-4D4D-A18C-EC6704D416AE}" type="slidenum">
              <a:rPr lang="tr-TR" smtClean="0"/>
              <a:t>20</a:t>
            </a:fld>
            <a:endParaRPr lang="tr-TR"/>
          </a:p>
        </p:txBody>
      </p:sp>
      <p:sp>
        <p:nvSpPr>
          <p:cNvPr id="8" name="Dikdörtgen 7"/>
          <p:cNvSpPr/>
          <p:nvPr/>
        </p:nvSpPr>
        <p:spPr>
          <a:xfrm>
            <a:off x="483325" y="1381537"/>
            <a:ext cx="8355874" cy="369332"/>
          </a:xfrm>
          <a:prstGeom prst="rect">
            <a:avLst/>
          </a:prstGeom>
        </p:spPr>
        <p:txBody>
          <a:bodyPr wrap="square">
            <a:spAutoFit/>
          </a:bodyPr>
          <a:lstStyle/>
          <a:p>
            <a:r>
              <a:rPr lang="tr-TR" dirty="0">
                <a:solidFill>
                  <a:srgbClr val="6A737D"/>
                </a:solidFill>
                <a:latin typeface="SegoeUI"/>
              </a:rPr>
              <a:t>Sınıflar, kullanmadığı metotları içeren </a:t>
            </a:r>
            <a:r>
              <a:rPr lang="tr-TR" dirty="0" err="1">
                <a:solidFill>
                  <a:srgbClr val="6A737D"/>
                </a:solidFill>
                <a:latin typeface="SegoeUI"/>
              </a:rPr>
              <a:t>arayüzleri</a:t>
            </a:r>
            <a:r>
              <a:rPr lang="tr-TR" dirty="0">
                <a:solidFill>
                  <a:srgbClr val="6A737D"/>
                </a:solidFill>
                <a:latin typeface="SegoeUI"/>
              </a:rPr>
              <a:t> uygulamaya zorlanmamalıdır.</a:t>
            </a:r>
            <a:endParaRPr lang="tr-TR" dirty="0"/>
          </a:p>
        </p:txBody>
      </p:sp>
      <p:sp>
        <p:nvSpPr>
          <p:cNvPr id="9" name="Dikdörtgen 8"/>
          <p:cNvSpPr/>
          <p:nvPr/>
        </p:nvSpPr>
        <p:spPr>
          <a:xfrm>
            <a:off x="483325" y="1945445"/>
            <a:ext cx="8190412" cy="1477328"/>
          </a:xfrm>
          <a:prstGeom prst="rect">
            <a:avLst/>
          </a:prstGeom>
        </p:spPr>
        <p:txBody>
          <a:bodyPr wrap="square">
            <a:spAutoFit/>
          </a:bodyPr>
          <a:lstStyle/>
          <a:p>
            <a:r>
              <a:rPr lang="tr-TR" dirty="0" err="1">
                <a:solidFill>
                  <a:srgbClr val="24292E"/>
                </a:solidFill>
                <a:latin typeface="SegoeUI"/>
              </a:rPr>
              <a:t>Arayüzlerimizde</a:t>
            </a:r>
            <a:r>
              <a:rPr lang="tr-TR" dirty="0">
                <a:solidFill>
                  <a:srgbClr val="24292E"/>
                </a:solidFill>
                <a:latin typeface="SegoeUI"/>
              </a:rPr>
              <a:t> genel olarak birçok </a:t>
            </a:r>
            <a:r>
              <a:rPr lang="tr-TR" dirty="0" err="1">
                <a:solidFill>
                  <a:srgbClr val="24292E"/>
                </a:solidFill>
                <a:latin typeface="SegoeUI"/>
              </a:rPr>
              <a:t>operasyonel</a:t>
            </a:r>
            <a:r>
              <a:rPr lang="tr-TR" dirty="0">
                <a:solidFill>
                  <a:srgbClr val="24292E"/>
                </a:solidFill>
                <a:latin typeface="SegoeUI"/>
              </a:rPr>
              <a:t> işlem barındırabiliriz fakat bu </a:t>
            </a:r>
            <a:r>
              <a:rPr lang="tr-TR" dirty="0" err="1" smtClean="0">
                <a:solidFill>
                  <a:srgbClr val="24292E"/>
                </a:solidFill>
                <a:latin typeface="SegoeUI"/>
              </a:rPr>
              <a:t>arayüzü</a:t>
            </a:r>
            <a:r>
              <a:rPr lang="tr-TR" dirty="0" smtClean="0">
                <a:solidFill>
                  <a:srgbClr val="24292E"/>
                </a:solidFill>
                <a:latin typeface="SegoeUI"/>
              </a:rPr>
              <a:t> uygulayan </a:t>
            </a:r>
            <a:r>
              <a:rPr lang="tr-TR" dirty="0">
                <a:solidFill>
                  <a:srgbClr val="24292E"/>
                </a:solidFill>
                <a:latin typeface="SegoeUI"/>
              </a:rPr>
              <a:t>sınıfların, bazılarını kullanmama durumu olabilmektedir</a:t>
            </a:r>
            <a:r>
              <a:rPr lang="tr-TR" dirty="0" smtClean="0">
                <a:solidFill>
                  <a:srgbClr val="24292E"/>
                </a:solidFill>
                <a:latin typeface="SegoeUI"/>
              </a:rPr>
              <a:t>.</a:t>
            </a:r>
          </a:p>
          <a:p>
            <a:r>
              <a:rPr lang="tr-TR" dirty="0" smtClean="0">
                <a:solidFill>
                  <a:srgbClr val="24292E"/>
                </a:solidFill>
                <a:latin typeface="SegoeUI-Semibold"/>
              </a:rPr>
              <a:t>Bir </a:t>
            </a:r>
            <a:r>
              <a:rPr lang="tr-TR" dirty="0">
                <a:solidFill>
                  <a:srgbClr val="24292E"/>
                </a:solidFill>
                <a:latin typeface="SegoeUI-Semibold"/>
              </a:rPr>
              <a:t>sınıf birden </a:t>
            </a:r>
            <a:r>
              <a:rPr lang="tr-TR" dirty="0" smtClean="0">
                <a:solidFill>
                  <a:srgbClr val="24292E"/>
                </a:solidFill>
                <a:latin typeface="SegoeUI-Semibold"/>
              </a:rPr>
              <a:t>fazla </a:t>
            </a:r>
            <a:r>
              <a:rPr lang="tr-TR" dirty="0" err="1" smtClean="0">
                <a:solidFill>
                  <a:srgbClr val="24292E"/>
                </a:solidFill>
                <a:latin typeface="SegoeUI-Semibold"/>
              </a:rPr>
              <a:t>arayüzü</a:t>
            </a:r>
            <a:r>
              <a:rPr lang="tr-TR" dirty="0" smtClean="0">
                <a:solidFill>
                  <a:srgbClr val="24292E"/>
                </a:solidFill>
                <a:latin typeface="SegoeUI-Semibold"/>
              </a:rPr>
              <a:t> </a:t>
            </a:r>
            <a:r>
              <a:rPr lang="tr-TR" dirty="0">
                <a:solidFill>
                  <a:srgbClr val="24292E"/>
                </a:solidFill>
                <a:latin typeface="SegoeUI-Semibold"/>
              </a:rPr>
              <a:t>uygulaması özelliğiyle de birlikte bu prensip, bu tür durumlarda </a:t>
            </a:r>
            <a:r>
              <a:rPr lang="tr-TR" dirty="0" err="1" smtClean="0">
                <a:solidFill>
                  <a:srgbClr val="24292E"/>
                </a:solidFill>
                <a:latin typeface="SegoeUI-Semibold"/>
              </a:rPr>
              <a:t>arayüzlerin</a:t>
            </a:r>
            <a:r>
              <a:rPr lang="tr-TR" dirty="0" smtClean="0">
                <a:solidFill>
                  <a:srgbClr val="24292E"/>
                </a:solidFill>
                <a:latin typeface="SegoeUI-Semibold"/>
              </a:rPr>
              <a:t> ayrılmasını </a:t>
            </a:r>
            <a:r>
              <a:rPr lang="tr-TR" dirty="0">
                <a:solidFill>
                  <a:srgbClr val="24292E"/>
                </a:solidFill>
                <a:latin typeface="SegoeUI-Semibold"/>
              </a:rPr>
              <a:t>ve ihtiyaç halinde olanların kullanmasını </a:t>
            </a:r>
            <a:r>
              <a:rPr lang="tr-TR" dirty="0" smtClean="0">
                <a:solidFill>
                  <a:srgbClr val="24292E"/>
                </a:solidFill>
                <a:latin typeface="SegoeUI-Semibold"/>
              </a:rPr>
              <a:t>söylemektedir.</a:t>
            </a:r>
            <a:endParaRPr lang="tr-TR" dirty="0"/>
          </a:p>
        </p:txBody>
      </p:sp>
      <p:pic>
        <p:nvPicPr>
          <p:cNvPr id="10" name="Resim 9"/>
          <p:cNvPicPr>
            <a:picLocks noChangeAspect="1"/>
          </p:cNvPicPr>
          <p:nvPr/>
        </p:nvPicPr>
        <p:blipFill>
          <a:blip r:embed="rId2"/>
          <a:stretch>
            <a:fillRect/>
          </a:stretch>
        </p:blipFill>
        <p:spPr>
          <a:xfrm>
            <a:off x="1868668" y="3750654"/>
            <a:ext cx="4657725" cy="2381250"/>
          </a:xfrm>
          <a:prstGeom prst="rect">
            <a:avLst/>
          </a:prstGeom>
        </p:spPr>
      </p:pic>
    </p:spTree>
    <p:extLst>
      <p:ext uri="{BB962C8B-B14F-4D97-AF65-F5344CB8AC3E}">
        <p14:creationId xmlns:p14="http://schemas.microsoft.com/office/powerpoint/2010/main" val="39101128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600" dirty="0"/>
              <a:t>I— </a:t>
            </a:r>
            <a:r>
              <a:rPr lang="tr-TR" sz="3600" dirty="0" err="1"/>
              <a:t>Interface</a:t>
            </a:r>
            <a:r>
              <a:rPr lang="tr-TR" sz="3600" dirty="0"/>
              <a:t> </a:t>
            </a:r>
            <a:r>
              <a:rPr lang="tr-TR" sz="3600" dirty="0" err="1"/>
              <a:t>Segregation</a:t>
            </a:r>
            <a:r>
              <a:rPr lang="tr-TR" sz="3600" dirty="0"/>
              <a:t> </a:t>
            </a:r>
            <a:r>
              <a:rPr lang="tr-TR" sz="3600" dirty="0" err="1"/>
              <a:t>Principle</a:t>
            </a:r>
            <a:r>
              <a:rPr lang="tr-TR" sz="3600" dirty="0"/>
              <a:t> </a:t>
            </a:r>
            <a:br>
              <a:rPr lang="tr-TR" sz="3600" dirty="0"/>
            </a:br>
            <a:r>
              <a:rPr lang="tr-TR" sz="3600" dirty="0"/>
              <a:t>(</a:t>
            </a:r>
            <a:r>
              <a:rPr lang="tr-TR" sz="3600" dirty="0" err="1"/>
              <a:t>Arayüz</a:t>
            </a:r>
            <a:r>
              <a:rPr lang="tr-TR" sz="3600" dirty="0"/>
              <a:t> Ayrımı Prensibi)</a:t>
            </a:r>
          </a:p>
        </p:txBody>
      </p:sp>
      <p:sp>
        <p:nvSpPr>
          <p:cNvPr id="4" name="Slayt Numarası Yer Tutucusu 3"/>
          <p:cNvSpPr>
            <a:spLocks noGrp="1"/>
          </p:cNvSpPr>
          <p:nvPr>
            <p:ph type="sldNum" sz="quarter" idx="12"/>
          </p:nvPr>
        </p:nvSpPr>
        <p:spPr/>
        <p:txBody>
          <a:bodyPr/>
          <a:lstStyle/>
          <a:p>
            <a:fld id="{E5046ED2-48BC-4D4D-A18C-EC6704D416AE}" type="slidenum">
              <a:rPr lang="tr-TR" smtClean="0"/>
              <a:t>21</a:t>
            </a:fld>
            <a:endParaRPr lang="tr-TR"/>
          </a:p>
        </p:txBody>
      </p:sp>
      <p:pic>
        <p:nvPicPr>
          <p:cNvPr id="3" name="Resim 2"/>
          <p:cNvPicPr>
            <a:picLocks noChangeAspect="1"/>
          </p:cNvPicPr>
          <p:nvPr/>
        </p:nvPicPr>
        <p:blipFill>
          <a:blip r:embed="rId2"/>
          <a:stretch>
            <a:fillRect/>
          </a:stretch>
        </p:blipFill>
        <p:spPr>
          <a:xfrm>
            <a:off x="322353" y="1046274"/>
            <a:ext cx="6017487" cy="5343525"/>
          </a:xfrm>
          <a:prstGeom prst="rect">
            <a:avLst/>
          </a:prstGeom>
        </p:spPr>
      </p:pic>
      <p:sp>
        <p:nvSpPr>
          <p:cNvPr id="5" name="Dikdörtgen 4"/>
          <p:cNvSpPr/>
          <p:nvPr/>
        </p:nvSpPr>
        <p:spPr>
          <a:xfrm>
            <a:off x="3890554" y="1353669"/>
            <a:ext cx="4898572" cy="4524315"/>
          </a:xfrm>
          <a:prstGeom prst="rect">
            <a:avLst/>
          </a:prstGeom>
        </p:spPr>
        <p:txBody>
          <a:bodyPr wrap="square">
            <a:spAutoFit/>
          </a:bodyPr>
          <a:lstStyle/>
          <a:p>
            <a:r>
              <a:rPr lang="tr-TR" dirty="0" smtClean="0">
                <a:solidFill>
                  <a:srgbClr val="24292E"/>
                </a:solidFill>
                <a:latin typeface="SegoeUI"/>
              </a:rPr>
              <a:t>Yandaki kod </a:t>
            </a:r>
            <a:r>
              <a:rPr lang="tr-TR" dirty="0">
                <a:solidFill>
                  <a:srgbClr val="24292E"/>
                </a:solidFill>
                <a:latin typeface="SegoeUI"/>
              </a:rPr>
              <a:t>incelendiğinde, şirket çalışanları </a:t>
            </a:r>
            <a:r>
              <a:rPr lang="tr-TR" sz="1200" dirty="0" err="1">
                <a:solidFill>
                  <a:srgbClr val="24292E"/>
                </a:solidFill>
                <a:latin typeface="Consolas" panose="020B0609020204030204" pitchFamily="49" charset="0"/>
              </a:rPr>
              <a:t>IWorker</a:t>
            </a:r>
            <a:r>
              <a:rPr lang="tr-TR" sz="1200" dirty="0">
                <a:solidFill>
                  <a:srgbClr val="24292E"/>
                </a:solidFill>
                <a:latin typeface="Consolas" panose="020B0609020204030204" pitchFamily="49" charset="0"/>
              </a:rPr>
              <a:t> </a:t>
            </a:r>
            <a:r>
              <a:rPr lang="tr-TR" dirty="0" err="1">
                <a:solidFill>
                  <a:srgbClr val="24292E"/>
                </a:solidFill>
                <a:latin typeface="SegoeUI"/>
              </a:rPr>
              <a:t>arayüzünü</a:t>
            </a:r>
            <a:r>
              <a:rPr lang="tr-TR" dirty="0">
                <a:solidFill>
                  <a:srgbClr val="24292E"/>
                </a:solidFill>
                <a:latin typeface="SegoeUI"/>
              </a:rPr>
              <a:t> uygulamaktadır;</a:t>
            </a:r>
          </a:p>
          <a:p>
            <a:r>
              <a:rPr lang="tr-TR" dirty="0">
                <a:solidFill>
                  <a:srgbClr val="24292E"/>
                </a:solidFill>
                <a:latin typeface="SegoeUI"/>
              </a:rPr>
              <a:t>yemek yeme, ödeme alma, çalışma gibi davranışları gerçekleştirmektedir. </a:t>
            </a:r>
            <a:endParaRPr lang="tr-TR" dirty="0" smtClean="0">
              <a:solidFill>
                <a:srgbClr val="24292E"/>
              </a:solidFill>
              <a:latin typeface="SegoeUI"/>
            </a:endParaRPr>
          </a:p>
          <a:p>
            <a:r>
              <a:rPr lang="tr-TR" dirty="0" smtClean="0">
                <a:solidFill>
                  <a:srgbClr val="24292E"/>
                </a:solidFill>
                <a:latin typeface="SegoeUI"/>
              </a:rPr>
              <a:t>Fakat daha sonradan </a:t>
            </a:r>
            <a:r>
              <a:rPr lang="tr-TR" dirty="0">
                <a:solidFill>
                  <a:srgbClr val="24292E"/>
                </a:solidFill>
                <a:latin typeface="SegoeUI"/>
              </a:rPr>
              <a:t>bazı işler robotlar tarafından yapılmaya başlandı ya da dış </a:t>
            </a:r>
            <a:r>
              <a:rPr lang="tr-TR" dirty="0" smtClean="0">
                <a:solidFill>
                  <a:srgbClr val="24292E"/>
                </a:solidFill>
                <a:latin typeface="SegoeUI"/>
              </a:rPr>
              <a:t>kaynaktan birileri(</a:t>
            </a:r>
            <a:r>
              <a:rPr lang="tr-TR" dirty="0" err="1" smtClean="0">
                <a:solidFill>
                  <a:srgbClr val="24292E"/>
                </a:solidFill>
                <a:latin typeface="SegoeUI"/>
              </a:rPr>
              <a:t>outsource</a:t>
            </a:r>
            <a:r>
              <a:rPr lang="tr-TR" dirty="0">
                <a:solidFill>
                  <a:srgbClr val="24292E"/>
                </a:solidFill>
                <a:latin typeface="SegoeUI"/>
              </a:rPr>
              <a:t>) de çalışmaya başladı. </a:t>
            </a:r>
            <a:endParaRPr lang="tr-TR" dirty="0" smtClean="0">
              <a:solidFill>
                <a:srgbClr val="24292E"/>
              </a:solidFill>
              <a:latin typeface="SegoeUI"/>
            </a:endParaRPr>
          </a:p>
          <a:p>
            <a:r>
              <a:rPr lang="tr-TR" dirty="0" smtClean="0">
                <a:solidFill>
                  <a:srgbClr val="24292E"/>
                </a:solidFill>
                <a:latin typeface="SegoeUI"/>
              </a:rPr>
              <a:t>Bu </a:t>
            </a:r>
            <a:r>
              <a:rPr lang="tr-TR" dirty="0">
                <a:solidFill>
                  <a:srgbClr val="24292E"/>
                </a:solidFill>
                <a:latin typeface="SegoeUI"/>
              </a:rPr>
              <a:t>durumda bazı davranışlar gerçekleşmeyecektir.</a:t>
            </a:r>
          </a:p>
          <a:p>
            <a:r>
              <a:rPr lang="tr-TR" dirty="0">
                <a:solidFill>
                  <a:srgbClr val="24292E"/>
                </a:solidFill>
                <a:latin typeface="SegoeUI"/>
              </a:rPr>
              <a:t>Örneğin robotların </a:t>
            </a:r>
            <a:r>
              <a:rPr lang="tr-TR" b="1" dirty="0">
                <a:solidFill>
                  <a:srgbClr val="24292E"/>
                </a:solidFill>
                <a:latin typeface="SegoeUI"/>
              </a:rPr>
              <a:t>yemek yeme </a:t>
            </a:r>
            <a:r>
              <a:rPr lang="tr-TR" dirty="0">
                <a:solidFill>
                  <a:srgbClr val="24292E"/>
                </a:solidFill>
                <a:latin typeface="SegoeUI"/>
              </a:rPr>
              <a:t>ya da </a:t>
            </a:r>
            <a:r>
              <a:rPr lang="tr-TR" b="1" dirty="0">
                <a:solidFill>
                  <a:srgbClr val="24292E"/>
                </a:solidFill>
                <a:latin typeface="SegoeUI"/>
              </a:rPr>
              <a:t>ödeme alma</a:t>
            </a:r>
            <a:r>
              <a:rPr lang="tr-TR" dirty="0">
                <a:solidFill>
                  <a:srgbClr val="24292E"/>
                </a:solidFill>
                <a:latin typeface="SegoeUI"/>
              </a:rPr>
              <a:t> davranışını gerçekleştirememesi gibi ya</a:t>
            </a:r>
          </a:p>
          <a:p>
            <a:r>
              <a:rPr lang="tr-TR" dirty="0">
                <a:solidFill>
                  <a:srgbClr val="24292E"/>
                </a:solidFill>
                <a:latin typeface="SegoeUI"/>
              </a:rPr>
              <a:t>da dış kaynaktan gelenlere verilmeyen yemek imkanı. Bu gerçekleşmeyen davranışların</a:t>
            </a:r>
          </a:p>
          <a:p>
            <a:r>
              <a:rPr lang="tr-TR" dirty="0">
                <a:solidFill>
                  <a:srgbClr val="24292E"/>
                </a:solidFill>
                <a:latin typeface="SegoeUI"/>
              </a:rPr>
              <a:t>içlerini ya boş bırakma ya da hata </a:t>
            </a:r>
            <a:r>
              <a:rPr lang="tr-TR" dirty="0" smtClean="0">
                <a:solidFill>
                  <a:srgbClr val="24292E"/>
                </a:solidFill>
                <a:latin typeface="SegoeUI"/>
              </a:rPr>
              <a:t>uyarı (</a:t>
            </a:r>
            <a:r>
              <a:rPr lang="tr-TR" dirty="0" err="1" smtClean="0">
                <a:solidFill>
                  <a:srgbClr val="24292E"/>
                </a:solidFill>
                <a:latin typeface="SegoeUI"/>
              </a:rPr>
              <a:t>throws</a:t>
            </a:r>
            <a:r>
              <a:rPr lang="tr-TR" dirty="0" smtClean="0">
                <a:solidFill>
                  <a:srgbClr val="24292E"/>
                </a:solidFill>
                <a:latin typeface="SegoeUI"/>
              </a:rPr>
              <a:t> </a:t>
            </a:r>
            <a:r>
              <a:rPr lang="tr-TR" dirty="0" err="1" smtClean="0">
                <a:solidFill>
                  <a:srgbClr val="24292E"/>
                </a:solidFill>
                <a:latin typeface="SegoeUI"/>
              </a:rPr>
              <a:t>exception</a:t>
            </a:r>
            <a:r>
              <a:rPr lang="tr-TR" dirty="0" smtClean="0">
                <a:solidFill>
                  <a:srgbClr val="24292E"/>
                </a:solidFill>
                <a:latin typeface="SegoeUI"/>
              </a:rPr>
              <a:t>) </a:t>
            </a:r>
            <a:r>
              <a:rPr lang="tr-TR" dirty="0">
                <a:solidFill>
                  <a:srgbClr val="24292E"/>
                </a:solidFill>
                <a:latin typeface="SegoeUI"/>
              </a:rPr>
              <a:t>durumunda kalırız.</a:t>
            </a:r>
            <a:endParaRPr lang="tr-TR" dirty="0"/>
          </a:p>
        </p:txBody>
      </p:sp>
    </p:spTree>
    <p:extLst>
      <p:ext uri="{BB962C8B-B14F-4D97-AF65-F5344CB8AC3E}">
        <p14:creationId xmlns:p14="http://schemas.microsoft.com/office/powerpoint/2010/main" val="125881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600" dirty="0"/>
              <a:t>I— </a:t>
            </a:r>
            <a:r>
              <a:rPr lang="tr-TR" sz="3600" dirty="0" err="1"/>
              <a:t>Interface</a:t>
            </a:r>
            <a:r>
              <a:rPr lang="tr-TR" sz="3600" dirty="0"/>
              <a:t> </a:t>
            </a:r>
            <a:r>
              <a:rPr lang="tr-TR" sz="3600" dirty="0" err="1"/>
              <a:t>Segregation</a:t>
            </a:r>
            <a:r>
              <a:rPr lang="tr-TR" sz="3600" dirty="0"/>
              <a:t> </a:t>
            </a:r>
            <a:r>
              <a:rPr lang="tr-TR" sz="3600" dirty="0" err="1"/>
              <a:t>Principle</a:t>
            </a:r>
            <a:r>
              <a:rPr lang="tr-TR" sz="3600" dirty="0"/>
              <a:t> </a:t>
            </a:r>
            <a:br>
              <a:rPr lang="tr-TR" sz="3600" dirty="0"/>
            </a:br>
            <a:r>
              <a:rPr lang="tr-TR" sz="3600" dirty="0"/>
              <a:t>(</a:t>
            </a:r>
            <a:r>
              <a:rPr lang="tr-TR" sz="3600" dirty="0" err="1"/>
              <a:t>Arayüz</a:t>
            </a:r>
            <a:r>
              <a:rPr lang="tr-TR" sz="3600" dirty="0"/>
              <a:t> Ayrımı Prensibi)</a:t>
            </a:r>
          </a:p>
        </p:txBody>
      </p:sp>
      <p:sp>
        <p:nvSpPr>
          <p:cNvPr id="4" name="Slayt Numarası Yer Tutucusu 3"/>
          <p:cNvSpPr>
            <a:spLocks noGrp="1"/>
          </p:cNvSpPr>
          <p:nvPr>
            <p:ph type="sldNum" sz="quarter" idx="12"/>
          </p:nvPr>
        </p:nvSpPr>
        <p:spPr/>
        <p:txBody>
          <a:bodyPr/>
          <a:lstStyle/>
          <a:p>
            <a:fld id="{E5046ED2-48BC-4D4D-A18C-EC6704D416AE}" type="slidenum">
              <a:rPr lang="tr-TR" smtClean="0"/>
              <a:t>22</a:t>
            </a:fld>
            <a:endParaRPr lang="tr-TR"/>
          </a:p>
        </p:txBody>
      </p:sp>
      <p:sp>
        <p:nvSpPr>
          <p:cNvPr id="3" name="Dikdörtgen 2"/>
          <p:cNvSpPr/>
          <p:nvPr/>
        </p:nvSpPr>
        <p:spPr>
          <a:xfrm>
            <a:off x="504007" y="1186961"/>
            <a:ext cx="8404861" cy="646331"/>
          </a:xfrm>
          <a:prstGeom prst="rect">
            <a:avLst/>
          </a:prstGeom>
        </p:spPr>
        <p:txBody>
          <a:bodyPr wrap="square">
            <a:spAutoFit/>
          </a:bodyPr>
          <a:lstStyle/>
          <a:p>
            <a:r>
              <a:rPr lang="tr-TR" dirty="0">
                <a:solidFill>
                  <a:srgbClr val="24292E"/>
                </a:solidFill>
                <a:latin typeface="SegoeUI-Semibold"/>
              </a:rPr>
              <a:t>Bu tür durumlarda bu </a:t>
            </a:r>
            <a:r>
              <a:rPr lang="tr-TR" dirty="0" smtClean="0">
                <a:solidFill>
                  <a:srgbClr val="24292E"/>
                </a:solidFill>
                <a:latin typeface="SegoeUI-Semibold"/>
              </a:rPr>
              <a:t>prensip bizlere </a:t>
            </a:r>
            <a:r>
              <a:rPr lang="tr-TR" dirty="0">
                <a:solidFill>
                  <a:srgbClr val="24292E"/>
                </a:solidFill>
                <a:latin typeface="SegoeUI-Semibold"/>
              </a:rPr>
              <a:t>bu </a:t>
            </a:r>
            <a:r>
              <a:rPr lang="tr-TR" dirty="0" err="1">
                <a:solidFill>
                  <a:srgbClr val="24292E"/>
                </a:solidFill>
                <a:latin typeface="SegoeUI-Semibold"/>
              </a:rPr>
              <a:t>arayüzlerin</a:t>
            </a:r>
            <a:r>
              <a:rPr lang="tr-TR" dirty="0">
                <a:solidFill>
                  <a:srgbClr val="24292E"/>
                </a:solidFill>
                <a:latin typeface="SegoeUI-Semibold"/>
              </a:rPr>
              <a:t> ayrılmasını ve ihtiyaç halinde olanların kullanılmasını söylemektedir.</a:t>
            </a:r>
            <a:endParaRPr lang="tr-TR" dirty="0"/>
          </a:p>
        </p:txBody>
      </p:sp>
      <p:sp>
        <p:nvSpPr>
          <p:cNvPr id="5" name="Dikdörtgen 4"/>
          <p:cNvSpPr/>
          <p:nvPr/>
        </p:nvSpPr>
        <p:spPr>
          <a:xfrm>
            <a:off x="504007" y="1833292"/>
            <a:ext cx="8317776" cy="1200329"/>
          </a:xfrm>
          <a:prstGeom prst="rect">
            <a:avLst/>
          </a:prstGeom>
        </p:spPr>
        <p:txBody>
          <a:bodyPr wrap="square">
            <a:spAutoFit/>
          </a:bodyPr>
          <a:lstStyle/>
          <a:p>
            <a:r>
              <a:rPr lang="tr-TR" dirty="0" smtClean="0">
                <a:solidFill>
                  <a:srgbClr val="24292E"/>
                </a:solidFill>
                <a:latin typeface="SegoeUI"/>
              </a:rPr>
              <a:t>Önceki </a:t>
            </a:r>
            <a:r>
              <a:rPr lang="tr-TR" dirty="0">
                <a:solidFill>
                  <a:srgbClr val="24292E"/>
                </a:solidFill>
                <a:latin typeface="SegoeUI"/>
              </a:rPr>
              <a:t>UML diyagramını biraz daha düzenlersek aşağıdaki gibi bir yapı elde edilir.</a:t>
            </a:r>
          </a:p>
          <a:p>
            <a:r>
              <a:rPr lang="tr-TR" sz="1200" dirty="0" err="1">
                <a:solidFill>
                  <a:srgbClr val="24292E"/>
                </a:solidFill>
                <a:latin typeface="Consolas" panose="020B0609020204030204" pitchFamily="49" charset="0"/>
              </a:rPr>
              <a:t>work</a:t>
            </a:r>
            <a:r>
              <a:rPr lang="tr-TR" sz="1200" dirty="0">
                <a:solidFill>
                  <a:srgbClr val="24292E"/>
                </a:solidFill>
                <a:latin typeface="Consolas" panose="020B0609020204030204" pitchFamily="49" charset="0"/>
              </a:rPr>
              <a:t>() </a:t>
            </a:r>
            <a:r>
              <a:rPr lang="tr-TR" dirty="0">
                <a:solidFill>
                  <a:srgbClr val="24292E"/>
                </a:solidFill>
                <a:latin typeface="SegoeUI"/>
              </a:rPr>
              <a:t>, </a:t>
            </a:r>
            <a:r>
              <a:rPr lang="tr-TR" sz="1200" dirty="0">
                <a:solidFill>
                  <a:srgbClr val="24292E"/>
                </a:solidFill>
                <a:latin typeface="Consolas" panose="020B0609020204030204" pitchFamily="49" charset="0"/>
              </a:rPr>
              <a:t>pay() </a:t>
            </a:r>
            <a:r>
              <a:rPr lang="tr-TR" dirty="0">
                <a:solidFill>
                  <a:srgbClr val="24292E"/>
                </a:solidFill>
                <a:latin typeface="SegoeUI"/>
              </a:rPr>
              <a:t>, </a:t>
            </a:r>
            <a:r>
              <a:rPr lang="tr-TR" sz="1200" dirty="0" err="1">
                <a:solidFill>
                  <a:srgbClr val="24292E"/>
                </a:solidFill>
                <a:latin typeface="Consolas" panose="020B0609020204030204" pitchFamily="49" charset="0"/>
              </a:rPr>
              <a:t>eat</a:t>
            </a:r>
            <a:r>
              <a:rPr lang="tr-TR" sz="1200" dirty="0">
                <a:solidFill>
                  <a:srgbClr val="24292E"/>
                </a:solidFill>
                <a:latin typeface="Consolas" panose="020B0609020204030204" pitchFamily="49" charset="0"/>
              </a:rPr>
              <a:t>() </a:t>
            </a:r>
            <a:r>
              <a:rPr lang="tr-TR" dirty="0">
                <a:solidFill>
                  <a:srgbClr val="24292E"/>
                </a:solidFill>
                <a:latin typeface="SegoeUI"/>
              </a:rPr>
              <a:t>davranışları başka </a:t>
            </a:r>
            <a:r>
              <a:rPr lang="tr-TR" dirty="0" err="1">
                <a:solidFill>
                  <a:srgbClr val="24292E"/>
                </a:solidFill>
                <a:latin typeface="SegoeUI"/>
              </a:rPr>
              <a:t>arayüzlere</a:t>
            </a:r>
            <a:r>
              <a:rPr lang="tr-TR" dirty="0">
                <a:solidFill>
                  <a:srgbClr val="24292E"/>
                </a:solidFill>
                <a:latin typeface="SegoeUI"/>
              </a:rPr>
              <a:t> aktarıldı ve ihtiyaç halinde </a:t>
            </a:r>
            <a:r>
              <a:rPr lang="tr-TR" dirty="0" smtClean="0">
                <a:solidFill>
                  <a:srgbClr val="24292E"/>
                </a:solidFill>
                <a:latin typeface="SegoeUI"/>
              </a:rPr>
              <a:t>olanlar uygulandı</a:t>
            </a:r>
            <a:r>
              <a:rPr lang="tr-TR" dirty="0">
                <a:solidFill>
                  <a:srgbClr val="24292E"/>
                </a:solidFill>
                <a:latin typeface="SegoeUI"/>
              </a:rPr>
              <a:t>.</a:t>
            </a:r>
            <a:endParaRPr lang="tr-TR" dirty="0"/>
          </a:p>
        </p:txBody>
      </p:sp>
      <p:pic>
        <p:nvPicPr>
          <p:cNvPr id="6" name="Resim 5"/>
          <p:cNvPicPr>
            <a:picLocks noChangeAspect="1"/>
          </p:cNvPicPr>
          <p:nvPr/>
        </p:nvPicPr>
        <p:blipFill>
          <a:blip r:embed="rId2"/>
          <a:stretch>
            <a:fillRect/>
          </a:stretch>
        </p:blipFill>
        <p:spPr>
          <a:xfrm>
            <a:off x="2042159" y="3532278"/>
            <a:ext cx="5105400" cy="2771775"/>
          </a:xfrm>
          <a:prstGeom prst="rect">
            <a:avLst/>
          </a:prstGeom>
        </p:spPr>
      </p:pic>
    </p:spTree>
    <p:extLst>
      <p:ext uri="{BB962C8B-B14F-4D97-AF65-F5344CB8AC3E}">
        <p14:creationId xmlns:p14="http://schemas.microsoft.com/office/powerpoint/2010/main" val="1977352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600" dirty="0"/>
              <a:t>D</a:t>
            </a:r>
            <a:r>
              <a:rPr lang="tr-TR" sz="3600" dirty="0" smtClean="0"/>
              <a:t>— </a:t>
            </a:r>
            <a:r>
              <a:rPr lang="tr-TR" sz="3600" dirty="0" err="1"/>
              <a:t>Interface</a:t>
            </a:r>
            <a:r>
              <a:rPr lang="tr-TR" sz="3600" dirty="0"/>
              <a:t> </a:t>
            </a:r>
            <a:r>
              <a:rPr lang="tr-TR" sz="3600" dirty="0" err="1"/>
              <a:t>Segregation</a:t>
            </a:r>
            <a:r>
              <a:rPr lang="tr-TR" sz="3600" dirty="0"/>
              <a:t> </a:t>
            </a:r>
            <a:r>
              <a:rPr lang="tr-TR" sz="3600" dirty="0" err="1"/>
              <a:t>Principle</a:t>
            </a:r>
            <a:r>
              <a:rPr lang="tr-TR" sz="3600" dirty="0"/>
              <a:t> </a:t>
            </a:r>
            <a:br>
              <a:rPr lang="tr-TR" sz="3600" dirty="0"/>
            </a:br>
            <a:r>
              <a:rPr lang="tr-TR" sz="3600" dirty="0"/>
              <a:t>(</a:t>
            </a:r>
            <a:r>
              <a:rPr lang="tr-TR" sz="3600" dirty="0" err="1"/>
              <a:t>Arayüz</a:t>
            </a:r>
            <a:r>
              <a:rPr lang="tr-TR" sz="3600" dirty="0"/>
              <a:t> Ayrımı Prensibi)</a:t>
            </a:r>
          </a:p>
        </p:txBody>
      </p:sp>
      <p:sp>
        <p:nvSpPr>
          <p:cNvPr id="4" name="Slayt Numarası Yer Tutucusu 3"/>
          <p:cNvSpPr>
            <a:spLocks noGrp="1"/>
          </p:cNvSpPr>
          <p:nvPr>
            <p:ph type="sldNum" sz="quarter" idx="12"/>
          </p:nvPr>
        </p:nvSpPr>
        <p:spPr/>
        <p:txBody>
          <a:bodyPr/>
          <a:lstStyle/>
          <a:p>
            <a:fld id="{E5046ED2-48BC-4D4D-A18C-EC6704D416AE}" type="slidenum">
              <a:rPr lang="tr-TR" smtClean="0"/>
              <a:t>23</a:t>
            </a:fld>
            <a:endParaRPr lang="tr-TR"/>
          </a:p>
        </p:txBody>
      </p:sp>
      <p:pic>
        <p:nvPicPr>
          <p:cNvPr id="5" name="Resim 4"/>
          <p:cNvPicPr>
            <a:picLocks noChangeAspect="1"/>
          </p:cNvPicPr>
          <p:nvPr/>
        </p:nvPicPr>
        <p:blipFill>
          <a:blip r:embed="rId2"/>
          <a:stretch>
            <a:fillRect/>
          </a:stretch>
        </p:blipFill>
        <p:spPr>
          <a:xfrm>
            <a:off x="314733" y="1270907"/>
            <a:ext cx="3821838" cy="3009900"/>
          </a:xfrm>
          <a:prstGeom prst="rect">
            <a:avLst/>
          </a:prstGeom>
        </p:spPr>
      </p:pic>
      <p:pic>
        <p:nvPicPr>
          <p:cNvPr id="6" name="Resim 5"/>
          <p:cNvPicPr>
            <a:picLocks noChangeAspect="1"/>
          </p:cNvPicPr>
          <p:nvPr/>
        </p:nvPicPr>
        <p:blipFill>
          <a:blip r:embed="rId3"/>
          <a:stretch>
            <a:fillRect/>
          </a:stretch>
        </p:blipFill>
        <p:spPr>
          <a:xfrm>
            <a:off x="3355670" y="1270907"/>
            <a:ext cx="5619750" cy="5295900"/>
          </a:xfrm>
          <a:prstGeom prst="rect">
            <a:avLst/>
          </a:prstGeom>
        </p:spPr>
      </p:pic>
    </p:spTree>
    <p:extLst>
      <p:ext uri="{BB962C8B-B14F-4D97-AF65-F5344CB8AC3E}">
        <p14:creationId xmlns:p14="http://schemas.microsoft.com/office/powerpoint/2010/main" val="2780655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600" dirty="0"/>
              <a:t>D</a:t>
            </a:r>
            <a:r>
              <a:rPr lang="tr-TR" sz="3600" dirty="0" smtClean="0"/>
              <a:t>— </a:t>
            </a:r>
            <a:r>
              <a:rPr lang="tr-TR" sz="3200" dirty="0" err="1"/>
              <a:t>Dependency</a:t>
            </a:r>
            <a:r>
              <a:rPr lang="tr-TR" sz="3200" dirty="0"/>
              <a:t> </a:t>
            </a:r>
            <a:r>
              <a:rPr lang="tr-TR" sz="3200" dirty="0" err="1"/>
              <a:t>Inversion</a:t>
            </a:r>
            <a:r>
              <a:rPr lang="tr-TR" sz="3200" dirty="0"/>
              <a:t> </a:t>
            </a:r>
            <a:r>
              <a:rPr lang="tr-TR" sz="3200" dirty="0" err="1"/>
              <a:t>Principle</a:t>
            </a:r>
            <a:r>
              <a:rPr lang="tr-TR" sz="3200" dirty="0"/>
              <a:t> </a:t>
            </a:r>
            <a:r>
              <a:rPr lang="tr-TR" sz="3200" dirty="0" smtClean="0"/>
              <a:t/>
            </a:r>
            <a:br>
              <a:rPr lang="tr-TR" sz="3200" dirty="0" smtClean="0"/>
            </a:br>
            <a:r>
              <a:rPr lang="tr-TR" sz="3200" dirty="0" smtClean="0"/>
              <a:t>(</a:t>
            </a:r>
            <a:r>
              <a:rPr lang="tr-TR" sz="3200" dirty="0"/>
              <a:t>Bağımlılıkların Tersine </a:t>
            </a:r>
            <a:r>
              <a:rPr lang="tr-TR" sz="3200" dirty="0" smtClean="0"/>
              <a:t>Çevrilmesi Prensibi</a:t>
            </a:r>
            <a:r>
              <a:rPr lang="tr-TR" sz="3200" dirty="0"/>
              <a:t>)</a:t>
            </a:r>
            <a:endParaRPr lang="tr-TR" sz="2000"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24</a:t>
            </a:fld>
            <a:endParaRPr lang="tr-TR"/>
          </a:p>
        </p:txBody>
      </p:sp>
      <p:sp>
        <p:nvSpPr>
          <p:cNvPr id="3" name="Dikdörtgen 2"/>
          <p:cNvSpPr/>
          <p:nvPr/>
        </p:nvSpPr>
        <p:spPr>
          <a:xfrm>
            <a:off x="414745" y="1186961"/>
            <a:ext cx="8360228" cy="1200329"/>
          </a:xfrm>
          <a:prstGeom prst="rect">
            <a:avLst/>
          </a:prstGeom>
        </p:spPr>
        <p:txBody>
          <a:bodyPr wrap="square">
            <a:spAutoFit/>
          </a:bodyPr>
          <a:lstStyle/>
          <a:p>
            <a:r>
              <a:rPr lang="tr-TR" dirty="0">
                <a:solidFill>
                  <a:srgbClr val="6A737D"/>
                </a:solidFill>
                <a:latin typeface="SegoeUI"/>
              </a:rPr>
              <a:t>Yüksek seviye sınıflar, düşük seviye sınıflara bağlı olmamalıdır. Her ikisi de </a:t>
            </a:r>
            <a:r>
              <a:rPr lang="tr-TR" dirty="0" smtClean="0">
                <a:solidFill>
                  <a:srgbClr val="6A737D"/>
                </a:solidFill>
                <a:latin typeface="SegoeUI"/>
              </a:rPr>
              <a:t>soyutlamalara bağlı </a:t>
            </a:r>
            <a:r>
              <a:rPr lang="tr-TR" dirty="0">
                <a:solidFill>
                  <a:srgbClr val="6A737D"/>
                </a:solidFill>
                <a:latin typeface="SegoeUI"/>
              </a:rPr>
              <a:t>olmalıdır.</a:t>
            </a:r>
          </a:p>
          <a:p>
            <a:r>
              <a:rPr lang="tr-TR" dirty="0">
                <a:solidFill>
                  <a:srgbClr val="6A737D"/>
                </a:solidFill>
                <a:latin typeface="SegoeUI"/>
              </a:rPr>
              <a:t>Soyutlamalar, detaylara bağlı olmamalıdır. Detaylar, soyutlamalara bağlı olmalıdır.</a:t>
            </a:r>
            <a:endParaRPr lang="tr-TR" dirty="0"/>
          </a:p>
        </p:txBody>
      </p:sp>
      <p:pic>
        <p:nvPicPr>
          <p:cNvPr id="7" name="Resim 6"/>
          <p:cNvPicPr>
            <a:picLocks noChangeAspect="1"/>
          </p:cNvPicPr>
          <p:nvPr/>
        </p:nvPicPr>
        <p:blipFill>
          <a:blip r:embed="rId2"/>
          <a:stretch>
            <a:fillRect/>
          </a:stretch>
        </p:blipFill>
        <p:spPr>
          <a:xfrm>
            <a:off x="1661159" y="3180669"/>
            <a:ext cx="5867400" cy="1019175"/>
          </a:xfrm>
          <a:prstGeom prst="rect">
            <a:avLst/>
          </a:prstGeom>
        </p:spPr>
      </p:pic>
    </p:spTree>
    <p:extLst>
      <p:ext uri="{BB962C8B-B14F-4D97-AF65-F5344CB8AC3E}">
        <p14:creationId xmlns:p14="http://schemas.microsoft.com/office/powerpoint/2010/main" val="96285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600" dirty="0" smtClean="0"/>
              <a:t>D— </a:t>
            </a:r>
            <a:r>
              <a:rPr lang="tr-TR" sz="3200" dirty="0" err="1"/>
              <a:t>Dependency</a:t>
            </a:r>
            <a:r>
              <a:rPr lang="tr-TR" sz="3200" dirty="0"/>
              <a:t> </a:t>
            </a:r>
            <a:r>
              <a:rPr lang="tr-TR" sz="3200" dirty="0" err="1"/>
              <a:t>Inversion</a:t>
            </a:r>
            <a:r>
              <a:rPr lang="tr-TR" sz="3200" dirty="0"/>
              <a:t> </a:t>
            </a:r>
            <a:r>
              <a:rPr lang="tr-TR" sz="3200" dirty="0" err="1"/>
              <a:t>Principle</a:t>
            </a:r>
            <a:r>
              <a:rPr lang="tr-TR" sz="3200" dirty="0"/>
              <a:t> </a:t>
            </a:r>
            <a:r>
              <a:rPr lang="tr-TR" sz="3200" dirty="0" smtClean="0"/>
              <a:t/>
            </a:r>
            <a:br>
              <a:rPr lang="tr-TR" sz="3200" dirty="0" smtClean="0"/>
            </a:br>
            <a:r>
              <a:rPr lang="tr-TR" sz="3200" dirty="0" smtClean="0"/>
              <a:t>(</a:t>
            </a:r>
            <a:r>
              <a:rPr lang="tr-TR" sz="3200" dirty="0"/>
              <a:t>Bağımlılıkların Tersine </a:t>
            </a:r>
            <a:r>
              <a:rPr lang="tr-TR" sz="3200" dirty="0" smtClean="0"/>
              <a:t>Çevrilmesi Prensibi</a:t>
            </a:r>
            <a:r>
              <a:rPr lang="tr-TR" sz="3200" dirty="0"/>
              <a:t>)</a:t>
            </a:r>
            <a:endParaRPr lang="tr-TR" sz="2000"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25</a:t>
            </a:fld>
            <a:endParaRPr lang="tr-TR"/>
          </a:p>
        </p:txBody>
      </p:sp>
      <p:pic>
        <p:nvPicPr>
          <p:cNvPr id="3" name="Resim 2"/>
          <p:cNvPicPr>
            <a:picLocks noChangeAspect="1"/>
          </p:cNvPicPr>
          <p:nvPr/>
        </p:nvPicPr>
        <p:blipFill>
          <a:blip r:embed="rId2"/>
          <a:stretch>
            <a:fillRect/>
          </a:stretch>
        </p:blipFill>
        <p:spPr>
          <a:xfrm>
            <a:off x="1703613" y="1423170"/>
            <a:ext cx="5782491" cy="2744779"/>
          </a:xfrm>
          <a:prstGeom prst="rect">
            <a:avLst/>
          </a:prstGeom>
        </p:spPr>
      </p:pic>
      <p:sp>
        <p:nvSpPr>
          <p:cNvPr id="5" name="Dikdörtgen 4"/>
          <p:cNvSpPr/>
          <p:nvPr/>
        </p:nvSpPr>
        <p:spPr>
          <a:xfrm>
            <a:off x="287383" y="4167949"/>
            <a:ext cx="8682446" cy="1477328"/>
          </a:xfrm>
          <a:prstGeom prst="rect">
            <a:avLst/>
          </a:prstGeom>
        </p:spPr>
        <p:txBody>
          <a:bodyPr wrap="square">
            <a:spAutoFit/>
          </a:bodyPr>
          <a:lstStyle/>
          <a:p>
            <a:r>
              <a:rPr lang="tr-TR" dirty="0">
                <a:solidFill>
                  <a:srgbClr val="24292E"/>
                </a:solidFill>
                <a:latin typeface="SegoeUI"/>
              </a:rPr>
              <a:t>Yukarıdaki diyagram ve kod incelendiğinde </a:t>
            </a:r>
            <a:r>
              <a:rPr lang="tr-TR" sz="1200" dirty="0" err="1">
                <a:solidFill>
                  <a:srgbClr val="24292E"/>
                </a:solidFill>
                <a:latin typeface="Consolas" panose="020B0609020204030204" pitchFamily="49" charset="0"/>
              </a:rPr>
              <a:t>ExceptionReporter</a:t>
            </a:r>
            <a:r>
              <a:rPr lang="tr-TR" sz="1200" dirty="0">
                <a:solidFill>
                  <a:srgbClr val="24292E"/>
                </a:solidFill>
                <a:latin typeface="Consolas" panose="020B0609020204030204" pitchFamily="49" charset="0"/>
              </a:rPr>
              <a:t> </a:t>
            </a:r>
            <a:r>
              <a:rPr lang="tr-TR" dirty="0">
                <a:solidFill>
                  <a:srgbClr val="24292E"/>
                </a:solidFill>
                <a:latin typeface="SegoeUI"/>
              </a:rPr>
              <a:t>sınıfının (yüksek seviyeli</a:t>
            </a:r>
          </a:p>
          <a:p>
            <a:r>
              <a:rPr lang="tr-TR" dirty="0">
                <a:solidFill>
                  <a:srgbClr val="24292E"/>
                </a:solidFill>
                <a:latin typeface="SegoeUI"/>
              </a:rPr>
              <a:t>sınıf), </a:t>
            </a:r>
            <a:r>
              <a:rPr lang="tr-TR" sz="1200" dirty="0" err="1">
                <a:solidFill>
                  <a:srgbClr val="24292E"/>
                </a:solidFill>
                <a:latin typeface="Consolas" panose="020B0609020204030204" pitchFamily="49" charset="0"/>
              </a:rPr>
              <a:t>OracleDatabase</a:t>
            </a:r>
            <a:r>
              <a:rPr lang="tr-TR" sz="1200" dirty="0">
                <a:solidFill>
                  <a:srgbClr val="24292E"/>
                </a:solidFill>
                <a:latin typeface="Consolas" panose="020B0609020204030204" pitchFamily="49" charset="0"/>
              </a:rPr>
              <a:t> </a:t>
            </a:r>
            <a:r>
              <a:rPr lang="tr-TR" dirty="0">
                <a:solidFill>
                  <a:srgbClr val="24292E"/>
                </a:solidFill>
                <a:latin typeface="SegoeUI"/>
              </a:rPr>
              <a:t>sınıfına (düşük seviyeli sınıf) direkt olarak bağımlı olduğu</a:t>
            </a:r>
          </a:p>
          <a:p>
            <a:r>
              <a:rPr lang="tr-TR" dirty="0">
                <a:solidFill>
                  <a:srgbClr val="24292E"/>
                </a:solidFill>
                <a:latin typeface="SegoeUI"/>
              </a:rPr>
              <a:t>görülmektedir. İleride veri tabanı olarak </a:t>
            </a:r>
            <a:r>
              <a:rPr lang="tr-TR" dirty="0" err="1">
                <a:solidFill>
                  <a:srgbClr val="24292E"/>
                </a:solidFill>
                <a:latin typeface="SegoeUI"/>
              </a:rPr>
              <a:t>Oracle</a:t>
            </a:r>
            <a:r>
              <a:rPr lang="tr-TR" dirty="0">
                <a:solidFill>
                  <a:srgbClr val="24292E"/>
                </a:solidFill>
                <a:latin typeface="SegoeUI"/>
              </a:rPr>
              <a:t> değil de </a:t>
            </a:r>
            <a:r>
              <a:rPr lang="tr-TR" dirty="0" err="1">
                <a:solidFill>
                  <a:srgbClr val="24292E"/>
                </a:solidFill>
                <a:latin typeface="SegoeUI"/>
              </a:rPr>
              <a:t>MySQL</a:t>
            </a:r>
            <a:r>
              <a:rPr lang="tr-TR" dirty="0">
                <a:solidFill>
                  <a:srgbClr val="24292E"/>
                </a:solidFill>
                <a:latin typeface="SegoeUI"/>
              </a:rPr>
              <a:t> kullanmak istersek </a:t>
            </a:r>
            <a:r>
              <a:rPr lang="tr-TR" dirty="0" smtClean="0">
                <a:solidFill>
                  <a:srgbClr val="24292E"/>
                </a:solidFill>
                <a:latin typeface="SegoeUI"/>
              </a:rPr>
              <a:t>maalesef bu </a:t>
            </a:r>
            <a:r>
              <a:rPr lang="tr-TR" dirty="0">
                <a:solidFill>
                  <a:srgbClr val="24292E"/>
                </a:solidFill>
                <a:latin typeface="SegoeUI"/>
              </a:rPr>
              <a:t>sınıfa müdahale etmek zorunda kalacağız. Bu istenmeyen bir davranıştır. Bunun </a:t>
            </a:r>
            <a:r>
              <a:rPr lang="tr-TR" dirty="0" smtClean="0">
                <a:solidFill>
                  <a:srgbClr val="24292E"/>
                </a:solidFill>
                <a:latin typeface="SegoeUI"/>
              </a:rPr>
              <a:t>çözümünü ise </a:t>
            </a:r>
            <a:r>
              <a:rPr lang="tr-TR" dirty="0">
                <a:solidFill>
                  <a:srgbClr val="24292E"/>
                </a:solidFill>
                <a:latin typeface="SegoeUI"/>
              </a:rPr>
              <a:t>buradaki </a:t>
            </a:r>
            <a:r>
              <a:rPr lang="tr-TR" dirty="0">
                <a:solidFill>
                  <a:srgbClr val="24292E"/>
                </a:solidFill>
                <a:latin typeface="SegoeUI-Semibold"/>
              </a:rPr>
              <a:t>bağımlılıkları soyutlayarak </a:t>
            </a:r>
            <a:r>
              <a:rPr lang="tr-TR" dirty="0">
                <a:solidFill>
                  <a:srgbClr val="24292E"/>
                </a:solidFill>
                <a:latin typeface="SegoeUI"/>
              </a:rPr>
              <a:t>sağlayacağız.</a:t>
            </a:r>
            <a:endParaRPr lang="tr-TR" dirty="0"/>
          </a:p>
        </p:txBody>
      </p:sp>
    </p:spTree>
    <p:extLst>
      <p:ext uri="{BB962C8B-B14F-4D97-AF65-F5344CB8AC3E}">
        <p14:creationId xmlns:p14="http://schemas.microsoft.com/office/powerpoint/2010/main" val="363203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600" dirty="0"/>
              <a:t>D</a:t>
            </a:r>
            <a:r>
              <a:rPr lang="tr-TR" sz="3600" dirty="0" smtClean="0"/>
              <a:t>— </a:t>
            </a:r>
            <a:r>
              <a:rPr lang="tr-TR" sz="3200" dirty="0" err="1"/>
              <a:t>Dependency</a:t>
            </a:r>
            <a:r>
              <a:rPr lang="tr-TR" sz="3200" dirty="0"/>
              <a:t> </a:t>
            </a:r>
            <a:r>
              <a:rPr lang="tr-TR" sz="3200" dirty="0" err="1"/>
              <a:t>Inversion</a:t>
            </a:r>
            <a:r>
              <a:rPr lang="tr-TR" sz="3200" dirty="0"/>
              <a:t> </a:t>
            </a:r>
            <a:r>
              <a:rPr lang="tr-TR" sz="3200" dirty="0" err="1"/>
              <a:t>Principle</a:t>
            </a:r>
            <a:r>
              <a:rPr lang="tr-TR" sz="3200" dirty="0"/>
              <a:t> </a:t>
            </a:r>
            <a:r>
              <a:rPr lang="tr-TR" sz="3200" dirty="0" smtClean="0"/>
              <a:t/>
            </a:r>
            <a:br>
              <a:rPr lang="tr-TR" sz="3200" dirty="0" smtClean="0"/>
            </a:br>
            <a:r>
              <a:rPr lang="tr-TR" sz="3200" dirty="0" smtClean="0"/>
              <a:t>(</a:t>
            </a:r>
            <a:r>
              <a:rPr lang="tr-TR" sz="3200" dirty="0"/>
              <a:t>Bağımlılıkların Tersine </a:t>
            </a:r>
            <a:r>
              <a:rPr lang="tr-TR" sz="3200" dirty="0" smtClean="0"/>
              <a:t>Çevrilmesi Prensibi</a:t>
            </a:r>
            <a:r>
              <a:rPr lang="tr-TR" sz="3200" dirty="0"/>
              <a:t>)</a:t>
            </a:r>
            <a:endParaRPr lang="tr-TR" sz="2000"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26</a:t>
            </a:fld>
            <a:endParaRPr lang="tr-TR"/>
          </a:p>
        </p:txBody>
      </p:sp>
      <p:pic>
        <p:nvPicPr>
          <p:cNvPr id="3" name="Resim 2"/>
          <p:cNvPicPr>
            <a:picLocks noChangeAspect="1"/>
          </p:cNvPicPr>
          <p:nvPr/>
        </p:nvPicPr>
        <p:blipFill>
          <a:blip r:embed="rId2"/>
          <a:stretch>
            <a:fillRect/>
          </a:stretch>
        </p:blipFill>
        <p:spPr>
          <a:xfrm>
            <a:off x="4652009" y="2023148"/>
            <a:ext cx="3714750" cy="4210050"/>
          </a:xfrm>
          <a:prstGeom prst="rect">
            <a:avLst/>
          </a:prstGeom>
        </p:spPr>
      </p:pic>
      <p:sp>
        <p:nvSpPr>
          <p:cNvPr id="5" name="Dikdörtgen 4"/>
          <p:cNvSpPr/>
          <p:nvPr/>
        </p:nvSpPr>
        <p:spPr>
          <a:xfrm>
            <a:off x="335281" y="2183564"/>
            <a:ext cx="3557452" cy="923330"/>
          </a:xfrm>
          <a:prstGeom prst="rect">
            <a:avLst/>
          </a:prstGeom>
        </p:spPr>
        <p:txBody>
          <a:bodyPr wrap="square">
            <a:spAutoFit/>
          </a:bodyPr>
          <a:lstStyle/>
          <a:p>
            <a:r>
              <a:rPr lang="tr-TR" dirty="0" smtClean="0">
                <a:solidFill>
                  <a:srgbClr val="24292E"/>
                </a:solidFill>
                <a:latin typeface="SegoeUI"/>
              </a:rPr>
              <a:t>İlk baştaki </a:t>
            </a:r>
            <a:r>
              <a:rPr lang="tr-TR" dirty="0">
                <a:solidFill>
                  <a:srgbClr val="24292E"/>
                </a:solidFill>
                <a:latin typeface="SegoeUI"/>
              </a:rPr>
              <a:t>UML diyagramını biraz daha düzenlersek </a:t>
            </a:r>
            <a:r>
              <a:rPr lang="tr-TR" dirty="0" smtClean="0">
                <a:solidFill>
                  <a:srgbClr val="24292E"/>
                </a:solidFill>
                <a:latin typeface="SegoeUI"/>
              </a:rPr>
              <a:t>yandaki </a:t>
            </a:r>
            <a:r>
              <a:rPr lang="tr-TR" dirty="0">
                <a:solidFill>
                  <a:srgbClr val="24292E"/>
                </a:solidFill>
                <a:latin typeface="SegoeUI"/>
              </a:rPr>
              <a:t>gibi bir yapı elde </a:t>
            </a:r>
            <a:r>
              <a:rPr lang="tr-TR" dirty="0" smtClean="0">
                <a:solidFill>
                  <a:srgbClr val="24292E"/>
                </a:solidFill>
                <a:latin typeface="SegoeUI"/>
              </a:rPr>
              <a:t>edilir.</a:t>
            </a:r>
            <a:endParaRPr lang="tr-TR" dirty="0"/>
          </a:p>
        </p:txBody>
      </p:sp>
    </p:spTree>
    <p:extLst>
      <p:ext uri="{BB962C8B-B14F-4D97-AF65-F5344CB8AC3E}">
        <p14:creationId xmlns:p14="http://schemas.microsoft.com/office/powerpoint/2010/main" val="68423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600" dirty="0"/>
              <a:t>D</a:t>
            </a:r>
            <a:r>
              <a:rPr lang="tr-TR" sz="3600" dirty="0" smtClean="0"/>
              <a:t>— </a:t>
            </a:r>
            <a:r>
              <a:rPr lang="tr-TR" sz="3200" dirty="0" err="1"/>
              <a:t>Dependency</a:t>
            </a:r>
            <a:r>
              <a:rPr lang="tr-TR" sz="3200" dirty="0"/>
              <a:t> </a:t>
            </a:r>
            <a:r>
              <a:rPr lang="tr-TR" sz="3200" dirty="0" err="1"/>
              <a:t>Inversion</a:t>
            </a:r>
            <a:r>
              <a:rPr lang="tr-TR" sz="3200" dirty="0"/>
              <a:t> </a:t>
            </a:r>
            <a:r>
              <a:rPr lang="tr-TR" sz="3200" dirty="0" err="1"/>
              <a:t>Principle</a:t>
            </a:r>
            <a:r>
              <a:rPr lang="tr-TR" sz="3200" dirty="0"/>
              <a:t> </a:t>
            </a:r>
            <a:r>
              <a:rPr lang="tr-TR" sz="3200" dirty="0" smtClean="0"/>
              <a:t/>
            </a:r>
            <a:br>
              <a:rPr lang="tr-TR" sz="3200" dirty="0" smtClean="0"/>
            </a:br>
            <a:r>
              <a:rPr lang="tr-TR" sz="3200" dirty="0" smtClean="0"/>
              <a:t>(</a:t>
            </a:r>
            <a:r>
              <a:rPr lang="tr-TR" sz="3200" dirty="0"/>
              <a:t>Bağımlılıkların Tersine </a:t>
            </a:r>
            <a:r>
              <a:rPr lang="tr-TR" sz="3200" dirty="0" smtClean="0"/>
              <a:t>Çevrilmesi Prensibi</a:t>
            </a:r>
            <a:r>
              <a:rPr lang="tr-TR" sz="3200" dirty="0"/>
              <a:t>)</a:t>
            </a:r>
            <a:endParaRPr lang="tr-TR" sz="2000"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27</a:t>
            </a:fld>
            <a:endParaRPr lang="tr-TR"/>
          </a:p>
        </p:txBody>
      </p:sp>
      <p:pic>
        <p:nvPicPr>
          <p:cNvPr id="3" name="Resim 2"/>
          <p:cNvPicPr>
            <a:picLocks noChangeAspect="1"/>
          </p:cNvPicPr>
          <p:nvPr/>
        </p:nvPicPr>
        <p:blipFill>
          <a:blip r:embed="rId2"/>
          <a:stretch>
            <a:fillRect/>
          </a:stretch>
        </p:blipFill>
        <p:spPr>
          <a:xfrm>
            <a:off x="1580196" y="1273832"/>
            <a:ext cx="6029325" cy="5185954"/>
          </a:xfrm>
          <a:prstGeom prst="rect">
            <a:avLst/>
          </a:prstGeom>
        </p:spPr>
      </p:pic>
    </p:spTree>
    <p:extLst>
      <p:ext uri="{BB962C8B-B14F-4D97-AF65-F5344CB8AC3E}">
        <p14:creationId xmlns:p14="http://schemas.microsoft.com/office/powerpoint/2010/main" val="188936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Referanslar</a:t>
            </a:r>
            <a:endParaRPr lang="tr-TR" dirty="0"/>
          </a:p>
        </p:txBody>
      </p:sp>
      <p:sp>
        <p:nvSpPr>
          <p:cNvPr id="3" name="İçerik Yer Tutucusu 2"/>
          <p:cNvSpPr>
            <a:spLocks noGrp="1"/>
          </p:cNvSpPr>
          <p:nvPr>
            <p:ph idx="1"/>
          </p:nvPr>
        </p:nvSpPr>
        <p:spPr/>
        <p:txBody>
          <a:bodyPr/>
          <a:lstStyle/>
          <a:p>
            <a:r>
              <a:rPr lang="tr-TR" dirty="0" smtClean="0"/>
              <a:t>1. </a:t>
            </a:r>
            <a:r>
              <a:rPr lang="tr-TR" dirty="0">
                <a:hlinkClick r:id="rId2"/>
              </a:rPr>
              <a:t>https://medium.com/@</a:t>
            </a:r>
            <a:r>
              <a:rPr lang="tr-TR" dirty="0" smtClean="0">
                <a:hlinkClick r:id="rId2"/>
              </a:rPr>
              <a:t>gokhana/solid-nedir-solid-yaz%C4%B1l%C4%B1m-prensipleri-nelerdir-40fb9450408e</a:t>
            </a:r>
            <a:endParaRPr lang="tr-TR" dirty="0" smtClean="0"/>
          </a:p>
          <a:p>
            <a:r>
              <a:rPr lang="tr-TR" dirty="0" smtClean="0"/>
              <a:t>2.  </a:t>
            </a:r>
            <a:r>
              <a:rPr lang="tr-TR" dirty="0"/>
              <a:t>SOLID PRENSİPLERİ İLE BAKIM İÇİN YAZILIMI YENİDEN YAPILANDIRMA </a:t>
            </a:r>
            <a:r>
              <a:rPr lang="tr-TR" dirty="0" smtClean="0"/>
              <a:t>YÖNTEMİ, </a:t>
            </a:r>
            <a:r>
              <a:rPr lang="tr-TR" dirty="0"/>
              <a:t>Osman </a:t>
            </a:r>
            <a:r>
              <a:rPr lang="tr-TR" dirty="0" smtClean="0"/>
              <a:t>Turan, </a:t>
            </a:r>
            <a:r>
              <a:rPr lang="tr-TR" dirty="0"/>
              <a:t>YL </a:t>
            </a:r>
            <a:r>
              <a:rPr lang="tr-TR" dirty="0" smtClean="0"/>
              <a:t>tezi.</a:t>
            </a:r>
            <a:endParaRPr lang="tr-TR" dirty="0"/>
          </a:p>
          <a:p>
            <a:r>
              <a:rPr lang="tr-TR" dirty="0" smtClean="0"/>
              <a:t>3.</a:t>
            </a:r>
            <a:r>
              <a:rPr lang="tr-TR" dirty="0"/>
              <a:t> </a:t>
            </a:r>
            <a:r>
              <a:rPr lang="tr-TR" dirty="0" smtClean="0"/>
              <a:t>Yazılım Desenleri Türkçe ders notları, Yusuf YILMAZ.</a:t>
            </a:r>
            <a:r>
              <a:rPr lang="tr-TR" dirty="0"/>
              <a:t/>
            </a:r>
            <a:br>
              <a:rPr lang="tr-TR" dirty="0"/>
            </a:br>
            <a:endParaRPr lang="tr-TR" dirty="0" smtClean="0"/>
          </a:p>
        </p:txBody>
      </p:sp>
      <p:sp>
        <p:nvSpPr>
          <p:cNvPr id="4" name="Slayt Numarası Yer Tutucusu 3"/>
          <p:cNvSpPr>
            <a:spLocks noGrp="1"/>
          </p:cNvSpPr>
          <p:nvPr>
            <p:ph type="sldNum" sz="quarter" idx="12"/>
          </p:nvPr>
        </p:nvSpPr>
        <p:spPr/>
        <p:txBody>
          <a:bodyPr/>
          <a:lstStyle/>
          <a:p>
            <a:fld id="{E5046ED2-48BC-4D4D-A18C-EC6704D416AE}" type="slidenum">
              <a:rPr lang="tr-TR" smtClean="0"/>
              <a:t>28</a:t>
            </a:fld>
            <a:endParaRPr lang="tr-TR"/>
          </a:p>
        </p:txBody>
      </p:sp>
    </p:spTree>
    <p:extLst>
      <p:ext uri="{BB962C8B-B14F-4D97-AF65-F5344CB8AC3E}">
        <p14:creationId xmlns:p14="http://schemas.microsoft.com/office/powerpoint/2010/main" val="38610927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Sorularınız</a:t>
            </a:r>
            <a:endParaRPr lang="tr-TR" dirty="0"/>
          </a:p>
        </p:txBody>
      </p:sp>
      <p:sp>
        <p:nvSpPr>
          <p:cNvPr id="5" name="Footer Placeholder 4"/>
          <p:cNvSpPr>
            <a:spLocks noGrp="1"/>
          </p:cNvSpPr>
          <p:nvPr>
            <p:ph type="ftr" sz="quarter" idx="4294967295"/>
          </p:nvPr>
        </p:nvSpPr>
        <p:spPr>
          <a:xfrm>
            <a:off x="2764639" y="6459786"/>
            <a:ext cx="3617103" cy="365125"/>
          </a:xfrm>
        </p:spPr>
        <p:txBody>
          <a:bodyPr/>
          <a:lstStyle/>
          <a:p>
            <a:r>
              <a:rPr lang="tr-TR" sz="1200" cap="none" dirty="0" smtClean="0">
                <a:solidFill>
                  <a:schemeClr val="bg1"/>
                </a:solidFill>
              </a:rPr>
              <a:t>Prof. Dr. Resul DAŞ'ın Ders Notlarıdır.</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4CE482DC-2269-4F26-9D2A-7E44B1A4CD85}" type="slidenum">
              <a:rPr lang="en-US" sz="1200" smtClean="0"/>
              <a:t>29</a:t>
            </a:fld>
            <a:endParaRPr lang="en-US" sz="1200" dirty="0"/>
          </a:p>
        </p:txBody>
      </p:sp>
      <p:pic>
        <p:nvPicPr>
          <p:cNvPr id="4"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322" y="2425104"/>
            <a:ext cx="2965076" cy="2833967"/>
          </a:xfrm>
          <a:prstGeom prst="rect">
            <a:avLst/>
          </a:prstGeom>
        </p:spPr>
      </p:pic>
    </p:spTree>
    <p:extLst>
      <p:ext uri="{BB962C8B-B14F-4D97-AF65-F5344CB8AC3E}">
        <p14:creationId xmlns:p14="http://schemas.microsoft.com/office/powerpoint/2010/main" val="1665233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Prensipler</a:t>
            </a:r>
            <a:endParaRPr lang="tr-TR" dirty="0"/>
          </a:p>
        </p:txBody>
      </p:sp>
      <p:sp>
        <p:nvSpPr>
          <p:cNvPr id="3" name="İçerik Yer Tutucusu 2"/>
          <p:cNvSpPr>
            <a:spLocks noGrp="1"/>
          </p:cNvSpPr>
          <p:nvPr>
            <p:ph idx="1"/>
          </p:nvPr>
        </p:nvSpPr>
        <p:spPr/>
        <p:txBody>
          <a:bodyPr/>
          <a:lstStyle/>
          <a:p>
            <a:pPr marL="0" indent="0">
              <a:buNone/>
            </a:pPr>
            <a:r>
              <a:rPr lang="tr-TR" dirty="0"/>
              <a:t>SOLID yazılım prensipleri; </a:t>
            </a:r>
            <a:endParaRPr lang="tr-TR" dirty="0" smtClean="0"/>
          </a:p>
          <a:p>
            <a:pPr>
              <a:buFont typeface="Wingdings" panose="05000000000000000000" pitchFamily="2" charset="2"/>
              <a:buChar char="Ø"/>
            </a:pPr>
            <a:r>
              <a:rPr lang="tr-TR" dirty="0" smtClean="0"/>
              <a:t>geliştirilen </a:t>
            </a:r>
            <a:r>
              <a:rPr lang="tr-TR" dirty="0"/>
              <a:t>yazılımın esnek, </a:t>
            </a:r>
            <a:endParaRPr lang="tr-TR" dirty="0" smtClean="0"/>
          </a:p>
          <a:p>
            <a:pPr>
              <a:buFont typeface="Wingdings" panose="05000000000000000000" pitchFamily="2" charset="2"/>
              <a:buChar char="Ø"/>
            </a:pPr>
            <a:r>
              <a:rPr lang="tr-TR" dirty="0" smtClean="0"/>
              <a:t>yeniden </a:t>
            </a:r>
            <a:r>
              <a:rPr lang="tr-TR" dirty="0"/>
              <a:t>kullanılabilir, </a:t>
            </a:r>
            <a:endParaRPr lang="tr-TR" dirty="0" smtClean="0"/>
          </a:p>
          <a:p>
            <a:pPr>
              <a:buFont typeface="Wingdings" panose="05000000000000000000" pitchFamily="2" charset="2"/>
              <a:buChar char="Ø"/>
            </a:pPr>
            <a:r>
              <a:rPr lang="tr-TR" dirty="0" smtClean="0"/>
              <a:t>sürdürülebilir </a:t>
            </a:r>
            <a:r>
              <a:rPr lang="tr-TR" dirty="0"/>
              <a:t>ve anlaşılır olmasını sağlayan, </a:t>
            </a:r>
            <a:endParaRPr lang="tr-TR" dirty="0" smtClean="0"/>
          </a:p>
          <a:p>
            <a:pPr>
              <a:buFont typeface="Wingdings" panose="05000000000000000000" pitchFamily="2" charset="2"/>
              <a:buChar char="Ø"/>
            </a:pPr>
            <a:r>
              <a:rPr lang="tr-TR" dirty="0" smtClean="0"/>
              <a:t>kod </a:t>
            </a:r>
            <a:r>
              <a:rPr lang="tr-TR" dirty="0"/>
              <a:t>tekrarını </a:t>
            </a:r>
            <a:r>
              <a:rPr lang="tr-TR" dirty="0" smtClean="0"/>
              <a:t>önleyen</a:t>
            </a:r>
          </a:p>
          <a:p>
            <a:pPr marL="0" indent="0">
              <a:buNone/>
            </a:pPr>
            <a:r>
              <a:rPr lang="tr-TR" dirty="0" smtClean="0"/>
              <a:t>prensipler </a:t>
            </a:r>
            <a:r>
              <a:rPr lang="tr-TR" dirty="0"/>
              <a:t>bütünüdür. </a:t>
            </a:r>
            <a:endParaRPr lang="tr-TR" dirty="0" smtClean="0"/>
          </a:p>
        </p:txBody>
      </p:sp>
      <p:sp>
        <p:nvSpPr>
          <p:cNvPr id="5" name="Altbilgi Yer Tutucusu 4"/>
          <p:cNvSpPr>
            <a:spLocks noGrp="1"/>
          </p:cNvSpPr>
          <p:nvPr>
            <p:ph type="ftr" sz="quarter" idx="4294967295"/>
          </p:nvPr>
        </p:nvSpPr>
        <p:spPr>
          <a:xfrm>
            <a:off x="3028950" y="5624513"/>
            <a:ext cx="3086100" cy="273844"/>
          </a:xfrm>
        </p:spPr>
        <p:txBody>
          <a:bodyPr/>
          <a:lstStyle/>
          <a:p>
            <a:r>
              <a:rPr lang="tr-TR" dirty="0" smtClean="0"/>
              <a:t>YMÜ228 Yazılım Tasarım ve Mimarisi</a:t>
            </a:r>
            <a:endParaRPr lang="tr-TR" dirty="0"/>
          </a:p>
        </p:txBody>
      </p:sp>
      <p:sp>
        <p:nvSpPr>
          <p:cNvPr id="6" name="Slayt Numarası Yer Tutucusu 5"/>
          <p:cNvSpPr>
            <a:spLocks noGrp="1"/>
          </p:cNvSpPr>
          <p:nvPr>
            <p:ph type="sldNum" sz="quarter" idx="12"/>
          </p:nvPr>
        </p:nvSpPr>
        <p:spPr>
          <a:xfrm>
            <a:off x="6457950" y="5624513"/>
            <a:ext cx="1966826" cy="273844"/>
          </a:xfrm>
        </p:spPr>
        <p:txBody>
          <a:bodyPr/>
          <a:lstStyle/>
          <a:p>
            <a:fld id="{1449AE56-6C5E-4AE6-BD47-1CFD8EFBDD83}" type="slidenum">
              <a:rPr lang="tr-TR" smtClean="0"/>
              <a:t>3</a:t>
            </a:fld>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6320" y="-632928"/>
            <a:ext cx="2320879" cy="2293681"/>
          </a:xfrm>
          <a:prstGeom prst="rect">
            <a:avLst/>
          </a:prstGeom>
        </p:spPr>
      </p:pic>
      <p:sp>
        <p:nvSpPr>
          <p:cNvPr id="8" name="Altbilgi Yer Tutucusu 3"/>
          <p:cNvSpPr txBox="1">
            <a:spLocks/>
          </p:cNvSpPr>
          <p:nvPr/>
        </p:nvSpPr>
        <p:spPr>
          <a:xfrm>
            <a:off x="2764639" y="6459786"/>
            <a:ext cx="3617103" cy="365125"/>
          </a:xfrm>
          <a:prstGeom prst="rect">
            <a:avLst/>
          </a:prstGeom>
        </p:spPr>
        <p:txBody>
          <a:bodyPr vert="horz" lIns="91440" tIns="45720" rIns="91440" bIns="45720" rtlCol="0" anchor="ctr"/>
          <a:lstStyle>
            <a:defPPr>
              <a:defRPr lang="tr-T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smtClean="0"/>
              <a:t>YMÜ228 Yazılım Tasarım ve Mimarisi</a:t>
            </a:r>
            <a:endParaRPr lang="tr-TR" dirty="0"/>
          </a:p>
        </p:txBody>
      </p:sp>
      <p:sp>
        <p:nvSpPr>
          <p:cNvPr id="9" name="Slayt Numarası Yer Tutucusu 4"/>
          <p:cNvSpPr txBox="1">
            <a:spLocks/>
          </p:cNvSpPr>
          <p:nvPr/>
        </p:nvSpPr>
        <p:spPr>
          <a:xfrm>
            <a:off x="7425344" y="6459786"/>
            <a:ext cx="984019" cy="365125"/>
          </a:xfrm>
          <a:prstGeom prst="rect">
            <a:avLst/>
          </a:prstGeom>
        </p:spPr>
        <p:txBody>
          <a:bodyPr vert="horz" lIns="91440" tIns="45720" rIns="91440" bIns="45720" rtlCol="0" anchor="ctr"/>
          <a:lstStyle>
            <a:defPPr>
              <a:defRPr lang="tr-TR"/>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smtClean="0"/>
              <a:t>3</a:t>
            </a:r>
            <a:endParaRPr lang="tr-TR" dirty="0"/>
          </a:p>
        </p:txBody>
      </p:sp>
    </p:spTree>
    <p:extLst>
      <p:ext uri="{BB962C8B-B14F-4D97-AF65-F5344CB8AC3E}">
        <p14:creationId xmlns:p14="http://schemas.microsoft.com/office/powerpoint/2010/main" val="1182577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Amaç</a:t>
            </a:r>
            <a:endParaRPr lang="tr-TR" dirty="0"/>
          </a:p>
        </p:txBody>
      </p:sp>
      <p:sp>
        <p:nvSpPr>
          <p:cNvPr id="3" name="İçerik Yer Tutucusu 2"/>
          <p:cNvSpPr>
            <a:spLocks noGrp="1"/>
          </p:cNvSpPr>
          <p:nvPr>
            <p:ph idx="1"/>
          </p:nvPr>
        </p:nvSpPr>
        <p:spPr/>
        <p:txBody>
          <a:bodyPr>
            <a:normAutofit lnSpcReduction="10000"/>
          </a:bodyPr>
          <a:lstStyle/>
          <a:p>
            <a:pPr marL="0" indent="0">
              <a:buNone/>
            </a:pPr>
            <a:r>
              <a:rPr lang="tr-TR" dirty="0" smtClean="0"/>
              <a:t>Kısaltması </a:t>
            </a:r>
            <a:r>
              <a:rPr lang="tr-TR" dirty="0"/>
              <a:t>Michael </a:t>
            </a:r>
            <a:r>
              <a:rPr lang="tr-TR" dirty="0" err="1"/>
              <a:t>Feathers</a:t>
            </a:r>
            <a:r>
              <a:rPr lang="tr-TR" dirty="0"/>
              <a:t> tarafından tanımlanan bu prensiplerin amacı</a:t>
            </a:r>
            <a:r>
              <a:rPr lang="tr-TR" dirty="0" smtClean="0"/>
              <a:t>;</a:t>
            </a:r>
          </a:p>
          <a:p>
            <a:pPr>
              <a:buFont typeface="Wingdings" panose="05000000000000000000" pitchFamily="2" charset="2"/>
              <a:buChar char="Ø"/>
            </a:pPr>
            <a:r>
              <a:rPr lang="tr-TR" dirty="0"/>
              <a:t>Geliştirdiğimiz yazılımın gelecekte gereksinimlere kolayca adapte olması,</a:t>
            </a:r>
          </a:p>
          <a:p>
            <a:pPr>
              <a:buFont typeface="Wingdings" panose="05000000000000000000" pitchFamily="2" charset="2"/>
              <a:buChar char="Ø"/>
            </a:pPr>
            <a:r>
              <a:rPr lang="tr-TR" dirty="0"/>
              <a:t>Yeni özellikleri kodda bir değişikliğe gerek kalmadan kolayca </a:t>
            </a:r>
            <a:r>
              <a:rPr lang="tr-TR" dirty="0" smtClean="0"/>
              <a:t>eklenebilmesi,</a:t>
            </a:r>
            <a:endParaRPr lang="tr-TR" dirty="0"/>
          </a:p>
          <a:p>
            <a:pPr>
              <a:buFont typeface="Wingdings" panose="05000000000000000000" pitchFamily="2" charset="2"/>
              <a:buChar char="Ø"/>
            </a:pPr>
            <a:r>
              <a:rPr lang="tr-TR" dirty="0"/>
              <a:t>Yeni gereksinimlere karşın kodun üzerinde en az değişimi sağlaması,</a:t>
            </a:r>
          </a:p>
          <a:p>
            <a:pPr>
              <a:buFont typeface="Wingdings" panose="05000000000000000000" pitchFamily="2" charset="2"/>
              <a:buChar char="Ø"/>
            </a:pPr>
            <a:r>
              <a:rPr lang="tr-TR" dirty="0"/>
              <a:t>Kod üzerinde sürekli düzeltme hatta yeniden yazma gibi sorunların yol açtığı zaman kaybını da minimuma indirmektir.</a:t>
            </a:r>
          </a:p>
          <a:p>
            <a:r>
              <a:rPr lang="tr-TR" dirty="0"/>
              <a:t>Bu prensipler uygulanarak uygulamalarımızın büyürken, karmaşıklığın da büyümesinin önüne geçmiş oluruz. </a:t>
            </a:r>
            <a:r>
              <a:rPr lang="tr-TR" dirty="0" smtClean="0"/>
              <a:t>“</a:t>
            </a:r>
            <a:r>
              <a:rPr lang="tr-TR" b="1" dirty="0" smtClean="0"/>
              <a:t>kaliteli kod</a:t>
            </a:r>
            <a:r>
              <a:rPr lang="tr-TR" dirty="0"/>
              <a:t>” yazmak için bu prensiplere uygun yazılım </a:t>
            </a:r>
            <a:r>
              <a:rPr lang="tr-TR" dirty="0" smtClean="0"/>
              <a:t>geliştirmeliyiz</a:t>
            </a:r>
            <a:r>
              <a:rPr lang="tr-TR" dirty="0"/>
              <a:t>.</a:t>
            </a:r>
          </a:p>
          <a:p>
            <a:pPr marL="0" indent="0">
              <a:buNone/>
            </a:pPr>
            <a:endParaRPr lang="tr-TR" dirty="0" smtClean="0"/>
          </a:p>
        </p:txBody>
      </p:sp>
      <p:sp>
        <p:nvSpPr>
          <p:cNvPr id="5" name="Altbilgi Yer Tutucusu 4"/>
          <p:cNvSpPr>
            <a:spLocks noGrp="1"/>
          </p:cNvSpPr>
          <p:nvPr>
            <p:ph type="ftr" sz="quarter" idx="4294967295"/>
          </p:nvPr>
        </p:nvSpPr>
        <p:spPr>
          <a:xfrm>
            <a:off x="3028950" y="5624513"/>
            <a:ext cx="3086100" cy="273844"/>
          </a:xfrm>
        </p:spPr>
        <p:txBody>
          <a:bodyPr/>
          <a:lstStyle/>
          <a:p>
            <a:r>
              <a:rPr lang="tr-TR" dirty="0" smtClean="0"/>
              <a:t>YMÜ228 Yazılım Tasarım ve Mimarisi</a:t>
            </a:r>
            <a:endParaRPr lang="tr-TR" dirty="0"/>
          </a:p>
        </p:txBody>
      </p:sp>
      <p:sp>
        <p:nvSpPr>
          <p:cNvPr id="6" name="Slayt Numarası Yer Tutucusu 5"/>
          <p:cNvSpPr>
            <a:spLocks noGrp="1"/>
          </p:cNvSpPr>
          <p:nvPr>
            <p:ph type="sldNum" sz="quarter" idx="12"/>
          </p:nvPr>
        </p:nvSpPr>
        <p:spPr>
          <a:xfrm>
            <a:off x="6457950" y="5624513"/>
            <a:ext cx="1966826" cy="273844"/>
          </a:xfrm>
        </p:spPr>
        <p:txBody>
          <a:bodyPr/>
          <a:lstStyle/>
          <a:p>
            <a:fld id="{1449AE56-6C5E-4AE6-BD47-1CFD8EFBDD83}" type="slidenum">
              <a:rPr lang="tr-TR" smtClean="0"/>
              <a:t>4</a:t>
            </a:fld>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6320" y="-632928"/>
            <a:ext cx="2320879" cy="2293681"/>
          </a:xfrm>
          <a:prstGeom prst="rect">
            <a:avLst/>
          </a:prstGeom>
        </p:spPr>
      </p:pic>
      <p:sp>
        <p:nvSpPr>
          <p:cNvPr id="8" name="Altbilgi Yer Tutucusu 3"/>
          <p:cNvSpPr txBox="1">
            <a:spLocks/>
          </p:cNvSpPr>
          <p:nvPr/>
        </p:nvSpPr>
        <p:spPr>
          <a:xfrm>
            <a:off x="2764639" y="6459786"/>
            <a:ext cx="3617103" cy="365125"/>
          </a:xfrm>
          <a:prstGeom prst="rect">
            <a:avLst/>
          </a:prstGeom>
        </p:spPr>
        <p:txBody>
          <a:bodyPr vert="horz" lIns="91440" tIns="45720" rIns="91440" bIns="45720" rtlCol="0" anchor="ctr"/>
          <a:lstStyle>
            <a:defPPr>
              <a:defRPr lang="tr-T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smtClean="0"/>
              <a:t>YMÜ228 Yazılım Tasarım ve Mimarisi</a:t>
            </a:r>
            <a:endParaRPr lang="tr-TR" dirty="0"/>
          </a:p>
        </p:txBody>
      </p:sp>
      <p:sp>
        <p:nvSpPr>
          <p:cNvPr id="9" name="Slayt Numarası Yer Tutucusu 4"/>
          <p:cNvSpPr txBox="1">
            <a:spLocks/>
          </p:cNvSpPr>
          <p:nvPr/>
        </p:nvSpPr>
        <p:spPr>
          <a:xfrm>
            <a:off x="7425344" y="6459786"/>
            <a:ext cx="984019" cy="365125"/>
          </a:xfrm>
          <a:prstGeom prst="rect">
            <a:avLst/>
          </a:prstGeom>
        </p:spPr>
        <p:txBody>
          <a:bodyPr vert="horz" lIns="91440" tIns="45720" rIns="91440" bIns="45720" rtlCol="0" anchor="ctr"/>
          <a:lstStyle>
            <a:defPPr>
              <a:defRPr lang="tr-TR"/>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smtClean="0"/>
              <a:t>3</a:t>
            </a:r>
            <a:endParaRPr lang="tr-TR" dirty="0"/>
          </a:p>
        </p:txBody>
      </p:sp>
    </p:spTree>
    <p:extLst>
      <p:ext uri="{BB962C8B-B14F-4D97-AF65-F5344CB8AC3E}">
        <p14:creationId xmlns:p14="http://schemas.microsoft.com/office/powerpoint/2010/main" val="2578712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SOLID</a:t>
            </a:r>
            <a:endParaRPr lang="tr-TR" dirty="0"/>
          </a:p>
        </p:txBody>
      </p:sp>
      <p:sp>
        <p:nvSpPr>
          <p:cNvPr id="3" name="İçerik Yer Tutucusu 2"/>
          <p:cNvSpPr>
            <a:spLocks noGrp="1"/>
          </p:cNvSpPr>
          <p:nvPr>
            <p:ph idx="1"/>
          </p:nvPr>
        </p:nvSpPr>
        <p:spPr/>
        <p:txBody>
          <a:bodyPr/>
          <a:lstStyle/>
          <a:p>
            <a:r>
              <a:rPr lang="tr-TR" b="1" dirty="0"/>
              <a:t>S</a:t>
            </a:r>
            <a:r>
              <a:rPr lang="tr-TR" dirty="0"/>
              <a:t> — Single-responsibility principle</a:t>
            </a:r>
          </a:p>
          <a:p>
            <a:r>
              <a:rPr lang="tr-TR" b="1" dirty="0"/>
              <a:t>O</a:t>
            </a:r>
            <a:r>
              <a:rPr lang="tr-TR" dirty="0"/>
              <a:t> — Open-</a:t>
            </a:r>
            <a:r>
              <a:rPr lang="tr-TR" dirty="0" err="1"/>
              <a:t>closed</a:t>
            </a:r>
            <a:r>
              <a:rPr lang="tr-TR" dirty="0"/>
              <a:t> principle</a:t>
            </a:r>
          </a:p>
          <a:p>
            <a:r>
              <a:rPr lang="tr-TR" b="1" dirty="0"/>
              <a:t>L</a:t>
            </a:r>
            <a:r>
              <a:rPr lang="tr-TR" dirty="0"/>
              <a:t> — </a:t>
            </a:r>
            <a:r>
              <a:rPr lang="tr-TR" dirty="0" err="1"/>
              <a:t>Liskov</a:t>
            </a:r>
            <a:r>
              <a:rPr lang="tr-TR" dirty="0"/>
              <a:t> </a:t>
            </a:r>
            <a:r>
              <a:rPr lang="tr-TR" dirty="0" err="1"/>
              <a:t>substitution</a:t>
            </a:r>
            <a:r>
              <a:rPr lang="tr-TR" dirty="0"/>
              <a:t> principle</a:t>
            </a:r>
          </a:p>
          <a:p>
            <a:r>
              <a:rPr lang="tr-TR" b="1" dirty="0"/>
              <a:t>I</a:t>
            </a:r>
            <a:r>
              <a:rPr lang="tr-TR" dirty="0"/>
              <a:t> — </a:t>
            </a:r>
            <a:r>
              <a:rPr lang="tr-TR" dirty="0" err="1"/>
              <a:t>Interface</a:t>
            </a:r>
            <a:r>
              <a:rPr lang="tr-TR" dirty="0"/>
              <a:t> </a:t>
            </a:r>
            <a:r>
              <a:rPr lang="tr-TR" dirty="0" err="1"/>
              <a:t>segregation</a:t>
            </a:r>
            <a:r>
              <a:rPr lang="tr-TR" dirty="0"/>
              <a:t> principle</a:t>
            </a:r>
          </a:p>
          <a:p>
            <a:r>
              <a:rPr lang="tr-TR" b="1" dirty="0" smtClean="0"/>
              <a:t>D</a:t>
            </a:r>
            <a:r>
              <a:rPr lang="tr-TR" dirty="0"/>
              <a:t> — </a:t>
            </a:r>
            <a:r>
              <a:rPr lang="tr-TR" dirty="0" err="1"/>
              <a:t>Dependency</a:t>
            </a:r>
            <a:r>
              <a:rPr lang="tr-TR" dirty="0"/>
              <a:t> </a:t>
            </a:r>
            <a:r>
              <a:rPr lang="tr-TR" dirty="0" err="1"/>
              <a:t>Inversion</a:t>
            </a:r>
            <a:r>
              <a:rPr lang="tr-TR" dirty="0"/>
              <a:t> Principle</a:t>
            </a:r>
          </a:p>
          <a:p>
            <a:r>
              <a:rPr lang="tr-TR" dirty="0"/>
              <a:t/>
            </a:r>
            <a:br>
              <a:rPr lang="tr-TR" dirty="0"/>
            </a:br>
            <a:r>
              <a:rPr lang="tr-TR" dirty="0"/>
              <a:t/>
            </a:r>
            <a:br>
              <a:rPr lang="tr-TR" dirty="0"/>
            </a:br>
            <a:r>
              <a:rPr lang="tr-TR" dirty="0"/>
              <a:t/>
            </a:r>
            <a:br>
              <a:rPr lang="tr-TR" dirty="0"/>
            </a:br>
            <a:endParaRPr lang="tr-TR"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5</a:t>
            </a:fld>
            <a:endParaRPr lang="tr-TR"/>
          </a:p>
        </p:txBody>
      </p:sp>
    </p:spTree>
    <p:extLst>
      <p:ext uri="{BB962C8B-B14F-4D97-AF65-F5344CB8AC3E}">
        <p14:creationId xmlns:p14="http://schemas.microsoft.com/office/powerpoint/2010/main" val="1556563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a:t>S — Single-responsibility </a:t>
            </a:r>
            <a:r>
              <a:rPr lang="tr-TR" sz="3200" b="1" dirty="0" smtClean="0"/>
              <a:t>principl</a:t>
            </a:r>
            <a:r>
              <a:rPr lang="tr-TR" sz="3200" b="1" dirty="0"/>
              <a:t>e </a:t>
            </a:r>
            <a:r>
              <a:rPr lang="tr-TR" sz="3200" b="1" dirty="0" smtClean="0"/>
              <a:t/>
            </a:r>
            <a:br>
              <a:rPr lang="tr-TR" sz="3200" b="1" dirty="0" smtClean="0"/>
            </a:br>
            <a:r>
              <a:rPr lang="tr-TR" sz="3200" b="1" dirty="0" smtClean="0"/>
              <a:t>(</a:t>
            </a:r>
            <a:r>
              <a:rPr lang="tr-TR" sz="3200" b="1" dirty="0"/>
              <a:t>Tek Sorumluluk Prensibi)</a:t>
            </a:r>
          </a:p>
        </p:txBody>
      </p:sp>
      <p:sp>
        <p:nvSpPr>
          <p:cNvPr id="3" name="İçerik Yer Tutucusu 2"/>
          <p:cNvSpPr>
            <a:spLocks noGrp="1"/>
          </p:cNvSpPr>
          <p:nvPr>
            <p:ph idx="1"/>
          </p:nvPr>
        </p:nvSpPr>
        <p:spPr>
          <a:xfrm>
            <a:off x="822959" y="1362808"/>
            <a:ext cx="7543801" cy="4506286"/>
          </a:xfrm>
        </p:spPr>
        <p:txBody>
          <a:bodyPr>
            <a:normAutofit/>
          </a:bodyPr>
          <a:lstStyle/>
          <a:p>
            <a:r>
              <a:rPr lang="tr-TR" dirty="0" err="1"/>
              <a:t>Single</a:t>
            </a:r>
            <a:r>
              <a:rPr lang="tr-TR" dirty="0"/>
              <a:t> </a:t>
            </a:r>
            <a:r>
              <a:rPr lang="tr-TR" dirty="0" err="1"/>
              <a:t>Responsibility</a:t>
            </a:r>
            <a:r>
              <a:rPr lang="tr-TR" dirty="0"/>
              <a:t>; Tek işi, tek sorumlulukta yapma </a:t>
            </a:r>
            <a:r>
              <a:rPr lang="tr-TR" dirty="0" smtClean="0"/>
              <a:t>sanatı…</a:t>
            </a:r>
          </a:p>
          <a:p>
            <a:r>
              <a:rPr lang="tr-TR" dirty="0"/>
              <a:t>Her sınıf, metot, fonksiyon tek bir sorumluluğa sahip olmalıdır</a:t>
            </a:r>
            <a:r>
              <a:rPr lang="tr-TR" dirty="0" smtClean="0"/>
              <a:t>.</a:t>
            </a:r>
          </a:p>
          <a:p>
            <a:r>
              <a:rPr lang="tr-TR" dirty="0"/>
              <a:t>Şayet bu kurala uymazsak ilerleyen süreçte bir değişikliğe gidildiğinde bunun etkisini </a:t>
            </a:r>
            <a:r>
              <a:rPr lang="tr-TR" dirty="0" smtClean="0"/>
              <a:t>birçok yerde </a:t>
            </a:r>
            <a:r>
              <a:rPr lang="tr-TR" dirty="0"/>
              <a:t>görmüş oluruz. </a:t>
            </a:r>
            <a:endParaRPr lang="tr-TR" dirty="0" smtClean="0"/>
          </a:p>
          <a:p>
            <a:r>
              <a:rPr lang="tr-TR" dirty="0" smtClean="0">
                <a:solidFill>
                  <a:srgbClr val="FF0000"/>
                </a:solidFill>
              </a:rPr>
              <a:t>Nedeni </a:t>
            </a:r>
            <a:r>
              <a:rPr lang="tr-TR" dirty="0">
                <a:solidFill>
                  <a:srgbClr val="FF0000"/>
                </a:solidFill>
              </a:rPr>
              <a:t>ise bir yapıya birden fazla sorumluluk </a:t>
            </a:r>
            <a:r>
              <a:rPr lang="tr-TR" dirty="0" smtClean="0">
                <a:solidFill>
                  <a:srgbClr val="FF0000"/>
                </a:solidFill>
              </a:rPr>
              <a:t>yüklenmesinden dolayıdır</a:t>
            </a:r>
            <a:r>
              <a:rPr lang="tr-TR" dirty="0">
                <a:solidFill>
                  <a:srgbClr val="FF0000"/>
                </a:solidFill>
              </a:rPr>
              <a:t>. </a:t>
            </a:r>
            <a:endParaRPr lang="tr-TR" dirty="0" smtClean="0">
              <a:solidFill>
                <a:srgbClr val="FF0000"/>
              </a:solidFill>
            </a:endParaRPr>
          </a:p>
          <a:p>
            <a:r>
              <a:rPr lang="tr-TR" dirty="0" smtClean="0"/>
              <a:t>Eğer </a:t>
            </a:r>
            <a:r>
              <a:rPr lang="tr-TR" dirty="0"/>
              <a:t>değişikliklerden etkilenen yerler arasında sistemin birçok yerinde kullanılan </a:t>
            </a:r>
            <a:r>
              <a:rPr lang="tr-TR" dirty="0" smtClean="0"/>
              <a:t>bir yapımız </a:t>
            </a:r>
            <a:r>
              <a:rPr lang="tr-TR" dirty="0"/>
              <a:t>da varsa maliyet gittikçe artacaktır</a:t>
            </a:r>
            <a:r>
              <a:rPr lang="tr-TR" dirty="0" smtClean="0"/>
              <a:t>.</a:t>
            </a:r>
          </a:p>
        </p:txBody>
      </p:sp>
      <p:sp>
        <p:nvSpPr>
          <p:cNvPr id="4" name="Slayt Numarası Yer Tutucusu 3"/>
          <p:cNvSpPr>
            <a:spLocks noGrp="1"/>
          </p:cNvSpPr>
          <p:nvPr>
            <p:ph type="sldNum" sz="quarter" idx="12"/>
          </p:nvPr>
        </p:nvSpPr>
        <p:spPr/>
        <p:txBody>
          <a:bodyPr/>
          <a:lstStyle/>
          <a:p>
            <a:fld id="{E5046ED2-48BC-4D4D-A18C-EC6704D416AE}" type="slidenum">
              <a:rPr lang="tr-TR" smtClean="0"/>
              <a:t>6</a:t>
            </a:fld>
            <a:endParaRPr lang="tr-TR"/>
          </a:p>
        </p:txBody>
      </p:sp>
    </p:spTree>
    <p:extLst>
      <p:ext uri="{BB962C8B-B14F-4D97-AF65-F5344CB8AC3E}">
        <p14:creationId xmlns:p14="http://schemas.microsoft.com/office/powerpoint/2010/main" val="3363959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a:t>S — Single-responsibility principle </a:t>
            </a:r>
            <a:br>
              <a:rPr lang="tr-TR" sz="3200" b="1" dirty="0"/>
            </a:br>
            <a:r>
              <a:rPr lang="tr-TR" sz="3200" b="1" dirty="0"/>
              <a:t>(Tek Sorumluluk Prensibi)</a:t>
            </a:r>
          </a:p>
        </p:txBody>
      </p:sp>
      <p:pic>
        <p:nvPicPr>
          <p:cNvPr id="5" name="İçerik Yer Tutucusu 4"/>
          <p:cNvPicPr>
            <a:picLocks noGrp="1" noChangeAspect="1"/>
          </p:cNvPicPr>
          <p:nvPr>
            <p:ph idx="1"/>
          </p:nvPr>
        </p:nvPicPr>
        <p:blipFill>
          <a:blip r:embed="rId2"/>
          <a:stretch>
            <a:fillRect/>
          </a:stretch>
        </p:blipFill>
        <p:spPr>
          <a:xfrm>
            <a:off x="822959" y="1186961"/>
            <a:ext cx="2437200" cy="1536700"/>
          </a:xfrm>
          <a:prstGeom prst="rect">
            <a:avLst/>
          </a:prstGeom>
        </p:spPr>
      </p:pic>
      <p:sp>
        <p:nvSpPr>
          <p:cNvPr id="4" name="Slayt Numarası Yer Tutucusu 3"/>
          <p:cNvSpPr>
            <a:spLocks noGrp="1"/>
          </p:cNvSpPr>
          <p:nvPr>
            <p:ph type="sldNum" sz="quarter" idx="12"/>
          </p:nvPr>
        </p:nvSpPr>
        <p:spPr/>
        <p:txBody>
          <a:bodyPr/>
          <a:lstStyle/>
          <a:p>
            <a:fld id="{E5046ED2-48BC-4D4D-A18C-EC6704D416AE}" type="slidenum">
              <a:rPr lang="tr-TR" smtClean="0"/>
              <a:t>7</a:t>
            </a:fld>
            <a:endParaRPr lang="tr-TR"/>
          </a:p>
        </p:txBody>
      </p:sp>
      <p:pic>
        <p:nvPicPr>
          <p:cNvPr id="6" name="Resim 5"/>
          <p:cNvPicPr>
            <a:picLocks noChangeAspect="1"/>
          </p:cNvPicPr>
          <p:nvPr/>
        </p:nvPicPr>
        <p:blipFill>
          <a:blip r:embed="rId3"/>
          <a:stretch>
            <a:fillRect/>
          </a:stretch>
        </p:blipFill>
        <p:spPr>
          <a:xfrm>
            <a:off x="3260159" y="1186961"/>
            <a:ext cx="3706576" cy="1511300"/>
          </a:xfrm>
          <a:prstGeom prst="rect">
            <a:avLst/>
          </a:prstGeom>
        </p:spPr>
      </p:pic>
      <p:sp>
        <p:nvSpPr>
          <p:cNvPr id="7" name="Dikdörtgen 6"/>
          <p:cNvSpPr/>
          <p:nvPr/>
        </p:nvSpPr>
        <p:spPr>
          <a:xfrm>
            <a:off x="822959" y="2723661"/>
            <a:ext cx="7721601" cy="1754326"/>
          </a:xfrm>
          <a:prstGeom prst="rect">
            <a:avLst/>
          </a:prstGeom>
        </p:spPr>
        <p:txBody>
          <a:bodyPr wrap="square">
            <a:spAutoFit/>
          </a:bodyPr>
          <a:lstStyle/>
          <a:p>
            <a:r>
              <a:rPr lang="tr-TR" dirty="0">
                <a:solidFill>
                  <a:srgbClr val="24292E"/>
                </a:solidFill>
                <a:latin typeface="SegoeUI"/>
              </a:rPr>
              <a:t>Yukarıdaki diyagrama ve koda baktığımızda </a:t>
            </a:r>
            <a:r>
              <a:rPr lang="tr-TR" sz="1200" dirty="0" err="1">
                <a:solidFill>
                  <a:srgbClr val="24292E"/>
                </a:solidFill>
                <a:latin typeface="Consolas" panose="020B0609020204030204" pitchFamily="49" charset="0"/>
              </a:rPr>
              <a:t>Person</a:t>
            </a:r>
            <a:r>
              <a:rPr lang="tr-TR" sz="1200" dirty="0">
                <a:solidFill>
                  <a:srgbClr val="24292E"/>
                </a:solidFill>
                <a:latin typeface="Consolas" panose="020B0609020204030204" pitchFamily="49" charset="0"/>
              </a:rPr>
              <a:t> </a:t>
            </a:r>
            <a:r>
              <a:rPr lang="tr-TR" dirty="0">
                <a:solidFill>
                  <a:srgbClr val="24292E"/>
                </a:solidFill>
                <a:latin typeface="SegoeUI"/>
              </a:rPr>
              <a:t>sınıfı içerisinde</a:t>
            </a:r>
          </a:p>
          <a:p>
            <a:r>
              <a:rPr lang="tr-TR" sz="1200" dirty="0" err="1">
                <a:solidFill>
                  <a:srgbClr val="24292E"/>
                </a:solidFill>
                <a:latin typeface="Consolas" panose="020B0609020204030204" pitchFamily="49" charset="0"/>
              </a:rPr>
              <a:t>sendPasswordResetLink</a:t>
            </a:r>
            <a:r>
              <a:rPr lang="tr-TR" sz="1200" dirty="0">
                <a:solidFill>
                  <a:srgbClr val="24292E"/>
                </a:solidFill>
                <a:latin typeface="Consolas" panose="020B0609020204030204" pitchFamily="49" charset="0"/>
              </a:rPr>
              <a:t>() </a:t>
            </a:r>
            <a:r>
              <a:rPr lang="tr-TR" dirty="0">
                <a:solidFill>
                  <a:srgbClr val="24292E"/>
                </a:solidFill>
                <a:latin typeface="SegoeUI"/>
              </a:rPr>
              <a:t>diye bir metot bulunmaktadır. Bu sınıfın asıl amacı kişilere </a:t>
            </a:r>
            <a:r>
              <a:rPr lang="tr-TR" dirty="0" smtClean="0">
                <a:solidFill>
                  <a:srgbClr val="24292E"/>
                </a:solidFill>
                <a:latin typeface="SegoeUI"/>
              </a:rPr>
              <a:t>ait bilgileri </a:t>
            </a:r>
            <a:r>
              <a:rPr lang="tr-TR" dirty="0">
                <a:solidFill>
                  <a:srgbClr val="24292E"/>
                </a:solidFill>
                <a:latin typeface="SegoeUI"/>
              </a:rPr>
              <a:t>tutmaktır, şifre sıfırlama bağlantısı göndermek değil. </a:t>
            </a:r>
            <a:endParaRPr lang="tr-TR" dirty="0" smtClean="0">
              <a:solidFill>
                <a:srgbClr val="24292E"/>
              </a:solidFill>
              <a:latin typeface="SegoeUI"/>
            </a:endParaRPr>
          </a:p>
          <a:p>
            <a:endParaRPr lang="tr-TR" dirty="0">
              <a:solidFill>
                <a:srgbClr val="24292E"/>
              </a:solidFill>
              <a:latin typeface="SegoeUI"/>
            </a:endParaRPr>
          </a:p>
          <a:p>
            <a:r>
              <a:rPr lang="tr-TR" dirty="0" smtClean="0">
                <a:solidFill>
                  <a:srgbClr val="24292E"/>
                </a:solidFill>
                <a:latin typeface="SegoeUI"/>
              </a:rPr>
              <a:t>Birden </a:t>
            </a:r>
            <a:r>
              <a:rPr lang="tr-TR" dirty="0">
                <a:solidFill>
                  <a:srgbClr val="24292E"/>
                </a:solidFill>
                <a:latin typeface="SegoeUI"/>
              </a:rPr>
              <a:t>fazla </a:t>
            </a:r>
            <a:r>
              <a:rPr lang="tr-TR" dirty="0" smtClean="0">
                <a:solidFill>
                  <a:srgbClr val="24292E"/>
                </a:solidFill>
                <a:latin typeface="SegoeUI"/>
              </a:rPr>
              <a:t>sorumluluk yüklendiği </a:t>
            </a:r>
            <a:r>
              <a:rPr lang="tr-TR" dirty="0">
                <a:solidFill>
                  <a:srgbClr val="24292E"/>
                </a:solidFill>
                <a:latin typeface="SegoeUI"/>
              </a:rPr>
              <a:t>için olası bir mail gönderme değişikliğinde bu sınıf da etkilenecektir.</a:t>
            </a:r>
            <a:endParaRPr lang="tr-TR" dirty="0"/>
          </a:p>
        </p:txBody>
      </p:sp>
    </p:spTree>
    <p:extLst>
      <p:ext uri="{BB962C8B-B14F-4D97-AF65-F5344CB8AC3E}">
        <p14:creationId xmlns:p14="http://schemas.microsoft.com/office/powerpoint/2010/main" val="25952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a:t>S — Single-responsibility principle </a:t>
            </a:r>
            <a:br>
              <a:rPr lang="tr-TR" sz="3200" b="1" dirty="0"/>
            </a:br>
            <a:r>
              <a:rPr lang="tr-TR" sz="3200" b="1" dirty="0"/>
              <a:t>(Tek Sorumluluk Prensibi)</a:t>
            </a:r>
          </a:p>
        </p:txBody>
      </p:sp>
      <p:sp>
        <p:nvSpPr>
          <p:cNvPr id="4" name="Slayt Numarası Yer Tutucusu 3"/>
          <p:cNvSpPr>
            <a:spLocks noGrp="1"/>
          </p:cNvSpPr>
          <p:nvPr>
            <p:ph type="sldNum" sz="quarter" idx="12"/>
          </p:nvPr>
        </p:nvSpPr>
        <p:spPr/>
        <p:txBody>
          <a:bodyPr/>
          <a:lstStyle/>
          <a:p>
            <a:fld id="{E5046ED2-48BC-4D4D-A18C-EC6704D416AE}" type="slidenum">
              <a:rPr lang="tr-TR" smtClean="0"/>
              <a:t>8</a:t>
            </a:fld>
            <a:endParaRPr lang="tr-TR"/>
          </a:p>
        </p:txBody>
      </p:sp>
      <p:sp>
        <p:nvSpPr>
          <p:cNvPr id="10" name="İçerik Yer Tutucusu 9"/>
          <p:cNvSpPr>
            <a:spLocks noGrp="1"/>
          </p:cNvSpPr>
          <p:nvPr>
            <p:ph idx="1"/>
          </p:nvPr>
        </p:nvSpPr>
        <p:spPr>
          <a:prstGeom prst="rect">
            <a:avLst/>
          </a:prstGeom>
        </p:spPr>
        <p:txBody>
          <a:bodyPr wrap="square">
            <a:spAutoFit/>
          </a:bodyPr>
          <a:lstStyle/>
          <a:p>
            <a:r>
              <a:rPr lang="tr-TR" dirty="0">
                <a:solidFill>
                  <a:srgbClr val="24292E"/>
                </a:solidFill>
                <a:latin typeface="SegoeUI"/>
              </a:rPr>
              <a:t>Yukarıdaki UML diyagramını biraz daha düzenlersek aşağıdaki gibi bir yapı elde edilir.</a:t>
            </a:r>
            <a:endParaRPr lang="tr-TR" dirty="0"/>
          </a:p>
        </p:txBody>
      </p:sp>
      <p:pic>
        <p:nvPicPr>
          <p:cNvPr id="11" name="Resim 10"/>
          <p:cNvPicPr>
            <a:picLocks noChangeAspect="1"/>
          </p:cNvPicPr>
          <p:nvPr/>
        </p:nvPicPr>
        <p:blipFill>
          <a:blip r:embed="rId2"/>
          <a:stretch>
            <a:fillRect/>
          </a:stretch>
        </p:blipFill>
        <p:spPr>
          <a:xfrm>
            <a:off x="1929171" y="2574763"/>
            <a:ext cx="5331376" cy="939800"/>
          </a:xfrm>
          <a:prstGeom prst="rect">
            <a:avLst/>
          </a:prstGeom>
        </p:spPr>
      </p:pic>
      <p:pic>
        <p:nvPicPr>
          <p:cNvPr id="12" name="Resim 11"/>
          <p:cNvPicPr>
            <a:picLocks noChangeAspect="1"/>
          </p:cNvPicPr>
          <p:nvPr/>
        </p:nvPicPr>
        <p:blipFill>
          <a:blip r:embed="rId3"/>
          <a:stretch>
            <a:fillRect/>
          </a:stretch>
        </p:blipFill>
        <p:spPr>
          <a:xfrm>
            <a:off x="1565989" y="3857414"/>
            <a:ext cx="5483701" cy="2336800"/>
          </a:xfrm>
          <a:prstGeom prst="rect">
            <a:avLst/>
          </a:prstGeom>
        </p:spPr>
      </p:pic>
    </p:spTree>
    <p:extLst>
      <p:ext uri="{BB962C8B-B14F-4D97-AF65-F5344CB8AC3E}">
        <p14:creationId xmlns:p14="http://schemas.microsoft.com/office/powerpoint/2010/main" val="180472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9" y="175846"/>
            <a:ext cx="7543800" cy="1011115"/>
          </a:xfrm>
        </p:spPr>
        <p:txBody>
          <a:bodyPr>
            <a:noAutofit/>
          </a:bodyPr>
          <a:lstStyle/>
          <a:p>
            <a:r>
              <a:rPr lang="tr-TR" sz="3200" b="1" dirty="0" smtClean="0"/>
              <a:t>O</a:t>
            </a:r>
            <a:r>
              <a:rPr lang="tr-TR" sz="3200" b="1" dirty="0"/>
              <a:t> — </a:t>
            </a:r>
            <a:r>
              <a:rPr lang="en-US" sz="3200" b="1" dirty="0" smtClean="0"/>
              <a:t>Open/Closed </a:t>
            </a:r>
            <a:r>
              <a:rPr lang="en-US" sz="3200" b="1" dirty="0"/>
              <a:t>Principle </a:t>
            </a:r>
            <a:r>
              <a:rPr lang="tr-TR" sz="3200" b="1" dirty="0" smtClean="0"/>
              <a:t/>
            </a:r>
            <a:br>
              <a:rPr lang="tr-TR" sz="3200" b="1" dirty="0" smtClean="0"/>
            </a:br>
            <a:r>
              <a:rPr lang="en-US" sz="3200" b="1" dirty="0" smtClean="0"/>
              <a:t>(</a:t>
            </a:r>
            <a:r>
              <a:rPr lang="en-US" sz="3200" b="1" dirty="0" err="1"/>
              <a:t>Açık</a:t>
            </a:r>
            <a:r>
              <a:rPr lang="en-US" sz="3200" b="1" dirty="0"/>
              <a:t> </a:t>
            </a:r>
            <a:r>
              <a:rPr lang="en-US" sz="3200" b="1" dirty="0" err="1"/>
              <a:t>Kapalı</a:t>
            </a:r>
            <a:r>
              <a:rPr lang="en-US" sz="3200" b="1" dirty="0"/>
              <a:t> </a:t>
            </a:r>
            <a:r>
              <a:rPr lang="en-US" sz="3200" b="1" dirty="0" err="1"/>
              <a:t>Prensibi</a:t>
            </a:r>
            <a:r>
              <a:rPr lang="en-US" sz="3200" b="1" dirty="0"/>
              <a:t>)</a:t>
            </a:r>
            <a:endParaRPr lang="tr-TR" sz="3200" b="1" dirty="0"/>
          </a:p>
        </p:txBody>
      </p:sp>
      <p:sp>
        <p:nvSpPr>
          <p:cNvPr id="4" name="Slayt Numarası Yer Tutucusu 3"/>
          <p:cNvSpPr>
            <a:spLocks noGrp="1"/>
          </p:cNvSpPr>
          <p:nvPr>
            <p:ph type="sldNum" sz="quarter" idx="12"/>
          </p:nvPr>
        </p:nvSpPr>
        <p:spPr/>
        <p:txBody>
          <a:bodyPr/>
          <a:lstStyle/>
          <a:p>
            <a:fld id="{E5046ED2-48BC-4D4D-A18C-EC6704D416AE}" type="slidenum">
              <a:rPr lang="tr-TR" smtClean="0"/>
              <a:t>9</a:t>
            </a:fld>
            <a:endParaRPr lang="tr-TR"/>
          </a:p>
        </p:txBody>
      </p:sp>
      <p:sp>
        <p:nvSpPr>
          <p:cNvPr id="3" name="Dikdörtgen 2"/>
          <p:cNvSpPr/>
          <p:nvPr/>
        </p:nvSpPr>
        <p:spPr>
          <a:xfrm>
            <a:off x="656407" y="1373667"/>
            <a:ext cx="7876904" cy="646331"/>
          </a:xfrm>
          <a:prstGeom prst="rect">
            <a:avLst/>
          </a:prstGeom>
        </p:spPr>
        <p:txBody>
          <a:bodyPr wrap="square">
            <a:spAutoFit/>
          </a:bodyPr>
          <a:lstStyle/>
          <a:p>
            <a:r>
              <a:rPr lang="tr-TR" dirty="0">
                <a:solidFill>
                  <a:srgbClr val="292929"/>
                </a:solidFill>
                <a:latin typeface="charter"/>
              </a:rPr>
              <a:t>Sınıflarımız/fonksiyonlarımız değişikliğe kapalı ancak yeni davranışların eklenmesine açık olmalıdır.</a:t>
            </a:r>
            <a:endParaRPr lang="tr-TR" dirty="0"/>
          </a:p>
        </p:txBody>
      </p:sp>
      <p:sp>
        <p:nvSpPr>
          <p:cNvPr id="5" name="Dikdörtgen 4"/>
          <p:cNvSpPr/>
          <p:nvPr/>
        </p:nvSpPr>
        <p:spPr>
          <a:xfrm>
            <a:off x="656407" y="2206704"/>
            <a:ext cx="7364187" cy="923330"/>
          </a:xfrm>
          <a:prstGeom prst="rect">
            <a:avLst/>
          </a:prstGeom>
        </p:spPr>
        <p:txBody>
          <a:bodyPr wrap="square">
            <a:spAutoFit/>
          </a:bodyPr>
          <a:lstStyle/>
          <a:p>
            <a:r>
              <a:rPr lang="tr-TR" dirty="0">
                <a:solidFill>
                  <a:srgbClr val="292929"/>
                </a:solidFill>
                <a:latin typeface="charter"/>
              </a:rPr>
              <a:t>Bu prensip; </a:t>
            </a:r>
            <a:r>
              <a:rPr lang="tr-TR" dirty="0">
                <a:solidFill>
                  <a:srgbClr val="FF0000"/>
                </a:solidFill>
                <a:latin typeface="charter"/>
              </a:rPr>
              <a:t>sürdürülebilir ve tekrar kullanılabilir </a:t>
            </a:r>
            <a:r>
              <a:rPr lang="tr-TR" dirty="0">
                <a:solidFill>
                  <a:srgbClr val="292929"/>
                </a:solidFill>
                <a:latin typeface="charter"/>
              </a:rPr>
              <a:t>yapıda kod yazmanın temelini oluşturur</a:t>
            </a:r>
            <a:r>
              <a:rPr lang="tr-TR" dirty="0" smtClean="0">
                <a:solidFill>
                  <a:srgbClr val="292929"/>
                </a:solidFill>
                <a:latin typeface="charter"/>
              </a:rPr>
              <a:t>.</a:t>
            </a:r>
          </a:p>
          <a:p>
            <a:r>
              <a:rPr lang="tr-TR" b="1" dirty="0"/>
              <a:t>Robert C. </a:t>
            </a:r>
            <a:r>
              <a:rPr lang="tr-TR" b="1" dirty="0" smtClean="0"/>
              <a:t>Martin</a:t>
            </a:r>
            <a:endParaRPr lang="tr-TR" b="1" dirty="0"/>
          </a:p>
        </p:txBody>
      </p:sp>
      <p:sp>
        <p:nvSpPr>
          <p:cNvPr id="7" name="Dikdörtgen 6"/>
          <p:cNvSpPr/>
          <p:nvPr/>
        </p:nvSpPr>
        <p:spPr>
          <a:xfrm>
            <a:off x="656406" y="3594580"/>
            <a:ext cx="7364187" cy="1200329"/>
          </a:xfrm>
          <a:prstGeom prst="rect">
            <a:avLst/>
          </a:prstGeom>
        </p:spPr>
        <p:txBody>
          <a:bodyPr wrap="square">
            <a:spAutoFit/>
          </a:bodyPr>
          <a:lstStyle/>
          <a:p>
            <a:r>
              <a:rPr lang="tr-TR" b="1" dirty="0">
                <a:solidFill>
                  <a:srgbClr val="292929"/>
                </a:solidFill>
                <a:latin typeface="charter"/>
              </a:rPr>
              <a:t>Open </a:t>
            </a:r>
            <a:r>
              <a:rPr lang="tr-TR" dirty="0">
                <a:solidFill>
                  <a:srgbClr val="292929"/>
                </a:solidFill>
                <a:latin typeface="charter"/>
              </a:rPr>
              <a:t>Sınıf için yeni davranışlar eklenebilmesini sağlar. Gereksinimler </a:t>
            </a:r>
            <a:r>
              <a:rPr lang="tr-TR" dirty="0" err="1" smtClean="0">
                <a:solidFill>
                  <a:srgbClr val="292929"/>
                </a:solidFill>
                <a:latin typeface="charter"/>
              </a:rPr>
              <a:t>değiştğinde</a:t>
            </a:r>
            <a:r>
              <a:rPr lang="tr-TR" dirty="0">
                <a:solidFill>
                  <a:srgbClr val="292929"/>
                </a:solidFill>
                <a:latin typeface="charter"/>
              </a:rPr>
              <a:t>, yeni gereksinimlerin karşılanabilmesi için bir sınıfa yeni veya </a:t>
            </a:r>
            <a:r>
              <a:rPr lang="tr-TR" dirty="0" smtClean="0">
                <a:solidFill>
                  <a:srgbClr val="292929"/>
                </a:solidFill>
                <a:latin typeface="charter"/>
              </a:rPr>
              <a:t>farklı </a:t>
            </a:r>
            <a:r>
              <a:rPr lang="tr-TR" dirty="0">
                <a:solidFill>
                  <a:srgbClr val="292929"/>
                </a:solidFill>
                <a:latin typeface="charter"/>
              </a:rPr>
              <a:t>davranışlar eklenebilir olmasıdır.</a:t>
            </a:r>
            <a:r>
              <a:rPr lang="tr-TR" dirty="0"/>
              <a:t/>
            </a:r>
            <a:br>
              <a:rPr lang="tr-TR" dirty="0"/>
            </a:br>
            <a:r>
              <a:rPr lang="tr-TR" b="1" dirty="0" err="1">
                <a:solidFill>
                  <a:srgbClr val="292929"/>
                </a:solidFill>
                <a:latin typeface="charter"/>
              </a:rPr>
              <a:t>Closed</a:t>
            </a:r>
            <a:r>
              <a:rPr lang="tr-TR" b="1" dirty="0">
                <a:solidFill>
                  <a:srgbClr val="292929"/>
                </a:solidFill>
                <a:latin typeface="charter"/>
              </a:rPr>
              <a:t> </a:t>
            </a:r>
            <a:r>
              <a:rPr lang="tr-TR" dirty="0">
                <a:solidFill>
                  <a:srgbClr val="292929"/>
                </a:solidFill>
                <a:latin typeface="charter"/>
              </a:rPr>
              <a:t>Bir sınıf temel özelliklerinin değişimi ise mümkün olmamalıdır.</a:t>
            </a:r>
            <a:endParaRPr lang="tr-TR" dirty="0"/>
          </a:p>
        </p:txBody>
      </p:sp>
    </p:spTree>
    <p:extLst>
      <p:ext uri="{BB962C8B-B14F-4D97-AF65-F5344CB8AC3E}">
        <p14:creationId xmlns:p14="http://schemas.microsoft.com/office/powerpoint/2010/main" val="3667284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6104</TotalTime>
  <Words>1138</Words>
  <Application>Microsoft Office PowerPoint</Application>
  <PresentationFormat>Ekran Gösterisi (4:3)</PresentationFormat>
  <Paragraphs>153</Paragraphs>
  <Slides>29</Slides>
  <Notes>1</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29</vt:i4>
      </vt:variant>
    </vt:vector>
  </HeadingPairs>
  <TitlesOfParts>
    <vt:vector size="38" baseType="lpstr">
      <vt:lpstr>Calibri</vt:lpstr>
      <vt:lpstr>Calibri Light</vt:lpstr>
      <vt:lpstr>charter</vt:lpstr>
      <vt:lpstr>Consolas</vt:lpstr>
      <vt:lpstr>Lora</vt:lpstr>
      <vt:lpstr>SegoeUI</vt:lpstr>
      <vt:lpstr>SegoeUI-Semibold</vt:lpstr>
      <vt:lpstr>Wingdings</vt:lpstr>
      <vt:lpstr>Geçmişe bakış</vt:lpstr>
      <vt:lpstr>SOLID Prensipleri</vt:lpstr>
      <vt:lpstr>ISO 9126 Kalite Faktörleri</vt:lpstr>
      <vt:lpstr>Prensipler</vt:lpstr>
      <vt:lpstr>Amaç</vt:lpstr>
      <vt:lpstr>SOLID</vt:lpstr>
      <vt:lpstr>S — Single-responsibility principle  (Tek Sorumluluk Prensibi)</vt:lpstr>
      <vt:lpstr>S — Single-responsibility principle  (Tek Sorumluluk Prensibi)</vt:lpstr>
      <vt:lpstr>S — Single-responsibility principle  (Tek Sorumluluk Prensibi)</vt:lpstr>
      <vt:lpstr>O — Open/Closed Principle  (Açık Kapalı Prensibi)</vt:lpstr>
      <vt:lpstr>O — Open/Closed Principle  (Açık Kapalı Prensibi)</vt:lpstr>
      <vt:lpstr>O — Open/Closed Principle  (Açık Kapalı Prensibi)</vt:lpstr>
      <vt:lpstr>O — Open/Closed Principle  (Açık Kapalı Prensibi)</vt:lpstr>
      <vt:lpstr>O — Open/Closed Principle  (Açık Kapalı Prensibi)</vt:lpstr>
      <vt:lpstr>O — Open/Closed Principle  (Açık Kapalı Prensibi)</vt:lpstr>
      <vt:lpstr>O — Open/Closed Principle  (Açık Kapalı Prensibi)</vt:lpstr>
      <vt:lpstr>L — Liskov Substitution  (Yerine Geçebilme)</vt:lpstr>
      <vt:lpstr>L — Liskov Substitution  (Yerine Geçebilme)</vt:lpstr>
      <vt:lpstr>L — Liskov Substitution  (Yerine Geçebilme)</vt:lpstr>
      <vt:lpstr>L — Liskov Substitution  (Yerine Geçebilme)</vt:lpstr>
      <vt:lpstr>I— Interface Segregation Principle  (Arayüz Ayrımı Prensibi)</vt:lpstr>
      <vt:lpstr>I— Interface Segregation Principle  (Arayüz Ayrımı Prensibi)</vt:lpstr>
      <vt:lpstr>I— Interface Segregation Principle  (Arayüz Ayrımı Prensibi)</vt:lpstr>
      <vt:lpstr>D— Interface Segregation Principle  (Arayüz Ayrımı Prensibi)</vt:lpstr>
      <vt:lpstr>D— Dependency Inversion Principle  (Bağımlılıkların Tersine Çevrilmesi Prensibi)</vt:lpstr>
      <vt:lpstr>D— Dependency Inversion Principle  (Bağımlılıkların Tersine Çevrilmesi Prensibi)</vt:lpstr>
      <vt:lpstr>D— Dependency Inversion Principle  (Bağımlılıkların Tersine Çevrilmesi Prensibi)</vt:lpstr>
      <vt:lpstr>D— Dependency Inversion Principle  (Bağımlılıkların Tersine Çevrilmesi Prensibi)</vt:lpstr>
      <vt:lpstr>Referanslar</vt:lpstr>
      <vt:lpstr>Sorularınız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DAŞ</dc:creator>
  <cp:lastModifiedBy>FatihOzyurt</cp:lastModifiedBy>
  <cp:revision>231</cp:revision>
  <dcterms:created xsi:type="dcterms:W3CDTF">2014-10-21T15:52:16Z</dcterms:created>
  <dcterms:modified xsi:type="dcterms:W3CDTF">2020-11-25T16:20:58Z</dcterms:modified>
</cp:coreProperties>
</file>