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 id="262" r:id="rId8"/>
    <p:sldId id="267" r:id="rId9"/>
    <p:sldId id="268" r:id="rId10"/>
    <p:sldId id="263" r:id="rId11"/>
    <p:sldId id="264" r:id="rId12"/>
    <p:sldId id="269" r:id="rId13"/>
    <p:sldId id="265"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6" d="100"/>
          <a:sy n="86" d="100"/>
        </p:scale>
        <p:origin x="55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5E0B2E-7604-4BC3-B828-33370AA06BAF}"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D1B6B0B0-0C1C-42F1-A578-EB8A83926554}">
      <dgm:prSet/>
      <dgm:spPr/>
      <dgm:t>
        <a:bodyPr/>
        <a:lstStyle/>
        <a:p>
          <a:r>
            <a:rPr lang="tr-TR" b="1" dirty="0" err="1">
              <a:latin typeface="Helvetica" panose="020B0604020202020204" pitchFamily="34" charset="0"/>
              <a:cs typeface="Helvetica" panose="020B0604020202020204" pitchFamily="34" charset="0"/>
            </a:rPr>
            <a:t>Mission</a:t>
          </a:r>
          <a:r>
            <a:rPr lang="tr-TR" b="1" dirty="0">
              <a:latin typeface="Helvetica" panose="020B0604020202020204" pitchFamily="34" charset="0"/>
              <a:cs typeface="Helvetica" panose="020B0604020202020204" pitchFamily="34" charset="0"/>
            </a:rPr>
            <a:t>: </a:t>
          </a:r>
          <a:r>
            <a:rPr lang="tr-TR" dirty="0">
              <a:latin typeface="Helvetica" panose="020B0604020202020204" pitchFamily="34" charset="0"/>
              <a:cs typeface="Helvetica" panose="020B0604020202020204" pitchFamily="34" charset="0"/>
            </a:rPr>
            <a:t>T</a:t>
          </a:r>
          <a:r>
            <a:rPr lang="en-US" dirty="0">
              <a:latin typeface="Helvetica" panose="020B0604020202020204" pitchFamily="34" charset="0"/>
              <a:cs typeface="Helvetica" panose="020B0604020202020204" pitchFamily="34" charset="0"/>
            </a:rPr>
            <a:t>o be passionate in product quality, innovative in design. to contribute directly to the well-being of people wearing well-made, beautiful, comfortable original and perfectly processed clothes, and to establish a bond of feeling and trust with our customers.</a:t>
          </a:r>
          <a:r>
            <a:rPr lang="tr-TR"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Our priority is to meet their demands.</a:t>
          </a:r>
        </a:p>
      </dgm:t>
    </dgm:pt>
    <dgm:pt modelId="{A94109A2-07A4-4646-83A8-9B291401E605}" type="parTrans" cxnId="{668A8ACB-9A4A-4DB7-AF33-C0C3B6E6B413}">
      <dgm:prSet/>
      <dgm:spPr/>
      <dgm:t>
        <a:bodyPr/>
        <a:lstStyle/>
        <a:p>
          <a:endParaRPr lang="en-US"/>
        </a:p>
      </dgm:t>
    </dgm:pt>
    <dgm:pt modelId="{403A8A49-0A97-4F7B-85B7-A9EC95AAD7A4}" type="sibTrans" cxnId="{668A8ACB-9A4A-4DB7-AF33-C0C3B6E6B413}">
      <dgm:prSet/>
      <dgm:spPr/>
      <dgm:t>
        <a:bodyPr/>
        <a:lstStyle/>
        <a:p>
          <a:endParaRPr lang="en-US"/>
        </a:p>
      </dgm:t>
    </dgm:pt>
    <dgm:pt modelId="{AC9BF841-C0CE-4681-9E3F-634094ECF290}">
      <dgm:prSet/>
      <dgm:spPr/>
      <dgm:t>
        <a:bodyPr/>
        <a:lstStyle/>
        <a:p>
          <a:r>
            <a:rPr lang="tr-TR" b="1" dirty="0" err="1">
              <a:latin typeface="Helvetica" panose="020B0604020202020204" pitchFamily="34" charset="0"/>
              <a:cs typeface="Helvetica" panose="020B0604020202020204" pitchFamily="34" charset="0"/>
            </a:rPr>
            <a:t>Vision</a:t>
          </a:r>
          <a:r>
            <a:rPr lang="tr-TR" b="1" dirty="0">
              <a:latin typeface="Helvetica" panose="020B0604020202020204" pitchFamily="34" charset="0"/>
              <a:cs typeface="Helvetica" panose="020B0604020202020204" pitchFamily="34" charset="0"/>
            </a:rPr>
            <a:t>: </a:t>
          </a:r>
          <a:r>
            <a:rPr lang="tr-TR" dirty="0">
              <a:latin typeface="Helvetica" panose="020B0604020202020204" pitchFamily="34" charset="0"/>
              <a:cs typeface="Helvetica" panose="020B0604020202020204" pitchFamily="34" charset="0"/>
            </a:rPr>
            <a:t>F</a:t>
          </a:r>
          <a:r>
            <a:rPr lang="en-US" dirty="0">
              <a:latin typeface="Helvetica" panose="020B0604020202020204" pitchFamily="34" charset="0"/>
              <a:cs typeface="Helvetica" panose="020B0604020202020204" pitchFamily="34" charset="0"/>
            </a:rPr>
            <a:t>or all textile manufacturers, small or large companies (dyeing, washing, pressing, color and texture, processing, evaluations, and implementation of custom sewing products to be the number 1 partner in the field of textile finishing services across Europe.</a:t>
          </a:r>
        </a:p>
      </dgm:t>
    </dgm:pt>
    <dgm:pt modelId="{4C4BB4EB-AF74-46CF-9B2D-D962CB50550F}" type="parTrans" cxnId="{DF230826-0B6E-444D-999B-30E1809B1E83}">
      <dgm:prSet/>
      <dgm:spPr/>
      <dgm:t>
        <a:bodyPr/>
        <a:lstStyle/>
        <a:p>
          <a:endParaRPr lang="en-US"/>
        </a:p>
      </dgm:t>
    </dgm:pt>
    <dgm:pt modelId="{D060D8AB-C8F5-44A0-ABA5-2AFA21287D84}" type="sibTrans" cxnId="{DF230826-0B6E-444D-999B-30E1809B1E83}">
      <dgm:prSet/>
      <dgm:spPr/>
      <dgm:t>
        <a:bodyPr/>
        <a:lstStyle/>
        <a:p>
          <a:endParaRPr lang="en-US"/>
        </a:p>
      </dgm:t>
    </dgm:pt>
    <dgm:pt modelId="{D4E64BEE-1A20-4E40-8851-C2B9F5E7F08F}" type="pres">
      <dgm:prSet presAssocID="{B35E0B2E-7604-4BC3-B828-33370AA06BAF}" presName="hierChild1" presStyleCnt="0">
        <dgm:presLayoutVars>
          <dgm:chPref val="1"/>
          <dgm:dir/>
          <dgm:animOne val="branch"/>
          <dgm:animLvl val="lvl"/>
          <dgm:resizeHandles/>
        </dgm:presLayoutVars>
      </dgm:prSet>
      <dgm:spPr/>
    </dgm:pt>
    <dgm:pt modelId="{6B22ABC3-7A31-4AB4-ADD8-DA8037CF5DDE}" type="pres">
      <dgm:prSet presAssocID="{D1B6B0B0-0C1C-42F1-A578-EB8A83926554}" presName="hierRoot1" presStyleCnt="0"/>
      <dgm:spPr/>
    </dgm:pt>
    <dgm:pt modelId="{802D88B1-38CC-4CD6-9430-641D9B5A8DD1}" type="pres">
      <dgm:prSet presAssocID="{D1B6B0B0-0C1C-42F1-A578-EB8A83926554}" presName="composite" presStyleCnt="0"/>
      <dgm:spPr/>
    </dgm:pt>
    <dgm:pt modelId="{834C8D85-2B4C-4B47-AD2C-DAF5FB410352}" type="pres">
      <dgm:prSet presAssocID="{D1B6B0B0-0C1C-42F1-A578-EB8A83926554}" presName="background" presStyleLbl="node0" presStyleIdx="0" presStyleCnt="2"/>
      <dgm:spPr/>
    </dgm:pt>
    <dgm:pt modelId="{87590D9E-376F-4A6D-86B8-F55C4922F233}" type="pres">
      <dgm:prSet presAssocID="{D1B6B0B0-0C1C-42F1-A578-EB8A83926554}" presName="text" presStyleLbl="fgAcc0" presStyleIdx="0" presStyleCnt="2">
        <dgm:presLayoutVars>
          <dgm:chPref val="3"/>
        </dgm:presLayoutVars>
      </dgm:prSet>
      <dgm:spPr/>
    </dgm:pt>
    <dgm:pt modelId="{8E0B50B5-1DAD-4387-B025-2533C3E303FF}" type="pres">
      <dgm:prSet presAssocID="{D1B6B0B0-0C1C-42F1-A578-EB8A83926554}" presName="hierChild2" presStyleCnt="0"/>
      <dgm:spPr/>
    </dgm:pt>
    <dgm:pt modelId="{86CC1E88-D2F5-4D0F-9D08-7451A6E866E3}" type="pres">
      <dgm:prSet presAssocID="{AC9BF841-C0CE-4681-9E3F-634094ECF290}" presName="hierRoot1" presStyleCnt="0"/>
      <dgm:spPr/>
    </dgm:pt>
    <dgm:pt modelId="{119BBFA1-A4B2-4573-95DA-1E1DD4FA560E}" type="pres">
      <dgm:prSet presAssocID="{AC9BF841-C0CE-4681-9E3F-634094ECF290}" presName="composite" presStyleCnt="0"/>
      <dgm:spPr/>
    </dgm:pt>
    <dgm:pt modelId="{4C74837F-33D5-447B-86E0-217A20EBDCF7}" type="pres">
      <dgm:prSet presAssocID="{AC9BF841-C0CE-4681-9E3F-634094ECF290}" presName="background" presStyleLbl="node0" presStyleIdx="1" presStyleCnt="2"/>
      <dgm:spPr/>
    </dgm:pt>
    <dgm:pt modelId="{F19684D6-A785-4E4C-868D-E492E2F444B8}" type="pres">
      <dgm:prSet presAssocID="{AC9BF841-C0CE-4681-9E3F-634094ECF290}" presName="text" presStyleLbl="fgAcc0" presStyleIdx="1" presStyleCnt="2">
        <dgm:presLayoutVars>
          <dgm:chPref val="3"/>
        </dgm:presLayoutVars>
      </dgm:prSet>
      <dgm:spPr/>
    </dgm:pt>
    <dgm:pt modelId="{C102EEEF-B883-4A95-99D5-BBA2E750B94C}" type="pres">
      <dgm:prSet presAssocID="{AC9BF841-C0CE-4681-9E3F-634094ECF290}" presName="hierChild2" presStyleCnt="0"/>
      <dgm:spPr/>
    </dgm:pt>
  </dgm:ptLst>
  <dgm:cxnLst>
    <dgm:cxn modelId="{DF230826-0B6E-444D-999B-30E1809B1E83}" srcId="{B35E0B2E-7604-4BC3-B828-33370AA06BAF}" destId="{AC9BF841-C0CE-4681-9E3F-634094ECF290}" srcOrd="1" destOrd="0" parTransId="{4C4BB4EB-AF74-46CF-9B2D-D962CB50550F}" sibTransId="{D060D8AB-C8F5-44A0-ABA5-2AFA21287D84}"/>
    <dgm:cxn modelId="{74040A95-1D3F-4E55-96AD-2F4802A70475}" type="presOf" srcId="{AC9BF841-C0CE-4681-9E3F-634094ECF290}" destId="{F19684D6-A785-4E4C-868D-E492E2F444B8}" srcOrd="0" destOrd="0" presId="urn:microsoft.com/office/officeart/2005/8/layout/hierarchy1"/>
    <dgm:cxn modelId="{668A8ACB-9A4A-4DB7-AF33-C0C3B6E6B413}" srcId="{B35E0B2E-7604-4BC3-B828-33370AA06BAF}" destId="{D1B6B0B0-0C1C-42F1-A578-EB8A83926554}" srcOrd="0" destOrd="0" parTransId="{A94109A2-07A4-4646-83A8-9B291401E605}" sibTransId="{403A8A49-0A97-4F7B-85B7-A9EC95AAD7A4}"/>
    <dgm:cxn modelId="{52ADABD6-0BD7-4D02-B157-E712035D6B78}" type="presOf" srcId="{D1B6B0B0-0C1C-42F1-A578-EB8A83926554}" destId="{87590D9E-376F-4A6D-86B8-F55C4922F233}" srcOrd="0" destOrd="0" presId="urn:microsoft.com/office/officeart/2005/8/layout/hierarchy1"/>
    <dgm:cxn modelId="{A40510F4-F27F-4B1F-94E7-1716D37B5AC6}" type="presOf" srcId="{B35E0B2E-7604-4BC3-B828-33370AA06BAF}" destId="{D4E64BEE-1A20-4E40-8851-C2B9F5E7F08F}" srcOrd="0" destOrd="0" presId="urn:microsoft.com/office/officeart/2005/8/layout/hierarchy1"/>
    <dgm:cxn modelId="{3D69236F-994C-4C14-85D0-A9655576FCB7}" type="presParOf" srcId="{D4E64BEE-1A20-4E40-8851-C2B9F5E7F08F}" destId="{6B22ABC3-7A31-4AB4-ADD8-DA8037CF5DDE}" srcOrd="0" destOrd="0" presId="urn:microsoft.com/office/officeart/2005/8/layout/hierarchy1"/>
    <dgm:cxn modelId="{7A45F47B-D433-42C6-9D2E-F84EEB919CC2}" type="presParOf" srcId="{6B22ABC3-7A31-4AB4-ADD8-DA8037CF5DDE}" destId="{802D88B1-38CC-4CD6-9430-641D9B5A8DD1}" srcOrd="0" destOrd="0" presId="urn:microsoft.com/office/officeart/2005/8/layout/hierarchy1"/>
    <dgm:cxn modelId="{21FF7674-73D3-4EBE-B133-60D18DC0475A}" type="presParOf" srcId="{802D88B1-38CC-4CD6-9430-641D9B5A8DD1}" destId="{834C8D85-2B4C-4B47-AD2C-DAF5FB410352}" srcOrd="0" destOrd="0" presId="urn:microsoft.com/office/officeart/2005/8/layout/hierarchy1"/>
    <dgm:cxn modelId="{5C83AEB4-551F-498D-82F9-BB905AB27BA2}" type="presParOf" srcId="{802D88B1-38CC-4CD6-9430-641D9B5A8DD1}" destId="{87590D9E-376F-4A6D-86B8-F55C4922F233}" srcOrd="1" destOrd="0" presId="urn:microsoft.com/office/officeart/2005/8/layout/hierarchy1"/>
    <dgm:cxn modelId="{6E1FD3F0-95BC-4733-AA43-28024C428DED}" type="presParOf" srcId="{6B22ABC3-7A31-4AB4-ADD8-DA8037CF5DDE}" destId="{8E0B50B5-1DAD-4387-B025-2533C3E303FF}" srcOrd="1" destOrd="0" presId="urn:microsoft.com/office/officeart/2005/8/layout/hierarchy1"/>
    <dgm:cxn modelId="{2EEDE44C-AE35-45A4-A954-98128536BC6B}" type="presParOf" srcId="{D4E64BEE-1A20-4E40-8851-C2B9F5E7F08F}" destId="{86CC1E88-D2F5-4D0F-9D08-7451A6E866E3}" srcOrd="1" destOrd="0" presId="urn:microsoft.com/office/officeart/2005/8/layout/hierarchy1"/>
    <dgm:cxn modelId="{35533F3F-AB23-4073-9DA7-871B02958726}" type="presParOf" srcId="{86CC1E88-D2F5-4D0F-9D08-7451A6E866E3}" destId="{119BBFA1-A4B2-4573-95DA-1E1DD4FA560E}" srcOrd="0" destOrd="0" presId="urn:microsoft.com/office/officeart/2005/8/layout/hierarchy1"/>
    <dgm:cxn modelId="{CADD3EC5-7897-4ACE-BCE0-E9F6036ED9C2}" type="presParOf" srcId="{119BBFA1-A4B2-4573-95DA-1E1DD4FA560E}" destId="{4C74837F-33D5-447B-86E0-217A20EBDCF7}" srcOrd="0" destOrd="0" presId="urn:microsoft.com/office/officeart/2005/8/layout/hierarchy1"/>
    <dgm:cxn modelId="{E5850B4C-C60E-4F06-AA3F-A8C16E9C85F3}" type="presParOf" srcId="{119BBFA1-A4B2-4573-95DA-1E1DD4FA560E}" destId="{F19684D6-A785-4E4C-868D-E492E2F444B8}" srcOrd="1" destOrd="0" presId="urn:microsoft.com/office/officeart/2005/8/layout/hierarchy1"/>
    <dgm:cxn modelId="{4304AAAA-A75E-415E-BD50-79F7B36C97DB}" type="presParOf" srcId="{86CC1E88-D2F5-4D0F-9D08-7451A6E866E3}" destId="{C102EEEF-B883-4A95-99D5-BBA2E750B94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C8D85-2B4C-4B47-AD2C-DAF5FB410352}">
      <dsp:nvSpPr>
        <dsp:cNvPr id="0" name=""/>
        <dsp:cNvSpPr/>
      </dsp:nvSpPr>
      <dsp:spPr>
        <a:xfrm>
          <a:off x="469679" y="982"/>
          <a:ext cx="3997039" cy="25381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7590D9E-376F-4A6D-86B8-F55C4922F233}">
      <dsp:nvSpPr>
        <dsp:cNvPr id="0" name=""/>
        <dsp:cNvSpPr/>
      </dsp:nvSpPr>
      <dsp:spPr>
        <a:xfrm>
          <a:off x="913795"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b="1" kern="1200" dirty="0" err="1">
              <a:latin typeface="Helvetica" panose="020B0604020202020204" pitchFamily="34" charset="0"/>
              <a:cs typeface="Helvetica" panose="020B0604020202020204" pitchFamily="34" charset="0"/>
            </a:rPr>
            <a:t>Mission</a:t>
          </a:r>
          <a:r>
            <a:rPr lang="tr-TR" sz="1800" b="1" kern="1200" dirty="0">
              <a:latin typeface="Helvetica" panose="020B0604020202020204" pitchFamily="34" charset="0"/>
              <a:cs typeface="Helvetica" panose="020B0604020202020204" pitchFamily="34" charset="0"/>
            </a:rPr>
            <a:t>: </a:t>
          </a:r>
          <a:r>
            <a:rPr lang="tr-TR" sz="1800" kern="1200" dirty="0">
              <a:latin typeface="Helvetica" panose="020B0604020202020204" pitchFamily="34" charset="0"/>
              <a:cs typeface="Helvetica" panose="020B0604020202020204" pitchFamily="34" charset="0"/>
            </a:rPr>
            <a:t>T</a:t>
          </a:r>
          <a:r>
            <a:rPr lang="en-US" sz="1800" kern="1200" dirty="0">
              <a:latin typeface="Helvetica" panose="020B0604020202020204" pitchFamily="34" charset="0"/>
              <a:cs typeface="Helvetica" panose="020B0604020202020204" pitchFamily="34" charset="0"/>
            </a:rPr>
            <a:t>o be passionate in product quality, innovative in design. to contribute directly to the well-being of people wearing well-made, beautiful, comfortable original and perfectly processed clothes, and to establish a bond of feeling and trust with our customers.</a:t>
          </a:r>
          <a:r>
            <a:rPr lang="tr-TR" sz="1800" kern="1200" dirty="0">
              <a:latin typeface="Helvetica" panose="020B0604020202020204" pitchFamily="34" charset="0"/>
              <a:cs typeface="Helvetica" panose="020B0604020202020204" pitchFamily="34" charset="0"/>
            </a:rPr>
            <a:t> </a:t>
          </a:r>
          <a:r>
            <a:rPr lang="en-US" sz="1800" kern="1200" dirty="0">
              <a:latin typeface="Helvetica" panose="020B0604020202020204" pitchFamily="34" charset="0"/>
              <a:cs typeface="Helvetica" panose="020B0604020202020204" pitchFamily="34" charset="0"/>
            </a:rPr>
            <a:t>Our priority is to meet their demands.</a:t>
          </a:r>
        </a:p>
      </dsp:txBody>
      <dsp:txXfrm>
        <a:off x="988134" y="497231"/>
        <a:ext cx="3848361" cy="2389442"/>
      </dsp:txXfrm>
    </dsp:sp>
    <dsp:sp modelId="{4C74837F-33D5-447B-86E0-217A20EBDCF7}">
      <dsp:nvSpPr>
        <dsp:cNvPr id="0" name=""/>
        <dsp:cNvSpPr/>
      </dsp:nvSpPr>
      <dsp:spPr>
        <a:xfrm>
          <a:off x="5354950" y="982"/>
          <a:ext cx="3997039" cy="25381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19684D6-A785-4E4C-868D-E492E2F444B8}">
      <dsp:nvSpPr>
        <dsp:cNvPr id="0" name=""/>
        <dsp:cNvSpPr/>
      </dsp:nvSpPr>
      <dsp:spPr>
        <a:xfrm>
          <a:off x="5799066"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b="1" kern="1200" dirty="0" err="1">
              <a:latin typeface="Helvetica" panose="020B0604020202020204" pitchFamily="34" charset="0"/>
              <a:cs typeface="Helvetica" panose="020B0604020202020204" pitchFamily="34" charset="0"/>
            </a:rPr>
            <a:t>Vision</a:t>
          </a:r>
          <a:r>
            <a:rPr lang="tr-TR" sz="1800" b="1" kern="1200" dirty="0">
              <a:latin typeface="Helvetica" panose="020B0604020202020204" pitchFamily="34" charset="0"/>
              <a:cs typeface="Helvetica" panose="020B0604020202020204" pitchFamily="34" charset="0"/>
            </a:rPr>
            <a:t>: </a:t>
          </a:r>
          <a:r>
            <a:rPr lang="tr-TR" sz="1800" kern="1200" dirty="0">
              <a:latin typeface="Helvetica" panose="020B0604020202020204" pitchFamily="34" charset="0"/>
              <a:cs typeface="Helvetica" panose="020B0604020202020204" pitchFamily="34" charset="0"/>
            </a:rPr>
            <a:t>F</a:t>
          </a:r>
          <a:r>
            <a:rPr lang="en-US" sz="1800" kern="1200" dirty="0">
              <a:latin typeface="Helvetica" panose="020B0604020202020204" pitchFamily="34" charset="0"/>
              <a:cs typeface="Helvetica" panose="020B0604020202020204" pitchFamily="34" charset="0"/>
            </a:rPr>
            <a:t>or all textile manufacturers, small or large companies (dyeing, washing, pressing, color and texture, processing, evaluations, and implementation of custom sewing products to be the number 1 partner in the field of textile finishing services across Europe.</a:t>
          </a:r>
        </a:p>
      </dsp:txBody>
      <dsp:txXfrm>
        <a:off x="5873405" y="497231"/>
        <a:ext cx="3848361" cy="23894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043AC57-6CDA-4DD0-BB45-0EBF99B7F3A7}" type="datetimeFigureOut">
              <a:rPr lang="tr-TR" smtClean="0"/>
              <a:t>16.08.2021</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ABEAE1B-CBB9-4C1E-866F-CCF06467EA57}" type="slidenum">
              <a:rPr lang="tr-TR" smtClean="0"/>
              <a:t>‹#›</a:t>
            </a:fld>
            <a:endParaRPr lang="tr-TR"/>
          </a:p>
        </p:txBody>
      </p:sp>
    </p:spTree>
    <p:extLst>
      <p:ext uri="{BB962C8B-B14F-4D97-AF65-F5344CB8AC3E}">
        <p14:creationId xmlns:p14="http://schemas.microsoft.com/office/powerpoint/2010/main" val="105314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043AC57-6CDA-4DD0-BB45-0EBF99B7F3A7}" type="datetimeFigureOut">
              <a:rPr lang="tr-TR" smtClean="0"/>
              <a:t>16.08.2021</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ABEAE1B-CBB9-4C1E-866F-CCF06467EA57}" type="slidenum">
              <a:rPr lang="tr-TR" smtClean="0"/>
              <a:t>‹#›</a:t>
            </a:fld>
            <a:endParaRPr lang="tr-TR"/>
          </a:p>
        </p:txBody>
      </p:sp>
    </p:spTree>
    <p:extLst>
      <p:ext uri="{BB962C8B-B14F-4D97-AF65-F5344CB8AC3E}">
        <p14:creationId xmlns:p14="http://schemas.microsoft.com/office/powerpoint/2010/main" val="252674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043AC57-6CDA-4DD0-BB45-0EBF99B7F3A7}" type="datetimeFigureOut">
              <a:rPr lang="tr-TR" smtClean="0"/>
              <a:t>16.08.2021</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ABEAE1B-CBB9-4C1E-866F-CCF06467EA57}"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37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9043AC57-6CDA-4DD0-BB45-0EBF99B7F3A7}" type="datetimeFigureOut">
              <a:rPr lang="tr-TR" smtClean="0"/>
              <a:t>16.08.2021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ABEAE1B-CBB9-4C1E-866F-CCF06467EA57}" type="slidenum">
              <a:rPr lang="tr-TR" smtClean="0"/>
              <a:t>‹#›</a:t>
            </a:fld>
            <a:endParaRPr lang="tr-TR"/>
          </a:p>
        </p:txBody>
      </p:sp>
    </p:spTree>
    <p:extLst>
      <p:ext uri="{BB962C8B-B14F-4D97-AF65-F5344CB8AC3E}">
        <p14:creationId xmlns:p14="http://schemas.microsoft.com/office/powerpoint/2010/main" val="3702718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9043AC57-6CDA-4DD0-BB45-0EBF99B7F3A7}" type="datetimeFigureOut">
              <a:rPr lang="tr-TR" smtClean="0"/>
              <a:t>16.08.2021</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ABEAE1B-CBB9-4C1E-866F-CCF06467EA57}"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4948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9043AC57-6CDA-4DD0-BB45-0EBF99B7F3A7}" type="datetimeFigureOut">
              <a:rPr lang="tr-TR" smtClean="0"/>
              <a:t>16.08.2021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ABEAE1B-CBB9-4C1E-866F-CCF06467EA57}" type="slidenum">
              <a:rPr lang="tr-TR" smtClean="0"/>
              <a:t>‹#›</a:t>
            </a:fld>
            <a:endParaRPr lang="tr-TR"/>
          </a:p>
        </p:txBody>
      </p:sp>
    </p:spTree>
    <p:extLst>
      <p:ext uri="{BB962C8B-B14F-4D97-AF65-F5344CB8AC3E}">
        <p14:creationId xmlns:p14="http://schemas.microsoft.com/office/powerpoint/2010/main" val="3502917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043AC57-6CDA-4DD0-BB45-0EBF99B7F3A7}" type="datetimeFigureOut">
              <a:rPr lang="tr-TR" smtClean="0"/>
              <a:t>16.08.2021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BEAE1B-CBB9-4C1E-866F-CCF06467EA57}" type="slidenum">
              <a:rPr lang="tr-TR" smtClean="0"/>
              <a:t>‹#›</a:t>
            </a:fld>
            <a:endParaRPr lang="tr-TR"/>
          </a:p>
        </p:txBody>
      </p:sp>
    </p:spTree>
    <p:extLst>
      <p:ext uri="{BB962C8B-B14F-4D97-AF65-F5344CB8AC3E}">
        <p14:creationId xmlns:p14="http://schemas.microsoft.com/office/powerpoint/2010/main" val="1344065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043AC57-6CDA-4DD0-BB45-0EBF99B7F3A7}" type="datetimeFigureOut">
              <a:rPr lang="tr-TR" smtClean="0"/>
              <a:t>16.08.2021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BEAE1B-CBB9-4C1E-866F-CCF06467EA57}" type="slidenum">
              <a:rPr lang="tr-TR" smtClean="0"/>
              <a:t>‹#›</a:t>
            </a:fld>
            <a:endParaRPr lang="tr-TR"/>
          </a:p>
        </p:txBody>
      </p:sp>
    </p:spTree>
    <p:extLst>
      <p:ext uri="{BB962C8B-B14F-4D97-AF65-F5344CB8AC3E}">
        <p14:creationId xmlns:p14="http://schemas.microsoft.com/office/powerpoint/2010/main" val="258134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043AC57-6CDA-4DD0-BB45-0EBF99B7F3A7}" type="datetimeFigureOut">
              <a:rPr lang="tr-TR" smtClean="0"/>
              <a:t>16.08.2021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BEAE1B-CBB9-4C1E-866F-CCF06467EA57}" type="slidenum">
              <a:rPr lang="tr-TR" smtClean="0"/>
              <a:t>‹#›</a:t>
            </a:fld>
            <a:endParaRPr lang="tr-TR"/>
          </a:p>
        </p:txBody>
      </p:sp>
    </p:spTree>
    <p:extLst>
      <p:ext uri="{BB962C8B-B14F-4D97-AF65-F5344CB8AC3E}">
        <p14:creationId xmlns:p14="http://schemas.microsoft.com/office/powerpoint/2010/main" val="151852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043AC57-6CDA-4DD0-BB45-0EBF99B7F3A7}" type="datetimeFigureOut">
              <a:rPr lang="tr-TR" smtClean="0"/>
              <a:t>16.08.2021</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ABEAE1B-CBB9-4C1E-866F-CCF06467EA57}" type="slidenum">
              <a:rPr lang="tr-TR" smtClean="0"/>
              <a:t>‹#›</a:t>
            </a:fld>
            <a:endParaRPr lang="tr-TR"/>
          </a:p>
        </p:txBody>
      </p:sp>
    </p:spTree>
    <p:extLst>
      <p:ext uri="{BB962C8B-B14F-4D97-AF65-F5344CB8AC3E}">
        <p14:creationId xmlns:p14="http://schemas.microsoft.com/office/powerpoint/2010/main" val="1816692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043AC57-6CDA-4DD0-BB45-0EBF99B7F3A7}" type="datetimeFigureOut">
              <a:rPr lang="tr-TR" smtClean="0"/>
              <a:t>16.08.2021</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ABEAE1B-CBB9-4C1E-866F-CCF06467EA57}" type="slidenum">
              <a:rPr lang="tr-TR" smtClean="0"/>
              <a:t>‹#›</a:t>
            </a:fld>
            <a:endParaRPr lang="tr-TR"/>
          </a:p>
        </p:txBody>
      </p:sp>
    </p:spTree>
    <p:extLst>
      <p:ext uri="{BB962C8B-B14F-4D97-AF65-F5344CB8AC3E}">
        <p14:creationId xmlns:p14="http://schemas.microsoft.com/office/powerpoint/2010/main" val="279150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043AC57-6CDA-4DD0-BB45-0EBF99B7F3A7}" type="datetimeFigureOut">
              <a:rPr lang="tr-TR" smtClean="0"/>
              <a:t>16.08.2021</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ABEAE1B-CBB9-4C1E-866F-CCF06467EA57}" type="slidenum">
              <a:rPr lang="tr-TR" smtClean="0"/>
              <a:t>‹#›</a:t>
            </a:fld>
            <a:endParaRPr lang="tr-TR"/>
          </a:p>
        </p:txBody>
      </p:sp>
    </p:spTree>
    <p:extLst>
      <p:ext uri="{BB962C8B-B14F-4D97-AF65-F5344CB8AC3E}">
        <p14:creationId xmlns:p14="http://schemas.microsoft.com/office/powerpoint/2010/main" val="196384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043AC57-6CDA-4DD0-BB45-0EBF99B7F3A7}" type="datetimeFigureOut">
              <a:rPr lang="tr-TR" smtClean="0"/>
              <a:t>16.08.2021</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ABEAE1B-CBB9-4C1E-866F-CCF06467EA57}" type="slidenum">
              <a:rPr lang="tr-TR" smtClean="0"/>
              <a:t>‹#›</a:t>
            </a:fld>
            <a:endParaRPr lang="tr-TR"/>
          </a:p>
        </p:txBody>
      </p:sp>
    </p:spTree>
    <p:extLst>
      <p:ext uri="{BB962C8B-B14F-4D97-AF65-F5344CB8AC3E}">
        <p14:creationId xmlns:p14="http://schemas.microsoft.com/office/powerpoint/2010/main" val="1989012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3AC57-6CDA-4DD0-BB45-0EBF99B7F3A7}" type="datetimeFigureOut">
              <a:rPr lang="tr-TR" smtClean="0"/>
              <a:t>16.08.2021</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ABEAE1B-CBB9-4C1E-866F-CCF06467EA57}" type="slidenum">
              <a:rPr lang="tr-TR" smtClean="0"/>
              <a:t>‹#›</a:t>
            </a:fld>
            <a:endParaRPr lang="tr-TR"/>
          </a:p>
        </p:txBody>
      </p:sp>
    </p:spTree>
    <p:extLst>
      <p:ext uri="{BB962C8B-B14F-4D97-AF65-F5344CB8AC3E}">
        <p14:creationId xmlns:p14="http://schemas.microsoft.com/office/powerpoint/2010/main" val="333092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043AC57-6CDA-4DD0-BB45-0EBF99B7F3A7}" type="datetimeFigureOut">
              <a:rPr lang="tr-TR" smtClean="0"/>
              <a:t>16.08.2021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ABEAE1B-CBB9-4C1E-866F-CCF06467EA57}" type="slidenum">
              <a:rPr lang="tr-TR" smtClean="0"/>
              <a:t>‹#›</a:t>
            </a:fld>
            <a:endParaRPr lang="tr-TR"/>
          </a:p>
        </p:txBody>
      </p:sp>
    </p:spTree>
    <p:extLst>
      <p:ext uri="{BB962C8B-B14F-4D97-AF65-F5344CB8AC3E}">
        <p14:creationId xmlns:p14="http://schemas.microsoft.com/office/powerpoint/2010/main" val="384723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043AC57-6CDA-4DD0-BB45-0EBF99B7F3A7}" type="datetimeFigureOut">
              <a:rPr lang="tr-TR" smtClean="0"/>
              <a:t>16.08.2021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ABEAE1B-CBB9-4C1E-866F-CCF06467EA57}" type="slidenum">
              <a:rPr lang="tr-TR" smtClean="0"/>
              <a:t>‹#›</a:t>
            </a:fld>
            <a:endParaRPr lang="tr-TR"/>
          </a:p>
        </p:txBody>
      </p:sp>
    </p:spTree>
    <p:extLst>
      <p:ext uri="{BB962C8B-B14F-4D97-AF65-F5344CB8AC3E}">
        <p14:creationId xmlns:p14="http://schemas.microsoft.com/office/powerpoint/2010/main" val="611085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43AC57-6CDA-4DD0-BB45-0EBF99B7F3A7}" type="datetimeFigureOut">
              <a:rPr lang="tr-TR" smtClean="0"/>
              <a:t>16.08.2021</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ABEAE1B-CBB9-4C1E-866F-CCF06467EA57}" type="slidenum">
              <a:rPr lang="tr-TR" smtClean="0"/>
              <a:t>‹#›</a:t>
            </a:fld>
            <a:endParaRPr lang="tr-TR"/>
          </a:p>
        </p:txBody>
      </p:sp>
    </p:spTree>
    <p:extLst>
      <p:ext uri="{BB962C8B-B14F-4D97-AF65-F5344CB8AC3E}">
        <p14:creationId xmlns:p14="http://schemas.microsoft.com/office/powerpoint/2010/main" val="60802872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51F84177-D544-484B-840F-230FCEB94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7BC9B9BC-356F-4894-B473-21807684E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6111243"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D3D4FFD7-568B-4A27-B8E9-597ECA9C185E}"/>
              </a:ext>
            </a:extLst>
          </p:cNvPr>
          <p:cNvSpPr>
            <a:spLocks noGrp="1"/>
          </p:cNvSpPr>
          <p:nvPr>
            <p:ph type="ctrTitle"/>
          </p:nvPr>
        </p:nvSpPr>
        <p:spPr>
          <a:xfrm>
            <a:off x="540279" y="967417"/>
            <a:ext cx="5280460" cy="3943250"/>
          </a:xfrm>
        </p:spPr>
        <p:txBody>
          <a:bodyPr>
            <a:normAutofit fontScale="90000"/>
          </a:bodyPr>
          <a:lstStyle/>
          <a:p>
            <a:r>
              <a:rPr lang="tr-TR" sz="4000" dirty="0">
                <a:solidFill>
                  <a:srgbClr val="FEFFFF"/>
                </a:solidFill>
                <a:latin typeface="Helvetica" panose="020B0604020202020204" pitchFamily="34" charset="0"/>
                <a:cs typeface="Helvetica" panose="020B0604020202020204" pitchFamily="34" charset="0"/>
              </a:rPr>
              <a:t>SUPPLY CHAIN MANAGEMENT</a:t>
            </a:r>
            <a:br>
              <a:rPr lang="tr-TR" sz="4000" dirty="0">
                <a:solidFill>
                  <a:srgbClr val="FEFFFF"/>
                </a:solidFill>
                <a:latin typeface="Helvetica" panose="020B0604020202020204" pitchFamily="34" charset="0"/>
                <a:cs typeface="Helvetica" panose="020B0604020202020204" pitchFamily="34" charset="0"/>
              </a:rPr>
            </a:br>
            <a:br>
              <a:rPr lang="tr-TR" sz="4000" dirty="0">
                <a:solidFill>
                  <a:srgbClr val="FEFFFF"/>
                </a:solidFill>
                <a:latin typeface="Helvetica" panose="020B0604020202020204" pitchFamily="34" charset="0"/>
                <a:cs typeface="Helvetica" panose="020B0604020202020204" pitchFamily="34" charset="0"/>
              </a:rPr>
            </a:br>
            <a:br>
              <a:rPr lang="tr-TR" sz="4000" dirty="0">
                <a:solidFill>
                  <a:srgbClr val="FEFFFF"/>
                </a:solidFill>
                <a:latin typeface="Helvetica" panose="020B0604020202020204" pitchFamily="34" charset="0"/>
                <a:cs typeface="Helvetica" panose="020B0604020202020204" pitchFamily="34" charset="0"/>
              </a:rPr>
            </a:br>
            <a:br>
              <a:rPr lang="tr-TR" sz="2200" dirty="0">
                <a:solidFill>
                  <a:srgbClr val="FEFFFF"/>
                </a:solidFill>
                <a:latin typeface="Helvetica" panose="020B0604020202020204" pitchFamily="34" charset="0"/>
                <a:cs typeface="Helvetica" panose="020B0604020202020204" pitchFamily="34" charset="0"/>
              </a:rPr>
            </a:br>
            <a:r>
              <a:rPr lang="tr-TR" sz="2200" dirty="0">
                <a:solidFill>
                  <a:srgbClr val="FEFFFF"/>
                </a:solidFill>
                <a:latin typeface="Helvetica" panose="020B0604020202020204" pitchFamily="34" charset="0"/>
                <a:cs typeface="Helvetica" panose="020B0604020202020204" pitchFamily="34" charset="0"/>
              </a:rPr>
              <a:t>Aleyna Kaya </a:t>
            </a:r>
            <a:r>
              <a:rPr lang="en-US" sz="22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1700003936</a:t>
            </a:r>
            <a:br>
              <a:rPr lang="tr-TR" sz="2200" dirty="0">
                <a:solidFill>
                  <a:srgbClr val="FEFFFF"/>
                </a:solidFill>
                <a:latin typeface="Helvetica" panose="020B0604020202020204" pitchFamily="34" charset="0"/>
                <a:cs typeface="Helvetica" panose="020B0604020202020204" pitchFamily="34" charset="0"/>
              </a:rPr>
            </a:br>
            <a:r>
              <a:rPr lang="tr-TR" sz="2200" dirty="0">
                <a:solidFill>
                  <a:srgbClr val="FEFFFF"/>
                </a:solidFill>
                <a:latin typeface="Helvetica" panose="020B0604020202020204" pitchFamily="34" charset="0"/>
                <a:cs typeface="Helvetica" panose="020B0604020202020204" pitchFamily="34" charset="0"/>
              </a:rPr>
              <a:t>Berk Hayta    </a:t>
            </a:r>
            <a:r>
              <a:rPr lang="en-US" sz="22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1507010042</a:t>
            </a:r>
            <a:br>
              <a:rPr lang="tr-TR" sz="2200" dirty="0">
                <a:solidFill>
                  <a:schemeClr val="bg1"/>
                </a:solidFill>
                <a:latin typeface="Helvetica" panose="020B0604020202020204" pitchFamily="34" charset="0"/>
                <a:cs typeface="Helvetica" panose="020B0604020202020204" pitchFamily="34" charset="0"/>
              </a:rPr>
            </a:br>
            <a:r>
              <a:rPr lang="tr-TR" sz="2200" dirty="0">
                <a:solidFill>
                  <a:schemeClr val="bg1"/>
                </a:solidFill>
                <a:latin typeface="Helvetica" panose="020B0604020202020204" pitchFamily="34" charset="0"/>
                <a:cs typeface="Helvetica" panose="020B0604020202020204" pitchFamily="34" charset="0"/>
              </a:rPr>
              <a:t>Ömer Yıldız   </a:t>
            </a:r>
            <a:r>
              <a:rPr lang="en-US" sz="2200" dirty="0">
                <a:solidFill>
                  <a:schemeClr val="bg1"/>
                </a:solidFill>
                <a:effectLst/>
                <a:latin typeface="Helvetica" panose="020B0604020202020204" pitchFamily="34" charset="0"/>
                <a:ea typeface="Times New Roman" panose="02020603050405020304" pitchFamily="18" charset="0"/>
                <a:cs typeface="Helvetica" panose="020B0604020202020204" pitchFamily="34" charset="0"/>
              </a:rPr>
              <a:t>1600002687</a:t>
            </a:r>
            <a:br>
              <a:rPr lang="tr-TR" sz="2200" dirty="0">
                <a:solidFill>
                  <a:schemeClr val="bg1"/>
                </a:solidFill>
                <a:latin typeface="Helvetica" panose="020B0604020202020204" pitchFamily="34" charset="0"/>
                <a:cs typeface="Helvetica" panose="020B0604020202020204" pitchFamily="34" charset="0"/>
              </a:rPr>
            </a:br>
            <a:r>
              <a:rPr lang="tr-TR" sz="2200" dirty="0">
                <a:solidFill>
                  <a:srgbClr val="FEFFFF"/>
                </a:solidFill>
                <a:latin typeface="Helvetica" panose="020B0604020202020204" pitchFamily="34" charset="0"/>
                <a:cs typeface="Helvetica" panose="020B0604020202020204" pitchFamily="34" charset="0"/>
              </a:rPr>
              <a:t>Caner Küllük 1600003410</a:t>
            </a:r>
          </a:p>
        </p:txBody>
      </p:sp>
      <p:pic>
        <p:nvPicPr>
          <p:cNvPr id="5" name="Picture 4" descr="Logo&#10;&#10;Description automatically generated with medium confidence">
            <a:extLst>
              <a:ext uri="{FF2B5EF4-FFF2-40B4-BE49-F238E27FC236}">
                <a16:creationId xmlns:a16="http://schemas.microsoft.com/office/drawing/2014/main" id="{F21801E4-ED87-498C-83A2-E29A6E23E2CE}"/>
              </a:ext>
            </a:extLst>
          </p:cNvPr>
          <p:cNvPicPr>
            <a:picLocks noChangeAspect="1"/>
          </p:cNvPicPr>
          <p:nvPr/>
        </p:nvPicPr>
        <p:blipFill rotWithShape="1">
          <a:blip r:embed="rId2"/>
          <a:srcRect l="6156" r="7327"/>
          <a:stretch/>
        </p:blipFill>
        <p:spPr>
          <a:xfrm>
            <a:off x="6111242" y="10"/>
            <a:ext cx="6080758" cy="6857990"/>
          </a:xfrm>
          <a:prstGeom prst="rect">
            <a:avLst/>
          </a:prstGeom>
        </p:spPr>
      </p:pic>
      <p:sp>
        <p:nvSpPr>
          <p:cNvPr id="36" name="Freeform 27">
            <a:extLst>
              <a:ext uri="{FF2B5EF4-FFF2-40B4-BE49-F238E27FC236}">
                <a16:creationId xmlns:a16="http://schemas.microsoft.com/office/drawing/2014/main" id="{CFD42E53-DE7E-4891-9F3A-A1E195E8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6881206"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 name="Alt Başlık 2">
            <a:extLst>
              <a:ext uri="{FF2B5EF4-FFF2-40B4-BE49-F238E27FC236}">
                <a16:creationId xmlns:a16="http://schemas.microsoft.com/office/drawing/2014/main" id="{5BA6A984-6E8C-4E1C-B2C3-2454E1C64B2B}"/>
              </a:ext>
            </a:extLst>
          </p:cNvPr>
          <p:cNvSpPr>
            <a:spLocks noGrp="1"/>
          </p:cNvSpPr>
          <p:nvPr>
            <p:ph type="subTitle" idx="1"/>
          </p:nvPr>
        </p:nvSpPr>
        <p:spPr>
          <a:xfrm>
            <a:off x="540279" y="5189400"/>
            <a:ext cx="5280460" cy="544260"/>
          </a:xfrm>
        </p:spPr>
        <p:txBody>
          <a:bodyPr anchor="ctr">
            <a:normAutofit/>
          </a:bodyPr>
          <a:lstStyle/>
          <a:p>
            <a:r>
              <a:rPr lang="tr-TR" sz="1600" b="1" dirty="0">
                <a:solidFill>
                  <a:srgbClr val="FEFFFF"/>
                </a:solidFill>
                <a:latin typeface="Helvetica" panose="020B0604020202020204" pitchFamily="34" charset="0"/>
                <a:cs typeface="Helvetica" panose="020B0604020202020204" pitchFamily="34" charset="0"/>
              </a:rPr>
              <a:t>UNIQUE TEXTILE</a:t>
            </a:r>
          </a:p>
        </p:txBody>
      </p:sp>
    </p:spTree>
    <p:extLst>
      <p:ext uri="{BB962C8B-B14F-4D97-AF65-F5344CB8AC3E}">
        <p14:creationId xmlns:p14="http://schemas.microsoft.com/office/powerpoint/2010/main" val="337051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19B29729-9FEE-49A2-AA32-3C321F814FAB}"/>
              </a:ext>
            </a:extLst>
          </p:cNvPr>
          <p:cNvPicPr>
            <a:picLocks noChangeAspect="1"/>
          </p:cNvPicPr>
          <p:nvPr/>
        </p:nvPicPr>
        <p:blipFill rotWithShape="1">
          <a:blip r:embed="rId2">
            <a:extLst>
              <a:ext uri="{28A0092B-C50C-407E-A947-70E740481C1C}">
                <a14:useLocalDpi xmlns:a14="http://schemas.microsoft.com/office/drawing/2010/main" val="0"/>
              </a:ext>
            </a:extLst>
          </a:blip>
          <a:srcRect l="17374" r="23911" b="-1"/>
          <a:stretch/>
        </p:blipFill>
        <p:spPr>
          <a:xfrm>
            <a:off x="4485557" y="10"/>
            <a:ext cx="7706443" cy="6857990"/>
          </a:xfrm>
          <a:prstGeom prst="rect">
            <a:avLst/>
          </a:prstGeom>
        </p:spPr>
      </p:pic>
      <p:sp useBgFill="1">
        <p:nvSpPr>
          <p:cNvPr id="19" name="Freeform: Shape 18">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Başlık 1">
            <a:extLst>
              <a:ext uri="{FF2B5EF4-FFF2-40B4-BE49-F238E27FC236}">
                <a16:creationId xmlns:a16="http://schemas.microsoft.com/office/drawing/2014/main" id="{97040F50-CDB1-4348-9F61-180EA54BCCC9}"/>
              </a:ext>
            </a:extLst>
          </p:cNvPr>
          <p:cNvSpPr>
            <a:spLocks noGrp="1"/>
          </p:cNvSpPr>
          <p:nvPr>
            <p:ph type="title"/>
          </p:nvPr>
        </p:nvSpPr>
        <p:spPr>
          <a:xfrm>
            <a:off x="535525" y="624110"/>
            <a:ext cx="4623955" cy="1280890"/>
          </a:xfrm>
        </p:spPr>
        <p:txBody>
          <a:bodyPr>
            <a:normAutofit/>
          </a:bodyPr>
          <a:lstStyle/>
          <a:p>
            <a:r>
              <a:rPr lang="tr-TR" b="1" dirty="0">
                <a:latin typeface="Helvetica" panose="020B0604020202020204" pitchFamily="34" charset="0"/>
                <a:cs typeface="Helvetica" panose="020B0604020202020204" pitchFamily="34" charset="0"/>
              </a:rPr>
              <a:t>FORECASTING</a:t>
            </a:r>
          </a:p>
        </p:txBody>
      </p:sp>
      <p:sp>
        <p:nvSpPr>
          <p:cNvPr id="21" name="Rectangle 20">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92CB2AA7-4DFA-4660-AF24-6F5BA1DD86C6}"/>
              </a:ext>
            </a:extLst>
          </p:cNvPr>
          <p:cNvSpPr>
            <a:spLocks noGrp="1"/>
          </p:cNvSpPr>
          <p:nvPr>
            <p:ph idx="1"/>
          </p:nvPr>
        </p:nvSpPr>
        <p:spPr>
          <a:xfrm>
            <a:off x="531812" y="1438183"/>
            <a:ext cx="5451738" cy="4473039"/>
          </a:xfrm>
        </p:spPr>
        <p:txBody>
          <a:bodyPr>
            <a:normAutofit/>
          </a:bodyPr>
          <a:lstStyle/>
          <a:p>
            <a:pPr>
              <a:lnSpc>
                <a:spcPct val="150000"/>
              </a:lnSpc>
              <a:buFont typeface="Wingdings" panose="05000000000000000000" pitchFamily="2" charset="2"/>
              <a:buChar char="v"/>
            </a:pPr>
            <a:r>
              <a:rPr lang="tr-TR" dirty="0" err="1">
                <a:latin typeface="Helvetica" panose="020B0604020202020204" pitchFamily="34" charset="0"/>
                <a:cs typeface="Helvetica" panose="020B0604020202020204" pitchFamily="34" charset="0"/>
              </a:rPr>
              <a:t>We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are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using</a:t>
            </a:r>
            <a:r>
              <a:rPr lang="tr-TR" dirty="0">
                <a:latin typeface="Helvetica" panose="020B0604020202020204" pitchFamily="34" charset="0"/>
                <a:cs typeface="Helvetica" panose="020B0604020202020204" pitchFamily="34" charset="0"/>
              </a:rPr>
              <a:t> ERP </a:t>
            </a:r>
            <a:r>
              <a:rPr lang="tr-TR" dirty="0" err="1">
                <a:latin typeface="Helvetica" panose="020B0604020202020204" pitchFamily="34" charset="0"/>
                <a:cs typeface="Helvetica" panose="020B0604020202020204" pitchFamily="34" charset="0"/>
              </a:rPr>
              <a:t>softwares</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Unique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Textile</a:t>
            </a:r>
            <a:r>
              <a:rPr lang="tr-TR" dirty="0">
                <a:latin typeface="Helvetica" panose="020B0604020202020204" pitchFamily="34" charset="0"/>
                <a:cs typeface="Helvetica" panose="020B0604020202020204" pitchFamily="34" charset="0"/>
              </a:rPr>
              <a:t> is </a:t>
            </a:r>
            <a:r>
              <a:rPr lang="tr-TR" dirty="0" err="1">
                <a:latin typeface="Helvetica" panose="020B0604020202020204" pitchFamily="34" charset="0"/>
                <a:cs typeface="Helvetica" panose="020B0604020202020204" pitchFamily="34" charset="0"/>
              </a:rPr>
              <a:t>known</a:t>
            </a:r>
            <a:r>
              <a:rPr lang="tr-TR" dirty="0">
                <a:latin typeface="Helvetica" panose="020B0604020202020204" pitchFamily="34" charset="0"/>
                <a:cs typeface="Helvetica" panose="020B0604020202020204" pitchFamily="34" charset="0"/>
              </a:rPr>
              <a:t> of </a:t>
            </a:r>
            <a:r>
              <a:rPr lang="tr-TR" dirty="0" err="1">
                <a:latin typeface="Helvetica" panose="020B0604020202020204" pitchFamily="34" charset="0"/>
                <a:cs typeface="Helvetica" panose="020B0604020202020204" pitchFamily="34" charset="0"/>
              </a:rPr>
              <a:t>using</a:t>
            </a:r>
            <a:r>
              <a:rPr lang="tr-TR" dirty="0">
                <a:latin typeface="Helvetica" panose="020B0604020202020204" pitchFamily="34" charset="0"/>
                <a:cs typeface="Helvetica" panose="020B0604020202020204" pitchFamily="34" charset="0"/>
              </a:rPr>
              <a:t> SAP Business </a:t>
            </a:r>
            <a:r>
              <a:rPr lang="tr-TR" dirty="0" err="1">
                <a:latin typeface="Helvetica" panose="020B0604020202020204" pitchFamily="34" charset="0"/>
                <a:cs typeface="Helvetica" panose="020B0604020202020204" pitchFamily="34" charset="0"/>
              </a:rPr>
              <a:t>One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and</a:t>
            </a:r>
            <a:r>
              <a:rPr lang="tr-TR" dirty="0">
                <a:latin typeface="Helvetica" panose="020B0604020202020204" pitchFamily="34" charset="0"/>
                <a:cs typeface="Helvetica" panose="020B0604020202020204" pitchFamily="34" charset="0"/>
              </a:rPr>
              <a:t> SAP </a:t>
            </a:r>
            <a:r>
              <a:rPr lang="tr-TR" dirty="0" err="1">
                <a:latin typeface="Helvetica" panose="020B0604020202020204" pitchFamily="34" charset="0"/>
                <a:cs typeface="Helvetica" panose="020B0604020202020204" pitchFamily="34" charset="0"/>
              </a:rPr>
              <a:t>Integrated</a:t>
            </a:r>
            <a:r>
              <a:rPr lang="tr-TR" dirty="0">
                <a:latin typeface="Helvetica" panose="020B0604020202020204" pitchFamily="34" charset="0"/>
                <a:cs typeface="Helvetica" panose="020B0604020202020204" pitchFamily="34" charset="0"/>
              </a:rPr>
              <a:t> Business Planning </a:t>
            </a:r>
            <a:r>
              <a:rPr lang="tr-TR" dirty="0" err="1">
                <a:latin typeface="Helvetica" panose="020B0604020202020204" pitchFamily="34" charset="0"/>
                <a:cs typeface="Helvetica" panose="020B0604020202020204" pitchFamily="34" charset="0"/>
              </a:rPr>
              <a:t>programs</a:t>
            </a:r>
            <a:r>
              <a:rPr lang="tr-TR" dirty="0">
                <a:latin typeface="Helvetica" panose="020B0604020202020204" pitchFamily="34" charset="0"/>
                <a:cs typeface="Helvetica" panose="020B0604020202020204" pitchFamily="34" charset="0"/>
              </a:rPr>
              <a:t>. </a:t>
            </a:r>
          </a:p>
          <a:p>
            <a:pPr>
              <a:lnSpc>
                <a:spcPct val="150000"/>
              </a:lnSpc>
              <a:buFont typeface="Wingdings" panose="05000000000000000000" pitchFamily="2" charset="2"/>
              <a:buChar char="v"/>
            </a:pPr>
            <a:r>
              <a:rPr lang="tr-TR" dirty="0" err="1">
                <a:latin typeface="Helvetica" panose="020B0604020202020204" pitchFamily="34" charset="0"/>
                <a:cs typeface="Helvetica" panose="020B0604020202020204" pitchFamily="34" charset="0"/>
              </a:rPr>
              <a:t>Historical</a:t>
            </a:r>
            <a:r>
              <a:rPr lang="tr-TR" dirty="0">
                <a:latin typeface="Helvetica" panose="020B0604020202020204" pitchFamily="34" charset="0"/>
                <a:cs typeface="Helvetica" panose="020B0604020202020204" pitchFamily="34" charset="0"/>
              </a:rPr>
              <a:t> data is </a:t>
            </a:r>
            <a:r>
              <a:rPr lang="tr-TR" dirty="0" err="1">
                <a:latin typeface="Helvetica" panose="020B0604020202020204" pitchFamily="34" charset="0"/>
                <a:cs typeface="Helvetica" panose="020B0604020202020204" pitchFamily="34" charset="0"/>
              </a:rPr>
              <a:t>preferred</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when</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there</a:t>
            </a:r>
            <a:r>
              <a:rPr lang="tr-TR" dirty="0">
                <a:latin typeface="Helvetica" panose="020B0604020202020204" pitchFamily="34" charset="0"/>
                <a:cs typeface="Helvetica" panose="020B0604020202020204" pitchFamily="34" charset="0"/>
              </a:rPr>
              <a:t> is </a:t>
            </a:r>
            <a:r>
              <a:rPr lang="tr-TR" dirty="0" err="1">
                <a:latin typeface="Helvetica" panose="020B0604020202020204" pitchFamily="34" charset="0"/>
                <a:cs typeface="Helvetica" panose="020B0604020202020204" pitchFamily="34" charset="0"/>
              </a:rPr>
              <a:t>sufficient</a:t>
            </a:r>
            <a:r>
              <a:rPr lang="tr-TR" dirty="0">
                <a:latin typeface="Helvetica" panose="020B0604020202020204" pitchFamily="34" charset="0"/>
                <a:cs typeface="Helvetica" panose="020B0604020202020204" pitchFamily="34" charset="0"/>
              </a:rPr>
              <a:t> data </a:t>
            </a:r>
            <a:r>
              <a:rPr lang="tr-TR" dirty="0" err="1">
                <a:latin typeface="Helvetica" panose="020B0604020202020204" pitchFamily="34" charset="0"/>
                <a:cs typeface="Helvetica" panose="020B0604020202020204" pitchFamily="34" charset="0"/>
              </a:rPr>
              <a:t>to</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use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Unless</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it’s</a:t>
            </a:r>
            <a:r>
              <a:rPr lang="tr-TR" dirty="0">
                <a:latin typeface="Helvetica" panose="020B0604020202020204" pitchFamily="34" charset="0"/>
                <a:cs typeface="Helvetica" panose="020B0604020202020204" pitchFamily="34" charset="0"/>
              </a:rPr>
              <a:t> not </a:t>
            </a:r>
            <a:r>
              <a:rPr lang="tr-TR" dirty="0" err="1">
                <a:latin typeface="Helvetica" panose="020B0604020202020204" pitchFamily="34" charset="0"/>
                <a:cs typeface="Helvetica" panose="020B0604020202020204" pitchFamily="34" charset="0"/>
              </a:rPr>
              <a:t>sufficient</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we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try</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to</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make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the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most</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accurate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forecasting</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with</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our</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studies</a:t>
            </a:r>
            <a:r>
              <a:rPr lang="tr-TR" dirty="0">
                <a:latin typeface="Helvetica" panose="020B0604020202020204" pitchFamily="34" charset="0"/>
                <a:cs typeface="Helvetica" panose="020B0604020202020204" pitchFamily="34" charset="0"/>
              </a:rPr>
              <a:t>.</a:t>
            </a:r>
          </a:p>
          <a:p>
            <a:pPr>
              <a:lnSpc>
                <a:spcPct val="150000"/>
              </a:lnSpc>
              <a:buFont typeface="Wingdings" panose="05000000000000000000" pitchFamily="2" charset="2"/>
              <a:buChar char="v"/>
            </a:pPr>
            <a:r>
              <a:rPr lang="tr-TR" dirty="0" err="1">
                <a:latin typeface="Helvetica" panose="020B0604020202020204" pitchFamily="34" charset="0"/>
                <a:cs typeface="Helvetica" panose="020B0604020202020204" pitchFamily="34" charset="0"/>
              </a:rPr>
              <a:t>In</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order</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to</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reduce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the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bullwhip</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effect</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we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are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trying</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to</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fulfill</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the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demands</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which</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will</a:t>
            </a:r>
            <a:r>
              <a:rPr lang="tr-TR" dirty="0">
                <a:latin typeface="Helvetica" panose="020B0604020202020204" pitchFamily="34" charset="0"/>
                <a:cs typeface="Helvetica" panose="020B0604020202020204" pitchFamily="34" charset="0"/>
              </a:rPr>
              <a:t> not </a:t>
            </a:r>
            <a:r>
              <a:rPr lang="tr-TR" dirty="0" err="1">
                <a:latin typeface="Helvetica" panose="020B0604020202020204" pitchFamily="34" charset="0"/>
                <a:cs typeface="Helvetica" panose="020B0604020202020204" pitchFamily="34" charset="0"/>
              </a:rPr>
              <a:t>create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fluctuations</a:t>
            </a:r>
            <a:r>
              <a:rPr lang="tr-TR"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424148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10" name="Picture 9" descr="Cardboard boxes on conveyor belt">
            <a:extLst>
              <a:ext uri="{FF2B5EF4-FFF2-40B4-BE49-F238E27FC236}">
                <a16:creationId xmlns:a16="http://schemas.microsoft.com/office/drawing/2014/main" id="{D52F9824-92F7-4111-8F50-507924022F5D}"/>
              </a:ext>
            </a:extLst>
          </p:cNvPr>
          <p:cNvPicPr>
            <a:picLocks noChangeAspect="1"/>
          </p:cNvPicPr>
          <p:nvPr/>
        </p:nvPicPr>
        <p:blipFill rotWithShape="1">
          <a:blip r:embed="rId2"/>
          <a:srcRect l="17569" r="7421" b="-1"/>
          <a:stretch/>
        </p:blipFill>
        <p:spPr>
          <a:xfrm>
            <a:off x="4485557" y="10"/>
            <a:ext cx="7706443" cy="6857990"/>
          </a:xfrm>
          <a:prstGeom prst="rect">
            <a:avLst/>
          </a:prstGeom>
        </p:spPr>
      </p:pic>
      <p:sp useBgFill="1">
        <p:nvSpPr>
          <p:cNvPr id="14" name="Freeform: Shape 13">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ABD2ECB7-BAA9-49A6-BCD8-E141AAF809AC}"/>
              </a:ext>
            </a:extLst>
          </p:cNvPr>
          <p:cNvSpPr>
            <a:spLocks noGrp="1"/>
          </p:cNvSpPr>
          <p:nvPr>
            <p:ph type="title"/>
          </p:nvPr>
        </p:nvSpPr>
        <p:spPr>
          <a:xfrm>
            <a:off x="535525" y="624110"/>
            <a:ext cx="4623955" cy="1280890"/>
          </a:xfrm>
        </p:spPr>
        <p:txBody>
          <a:bodyPr>
            <a:normAutofit/>
          </a:bodyPr>
          <a:lstStyle/>
          <a:p>
            <a:r>
              <a:rPr lang="tr-TR" b="1" dirty="0">
                <a:latin typeface="Helvetica" panose="020B0604020202020204" pitchFamily="34" charset="0"/>
                <a:cs typeface="Helvetica" panose="020B0604020202020204" pitchFamily="34" charset="0"/>
              </a:rPr>
              <a:t>LOGISTICS</a:t>
            </a:r>
          </a:p>
        </p:txBody>
      </p:sp>
      <p:sp>
        <p:nvSpPr>
          <p:cNvPr id="16" name="Rectangle 15">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9DFC2388-DEFF-4F64-B17C-ED60C0E5713C}"/>
              </a:ext>
            </a:extLst>
          </p:cNvPr>
          <p:cNvSpPr>
            <a:spLocks noGrp="1"/>
          </p:cNvSpPr>
          <p:nvPr>
            <p:ph idx="1"/>
          </p:nvPr>
        </p:nvSpPr>
        <p:spPr>
          <a:xfrm>
            <a:off x="531812" y="1633491"/>
            <a:ext cx="5327450" cy="4277731"/>
          </a:xfrm>
        </p:spPr>
        <p:txBody>
          <a:bodyPr>
            <a:normAutofit/>
          </a:bodyPr>
          <a:lstStyle/>
          <a:p>
            <a:pPr marL="0" indent="0">
              <a:lnSpc>
                <a:spcPct val="150000"/>
              </a:lnSpc>
              <a:buNone/>
            </a:pPr>
            <a:r>
              <a:rPr lang="tr-TR" b="1" dirty="0" err="1">
                <a:latin typeface="Helvetica" panose="020B0604020202020204" pitchFamily="34" charset="0"/>
                <a:cs typeface="Helvetica" panose="020B0604020202020204" pitchFamily="34" charset="0"/>
              </a:rPr>
              <a:t>Outbound</a:t>
            </a:r>
            <a:r>
              <a:rPr lang="tr-TR" b="1" dirty="0">
                <a:latin typeface="Helvetica" panose="020B0604020202020204" pitchFamily="34" charset="0"/>
                <a:cs typeface="Helvetica" panose="020B0604020202020204" pitchFamily="34" charset="0"/>
              </a:rPr>
              <a:t> </a:t>
            </a:r>
            <a:r>
              <a:rPr lang="tr-TR" b="1" dirty="0" err="1">
                <a:latin typeface="Helvetica" panose="020B0604020202020204" pitchFamily="34" charset="0"/>
                <a:cs typeface="Helvetica" panose="020B0604020202020204" pitchFamily="34" charset="0"/>
              </a:rPr>
              <a:t>Logistics</a:t>
            </a:r>
            <a:endParaRPr lang="tr-TR" b="1" dirty="0">
              <a:latin typeface="Helvetica" panose="020B0604020202020204" pitchFamily="34" charset="0"/>
              <a:cs typeface="Helvetica" panose="020B0604020202020204" pitchFamily="34" charset="0"/>
            </a:endParaRPr>
          </a:p>
          <a:p>
            <a:pPr>
              <a:lnSpc>
                <a:spcPct val="150000"/>
              </a:lnSpc>
              <a:buFont typeface="Wingdings" panose="05000000000000000000" pitchFamily="2" charset="2"/>
              <a:buChar char="v"/>
            </a:pPr>
            <a:r>
              <a:rPr lang="en-US" b="0" i="0" dirty="0">
                <a:effectLst/>
                <a:latin typeface="Helvetica" panose="020B0604020202020204" pitchFamily="34" charset="0"/>
                <a:cs typeface="Helvetica" panose="020B0604020202020204" pitchFamily="34" charset="0"/>
              </a:rPr>
              <a:t>Outbound logistics refers to the transportation, storage, and delivery systems that bring your products to your customers. </a:t>
            </a:r>
            <a:endParaRPr lang="tr-TR" dirty="0">
              <a:latin typeface="Helvetica" panose="020B0604020202020204" pitchFamily="34" charset="0"/>
              <a:cs typeface="Helvetica" panose="020B0604020202020204" pitchFamily="34" charset="0"/>
            </a:endParaRPr>
          </a:p>
          <a:p>
            <a:pPr>
              <a:lnSpc>
                <a:spcPct val="150000"/>
              </a:lnSpc>
              <a:buFont typeface="Wingdings" panose="05000000000000000000" pitchFamily="2" charset="2"/>
              <a:buChar char="v"/>
            </a:pPr>
            <a:r>
              <a:rPr lang="en-US" b="0" i="0" dirty="0">
                <a:effectLst/>
                <a:latin typeface="Helvetica" panose="020B0604020202020204" pitchFamily="34" charset="0"/>
                <a:cs typeface="Helvetica" panose="020B0604020202020204" pitchFamily="34" charset="0"/>
              </a:rPr>
              <a:t>Outbound logistics is the way you bring your finished products to their destinations. </a:t>
            </a:r>
            <a:endParaRPr lang="tr-TR" dirty="0">
              <a:latin typeface="Helvetica" panose="020B0604020202020204" pitchFamily="34" charset="0"/>
              <a:cs typeface="Helvetica" panose="020B0604020202020204" pitchFamily="34" charset="0"/>
            </a:endParaRPr>
          </a:p>
          <a:p>
            <a:pPr>
              <a:lnSpc>
                <a:spcPct val="150000"/>
              </a:lnSpc>
              <a:buFont typeface="Wingdings" panose="05000000000000000000" pitchFamily="2" charset="2"/>
              <a:buChar char="v"/>
            </a:pPr>
            <a:r>
              <a:rPr lang="en-US" b="0" i="0" dirty="0">
                <a:effectLst/>
                <a:latin typeface="Helvetica" panose="020B0604020202020204" pitchFamily="34" charset="0"/>
                <a:cs typeface="Helvetica" panose="020B0604020202020204" pitchFamily="34" charset="0"/>
              </a:rPr>
              <a:t>Unique supplies raw materials in its factories and transports finished products most efficiently to the brands.</a:t>
            </a:r>
            <a:endParaRPr lang="tr-TR"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65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01CB-ECAA-40B0-8888-74643F7BF6EB}"/>
              </a:ext>
            </a:extLst>
          </p:cNvPr>
          <p:cNvSpPr>
            <a:spLocks noGrp="1"/>
          </p:cNvSpPr>
          <p:nvPr>
            <p:ph type="title"/>
          </p:nvPr>
        </p:nvSpPr>
        <p:spPr>
          <a:xfrm>
            <a:off x="1687669" y="624110"/>
            <a:ext cx="4137059" cy="1280890"/>
          </a:xfrm>
        </p:spPr>
        <p:txBody>
          <a:bodyPr>
            <a:normAutofit/>
          </a:bodyPr>
          <a:lstStyle/>
          <a:p>
            <a:r>
              <a:rPr lang="tr-TR" sz="3200" b="1" dirty="0">
                <a:latin typeface="Helvetica" panose="020B0604020202020204" pitchFamily="34" charset="0"/>
                <a:cs typeface="Helvetica" panose="020B0604020202020204" pitchFamily="34" charset="0"/>
              </a:rPr>
              <a:t>LOGISTICS</a:t>
            </a:r>
          </a:p>
        </p:txBody>
      </p:sp>
      <p:sp>
        <p:nvSpPr>
          <p:cNvPr id="3" name="Content Placeholder 2">
            <a:extLst>
              <a:ext uri="{FF2B5EF4-FFF2-40B4-BE49-F238E27FC236}">
                <a16:creationId xmlns:a16="http://schemas.microsoft.com/office/drawing/2014/main" id="{1DD2558C-AB45-4970-ABC7-DC60121C1056}"/>
              </a:ext>
            </a:extLst>
          </p:cNvPr>
          <p:cNvSpPr>
            <a:spLocks noGrp="1"/>
          </p:cNvSpPr>
          <p:nvPr>
            <p:ph idx="1"/>
          </p:nvPr>
        </p:nvSpPr>
        <p:spPr>
          <a:xfrm>
            <a:off x="1517037" y="1313895"/>
            <a:ext cx="5247747" cy="5406501"/>
          </a:xfrm>
        </p:spPr>
        <p:txBody>
          <a:bodyPr>
            <a:normAutofit fontScale="92500" lnSpcReduction="10000"/>
          </a:bodyPr>
          <a:lstStyle/>
          <a:p>
            <a:pPr marL="0" indent="0">
              <a:lnSpc>
                <a:spcPct val="170000"/>
              </a:lnSpc>
              <a:buNone/>
            </a:pPr>
            <a:r>
              <a:rPr lang="tr-TR" b="1" dirty="0" err="1">
                <a:solidFill>
                  <a:srgbClr val="000000"/>
                </a:solidFill>
                <a:latin typeface="Helvetica" panose="020B0604020202020204" pitchFamily="34" charset="0"/>
                <a:cs typeface="Helvetica" panose="020B0604020202020204" pitchFamily="34" charset="0"/>
              </a:rPr>
              <a:t>Inbound</a:t>
            </a:r>
            <a:r>
              <a:rPr lang="tr-TR" b="1" dirty="0">
                <a:solidFill>
                  <a:srgbClr val="000000"/>
                </a:solidFill>
                <a:latin typeface="Helvetica" panose="020B0604020202020204" pitchFamily="34" charset="0"/>
                <a:cs typeface="Helvetica" panose="020B0604020202020204" pitchFamily="34" charset="0"/>
              </a:rPr>
              <a:t> </a:t>
            </a:r>
            <a:r>
              <a:rPr lang="tr-TR" b="1" dirty="0" err="1">
                <a:solidFill>
                  <a:srgbClr val="000000"/>
                </a:solidFill>
                <a:latin typeface="Helvetica" panose="020B0604020202020204" pitchFamily="34" charset="0"/>
                <a:cs typeface="Helvetica" panose="020B0604020202020204" pitchFamily="34" charset="0"/>
              </a:rPr>
              <a:t>Logistics</a:t>
            </a:r>
            <a:r>
              <a:rPr lang="tr-TR" b="1" dirty="0">
                <a:solidFill>
                  <a:srgbClr val="000000"/>
                </a:solidFill>
                <a:latin typeface="Helvetica" panose="020B0604020202020204" pitchFamily="34" charset="0"/>
                <a:cs typeface="Helvetica" panose="020B0604020202020204" pitchFamily="34" charset="0"/>
              </a:rPr>
              <a:t>:</a:t>
            </a:r>
          </a:p>
          <a:p>
            <a:pPr>
              <a:lnSpc>
                <a:spcPct val="170000"/>
              </a:lnSpc>
              <a:buFont typeface="Wingdings" panose="05000000000000000000" pitchFamily="2" charset="2"/>
              <a:buChar char="v"/>
            </a:pPr>
            <a:r>
              <a:rPr lang="en-US" b="0" i="0" dirty="0">
                <a:solidFill>
                  <a:srgbClr val="000000"/>
                </a:solidFill>
                <a:effectLst/>
                <a:latin typeface="Helvetica" panose="020B0604020202020204" pitchFamily="34" charset="0"/>
                <a:cs typeface="Helvetica" panose="020B0604020202020204" pitchFamily="34" charset="0"/>
              </a:rPr>
              <a:t>Inbound logistics</a:t>
            </a:r>
            <a:r>
              <a:rPr lang="tr-TR" b="0" i="0" dirty="0">
                <a:solidFill>
                  <a:srgbClr val="000000"/>
                </a:solidFill>
                <a:effectLst/>
                <a:latin typeface="Helvetica" panose="020B0604020202020204" pitchFamily="34" charset="0"/>
                <a:cs typeface="Helvetica" panose="020B0604020202020204" pitchFamily="34" charset="0"/>
              </a:rPr>
              <a:t> </a:t>
            </a:r>
            <a:r>
              <a:rPr lang="en-US" b="0" i="0" dirty="0">
                <a:solidFill>
                  <a:srgbClr val="000000"/>
                </a:solidFill>
                <a:effectLst/>
                <a:latin typeface="Helvetica" panose="020B0604020202020204" pitchFamily="34" charset="0"/>
                <a:cs typeface="Helvetica" panose="020B0604020202020204" pitchFamily="34" charset="0"/>
              </a:rPr>
              <a:t>refers to the network that brings goods or materials to your business. Your inbound logistics network includes everything you need to transport, store, and deliver goods to your business from other suppliers. </a:t>
            </a:r>
            <a:endParaRPr lang="tr-TR" b="0" i="0" dirty="0">
              <a:solidFill>
                <a:srgbClr val="000000"/>
              </a:solidFill>
              <a:effectLst/>
              <a:latin typeface="Helvetica" panose="020B0604020202020204" pitchFamily="34" charset="0"/>
              <a:cs typeface="Helvetica" panose="020B0604020202020204" pitchFamily="34" charset="0"/>
            </a:endParaRPr>
          </a:p>
          <a:p>
            <a:pPr>
              <a:lnSpc>
                <a:spcPct val="170000"/>
              </a:lnSpc>
              <a:buFont typeface="Wingdings" panose="05000000000000000000" pitchFamily="2" charset="2"/>
              <a:buChar char="v"/>
            </a:pPr>
            <a:r>
              <a:rPr lang="en-US" b="0" i="0" dirty="0">
                <a:solidFill>
                  <a:srgbClr val="000000"/>
                </a:solidFill>
                <a:effectLst/>
                <a:latin typeface="Helvetica" panose="020B0604020202020204" pitchFamily="34" charset="0"/>
                <a:cs typeface="Helvetica" panose="020B0604020202020204" pitchFamily="34" charset="0"/>
              </a:rPr>
              <a:t>The actual products that you bring into your business depend on what you do. </a:t>
            </a:r>
            <a:endParaRPr lang="tr-TR" b="0" i="0" dirty="0">
              <a:solidFill>
                <a:srgbClr val="000000"/>
              </a:solidFill>
              <a:effectLst/>
              <a:latin typeface="Helvetica" panose="020B0604020202020204" pitchFamily="34" charset="0"/>
              <a:cs typeface="Helvetica" panose="020B0604020202020204" pitchFamily="34" charset="0"/>
            </a:endParaRPr>
          </a:p>
          <a:p>
            <a:pPr>
              <a:lnSpc>
                <a:spcPct val="170000"/>
              </a:lnSpc>
              <a:buFont typeface="Wingdings" panose="05000000000000000000" pitchFamily="2" charset="2"/>
              <a:buChar char="v"/>
            </a:pPr>
            <a:r>
              <a:rPr lang="en-US" b="0" i="0" dirty="0">
                <a:solidFill>
                  <a:srgbClr val="000000"/>
                </a:solidFill>
                <a:effectLst/>
                <a:latin typeface="Helvetica" panose="020B0604020202020204" pitchFamily="34" charset="0"/>
                <a:cs typeface="Helvetica" panose="020B0604020202020204" pitchFamily="34" charset="0"/>
              </a:rPr>
              <a:t>Unique includes raw materials processing stages, after the fabric processing, processes are finished, packaging processes are carried out and delivered to brand.</a:t>
            </a:r>
            <a:endParaRPr lang="tr-TR" b="1" dirty="0">
              <a:solidFill>
                <a:srgbClr val="000000"/>
              </a:solidFill>
              <a:latin typeface="Helvetica" panose="020B0604020202020204" pitchFamily="34" charset="0"/>
              <a:cs typeface="Helvetica" panose="020B0604020202020204" pitchFamily="34" charset="0"/>
            </a:endParaRPr>
          </a:p>
        </p:txBody>
      </p:sp>
      <p:pic>
        <p:nvPicPr>
          <p:cNvPr id="7" name="Graphic 6" descr="Box trolley">
            <a:extLst>
              <a:ext uri="{FF2B5EF4-FFF2-40B4-BE49-F238E27FC236}">
                <a16:creationId xmlns:a16="http://schemas.microsoft.com/office/drawing/2014/main" id="{ABCD6ECD-5E34-4493-864B-BC28AF2A45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5416" y="1133378"/>
            <a:ext cx="5247747" cy="5247747"/>
          </a:xfrm>
          <a:prstGeom prst="rect">
            <a:avLst/>
          </a:prstGeom>
        </p:spPr>
      </p:pic>
    </p:spTree>
    <p:extLst>
      <p:ext uri="{BB962C8B-B14F-4D97-AF65-F5344CB8AC3E}">
        <p14:creationId xmlns:p14="http://schemas.microsoft.com/office/powerpoint/2010/main" val="2238431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0A7B-569F-47EF-ADC1-E3906C84C717}"/>
              </a:ext>
            </a:extLst>
          </p:cNvPr>
          <p:cNvSpPr>
            <a:spLocks noGrp="1"/>
          </p:cNvSpPr>
          <p:nvPr>
            <p:ph type="title"/>
          </p:nvPr>
        </p:nvSpPr>
        <p:spPr>
          <a:xfrm>
            <a:off x="1687669" y="624110"/>
            <a:ext cx="4137059" cy="1280890"/>
          </a:xfrm>
        </p:spPr>
        <p:txBody>
          <a:bodyPr>
            <a:normAutofit/>
          </a:bodyPr>
          <a:lstStyle/>
          <a:p>
            <a:r>
              <a:rPr lang="tr-TR" sz="3200" b="1">
                <a:latin typeface="Helvetica" panose="020B0604020202020204" pitchFamily="34" charset="0"/>
                <a:cs typeface="Helvetica" panose="020B0604020202020204" pitchFamily="34" charset="0"/>
              </a:rPr>
              <a:t>FACILITIES</a:t>
            </a:r>
          </a:p>
        </p:txBody>
      </p:sp>
      <p:sp>
        <p:nvSpPr>
          <p:cNvPr id="3" name="Content Placeholder 2">
            <a:extLst>
              <a:ext uri="{FF2B5EF4-FFF2-40B4-BE49-F238E27FC236}">
                <a16:creationId xmlns:a16="http://schemas.microsoft.com/office/drawing/2014/main" id="{84979289-E5E9-48E8-813C-91019E771698}"/>
              </a:ext>
            </a:extLst>
          </p:cNvPr>
          <p:cNvSpPr>
            <a:spLocks noGrp="1"/>
          </p:cNvSpPr>
          <p:nvPr>
            <p:ph idx="1"/>
          </p:nvPr>
        </p:nvSpPr>
        <p:spPr>
          <a:xfrm>
            <a:off x="1322773" y="1669002"/>
            <a:ext cx="4891596" cy="4564888"/>
          </a:xfrm>
        </p:spPr>
        <p:txBody>
          <a:bodyPr>
            <a:normAutofit/>
          </a:bodyPr>
          <a:lstStyle/>
          <a:p>
            <a:pPr>
              <a:lnSpc>
                <a:spcPct val="150000"/>
              </a:lnSpc>
              <a:buFont typeface="Wingdings" panose="05000000000000000000" pitchFamily="2" charset="2"/>
              <a:buChar char="v"/>
            </a:pPr>
            <a:r>
              <a:rPr lang="en-US" b="0" i="0" dirty="0">
                <a:solidFill>
                  <a:srgbClr val="000000"/>
                </a:solidFill>
                <a:effectLst/>
                <a:latin typeface="Helvetica" panose="020B0604020202020204" pitchFamily="34" charset="0"/>
                <a:cs typeface="Helvetica" panose="020B0604020202020204" pitchFamily="34" charset="0"/>
              </a:rPr>
              <a:t>Unique Textile has 4 factories,</a:t>
            </a:r>
            <a:r>
              <a:rPr lang="tr-TR" b="0" i="0" dirty="0">
                <a:solidFill>
                  <a:srgbClr val="000000"/>
                </a:solidFill>
                <a:effectLst/>
                <a:latin typeface="Helvetica" panose="020B0604020202020204" pitchFamily="34" charset="0"/>
                <a:cs typeface="Helvetica" panose="020B0604020202020204" pitchFamily="34" charset="0"/>
              </a:rPr>
              <a:t> </a:t>
            </a:r>
            <a:r>
              <a:rPr lang="en-US" b="0" i="0" dirty="0">
                <a:solidFill>
                  <a:srgbClr val="000000"/>
                </a:solidFill>
                <a:effectLst/>
                <a:latin typeface="Helvetica" panose="020B0604020202020204" pitchFamily="34" charset="0"/>
                <a:cs typeface="Helvetica" panose="020B0604020202020204" pitchFamily="34" charset="0"/>
              </a:rPr>
              <a:t>including Germany,</a:t>
            </a:r>
            <a:r>
              <a:rPr lang="tr-TR" b="0" i="0" dirty="0">
                <a:solidFill>
                  <a:srgbClr val="000000"/>
                </a:solidFill>
                <a:effectLst/>
                <a:latin typeface="Helvetica" panose="020B0604020202020204" pitchFamily="34" charset="0"/>
                <a:cs typeface="Helvetica" panose="020B0604020202020204" pitchFamily="34" charset="0"/>
              </a:rPr>
              <a:t> </a:t>
            </a:r>
            <a:r>
              <a:rPr lang="en-US" b="0" i="0" dirty="0">
                <a:solidFill>
                  <a:srgbClr val="000000"/>
                </a:solidFill>
                <a:effectLst/>
                <a:latin typeface="Helvetica" panose="020B0604020202020204" pitchFamily="34" charset="0"/>
                <a:cs typeface="Helvetica" panose="020B0604020202020204" pitchFamily="34" charset="0"/>
              </a:rPr>
              <a:t>Sweden, the Netherlands and Turkey</a:t>
            </a:r>
            <a:r>
              <a:rPr lang="tr-TR" b="0" i="0" dirty="0">
                <a:solidFill>
                  <a:srgbClr val="000000"/>
                </a:solidFill>
                <a:effectLst/>
                <a:latin typeface="Helvetica" panose="020B0604020202020204" pitchFamily="34" charset="0"/>
                <a:cs typeface="Helvetica" panose="020B0604020202020204" pitchFamily="34" charset="0"/>
              </a:rPr>
              <a:t>. </a:t>
            </a:r>
          </a:p>
          <a:p>
            <a:pPr>
              <a:lnSpc>
                <a:spcPct val="150000"/>
              </a:lnSpc>
              <a:buFont typeface="Wingdings" panose="05000000000000000000" pitchFamily="2" charset="2"/>
              <a:buChar char="v"/>
            </a:pPr>
            <a:r>
              <a:rPr lang="en-US" b="0" i="0" dirty="0">
                <a:solidFill>
                  <a:srgbClr val="000000"/>
                </a:solidFill>
                <a:effectLst/>
                <a:latin typeface="Helvetica" panose="020B0604020202020204" pitchFamily="34" charset="0"/>
                <a:cs typeface="Helvetica" panose="020B0604020202020204" pitchFamily="34" charset="0"/>
              </a:rPr>
              <a:t>The company is currently trading in 3 countries on the European continent</a:t>
            </a:r>
            <a:r>
              <a:rPr lang="tr-TR" b="0" i="0" dirty="0">
                <a:solidFill>
                  <a:srgbClr val="000000"/>
                </a:solidFill>
                <a:effectLst/>
                <a:latin typeface="Helvetica" panose="020B0604020202020204" pitchFamily="34" charset="0"/>
                <a:cs typeface="Helvetica" panose="020B0604020202020204" pitchFamily="34" charset="0"/>
              </a:rPr>
              <a:t>.</a:t>
            </a:r>
          </a:p>
          <a:p>
            <a:pPr>
              <a:lnSpc>
                <a:spcPct val="150000"/>
              </a:lnSpc>
              <a:buFont typeface="Wingdings" panose="05000000000000000000" pitchFamily="2" charset="2"/>
              <a:buChar char="v"/>
            </a:pPr>
            <a:r>
              <a:rPr lang="en-US" b="0" i="0" dirty="0">
                <a:solidFill>
                  <a:srgbClr val="000000"/>
                </a:solidFill>
                <a:effectLst/>
                <a:latin typeface="Helvetica" panose="020B0604020202020204" pitchFamily="34" charset="0"/>
                <a:cs typeface="Helvetica" panose="020B0604020202020204" pitchFamily="34" charset="0"/>
              </a:rPr>
              <a:t> In Turkey </a:t>
            </a:r>
            <a:r>
              <a:rPr lang="tr-TR" b="0" i="0" dirty="0">
                <a:solidFill>
                  <a:srgbClr val="000000"/>
                </a:solidFill>
                <a:effectLst/>
                <a:latin typeface="Helvetica" panose="020B0604020202020204" pitchFamily="34" charset="0"/>
                <a:cs typeface="Helvetica" panose="020B0604020202020204" pitchFamily="34" charset="0"/>
              </a:rPr>
              <a:t>t</a:t>
            </a:r>
            <a:r>
              <a:rPr lang="en-US" b="0" i="0" dirty="0">
                <a:solidFill>
                  <a:srgbClr val="000000"/>
                </a:solidFill>
                <a:effectLst/>
                <a:latin typeface="Helvetica" panose="020B0604020202020204" pitchFamily="34" charset="0"/>
                <a:cs typeface="Helvetica" panose="020B0604020202020204" pitchFamily="34" charset="0"/>
              </a:rPr>
              <a:t>here is a production factory in </a:t>
            </a:r>
            <a:r>
              <a:rPr lang="en-US" b="0" i="0" dirty="0" err="1">
                <a:solidFill>
                  <a:srgbClr val="000000"/>
                </a:solidFill>
                <a:effectLst/>
                <a:latin typeface="Helvetica" panose="020B0604020202020204" pitchFamily="34" charset="0"/>
                <a:cs typeface="Helvetica" panose="020B0604020202020204" pitchFamily="34" charset="0"/>
              </a:rPr>
              <a:t>Beyoğlu</a:t>
            </a:r>
            <a:r>
              <a:rPr lang="en-US" b="0" i="0" dirty="0">
                <a:solidFill>
                  <a:srgbClr val="000000"/>
                </a:solidFill>
                <a:effectLst/>
                <a:latin typeface="Helvetica" panose="020B0604020202020204" pitchFamily="34" charset="0"/>
                <a:cs typeface="Helvetica" panose="020B0604020202020204" pitchFamily="34" charset="0"/>
              </a:rPr>
              <a:t>. Each factory has 100 employees.</a:t>
            </a:r>
            <a:endParaRPr lang="tr-TR" b="0" i="0" dirty="0">
              <a:solidFill>
                <a:srgbClr val="000000"/>
              </a:solidFill>
              <a:effectLst/>
              <a:latin typeface="Helvetica" panose="020B0604020202020204" pitchFamily="34" charset="0"/>
              <a:cs typeface="Helvetica" panose="020B0604020202020204" pitchFamily="34" charset="0"/>
            </a:endParaRPr>
          </a:p>
          <a:p>
            <a:pPr>
              <a:lnSpc>
                <a:spcPct val="150000"/>
              </a:lnSpc>
              <a:buFont typeface="Wingdings" panose="05000000000000000000" pitchFamily="2" charset="2"/>
              <a:buChar char="v"/>
            </a:pPr>
            <a:r>
              <a:rPr lang="en-US" b="0" i="0" dirty="0">
                <a:solidFill>
                  <a:srgbClr val="000000"/>
                </a:solidFill>
                <a:effectLst/>
                <a:latin typeface="Helvetica" panose="020B0604020202020204" pitchFamily="34" charset="0"/>
                <a:cs typeface="Helvetica" panose="020B0604020202020204" pitchFamily="34" charset="0"/>
              </a:rPr>
              <a:t>Our goal is to spread to more continents, increase our sales and grow more day by day.</a:t>
            </a:r>
            <a:endParaRPr lang="tr-TR" dirty="0">
              <a:solidFill>
                <a:srgbClr val="000000"/>
              </a:solidFill>
              <a:latin typeface="Helvetica" panose="020B0604020202020204" pitchFamily="34" charset="0"/>
              <a:cs typeface="Helvetica" panose="020B0604020202020204" pitchFamily="34" charset="0"/>
            </a:endParaRPr>
          </a:p>
        </p:txBody>
      </p:sp>
      <p:pic>
        <p:nvPicPr>
          <p:cNvPr id="5" name="Picture 4" descr="A picture containing building, indoor, station, several&#10;&#10;Description automatically generated">
            <a:extLst>
              <a:ext uri="{FF2B5EF4-FFF2-40B4-BE49-F238E27FC236}">
                <a16:creationId xmlns:a16="http://schemas.microsoft.com/office/drawing/2014/main" id="{6C214DA3-EB85-45CB-8226-3C364C05F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274" y="2133600"/>
            <a:ext cx="5451627" cy="3648075"/>
          </a:xfrm>
          <a:prstGeom prst="rect">
            <a:avLst/>
          </a:prstGeom>
        </p:spPr>
      </p:pic>
    </p:spTree>
    <p:extLst>
      <p:ext uri="{BB962C8B-B14F-4D97-AF65-F5344CB8AC3E}">
        <p14:creationId xmlns:p14="http://schemas.microsoft.com/office/powerpoint/2010/main" val="295287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4CFA-489C-4FA3-A109-B8BE57BD5D40}"/>
              </a:ext>
            </a:extLst>
          </p:cNvPr>
          <p:cNvSpPr>
            <a:spLocks noGrp="1"/>
          </p:cNvSpPr>
          <p:nvPr>
            <p:ph type="title"/>
          </p:nvPr>
        </p:nvSpPr>
        <p:spPr>
          <a:xfrm>
            <a:off x="1687669" y="624110"/>
            <a:ext cx="4137059" cy="1280890"/>
          </a:xfrm>
        </p:spPr>
        <p:txBody>
          <a:bodyPr>
            <a:normAutofit/>
          </a:bodyPr>
          <a:lstStyle/>
          <a:p>
            <a:r>
              <a:rPr lang="tr-TR" sz="3200" b="1" dirty="0">
                <a:latin typeface="Helvetica" panose="020B0604020202020204" pitchFamily="34" charset="0"/>
                <a:cs typeface="Helvetica" panose="020B0604020202020204" pitchFamily="34" charset="0"/>
              </a:rPr>
              <a:t>PRICING</a:t>
            </a:r>
          </a:p>
        </p:txBody>
      </p:sp>
      <p:sp>
        <p:nvSpPr>
          <p:cNvPr id="3" name="Content Placeholder 2">
            <a:extLst>
              <a:ext uri="{FF2B5EF4-FFF2-40B4-BE49-F238E27FC236}">
                <a16:creationId xmlns:a16="http://schemas.microsoft.com/office/drawing/2014/main" id="{2B0BBC8E-45C5-426A-B80B-15902334CB90}"/>
              </a:ext>
            </a:extLst>
          </p:cNvPr>
          <p:cNvSpPr>
            <a:spLocks noGrp="1"/>
          </p:cNvSpPr>
          <p:nvPr>
            <p:ph idx="1"/>
          </p:nvPr>
        </p:nvSpPr>
        <p:spPr>
          <a:xfrm>
            <a:off x="1400175" y="1381679"/>
            <a:ext cx="4882241" cy="4852211"/>
          </a:xfrm>
        </p:spPr>
        <p:txBody>
          <a:bodyPr>
            <a:normAutofit lnSpcReduction="10000"/>
          </a:bodyPr>
          <a:lstStyle/>
          <a:p>
            <a:pPr marL="0" indent="0">
              <a:lnSpc>
                <a:spcPct val="160000"/>
              </a:lnSpc>
              <a:buNone/>
            </a:pPr>
            <a:r>
              <a:rPr lang="en-US" b="0" i="0" dirty="0">
                <a:solidFill>
                  <a:srgbClr val="000000"/>
                </a:solidFill>
                <a:effectLst/>
                <a:latin typeface="Helvetica" panose="020B0604020202020204" pitchFamily="34" charset="0"/>
                <a:cs typeface="Helvetica" panose="020B0604020202020204" pitchFamily="34" charset="0"/>
              </a:rPr>
              <a:t>Unique</a:t>
            </a:r>
            <a:r>
              <a:rPr lang="tr-TR" b="0" i="0" dirty="0">
                <a:solidFill>
                  <a:srgbClr val="000000"/>
                </a:solidFill>
                <a:effectLst/>
                <a:latin typeface="Helvetica" panose="020B0604020202020204" pitchFamily="34" charset="0"/>
                <a:cs typeface="Helvetica" panose="020B0604020202020204" pitchFamily="34" charset="0"/>
              </a:rPr>
              <a:t> </a:t>
            </a:r>
            <a:r>
              <a:rPr lang="tr-TR" b="0" i="0" dirty="0" err="1">
                <a:solidFill>
                  <a:srgbClr val="000000"/>
                </a:solidFill>
                <a:effectLst/>
                <a:latin typeface="Helvetica" panose="020B0604020202020204" pitchFamily="34" charset="0"/>
                <a:cs typeface="Helvetica" panose="020B0604020202020204" pitchFamily="34" charset="0"/>
              </a:rPr>
              <a:t>Textile</a:t>
            </a:r>
            <a:r>
              <a:rPr lang="tr-TR" b="0" i="0" dirty="0">
                <a:solidFill>
                  <a:srgbClr val="000000"/>
                </a:solidFill>
                <a:effectLst/>
                <a:latin typeface="Helvetica" panose="020B0604020202020204" pitchFamily="34" charset="0"/>
                <a:cs typeface="Helvetica" panose="020B0604020202020204" pitchFamily="34" charset="0"/>
              </a:rPr>
              <a:t> is</a:t>
            </a:r>
            <a:r>
              <a:rPr lang="en-US" b="0" i="0" dirty="0">
                <a:solidFill>
                  <a:srgbClr val="000000"/>
                </a:solidFill>
                <a:effectLst/>
                <a:latin typeface="Helvetica" panose="020B0604020202020204" pitchFamily="34" charset="0"/>
                <a:cs typeface="Helvetica" panose="020B0604020202020204" pitchFamily="34" charset="0"/>
              </a:rPr>
              <a:t> focused on the middle class when setting prices, and Unique</a:t>
            </a:r>
            <a:r>
              <a:rPr lang="tr-TR" b="0" i="0" dirty="0">
                <a:solidFill>
                  <a:srgbClr val="000000"/>
                </a:solidFill>
                <a:effectLst/>
                <a:latin typeface="Helvetica" panose="020B0604020202020204" pitchFamily="34" charset="0"/>
                <a:cs typeface="Helvetica" panose="020B0604020202020204" pitchFamily="34" charset="0"/>
              </a:rPr>
              <a:t> </a:t>
            </a:r>
            <a:r>
              <a:rPr lang="tr-TR" b="0" i="0" dirty="0" err="1">
                <a:solidFill>
                  <a:srgbClr val="000000"/>
                </a:solidFill>
                <a:effectLst/>
                <a:latin typeface="Helvetica" panose="020B0604020202020204" pitchFamily="34" charset="0"/>
                <a:cs typeface="Helvetica" panose="020B0604020202020204" pitchFamily="34" charset="0"/>
              </a:rPr>
              <a:t>Textile</a:t>
            </a:r>
            <a:r>
              <a:rPr lang="en-US" b="0" i="0" dirty="0">
                <a:solidFill>
                  <a:srgbClr val="000000"/>
                </a:solidFill>
                <a:effectLst/>
                <a:latin typeface="Helvetica" panose="020B0604020202020204" pitchFamily="34" charset="0"/>
                <a:cs typeface="Helvetica" panose="020B0604020202020204" pitchFamily="34" charset="0"/>
              </a:rPr>
              <a:t>’s main goal </a:t>
            </a:r>
            <a:r>
              <a:rPr lang="tr-TR" b="0" i="0" dirty="0">
                <a:solidFill>
                  <a:srgbClr val="000000"/>
                </a:solidFill>
                <a:effectLst/>
                <a:latin typeface="Helvetica" panose="020B0604020202020204" pitchFamily="34" charset="0"/>
                <a:cs typeface="Helvetica" panose="020B0604020202020204" pitchFamily="34" charset="0"/>
              </a:rPr>
              <a:t>is </a:t>
            </a:r>
            <a:r>
              <a:rPr lang="tr-TR" b="0" i="0" dirty="0" err="1">
                <a:solidFill>
                  <a:srgbClr val="000000"/>
                </a:solidFill>
                <a:effectLst/>
                <a:latin typeface="Helvetica" panose="020B0604020202020204" pitchFamily="34" charset="0"/>
                <a:cs typeface="Helvetica" panose="020B0604020202020204" pitchFamily="34" charset="0"/>
              </a:rPr>
              <a:t>to</a:t>
            </a:r>
            <a:r>
              <a:rPr lang="tr-TR" b="0" i="0" dirty="0">
                <a:solidFill>
                  <a:srgbClr val="000000"/>
                </a:solidFill>
                <a:effectLst/>
                <a:latin typeface="Helvetica" panose="020B0604020202020204" pitchFamily="34" charset="0"/>
                <a:cs typeface="Helvetica" panose="020B0604020202020204" pitchFamily="34" charset="0"/>
              </a:rPr>
              <a:t> </a:t>
            </a:r>
            <a:r>
              <a:rPr lang="en-US" b="0" i="0" dirty="0">
                <a:solidFill>
                  <a:srgbClr val="000000"/>
                </a:solidFill>
                <a:effectLst/>
                <a:latin typeface="Helvetica" panose="020B0604020202020204" pitchFamily="34" charset="0"/>
                <a:cs typeface="Helvetica" panose="020B0604020202020204" pitchFamily="34" charset="0"/>
              </a:rPr>
              <a:t>produce strong and quality goods </a:t>
            </a:r>
            <a:r>
              <a:rPr lang="tr-TR" b="0" i="0" dirty="0" err="1">
                <a:solidFill>
                  <a:srgbClr val="000000"/>
                </a:solidFill>
                <a:effectLst/>
                <a:latin typeface="Helvetica" panose="020B0604020202020204" pitchFamily="34" charset="0"/>
                <a:cs typeface="Helvetica" panose="020B0604020202020204" pitchFamily="34" charset="0"/>
              </a:rPr>
              <a:t>with</a:t>
            </a:r>
            <a:r>
              <a:rPr lang="tr-TR" b="0" i="0" dirty="0">
                <a:solidFill>
                  <a:srgbClr val="000000"/>
                </a:solidFill>
                <a:effectLst/>
                <a:latin typeface="Helvetica" panose="020B0604020202020204" pitchFamily="34" charset="0"/>
                <a:cs typeface="Helvetica" panose="020B0604020202020204" pitchFamily="34" charset="0"/>
              </a:rPr>
              <a:t> </a:t>
            </a:r>
            <a:r>
              <a:rPr lang="en-US" b="0" i="0" dirty="0">
                <a:solidFill>
                  <a:srgbClr val="000000"/>
                </a:solidFill>
                <a:effectLst/>
                <a:latin typeface="Helvetica" panose="020B0604020202020204" pitchFamily="34" charset="0"/>
                <a:cs typeface="Helvetica" panose="020B0604020202020204" pitchFamily="34" charset="0"/>
              </a:rPr>
              <a:t>suitable prices.</a:t>
            </a:r>
            <a:r>
              <a:rPr lang="tr-TR" b="0" i="0" dirty="0">
                <a:solidFill>
                  <a:srgbClr val="000000"/>
                </a:solidFill>
                <a:effectLst/>
                <a:latin typeface="Helvetica" panose="020B0604020202020204" pitchFamily="34" charset="0"/>
                <a:cs typeface="Helvetica" panose="020B0604020202020204" pitchFamily="34" charset="0"/>
              </a:rPr>
              <a:t> </a:t>
            </a:r>
            <a:r>
              <a:rPr lang="en-US" b="0" i="0" dirty="0">
                <a:solidFill>
                  <a:srgbClr val="000000"/>
                </a:solidFill>
                <a:effectLst/>
                <a:latin typeface="Helvetica" panose="020B0604020202020204" pitchFamily="34" charset="0"/>
                <a:cs typeface="Helvetica" panose="020B0604020202020204" pitchFamily="34" charset="0"/>
              </a:rPr>
              <a:t>In addition, we have entered into a price setting policy based on the prices of competing companies</a:t>
            </a:r>
            <a:r>
              <a:rPr lang="tr-TR" b="0" i="0" dirty="0">
                <a:solidFill>
                  <a:srgbClr val="000000"/>
                </a:solidFill>
                <a:effectLst/>
                <a:latin typeface="Helvetica" panose="020B0604020202020204" pitchFamily="34" charset="0"/>
                <a:cs typeface="Helvetica" panose="020B0604020202020204" pitchFamily="34" charset="0"/>
              </a:rPr>
              <a:t>.</a:t>
            </a:r>
            <a:endParaRPr lang="tr-TR" dirty="0">
              <a:solidFill>
                <a:srgbClr val="000000"/>
              </a:solidFill>
              <a:latin typeface="Helvetica" panose="020B0604020202020204" pitchFamily="34" charset="0"/>
              <a:cs typeface="Helvetica" panose="020B0604020202020204" pitchFamily="34" charset="0"/>
            </a:endParaRPr>
          </a:p>
          <a:p>
            <a:pPr>
              <a:lnSpc>
                <a:spcPct val="160000"/>
              </a:lnSpc>
              <a:buFont typeface="Wingdings" panose="05000000000000000000" pitchFamily="2" charset="2"/>
              <a:buChar char="v"/>
            </a:pPr>
            <a:r>
              <a:rPr lang="en-US" i="1" dirty="0">
                <a:solidFill>
                  <a:srgbClr val="000000"/>
                </a:solidFill>
                <a:effectLst/>
                <a:latin typeface="Helvetica" panose="020B0604020202020204" pitchFamily="34" charset="0"/>
                <a:cs typeface="Helvetica" panose="020B0604020202020204" pitchFamily="34" charset="0"/>
              </a:rPr>
              <a:t>You still have to make sure the value to the customer is higher than your costs. </a:t>
            </a:r>
            <a:r>
              <a:rPr lang="tr-TR" i="1" dirty="0">
                <a:solidFill>
                  <a:srgbClr val="000000"/>
                </a:solidFill>
                <a:latin typeface="Helvetica" panose="020B0604020202020204" pitchFamily="34" charset="0"/>
                <a:cs typeface="Helvetica" panose="020B0604020202020204" pitchFamily="34" charset="0"/>
              </a:rPr>
              <a:t>O</a:t>
            </a:r>
            <a:r>
              <a:rPr lang="en-US" i="1" dirty="0" err="1">
                <a:solidFill>
                  <a:srgbClr val="000000"/>
                </a:solidFill>
                <a:effectLst/>
                <a:latin typeface="Helvetica" panose="020B0604020202020204" pitchFamily="34" charset="0"/>
                <a:cs typeface="Helvetica" panose="020B0604020202020204" pitchFamily="34" charset="0"/>
              </a:rPr>
              <a:t>therwis</a:t>
            </a:r>
            <a:r>
              <a:rPr lang="tr-TR" i="1" dirty="0">
                <a:solidFill>
                  <a:srgbClr val="000000"/>
                </a:solidFill>
                <a:latin typeface="Helvetica" panose="020B0604020202020204" pitchFamily="34" charset="0"/>
                <a:cs typeface="Helvetica" panose="020B0604020202020204" pitchFamily="34" charset="0"/>
              </a:rPr>
              <a:t>e,</a:t>
            </a:r>
            <a:r>
              <a:rPr lang="en-US" i="1" dirty="0">
                <a:solidFill>
                  <a:srgbClr val="000000"/>
                </a:solidFill>
                <a:effectLst/>
                <a:latin typeface="Helvetica" panose="020B0604020202020204" pitchFamily="34" charset="0"/>
                <a:cs typeface="Helvetica" panose="020B0604020202020204" pitchFamily="34" charset="0"/>
              </a:rPr>
              <a:t> you will lose money with every product you sell</a:t>
            </a:r>
            <a:r>
              <a:rPr lang="tr-TR" i="1" dirty="0">
                <a:solidFill>
                  <a:srgbClr val="000000"/>
                </a:solidFill>
                <a:effectLst/>
                <a:latin typeface="Helvetica" panose="020B0604020202020204" pitchFamily="34" charset="0"/>
                <a:cs typeface="Helvetica" panose="020B0604020202020204" pitchFamily="34" charset="0"/>
              </a:rPr>
              <a:t>.</a:t>
            </a:r>
            <a:endParaRPr lang="tr-TR" i="1" dirty="0">
              <a:solidFill>
                <a:srgbClr val="000000"/>
              </a:solidFill>
              <a:latin typeface="Helvetica" panose="020B0604020202020204" pitchFamily="34" charset="0"/>
              <a:cs typeface="Helvetica" panose="020B0604020202020204" pitchFamily="34" charset="0"/>
            </a:endParaRPr>
          </a:p>
          <a:p>
            <a:pPr marL="0" indent="0" algn="ctr">
              <a:lnSpc>
                <a:spcPct val="160000"/>
              </a:lnSpc>
              <a:buNone/>
            </a:pPr>
            <a:r>
              <a:rPr lang="tr-TR" i="1" dirty="0">
                <a:solidFill>
                  <a:srgbClr val="000000"/>
                </a:solidFill>
                <a:latin typeface="Helvetica" panose="020B0604020202020204" pitchFamily="34" charset="0"/>
                <a:cs typeface="Helvetica" panose="020B0604020202020204" pitchFamily="34" charset="0"/>
              </a:rPr>
              <a:t>-</a:t>
            </a:r>
            <a:r>
              <a:rPr lang="tr-TR" b="0" i="0" dirty="0" err="1">
                <a:solidFill>
                  <a:srgbClr val="000000"/>
                </a:solidFill>
                <a:effectLst/>
                <a:latin typeface="Helvetica" panose="020B0604020202020204" pitchFamily="34" charset="0"/>
                <a:cs typeface="Helvetica" panose="020B0604020202020204" pitchFamily="34" charset="0"/>
              </a:rPr>
              <a:t>Eric</a:t>
            </a:r>
            <a:r>
              <a:rPr lang="tr-TR" b="0" i="0" dirty="0">
                <a:solidFill>
                  <a:srgbClr val="000000"/>
                </a:solidFill>
                <a:effectLst/>
                <a:latin typeface="Helvetica" panose="020B0604020202020204" pitchFamily="34" charset="0"/>
                <a:cs typeface="Helvetica" panose="020B0604020202020204" pitchFamily="34" charset="0"/>
              </a:rPr>
              <a:t> </a:t>
            </a:r>
            <a:r>
              <a:rPr lang="tr-TR" b="0" i="0" dirty="0" err="1">
                <a:solidFill>
                  <a:srgbClr val="000000"/>
                </a:solidFill>
                <a:effectLst/>
                <a:latin typeface="Helvetica" panose="020B0604020202020204" pitchFamily="34" charset="0"/>
                <a:cs typeface="Helvetica" panose="020B0604020202020204" pitchFamily="34" charset="0"/>
              </a:rPr>
              <a:t>Dolansky</a:t>
            </a:r>
            <a:endParaRPr lang="tr-TR" i="1" dirty="0">
              <a:solidFill>
                <a:srgbClr val="000000"/>
              </a:solidFill>
              <a:latin typeface="Helvetica" panose="020B0604020202020204" pitchFamily="34" charset="0"/>
              <a:cs typeface="Helvetica" panose="020B0604020202020204" pitchFamily="34" charset="0"/>
            </a:endParaRPr>
          </a:p>
        </p:txBody>
      </p:sp>
      <p:pic>
        <p:nvPicPr>
          <p:cNvPr id="9" name="Picture 8" descr="A picture containing logo&#10;&#10;Description automatically generated">
            <a:extLst>
              <a:ext uri="{FF2B5EF4-FFF2-40B4-BE49-F238E27FC236}">
                <a16:creationId xmlns:a16="http://schemas.microsoft.com/office/drawing/2014/main" id="{497C0B47-8F37-456B-8BEC-28DC40CDA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416" y="1375020"/>
            <a:ext cx="5731612" cy="4529544"/>
          </a:xfrm>
          <a:prstGeom prst="rect">
            <a:avLst/>
          </a:prstGeom>
        </p:spPr>
      </p:pic>
    </p:spTree>
    <p:extLst>
      <p:ext uri="{BB962C8B-B14F-4D97-AF65-F5344CB8AC3E}">
        <p14:creationId xmlns:p14="http://schemas.microsoft.com/office/powerpoint/2010/main" val="68321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5BAF8-1462-4E94-930A-4315A2788C03}"/>
              </a:ext>
            </a:extLst>
          </p:cNvPr>
          <p:cNvSpPr>
            <a:spLocks noGrp="1"/>
          </p:cNvSpPr>
          <p:nvPr>
            <p:ph type="title"/>
          </p:nvPr>
        </p:nvSpPr>
        <p:spPr>
          <a:xfrm>
            <a:off x="649224" y="645106"/>
            <a:ext cx="3650279" cy="1259894"/>
          </a:xfrm>
        </p:spPr>
        <p:txBody>
          <a:bodyPr>
            <a:normAutofit/>
          </a:bodyPr>
          <a:lstStyle/>
          <a:p>
            <a:endParaRPr lang="tr-TR"/>
          </a:p>
        </p:txBody>
      </p:sp>
      <p:sp>
        <p:nvSpPr>
          <p:cNvPr id="9" name="Content Placeholder 8">
            <a:extLst>
              <a:ext uri="{FF2B5EF4-FFF2-40B4-BE49-F238E27FC236}">
                <a16:creationId xmlns:a16="http://schemas.microsoft.com/office/drawing/2014/main" id="{728F35AD-66AC-44A3-8183-52DABEB20EC5}"/>
              </a:ext>
            </a:extLst>
          </p:cNvPr>
          <p:cNvSpPr>
            <a:spLocks noGrp="1"/>
          </p:cNvSpPr>
          <p:nvPr>
            <p:ph idx="1"/>
          </p:nvPr>
        </p:nvSpPr>
        <p:spPr>
          <a:xfrm>
            <a:off x="649225" y="2133600"/>
            <a:ext cx="3650278" cy="3759253"/>
          </a:xfrm>
        </p:spPr>
        <p:txBody>
          <a:bodyPr>
            <a:normAutofit/>
          </a:bodyPr>
          <a:lstStyle/>
          <a:p>
            <a:pPr>
              <a:buFont typeface="Wingdings" panose="05000000000000000000" pitchFamily="2" charset="2"/>
              <a:buChar char="v"/>
            </a:pPr>
            <a:r>
              <a:rPr lang="tr-TR" sz="3600" dirty="0" err="1">
                <a:latin typeface="Helvetica" panose="020B0604020202020204" pitchFamily="34" charset="0"/>
                <a:cs typeface="Helvetica" panose="020B0604020202020204" pitchFamily="34" charset="0"/>
              </a:rPr>
              <a:t>Thank</a:t>
            </a:r>
            <a:r>
              <a:rPr lang="tr-TR" sz="3600" dirty="0">
                <a:latin typeface="Helvetica" panose="020B0604020202020204" pitchFamily="34" charset="0"/>
                <a:cs typeface="Helvetica" panose="020B0604020202020204" pitchFamily="34" charset="0"/>
              </a:rPr>
              <a:t> </a:t>
            </a:r>
            <a:r>
              <a:rPr lang="tr-TR" sz="3600" dirty="0" err="1">
                <a:latin typeface="Helvetica" panose="020B0604020202020204" pitchFamily="34" charset="0"/>
                <a:cs typeface="Helvetica" panose="020B0604020202020204" pitchFamily="34" charset="0"/>
              </a:rPr>
              <a:t>you</a:t>
            </a:r>
            <a:r>
              <a:rPr lang="tr-TR" sz="3600" dirty="0">
                <a:latin typeface="Helvetica" panose="020B0604020202020204" pitchFamily="34" charset="0"/>
                <a:cs typeface="Helvetica" panose="020B0604020202020204" pitchFamily="34" charset="0"/>
              </a:rPr>
              <a:t> </a:t>
            </a:r>
            <a:r>
              <a:rPr lang="tr-TR" sz="3600" dirty="0" err="1">
                <a:latin typeface="Helvetica" panose="020B0604020202020204" pitchFamily="34" charset="0"/>
                <a:cs typeface="Helvetica" panose="020B0604020202020204" pitchFamily="34" charset="0"/>
              </a:rPr>
              <a:t>for</a:t>
            </a:r>
            <a:r>
              <a:rPr lang="tr-TR" sz="3600" dirty="0">
                <a:latin typeface="Helvetica" panose="020B0604020202020204" pitchFamily="34" charset="0"/>
                <a:cs typeface="Helvetica" panose="020B0604020202020204" pitchFamily="34" charset="0"/>
              </a:rPr>
              <a:t> </a:t>
            </a:r>
            <a:r>
              <a:rPr lang="tr-TR" sz="3600" dirty="0" err="1">
                <a:latin typeface="Helvetica" panose="020B0604020202020204" pitchFamily="34" charset="0"/>
                <a:cs typeface="Helvetica" panose="020B0604020202020204" pitchFamily="34" charset="0"/>
              </a:rPr>
              <a:t>listening</a:t>
            </a:r>
            <a:r>
              <a:rPr lang="tr-TR" sz="3600" dirty="0">
                <a:latin typeface="Helvetica" panose="020B0604020202020204" pitchFamily="34" charset="0"/>
                <a:cs typeface="Helvetica" panose="020B0604020202020204" pitchFamily="34" charset="0"/>
              </a:rPr>
              <a:t> </a:t>
            </a:r>
            <a:r>
              <a:rPr lang="tr-TR" sz="3600" dirty="0" err="1">
                <a:latin typeface="Helvetica" panose="020B0604020202020204" pitchFamily="34" charset="0"/>
                <a:cs typeface="Helvetica" panose="020B0604020202020204" pitchFamily="34" charset="0"/>
              </a:rPr>
              <a:t>to</a:t>
            </a:r>
            <a:r>
              <a:rPr lang="tr-TR" sz="3600" dirty="0">
                <a:latin typeface="Helvetica" panose="020B0604020202020204" pitchFamily="34" charset="0"/>
                <a:cs typeface="Helvetica" panose="020B0604020202020204" pitchFamily="34" charset="0"/>
              </a:rPr>
              <a:t> </a:t>
            </a:r>
            <a:r>
              <a:rPr lang="tr-TR" sz="3600" dirty="0" err="1">
                <a:latin typeface="Helvetica" panose="020B0604020202020204" pitchFamily="34" charset="0"/>
                <a:cs typeface="Helvetica" panose="020B0604020202020204" pitchFamily="34" charset="0"/>
              </a:rPr>
              <a:t>our</a:t>
            </a:r>
            <a:r>
              <a:rPr lang="tr-TR" sz="3600" dirty="0">
                <a:latin typeface="Helvetica" panose="020B0604020202020204" pitchFamily="34" charset="0"/>
                <a:cs typeface="Helvetica" panose="020B0604020202020204" pitchFamily="34" charset="0"/>
              </a:rPr>
              <a:t> </a:t>
            </a:r>
            <a:r>
              <a:rPr lang="tr-TR" sz="3600" dirty="0" err="1">
                <a:latin typeface="Helvetica" panose="020B0604020202020204" pitchFamily="34" charset="0"/>
                <a:cs typeface="Helvetica" panose="020B0604020202020204" pitchFamily="34" charset="0"/>
              </a:rPr>
              <a:t>presentation</a:t>
            </a:r>
            <a:r>
              <a:rPr lang="tr-TR" sz="3600" dirty="0">
                <a:latin typeface="Helvetica" panose="020B0604020202020204" pitchFamily="34" charset="0"/>
                <a:cs typeface="Helvetica" panose="020B0604020202020204" pitchFamily="34" charset="0"/>
              </a:rPr>
              <a:t>.</a:t>
            </a:r>
            <a:endParaRPr lang="en-US" sz="3600" dirty="0">
              <a:latin typeface="Helvetica" panose="020B0604020202020204" pitchFamily="34" charset="0"/>
              <a:cs typeface="Helvetica" panose="020B0604020202020204" pitchFamily="34" charset="0"/>
            </a:endParaRPr>
          </a:p>
        </p:txBody>
      </p:sp>
      <p:pic>
        <p:nvPicPr>
          <p:cNvPr id="5" name="Content Placeholder 4" descr="Shape&#10;&#10;Description automatically generated">
            <a:extLst>
              <a:ext uri="{FF2B5EF4-FFF2-40B4-BE49-F238E27FC236}">
                <a16:creationId xmlns:a16="http://schemas.microsoft.com/office/drawing/2014/main" id="{5AB37F18-4324-4813-B16F-C38BB7AD3903}"/>
              </a:ext>
            </a:extLst>
          </p:cNvPr>
          <p:cNvPicPr>
            <a:picLocks noChangeAspect="1"/>
          </p:cNvPicPr>
          <p:nvPr/>
        </p:nvPicPr>
        <p:blipFill rotWithShape="1">
          <a:blip r:embed="rId2">
            <a:extLst>
              <a:ext uri="{28A0092B-C50C-407E-A947-70E740481C1C}">
                <a14:useLocalDpi xmlns:a14="http://schemas.microsoft.com/office/drawing/2010/main" val="0"/>
              </a:ext>
            </a:extLst>
          </a:blip>
          <a:srcRect l="11385" r="11323" b="1"/>
          <a:stretch/>
        </p:blipFill>
        <p:spPr>
          <a:xfrm>
            <a:off x="4619543" y="10"/>
            <a:ext cx="7572457" cy="6857990"/>
          </a:xfrm>
          <a:prstGeom prst="rect">
            <a:avLst/>
          </a:prstGeom>
        </p:spPr>
      </p:pic>
    </p:spTree>
    <p:extLst>
      <p:ext uri="{BB962C8B-B14F-4D97-AF65-F5344CB8AC3E}">
        <p14:creationId xmlns:p14="http://schemas.microsoft.com/office/powerpoint/2010/main" val="11301078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C8E36E4-1D54-45B1-B4AE-AC952CC38DEB}"/>
              </a:ext>
            </a:extLst>
          </p:cNvPr>
          <p:cNvSpPr>
            <a:spLocks noGrp="1"/>
          </p:cNvSpPr>
          <p:nvPr>
            <p:ph type="title"/>
          </p:nvPr>
        </p:nvSpPr>
        <p:spPr>
          <a:xfrm>
            <a:off x="649224" y="645106"/>
            <a:ext cx="3650279" cy="1259894"/>
          </a:xfrm>
        </p:spPr>
        <p:txBody>
          <a:bodyPr>
            <a:normAutofit/>
          </a:bodyPr>
          <a:lstStyle/>
          <a:p>
            <a:pPr algn="ctr">
              <a:lnSpc>
                <a:spcPct val="90000"/>
              </a:lnSpc>
            </a:pPr>
            <a:r>
              <a:rPr lang="tr-TR" sz="3200" b="1" dirty="0">
                <a:latin typeface="Helvetica" panose="020B0604020202020204" pitchFamily="34" charset="0"/>
                <a:cs typeface="Helvetica" panose="020B0604020202020204" pitchFamily="34" charset="0"/>
              </a:rPr>
              <a:t>WHAT IS A SUPPLY CHAIN?</a:t>
            </a:r>
          </a:p>
        </p:txBody>
      </p:sp>
      <p:sp>
        <p:nvSpPr>
          <p:cNvPr id="15" name="Rectangle 1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E6A09868-309D-4F20-9E69-75D71AC1FFD2}"/>
              </a:ext>
            </a:extLst>
          </p:cNvPr>
          <p:cNvSpPr>
            <a:spLocks noGrp="1"/>
          </p:cNvSpPr>
          <p:nvPr>
            <p:ph idx="1"/>
          </p:nvPr>
        </p:nvSpPr>
        <p:spPr>
          <a:xfrm>
            <a:off x="649225" y="2133600"/>
            <a:ext cx="3650278" cy="3759253"/>
          </a:xfrm>
        </p:spPr>
        <p:txBody>
          <a:bodyPr>
            <a:normAutofit/>
          </a:bodyPr>
          <a:lstStyle/>
          <a:p>
            <a:pPr>
              <a:lnSpc>
                <a:spcPct val="150000"/>
              </a:lnSpc>
              <a:buFont typeface="Wingdings" panose="05000000000000000000" pitchFamily="2" charset="2"/>
              <a:buChar char="v"/>
            </a:pPr>
            <a:r>
              <a:rPr lang="en-US" b="0" i="0" dirty="0">
                <a:effectLst/>
                <a:latin typeface="Helvetica" panose="020B0604020202020204" pitchFamily="34" charset="0"/>
                <a:cs typeface="Helvetica" panose="020B0604020202020204" pitchFamily="34" charset="0"/>
              </a:rPr>
              <a:t>Consists of all stages involved, directly or indirectly, in fulfilling a customer request </a:t>
            </a:r>
            <a:endParaRPr lang="tr-TR" dirty="0">
              <a:latin typeface="Helvetica" panose="020B0604020202020204" pitchFamily="34" charset="0"/>
              <a:cs typeface="Helvetica" panose="020B0604020202020204" pitchFamily="34" charset="0"/>
            </a:endParaRPr>
          </a:p>
          <a:p>
            <a:pPr>
              <a:lnSpc>
                <a:spcPct val="150000"/>
              </a:lnSpc>
              <a:buFont typeface="Wingdings" panose="05000000000000000000" pitchFamily="2" charset="2"/>
              <a:buChar char="v"/>
            </a:pPr>
            <a:r>
              <a:rPr lang="en-US" b="0" i="0" dirty="0">
                <a:effectLst/>
                <a:latin typeface="Helvetica" panose="020B0604020202020204" pitchFamily="34" charset="0"/>
                <a:cs typeface="Helvetica" panose="020B0604020202020204" pitchFamily="34" charset="0"/>
              </a:rPr>
              <a:t>SC includes manufacturers,</a:t>
            </a:r>
            <a:r>
              <a:rPr lang="tr-TR" b="0" i="0" dirty="0">
                <a:effectLst/>
                <a:latin typeface="Helvetica" panose="020B0604020202020204" pitchFamily="34" charset="0"/>
                <a:cs typeface="Helvetica" panose="020B0604020202020204" pitchFamily="34" charset="0"/>
              </a:rPr>
              <a:t> </a:t>
            </a:r>
            <a:r>
              <a:rPr lang="en-US" b="0" i="0" dirty="0">
                <a:effectLst/>
                <a:latin typeface="Helvetica" panose="020B0604020202020204" pitchFamily="34" charset="0"/>
                <a:cs typeface="Helvetica" panose="020B0604020202020204" pitchFamily="34" charset="0"/>
              </a:rPr>
              <a:t>suppliers, transporters, warehouses, retailers, and customers</a:t>
            </a:r>
            <a:endParaRPr lang="tr-TR" b="0" i="0" dirty="0">
              <a:effectLst/>
              <a:latin typeface="Helvetica" panose="020B0604020202020204" pitchFamily="34" charset="0"/>
              <a:cs typeface="Helvetica" panose="020B0604020202020204" pitchFamily="34" charset="0"/>
            </a:endParaRPr>
          </a:p>
          <a:p>
            <a:pPr>
              <a:buFont typeface="Wingdings" panose="05000000000000000000" pitchFamily="2" charset="2"/>
              <a:buChar char="v"/>
            </a:pPr>
            <a:endParaRPr lang="tr-TR" dirty="0">
              <a:latin typeface="Helvetica" panose="020B0604020202020204" pitchFamily="34" charset="0"/>
              <a:cs typeface="Helvetica" panose="020B0604020202020204" pitchFamily="34" charset="0"/>
            </a:endParaRPr>
          </a:p>
        </p:txBody>
      </p:sp>
      <p:pic>
        <p:nvPicPr>
          <p:cNvPr id="8" name="Picture 7" descr="Timeline&#10;&#10;Description automatically generated">
            <a:extLst>
              <a:ext uri="{FF2B5EF4-FFF2-40B4-BE49-F238E27FC236}">
                <a16:creationId xmlns:a16="http://schemas.microsoft.com/office/drawing/2014/main" id="{B5472C72-1DAC-4156-AFD7-A3694B284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806639"/>
            <a:ext cx="6953577" cy="4919655"/>
          </a:xfrm>
          <a:prstGeom prst="rect">
            <a:avLst/>
          </a:prstGeom>
        </p:spPr>
      </p:pic>
      <p:sp>
        <p:nvSpPr>
          <p:cNvPr id="1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591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A9DF3C9-9985-4B2C-8964-51EA3034D118}"/>
              </a:ext>
            </a:extLst>
          </p:cNvPr>
          <p:cNvSpPr>
            <a:spLocks noGrp="1"/>
          </p:cNvSpPr>
          <p:nvPr>
            <p:ph type="title"/>
          </p:nvPr>
        </p:nvSpPr>
        <p:spPr>
          <a:xfrm>
            <a:off x="649224" y="645106"/>
            <a:ext cx="3650279" cy="1259894"/>
          </a:xfrm>
        </p:spPr>
        <p:txBody>
          <a:bodyPr>
            <a:noAutofit/>
          </a:bodyPr>
          <a:lstStyle/>
          <a:p>
            <a:pPr>
              <a:lnSpc>
                <a:spcPct val="90000"/>
              </a:lnSpc>
            </a:pPr>
            <a:r>
              <a:rPr lang="tr-TR" sz="2800" b="1" dirty="0">
                <a:latin typeface="Helvetica" panose="020B0604020202020204" pitchFamily="34" charset="0"/>
                <a:cs typeface="Helvetica" panose="020B0604020202020204" pitchFamily="34" charset="0"/>
              </a:rPr>
              <a:t>WHAT IS A SUPPLY CHAIN MANAGEMENT?</a:t>
            </a:r>
          </a:p>
        </p:txBody>
      </p:sp>
      <p:sp>
        <p:nvSpPr>
          <p:cNvPr id="15" name="Rectangle 1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 name="Content Placeholder 5">
            <a:extLst>
              <a:ext uri="{FF2B5EF4-FFF2-40B4-BE49-F238E27FC236}">
                <a16:creationId xmlns:a16="http://schemas.microsoft.com/office/drawing/2014/main" id="{93ECC216-5487-4A64-967F-5646F8BEFD4A}"/>
              </a:ext>
            </a:extLst>
          </p:cNvPr>
          <p:cNvSpPr>
            <a:spLocks noGrp="1"/>
          </p:cNvSpPr>
          <p:nvPr>
            <p:ph idx="1"/>
          </p:nvPr>
        </p:nvSpPr>
        <p:spPr>
          <a:xfrm>
            <a:off x="649224" y="1979720"/>
            <a:ext cx="4029307" cy="4233174"/>
          </a:xfrm>
        </p:spPr>
        <p:txBody>
          <a:bodyPr>
            <a:noAutofit/>
          </a:bodyPr>
          <a:lstStyle/>
          <a:p>
            <a:pPr>
              <a:lnSpc>
                <a:spcPct val="160000"/>
              </a:lnSpc>
              <a:buFont typeface="Wingdings" panose="05000000000000000000" pitchFamily="2" charset="2"/>
              <a:buChar char="v"/>
            </a:pPr>
            <a:r>
              <a:rPr lang="en-US" b="0" i="0" dirty="0">
                <a:effectLst/>
                <a:latin typeface="Helvetica" panose="020B0604020202020204" pitchFamily="34" charset="0"/>
                <a:cs typeface="Helvetica" panose="020B0604020202020204" pitchFamily="34" charset="0"/>
              </a:rPr>
              <a:t>S</a:t>
            </a:r>
            <a:r>
              <a:rPr lang="tr-TR" dirty="0" err="1">
                <a:latin typeface="Helvetica" panose="020B0604020202020204" pitchFamily="34" charset="0"/>
                <a:cs typeface="Helvetica" panose="020B0604020202020204" pitchFamily="34" charset="0"/>
              </a:rPr>
              <a:t>upply</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Chain</a:t>
            </a:r>
            <a:r>
              <a:rPr lang="tr-TR" dirty="0">
                <a:latin typeface="Helvetica" panose="020B0604020202020204" pitchFamily="34" charset="0"/>
                <a:cs typeface="Helvetica" panose="020B0604020202020204" pitchFamily="34" charset="0"/>
              </a:rPr>
              <a:t> Management (S</a:t>
            </a:r>
            <a:r>
              <a:rPr lang="en-US" b="0" i="0" dirty="0">
                <a:effectLst/>
                <a:latin typeface="Helvetica" panose="020B0604020202020204" pitchFamily="34" charset="0"/>
                <a:cs typeface="Helvetica" panose="020B0604020202020204" pitchFamily="34" charset="0"/>
              </a:rPr>
              <a:t>CM</a:t>
            </a:r>
            <a:r>
              <a:rPr lang="tr-TR" b="0" i="0" dirty="0">
                <a:effectLst/>
                <a:latin typeface="Helvetica" panose="020B0604020202020204" pitchFamily="34" charset="0"/>
                <a:cs typeface="Helvetica" panose="020B0604020202020204" pitchFamily="34" charset="0"/>
              </a:rPr>
              <a:t>) </a:t>
            </a:r>
            <a:r>
              <a:rPr lang="en-US" b="0" i="0" dirty="0">
                <a:effectLst/>
                <a:latin typeface="Helvetica" panose="020B0604020202020204" pitchFamily="34" charset="0"/>
                <a:cs typeface="Helvetica" panose="020B0604020202020204" pitchFamily="34" charset="0"/>
              </a:rPr>
              <a:t>is the management of the flow of goods and services and includes all processes that transform raw materials into final products.</a:t>
            </a:r>
            <a:endParaRPr lang="tr-TR" dirty="0">
              <a:latin typeface="Helvetica" panose="020B0604020202020204" pitchFamily="34" charset="0"/>
              <a:cs typeface="Helvetica" panose="020B0604020202020204" pitchFamily="34" charset="0"/>
            </a:endParaRPr>
          </a:p>
          <a:p>
            <a:pPr>
              <a:lnSpc>
                <a:spcPct val="160000"/>
              </a:lnSpc>
              <a:buFont typeface="Wingdings" panose="05000000000000000000" pitchFamily="2" charset="2"/>
              <a:buChar char="v"/>
            </a:pPr>
            <a:r>
              <a:rPr lang="en-US" b="0" i="0" dirty="0">
                <a:effectLst/>
                <a:latin typeface="Helvetica" panose="020B0604020202020204" pitchFamily="34" charset="0"/>
                <a:cs typeface="Helvetica" panose="020B0604020202020204" pitchFamily="34" charset="0"/>
              </a:rPr>
              <a:t>SCM represents an effort by suppliers to develop and implement supply chains that are as efficient and economical as possible</a:t>
            </a:r>
            <a:r>
              <a:rPr lang="tr-TR" b="0" i="0" dirty="0">
                <a:effectLst/>
                <a:latin typeface="Helvetica" panose="020B0604020202020204" pitchFamily="34" charset="0"/>
                <a:cs typeface="Helvetica" panose="020B0604020202020204" pitchFamily="34" charset="0"/>
              </a:rPr>
              <a:t>.</a:t>
            </a:r>
          </a:p>
          <a:p>
            <a:pPr>
              <a:buFont typeface="Wingdings" panose="05000000000000000000" pitchFamily="2" charset="2"/>
              <a:buChar char="v"/>
            </a:pPr>
            <a:endParaRPr lang="tr-TR" dirty="0">
              <a:latin typeface="Helvetica" panose="020B0604020202020204" pitchFamily="34" charset="0"/>
              <a:cs typeface="Helvetica" panose="020B0604020202020204" pitchFamily="34" charset="0"/>
            </a:endParaRPr>
          </a:p>
        </p:txBody>
      </p:sp>
      <p:pic>
        <p:nvPicPr>
          <p:cNvPr id="8" name="Picture 7" descr="Diagram&#10;&#10;Description automatically generated">
            <a:extLst>
              <a:ext uri="{FF2B5EF4-FFF2-40B4-BE49-F238E27FC236}">
                <a16:creationId xmlns:a16="http://schemas.microsoft.com/office/drawing/2014/main" id="{62E3E8E5-CC91-4A47-8433-7C2C9055D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945" y="640080"/>
            <a:ext cx="5252773" cy="5252773"/>
          </a:xfrm>
          <a:prstGeom prst="rect">
            <a:avLst/>
          </a:prstGeom>
        </p:spPr>
      </p:pic>
      <p:sp>
        <p:nvSpPr>
          <p:cNvPr id="1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11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7B5A23F-7276-435D-91DA-09104D777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35481"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id="{E3C3A0F6-B691-4B28-B0A3-7738E2F97F23}"/>
              </a:ext>
            </a:extLst>
          </p:cNvPr>
          <p:cNvSpPr>
            <a:spLocks noGrp="1"/>
          </p:cNvSpPr>
          <p:nvPr>
            <p:ph type="title"/>
          </p:nvPr>
        </p:nvSpPr>
        <p:spPr>
          <a:xfrm>
            <a:off x="541867" y="787400"/>
            <a:ext cx="7145866" cy="778933"/>
          </a:xfrm>
        </p:spPr>
        <p:txBody>
          <a:bodyPr anchor="ctr">
            <a:normAutofit/>
          </a:bodyPr>
          <a:lstStyle/>
          <a:p>
            <a:r>
              <a:rPr lang="tr-TR" sz="3200" b="1">
                <a:solidFill>
                  <a:srgbClr val="FEFFFF"/>
                </a:solidFill>
                <a:latin typeface="Helvetica" panose="020B0604020202020204" pitchFamily="34" charset="0"/>
                <a:cs typeface="Helvetica" panose="020B0604020202020204" pitchFamily="34" charset="0"/>
              </a:rPr>
              <a:t>UNIQUE TEXTILE</a:t>
            </a:r>
          </a:p>
        </p:txBody>
      </p:sp>
      <p:sp>
        <p:nvSpPr>
          <p:cNvPr id="3" name="İçerik Yer Tutucusu 2">
            <a:extLst>
              <a:ext uri="{FF2B5EF4-FFF2-40B4-BE49-F238E27FC236}">
                <a16:creationId xmlns:a16="http://schemas.microsoft.com/office/drawing/2014/main" id="{64C4DB10-1C8D-4090-B5FD-7678357F0484}"/>
              </a:ext>
            </a:extLst>
          </p:cNvPr>
          <p:cNvSpPr>
            <a:spLocks noGrp="1"/>
          </p:cNvSpPr>
          <p:nvPr>
            <p:ph idx="1"/>
          </p:nvPr>
        </p:nvSpPr>
        <p:spPr>
          <a:xfrm>
            <a:off x="541866" y="2032000"/>
            <a:ext cx="7145867" cy="3879222"/>
          </a:xfrm>
        </p:spPr>
        <p:txBody>
          <a:bodyPr>
            <a:normAutofit/>
          </a:bodyPr>
          <a:lstStyle/>
          <a:p>
            <a:pPr>
              <a:buFont typeface="Wingdings" panose="05000000000000000000" pitchFamily="2" charset="2"/>
              <a:buChar char="v"/>
            </a:pPr>
            <a:r>
              <a:rPr lang="en-US" dirty="0">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Unique </a:t>
            </a:r>
            <a:r>
              <a:rPr lang="tr-TR" dirty="0">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T</a:t>
            </a:r>
            <a:r>
              <a:rPr lang="en-US" dirty="0" err="1">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extile</a:t>
            </a:r>
            <a:r>
              <a:rPr lang="en-US" dirty="0">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 was established in </a:t>
            </a:r>
            <a:r>
              <a:rPr lang="en-US" dirty="0" err="1">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Beyoğlu</a:t>
            </a:r>
            <a:r>
              <a:rPr lang="en-US" dirty="0">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 in 2010 and it is a textile company that produces first quality women's clothing and unisex T-shirts.</a:t>
            </a:r>
            <a:endParaRPr lang="tr-TR" dirty="0">
              <a:solidFill>
                <a:srgbClr val="FEFFFF"/>
              </a:solidFill>
              <a:effectLst/>
              <a:latin typeface="Helvetica" panose="020B0604020202020204" pitchFamily="34" charset="0"/>
              <a:ea typeface="Times New Roman" panose="02020603050405020304" pitchFamily="18" charset="0"/>
              <a:cs typeface="Helvetica" panose="020B0604020202020204" pitchFamily="34" charset="0"/>
            </a:endParaRPr>
          </a:p>
          <a:p>
            <a:pPr>
              <a:buFont typeface="Wingdings" panose="05000000000000000000" pitchFamily="2" charset="2"/>
              <a:buChar char="v"/>
            </a:pPr>
            <a:r>
              <a:rPr lang="en-US" dirty="0">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Women's clothing is available in a variety of dresses, T-shirts, trousers and crop.</a:t>
            </a:r>
            <a:endParaRPr lang="tr-TR" dirty="0">
              <a:solidFill>
                <a:srgbClr val="FEFFFF"/>
              </a:solidFill>
              <a:effectLst/>
              <a:latin typeface="Helvetica" panose="020B0604020202020204" pitchFamily="34" charset="0"/>
              <a:ea typeface="Times New Roman" panose="02020603050405020304" pitchFamily="18" charset="0"/>
              <a:cs typeface="Helvetica" panose="020B0604020202020204" pitchFamily="34" charset="0"/>
            </a:endParaRPr>
          </a:p>
          <a:p>
            <a:pPr>
              <a:buFont typeface="Wingdings" panose="05000000000000000000" pitchFamily="2" charset="2"/>
              <a:buChar char="v"/>
            </a:pPr>
            <a:r>
              <a:rPr lang="en-US" dirty="0">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The raw materials of our products are cotton and polyester. We bring our cotton fabrics from </a:t>
            </a:r>
            <a:r>
              <a:rPr lang="en-US" dirty="0" err="1">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Çorlu</a:t>
            </a:r>
            <a:r>
              <a:rPr lang="en-US" dirty="0">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 </a:t>
            </a:r>
            <a:r>
              <a:rPr lang="en-US" dirty="0" err="1">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Hamboya</a:t>
            </a:r>
            <a:r>
              <a:rPr lang="en-US" dirty="0">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 factory and Polyester fabrics from </a:t>
            </a:r>
            <a:r>
              <a:rPr lang="en-US" dirty="0" err="1">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Nilörme</a:t>
            </a:r>
            <a:r>
              <a:rPr lang="en-US" dirty="0">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 company.</a:t>
            </a:r>
            <a:endParaRPr lang="tr-TR" dirty="0">
              <a:solidFill>
                <a:srgbClr val="FEFFFF"/>
              </a:solidFill>
              <a:latin typeface="Helvetica" panose="020B0604020202020204" pitchFamily="34" charset="0"/>
              <a:ea typeface="Times New Roman" panose="02020603050405020304" pitchFamily="18" charset="0"/>
              <a:cs typeface="Helvetica" panose="020B0604020202020204" pitchFamily="34" charset="0"/>
            </a:endParaRPr>
          </a:p>
          <a:p>
            <a:pPr>
              <a:buFont typeface="Wingdings" panose="05000000000000000000" pitchFamily="2" charset="2"/>
              <a:buChar char="v"/>
            </a:pPr>
            <a:r>
              <a:rPr lang="en-US" dirty="0">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We supply our accessories such as labels, zippers, buttons from </a:t>
            </a:r>
            <a:r>
              <a:rPr lang="en-US" dirty="0" err="1">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Rudholm</a:t>
            </a:r>
            <a:r>
              <a:rPr lang="en-US" dirty="0">
                <a:solidFill>
                  <a:srgbClr val="FEFFFF"/>
                </a:solidFill>
                <a:effectLst/>
                <a:latin typeface="Helvetica" panose="020B0604020202020204" pitchFamily="34" charset="0"/>
                <a:ea typeface="Times New Roman" panose="02020603050405020304" pitchFamily="18" charset="0"/>
                <a:cs typeface="Helvetica" panose="020B0604020202020204" pitchFamily="34" charset="0"/>
              </a:rPr>
              <a:t> Accessories.</a:t>
            </a:r>
            <a:endParaRPr lang="tr-TR" dirty="0">
              <a:solidFill>
                <a:srgbClr val="FEFFFF"/>
              </a:solidFill>
              <a:effectLst/>
              <a:latin typeface="Helvetica" panose="020B0604020202020204" pitchFamily="34" charset="0"/>
              <a:ea typeface="Times New Roman" panose="02020603050405020304" pitchFamily="18" charset="0"/>
              <a:cs typeface="Helvetica" panose="020B0604020202020204" pitchFamily="34" charset="0"/>
            </a:endParaRPr>
          </a:p>
          <a:p>
            <a:endParaRPr lang="tr-TR" dirty="0">
              <a:solidFill>
                <a:srgbClr val="FEFFFF"/>
              </a:solidFill>
              <a:latin typeface="Helvetica" panose="020B0604020202020204" pitchFamily="34" charset="0"/>
              <a:cs typeface="Helvetica" panose="020B0604020202020204" pitchFamily="34" charset="0"/>
            </a:endParaRPr>
          </a:p>
        </p:txBody>
      </p:sp>
      <p:pic>
        <p:nvPicPr>
          <p:cNvPr id="1026" name="Picture 2">
            <a:extLst>
              <a:ext uri="{FF2B5EF4-FFF2-40B4-BE49-F238E27FC236}">
                <a16:creationId xmlns:a16="http://schemas.microsoft.com/office/drawing/2014/main" id="{E145FE25-8BF8-4ABF-BAC9-CB6E9D2C0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13057" y="2495761"/>
            <a:ext cx="3001931" cy="2934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4844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94CF69A0-E077-4A83-861A-1B8A1C28045C}"/>
              </a:ext>
            </a:extLst>
          </p:cNvPr>
          <p:cNvSpPr>
            <a:spLocks noGrp="1"/>
          </p:cNvSpPr>
          <p:nvPr>
            <p:ph type="title"/>
          </p:nvPr>
        </p:nvSpPr>
        <p:spPr>
          <a:xfrm>
            <a:off x="1843391" y="624110"/>
            <a:ext cx="9383408" cy="1280890"/>
          </a:xfrm>
        </p:spPr>
        <p:txBody>
          <a:bodyPr>
            <a:normAutofit/>
          </a:bodyPr>
          <a:lstStyle/>
          <a:p>
            <a:r>
              <a:rPr lang="tr-TR" b="1" dirty="0">
                <a:solidFill>
                  <a:schemeClr val="bg1"/>
                </a:solidFill>
                <a:latin typeface="Helvetica" panose="020B0604020202020204" pitchFamily="34" charset="0"/>
                <a:cs typeface="Helvetica" panose="020B0604020202020204" pitchFamily="34" charset="0"/>
              </a:rPr>
              <a:t>OUR MISSION &amp; VISION</a:t>
            </a: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İçerik Yer Tutucusu 2">
            <a:extLst>
              <a:ext uri="{FF2B5EF4-FFF2-40B4-BE49-F238E27FC236}">
                <a16:creationId xmlns:a16="http://schemas.microsoft.com/office/drawing/2014/main" id="{F554D33B-D7E1-4D1E-8206-E6245F04ACDD}"/>
              </a:ext>
            </a:extLst>
          </p:cNvPr>
          <p:cNvGraphicFramePr>
            <a:graphicFrameLocks noGrp="1"/>
          </p:cNvGraphicFramePr>
          <p:nvPr>
            <p:ph idx="1"/>
            <p:extLst>
              <p:ext uri="{D42A27DB-BD31-4B8C-83A1-F6EECF244321}">
                <p14:modId xmlns:p14="http://schemas.microsoft.com/office/powerpoint/2010/main" val="1758976232"/>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114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19638D8-465E-4A31-A0C8-D822B23962FD}"/>
              </a:ext>
            </a:extLst>
          </p:cNvPr>
          <p:cNvSpPr>
            <a:spLocks noGrp="1"/>
          </p:cNvSpPr>
          <p:nvPr>
            <p:ph type="title"/>
          </p:nvPr>
        </p:nvSpPr>
        <p:spPr>
          <a:xfrm>
            <a:off x="3373062" y="624110"/>
            <a:ext cx="8131550" cy="1280890"/>
          </a:xfrm>
        </p:spPr>
        <p:txBody>
          <a:bodyPr>
            <a:normAutofit/>
          </a:bodyPr>
          <a:lstStyle/>
          <a:p>
            <a:r>
              <a:rPr lang="tr-TR" b="1">
                <a:latin typeface="Helvetica" panose="020B0604020202020204" pitchFamily="34" charset="0"/>
                <a:cs typeface="Helvetica" panose="020B0604020202020204" pitchFamily="34" charset="0"/>
              </a:rPr>
              <a:t>OUR STRATEGIES</a:t>
            </a:r>
            <a:endParaRPr lang="tr-TR" b="1" dirty="0">
              <a:latin typeface="Helvetica" panose="020B0604020202020204" pitchFamily="34" charset="0"/>
              <a:cs typeface="Helvetica" panose="020B0604020202020204" pitchFamily="34" charset="0"/>
            </a:endParaRPr>
          </a:p>
        </p:txBody>
      </p:sp>
      <p:sp>
        <p:nvSpPr>
          <p:cNvPr id="39"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0F1F54EA-F886-48B3-B161-BD2196213EFC}"/>
              </a:ext>
            </a:extLst>
          </p:cNvPr>
          <p:cNvSpPr>
            <a:spLocks noGrp="1"/>
          </p:cNvSpPr>
          <p:nvPr>
            <p:ph idx="1"/>
          </p:nvPr>
        </p:nvSpPr>
        <p:spPr>
          <a:xfrm>
            <a:off x="3373062" y="1464816"/>
            <a:ext cx="8131550" cy="5106786"/>
          </a:xfrm>
        </p:spPr>
        <p:txBody>
          <a:bodyPr>
            <a:normAutofit/>
          </a:bodyPr>
          <a:lstStyle/>
          <a:p>
            <a:pPr>
              <a:lnSpc>
                <a:spcPct val="150000"/>
              </a:lnSpc>
              <a:buFont typeface="Wingdings" panose="05000000000000000000" pitchFamily="2" charset="2"/>
              <a:buChar char="v"/>
            </a:pPr>
            <a:r>
              <a:rPr lang="tr-TR" sz="1400" b="1" dirty="0" err="1">
                <a:latin typeface="Helvetica" panose="020B0604020202020204" pitchFamily="34" charset="0"/>
                <a:cs typeface="Helvetica" panose="020B0604020202020204" pitchFamily="34" charset="0"/>
              </a:rPr>
              <a:t>The</a:t>
            </a:r>
            <a:r>
              <a:rPr lang="tr-TR" sz="1400" b="1" dirty="0">
                <a:latin typeface="Helvetica" panose="020B0604020202020204" pitchFamily="34" charset="0"/>
                <a:cs typeface="Helvetica" panose="020B0604020202020204" pitchFamily="34" charset="0"/>
              </a:rPr>
              <a:t> </a:t>
            </a:r>
            <a:r>
              <a:rPr lang="tr-TR" sz="1400" b="1" dirty="0" err="1">
                <a:latin typeface="Helvetica" panose="020B0604020202020204" pitchFamily="34" charset="0"/>
                <a:cs typeface="Helvetica" panose="020B0604020202020204" pitchFamily="34" charset="0"/>
              </a:rPr>
              <a:t>first</a:t>
            </a:r>
            <a:r>
              <a:rPr lang="tr-TR" sz="1400" b="1" dirty="0">
                <a:latin typeface="Helvetica" panose="020B0604020202020204" pitchFamily="34" charset="0"/>
                <a:cs typeface="Helvetica" panose="020B0604020202020204" pitchFamily="34" charset="0"/>
              </a:rPr>
              <a:t> </a:t>
            </a:r>
            <a:r>
              <a:rPr lang="tr-TR" sz="1400" b="1" dirty="0" err="1">
                <a:latin typeface="Helvetica" panose="020B0604020202020204" pitchFamily="34" charset="0"/>
                <a:cs typeface="Helvetica" panose="020B0604020202020204" pitchFamily="34" charset="0"/>
              </a:rPr>
              <a:t>strategy</a:t>
            </a:r>
            <a:r>
              <a:rPr lang="tr-TR" sz="1400" b="1"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that</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we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apply</a:t>
            </a:r>
            <a:r>
              <a:rPr lang="tr-TR" sz="1400" dirty="0">
                <a:latin typeface="Helvetica" panose="020B0604020202020204" pitchFamily="34" charset="0"/>
                <a:cs typeface="Helvetica" panose="020B0604020202020204" pitchFamily="34" charset="0"/>
              </a:rPr>
              <a:t> is </a:t>
            </a:r>
            <a:r>
              <a:rPr lang="tr-TR" sz="1400" dirty="0" err="1">
                <a:latin typeface="Helvetica" panose="020B0604020202020204" pitchFamily="34" charset="0"/>
                <a:cs typeface="Helvetica" panose="020B0604020202020204" pitchFamily="34" charset="0"/>
              </a:rPr>
              <a:t>knowing</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and</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meeting</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the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customer</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needs</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We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conduct</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deep</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analysis</a:t>
            </a:r>
            <a:r>
              <a:rPr lang="tr-TR" sz="1400" dirty="0">
                <a:latin typeface="Helvetica" panose="020B0604020202020204" pitchFamily="34" charset="0"/>
                <a:cs typeface="Helvetica" panose="020B0604020202020204" pitchFamily="34" charset="0"/>
              </a:rPr>
              <a:t> of </a:t>
            </a:r>
            <a:r>
              <a:rPr lang="tr-TR" sz="1400" dirty="0" err="1">
                <a:latin typeface="Helvetica" panose="020B0604020202020204" pitchFamily="34" charset="0"/>
                <a:cs typeface="Helvetica" panose="020B0604020202020204" pitchFamily="34" charset="0"/>
              </a:rPr>
              <a:t>what</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customers</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expect</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from</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the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products</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they</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purchase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In</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order</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to</a:t>
            </a:r>
            <a:r>
              <a:rPr lang="tr-TR" sz="1400" dirty="0">
                <a:latin typeface="Helvetica" panose="020B0604020202020204" pitchFamily="34" charset="0"/>
                <a:cs typeface="Helvetica" panose="020B0604020202020204" pitchFamily="34" charset="0"/>
              </a:rPr>
              <a:t> do </a:t>
            </a:r>
            <a:r>
              <a:rPr lang="tr-TR" sz="1400" dirty="0" err="1">
                <a:latin typeface="Helvetica" panose="020B0604020202020204" pitchFamily="34" charset="0"/>
                <a:cs typeface="Helvetica" panose="020B0604020202020204" pitchFamily="34" charset="0"/>
              </a:rPr>
              <a:t>that</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we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use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our</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social</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media</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accounts</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effectively</a:t>
            </a:r>
            <a:r>
              <a:rPr lang="tr-TR" sz="1400" dirty="0">
                <a:latin typeface="Helvetica" panose="020B0604020202020204" pitchFamily="34" charset="0"/>
                <a:cs typeface="Helvetica" panose="020B0604020202020204" pitchFamily="34" charset="0"/>
              </a:rPr>
              <a:t>.</a:t>
            </a:r>
          </a:p>
          <a:p>
            <a:pPr>
              <a:lnSpc>
                <a:spcPct val="150000"/>
              </a:lnSpc>
              <a:buFont typeface="Wingdings" panose="05000000000000000000" pitchFamily="2" charset="2"/>
              <a:buChar char="v"/>
            </a:pPr>
            <a:r>
              <a:rPr lang="tr-TR" sz="1400" b="1" dirty="0" err="1">
                <a:latin typeface="Helvetica" panose="020B0604020202020204" pitchFamily="34" charset="0"/>
                <a:cs typeface="Helvetica" panose="020B0604020202020204" pitchFamily="34" charset="0"/>
              </a:rPr>
              <a:t>Our</a:t>
            </a:r>
            <a:r>
              <a:rPr lang="tr-TR" sz="1400" b="1" dirty="0">
                <a:latin typeface="Helvetica" panose="020B0604020202020204" pitchFamily="34" charset="0"/>
                <a:cs typeface="Helvetica" panose="020B0604020202020204" pitchFamily="34" charset="0"/>
              </a:rPr>
              <a:t> </a:t>
            </a:r>
            <a:r>
              <a:rPr lang="tr-TR" sz="1400" b="1" dirty="0" err="1">
                <a:latin typeface="Helvetica" panose="020B0604020202020204" pitchFamily="34" charset="0"/>
                <a:cs typeface="Helvetica" panose="020B0604020202020204" pitchFamily="34" charset="0"/>
              </a:rPr>
              <a:t>second</a:t>
            </a:r>
            <a:r>
              <a:rPr lang="tr-TR" sz="1400" b="1" dirty="0">
                <a:latin typeface="Helvetica" panose="020B0604020202020204" pitchFamily="34" charset="0"/>
                <a:cs typeface="Helvetica" panose="020B0604020202020204" pitchFamily="34" charset="0"/>
              </a:rPr>
              <a:t> </a:t>
            </a:r>
            <a:r>
              <a:rPr lang="tr-TR" sz="1400" b="1" dirty="0" err="1">
                <a:latin typeface="Helvetica" panose="020B0604020202020204" pitchFamily="34" charset="0"/>
                <a:cs typeface="Helvetica" panose="020B0604020202020204" pitchFamily="34" charset="0"/>
              </a:rPr>
              <a:t>strategy</a:t>
            </a:r>
            <a:r>
              <a:rPr lang="tr-TR" sz="1400" dirty="0">
                <a:latin typeface="Helvetica" panose="020B0604020202020204" pitchFamily="34" charset="0"/>
                <a:cs typeface="Helvetica" panose="020B0604020202020204" pitchFamily="34" charset="0"/>
              </a:rPr>
              <a:t> is </a:t>
            </a:r>
            <a:r>
              <a:rPr lang="tr-TR" sz="1400" dirty="0" err="1">
                <a:latin typeface="Helvetica" panose="020B0604020202020204" pitchFamily="34" charset="0"/>
                <a:cs typeface="Helvetica" panose="020B0604020202020204" pitchFamily="34" charset="0"/>
              </a:rPr>
              <a:t>preventing</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the</a:t>
            </a:r>
            <a:r>
              <a:rPr lang="tr-TR" sz="1400" dirty="0">
                <a:latin typeface="Helvetica" panose="020B0604020202020204" pitchFamily="34" charset="0"/>
                <a:cs typeface="Helvetica" panose="020B0604020202020204" pitchFamily="34" charset="0"/>
              </a:rPr>
              <a:t> global </a:t>
            </a:r>
            <a:r>
              <a:rPr lang="tr-TR" sz="1400" dirty="0" err="1">
                <a:latin typeface="Helvetica" panose="020B0604020202020204" pitchFamily="34" charset="0"/>
                <a:cs typeface="Helvetica" panose="020B0604020202020204" pitchFamily="34" charset="0"/>
              </a:rPr>
              <a:t>warming</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while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using</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our</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resources</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We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show</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respect</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to</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our</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beautiful</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world</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Therefore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we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gain</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our</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customers</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and</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business</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partners</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love</a:t>
            </a:r>
            <a:r>
              <a:rPr lang="tr-TR" sz="1400" dirty="0">
                <a:latin typeface="Helvetica" panose="020B0604020202020204" pitchFamily="34" charset="0"/>
                <a:cs typeface="Helvetica" panose="020B0604020202020204" pitchFamily="34" charset="0"/>
              </a:rPr>
              <a:t>.</a:t>
            </a:r>
          </a:p>
          <a:p>
            <a:pPr>
              <a:lnSpc>
                <a:spcPct val="150000"/>
              </a:lnSpc>
              <a:buFont typeface="Wingdings" panose="05000000000000000000" pitchFamily="2" charset="2"/>
              <a:buChar char="v"/>
            </a:pPr>
            <a:r>
              <a:rPr lang="tr-TR" sz="1400" b="1" dirty="0" err="1">
                <a:latin typeface="Helvetica" panose="020B0604020202020204" pitchFamily="34" charset="0"/>
                <a:cs typeface="Helvetica" panose="020B0604020202020204" pitchFamily="34" charset="0"/>
              </a:rPr>
              <a:t>Our</a:t>
            </a:r>
            <a:r>
              <a:rPr lang="tr-TR" sz="1400" b="1" dirty="0">
                <a:latin typeface="Helvetica" panose="020B0604020202020204" pitchFamily="34" charset="0"/>
                <a:cs typeface="Helvetica" panose="020B0604020202020204" pitchFamily="34" charset="0"/>
              </a:rPr>
              <a:t> </a:t>
            </a:r>
            <a:r>
              <a:rPr lang="tr-TR" sz="1400" b="1" dirty="0" err="1">
                <a:latin typeface="Helvetica" panose="020B0604020202020204" pitchFamily="34" charset="0"/>
                <a:cs typeface="Helvetica" panose="020B0604020202020204" pitchFamily="34" charset="0"/>
              </a:rPr>
              <a:t>third</a:t>
            </a:r>
            <a:r>
              <a:rPr lang="tr-TR" sz="1400" b="1" dirty="0">
                <a:latin typeface="Helvetica" panose="020B0604020202020204" pitchFamily="34" charset="0"/>
                <a:cs typeface="Helvetica" panose="020B0604020202020204" pitchFamily="34" charset="0"/>
              </a:rPr>
              <a:t> </a:t>
            </a:r>
            <a:r>
              <a:rPr lang="tr-TR" sz="1400" b="1" dirty="0" err="1">
                <a:latin typeface="Helvetica" panose="020B0604020202020204" pitchFamily="34" charset="0"/>
                <a:cs typeface="Helvetica" panose="020B0604020202020204" pitchFamily="34" charset="0"/>
              </a:rPr>
              <a:t>strategy</a:t>
            </a:r>
            <a:r>
              <a:rPr lang="tr-TR" sz="1400" b="1" dirty="0">
                <a:latin typeface="Helvetica" panose="020B0604020202020204" pitchFamily="34" charset="0"/>
                <a:cs typeface="Helvetica" panose="020B0604020202020204" pitchFamily="34" charset="0"/>
              </a:rPr>
              <a:t> </a:t>
            </a:r>
            <a:r>
              <a:rPr lang="tr-TR" sz="1400" dirty="0">
                <a:latin typeface="Helvetica" panose="020B0604020202020204" pitchFamily="34" charset="0"/>
                <a:cs typeface="Helvetica" panose="020B0604020202020204" pitchFamily="34" charset="0"/>
              </a:rPr>
              <a:t>is </a:t>
            </a:r>
            <a:r>
              <a:rPr lang="tr-TR" sz="1400" dirty="0" err="1">
                <a:latin typeface="Helvetica" panose="020B0604020202020204" pitchFamily="34" charset="0"/>
                <a:cs typeface="Helvetica" panose="020B0604020202020204" pitchFamily="34" charset="0"/>
              </a:rPr>
              <a:t>expanding</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the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product</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line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to</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compete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against</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other</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textile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companies</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By</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increasing</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our</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product</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line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we</a:t>
            </a:r>
            <a:r>
              <a:rPr lang="tr-TR" sz="1400" dirty="0">
                <a:latin typeface="Helvetica" panose="020B0604020202020204" pitchFamily="34" charset="0"/>
                <a:cs typeface="Helvetica" panose="020B0604020202020204" pitchFamily="34" charset="0"/>
              </a:rPr>
              <a:t> can </a:t>
            </a:r>
            <a:r>
              <a:rPr lang="tr-TR" sz="1400" dirty="0" err="1">
                <a:latin typeface="Helvetica" panose="020B0604020202020204" pitchFamily="34" charset="0"/>
                <a:cs typeface="Helvetica" panose="020B0604020202020204" pitchFamily="34" charset="0"/>
              </a:rPr>
              <a:t>increase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our</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profit</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which</a:t>
            </a:r>
            <a:r>
              <a:rPr lang="tr-TR" sz="1400" dirty="0">
                <a:latin typeface="Helvetica" panose="020B0604020202020204" pitchFamily="34" charset="0"/>
                <a:cs typeface="Helvetica" panose="020B0604020202020204" pitchFamily="34" charset="0"/>
              </a:rPr>
              <a:t> can </a:t>
            </a:r>
            <a:r>
              <a:rPr lang="tr-TR" sz="1400" dirty="0" err="1">
                <a:latin typeface="Helvetica" panose="020B0604020202020204" pitchFamily="34" charset="0"/>
                <a:cs typeface="Helvetica" panose="020B0604020202020204" pitchFamily="34" charset="0"/>
              </a:rPr>
              <a:t>allow</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acquisitions</a:t>
            </a:r>
            <a:r>
              <a:rPr lang="tr-TR" sz="1400" dirty="0">
                <a:latin typeface="Helvetica" panose="020B0604020202020204" pitchFamily="34" charset="0"/>
                <a:cs typeface="Helvetica" panose="020B0604020202020204" pitchFamily="34" charset="0"/>
              </a:rPr>
              <a:t> of </a:t>
            </a:r>
            <a:r>
              <a:rPr lang="tr-TR" sz="1400" dirty="0" err="1">
                <a:latin typeface="Helvetica" panose="020B0604020202020204" pitchFamily="34" charset="0"/>
                <a:cs typeface="Helvetica" panose="020B0604020202020204" pitchFamily="34" charset="0"/>
              </a:rPr>
              <a:t>competitors</a:t>
            </a:r>
            <a:r>
              <a:rPr lang="tr-TR" sz="1400" dirty="0">
                <a:latin typeface="Helvetica" panose="020B0604020202020204" pitchFamily="34" charset="0"/>
                <a:cs typeface="Helvetica" panose="020B0604020202020204" pitchFamily="34" charset="0"/>
              </a:rPr>
              <a:t>.</a:t>
            </a:r>
          </a:p>
          <a:p>
            <a:pPr>
              <a:lnSpc>
                <a:spcPct val="150000"/>
              </a:lnSpc>
              <a:buFont typeface="Wingdings" panose="05000000000000000000" pitchFamily="2" charset="2"/>
              <a:buChar char="v"/>
            </a:pPr>
            <a:r>
              <a:rPr lang="tr-TR" sz="1400" b="1" dirty="0" err="1">
                <a:latin typeface="Helvetica" panose="020B0604020202020204" pitchFamily="34" charset="0"/>
                <a:cs typeface="Helvetica" panose="020B0604020202020204" pitchFamily="34" charset="0"/>
              </a:rPr>
              <a:t>Our</a:t>
            </a:r>
            <a:r>
              <a:rPr lang="tr-TR" sz="1400" b="1" dirty="0">
                <a:latin typeface="Helvetica" panose="020B0604020202020204" pitchFamily="34" charset="0"/>
                <a:cs typeface="Helvetica" panose="020B0604020202020204" pitchFamily="34" charset="0"/>
              </a:rPr>
              <a:t> </a:t>
            </a:r>
            <a:r>
              <a:rPr lang="tr-TR" sz="1400" b="1" dirty="0" err="1">
                <a:latin typeface="Helvetica" panose="020B0604020202020204" pitchFamily="34" charset="0"/>
                <a:cs typeface="Helvetica" panose="020B0604020202020204" pitchFamily="34" charset="0"/>
              </a:rPr>
              <a:t>other</a:t>
            </a:r>
            <a:r>
              <a:rPr lang="tr-TR" sz="1400" b="1" dirty="0">
                <a:latin typeface="Helvetica" panose="020B0604020202020204" pitchFamily="34" charset="0"/>
                <a:cs typeface="Helvetica" panose="020B0604020202020204" pitchFamily="34" charset="0"/>
              </a:rPr>
              <a:t> </a:t>
            </a:r>
            <a:r>
              <a:rPr lang="tr-TR" sz="1400" b="1" dirty="0" err="1">
                <a:latin typeface="Helvetica" panose="020B0604020202020204" pitchFamily="34" charset="0"/>
                <a:cs typeface="Helvetica" panose="020B0604020202020204" pitchFamily="34" charset="0"/>
              </a:rPr>
              <a:t>strategies</a:t>
            </a:r>
            <a:r>
              <a:rPr lang="tr-TR" sz="1400" b="1" dirty="0">
                <a:latin typeface="Helvetica" panose="020B0604020202020204" pitchFamily="34" charset="0"/>
                <a:cs typeface="Helvetica" panose="020B0604020202020204" pitchFamily="34" charset="0"/>
              </a:rPr>
              <a:t> can be </a:t>
            </a:r>
            <a:r>
              <a:rPr lang="tr-TR" sz="1400" b="1" dirty="0" err="1">
                <a:latin typeface="Helvetica" panose="020B0604020202020204" pitchFamily="34" charset="0"/>
                <a:cs typeface="Helvetica" panose="020B0604020202020204" pitchFamily="34" charset="0"/>
              </a:rPr>
              <a:t>listed</a:t>
            </a:r>
            <a:r>
              <a:rPr lang="tr-TR" sz="1400" b="1" dirty="0">
                <a:latin typeface="Helvetica" panose="020B0604020202020204" pitchFamily="34" charset="0"/>
                <a:cs typeface="Helvetica" panose="020B0604020202020204" pitchFamily="34" charset="0"/>
              </a:rPr>
              <a:t> as:</a:t>
            </a:r>
          </a:p>
          <a:p>
            <a:pPr>
              <a:lnSpc>
                <a:spcPct val="150000"/>
              </a:lnSpc>
              <a:buFont typeface="Wingdings" panose="05000000000000000000" pitchFamily="2" charset="2"/>
              <a:buChar char="v"/>
            </a:pPr>
            <a:r>
              <a:rPr lang="tr-TR" sz="1400" dirty="0" err="1">
                <a:latin typeface="Helvetica" panose="020B0604020202020204" pitchFamily="34" charset="0"/>
                <a:cs typeface="Helvetica" panose="020B0604020202020204" pitchFamily="34" charset="0"/>
              </a:rPr>
              <a:t>Improving</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logistics</a:t>
            </a:r>
            <a:r>
              <a:rPr lang="tr-TR" sz="1400" dirty="0">
                <a:latin typeface="Helvetica" panose="020B0604020202020204" pitchFamily="34" charset="0"/>
                <a:cs typeface="Helvetica" panose="020B0604020202020204" pitchFamily="34" charset="0"/>
              </a:rPr>
              <a:t>.</a:t>
            </a:r>
          </a:p>
          <a:p>
            <a:pPr>
              <a:lnSpc>
                <a:spcPct val="150000"/>
              </a:lnSpc>
              <a:buFont typeface="Wingdings" panose="05000000000000000000" pitchFamily="2" charset="2"/>
              <a:buChar char="v"/>
            </a:pPr>
            <a:r>
              <a:rPr lang="tr-TR" sz="1400" dirty="0" err="1">
                <a:latin typeface="Helvetica" panose="020B0604020202020204" pitchFamily="34" charset="0"/>
                <a:cs typeface="Helvetica" panose="020B0604020202020204" pitchFamily="34" charset="0"/>
              </a:rPr>
              <a:t>Developing</a:t>
            </a:r>
            <a:r>
              <a:rPr lang="tr-TR" sz="1400" dirty="0">
                <a:latin typeface="Helvetica" panose="020B0604020202020204" pitchFamily="34" charset="0"/>
                <a:cs typeface="Helvetica" panose="020B0604020202020204" pitchFamily="34" charset="0"/>
              </a:rPr>
              <a:t> an </a:t>
            </a:r>
            <a:r>
              <a:rPr lang="tr-TR" sz="1400" dirty="0" err="1">
                <a:latin typeface="Helvetica" panose="020B0604020202020204" pitchFamily="34" charset="0"/>
                <a:cs typeface="Helvetica" panose="020B0604020202020204" pitchFamily="34" charset="0"/>
              </a:rPr>
              <a:t>effective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linkage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between</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industry</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academia</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and</a:t>
            </a:r>
            <a:r>
              <a:rPr lang="tr-TR" sz="1400" dirty="0">
                <a:latin typeface="Helvetica" panose="020B0604020202020204" pitchFamily="34" charset="0"/>
                <a:cs typeface="Helvetica" panose="020B0604020202020204" pitchFamily="34" charset="0"/>
              </a:rPr>
              <a:t> R&amp;D </a:t>
            </a:r>
            <a:r>
              <a:rPr lang="tr-TR" sz="1400" dirty="0" err="1">
                <a:latin typeface="Helvetica" panose="020B0604020202020204" pitchFamily="34" charset="0"/>
                <a:cs typeface="Helvetica" panose="020B0604020202020204" pitchFamily="34" charset="0"/>
              </a:rPr>
              <a:t>institutes</a:t>
            </a:r>
            <a:r>
              <a:rPr lang="tr-TR" sz="1400" dirty="0">
                <a:latin typeface="Helvetica" panose="020B0604020202020204" pitchFamily="34" charset="0"/>
                <a:cs typeface="Helvetica" panose="020B0604020202020204" pitchFamily="34" charset="0"/>
              </a:rPr>
              <a:t>.</a:t>
            </a:r>
          </a:p>
          <a:p>
            <a:pPr>
              <a:lnSpc>
                <a:spcPct val="150000"/>
              </a:lnSpc>
              <a:buFont typeface="Wingdings" panose="05000000000000000000" pitchFamily="2" charset="2"/>
              <a:buChar char="v"/>
            </a:pPr>
            <a:r>
              <a:rPr lang="tr-TR" sz="1400" dirty="0" err="1">
                <a:latin typeface="Helvetica" panose="020B0604020202020204" pitchFamily="34" charset="0"/>
                <a:cs typeface="Helvetica" panose="020B0604020202020204" pitchFamily="34" charset="0"/>
              </a:rPr>
              <a:t>Work</a:t>
            </a:r>
            <a:r>
              <a:rPr lang="tr-TR" sz="1400" dirty="0">
                <a:latin typeface="Helvetica" panose="020B0604020202020204" pitchFamily="34" charset="0"/>
                <a:cs typeface="Helvetica" panose="020B0604020202020204" pitchFamily="34" charset="0"/>
              </a:rPr>
              <a:t> in </a:t>
            </a:r>
            <a:r>
              <a:rPr lang="tr-TR" sz="1400" dirty="0" err="1">
                <a:latin typeface="Helvetica" panose="020B0604020202020204" pitchFamily="34" charset="0"/>
                <a:cs typeface="Helvetica" panose="020B0604020202020204" pitchFamily="34" charset="0"/>
              </a:rPr>
              <a:t>close</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collaboration</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with</a:t>
            </a:r>
            <a:r>
              <a:rPr lang="tr-TR" sz="1400" dirty="0">
                <a:latin typeface="Helvetica" panose="020B0604020202020204" pitchFamily="34" charset="0"/>
                <a:cs typeface="Helvetica" panose="020B0604020202020204" pitchFamily="34" charset="0"/>
              </a:rPr>
              <a:t> </a:t>
            </a:r>
            <a:r>
              <a:rPr lang="tr-TR" sz="1400" dirty="0" err="1">
                <a:latin typeface="Helvetica" panose="020B0604020202020204" pitchFamily="34" charset="0"/>
                <a:cs typeface="Helvetica" panose="020B0604020202020204" pitchFamily="34" charset="0"/>
              </a:rPr>
              <a:t>competitors</a:t>
            </a:r>
            <a:r>
              <a:rPr lang="tr-TR" sz="1400"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75175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118B1DC-0096-435B-88B7-3100C0BFDC63}"/>
              </a:ext>
            </a:extLst>
          </p:cNvPr>
          <p:cNvSpPr>
            <a:spLocks noGrp="1"/>
          </p:cNvSpPr>
          <p:nvPr>
            <p:ph type="title"/>
          </p:nvPr>
        </p:nvSpPr>
        <p:spPr>
          <a:xfrm>
            <a:off x="649224" y="645106"/>
            <a:ext cx="5122652" cy="1259894"/>
          </a:xfrm>
        </p:spPr>
        <p:txBody>
          <a:bodyPr>
            <a:normAutofit/>
          </a:bodyPr>
          <a:lstStyle/>
          <a:p>
            <a:r>
              <a:rPr lang="tr-TR" b="1" dirty="0">
                <a:latin typeface="Helvetica" panose="020B0604020202020204" pitchFamily="34" charset="0"/>
                <a:cs typeface="Helvetica" panose="020B0604020202020204" pitchFamily="34" charset="0"/>
              </a:rPr>
              <a:t>SUPPLY CHAIN NETWORK</a:t>
            </a:r>
          </a:p>
        </p:txBody>
      </p:sp>
      <p:sp>
        <p:nvSpPr>
          <p:cNvPr id="47" name="Rectangle 46">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8795685D-04AB-4C09-ABED-76A42F78033F}"/>
              </a:ext>
            </a:extLst>
          </p:cNvPr>
          <p:cNvSpPr>
            <a:spLocks noGrp="1"/>
          </p:cNvSpPr>
          <p:nvPr>
            <p:ph idx="1"/>
          </p:nvPr>
        </p:nvSpPr>
        <p:spPr>
          <a:xfrm>
            <a:off x="649225" y="2133600"/>
            <a:ext cx="5122652" cy="3759253"/>
          </a:xfrm>
        </p:spPr>
        <p:txBody>
          <a:bodyPr>
            <a:normAutofit/>
          </a:bodyPr>
          <a:lstStyle/>
          <a:p>
            <a:pPr marL="0" indent="0">
              <a:lnSpc>
                <a:spcPct val="150000"/>
              </a:lnSpc>
              <a:buNone/>
            </a:pPr>
            <a:r>
              <a:rPr lang="tr-TR" dirty="0" err="1">
                <a:latin typeface="Helvetica" panose="020B0604020202020204" pitchFamily="34" charset="0"/>
                <a:cs typeface="Helvetica" panose="020B0604020202020204" pitchFamily="34" charset="0"/>
              </a:rPr>
              <a:t>We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have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divided</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our</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products</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into</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two</a:t>
            </a:r>
            <a:r>
              <a:rPr lang="tr-TR" dirty="0">
                <a:latin typeface="Helvetica" panose="020B0604020202020204" pitchFamily="34" charset="0"/>
                <a:cs typeface="Helvetica" panose="020B0604020202020204" pitchFamily="34" charset="0"/>
              </a:rPr>
              <a:t> main </a:t>
            </a:r>
            <a:r>
              <a:rPr lang="tr-TR" dirty="0" err="1">
                <a:latin typeface="Helvetica" panose="020B0604020202020204" pitchFamily="34" charset="0"/>
                <a:cs typeface="Helvetica" panose="020B0604020202020204" pitchFamily="34" charset="0"/>
              </a:rPr>
              <a:t>groups</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which</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are</a:t>
            </a:r>
            <a:r>
              <a:rPr lang="tr-TR" dirty="0">
                <a:latin typeface="Helvetica" panose="020B0604020202020204" pitchFamily="34" charset="0"/>
                <a:cs typeface="Helvetica" panose="020B0604020202020204" pitchFamily="34" charset="0"/>
              </a:rPr>
              <a:t>:</a:t>
            </a:r>
          </a:p>
          <a:p>
            <a:pPr>
              <a:lnSpc>
                <a:spcPct val="150000"/>
              </a:lnSpc>
              <a:buFont typeface="Wingdings" panose="05000000000000000000" pitchFamily="2" charset="2"/>
              <a:buChar char="v"/>
            </a:pPr>
            <a:r>
              <a:rPr lang="tr-TR" dirty="0" err="1">
                <a:latin typeface="Helvetica" panose="020B0604020202020204" pitchFamily="34" charset="0"/>
                <a:cs typeface="Helvetica" panose="020B0604020202020204" pitchFamily="34" charset="0"/>
              </a:rPr>
              <a:t>Women’s</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clothing</a:t>
            </a:r>
            <a:endParaRPr lang="tr-TR" dirty="0">
              <a:latin typeface="Helvetica" panose="020B0604020202020204" pitchFamily="34" charset="0"/>
              <a:cs typeface="Helvetica" panose="020B0604020202020204" pitchFamily="34" charset="0"/>
            </a:endParaRPr>
          </a:p>
          <a:p>
            <a:pPr>
              <a:lnSpc>
                <a:spcPct val="150000"/>
              </a:lnSpc>
              <a:buFont typeface="Wingdings" panose="05000000000000000000" pitchFamily="2" charset="2"/>
              <a:buChar char="v"/>
            </a:pPr>
            <a:r>
              <a:rPr lang="tr-TR" dirty="0" err="1">
                <a:latin typeface="Helvetica" panose="020B0604020202020204" pitchFamily="34" charset="0"/>
                <a:cs typeface="Helvetica" panose="020B0604020202020204" pitchFamily="34" charset="0"/>
              </a:rPr>
              <a:t>Unisex</a:t>
            </a:r>
            <a:r>
              <a:rPr lang="tr-TR" dirty="0">
                <a:latin typeface="Helvetica" panose="020B0604020202020204" pitchFamily="34" charset="0"/>
                <a:cs typeface="Helvetica" panose="020B0604020202020204" pitchFamily="34" charset="0"/>
              </a:rPr>
              <a:t> T-</a:t>
            </a:r>
            <a:r>
              <a:rPr lang="tr-TR" dirty="0" err="1">
                <a:latin typeface="Helvetica" panose="020B0604020202020204" pitchFamily="34" charset="0"/>
                <a:cs typeface="Helvetica" panose="020B0604020202020204" pitchFamily="34" charset="0"/>
              </a:rPr>
              <a:t>Shirts</a:t>
            </a:r>
            <a:endParaRPr lang="tr-TR" dirty="0">
              <a:latin typeface="Helvetica" panose="020B0604020202020204" pitchFamily="34" charset="0"/>
              <a:cs typeface="Helvetica" panose="020B0604020202020204" pitchFamily="34" charset="0"/>
            </a:endParaRPr>
          </a:p>
          <a:p>
            <a:pPr>
              <a:buFont typeface="Wingdings" panose="05000000000000000000" pitchFamily="2" charset="2"/>
              <a:buChar char="v"/>
            </a:pPr>
            <a:endParaRPr lang="tr-TR" dirty="0"/>
          </a:p>
        </p:txBody>
      </p:sp>
      <p:pic>
        <p:nvPicPr>
          <p:cNvPr id="5" name="Picture 4" descr="Diagram&#10;&#10;Description automatically generated">
            <a:extLst>
              <a:ext uri="{FF2B5EF4-FFF2-40B4-BE49-F238E27FC236}">
                <a16:creationId xmlns:a16="http://schemas.microsoft.com/office/drawing/2014/main" id="{70F83F34-124D-44BC-B846-3EB21FAC4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1320023"/>
            <a:ext cx="5451627" cy="3897912"/>
          </a:xfrm>
          <a:prstGeom prst="rect">
            <a:avLst/>
          </a:prstGeom>
        </p:spPr>
      </p:pic>
      <p:sp>
        <p:nvSpPr>
          <p:cNvPr id="49"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F3F1E17-8E65-483B-A7A7-ECC13E92E0D2}"/>
              </a:ext>
            </a:extLst>
          </p:cNvPr>
          <p:cNvSpPr txBox="1"/>
          <p:nvPr/>
        </p:nvSpPr>
        <p:spPr>
          <a:xfrm>
            <a:off x="7157621" y="5217935"/>
            <a:ext cx="6094520" cy="369332"/>
          </a:xfrm>
          <a:prstGeom prst="rect">
            <a:avLst/>
          </a:prstGeom>
          <a:noFill/>
        </p:spPr>
        <p:txBody>
          <a:bodyPr wrap="square">
            <a:spAutoFit/>
          </a:bodyPr>
          <a:lstStyle/>
          <a:p>
            <a:pPr marL="0" indent="0">
              <a:buNone/>
            </a:pPr>
            <a:r>
              <a:rPr lang="tr-TR" b="1" dirty="0" err="1"/>
              <a:t>Supply</a:t>
            </a:r>
            <a:r>
              <a:rPr lang="tr-TR" b="1" dirty="0"/>
              <a:t> </a:t>
            </a:r>
            <a:r>
              <a:rPr lang="tr-TR" b="1" dirty="0" err="1"/>
              <a:t>Chain</a:t>
            </a:r>
            <a:r>
              <a:rPr lang="tr-TR" b="1" dirty="0"/>
              <a:t> </a:t>
            </a:r>
            <a:r>
              <a:rPr lang="tr-TR" b="1" dirty="0" err="1"/>
              <a:t>In</a:t>
            </a:r>
            <a:r>
              <a:rPr lang="tr-TR" b="1" dirty="0"/>
              <a:t> </a:t>
            </a:r>
            <a:r>
              <a:rPr lang="tr-TR" b="1" dirty="0" err="1"/>
              <a:t>Unique</a:t>
            </a:r>
            <a:r>
              <a:rPr lang="tr-TR" b="1" dirty="0"/>
              <a:t> </a:t>
            </a:r>
            <a:r>
              <a:rPr lang="tr-TR" b="1" dirty="0" err="1"/>
              <a:t>Textile</a:t>
            </a:r>
            <a:endParaRPr lang="tr-TR" b="1" dirty="0"/>
          </a:p>
        </p:txBody>
      </p:sp>
    </p:spTree>
    <p:extLst>
      <p:ext uri="{BB962C8B-B14F-4D97-AF65-F5344CB8AC3E}">
        <p14:creationId xmlns:p14="http://schemas.microsoft.com/office/powerpoint/2010/main" val="2484924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3373062" y="624110"/>
            <a:ext cx="8131550" cy="1280890"/>
          </a:xfrm>
        </p:spPr>
        <p:txBody>
          <a:bodyPr>
            <a:normAutofit/>
          </a:bodyPr>
          <a:lstStyle/>
          <a:p>
            <a:r>
              <a:rPr lang="tr-TR" b="1" dirty="0">
                <a:latin typeface="Helvetica" panose="020B0604020202020204" pitchFamily="34" charset="0"/>
                <a:cs typeface="Helvetica" panose="020B0604020202020204" pitchFamily="34" charset="0"/>
              </a:rPr>
              <a:t>ERP-MRP SYSTEMS</a:t>
            </a:r>
          </a:p>
        </p:txBody>
      </p:sp>
      <p:sp>
        <p:nvSpPr>
          <p:cNvPr id="12" name="Rectangle 11">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5"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8" name="Group 27">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9"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0"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1"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2"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3"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4"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5"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6"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7"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8"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9"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0"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2"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 name="İçerik Yer Tutucusu 4"/>
          <p:cNvSpPr>
            <a:spLocks noGrp="1"/>
          </p:cNvSpPr>
          <p:nvPr>
            <p:ph idx="1"/>
          </p:nvPr>
        </p:nvSpPr>
        <p:spPr>
          <a:xfrm>
            <a:off x="3373062" y="2133600"/>
            <a:ext cx="8131550" cy="3777622"/>
          </a:xfrm>
        </p:spPr>
        <p:txBody>
          <a:bodyPr>
            <a:normAutofit/>
          </a:bodyPr>
          <a:lstStyle/>
          <a:p>
            <a:pPr>
              <a:lnSpc>
                <a:spcPct val="150000"/>
              </a:lnSpc>
              <a:buFont typeface="+mj-lt"/>
              <a:buAutoNum type="arabicPeriod"/>
            </a:pP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The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order</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from</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the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customer</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applied</a:t>
            </a:r>
            <a:r>
              <a:rPr lang="tr-TR" dirty="0">
                <a:latin typeface="Helvetica" panose="020B0604020202020204" pitchFamily="34" charset="0"/>
                <a:cs typeface="Helvetica" panose="020B0604020202020204" pitchFamily="34" charset="0"/>
              </a:rPr>
              <a:t> in ERP </a:t>
            </a:r>
            <a:r>
              <a:rPr lang="tr-TR" dirty="0" err="1">
                <a:latin typeface="Helvetica" panose="020B0604020202020204" pitchFamily="34" charset="0"/>
                <a:cs typeface="Helvetica" panose="020B0604020202020204" pitchFamily="34" charset="0"/>
              </a:rPr>
              <a:t>system</a:t>
            </a:r>
            <a:r>
              <a:rPr lang="tr-TR" dirty="0">
                <a:latin typeface="Helvetica" panose="020B0604020202020204" pitchFamily="34" charset="0"/>
                <a:cs typeface="Helvetica" panose="020B0604020202020204" pitchFamily="34" charset="0"/>
              </a:rPr>
              <a:t>.</a:t>
            </a:r>
          </a:p>
          <a:p>
            <a:pPr>
              <a:lnSpc>
                <a:spcPct val="150000"/>
              </a:lnSpc>
              <a:buFont typeface="+mj-lt"/>
              <a:buAutoNum type="arabicPeriod"/>
            </a:pPr>
            <a:r>
              <a:rPr lang="tr-TR" dirty="0">
                <a:latin typeface="Helvetica" panose="020B0604020202020204" pitchFamily="34" charset="0"/>
                <a:cs typeface="Helvetica" panose="020B0604020202020204" pitchFamily="34" charset="0"/>
              </a:rPr>
              <a:t> ERP </a:t>
            </a:r>
            <a:r>
              <a:rPr lang="tr-TR" dirty="0" err="1">
                <a:latin typeface="Helvetica" panose="020B0604020202020204" pitchFamily="34" charset="0"/>
                <a:cs typeface="Helvetica" panose="020B0604020202020204" pitchFamily="34" charset="0"/>
              </a:rPr>
              <a:t>system</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and</a:t>
            </a:r>
            <a:r>
              <a:rPr lang="tr-TR" dirty="0">
                <a:latin typeface="Helvetica" panose="020B0604020202020204" pitchFamily="34" charset="0"/>
                <a:cs typeface="Helvetica" panose="020B0604020202020204" pitchFamily="34" charset="0"/>
              </a:rPr>
              <a:t> MRP </a:t>
            </a:r>
            <a:r>
              <a:rPr lang="tr-TR" dirty="0" err="1">
                <a:latin typeface="Helvetica" panose="020B0604020202020204" pitchFamily="34" charset="0"/>
                <a:cs typeface="Helvetica" panose="020B0604020202020204" pitchFamily="34" charset="0"/>
              </a:rPr>
              <a:t>system</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integrated</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with</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each</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other</a:t>
            </a:r>
            <a:r>
              <a:rPr lang="tr-TR" dirty="0">
                <a:latin typeface="Helvetica" panose="020B0604020202020204" pitchFamily="34" charset="0"/>
                <a:cs typeface="Helvetica" panose="020B0604020202020204" pitchFamily="34" charset="0"/>
              </a:rPr>
              <a:t>.</a:t>
            </a:r>
          </a:p>
          <a:p>
            <a:pPr>
              <a:lnSpc>
                <a:spcPct val="150000"/>
              </a:lnSpc>
              <a:buFont typeface="+mj-lt"/>
              <a:buAutoNum type="arabicPeriod"/>
            </a:pPr>
            <a:r>
              <a:rPr lang="tr-TR" dirty="0">
                <a:latin typeface="Helvetica" panose="020B0604020202020204" pitchFamily="34" charset="0"/>
                <a:cs typeface="Helvetica" panose="020B0604020202020204" pitchFamily="34" charset="0"/>
              </a:rPr>
              <a:t>MRP </a:t>
            </a:r>
            <a:r>
              <a:rPr lang="tr-TR" dirty="0" err="1">
                <a:latin typeface="Helvetica" panose="020B0604020202020204" pitchFamily="34" charset="0"/>
                <a:cs typeface="Helvetica" panose="020B0604020202020204" pitchFamily="34" charset="0"/>
              </a:rPr>
              <a:t>System</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calculate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automatically</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the</a:t>
            </a:r>
            <a:r>
              <a:rPr lang="tr-TR" dirty="0">
                <a:latin typeface="Helvetica" panose="020B0604020202020204" pitchFamily="34" charset="0"/>
                <a:cs typeface="Helvetica" panose="020B0604020202020204" pitchFamily="34" charset="0"/>
              </a:rPr>
              <a:t> kg of </a:t>
            </a:r>
            <a:r>
              <a:rPr lang="tr-TR" dirty="0" err="1">
                <a:latin typeface="Helvetica" panose="020B0604020202020204" pitchFamily="34" charset="0"/>
                <a:cs typeface="Helvetica" panose="020B0604020202020204" pitchFamily="34" charset="0"/>
              </a:rPr>
              <a:t>fabric</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required</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and</a:t>
            </a:r>
            <a:endParaRPr lang="tr-TR" dirty="0">
              <a:latin typeface="Helvetica" panose="020B0604020202020204" pitchFamily="34" charset="0"/>
              <a:cs typeface="Helvetica" panose="020B0604020202020204" pitchFamily="34" charset="0"/>
            </a:endParaRPr>
          </a:p>
          <a:p>
            <a:pPr>
              <a:lnSpc>
                <a:spcPct val="150000"/>
              </a:lnSpc>
              <a:buFont typeface="+mj-lt"/>
              <a:buAutoNum type="arabicPeriod"/>
            </a:pPr>
            <a:r>
              <a:rPr lang="tr-TR" dirty="0" err="1">
                <a:latin typeface="Helvetica" panose="020B0604020202020204" pitchFamily="34" charset="0"/>
                <a:cs typeface="Helvetica" panose="020B0604020202020204" pitchFamily="34" charset="0"/>
              </a:rPr>
              <a:t>Number</a:t>
            </a:r>
            <a:r>
              <a:rPr lang="tr-TR" dirty="0">
                <a:latin typeface="Helvetica" panose="020B0604020202020204" pitchFamily="34" charset="0"/>
                <a:cs typeface="Helvetica" panose="020B0604020202020204" pitchFamily="34" charset="0"/>
              </a:rPr>
              <a:t> of </a:t>
            </a:r>
            <a:r>
              <a:rPr lang="tr-TR" dirty="0" err="1">
                <a:latin typeface="Helvetica" panose="020B0604020202020204" pitchFamily="34" charset="0"/>
                <a:cs typeface="Helvetica" panose="020B0604020202020204" pitchFamily="34" charset="0"/>
              </a:rPr>
              <a:t>accesuare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requirement</a:t>
            </a:r>
            <a:r>
              <a:rPr lang="tr-TR" dirty="0">
                <a:latin typeface="Helvetica" panose="020B0604020202020204" pitchFamily="34" charset="0"/>
                <a:cs typeface="Helvetica" panose="020B0604020202020204" pitchFamily="34" charset="0"/>
              </a:rPr>
              <a:t>.</a:t>
            </a:r>
          </a:p>
          <a:p>
            <a:pPr>
              <a:lnSpc>
                <a:spcPct val="150000"/>
              </a:lnSpc>
              <a:buFont typeface="+mj-lt"/>
              <a:buAutoNum type="arabicPeriod"/>
            </a:pPr>
            <a:r>
              <a:rPr lang="tr-TR" dirty="0" err="1">
                <a:latin typeface="Helvetica" panose="020B0604020202020204" pitchFamily="34" charset="0"/>
                <a:cs typeface="Helvetica" panose="020B0604020202020204" pitchFamily="34" charset="0"/>
              </a:rPr>
              <a:t>The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orders</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passed</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to</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the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necessary</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places</a:t>
            </a:r>
            <a:r>
              <a:rPr lang="tr-TR" dirty="0">
                <a:latin typeface="Helvetica" panose="020B0604020202020204" pitchFamily="34" charset="0"/>
                <a:cs typeface="Helvetica" panose="020B0604020202020204" pitchFamily="34" charset="0"/>
              </a:rPr>
              <a:t>.</a:t>
            </a:r>
          </a:p>
          <a:p>
            <a:pPr>
              <a:lnSpc>
                <a:spcPct val="150000"/>
              </a:lnSpc>
              <a:buFont typeface="+mj-lt"/>
              <a:buAutoNum type="arabicPeriod"/>
            </a:pPr>
            <a:r>
              <a:rPr lang="tr-TR" dirty="0" err="1">
                <a:latin typeface="Helvetica" panose="020B0604020202020204" pitchFamily="34" charset="0"/>
                <a:cs typeface="Helvetica" panose="020B0604020202020204" pitchFamily="34" charset="0"/>
              </a:rPr>
              <a:t>After</a:t>
            </a:r>
            <a:r>
              <a:rPr lang="tr-TR" dirty="0">
                <a:latin typeface="Helvetica" panose="020B0604020202020204" pitchFamily="34" charset="0"/>
                <a:cs typeface="Helvetica" panose="020B0604020202020204" pitchFamily="34" charset="0"/>
              </a:rPr>
              <a:t> it is </a:t>
            </a:r>
            <a:r>
              <a:rPr lang="tr-TR" dirty="0" err="1">
                <a:latin typeface="Helvetica" panose="020B0604020202020204" pitchFamily="34" charset="0"/>
                <a:cs typeface="Helvetica" panose="020B0604020202020204" pitchFamily="34" charset="0"/>
              </a:rPr>
              <a:t>produced</a:t>
            </a:r>
            <a:r>
              <a:rPr lang="tr-TR" dirty="0">
                <a:latin typeface="Helvetica" panose="020B0604020202020204" pitchFamily="34" charset="0"/>
                <a:cs typeface="Helvetica" panose="020B0604020202020204" pitchFamily="34" charset="0"/>
              </a:rPr>
              <a:t> in </a:t>
            </a:r>
            <a:r>
              <a:rPr lang="tr-TR" dirty="0" err="1">
                <a:latin typeface="Helvetica" panose="020B0604020202020204" pitchFamily="34" charset="0"/>
                <a:cs typeface="Helvetica" panose="020B0604020202020204" pitchFamily="34" charset="0"/>
              </a:rPr>
              <a:t>factories</a:t>
            </a:r>
            <a:r>
              <a:rPr lang="tr-TR" dirty="0">
                <a:latin typeface="Helvetica" panose="020B0604020202020204" pitchFamily="34" charset="0"/>
                <a:cs typeface="Helvetica" panose="020B0604020202020204" pitchFamily="34" charset="0"/>
              </a:rPr>
              <a:t>, it </a:t>
            </a:r>
            <a:r>
              <a:rPr lang="tr-TR" dirty="0" err="1">
                <a:latin typeface="Helvetica" panose="020B0604020202020204" pitchFamily="34" charset="0"/>
                <a:cs typeface="Helvetica" panose="020B0604020202020204" pitchFamily="34" charset="0"/>
              </a:rPr>
              <a:t>comes</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to</a:t>
            </a:r>
            <a:r>
              <a:rPr lang="tr-TR" dirty="0">
                <a:latin typeface="Helvetica" panose="020B0604020202020204" pitchFamily="34" charset="0"/>
                <a:cs typeface="Helvetica" panose="020B0604020202020204" pitchFamily="34" charset="0"/>
              </a:rPr>
              <a:t> us </a:t>
            </a:r>
            <a:r>
              <a:rPr lang="tr-TR" dirty="0" err="1">
                <a:latin typeface="Helvetica" panose="020B0604020202020204" pitchFamily="34" charset="0"/>
                <a:cs typeface="Helvetica" panose="020B0604020202020204" pitchFamily="34" charset="0"/>
              </a:rPr>
              <a:t>with</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trucks</a:t>
            </a:r>
            <a:r>
              <a:rPr lang="tr-TR" dirty="0">
                <a:latin typeface="Helvetica" panose="020B0604020202020204" pitchFamily="34" charset="0"/>
                <a:cs typeface="Helvetica" panose="020B0604020202020204" pitchFamily="34" charset="0"/>
              </a:rPr>
              <a:t>.</a:t>
            </a:r>
          </a:p>
          <a:p>
            <a:pPr>
              <a:lnSpc>
                <a:spcPct val="150000"/>
              </a:lnSpc>
              <a:buFont typeface="+mj-lt"/>
              <a:buAutoNum type="arabicPeriod"/>
            </a:pPr>
            <a:r>
              <a:rPr lang="tr-TR" dirty="0" err="1">
                <a:latin typeface="Helvetica" panose="020B0604020202020204" pitchFamily="34" charset="0"/>
                <a:cs typeface="Helvetica" panose="020B0604020202020204" pitchFamily="34" charset="0"/>
              </a:rPr>
              <a:t>The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fabrics</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entering</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the</a:t>
            </a:r>
            <a:r>
              <a:rPr lang="tr-TR" dirty="0">
                <a:latin typeface="Helvetica" panose="020B0604020202020204" pitchFamily="34" charset="0"/>
                <a:cs typeface="Helvetica" panose="020B0604020202020204" pitchFamily="34" charset="0"/>
              </a:rPr>
              <a:t> </a:t>
            </a:r>
            <a:r>
              <a:rPr lang="tr-TR" dirty="0" err="1">
                <a:latin typeface="Helvetica" panose="020B0604020202020204" pitchFamily="34" charset="0"/>
                <a:cs typeface="Helvetica" panose="020B0604020202020204" pitchFamily="34" charset="0"/>
              </a:rPr>
              <a:t>warehouse</a:t>
            </a:r>
            <a:r>
              <a:rPr lang="tr-TR"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279561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649224" y="645106"/>
            <a:ext cx="3650279" cy="1259894"/>
          </a:xfrm>
        </p:spPr>
        <p:txBody>
          <a:bodyPr>
            <a:normAutofit/>
          </a:bodyPr>
          <a:lstStyle/>
          <a:p>
            <a:r>
              <a:rPr lang="tr-TR" b="1" dirty="0">
                <a:latin typeface="Helvetica" panose="020B0604020202020204" pitchFamily="34" charset="0"/>
                <a:cs typeface="Helvetica" panose="020B0604020202020204" pitchFamily="34" charset="0"/>
              </a:rPr>
              <a:t>SAFETY STO</a:t>
            </a:r>
            <a:r>
              <a:rPr lang="tr-TR" sz="3200" b="1" dirty="0">
                <a:latin typeface="Helvetica" panose="020B0604020202020204" pitchFamily="34" charset="0"/>
                <a:cs typeface="Helvetica" panose="020B0604020202020204" pitchFamily="34" charset="0"/>
              </a:rPr>
              <a:t>CK</a:t>
            </a:r>
            <a:endParaRPr lang="tr-TR" b="1" dirty="0">
              <a:latin typeface="Helvetica" panose="020B0604020202020204" pitchFamily="34" charset="0"/>
              <a:cs typeface="Helvetica" panose="020B0604020202020204" pitchFamily="34" charset="0"/>
            </a:endParaRPr>
          </a:p>
        </p:txBody>
      </p:sp>
      <p:sp>
        <p:nvSpPr>
          <p:cNvPr id="47" name="Rectangle 46">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p:cNvSpPr>
            <a:spLocks noGrp="1"/>
          </p:cNvSpPr>
          <p:nvPr>
            <p:ph idx="1"/>
          </p:nvPr>
        </p:nvSpPr>
        <p:spPr>
          <a:xfrm>
            <a:off x="649225" y="1775534"/>
            <a:ext cx="4366658" cy="4509856"/>
          </a:xfrm>
        </p:spPr>
        <p:txBody>
          <a:bodyPr>
            <a:normAutofit lnSpcReduction="10000"/>
          </a:bodyPr>
          <a:lstStyle/>
          <a:p>
            <a:pPr>
              <a:lnSpc>
                <a:spcPct val="150000"/>
              </a:lnSpc>
              <a:buFont typeface="Wingdings" panose="05000000000000000000" pitchFamily="2" charset="2"/>
              <a:buChar char="v"/>
            </a:pPr>
            <a:r>
              <a:rPr lang="en-US" sz="1700" dirty="0">
                <a:latin typeface="Helvetica" panose="020B0604020202020204" pitchFamily="34" charset="0"/>
                <a:cs typeface="Helvetica" panose="020B0604020202020204" pitchFamily="34" charset="0"/>
              </a:rPr>
              <a:t>It is very important to deliver on time in order to increase customer satisfaction.</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Therefore</a:t>
            </a:r>
            <a:r>
              <a:rPr lang="tr-TR" sz="1700" dirty="0">
                <a:latin typeface="Helvetica" panose="020B0604020202020204" pitchFamily="34" charset="0"/>
                <a:cs typeface="Helvetica" panose="020B0604020202020204" pitchFamily="34" charset="0"/>
              </a:rPr>
              <a:t>, </a:t>
            </a:r>
            <a:r>
              <a:rPr lang="en-US" sz="1700" dirty="0">
                <a:latin typeface="Helvetica" panose="020B0604020202020204" pitchFamily="34" charset="0"/>
                <a:cs typeface="Helvetica" panose="020B0604020202020204" pitchFamily="34" charset="0"/>
              </a:rPr>
              <a:t>suppliers need to deliver fabrics on time. In some cases, there may be delays in the fabrics.</a:t>
            </a:r>
            <a:r>
              <a:rPr lang="tr-TR" sz="1700" dirty="0">
                <a:latin typeface="Helvetica" panose="020B0604020202020204" pitchFamily="34" charset="0"/>
                <a:cs typeface="Helvetica" panose="020B0604020202020204" pitchFamily="34" charset="0"/>
              </a:rPr>
              <a:t> </a:t>
            </a:r>
          </a:p>
          <a:p>
            <a:pPr>
              <a:lnSpc>
                <a:spcPct val="150000"/>
              </a:lnSpc>
              <a:buFont typeface="Wingdings" panose="05000000000000000000" pitchFamily="2" charset="2"/>
              <a:buChar char="v"/>
            </a:pPr>
            <a:r>
              <a:rPr lang="tr-TR" sz="1700" dirty="0" err="1">
                <a:latin typeface="Helvetica" panose="020B0604020202020204" pitchFamily="34" charset="0"/>
                <a:cs typeface="Helvetica" panose="020B0604020202020204" pitchFamily="34" charset="0"/>
              </a:rPr>
              <a:t>Our</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solution</a:t>
            </a:r>
            <a:r>
              <a:rPr lang="tr-TR" sz="1700" dirty="0">
                <a:latin typeface="Helvetica" panose="020B0604020202020204" pitchFamily="34" charset="0"/>
                <a:cs typeface="Helvetica" panose="020B0604020202020204" pitchFamily="34" charset="0"/>
              </a:rPr>
              <a:t> is </a:t>
            </a:r>
            <a:r>
              <a:rPr lang="tr-TR" sz="1700" dirty="0" err="1">
                <a:latin typeface="Helvetica" panose="020B0604020202020204" pitchFamily="34" charset="0"/>
                <a:cs typeface="Helvetica" panose="020B0604020202020204" pitchFamily="34" charset="0"/>
              </a:rPr>
              <a:t>safety</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stock</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With</a:t>
            </a:r>
            <a:r>
              <a:rPr lang="tr-TR" sz="1700" dirty="0">
                <a:latin typeface="Helvetica" panose="020B0604020202020204" pitchFamily="34" charset="0"/>
                <a:cs typeface="Helvetica" panose="020B0604020202020204" pitchFamily="34" charset="0"/>
              </a:rPr>
              <a:t> a </a:t>
            </a:r>
            <a:r>
              <a:rPr lang="tr-TR" sz="1700" dirty="0" err="1">
                <a:latin typeface="Helvetica" panose="020B0604020202020204" pitchFamily="34" charset="0"/>
                <a:cs typeface="Helvetica" panose="020B0604020202020204" pitchFamily="34" charset="0"/>
              </a:rPr>
              <a:t>safety</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stock</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delays</a:t>
            </a:r>
            <a:r>
              <a:rPr lang="tr-TR" sz="1700" dirty="0">
                <a:latin typeface="Helvetica" panose="020B0604020202020204" pitchFamily="34" charset="0"/>
                <a:cs typeface="Helvetica" panose="020B0604020202020204" pitchFamily="34" charset="0"/>
              </a:rPr>
              <a:t> can be </a:t>
            </a:r>
            <a:r>
              <a:rPr lang="tr-TR" sz="1700" dirty="0" err="1">
                <a:latin typeface="Helvetica" panose="020B0604020202020204" pitchFamily="34" charset="0"/>
                <a:cs typeface="Helvetica" panose="020B0604020202020204" pitchFamily="34" charset="0"/>
              </a:rPr>
              <a:t>avoided</a:t>
            </a:r>
            <a:r>
              <a:rPr lang="tr-TR" sz="1700" dirty="0">
                <a:latin typeface="Helvetica" panose="020B0604020202020204" pitchFamily="34" charset="0"/>
                <a:cs typeface="Helvetica" panose="020B0604020202020204" pitchFamily="34" charset="0"/>
              </a:rPr>
              <a:t>.</a:t>
            </a:r>
          </a:p>
          <a:p>
            <a:pPr>
              <a:lnSpc>
                <a:spcPct val="150000"/>
              </a:lnSpc>
              <a:buFont typeface="Wingdings" panose="05000000000000000000" pitchFamily="2" charset="2"/>
              <a:buChar char="v"/>
            </a:pPr>
            <a:r>
              <a:rPr lang="tr-TR" sz="1700" dirty="0" err="1">
                <a:latin typeface="Helvetica" panose="020B0604020202020204" pitchFamily="34" charset="0"/>
                <a:cs typeface="Helvetica" panose="020B0604020202020204" pitchFamily="34" charset="0"/>
              </a:rPr>
              <a:t>The</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company</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will</a:t>
            </a:r>
            <a:r>
              <a:rPr lang="tr-TR" sz="1700" dirty="0">
                <a:latin typeface="Helvetica" panose="020B0604020202020204" pitchFamily="34" charset="0"/>
                <a:cs typeface="Helvetica" panose="020B0604020202020204" pitchFamily="34" charset="0"/>
              </a:rPr>
              <a:t> be </a:t>
            </a:r>
            <a:r>
              <a:rPr lang="tr-TR" sz="1700" dirty="0" err="1">
                <a:latin typeface="Helvetica" panose="020B0604020202020204" pitchFamily="34" charset="0"/>
                <a:cs typeface="Helvetica" panose="020B0604020202020204" pitchFamily="34" charset="0"/>
              </a:rPr>
              <a:t>forecast</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customers</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monthly</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demand</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According</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to</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this</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situation</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they</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keep</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monthly</a:t>
            </a:r>
            <a:r>
              <a:rPr lang="tr-TR" sz="1700" dirty="0">
                <a:latin typeface="Helvetica" panose="020B0604020202020204" pitchFamily="34" charset="0"/>
                <a:cs typeface="Helvetica" panose="020B0604020202020204" pitchFamily="34" charset="0"/>
              </a:rPr>
              <a:t> </a:t>
            </a:r>
            <a:r>
              <a:rPr lang="tr-TR" sz="1700" dirty="0" err="1">
                <a:latin typeface="Helvetica" panose="020B0604020202020204" pitchFamily="34" charset="0"/>
                <a:cs typeface="Helvetica" panose="020B0604020202020204" pitchFamily="34" charset="0"/>
              </a:rPr>
              <a:t>stock</a:t>
            </a:r>
            <a:r>
              <a:rPr lang="tr-TR" sz="1700" dirty="0">
                <a:latin typeface="Helvetica" panose="020B0604020202020204" pitchFamily="34" charset="0"/>
                <a:cs typeface="Helvetica" panose="020B0604020202020204" pitchFamily="34" charset="0"/>
              </a:rPr>
              <a:t>.</a:t>
            </a:r>
          </a:p>
        </p:txBody>
      </p:sp>
      <p:pic>
        <p:nvPicPr>
          <p:cNvPr id="5" name="Picture 4" descr="A picture containing diagram&#10;&#10;Description automatically generated">
            <a:extLst>
              <a:ext uri="{FF2B5EF4-FFF2-40B4-BE49-F238E27FC236}">
                <a16:creationId xmlns:a16="http://schemas.microsoft.com/office/drawing/2014/main" id="{6E6AF5D0-4146-476F-B469-2214223A5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1345541"/>
            <a:ext cx="6953577" cy="3841851"/>
          </a:xfrm>
          <a:prstGeom prst="rect">
            <a:avLst/>
          </a:prstGeom>
        </p:spPr>
      </p:pic>
      <p:sp>
        <p:nvSpPr>
          <p:cNvPr id="49"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1164957"/>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205</TotalTime>
  <Words>987</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Helvetica</vt:lpstr>
      <vt:lpstr>Wingdings</vt:lpstr>
      <vt:lpstr>Wingdings 3</vt:lpstr>
      <vt:lpstr>Duman</vt:lpstr>
      <vt:lpstr>SUPPLY CHAIN MANAGEMENT    Aleyna Kaya 1700003936 Berk Hayta    1507010042 Ömer Yıldız   1600002687 Caner Küllük 1600003410</vt:lpstr>
      <vt:lpstr>WHAT IS A SUPPLY CHAIN?</vt:lpstr>
      <vt:lpstr>WHAT IS A SUPPLY CHAIN MANAGEMENT?</vt:lpstr>
      <vt:lpstr>UNIQUE TEXTILE</vt:lpstr>
      <vt:lpstr>OUR MISSION &amp; VISION</vt:lpstr>
      <vt:lpstr>OUR STRATEGIES</vt:lpstr>
      <vt:lpstr>SUPPLY CHAIN NETWORK</vt:lpstr>
      <vt:lpstr>ERP-MRP SYSTEMS</vt:lpstr>
      <vt:lpstr>SAFETY STOCK</vt:lpstr>
      <vt:lpstr>FORECASTING</vt:lpstr>
      <vt:lpstr>LOGISTICS</vt:lpstr>
      <vt:lpstr>LOGISTICS</vt:lpstr>
      <vt:lpstr>FACILITIES</vt:lpstr>
      <vt:lpstr>PRICING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dc:title>
  <dc:creator>Aleyna  Kaya</dc:creator>
  <cp:lastModifiedBy>Caner Küllük</cp:lastModifiedBy>
  <cp:revision>22</cp:revision>
  <dcterms:created xsi:type="dcterms:W3CDTF">2021-08-15T20:44:08Z</dcterms:created>
  <dcterms:modified xsi:type="dcterms:W3CDTF">2021-08-16T09:02:09Z</dcterms:modified>
</cp:coreProperties>
</file>