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66" r:id="rId15"/>
    <p:sldId id="267" r:id="rId16"/>
    <p:sldId id="273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931-9B5A-48F9-A280-243E602684EB}" type="datetimeFigureOut">
              <a:rPr lang="tr-TR" smtClean="0"/>
              <a:pPr/>
              <a:t>11.01.2020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A6D6-12E7-42AA-AFD9-B66BF2FFDD1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931-9B5A-48F9-A280-243E602684EB}" type="datetimeFigureOut">
              <a:rPr lang="tr-TR" smtClean="0"/>
              <a:pPr/>
              <a:t>11.01.2020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A6D6-12E7-42AA-AFD9-B66BF2FFDD1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931-9B5A-48F9-A280-243E602684EB}" type="datetimeFigureOut">
              <a:rPr lang="tr-TR" smtClean="0"/>
              <a:pPr/>
              <a:t>11.01.2020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A6D6-12E7-42AA-AFD9-B66BF2FFDD1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931-9B5A-48F9-A280-243E602684EB}" type="datetimeFigureOut">
              <a:rPr lang="tr-TR" smtClean="0"/>
              <a:pPr/>
              <a:t>11.01.2020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A6D6-12E7-42AA-AFD9-B66BF2FFDD1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931-9B5A-48F9-A280-243E602684EB}" type="datetimeFigureOut">
              <a:rPr lang="tr-TR" smtClean="0"/>
              <a:pPr/>
              <a:t>11.01.2020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A6D6-12E7-42AA-AFD9-B66BF2FFDD1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931-9B5A-48F9-A280-243E602684EB}" type="datetimeFigureOut">
              <a:rPr lang="tr-TR" smtClean="0"/>
              <a:pPr/>
              <a:t>11.01.2020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A6D6-12E7-42AA-AFD9-B66BF2FFDD1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931-9B5A-48F9-A280-243E602684EB}" type="datetimeFigureOut">
              <a:rPr lang="tr-TR" smtClean="0"/>
              <a:pPr/>
              <a:t>11.01.2020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A6D6-12E7-42AA-AFD9-B66BF2FFDD1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931-9B5A-48F9-A280-243E602684EB}" type="datetimeFigureOut">
              <a:rPr lang="tr-TR" smtClean="0"/>
              <a:pPr/>
              <a:t>11.01.2020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A6D6-12E7-42AA-AFD9-B66BF2FFDD1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931-9B5A-48F9-A280-243E602684EB}" type="datetimeFigureOut">
              <a:rPr lang="tr-TR" smtClean="0"/>
              <a:pPr/>
              <a:t>11.01.2020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A6D6-12E7-42AA-AFD9-B66BF2FFDD1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931-9B5A-48F9-A280-243E602684EB}" type="datetimeFigureOut">
              <a:rPr lang="tr-TR" smtClean="0"/>
              <a:pPr/>
              <a:t>11.01.2020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A6D6-12E7-42AA-AFD9-B66BF2FFDD1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931-9B5A-48F9-A280-243E602684EB}" type="datetimeFigureOut">
              <a:rPr lang="tr-TR" smtClean="0"/>
              <a:pPr/>
              <a:t>11.01.2020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A6D6-12E7-42AA-AFD9-B66BF2FFDD1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3931-9B5A-48F9-A280-243E602684EB}" type="datetimeFigureOut">
              <a:rPr lang="tr-TR" smtClean="0"/>
              <a:pPr/>
              <a:t>11.01.2020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A6D6-12E7-42AA-AFD9-B66BF2FFDD1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CMPE 462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>CEMİL UZUN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DENİZ KAYA – 150308003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MUHAMMED KAYA - 150302022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1000108"/>
            <a:ext cx="8229600" cy="11430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</a:rPr>
              <a:t>Step 7: Tune model using a cross-validation pipeline.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is a process for reliably estimating the performance of </a:t>
            </a:r>
            <a:r>
              <a:rPr lang="en-US" b="1" dirty="0">
                <a:solidFill>
                  <a:schemeClr val="bg1"/>
                </a:solidFill>
              </a:rPr>
              <a:t>a method</a:t>
            </a:r>
            <a:r>
              <a:rPr lang="en-US" dirty="0">
                <a:solidFill>
                  <a:schemeClr val="bg1"/>
                </a:solidFill>
              </a:rPr>
              <a:t> for building a model by training and evaluating your model multiple times using the same method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tr-TR" dirty="0" smtClean="0">
              <a:solidFill>
                <a:schemeClr val="bg1"/>
              </a:solidFill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Split your data into </a:t>
            </a:r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 equal parts, or "folds" (typically </a:t>
            </a:r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=10).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Train your model on </a:t>
            </a:r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-1 folds (e.g. the first 9 folds).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Evaluate it on the remaining "hold-out" fold (e.g. the 10th fold).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Perform steps (2) and (3) </a:t>
            </a:r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 times, each time holding out a different fold.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Aggregate the performance across all </a:t>
            </a:r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 folds. This is your performance metric.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768086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cross</a:t>
            </a:r>
            <a:r>
              <a:rPr lang="tr-TR" b="1" dirty="0">
                <a:solidFill>
                  <a:schemeClr val="bg1"/>
                </a:solidFill>
              </a:rPr>
              <a:t>-</a:t>
            </a:r>
            <a:r>
              <a:rPr lang="tr-TR" b="1" dirty="0" err="1">
                <a:solidFill>
                  <a:schemeClr val="bg1"/>
                </a:solidFill>
              </a:rPr>
              <a:t>validation</a:t>
            </a:r>
            <a:r>
              <a:rPr lang="tr-TR" b="1" dirty="0">
                <a:solidFill>
                  <a:schemeClr val="bg1"/>
                </a:solidFill>
              </a:rPr>
              <a:t> "</a:t>
            </a:r>
            <a:r>
              <a:rPr lang="tr-TR" b="1" dirty="0" err="1">
                <a:solidFill>
                  <a:schemeClr val="bg1"/>
                </a:solidFill>
              </a:rPr>
              <a:t>pipeline</a:t>
            </a:r>
            <a:r>
              <a:rPr lang="tr-TR" b="1" dirty="0">
                <a:solidFill>
                  <a:schemeClr val="bg1"/>
                </a:solidFill>
              </a:rPr>
              <a:t>?"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Split your data into </a:t>
            </a:r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 equal parts, or "folds" (typically </a:t>
            </a:r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=10).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Preprocess </a:t>
            </a:r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-1 training folds.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Train your model on the same </a:t>
            </a:r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-1 folds.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Preprocess the hold-out fold using the same transformations from step (2).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Evaluate your model on the same hold-out fold.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Perform steps </a:t>
            </a:r>
            <a:r>
              <a:rPr lang="en-US" b="1" dirty="0">
                <a:solidFill>
                  <a:schemeClr val="bg1"/>
                </a:solidFill>
              </a:rPr>
              <a:t>(2) - (5)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 times, each time holding out a different fold.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Aggregate the performance across all </a:t>
            </a:r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 folds. This is your performance metric.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871543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 8: Refit on the entire training set.</a:t>
            </a:r>
            <a:br>
              <a:rPr lang="en-US" b="1" dirty="0">
                <a:solidFill>
                  <a:schemeClr val="bg1"/>
                </a:solidFill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chemeClr val="bg1"/>
                </a:solidFill>
              </a:rPr>
              <a:t>To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increase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the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accuracy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we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refit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the</a:t>
            </a:r>
            <a:r>
              <a:rPr lang="tr-TR" dirty="0" smtClean="0">
                <a:solidFill>
                  <a:schemeClr val="bg1"/>
                </a:solidFill>
              </a:rPr>
              <a:t> model.</a:t>
            </a:r>
            <a:endParaRPr lang="tr-TR" dirty="0" smtClean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pPr fontAlgn="base"/>
            <a:endParaRPr lang="tr-TR" dirty="0" smtClean="0">
              <a:solidFill>
                <a:schemeClr val="bg1"/>
              </a:solidFill>
            </a:endParaRPr>
          </a:p>
          <a:p>
            <a:pPr fontAlgn="base"/>
            <a:r>
              <a:rPr lang="tr-TR" dirty="0" err="1" smtClean="0">
                <a:solidFill>
                  <a:schemeClr val="bg1"/>
                </a:solidFill>
              </a:rPr>
              <a:t>print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clf</a:t>
            </a:r>
            <a:r>
              <a:rPr lang="tr-TR" dirty="0">
                <a:solidFill>
                  <a:schemeClr val="bg1"/>
                </a:solidFill>
              </a:rPr>
              <a:t>.</a:t>
            </a:r>
            <a:r>
              <a:rPr lang="tr-TR" dirty="0" err="1">
                <a:solidFill>
                  <a:schemeClr val="bg1"/>
                </a:solidFill>
              </a:rPr>
              <a:t>refit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 9: Evaluate model pipeline on test data.</a:t>
            </a:r>
            <a:br>
              <a:rPr lang="en-US" b="1" dirty="0">
                <a:solidFill>
                  <a:schemeClr val="bg1"/>
                </a:solidFill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err="1" smtClean="0">
                <a:solidFill>
                  <a:schemeClr val="bg1"/>
                </a:solidFill>
              </a:rPr>
              <a:t>We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are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sending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our</a:t>
            </a:r>
            <a:r>
              <a:rPr lang="tr-TR" dirty="0" smtClean="0">
                <a:solidFill>
                  <a:schemeClr val="bg1"/>
                </a:solidFill>
              </a:rPr>
              <a:t> test </a:t>
            </a:r>
            <a:r>
              <a:rPr lang="tr-TR" dirty="0" err="1" smtClean="0">
                <a:solidFill>
                  <a:schemeClr val="bg1"/>
                </a:solidFill>
              </a:rPr>
              <a:t>values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to</a:t>
            </a:r>
            <a:r>
              <a:rPr lang="tr-TR" dirty="0" smtClean="0">
                <a:solidFill>
                  <a:schemeClr val="bg1"/>
                </a:solidFill>
              </a:rPr>
              <a:t> model </a:t>
            </a:r>
            <a:r>
              <a:rPr lang="tr-TR" dirty="0" err="1" smtClean="0">
                <a:solidFill>
                  <a:schemeClr val="bg1"/>
                </a:solidFill>
              </a:rPr>
              <a:t>and</a:t>
            </a:r>
            <a:r>
              <a:rPr lang="tr-TR" dirty="0" smtClean="0">
                <a:solidFill>
                  <a:schemeClr val="bg1"/>
                </a:solidFill>
              </a:rPr>
              <a:t> it </a:t>
            </a:r>
            <a:r>
              <a:rPr lang="tr-TR" dirty="0" err="1" smtClean="0">
                <a:solidFill>
                  <a:schemeClr val="bg1"/>
                </a:solidFill>
              </a:rPr>
              <a:t>returns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predicted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quality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values</a:t>
            </a:r>
            <a:r>
              <a:rPr lang="tr-TR" dirty="0" smtClean="0">
                <a:solidFill>
                  <a:schemeClr val="bg1"/>
                </a:solidFill>
              </a:rPr>
              <a:t>.</a:t>
            </a:r>
            <a:endParaRPr lang="tr-T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tr-TR" dirty="0">
              <a:solidFill>
                <a:schemeClr val="bg1"/>
              </a:solidFill>
            </a:endParaRPr>
          </a:p>
          <a:p>
            <a:pPr>
              <a:buNone/>
            </a:pPr>
            <a:endParaRPr lang="tr-TR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  	</a:t>
            </a:r>
            <a:r>
              <a:rPr lang="en-US" dirty="0" err="1" smtClean="0">
                <a:solidFill>
                  <a:schemeClr val="bg1"/>
                </a:solidFill>
              </a:rPr>
              <a:t>y_pred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clf.predict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X_test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imported earlier to evaluate our model performance.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tr-TR" sz="1600" dirty="0" err="1" smtClean="0">
                <a:solidFill>
                  <a:schemeClr val="bg1"/>
                </a:solidFill>
              </a:rPr>
              <a:t>To</a:t>
            </a:r>
            <a:r>
              <a:rPr lang="tr-TR" sz="1600" dirty="0" smtClean="0">
                <a:solidFill>
                  <a:schemeClr val="bg1"/>
                </a:solidFill>
              </a:rPr>
              <a:t> test </a:t>
            </a:r>
            <a:r>
              <a:rPr lang="tr-TR" sz="1600" dirty="0" err="1" smtClean="0">
                <a:solidFill>
                  <a:schemeClr val="bg1"/>
                </a:solidFill>
              </a:rPr>
              <a:t>our</a:t>
            </a:r>
            <a:r>
              <a:rPr lang="tr-TR" sz="1600" dirty="0" smtClean="0">
                <a:solidFill>
                  <a:schemeClr val="bg1"/>
                </a:solidFill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</a:rPr>
              <a:t>model’s</a:t>
            </a:r>
            <a:r>
              <a:rPr lang="tr-TR" sz="1600" dirty="0" smtClean="0">
                <a:solidFill>
                  <a:schemeClr val="bg1"/>
                </a:solidFill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</a:rPr>
              <a:t>performance</a:t>
            </a:r>
            <a:r>
              <a:rPr lang="tr-TR" sz="1600" dirty="0" smtClean="0">
                <a:solidFill>
                  <a:schemeClr val="bg1"/>
                </a:solidFill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</a:rPr>
              <a:t>we</a:t>
            </a:r>
            <a:r>
              <a:rPr lang="tr-TR" sz="1600" dirty="0" smtClean="0">
                <a:solidFill>
                  <a:schemeClr val="bg1"/>
                </a:solidFill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</a:rPr>
              <a:t>used</a:t>
            </a:r>
            <a:r>
              <a:rPr lang="tr-TR" sz="1600" dirty="0" smtClean="0">
                <a:solidFill>
                  <a:schemeClr val="bg1"/>
                </a:solidFill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</a:rPr>
              <a:t>mean</a:t>
            </a:r>
            <a:r>
              <a:rPr lang="tr-TR" sz="1600" dirty="0" smtClean="0">
                <a:solidFill>
                  <a:schemeClr val="bg1"/>
                </a:solidFill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</a:rPr>
              <a:t>squared</a:t>
            </a:r>
            <a:r>
              <a:rPr lang="tr-TR" sz="1600" dirty="0" smtClean="0">
                <a:solidFill>
                  <a:schemeClr val="bg1"/>
                </a:solidFill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</a:rPr>
              <a:t>error</a:t>
            </a:r>
            <a:r>
              <a:rPr lang="tr-TR" sz="1600" dirty="0" smtClean="0">
                <a:solidFill>
                  <a:schemeClr val="bg1"/>
                </a:solidFill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</a:rPr>
              <a:t>method</a:t>
            </a:r>
            <a:r>
              <a:rPr lang="tr-TR" sz="1600" dirty="0" smtClean="0">
                <a:solidFill>
                  <a:schemeClr val="bg1"/>
                </a:solidFill>
              </a:rPr>
              <a:t>.</a:t>
            </a:r>
            <a:endParaRPr lang="tr-TR" sz="1600" dirty="0">
              <a:solidFill>
                <a:schemeClr val="bg1"/>
              </a:solidFill>
            </a:endParaRPr>
          </a:p>
          <a:p>
            <a:pPr fontAlgn="base">
              <a:buNone/>
            </a:pPr>
            <a:endParaRPr lang="tr-TR" sz="1600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endParaRPr lang="tr-TR" sz="1600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tr-TR" sz="1600" dirty="0" err="1" smtClean="0">
                <a:solidFill>
                  <a:schemeClr val="bg1"/>
                </a:solidFill>
              </a:rPr>
              <a:t>print</a:t>
            </a:r>
            <a:r>
              <a:rPr lang="tr-TR" sz="1600" dirty="0" smtClean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mean</a:t>
            </a:r>
            <a:r>
              <a:rPr lang="tr-TR" sz="1600" dirty="0">
                <a:solidFill>
                  <a:schemeClr val="bg1"/>
                </a:solidFill>
              </a:rPr>
              <a:t>_</a:t>
            </a:r>
            <a:r>
              <a:rPr lang="tr-TR" sz="1600" dirty="0" err="1">
                <a:solidFill>
                  <a:schemeClr val="bg1"/>
                </a:solidFill>
              </a:rPr>
              <a:t>squared</a:t>
            </a:r>
            <a:r>
              <a:rPr lang="tr-TR" sz="1600" dirty="0">
                <a:solidFill>
                  <a:schemeClr val="bg1"/>
                </a:solidFill>
              </a:rPr>
              <a:t>_</a:t>
            </a:r>
            <a:r>
              <a:rPr lang="tr-TR" sz="1600" dirty="0" err="1">
                <a:solidFill>
                  <a:schemeClr val="bg1"/>
                </a:solidFill>
              </a:rPr>
              <a:t>error</a:t>
            </a:r>
            <a:r>
              <a:rPr lang="tr-TR" sz="1600" dirty="0">
                <a:solidFill>
                  <a:schemeClr val="bg1"/>
                </a:solidFill>
              </a:rPr>
              <a:t>(y_test, y_</a:t>
            </a:r>
            <a:r>
              <a:rPr lang="tr-TR" sz="1600" dirty="0" err="1">
                <a:solidFill>
                  <a:schemeClr val="bg1"/>
                </a:solidFill>
              </a:rPr>
              <a:t>pred</a:t>
            </a:r>
            <a:r>
              <a:rPr lang="tr-TR" sz="1600" dirty="0" smtClean="0">
                <a:solidFill>
                  <a:schemeClr val="bg1"/>
                </a:solidFill>
              </a:rPr>
              <a:t>)</a:t>
            </a:r>
            <a:endParaRPr lang="tr-TR" sz="1600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endParaRPr lang="tr-TR" sz="1600" dirty="0">
              <a:solidFill>
                <a:schemeClr val="bg1"/>
              </a:solidFill>
            </a:endParaRPr>
          </a:p>
          <a:p>
            <a:pPr fontAlgn="base">
              <a:buNone/>
            </a:pPr>
            <a:endParaRPr lang="tr-TR" sz="1600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tr-TR" sz="1600" dirty="0" err="1" smtClean="0">
                <a:solidFill>
                  <a:schemeClr val="bg1"/>
                </a:solidFill>
              </a:rPr>
              <a:t>Result</a:t>
            </a:r>
            <a:r>
              <a:rPr lang="tr-TR" sz="1600" dirty="0" smtClean="0">
                <a:solidFill>
                  <a:schemeClr val="bg1"/>
                </a:solidFill>
              </a:rPr>
              <a:t>:</a:t>
            </a:r>
            <a:endParaRPr lang="tr-TR" sz="1600" dirty="0">
              <a:solidFill>
                <a:schemeClr val="bg1"/>
              </a:solidFill>
            </a:endParaRPr>
          </a:p>
          <a:p>
            <a:r>
              <a:rPr lang="tr-TR" sz="1600" dirty="0">
                <a:solidFill>
                  <a:schemeClr val="bg1"/>
                </a:solidFill>
              </a:rPr>
              <a:t># 0.35461593750000003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bg1"/>
                </a:solidFill>
              </a:rPr>
              <a:t>Step 1: Set up your environment.</a:t>
            </a:r>
            <a:r>
              <a:rPr lang="en-US" b="1" dirty="0"/>
              <a:t/>
            </a:r>
            <a:br>
              <a:rPr lang="en-US" b="1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/>
          <a:lstStyle/>
          <a:p>
            <a:pPr fontAlgn="base"/>
            <a:r>
              <a:rPr lang="tr-TR" dirty="0" err="1" smtClean="0">
                <a:solidFill>
                  <a:schemeClr val="bg1"/>
                </a:solidFill>
              </a:rPr>
              <a:t>Python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3</a:t>
            </a: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NumPy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Pandas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Scikit</a:t>
            </a:r>
            <a:r>
              <a:rPr lang="tr-TR" dirty="0">
                <a:solidFill>
                  <a:schemeClr val="bg1"/>
                </a:solidFill>
              </a:rPr>
              <a:t>-</a:t>
            </a:r>
            <a:r>
              <a:rPr lang="tr-TR" dirty="0" err="1">
                <a:solidFill>
                  <a:schemeClr val="bg1"/>
                </a:solidFill>
              </a:rPr>
              <a:t>Learn</a:t>
            </a:r>
            <a:r>
              <a:rPr lang="tr-TR" dirty="0">
                <a:solidFill>
                  <a:schemeClr val="bg1"/>
                </a:solidFill>
              </a:rPr>
              <a:t> (a.k.a. </a:t>
            </a:r>
            <a:r>
              <a:rPr lang="tr-TR" dirty="0" err="1">
                <a:solidFill>
                  <a:schemeClr val="bg1"/>
                </a:solidFill>
              </a:rPr>
              <a:t>sklearn</a:t>
            </a:r>
            <a:r>
              <a:rPr lang="tr-TR" dirty="0">
                <a:solidFill>
                  <a:schemeClr val="bg1"/>
                </a:solidFill>
              </a:rPr>
              <a:t>)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4282" y="1071546"/>
            <a:ext cx="8572560" cy="11430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 2: Import libraries and modules.</a:t>
            </a:r>
            <a:br>
              <a:rPr lang="en-US" b="1" dirty="0">
                <a:solidFill>
                  <a:schemeClr val="bg1"/>
                </a:solidFill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tr-TR" dirty="0" err="1">
                <a:solidFill>
                  <a:schemeClr val="bg1"/>
                </a:solidFill>
              </a:rPr>
              <a:t>import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numpy</a:t>
            </a:r>
            <a:r>
              <a:rPr lang="tr-TR" dirty="0">
                <a:solidFill>
                  <a:schemeClr val="bg1"/>
                </a:solidFill>
              </a:rPr>
              <a:t> as </a:t>
            </a:r>
            <a:r>
              <a:rPr lang="tr-TR" dirty="0" err="1">
                <a:solidFill>
                  <a:schemeClr val="bg1"/>
                </a:solidFill>
              </a:rPr>
              <a:t>np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import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pandas</a:t>
            </a:r>
            <a:r>
              <a:rPr lang="tr-TR" dirty="0">
                <a:solidFill>
                  <a:schemeClr val="bg1"/>
                </a:solidFill>
              </a:rPr>
              <a:t> as </a:t>
            </a:r>
            <a:r>
              <a:rPr lang="tr-TR" dirty="0" err="1" smtClean="0">
                <a:solidFill>
                  <a:schemeClr val="bg1"/>
                </a:solidFill>
              </a:rPr>
              <a:t>pd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sklearn</a:t>
            </a:r>
            <a:r>
              <a:rPr lang="tr-TR" dirty="0" smtClean="0">
                <a:solidFill>
                  <a:schemeClr val="bg1"/>
                </a:solidFill>
              </a:rPr>
              <a:t>.model_</a:t>
            </a:r>
            <a:r>
              <a:rPr lang="tr-TR" dirty="0" err="1" smtClean="0">
                <a:solidFill>
                  <a:schemeClr val="bg1"/>
                </a:solidFill>
              </a:rPr>
              <a:t>selection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import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train</a:t>
            </a:r>
            <a:r>
              <a:rPr lang="tr-TR" dirty="0">
                <a:solidFill>
                  <a:schemeClr val="bg1"/>
                </a:solidFill>
              </a:rPr>
              <a:t>_test_</a:t>
            </a:r>
            <a:r>
              <a:rPr lang="tr-TR" dirty="0" err="1">
                <a:solidFill>
                  <a:schemeClr val="bg1"/>
                </a:solidFill>
              </a:rPr>
              <a:t>split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sklearn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import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preprocessing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sklearn</a:t>
            </a:r>
            <a:r>
              <a:rPr lang="tr-TR" dirty="0">
                <a:solidFill>
                  <a:schemeClr val="bg1"/>
                </a:solidFill>
              </a:rPr>
              <a:t>.</a:t>
            </a:r>
            <a:r>
              <a:rPr lang="tr-TR" dirty="0" err="1">
                <a:solidFill>
                  <a:schemeClr val="bg1"/>
                </a:solidFill>
              </a:rPr>
              <a:t>ensemble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import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RandomForestRegressor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sklearn</a:t>
            </a:r>
            <a:r>
              <a:rPr lang="tr-TR" dirty="0">
                <a:solidFill>
                  <a:schemeClr val="bg1"/>
                </a:solidFill>
              </a:rPr>
              <a:t>.</a:t>
            </a:r>
            <a:r>
              <a:rPr lang="tr-TR" dirty="0" err="1">
                <a:solidFill>
                  <a:schemeClr val="bg1"/>
                </a:solidFill>
              </a:rPr>
              <a:t>pipeline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import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make</a:t>
            </a:r>
            <a:r>
              <a:rPr lang="tr-TR" dirty="0">
                <a:solidFill>
                  <a:schemeClr val="bg1"/>
                </a:solidFill>
              </a:rPr>
              <a:t>_</a:t>
            </a:r>
            <a:r>
              <a:rPr lang="tr-TR" dirty="0" err="1">
                <a:solidFill>
                  <a:schemeClr val="bg1"/>
                </a:solidFill>
              </a:rPr>
              <a:t>pipeline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sklearn</a:t>
            </a:r>
            <a:r>
              <a:rPr lang="tr-TR" dirty="0">
                <a:solidFill>
                  <a:schemeClr val="bg1"/>
                </a:solidFill>
              </a:rPr>
              <a:t>.model_</a:t>
            </a:r>
            <a:r>
              <a:rPr lang="tr-TR" dirty="0" err="1">
                <a:solidFill>
                  <a:schemeClr val="bg1"/>
                </a:solidFill>
              </a:rPr>
              <a:t>selection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import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GridSearchCV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sklearn</a:t>
            </a:r>
            <a:r>
              <a:rPr lang="tr-TR" dirty="0">
                <a:solidFill>
                  <a:schemeClr val="bg1"/>
                </a:solidFill>
              </a:rPr>
              <a:t>.</a:t>
            </a:r>
            <a:r>
              <a:rPr lang="tr-TR" dirty="0" err="1">
                <a:solidFill>
                  <a:schemeClr val="bg1"/>
                </a:solidFill>
              </a:rPr>
              <a:t>metrics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import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mean</a:t>
            </a:r>
            <a:r>
              <a:rPr lang="tr-TR" dirty="0">
                <a:solidFill>
                  <a:schemeClr val="bg1"/>
                </a:solidFill>
              </a:rPr>
              <a:t>_</a:t>
            </a:r>
            <a:r>
              <a:rPr lang="tr-TR" dirty="0" err="1">
                <a:solidFill>
                  <a:schemeClr val="bg1"/>
                </a:solidFill>
              </a:rPr>
              <a:t>squared</a:t>
            </a:r>
            <a:r>
              <a:rPr lang="tr-TR" dirty="0">
                <a:solidFill>
                  <a:schemeClr val="bg1"/>
                </a:solidFill>
              </a:rPr>
              <a:t>_</a:t>
            </a:r>
            <a:r>
              <a:rPr lang="tr-TR" dirty="0" err="1">
                <a:solidFill>
                  <a:schemeClr val="bg1"/>
                </a:solidFill>
              </a:rPr>
              <a:t>error</a:t>
            </a:r>
            <a:r>
              <a:rPr lang="tr-TR" dirty="0">
                <a:solidFill>
                  <a:schemeClr val="bg1"/>
                </a:solidFill>
              </a:rPr>
              <a:t>, r2_</a:t>
            </a:r>
            <a:r>
              <a:rPr lang="tr-TR" dirty="0" err="1">
                <a:solidFill>
                  <a:schemeClr val="bg1"/>
                </a:solidFill>
              </a:rPr>
              <a:t>score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sklearn</a:t>
            </a:r>
            <a:r>
              <a:rPr lang="tr-TR" dirty="0">
                <a:solidFill>
                  <a:schemeClr val="bg1"/>
                </a:solidFill>
              </a:rPr>
              <a:t>.</a:t>
            </a:r>
            <a:r>
              <a:rPr lang="tr-TR" dirty="0" err="1">
                <a:solidFill>
                  <a:schemeClr val="bg1"/>
                </a:solidFill>
              </a:rPr>
              <a:t>externals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import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joblib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 3: Load red wine data.</a:t>
            </a:r>
            <a:br>
              <a:rPr lang="en-US" b="1" dirty="0">
                <a:solidFill>
                  <a:schemeClr val="bg1"/>
                </a:solidFill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>
            <a:normAutofit/>
          </a:bodyPr>
          <a:lstStyle/>
          <a:p>
            <a:pPr algn="just" fontAlgn="base"/>
            <a:r>
              <a:rPr lang="tr-TR" sz="1600" dirty="0">
                <a:solidFill>
                  <a:schemeClr val="bg1"/>
                </a:solidFill>
              </a:rPr>
              <a:t>http://mlr.cs.umass.edu/ml/machine-learning-databases/wine-quality/winequality-red.csv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000240"/>
            <a:ext cx="553664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143380"/>
            <a:ext cx="557745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2 İçerik Yer Tutucusu"/>
          <p:cNvSpPr txBox="1">
            <a:spLocks/>
          </p:cNvSpPr>
          <p:nvPr/>
        </p:nvSpPr>
        <p:spPr>
          <a:xfrm>
            <a:off x="285720" y="2214554"/>
            <a:ext cx="2786082" cy="3597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csv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dataframe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pandas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library</a:t>
            </a:r>
            <a:r>
              <a:rPr kumimoji="0" lang="tr-TR" sz="20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>
                <a:solidFill>
                  <a:schemeClr val="bg1"/>
                </a:solidFill>
              </a:rPr>
              <a:t>Here's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the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list</a:t>
            </a:r>
            <a:r>
              <a:rPr lang="tr-TR" dirty="0" smtClean="0">
                <a:solidFill>
                  <a:schemeClr val="bg1"/>
                </a:solidFill>
              </a:rPr>
              <a:t> of </a:t>
            </a:r>
            <a:r>
              <a:rPr lang="tr-TR" dirty="0" err="1" smtClean="0">
                <a:solidFill>
                  <a:schemeClr val="bg1"/>
                </a:solidFill>
              </a:rPr>
              <a:t>all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the</a:t>
            </a:r>
            <a:r>
              <a:rPr lang="tr-TR" dirty="0" smtClean="0">
                <a:solidFill>
                  <a:schemeClr val="bg1"/>
                </a:solidFill>
              </a:rPr>
              <a:t> </a:t>
            </a:r>
            <a:r>
              <a:rPr lang="tr-TR" dirty="0" err="1" smtClean="0">
                <a:solidFill>
                  <a:schemeClr val="bg1"/>
                </a:solidFill>
              </a:rPr>
              <a:t>features</a:t>
            </a:r>
            <a:r>
              <a:rPr lang="tr-TR" dirty="0" smtClean="0">
                <a:solidFill>
                  <a:schemeClr val="bg1"/>
                </a:solidFill>
              </a:rPr>
              <a:t>:</a:t>
            </a:r>
            <a:br>
              <a:rPr lang="tr-TR" dirty="0" smtClean="0">
                <a:solidFill>
                  <a:schemeClr val="bg1"/>
                </a:solidFill>
              </a:rPr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tr-TR" dirty="0" err="1" smtClean="0">
                <a:solidFill>
                  <a:schemeClr val="bg1"/>
                </a:solidFill>
              </a:rPr>
              <a:t>quality</a:t>
            </a:r>
            <a:r>
              <a:rPr lang="tr-TR" dirty="0">
                <a:solidFill>
                  <a:schemeClr val="bg1"/>
                </a:solidFill>
              </a:rPr>
              <a:t> (</a:t>
            </a:r>
            <a:r>
              <a:rPr lang="tr-TR" dirty="0" err="1">
                <a:solidFill>
                  <a:schemeClr val="bg1"/>
                </a:solidFill>
              </a:rPr>
              <a:t>target</a:t>
            </a:r>
            <a:r>
              <a:rPr lang="tr-TR" dirty="0">
                <a:solidFill>
                  <a:schemeClr val="bg1"/>
                </a:solidFill>
              </a:rPr>
              <a:t>)</a:t>
            </a: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fixed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acidity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volatile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acidity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citric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acid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residual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sugar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chlorides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free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sulfur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dioxide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>
                <a:solidFill>
                  <a:schemeClr val="bg1"/>
                </a:solidFill>
              </a:rPr>
              <a:t>total </a:t>
            </a:r>
            <a:r>
              <a:rPr lang="tr-TR" dirty="0" err="1">
                <a:solidFill>
                  <a:schemeClr val="bg1"/>
                </a:solidFill>
              </a:rPr>
              <a:t>sulfur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dioxide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density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pH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sulphates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alcohol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20002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 4: Split data into training and test sets.</a:t>
            </a:r>
            <a:br>
              <a:rPr lang="en-US" b="1" dirty="0">
                <a:solidFill>
                  <a:schemeClr val="bg1"/>
                </a:solidFill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tr-TR" sz="2400" dirty="0" smtClean="0">
              <a:solidFill>
                <a:schemeClr val="bg1"/>
              </a:solidFill>
            </a:endParaRPr>
          </a:p>
          <a:p>
            <a:pPr fontAlgn="base"/>
            <a:endParaRPr lang="tr-TR" sz="2400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X_train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X_test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y_train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y_test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train_test_split</a:t>
            </a:r>
            <a:r>
              <a:rPr lang="en-US" sz="2400" dirty="0">
                <a:solidFill>
                  <a:schemeClr val="bg1"/>
                </a:solidFill>
              </a:rPr>
              <a:t>(X, y, </a:t>
            </a:r>
          </a:p>
          <a:p>
            <a:pPr fontAlgn="base">
              <a:buNone/>
            </a:pPr>
            <a:r>
              <a:rPr lang="en-US" sz="2400" dirty="0">
                <a:solidFill>
                  <a:schemeClr val="bg1"/>
                </a:solidFill>
              </a:rPr>
              <a:t>                                                    </a:t>
            </a:r>
            <a:r>
              <a:rPr lang="en-US" sz="2400" dirty="0" err="1">
                <a:solidFill>
                  <a:schemeClr val="bg1"/>
                </a:solidFill>
              </a:rPr>
              <a:t>test_size</a:t>
            </a:r>
            <a:r>
              <a:rPr lang="en-US" sz="2400" dirty="0">
                <a:solidFill>
                  <a:schemeClr val="bg1"/>
                </a:solidFill>
              </a:rPr>
              <a:t>=0.2, </a:t>
            </a:r>
          </a:p>
          <a:p>
            <a:pPr fontAlgn="base">
              <a:buNone/>
            </a:pPr>
            <a:r>
              <a:rPr lang="en-US" sz="2400" dirty="0">
                <a:solidFill>
                  <a:schemeClr val="bg1"/>
                </a:solidFill>
              </a:rPr>
              <a:t>                                                    </a:t>
            </a:r>
            <a:r>
              <a:rPr lang="en-US" sz="2400" dirty="0" err="1">
                <a:solidFill>
                  <a:schemeClr val="bg1"/>
                </a:solidFill>
              </a:rPr>
              <a:t>random_state</a:t>
            </a:r>
            <a:r>
              <a:rPr lang="en-US" sz="2400" dirty="0">
                <a:solidFill>
                  <a:schemeClr val="bg1"/>
                </a:solidFill>
              </a:rPr>
              <a:t>=123, </a:t>
            </a:r>
          </a:p>
          <a:p>
            <a:pPr fontAlgn="base">
              <a:buNone/>
            </a:pPr>
            <a:r>
              <a:rPr lang="en-US" sz="2400" dirty="0">
                <a:solidFill>
                  <a:schemeClr val="bg1"/>
                </a:solidFill>
              </a:rPr>
              <a:t>                                                    stratify=y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tr-TR" sz="2400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endParaRPr lang="tr-TR" sz="2400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tr-TR" sz="2400" dirty="0" smtClean="0">
                <a:solidFill>
                  <a:schemeClr val="bg1"/>
                </a:solidFill>
              </a:rPr>
              <a:t>*</a:t>
            </a:r>
            <a:r>
              <a:rPr lang="en-US" sz="2400" dirty="0">
                <a:solidFill>
                  <a:schemeClr val="bg1"/>
                </a:solidFill>
              </a:rPr>
              <a:t> we'll set aside 20% of the data as a test set for evaluating our model.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 5: Declare data preprocessing steps.</a:t>
            </a:r>
            <a:br>
              <a:rPr lang="en-US" b="1" dirty="0">
                <a:solidFill>
                  <a:schemeClr val="bg1"/>
                </a:solidFill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Standardization is the process of subtracting the means from each feature and then </a:t>
            </a:r>
            <a:r>
              <a:rPr lang="en-US" dirty="0" smtClean="0">
                <a:solidFill>
                  <a:schemeClr val="bg1"/>
                </a:solidFill>
              </a:rPr>
              <a:t>dividing </a:t>
            </a:r>
            <a:r>
              <a:rPr lang="en-US" dirty="0">
                <a:solidFill>
                  <a:schemeClr val="bg1"/>
                </a:solidFill>
              </a:rPr>
              <a:t>by the feature standard deviations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tr-TR" dirty="0" smtClean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857628"/>
            <a:ext cx="748626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1430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Here's how you do it: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 err="1">
                <a:solidFill>
                  <a:schemeClr val="bg1"/>
                </a:solidFill>
              </a:rPr>
              <a:t>scaler</a:t>
            </a:r>
            <a:r>
              <a:rPr lang="tr-TR" sz="2800" dirty="0">
                <a:solidFill>
                  <a:schemeClr val="bg1"/>
                </a:solidFill>
              </a:rPr>
              <a:t> = </a:t>
            </a:r>
            <a:r>
              <a:rPr lang="tr-TR" sz="2800" dirty="0" err="1">
                <a:solidFill>
                  <a:schemeClr val="bg1"/>
                </a:solidFill>
              </a:rPr>
              <a:t>preprocessing</a:t>
            </a:r>
            <a:r>
              <a:rPr lang="tr-TR" sz="2800" dirty="0">
                <a:solidFill>
                  <a:schemeClr val="bg1"/>
                </a:solidFill>
              </a:rPr>
              <a:t>.</a:t>
            </a:r>
            <a:r>
              <a:rPr lang="tr-TR" sz="2800" dirty="0" err="1">
                <a:solidFill>
                  <a:schemeClr val="bg1"/>
                </a:solidFill>
              </a:rPr>
              <a:t>StandardScaler</a:t>
            </a:r>
            <a:r>
              <a:rPr lang="tr-TR" sz="2800" dirty="0">
                <a:solidFill>
                  <a:schemeClr val="bg1"/>
                </a:solidFill>
              </a:rPr>
              <a:t>().fit(X_</a:t>
            </a:r>
            <a:r>
              <a:rPr lang="tr-TR" sz="2800" dirty="0" err="1">
                <a:solidFill>
                  <a:schemeClr val="bg1"/>
                </a:solidFill>
              </a:rPr>
              <a:t>train</a:t>
            </a:r>
            <a:r>
              <a:rPr lang="tr-TR" sz="2800" dirty="0" smtClean="0">
                <a:solidFill>
                  <a:schemeClr val="bg1"/>
                </a:solidFill>
              </a:rPr>
              <a:t>)</a:t>
            </a:r>
          </a:p>
          <a:p>
            <a:endParaRPr lang="tr-TR" sz="2800" dirty="0">
              <a:solidFill>
                <a:schemeClr val="bg1"/>
              </a:solidFill>
            </a:endParaRPr>
          </a:p>
          <a:p>
            <a:pPr fontAlgn="base"/>
            <a:r>
              <a:rPr lang="tr-TR" sz="2800" dirty="0">
                <a:solidFill>
                  <a:schemeClr val="bg1"/>
                </a:solidFill>
              </a:rPr>
              <a:t>X_</a:t>
            </a:r>
            <a:r>
              <a:rPr lang="tr-TR" sz="2800" dirty="0" err="1">
                <a:solidFill>
                  <a:schemeClr val="bg1"/>
                </a:solidFill>
              </a:rPr>
              <a:t>train</a:t>
            </a:r>
            <a:r>
              <a:rPr lang="tr-TR" sz="2800" dirty="0">
                <a:solidFill>
                  <a:schemeClr val="bg1"/>
                </a:solidFill>
              </a:rPr>
              <a:t>_</a:t>
            </a:r>
            <a:r>
              <a:rPr lang="tr-TR" sz="2800" dirty="0" err="1">
                <a:solidFill>
                  <a:schemeClr val="bg1"/>
                </a:solidFill>
              </a:rPr>
              <a:t>scaled</a:t>
            </a:r>
            <a:r>
              <a:rPr lang="tr-TR" sz="2800" dirty="0">
                <a:solidFill>
                  <a:schemeClr val="bg1"/>
                </a:solidFill>
              </a:rPr>
              <a:t> = </a:t>
            </a:r>
            <a:r>
              <a:rPr lang="tr-TR" sz="2800" dirty="0" err="1">
                <a:solidFill>
                  <a:schemeClr val="bg1"/>
                </a:solidFill>
              </a:rPr>
              <a:t>scaler</a:t>
            </a:r>
            <a:r>
              <a:rPr lang="tr-TR" sz="2800" dirty="0">
                <a:solidFill>
                  <a:schemeClr val="bg1"/>
                </a:solidFill>
              </a:rPr>
              <a:t>.</a:t>
            </a:r>
            <a:r>
              <a:rPr lang="tr-TR" sz="2800" dirty="0" err="1">
                <a:solidFill>
                  <a:schemeClr val="bg1"/>
                </a:solidFill>
              </a:rPr>
              <a:t>transform</a:t>
            </a:r>
            <a:r>
              <a:rPr lang="tr-TR" sz="2800" dirty="0">
                <a:solidFill>
                  <a:schemeClr val="bg1"/>
                </a:solidFill>
              </a:rPr>
              <a:t>(X_</a:t>
            </a:r>
            <a:r>
              <a:rPr lang="tr-TR" sz="2800" dirty="0" err="1">
                <a:solidFill>
                  <a:schemeClr val="bg1"/>
                </a:solidFill>
              </a:rPr>
              <a:t>train</a:t>
            </a:r>
            <a:r>
              <a:rPr lang="tr-TR" sz="2800" dirty="0">
                <a:solidFill>
                  <a:schemeClr val="bg1"/>
                </a:solidFill>
              </a:rPr>
              <a:t>)</a:t>
            </a:r>
          </a:p>
          <a:p>
            <a:pPr fontAlgn="base"/>
            <a:r>
              <a:rPr lang="tr-TR" sz="2800" dirty="0">
                <a:solidFill>
                  <a:schemeClr val="bg1"/>
                </a:solidFill>
              </a:rPr>
              <a:t> </a:t>
            </a:r>
          </a:p>
          <a:p>
            <a:pPr fontAlgn="base"/>
            <a:r>
              <a:rPr lang="tr-TR" sz="2800" dirty="0" err="1">
                <a:solidFill>
                  <a:schemeClr val="bg1"/>
                </a:solidFill>
              </a:rPr>
              <a:t>print</a:t>
            </a:r>
            <a:r>
              <a:rPr lang="tr-TR" sz="2800" dirty="0">
                <a:solidFill>
                  <a:schemeClr val="bg1"/>
                </a:solidFill>
              </a:rPr>
              <a:t> X_</a:t>
            </a:r>
            <a:r>
              <a:rPr lang="tr-TR" sz="2800" dirty="0" err="1">
                <a:solidFill>
                  <a:schemeClr val="bg1"/>
                </a:solidFill>
              </a:rPr>
              <a:t>train</a:t>
            </a:r>
            <a:r>
              <a:rPr lang="tr-TR" sz="2800" dirty="0">
                <a:solidFill>
                  <a:schemeClr val="bg1"/>
                </a:solidFill>
              </a:rPr>
              <a:t>_</a:t>
            </a:r>
            <a:r>
              <a:rPr lang="tr-TR" sz="2800" dirty="0" err="1">
                <a:solidFill>
                  <a:schemeClr val="bg1"/>
                </a:solidFill>
              </a:rPr>
              <a:t>scaled</a:t>
            </a:r>
            <a:r>
              <a:rPr lang="tr-TR" sz="2800" dirty="0">
                <a:solidFill>
                  <a:schemeClr val="bg1"/>
                </a:solidFill>
              </a:rPr>
              <a:t>.</a:t>
            </a:r>
            <a:r>
              <a:rPr lang="tr-TR" sz="2800" dirty="0" err="1">
                <a:solidFill>
                  <a:schemeClr val="bg1"/>
                </a:solidFill>
              </a:rPr>
              <a:t>mean</a:t>
            </a:r>
            <a:r>
              <a:rPr lang="tr-TR" sz="2800" dirty="0">
                <a:solidFill>
                  <a:schemeClr val="bg1"/>
                </a:solidFill>
              </a:rPr>
              <a:t>(</a:t>
            </a:r>
            <a:r>
              <a:rPr lang="tr-TR" sz="2800" dirty="0" err="1">
                <a:solidFill>
                  <a:schemeClr val="bg1"/>
                </a:solidFill>
              </a:rPr>
              <a:t>axis</a:t>
            </a:r>
            <a:r>
              <a:rPr lang="tr-TR" sz="2800" dirty="0">
                <a:solidFill>
                  <a:schemeClr val="bg1"/>
                </a:solidFill>
              </a:rPr>
              <a:t>=0)</a:t>
            </a:r>
          </a:p>
          <a:p>
            <a:pPr fontAlgn="base"/>
            <a:r>
              <a:rPr lang="tr-TR" sz="2800" dirty="0">
                <a:solidFill>
                  <a:schemeClr val="bg1"/>
                </a:solidFill>
              </a:rPr>
              <a:t># [ 0.  0.  0.  0.  0.  0.  0.  0.  0.  0.  0.]</a:t>
            </a:r>
          </a:p>
          <a:p>
            <a:pPr fontAlgn="base"/>
            <a:r>
              <a:rPr lang="tr-TR" sz="2800" dirty="0">
                <a:solidFill>
                  <a:schemeClr val="bg1"/>
                </a:solidFill>
              </a:rPr>
              <a:t> </a:t>
            </a:r>
          </a:p>
          <a:p>
            <a:pPr fontAlgn="base"/>
            <a:r>
              <a:rPr lang="tr-TR" sz="2800" dirty="0" err="1">
                <a:solidFill>
                  <a:schemeClr val="bg1"/>
                </a:solidFill>
              </a:rPr>
              <a:t>print</a:t>
            </a:r>
            <a:r>
              <a:rPr lang="tr-TR" sz="2800" dirty="0">
                <a:solidFill>
                  <a:schemeClr val="bg1"/>
                </a:solidFill>
              </a:rPr>
              <a:t> X_</a:t>
            </a:r>
            <a:r>
              <a:rPr lang="tr-TR" sz="2800" dirty="0" err="1">
                <a:solidFill>
                  <a:schemeClr val="bg1"/>
                </a:solidFill>
              </a:rPr>
              <a:t>train</a:t>
            </a:r>
            <a:r>
              <a:rPr lang="tr-TR" sz="2800" dirty="0">
                <a:solidFill>
                  <a:schemeClr val="bg1"/>
                </a:solidFill>
              </a:rPr>
              <a:t>_</a:t>
            </a:r>
            <a:r>
              <a:rPr lang="tr-TR" sz="2800" dirty="0" err="1">
                <a:solidFill>
                  <a:schemeClr val="bg1"/>
                </a:solidFill>
              </a:rPr>
              <a:t>scaled</a:t>
            </a:r>
            <a:r>
              <a:rPr lang="tr-TR" sz="2800" dirty="0">
                <a:solidFill>
                  <a:schemeClr val="bg1"/>
                </a:solidFill>
              </a:rPr>
              <a:t>.</a:t>
            </a:r>
            <a:r>
              <a:rPr lang="tr-TR" sz="2800" dirty="0" err="1">
                <a:solidFill>
                  <a:schemeClr val="bg1"/>
                </a:solidFill>
              </a:rPr>
              <a:t>std</a:t>
            </a:r>
            <a:r>
              <a:rPr lang="tr-TR" sz="2800" dirty="0">
                <a:solidFill>
                  <a:schemeClr val="bg1"/>
                </a:solidFill>
              </a:rPr>
              <a:t>(</a:t>
            </a:r>
            <a:r>
              <a:rPr lang="tr-TR" sz="2800" dirty="0" err="1">
                <a:solidFill>
                  <a:schemeClr val="bg1"/>
                </a:solidFill>
              </a:rPr>
              <a:t>axis</a:t>
            </a:r>
            <a:r>
              <a:rPr lang="tr-TR" sz="2800" dirty="0">
                <a:solidFill>
                  <a:schemeClr val="bg1"/>
                </a:solidFill>
              </a:rPr>
              <a:t>=0)</a:t>
            </a:r>
          </a:p>
          <a:p>
            <a:pPr fontAlgn="base"/>
            <a:r>
              <a:rPr lang="tr-TR" sz="2800" dirty="0">
                <a:solidFill>
                  <a:schemeClr val="bg1"/>
                </a:solidFill>
              </a:rPr>
              <a:t># [ 1.  1.  1.  1.  1.  1.  1.  1.  1.  1.  1.]</a:t>
            </a:r>
          </a:p>
          <a:p>
            <a:endParaRPr lang="tr-TR" sz="2800" dirty="0" smtClean="0">
              <a:solidFill>
                <a:schemeClr val="bg1"/>
              </a:solidFill>
            </a:endParaRPr>
          </a:p>
          <a:p>
            <a:endParaRPr lang="tr-T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Step</a:t>
            </a:r>
            <a:r>
              <a:rPr lang="en-US" b="1" dirty="0">
                <a:solidFill>
                  <a:schemeClr val="bg1"/>
                </a:solidFill>
              </a:rPr>
              <a:t> 6: Declare </a:t>
            </a:r>
            <a:r>
              <a:rPr lang="en-US" b="1" dirty="0" err="1">
                <a:solidFill>
                  <a:schemeClr val="bg1"/>
                </a:solidFill>
              </a:rPr>
              <a:t>hyperparameters</a:t>
            </a:r>
            <a:r>
              <a:rPr lang="en-US" b="1" dirty="0">
                <a:solidFill>
                  <a:schemeClr val="bg1"/>
                </a:solidFill>
              </a:rPr>
              <a:t> to tune.</a:t>
            </a:r>
            <a:br>
              <a:rPr lang="en-US" b="1" dirty="0">
                <a:solidFill>
                  <a:schemeClr val="bg1"/>
                </a:solidFill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tr-TR" dirty="0" err="1" smtClean="0">
                <a:solidFill>
                  <a:schemeClr val="bg1"/>
                </a:solidFill>
              </a:rPr>
              <a:t>Our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parameters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that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we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used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for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tuning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the</a:t>
            </a:r>
            <a:r>
              <a:rPr lang="tr-TR" dirty="0" smtClean="0">
                <a:solidFill>
                  <a:schemeClr val="bg1"/>
                </a:solidFill>
              </a:rPr>
              <a:t> model.</a:t>
            </a:r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sz="1800" dirty="0" err="1">
                <a:solidFill>
                  <a:schemeClr val="bg1"/>
                </a:solidFill>
              </a:rPr>
              <a:t>hyperparameters</a:t>
            </a:r>
            <a:r>
              <a:rPr lang="tr-TR" sz="1800" dirty="0">
                <a:solidFill>
                  <a:schemeClr val="bg1"/>
                </a:solidFill>
              </a:rPr>
              <a:t> = { '</a:t>
            </a:r>
            <a:r>
              <a:rPr lang="tr-TR" sz="1800" dirty="0" err="1">
                <a:solidFill>
                  <a:schemeClr val="bg1"/>
                </a:solidFill>
              </a:rPr>
              <a:t>randomforestregressor</a:t>
            </a:r>
            <a:r>
              <a:rPr lang="tr-TR" sz="1800" dirty="0">
                <a:solidFill>
                  <a:schemeClr val="bg1"/>
                </a:solidFill>
              </a:rPr>
              <a:t>__</a:t>
            </a:r>
            <a:r>
              <a:rPr lang="tr-TR" sz="1800" dirty="0" err="1">
                <a:solidFill>
                  <a:schemeClr val="bg1"/>
                </a:solidFill>
              </a:rPr>
              <a:t>max</a:t>
            </a:r>
            <a:r>
              <a:rPr lang="tr-TR" sz="1800" dirty="0">
                <a:solidFill>
                  <a:schemeClr val="bg1"/>
                </a:solidFill>
              </a:rPr>
              <a:t>_</a:t>
            </a:r>
            <a:r>
              <a:rPr lang="tr-TR" sz="1800" dirty="0" err="1">
                <a:solidFill>
                  <a:schemeClr val="bg1"/>
                </a:solidFill>
              </a:rPr>
              <a:t>features</a:t>
            </a:r>
            <a:r>
              <a:rPr lang="tr-TR" sz="1800" dirty="0">
                <a:solidFill>
                  <a:schemeClr val="bg1"/>
                </a:solidFill>
              </a:rPr>
              <a:t>' : ['</a:t>
            </a:r>
            <a:r>
              <a:rPr lang="tr-TR" sz="1800" dirty="0" err="1">
                <a:solidFill>
                  <a:schemeClr val="bg1"/>
                </a:solidFill>
              </a:rPr>
              <a:t>auto</a:t>
            </a:r>
            <a:r>
              <a:rPr lang="tr-TR" sz="1800" dirty="0">
                <a:solidFill>
                  <a:schemeClr val="bg1"/>
                </a:solidFill>
              </a:rPr>
              <a:t>', '</a:t>
            </a:r>
            <a:r>
              <a:rPr lang="tr-TR" sz="1800" dirty="0" err="1">
                <a:solidFill>
                  <a:schemeClr val="bg1"/>
                </a:solidFill>
              </a:rPr>
              <a:t>sqrt</a:t>
            </a:r>
            <a:r>
              <a:rPr lang="tr-TR" sz="1800" dirty="0">
                <a:solidFill>
                  <a:schemeClr val="bg1"/>
                </a:solidFill>
              </a:rPr>
              <a:t>', 'log2'],</a:t>
            </a:r>
          </a:p>
          <a:p>
            <a:pPr fontAlgn="base"/>
            <a:r>
              <a:rPr lang="tr-TR" sz="1800" dirty="0">
                <a:solidFill>
                  <a:schemeClr val="bg1"/>
                </a:solidFill>
              </a:rPr>
              <a:t>                  '</a:t>
            </a:r>
            <a:r>
              <a:rPr lang="tr-TR" sz="1800" dirty="0" err="1">
                <a:solidFill>
                  <a:schemeClr val="bg1"/>
                </a:solidFill>
              </a:rPr>
              <a:t>randomforestregressor</a:t>
            </a:r>
            <a:r>
              <a:rPr lang="tr-TR" sz="1800" dirty="0">
                <a:solidFill>
                  <a:schemeClr val="bg1"/>
                </a:solidFill>
              </a:rPr>
              <a:t>__</a:t>
            </a:r>
            <a:r>
              <a:rPr lang="tr-TR" sz="1800" dirty="0" err="1">
                <a:solidFill>
                  <a:schemeClr val="bg1"/>
                </a:solidFill>
              </a:rPr>
              <a:t>max</a:t>
            </a:r>
            <a:r>
              <a:rPr lang="tr-TR" sz="1800" dirty="0">
                <a:solidFill>
                  <a:schemeClr val="bg1"/>
                </a:solidFill>
              </a:rPr>
              <a:t>_</a:t>
            </a:r>
            <a:r>
              <a:rPr lang="tr-TR" sz="1800" dirty="0" err="1">
                <a:solidFill>
                  <a:schemeClr val="bg1"/>
                </a:solidFill>
              </a:rPr>
              <a:t>depth</a:t>
            </a:r>
            <a:r>
              <a:rPr lang="tr-TR" sz="1800" dirty="0">
                <a:solidFill>
                  <a:schemeClr val="bg1"/>
                </a:solidFill>
              </a:rPr>
              <a:t>': [</a:t>
            </a:r>
            <a:r>
              <a:rPr lang="tr-TR" sz="1800" dirty="0" err="1">
                <a:solidFill>
                  <a:schemeClr val="bg1"/>
                </a:solidFill>
              </a:rPr>
              <a:t>None</a:t>
            </a:r>
            <a:r>
              <a:rPr lang="tr-TR" sz="1800" dirty="0">
                <a:solidFill>
                  <a:schemeClr val="bg1"/>
                </a:solidFill>
              </a:rPr>
              <a:t>, 5, 3, 1]}</a:t>
            </a:r>
          </a:p>
          <a:p>
            <a:pPr fontAlgn="base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265</Words>
  <Application>Microsoft Office PowerPoint</Application>
  <PresentationFormat>Ekran Gösterisi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Ofis Teması</vt:lpstr>
      <vt:lpstr>CMPE 462 CEMİL UZUN</vt:lpstr>
      <vt:lpstr>Step 1: Set up your environment. </vt:lpstr>
      <vt:lpstr>Step 2: Import libraries and modules. </vt:lpstr>
      <vt:lpstr>Step 3: Load red wine data. </vt:lpstr>
      <vt:lpstr>Here's the list of all the features: </vt:lpstr>
      <vt:lpstr>Step 4: Split data into training and test sets. </vt:lpstr>
      <vt:lpstr>Step 5: Declare data preprocessing steps. </vt:lpstr>
      <vt:lpstr>Here's how you do it:  </vt:lpstr>
      <vt:lpstr>Step 6: Declare hyperparameters to tune. </vt:lpstr>
      <vt:lpstr>Step 7: Tune model using a cross-validation pipeline.  </vt:lpstr>
      <vt:lpstr>Slayt 11</vt:lpstr>
      <vt:lpstr>cross-validation "pipeline?"</vt:lpstr>
      <vt:lpstr>Slayt 13</vt:lpstr>
      <vt:lpstr>Step 8: Refit on the entire training set. </vt:lpstr>
      <vt:lpstr>Step 9: Evaluate model pipeline on test data. </vt:lpstr>
      <vt:lpstr>imported earlier to evaluate our model performance.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462 CEMİL UZUN</dc:title>
  <dc:creator>Muhammed Kaya</dc:creator>
  <cp:lastModifiedBy>Muhammed Kaya</cp:lastModifiedBy>
  <cp:revision>15</cp:revision>
  <dcterms:created xsi:type="dcterms:W3CDTF">2020-01-09T16:01:56Z</dcterms:created>
  <dcterms:modified xsi:type="dcterms:W3CDTF">2020-01-11T05:18:49Z</dcterms:modified>
</cp:coreProperties>
</file>