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7" r:id="rId4"/>
    <p:sldId id="288" r:id="rId5"/>
    <p:sldId id="259" r:id="rId6"/>
    <p:sldId id="285" r:id="rId7"/>
    <p:sldId id="295" r:id="rId8"/>
    <p:sldId id="293" r:id="rId9"/>
    <p:sldId id="290" r:id="rId10"/>
    <p:sldId id="291" r:id="rId11"/>
    <p:sldId id="294" r:id="rId12"/>
    <p:sldId id="286" r:id="rId13"/>
    <p:sldId id="281" r:id="rId14"/>
    <p:sldId id="284" r:id="rId15"/>
    <p:sldId id="277" r:id="rId16"/>
    <p:sldId id="282" r:id="rId17"/>
    <p:sldId id="280" r:id="rId18"/>
    <p:sldId id="289" r:id="rId19"/>
    <p:sldId id="274" r:id="rId20"/>
    <p:sldId id="275" r:id="rId21"/>
    <p:sldId id="283"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11" r:id="rId35"/>
    <p:sldId id="309" r:id="rId36"/>
    <p:sldId id="310" r:id="rId37"/>
    <p:sldId id="312" r:id="rId38"/>
    <p:sldId id="313" r:id="rId39"/>
    <p:sldId id="314" r:id="rId40"/>
    <p:sldId id="266" r:id="rId41"/>
    <p:sldId id="276" r:id="rId42"/>
    <p:sldId id="296"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DFD13C-C073-0EF4-6B13-2BAB0DD1A17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E821F0-1AE0-E72B-26EE-A9F8F097E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4FC43A-E7C3-4A89-0FFE-633BF7D0DB85}"/>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BB805340-6299-B914-6F82-D9B0FBA2DD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5EB555-51CB-DC01-5104-252A5543F9B1}"/>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211799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BC9466-28A8-1262-C2BD-96966B94FE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4D87-B993-658F-208A-7FF9EB860E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80FAB1-987B-63DF-90EB-344CAF829463}"/>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09205D46-5198-256F-9EBD-F66D65E4E5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301445-74A1-3717-EEAF-72C9C5336399}"/>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40545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01947C9-C9C3-C2F8-C3F6-2BE944C80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E4139D4-1373-C17C-6458-C9DEA9C8137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6A8926-6DB3-DD00-2E20-8AF5A9E7CFC3}"/>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B2830F05-415B-A9F3-8EFD-9225922063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97420-5EBB-4E87-58CD-5644E7E65240}"/>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380386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EEA5C-A20D-FB12-7D75-A0B7020F83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DAE42-7008-359C-9A59-F6DB7759F9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F72DBF-5E41-3AE1-856A-A6FF12DBED6B}"/>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BD50F62C-2757-E666-CD83-707BB1131B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C49572-669F-07A8-5A77-E5A51640343F}"/>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96330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94B68-BEC2-7283-808E-A00D89B9E6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3AF31B-0A62-81E3-13B0-704F7B5B3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4C2384-B08A-60D2-8617-0763B1979844}"/>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5E4F53AA-48AE-DBF7-FB7E-52C821520E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87051B-7CA6-6861-E94C-3F7FF61830CF}"/>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102572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21E3A-3E78-E3B4-2A45-C8CEEA7D3E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AA0DB2-F163-CA38-8A92-6C5D0C0DA0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BA9561F-6C1B-7FEB-06BF-8DD78FA7ADE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7E9BC8E-C50A-743C-173A-06F99B89B101}"/>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67AB30C9-BA3F-63D1-5653-8619FBB847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1D68E6-6C5D-7543-481E-C273CD56E1A6}"/>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304870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67361-3A7D-5D54-DEDD-84AFE963F30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EC690F-E221-9CD0-BBE9-AD7318DCA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7ADB098-040C-282D-1EFB-202ABD149E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B1FEDF-5E6F-66D0-3939-6EC248F24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DB6992-9A5C-FF71-1D1E-D6C62B275DD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5AEC43-6261-9419-6A75-69441E32CDDC}"/>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8" name="フッター プレースホルダー 7">
            <a:extLst>
              <a:ext uri="{FF2B5EF4-FFF2-40B4-BE49-F238E27FC236}">
                <a16:creationId xmlns:a16="http://schemas.microsoft.com/office/drawing/2014/main" id="{72AF00F6-47BF-4412-35EE-977D90CE6E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A77D41-367A-2235-D927-5EF54846564C}"/>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211645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57607-B069-D6B8-C68F-F658193F00F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1764D9B-3D81-7167-F618-577AD6ECC4AB}"/>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4" name="フッター プレースホルダー 3">
            <a:extLst>
              <a:ext uri="{FF2B5EF4-FFF2-40B4-BE49-F238E27FC236}">
                <a16:creationId xmlns:a16="http://schemas.microsoft.com/office/drawing/2014/main" id="{F23468EB-4923-1612-63A1-84ED54F553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AC89E4-4AC1-CF56-B003-1EA53154D9EB}"/>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410570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7D0194-BBE5-7F2F-C8A3-0858CF44B40F}"/>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3" name="フッター プレースホルダー 2">
            <a:extLst>
              <a:ext uri="{FF2B5EF4-FFF2-40B4-BE49-F238E27FC236}">
                <a16:creationId xmlns:a16="http://schemas.microsoft.com/office/drawing/2014/main" id="{83A15FE2-FD86-F8DA-2F04-43EC1B11933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76191F-35D7-0FF0-95F3-51F9FF72EA56}"/>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307064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E389D-1F29-ED53-5A0E-0816003380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0C969F-B1D4-F9C9-933E-07B680C3C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D89D0A-5949-F4EA-FAA7-2C31156C7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C89E64-F9DD-13A4-4E83-69465A3CBD30}"/>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2C439614-2C6D-72FD-DAED-429171B4A6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4EAEB4-185A-F935-7828-92317EC670B7}"/>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314154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2D00B-75DD-6374-4FC1-56B09117DF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330C6C9-C22F-A6F7-C662-E3142BC3A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93ECC0-D80E-D869-64F2-4A47D2C47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05BB58-F807-F0E2-692B-0D8DC84CB39B}"/>
              </a:ext>
            </a:extLst>
          </p:cNvPr>
          <p:cNvSpPr>
            <a:spLocks noGrp="1"/>
          </p:cNvSpPr>
          <p:nvPr>
            <p:ph type="dt" sz="half" idx="10"/>
          </p:nvPr>
        </p:nvSpPr>
        <p:spPr/>
        <p:txBody>
          <a:bodyPr/>
          <a:lstStyle/>
          <a:p>
            <a:fld id="{13EB8C2B-A41E-4189-9D4E-79C6CDE93144}" type="datetimeFigureOut">
              <a:rPr kumimoji="1" lang="ja-JP" altLang="en-US" smtClean="0"/>
              <a:t>2023/8/16</a:t>
            </a:fld>
            <a:endParaRPr kumimoji="1" lang="ja-JP" altLang="en-US"/>
          </a:p>
        </p:txBody>
      </p:sp>
      <p:sp>
        <p:nvSpPr>
          <p:cNvPr id="6" name="フッター プレースホルダー 5">
            <a:extLst>
              <a:ext uri="{FF2B5EF4-FFF2-40B4-BE49-F238E27FC236}">
                <a16:creationId xmlns:a16="http://schemas.microsoft.com/office/drawing/2014/main" id="{67304852-0CA3-ECF5-0BD4-C32627C79C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1D97C7-B08A-B324-33ED-A4E84BAA9479}"/>
              </a:ext>
            </a:extLst>
          </p:cNvPr>
          <p:cNvSpPr>
            <a:spLocks noGrp="1"/>
          </p:cNvSpPr>
          <p:nvPr>
            <p:ph type="sldNum" sz="quarter" idx="12"/>
          </p:nvPr>
        </p:nvSpPr>
        <p:spPr/>
        <p:txBody>
          <a:body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40817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0CA1FA-1DB1-CD6F-ED54-D14B464B0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2A980F-15CB-3A1A-4EDC-12A033ADC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7B7B9A-2BE3-7A1F-4A4F-94C550D8F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B8C2B-A41E-4189-9D4E-79C6CDE93144}" type="datetimeFigureOut">
              <a:rPr kumimoji="1" lang="ja-JP" altLang="en-US" smtClean="0"/>
              <a:t>2023/8/16</a:t>
            </a:fld>
            <a:endParaRPr kumimoji="1" lang="ja-JP" altLang="en-US"/>
          </a:p>
        </p:txBody>
      </p:sp>
      <p:sp>
        <p:nvSpPr>
          <p:cNvPr id="5" name="フッター プレースホルダー 4">
            <a:extLst>
              <a:ext uri="{FF2B5EF4-FFF2-40B4-BE49-F238E27FC236}">
                <a16:creationId xmlns:a16="http://schemas.microsoft.com/office/drawing/2014/main" id="{89768CCC-122F-C84E-CB43-7895950B76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1F1813-3DEF-07DC-DD09-F4DDD444C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D4463-8E25-4AB2-8878-A238344806F2}" type="slidenum">
              <a:rPr kumimoji="1" lang="ja-JP" altLang="en-US" smtClean="0"/>
              <a:t>‹#›</a:t>
            </a:fld>
            <a:endParaRPr kumimoji="1" lang="ja-JP" altLang="en-US"/>
          </a:p>
        </p:txBody>
      </p:sp>
    </p:spTree>
    <p:extLst>
      <p:ext uri="{BB962C8B-B14F-4D97-AF65-F5344CB8AC3E}">
        <p14:creationId xmlns:p14="http://schemas.microsoft.com/office/powerpoint/2010/main" val="209492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17/06/relationships/model3d" Target="../media/model3d2.glb"/></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6.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 Id="rId9" Type="http://schemas.openxmlformats.org/officeDocument/2006/relationships/image" Target="../media/image41.jpe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17/06/relationships/model3d" Target="../media/model3d2.glb"/></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1F485-3253-89EC-AAD6-3F39C62325A6}"/>
              </a:ext>
            </a:extLst>
          </p:cNvPr>
          <p:cNvSpPr>
            <a:spLocks noGrp="1"/>
          </p:cNvSpPr>
          <p:nvPr>
            <p:ph type="ctrTitle"/>
          </p:nvPr>
        </p:nvSpPr>
        <p:spPr>
          <a:xfrm>
            <a:off x="1524000" y="1530220"/>
            <a:ext cx="9144000" cy="1156996"/>
          </a:xfrm>
        </p:spPr>
        <p:txBody>
          <a:bodyPr/>
          <a:lstStyle/>
          <a:p>
            <a:r>
              <a:rPr kumimoji="1" lang="en-US" altLang="ja-JP" dirty="0"/>
              <a:t>Bioinformatics </a:t>
            </a:r>
            <a:r>
              <a:rPr lang="en-US" altLang="ja-JP" dirty="0"/>
              <a:t>seminar</a:t>
            </a:r>
            <a:endParaRPr kumimoji="1" lang="ja-JP" altLang="en-US" dirty="0"/>
          </a:p>
        </p:txBody>
      </p:sp>
      <p:sp>
        <p:nvSpPr>
          <p:cNvPr id="3" name="字幕 2">
            <a:extLst>
              <a:ext uri="{FF2B5EF4-FFF2-40B4-BE49-F238E27FC236}">
                <a16:creationId xmlns:a16="http://schemas.microsoft.com/office/drawing/2014/main" id="{125ABA1A-471D-31BB-24B7-90875BE375DC}"/>
              </a:ext>
            </a:extLst>
          </p:cNvPr>
          <p:cNvSpPr>
            <a:spLocks noGrp="1"/>
          </p:cNvSpPr>
          <p:nvPr>
            <p:ph type="subTitle" idx="1"/>
          </p:nvPr>
        </p:nvSpPr>
        <p:spPr>
          <a:xfrm>
            <a:off x="1524000" y="3630029"/>
            <a:ext cx="9144000" cy="1445823"/>
          </a:xfrm>
        </p:spPr>
        <p:txBody>
          <a:bodyPr>
            <a:normAutofit/>
          </a:bodyPr>
          <a:lstStyle/>
          <a:p>
            <a:r>
              <a:rPr lang="ja-JP" altLang="en-US" dirty="0"/>
              <a:t>栢野 功政</a:t>
            </a:r>
            <a:endParaRPr lang="en-US" altLang="ja-JP" dirty="0"/>
          </a:p>
          <a:p>
            <a:r>
              <a:rPr lang="ja-JP" altLang="en-US" dirty="0"/>
              <a:t>岡山大学　医学部医学科５年</a:t>
            </a:r>
            <a:endParaRPr lang="en-US" altLang="ja-JP" dirty="0"/>
          </a:p>
          <a:p>
            <a:r>
              <a:rPr lang="ja-JP" altLang="en-US" dirty="0"/>
              <a:t>大学院医歯薬学総合研究科 組織機能修復学分野　</a:t>
            </a:r>
            <a:endParaRPr lang="en-US" altLang="ja-JP" dirty="0"/>
          </a:p>
        </p:txBody>
      </p:sp>
    </p:spTree>
    <p:extLst>
      <p:ext uri="{BB962C8B-B14F-4D97-AF65-F5344CB8AC3E}">
        <p14:creationId xmlns:p14="http://schemas.microsoft.com/office/powerpoint/2010/main" val="5413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6" name="3D モデル 5" descr="赤い球">
                <a:extLst>
                  <a:ext uri="{FF2B5EF4-FFF2-40B4-BE49-F238E27FC236}">
                    <a16:creationId xmlns:a16="http://schemas.microsoft.com/office/drawing/2014/main" id="{D214A0D0-D1BD-830D-2C64-156EB4B286B6}"/>
                  </a:ext>
                </a:extLst>
              </p:cNvPr>
              <p:cNvGraphicFramePr/>
              <p:nvPr/>
            </p:nvGraphicFramePr>
            <p:xfrm>
              <a:off x="1592710" y="1989000"/>
              <a:ext cx="2880000" cy="2880000"/>
            </p:xfrm>
            <a:graphic>
              <a:graphicData uri="http://schemas.microsoft.com/office/drawing/2017/model3d">
                <am3d:model3d r:embed="rId2">
                  <am3d:spPr>
                    <a:xfrm>
                      <a:off x="0" y="0"/>
                      <a:ext cx="2880000" cy="28800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3"/>
                  </am3d:raster>
                  <am3d:objViewport viewportSz="50868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モデル 5" descr="赤い球">
                <a:extLst>
                  <a:ext uri="{FF2B5EF4-FFF2-40B4-BE49-F238E27FC236}">
                    <a16:creationId xmlns:a16="http://schemas.microsoft.com/office/drawing/2014/main" id="{D214A0D0-D1BD-830D-2C64-156EB4B286B6}"/>
                  </a:ext>
                </a:extLst>
              </p:cNvPr>
              <p:cNvPicPr>
                <a:picLocks noGrp="1" noRot="1" noChangeAspect="1" noMove="1" noResize="1" noEditPoints="1" noAdjustHandles="1" noChangeArrowheads="1" noChangeShapeType="1" noCrop="1"/>
              </p:cNvPicPr>
              <p:nvPr/>
            </p:nvPicPr>
            <p:blipFill>
              <a:blip r:embed="rId3"/>
              <a:stretch>
                <a:fillRect/>
              </a:stretch>
            </p:blipFill>
            <p:spPr>
              <a:xfrm>
                <a:off x="1592710" y="1989000"/>
                <a:ext cx="2880000" cy="28800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F707A623-E73F-2831-0D94-0322CA0633CF}"/>
                  </a:ext>
                </a:extLst>
              </p:cNvPr>
              <p:cNvGraphicFramePr/>
              <p:nvPr/>
            </p:nvGraphicFramePr>
            <p:xfrm>
              <a:off x="7719291" y="1899000"/>
              <a:ext cx="3060000" cy="3060000"/>
            </p:xfrm>
            <a:graphic>
              <a:graphicData uri="http://schemas.microsoft.com/office/drawing/2017/model3d">
                <am3d:model3d r:embed="rId4">
                  <am3d:spPr>
                    <a:xfrm>
                      <a:off x="0" y="0"/>
                      <a:ext cx="3060000" cy="30600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540482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F707A623-E73F-2831-0D94-0322CA0633CF}"/>
                  </a:ext>
                </a:extLst>
              </p:cNvPr>
              <p:cNvPicPr>
                <a:picLocks noGrp="1" noRot="1" noChangeAspect="1" noMove="1" noResize="1" noEditPoints="1" noAdjustHandles="1" noChangeArrowheads="1" noChangeShapeType="1" noCrop="1"/>
              </p:cNvPicPr>
              <p:nvPr/>
            </p:nvPicPr>
            <p:blipFill>
              <a:blip r:embed="rId5"/>
              <a:stretch>
                <a:fillRect/>
              </a:stretch>
            </p:blipFill>
            <p:spPr>
              <a:xfrm>
                <a:off x="7719291" y="1899000"/>
                <a:ext cx="3060000" cy="3060000"/>
              </a:xfrm>
              <a:prstGeom prst="rect">
                <a:avLst/>
              </a:prstGeom>
            </p:spPr>
          </p:pic>
        </mc:Fallback>
      </mc:AlternateContent>
      <p:cxnSp>
        <p:nvCxnSpPr>
          <p:cNvPr id="12" name="直線コネクタ 11">
            <a:extLst>
              <a:ext uri="{FF2B5EF4-FFF2-40B4-BE49-F238E27FC236}">
                <a16:creationId xmlns:a16="http://schemas.microsoft.com/office/drawing/2014/main" id="{46B459EF-B43E-681D-FFF8-317AF1B8F5E5}"/>
              </a:ext>
            </a:extLst>
          </p:cNvPr>
          <p:cNvCxnSpPr>
            <a:cxnSpLocks/>
          </p:cNvCxnSpPr>
          <p:nvPr/>
        </p:nvCxnSpPr>
        <p:spPr>
          <a:xfrm>
            <a:off x="1658112"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C1A9539-A73C-028C-0328-3F105A5657C9}"/>
              </a:ext>
            </a:extLst>
          </p:cNvPr>
          <p:cNvCxnSpPr>
            <a:cxnSpLocks/>
          </p:cNvCxnSpPr>
          <p:nvPr/>
        </p:nvCxnSpPr>
        <p:spPr>
          <a:xfrm>
            <a:off x="4407408"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E6AAE53-6ABA-48F4-3567-76C6143062E6}"/>
              </a:ext>
            </a:extLst>
          </p:cNvPr>
          <p:cNvCxnSpPr>
            <a:cxnSpLocks/>
          </p:cNvCxnSpPr>
          <p:nvPr/>
        </p:nvCxnSpPr>
        <p:spPr>
          <a:xfrm flipH="1">
            <a:off x="1658112" y="5090160"/>
            <a:ext cx="274929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4B411EE-0B93-E534-B683-4C9D9D943DE7}"/>
              </a:ext>
            </a:extLst>
          </p:cNvPr>
          <p:cNvCxnSpPr/>
          <p:nvPr/>
        </p:nvCxnSpPr>
        <p:spPr>
          <a:xfrm>
            <a:off x="3041904" y="4977384"/>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260364-ADC1-44C2-DF05-D992B42F97B7}"/>
              </a:ext>
            </a:extLst>
          </p:cNvPr>
          <p:cNvCxnSpPr>
            <a:cxnSpLocks/>
          </p:cNvCxnSpPr>
          <p:nvPr/>
        </p:nvCxnSpPr>
        <p:spPr>
          <a:xfrm>
            <a:off x="7768059" y="3429000"/>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0958DC4-D1E4-4A54-5DA4-CD907E6D9780}"/>
              </a:ext>
            </a:extLst>
          </p:cNvPr>
          <p:cNvCxnSpPr>
            <a:cxnSpLocks/>
          </p:cNvCxnSpPr>
          <p:nvPr/>
        </p:nvCxnSpPr>
        <p:spPr>
          <a:xfrm>
            <a:off x="10700235" y="3416808"/>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CC5BBD4-C0A2-C787-A2FF-A125EFCC833C}"/>
              </a:ext>
            </a:extLst>
          </p:cNvPr>
          <p:cNvCxnSpPr>
            <a:cxnSpLocks/>
          </p:cNvCxnSpPr>
          <p:nvPr/>
        </p:nvCxnSpPr>
        <p:spPr>
          <a:xfrm flipH="1">
            <a:off x="7768059" y="5172456"/>
            <a:ext cx="293217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F9A471-F7AC-E333-C065-6D7CC8794D81}"/>
              </a:ext>
            </a:extLst>
          </p:cNvPr>
          <p:cNvCxnSpPr/>
          <p:nvPr/>
        </p:nvCxnSpPr>
        <p:spPr>
          <a:xfrm>
            <a:off x="9285963" y="5062728"/>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18FF3E5-0291-F2F4-E43D-45CB908D02C0}"/>
              </a:ext>
            </a:extLst>
          </p:cNvPr>
          <p:cNvSpPr txBox="1">
            <a:spLocks/>
          </p:cNvSpPr>
          <p:nvPr/>
        </p:nvSpPr>
        <p:spPr>
          <a:xfrm>
            <a:off x="923607" y="538490"/>
            <a:ext cx="10515600" cy="70818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１万次元超球</a:t>
            </a:r>
          </a:p>
        </p:txBody>
      </p:sp>
      <p:sp>
        <p:nvSpPr>
          <p:cNvPr id="3" name="テキスト ボックス 2">
            <a:extLst>
              <a:ext uri="{FF2B5EF4-FFF2-40B4-BE49-F238E27FC236}">
                <a16:creationId xmlns:a16="http://schemas.microsoft.com/office/drawing/2014/main" id="{21EF0E80-39D9-C632-F884-4785BAFE6BF4}"/>
              </a:ext>
            </a:extLst>
          </p:cNvPr>
          <p:cNvSpPr txBox="1"/>
          <p:nvPr/>
        </p:nvSpPr>
        <p:spPr>
          <a:xfrm>
            <a:off x="3552908" y="4988052"/>
            <a:ext cx="1363980" cy="646331"/>
          </a:xfrm>
          <a:prstGeom prst="rect">
            <a:avLst/>
          </a:prstGeom>
          <a:noFill/>
        </p:spPr>
        <p:txBody>
          <a:bodyPr wrap="square" rtlCol="0">
            <a:spAutoFit/>
          </a:bodyPr>
          <a:lstStyle/>
          <a:p>
            <a:r>
              <a:rPr lang="en-US" altLang="ja-JP" sz="3600" dirty="0"/>
              <a:t>r</a:t>
            </a:r>
          </a:p>
        </p:txBody>
      </p:sp>
      <p:sp>
        <p:nvSpPr>
          <p:cNvPr id="4" name="テキスト ボックス 3">
            <a:extLst>
              <a:ext uri="{FF2B5EF4-FFF2-40B4-BE49-F238E27FC236}">
                <a16:creationId xmlns:a16="http://schemas.microsoft.com/office/drawing/2014/main" id="{CCE8C9C0-E653-99BC-7AFF-EC842C5F11BF}"/>
              </a:ext>
            </a:extLst>
          </p:cNvPr>
          <p:cNvSpPr txBox="1"/>
          <p:nvPr/>
        </p:nvSpPr>
        <p:spPr>
          <a:xfrm>
            <a:off x="9439887" y="5192268"/>
            <a:ext cx="1363980" cy="646331"/>
          </a:xfrm>
          <a:prstGeom prst="rect">
            <a:avLst/>
          </a:prstGeom>
          <a:noFill/>
        </p:spPr>
        <p:txBody>
          <a:bodyPr wrap="square" rtlCol="0">
            <a:spAutoFit/>
          </a:bodyPr>
          <a:lstStyle/>
          <a:p>
            <a:r>
              <a:rPr lang="en-US" altLang="ja-JP" sz="3600" dirty="0"/>
              <a:t>1.01r</a:t>
            </a:r>
          </a:p>
        </p:txBody>
      </p:sp>
      <p:sp>
        <p:nvSpPr>
          <p:cNvPr id="5" name="矢印: 右 4">
            <a:extLst>
              <a:ext uri="{FF2B5EF4-FFF2-40B4-BE49-F238E27FC236}">
                <a16:creationId xmlns:a16="http://schemas.microsoft.com/office/drawing/2014/main" id="{C0C75A53-11E6-2254-6FAF-D806A1ACFE8F}"/>
              </a:ext>
            </a:extLst>
          </p:cNvPr>
          <p:cNvSpPr/>
          <p:nvPr/>
        </p:nvSpPr>
        <p:spPr>
          <a:xfrm>
            <a:off x="5024791" y="3111613"/>
            <a:ext cx="2154468" cy="92202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6764146-2065-C61C-3213-49A5EBA06232}"/>
              </a:ext>
            </a:extLst>
          </p:cNvPr>
          <p:cNvSpPr txBox="1"/>
          <p:nvPr/>
        </p:nvSpPr>
        <p:spPr>
          <a:xfrm>
            <a:off x="3552908" y="5805858"/>
            <a:ext cx="1984795" cy="707886"/>
          </a:xfrm>
          <a:prstGeom prst="rect">
            <a:avLst/>
          </a:prstGeom>
          <a:noFill/>
        </p:spPr>
        <p:txBody>
          <a:bodyPr wrap="square" rtlCol="0">
            <a:spAutoFit/>
          </a:bodyPr>
          <a:lstStyle/>
          <a:p>
            <a:r>
              <a:rPr lang="ja-JP" altLang="en-US" sz="4000" dirty="0"/>
              <a:t>体積</a:t>
            </a:r>
            <a:r>
              <a:rPr kumimoji="1" lang="ja-JP" altLang="en-US" sz="4000" dirty="0"/>
              <a:t>は</a:t>
            </a:r>
          </a:p>
        </p:txBody>
      </p:sp>
      <p:sp>
        <p:nvSpPr>
          <p:cNvPr id="9" name="テキスト ボックス 8">
            <a:extLst>
              <a:ext uri="{FF2B5EF4-FFF2-40B4-BE49-F238E27FC236}">
                <a16:creationId xmlns:a16="http://schemas.microsoft.com/office/drawing/2014/main" id="{1BDBB59D-2ACD-FC5E-B34C-EC77389C2AE7}"/>
              </a:ext>
            </a:extLst>
          </p:cNvPr>
          <p:cNvSpPr txBox="1"/>
          <p:nvPr/>
        </p:nvSpPr>
        <p:spPr>
          <a:xfrm>
            <a:off x="5261909" y="2269486"/>
            <a:ext cx="2070490" cy="1077218"/>
          </a:xfrm>
          <a:prstGeom prst="rect">
            <a:avLst/>
          </a:prstGeom>
          <a:noFill/>
        </p:spPr>
        <p:txBody>
          <a:bodyPr wrap="square" rtlCol="0">
            <a:spAutoFit/>
          </a:bodyPr>
          <a:lstStyle/>
          <a:p>
            <a:r>
              <a:rPr lang="ja-JP" altLang="en-US" sz="3200" dirty="0"/>
              <a:t>半径ｒを</a:t>
            </a:r>
            <a:endParaRPr lang="en-US" altLang="ja-JP" sz="3200" dirty="0"/>
          </a:p>
          <a:p>
            <a:r>
              <a:rPr kumimoji="1" lang="en-US" altLang="ja-JP" sz="3200" dirty="0"/>
              <a:t>1.01</a:t>
            </a:r>
            <a:r>
              <a:rPr kumimoji="1" lang="ja-JP" altLang="en-US" sz="3200" dirty="0"/>
              <a:t>倍</a:t>
            </a:r>
          </a:p>
        </p:txBody>
      </p:sp>
      <p:sp>
        <p:nvSpPr>
          <p:cNvPr id="10" name="テキスト ボックス 9">
            <a:extLst>
              <a:ext uri="{FF2B5EF4-FFF2-40B4-BE49-F238E27FC236}">
                <a16:creationId xmlns:a16="http://schemas.microsoft.com/office/drawing/2014/main" id="{7F18EAA4-E9B1-0039-1F0E-E3AA065E2CCF}"/>
              </a:ext>
            </a:extLst>
          </p:cNvPr>
          <p:cNvSpPr txBox="1"/>
          <p:nvPr/>
        </p:nvSpPr>
        <p:spPr>
          <a:xfrm>
            <a:off x="5820506" y="5781116"/>
            <a:ext cx="3971673" cy="707886"/>
          </a:xfrm>
          <a:prstGeom prst="rect">
            <a:avLst/>
          </a:prstGeom>
          <a:noFill/>
        </p:spPr>
        <p:txBody>
          <a:bodyPr wrap="square" rtlCol="0">
            <a:spAutoFit/>
          </a:bodyPr>
          <a:lstStyle/>
          <a:p>
            <a:r>
              <a:rPr kumimoji="1" lang="en-US" altLang="ja-JP" sz="4000" b="1" dirty="0"/>
              <a:t>1.6×10^43</a:t>
            </a:r>
            <a:r>
              <a:rPr kumimoji="1" lang="ja-JP" altLang="en-US" sz="4000" b="1" dirty="0"/>
              <a:t>倍</a:t>
            </a:r>
          </a:p>
        </p:txBody>
      </p:sp>
    </p:spTree>
    <p:extLst>
      <p:ext uri="{BB962C8B-B14F-4D97-AF65-F5344CB8AC3E}">
        <p14:creationId xmlns:p14="http://schemas.microsoft.com/office/powerpoint/2010/main" val="37296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a:extLst>
              <a:ext uri="{FF2B5EF4-FFF2-40B4-BE49-F238E27FC236}">
                <a16:creationId xmlns:a16="http://schemas.microsoft.com/office/drawing/2014/main" id="{DB84B202-DC66-8068-8AAB-6CBB6EFD768C}"/>
              </a:ext>
            </a:extLst>
          </p:cNvPr>
          <p:cNvSpPr/>
          <p:nvPr/>
        </p:nvSpPr>
        <p:spPr>
          <a:xfrm>
            <a:off x="63783" y="1009392"/>
            <a:ext cx="5760000" cy="57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1A0E79F2-92B9-34B7-EE98-58E99068F035}"/>
              </a:ext>
            </a:extLst>
          </p:cNvPr>
          <p:cNvSpPr/>
          <p:nvPr/>
        </p:nvSpPr>
        <p:spPr>
          <a:xfrm>
            <a:off x="343682" y="1315826"/>
            <a:ext cx="5220000" cy="5220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D8825FE-CDD4-728D-5100-BF967D49F0A2}"/>
              </a:ext>
            </a:extLst>
          </p:cNvPr>
          <p:cNvSpPr txBox="1"/>
          <p:nvPr/>
        </p:nvSpPr>
        <p:spPr>
          <a:xfrm>
            <a:off x="3853686" y="104582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2" name="テキスト ボックス 41">
            <a:extLst>
              <a:ext uri="{FF2B5EF4-FFF2-40B4-BE49-F238E27FC236}">
                <a16:creationId xmlns:a16="http://schemas.microsoft.com/office/drawing/2014/main" id="{D5739041-AA3E-479D-F496-1480E4A8F489}"/>
              </a:ext>
            </a:extLst>
          </p:cNvPr>
          <p:cNvSpPr txBox="1"/>
          <p:nvPr/>
        </p:nvSpPr>
        <p:spPr>
          <a:xfrm>
            <a:off x="2268726" y="81906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3" name="テキスト ボックス 42">
            <a:extLst>
              <a:ext uri="{FF2B5EF4-FFF2-40B4-BE49-F238E27FC236}">
                <a16:creationId xmlns:a16="http://schemas.microsoft.com/office/drawing/2014/main" id="{59C57CE6-7D38-9D81-ECFC-AD03DD245F82}"/>
              </a:ext>
            </a:extLst>
          </p:cNvPr>
          <p:cNvSpPr txBox="1"/>
          <p:nvPr/>
        </p:nvSpPr>
        <p:spPr>
          <a:xfrm>
            <a:off x="3223766" y="84428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4" name="テキスト ボックス 43">
            <a:extLst>
              <a:ext uri="{FF2B5EF4-FFF2-40B4-BE49-F238E27FC236}">
                <a16:creationId xmlns:a16="http://schemas.microsoft.com/office/drawing/2014/main" id="{6333BAA0-07E9-5079-5091-407D54D97254}"/>
              </a:ext>
            </a:extLst>
          </p:cNvPr>
          <p:cNvSpPr txBox="1"/>
          <p:nvPr/>
        </p:nvSpPr>
        <p:spPr>
          <a:xfrm>
            <a:off x="1513770" y="108250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5" name="テキスト ボックス 44">
            <a:extLst>
              <a:ext uri="{FF2B5EF4-FFF2-40B4-BE49-F238E27FC236}">
                <a16:creationId xmlns:a16="http://schemas.microsoft.com/office/drawing/2014/main" id="{BC3A5F73-15FE-5614-8AC3-E9D080F33C7D}"/>
              </a:ext>
            </a:extLst>
          </p:cNvPr>
          <p:cNvSpPr txBox="1"/>
          <p:nvPr/>
        </p:nvSpPr>
        <p:spPr>
          <a:xfrm>
            <a:off x="2746246" y="79384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6" name="テキスト ボックス 45">
            <a:extLst>
              <a:ext uri="{FF2B5EF4-FFF2-40B4-BE49-F238E27FC236}">
                <a16:creationId xmlns:a16="http://schemas.microsoft.com/office/drawing/2014/main" id="{1FC791F3-0459-C693-F558-D2CC24DDB4F9}"/>
              </a:ext>
            </a:extLst>
          </p:cNvPr>
          <p:cNvSpPr txBox="1"/>
          <p:nvPr/>
        </p:nvSpPr>
        <p:spPr>
          <a:xfrm>
            <a:off x="1011614" y="1434032"/>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7" name="テキスト ボックス 46">
            <a:extLst>
              <a:ext uri="{FF2B5EF4-FFF2-40B4-BE49-F238E27FC236}">
                <a16:creationId xmlns:a16="http://schemas.microsoft.com/office/drawing/2014/main" id="{F4ED66AB-2DFB-A733-97FA-F97E4B4A6505}"/>
              </a:ext>
            </a:extLst>
          </p:cNvPr>
          <p:cNvSpPr txBox="1"/>
          <p:nvPr/>
        </p:nvSpPr>
        <p:spPr>
          <a:xfrm>
            <a:off x="4661926" y="164321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8" name="テキスト ボックス 47">
            <a:extLst>
              <a:ext uri="{FF2B5EF4-FFF2-40B4-BE49-F238E27FC236}">
                <a16:creationId xmlns:a16="http://schemas.microsoft.com/office/drawing/2014/main" id="{ED89712A-1171-A61F-B18D-EE250B1CE2A6}"/>
              </a:ext>
            </a:extLst>
          </p:cNvPr>
          <p:cNvSpPr txBox="1"/>
          <p:nvPr/>
        </p:nvSpPr>
        <p:spPr>
          <a:xfrm>
            <a:off x="1914086" y="95406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9" name="テキスト ボックス 48">
            <a:extLst>
              <a:ext uri="{FF2B5EF4-FFF2-40B4-BE49-F238E27FC236}">
                <a16:creationId xmlns:a16="http://schemas.microsoft.com/office/drawing/2014/main" id="{F56B1629-1AD1-5E85-FDFC-9C957BD6EC76}"/>
              </a:ext>
            </a:extLst>
          </p:cNvPr>
          <p:cNvSpPr txBox="1"/>
          <p:nvPr/>
        </p:nvSpPr>
        <p:spPr>
          <a:xfrm>
            <a:off x="4278002" y="1289272"/>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0" name="テキスト ボックス 49">
            <a:extLst>
              <a:ext uri="{FF2B5EF4-FFF2-40B4-BE49-F238E27FC236}">
                <a16:creationId xmlns:a16="http://schemas.microsoft.com/office/drawing/2014/main" id="{CA9D853A-3D6E-58EA-547F-9DD695E64742}"/>
              </a:ext>
            </a:extLst>
          </p:cNvPr>
          <p:cNvSpPr txBox="1"/>
          <p:nvPr/>
        </p:nvSpPr>
        <p:spPr>
          <a:xfrm>
            <a:off x="5225286" y="241742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1" name="テキスト ボックス 50">
            <a:extLst>
              <a:ext uri="{FF2B5EF4-FFF2-40B4-BE49-F238E27FC236}">
                <a16:creationId xmlns:a16="http://schemas.microsoft.com/office/drawing/2014/main" id="{18D1C8F2-B37E-7709-C09C-FF9460544C21}"/>
              </a:ext>
            </a:extLst>
          </p:cNvPr>
          <p:cNvSpPr txBox="1"/>
          <p:nvPr/>
        </p:nvSpPr>
        <p:spPr>
          <a:xfrm>
            <a:off x="4966124" y="195932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2" name="テキスト ボックス 51">
            <a:extLst>
              <a:ext uri="{FF2B5EF4-FFF2-40B4-BE49-F238E27FC236}">
                <a16:creationId xmlns:a16="http://schemas.microsoft.com/office/drawing/2014/main" id="{6FFA63BF-9430-874D-7E24-CB2154622CD3}"/>
              </a:ext>
            </a:extLst>
          </p:cNvPr>
          <p:cNvSpPr txBox="1"/>
          <p:nvPr/>
        </p:nvSpPr>
        <p:spPr>
          <a:xfrm>
            <a:off x="5390360" y="2875529"/>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3" name="テキスト ボックス 52">
            <a:extLst>
              <a:ext uri="{FF2B5EF4-FFF2-40B4-BE49-F238E27FC236}">
                <a16:creationId xmlns:a16="http://schemas.microsoft.com/office/drawing/2014/main" id="{7D3CF2E3-A645-B4E6-6193-A6728C4F300D}"/>
              </a:ext>
            </a:extLst>
          </p:cNvPr>
          <p:cNvSpPr txBox="1"/>
          <p:nvPr/>
        </p:nvSpPr>
        <p:spPr>
          <a:xfrm>
            <a:off x="5324922" y="440821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4" name="テキスト ボックス 53">
            <a:extLst>
              <a:ext uri="{FF2B5EF4-FFF2-40B4-BE49-F238E27FC236}">
                <a16:creationId xmlns:a16="http://schemas.microsoft.com/office/drawing/2014/main" id="{27B90291-CCD3-A04C-A05B-DCCFDEF620F2}"/>
              </a:ext>
            </a:extLst>
          </p:cNvPr>
          <p:cNvSpPr txBox="1"/>
          <p:nvPr/>
        </p:nvSpPr>
        <p:spPr>
          <a:xfrm>
            <a:off x="5127381" y="491653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5" name="テキスト ボックス 54">
            <a:extLst>
              <a:ext uri="{FF2B5EF4-FFF2-40B4-BE49-F238E27FC236}">
                <a16:creationId xmlns:a16="http://schemas.microsoft.com/office/drawing/2014/main" id="{3AF4B2FA-7A49-5A06-39BD-F3F655434203}"/>
              </a:ext>
            </a:extLst>
          </p:cNvPr>
          <p:cNvSpPr txBox="1"/>
          <p:nvPr/>
        </p:nvSpPr>
        <p:spPr>
          <a:xfrm>
            <a:off x="5423079" y="3852730"/>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6" name="テキスト ボックス 55">
            <a:extLst>
              <a:ext uri="{FF2B5EF4-FFF2-40B4-BE49-F238E27FC236}">
                <a16:creationId xmlns:a16="http://schemas.microsoft.com/office/drawing/2014/main" id="{BE589CC7-06A0-6CB5-719D-F6B828DF47EF}"/>
              </a:ext>
            </a:extLst>
          </p:cNvPr>
          <p:cNvSpPr txBox="1"/>
          <p:nvPr/>
        </p:nvSpPr>
        <p:spPr>
          <a:xfrm>
            <a:off x="4900686" y="526511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7" name="テキスト ボックス 56">
            <a:extLst>
              <a:ext uri="{FF2B5EF4-FFF2-40B4-BE49-F238E27FC236}">
                <a16:creationId xmlns:a16="http://schemas.microsoft.com/office/drawing/2014/main" id="{FF57DBC9-C6D6-C77A-0C3A-406FDE56B5FF}"/>
              </a:ext>
            </a:extLst>
          </p:cNvPr>
          <p:cNvSpPr txBox="1"/>
          <p:nvPr/>
        </p:nvSpPr>
        <p:spPr>
          <a:xfrm>
            <a:off x="5489996" y="3372324"/>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8" name="テキスト ボックス 57">
            <a:extLst>
              <a:ext uri="{FF2B5EF4-FFF2-40B4-BE49-F238E27FC236}">
                <a16:creationId xmlns:a16="http://schemas.microsoft.com/office/drawing/2014/main" id="{0756799C-6A59-E81F-4054-BD5DB1015FC0}"/>
              </a:ext>
            </a:extLst>
          </p:cNvPr>
          <p:cNvSpPr txBox="1"/>
          <p:nvPr/>
        </p:nvSpPr>
        <p:spPr>
          <a:xfrm>
            <a:off x="756412" y="168601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59" name="テキスト ボックス 58">
            <a:extLst>
              <a:ext uri="{FF2B5EF4-FFF2-40B4-BE49-F238E27FC236}">
                <a16:creationId xmlns:a16="http://schemas.microsoft.com/office/drawing/2014/main" id="{AE2BE288-4E0E-7719-2083-213F114A6568}"/>
              </a:ext>
            </a:extLst>
          </p:cNvPr>
          <p:cNvSpPr txBox="1"/>
          <p:nvPr/>
        </p:nvSpPr>
        <p:spPr>
          <a:xfrm>
            <a:off x="118051" y="2820512"/>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0" name="テキスト ボックス 59">
            <a:extLst>
              <a:ext uri="{FF2B5EF4-FFF2-40B4-BE49-F238E27FC236}">
                <a16:creationId xmlns:a16="http://schemas.microsoft.com/office/drawing/2014/main" id="{2F7ADCA9-F5E0-61A5-EDF9-1689A0F1ABCE}"/>
              </a:ext>
            </a:extLst>
          </p:cNvPr>
          <p:cNvSpPr txBox="1"/>
          <p:nvPr/>
        </p:nvSpPr>
        <p:spPr>
          <a:xfrm>
            <a:off x="276769" y="2392604"/>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1" name="テキスト ボックス 60">
            <a:extLst>
              <a:ext uri="{FF2B5EF4-FFF2-40B4-BE49-F238E27FC236}">
                <a16:creationId xmlns:a16="http://schemas.microsoft.com/office/drawing/2014/main" id="{2585B647-7C72-CF05-4E1C-37BD495ACF50}"/>
              </a:ext>
            </a:extLst>
          </p:cNvPr>
          <p:cNvSpPr txBox="1"/>
          <p:nvPr/>
        </p:nvSpPr>
        <p:spPr>
          <a:xfrm>
            <a:off x="451612" y="2039958"/>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2" name="テキスト ボックス 61">
            <a:extLst>
              <a:ext uri="{FF2B5EF4-FFF2-40B4-BE49-F238E27FC236}">
                <a16:creationId xmlns:a16="http://schemas.microsoft.com/office/drawing/2014/main" id="{FA711545-D4F9-F78D-EEBD-59EDB917DB79}"/>
              </a:ext>
            </a:extLst>
          </p:cNvPr>
          <p:cNvSpPr txBox="1"/>
          <p:nvPr/>
        </p:nvSpPr>
        <p:spPr>
          <a:xfrm>
            <a:off x="4302965" y="5729828"/>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3" name="テキスト ボックス 62">
            <a:extLst>
              <a:ext uri="{FF2B5EF4-FFF2-40B4-BE49-F238E27FC236}">
                <a16:creationId xmlns:a16="http://schemas.microsoft.com/office/drawing/2014/main" id="{FE5CEDF7-50AF-A21D-F4E6-60CA83DCAA4C}"/>
              </a:ext>
            </a:extLst>
          </p:cNvPr>
          <p:cNvSpPr txBox="1"/>
          <p:nvPr/>
        </p:nvSpPr>
        <p:spPr>
          <a:xfrm>
            <a:off x="4608642" y="5535113"/>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4" name="テキスト ボックス 63">
            <a:extLst>
              <a:ext uri="{FF2B5EF4-FFF2-40B4-BE49-F238E27FC236}">
                <a16:creationId xmlns:a16="http://schemas.microsoft.com/office/drawing/2014/main" id="{7A3B0230-CE7F-ECA7-3F9D-C699AA7FAB84}"/>
              </a:ext>
            </a:extLst>
          </p:cNvPr>
          <p:cNvSpPr txBox="1"/>
          <p:nvPr/>
        </p:nvSpPr>
        <p:spPr>
          <a:xfrm>
            <a:off x="4007567" y="5962940"/>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5" name="テキスト ボックス 64">
            <a:extLst>
              <a:ext uri="{FF2B5EF4-FFF2-40B4-BE49-F238E27FC236}">
                <a16:creationId xmlns:a16="http://schemas.microsoft.com/office/drawing/2014/main" id="{B5F6D8D2-8538-0920-6327-17C7C0628DBB}"/>
              </a:ext>
            </a:extLst>
          </p:cNvPr>
          <p:cNvSpPr txBox="1"/>
          <p:nvPr/>
        </p:nvSpPr>
        <p:spPr>
          <a:xfrm>
            <a:off x="551558" y="527199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6" name="テキスト ボックス 65">
            <a:extLst>
              <a:ext uri="{FF2B5EF4-FFF2-40B4-BE49-F238E27FC236}">
                <a16:creationId xmlns:a16="http://schemas.microsoft.com/office/drawing/2014/main" id="{7090A80C-F972-3472-7166-9860362EEBC2}"/>
              </a:ext>
            </a:extLst>
          </p:cNvPr>
          <p:cNvSpPr txBox="1"/>
          <p:nvPr/>
        </p:nvSpPr>
        <p:spPr>
          <a:xfrm>
            <a:off x="71466" y="3104338"/>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7" name="テキスト ボックス 66">
            <a:extLst>
              <a:ext uri="{FF2B5EF4-FFF2-40B4-BE49-F238E27FC236}">
                <a16:creationId xmlns:a16="http://schemas.microsoft.com/office/drawing/2014/main" id="{06B1C807-9FEA-2F0C-050C-98C67E0DD1E2}"/>
              </a:ext>
            </a:extLst>
          </p:cNvPr>
          <p:cNvSpPr txBox="1"/>
          <p:nvPr/>
        </p:nvSpPr>
        <p:spPr>
          <a:xfrm>
            <a:off x="307114" y="4752961"/>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8" name="テキスト ボックス 67">
            <a:extLst>
              <a:ext uri="{FF2B5EF4-FFF2-40B4-BE49-F238E27FC236}">
                <a16:creationId xmlns:a16="http://schemas.microsoft.com/office/drawing/2014/main" id="{4EE0799F-EBD4-AC98-1521-512F97DC008E}"/>
              </a:ext>
            </a:extLst>
          </p:cNvPr>
          <p:cNvSpPr txBox="1"/>
          <p:nvPr/>
        </p:nvSpPr>
        <p:spPr>
          <a:xfrm>
            <a:off x="24881" y="3471976"/>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69" name="テキスト ボックス 68">
            <a:extLst>
              <a:ext uri="{FF2B5EF4-FFF2-40B4-BE49-F238E27FC236}">
                <a16:creationId xmlns:a16="http://schemas.microsoft.com/office/drawing/2014/main" id="{AA4948B9-F554-7A39-A322-79570468EDA2}"/>
              </a:ext>
            </a:extLst>
          </p:cNvPr>
          <p:cNvSpPr txBox="1"/>
          <p:nvPr/>
        </p:nvSpPr>
        <p:spPr>
          <a:xfrm>
            <a:off x="99256" y="4363388"/>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0" name="テキスト ボックス 69">
            <a:extLst>
              <a:ext uri="{FF2B5EF4-FFF2-40B4-BE49-F238E27FC236}">
                <a16:creationId xmlns:a16="http://schemas.microsoft.com/office/drawing/2014/main" id="{3A92E35F-1B9C-1C50-2C38-B7E8DEE72EB3}"/>
              </a:ext>
            </a:extLst>
          </p:cNvPr>
          <p:cNvSpPr txBox="1"/>
          <p:nvPr/>
        </p:nvSpPr>
        <p:spPr>
          <a:xfrm>
            <a:off x="68354" y="3917682"/>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1" name="テキスト ボックス 70">
            <a:extLst>
              <a:ext uri="{FF2B5EF4-FFF2-40B4-BE49-F238E27FC236}">
                <a16:creationId xmlns:a16="http://schemas.microsoft.com/office/drawing/2014/main" id="{5EC6A574-9BBF-8D32-6EF2-022F657FC967}"/>
              </a:ext>
            </a:extLst>
          </p:cNvPr>
          <p:cNvSpPr txBox="1"/>
          <p:nvPr/>
        </p:nvSpPr>
        <p:spPr>
          <a:xfrm>
            <a:off x="843602" y="5511619"/>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2" name="テキスト ボックス 71">
            <a:extLst>
              <a:ext uri="{FF2B5EF4-FFF2-40B4-BE49-F238E27FC236}">
                <a16:creationId xmlns:a16="http://schemas.microsoft.com/office/drawing/2014/main" id="{1D76A223-D73A-A1EE-0F45-57A2DC6BBD7C}"/>
              </a:ext>
            </a:extLst>
          </p:cNvPr>
          <p:cNvSpPr txBox="1"/>
          <p:nvPr/>
        </p:nvSpPr>
        <p:spPr>
          <a:xfrm>
            <a:off x="2380966" y="622661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3" name="テキスト ボックス 72">
            <a:extLst>
              <a:ext uri="{FF2B5EF4-FFF2-40B4-BE49-F238E27FC236}">
                <a16:creationId xmlns:a16="http://schemas.microsoft.com/office/drawing/2014/main" id="{7E50A8F5-2A62-9948-800A-B16F41142BF0}"/>
              </a:ext>
            </a:extLst>
          </p:cNvPr>
          <p:cNvSpPr txBox="1"/>
          <p:nvPr/>
        </p:nvSpPr>
        <p:spPr>
          <a:xfrm>
            <a:off x="2817930" y="6284261"/>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4" name="テキスト ボックス 73">
            <a:extLst>
              <a:ext uri="{FF2B5EF4-FFF2-40B4-BE49-F238E27FC236}">
                <a16:creationId xmlns:a16="http://schemas.microsoft.com/office/drawing/2014/main" id="{0439994C-969A-7E18-C1E0-2367B047401F}"/>
              </a:ext>
            </a:extLst>
          </p:cNvPr>
          <p:cNvSpPr txBox="1"/>
          <p:nvPr/>
        </p:nvSpPr>
        <p:spPr>
          <a:xfrm>
            <a:off x="3153884" y="627705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5" name="テキスト ボックス 74">
            <a:extLst>
              <a:ext uri="{FF2B5EF4-FFF2-40B4-BE49-F238E27FC236}">
                <a16:creationId xmlns:a16="http://schemas.microsoft.com/office/drawing/2014/main" id="{FB9B415C-8242-6FAD-B7BF-EF2CCB000144}"/>
              </a:ext>
            </a:extLst>
          </p:cNvPr>
          <p:cNvSpPr txBox="1"/>
          <p:nvPr/>
        </p:nvSpPr>
        <p:spPr>
          <a:xfrm>
            <a:off x="3456035" y="6159164"/>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6" name="テキスト ボックス 75">
            <a:extLst>
              <a:ext uri="{FF2B5EF4-FFF2-40B4-BE49-F238E27FC236}">
                <a16:creationId xmlns:a16="http://schemas.microsoft.com/office/drawing/2014/main" id="{B08D69FD-AD6A-4918-F897-A9206FBE34FB}"/>
              </a:ext>
            </a:extLst>
          </p:cNvPr>
          <p:cNvSpPr txBox="1"/>
          <p:nvPr/>
        </p:nvSpPr>
        <p:spPr>
          <a:xfrm>
            <a:off x="3791989" y="6061052"/>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7" name="テキスト ボックス 76">
            <a:extLst>
              <a:ext uri="{FF2B5EF4-FFF2-40B4-BE49-F238E27FC236}">
                <a16:creationId xmlns:a16="http://schemas.microsoft.com/office/drawing/2014/main" id="{BC394DA2-8E2F-8B04-865C-180F2346DE06}"/>
              </a:ext>
            </a:extLst>
          </p:cNvPr>
          <p:cNvSpPr txBox="1"/>
          <p:nvPr/>
        </p:nvSpPr>
        <p:spPr>
          <a:xfrm>
            <a:off x="2014660" y="6202520"/>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8" name="テキスト ボックス 77">
            <a:extLst>
              <a:ext uri="{FF2B5EF4-FFF2-40B4-BE49-F238E27FC236}">
                <a16:creationId xmlns:a16="http://schemas.microsoft.com/office/drawing/2014/main" id="{282C5354-F420-CBE5-2408-BC54CDA7A51C}"/>
              </a:ext>
            </a:extLst>
          </p:cNvPr>
          <p:cNvSpPr txBox="1"/>
          <p:nvPr/>
        </p:nvSpPr>
        <p:spPr>
          <a:xfrm>
            <a:off x="1395066" y="5882418"/>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79" name="テキスト ボックス 78">
            <a:extLst>
              <a:ext uri="{FF2B5EF4-FFF2-40B4-BE49-F238E27FC236}">
                <a16:creationId xmlns:a16="http://schemas.microsoft.com/office/drawing/2014/main" id="{C89117CF-1EC5-B53B-7842-F0903CFEEAC8}"/>
              </a:ext>
            </a:extLst>
          </p:cNvPr>
          <p:cNvSpPr txBox="1"/>
          <p:nvPr/>
        </p:nvSpPr>
        <p:spPr>
          <a:xfrm>
            <a:off x="1708987" y="611033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80" name="テキスト ボックス 79">
            <a:extLst>
              <a:ext uri="{FF2B5EF4-FFF2-40B4-BE49-F238E27FC236}">
                <a16:creationId xmlns:a16="http://schemas.microsoft.com/office/drawing/2014/main" id="{17BC7B99-610A-E019-E83A-47504743D84C}"/>
              </a:ext>
            </a:extLst>
          </p:cNvPr>
          <p:cNvSpPr txBox="1"/>
          <p:nvPr/>
        </p:nvSpPr>
        <p:spPr>
          <a:xfrm>
            <a:off x="1037239" y="5687635"/>
            <a:ext cx="477520" cy="707886"/>
          </a:xfrm>
          <a:prstGeom prst="rect">
            <a:avLst/>
          </a:prstGeom>
          <a:noFill/>
        </p:spPr>
        <p:txBody>
          <a:bodyPr wrap="square" rtlCol="0">
            <a:spAutoFit/>
          </a:bodyPr>
          <a:lstStyle/>
          <a:p>
            <a:r>
              <a:rPr kumimoji="1" lang="en-US" altLang="ja-JP" sz="4000" dirty="0">
                <a:solidFill>
                  <a:srgbClr val="FFFF00"/>
                </a:solidFill>
              </a:rPr>
              <a:t>x</a:t>
            </a:r>
            <a:endParaRPr kumimoji="1" lang="ja-JP" altLang="en-US" sz="4000" dirty="0">
              <a:solidFill>
                <a:srgbClr val="FFFF00"/>
              </a:solidFill>
            </a:endParaRPr>
          </a:p>
        </p:txBody>
      </p:sp>
      <p:sp>
        <p:nvSpPr>
          <p:cNvPr id="4" name="タイトル 1">
            <a:extLst>
              <a:ext uri="{FF2B5EF4-FFF2-40B4-BE49-F238E27FC236}">
                <a16:creationId xmlns:a16="http://schemas.microsoft.com/office/drawing/2014/main" id="{014DF044-E07B-8D41-E244-F5299762A6B0}"/>
              </a:ext>
            </a:extLst>
          </p:cNvPr>
          <p:cNvSpPr txBox="1">
            <a:spLocks/>
          </p:cNvSpPr>
          <p:nvPr/>
        </p:nvSpPr>
        <p:spPr>
          <a:xfrm>
            <a:off x="508923" y="287039"/>
            <a:ext cx="10515600" cy="91039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球面集中現象</a:t>
            </a:r>
          </a:p>
        </p:txBody>
      </p:sp>
      <p:sp>
        <p:nvSpPr>
          <p:cNvPr id="5" name="テキスト ボックス 4">
            <a:extLst>
              <a:ext uri="{FF2B5EF4-FFF2-40B4-BE49-F238E27FC236}">
                <a16:creationId xmlns:a16="http://schemas.microsoft.com/office/drawing/2014/main" id="{B6ED6F15-95C3-CC45-0A66-0515C6999041}"/>
              </a:ext>
            </a:extLst>
          </p:cNvPr>
          <p:cNvSpPr txBox="1"/>
          <p:nvPr/>
        </p:nvSpPr>
        <p:spPr>
          <a:xfrm>
            <a:off x="5890696" y="2059916"/>
            <a:ext cx="6466788" cy="3046988"/>
          </a:xfrm>
          <a:prstGeom prst="rect">
            <a:avLst/>
          </a:prstGeom>
          <a:noFill/>
        </p:spPr>
        <p:txBody>
          <a:bodyPr wrap="square" rtlCol="0">
            <a:spAutoFit/>
          </a:bodyPr>
          <a:lstStyle/>
          <a:p>
            <a:r>
              <a:rPr kumimoji="1" lang="ja-JP" altLang="en-US" sz="3200" dirty="0"/>
              <a:t>半径がごくわずか増加しただけで体積が爆発的に大きくなる</a:t>
            </a:r>
            <a:endParaRPr kumimoji="1" lang="en-US" altLang="ja-JP" sz="3200" dirty="0"/>
          </a:p>
          <a:p>
            <a:endParaRPr lang="en-US" altLang="ja-JP" sz="3200" dirty="0"/>
          </a:p>
          <a:p>
            <a:r>
              <a:rPr kumimoji="1" lang="ja-JP" altLang="en-US" sz="3200" dirty="0"/>
              <a:t>→データ</a:t>
            </a:r>
            <a:r>
              <a:rPr lang="ja-JP" altLang="en-US" sz="3200" dirty="0"/>
              <a:t>が一様に分布していると仮定すると、</a:t>
            </a:r>
            <a:r>
              <a:rPr kumimoji="1" lang="ja-JP" altLang="en-US" sz="3200" dirty="0"/>
              <a:t>ほぼすべて球の表面に存在している</a:t>
            </a:r>
            <a:endParaRPr kumimoji="1" lang="en-US" altLang="ja-JP" sz="3200" dirty="0"/>
          </a:p>
        </p:txBody>
      </p:sp>
    </p:spTree>
    <p:extLst>
      <p:ext uri="{BB962C8B-B14F-4D97-AF65-F5344CB8AC3E}">
        <p14:creationId xmlns:p14="http://schemas.microsoft.com/office/powerpoint/2010/main" val="139887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D2B4B-9B05-470C-A4DE-8EA966603384}"/>
              </a:ext>
            </a:extLst>
          </p:cNvPr>
          <p:cNvSpPr txBox="1">
            <a:spLocks/>
          </p:cNvSpPr>
          <p:nvPr/>
        </p:nvSpPr>
        <p:spPr>
          <a:xfrm>
            <a:off x="838200" y="588645"/>
            <a:ext cx="10515600" cy="549275"/>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次元の呪いへの対策</a:t>
            </a:r>
          </a:p>
        </p:txBody>
      </p:sp>
      <p:sp>
        <p:nvSpPr>
          <p:cNvPr id="5" name="テキスト ボックス 4">
            <a:extLst>
              <a:ext uri="{FF2B5EF4-FFF2-40B4-BE49-F238E27FC236}">
                <a16:creationId xmlns:a16="http://schemas.microsoft.com/office/drawing/2014/main" id="{2233B502-ABF2-4540-9E54-832634474543}"/>
              </a:ext>
            </a:extLst>
          </p:cNvPr>
          <p:cNvSpPr txBox="1"/>
          <p:nvPr/>
        </p:nvSpPr>
        <p:spPr>
          <a:xfrm>
            <a:off x="767080" y="1709410"/>
            <a:ext cx="10337800" cy="523220"/>
          </a:xfrm>
          <a:prstGeom prst="rect">
            <a:avLst/>
          </a:prstGeom>
          <a:noFill/>
        </p:spPr>
        <p:txBody>
          <a:bodyPr wrap="square" rtlCol="0">
            <a:spAutoFit/>
          </a:bodyPr>
          <a:lstStyle/>
          <a:p>
            <a:r>
              <a:rPr kumimoji="1" lang="ja-JP" altLang="en-US" sz="2800" dirty="0">
                <a:solidFill>
                  <a:srgbClr val="FF0000"/>
                </a:solidFill>
              </a:rPr>
              <a:t>次元</a:t>
            </a:r>
            <a:r>
              <a:rPr kumimoji="1" lang="ja-JP" altLang="en-US" sz="2800" dirty="0"/>
              <a:t>が大きくなるほど</a:t>
            </a:r>
            <a:r>
              <a:rPr kumimoji="1" lang="ja-JP" altLang="en-US" sz="2800" dirty="0">
                <a:solidFill>
                  <a:srgbClr val="FF0000"/>
                </a:solidFill>
              </a:rPr>
              <a:t>距離</a:t>
            </a:r>
            <a:r>
              <a:rPr kumimoji="1" lang="ja-JP" altLang="en-US" sz="2800" dirty="0"/>
              <a:t>がデータの特徴を反映しなくなる</a:t>
            </a:r>
          </a:p>
        </p:txBody>
      </p:sp>
      <p:sp>
        <p:nvSpPr>
          <p:cNvPr id="6" name="矢印: 右 5">
            <a:extLst>
              <a:ext uri="{FF2B5EF4-FFF2-40B4-BE49-F238E27FC236}">
                <a16:creationId xmlns:a16="http://schemas.microsoft.com/office/drawing/2014/main" id="{C8451CA2-2AE2-4C8D-A08A-CCB4DF666DE6}"/>
              </a:ext>
            </a:extLst>
          </p:cNvPr>
          <p:cNvSpPr/>
          <p:nvPr/>
        </p:nvSpPr>
        <p:spPr>
          <a:xfrm>
            <a:off x="2237740" y="2956550"/>
            <a:ext cx="924560" cy="7112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F46CD803-EC2E-4B24-A5BA-2C6EE7362EBA}"/>
              </a:ext>
            </a:extLst>
          </p:cNvPr>
          <p:cNvSpPr/>
          <p:nvPr/>
        </p:nvSpPr>
        <p:spPr>
          <a:xfrm>
            <a:off x="2237740" y="4653280"/>
            <a:ext cx="924560" cy="7112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0C865A-C2F5-4CC7-B61A-5EBC592603B6}"/>
              </a:ext>
            </a:extLst>
          </p:cNvPr>
          <p:cNvSpPr txBox="1"/>
          <p:nvPr/>
        </p:nvSpPr>
        <p:spPr>
          <a:xfrm>
            <a:off x="3370580" y="2835096"/>
            <a:ext cx="5130800" cy="954107"/>
          </a:xfrm>
          <a:prstGeom prst="rect">
            <a:avLst/>
          </a:prstGeom>
          <a:noFill/>
        </p:spPr>
        <p:txBody>
          <a:bodyPr wrap="square" rtlCol="0">
            <a:spAutoFit/>
          </a:bodyPr>
          <a:lstStyle/>
          <a:p>
            <a:r>
              <a:rPr kumimoji="1" lang="ja-JP" altLang="en-US" sz="2800" dirty="0"/>
              <a:t>次元を減らせばよいのでは</a:t>
            </a:r>
            <a:r>
              <a:rPr kumimoji="1" lang="en-US" altLang="ja-JP" sz="2800" dirty="0"/>
              <a:t>…?</a:t>
            </a:r>
          </a:p>
          <a:p>
            <a:r>
              <a:rPr lang="ja-JP" altLang="en-US" sz="2800" dirty="0"/>
              <a:t>→</a:t>
            </a:r>
            <a:r>
              <a:rPr lang="ja-JP" altLang="en-US" sz="2800" dirty="0">
                <a:solidFill>
                  <a:srgbClr val="FF0000"/>
                </a:solidFill>
              </a:rPr>
              <a:t>特徴量選択＆次元削減</a:t>
            </a:r>
            <a:endParaRPr kumimoji="1" lang="ja-JP" altLang="en-US" sz="2800" dirty="0">
              <a:solidFill>
                <a:srgbClr val="FF0000"/>
              </a:solidFill>
            </a:endParaRPr>
          </a:p>
        </p:txBody>
      </p:sp>
      <p:sp>
        <p:nvSpPr>
          <p:cNvPr id="9" name="テキスト ボックス 8">
            <a:extLst>
              <a:ext uri="{FF2B5EF4-FFF2-40B4-BE49-F238E27FC236}">
                <a16:creationId xmlns:a16="http://schemas.microsoft.com/office/drawing/2014/main" id="{CF45DFC2-D92E-4F57-BC3A-9B7A05F5E750}"/>
              </a:ext>
            </a:extLst>
          </p:cNvPr>
          <p:cNvSpPr txBox="1"/>
          <p:nvPr/>
        </p:nvSpPr>
        <p:spPr>
          <a:xfrm>
            <a:off x="3370580" y="4531826"/>
            <a:ext cx="6614160" cy="954107"/>
          </a:xfrm>
          <a:prstGeom prst="rect">
            <a:avLst/>
          </a:prstGeom>
          <a:noFill/>
        </p:spPr>
        <p:txBody>
          <a:bodyPr wrap="square" rtlCol="0">
            <a:spAutoFit/>
          </a:bodyPr>
          <a:lstStyle/>
          <a:p>
            <a:r>
              <a:rPr lang="ja-JP" altLang="en-US" sz="2800" dirty="0"/>
              <a:t>距離以外の指標を使えばよいの</a:t>
            </a:r>
            <a:r>
              <a:rPr kumimoji="1" lang="ja-JP" altLang="en-US" sz="2800" dirty="0"/>
              <a:t>では</a:t>
            </a:r>
            <a:r>
              <a:rPr kumimoji="1" lang="en-US" altLang="ja-JP" sz="2800" dirty="0"/>
              <a:t>…?</a:t>
            </a:r>
          </a:p>
          <a:p>
            <a:r>
              <a:rPr lang="ja-JP" altLang="en-US" sz="2800" dirty="0"/>
              <a:t>→</a:t>
            </a:r>
            <a:r>
              <a:rPr lang="en-US" altLang="ja-JP" sz="2800" dirty="0">
                <a:solidFill>
                  <a:srgbClr val="FF0000"/>
                </a:solidFill>
              </a:rPr>
              <a:t>Shared nearest neighbor</a:t>
            </a:r>
            <a:endParaRPr kumimoji="1" lang="ja-JP" altLang="en-US" sz="2800" dirty="0">
              <a:solidFill>
                <a:srgbClr val="FF0000"/>
              </a:solidFill>
            </a:endParaRPr>
          </a:p>
        </p:txBody>
      </p:sp>
    </p:spTree>
    <p:extLst>
      <p:ext uri="{BB962C8B-B14F-4D97-AF65-F5344CB8AC3E}">
        <p14:creationId xmlns:p14="http://schemas.microsoft.com/office/powerpoint/2010/main" val="171982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95E08-AE90-42FC-88A5-2E99293AFC95}"/>
              </a:ext>
            </a:extLst>
          </p:cNvPr>
          <p:cNvSpPr>
            <a:spLocks noGrp="1"/>
          </p:cNvSpPr>
          <p:nvPr>
            <p:ph type="title"/>
          </p:nvPr>
        </p:nvSpPr>
        <p:spPr/>
        <p:txBody>
          <a:bodyPr>
            <a:normAutofit/>
          </a:bodyPr>
          <a:lstStyle/>
          <a:p>
            <a:r>
              <a:rPr kumimoji="1" lang="ja-JP" altLang="en-US" sz="3600" dirty="0"/>
              <a:t>主成分分析</a:t>
            </a:r>
          </a:p>
        </p:txBody>
      </p:sp>
      <p:pic>
        <p:nvPicPr>
          <p:cNvPr id="6" name="図 5" descr="座る, 光, ベッド が含まれている画像&#10;&#10;自動的に生成された説明">
            <a:extLst>
              <a:ext uri="{FF2B5EF4-FFF2-40B4-BE49-F238E27FC236}">
                <a16:creationId xmlns:a16="http://schemas.microsoft.com/office/drawing/2014/main" id="{05E3C5D2-0113-4598-9244-E87AA83120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 y="3017515"/>
            <a:ext cx="5217414" cy="3666489"/>
          </a:xfrm>
          <a:prstGeom prst="rect">
            <a:avLst/>
          </a:prstGeom>
        </p:spPr>
      </p:pic>
      <p:pic>
        <p:nvPicPr>
          <p:cNvPr id="8" name="図 7" descr="ダイアグラム&#10;&#10;自動的に生成された説明">
            <a:extLst>
              <a:ext uri="{FF2B5EF4-FFF2-40B4-BE49-F238E27FC236}">
                <a16:creationId xmlns:a16="http://schemas.microsoft.com/office/drawing/2014/main" id="{B59F27BB-844A-47C8-AD8B-E8953FADC2CD}"/>
              </a:ext>
            </a:extLst>
          </p:cNvPr>
          <p:cNvPicPr>
            <a:picLocks noChangeAspect="1"/>
          </p:cNvPicPr>
          <p:nvPr/>
        </p:nvPicPr>
        <p:blipFill rotWithShape="1">
          <a:blip r:embed="rId3">
            <a:extLst>
              <a:ext uri="{28A0092B-C50C-407E-A947-70E740481C1C}">
                <a14:useLocalDpi xmlns:a14="http://schemas.microsoft.com/office/drawing/2010/main" val="0"/>
              </a:ext>
            </a:extLst>
          </a:blip>
          <a:srcRect t="1911" b="8053"/>
          <a:stretch/>
        </p:blipFill>
        <p:spPr>
          <a:xfrm>
            <a:off x="6096000" y="2633345"/>
            <a:ext cx="5413239" cy="3737609"/>
          </a:xfrm>
          <a:prstGeom prst="rect">
            <a:avLst/>
          </a:prstGeom>
        </p:spPr>
      </p:pic>
      <p:pic>
        <p:nvPicPr>
          <p:cNvPr id="4" name="図 3" descr="グラフ, 散布図&#10;&#10;自動的に生成された説明">
            <a:extLst>
              <a:ext uri="{FF2B5EF4-FFF2-40B4-BE49-F238E27FC236}">
                <a16:creationId xmlns:a16="http://schemas.microsoft.com/office/drawing/2014/main" id="{D60C819D-F2A9-4958-A713-DA4D577A4C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98" t="-3469" r="13425" b="14666"/>
          <a:stretch/>
        </p:blipFill>
        <p:spPr>
          <a:xfrm>
            <a:off x="3525520" y="173996"/>
            <a:ext cx="3393440" cy="2529475"/>
          </a:xfrm>
          <a:prstGeom prst="rect">
            <a:avLst/>
          </a:prstGeom>
        </p:spPr>
      </p:pic>
      <p:sp>
        <p:nvSpPr>
          <p:cNvPr id="9" name="テキスト ボックス 8">
            <a:extLst>
              <a:ext uri="{FF2B5EF4-FFF2-40B4-BE49-F238E27FC236}">
                <a16:creationId xmlns:a16="http://schemas.microsoft.com/office/drawing/2014/main" id="{60115644-E914-4C60-9EAD-03E99BD7337E}"/>
              </a:ext>
            </a:extLst>
          </p:cNvPr>
          <p:cNvSpPr txBox="1"/>
          <p:nvPr/>
        </p:nvSpPr>
        <p:spPr>
          <a:xfrm>
            <a:off x="149860" y="1852732"/>
            <a:ext cx="3616960" cy="954107"/>
          </a:xfrm>
          <a:prstGeom prst="rect">
            <a:avLst/>
          </a:prstGeom>
          <a:noFill/>
        </p:spPr>
        <p:txBody>
          <a:bodyPr wrap="square" rtlCol="0">
            <a:spAutoFit/>
          </a:bodyPr>
          <a:lstStyle/>
          <a:p>
            <a:r>
              <a:rPr lang="en-US" altLang="ja-JP" sz="2800" dirty="0"/>
              <a:t>y</a:t>
            </a:r>
            <a:r>
              <a:rPr kumimoji="1" lang="ja-JP" altLang="en-US" sz="2800" dirty="0"/>
              <a:t>軸成分も</a:t>
            </a:r>
            <a:r>
              <a:rPr kumimoji="1" lang="en-US" altLang="ja-JP" sz="2800" dirty="0"/>
              <a:t>x</a:t>
            </a:r>
            <a:r>
              <a:rPr kumimoji="1" lang="ja-JP" altLang="en-US" sz="2800" dirty="0"/>
              <a:t>軸成分も両方ばらついている</a:t>
            </a:r>
          </a:p>
        </p:txBody>
      </p:sp>
      <p:sp>
        <p:nvSpPr>
          <p:cNvPr id="10" name="テキスト ボックス 9">
            <a:extLst>
              <a:ext uri="{FF2B5EF4-FFF2-40B4-BE49-F238E27FC236}">
                <a16:creationId xmlns:a16="http://schemas.microsoft.com/office/drawing/2014/main" id="{12168E95-7884-4F5C-93BE-D70B99D5C1D7}"/>
              </a:ext>
            </a:extLst>
          </p:cNvPr>
          <p:cNvSpPr txBox="1"/>
          <p:nvPr/>
        </p:nvSpPr>
        <p:spPr>
          <a:xfrm>
            <a:off x="7212393" y="1852732"/>
            <a:ext cx="4437253" cy="954107"/>
          </a:xfrm>
          <a:prstGeom prst="rect">
            <a:avLst/>
          </a:prstGeom>
          <a:noFill/>
        </p:spPr>
        <p:txBody>
          <a:bodyPr wrap="square" rtlCol="0">
            <a:spAutoFit/>
          </a:bodyPr>
          <a:lstStyle/>
          <a:p>
            <a:r>
              <a:rPr lang="en-US" altLang="ja-JP" sz="2800" dirty="0"/>
              <a:t>x</a:t>
            </a:r>
            <a:r>
              <a:rPr lang="ja-JP" altLang="en-US" sz="2800" dirty="0"/>
              <a:t>‘</a:t>
            </a:r>
            <a:r>
              <a:rPr kumimoji="1" lang="ja-JP" altLang="en-US" sz="2800" dirty="0"/>
              <a:t>軸成分</a:t>
            </a:r>
            <a:r>
              <a:rPr lang="ja-JP" altLang="en-US" sz="2800" dirty="0"/>
              <a:t>のほうが</a:t>
            </a:r>
            <a:r>
              <a:rPr kumimoji="1" lang="en-US" altLang="ja-JP" sz="2800" dirty="0"/>
              <a:t>y</a:t>
            </a:r>
            <a:r>
              <a:rPr kumimoji="1" lang="ja-JP" altLang="en-US" sz="2800" dirty="0"/>
              <a:t>軸成分よりばらつきが大きい</a:t>
            </a:r>
          </a:p>
        </p:txBody>
      </p:sp>
      <p:sp>
        <p:nvSpPr>
          <p:cNvPr id="11" name="矢印: 右 10">
            <a:extLst>
              <a:ext uri="{FF2B5EF4-FFF2-40B4-BE49-F238E27FC236}">
                <a16:creationId xmlns:a16="http://schemas.microsoft.com/office/drawing/2014/main" id="{EF34A29C-5BCB-4AFE-8236-17CB3D3079DD}"/>
              </a:ext>
            </a:extLst>
          </p:cNvPr>
          <p:cNvSpPr/>
          <p:nvPr/>
        </p:nvSpPr>
        <p:spPr>
          <a:xfrm>
            <a:off x="4927600" y="4434199"/>
            <a:ext cx="1046480" cy="83312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グラフ, 散布図&#10;&#10;自動的に生成された説明">
            <a:extLst>
              <a:ext uri="{FF2B5EF4-FFF2-40B4-BE49-F238E27FC236}">
                <a16:creationId xmlns:a16="http://schemas.microsoft.com/office/drawing/2014/main" id="{99100A0F-DE8A-492B-8820-36BDDA273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98" t="-3469" r="13425" b="14666"/>
          <a:stretch/>
        </p:blipFill>
        <p:spPr>
          <a:xfrm>
            <a:off x="3535680" y="143859"/>
            <a:ext cx="3393440" cy="2529475"/>
          </a:xfrm>
          <a:prstGeom prst="rect">
            <a:avLst/>
          </a:prstGeom>
        </p:spPr>
      </p:pic>
    </p:spTree>
    <p:extLst>
      <p:ext uri="{BB962C8B-B14F-4D97-AF65-F5344CB8AC3E}">
        <p14:creationId xmlns:p14="http://schemas.microsoft.com/office/powerpoint/2010/main" val="251346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6AD7E-3D9E-494E-A7A6-16CF6A0B0934}"/>
              </a:ext>
            </a:extLst>
          </p:cNvPr>
          <p:cNvSpPr>
            <a:spLocks noGrp="1"/>
          </p:cNvSpPr>
          <p:nvPr>
            <p:ph type="title"/>
          </p:nvPr>
        </p:nvSpPr>
        <p:spPr/>
        <p:txBody>
          <a:bodyPr>
            <a:normAutofit/>
          </a:bodyPr>
          <a:lstStyle/>
          <a:p>
            <a:r>
              <a:rPr kumimoji="1" lang="ja-JP" altLang="en-US" sz="3600" dirty="0"/>
              <a:t>主成分分析</a:t>
            </a:r>
          </a:p>
        </p:txBody>
      </p:sp>
      <p:pic>
        <p:nvPicPr>
          <p:cNvPr id="4" name="図 3" descr="グラフ, 散布図&#10;&#10;自動的に生成された説明">
            <a:extLst>
              <a:ext uri="{FF2B5EF4-FFF2-40B4-BE49-F238E27FC236}">
                <a16:creationId xmlns:a16="http://schemas.microsoft.com/office/drawing/2014/main" id="{9B3C2E7D-A1C1-4D5C-B572-03863FF96D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22" b="6873"/>
          <a:stretch/>
        </p:blipFill>
        <p:spPr>
          <a:xfrm>
            <a:off x="203280" y="3953982"/>
            <a:ext cx="3830239" cy="2629698"/>
          </a:xfrm>
          <a:prstGeom prst="rect">
            <a:avLst/>
          </a:prstGeom>
        </p:spPr>
      </p:pic>
      <p:sp>
        <p:nvSpPr>
          <p:cNvPr id="5" name="テキスト ボックス 4">
            <a:extLst>
              <a:ext uri="{FF2B5EF4-FFF2-40B4-BE49-F238E27FC236}">
                <a16:creationId xmlns:a16="http://schemas.microsoft.com/office/drawing/2014/main" id="{65F835A5-CCB4-44BA-A15F-79A417376222}"/>
              </a:ext>
            </a:extLst>
          </p:cNvPr>
          <p:cNvSpPr txBox="1"/>
          <p:nvPr/>
        </p:nvSpPr>
        <p:spPr>
          <a:xfrm>
            <a:off x="4968199" y="1686721"/>
            <a:ext cx="5852160" cy="2246769"/>
          </a:xfrm>
          <a:prstGeom prst="rect">
            <a:avLst/>
          </a:prstGeom>
          <a:ln w="38100">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2800" dirty="0"/>
              <a:t>x</a:t>
            </a:r>
            <a:r>
              <a:rPr kumimoji="1" lang="en-US" altLang="ja-JP" sz="2800" dirty="0"/>
              <a:t>’</a:t>
            </a:r>
            <a:r>
              <a:rPr kumimoji="1" lang="ja-JP" altLang="en-US" sz="2800" dirty="0"/>
              <a:t>軸：第１主成分</a:t>
            </a:r>
            <a:endParaRPr kumimoji="1" lang="en-US" altLang="ja-JP" sz="2800" dirty="0"/>
          </a:p>
          <a:p>
            <a:r>
              <a:rPr lang="en-US" altLang="ja-JP" sz="2800" dirty="0"/>
              <a:t>y</a:t>
            </a:r>
            <a:r>
              <a:rPr kumimoji="1" lang="en-US" altLang="ja-JP" sz="2800" dirty="0"/>
              <a:t>’</a:t>
            </a:r>
            <a:r>
              <a:rPr kumimoji="1" lang="ja-JP" altLang="en-US" sz="2800" dirty="0"/>
              <a:t>軸：第２主成分</a:t>
            </a:r>
            <a:endParaRPr kumimoji="1" lang="en-US" altLang="ja-JP" sz="2800" dirty="0"/>
          </a:p>
          <a:p>
            <a:endParaRPr lang="en-US" altLang="ja-JP" sz="2800" dirty="0"/>
          </a:p>
          <a:p>
            <a:r>
              <a:rPr kumimoji="1" lang="en-US" altLang="ja-JP" sz="2800" dirty="0"/>
              <a:t>x‘</a:t>
            </a:r>
            <a:r>
              <a:rPr kumimoji="1" lang="ja-JP" altLang="en-US" sz="2800" dirty="0"/>
              <a:t>座標：第１主成分の主成分得点</a:t>
            </a:r>
            <a:endParaRPr kumimoji="1" lang="en-US" altLang="ja-JP" sz="2800" dirty="0"/>
          </a:p>
          <a:p>
            <a:r>
              <a:rPr lang="en-US" altLang="ja-JP" sz="2800" dirty="0"/>
              <a:t>y’</a:t>
            </a:r>
            <a:r>
              <a:rPr lang="ja-JP" altLang="en-US" sz="2800" dirty="0"/>
              <a:t>座標：第２主成分の主成分得点</a:t>
            </a:r>
            <a:endParaRPr lang="en-US" altLang="ja-JP" sz="2800" dirty="0"/>
          </a:p>
        </p:txBody>
      </p:sp>
      <p:sp>
        <p:nvSpPr>
          <p:cNvPr id="6" name="テキスト ボックス 5">
            <a:extLst>
              <a:ext uri="{FF2B5EF4-FFF2-40B4-BE49-F238E27FC236}">
                <a16:creationId xmlns:a16="http://schemas.microsoft.com/office/drawing/2014/main" id="{F3862CD4-8E73-4A3F-A662-C26CA1320B37}"/>
              </a:ext>
            </a:extLst>
          </p:cNvPr>
          <p:cNvSpPr txBox="1"/>
          <p:nvPr/>
        </p:nvSpPr>
        <p:spPr>
          <a:xfrm>
            <a:off x="4826000" y="4504781"/>
            <a:ext cx="7162720" cy="1815882"/>
          </a:xfrm>
          <a:prstGeom prst="rect">
            <a:avLst/>
          </a:prstGeom>
          <a:noFill/>
        </p:spPr>
        <p:txBody>
          <a:bodyPr wrap="square" rtlCol="0">
            <a:spAutoFit/>
          </a:bodyPr>
          <a:lstStyle/>
          <a:p>
            <a:r>
              <a:rPr lang="en-US" altLang="ja-JP" sz="2800" dirty="0"/>
              <a:t>n</a:t>
            </a:r>
            <a:r>
              <a:rPr kumimoji="1" lang="ja-JP" altLang="en-US" sz="2800" dirty="0"/>
              <a:t>次元空間でも同様の変換が可能</a:t>
            </a:r>
            <a:endParaRPr kumimoji="1" lang="en-US" altLang="ja-JP" sz="2800" dirty="0"/>
          </a:p>
          <a:p>
            <a:endParaRPr kumimoji="1" lang="en-US" altLang="ja-JP" sz="2800" dirty="0"/>
          </a:p>
          <a:p>
            <a:r>
              <a:rPr lang="en-US" altLang="ja-JP" sz="2800" dirty="0"/>
              <a:t>n</a:t>
            </a:r>
            <a:r>
              <a:rPr lang="ja-JP" altLang="en-US" sz="2800" dirty="0"/>
              <a:t>個の直交座標をとり、各座標成分</a:t>
            </a:r>
            <a:r>
              <a:rPr kumimoji="1" lang="ja-JP" altLang="en-US" sz="2800" dirty="0"/>
              <a:t>の分散が大きい順に</a:t>
            </a:r>
            <a:r>
              <a:rPr lang="ja-JP" altLang="en-US" sz="2800" dirty="0"/>
              <a:t>第１、</a:t>
            </a:r>
            <a:r>
              <a:rPr lang="en-US" altLang="ja-JP" sz="2800" dirty="0"/>
              <a:t>…</a:t>
            </a:r>
            <a:r>
              <a:rPr lang="ja-JP" altLang="en-US" sz="2800" dirty="0"/>
              <a:t>、第</a:t>
            </a:r>
            <a:r>
              <a:rPr lang="en-US" altLang="ja-JP" sz="2800" dirty="0"/>
              <a:t>n</a:t>
            </a:r>
            <a:r>
              <a:rPr lang="ja-JP" altLang="en-US" sz="2800" dirty="0"/>
              <a:t>主成分とする</a:t>
            </a:r>
            <a:endParaRPr kumimoji="1" lang="ja-JP" altLang="en-US" sz="2800" dirty="0"/>
          </a:p>
        </p:txBody>
      </p:sp>
      <p:pic>
        <p:nvPicPr>
          <p:cNvPr id="7" name="図 6" descr="グラフ, 散布図&#10;&#10;自動的に生成された説明">
            <a:extLst>
              <a:ext uri="{FF2B5EF4-FFF2-40B4-BE49-F238E27FC236}">
                <a16:creationId xmlns:a16="http://schemas.microsoft.com/office/drawing/2014/main" id="{8219B244-9DF9-4260-BAF6-FAC63E2CAB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98" t="-3469" r="13425" b="14666"/>
          <a:stretch/>
        </p:blipFill>
        <p:spPr>
          <a:xfrm>
            <a:off x="421680" y="1190339"/>
            <a:ext cx="3393440" cy="2529475"/>
          </a:xfrm>
          <a:prstGeom prst="rect">
            <a:avLst/>
          </a:prstGeom>
        </p:spPr>
      </p:pic>
      <p:sp>
        <p:nvSpPr>
          <p:cNvPr id="8" name="矢印: 左カーブ 7">
            <a:extLst>
              <a:ext uri="{FF2B5EF4-FFF2-40B4-BE49-F238E27FC236}">
                <a16:creationId xmlns:a16="http://schemas.microsoft.com/office/drawing/2014/main" id="{DA8292FA-8F50-493C-9155-5E0311444E7E}"/>
              </a:ext>
            </a:extLst>
          </p:cNvPr>
          <p:cNvSpPr/>
          <p:nvPr/>
        </p:nvSpPr>
        <p:spPr>
          <a:xfrm>
            <a:off x="4033519" y="3169920"/>
            <a:ext cx="792481" cy="1534160"/>
          </a:xfrm>
          <a:prstGeom prst="curved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778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63968-9717-439D-8172-D63B985DD4BE}"/>
              </a:ext>
            </a:extLst>
          </p:cNvPr>
          <p:cNvSpPr>
            <a:spLocks noGrp="1"/>
          </p:cNvSpPr>
          <p:nvPr>
            <p:ph type="title"/>
          </p:nvPr>
        </p:nvSpPr>
        <p:spPr>
          <a:xfrm>
            <a:off x="838200" y="330741"/>
            <a:ext cx="10515600" cy="1325563"/>
          </a:xfrm>
        </p:spPr>
        <p:txBody>
          <a:bodyPr>
            <a:normAutofit/>
          </a:bodyPr>
          <a:lstStyle/>
          <a:p>
            <a:r>
              <a:rPr kumimoji="1" lang="ja-JP" altLang="en-US" sz="3600" dirty="0"/>
              <a:t>主成分分析</a:t>
            </a:r>
          </a:p>
        </p:txBody>
      </p:sp>
      <p:pic>
        <p:nvPicPr>
          <p:cNvPr id="42" name="図 41" descr="テーブル&#10;&#10;中程度の精度で自動的に生成された説明">
            <a:extLst>
              <a:ext uri="{FF2B5EF4-FFF2-40B4-BE49-F238E27FC236}">
                <a16:creationId xmlns:a16="http://schemas.microsoft.com/office/drawing/2014/main" id="{35130606-FE16-4ECC-A577-84B6B53007B8}"/>
              </a:ext>
            </a:extLst>
          </p:cNvPr>
          <p:cNvPicPr>
            <a:picLocks noChangeAspect="1"/>
          </p:cNvPicPr>
          <p:nvPr/>
        </p:nvPicPr>
        <p:blipFill rotWithShape="1">
          <a:blip r:embed="rId2">
            <a:extLst>
              <a:ext uri="{28A0092B-C50C-407E-A947-70E740481C1C}">
                <a14:useLocalDpi xmlns:a14="http://schemas.microsoft.com/office/drawing/2010/main" val="0"/>
              </a:ext>
            </a:extLst>
          </a:blip>
          <a:srcRect r="20142"/>
          <a:stretch/>
        </p:blipFill>
        <p:spPr>
          <a:xfrm>
            <a:off x="403369" y="1412634"/>
            <a:ext cx="4576135" cy="2262123"/>
          </a:xfrm>
          <a:prstGeom prst="rect">
            <a:avLst/>
          </a:prstGeom>
        </p:spPr>
      </p:pic>
      <p:pic>
        <p:nvPicPr>
          <p:cNvPr id="8" name="図 7" descr="ダイアグラム が含まれている画像&#10;&#10;自動的に生成された説明">
            <a:extLst>
              <a:ext uri="{FF2B5EF4-FFF2-40B4-BE49-F238E27FC236}">
                <a16:creationId xmlns:a16="http://schemas.microsoft.com/office/drawing/2014/main" id="{3EDAB26D-A504-463F-B8C9-BC9F59BDB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369" y="3674757"/>
            <a:ext cx="10132109" cy="2413997"/>
          </a:xfrm>
          <a:prstGeom prst="rect">
            <a:avLst/>
          </a:prstGeom>
        </p:spPr>
      </p:pic>
      <p:sp>
        <p:nvSpPr>
          <p:cNvPr id="7" name="テキスト ボックス 6">
            <a:extLst>
              <a:ext uri="{FF2B5EF4-FFF2-40B4-BE49-F238E27FC236}">
                <a16:creationId xmlns:a16="http://schemas.microsoft.com/office/drawing/2014/main" id="{7C025A2B-2663-4CA9-9FBF-EF912799B305}"/>
              </a:ext>
            </a:extLst>
          </p:cNvPr>
          <p:cNvSpPr txBox="1"/>
          <p:nvPr/>
        </p:nvSpPr>
        <p:spPr>
          <a:xfrm>
            <a:off x="6096000" y="769246"/>
            <a:ext cx="5257800" cy="2677656"/>
          </a:xfrm>
          <a:prstGeom prst="rect">
            <a:avLst/>
          </a:prstGeom>
          <a:noFill/>
        </p:spPr>
        <p:txBody>
          <a:bodyPr wrap="square" rtlCol="0">
            <a:spAutoFit/>
          </a:bodyPr>
          <a:lstStyle/>
          <a:p>
            <a:r>
              <a:rPr kumimoji="1" lang="en-US" altLang="ja-JP" sz="2800" dirty="0"/>
              <a:t>X  : n</a:t>
            </a:r>
            <a:r>
              <a:rPr kumimoji="1" lang="ja-JP" altLang="en-US" sz="2800" dirty="0"/>
              <a:t>次元データ行列</a:t>
            </a:r>
            <a:r>
              <a:rPr kumimoji="1" lang="en-US" altLang="ja-JP" sz="2800" dirty="0"/>
              <a:t> </a:t>
            </a:r>
          </a:p>
          <a:p>
            <a:r>
              <a:rPr kumimoji="1" lang="en-US" altLang="ja-JP" sz="2800" dirty="0"/>
              <a:t>W : </a:t>
            </a:r>
            <a:r>
              <a:rPr kumimoji="1" lang="ja-JP" altLang="en-US" sz="2800" dirty="0"/>
              <a:t>正規直交行列</a:t>
            </a:r>
            <a:endParaRPr kumimoji="1" lang="en-US" altLang="ja-JP" sz="2800" dirty="0"/>
          </a:p>
          <a:p>
            <a:endParaRPr lang="en-US" altLang="ja-JP" sz="2800" dirty="0"/>
          </a:p>
          <a:p>
            <a:r>
              <a:rPr kumimoji="1" lang="ja-JP" altLang="en-US" sz="2800" dirty="0"/>
              <a:t>各主成分の主成分得点の分散が最大になるように</a:t>
            </a:r>
            <a:r>
              <a:rPr kumimoji="1" lang="en-US" altLang="ja-JP" sz="2800" dirty="0"/>
              <a:t>X</a:t>
            </a:r>
            <a:r>
              <a:rPr kumimoji="1" lang="ja-JP" altLang="en-US" sz="2800" dirty="0"/>
              <a:t>を</a:t>
            </a:r>
            <a:r>
              <a:rPr kumimoji="1" lang="en-US" altLang="ja-JP" sz="2800" dirty="0"/>
              <a:t>W</a:t>
            </a:r>
            <a:r>
              <a:rPr kumimoji="1" lang="ja-JP" altLang="en-US" sz="2800" dirty="0"/>
              <a:t>で直交変換する</a:t>
            </a:r>
          </a:p>
        </p:txBody>
      </p:sp>
      <p:sp>
        <p:nvSpPr>
          <p:cNvPr id="9" name="正方形/長方形 8">
            <a:extLst>
              <a:ext uri="{FF2B5EF4-FFF2-40B4-BE49-F238E27FC236}">
                <a16:creationId xmlns:a16="http://schemas.microsoft.com/office/drawing/2014/main" id="{B5367DBE-13F0-4FD6-A615-3955B063BF5D}"/>
              </a:ext>
            </a:extLst>
          </p:cNvPr>
          <p:cNvSpPr/>
          <p:nvPr/>
        </p:nvSpPr>
        <p:spPr>
          <a:xfrm>
            <a:off x="7563678" y="3826566"/>
            <a:ext cx="665922" cy="2186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8D040AF-1CA1-43EE-BE9C-31B0E5F73502}"/>
              </a:ext>
            </a:extLst>
          </p:cNvPr>
          <p:cNvSpPr txBox="1"/>
          <p:nvPr/>
        </p:nvSpPr>
        <p:spPr>
          <a:xfrm>
            <a:off x="7563678" y="6088754"/>
            <a:ext cx="2872409" cy="461665"/>
          </a:xfrm>
          <a:prstGeom prst="rect">
            <a:avLst/>
          </a:prstGeom>
          <a:noFill/>
        </p:spPr>
        <p:txBody>
          <a:bodyPr wrap="square" rtlCol="0">
            <a:spAutoFit/>
          </a:bodyPr>
          <a:lstStyle/>
          <a:p>
            <a:r>
              <a:rPr lang="en-US" altLang="ja-JP" sz="2400" dirty="0">
                <a:solidFill>
                  <a:srgbClr val="FF0000"/>
                </a:solidFill>
              </a:rPr>
              <a:t>σ</a:t>
            </a:r>
            <a:r>
              <a:rPr lang="en-US" altLang="ja-JP" dirty="0">
                <a:solidFill>
                  <a:srgbClr val="FF0000"/>
                </a:solidFill>
              </a:rPr>
              <a:t>1</a:t>
            </a:r>
            <a:r>
              <a:rPr lang="ja-JP" altLang="en-US" dirty="0">
                <a:solidFill>
                  <a:srgbClr val="FF0000"/>
                </a:solidFill>
              </a:rPr>
              <a:t> </a:t>
            </a:r>
            <a:r>
              <a:rPr lang="en-US" altLang="ja-JP" dirty="0">
                <a:solidFill>
                  <a:srgbClr val="FF0000"/>
                </a:solidFill>
              </a:rPr>
              <a:t>&gt;</a:t>
            </a:r>
            <a:r>
              <a:rPr lang="ja-JP" altLang="en-US" dirty="0">
                <a:solidFill>
                  <a:srgbClr val="FF0000"/>
                </a:solidFill>
              </a:rPr>
              <a:t> </a:t>
            </a:r>
            <a:r>
              <a:rPr lang="en-US" altLang="ja-JP" sz="2400" dirty="0">
                <a:solidFill>
                  <a:srgbClr val="FF0000"/>
                </a:solidFill>
              </a:rPr>
              <a:t>σ</a:t>
            </a:r>
            <a:r>
              <a:rPr lang="en-US" altLang="ja-JP" dirty="0">
                <a:solidFill>
                  <a:srgbClr val="FF0000"/>
                </a:solidFill>
              </a:rPr>
              <a:t>2 &gt; … &gt; </a:t>
            </a:r>
            <a:r>
              <a:rPr lang="en-US" altLang="ja-JP" sz="2400" dirty="0" err="1">
                <a:solidFill>
                  <a:srgbClr val="FF0000"/>
                </a:solidFill>
              </a:rPr>
              <a:t>σ</a:t>
            </a:r>
            <a:r>
              <a:rPr lang="en-US" altLang="ja-JP" dirty="0" err="1">
                <a:solidFill>
                  <a:srgbClr val="FF0000"/>
                </a:solidFill>
              </a:rPr>
              <a:t>n</a:t>
            </a:r>
            <a:endParaRPr kumimoji="1" lang="ja-JP" altLang="en-US" sz="2400" dirty="0">
              <a:solidFill>
                <a:srgbClr val="FF0000"/>
              </a:solidFill>
            </a:endParaRPr>
          </a:p>
        </p:txBody>
      </p:sp>
      <p:sp>
        <p:nvSpPr>
          <p:cNvPr id="12" name="正方形/長方形 11">
            <a:extLst>
              <a:ext uri="{FF2B5EF4-FFF2-40B4-BE49-F238E27FC236}">
                <a16:creationId xmlns:a16="http://schemas.microsoft.com/office/drawing/2014/main" id="{F8E28162-D078-422A-961A-F225B6500959}"/>
              </a:ext>
            </a:extLst>
          </p:cNvPr>
          <p:cNvSpPr/>
          <p:nvPr/>
        </p:nvSpPr>
        <p:spPr>
          <a:xfrm>
            <a:off x="9534939" y="3826566"/>
            <a:ext cx="665922" cy="2186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72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63968-9717-439D-8172-D63B985DD4BE}"/>
              </a:ext>
            </a:extLst>
          </p:cNvPr>
          <p:cNvSpPr>
            <a:spLocks noGrp="1"/>
          </p:cNvSpPr>
          <p:nvPr>
            <p:ph type="title"/>
          </p:nvPr>
        </p:nvSpPr>
        <p:spPr>
          <a:xfrm>
            <a:off x="838200" y="187895"/>
            <a:ext cx="10515600" cy="1325563"/>
          </a:xfrm>
        </p:spPr>
        <p:txBody>
          <a:bodyPr>
            <a:normAutofit/>
          </a:bodyPr>
          <a:lstStyle/>
          <a:p>
            <a:r>
              <a:rPr lang="ja-JP" altLang="en-US" sz="3600" dirty="0"/>
              <a:t>次元削減</a:t>
            </a:r>
            <a:endParaRPr kumimoji="1" lang="ja-JP" altLang="en-US" sz="3600" dirty="0"/>
          </a:p>
        </p:txBody>
      </p:sp>
      <p:grpSp>
        <p:nvGrpSpPr>
          <p:cNvPr id="7" name="グループ化 6">
            <a:extLst>
              <a:ext uri="{FF2B5EF4-FFF2-40B4-BE49-F238E27FC236}">
                <a16:creationId xmlns:a16="http://schemas.microsoft.com/office/drawing/2014/main" id="{C58BE7E2-A53D-4271-AE52-B20B2C13F016}"/>
              </a:ext>
            </a:extLst>
          </p:cNvPr>
          <p:cNvGrpSpPr/>
          <p:nvPr/>
        </p:nvGrpSpPr>
        <p:grpSpPr>
          <a:xfrm>
            <a:off x="533400" y="1204555"/>
            <a:ext cx="9428480" cy="1569122"/>
            <a:chOff x="335280" y="1260261"/>
            <a:chExt cx="9428480" cy="1569122"/>
          </a:xfrm>
        </p:grpSpPr>
        <p:sp>
          <p:nvSpPr>
            <p:cNvPr id="3" name="テキスト ボックス 2">
              <a:extLst>
                <a:ext uri="{FF2B5EF4-FFF2-40B4-BE49-F238E27FC236}">
                  <a16:creationId xmlns:a16="http://schemas.microsoft.com/office/drawing/2014/main" id="{ED063A82-DEC4-44C9-83E7-3731E890F4C7}"/>
                </a:ext>
              </a:extLst>
            </p:cNvPr>
            <p:cNvSpPr txBox="1"/>
            <p:nvPr/>
          </p:nvSpPr>
          <p:spPr>
            <a:xfrm>
              <a:off x="452120" y="1260261"/>
              <a:ext cx="9311640" cy="954107"/>
            </a:xfrm>
            <a:prstGeom prst="rect">
              <a:avLst/>
            </a:prstGeom>
            <a:noFill/>
          </p:spPr>
          <p:txBody>
            <a:bodyPr wrap="square" rtlCol="0">
              <a:spAutoFit/>
            </a:bodyPr>
            <a:lstStyle/>
            <a:p>
              <a:r>
                <a:rPr kumimoji="1" lang="ja-JP" altLang="en-US" sz="2800" dirty="0"/>
                <a:t>分散の大きな主成分：データの情報を良く反映している</a:t>
              </a:r>
              <a:endParaRPr kumimoji="1" lang="en-US" altLang="ja-JP" sz="2800" dirty="0"/>
            </a:p>
            <a:p>
              <a:r>
                <a:rPr kumimoji="1" lang="ja-JP" altLang="en-US" sz="2800" dirty="0"/>
                <a:t>分散の小さな次元：データを説明していない</a:t>
              </a:r>
            </a:p>
          </p:txBody>
        </p:sp>
        <p:sp>
          <p:nvSpPr>
            <p:cNvPr id="4" name="楕円 3">
              <a:extLst>
                <a:ext uri="{FF2B5EF4-FFF2-40B4-BE49-F238E27FC236}">
                  <a16:creationId xmlns:a16="http://schemas.microsoft.com/office/drawing/2014/main" id="{B54CFCB4-7812-4754-91F7-AAC0C6F23F27}"/>
                </a:ext>
              </a:extLst>
            </p:cNvPr>
            <p:cNvSpPr/>
            <p:nvPr/>
          </p:nvSpPr>
          <p:spPr>
            <a:xfrm>
              <a:off x="335280" y="1635957"/>
              <a:ext cx="3271520" cy="6702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02E0328-C4A9-44C5-846D-CD01AC099396}"/>
                </a:ext>
              </a:extLst>
            </p:cNvPr>
            <p:cNvSpPr txBox="1"/>
            <p:nvPr/>
          </p:nvSpPr>
          <p:spPr>
            <a:xfrm>
              <a:off x="1381760" y="2306163"/>
              <a:ext cx="3271520" cy="523220"/>
            </a:xfrm>
            <a:prstGeom prst="rect">
              <a:avLst/>
            </a:prstGeom>
            <a:noFill/>
          </p:spPr>
          <p:txBody>
            <a:bodyPr wrap="square" rtlCol="0">
              <a:spAutoFit/>
            </a:bodyPr>
            <a:lstStyle/>
            <a:p>
              <a:r>
                <a:rPr kumimoji="1" lang="ja-JP" altLang="en-US" sz="2800" dirty="0">
                  <a:solidFill>
                    <a:srgbClr val="FF0000"/>
                  </a:solidFill>
                </a:rPr>
                <a:t>切り捨ててもよい</a:t>
              </a:r>
            </a:p>
          </p:txBody>
        </p:sp>
      </p:grpSp>
      <p:sp>
        <p:nvSpPr>
          <p:cNvPr id="6" name="テキスト ボックス 5">
            <a:extLst>
              <a:ext uri="{FF2B5EF4-FFF2-40B4-BE49-F238E27FC236}">
                <a16:creationId xmlns:a16="http://schemas.microsoft.com/office/drawing/2014/main" id="{E59E75CA-23C0-4285-89F9-8814220F1AB8}"/>
              </a:ext>
            </a:extLst>
          </p:cNvPr>
          <p:cNvSpPr txBox="1"/>
          <p:nvPr/>
        </p:nvSpPr>
        <p:spPr>
          <a:xfrm>
            <a:off x="533400" y="2942201"/>
            <a:ext cx="11633200" cy="954107"/>
          </a:xfrm>
          <a:prstGeom prst="rect">
            <a:avLst/>
          </a:prstGeom>
          <a:noFill/>
        </p:spPr>
        <p:txBody>
          <a:bodyPr wrap="square" rtlCol="0">
            <a:spAutoFit/>
          </a:bodyPr>
          <a:lstStyle/>
          <a:p>
            <a:r>
              <a:rPr kumimoji="1" lang="en-US" altLang="ja-JP" sz="2800" dirty="0"/>
              <a:t>n-p</a:t>
            </a:r>
            <a:r>
              <a:rPr kumimoji="1" lang="ja-JP" altLang="en-US" sz="2800" dirty="0"/>
              <a:t>次元を切り捨て、第</a:t>
            </a:r>
            <a:r>
              <a:rPr kumimoji="1" lang="en-US" altLang="ja-JP" sz="2800" dirty="0"/>
              <a:t>p</a:t>
            </a:r>
            <a:r>
              <a:rPr kumimoji="1" lang="ja-JP" altLang="en-US" sz="2800" dirty="0"/>
              <a:t>主成分までを残すような線形変換</a:t>
            </a:r>
            <a:r>
              <a:rPr lang="en-US" altLang="ja-JP" sz="2800" dirty="0"/>
              <a:t>W</a:t>
            </a:r>
            <a:r>
              <a:rPr lang="en-US" altLang="ja-JP" dirty="0"/>
              <a:t>p </a:t>
            </a:r>
            <a:r>
              <a:rPr lang="ja-JP" altLang="en-US" sz="2800" dirty="0"/>
              <a:t>を用いて</a:t>
            </a:r>
            <a:endParaRPr lang="en-US" altLang="ja-JP" sz="2800" dirty="0"/>
          </a:p>
          <a:p>
            <a:r>
              <a:rPr lang="en-US" altLang="ja-JP" sz="2800" dirty="0">
                <a:solidFill>
                  <a:srgbClr val="FF0000"/>
                </a:solidFill>
              </a:rPr>
              <a:t>n</a:t>
            </a:r>
            <a:r>
              <a:rPr lang="ja-JP" altLang="en-US" sz="2800" dirty="0"/>
              <a:t>次元のデータ行列を</a:t>
            </a:r>
            <a:r>
              <a:rPr lang="ja-JP" altLang="en-US" sz="2800" dirty="0">
                <a:solidFill>
                  <a:srgbClr val="FF0000"/>
                </a:solidFill>
              </a:rPr>
              <a:t>ｐ</a:t>
            </a:r>
            <a:r>
              <a:rPr lang="ja-JP" altLang="en-US" sz="2800" dirty="0"/>
              <a:t>次元の主成分得点に変換する</a:t>
            </a:r>
            <a:endParaRPr kumimoji="1" lang="ja-JP" altLang="en-US" sz="2800" dirty="0"/>
          </a:p>
        </p:txBody>
      </p:sp>
      <p:pic>
        <p:nvPicPr>
          <p:cNvPr id="11" name="図 10" descr="テーブル&#10;&#10;中程度の精度で自動的に生成された説明">
            <a:extLst>
              <a:ext uri="{FF2B5EF4-FFF2-40B4-BE49-F238E27FC236}">
                <a16:creationId xmlns:a16="http://schemas.microsoft.com/office/drawing/2014/main" id="{F391E508-E344-403E-B739-5AD1C3FBD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064832"/>
            <a:ext cx="10436715" cy="2382926"/>
          </a:xfrm>
          <a:prstGeom prst="rect">
            <a:avLst/>
          </a:prstGeom>
        </p:spPr>
      </p:pic>
      <p:sp>
        <p:nvSpPr>
          <p:cNvPr id="13" name="テキスト ボックス 12">
            <a:extLst>
              <a:ext uri="{FF2B5EF4-FFF2-40B4-BE49-F238E27FC236}">
                <a16:creationId xmlns:a16="http://schemas.microsoft.com/office/drawing/2014/main" id="{1056895F-58B4-46B7-AB56-533F99BDE272}"/>
              </a:ext>
            </a:extLst>
          </p:cNvPr>
          <p:cNvSpPr txBox="1"/>
          <p:nvPr/>
        </p:nvSpPr>
        <p:spPr>
          <a:xfrm>
            <a:off x="7911548" y="6287536"/>
            <a:ext cx="2872409" cy="461665"/>
          </a:xfrm>
          <a:prstGeom prst="rect">
            <a:avLst/>
          </a:prstGeom>
          <a:noFill/>
        </p:spPr>
        <p:txBody>
          <a:bodyPr wrap="square" rtlCol="0">
            <a:spAutoFit/>
          </a:bodyPr>
          <a:lstStyle/>
          <a:p>
            <a:r>
              <a:rPr lang="en-US" altLang="ja-JP" sz="2400" dirty="0">
                <a:solidFill>
                  <a:srgbClr val="FF0000"/>
                </a:solidFill>
              </a:rPr>
              <a:t>σ</a:t>
            </a:r>
            <a:r>
              <a:rPr lang="en-US" altLang="ja-JP" dirty="0">
                <a:solidFill>
                  <a:srgbClr val="FF0000"/>
                </a:solidFill>
              </a:rPr>
              <a:t>1</a:t>
            </a:r>
            <a:r>
              <a:rPr lang="ja-JP" altLang="en-US" dirty="0">
                <a:solidFill>
                  <a:srgbClr val="FF0000"/>
                </a:solidFill>
              </a:rPr>
              <a:t> </a:t>
            </a:r>
            <a:r>
              <a:rPr lang="en-US" altLang="ja-JP" dirty="0">
                <a:solidFill>
                  <a:srgbClr val="FF0000"/>
                </a:solidFill>
              </a:rPr>
              <a:t>&gt;</a:t>
            </a:r>
            <a:r>
              <a:rPr lang="ja-JP" altLang="en-US" dirty="0">
                <a:solidFill>
                  <a:srgbClr val="FF0000"/>
                </a:solidFill>
              </a:rPr>
              <a:t> </a:t>
            </a:r>
            <a:r>
              <a:rPr lang="en-US" altLang="ja-JP" sz="2400" dirty="0">
                <a:solidFill>
                  <a:srgbClr val="FF0000"/>
                </a:solidFill>
              </a:rPr>
              <a:t>σ</a:t>
            </a:r>
            <a:r>
              <a:rPr lang="en-US" altLang="ja-JP" dirty="0">
                <a:solidFill>
                  <a:srgbClr val="FF0000"/>
                </a:solidFill>
              </a:rPr>
              <a:t>2 &gt; … &gt; </a:t>
            </a:r>
            <a:r>
              <a:rPr lang="en-US" altLang="ja-JP" sz="2400" dirty="0" err="1">
                <a:solidFill>
                  <a:srgbClr val="FF0000"/>
                </a:solidFill>
              </a:rPr>
              <a:t>σ</a:t>
            </a:r>
            <a:r>
              <a:rPr lang="en-US" altLang="ja-JP" dirty="0" err="1">
                <a:solidFill>
                  <a:srgbClr val="FF0000"/>
                </a:solidFill>
              </a:rPr>
              <a:t>p</a:t>
            </a:r>
            <a:endParaRPr kumimoji="1" lang="ja-JP" altLang="en-US" dirty="0">
              <a:solidFill>
                <a:srgbClr val="FF0000"/>
              </a:solidFill>
            </a:endParaRPr>
          </a:p>
        </p:txBody>
      </p:sp>
    </p:spTree>
    <p:extLst>
      <p:ext uri="{BB962C8B-B14F-4D97-AF65-F5344CB8AC3E}">
        <p14:creationId xmlns:p14="http://schemas.microsoft.com/office/powerpoint/2010/main" val="369111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CB5E1A42-900E-46FC-8CE9-96D51B9B42ED}"/>
              </a:ext>
            </a:extLst>
          </p:cNvPr>
          <p:cNvGrpSpPr/>
          <p:nvPr/>
        </p:nvGrpSpPr>
        <p:grpSpPr>
          <a:xfrm>
            <a:off x="315276" y="3153554"/>
            <a:ext cx="5618796" cy="3072360"/>
            <a:chOff x="141924" y="2644130"/>
            <a:chExt cx="6482080" cy="3537190"/>
          </a:xfrm>
        </p:grpSpPr>
        <p:pic>
          <p:nvPicPr>
            <p:cNvPr id="4" name="図 3" descr="ロゴ, 会社名&#10;&#10;自動的に生成された説明">
              <a:extLst>
                <a:ext uri="{FF2B5EF4-FFF2-40B4-BE49-F238E27FC236}">
                  <a16:creationId xmlns:a16="http://schemas.microsoft.com/office/drawing/2014/main" id="{52287D99-3050-4A7D-91CE-70F993EA2AD3}"/>
                </a:ext>
              </a:extLst>
            </p:cNvPr>
            <p:cNvPicPr>
              <a:picLocks noChangeAspect="1"/>
            </p:cNvPicPr>
            <p:nvPr/>
          </p:nvPicPr>
          <p:blipFill rotWithShape="1">
            <a:blip r:embed="rId2">
              <a:extLst>
                <a:ext uri="{28A0092B-C50C-407E-A947-70E740481C1C}">
                  <a14:useLocalDpi xmlns:a14="http://schemas.microsoft.com/office/drawing/2010/main" val="0"/>
                </a:ext>
              </a:extLst>
            </a:blip>
            <a:srcRect l="14635" t="22571" r="27339" b="22571"/>
            <a:stretch/>
          </p:blipFill>
          <p:spPr>
            <a:xfrm>
              <a:off x="172118" y="5596261"/>
              <a:ext cx="3932474" cy="585059"/>
            </a:xfrm>
            <a:prstGeom prst="rect">
              <a:avLst/>
            </a:prstGeom>
          </p:spPr>
        </p:pic>
        <p:pic>
          <p:nvPicPr>
            <p:cNvPr id="6" name="図 5" descr="ロゴ&#10;&#10;自動的に生成された説明">
              <a:extLst>
                <a:ext uri="{FF2B5EF4-FFF2-40B4-BE49-F238E27FC236}">
                  <a16:creationId xmlns:a16="http://schemas.microsoft.com/office/drawing/2014/main" id="{24064CCC-079A-4BB4-93EC-CE63D2069890}"/>
                </a:ext>
              </a:extLst>
            </p:cNvPr>
            <p:cNvPicPr>
              <a:picLocks noChangeAspect="1"/>
            </p:cNvPicPr>
            <p:nvPr/>
          </p:nvPicPr>
          <p:blipFill rotWithShape="1">
            <a:blip r:embed="rId3">
              <a:extLst>
                <a:ext uri="{28A0092B-C50C-407E-A947-70E740481C1C}">
                  <a14:useLocalDpi xmlns:a14="http://schemas.microsoft.com/office/drawing/2010/main" val="0"/>
                </a:ext>
              </a:extLst>
            </a:blip>
            <a:srcRect l="8238" t="24785" r="16172" b="25467"/>
            <a:stretch/>
          </p:blipFill>
          <p:spPr>
            <a:xfrm>
              <a:off x="141924" y="4028950"/>
              <a:ext cx="5033566" cy="585059"/>
            </a:xfrm>
            <a:prstGeom prst="rect">
              <a:avLst/>
            </a:prstGeom>
          </p:spPr>
        </p:pic>
        <p:pic>
          <p:nvPicPr>
            <p:cNvPr id="8" name="図 7" descr="テキスト&#10;&#10;自動的に生成された説明">
              <a:extLst>
                <a:ext uri="{FF2B5EF4-FFF2-40B4-BE49-F238E27FC236}">
                  <a16:creationId xmlns:a16="http://schemas.microsoft.com/office/drawing/2014/main" id="{91A28C37-20FF-4A48-8236-7BB932552CF3}"/>
                </a:ext>
              </a:extLst>
            </p:cNvPr>
            <p:cNvPicPr>
              <a:picLocks noChangeAspect="1"/>
            </p:cNvPicPr>
            <p:nvPr/>
          </p:nvPicPr>
          <p:blipFill rotWithShape="1">
            <a:blip r:embed="rId4">
              <a:extLst>
                <a:ext uri="{28A0092B-C50C-407E-A947-70E740481C1C}">
                  <a14:useLocalDpi xmlns:a14="http://schemas.microsoft.com/office/drawing/2010/main" val="0"/>
                </a:ext>
              </a:extLst>
            </a:blip>
            <a:srcRect t="18011" b="27915"/>
            <a:stretch/>
          </p:blipFill>
          <p:spPr>
            <a:xfrm>
              <a:off x="377872" y="3383452"/>
              <a:ext cx="6246132" cy="533246"/>
            </a:xfrm>
            <a:prstGeom prst="rect">
              <a:avLst/>
            </a:prstGeom>
          </p:spPr>
        </p:pic>
        <p:pic>
          <p:nvPicPr>
            <p:cNvPr id="10" name="図 9" descr="テキスト が含まれている画像&#10;&#10;自動的に生成された説明">
              <a:extLst>
                <a:ext uri="{FF2B5EF4-FFF2-40B4-BE49-F238E27FC236}">
                  <a16:creationId xmlns:a16="http://schemas.microsoft.com/office/drawing/2014/main" id="{4B86C95B-D00B-46EA-A14D-A20D8C7C59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655" y="2644130"/>
              <a:ext cx="2949767" cy="533245"/>
            </a:xfrm>
            <a:prstGeom prst="rect">
              <a:avLst/>
            </a:prstGeom>
          </p:spPr>
        </p:pic>
        <p:pic>
          <p:nvPicPr>
            <p:cNvPr id="12" name="図 11" descr="テキスト, ロゴ&#10;&#10;中程度の精度で自動的に生成された説明">
              <a:extLst>
                <a:ext uri="{FF2B5EF4-FFF2-40B4-BE49-F238E27FC236}">
                  <a16:creationId xmlns:a16="http://schemas.microsoft.com/office/drawing/2014/main" id="{26DDF63E-BDCE-404C-9434-5CB8EE315CE9}"/>
                </a:ext>
              </a:extLst>
            </p:cNvPr>
            <p:cNvPicPr>
              <a:picLocks noChangeAspect="1"/>
            </p:cNvPicPr>
            <p:nvPr/>
          </p:nvPicPr>
          <p:blipFill rotWithShape="1">
            <a:blip r:embed="rId6">
              <a:extLst>
                <a:ext uri="{28A0092B-C50C-407E-A947-70E740481C1C}">
                  <a14:useLocalDpi xmlns:a14="http://schemas.microsoft.com/office/drawing/2010/main" val="0"/>
                </a:ext>
              </a:extLst>
            </a:blip>
            <a:srcRect l="3968" t="20946" r="4413" b="28005"/>
            <a:stretch/>
          </p:blipFill>
          <p:spPr>
            <a:xfrm>
              <a:off x="377872" y="4838512"/>
              <a:ext cx="5959099" cy="533246"/>
            </a:xfrm>
            <a:prstGeom prst="rect">
              <a:avLst/>
            </a:prstGeom>
          </p:spPr>
        </p:pic>
      </p:grpSp>
      <p:pic>
        <p:nvPicPr>
          <p:cNvPr id="15" name="図 14" descr="ダイアグラム, 図形&#10;&#10;自動的に生成された説明">
            <a:extLst>
              <a:ext uri="{FF2B5EF4-FFF2-40B4-BE49-F238E27FC236}">
                <a16:creationId xmlns:a16="http://schemas.microsoft.com/office/drawing/2014/main" id="{5738869F-DB39-4B6E-9E2D-3BADC9D8A1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7683" y="238981"/>
            <a:ext cx="4531885" cy="4889904"/>
          </a:xfrm>
          <a:prstGeom prst="rect">
            <a:avLst/>
          </a:prstGeom>
        </p:spPr>
      </p:pic>
      <p:pic>
        <p:nvPicPr>
          <p:cNvPr id="16" name="図 15" descr="テキスト&#10;&#10;自動的に生成された説明">
            <a:extLst>
              <a:ext uri="{FF2B5EF4-FFF2-40B4-BE49-F238E27FC236}">
                <a16:creationId xmlns:a16="http://schemas.microsoft.com/office/drawing/2014/main" id="{42AC8D0F-82B1-446B-845F-E489A7173DF7}"/>
              </a:ext>
            </a:extLst>
          </p:cNvPr>
          <p:cNvPicPr>
            <a:picLocks noChangeAspect="1"/>
          </p:cNvPicPr>
          <p:nvPr/>
        </p:nvPicPr>
        <p:blipFill rotWithShape="1">
          <a:blip r:embed="rId4">
            <a:extLst>
              <a:ext uri="{28A0092B-C50C-407E-A947-70E740481C1C}">
                <a14:useLocalDpi xmlns:a14="http://schemas.microsoft.com/office/drawing/2010/main" val="0"/>
              </a:ext>
            </a:extLst>
          </a:blip>
          <a:srcRect l="-1" t="18011" r="77681" b="40799"/>
          <a:stretch/>
        </p:blipFill>
        <p:spPr>
          <a:xfrm>
            <a:off x="7616565" y="809520"/>
            <a:ext cx="1374122" cy="384182"/>
          </a:xfrm>
          <a:prstGeom prst="rect">
            <a:avLst/>
          </a:prstGeom>
        </p:spPr>
      </p:pic>
      <p:pic>
        <p:nvPicPr>
          <p:cNvPr id="17" name="図 16" descr="テキスト が含まれている画像&#10;&#10;自動的に生成された説明">
            <a:extLst>
              <a:ext uri="{FF2B5EF4-FFF2-40B4-BE49-F238E27FC236}">
                <a16:creationId xmlns:a16="http://schemas.microsoft.com/office/drawing/2014/main" id="{E12A763A-241D-47D0-B41A-100BAA861A46}"/>
              </a:ext>
            </a:extLst>
          </p:cNvPr>
          <p:cNvPicPr>
            <a:picLocks noChangeAspect="1"/>
          </p:cNvPicPr>
          <p:nvPr/>
        </p:nvPicPr>
        <p:blipFill rotWithShape="1">
          <a:blip r:embed="rId5">
            <a:extLst>
              <a:ext uri="{28A0092B-C50C-407E-A947-70E740481C1C}">
                <a14:useLocalDpi xmlns:a14="http://schemas.microsoft.com/office/drawing/2010/main" val="0"/>
              </a:ext>
            </a:extLst>
          </a:blip>
          <a:srcRect l="-1" r="83823" b="13453"/>
          <a:stretch/>
        </p:blipFill>
        <p:spPr>
          <a:xfrm>
            <a:off x="6350634" y="737782"/>
            <a:ext cx="470362" cy="454892"/>
          </a:xfrm>
          <a:prstGeom prst="rect">
            <a:avLst/>
          </a:prstGeom>
        </p:spPr>
      </p:pic>
      <p:pic>
        <p:nvPicPr>
          <p:cNvPr id="19" name="図 18" descr="テキスト, ロゴ&#10;&#10;中程度の精度で自動的に生成された説明">
            <a:extLst>
              <a:ext uri="{FF2B5EF4-FFF2-40B4-BE49-F238E27FC236}">
                <a16:creationId xmlns:a16="http://schemas.microsoft.com/office/drawing/2014/main" id="{74ECCCDC-7009-4DD2-BA0A-7AB91D14E157}"/>
              </a:ext>
            </a:extLst>
          </p:cNvPr>
          <p:cNvPicPr>
            <a:picLocks noChangeAspect="1"/>
          </p:cNvPicPr>
          <p:nvPr/>
        </p:nvPicPr>
        <p:blipFill rotWithShape="1">
          <a:blip r:embed="rId6">
            <a:extLst>
              <a:ext uri="{28A0092B-C50C-407E-A947-70E740481C1C}">
                <a14:useLocalDpi xmlns:a14="http://schemas.microsoft.com/office/drawing/2010/main" val="0"/>
              </a:ext>
            </a:extLst>
          </a:blip>
          <a:srcRect l="3968" t="20946" r="70841" b="23310"/>
          <a:stretch/>
        </p:blipFill>
        <p:spPr>
          <a:xfrm>
            <a:off x="10303613" y="2122788"/>
            <a:ext cx="1420235" cy="505771"/>
          </a:xfrm>
          <a:prstGeom prst="rect">
            <a:avLst/>
          </a:prstGeom>
        </p:spPr>
      </p:pic>
      <p:pic>
        <p:nvPicPr>
          <p:cNvPr id="21" name="図 20" descr="グラフ, レーダー チャート&#10;&#10;自動的に生成された説明">
            <a:extLst>
              <a:ext uri="{FF2B5EF4-FFF2-40B4-BE49-F238E27FC236}">
                <a16:creationId xmlns:a16="http://schemas.microsoft.com/office/drawing/2014/main" id="{6F8B36FB-DBFE-4A64-9BD0-6F56ABD4DF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7364" y="3172311"/>
            <a:ext cx="3788888" cy="3685689"/>
          </a:xfrm>
          <a:prstGeom prst="rect">
            <a:avLst/>
          </a:prstGeom>
        </p:spPr>
      </p:pic>
      <p:sp>
        <p:nvSpPr>
          <p:cNvPr id="22" name="タイトル 21">
            <a:extLst>
              <a:ext uri="{FF2B5EF4-FFF2-40B4-BE49-F238E27FC236}">
                <a16:creationId xmlns:a16="http://schemas.microsoft.com/office/drawing/2014/main" id="{830391FD-5E53-4613-999B-4A1E33E6B89A}"/>
              </a:ext>
            </a:extLst>
          </p:cNvPr>
          <p:cNvSpPr>
            <a:spLocks noGrp="1"/>
          </p:cNvSpPr>
          <p:nvPr>
            <p:ph type="title"/>
          </p:nvPr>
        </p:nvSpPr>
        <p:spPr>
          <a:xfrm>
            <a:off x="427466" y="260176"/>
            <a:ext cx="10515600" cy="1325563"/>
          </a:xfrm>
        </p:spPr>
        <p:txBody>
          <a:bodyPr>
            <a:normAutofit/>
          </a:bodyPr>
          <a:lstStyle/>
          <a:p>
            <a:r>
              <a:rPr lang="en-US" altLang="ja-JP" sz="3600" dirty="0"/>
              <a:t>Shared nearest neighbor</a:t>
            </a:r>
            <a:endParaRPr lang="ja-JP" altLang="en-US" sz="3600" dirty="0"/>
          </a:p>
        </p:txBody>
      </p:sp>
      <p:sp>
        <p:nvSpPr>
          <p:cNvPr id="25" name="テキスト ボックス 24">
            <a:extLst>
              <a:ext uri="{FF2B5EF4-FFF2-40B4-BE49-F238E27FC236}">
                <a16:creationId xmlns:a16="http://schemas.microsoft.com/office/drawing/2014/main" id="{A56E060D-0207-4CFA-9EFF-36BFC067F922}"/>
              </a:ext>
            </a:extLst>
          </p:cNvPr>
          <p:cNvSpPr txBox="1"/>
          <p:nvPr/>
        </p:nvSpPr>
        <p:spPr>
          <a:xfrm>
            <a:off x="315276" y="1445742"/>
            <a:ext cx="5618796" cy="1384995"/>
          </a:xfrm>
          <a:prstGeom prst="rect">
            <a:avLst/>
          </a:prstGeom>
          <a:noFill/>
          <a:ln w="28575">
            <a:solidFill>
              <a:schemeClr val="accent5">
                <a:lumMod val="60000"/>
                <a:lumOff val="40000"/>
              </a:schemeClr>
            </a:solidFill>
          </a:ln>
        </p:spPr>
        <p:txBody>
          <a:bodyPr wrap="square" rtlCol="0">
            <a:spAutoFit/>
          </a:bodyPr>
          <a:lstStyle/>
          <a:p>
            <a:r>
              <a:rPr lang="ja-JP" altLang="en-US" sz="2800" dirty="0"/>
              <a:t>近傍点の一致を類似性とみなし、</a:t>
            </a:r>
            <a:endParaRPr lang="en-US" altLang="ja-JP" sz="2800" dirty="0"/>
          </a:p>
          <a:p>
            <a:r>
              <a:rPr lang="ja-JP" altLang="en-US" sz="2800" dirty="0"/>
              <a:t>２点間の類似性を辺の重みにもつ</a:t>
            </a:r>
            <a:endParaRPr lang="en-US" altLang="ja-JP" sz="2800" dirty="0"/>
          </a:p>
          <a:p>
            <a:r>
              <a:rPr kumimoji="1" lang="ja-JP" altLang="en-US" sz="2800" dirty="0"/>
              <a:t>グラフ構造を構築する</a:t>
            </a:r>
          </a:p>
        </p:txBody>
      </p:sp>
      <p:sp>
        <p:nvSpPr>
          <p:cNvPr id="26" name="テキスト ボックス 25">
            <a:extLst>
              <a:ext uri="{FF2B5EF4-FFF2-40B4-BE49-F238E27FC236}">
                <a16:creationId xmlns:a16="http://schemas.microsoft.com/office/drawing/2014/main" id="{81EC3E5C-348B-4DE6-BF51-83D986B57878}"/>
              </a:ext>
            </a:extLst>
          </p:cNvPr>
          <p:cNvSpPr txBox="1"/>
          <p:nvPr/>
        </p:nvSpPr>
        <p:spPr>
          <a:xfrm>
            <a:off x="8006758" y="5232951"/>
            <a:ext cx="498914" cy="523220"/>
          </a:xfrm>
          <a:prstGeom prst="rect">
            <a:avLst/>
          </a:prstGeom>
          <a:noFill/>
        </p:spPr>
        <p:txBody>
          <a:bodyPr wrap="square" rtlCol="0">
            <a:spAutoFit/>
          </a:bodyPr>
          <a:lstStyle/>
          <a:p>
            <a:r>
              <a:rPr lang="en-US" altLang="ja-JP" sz="2800" dirty="0">
                <a:solidFill>
                  <a:srgbClr val="FF0000"/>
                </a:solidFill>
              </a:rPr>
              <a:t>3</a:t>
            </a:r>
            <a:endParaRPr kumimoji="1" lang="ja-JP" altLang="en-US" sz="2800" dirty="0">
              <a:solidFill>
                <a:srgbClr val="FF0000"/>
              </a:solidFill>
            </a:endParaRPr>
          </a:p>
        </p:txBody>
      </p:sp>
      <p:sp>
        <p:nvSpPr>
          <p:cNvPr id="27" name="テキスト ボックス 26">
            <a:extLst>
              <a:ext uri="{FF2B5EF4-FFF2-40B4-BE49-F238E27FC236}">
                <a16:creationId xmlns:a16="http://schemas.microsoft.com/office/drawing/2014/main" id="{A9DB515C-D400-47E2-8281-F822DB856F36}"/>
              </a:ext>
            </a:extLst>
          </p:cNvPr>
          <p:cNvSpPr txBox="1"/>
          <p:nvPr/>
        </p:nvSpPr>
        <p:spPr>
          <a:xfrm>
            <a:off x="8889087" y="6293944"/>
            <a:ext cx="498914" cy="523220"/>
          </a:xfrm>
          <a:prstGeom prst="rect">
            <a:avLst/>
          </a:prstGeom>
          <a:noFill/>
        </p:spPr>
        <p:txBody>
          <a:bodyPr wrap="square" rtlCol="0">
            <a:spAutoFit/>
          </a:bodyPr>
          <a:lstStyle/>
          <a:p>
            <a:r>
              <a:rPr lang="en-US" altLang="ja-JP" sz="2800" dirty="0">
                <a:solidFill>
                  <a:srgbClr val="FF0000"/>
                </a:solidFill>
              </a:rPr>
              <a:t>7</a:t>
            </a:r>
            <a:endParaRPr kumimoji="1" lang="ja-JP" altLang="en-US" sz="2800" dirty="0">
              <a:solidFill>
                <a:srgbClr val="FF0000"/>
              </a:solidFill>
            </a:endParaRPr>
          </a:p>
        </p:txBody>
      </p:sp>
      <p:sp>
        <p:nvSpPr>
          <p:cNvPr id="28" name="テキスト ボックス 27">
            <a:extLst>
              <a:ext uri="{FF2B5EF4-FFF2-40B4-BE49-F238E27FC236}">
                <a16:creationId xmlns:a16="http://schemas.microsoft.com/office/drawing/2014/main" id="{9A5973B7-719B-4A04-A978-27B57892E8C6}"/>
              </a:ext>
            </a:extLst>
          </p:cNvPr>
          <p:cNvSpPr txBox="1"/>
          <p:nvPr/>
        </p:nvSpPr>
        <p:spPr>
          <a:xfrm>
            <a:off x="7266896" y="5964304"/>
            <a:ext cx="1479724" cy="523220"/>
          </a:xfrm>
          <a:prstGeom prst="rect">
            <a:avLst/>
          </a:prstGeom>
          <a:noFill/>
        </p:spPr>
        <p:txBody>
          <a:bodyPr wrap="square" rtlCol="0">
            <a:spAutoFit/>
          </a:bodyPr>
          <a:lstStyle/>
          <a:p>
            <a:r>
              <a:rPr kumimoji="1" lang="en-US" altLang="ja-JP" sz="2800" dirty="0"/>
              <a:t>A</a:t>
            </a:r>
            <a:r>
              <a:rPr kumimoji="1" lang="en-US" altLang="ja-JP" dirty="0"/>
              <a:t>37 </a:t>
            </a:r>
            <a:r>
              <a:rPr kumimoji="1" lang="en-US" altLang="ja-JP" sz="2800" dirty="0"/>
              <a:t>= 2</a:t>
            </a:r>
            <a:endParaRPr kumimoji="1" lang="ja-JP" altLang="en-US" sz="2800" dirty="0"/>
          </a:p>
        </p:txBody>
      </p:sp>
    </p:spTree>
    <p:extLst>
      <p:ext uri="{BB962C8B-B14F-4D97-AF65-F5344CB8AC3E}">
        <p14:creationId xmlns:p14="http://schemas.microsoft.com/office/powerpoint/2010/main" val="313924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82093B-2B26-4797-A525-E0975A0741EC}"/>
              </a:ext>
            </a:extLst>
          </p:cNvPr>
          <p:cNvSpPr>
            <a:spLocks noGrp="1"/>
          </p:cNvSpPr>
          <p:nvPr>
            <p:ph type="title"/>
          </p:nvPr>
        </p:nvSpPr>
        <p:spPr>
          <a:xfrm>
            <a:off x="838200" y="160819"/>
            <a:ext cx="10515600" cy="1325563"/>
          </a:xfrm>
        </p:spPr>
        <p:txBody>
          <a:bodyPr>
            <a:normAutofit/>
          </a:bodyPr>
          <a:lstStyle/>
          <a:p>
            <a:r>
              <a:rPr kumimoji="1" lang="ja-JP" altLang="en-US" sz="3600" dirty="0"/>
              <a:t>ここまでのまとめ</a:t>
            </a:r>
          </a:p>
        </p:txBody>
      </p:sp>
      <p:sp>
        <p:nvSpPr>
          <p:cNvPr id="3" name="テキスト ボックス 2">
            <a:extLst>
              <a:ext uri="{FF2B5EF4-FFF2-40B4-BE49-F238E27FC236}">
                <a16:creationId xmlns:a16="http://schemas.microsoft.com/office/drawing/2014/main" id="{14ACF778-77BD-40EE-ACD7-F6351CDB4FFD}"/>
              </a:ext>
            </a:extLst>
          </p:cNvPr>
          <p:cNvSpPr txBox="1"/>
          <p:nvPr/>
        </p:nvSpPr>
        <p:spPr>
          <a:xfrm>
            <a:off x="457200" y="1396805"/>
            <a:ext cx="5370443" cy="954107"/>
          </a:xfrm>
          <a:prstGeom prst="rect">
            <a:avLst/>
          </a:prstGeom>
          <a:noFill/>
        </p:spPr>
        <p:txBody>
          <a:bodyPr wrap="square" rtlCol="0">
            <a:spAutoFit/>
          </a:bodyPr>
          <a:lstStyle/>
          <a:p>
            <a:r>
              <a:rPr kumimoji="1" lang="ja-JP" altLang="en-US" sz="2800" dirty="0"/>
              <a:t>主成分分析によりデータ行列を主成分得点に変換</a:t>
            </a:r>
          </a:p>
        </p:txBody>
      </p:sp>
      <p:sp>
        <p:nvSpPr>
          <p:cNvPr id="4" name="矢印: 下 3">
            <a:extLst>
              <a:ext uri="{FF2B5EF4-FFF2-40B4-BE49-F238E27FC236}">
                <a16:creationId xmlns:a16="http://schemas.microsoft.com/office/drawing/2014/main" id="{43D4634B-AACB-4E94-B8F1-56DD9C92963C}"/>
              </a:ext>
            </a:extLst>
          </p:cNvPr>
          <p:cNvSpPr/>
          <p:nvPr/>
        </p:nvSpPr>
        <p:spPr>
          <a:xfrm>
            <a:off x="2612334" y="2398131"/>
            <a:ext cx="526774" cy="546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B333833-81AD-4FD5-8F2B-B951F6C901C4}"/>
              </a:ext>
            </a:extLst>
          </p:cNvPr>
          <p:cNvSpPr txBox="1"/>
          <p:nvPr/>
        </p:nvSpPr>
        <p:spPr>
          <a:xfrm>
            <a:off x="371062" y="3118315"/>
            <a:ext cx="5370443" cy="954107"/>
          </a:xfrm>
          <a:prstGeom prst="rect">
            <a:avLst/>
          </a:prstGeom>
          <a:noFill/>
        </p:spPr>
        <p:txBody>
          <a:bodyPr wrap="square" rtlCol="0">
            <a:spAutoFit/>
          </a:bodyPr>
          <a:lstStyle/>
          <a:p>
            <a:r>
              <a:rPr kumimoji="1" lang="ja-JP" altLang="en-US" sz="2800" dirty="0"/>
              <a:t>分散の小さな主成分を切り捨てて次元削減</a:t>
            </a:r>
          </a:p>
        </p:txBody>
      </p:sp>
      <p:sp>
        <p:nvSpPr>
          <p:cNvPr id="6" name="矢印: 下 5">
            <a:extLst>
              <a:ext uri="{FF2B5EF4-FFF2-40B4-BE49-F238E27FC236}">
                <a16:creationId xmlns:a16="http://schemas.microsoft.com/office/drawing/2014/main" id="{72EF44F0-E1E2-404C-BDAC-95C964A801BD}"/>
              </a:ext>
            </a:extLst>
          </p:cNvPr>
          <p:cNvSpPr/>
          <p:nvPr/>
        </p:nvSpPr>
        <p:spPr>
          <a:xfrm>
            <a:off x="2615648" y="3897176"/>
            <a:ext cx="526774" cy="546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5150BE-6591-4316-86D5-F747EA19F986}"/>
              </a:ext>
            </a:extLst>
          </p:cNvPr>
          <p:cNvSpPr txBox="1"/>
          <p:nvPr/>
        </p:nvSpPr>
        <p:spPr>
          <a:xfrm>
            <a:off x="371061" y="4443878"/>
            <a:ext cx="5370443" cy="954107"/>
          </a:xfrm>
          <a:prstGeom prst="rect">
            <a:avLst/>
          </a:prstGeom>
          <a:noFill/>
        </p:spPr>
        <p:txBody>
          <a:bodyPr wrap="square" rtlCol="0">
            <a:spAutoFit/>
          </a:bodyPr>
          <a:lstStyle/>
          <a:p>
            <a:r>
              <a:rPr kumimoji="1" lang="en-US" altLang="ja-JP" sz="2800" dirty="0"/>
              <a:t>Shared nearest neighbor graph</a:t>
            </a:r>
            <a:r>
              <a:rPr kumimoji="1" lang="ja-JP" altLang="en-US" sz="2800" dirty="0"/>
              <a:t>を構築</a:t>
            </a:r>
          </a:p>
        </p:txBody>
      </p:sp>
      <p:sp>
        <p:nvSpPr>
          <p:cNvPr id="8" name="矢印: 下 7">
            <a:extLst>
              <a:ext uri="{FF2B5EF4-FFF2-40B4-BE49-F238E27FC236}">
                <a16:creationId xmlns:a16="http://schemas.microsoft.com/office/drawing/2014/main" id="{E97475BB-3BD2-44EC-A554-D34D5DD707F4}"/>
              </a:ext>
            </a:extLst>
          </p:cNvPr>
          <p:cNvSpPr/>
          <p:nvPr/>
        </p:nvSpPr>
        <p:spPr>
          <a:xfrm>
            <a:off x="2612334" y="5124634"/>
            <a:ext cx="526774" cy="546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60D4067-7DB6-44F7-A76B-A2E555390B50}"/>
              </a:ext>
            </a:extLst>
          </p:cNvPr>
          <p:cNvSpPr txBox="1"/>
          <p:nvPr/>
        </p:nvSpPr>
        <p:spPr>
          <a:xfrm>
            <a:off x="183873" y="5769441"/>
            <a:ext cx="5744818" cy="954107"/>
          </a:xfrm>
          <a:prstGeom prst="rect">
            <a:avLst/>
          </a:prstGeom>
          <a:noFill/>
        </p:spPr>
        <p:txBody>
          <a:bodyPr wrap="square" rtlCol="0">
            <a:spAutoFit/>
          </a:bodyPr>
          <a:lstStyle/>
          <a:p>
            <a:r>
              <a:rPr kumimoji="1" lang="ja-JP" altLang="en-US" sz="2800" dirty="0">
                <a:solidFill>
                  <a:srgbClr val="FF0000"/>
                </a:solidFill>
              </a:rPr>
              <a:t>特徴の似た細胞ごとに分類したい</a:t>
            </a:r>
            <a:endParaRPr kumimoji="1" lang="en-US" altLang="ja-JP" sz="2800" dirty="0">
              <a:solidFill>
                <a:srgbClr val="FF0000"/>
              </a:solidFill>
            </a:endParaRPr>
          </a:p>
          <a:p>
            <a:r>
              <a:rPr lang="ja-JP" altLang="en-US" sz="2800" dirty="0">
                <a:solidFill>
                  <a:srgbClr val="FF0000"/>
                </a:solidFill>
              </a:rPr>
              <a:t>（クラスタリング）</a:t>
            </a:r>
            <a:endParaRPr kumimoji="1" lang="ja-JP" altLang="en-US" sz="2800" dirty="0">
              <a:solidFill>
                <a:srgbClr val="FF0000"/>
              </a:solidFill>
            </a:endParaRPr>
          </a:p>
        </p:txBody>
      </p:sp>
      <p:pic>
        <p:nvPicPr>
          <p:cNvPr id="11" name="図 10" descr="テーブル&#10;&#10;中程度の精度で自動的に生成された説明">
            <a:extLst>
              <a:ext uri="{FF2B5EF4-FFF2-40B4-BE49-F238E27FC236}">
                <a16:creationId xmlns:a16="http://schemas.microsoft.com/office/drawing/2014/main" id="{6C657AE3-ED20-448A-AC88-325E4912404C}"/>
              </a:ext>
            </a:extLst>
          </p:cNvPr>
          <p:cNvPicPr>
            <a:picLocks noChangeAspect="1"/>
          </p:cNvPicPr>
          <p:nvPr/>
        </p:nvPicPr>
        <p:blipFill rotWithShape="1">
          <a:blip r:embed="rId2">
            <a:extLst>
              <a:ext uri="{28A0092B-C50C-407E-A947-70E740481C1C}">
                <a14:useLocalDpi xmlns:a14="http://schemas.microsoft.com/office/drawing/2010/main" val="0"/>
              </a:ext>
            </a:extLst>
          </a:blip>
          <a:srcRect l="56" t="-2314" r="37556" b="-3181"/>
          <a:stretch/>
        </p:blipFill>
        <p:spPr>
          <a:xfrm>
            <a:off x="6364359" y="2281307"/>
            <a:ext cx="5208103" cy="2010799"/>
          </a:xfrm>
          <a:prstGeom prst="rect">
            <a:avLst/>
          </a:prstGeom>
        </p:spPr>
      </p:pic>
      <p:pic>
        <p:nvPicPr>
          <p:cNvPr id="12" name="図 11" descr="ダイアグラム が含まれている画像&#10;&#10;自動的に生成された説明">
            <a:extLst>
              <a:ext uri="{FF2B5EF4-FFF2-40B4-BE49-F238E27FC236}">
                <a16:creationId xmlns:a16="http://schemas.microsoft.com/office/drawing/2014/main" id="{76A7AA8A-8D2C-494D-9D5B-A05C43CE92A1}"/>
              </a:ext>
            </a:extLst>
          </p:cNvPr>
          <p:cNvPicPr>
            <a:picLocks noChangeAspect="1"/>
          </p:cNvPicPr>
          <p:nvPr/>
        </p:nvPicPr>
        <p:blipFill rotWithShape="1">
          <a:blip r:embed="rId3">
            <a:extLst>
              <a:ext uri="{28A0092B-C50C-407E-A947-70E740481C1C}">
                <a14:useLocalDpi xmlns:a14="http://schemas.microsoft.com/office/drawing/2010/main" val="0"/>
              </a:ext>
            </a:extLst>
          </a:blip>
          <a:srcRect r="37701"/>
          <a:stretch/>
        </p:blipFill>
        <p:spPr>
          <a:xfrm>
            <a:off x="6556550" y="277615"/>
            <a:ext cx="4965560" cy="1899005"/>
          </a:xfrm>
          <a:prstGeom prst="rect">
            <a:avLst/>
          </a:prstGeom>
        </p:spPr>
      </p:pic>
      <p:pic>
        <p:nvPicPr>
          <p:cNvPr id="13" name="図 12" descr="グラフ, レーダー チャート&#10;&#10;自動的に生成された説明">
            <a:extLst>
              <a:ext uri="{FF2B5EF4-FFF2-40B4-BE49-F238E27FC236}">
                <a16:creationId xmlns:a16="http://schemas.microsoft.com/office/drawing/2014/main" id="{618E1AAA-EC29-4273-8C8C-4BDD8F0074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5032" y="4396793"/>
            <a:ext cx="2433739" cy="2367451"/>
          </a:xfrm>
          <a:prstGeom prst="rect">
            <a:avLst/>
          </a:prstGeom>
        </p:spPr>
      </p:pic>
    </p:spTree>
    <p:extLst>
      <p:ext uri="{BB962C8B-B14F-4D97-AF65-F5344CB8AC3E}">
        <p14:creationId xmlns:p14="http://schemas.microsoft.com/office/powerpoint/2010/main" val="29061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63968-9717-439D-8172-D63B985DD4BE}"/>
              </a:ext>
            </a:extLst>
          </p:cNvPr>
          <p:cNvSpPr>
            <a:spLocks noGrp="1"/>
          </p:cNvSpPr>
          <p:nvPr>
            <p:ph type="title"/>
          </p:nvPr>
        </p:nvSpPr>
        <p:spPr>
          <a:xfrm>
            <a:off x="838200" y="145844"/>
            <a:ext cx="10515600" cy="1325563"/>
          </a:xfrm>
        </p:spPr>
        <p:txBody>
          <a:bodyPr>
            <a:normAutofit/>
          </a:bodyPr>
          <a:lstStyle/>
          <a:p>
            <a:r>
              <a:rPr kumimoji="1" lang="en-US" altLang="ja-JP" sz="3600" dirty="0"/>
              <a:t>Modularity</a:t>
            </a:r>
            <a:r>
              <a:rPr kumimoji="1" lang="ja-JP" altLang="en-US" sz="3600" dirty="0"/>
              <a:t>最適化</a:t>
            </a:r>
          </a:p>
        </p:txBody>
      </p:sp>
      <p:grpSp>
        <p:nvGrpSpPr>
          <p:cNvPr id="9" name="グループ化 8">
            <a:extLst>
              <a:ext uri="{FF2B5EF4-FFF2-40B4-BE49-F238E27FC236}">
                <a16:creationId xmlns:a16="http://schemas.microsoft.com/office/drawing/2014/main" id="{CA99F88C-5209-4A4A-955C-AC090A7E01CD}"/>
              </a:ext>
            </a:extLst>
          </p:cNvPr>
          <p:cNvGrpSpPr/>
          <p:nvPr/>
        </p:nvGrpSpPr>
        <p:grpSpPr>
          <a:xfrm>
            <a:off x="838200" y="2131645"/>
            <a:ext cx="5128811" cy="2594710"/>
            <a:chOff x="1992124" y="2115000"/>
            <a:chExt cx="7917564" cy="3796148"/>
          </a:xfrm>
        </p:grpSpPr>
        <p:pic>
          <p:nvPicPr>
            <p:cNvPr id="6" name="図 5" descr="概略図 が含まれている画像&#10;&#10;自動的に生成された説明">
              <a:extLst>
                <a:ext uri="{FF2B5EF4-FFF2-40B4-BE49-F238E27FC236}">
                  <a16:creationId xmlns:a16="http://schemas.microsoft.com/office/drawing/2014/main" id="{27C3DA43-9432-4176-B6A4-CAC54EBBA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312" y="2234080"/>
              <a:ext cx="2791215" cy="1762371"/>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C0071BF-43CF-45C7-9F5D-B242938F0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613" y="2115000"/>
              <a:ext cx="3210373" cy="2000529"/>
            </a:xfrm>
            <a:prstGeom prst="rect">
              <a:avLst/>
            </a:prstGeom>
          </p:spPr>
        </p:pic>
        <p:pic>
          <p:nvPicPr>
            <p:cNvPr id="4" name="図 3" descr="ダイアグラム, テキスト, 概略図&#10;&#10;自動的に生成された説明">
              <a:extLst>
                <a:ext uri="{FF2B5EF4-FFF2-40B4-BE49-F238E27FC236}">
                  <a16:creationId xmlns:a16="http://schemas.microsoft.com/office/drawing/2014/main" id="{55FA013D-932F-4A3C-9DC9-C41174743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124" y="3406693"/>
              <a:ext cx="7917564" cy="2504455"/>
            </a:xfrm>
            <a:prstGeom prst="rect">
              <a:avLst/>
            </a:prstGeom>
          </p:spPr>
        </p:pic>
      </p:grpSp>
      <p:sp>
        <p:nvSpPr>
          <p:cNvPr id="10" name="テキスト ボックス 9">
            <a:extLst>
              <a:ext uri="{FF2B5EF4-FFF2-40B4-BE49-F238E27FC236}">
                <a16:creationId xmlns:a16="http://schemas.microsoft.com/office/drawing/2014/main" id="{37A1ABE6-1F99-4BFD-9925-CFD185B329CC}"/>
              </a:ext>
            </a:extLst>
          </p:cNvPr>
          <p:cNvSpPr txBox="1"/>
          <p:nvPr/>
        </p:nvSpPr>
        <p:spPr>
          <a:xfrm>
            <a:off x="574137" y="5316096"/>
            <a:ext cx="11816618" cy="523220"/>
          </a:xfrm>
          <a:prstGeom prst="rect">
            <a:avLst/>
          </a:prstGeom>
          <a:noFill/>
        </p:spPr>
        <p:txBody>
          <a:bodyPr wrap="square" rtlCol="0">
            <a:spAutoFit/>
          </a:bodyPr>
          <a:lstStyle/>
          <a:p>
            <a:r>
              <a:rPr kumimoji="1" lang="en-US" altLang="ja-JP" sz="2800" dirty="0"/>
              <a:t>Modularity</a:t>
            </a:r>
            <a:r>
              <a:rPr kumimoji="1" lang="ja-JP" altLang="en-US" sz="2800" dirty="0"/>
              <a:t>を直接最適化関数に用いることはできない（</a:t>
            </a:r>
            <a:r>
              <a:rPr kumimoji="1" lang="en-US" altLang="ja-JP" sz="2800" dirty="0"/>
              <a:t>NP</a:t>
            </a:r>
            <a:r>
              <a:rPr kumimoji="1" lang="ja-JP" altLang="en-US" sz="2800" dirty="0"/>
              <a:t>完全問題）</a:t>
            </a:r>
            <a:endParaRPr kumimoji="1" lang="en-US" altLang="ja-JP" sz="2800" dirty="0"/>
          </a:p>
        </p:txBody>
      </p:sp>
      <p:sp>
        <p:nvSpPr>
          <p:cNvPr id="3" name="テキスト ボックス 2">
            <a:extLst>
              <a:ext uri="{FF2B5EF4-FFF2-40B4-BE49-F238E27FC236}">
                <a16:creationId xmlns:a16="http://schemas.microsoft.com/office/drawing/2014/main" id="{389DD658-1239-4223-B8EB-FDDE1C7E273B}"/>
              </a:ext>
            </a:extLst>
          </p:cNvPr>
          <p:cNvSpPr txBox="1"/>
          <p:nvPr/>
        </p:nvSpPr>
        <p:spPr>
          <a:xfrm>
            <a:off x="574137" y="1424517"/>
            <a:ext cx="11043726" cy="523220"/>
          </a:xfrm>
          <a:prstGeom prst="rect">
            <a:avLst/>
          </a:prstGeom>
          <a:noFill/>
        </p:spPr>
        <p:txBody>
          <a:bodyPr wrap="square" rtlCol="0">
            <a:spAutoFit/>
          </a:bodyPr>
          <a:lstStyle/>
          <a:p>
            <a:r>
              <a:rPr lang="ja-JP" altLang="en-US" sz="2800" dirty="0"/>
              <a:t>「どのような分割が望ましいか」の指標：</a:t>
            </a:r>
            <a:r>
              <a:rPr lang="en-US" altLang="ja-JP" sz="2800" dirty="0">
                <a:solidFill>
                  <a:srgbClr val="FF0000"/>
                </a:solidFill>
              </a:rPr>
              <a:t>modularity</a:t>
            </a:r>
          </a:p>
        </p:txBody>
      </p:sp>
      <p:sp>
        <p:nvSpPr>
          <p:cNvPr id="14" name="テキスト ボックス 13">
            <a:extLst>
              <a:ext uri="{FF2B5EF4-FFF2-40B4-BE49-F238E27FC236}">
                <a16:creationId xmlns:a16="http://schemas.microsoft.com/office/drawing/2014/main" id="{F7EE01EE-3A89-D127-50A5-6070286319AA}"/>
              </a:ext>
            </a:extLst>
          </p:cNvPr>
          <p:cNvSpPr txBox="1"/>
          <p:nvPr/>
        </p:nvSpPr>
        <p:spPr>
          <a:xfrm>
            <a:off x="6482446" y="2591088"/>
            <a:ext cx="5719665" cy="1815882"/>
          </a:xfrm>
          <a:prstGeom prst="rect">
            <a:avLst/>
          </a:prstGeom>
          <a:noFill/>
        </p:spPr>
        <p:txBody>
          <a:bodyPr wrap="square" rtlCol="0">
            <a:spAutoFit/>
          </a:bodyPr>
          <a:lstStyle/>
          <a:p>
            <a:r>
              <a:rPr kumimoji="1" lang="en-US" altLang="ja-JP" sz="2800" dirty="0"/>
              <a:t>Modularity =</a:t>
            </a:r>
          </a:p>
          <a:p>
            <a:r>
              <a:rPr kumimoji="1" lang="en-US" altLang="ja-JP" sz="2800" dirty="0"/>
              <a:t>(</a:t>
            </a:r>
            <a:r>
              <a:rPr kumimoji="1" lang="ja-JP" altLang="en-US" sz="2800" dirty="0"/>
              <a:t>コミュニティ内の結合の総和</a:t>
            </a:r>
            <a:r>
              <a:rPr kumimoji="1" lang="en-US" altLang="ja-JP" sz="2800" dirty="0"/>
              <a:t>)</a:t>
            </a:r>
            <a:endParaRPr lang="en-US" altLang="ja-JP" sz="2800" dirty="0"/>
          </a:p>
          <a:p>
            <a:r>
              <a:rPr lang="ja-JP" altLang="en-US" sz="2800" dirty="0"/>
              <a:t>ー（</a:t>
            </a:r>
            <a:r>
              <a:rPr kumimoji="1" lang="ja-JP" altLang="en-US" sz="2800" dirty="0"/>
              <a:t>ランダムな結合の総和）</a:t>
            </a:r>
            <a:endParaRPr kumimoji="1" lang="en-US" altLang="ja-JP" sz="2800" dirty="0"/>
          </a:p>
          <a:p>
            <a:endParaRPr kumimoji="1" lang="ja-JP" altLang="en-US" sz="2800" dirty="0"/>
          </a:p>
        </p:txBody>
      </p:sp>
    </p:spTree>
    <p:extLst>
      <p:ext uri="{BB962C8B-B14F-4D97-AF65-F5344CB8AC3E}">
        <p14:creationId xmlns:p14="http://schemas.microsoft.com/office/powerpoint/2010/main" val="4324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33" y="1608435"/>
            <a:ext cx="1971524" cy="1552576"/>
          </a:xfrm>
          <a:prstGeom prst="rect">
            <a:avLst/>
          </a:prstGeom>
        </p:spPr>
      </p:pic>
      <p:sp>
        <p:nvSpPr>
          <p:cNvPr id="5" name="Right Arrow 4"/>
          <p:cNvSpPr/>
          <p:nvPr/>
        </p:nvSpPr>
        <p:spPr>
          <a:xfrm rot="5400000">
            <a:off x="970695" y="3554498"/>
            <a:ext cx="914400" cy="65087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7418"/>
          <a:stretch/>
        </p:blipFill>
        <p:spPr>
          <a:xfrm>
            <a:off x="3639271" y="1850869"/>
            <a:ext cx="7742151" cy="4240817"/>
          </a:xfrm>
          <a:prstGeom prst="rect">
            <a:avLst/>
          </a:prstGeom>
        </p:spPr>
      </p:pic>
      <p:grpSp>
        <p:nvGrpSpPr>
          <p:cNvPr id="12" name="Group 11"/>
          <p:cNvGrpSpPr/>
          <p:nvPr/>
        </p:nvGrpSpPr>
        <p:grpSpPr>
          <a:xfrm>
            <a:off x="766032" y="4603584"/>
            <a:ext cx="1323725" cy="1426502"/>
            <a:chOff x="4279600" y="1197284"/>
            <a:chExt cx="1323725" cy="1426502"/>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9600" y="1197284"/>
              <a:ext cx="402525" cy="4025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5731" y="1599809"/>
              <a:ext cx="402525" cy="40252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0800" y="1321058"/>
              <a:ext cx="402525" cy="40252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1262" y="1836234"/>
              <a:ext cx="402525" cy="402525"/>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01375" y="2221261"/>
              <a:ext cx="402525" cy="402525"/>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55950" y="1975920"/>
              <a:ext cx="402525" cy="402525"/>
            </a:xfrm>
            <a:prstGeom prst="rect">
              <a:avLst/>
            </a:prstGeom>
          </p:spPr>
        </p:pic>
      </p:grpSp>
      <p:sp>
        <p:nvSpPr>
          <p:cNvPr id="18" name="Right Arrow 17"/>
          <p:cNvSpPr/>
          <p:nvPr/>
        </p:nvSpPr>
        <p:spPr>
          <a:xfrm>
            <a:off x="2407314" y="4976685"/>
            <a:ext cx="914400" cy="65087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Title 18"/>
          <p:cNvSpPr>
            <a:spLocks noGrp="1"/>
          </p:cNvSpPr>
          <p:nvPr>
            <p:ph type="title"/>
          </p:nvPr>
        </p:nvSpPr>
        <p:spPr>
          <a:xfrm>
            <a:off x="638908" y="376848"/>
            <a:ext cx="10515600" cy="1325563"/>
          </a:xfrm>
        </p:spPr>
        <p:txBody>
          <a:bodyPr>
            <a:normAutofit/>
          </a:bodyPr>
          <a:lstStyle/>
          <a:p>
            <a:r>
              <a:rPr lang="en-US" altLang="ja-JP" sz="3600" dirty="0"/>
              <a:t>Single-cell RNA-sequence(</a:t>
            </a:r>
            <a:r>
              <a:rPr lang="en-US" altLang="ja-JP" sz="3600" dirty="0" err="1"/>
              <a:t>sc</a:t>
            </a:r>
            <a:r>
              <a:rPr lang="en-US" altLang="ja-JP" sz="3600" dirty="0"/>
              <a:t> RNA-</a:t>
            </a:r>
            <a:r>
              <a:rPr lang="en-US" altLang="ja-JP" sz="3600" dirty="0" err="1"/>
              <a:t>seq</a:t>
            </a:r>
            <a:r>
              <a:rPr lang="en-US" altLang="ja-JP" sz="3600" dirty="0"/>
              <a:t>)</a:t>
            </a:r>
            <a:r>
              <a:rPr lang="ja-JP" altLang="en-US" sz="3600" dirty="0"/>
              <a:t>とは</a:t>
            </a:r>
            <a:endParaRPr kumimoji="1" lang="ja-JP" altLang="en-US" sz="3600" dirty="0"/>
          </a:p>
        </p:txBody>
      </p:sp>
      <p:sp>
        <p:nvSpPr>
          <p:cNvPr id="20" name="TextBox 19"/>
          <p:cNvSpPr txBox="1"/>
          <p:nvPr/>
        </p:nvSpPr>
        <p:spPr>
          <a:xfrm>
            <a:off x="7609578" y="2388914"/>
            <a:ext cx="4089400" cy="584775"/>
          </a:xfrm>
          <a:prstGeom prst="rect">
            <a:avLst/>
          </a:prstGeom>
          <a:noFill/>
        </p:spPr>
        <p:txBody>
          <a:bodyPr wrap="square" rtlCol="0">
            <a:spAutoFit/>
          </a:bodyPr>
          <a:lstStyle/>
          <a:p>
            <a:r>
              <a:rPr kumimoji="1" lang="ja-JP" altLang="en-US" sz="3200" dirty="0">
                <a:solidFill>
                  <a:srgbClr val="FF0000"/>
                </a:solidFill>
              </a:rPr>
              <a:t>次世代シーケンサー</a:t>
            </a:r>
          </a:p>
        </p:txBody>
      </p:sp>
      <p:sp>
        <p:nvSpPr>
          <p:cNvPr id="21" name="TextBox 20"/>
          <p:cNvSpPr txBox="1"/>
          <p:nvPr/>
        </p:nvSpPr>
        <p:spPr>
          <a:xfrm>
            <a:off x="6807847" y="5012835"/>
            <a:ext cx="4902200" cy="954107"/>
          </a:xfrm>
          <a:prstGeom prst="rect">
            <a:avLst/>
          </a:prstGeom>
          <a:noFill/>
        </p:spPr>
        <p:txBody>
          <a:bodyPr wrap="square" rtlCol="0">
            <a:spAutoFit/>
          </a:bodyPr>
          <a:lstStyle/>
          <a:p>
            <a:r>
              <a:rPr kumimoji="1" lang="ja-JP" altLang="en-US" sz="2800" dirty="0"/>
              <a:t>個々の細胞の</a:t>
            </a:r>
            <a:r>
              <a:rPr kumimoji="1" lang="en-US" altLang="ja-JP" sz="2800" dirty="0"/>
              <a:t>mRNA</a:t>
            </a:r>
            <a:r>
              <a:rPr kumimoji="1" lang="ja-JP" altLang="en-US" sz="2800" dirty="0"/>
              <a:t>配列を</a:t>
            </a:r>
            <a:endParaRPr kumimoji="1" lang="en-US" altLang="ja-JP" sz="2800" dirty="0"/>
          </a:p>
          <a:p>
            <a:r>
              <a:rPr kumimoji="1" lang="ja-JP" altLang="en-US" sz="2800" dirty="0"/>
              <a:t>網羅的に調べる</a:t>
            </a:r>
          </a:p>
        </p:txBody>
      </p:sp>
      <p:sp>
        <p:nvSpPr>
          <p:cNvPr id="22" name="TextBox 21"/>
          <p:cNvSpPr txBox="1"/>
          <p:nvPr/>
        </p:nvSpPr>
        <p:spPr>
          <a:xfrm>
            <a:off x="1753333" y="3680848"/>
            <a:ext cx="2342014" cy="400110"/>
          </a:xfrm>
          <a:prstGeom prst="rect">
            <a:avLst/>
          </a:prstGeom>
          <a:noFill/>
        </p:spPr>
        <p:txBody>
          <a:bodyPr wrap="square" rtlCol="0">
            <a:spAutoFit/>
          </a:bodyPr>
          <a:lstStyle/>
          <a:p>
            <a:r>
              <a:rPr kumimoji="1" lang="ja-JP" altLang="en-US" sz="2000" dirty="0"/>
              <a:t>解剖・細胞の単離</a:t>
            </a:r>
          </a:p>
        </p:txBody>
      </p:sp>
    </p:spTree>
    <p:extLst>
      <p:ext uri="{BB962C8B-B14F-4D97-AF65-F5344CB8AC3E}">
        <p14:creationId xmlns:p14="http://schemas.microsoft.com/office/powerpoint/2010/main" val="300794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手紙&#10;&#10;自動的に生成された説明">
            <a:extLst>
              <a:ext uri="{FF2B5EF4-FFF2-40B4-BE49-F238E27FC236}">
                <a16:creationId xmlns:a16="http://schemas.microsoft.com/office/drawing/2014/main" id="{97F77C80-BACB-4850-B125-3E3B08E24D99}"/>
              </a:ext>
            </a:extLst>
          </p:cNvPr>
          <p:cNvPicPr>
            <a:picLocks noChangeAspect="1"/>
          </p:cNvPicPr>
          <p:nvPr/>
        </p:nvPicPr>
        <p:blipFill rotWithShape="1">
          <a:blip r:embed="rId2">
            <a:extLst>
              <a:ext uri="{28A0092B-C50C-407E-A947-70E740481C1C}">
                <a14:useLocalDpi xmlns:a14="http://schemas.microsoft.com/office/drawing/2010/main" val="0"/>
              </a:ext>
            </a:extLst>
          </a:blip>
          <a:srcRect t="54329"/>
          <a:stretch/>
        </p:blipFill>
        <p:spPr>
          <a:xfrm>
            <a:off x="2145088" y="3147566"/>
            <a:ext cx="7901823" cy="2836629"/>
          </a:xfrm>
          <a:prstGeom prst="rect">
            <a:avLst/>
          </a:prstGeom>
        </p:spPr>
      </p:pic>
      <p:sp>
        <p:nvSpPr>
          <p:cNvPr id="4" name="タイトル 1">
            <a:extLst>
              <a:ext uri="{FF2B5EF4-FFF2-40B4-BE49-F238E27FC236}">
                <a16:creationId xmlns:a16="http://schemas.microsoft.com/office/drawing/2014/main" id="{2889425A-C51C-48D7-9804-60749678F6AA}"/>
              </a:ext>
            </a:extLst>
          </p:cNvPr>
          <p:cNvSpPr>
            <a:spLocks noGrp="1"/>
          </p:cNvSpPr>
          <p:nvPr>
            <p:ph type="title"/>
          </p:nvPr>
        </p:nvSpPr>
        <p:spPr>
          <a:xfrm>
            <a:off x="838200" y="432527"/>
            <a:ext cx="10515600" cy="1325563"/>
          </a:xfrm>
        </p:spPr>
        <p:txBody>
          <a:bodyPr>
            <a:normAutofit/>
          </a:bodyPr>
          <a:lstStyle/>
          <a:p>
            <a:r>
              <a:rPr kumimoji="1" lang="en-US" altLang="ja-JP" sz="3600" dirty="0"/>
              <a:t>Modularity</a:t>
            </a:r>
            <a:r>
              <a:rPr kumimoji="1" lang="ja-JP" altLang="en-US" sz="3600" dirty="0"/>
              <a:t>最適化</a:t>
            </a:r>
          </a:p>
        </p:txBody>
      </p:sp>
      <p:sp>
        <p:nvSpPr>
          <p:cNvPr id="2" name="正方形/長方形 1">
            <a:extLst>
              <a:ext uri="{FF2B5EF4-FFF2-40B4-BE49-F238E27FC236}">
                <a16:creationId xmlns:a16="http://schemas.microsoft.com/office/drawing/2014/main" id="{C871D19C-980A-48E3-8C23-CB8AA2ECE794}"/>
              </a:ext>
            </a:extLst>
          </p:cNvPr>
          <p:cNvSpPr/>
          <p:nvPr/>
        </p:nvSpPr>
        <p:spPr>
          <a:xfrm>
            <a:off x="2394115" y="4694931"/>
            <a:ext cx="755374" cy="546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0A27ED9-0D17-4D8D-93F5-4D5EAD298048}"/>
              </a:ext>
            </a:extLst>
          </p:cNvPr>
          <p:cNvSpPr txBox="1"/>
          <p:nvPr/>
        </p:nvSpPr>
        <p:spPr>
          <a:xfrm>
            <a:off x="5393905" y="4769387"/>
            <a:ext cx="2713383" cy="523220"/>
          </a:xfrm>
          <a:prstGeom prst="rect">
            <a:avLst/>
          </a:prstGeom>
          <a:noFill/>
        </p:spPr>
        <p:txBody>
          <a:bodyPr wrap="square" rtlCol="0">
            <a:spAutoFit/>
          </a:bodyPr>
          <a:lstStyle/>
          <a:p>
            <a:r>
              <a:rPr lang="ja-JP" altLang="en-US" sz="2800" dirty="0">
                <a:solidFill>
                  <a:srgbClr val="FF0000"/>
                </a:solidFill>
              </a:rPr>
              <a:t>差分は計算可能</a:t>
            </a:r>
            <a:endParaRPr kumimoji="1" lang="ja-JP" altLang="en-US" sz="2800" dirty="0">
              <a:solidFill>
                <a:srgbClr val="FF0000"/>
              </a:solidFill>
            </a:endParaRPr>
          </a:p>
        </p:txBody>
      </p:sp>
      <p:pic>
        <p:nvPicPr>
          <p:cNvPr id="6" name="図 5" descr="テキスト, 手紙&#10;&#10;自動的に生成された説明">
            <a:extLst>
              <a:ext uri="{FF2B5EF4-FFF2-40B4-BE49-F238E27FC236}">
                <a16:creationId xmlns:a16="http://schemas.microsoft.com/office/drawing/2014/main" id="{8FD1DC50-E46C-C611-1331-824F8F80F2C0}"/>
              </a:ext>
            </a:extLst>
          </p:cNvPr>
          <p:cNvPicPr>
            <a:picLocks noChangeAspect="1"/>
          </p:cNvPicPr>
          <p:nvPr/>
        </p:nvPicPr>
        <p:blipFill rotWithShape="1">
          <a:blip r:embed="rId2">
            <a:extLst>
              <a:ext uri="{28A0092B-C50C-407E-A947-70E740481C1C}">
                <a14:useLocalDpi xmlns:a14="http://schemas.microsoft.com/office/drawing/2010/main" val="0"/>
              </a:ext>
            </a:extLst>
          </a:blip>
          <a:srcRect r="54509" b="72926"/>
          <a:stretch/>
        </p:blipFill>
        <p:spPr>
          <a:xfrm>
            <a:off x="2175314" y="1559786"/>
            <a:ext cx="3114490" cy="1456977"/>
          </a:xfrm>
          <a:prstGeom prst="rect">
            <a:avLst/>
          </a:prstGeom>
        </p:spPr>
      </p:pic>
      <p:pic>
        <p:nvPicPr>
          <p:cNvPr id="7" name="図 6" descr="テキスト, 手紙&#10;&#10;自動的に生成された説明">
            <a:extLst>
              <a:ext uri="{FF2B5EF4-FFF2-40B4-BE49-F238E27FC236}">
                <a16:creationId xmlns:a16="http://schemas.microsoft.com/office/drawing/2014/main" id="{163060E3-A814-629E-62F0-89D24216424E}"/>
              </a:ext>
            </a:extLst>
          </p:cNvPr>
          <p:cNvPicPr>
            <a:picLocks noChangeAspect="1"/>
          </p:cNvPicPr>
          <p:nvPr/>
        </p:nvPicPr>
        <p:blipFill rotWithShape="1">
          <a:blip r:embed="rId2">
            <a:extLst>
              <a:ext uri="{28A0092B-C50C-407E-A947-70E740481C1C}">
                <a14:useLocalDpi xmlns:a14="http://schemas.microsoft.com/office/drawing/2010/main" val="0"/>
              </a:ext>
            </a:extLst>
          </a:blip>
          <a:srcRect t="26292" r="47269" b="45793"/>
          <a:stretch/>
        </p:blipFill>
        <p:spPr>
          <a:xfrm>
            <a:off x="5393905" y="1494184"/>
            <a:ext cx="3610161" cy="1502228"/>
          </a:xfrm>
          <a:prstGeom prst="rect">
            <a:avLst/>
          </a:prstGeom>
        </p:spPr>
      </p:pic>
      <p:sp>
        <p:nvSpPr>
          <p:cNvPr id="9" name="テキスト ボックス 8">
            <a:extLst>
              <a:ext uri="{FF2B5EF4-FFF2-40B4-BE49-F238E27FC236}">
                <a16:creationId xmlns:a16="http://schemas.microsoft.com/office/drawing/2014/main" id="{A8919402-BE72-442E-79C4-25E15703C3FB}"/>
              </a:ext>
            </a:extLst>
          </p:cNvPr>
          <p:cNvSpPr txBox="1"/>
          <p:nvPr/>
        </p:nvSpPr>
        <p:spPr>
          <a:xfrm>
            <a:off x="739061" y="6125155"/>
            <a:ext cx="10713875" cy="523220"/>
          </a:xfrm>
          <a:prstGeom prst="rect">
            <a:avLst/>
          </a:prstGeom>
          <a:noFill/>
        </p:spPr>
        <p:txBody>
          <a:bodyPr wrap="square">
            <a:spAutoFit/>
          </a:bodyPr>
          <a:lstStyle/>
          <a:p>
            <a:r>
              <a:rPr kumimoji="1" lang="ja-JP" altLang="en-US" sz="2800" dirty="0"/>
              <a:t>局所的な</a:t>
            </a:r>
            <a:r>
              <a:rPr lang="en-US" altLang="ja-JP" sz="2800" dirty="0"/>
              <a:t>Modularity</a:t>
            </a:r>
            <a:r>
              <a:rPr lang="ja-JP" altLang="en-US" sz="2800" dirty="0"/>
              <a:t>の変化であれば計算可能→</a:t>
            </a:r>
            <a:r>
              <a:rPr lang="en-US" altLang="ja-JP" sz="2800" dirty="0">
                <a:solidFill>
                  <a:srgbClr val="FF0000"/>
                </a:solidFill>
              </a:rPr>
              <a:t>Louvain algorithm</a:t>
            </a:r>
            <a:endParaRPr kumimoji="1" lang="ja-JP" altLang="en-US" sz="2800" dirty="0">
              <a:solidFill>
                <a:srgbClr val="FF0000"/>
              </a:solidFill>
            </a:endParaRPr>
          </a:p>
        </p:txBody>
      </p:sp>
    </p:spTree>
    <p:extLst>
      <p:ext uri="{BB962C8B-B14F-4D97-AF65-F5344CB8AC3E}">
        <p14:creationId xmlns:p14="http://schemas.microsoft.com/office/powerpoint/2010/main" val="3356993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41C4A-7F5B-40E8-91DE-6EFE84EC0805}"/>
              </a:ext>
            </a:extLst>
          </p:cNvPr>
          <p:cNvSpPr>
            <a:spLocks noGrp="1"/>
          </p:cNvSpPr>
          <p:nvPr>
            <p:ph type="title"/>
          </p:nvPr>
        </p:nvSpPr>
        <p:spPr>
          <a:xfrm>
            <a:off x="1005899" y="216485"/>
            <a:ext cx="10515600" cy="1325563"/>
          </a:xfrm>
        </p:spPr>
        <p:txBody>
          <a:bodyPr>
            <a:normAutofit/>
          </a:bodyPr>
          <a:lstStyle/>
          <a:p>
            <a:r>
              <a:rPr kumimoji="1" lang="en-US" altLang="ja-JP" sz="3600" dirty="0"/>
              <a:t>Louvain </a:t>
            </a:r>
            <a:r>
              <a:rPr kumimoji="1" lang="en-US" altLang="ja-JP" sz="3600" dirty="0" err="1"/>
              <a:t>algolism</a:t>
            </a:r>
            <a:endParaRPr kumimoji="1" lang="ja-JP" altLang="en-US" sz="3600" dirty="0"/>
          </a:p>
        </p:txBody>
      </p:sp>
      <p:pic>
        <p:nvPicPr>
          <p:cNvPr id="4" name="図 3" descr="グラフ&#10;&#10;自動的に生成された説明">
            <a:extLst>
              <a:ext uri="{FF2B5EF4-FFF2-40B4-BE49-F238E27FC236}">
                <a16:creationId xmlns:a16="http://schemas.microsoft.com/office/drawing/2014/main" id="{CCD0079B-A749-498E-A392-48D9087134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3903" y="4613042"/>
            <a:ext cx="1904335" cy="2241403"/>
          </a:xfrm>
          <a:prstGeom prst="rect">
            <a:avLst/>
          </a:prstGeom>
        </p:spPr>
      </p:pic>
      <p:pic>
        <p:nvPicPr>
          <p:cNvPr id="6" name="図 5" descr="図形, 円&#10;&#10;自動的に生成された説明">
            <a:extLst>
              <a:ext uri="{FF2B5EF4-FFF2-40B4-BE49-F238E27FC236}">
                <a16:creationId xmlns:a16="http://schemas.microsoft.com/office/drawing/2014/main" id="{ECA03AFC-1EC3-4B23-AC07-DDBA1D34D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4861" y="5000160"/>
            <a:ext cx="1989648" cy="1854285"/>
          </a:xfrm>
          <a:prstGeom prst="rect">
            <a:avLst/>
          </a:prstGeom>
        </p:spPr>
      </p:pic>
      <p:pic>
        <p:nvPicPr>
          <p:cNvPr id="8" name="図 7" descr="ダイアグラム&#10;&#10;自動的に生成された説明">
            <a:extLst>
              <a:ext uri="{FF2B5EF4-FFF2-40B4-BE49-F238E27FC236}">
                <a16:creationId xmlns:a16="http://schemas.microsoft.com/office/drawing/2014/main" id="{61DFC8C2-2700-4EE9-BF3D-64C5EEDD0D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9952" y="5092965"/>
            <a:ext cx="2830259" cy="1696798"/>
          </a:xfrm>
          <a:prstGeom prst="rect">
            <a:avLst/>
          </a:prstGeom>
        </p:spPr>
      </p:pic>
      <p:pic>
        <p:nvPicPr>
          <p:cNvPr id="12" name="図 11" descr="図形, 円&#10;&#10;自動的に生成された説明">
            <a:extLst>
              <a:ext uri="{FF2B5EF4-FFF2-40B4-BE49-F238E27FC236}">
                <a16:creationId xmlns:a16="http://schemas.microsoft.com/office/drawing/2014/main" id="{F910A28A-E8E3-4F8C-B26F-1DCCCA51A2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5294" y="2838411"/>
            <a:ext cx="2048277" cy="2048277"/>
          </a:xfrm>
          <a:prstGeom prst="rect">
            <a:avLst/>
          </a:prstGeom>
        </p:spPr>
      </p:pic>
      <p:pic>
        <p:nvPicPr>
          <p:cNvPr id="14" name="図 13" descr="ダイアグラム&#10;&#10;自動的に生成された説明">
            <a:extLst>
              <a:ext uri="{FF2B5EF4-FFF2-40B4-BE49-F238E27FC236}">
                <a16:creationId xmlns:a16="http://schemas.microsoft.com/office/drawing/2014/main" id="{94D1CE92-4839-4457-BB65-0806363756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9172" y="2107578"/>
            <a:ext cx="2224223" cy="2738019"/>
          </a:xfrm>
          <a:prstGeom prst="rect">
            <a:avLst/>
          </a:prstGeom>
        </p:spPr>
      </p:pic>
      <p:pic>
        <p:nvPicPr>
          <p:cNvPr id="16" name="図 15" descr="図形, 円&#10;&#10;自動的に生成された説明">
            <a:extLst>
              <a:ext uri="{FF2B5EF4-FFF2-40B4-BE49-F238E27FC236}">
                <a16:creationId xmlns:a16="http://schemas.microsoft.com/office/drawing/2014/main" id="{7EE17D33-A390-498B-86A6-2F7BB9E85A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4255" y="2812178"/>
            <a:ext cx="1898788" cy="1854285"/>
          </a:xfrm>
          <a:prstGeom prst="rect">
            <a:avLst/>
          </a:prstGeom>
        </p:spPr>
      </p:pic>
      <p:pic>
        <p:nvPicPr>
          <p:cNvPr id="18" name="図 17" descr="人, 持つ, 男 が含まれている画像&#10;&#10;自動的に生成された説明">
            <a:extLst>
              <a:ext uri="{FF2B5EF4-FFF2-40B4-BE49-F238E27FC236}">
                <a16:creationId xmlns:a16="http://schemas.microsoft.com/office/drawing/2014/main" id="{EA7D80EF-1DBD-443F-AE35-D64651B7913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24490" y="1998362"/>
            <a:ext cx="1819711" cy="1854285"/>
          </a:xfrm>
          <a:prstGeom prst="rect">
            <a:avLst/>
          </a:prstGeom>
        </p:spPr>
      </p:pic>
      <p:pic>
        <p:nvPicPr>
          <p:cNvPr id="10" name="図 9" descr="グラフ&#10;&#10;自動的に生成された説明">
            <a:extLst>
              <a:ext uri="{FF2B5EF4-FFF2-40B4-BE49-F238E27FC236}">
                <a16:creationId xmlns:a16="http://schemas.microsoft.com/office/drawing/2014/main" id="{527D99A8-12BE-4CE9-80B6-14D50BB7423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8953" t="7363" r="7419" b="8099"/>
          <a:stretch/>
        </p:blipFill>
        <p:spPr>
          <a:xfrm>
            <a:off x="607267" y="1642680"/>
            <a:ext cx="1712912" cy="1711054"/>
          </a:xfrm>
          <a:prstGeom prst="rect">
            <a:avLst/>
          </a:prstGeom>
        </p:spPr>
      </p:pic>
      <p:sp>
        <p:nvSpPr>
          <p:cNvPr id="21" name="矢印: 右 20">
            <a:extLst>
              <a:ext uri="{FF2B5EF4-FFF2-40B4-BE49-F238E27FC236}">
                <a16:creationId xmlns:a16="http://schemas.microsoft.com/office/drawing/2014/main" id="{6A926D8D-4417-4FDD-B613-E9A9D6EC7168}"/>
              </a:ext>
            </a:extLst>
          </p:cNvPr>
          <p:cNvSpPr/>
          <p:nvPr/>
        </p:nvSpPr>
        <p:spPr>
          <a:xfrm rot="2678481">
            <a:off x="1820382" y="3029514"/>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40F9E610-1BD6-40BD-8BB2-DE56D1654AA7}"/>
              </a:ext>
            </a:extLst>
          </p:cNvPr>
          <p:cNvSpPr/>
          <p:nvPr/>
        </p:nvSpPr>
        <p:spPr>
          <a:xfrm>
            <a:off x="3895578" y="3659371"/>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D85014A6-FEE2-4C99-97F4-F90AC923B89B}"/>
              </a:ext>
            </a:extLst>
          </p:cNvPr>
          <p:cNvSpPr/>
          <p:nvPr/>
        </p:nvSpPr>
        <p:spPr>
          <a:xfrm>
            <a:off x="6345650" y="3596021"/>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左 23">
            <a:extLst>
              <a:ext uri="{FF2B5EF4-FFF2-40B4-BE49-F238E27FC236}">
                <a16:creationId xmlns:a16="http://schemas.microsoft.com/office/drawing/2014/main" id="{CBA853FA-1DDA-46D6-980B-C7C01940F865}"/>
              </a:ext>
            </a:extLst>
          </p:cNvPr>
          <p:cNvSpPr/>
          <p:nvPr/>
        </p:nvSpPr>
        <p:spPr>
          <a:xfrm rot="19617073">
            <a:off x="4625442" y="4667387"/>
            <a:ext cx="1934786" cy="385490"/>
          </a:xfrm>
          <a:prstGeom prst="leftArrow">
            <a:avLst>
              <a:gd name="adj1" fmla="val 32503"/>
              <a:gd name="adj2" fmla="val 562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ABE27B61-0BF3-483F-897A-6487041C1EC3}"/>
              </a:ext>
            </a:extLst>
          </p:cNvPr>
          <p:cNvSpPr/>
          <p:nvPr/>
        </p:nvSpPr>
        <p:spPr>
          <a:xfrm>
            <a:off x="5065224" y="5685835"/>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6D3BA067-D9AD-41D8-992B-EF8D60119E17}"/>
              </a:ext>
            </a:extLst>
          </p:cNvPr>
          <p:cNvSpPr/>
          <p:nvPr/>
        </p:nvSpPr>
        <p:spPr>
          <a:xfrm>
            <a:off x="7787873" y="5684977"/>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274492-68C0-40BD-87DD-068D21AEACF9}"/>
              </a:ext>
            </a:extLst>
          </p:cNvPr>
          <p:cNvSpPr/>
          <p:nvPr/>
        </p:nvSpPr>
        <p:spPr>
          <a:xfrm rot="18419040">
            <a:off x="9287465" y="4394648"/>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DDF66DB-6186-4867-9B62-D05A96629A39}"/>
              </a:ext>
            </a:extLst>
          </p:cNvPr>
          <p:cNvSpPr/>
          <p:nvPr/>
        </p:nvSpPr>
        <p:spPr>
          <a:xfrm>
            <a:off x="9985565" y="3792634"/>
            <a:ext cx="138925" cy="1398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33957E4-CB59-4BE2-B50B-718ADB6E0FBF}"/>
              </a:ext>
            </a:extLst>
          </p:cNvPr>
          <p:cNvSpPr/>
          <p:nvPr/>
        </p:nvSpPr>
        <p:spPr>
          <a:xfrm>
            <a:off x="9810255" y="3979164"/>
            <a:ext cx="138925" cy="1398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778F8DE-3044-4621-A1F9-136B5A356F78}"/>
              </a:ext>
            </a:extLst>
          </p:cNvPr>
          <p:cNvSpPr/>
          <p:nvPr/>
        </p:nvSpPr>
        <p:spPr>
          <a:xfrm>
            <a:off x="9644939" y="4195311"/>
            <a:ext cx="138925" cy="1398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2EB0690A-51E9-4C80-B59A-59F14EC38DE4}"/>
              </a:ext>
            </a:extLst>
          </p:cNvPr>
          <p:cNvSpPr/>
          <p:nvPr/>
        </p:nvSpPr>
        <p:spPr>
          <a:xfrm rot="18906077">
            <a:off x="10137602" y="3353052"/>
            <a:ext cx="417209" cy="406355"/>
          </a:xfrm>
          <a:prstGeom prst="rightArrow">
            <a:avLst>
              <a:gd name="adj1" fmla="val 2402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BE7F855-33DE-4818-8A50-A81BAA53273C}"/>
              </a:ext>
            </a:extLst>
          </p:cNvPr>
          <p:cNvSpPr txBox="1"/>
          <p:nvPr/>
        </p:nvSpPr>
        <p:spPr>
          <a:xfrm>
            <a:off x="2066588" y="6091332"/>
            <a:ext cx="431360" cy="646331"/>
          </a:xfrm>
          <a:prstGeom prst="rect">
            <a:avLst/>
          </a:prstGeom>
          <a:noFill/>
        </p:spPr>
        <p:txBody>
          <a:bodyPr wrap="square" rtlCol="0">
            <a:spAutoFit/>
          </a:bodyPr>
          <a:lstStyle/>
          <a:p>
            <a:r>
              <a:rPr kumimoji="1" lang="en-US" altLang="ja-JP" sz="3600" b="1" dirty="0"/>
              <a:t>4</a:t>
            </a:r>
            <a:endParaRPr kumimoji="1" lang="ja-JP" altLang="en-US" sz="3600" b="1" dirty="0"/>
          </a:p>
        </p:txBody>
      </p:sp>
      <p:sp>
        <p:nvSpPr>
          <p:cNvPr id="33" name="テキスト ボックス 32">
            <a:extLst>
              <a:ext uri="{FF2B5EF4-FFF2-40B4-BE49-F238E27FC236}">
                <a16:creationId xmlns:a16="http://schemas.microsoft.com/office/drawing/2014/main" id="{624EA9F3-E153-4DA9-9613-CBCA7225911E}"/>
              </a:ext>
            </a:extLst>
          </p:cNvPr>
          <p:cNvSpPr txBox="1"/>
          <p:nvPr/>
        </p:nvSpPr>
        <p:spPr>
          <a:xfrm>
            <a:off x="1916489" y="4226299"/>
            <a:ext cx="491647" cy="646331"/>
          </a:xfrm>
          <a:prstGeom prst="rect">
            <a:avLst/>
          </a:prstGeom>
          <a:noFill/>
        </p:spPr>
        <p:txBody>
          <a:bodyPr wrap="square" rtlCol="0">
            <a:spAutoFit/>
          </a:bodyPr>
          <a:lstStyle/>
          <a:p>
            <a:r>
              <a:rPr lang="en-US" altLang="ja-JP" sz="3600" b="1" dirty="0"/>
              <a:t>1</a:t>
            </a:r>
            <a:endParaRPr kumimoji="1" lang="ja-JP" altLang="en-US" sz="3600" b="1" dirty="0"/>
          </a:p>
        </p:txBody>
      </p:sp>
      <p:sp>
        <p:nvSpPr>
          <p:cNvPr id="34" name="テキスト ボックス 33">
            <a:extLst>
              <a:ext uri="{FF2B5EF4-FFF2-40B4-BE49-F238E27FC236}">
                <a16:creationId xmlns:a16="http://schemas.microsoft.com/office/drawing/2014/main" id="{44C39C2E-30F0-4E60-88EE-A5512940947B}"/>
              </a:ext>
            </a:extLst>
          </p:cNvPr>
          <p:cNvSpPr txBox="1"/>
          <p:nvPr/>
        </p:nvSpPr>
        <p:spPr>
          <a:xfrm>
            <a:off x="4277133" y="4188959"/>
            <a:ext cx="476746" cy="646331"/>
          </a:xfrm>
          <a:prstGeom prst="rect">
            <a:avLst/>
          </a:prstGeom>
          <a:noFill/>
        </p:spPr>
        <p:txBody>
          <a:bodyPr wrap="square" rtlCol="0">
            <a:spAutoFit/>
          </a:bodyPr>
          <a:lstStyle/>
          <a:p>
            <a:r>
              <a:rPr kumimoji="1" lang="en-US" altLang="ja-JP" sz="3600" b="1" dirty="0"/>
              <a:t>2</a:t>
            </a:r>
            <a:endParaRPr kumimoji="1" lang="ja-JP" altLang="en-US" sz="3600" b="1" dirty="0"/>
          </a:p>
        </p:txBody>
      </p:sp>
      <p:sp>
        <p:nvSpPr>
          <p:cNvPr id="35" name="テキスト ボックス 34">
            <a:extLst>
              <a:ext uri="{FF2B5EF4-FFF2-40B4-BE49-F238E27FC236}">
                <a16:creationId xmlns:a16="http://schemas.microsoft.com/office/drawing/2014/main" id="{58B86ECA-FF58-4264-95E0-4A64CA3913AD}"/>
              </a:ext>
            </a:extLst>
          </p:cNvPr>
          <p:cNvSpPr txBox="1"/>
          <p:nvPr/>
        </p:nvSpPr>
        <p:spPr>
          <a:xfrm>
            <a:off x="6866808" y="4119972"/>
            <a:ext cx="491647" cy="646331"/>
          </a:xfrm>
          <a:prstGeom prst="rect">
            <a:avLst/>
          </a:prstGeom>
          <a:noFill/>
        </p:spPr>
        <p:txBody>
          <a:bodyPr wrap="square" rtlCol="0">
            <a:spAutoFit/>
          </a:bodyPr>
          <a:lstStyle/>
          <a:p>
            <a:r>
              <a:rPr kumimoji="1" lang="en-US" altLang="ja-JP" sz="3600" b="1" dirty="0"/>
              <a:t>3</a:t>
            </a:r>
            <a:endParaRPr kumimoji="1" lang="ja-JP" altLang="en-US" sz="3600" b="1" dirty="0"/>
          </a:p>
        </p:txBody>
      </p:sp>
      <p:sp>
        <p:nvSpPr>
          <p:cNvPr id="36" name="テキスト ボックス 35">
            <a:extLst>
              <a:ext uri="{FF2B5EF4-FFF2-40B4-BE49-F238E27FC236}">
                <a16:creationId xmlns:a16="http://schemas.microsoft.com/office/drawing/2014/main" id="{67E3F0AF-0CE1-4AAD-A681-2F71BF353C2E}"/>
              </a:ext>
            </a:extLst>
          </p:cNvPr>
          <p:cNvSpPr txBox="1"/>
          <p:nvPr/>
        </p:nvSpPr>
        <p:spPr>
          <a:xfrm>
            <a:off x="5623472" y="6043654"/>
            <a:ext cx="458470" cy="652668"/>
          </a:xfrm>
          <a:prstGeom prst="rect">
            <a:avLst/>
          </a:prstGeom>
          <a:noFill/>
        </p:spPr>
        <p:txBody>
          <a:bodyPr wrap="square" rtlCol="0">
            <a:spAutoFit/>
          </a:bodyPr>
          <a:lstStyle/>
          <a:p>
            <a:r>
              <a:rPr lang="en-US" altLang="ja-JP" sz="3600" b="1" dirty="0"/>
              <a:t>5</a:t>
            </a:r>
            <a:endParaRPr kumimoji="1" lang="ja-JP" altLang="en-US" sz="3600" b="1" dirty="0"/>
          </a:p>
        </p:txBody>
      </p:sp>
      <p:sp>
        <p:nvSpPr>
          <p:cNvPr id="37" name="テキスト ボックス 36">
            <a:extLst>
              <a:ext uri="{FF2B5EF4-FFF2-40B4-BE49-F238E27FC236}">
                <a16:creationId xmlns:a16="http://schemas.microsoft.com/office/drawing/2014/main" id="{73FBFBF5-5CD0-4C0D-9732-17C6D4E9C6EA}"/>
              </a:ext>
            </a:extLst>
          </p:cNvPr>
          <p:cNvSpPr txBox="1"/>
          <p:nvPr/>
        </p:nvSpPr>
        <p:spPr>
          <a:xfrm>
            <a:off x="2106170" y="1692677"/>
            <a:ext cx="1375351" cy="584775"/>
          </a:xfrm>
          <a:prstGeom prst="rect">
            <a:avLst/>
          </a:prstGeom>
          <a:noFill/>
        </p:spPr>
        <p:txBody>
          <a:bodyPr wrap="square" rtlCol="0">
            <a:spAutoFit/>
          </a:bodyPr>
          <a:lstStyle/>
          <a:p>
            <a:r>
              <a:rPr kumimoji="1" lang="en-US" altLang="ja-JP" sz="3200" dirty="0"/>
              <a:t>input</a:t>
            </a:r>
            <a:endParaRPr kumimoji="1" lang="ja-JP" altLang="en-US" sz="3200" dirty="0"/>
          </a:p>
        </p:txBody>
      </p:sp>
      <p:sp>
        <p:nvSpPr>
          <p:cNvPr id="38" name="テキスト ボックス 37">
            <a:extLst>
              <a:ext uri="{FF2B5EF4-FFF2-40B4-BE49-F238E27FC236}">
                <a16:creationId xmlns:a16="http://schemas.microsoft.com/office/drawing/2014/main" id="{E8A61E2E-6444-4FCF-877D-3ED88F970BEF}"/>
              </a:ext>
            </a:extLst>
          </p:cNvPr>
          <p:cNvSpPr txBox="1"/>
          <p:nvPr/>
        </p:nvSpPr>
        <p:spPr>
          <a:xfrm>
            <a:off x="9460369" y="2101950"/>
            <a:ext cx="1746390" cy="584775"/>
          </a:xfrm>
          <a:prstGeom prst="rect">
            <a:avLst/>
          </a:prstGeom>
          <a:noFill/>
        </p:spPr>
        <p:txBody>
          <a:bodyPr wrap="square" rtlCol="0">
            <a:spAutoFit/>
          </a:bodyPr>
          <a:lstStyle/>
          <a:p>
            <a:r>
              <a:rPr lang="en-US" altLang="ja-JP" sz="3200" dirty="0"/>
              <a:t>out</a:t>
            </a:r>
            <a:r>
              <a:rPr kumimoji="1" lang="en-US" altLang="ja-JP" sz="3200" dirty="0"/>
              <a:t>put</a:t>
            </a:r>
            <a:endParaRPr kumimoji="1" lang="ja-JP" altLang="en-US" sz="3200" dirty="0"/>
          </a:p>
        </p:txBody>
      </p:sp>
      <p:sp>
        <p:nvSpPr>
          <p:cNvPr id="39" name="テキスト ボックス 38">
            <a:extLst>
              <a:ext uri="{FF2B5EF4-FFF2-40B4-BE49-F238E27FC236}">
                <a16:creationId xmlns:a16="http://schemas.microsoft.com/office/drawing/2014/main" id="{3EE45556-2393-47FC-8771-1EFA5D9B8851}"/>
              </a:ext>
            </a:extLst>
          </p:cNvPr>
          <p:cNvSpPr txBox="1"/>
          <p:nvPr/>
        </p:nvSpPr>
        <p:spPr>
          <a:xfrm>
            <a:off x="5482433" y="1097676"/>
            <a:ext cx="4948273" cy="954107"/>
          </a:xfrm>
          <a:prstGeom prst="rect">
            <a:avLst/>
          </a:prstGeom>
          <a:noFill/>
        </p:spPr>
        <p:txBody>
          <a:bodyPr wrap="square" rtlCol="0">
            <a:spAutoFit/>
          </a:bodyPr>
          <a:lstStyle/>
          <a:p>
            <a:r>
              <a:rPr lang="en-US" altLang="ja-JP" sz="2800" dirty="0"/>
              <a:t>ΔQ</a:t>
            </a:r>
            <a:r>
              <a:rPr lang="ja-JP" altLang="en-US" sz="2800" dirty="0"/>
              <a:t>の変化がなくなるまで処理１～５を繰り返す</a:t>
            </a:r>
            <a:endParaRPr kumimoji="1" lang="ja-JP" altLang="en-US" sz="2800" dirty="0"/>
          </a:p>
        </p:txBody>
      </p:sp>
    </p:spTree>
    <p:extLst>
      <p:ext uri="{BB962C8B-B14F-4D97-AF65-F5344CB8AC3E}">
        <p14:creationId xmlns:p14="http://schemas.microsoft.com/office/powerpoint/2010/main" val="189086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EE4A1-02F2-B570-9AA5-1DFB8565B2AB}"/>
              </a:ext>
            </a:extLst>
          </p:cNvPr>
          <p:cNvSpPr>
            <a:spLocks noGrp="1"/>
          </p:cNvSpPr>
          <p:nvPr>
            <p:ph type="title"/>
          </p:nvPr>
        </p:nvSpPr>
        <p:spPr/>
        <p:txBody>
          <a:bodyPr/>
          <a:lstStyle/>
          <a:p>
            <a:r>
              <a:rPr kumimoji="1" lang="ja-JP" altLang="en-US" dirty="0"/>
              <a:t>多様体学習</a:t>
            </a:r>
          </a:p>
        </p:txBody>
      </p:sp>
      <p:sp>
        <p:nvSpPr>
          <p:cNvPr id="3" name="テキスト ボックス 2">
            <a:extLst>
              <a:ext uri="{FF2B5EF4-FFF2-40B4-BE49-F238E27FC236}">
                <a16:creationId xmlns:a16="http://schemas.microsoft.com/office/drawing/2014/main" id="{22DC917E-839B-D3B5-9097-936421D7C92B}"/>
              </a:ext>
            </a:extLst>
          </p:cNvPr>
          <p:cNvSpPr txBox="1"/>
          <p:nvPr/>
        </p:nvSpPr>
        <p:spPr>
          <a:xfrm>
            <a:off x="838200" y="1604865"/>
            <a:ext cx="10059955" cy="954107"/>
          </a:xfrm>
          <a:prstGeom prst="rect">
            <a:avLst/>
          </a:prstGeom>
          <a:noFill/>
        </p:spPr>
        <p:txBody>
          <a:bodyPr wrap="square" rtlCol="0">
            <a:spAutoFit/>
          </a:bodyPr>
          <a:lstStyle/>
          <a:p>
            <a:r>
              <a:rPr kumimoji="1" lang="ja-JP" altLang="en-US" sz="2800" dirty="0"/>
              <a:t>高次元空間のデータ構造を多様体学習を用いて二次元で表現することにより、</a:t>
            </a:r>
            <a:r>
              <a:rPr lang="ja-JP" altLang="en-US" sz="2800" dirty="0"/>
              <a:t>高次元空間の標本の分布を可視化できる</a:t>
            </a:r>
            <a:endParaRPr kumimoji="1" lang="ja-JP" altLang="en-US" sz="2800" dirty="0"/>
          </a:p>
        </p:txBody>
      </p:sp>
      <p:pic>
        <p:nvPicPr>
          <p:cNvPr id="26" name="図 25" descr="グラフ, 散布図&#10;&#10;自動的に生成された説明">
            <a:extLst>
              <a:ext uri="{FF2B5EF4-FFF2-40B4-BE49-F238E27FC236}">
                <a16:creationId xmlns:a16="http://schemas.microsoft.com/office/drawing/2014/main" id="{0F680868-8B3F-3657-5905-6C0E59B06C17}"/>
              </a:ext>
            </a:extLst>
          </p:cNvPr>
          <p:cNvPicPr>
            <a:picLocks noChangeAspect="1"/>
          </p:cNvPicPr>
          <p:nvPr/>
        </p:nvPicPr>
        <p:blipFill rotWithShape="1">
          <a:blip r:embed="rId2">
            <a:extLst>
              <a:ext uri="{28A0092B-C50C-407E-A947-70E740481C1C}">
                <a14:useLocalDpi xmlns:a14="http://schemas.microsoft.com/office/drawing/2010/main" val="0"/>
              </a:ext>
            </a:extLst>
          </a:blip>
          <a:srcRect l="9394" t="316" r="51482" b="-316"/>
          <a:stretch/>
        </p:blipFill>
        <p:spPr>
          <a:xfrm>
            <a:off x="1162051" y="2824733"/>
            <a:ext cx="3819524" cy="3668142"/>
          </a:xfrm>
          <a:prstGeom prst="rect">
            <a:avLst/>
          </a:prstGeom>
        </p:spPr>
      </p:pic>
      <p:pic>
        <p:nvPicPr>
          <p:cNvPr id="28" name="図 27" descr="グラフ, 散布図&#10;&#10;自動的に生成された説明">
            <a:extLst>
              <a:ext uri="{FF2B5EF4-FFF2-40B4-BE49-F238E27FC236}">
                <a16:creationId xmlns:a16="http://schemas.microsoft.com/office/drawing/2014/main" id="{0083C16E-9D95-4FC3-4561-B86300884714}"/>
              </a:ext>
            </a:extLst>
          </p:cNvPr>
          <p:cNvPicPr>
            <a:picLocks noChangeAspect="1"/>
          </p:cNvPicPr>
          <p:nvPr/>
        </p:nvPicPr>
        <p:blipFill rotWithShape="1">
          <a:blip r:embed="rId2">
            <a:extLst>
              <a:ext uri="{28A0092B-C50C-407E-A947-70E740481C1C}">
                <a14:useLocalDpi xmlns:a14="http://schemas.microsoft.com/office/drawing/2010/main" val="0"/>
              </a:ext>
            </a:extLst>
          </a:blip>
          <a:srcRect l="49525" r="4994"/>
          <a:stretch/>
        </p:blipFill>
        <p:spPr>
          <a:xfrm>
            <a:off x="7006136" y="2824734"/>
            <a:ext cx="4440023" cy="3668141"/>
          </a:xfrm>
          <a:prstGeom prst="rect">
            <a:avLst/>
          </a:prstGeom>
        </p:spPr>
      </p:pic>
      <p:sp>
        <p:nvSpPr>
          <p:cNvPr id="29" name="矢印: 右 28">
            <a:extLst>
              <a:ext uri="{FF2B5EF4-FFF2-40B4-BE49-F238E27FC236}">
                <a16:creationId xmlns:a16="http://schemas.microsoft.com/office/drawing/2014/main" id="{F948BBBD-85BA-A9C0-70E7-1BCFB82DE106}"/>
              </a:ext>
            </a:extLst>
          </p:cNvPr>
          <p:cNvSpPr/>
          <p:nvPr/>
        </p:nvSpPr>
        <p:spPr>
          <a:xfrm>
            <a:off x="5018766" y="4073638"/>
            <a:ext cx="2154468" cy="92202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4AB38BE-3F6B-1448-8B8D-D7EF98BEBC4C}"/>
              </a:ext>
            </a:extLst>
          </p:cNvPr>
          <p:cNvSpPr txBox="1"/>
          <p:nvPr/>
        </p:nvSpPr>
        <p:spPr>
          <a:xfrm>
            <a:off x="3253972" y="6389304"/>
            <a:ext cx="6096000" cy="369332"/>
          </a:xfrm>
          <a:prstGeom prst="rect">
            <a:avLst/>
          </a:prstGeom>
          <a:noFill/>
        </p:spPr>
        <p:txBody>
          <a:bodyPr wrap="square">
            <a:spAutoFit/>
          </a:bodyPr>
          <a:lstStyle/>
          <a:p>
            <a:r>
              <a:rPr lang="en-US" altLang="ja-JP" dirty="0"/>
              <a:t>https://nworks.hateblo.jp/entry/2021/04/19/231957</a:t>
            </a:r>
            <a:endParaRPr lang="ja-JP" altLang="en-US" dirty="0"/>
          </a:p>
        </p:txBody>
      </p:sp>
    </p:spTree>
    <p:extLst>
      <p:ext uri="{BB962C8B-B14F-4D97-AF65-F5344CB8AC3E}">
        <p14:creationId xmlns:p14="http://schemas.microsoft.com/office/powerpoint/2010/main" val="285856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FA1B7-7219-E16F-BB0F-1A9E77282069}"/>
              </a:ext>
            </a:extLst>
          </p:cNvPr>
          <p:cNvSpPr>
            <a:spLocks noGrp="1"/>
          </p:cNvSpPr>
          <p:nvPr>
            <p:ph type="title"/>
          </p:nvPr>
        </p:nvSpPr>
        <p:spPr/>
        <p:txBody>
          <a:bodyPr/>
          <a:lstStyle/>
          <a:p>
            <a:r>
              <a:rPr kumimoji="1" lang="ja-JP" altLang="en-US" dirty="0"/>
              <a:t>多様体学習の原理</a:t>
            </a:r>
          </a:p>
        </p:txBody>
      </p:sp>
      <p:sp>
        <p:nvSpPr>
          <p:cNvPr id="3" name="テキスト ボックス 2">
            <a:extLst>
              <a:ext uri="{FF2B5EF4-FFF2-40B4-BE49-F238E27FC236}">
                <a16:creationId xmlns:a16="http://schemas.microsoft.com/office/drawing/2014/main" id="{9E69EAD4-DCAA-A4DC-41C3-247719367FFD}"/>
              </a:ext>
            </a:extLst>
          </p:cNvPr>
          <p:cNvSpPr txBox="1"/>
          <p:nvPr/>
        </p:nvSpPr>
        <p:spPr>
          <a:xfrm>
            <a:off x="1507196" y="1690687"/>
            <a:ext cx="9563100" cy="954107"/>
          </a:xfrm>
          <a:prstGeom prst="rect">
            <a:avLst/>
          </a:prstGeom>
          <a:noFill/>
        </p:spPr>
        <p:txBody>
          <a:bodyPr wrap="square" rtlCol="0">
            <a:spAutoFit/>
          </a:bodyPr>
          <a:lstStyle/>
          <a:p>
            <a:pPr algn="ctr"/>
            <a:r>
              <a:rPr lang="ja-JP" altLang="en-US" sz="2800" dirty="0"/>
              <a:t>高次元空間内での距離関係と２次元空間内での距離関係が似ているほど小さくなる</a:t>
            </a:r>
            <a:r>
              <a:rPr lang="ja-JP" altLang="en-US" sz="2800" dirty="0">
                <a:solidFill>
                  <a:srgbClr val="FF0000"/>
                </a:solidFill>
              </a:rPr>
              <a:t>目的関数を定める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71EAA6DE-FB99-C305-021A-AEBD998AA9A1}"/>
              </a:ext>
            </a:extLst>
          </p:cNvPr>
          <p:cNvSpPr txBox="1"/>
          <p:nvPr/>
        </p:nvSpPr>
        <p:spPr>
          <a:xfrm>
            <a:off x="1800225" y="3689987"/>
            <a:ext cx="8591550" cy="523220"/>
          </a:xfrm>
          <a:prstGeom prst="rect">
            <a:avLst/>
          </a:prstGeom>
          <a:noFill/>
        </p:spPr>
        <p:txBody>
          <a:bodyPr wrap="square" rtlCol="0">
            <a:spAutoFit/>
          </a:bodyPr>
          <a:lstStyle/>
          <a:p>
            <a:r>
              <a:rPr kumimoji="1" lang="ja-JP" altLang="en-US" sz="2800" dirty="0">
                <a:solidFill>
                  <a:srgbClr val="FF0000"/>
                </a:solidFill>
              </a:rPr>
              <a:t>目的関数を最小化</a:t>
            </a:r>
            <a:r>
              <a:rPr kumimoji="1" lang="ja-JP" altLang="en-US" sz="2800" dirty="0"/>
              <a:t>するような二次元座標を計算する</a:t>
            </a:r>
          </a:p>
        </p:txBody>
      </p:sp>
      <p:sp>
        <p:nvSpPr>
          <p:cNvPr id="7" name="矢印: 左 6">
            <a:extLst>
              <a:ext uri="{FF2B5EF4-FFF2-40B4-BE49-F238E27FC236}">
                <a16:creationId xmlns:a16="http://schemas.microsoft.com/office/drawing/2014/main" id="{ECAFDAC3-F502-C5A7-23A9-E22ABE02E6D8}"/>
              </a:ext>
            </a:extLst>
          </p:cNvPr>
          <p:cNvSpPr/>
          <p:nvPr/>
        </p:nvSpPr>
        <p:spPr>
          <a:xfrm rot="16200000">
            <a:off x="5681532" y="2902583"/>
            <a:ext cx="828937" cy="385490"/>
          </a:xfrm>
          <a:prstGeom prst="leftArrow">
            <a:avLst>
              <a:gd name="adj1" fmla="val 32503"/>
              <a:gd name="adj2" fmla="val 562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40D348E-27F9-6AF8-F8D5-E5D313926FFB}"/>
              </a:ext>
            </a:extLst>
          </p:cNvPr>
          <p:cNvSpPr txBox="1"/>
          <p:nvPr/>
        </p:nvSpPr>
        <p:spPr>
          <a:xfrm>
            <a:off x="944098" y="4905703"/>
            <a:ext cx="10689295" cy="954107"/>
          </a:xfrm>
          <a:prstGeom prst="rect">
            <a:avLst/>
          </a:prstGeom>
          <a:noFill/>
        </p:spPr>
        <p:txBody>
          <a:bodyPr wrap="square" rtlCol="0">
            <a:spAutoFit/>
          </a:bodyPr>
          <a:lstStyle/>
          <a:p>
            <a:pPr algn="ctr"/>
            <a:r>
              <a:rPr lang="ja-JP" altLang="en-US" sz="2800" dirty="0"/>
              <a:t>高次元空間内でまとまっている点は</a:t>
            </a:r>
            <a:r>
              <a:rPr lang="en-US" altLang="ja-JP" sz="2800" dirty="0"/>
              <a:t>2</a:t>
            </a:r>
            <a:r>
              <a:rPr lang="ja-JP" altLang="en-US" sz="2800" dirty="0"/>
              <a:t>次元でもまとまって見える</a:t>
            </a:r>
            <a:endParaRPr lang="en-US" altLang="ja-JP" sz="2800" dirty="0"/>
          </a:p>
          <a:p>
            <a:pPr algn="ctr"/>
            <a:r>
              <a:rPr lang="ja-JP" altLang="en-US" sz="2800" dirty="0"/>
              <a:t>密度や大局的な位置関係は保たれない</a:t>
            </a:r>
            <a:endParaRPr lang="en-US" altLang="ja-JP" sz="2800" dirty="0"/>
          </a:p>
        </p:txBody>
      </p:sp>
    </p:spTree>
    <p:extLst>
      <p:ext uri="{BB962C8B-B14F-4D97-AF65-F5344CB8AC3E}">
        <p14:creationId xmlns:p14="http://schemas.microsoft.com/office/powerpoint/2010/main" val="3468463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0BE5F-2627-EA0C-CF4B-B019F0F1B58C}"/>
              </a:ext>
            </a:extLst>
          </p:cNvPr>
          <p:cNvSpPr>
            <a:spLocks noGrp="1"/>
          </p:cNvSpPr>
          <p:nvPr>
            <p:ph type="title"/>
          </p:nvPr>
        </p:nvSpPr>
        <p:spPr/>
        <p:txBody>
          <a:bodyPr/>
          <a:lstStyle/>
          <a:p>
            <a:r>
              <a:rPr kumimoji="1" lang="en-US" altLang="ja-JP" dirty="0"/>
              <a:t>【</a:t>
            </a:r>
            <a:r>
              <a:rPr lang="ja-JP" altLang="en-US" dirty="0"/>
              <a:t>演習</a:t>
            </a:r>
            <a:r>
              <a:rPr kumimoji="1" lang="en-US" altLang="ja-JP" dirty="0"/>
              <a:t>】</a:t>
            </a:r>
            <a:r>
              <a:rPr kumimoji="1" lang="ja-JP" altLang="en-US" dirty="0"/>
              <a:t>　実際に解析してみよう！</a:t>
            </a:r>
          </a:p>
        </p:txBody>
      </p:sp>
      <p:sp>
        <p:nvSpPr>
          <p:cNvPr id="4" name="テキスト ボックス 3">
            <a:extLst>
              <a:ext uri="{FF2B5EF4-FFF2-40B4-BE49-F238E27FC236}">
                <a16:creationId xmlns:a16="http://schemas.microsoft.com/office/drawing/2014/main" id="{7472D831-9C59-45D7-6B08-B3A708337115}"/>
              </a:ext>
            </a:extLst>
          </p:cNvPr>
          <p:cNvSpPr txBox="1"/>
          <p:nvPr/>
        </p:nvSpPr>
        <p:spPr>
          <a:xfrm>
            <a:off x="1065245" y="1690688"/>
            <a:ext cx="10061510" cy="1631216"/>
          </a:xfrm>
          <a:prstGeom prst="rect">
            <a:avLst/>
          </a:prstGeom>
          <a:noFill/>
        </p:spPr>
        <p:txBody>
          <a:bodyPr wrap="square">
            <a:spAutoFit/>
          </a:bodyPr>
          <a:lstStyle/>
          <a:p>
            <a:r>
              <a:rPr lang="ja-JP" altLang="en-US" sz="2800" dirty="0"/>
              <a:t>この論文のデータを解析してみましょう</a:t>
            </a:r>
            <a:br>
              <a:rPr lang="ja-JP" altLang="en-US" sz="2400" dirty="0"/>
            </a:br>
            <a:r>
              <a:rPr lang="en-US" altLang="ja-JP" sz="2400" dirty="0"/>
              <a:t>Baron M, et al. A Single-Cell Transcriptomic Map of the Human and Mouse Pancreas Reveals Inter- and Intra-cell Population Structure. Cell Syst. 2016 </a:t>
            </a:r>
            <a:r>
              <a:rPr lang="en-US" altLang="ja-JP" sz="2400" dirty="0" err="1"/>
              <a:t>doi</a:t>
            </a:r>
            <a:r>
              <a:rPr lang="en-US" altLang="ja-JP" sz="2400" dirty="0"/>
              <a:t>: 10.1016/j.cels.2016.08.011.</a:t>
            </a:r>
            <a:endParaRPr lang="ja-JP" altLang="en-US" sz="2400" dirty="0"/>
          </a:p>
        </p:txBody>
      </p:sp>
      <p:sp>
        <p:nvSpPr>
          <p:cNvPr id="5" name="テキスト ボックス 4">
            <a:extLst>
              <a:ext uri="{FF2B5EF4-FFF2-40B4-BE49-F238E27FC236}">
                <a16:creationId xmlns:a16="http://schemas.microsoft.com/office/drawing/2014/main" id="{25631DD7-D993-F104-67DE-D988D52C707D}"/>
              </a:ext>
            </a:extLst>
          </p:cNvPr>
          <p:cNvSpPr txBox="1"/>
          <p:nvPr/>
        </p:nvSpPr>
        <p:spPr>
          <a:xfrm>
            <a:off x="1065245" y="3778898"/>
            <a:ext cx="8806543" cy="1815882"/>
          </a:xfrm>
          <a:prstGeom prst="rect">
            <a:avLst/>
          </a:prstGeom>
          <a:noFill/>
        </p:spPr>
        <p:txBody>
          <a:bodyPr wrap="square" rtlCol="0">
            <a:spAutoFit/>
          </a:bodyPr>
          <a:lstStyle/>
          <a:p>
            <a:r>
              <a:rPr kumimoji="1" lang="en-US" altLang="ja-JP" sz="2800" dirty="0"/>
              <a:t>R</a:t>
            </a:r>
            <a:r>
              <a:rPr kumimoji="1" lang="ja-JP" altLang="en-US" sz="2800" dirty="0"/>
              <a:t>の</a:t>
            </a:r>
            <a:r>
              <a:rPr kumimoji="1" lang="en-US" altLang="ja-JP" sz="2800" dirty="0"/>
              <a:t>Seurat</a:t>
            </a:r>
            <a:r>
              <a:rPr kumimoji="1" lang="ja-JP" altLang="en-US" sz="2800" dirty="0"/>
              <a:t>というパッケージを使用します</a:t>
            </a:r>
            <a:endParaRPr kumimoji="1" lang="en-US" altLang="ja-JP" sz="2800" dirty="0"/>
          </a:p>
          <a:p>
            <a:r>
              <a:rPr lang="ja-JP" altLang="en-US" sz="2800" dirty="0"/>
              <a:t>まだインストールしていない方はコマンドラインに</a:t>
            </a:r>
            <a:endParaRPr lang="en-US" altLang="ja-JP" sz="2800" dirty="0"/>
          </a:p>
          <a:p>
            <a:r>
              <a:rPr lang="en-US" altLang="ja-JP" sz="2800" dirty="0" err="1"/>
              <a:t>install.packages</a:t>
            </a:r>
            <a:r>
              <a:rPr lang="en-US" altLang="ja-JP" sz="2800" dirty="0"/>
              <a:t>("Seurat")</a:t>
            </a:r>
          </a:p>
          <a:p>
            <a:r>
              <a:rPr lang="ja-JP" altLang="en-US" sz="2800" dirty="0"/>
              <a:t>と打ち込んでください</a:t>
            </a:r>
            <a:endParaRPr lang="en-US" altLang="ja-JP" sz="2800" dirty="0"/>
          </a:p>
        </p:txBody>
      </p:sp>
    </p:spTree>
    <p:extLst>
      <p:ext uri="{BB962C8B-B14F-4D97-AF65-F5344CB8AC3E}">
        <p14:creationId xmlns:p14="http://schemas.microsoft.com/office/powerpoint/2010/main" val="201698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C5BA5-080D-8765-CADF-5BCBEE2F479C}"/>
              </a:ext>
            </a:extLst>
          </p:cNvPr>
          <p:cNvSpPr>
            <a:spLocks noGrp="1"/>
          </p:cNvSpPr>
          <p:nvPr>
            <p:ph type="title"/>
          </p:nvPr>
        </p:nvSpPr>
        <p:spPr/>
        <p:txBody>
          <a:bodyPr/>
          <a:lstStyle/>
          <a:p>
            <a:r>
              <a:rPr kumimoji="1" lang="ja-JP" altLang="en-US" dirty="0"/>
              <a:t>セットアップ</a:t>
            </a:r>
          </a:p>
        </p:txBody>
      </p:sp>
      <p:pic>
        <p:nvPicPr>
          <p:cNvPr id="4" name="図 3">
            <a:extLst>
              <a:ext uri="{FF2B5EF4-FFF2-40B4-BE49-F238E27FC236}">
                <a16:creationId xmlns:a16="http://schemas.microsoft.com/office/drawing/2014/main" id="{358F7515-B40E-64FC-0245-A134ED418AD1}"/>
              </a:ext>
            </a:extLst>
          </p:cNvPr>
          <p:cNvPicPr>
            <a:picLocks noChangeAspect="1"/>
          </p:cNvPicPr>
          <p:nvPr/>
        </p:nvPicPr>
        <p:blipFill>
          <a:blip r:embed="rId2"/>
          <a:stretch>
            <a:fillRect/>
          </a:stretch>
        </p:blipFill>
        <p:spPr>
          <a:xfrm>
            <a:off x="1799175" y="3717235"/>
            <a:ext cx="8593648" cy="2197652"/>
          </a:xfrm>
          <a:prstGeom prst="rect">
            <a:avLst/>
          </a:prstGeom>
        </p:spPr>
      </p:pic>
      <p:sp>
        <p:nvSpPr>
          <p:cNvPr id="7" name="テキスト ボックス 6">
            <a:extLst>
              <a:ext uri="{FF2B5EF4-FFF2-40B4-BE49-F238E27FC236}">
                <a16:creationId xmlns:a16="http://schemas.microsoft.com/office/drawing/2014/main" id="{5F1BCB82-0468-FFEA-AA70-35E760BAB94F}"/>
              </a:ext>
            </a:extLst>
          </p:cNvPr>
          <p:cNvSpPr txBox="1"/>
          <p:nvPr/>
        </p:nvSpPr>
        <p:spPr>
          <a:xfrm>
            <a:off x="148760" y="1690688"/>
            <a:ext cx="11894479" cy="523220"/>
          </a:xfrm>
          <a:prstGeom prst="rect">
            <a:avLst/>
          </a:prstGeom>
          <a:noFill/>
        </p:spPr>
        <p:txBody>
          <a:bodyPr wrap="square" rtlCol="0">
            <a:spAutoFit/>
          </a:bodyPr>
          <a:lstStyle/>
          <a:p>
            <a:r>
              <a:rPr lang="ja-JP" altLang="en-US" sz="2800" dirty="0"/>
              <a:t>１．</a:t>
            </a:r>
            <a:r>
              <a:rPr lang="en-US" altLang="ja-JP" sz="2800" dirty="0" err="1"/>
              <a:t>Github</a:t>
            </a:r>
            <a:r>
              <a:rPr lang="ja-JP" altLang="en-US" sz="2800" dirty="0"/>
              <a:t>上の</a:t>
            </a:r>
            <a:r>
              <a:rPr lang="en-US" altLang="ja-JP" sz="2800" dirty="0" err="1"/>
              <a:t>demo_metadata.rda</a:t>
            </a:r>
            <a:r>
              <a:rPr lang="ja-JP" altLang="en-US" sz="2800" dirty="0"/>
              <a:t>と</a:t>
            </a:r>
            <a:r>
              <a:rPr lang="en-US" altLang="ja-JP" sz="2800" dirty="0" err="1"/>
              <a:t>demo_counts.rda</a:t>
            </a:r>
            <a:r>
              <a:rPr lang="ja-JP" altLang="en-US" sz="2800" dirty="0"/>
              <a:t>をダウンロード</a:t>
            </a:r>
            <a:endParaRPr lang="en-US" altLang="ja-JP" sz="2800" dirty="0"/>
          </a:p>
        </p:txBody>
      </p:sp>
      <p:sp>
        <p:nvSpPr>
          <p:cNvPr id="8" name="テキスト ボックス 7">
            <a:extLst>
              <a:ext uri="{FF2B5EF4-FFF2-40B4-BE49-F238E27FC236}">
                <a16:creationId xmlns:a16="http://schemas.microsoft.com/office/drawing/2014/main" id="{4B14DF31-5DCA-A76A-15B5-38C191FDAAFF}"/>
              </a:ext>
            </a:extLst>
          </p:cNvPr>
          <p:cNvSpPr txBox="1"/>
          <p:nvPr/>
        </p:nvSpPr>
        <p:spPr>
          <a:xfrm>
            <a:off x="148760" y="2493031"/>
            <a:ext cx="11894479" cy="523220"/>
          </a:xfrm>
          <a:prstGeom prst="rect">
            <a:avLst/>
          </a:prstGeom>
          <a:noFill/>
        </p:spPr>
        <p:txBody>
          <a:bodyPr wrap="square" rtlCol="0">
            <a:spAutoFit/>
          </a:bodyPr>
          <a:lstStyle/>
          <a:p>
            <a:r>
              <a:rPr lang="ja-JP" altLang="en-US" sz="2800" dirty="0"/>
              <a:t>２．フォルダを作って上記２つのファイルを入れる</a:t>
            </a:r>
            <a:endParaRPr lang="en-US" altLang="ja-JP" sz="2800" dirty="0"/>
          </a:p>
        </p:txBody>
      </p:sp>
    </p:spTree>
    <p:extLst>
      <p:ext uri="{BB962C8B-B14F-4D97-AF65-F5344CB8AC3E}">
        <p14:creationId xmlns:p14="http://schemas.microsoft.com/office/powerpoint/2010/main" val="346230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8B92D-71B9-F392-F5AC-B83E9756B5D8}"/>
              </a:ext>
            </a:extLst>
          </p:cNvPr>
          <p:cNvSpPr>
            <a:spLocks noGrp="1"/>
          </p:cNvSpPr>
          <p:nvPr>
            <p:ph type="title"/>
          </p:nvPr>
        </p:nvSpPr>
        <p:spPr/>
        <p:txBody>
          <a:bodyPr/>
          <a:lstStyle/>
          <a:p>
            <a:r>
              <a:rPr kumimoji="1" lang="ja-JP" altLang="en-US" dirty="0"/>
              <a:t>セットアップ</a:t>
            </a:r>
          </a:p>
        </p:txBody>
      </p:sp>
      <p:pic>
        <p:nvPicPr>
          <p:cNvPr id="4" name="図 3">
            <a:extLst>
              <a:ext uri="{FF2B5EF4-FFF2-40B4-BE49-F238E27FC236}">
                <a16:creationId xmlns:a16="http://schemas.microsoft.com/office/drawing/2014/main" id="{E731C27A-562B-41ED-CAC6-75EB2A8CCAC5}"/>
              </a:ext>
            </a:extLst>
          </p:cNvPr>
          <p:cNvPicPr>
            <a:picLocks noChangeAspect="1"/>
          </p:cNvPicPr>
          <p:nvPr/>
        </p:nvPicPr>
        <p:blipFill>
          <a:blip r:embed="rId2"/>
          <a:stretch>
            <a:fillRect/>
          </a:stretch>
        </p:blipFill>
        <p:spPr>
          <a:xfrm>
            <a:off x="2537308" y="2893715"/>
            <a:ext cx="7414903" cy="3360711"/>
          </a:xfrm>
          <a:prstGeom prst="rect">
            <a:avLst/>
          </a:prstGeom>
        </p:spPr>
      </p:pic>
      <p:sp>
        <p:nvSpPr>
          <p:cNvPr id="5" name="テキスト ボックス 4">
            <a:extLst>
              <a:ext uri="{FF2B5EF4-FFF2-40B4-BE49-F238E27FC236}">
                <a16:creationId xmlns:a16="http://schemas.microsoft.com/office/drawing/2014/main" id="{7FAF2E22-B0EF-74BA-6D9F-019BBBA784F7}"/>
              </a:ext>
            </a:extLst>
          </p:cNvPr>
          <p:cNvSpPr txBox="1"/>
          <p:nvPr/>
        </p:nvSpPr>
        <p:spPr>
          <a:xfrm>
            <a:off x="297521" y="1735971"/>
            <a:ext cx="11894479" cy="954107"/>
          </a:xfrm>
          <a:prstGeom prst="rect">
            <a:avLst/>
          </a:prstGeom>
          <a:noFill/>
        </p:spPr>
        <p:txBody>
          <a:bodyPr wrap="square" rtlCol="0">
            <a:spAutoFit/>
          </a:bodyPr>
          <a:lstStyle/>
          <a:p>
            <a:r>
              <a:rPr lang="ja-JP" altLang="en-US" sz="2800" dirty="0"/>
              <a:t>３．</a:t>
            </a:r>
            <a:r>
              <a:rPr lang="en-US" altLang="ja-JP" sz="2800" dirty="0" err="1"/>
              <a:t>Rstudio</a:t>
            </a:r>
            <a:r>
              <a:rPr lang="ja-JP" altLang="en-US" sz="2800" dirty="0"/>
              <a:t>→</a:t>
            </a:r>
            <a:r>
              <a:rPr lang="en-US" altLang="ja-JP" sz="2800" dirty="0"/>
              <a:t>Session(</a:t>
            </a:r>
            <a:r>
              <a:rPr lang="ja-JP" altLang="en-US" sz="2800" dirty="0"/>
              <a:t>上部のバー</a:t>
            </a:r>
            <a:r>
              <a:rPr lang="en-US" altLang="ja-JP" sz="2800" dirty="0"/>
              <a:t>)</a:t>
            </a:r>
            <a:r>
              <a:rPr lang="ja-JP" altLang="en-US" sz="2800" dirty="0"/>
              <a:t>→</a:t>
            </a:r>
            <a:r>
              <a:rPr lang="en-US" altLang="ja-JP" sz="2800" dirty="0"/>
              <a:t>Set Working Directory</a:t>
            </a:r>
          </a:p>
          <a:p>
            <a:r>
              <a:rPr lang="en-US" altLang="ja-JP" sz="2800" dirty="0"/>
              <a:t>	</a:t>
            </a:r>
            <a:r>
              <a:rPr lang="ja-JP" altLang="en-US" sz="2800" dirty="0"/>
              <a:t>→</a:t>
            </a:r>
            <a:r>
              <a:rPr lang="en-US" altLang="ja-JP" sz="2800" dirty="0"/>
              <a:t>Choose Directory </a:t>
            </a:r>
            <a:r>
              <a:rPr lang="ja-JP" altLang="en-US" sz="2800" dirty="0"/>
              <a:t>で先ほど作ったフォルダを選択</a:t>
            </a:r>
            <a:endParaRPr lang="en-US" altLang="ja-JP" sz="2800" dirty="0"/>
          </a:p>
        </p:txBody>
      </p:sp>
    </p:spTree>
    <p:extLst>
      <p:ext uri="{BB962C8B-B14F-4D97-AF65-F5344CB8AC3E}">
        <p14:creationId xmlns:p14="http://schemas.microsoft.com/office/powerpoint/2010/main" val="162938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297B883-8DBC-55D7-BFA8-C7EE0353A02D}"/>
              </a:ext>
            </a:extLst>
          </p:cNvPr>
          <p:cNvPicPr>
            <a:picLocks noChangeAspect="1"/>
          </p:cNvPicPr>
          <p:nvPr/>
        </p:nvPicPr>
        <p:blipFill>
          <a:blip r:embed="rId2"/>
          <a:stretch>
            <a:fillRect/>
          </a:stretch>
        </p:blipFill>
        <p:spPr>
          <a:xfrm>
            <a:off x="2870809" y="167952"/>
            <a:ext cx="6450382" cy="5957496"/>
          </a:xfrm>
          <a:prstGeom prst="rect">
            <a:avLst/>
          </a:prstGeom>
        </p:spPr>
      </p:pic>
      <p:sp>
        <p:nvSpPr>
          <p:cNvPr id="4" name="テキスト ボックス 3">
            <a:extLst>
              <a:ext uri="{FF2B5EF4-FFF2-40B4-BE49-F238E27FC236}">
                <a16:creationId xmlns:a16="http://schemas.microsoft.com/office/drawing/2014/main" id="{F3A5BB02-80AE-538D-C69B-647C5DFD0079}"/>
              </a:ext>
            </a:extLst>
          </p:cNvPr>
          <p:cNvSpPr txBox="1"/>
          <p:nvPr/>
        </p:nvSpPr>
        <p:spPr>
          <a:xfrm>
            <a:off x="3345024" y="6232142"/>
            <a:ext cx="5501951" cy="523220"/>
          </a:xfrm>
          <a:prstGeom prst="rect">
            <a:avLst/>
          </a:prstGeom>
          <a:noFill/>
        </p:spPr>
        <p:txBody>
          <a:bodyPr wrap="square" rtlCol="0">
            <a:spAutoFit/>
          </a:bodyPr>
          <a:lstStyle/>
          <a:p>
            <a:r>
              <a:rPr kumimoji="1" lang="en-US" altLang="ja-JP" sz="2800" dirty="0"/>
              <a:t>Warning message</a:t>
            </a:r>
            <a:r>
              <a:rPr kumimoji="1" lang="ja-JP" altLang="en-US" sz="2800" dirty="0"/>
              <a:t>は無視して</a:t>
            </a:r>
            <a:r>
              <a:rPr kumimoji="1" lang="en-US" altLang="ja-JP" sz="2800" dirty="0"/>
              <a:t>OK</a:t>
            </a:r>
          </a:p>
        </p:txBody>
      </p:sp>
    </p:spTree>
    <p:extLst>
      <p:ext uri="{BB962C8B-B14F-4D97-AF65-F5344CB8AC3E}">
        <p14:creationId xmlns:p14="http://schemas.microsoft.com/office/powerpoint/2010/main" val="2107716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E79005F-46F4-844F-F18B-6B113542CC37}"/>
              </a:ext>
            </a:extLst>
          </p:cNvPr>
          <p:cNvPicPr>
            <a:picLocks noChangeAspect="1"/>
          </p:cNvPicPr>
          <p:nvPr/>
        </p:nvPicPr>
        <p:blipFill>
          <a:blip r:embed="rId2"/>
          <a:stretch>
            <a:fillRect/>
          </a:stretch>
        </p:blipFill>
        <p:spPr>
          <a:xfrm>
            <a:off x="2789801" y="354544"/>
            <a:ext cx="6612397" cy="6148911"/>
          </a:xfrm>
          <a:prstGeom prst="rect">
            <a:avLst/>
          </a:prstGeom>
        </p:spPr>
      </p:pic>
    </p:spTree>
    <p:extLst>
      <p:ext uri="{BB962C8B-B14F-4D97-AF65-F5344CB8AC3E}">
        <p14:creationId xmlns:p14="http://schemas.microsoft.com/office/powerpoint/2010/main" val="18867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D6397D9-33CE-959A-0B95-FF89AD354916}"/>
              </a:ext>
            </a:extLst>
          </p:cNvPr>
          <p:cNvPicPr>
            <a:picLocks noChangeAspect="1"/>
          </p:cNvPicPr>
          <p:nvPr/>
        </p:nvPicPr>
        <p:blipFill>
          <a:blip r:embed="rId2"/>
          <a:stretch>
            <a:fillRect/>
          </a:stretch>
        </p:blipFill>
        <p:spPr>
          <a:xfrm>
            <a:off x="1203710" y="533683"/>
            <a:ext cx="9784580" cy="1994913"/>
          </a:xfrm>
          <a:prstGeom prst="rect">
            <a:avLst/>
          </a:prstGeom>
        </p:spPr>
      </p:pic>
      <p:sp>
        <p:nvSpPr>
          <p:cNvPr id="4" name="テキスト ボックス 3">
            <a:extLst>
              <a:ext uri="{FF2B5EF4-FFF2-40B4-BE49-F238E27FC236}">
                <a16:creationId xmlns:a16="http://schemas.microsoft.com/office/drawing/2014/main" id="{92535DC2-8713-047B-26B6-3490196F7081}"/>
              </a:ext>
            </a:extLst>
          </p:cNvPr>
          <p:cNvSpPr txBox="1"/>
          <p:nvPr/>
        </p:nvSpPr>
        <p:spPr>
          <a:xfrm>
            <a:off x="1761931" y="3760237"/>
            <a:ext cx="8668138" cy="954107"/>
          </a:xfrm>
          <a:prstGeom prst="rect">
            <a:avLst/>
          </a:prstGeom>
          <a:noFill/>
        </p:spPr>
        <p:txBody>
          <a:bodyPr wrap="square" rtlCol="0">
            <a:spAutoFit/>
          </a:bodyPr>
          <a:lstStyle/>
          <a:p>
            <a:r>
              <a:rPr lang="ja-JP" altLang="en-US" sz="2800" dirty="0"/>
              <a:t>シーケンサーの測定誤差によるばらつきを補正して生物学的シグナルを拾いやすくするための処理です。</a:t>
            </a:r>
            <a:endParaRPr kumimoji="1" lang="ja-JP" altLang="en-US" sz="2800" dirty="0"/>
          </a:p>
        </p:txBody>
      </p:sp>
    </p:spTree>
    <p:extLst>
      <p:ext uri="{BB962C8B-B14F-4D97-AF65-F5344CB8AC3E}">
        <p14:creationId xmlns:p14="http://schemas.microsoft.com/office/powerpoint/2010/main" val="106416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E69E2-24F8-4BBC-A4EB-85008AB676DE}"/>
              </a:ext>
            </a:extLst>
          </p:cNvPr>
          <p:cNvSpPr>
            <a:spLocks noGrp="1"/>
          </p:cNvSpPr>
          <p:nvPr>
            <p:ph type="title"/>
          </p:nvPr>
        </p:nvSpPr>
        <p:spPr/>
        <p:txBody>
          <a:bodyPr>
            <a:normAutofit/>
          </a:bodyPr>
          <a:lstStyle/>
          <a:p>
            <a:r>
              <a:rPr kumimoji="1" lang="en-US" altLang="ja-JP" sz="3600" dirty="0"/>
              <a:t>mRNA</a:t>
            </a:r>
            <a:r>
              <a:rPr kumimoji="1" lang="ja-JP" altLang="en-US" sz="3600" dirty="0"/>
              <a:t>と</a:t>
            </a:r>
            <a:r>
              <a:rPr lang="ja-JP" altLang="en-US" sz="3600" dirty="0"/>
              <a:t>細胞を識別する原理</a:t>
            </a:r>
            <a:endParaRPr kumimoji="1" lang="ja-JP" altLang="en-US" sz="3600" dirty="0"/>
          </a:p>
        </p:txBody>
      </p:sp>
      <p:pic>
        <p:nvPicPr>
          <p:cNvPr id="4" name="図 3" descr="ダイアグラム&#10;&#10;自動的に生成された説明">
            <a:extLst>
              <a:ext uri="{FF2B5EF4-FFF2-40B4-BE49-F238E27FC236}">
                <a16:creationId xmlns:a16="http://schemas.microsoft.com/office/drawing/2014/main" id="{793FACD8-F364-4AB0-9ABB-E5EB2A3D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 y="1761943"/>
            <a:ext cx="7340196" cy="4288220"/>
          </a:xfrm>
          <a:prstGeom prst="rect">
            <a:avLst/>
          </a:prstGeom>
        </p:spPr>
      </p:pic>
      <p:sp>
        <p:nvSpPr>
          <p:cNvPr id="5" name="テキスト ボックス 4">
            <a:extLst>
              <a:ext uri="{FF2B5EF4-FFF2-40B4-BE49-F238E27FC236}">
                <a16:creationId xmlns:a16="http://schemas.microsoft.com/office/drawing/2014/main" id="{B1CF768D-2447-4D25-B98E-12D195A1A510}"/>
              </a:ext>
            </a:extLst>
          </p:cNvPr>
          <p:cNvSpPr txBox="1"/>
          <p:nvPr/>
        </p:nvSpPr>
        <p:spPr>
          <a:xfrm>
            <a:off x="3878316" y="1629957"/>
            <a:ext cx="8849852" cy="1384995"/>
          </a:xfrm>
          <a:prstGeom prst="rect">
            <a:avLst/>
          </a:prstGeom>
          <a:noFill/>
        </p:spPr>
        <p:txBody>
          <a:bodyPr wrap="square" rtlCol="0">
            <a:spAutoFit/>
          </a:bodyPr>
          <a:lstStyle/>
          <a:p>
            <a:r>
              <a:rPr kumimoji="1" lang="ja-JP" altLang="en-US" sz="2800" dirty="0"/>
              <a:t>遺伝子の</a:t>
            </a:r>
            <a:r>
              <a:rPr kumimoji="1" lang="en-US" altLang="ja-JP" sz="2800" dirty="0"/>
              <a:t>cDNA</a:t>
            </a:r>
            <a:r>
              <a:rPr kumimoji="1" lang="ja-JP" altLang="en-US" sz="2800" dirty="0"/>
              <a:t>を網羅的に入れると、</a:t>
            </a:r>
            <a:endParaRPr kumimoji="1" lang="en-US" altLang="ja-JP" sz="2800" dirty="0"/>
          </a:p>
          <a:p>
            <a:r>
              <a:rPr lang="ja-JP" altLang="en-US" sz="2800" dirty="0"/>
              <a:t>細胞内の</a:t>
            </a:r>
            <a:r>
              <a:rPr lang="en-US" altLang="ja-JP" sz="2800" dirty="0"/>
              <a:t>mRNA</a:t>
            </a:r>
            <a:r>
              <a:rPr lang="ja-JP" altLang="en-US" sz="2800" dirty="0"/>
              <a:t>と相補的な</a:t>
            </a:r>
            <a:r>
              <a:rPr lang="en-US" altLang="ja-JP" sz="2800" dirty="0"/>
              <a:t>cDNA</a:t>
            </a:r>
            <a:r>
              <a:rPr lang="ja-JP" altLang="en-US" sz="2800" dirty="0"/>
              <a:t>が逆転写・増幅</a:t>
            </a:r>
            <a:endParaRPr lang="en-US" altLang="ja-JP" sz="2800" dirty="0"/>
          </a:p>
          <a:p>
            <a:r>
              <a:rPr lang="ja-JP" altLang="en-US" sz="2800" dirty="0"/>
              <a:t>される。</a:t>
            </a:r>
            <a:endParaRPr lang="en-US" altLang="ja-JP" sz="2800" dirty="0"/>
          </a:p>
        </p:txBody>
      </p:sp>
      <p:sp>
        <p:nvSpPr>
          <p:cNvPr id="6" name="テキスト ボックス 5">
            <a:extLst>
              <a:ext uri="{FF2B5EF4-FFF2-40B4-BE49-F238E27FC236}">
                <a16:creationId xmlns:a16="http://schemas.microsoft.com/office/drawing/2014/main" id="{EC1B2DB2-1D47-49FD-A7C2-E44B62145E59}"/>
              </a:ext>
            </a:extLst>
          </p:cNvPr>
          <p:cNvSpPr txBox="1"/>
          <p:nvPr/>
        </p:nvSpPr>
        <p:spPr>
          <a:xfrm>
            <a:off x="7231258" y="3429000"/>
            <a:ext cx="4960742" cy="954107"/>
          </a:xfrm>
          <a:prstGeom prst="rect">
            <a:avLst/>
          </a:prstGeom>
          <a:noFill/>
        </p:spPr>
        <p:txBody>
          <a:bodyPr wrap="square" rtlCol="0">
            <a:spAutoFit/>
          </a:bodyPr>
          <a:lstStyle/>
          <a:p>
            <a:r>
              <a:rPr lang="en-US" altLang="ja-JP" sz="2800" dirty="0"/>
              <a:t>UMI</a:t>
            </a:r>
            <a:r>
              <a:rPr lang="ja-JP" altLang="en-US" sz="2800" dirty="0"/>
              <a:t>：遺伝子の識別配列</a:t>
            </a:r>
            <a:endParaRPr lang="en-US" altLang="ja-JP" sz="2800" dirty="0"/>
          </a:p>
          <a:p>
            <a:r>
              <a:rPr kumimoji="1" lang="ja-JP" altLang="en-US" sz="2800" dirty="0"/>
              <a:t>バーコード：細胞の識別配列</a:t>
            </a:r>
            <a:endParaRPr kumimoji="1" lang="en-US" altLang="ja-JP" sz="2800" dirty="0"/>
          </a:p>
        </p:txBody>
      </p:sp>
      <p:sp>
        <p:nvSpPr>
          <p:cNvPr id="7" name="テキスト ボックス 6">
            <a:extLst>
              <a:ext uri="{FF2B5EF4-FFF2-40B4-BE49-F238E27FC236}">
                <a16:creationId xmlns:a16="http://schemas.microsoft.com/office/drawing/2014/main" id="{227359C5-C822-4B39-AE11-3702616D14BE}"/>
              </a:ext>
            </a:extLst>
          </p:cNvPr>
          <p:cNvSpPr txBox="1"/>
          <p:nvPr/>
        </p:nvSpPr>
        <p:spPr>
          <a:xfrm>
            <a:off x="5100925" y="5107880"/>
            <a:ext cx="6867090" cy="1384995"/>
          </a:xfrm>
          <a:prstGeom prst="rect">
            <a:avLst/>
          </a:prstGeom>
          <a:noFill/>
        </p:spPr>
        <p:txBody>
          <a:bodyPr wrap="square" rtlCol="0">
            <a:spAutoFit/>
          </a:bodyPr>
          <a:lstStyle/>
          <a:p>
            <a:r>
              <a:rPr kumimoji="1" lang="en-US" altLang="ja-JP" sz="2800" dirty="0"/>
              <a:t>cDNA</a:t>
            </a:r>
            <a:r>
              <a:rPr kumimoji="1" lang="ja-JP" altLang="en-US" sz="2800" dirty="0"/>
              <a:t>は</a:t>
            </a:r>
            <a:r>
              <a:rPr kumimoji="1" lang="en-US" altLang="ja-JP" sz="2800" dirty="0"/>
              <a:t>UMI</a:t>
            </a:r>
            <a:r>
              <a:rPr kumimoji="1" lang="ja-JP" altLang="en-US" sz="2800" dirty="0"/>
              <a:t>とバーコードで標識されている。検出された</a:t>
            </a:r>
            <a:r>
              <a:rPr kumimoji="1" lang="en-US" altLang="ja-JP" sz="2800" dirty="0"/>
              <a:t>UMI</a:t>
            </a:r>
            <a:r>
              <a:rPr kumimoji="1" lang="ja-JP" altLang="en-US" sz="2800" dirty="0"/>
              <a:t>をカウントすることで</a:t>
            </a:r>
            <a:r>
              <a:rPr kumimoji="1" lang="en-US" altLang="ja-JP" sz="2800" dirty="0"/>
              <a:t>mRNA</a:t>
            </a:r>
            <a:r>
              <a:rPr kumimoji="1" lang="ja-JP" altLang="en-US" sz="2800" dirty="0"/>
              <a:t>のコピー数が分かる。</a:t>
            </a:r>
          </a:p>
        </p:txBody>
      </p:sp>
    </p:spTree>
    <p:extLst>
      <p:ext uri="{BB962C8B-B14F-4D97-AF65-F5344CB8AC3E}">
        <p14:creationId xmlns:p14="http://schemas.microsoft.com/office/powerpoint/2010/main" val="1529711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28C1CDD-7240-2DE6-63B3-ECD97620F073}"/>
              </a:ext>
            </a:extLst>
          </p:cNvPr>
          <p:cNvPicPr>
            <a:picLocks noChangeAspect="1"/>
          </p:cNvPicPr>
          <p:nvPr/>
        </p:nvPicPr>
        <p:blipFill>
          <a:blip r:embed="rId2"/>
          <a:stretch>
            <a:fillRect/>
          </a:stretch>
        </p:blipFill>
        <p:spPr>
          <a:xfrm>
            <a:off x="1019766" y="316588"/>
            <a:ext cx="10152468" cy="2370628"/>
          </a:xfrm>
          <a:prstGeom prst="rect">
            <a:avLst/>
          </a:prstGeom>
        </p:spPr>
      </p:pic>
      <p:sp>
        <p:nvSpPr>
          <p:cNvPr id="5" name="テキスト ボックス 4">
            <a:extLst>
              <a:ext uri="{FF2B5EF4-FFF2-40B4-BE49-F238E27FC236}">
                <a16:creationId xmlns:a16="http://schemas.microsoft.com/office/drawing/2014/main" id="{8C732121-B8BC-2FEA-CC99-1733D956EBBA}"/>
              </a:ext>
            </a:extLst>
          </p:cNvPr>
          <p:cNvSpPr txBox="1"/>
          <p:nvPr/>
        </p:nvSpPr>
        <p:spPr>
          <a:xfrm>
            <a:off x="1564044" y="3356301"/>
            <a:ext cx="9063912" cy="954107"/>
          </a:xfrm>
          <a:prstGeom prst="rect">
            <a:avLst/>
          </a:prstGeom>
          <a:noFill/>
        </p:spPr>
        <p:txBody>
          <a:bodyPr wrap="square">
            <a:spAutoFit/>
          </a:bodyPr>
          <a:lstStyle/>
          <a:p>
            <a:r>
              <a:rPr lang="en-US" altLang="ja-JP" sz="2800" dirty="0"/>
              <a:t>View(pbmc_small@reductions$pca@cell.embeddings)</a:t>
            </a:r>
          </a:p>
          <a:p>
            <a:r>
              <a:rPr lang="ja-JP" altLang="en-US" sz="2800" dirty="0"/>
              <a:t>で、各細胞の主成分得点を確認することができます</a:t>
            </a:r>
          </a:p>
        </p:txBody>
      </p:sp>
    </p:spTree>
    <p:extLst>
      <p:ext uri="{BB962C8B-B14F-4D97-AF65-F5344CB8AC3E}">
        <p14:creationId xmlns:p14="http://schemas.microsoft.com/office/powerpoint/2010/main" val="13137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7B6E3D1-577B-CCED-0B89-44DDBA7092C6}"/>
              </a:ext>
            </a:extLst>
          </p:cNvPr>
          <p:cNvPicPr>
            <a:picLocks noChangeAspect="1"/>
          </p:cNvPicPr>
          <p:nvPr/>
        </p:nvPicPr>
        <p:blipFill>
          <a:blip r:embed="rId2"/>
          <a:stretch>
            <a:fillRect/>
          </a:stretch>
        </p:blipFill>
        <p:spPr>
          <a:xfrm>
            <a:off x="2445641" y="55884"/>
            <a:ext cx="7300717" cy="6746231"/>
          </a:xfrm>
          <a:prstGeom prst="rect">
            <a:avLst/>
          </a:prstGeom>
        </p:spPr>
      </p:pic>
    </p:spTree>
    <p:extLst>
      <p:ext uri="{BB962C8B-B14F-4D97-AF65-F5344CB8AC3E}">
        <p14:creationId xmlns:p14="http://schemas.microsoft.com/office/powerpoint/2010/main" val="256073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2CEA52D-E0C0-7ACE-691E-93B6C1399075}"/>
              </a:ext>
            </a:extLst>
          </p:cNvPr>
          <p:cNvPicPr>
            <a:picLocks noChangeAspect="1"/>
          </p:cNvPicPr>
          <p:nvPr/>
        </p:nvPicPr>
        <p:blipFill>
          <a:blip r:embed="rId2"/>
          <a:stretch>
            <a:fillRect/>
          </a:stretch>
        </p:blipFill>
        <p:spPr>
          <a:xfrm>
            <a:off x="555169" y="177558"/>
            <a:ext cx="11081661" cy="1576598"/>
          </a:xfrm>
          <a:prstGeom prst="rect">
            <a:avLst/>
          </a:prstGeom>
        </p:spPr>
      </p:pic>
      <p:pic>
        <p:nvPicPr>
          <p:cNvPr id="6" name="図 5">
            <a:extLst>
              <a:ext uri="{FF2B5EF4-FFF2-40B4-BE49-F238E27FC236}">
                <a16:creationId xmlns:a16="http://schemas.microsoft.com/office/drawing/2014/main" id="{7D319C55-B3C3-C734-EE4C-C96475DEDA5E}"/>
              </a:ext>
            </a:extLst>
          </p:cNvPr>
          <p:cNvPicPr>
            <a:picLocks noChangeAspect="1"/>
          </p:cNvPicPr>
          <p:nvPr/>
        </p:nvPicPr>
        <p:blipFill>
          <a:blip r:embed="rId3"/>
          <a:stretch>
            <a:fillRect/>
          </a:stretch>
        </p:blipFill>
        <p:spPr>
          <a:xfrm>
            <a:off x="1847460" y="2197613"/>
            <a:ext cx="9050695" cy="4252966"/>
          </a:xfrm>
          <a:prstGeom prst="rect">
            <a:avLst/>
          </a:prstGeom>
        </p:spPr>
      </p:pic>
    </p:spTree>
    <p:extLst>
      <p:ext uri="{BB962C8B-B14F-4D97-AF65-F5344CB8AC3E}">
        <p14:creationId xmlns:p14="http://schemas.microsoft.com/office/powerpoint/2010/main" val="2486866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0C1A2E5-E777-381A-99C1-7A17E2C6CA6D}"/>
              </a:ext>
            </a:extLst>
          </p:cNvPr>
          <p:cNvPicPr>
            <a:picLocks noChangeAspect="1"/>
          </p:cNvPicPr>
          <p:nvPr/>
        </p:nvPicPr>
        <p:blipFill>
          <a:blip r:embed="rId2"/>
          <a:stretch>
            <a:fillRect/>
          </a:stretch>
        </p:blipFill>
        <p:spPr>
          <a:xfrm>
            <a:off x="1012345" y="159946"/>
            <a:ext cx="10167310" cy="3869129"/>
          </a:xfrm>
          <a:prstGeom prst="rect">
            <a:avLst/>
          </a:prstGeom>
        </p:spPr>
      </p:pic>
      <p:sp>
        <p:nvSpPr>
          <p:cNvPr id="5" name="テキスト ボックス 4">
            <a:extLst>
              <a:ext uri="{FF2B5EF4-FFF2-40B4-BE49-F238E27FC236}">
                <a16:creationId xmlns:a16="http://schemas.microsoft.com/office/drawing/2014/main" id="{3B598F48-3ACC-C8C3-D548-20A47FE30CAF}"/>
              </a:ext>
            </a:extLst>
          </p:cNvPr>
          <p:cNvSpPr txBox="1"/>
          <p:nvPr/>
        </p:nvSpPr>
        <p:spPr>
          <a:xfrm>
            <a:off x="1541495" y="4457313"/>
            <a:ext cx="9109009" cy="954107"/>
          </a:xfrm>
          <a:prstGeom prst="rect">
            <a:avLst/>
          </a:prstGeom>
          <a:noFill/>
        </p:spPr>
        <p:txBody>
          <a:bodyPr wrap="square">
            <a:spAutoFit/>
          </a:bodyPr>
          <a:lstStyle/>
          <a:p>
            <a:r>
              <a:rPr lang="en-US" altLang="ja-JP" sz="2800" dirty="0"/>
              <a:t>View(</a:t>
            </a:r>
            <a:r>
              <a:rPr lang="en-US" altLang="ja-JP" sz="2800" dirty="0" err="1"/>
              <a:t>as.data.frame</a:t>
            </a:r>
            <a:r>
              <a:rPr lang="en-US" altLang="ja-JP" sz="2800" dirty="0"/>
              <a:t>(</a:t>
            </a:r>
            <a:r>
              <a:rPr lang="en-US" altLang="ja-JP" sz="2800" dirty="0" err="1"/>
              <a:t>pbmc_small@graphs$RNA_snn</a:t>
            </a:r>
            <a:r>
              <a:rPr lang="en-US" altLang="ja-JP" sz="2800" dirty="0"/>
              <a:t>))</a:t>
            </a:r>
          </a:p>
          <a:p>
            <a:r>
              <a:rPr lang="ja-JP" altLang="en-US" sz="2800" dirty="0"/>
              <a:t>で、グラフの隣接行列を確認することができます</a:t>
            </a:r>
          </a:p>
        </p:txBody>
      </p:sp>
    </p:spTree>
    <p:extLst>
      <p:ext uri="{BB962C8B-B14F-4D97-AF65-F5344CB8AC3E}">
        <p14:creationId xmlns:p14="http://schemas.microsoft.com/office/powerpoint/2010/main" val="27081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FCA36DE-DE8B-DFA7-BCEA-D58DD5972F51}"/>
              </a:ext>
            </a:extLst>
          </p:cNvPr>
          <p:cNvPicPr>
            <a:picLocks noChangeAspect="1"/>
          </p:cNvPicPr>
          <p:nvPr/>
        </p:nvPicPr>
        <p:blipFill>
          <a:blip r:embed="rId2"/>
          <a:stretch>
            <a:fillRect/>
          </a:stretch>
        </p:blipFill>
        <p:spPr>
          <a:xfrm>
            <a:off x="917854" y="102198"/>
            <a:ext cx="10356292" cy="3202977"/>
          </a:xfrm>
          <a:prstGeom prst="rect">
            <a:avLst/>
          </a:prstGeom>
        </p:spPr>
      </p:pic>
      <p:sp>
        <p:nvSpPr>
          <p:cNvPr id="5" name="テキスト ボックス 4">
            <a:extLst>
              <a:ext uri="{FF2B5EF4-FFF2-40B4-BE49-F238E27FC236}">
                <a16:creationId xmlns:a16="http://schemas.microsoft.com/office/drawing/2014/main" id="{2F1F75D8-A660-862B-E698-A67A066E7ECC}"/>
              </a:ext>
            </a:extLst>
          </p:cNvPr>
          <p:cNvSpPr txBox="1"/>
          <p:nvPr/>
        </p:nvSpPr>
        <p:spPr>
          <a:xfrm>
            <a:off x="1410477" y="3693664"/>
            <a:ext cx="9963539" cy="2246769"/>
          </a:xfrm>
          <a:prstGeom prst="rect">
            <a:avLst/>
          </a:prstGeom>
          <a:noFill/>
        </p:spPr>
        <p:txBody>
          <a:bodyPr wrap="square">
            <a:spAutoFit/>
          </a:bodyPr>
          <a:lstStyle/>
          <a:p>
            <a:r>
              <a:rPr lang="en-US" altLang="ja-JP" sz="2800" dirty="0"/>
              <a:t>resolution</a:t>
            </a:r>
            <a:r>
              <a:rPr lang="ja-JP" altLang="en-US" sz="2800" dirty="0"/>
              <a:t>はグループ分けの細かさのパラメータです。</a:t>
            </a:r>
          </a:p>
          <a:p>
            <a:r>
              <a:rPr lang="en-US" altLang="ja-JP" sz="2800" dirty="0"/>
              <a:t>0</a:t>
            </a:r>
            <a:r>
              <a:rPr lang="ja-JP" altLang="en-US" sz="2800" dirty="0"/>
              <a:t>に近いほど大雑把に、１に近いほど細かく分けられます。</a:t>
            </a:r>
            <a:endParaRPr lang="en-US" altLang="ja-JP" sz="2800" dirty="0"/>
          </a:p>
          <a:p>
            <a:endParaRPr lang="en-US" altLang="ja-JP" sz="2800" dirty="0"/>
          </a:p>
          <a:p>
            <a:r>
              <a:rPr lang="en-US" altLang="ja-JP" sz="2800" dirty="0"/>
              <a:t>~snn_res.</a:t>
            </a:r>
            <a:r>
              <a:rPr lang="en-US" altLang="ja-JP" sz="2800" dirty="0">
                <a:solidFill>
                  <a:srgbClr val="FF0000"/>
                </a:solidFill>
              </a:rPr>
              <a:t>0.1</a:t>
            </a:r>
            <a:r>
              <a:rPr lang="ja-JP" altLang="en-US" sz="2800" dirty="0"/>
              <a:t>の数字は</a:t>
            </a:r>
            <a:r>
              <a:rPr lang="en-US" altLang="ja-JP" sz="2800" dirty="0"/>
              <a:t>0.1,</a:t>
            </a:r>
            <a:r>
              <a:rPr lang="ja-JP" altLang="en-US" sz="2800" dirty="0"/>
              <a:t> </a:t>
            </a:r>
            <a:r>
              <a:rPr lang="en-US" altLang="ja-JP" sz="2800" dirty="0"/>
              <a:t>0.2, … 1</a:t>
            </a:r>
            <a:r>
              <a:rPr lang="ja-JP" altLang="en-US" sz="2800" dirty="0"/>
              <a:t>の１０通り計算しているので、後で色々変えてみましょう。</a:t>
            </a:r>
            <a:endParaRPr lang="en-US" altLang="ja-JP" sz="2800" dirty="0"/>
          </a:p>
        </p:txBody>
      </p:sp>
    </p:spTree>
    <p:extLst>
      <p:ext uri="{BB962C8B-B14F-4D97-AF65-F5344CB8AC3E}">
        <p14:creationId xmlns:p14="http://schemas.microsoft.com/office/powerpoint/2010/main" val="2952097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876C390-481B-871A-D527-563C506C9F65}"/>
              </a:ext>
            </a:extLst>
          </p:cNvPr>
          <p:cNvPicPr>
            <a:picLocks noChangeAspect="1"/>
          </p:cNvPicPr>
          <p:nvPr/>
        </p:nvPicPr>
        <p:blipFill>
          <a:blip r:embed="rId2"/>
          <a:stretch>
            <a:fillRect/>
          </a:stretch>
        </p:blipFill>
        <p:spPr>
          <a:xfrm>
            <a:off x="1266044" y="216004"/>
            <a:ext cx="9659912" cy="4432196"/>
          </a:xfrm>
          <a:prstGeom prst="rect">
            <a:avLst/>
          </a:prstGeom>
        </p:spPr>
      </p:pic>
      <p:sp>
        <p:nvSpPr>
          <p:cNvPr id="5" name="テキスト ボックス 4">
            <a:extLst>
              <a:ext uri="{FF2B5EF4-FFF2-40B4-BE49-F238E27FC236}">
                <a16:creationId xmlns:a16="http://schemas.microsoft.com/office/drawing/2014/main" id="{811B3DEE-931A-3323-D8B3-4999D171E212}"/>
              </a:ext>
            </a:extLst>
          </p:cNvPr>
          <p:cNvSpPr txBox="1"/>
          <p:nvPr/>
        </p:nvSpPr>
        <p:spPr>
          <a:xfrm>
            <a:off x="1611475" y="4603455"/>
            <a:ext cx="9827856" cy="2246769"/>
          </a:xfrm>
          <a:prstGeom prst="rect">
            <a:avLst/>
          </a:prstGeom>
          <a:noFill/>
        </p:spPr>
        <p:txBody>
          <a:bodyPr wrap="square">
            <a:spAutoFit/>
          </a:bodyPr>
          <a:lstStyle/>
          <a:p>
            <a:r>
              <a:rPr lang="en-US" altLang="ja-JP" sz="2800" dirty="0"/>
              <a:t>View(</a:t>
            </a:r>
            <a:r>
              <a:rPr lang="en-US" altLang="ja-JP" sz="2800" dirty="0" err="1"/>
              <a:t>srt_obj@reductions$umap@cell.embeddings</a:t>
            </a:r>
            <a:r>
              <a:rPr lang="en-US" altLang="ja-JP" sz="2800" dirty="0"/>
              <a:t>)</a:t>
            </a:r>
          </a:p>
          <a:p>
            <a:r>
              <a:rPr lang="ja-JP" altLang="en-US" sz="2800" dirty="0"/>
              <a:t>で、各細胞の座標を確認できます</a:t>
            </a:r>
            <a:endParaRPr lang="en-US" altLang="ja-JP" sz="2800" dirty="0"/>
          </a:p>
          <a:p>
            <a:r>
              <a:rPr lang="en-US" altLang="ja-JP" sz="2800" dirty="0"/>
              <a:t>UMAP</a:t>
            </a:r>
            <a:r>
              <a:rPr lang="ja-JP" altLang="en-US" sz="2800" dirty="0"/>
              <a:t>のラベルは</a:t>
            </a:r>
            <a:endParaRPr lang="en-US" altLang="ja-JP" sz="2800" dirty="0"/>
          </a:p>
          <a:p>
            <a:r>
              <a:rPr lang="fr-FR" altLang="ja-JP" sz="2800" dirty="0"/>
              <a:t>Idents(srt_obj) &lt;- srt_obj@meta.data$SCT_snn_res.0.</a:t>
            </a:r>
            <a:r>
              <a:rPr lang="en-US" altLang="ja-JP" sz="2800" dirty="0"/>
              <a:t>2</a:t>
            </a:r>
          </a:p>
          <a:p>
            <a:r>
              <a:rPr lang="ja-JP" altLang="en-US" sz="2800" dirty="0"/>
              <a:t>などとすれば別のクラスタリング結果に変えられます</a:t>
            </a:r>
          </a:p>
        </p:txBody>
      </p:sp>
    </p:spTree>
    <p:extLst>
      <p:ext uri="{BB962C8B-B14F-4D97-AF65-F5344CB8AC3E}">
        <p14:creationId xmlns:p14="http://schemas.microsoft.com/office/powerpoint/2010/main" val="3289406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A7D3430-A6B5-591D-FBFE-260F0A69A1A7}"/>
              </a:ext>
            </a:extLst>
          </p:cNvPr>
          <p:cNvPicPr>
            <a:picLocks noChangeAspect="1"/>
          </p:cNvPicPr>
          <p:nvPr/>
        </p:nvPicPr>
        <p:blipFill>
          <a:blip r:embed="rId2"/>
          <a:stretch>
            <a:fillRect/>
          </a:stretch>
        </p:blipFill>
        <p:spPr>
          <a:xfrm>
            <a:off x="1267242" y="237416"/>
            <a:ext cx="10464569" cy="3044238"/>
          </a:xfrm>
          <a:prstGeom prst="rect">
            <a:avLst/>
          </a:prstGeom>
        </p:spPr>
      </p:pic>
      <p:sp>
        <p:nvSpPr>
          <p:cNvPr id="5" name="テキスト ボックス 4">
            <a:extLst>
              <a:ext uri="{FF2B5EF4-FFF2-40B4-BE49-F238E27FC236}">
                <a16:creationId xmlns:a16="http://schemas.microsoft.com/office/drawing/2014/main" id="{52A7DA64-DDC9-9F36-C190-BD733F30CD18}"/>
              </a:ext>
            </a:extLst>
          </p:cNvPr>
          <p:cNvSpPr txBox="1"/>
          <p:nvPr/>
        </p:nvSpPr>
        <p:spPr>
          <a:xfrm>
            <a:off x="2327575" y="3429000"/>
            <a:ext cx="8343901" cy="3108543"/>
          </a:xfrm>
          <a:prstGeom prst="rect">
            <a:avLst/>
          </a:prstGeom>
          <a:noFill/>
        </p:spPr>
        <p:txBody>
          <a:bodyPr wrap="square">
            <a:spAutoFit/>
          </a:bodyPr>
          <a:lstStyle/>
          <a:p>
            <a:r>
              <a:rPr lang="en-US" altLang="ja-JP" sz="2800" dirty="0" err="1"/>
              <a:t>FeaturePlot</a:t>
            </a:r>
            <a:r>
              <a:rPr lang="en-US" altLang="ja-JP" sz="2800" dirty="0"/>
              <a:t>( </a:t>
            </a:r>
          </a:p>
          <a:p>
            <a:r>
              <a:rPr lang="en-US" altLang="ja-JP" sz="2800" dirty="0"/>
              <a:t>   </a:t>
            </a:r>
            <a:r>
              <a:rPr lang="en-US" altLang="ja-JP" sz="2800" dirty="0" err="1"/>
              <a:t>srt_obj</a:t>
            </a:r>
            <a:r>
              <a:rPr lang="en-US" altLang="ja-JP" sz="2800" dirty="0"/>
              <a:t>,</a:t>
            </a:r>
          </a:p>
          <a:p>
            <a:r>
              <a:rPr lang="en-US" altLang="ja-JP" sz="2800" dirty="0"/>
              <a:t>   features = "</a:t>
            </a:r>
            <a:r>
              <a:rPr lang="ja-JP" altLang="en-US" sz="2800" dirty="0"/>
              <a:t>遺伝子名（大文字アルファベット）</a:t>
            </a:r>
            <a:r>
              <a:rPr lang="en-US" altLang="ja-JP" sz="2800" dirty="0"/>
              <a:t>“,</a:t>
            </a:r>
          </a:p>
          <a:p>
            <a:r>
              <a:rPr lang="en-US" altLang="ja-JP" sz="2800" dirty="0"/>
              <a:t>   label = T</a:t>
            </a:r>
          </a:p>
          <a:p>
            <a:r>
              <a:rPr lang="en-US" altLang="ja-JP" sz="2800" dirty="0"/>
              <a:t>)</a:t>
            </a:r>
          </a:p>
          <a:p>
            <a:r>
              <a:rPr lang="ja-JP" altLang="en-US" sz="2800" dirty="0"/>
              <a:t>で、どの遺伝子が</a:t>
            </a:r>
            <a:r>
              <a:rPr lang="en-US" altLang="ja-JP" sz="2800" dirty="0"/>
              <a:t>UMAP</a:t>
            </a:r>
            <a:r>
              <a:rPr lang="ja-JP" altLang="en-US" sz="2800" dirty="0"/>
              <a:t>上のどこに発現しているかを確認することができます</a:t>
            </a:r>
          </a:p>
        </p:txBody>
      </p:sp>
    </p:spTree>
    <p:extLst>
      <p:ext uri="{BB962C8B-B14F-4D97-AF65-F5344CB8AC3E}">
        <p14:creationId xmlns:p14="http://schemas.microsoft.com/office/powerpoint/2010/main" val="2986584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321F68-38A2-9D24-B9BB-C8F6761E1784}"/>
              </a:ext>
            </a:extLst>
          </p:cNvPr>
          <p:cNvSpPr txBox="1"/>
          <p:nvPr/>
        </p:nvSpPr>
        <p:spPr>
          <a:xfrm>
            <a:off x="698241" y="2680403"/>
            <a:ext cx="10795518" cy="1200329"/>
          </a:xfrm>
          <a:prstGeom prst="rect">
            <a:avLst/>
          </a:prstGeom>
          <a:noFill/>
        </p:spPr>
        <p:txBody>
          <a:bodyPr wrap="square" rtlCol="0">
            <a:spAutoFit/>
          </a:bodyPr>
          <a:lstStyle/>
          <a:p>
            <a:pPr algn="ctr"/>
            <a:r>
              <a:rPr kumimoji="1" lang="ja-JP" altLang="en-US" sz="3600" dirty="0"/>
              <a:t>どのクラスターがどの細胞種か</a:t>
            </a:r>
            <a:endParaRPr kumimoji="1" lang="en-US" altLang="ja-JP" sz="3600" dirty="0"/>
          </a:p>
          <a:p>
            <a:pPr algn="ctr"/>
            <a:r>
              <a:rPr lang="ja-JP" altLang="en-US" sz="3600" dirty="0"/>
              <a:t>みんなで考えてみよう！！</a:t>
            </a:r>
            <a:endParaRPr kumimoji="1" lang="ja-JP" altLang="en-US" sz="3600" dirty="0"/>
          </a:p>
        </p:txBody>
      </p:sp>
    </p:spTree>
    <p:extLst>
      <p:ext uri="{BB962C8B-B14F-4D97-AF65-F5344CB8AC3E}">
        <p14:creationId xmlns:p14="http://schemas.microsoft.com/office/powerpoint/2010/main" val="366250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05B993-763F-9EE4-F183-84284782B3B1}"/>
              </a:ext>
            </a:extLst>
          </p:cNvPr>
          <p:cNvSpPr txBox="1"/>
          <p:nvPr/>
        </p:nvSpPr>
        <p:spPr>
          <a:xfrm>
            <a:off x="2273947" y="366623"/>
            <a:ext cx="7644105" cy="6124754"/>
          </a:xfrm>
          <a:prstGeom prst="rect">
            <a:avLst/>
          </a:prstGeom>
          <a:noFill/>
        </p:spPr>
        <p:txBody>
          <a:bodyPr wrap="square">
            <a:spAutoFit/>
          </a:bodyPr>
          <a:lstStyle/>
          <a:p>
            <a:r>
              <a:rPr lang="ja-JP" altLang="en-US" sz="2800" dirty="0"/>
              <a:t>なんとなく関係ありそうな遺伝子リスト</a:t>
            </a:r>
            <a:endParaRPr lang="en-US" altLang="ja-JP" sz="2800" dirty="0"/>
          </a:p>
          <a:p>
            <a:endParaRPr lang="en-US" altLang="ja-JP" sz="2800" dirty="0"/>
          </a:p>
          <a:p>
            <a:r>
              <a:rPr lang="ja-JP" altLang="en-US" sz="2800" dirty="0"/>
              <a:t>GCG</a:t>
            </a:r>
          </a:p>
          <a:p>
            <a:r>
              <a:rPr lang="ja-JP" altLang="en-US" sz="2800" dirty="0"/>
              <a:t>INS</a:t>
            </a:r>
          </a:p>
          <a:p>
            <a:r>
              <a:rPr lang="ja-JP" altLang="en-US" sz="2800" dirty="0"/>
              <a:t>SST</a:t>
            </a:r>
          </a:p>
          <a:p>
            <a:r>
              <a:rPr lang="ja-JP" altLang="en-US" sz="2800" dirty="0"/>
              <a:t>PPY</a:t>
            </a:r>
          </a:p>
          <a:p>
            <a:r>
              <a:rPr lang="ja-JP" altLang="en-US" sz="2800" dirty="0"/>
              <a:t>GHRL</a:t>
            </a:r>
          </a:p>
          <a:p>
            <a:r>
              <a:rPr lang="ja-JP" altLang="en-US" sz="2800" dirty="0"/>
              <a:t>KRT19</a:t>
            </a:r>
          </a:p>
          <a:p>
            <a:r>
              <a:rPr lang="ja-JP" altLang="en-US" sz="2800" dirty="0"/>
              <a:t>CPA1</a:t>
            </a:r>
          </a:p>
          <a:p>
            <a:r>
              <a:rPr lang="ja-JP" altLang="en-US" sz="2800" dirty="0"/>
              <a:t>PDGFRB</a:t>
            </a:r>
          </a:p>
          <a:p>
            <a:r>
              <a:rPr lang="ja-JP" altLang="en-US" sz="2800" dirty="0"/>
              <a:t>VWF, PECAM1, CD34</a:t>
            </a:r>
          </a:p>
          <a:p>
            <a:r>
              <a:rPr lang="ja-JP" altLang="en-US" sz="2800" dirty="0"/>
              <a:t>CD163, CD68, IgG</a:t>
            </a:r>
          </a:p>
          <a:p>
            <a:r>
              <a:rPr lang="ja-JP" altLang="en-US" sz="2800" dirty="0"/>
              <a:t>CD3, CD8</a:t>
            </a:r>
          </a:p>
          <a:p>
            <a:r>
              <a:rPr lang="ja-JP" altLang="en-US" sz="2800" dirty="0"/>
              <a:t>TPSAB1, KIT, CPA3</a:t>
            </a:r>
          </a:p>
        </p:txBody>
      </p:sp>
    </p:spTree>
    <p:extLst>
      <p:ext uri="{BB962C8B-B14F-4D97-AF65-F5344CB8AC3E}">
        <p14:creationId xmlns:p14="http://schemas.microsoft.com/office/powerpoint/2010/main" val="2695841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3FAFF28-4C20-EBF0-5E91-FBDFB1AC737E}"/>
              </a:ext>
            </a:extLst>
          </p:cNvPr>
          <p:cNvSpPr txBox="1"/>
          <p:nvPr/>
        </p:nvSpPr>
        <p:spPr>
          <a:xfrm>
            <a:off x="1863401" y="1692849"/>
            <a:ext cx="8465198" cy="2000548"/>
          </a:xfrm>
          <a:prstGeom prst="rect">
            <a:avLst/>
          </a:prstGeom>
          <a:noFill/>
        </p:spPr>
        <p:txBody>
          <a:bodyPr wrap="square">
            <a:spAutoFit/>
          </a:bodyPr>
          <a:lstStyle/>
          <a:p>
            <a:r>
              <a:rPr lang="ja-JP" altLang="en-US" sz="4000" dirty="0"/>
              <a:t>解答</a:t>
            </a:r>
            <a:endParaRPr lang="en-US" altLang="ja-JP" sz="4000" dirty="0"/>
          </a:p>
          <a:p>
            <a:r>
              <a:rPr lang="fr-FR" altLang="ja-JP" sz="2800" dirty="0"/>
              <a:t>Idents(srt_obj) &lt;-srt_obj@meta.data$label</a:t>
            </a:r>
          </a:p>
          <a:p>
            <a:endParaRPr lang="fr-FR" altLang="ja-JP" sz="2800" dirty="0"/>
          </a:p>
          <a:p>
            <a:r>
              <a:rPr lang="fr-FR" altLang="ja-JP" sz="2800" dirty="0"/>
              <a:t>DimPlot(srt_obj, reduction = "umap", label = T)</a:t>
            </a:r>
            <a:endParaRPr lang="en-US" altLang="ja-JP" sz="4000" dirty="0"/>
          </a:p>
        </p:txBody>
      </p:sp>
    </p:spTree>
    <p:extLst>
      <p:ext uri="{BB962C8B-B14F-4D97-AF65-F5344CB8AC3E}">
        <p14:creationId xmlns:p14="http://schemas.microsoft.com/office/powerpoint/2010/main" val="317045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260212" y="1346200"/>
            <a:ext cx="9671575" cy="5238750"/>
            <a:chOff x="616131" y="1301175"/>
            <a:chExt cx="9684681" cy="5296475"/>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3558" b="52222"/>
            <a:stretch/>
          </p:blipFill>
          <p:spPr>
            <a:xfrm>
              <a:off x="1293239" y="1885950"/>
              <a:ext cx="9007573" cy="4711700"/>
            </a:xfrm>
            <a:prstGeom prst="rect">
              <a:avLst/>
            </a:prstGeom>
          </p:spPr>
        </p:pic>
        <p:grpSp>
          <p:nvGrpSpPr>
            <p:cNvPr id="14" name="Group 13"/>
            <p:cNvGrpSpPr/>
            <p:nvPr/>
          </p:nvGrpSpPr>
          <p:grpSpPr>
            <a:xfrm>
              <a:off x="616131" y="2755900"/>
              <a:ext cx="677108" cy="2971800"/>
              <a:chOff x="616131" y="2958307"/>
              <a:chExt cx="677108" cy="2971800"/>
            </a:xfrm>
          </p:grpSpPr>
          <p:sp>
            <p:nvSpPr>
              <p:cNvPr id="3" name="Down Arrow 2"/>
              <p:cNvSpPr/>
              <p:nvPr/>
            </p:nvSpPr>
            <p:spPr>
              <a:xfrm>
                <a:off x="751485" y="4304507"/>
                <a:ext cx="406400" cy="1625600"/>
              </a:xfrm>
              <a:prstGeom prst="down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616131" y="2958307"/>
                <a:ext cx="677108" cy="1346200"/>
              </a:xfrm>
              <a:prstGeom prst="rect">
                <a:avLst/>
              </a:prstGeom>
              <a:noFill/>
            </p:spPr>
            <p:txBody>
              <a:bodyPr vert="eaVert" wrap="square" rtlCol="0">
                <a:spAutoFit/>
              </a:bodyPr>
              <a:lstStyle/>
              <a:p>
                <a:r>
                  <a:rPr lang="ja-JP" altLang="en-US" sz="3200" dirty="0">
                    <a:solidFill>
                      <a:srgbClr val="FF0000"/>
                    </a:solidFill>
                  </a:rPr>
                  <a:t>遺伝子</a:t>
                </a:r>
                <a:endParaRPr kumimoji="1" lang="ja-JP" altLang="en-US" sz="3200" dirty="0">
                  <a:solidFill>
                    <a:srgbClr val="FF0000"/>
                  </a:solidFill>
                </a:endParaRPr>
              </a:p>
            </p:txBody>
          </p:sp>
        </p:grpSp>
        <p:grpSp>
          <p:nvGrpSpPr>
            <p:cNvPr id="13" name="Group 12"/>
            <p:cNvGrpSpPr/>
            <p:nvPr/>
          </p:nvGrpSpPr>
          <p:grpSpPr>
            <a:xfrm>
              <a:off x="3828525" y="1301175"/>
              <a:ext cx="3893612" cy="591219"/>
              <a:chOff x="4127500" y="1207513"/>
              <a:chExt cx="3893612" cy="591219"/>
            </a:xfrm>
          </p:grpSpPr>
          <p:sp>
            <p:nvSpPr>
              <p:cNvPr id="4" name="Down Arrow 3"/>
              <p:cNvSpPr/>
              <p:nvPr/>
            </p:nvSpPr>
            <p:spPr>
              <a:xfrm rot="16200000">
                <a:off x="7030641" y="704958"/>
                <a:ext cx="398730" cy="1582213"/>
              </a:xfrm>
              <a:prstGeom prst="down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TextBox 5"/>
              <p:cNvSpPr txBox="1"/>
              <p:nvPr/>
            </p:nvSpPr>
            <p:spPr>
              <a:xfrm>
                <a:off x="4127500" y="1207513"/>
                <a:ext cx="2249708" cy="591219"/>
              </a:xfrm>
              <a:prstGeom prst="rect">
                <a:avLst/>
              </a:prstGeom>
              <a:noFill/>
            </p:spPr>
            <p:txBody>
              <a:bodyPr wrap="square" rtlCol="0">
                <a:spAutoFit/>
              </a:bodyPr>
              <a:lstStyle/>
              <a:p>
                <a:r>
                  <a:rPr kumimoji="1" lang="ja-JP" altLang="en-US" sz="3200" dirty="0">
                    <a:solidFill>
                      <a:srgbClr val="FF0000"/>
                    </a:solidFill>
                  </a:rPr>
                  <a:t>バーコード</a:t>
                </a:r>
              </a:p>
            </p:txBody>
          </p:sp>
        </p:grpSp>
        <p:sp>
          <p:nvSpPr>
            <p:cNvPr id="7" name="Flowchart: Connector 6"/>
            <p:cNvSpPr/>
            <p:nvPr/>
          </p:nvSpPr>
          <p:spPr>
            <a:xfrm>
              <a:off x="5227638" y="3500438"/>
              <a:ext cx="241300" cy="2540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p:nvPr/>
          </p:nvCxnSpPr>
          <p:spPr>
            <a:xfrm>
              <a:off x="5468938" y="3631407"/>
              <a:ext cx="881062" cy="2166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02125" y="3309491"/>
              <a:ext cx="3365500" cy="1077218"/>
            </a:xfrm>
            <a:prstGeom prst="rect">
              <a:avLst/>
            </a:prstGeom>
            <a:noFill/>
          </p:spPr>
          <p:txBody>
            <a:bodyPr wrap="square" rtlCol="0">
              <a:spAutoFit/>
            </a:bodyPr>
            <a:lstStyle/>
            <a:p>
              <a:r>
                <a:rPr kumimoji="1" lang="ja-JP" altLang="en-US" sz="3200" dirty="0">
                  <a:solidFill>
                    <a:srgbClr val="FF0000"/>
                  </a:solidFill>
                </a:rPr>
                <a:t>リードカウント</a:t>
              </a:r>
              <a:endParaRPr kumimoji="1" lang="en-US" altLang="ja-JP" sz="3200" dirty="0">
                <a:solidFill>
                  <a:srgbClr val="FF0000"/>
                </a:solidFill>
              </a:endParaRPr>
            </a:p>
            <a:p>
              <a:r>
                <a:rPr lang="ja-JP" altLang="en-US" sz="3200" dirty="0">
                  <a:solidFill>
                    <a:srgbClr val="FF0000"/>
                  </a:solidFill>
                </a:rPr>
                <a:t>（発現量）</a:t>
              </a:r>
              <a:endParaRPr kumimoji="1" lang="ja-JP" altLang="en-US" sz="3200" dirty="0">
                <a:solidFill>
                  <a:srgbClr val="FF0000"/>
                </a:solidFill>
              </a:endParaRPr>
            </a:p>
          </p:txBody>
        </p:sp>
      </p:grpSp>
      <p:sp>
        <p:nvSpPr>
          <p:cNvPr id="17" name="Title 16"/>
          <p:cNvSpPr>
            <a:spLocks noGrp="1"/>
          </p:cNvSpPr>
          <p:nvPr>
            <p:ph type="title"/>
          </p:nvPr>
        </p:nvSpPr>
        <p:spPr/>
        <p:txBody>
          <a:bodyPr>
            <a:normAutofit/>
          </a:bodyPr>
          <a:lstStyle/>
          <a:p>
            <a:r>
              <a:rPr lang="en-US" altLang="ja-JP" sz="3600" dirty="0" err="1"/>
              <a:t>sc</a:t>
            </a:r>
            <a:r>
              <a:rPr lang="en-US" altLang="ja-JP" sz="3600" dirty="0"/>
              <a:t> </a:t>
            </a:r>
            <a:r>
              <a:rPr kumimoji="1" lang="en-US" altLang="ja-JP" sz="3600" dirty="0"/>
              <a:t>RNA-</a:t>
            </a:r>
            <a:r>
              <a:rPr kumimoji="1" lang="en-US" altLang="ja-JP" sz="3600" dirty="0" err="1"/>
              <a:t>seq</a:t>
            </a:r>
            <a:r>
              <a:rPr kumimoji="1" lang="ja-JP" altLang="en-US" sz="3600" dirty="0"/>
              <a:t>により得られるデータ</a:t>
            </a:r>
          </a:p>
        </p:txBody>
      </p:sp>
    </p:spTree>
    <p:extLst>
      <p:ext uri="{BB962C8B-B14F-4D97-AF65-F5344CB8AC3E}">
        <p14:creationId xmlns:p14="http://schemas.microsoft.com/office/powerpoint/2010/main" val="1207796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z="3600" dirty="0"/>
              <a:t>参考文献</a:t>
            </a:r>
          </a:p>
        </p:txBody>
      </p:sp>
      <p:sp>
        <p:nvSpPr>
          <p:cNvPr id="3" name="TextBox 2"/>
          <p:cNvSpPr txBox="1"/>
          <p:nvPr/>
        </p:nvSpPr>
        <p:spPr>
          <a:xfrm>
            <a:off x="838200" y="1500287"/>
            <a:ext cx="10096500" cy="3416320"/>
          </a:xfrm>
          <a:prstGeom prst="rect">
            <a:avLst/>
          </a:prstGeom>
          <a:noFill/>
        </p:spPr>
        <p:txBody>
          <a:bodyPr wrap="square" rtlCol="0">
            <a:spAutoFit/>
          </a:bodyPr>
          <a:lstStyle/>
          <a:p>
            <a:pPr marL="342900" indent="-342900">
              <a:buFont typeface="+mj-lt"/>
              <a:buAutoNum type="arabicPeriod"/>
            </a:pPr>
            <a:r>
              <a:rPr lang="en-US" altLang="ja-JP" dirty="0"/>
              <a:t>LUECKEN, </a:t>
            </a:r>
            <a:r>
              <a:rPr lang="en-US" altLang="ja-JP" dirty="0" err="1"/>
              <a:t>Malte</a:t>
            </a:r>
            <a:r>
              <a:rPr lang="en-US" altLang="ja-JP" dirty="0"/>
              <a:t> D.; THEIS, Fabian J. Current best practices in single‐cell RNA‐</a:t>
            </a:r>
            <a:r>
              <a:rPr lang="en-US" altLang="ja-JP" dirty="0" err="1"/>
              <a:t>seq</a:t>
            </a:r>
            <a:r>
              <a:rPr lang="en-US" altLang="ja-JP" dirty="0"/>
              <a:t> analysis: a tutorial. </a:t>
            </a:r>
            <a:r>
              <a:rPr lang="en-US" altLang="ja-JP" i="1" dirty="0"/>
              <a:t>Molecular systems biology</a:t>
            </a:r>
            <a:r>
              <a:rPr lang="en-US" altLang="ja-JP" dirty="0"/>
              <a:t>, 2019, 15.6: e8746.</a:t>
            </a:r>
          </a:p>
          <a:p>
            <a:pPr marL="342900" indent="-342900">
              <a:buFont typeface="+mj-lt"/>
              <a:buAutoNum type="arabicPeriod"/>
            </a:pPr>
            <a:endParaRPr kumimoji="1" lang="en-US" altLang="ja-JP" dirty="0"/>
          </a:p>
          <a:p>
            <a:pPr marL="342900" indent="-342900">
              <a:buFont typeface="+mj-lt"/>
              <a:buAutoNum type="arabicPeriod"/>
            </a:pPr>
            <a:r>
              <a:rPr lang="en-US" altLang="ja-JP" dirty="0"/>
              <a:t>CHEN, </a:t>
            </a:r>
            <a:r>
              <a:rPr lang="en-US" altLang="ja-JP" dirty="0" err="1"/>
              <a:t>Geng</a:t>
            </a:r>
            <a:r>
              <a:rPr lang="en-US" altLang="ja-JP" dirty="0"/>
              <a:t>; NING, </a:t>
            </a:r>
            <a:r>
              <a:rPr lang="en-US" altLang="ja-JP" dirty="0" err="1"/>
              <a:t>Baitang</a:t>
            </a:r>
            <a:r>
              <a:rPr lang="en-US" altLang="ja-JP" dirty="0"/>
              <a:t>; SHI, </a:t>
            </a:r>
            <a:r>
              <a:rPr lang="en-US" altLang="ja-JP" dirty="0" err="1"/>
              <a:t>Tieliu</a:t>
            </a:r>
            <a:r>
              <a:rPr lang="en-US" altLang="ja-JP" dirty="0"/>
              <a:t>. Single-cell RNA-</a:t>
            </a:r>
            <a:r>
              <a:rPr lang="en-US" altLang="ja-JP" dirty="0" err="1"/>
              <a:t>seq</a:t>
            </a:r>
            <a:r>
              <a:rPr lang="en-US" altLang="ja-JP" dirty="0"/>
              <a:t> technologies and related computational data analysis. </a:t>
            </a:r>
            <a:r>
              <a:rPr lang="en-US" altLang="ja-JP" i="1" dirty="0"/>
              <a:t>Frontiers in genetics</a:t>
            </a:r>
            <a:r>
              <a:rPr lang="en-US" altLang="ja-JP" dirty="0"/>
              <a:t>, 2019, 10: 317.</a:t>
            </a:r>
          </a:p>
          <a:p>
            <a:pPr marL="342900" indent="-342900">
              <a:buFont typeface="+mj-lt"/>
              <a:buAutoNum type="arabicPeriod"/>
            </a:pPr>
            <a:endParaRPr kumimoji="1" lang="en-US" altLang="ja-JP" dirty="0"/>
          </a:p>
          <a:p>
            <a:pPr marL="342900" indent="-342900">
              <a:buFont typeface="+mj-lt"/>
              <a:buAutoNum type="arabicPeriod"/>
            </a:pPr>
            <a:r>
              <a:rPr lang="en-US" altLang="ja-JP" dirty="0"/>
              <a:t>POTTER, S. Steven. Single-cell RNA sequencing for the study of development, physiology and disease. </a:t>
            </a:r>
            <a:r>
              <a:rPr lang="en-US" altLang="ja-JP" i="1" dirty="0"/>
              <a:t>Nature Reviews Nephrology</a:t>
            </a:r>
            <a:r>
              <a:rPr lang="en-US" altLang="ja-JP" dirty="0"/>
              <a:t>, 2018, 14.8: 479-492.</a:t>
            </a:r>
          </a:p>
          <a:p>
            <a:pPr marL="342900" indent="-342900">
              <a:buFont typeface="+mj-lt"/>
              <a:buAutoNum type="arabicPeriod"/>
            </a:pPr>
            <a:endParaRPr kumimoji="1" lang="en-US" altLang="ja-JP" dirty="0"/>
          </a:p>
          <a:p>
            <a:pPr marL="342900" indent="-342900">
              <a:buFont typeface="+mj-lt"/>
              <a:buAutoNum type="arabicPeriod"/>
            </a:pPr>
            <a:r>
              <a:rPr lang="en-US" altLang="ja-JP" dirty="0" err="1"/>
              <a:t>Hao</a:t>
            </a:r>
            <a:r>
              <a:rPr lang="en-US" altLang="ja-JP" dirty="0"/>
              <a:t> and </a:t>
            </a:r>
            <a:r>
              <a:rPr lang="en-US" altLang="ja-JP" dirty="0" err="1"/>
              <a:t>Hao</a:t>
            </a:r>
            <a:r>
              <a:rPr lang="en-US" altLang="ja-JP" dirty="0"/>
              <a:t> et al. Integrated analysis of multimodal single-cell data. Cell (2021) [Seurat V4]</a:t>
            </a:r>
          </a:p>
          <a:p>
            <a:pPr marL="342900" indent="-342900">
              <a:buFont typeface="+mj-lt"/>
              <a:buAutoNum type="arabicPeriod"/>
            </a:pPr>
            <a:endParaRPr kumimoji="1" lang="en-US" altLang="ja-JP" dirty="0"/>
          </a:p>
        </p:txBody>
      </p:sp>
    </p:spTree>
    <p:extLst>
      <p:ext uri="{BB962C8B-B14F-4D97-AF65-F5344CB8AC3E}">
        <p14:creationId xmlns:p14="http://schemas.microsoft.com/office/powerpoint/2010/main" val="119339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10;&#10;自動的に生成された説明">
            <a:extLst>
              <a:ext uri="{FF2B5EF4-FFF2-40B4-BE49-F238E27FC236}">
                <a16:creationId xmlns:a16="http://schemas.microsoft.com/office/drawing/2014/main" id="{481D0D39-9679-4A58-9268-73EE6AD7EF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3040" y="1063799"/>
            <a:ext cx="3713346" cy="5863373"/>
          </a:xfrm>
          <a:prstGeom prst="rect">
            <a:avLst/>
          </a:prstGeom>
        </p:spPr>
      </p:pic>
      <p:pic>
        <p:nvPicPr>
          <p:cNvPr id="9" name="図 8" descr="テキスト&#10;&#10;低い精度で自動的に生成された説明">
            <a:extLst>
              <a:ext uri="{FF2B5EF4-FFF2-40B4-BE49-F238E27FC236}">
                <a16:creationId xmlns:a16="http://schemas.microsoft.com/office/drawing/2014/main" id="{8706A375-39BA-4304-BD97-5BC7ADAF5F28}"/>
              </a:ext>
            </a:extLst>
          </p:cNvPr>
          <p:cNvPicPr>
            <a:picLocks noChangeAspect="1"/>
          </p:cNvPicPr>
          <p:nvPr/>
        </p:nvPicPr>
        <p:blipFill rotWithShape="1">
          <a:blip r:embed="rId3">
            <a:extLst>
              <a:ext uri="{28A0092B-C50C-407E-A947-70E740481C1C}">
                <a14:useLocalDpi xmlns:a14="http://schemas.microsoft.com/office/drawing/2010/main" val="0"/>
              </a:ext>
            </a:extLst>
          </a:blip>
          <a:srcRect r="16544"/>
          <a:stretch/>
        </p:blipFill>
        <p:spPr>
          <a:xfrm>
            <a:off x="6286412" y="911967"/>
            <a:ext cx="4006728" cy="5804452"/>
          </a:xfrm>
          <a:prstGeom prst="rect">
            <a:avLst/>
          </a:prstGeom>
        </p:spPr>
      </p:pic>
      <p:sp>
        <p:nvSpPr>
          <p:cNvPr id="10" name="タイトル 1">
            <a:extLst>
              <a:ext uri="{FF2B5EF4-FFF2-40B4-BE49-F238E27FC236}">
                <a16:creationId xmlns:a16="http://schemas.microsoft.com/office/drawing/2014/main" id="{DD09967F-458B-4453-B419-AF14C9C07AFF}"/>
              </a:ext>
            </a:extLst>
          </p:cNvPr>
          <p:cNvSpPr>
            <a:spLocks noGrp="1"/>
          </p:cNvSpPr>
          <p:nvPr>
            <p:ph type="title"/>
          </p:nvPr>
        </p:nvSpPr>
        <p:spPr>
          <a:xfrm>
            <a:off x="838200" y="384384"/>
            <a:ext cx="10515600" cy="1325563"/>
          </a:xfrm>
        </p:spPr>
        <p:txBody>
          <a:bodyPr>
            <a:normAutofit/>
          </a:bodyPr>
          <a:lstStyle/>
          <a:p>
            <a:r>
              <a:rPr kumimoji="1" lang="en-US" altLang="ja-JP" sz="3600" dirty="0"/>
              <a:t>Modularity</a:t>
            </a:r>
            <a:r>
              <a:rPr kumimoji="1" lang="ja-JP" altLang="en-US" sz="3600" dirty="0"/>
              <a:t>最適化</a:t>
            </a:r>
          </a:p>
        </p:txBody>
      </p:sp>
    </p:spTree>
    <p:extLst>
      <p:ext uri="{BB962C8B-B14F-4D97-AF65-F5344CB8AC3E}">
        <p14:creationId xmlns:p14="http://schemas.microsoft.com/office/powerpoint/2010/main" val="2074353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08A1FE06-0049-2FE6-C4C0-26ECB3CC2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187" y="1071819"/>
            <a:ext cx="5639251" cy="5350058"/>
          </a:xfrm>
          <a:prstGeom prst="rect">
            <a:avLst/>
          </a:prstGeom>
        </p:spPr>
      </p:pic>
    </p:spTree>
    <p:extLst>
      <p:ext uri="{BB962C8B-B14F-4D97-AF65-F5344CB8AC3E}">
        <p14:creationId xmlns:p14="http://schemas.microsoft.com/office/powerpoint/2010/main" val="227496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493202" y="1364495"/>
            <a:ext cx="2590800"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対数変換</a:t>
            </a:r>
            <a:endParaRPr kumimoji="1" lang="en-US" altLang="ja-JP" dirty="0">
              <a:solidFill>
                <a:schemeClr val="tx1"/>
              </a:solidFill>
            </a:endParaRPr>
          </a:p>
          <a:p>
            <a:pPr algn="ctr"/>
            <a:r>
              <a:rPr lang="ja-JP" altLang="en-US" dirty="0">
                <a:solidFill>
                  <a:schemeClr val="tx1"/>
                </a:solidFill>
              </a:rPr>
              <a:t>正規化</a:t>
            </a:r>
            <a:endParaRPr kumimoji="1" lang="ja-JP" altLang="en-US" dirty="0">
              <a:solidFill>
                <a:schemeClr val="tx1"/>
              </a:solidFill>
            </a:endParaRPr>
          </a:p>
        </p:txBody>
      </p:sp>
      <p:sp>
        <p:nvSpPr>
          <p:cNvPr id="6" name="Oval 5"/>
          <p:cNvSpPr/>
          <p:nvPr/>
        </p:nvSpPr>
        <p:spPr>
          <a:xfrm>
            <a:off x="4493202" y="2688762"/>
            <a:ext cx="2590800"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次元削減</a:t>
            </a:r>
            <a:endParaRPr kumimoji="1" lang="ja-JP" altLang="en-US" dirty="0">
              <a:solidFill>
                <a:schemeClr val="tx1"/>
              </a:solidFill>
            </a:endParaRPr>
          </a:p>
        </p:txBody>
      </p:sp>
      <p:sp>
        <p:nvSpPr>
          <p:cNvPr id="7" name="Oval 6"/>
          <p:cNvSpPr/>
          <p:nvPr/>
        </p:nvSpPr>
        <p:spPr>
          <a:xfrm>
            <a:off x="4296996" y="4050218"/>
            <a:ext cx="2919241"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クラスタリング</a:t>
            </a:r>
            <a:r>
              <a:rPr lang="en-US" altLang="ja-JP" dirty="0">
                <a:solidFill>
                  <a:schemeClr val="tx1"/>
                </a:solidFill>
              </a:rPr>
              <a:t>&amp;</a:t>
            </a:r>
          </a:p>
          <a:p>
            <a:pPr algn="ctr"/>
            <a:r>
              <a:rPr lang="en-US" altLang="ja-JP" dirty="0">
                <a:solidFill>
                  <a:schemeClr val="tx1"/>
                </a:solidFill>
              </a:rPr>
              <a:t>Annotation</a:t>
            </a:r>
          </a:p>
        </p:txBody>
      </p:sp>
      <p:sp>
        <p:nvSpPr>
          <p:cNvPr id="8" name="Oval 7"/>
          <p:cNvSpPr/>
          <p:nvPr/>
        </p:nvSpPr>
        <p:spPr>
          <a:xfrm>
            <a:off x="7437900" y="5478588"/>
            <a:ext cx="2590800"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サブタイプの</a:t>
            </a:r>
            <a:endParaRPr kumimoji="1" lang="en-US" altLang="ja-JP" dirty="0">
              <a:solidFill>
                <a:schemeClr val="tx1"/>
              </a:solidFill>
            </a:endParaRPr>
          </a:p>
          <a:p>
            <a:pPr algn="ctr"/>
            <a:r>
              <a:rPr kumimoji="1" lang="ja-JP" altLang="en-US" dirty="0">
                <a:solidFill>
                  <a:schemeClr val="tx1"/>
                </a:solidFill>
              </a:rPr>
              <a:t>同定</a:t>
            </a:r>
          </a:p>
        </p:txBody>
      </p:sp>
      <p:sp>
        <p:nvSpPr>
          <p:cNvPr id="9" name="Oval 8"/>
          <p:cNvSpPr/>
          <p:nvPr/>
        </p:nvSpPr>
        <p:spPr>
          <a:xfrm>
            <a:off x="1706196" y="5478588"/>
            <a:ext cx="2590800"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発現変動解析</a:t>
            </a:r>
            <a:r>
              <a:rPr kumimoji="1" lang="en-US" altLang="ja-JP" dirty="0">
                <a:solidFill>
                  <a:schemeClr val="tx1"/>
                </a:solidFill>
              </a:rPr>
              <a:t>(DE)</a:t>
            </a:r>
          </a:p>
        </p:txBody>
      </p:sp>
      <p:sp>
        <p:nvSpPr>
          <p:cNvPr id="10" name="Oval 9"/>
          <p:cNvSpPr/>
          <p:nvPr/>
        </p:nvSpPr>
        <p:spPr>
          <a:xfrm>
            <a:off x="4607685" y="5490107"/>
            <a:ext cx="2590800" cy="647700"/>
          </a:xfrm>
          <a:prstGeom prst="ellipse">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Pathway analysis</a:t>
            </a:r>
          </a:p>
        </p:txBody>
      </p:sp>
      <p:grpSp>
        <p:nvGrpSpPr>
          <p:cNvPr id="14" name="Group 13"/>
          <p:cNvGrpSpPr/>
          <p:nvPr/>
        </p:nvGrpSpPr>
        <p:grpSpPr>
          <a:xfrm>
            <a:off x="8102599" y="914401"/>
            <a:ext cx="3848101" cy="4165599"/>
            <a:chOff x="6679385" y="383879"/>
            <a:chExt cx="3520225" cy="3655902"/>
          </a:xfrm>
        </p:grpSpPr>
        <p:pic>
          <p:nvPicPr>
            <p:cNvPr id="12" name="Main graphic"/>
            <p:cNvPicPr/>
            <p:nvPr/>
          </p:nvPicPr>
          <p:blipFill rotWithShape="1">
            <a:blip r:embed="rId2"/>
            <a:srcRect l="53518" t="2828" r="10843" b="64212"/>
            <a:stretch/>
          </p:blipFill>
          <p:spPr>
            <a:xfrm>
              <a:off x="6679385" y="383879"/>
              <a:ext cx="3520225" cy="3655902"/>
            </a:xfrm>
            <a:prstGeom prst="rect">
              <a:avLst/>
            </a:prstGeom>
            <a:ln>
              <a:noFill/>
            </a:ln>
          </p:spPr>
        </p:pic>
        <p:sp>
          <p:nvSpPr>
            <p:cNvPr id="13" name="Rectangle 12"/>
            <p:cNvSpPr/>
            <p:nvPr/>
          </p:nvSpPr>
          <p:spPr>
            <a:xfrm>
              <a:off x="8541386" y="1466849"/>
              <a:ext cx="1621790"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Group 18"/>
          <p:cNvGrpSpPr/>
          <p:nvPr/>
        </p:nvGrpSpPr>
        <p:grpSpPr>
          <a:xfrm>
            <a:off x="114300" y="2531842"/>
            <a:ext cx="3523304" cy="2587827"/>
            <a:chOff x="486086" y="2319453"/>
            <a:chExt cx="3523304" cy="2587827"/>
          </a:xfrm>
        </p:grpSpPr>
        <p:grpSp>
          <p:nvGrpSpPr>
            <p:cNvPr id="17" name="Group 16"/>
            <p:cNvGrpSpPr/>
            <p:nvPr/>
          </p:nvGrpSpPr>
          <p:grpSpPr>
            <a:xfrm>
              <a:off x="486086" y="2651760"/>
              <a:ext cx="3523304" cy="2255520"/>
              <a:chOff x="248890" y="1917700"/>
              <a:chExt cx="3599210" cy="250952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190" t="15649" r="-1186"/>
              <a:stretch/>
            </p:blipFill>
            <p:spPr>
              <a:xfrm>
                <a:off x="248890" y="1917700"/>
                <a:ext cx="3599210" cy="2509520"/>
              </a:xfrm>
              <a:prstGeom prst="rect">
                <a:avLst/>
              </a:prstGeom>
            </p:spPr>
          </p:pic>
          <p:sp>
            <p:nvSpPr>
              <p:cNvPr id="16" name="Rectangle 15"/>
              <p:cNvSpPr/>
              <p:nvPr/>
            </p:nvSpPr>
            <p:spPr>
              <a:xfrm>
                <a:off x="2421890" y="3251200"/>
                <a:ext cx="1426210" cy="449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TextBox 17"/>
            <p:cNvSpPr txBox="1"/>
            <p:nvPr/>
          </p:nvSpPr>
          <p:spPr>
            <a:xfrm>
              <a:off x="1003300" y="2319453"/>
              <a:ext cx="2764790" cy="369332"/>
            </a:xfrm>
            <a:prstGeom prst="rect">
              <a:avLst/>
            </a:prstGeom>
            <a:noFill/>
          </p:spPr>
          <p:txBody>
            <a:bodyPr wrap="square" rtlCol="0">
              <a:spAutoFit/>
            </a:bodyPr>
            <a:lstStyle/>
            <a:p>
              <a:r>
                <a:rPr lang="ja-JP" altLang="en-US" dirty="0"/>
                <a:t>非線形次元削減</a:t>
              </a:r>
              <a:endParaRPr kumimoji="1" lang="ja-JP" altLang="en-US" dirty="0"/>
            </a:p>
          </p:txBody>
        </p:sp>
      </p:grpSp>
      <p:sp>
        <p:nvSpPr>
          <p:cNvPr id="20" name="Down Arrow 19"/>
          <p:cNvSpPr/>
          <p:nvPr/>
        </p:nvSpPr>
        <p:spPr>
          <a:xfrm>
            <a:off x="5512568" y="2139063"/>
            <a:ext cx="548697" cy="419186"/>
          </a:xfrm>
          <a:prstGeom prst="downArrow">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own Arrow 20"/>
          <p:cNvSpPr/>
          <p:nvPr/>
        </p:nvSpPr>
        <p:spPr>
          <a:xfrm>
            <a:off x="5539710" y="3463330"/>
            <a:ext cx="548697" cy="419186"/>
          </a:xfrm>
          <a:prstGeom prst="downArrow">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own Arrow 21"/>
          <p:cNvSpPr/>
          <p:nvPr/>
        </p:nvSpPr>
        <p:spPr>
          <a:xfrm>
            <a:off x="5539709" y="4865620"/>
            <a:ext cx="548697" cy="419186"/>
          </a:xfrm>
          <a:prstGeom prst="downArrow">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Down Arrow 22"/>
          <p:cNvSpPr/>
          <p:nvPr/>
        </p:nvSpPr>
        <p:spPr>
          <a:xfrm rot="3440318">
            <a:off x="3648015" y="4418915"/>
            <a:ext cx="429673" cy="987515"/>
          </a:xfrm>
          <a:prstGeom prst="downArrow">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Down Arrow 23"/>
          <p:cNvSpPr/>
          <p:nvPr/>
        </p:nvSpPr>
        <p:spPr>
          <a:xfrm rot="17933933">
            <a:off x="7614087" y="4388676"/>
            <a:ext cx="429673" cy="1122720"/>
          </a:xfrm>
          <a:prstGeom prst="downArrow">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ight Arrow 24"/>
          <p:cNvSpPr/>
          <p:nvPr/>
        </p:nvSpPr>
        <p:spPr>
          <a:xfrm rot="10203936">
            <a:off x="3536156" y="2975748"/>
            <a:ext cx="893396" cy="332238"/>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ight Arrow 25"/>
          <p:cNvSpPr/>
          <p:nvPr/>
        </p:nvSpPr>
        <p:spPr>
          <a:xfrm rot="20556787">
            <a:off x="7172433" y="3862340"/>
            <a:ext cx="1234842" cy="387106"/>
          </a:xfrm>
          <a:prstGeom prst="right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TextBox 27"/>
          <p:cNvSpPr txBox="1"/>
          <p:nvPr/>
        </p:nvSpPr>
        <p:spPr>
          <a:xfrm>
            <a:off x="3145316" y="2558249"/>
            <a:ext cx="1856903" cy="369332"/>
          </a:xfrm>
          <a:prstGeom prst="rect">
            <a:avLst/>
          </a:prstGeom>
          <a:noFill/>
        </p:spPr>
        <p:txBody>
          <a:bodyPr wrap="square" rtlCol="0">
            <a:spAutoFit/>
          </a:bodyPr>
          <a:lstStyle/>
          <a:p>
            <a:r>
              <a:rPr lang="en-US" altLang="ja-JP" dirty="0">
                <a:solidFill>
                  <a:srgbClr val="FF0000"/>
                </a:solidFill>
              </a:rPr>
              <a:t>Visualization</a:t>
            </a:r>
            <a:endParaRPr kumimoji="1" lang="ja-JP" altLang="en-US" dirty="0">
              <a:solidFill>
                <a:srgbClr val="FF0000"/>
              </a:solidFill>
            </a:endParaRPr>
          </a:p>
        </p:txBody>
      </p:sp>
      <p:sp>
        <p:nvSpPr>
          <p:cNvPr id="29" name="TextBox 28"/>
          <p:cNvSpPr txBox="1"/>
          <p:nvPr/>
        </p:nvSpPr>
        <p:spPr>
          <a:xfrm>
            <a:off x="6436437" y="3574402"/>
            <a:ext cx="1856903" cy="369332"/>
          </a:xfrm>
          <a:prstGeom prst="rect">
            <a:avLst/>
          </a:prstGeom>
          <a:noFill/>
        </p:spPr>
        <p:txBody>
          <a:bodyPr wrap="square" rtlCol="0">
            <a:spAutoFit/>
          </a:bodyPr>
          <a:lstStyle/>
          <a:p>
            <a:r>
              <a:rPr lang="en-US" altLang="ja-JP" dirty="0">
                <a:solidFill>
                  <a:srgbClr val="FF0000"/>
                </a:solidFill>
              </a:rPr>
              <a:t>Visualization</a:t>
            </a:r>
            <a:endParaRPr kumimoji="1" lang="ja-JP" altLang="en-US" dirty="0">
              <a:solidFill>
                <a:srgbClr val="FF0000"/>
              </a:solidFill>
            </a:endParaRPr>
          </a:p>
        </p:txBody>
      </p:sp>
      <p:sp>
        <p:nvSpPr>
          <p:cNvPr id="30" name="Title 29"/>
          <p:cNvSpPr>
            <a:spLocks noGrp="1"/>
          </p:cNvSpPr>
          <p:nvPr>
            <p:ph type="title"/>
          </p:nvPr>
        </p:nvSpPr>
        <p:spPr/>
        <p:txBody>
          <a:bodyPr>
            <a:normAutofit/>
          </a:bodyPr>
          <a:lstStyle/>
          <a:p>
            <a:r>
              <a:rPr lang="ja-JP" altLang="en-US" sz="3600" dirty="0"/>
              <a:t>一般的な下流解析の流れ</a:t>
            </a:r>
            <a:endParaRPr kumimoji="1" lang="ja-JP" altLang="en-US" sz="3600" dirty="0"/>
          </a:p>
        </p:txBody>
      </p:sp>
    </p:spTree>
    <p:extLst>
      <p:ext uri="{BB962C8B-B14F-4D97-AF65-F5344CB8AC3E}">
        <p14:creationId xmlns:p14="http://schemas.microsoft.com/office/powerpoint/2010/main" val="104756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46F58-E55B-4BD5-9C97-7D92D5B0DC0A}"/>
              </a:ext>
            </a:extLst>
          </p:cNvPr>
          <p:cNvSpPr>
            <a:spLocks noGrp="1"/>
          </p:cNvSpPr>
          <p:nvPr>
            <p:ph type="title"/>
          </p:nvPr>
        </p:nvSpPr>
        <p:spPr>
          <a:xfrm>
            <a:off x="838200" y="121285"/>
            <a:ext cx="10515600" cy="1567556"/>
          </a:xfrm>
        </p:spPr>
        <p:txBody>
          <a:bodyPr>
            <a:normAutofit/>
          </a:bodyPr>
          <a:lstStyle/>
          <a:p>
            <a:r>
              <a:rPr kumimoji="1" lang="ja-JP" altLang="en-US" sz="3600" dirty="0"/>
              <a:t>次元の呪い</a:t>
            </a:r>
          </a:p>
        </p:txBody>
      </p:sp>
      <p:sp>
        <p:nvSpPr>
          <p:cNvPr id="13" name="テキスト ボックス 12">
            <a:extLst>
              <a:ext uri="{FF2B5EF4-FFF2-40B4-BE49-F238E27FC236}">
                <a16:creationId xmlns:a16="http://schemas.microsoft.com/office/drawing/2014/main" id="{49B5B427-2E63-4686-963D-4B7D21ED2AB1}"/>
              </a:ext>
            </a:extLst>
          </p:cNvPr>
          <p:cNvSpPr txBox="1"/>
          <p:nvPr/>
        </p:nvSpPr>
        <p:spPr>
          <a:xfrm>
            <a:off x="838200" y="1905506"/>
            <a:ext cx="11179629" cy="3046988"/>
          </a:xfrm>
          <a:prstGeom prst="rect">
            <a:avLst/>
          </a:prstGeom>
          <a:noFill/>
        </p:spPr>
        <p:txBody>
          <a:bodyPr wrap="square" rtlCol="0">
            <a:spAutoFit/>
          </a:bodyPr>
          <a:lstStyle/>
          <a:p>
            <a:r>
              <a:rPr lang="ja-JP" altLang="en-US" sz="3200" b="1" dirty="0"/>
              <a:t>次元の呪い（</a:t>
            </a:r>
            <a:r>
              <a:rPr lang="en-US" altLang="ja-JP" sz="3200" b="1" dirty="0"/>
              <a:t>Curse of dimensionality</a:t>
            </a:r>
            <a:r>
              <a:rPr lang="ja-JP" altLang="en-US" sz="3200" b="1" dirty="0"/>
              <a:t>）</a:t>
            </a:r>
            <a:endParaRPr lang="en-US" altLang="ja-JP" sz="3200" b="1" dirty="0"/>
          </a:p>
          <a:p>
            <a:r>
              <a:rPr lang="ja-JP" altLang="en-US" sz="3200" dirty="0"/>
              <a:t>次元が大きくなればなるほど点と点との距離がデータの特徴を反映しなくなる現象</a:t>
            </a:r>
            <a:endParaRPr lang="en-US" altLang="ja-JP" sz="3200" dirty="0"/>
          </a:p>
          <a:p>
            <a:endParaRPr kumimoji="1" lang="en-US" altLang="ja-JP" sz="3200" dirty="0"/>
          </a:p>
          <a:p>
            <a:r>
              <a:rPr lang="en-US" altLang="ja-JP" sz="3200" dirty="0"/>
              <a:t>Single cell RNA seq</a:t>
            </a:r>
            <a:r>
              <a:rPr lang="ja-JP" altLang="en-US" sz="3200" dirty="0"/>
              <a:t>は高次元データを扱う</a:t>
            </a:r>
            <a:endParaRPr lang="en-US" altLang="ja-JP" sz="3200" dirty="0"/>
          </a:p>
          <a:p>
            <a:r>
              <a:rPr lang="ja-JP" altLang="en-US" sz="3200" dirty="0"/>
              <a:t>→次元の呪いの影響を顕著に受ける！！</a:t>
            </a:r>
            <a:endParaRPr lang="en-US" altLang="ja-JP" sz="3200" dirty="0"/>
          </a:p>
        </p:txBody>
      </p:sp>
    </p:spTree>
    <p:extLst>
      <p:ext uri="{BB962C8B-B14F-4D97-AF65-F5344CB8AC3E}">
        <p14:creationId xmlns:p14="http://schemas.microsoft.com/office/powerpoint/2010/main" val="398365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66817-4C20-684A-036A-175E04861DCC}"/>
              </a:ext>
            </a:extLst>
          </p:cNvPr>
          <p:cNvSpPr>
            <a:spLocks noGrp="1"/>
          </p:cNvSpPr>
          <p:nvPr>
            <p:ph type="title"/>
          </p:nvPr>
        </p:nvSpPr>
        <p:spPr/>
        <p:txBody>
          <a:bodyPr/>
          <a:lstStyle/>
          <a:p>
            <a:r>
              <a:rPr kumimoji="1" lang="ja-JP" altLang="en-US" dirty="0"/>
              <a:t>二次元データの場合</a:t>
            </a:r>
          </a:p>
        </p:txBody>
      </p:sp>
      <p:grpSp>
        <p:nvGrpSpPr>
          <p:cNvPr id="28" name="グループ化 27">
            <a:extLst>
              <a:ext uri="{FF2B5EF4-FFF2-40B4-BE49-F238E27FC236}">
                <a16:creationId xmlns:a16="http://schemas.microsoft.com/office/drawing/2014/main" id="{E70E00E5-51C0-B9B8-F845-C5D857287832}"/>
              </a:ext>
            </a:extLst>
          </p:cNvPr>
          <p:cNvGrpSpPr/>
          <p:nvPr/>
        </p:nvGrpSpPr>
        <p:grpSpPr>
          <a:xfrm>
            <a:off x="394834" y="1923953"/>
            <a:ext cx="5915770" cy="4253618"/>
            <a:chOff x="180230" y="1821316"/>
            <a:chExt cx="5915770" cy="4253618"/>
          </a:xfrm>
        </p:grpSpPr>
        <p:cxnSp>
          <p:nvCxnSpPr>
            <p:cNvPr id="4" name="直線矢印コネクタ 3">
              <a:extLst>
                <a:ext uri="{FF2B5EF4-FFF2-40B4-BE49-F238E27FC236}">
                  <a16:creationId xmlns:a16="http://schemas.microsoft.com/office/drawing/2014/main" id="{1E4BAD03-6E7D-831D-BD5A-363055489C22}"/>
                </a:ext>
              </a:extLst>
            </p:cNvPr>
            <p:cNvCxnSpPr>
              <a:cxnSpLocks/>
            </p:cNvCxnSpPr>
            <p:nvPr/>
          </p:nvCxnSpPr>
          <p:spPr>
            <a:xfrm>
              <a:off x="838200" y="5449078"/>
              <a:ext cx="52578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B98018C3-6F2C-D2C4-82D5-CA81089751FC}"/>
                </a:ext>
              </a:extLst>
            </p:cNvPr>
            <p:cNvCxnSpPr>
              <a:cxnSpLocks/>
            </p:cNvCxnSpPr>
            <p:nvPr/>
          </p:nvCxnSpPr>
          <p:spPr>
            <a:xfrm flipV="1">
              <a:off x="859971" y="1821316"/>
              <a:ext cx="0" cy="365138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楕円 9">
              <a:extLst>
                <a:ext uri="{FF2B5EF4-FFF2-40B4-BE49-F238E27FC236}">
                  <a16:creationId xmlns:a16="http://schemas.microsoft.com/office/drawing/2014/main" id="{BE0AD8AD-B81B-BAAF-B62A-50B4AEE15FB8}"/>
                </a:ext>
              </a:extLst>
            </p:cNvPr>
            <p:cNvSpPr/>
            <p:nvPr/>
          </p:nvSpPr>
          <p:spPr>
            <a:xfrm>
              <a:off x="1240971" y="4488024"/>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0D608E5E-1A01-BD3C-C402-CE5FAFADB67A}"/>
                </a:ext>
              </a:extLst>
            </p:cNvPr>
            <p:cNvSpPr/>
            <p:nvPr/>
          </p:nvSpPr>
          <p:spPr>
            <a:xfrm>
              <a:off x="1658434" y="4071256"/>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1326017-3072-53F1-130F-9FEDD0A9043A}"/>
                </a:ext>
              </a:extLst>
            </p:cNvPr>
            <p:cNvSpPr/>
            <p:nvPr/>
          </p:nvSpPr>
          <p:spPr>
            <a:xfrm>
              <a:off x="1891700" y="4968551"/>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758F446-051F-CFEF-494C-397485E426CB}"/>
                </a:ext>
              </a:extLst>
            </p:cNvPr>
            <p:cNvSpPr/>
            <p:nvPr/>
          </p:nvSpPr>
          <p:spPr>
            <a:xfrm>
              <a:off x="2142770" y="4424424"/>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4D783016-912E-331F-447B-5F02382A5AC2}"/>
                </a:ext>
              </a:extLst>
            </p:cNvPr>
            <p:cNvSpPr/>
            <p:nvPr/>
          </p:nvSpPr>
          <p:spPr>
            <a:xfrm>
              <a:off x="4508938" y="2641175"/>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3696688-3FA3-3230-9BD6-FAC5E53C5289}"/>
                </a:ext>
              </a:extLst>
            </p:cNvPr>
            <p:cNvSpPr/>
            <p:nvPr/>
          </p:nvSpPr>
          <p:spPr>
            <a:xfrm>
              <a:off x="1761771" y="4443783"/>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29B1FA7-4547-3CDE-BD80-10017BBD1C78}"/>
                </a:ext>
              </a:extLst>
            </p:cNvPr>
            <p:cNvSpPr/>
            <p:nvPr/>
          </p:nvSpPr>
          <p:spPr>
            <a:xfrm>
              <a:off x="4164563" y="2636510"/>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2CBBED5-D363-6A99-CE4A-CBE7567076F2}"/>
                </a:ext>
              </a:extLst>
            </p:cNvPr>
            <p:cNvSpPr/>
            <p:nvPr/>
          </p:nvSpPr>
          <p:spPr>
            <a:xfrm>
              <a:off x="4914122" y="2391342"/>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A094CE3-3098-845F-B36A-CB0ED5FEEF2B}"/>
                </a:ext>
              </a:extLst>
            </p:cNvPr>
            <p:cNvSpPr/>
            <p:nvPr/>
          </p:nvSpPr>
          <p:spPr>
            <a:xfrm>
              <a:off x="1698171" y="4945224"/>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DF5CB83B-8DED-BE3D-1657-80AA2A85E42B}"/>
                </a:ext>
              </a:extLst>
            </p:cNvPr>
            <p:cNvSpPr/>
            <p:nvPr/>
          </p:nvSpPr>
          <p:spPr>
            <a:xfrm>
              <a:off x="4593771" y="2219742"/>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902530A-CDFD-E41E-10DF-DA92060BA8C6}"/>
                </a:ext>
              </a:extLst>
            </p:cNvPr>
            <p:cNvSpPr/>
            <p:nvPr/>
          </p:nvSpPr>
          <p:spPr>
            <a:xfrm>
              <a:off x="4490276" y="2933535"/>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409BF0F-5E85-3C03-2981-AF69D80D9D46}"/>
                </a:ext>
              </a:extLst>
            </p:cNvPr>
            <p:cNvSpPr/>
            <p:nvPr/>
          </p:nvSpPr>
          <p:spPr>
            <a:xfrm>
              <a:off x="1698171" y="4945224"/>
              <a:ext cx="216000" cy="216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7FFEFD3-53C1-F43A-B599-E98C043A7E0C}"/>
                </a:ext>
              </a:extLst>
            </p:cNvPr>
            <p:cNvSpPr/>
            <p:nvPr/>
          </p:nvSpPr>
          <p:spPr>
            <a:xfrm>
              <a:off x="4697803" y="3302917"/>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3783AF47-F826-D5D2-819E-CFF8DFA99F93}"/>
                </a:ext>
              </a:extLst>
            </p:cNvPr>
            <p:cNvSpPr/>
            <p:nvPr/>
          </p:nvSpPr>
          <p:spPr>
            <a:xfrm>
              <a:off x="4914122" y="2891159"/>
              <a:ext cx="216000" cy="216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BEFB478-3B9C-C664-E0AA-31B075C6C53A}"/>
                </a:ext>
              </a:extLst>
            </p:cNvPr>
            <p:cNvSpPr txBox="1"/>
            <p:nvPr/>
          </p:nvSpPr>
          <p:spPr>
            <a:xfrm>
              <a:off x="5022123" y="5551714"/>
              <a:ext cx="942226" cy="523220"/>
            </a:xfrm>
            <a:prstGeom prst="rect">
              <a:avLst/>
            </a:prstGeom>
            <a:noFill/>
          </p:spPr>
          <p:txBody>
            <a:bodyPr wrap="square" rtlCol="0">
              <a:spAutoFit/>
            </a:bodyPr>
            <a:lstStyle/>
            <a:p>
              <a:r>
                <a:rPr kumimoji="1" lang="ja-JP" altLang="en-US" sz="2800" dirty="0"/>
                <a:t>体重</a:t>
              </a:r>
            </a:p>
          </p:txBody>
        </p:sp>
        <p:sp>
          <p:nvSpPr>
            <p:cNvPr id="27" name="テキスト ボックス 26">
              <a:extLst>
                <a:ext uri="{FF2B5EF4-FFF2-40B4-BE49-F238E27FC236}">
                  <a16:creationId xmlns:a16="http://schemas.microsoft.com/office/drawing/2014/main" id="{A98BBBDF-E454-52F2-8FB1-F09723499774}"/>
                </a:ext>
              </a:extLst>
            </p:cNvPr>
            <p:cNvSpPr txBox="1"/>
            <p:nvPr/>
          </p:nvSpPr>
          <p:spPr>
            <a:xfrm>
              <a:off x="180230" y="1885687"/>
              <a:ext cx="615553" cy="1328219"/>
            </a:xfrm>
            <a:prstGeom prst="rect">
              <a:avLst/>
            </a:prstGeom>
            <a:noFill/>
          </p:spPr>
          <p:txBody>
            <a:bodyPr vert="eaVert" wrap="square" rtlCol="0">
              <a:spAutoFit/>
            </a:bodyPr>
            <a:lstStyle/>
            <a:p>
              <a:r>
                <a:rPr kumimoji="1" lang="ja-JP" altLang="en-US" sz="2800" dirty="0"/>
                <a:t>身長</a:t>
              </a:r>
            </a:p>
          </p:txBody>
        </p:sp>
      </p:grpSp>
      <p:sp>
        <p:nvSpPr>
          <p:cNvPr id="32" name="楕円 31">
            <a:extLst>
              <a:ext uri="{FF2B5EF4-FFF2-40B4-BE49-F238E27FC236}">
                <a16:creationId xmlns:a16="http://schemas.microsoft.com/office/drawing/2014/main" id="{6A8782A9-13CD-73C6-67C1-3CDCE8132DD0}"/>
              </a:ext>
            </a:extLst>
          </p:cNvPr>
          <p:cNvSpPr/>
          <p:nvPr/>
        </p:nvSpPr>
        <p:spPr>
          <a:xfrm>
            <a:off x="1352857" y="3954428"/>
            <a:ext cx="1463035" cy="1511275"/>
          </a:xfrm>
          <a:prstGeom prst="ellipse">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F4136796-67DA-4F28-8ABF-B8A88B6FBC35}"/>
              </a:ext>
            </a:extLst>
          </p:cNvPr>
          <p:cNvSpPr/>
          <p:nvPr/>
        </p:nvSpPr>
        <p:spPr>
          <a:xfrm>
            <a:off x="4189362" y="2238368"/>
            <a:ext cx="1463035" cy="15112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500D774-AFAC-7B4A-BAFA-FFDC43C95D65}"/>
              </a:ext>
            </a:extLst>
          </p:cNvPr>
          <p:cNvSpPr txBox="1"/>
          <p:nvPr/>
        </p:nvSpPr>
        <p:spPr>
          <a:xfrm>
            <a:off x="1671575" y="3458793"/>
            <a:ext cx="1297987" cy="461665"/>
          </a:xfrm>
          <a:prstGeom prst="rect">
            <a:avLst/>
          </a:prstGeom>
          <a:noFill/>
        </p:spPr>
        <p:txBody>
          <a:bodyPr wrap="square" rtlCol="0">
            <a:spAutoFit/>
          </a:bodyPr>
          <a:lstStyle/>
          <a:p>
            <a:r>
              <a:rPr kumimoji="1" lang="ja-JP" altLang="en-US" sz="2400" dirty="0">
                <a:solidFill>
                  <a:schemeClr val="accent1"/>
                </a:solidFill>
              </a:rPr>
              <a:t>子供</a:t>
            </a:r>
          </a:p>
        </p:txBody>
      </p:sp>
      <p:sp>
        <p:nvSpPr>
          <p:cNvPr id="35" name="テキスト ボックス 34">
            <a:extLst>
              <a:ext uri="{FF2B5EF4-FFF2-40B4-BE49-F238E27FC236}">
                <a16:creationId xmlns:a16="http://schemas.microsoft.com/office/drawing/2014/main" id="{CA4AE199-87E9-22BE-9971-1D4DE1CA8E8B}"/>
              </a:ext>
            </a:extLst>
          </p:cNvPr>
          <p:cNvSpPr txBox="1"/>
          <p:nvPr/>
        </p:nvSpPr>
        <p:spPr>
          <a:xfrm>
            <a:off x="4595167" y="3733720"/>
            <a:ext cx="1297987" cy="461665"/>
          </a:xfrm>
          <a:prstGeom prst="rect">
            <a:avLst/>
          </a:prstGeom>
          <a:noFill/>
        </p:spPr>
        <p:txBody>
          <a:bodyPr wrap="square" rtlCol="0">
            <a:spAutoFit/>
          </a:bodyPr>
          <a:lstStyle/>
          <a:p>
            <a:r>
              <a:rPr kumimoji="1" lang="ja-JP" altLang="en-US" sz="2400" dirty="0">
                <a:solidFill>
                  <a:srgbClr val="FF0000"/>
                </a:solidFill>
              </a:rPr>
              <a:t>大人</a:t>
            </a:r>
          </a:p>
        </p:txBody>
      </p:sp>
      <p:sp>
        <p:nvSpPr>
          <p:cNvPr id="37" name="テキスト ボックス 36">
            <a:extLst>
              <a:ext uri="{FF2B5EF4-FFF2-40B4-BE49-F238E27FC236}">
                <a16:creationId xmlns:a16="http://schemas.microsoft.com/office/drawing/2014/main" id="{BBADF510-02F9-5418-1609-E0C0B403A1C5}"/>
              </a:ext>
            </a:extLst>
          </p:cNvPr>
          <p:cNvSpPr txBox="1"/>
          <p:nvPr/>
        </p:nvSpPr>
        <p:spPr>
          <a:xfrm>
            <a:off x="7091679" y="2493979"/>
            <a:ext cx="4968239" cy="2062103"/>
          </a:xfrm>
          <a:prstGeom prst="rect">
            <a:avLst/>
          </a:prstGeom>
          <a:noFill/>
        </p:spPr>
        <p:txBody>
          <a:bodyPr wrap="square" rtlCol="0">
            <a:spAutoFit/>
          </a:bodyPr>
          <a:lstStyle/>
          <a:p>
            <a:r>
              <a:rPr lang="ja-JP" altLang="en-US" sz="3200" dirty="0"/>
              <a:t>点と点との距離は</a:t>
            </a:r>
            <a:endParaRPr lang="en-US" altLang="ja-JP" sz="3200" dirty="0"/>
          </a:p>
          <a:p>
            <a:r>
              <a:rPr kumimoji="1" lang="ja-JP" altLang="en-US" sz="3200" dirty="0"/>
              <a:t>データの特徴を反映する</a:t>
            </a:r>
            <a:endParaRPr kumimoji="1" lang="en-US" altLang="ja-JP" sz="3200" dirty="0"/>
          </a:p>
          <a:p>
            <a:endParaRPr lang="en-US" altLang="ja-JP" sz="3200" dirty="0"/>
          </a:p>
          <a:p>
            <a:r>
              <a:rPr lang="ja-JP" altLang="en-US" sz="3200" dirty="0"/>
              <a:t>距離が近いほど似た体形</a:t>
            </a:r>
            <a:endParaRPr kumimoji="1" lang="en-US" altLang="ja-JP" sz="3200" dirty="0"/>
          </a:p>
        </p:txBody>
      </p:sp>
    </p:spTree>
    <p:extLst>
      <p:ext uri="{BB962C8B-B14F-4D97-AF65-F5344CB8AC3E}">
        <p14:creationId xmlns:p14="http://schemas.microsoft.com/office/powerpoint/2010/main" val="304838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46B459EF-B43E-681D-FFF8-317AF1B8F5E5}"/>
              </a:ext>
            </a:extLst>
          </p:cNvPr>
          <p:cNvCxnSpPr>
            <a:cxnSpLocks/>
          </p:cNvCxnSpPr>
          <p:nvPr/>
        </p:nvCxnSpPr>
        <p:spPr>
          <a:xfrm>
            <a:off x="1658112"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C1A9539-A73C-028C-0328-3F105A5657C9}"/>
              </a:ext>
            </a:extLst>
          </p:cNvPr>
          <p:cNvCxnSpPr>
            <a:cxnSpLocks/>
          </p:cNvCxnSpPr>
          <p:nvPr/>
        </p:nvCxnSpPr>
        <p:spPr>
          <a:xfrm>
            <a:off x="4407408"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E6AAE53-6ABA-48F4-3567-76C6143062E6}"/>
              </a:ext>
            </a:extLst>
          </p:cNvPr>
          <p:cNvCxnSpPr>
            <a:cxnSpLocks/>
          </p:cNvCxnSpPr>
          <p:nvPr/>
        </p:nvCxnSpPr>
        <p:spPr>
          <a:xfrm flipH="1">
            <a:off x="1658112" y="5090160"/>
            <a:ext cx="274929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4B411EE-0B93-E534-B683-4C9D9D943DE7}"/>
              </a:ext>
            </a:extLst>
          </p:cNvPr>
          <p:cNvCxnSpPr/>
          <p:nvPr/>
        </p:nvCxnSpPr>
        <p:spPr>
          <a:xfrm>
            <a:off x="3041904" y="4977384"/>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260364-ADC1-44C2-DF05-D992B42F97B7}"/>
              </a:ext>
            </a:extLst>
          </p:cNvPr>
          <p:cNvCxnSpPr>
            <a:cxnSpLocks/>
          </p:cNvCxnSpPr>
          <p:nvPr/>
        </p:nvCxnSpPr>
        <p:spPr>
          <a:xfrm>
            <a:off x="7768059" y="3429000"/>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0958DC4-D1E4-4A54-5DA4-CD907E6D9780}"/>
              </a:ext>
            </a:extLst>
          </p:cNvPr>
          <p:cNvCxnSpPr>
            <a:cxnSpLocks/>
          </p:cNvCxnSpPr>
          <p:nvPr/>
        </p:nvCxnSpPr>
        <p:spPr>
          <a:xfrm>
            <a:off x="10700235" y="3416808"/>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CC5BBD4-C0A2-C787-A2FF-A125EFCC833C}"/>
              </a:ext>
            </a:extLst>
          </p:cNvPr>
          <p:cNvCxnSpPr>
            <a:cxnSpLocks/>
          </p:cNvCxnSpPr>
          <p:nvPr/>
        </p:nvCxnSpPr>
        <p:spPr>
          <a:xfrm flipH="1">
            <a:off x="7768059" y="5172456"/>
            <a:ext cx="293217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F9A471-F7AC-E333-C065-6D7CC8794D81}"/>
              </a:ext>
            </a:extLst>
          </p:cNvPr>
          <p:cNvCxnSpPr/>
          <p:nvPr/>
        </p:nvCxnSpPr>
        <p:spPr>
          <a:xfrm>
            <a:off x="9285963" y="5062728"/>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BAC00A3C-760A-8DE0-A919-9AD345E0FA22}"/>
              </a:ext>
            </a:extLst>
          </p:cNvPr>
          <p:cNvSpPr/>
          <p:nvPr/>
        </p:nvSpPr>
        <p:spPr>
          <a:xfrm>
            <a:off x="1655904" y="2030808"/>
            <a:ext cx="2772000" cy="27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7474A0FE-B471-1AB2-8577-02FE6BFA43CF}"/>
              </a:ext>
            </a:extLst>
          </p:cNvPr>
          <p:cNvSpPr/>
          <p:nvPr/>
        </p:nvSpPr>
        <p:spPr>
          <a:xfrm>
            <a:off x="7776147" y="1971000"/>
            <a:ext cx="2916000" cy="2916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751CCBF7-8BFD-26A1-757C-002E54F552DD}"/>
              </a:ext>
            </a:extLst>
          </p:cNvPr>
          <p:cNvSpPr txBox="1">
            <a:spLocks/>
          </p:cNvSpPr>
          <p:nvPr/>
        </p:nvSpPr>
        <p:spPr>
          <a:xfrm>
            <a:off x="838199" y="522087"/>
            <a:ext cx="10515600" cy="70818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二次元の球（円）</a:t>
            </a:r>
          </a:p>
        </p:txBody>
      </p:sp>
      <p:sp>
        <p:nvSpPr>
          <p:cNvPr id="5" name="テキスト ボックス 4">
            <a:extLst>
              <a:ext uri="{FF2B5EF4-FFF2-40B4-BE49-F238E27FC236}">
                <a16:creationId xmlns:a16="http://schemas.microsoft.com/office/drawing/2014/main" id="{00F72B27-9F2D-7E66-F91B-82CB1162F3EA}"/>
              </a:ext>
            </a:extLst>
          </p:cNvPr>
          <p:cNvSpPr txBox="1"/>
          <p:nvPr/>
        </p:nvSpPr>
        <p:spPr>
          <a:xfrm>
            <a:off x="3552908" y="4988052"/>
            <a:ext cx="1363980" cy="646331"/>
          </a:xfrm>
          <a:prstGeom prst="rect">
            <a:avLst/>
          </a:prstGeom>
          <a:noFill/>
        </p:spPr>
        <p:txBody>
          <a:bodyPr wrap="square" rtlCol="0">
            <a:spAutoFit/>
          </a:bodyPr>
          <a:lstStyle/>
          <a:p>
            <a:r>
              <a:rPr lang="en-US" altLang="ja-JP" sz="3600" dirty="0"/>
              <a:t>r</a:t>
            </a:r>
          </a:p>
        </p:txBody>
      </p:sp>
      <p:sp>
        <p:nvSpPr>
          <p:cNvPr id="7" name="テキスト ボックス 6">
            <a:extLst>
              <a:ext uri="{FF2B5EF4-FFF2-40B4-BE49-F238E27FC236}">
                <a16:creationId xmlns:a16="http://schemas.microsoft.com/office/drawing/2014/main" id="{82462751-2BDD-4C9E-EE0C-7842E46DC67A}"/>
              </a:ext>
            </a:extLst>
          </p:cNvPr>
          <p:cNvSpPr txBox="1"/>
          <p:nvPr/>
        </p:nvSpPr>
        <p:spPr>
          <a:xfrm>
            <a:off x="9439887" y="5192268"/>
            <a:ext cx="1363980" cy="646331"/>
          </a:xfrm>
          <a:prstGeom prst="rect">
            <a:avLst/>
          </a:prstGeom>
          <a:noFill/>
        </p:spPr>
        <p:txBody>
          <a:bodyPr wrap="square" rtlCol="0">
            <a:spAutoFit/>
          </a:bodyPr>
          <a:lstStyle/>
          <a:p>
            <a:r>
              <a:rPr lang="en-US" altLang="ja-JP" sz="3600" dirty="0"/>
              <a:t>1.01r</a:t>
            </a:r>
          </a:p>
        </p:txBody>
      </p:sp>
      <p:sp>
        <p:nvSpPr>
          <p:cNvPr id="8" name="矢印: 右 7">
            <a:extLst>
              <a:ext uri="{FF2B5EF4-FFF2-40B4-BE49-F238E27FC236}">
                <a16:creationId xmlns:a16="http://schemas.microsoft.com/office/drawing/2014/main" id="{FBA4DC28-BFC5-7F7C-B779-B1B8CF5C1585}"/>
              </a:ext>
            </a:extLst>
          </p:cNvPr>
          <p:cNvSpPr/>
          <p:nvPr/>
        </p:nvSpPr>
        <p:spPr>
          <a:xfrm>
            <a:off x="5024791" y="3111613"/>
            <a:ext cx="2154468" cy="92202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C9595F-27C1-662D-654E-5B9CB0DA68D6}"/>
              </a:ext>
            </a:extLst>
          </p:cNvPr>
          <p:cNvSpPr txBox="1"/>
          <p:nvPr/>
        </p:nvSpPr>
        <p:spPr>
          <a:xfrm>
            <a:off x="5261909" y="2269486"/>
            <a:ext cx="2070490" cy="1077218"/>
          </a:xfrm>
          <a:prstGeom prst="rect">
            <a:avLst/>
          </a:prstGeom>
          <a:noFill/>
        </p:spPr>
        <p:txBody>
          <a:bodyPr wrap="square" rtlCol="0">
            <a:spAutoFit/>
          </a:bodyPr>
          <a:lstStyle/>
          <a:p>
            <a:r>
              <a:rPr lang="ja-JP" altLang="en-US" sz="3200" dirty="0"/>
              <a:t>半径ｒを</a:t>
            </a:r>
            <a:endParaRPr lang="en-US" altLang="ja-JP" sz="3200" dirty="0"/>
          </a:p>
          <a:p>
            <a:r>
              <a:rPr kumimoji="1" lang="en-US" altLang="ja-JP" sz="3200" dirty="0"/>
              <a:t>1.01</a:t>
            </a:r>
            <a:r>
              <a:rPr kumimoji="1" lang="ja-JP" altLang="en-US" sz="3200" dirty="0"/>
              <a:t>倍</a:t>
            </a:r>
          </a:p>
        </p:txBody>
      </p:sp>
      <p:sp>
        <p:nvSpPr>
          <p:cNvPr id="10" name="テキスト ボックス 9">
            <a:extLst>
              <a:ext uri="{FF2B5EF4-FFF2-40B4-BE49-F238E27FC236}">
                <a16:creationId xmlns:a16="http://schemas.microsoft.com/office/drawing/2014/main" id="{9A79A53B-8024-2A90-B05B-01E916431004}"/>
              </a:ext>
            </a:extLst>
          </p:cNvPr>
          <p:cNvSpPr txBox="1"/>
          <p:nvPr/>
        </p:nvSpPr>
        <p:spPr>
          <a:xfrm>
            <a:off x="4111205" y="5819627"/>
            <a:ext cx="3969588" cy="707886"/>
          </a:xfrm>
          <a:prstGeom prst="rect">
            <a:avLst/>
          </a:prstGeom>
          <a:noFill/>
        </p:spPr>
        <p:txBody>
          <a:bodyPr wrap="square" rtlCol="0">
            <a:spAutoFit/>
          </a:bodyPr>
          <a:lstStyle/>
          <a:p>
            <a:r>
              <a:rPr kumimoji="1" lang="ja-JP" altLang="en-US" sz="4000" dirty="0"/>
              <a:t>面積は</a:t>
            </a:r>
            <a:r>
              <a:rPr kumimoji="1" lang="en-US" altLang="ja-JP" sz="4000" dirty="0"/>
              <a:t>1.0201</a:t>
            </a:r>
            <a:r>
              <a:rPr kumimoji="1" lang="ja-JP" altLang="en-US" sz="4000" dirty="0"/>
              <a:t>倍</a:t>
            </a:r>
          </a:p>
        </p:txBody>
      </p:sp>
    </p:spTree>
    <p:extLst>
      <p:ext uri="{BB962C8B-B14F-4D97-AF65-F5344CB8AC3E}">
        <p14:creationId xmlns:p14="http://schemas.microsoft.com/office/powerpoint/2010/main" val="37596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6" name="3D モデル 5" descr="赤い球">
                <a:extLst>
                  <a:ext uri="{FF2B5EF4-FFF2-40B4-BE49-F238E27FC236}">
                    <a16:creationId xmlns:a16="http://schemas.microsoft.com/office/drawing/2014/main" id="{D214A0D0-D1BD-830D-2C64-156EB4B286B6}"/>
                  </a:ext>
                </a:extLst>
              </p:cNvPr>
              <p:cNvGraphicFramePr/>
              <p:nvPr/>
            </p:nvGraphicFramePr>
            <p:xfrm>
              <a:off x="1592710" y="1989000"/>
              <a:ext cx="2880000" cy="2880000"/>
            </p:xfrm>
            <a:graphic>
              <a:graphicData uri="http://schemas.microsoft.com/office/drawing/2017/model3d">
                <am3d:model3d r:embed="rId2">
                  <am3d:spPr>
                    <a:xfrm>
                      <a:off x="0" y="0"/>
                      <a:ext cx="2880000" cy="28800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3"/>
                  </am3d:raster>
                  <am3d:objViewport viewportSz="50868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モデル 5" descr="赤い球">
                <a:extLst>
                  <a:ext uri="{FF2B5EF4-FFF2-40B4-BE49-F238E27FC236}">
                    <a16:creationId xmlns:a16="http://schemas.microsoft.com/office/drawing/2014/main" id="{D214A0D0-D1BD-830D-2C64-156EB4B286B6}"/>
                  </a:ext>
                </a:extLst>
              </p:cNvPr>
              <p:cNvPicPr>
                <a:picLocks noGrp="1" noRot="1" noChangeAspect="1" noMove="1" noResize="1" noEditPoints="1" noAdjustHandles="1" noChangeArrowheads="1" noChangeShapeType="1" noCrop="1"/>
              </p:cNvPicPr>
              <p:nvPr/>
            </p:nvPicPr>
            <p:blipFill>
              <a:blip r:embed="rId3"/>
              <a:stretch>
                <a:fillRect/>
              </a:stretch>
            </p:blipFill>
            <p:spPr>
              <a:xfrm>
                <a:off x="1592710" y="1989000"/>
                <a:ext cx="2880000" cy="28800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F707A623-E73F-2831-0D94-0322CA0633CF}"/>
                  </a:ext>
                </a:extLst>
              </p:cNvPr>
              <p:cNvGraphicFramePr/>
              <p:nvPr/>
            </p:nvGraphicFramePr>
            <p:xfrm>
              <a:off x="7719291" y="1899000"/>
              <a:ext cx="3060000" cy="3060000"/>
            </p:xfrm>
            <a:graphic>
              <a:graphicData uri="http://schemas.microsoft.com/office/drawing/2017/model3d">
                <am3d:model3d r:embed="rId4">
                  <am3d:spPr>
                    <a:xfrm>
                      <a:off x="0" y="0"/>
                      <a:ext cx="3060000" cy="30600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540482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F707A623-E73F-2831-0D94-0322CA0633CF}"/>
                  </a:ext>
                </a:extLst>
              </p:cNvPr>
              <p:cNvPicPr>
                <a:picLocks noGrp="1" noRot="1" noChangeAspect="1" noMove="1" noResize="1" noEditPoints="1" noAdjustHandles="1" noChangeArrowheads="1" noChangeShapeType="1" noCrop="1"/>
              </p:cNvPicPr>
              <p:nvPr/>
            </p:nvPicPr>
            <p:blipFill>
              <a:blip r:embed="rId5"/>
              <a:stretch>
                <a:fillRect/>
              </a:stretch>
            </p:blipFill>
            <p:spPr>
              <a:xfrm>
                <a:off x="7719291" y="1899000"/>
                <a:ext cx="3060000" cy="3060000"/>
              </a:xfrm>
              <a:prstGeom prst="rect">
                <a:avLst/>
              </a:prstGeom>
            </p:spPr>
          </p:pic>
        </mc:Fallback>
      </mc:AlternateContent>
      <p:cxnSp>
        <p:nvCxnSpPr>
          <p:cNvPr id="12" name="直線コネクタ 11">
            <a:extLst>
              <a:ext uri="{FF2B5EF4-FFF2-40B4-BE49-F238E27FC236}">
                <a16:creationId xmlns:a16="http://schemas.microsoft.com/office/drawing/2014/main" id="{46B459EF-B43E-681D-FFF8-317AF1B8F5E5}"/>
              </a:ext>
            </a:extLst>
          </p:cNvPr>
          <p:cNvCxnSpPr>
            <a:cxnSpLocks/>
          </p:cNvCxnSpPr>
          <p:nvPr/>
        </p:nvCxnSpPr>
        <p:spPr>
          <a:xfrm>
            <a:off x="1658112"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C1A9539-A73C-028C-0328-3F105A5657C9}"/>
              </a:ext>
            </a:extLst>
          </p:cNvPr>
          <p:cNvCxnSpPr>
            <a:cxnSpLocks/>
          </p:cNvCxnSpPr>
          <p:nvPr/>
        </p:nvCxnSpPr>
        <p:spPr>
          <a:xfrm>
            <a:off x="4407408" y="3346704"/>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E6AAE53-6ABA-48F4-3567-76C6143062E6}"/>
              </a:ext>
            </a:extLst>
          </p:cNvPr>
          <p:cNvCxnSpPr>
            <a:cxnSpLocks/>
          </p:cNvCxnSpPr>
          <p:nvPr/>
        </p:nvCxnSpPr>
        <p:spPr>
          <a:xfrm flipH="1">
            <a:off x="1658112" y="5090160"/>
            <a:ext cx="274929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4B411EE-0B93-E534-B683-4C9D9D943DE7}"/>
              </a:ext>
            </a:extLst>
          </p:cNvPr>
          <p:cNvCxnSpPr/>
          <p:nvPr/>
        </p:nvCxnSpPr>
        <p:spPr>
          <a:xfrm>
            <a:off x="3041904" y="4977384"/>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260364-ADC1-44C2-DF05-D992B42F97B7}"/>
              </a:ext>
            </a:extLst>
          </p:cNvPr>
          <p:cNvCxnSpPr>
            <a:cxnSpLocks/>
          </p:cNvCxnSpPr>
          <p:nvPr/>
        </p:nvCxnSpPr>
        <p:spPr>
          <a:xfrm>
            <a:off x="7768059" y="3429000"/>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0958DC4-D1E4-4A54-5DA4-CD907E6D9780}"/>
              </a:ext>
            </a:extLst>
          </p:cNvPr>
          <p:cNvCxnSpPr>
            <a:cxnSpLocks/>
          </p:cNvCxnSpPr>
          <p:nvPr/>
        </p:nvCxnSpPr>
        <p:spPr>
          <a:xfrm>
            <a:off x="10700235" y="3416808"/>
            <a:ext cx="0" cy="175564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CC5BBD4-C0A2-C787-A2FF-A125EFCC833C}"/>
              </a:ext>
            </a:extLst>
          </p:cNvPr>
          <p:cNvCxnSpPr>
            <a:cxnSpLocks/>
          </p:cNvCxnSpPr>
          <p:nvPr/>
        </p:nvCxnSpPr>
        <p:spPr>
          <a:xfrm flipH="1">
            <a:off x="7768059" y="5172456"/>
            <a:ext cx="2932176"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F9A471-F7AC-E333-C065-6D7CC8794D81}"/>
              </a:ext>
            </a:extLst>
          </p:cNvPr>
          <p:cNvCxnSpPr/>
          <p:nvPr/>
        </p:nvCxnSpPr>
        <p:spPr>
          <a:xfrm>
            <a:off x="9285963" y="5062728"/>
            <a:ext cx="0" cy="243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F90493D6-98CB-69B7-B562-E8724DCE5844}"/>
              </a:ext>
            </a:extLst>
          </p:cNvPr>
          <p:cNvSpPr txBox="1">
            <a:spLocks/>
          </p:cNvSpPr>
          <p:nvPr/>
        </p:nvSpPr>
        <p:spPr>
          <a:xfrm>
            <a:off x="1150716" y="603139"/>
            <a:ext cx="10515600" cy="70818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３次元球</a:t>
            </a:r>
          </a:p>
        </p:txBody>
      </p:sp>
      <p:sp>
        <p:nvSpPr>
          <p:cNvPr id="3" name="テキスト ボックス 2">
            <a:extLst>
              <a:ext uri="{FF2B5EF4-FFF2-40B4-BE49-F238E27FC236}">
                <a16:creationId xmlns:a16="http://schemas.microsoft.com/office/drawing/2014/main" id="{17AB07DC-A72C-B11A-0BA0-60DBC5A5C7D7}"/>
              </a:ext>
            </a:extLst>
          </p:cNvPr>
          <p:cNvSpPr txBox="1"/>
          <p:nvPr/>
        </p:nvSpPr>
        <p:spPr>
          <a:xfrm>
            <a:off x="3552908" y="4988052"/>
            <a:ext cx="1363980" cy="646331"/>
          </a:xfrm>
          <a:prstGeom prst="rect">
            <a:avLst/>
          </a:prstGeom>
          <a:noFill/>
        </p:spPr>
        <p:txBody>
          <a:bodyPr wrap="square" rtlCol="0">
            <a:spAutoFit/>
          </a:bodyPr>
          <a:lstStyle/>
          <a:p>
            <a:r>
              <a:rPr lang="en-US" altLang="ja-JP" sz="3600" dirty="0"/>
              <a:t>r</a:t>
            </a:r>
          </a:p>
        </p:txBody>
      </p:sp>
      <p:sp>
        <p:nvSpPr>
          <p:cNvPr id="4" name="テキスト ボックス 3">
            <a:extLst>
              <a:ext uri="{FF2B5EF4-FFF2-40B4-BE49-F238E27FC236}">
                <a16:creationId xmlns:a16="http://schemas.microsoft.com/office/drawing/2014/main" id="{8F8D4917-5B2B-B064-30B5-66CAFD9393C8}"/>
              </a:ext>
            </a:extLst>
          </p:cNvPr>
          <p:cNvSpPr txBox="1"/>
          <p:nvPr/>
        </p:nvSpPr>
        <p:spPr>
          <a:xfrm>
            <a:off x="9439887" y="5192268"/>
            <a:ext cx="1363980" cy="646331"/>
          </a:xfrm>
          <a:prstGeom prst="rect">
            <a:avLst/>
          </a:prstGeom>
          <a:noFill/>
        </p:spPr>
        <p:txBody>
          <a:bodyPr wrap="square" rtlCol="0">
            <a:spAutoFit/>
          </a:bodyPr>
          <a:lstStyle/>
          <a:p>
            <a:r>
              <a:rPr lang="en-US" altLang="ja-JP" sz="3600" dirty="0"/>
              <a:t>1.01r</a:t>
            </a:r>
          </a:p>
        </p:txBody>
      </p:sp>
      <p:sp>
        <p:nvSpPr>
          <p:cNvPr id="5" name="矢印: 右 4">
            <a:extLst>
              <a:ext uri="{FF2B5EF4-FFF2-40B4-BE49-F238E27FC236}">
                <a16:creationId xmlns:a16="http://schemas.microsoft.com/office/drawing/2014/main" id="{B1411E23-A8BB-79F8-F77C-63A80E5C4F22}"/>
              </a:ext>
            </a:extLst>
          </p:cNvPr>
          <p:cNvSpPr/>
          <p:nvPr/>
        </p:nvSpPr>
        <p:spPr>
          <a:xfrm>
            <a:off x="5024791" y="3111613"/>
            <a:ext cx="2154468" cy="92202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C2F36EC-A038-2948-7F36-A7870BAF1C0C}"/>
              </a:ext>
            </a:extLst>
          </p:cNvPr>
          <p:cNvSpPr txBox="1"/>
          <p:nvPr/>
        </p:nvSpPr>
        <p:spPr>
          <a:xfrm>
            <a:off x="4111205" y="5819627"/>
            <a:ext cx="3969588" cy="707886"/>
          </a:xfrm>
          <a:prstGeom prst="rect">
            <a:avLst/>
          </a:prstGeom>
          <a:noFill/>
        </p:spPr>
        <p:txBody>
          <a:bodyPr wrap="square" rtlCol="0">
            <a:spAutoFit/>
          </a:bodyPr>
          <a:lstStyle/>
          <a:p>
            <a:r>
              <a:rPr kumimoji="1" lang="ja-JP" altLang="en-US" sz="4000" dirty="0"/>
              <a:t>体積は</a:t>
            </a:r>
            <a:r>
              <a:rPr kumimoji="1" lang="en-US" altLang="ja-JP" sz="4000" dirty="0"/>
              <a:t>1.0201</a:t>
            </a:r>
            <a:r>
              <a:rPr kumimoji="1" lang="ja-JP" altLang="en-US" sz="4000" dirty="0"/>
              <a:t>倍</a:t>
            </a:r>
          </a:p>
        </p:txBody>
      </p:sp>
      <p:sp>
        <p:nvSpPr>
          <p:cNvPr id="9" name="テキスト ボックス 8">
            <a:extLst>
              <a:ext uri="{FF2B5EF4-FFF2-40B4-BE49-F238E27FC236}">
                <a16:creationId xmlns:a16="http://schemas.microsoft.com/office/drawing/2014/main" id="{48CEBF42-E179-8962-CBFB-44CB3111CAD0}"/>
              </a:ext>
            </a:extLst>
          </p:cNvPr>
          <p:cNvSpPr txBox="1"/>
          <p:nvPr/>
        </p:nvSpPr>
        <p:spPr>
          <a:xfrm>
            <a:off x="5261909" y="2269486"/>
            <a:ext cx="2070490" cy="1077218"/>
          </a:xfrm>
          <a:prstGeom prst="rect">
            <a:avLst/>
          </a:prstGeom>
          <a:noFill/>
        </p:spPr>
        <p:txBody>
          <a:bodyPr wrap="square" rtlCol="0">
            <a:spAutoFit/>
          </a:bodyPr>
          <a:lstStyle/>
          <a:p>
            <a:r>
              <a:rPr lang="ja-JP" altLang="en-US" sz="3200" dirty="0"/>
              <a:t>半径ｒを</a:t>
            </a:r>
            <a:endParaRPr lang="en-US" altLang="ja-JP" sz="3200" dirty="0"/>
          </a:p>
          <a:p>
            <a:r>
              <a:rPr kumimoji="1" lang="en-US" altLang="ja-JP" sz="3200" dirty="0"/>
              <a:t>1.01</a:t>
            </a:r>
            <a:r>
              <a:rPr kumimoji="1" lang="ja-JP" altLang="en-US" sz="3200" dirty="0"/>
              <a:t>倍</a:t>
            </a:r>
          </a:p>
        </p:txBody>
      </p:sp>
    </p:spTree>
    <p:extLst>
      <p:ext uri="{BB962C8B-B14F-4D97-AF65-F5344CB8AC3E}">
        <p14:creationId xmlns:p14="http://schemas.microsoft.com/office/powerpoint/2010/main" val="4395436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6085</TotalTime>
  <Words>1427</Words>
  <Application>Microsoft Office PowerPoint</Application>
  <PresentationFormat>ワイド画面</PresentationFormat>
  <Paragraphs>244</Paragraphs>
  <Slides>42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42</vt:i4>
      </vt:variant>
    </vt:vector>
  </HeadingPairs>
  <TitlesOfParts>
    <vt:vector size="46" baseType="lpstr">
      <vt:lpstr>游ゴシック</vt:lpstr>
      <vt:lpstr>游ゴシック Light</vt:lpstr>
      <vt:lpstr>Arial</vt:lpstr>
      <vt:lpstr>Office テーマ</vt:lpstr>
      <vt:lpstr>Bioinformatics seminar</vt:lpstr>
      <vt:lpstr>Single-cell RNA-sequence(sc RNA-seq)とは</vt:lpstr>
      <vt:lpstr>mRNAと細胞を識別する原理</vt:lpstr>
      <vt:lpstr>sc RNA-seqにより得られるデータ</vt:lpstr>
      <vt:lpstr>一般的な下流解析の流れ</vt:lpstr>
      <vt:lpstr>次元の呪い</vt:lpstr>
      <vt:lpstr>二次元データの場合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主成分分析</vt:lpstr>
      <vt:lpstr>主成分分析</vt:lpstr>
      <vt:lpstr>主成分分析</vt:lpstr>
      <vt:lpstr>次元削減</vt:lpstr>
      <vt:lpstr>Shared nearest neighbor</vt:lpstr>
      <vt:lpstr>ここまでのまとめ</vt:lpstr>
      <vt:lpstr>Modularity最適化</vt:lpstr>
      <vt:lpstr>Modularity最適化</vt:lpstr>
      <vt:lpstr>Louvain algolism</vt:lpstr>
      <vt:lpstr>多様体学習</vt:lpstr>
      <vt:lpstr>多様体学習の原理</vt:lpstr>
      <vt:lpstr>【演習】　実際に解析してみよう！</vt:lpstr>
      <vt:lpstr>セットアップ</vt:lpstr>
      <vt:lpstr>セットアップ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参考文献</vt:lpstr>
      <vt:lpstr>Modularity最適化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栢野 功政</dc:creator>
  <cp:lastModifiedBy>栢野 功政</cp:lastModifiedBy>
  <cp:revision>13</cp:revision>
  <dcterms:created xsi:type="dcterms:W3CDTF">2023-08-15T18:59:02Z</dcterms:created>
  <dcterms:modified xsi:type="dcterms:W3CDTF">2023-08-20T00:24:57Z</dcterms:modified>
</cp:coreProperties>
</file>