
<file path=[Content_Types].xml><?xml version="1.0" encoding="utf-8"?>
<Types xmlns="http://schemas.openxmlformats.org/package/2006/content-types">
  <Default Extension="png" ContentType="image/png"/>
  <Default Extension="tmp"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9"/>
  </p:sldMasterIdLst>
  <p:notesMasterIdLst>
    <p:notesMasterId r:id="rId50"/>
  </p:notesMasterIdLst>
  <p:handoutMasterIdLst>
    <p:handoutMasterId r:id="rId51"/>
  </p:handoutMasterIdLst>
  <p:sldIdLst>
    <p:sldId id="372" r:id="rId10"/>
    <p:sldId id="443" r:id="rId11"/>
    <p:sldId id="444" r:id="rId12"/>
    <p:sldId id="445" r:id="rId13"/>
    <p:sldId id="446" r:id="rId14"/>
    <p:sldId id="447" r:id="rId15"/>
    <p:sldId id="448" r:id="rId16"/>
    <p:sldId id="449" r:id="rId17"/>
    <p:sldId id="450" r:id="rId18"/>
    <p:sldId id="451" r:id="rId19"/>
    <p:sldId id="452" r:id="rId20"/>
    <p:sldId id="453" r:id="rId21"/>
    <p:sldId id="454" r:id="rId22"/>
    <p:sldId id="455" r:id="rId23"/>
    <p:sldId id="456" r:id="rId24"/>
    <p:sldId id="457" r:id="rId25"/>
    <p:sldId id="458" r:id="rId26"/>
    <p:sldId id="459" r:id="rId27"/>
    <p:sldId id="460" r:id="rId28"/>
    <p:sldId id="461" r:id="rId29"/>
    <p:sldId id="462" r:id="rId30"/>
    <p:sldId id="463" r:id="rId31"/>
    <p:sldId id="464" r:id="rId32"/>
    <p:sldId id="465" r:id="rId33"/>
    <p:sldId id="466" r:id="rId34"/>
    <p:sldId id="467" r:id="rId35"/>
    <p:sldId id="468" r:id="rId36"/>
    <p:sldId id="469" r:id="rId37"/>
    <p:sldId id="470" r:id="rId38"/>
    <p:sldId id="471" r:id="rId39"/>
    <p:sldId id="472" r:id="rId40"/>
    <p:sldId id="473" r:id="rId41"/>
    <p:sldId id="474" r:id="rId42"/>
    <p:sldId id="475" r:id="rId43"/>
    <p:sldId id="476" r:id="rId44"/>
    <p:sldId id="477" r:id="rId45"/>
    <p:sldId id="478" r:id="rId46"/>
    <p:sldId id="442" r:id="rId47"/>
    <p:sldId id="410" r:id="rId48"/>
    <p:sldId id="36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ales, Kayan" initials="H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4949"/>
    <a:srgbClr val="5F5F5F"/>
    <a:srgbClr val="333333"/>
    <a:srgbClr val="222018"/>
    <a:srgbClr val="A92581"/>
    <a:srgbClr val="00A6B6"/>
    <a:srgbClr val="383A35"/>
    <a:srgbClr val="000000"/>
    <a:srgbClr val="1A1A1A"/>
    <a:srgbClr val="0041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5" autoAdjust="0"/>
    <p:restoredTop sz="67906" autoAdjust="0"/>
  </p:normalViewPr>
  <p:slideViewPr>
    <p:cSldViewPr snapToGrid="0">
      <p:cViewPr varScale="1">
        <p:scale>
          <a:sx n="96" d="100"/>
          <a:sy n="96" d="100"/>
        </p:scale>
        <p:origin x="776" y="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245" d="100"/>
        <a:sy n="245" d="100"/>
      </p:scale>
      <p:origin x="0" y="25568"/>
    </p:cViewPr>
  </p:sorterViewPr>
  <p:notesViewPr>
    <p:cSldViewPr snapToGrid="0">
      <p:cViewPr varScale="1">
        <p:scale>
          <a:sx n="92" d="100"/>
          <a:sy n="92" d="100"/>
        </p:scale>
        <p:origin x="3994" y="6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customXml" Target="../customXml/item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Master" Target="slideMasters/slideMaster1.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C09924-7224-44E3-AC3A-54BB0A474D4D}" type="datetimeFigureOut">
              <a:rPr lang="en-US" smtClean="0"/>
              <a:t>2/21/2017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1E7BEB-DBD0-4FED-928D-32D3F6338701}" type="slidenum">
              <a:rPr lang="en-US" smtClean="0"/>
              <a:t>‹#›</a:t>
            </a:fld>
            <a:endParaRPr lang="en-US"/>
          </a:p>
        </p:txBody>
      </p:sp>
    </p:spTree>
    <p:extLst>
      <p:ext uri="{BB962C8B-B14F-4D97-AF65-F5344CB8AC3E}">
        <p14:creationId xmlns:p14="http://schemas.microsoft.com/office/powerpoint/2010/main" val="1139828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C8287-B6C8-487C-996B-F8F08D812332}" type="datetimeFigureOut">
              <a:rPr lang="en-US" smtClean="0"/>
              <a:t>2/21/2017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3C620E-3856-4DBB-8B08-FBA09334E01C}" type="slidenum">
              <a:rPr lang="en-US" smtClean="0"/>
              <a:t>‹#›</a:t>
            </a:fld>
            <a:endParaRPr lang="en-US"/>
          </a:p>
        </p:txBody>
      </p:sp>
    </p:spTree>
    <p:extLst>
      <p:ext uri="{BB962C8B-B14F-4D97-AF65-F5344CB8AC3E}">
        <p14:creationId xmlns:p14="http://schemas.microsoft.com/office/powerpoint/2010/main" val="316137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a quick walkthrough of the exercise before asking others to do it</a:t>
            </a:r>
            <a:endParaRPr lang="en-US" dirty="0"/>
          </a:p>
        </p:txBody>
      </p:sp>
      <p:sp>
        <p:nvSpPr>
          <p:cNvPr id="4" name="Slide Number Placeholder 3"/>
          <p:cNvSpPr>
            <a:spLocks noGrp="1"/>
          </p:cNvSpPr>
          <p:nvPr>
            <p:ph type="sldNum" sz="quarter" idx="10"/>
          </p:nvPr>
        </p:nvSpPr>
        <p:spPr/>
        <p:txBody>
          <a:bodyPr/>
          <a:lstStyle/>
          <a:p>
            <a:pPr>
              <a:defRPr/>
            </a:pPr>
            <a:fld id="{7986B956-CD16-7142-AA34-CD99E17C6772}" type="slidenum">
              <a:rPr lang="en-US" smtClean="0"/>
              <a:pPr>
                <a:defRPr/>
              </a:pPr>
              <a:t>12</a:t>
            </a:fld>
            <a:endParaRPr lang="en-US"/>
          </a:p>
        </p:txBody>
      </p:sp>
    </p:spTree>
    <p:extLst>
      <p:ext uri="{BB962C8B-B14F-4D97-AF65-F5344CB8AC3E}">
        <p14:creationId xmlns:p14="http://schemas.microsoft.com/office/powerpoint/2010/main" val="3863123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a quick walkthrough of the exercise before asking others to do it</a:t>
            </a:r>
            <a:endParaRPr lang="en-US" dirty="0"/>
          </a:p>
        </p:txBody>
      </p:sp>
      <p:sp>
        <p:nvSpPr>
          <p:cNvPr id="4" name="Slide Number Placeholder 3"/>
          <p:cNvSpPr>
            <a:spLocks noGrp="1"/>
          </p:cNvSpPr>
          <p:nvPr>
            <p:ph type="sldNum" sz="quarter" idx="10"/>
          </p:nvPr>
        </p:nvSpPr>
        <p:spPr/>
        <p:txBody>
          <a:bodyPr/>
          <a:lstStyle/>
          <a:p>
            <a:pPr>
              <a:defRPr/>
            </a:pPr>
            <a:fld id="{7986B956-CD16-7142-AA34-CD99E17C6772}" type="slidenum">
              <a:rPr lang="en-US" smtClean="0"/>
              <a:pPr>
                <a:defRPr/>
              </a:pPr>
              <a:t>20</a:t>
            </a:fld>
            <a:endParaRPr lang="en-US"/>
          </a:p>
        </p:txBody>
      </p:sp>
    </p:spTree>
    <p:extLst>
      <p:ext uri="{BB962C8B-B14F-4D97-AF65-F5344CB8AC3E}">
        <p14:creationId xmlns:p14="http://schemas.microsoft.com/office/powerpoint/2010/main" val="1476693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a quick walkthrough of the exercise before asking others to do it</a:t>
            </a:r>
            <a:endParaRPr lang="en-US" dirty="0"/>
          </a:p>
        </p:txBody>
      </p:sp>
      <p:sp>
        <p:nvSpPr>
          <p:cNvPr id="4" name="Slide Number Placeholder 3"/>
          <p:cNvSpPr>
            <a:spLocks noGrp="1"/>
          </p:cNvSpPr>
          <p:nvPr>
            <p:ph type="sldNum" sz="quarter" idx="10"/>
          </p:nvPr>
        </p:nvSpPr>
        <p:spPr/>
        <p:txBody>
          <a:bodyPr/>
          <a:lstStyle/>
          <a:p>
            <a:pPr>
              <a:defRPr/>
            </a:pPr>
            <a:fld id="{7986B956-CD16-7142-AA34-CD99E17C6772}" type="slidenum">
              <a:rPr lang="en-US" smtClean="0"/>
              <a:pPr>
                <a:defRPr/>
              </a:pPr>
              <a:t>25</a:t>
            </a:fld>
            <a:endParaRPr lang="en-US"/>
          </a:p>
        </p:txBody>
      </p:sp>
    </p:spTree>
    <p:extLst>
      <p:ext uri="{BB962C8B-B14F-4D97-AF65-F5344CB8AC3E}">
        <p14:creationId xmlns:p14="http://schemas.microsoft.com/office/powerpoint/2010/main" val="581012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a quick walkthrough of the exercise before asking others to do it</a:t>
            </a:r>
            <a:endParaRPr lang="en-US" dirty="0"/>
          </a:p>
        </p:txBody>
      </p:sp>
      <p:sp>
        <p:nvSpPr>
          <p:cNvPr id="4" name="Slide Number Placeholder 3"/>
          <p:cNvSpPr>
            <a:spLocks noGrp="1"/>
          </p:cNvSpPr>
          <p:nvPr>
            <p:ph type="sldNum" sz="quarter" idx="10"/>
          </p:nvPr>
        </p:nvSpPr>
        <p:spPr/>
        <p:txBody>
          <a:bodyPr/>
          <a:lstStyle/>
          <a:p>
            <a:pPr>
              <a:defRPr/>
            </a:pPr>
            <a:fld id="{7986B956-CD16-7142-AA34-CD99E17C6772}" type="slidenum">
              <a:rPr lang="en-US" smtClean="0"/>
              <a:pPr>
                <a:defRPr/>
              </a:pPr>
              <a:t>27</a:t>
            </a:fld>
            <a:endParaRPr lang="en-US"/>
          </a:p>
        </p:txBody>
      </p:sp>
    </p:spTree>
    <p:extLst>
      <p:ext uri="{BB962C8B-B14F-4D97-AF65-F5344CB8AC3E}">
        <p14:creationId xmlns:p14="http://schemas.microsoft.com/office/powerpoint/2010/main" val="2279486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a quick walkthrough of the exercise before asking others to do it</a:t>
            </a:r>
            <a:endParaRPr lang="en-US" dirty="0"/>
          </a:p>
        </p:txBody>
      </p:sp>
      <p:sp>
        <p:nvSpPr>
          <p:cNvPr id="4" name="Slide Number Placeholder 3"/>
          <p:cNvSpPr>
            <a:spLocks noGrp="1"/>
          </p:cNvSpPr>
          <p:nvPr>
            <p:ph type="sldNum" sz="quarter" idx="10"/>
          </p:nvPr>
        </p:nvSpPr>
        <p:spPr/>
        <p:txBody>
          <a:bodyPr/>
          <a:lstStyle/>
          <a:p>
            <a:pPr>
              <a:defRPr/>
            </a:pPr>
            <a:fld id="{7986B956-CD16-7142-AA34-CD99E17C6772}" type="slidenum">
              <a:rPr lang="en-US" smtClean="0"/>
              <a:pPr>
                <a:defRPr/>
              </a:pPr>
              <a:t>37</a:t>
            </a:fld>
            <a:endParaRPr lang="en-US"/>
          </a:p>
        </p:txBody>
      </p:sp>
    </p:spTree>
    <p:extLst>
      <p:ext uri="{BB962C8B-B14F-4D97-AF65-F5344CB8AC3E}">
        <p14:creationId xmlns:p14="http://schemas.microsoft.com/office/powerpoint/2010/main" val="34589805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5932" y="5583883"/>
            <a:ext cx="3440137" cy="667960"/>
          </a:xfrm>
          <a:prstGeom prst="rect">
            <a:avLst/>
          </a:prstGeom>
        </p:spPr>
      </p:pic>
      <p:sp>
        <p:nvSpPr>
          <p:cNvPr id="2" name="Footer Placeholder 1"/>
          <p:cNvSpPr>
            <a:spLocks noGrp="1"/>
          </p:cNvSpPr>
          <p:nvPr>
            <p:ph type="ftr" sz="quarter" idx="11"/>
          </p:nvPr>
        </p:nvSpPr>
        <p:spPr>
          <a:xfrm>
            <a:off x="4038600" y="6656636"/>
            <a:ext cx="4114800" cy="201364"/>
          </a:xfrm>
        </p:spPr>
        <p:txBody>
          <a:bodyPr/>
          <a:lstStyle>
            <a:lvl1pPr>
              <a:defRPr>
                <a:solidFill>
                  <a:schemeClr val="tx1">
                    <a:lumMod val="40000"/>
                    <a:lumOff val="60000"/>
                  </a:schemeClr>
                </a:solidFill>
              </a:defRPr>
            </a:lvl1pPr>
          </a:lstStyle>
          <a:p>
            <a:r>
              <a:rPr lang="en-US" dirty="0"/>
              <a:t>Confidential, Dynatrace LLC</a:t>
            </a:r>
          </a:p>
        </p:txBody>
      </p:sp>
      <p:sp>
        <p:nvSpPr>
          <p:cNvPr id="4" name="Slide Number Placeholder 3"/>
          <p:cNvSpPr>
            <a:spLocks noGrp="1"/>
          </p:cNvSpPr>
          <p:nvPr>
            <p:ph type="sldNum" sz="quarter" idx="12"/>
          </p:nvPr>
        </p:nvSpPr>
        <p:spPr/>
        <p:txBody>
          <a:bodyPr/>
          <a:lstStyle>
            <a:lvl1pPr>
              <a:defRPr>
                <a:solidFill>
                  <a:schemeClr val="tx1">
                    <a:lumMod val="40000"/>
                    <a:lumOff val="60000"/>
                  </a:schemeClr>
                </a:solidFill>
              </a:defRPr>
            </a:lvl1pPr>
          </a:lstStyle>
          <a:p>
            <a:fld id="{43BA0369-9F40-4B56-945B-D8308AE94A9C}" type="slidenum">
              <a:rPr lang="en-US" smtClean="0"/>
              <a:pPr/>
              <a:t>‹#›</a:t>
            </a:fld>
            <a:endParaRPr lang="en-US" dirty="0"/>
          </a:p>
        </p:txBody>
      </p:sp>
      <p:sp>
        <p:nvSpPr>
          <p:cNvPr id="6" name="Title 5"/>
          <p:cNvSpPr>
            <a:spLocks noGrp="1"/>
          </p:cNvSpPr>
          <p:nvPr>
            <p:ph type="title" hasCustomPrompt="1"/>
          </p:nvPr>
        </p:nvSpPr>
        <p:spPr>
          <a:xfrm>
            <a:off x="696075" y="1948970"/>
            <a:ext cx="10799850" cy="757627"/>
          </a:xfrm>
        </p:spPr>
        <p:txBody>
          <a:bodyPr anchor="b" anchorCtr="0">
            <a:noAutofit/>
          </a:bodyPr>
          <a:lstStyle>
            <a:lvl1pPr>
              <a:defRPr sz="5800" b="0">
                <a:solidFill>
                  <a:schemeClr val="bg2"/>
                </a:solidFill>
              </a:defRPr>
            </a:lvl1pPr>
          </a:lstStyle>
          <a:p>
            <a:r>
              <a:rPr lang="en-US" dirty="0"/>
              <a:t>Presentation Title</a:t>
            </a:r>
          </a:p>
        </p:txBody>
      </p:sp>
      <p:sp>
        <p:nvSpPr>
          <p:cNvPr id="10" name="Text Placeholder 9"/>
          <p:cNvSpPr>
            <a:spLocks noGrp="1"/>
          </p:cNvSpPr>
          <p:nvPr>
            <p:ph type="body" sz="quarter" idx="13" hasCustomPrompt="1"/>
          </p:nvPr>
        </p:nvSpPr>
        <p:spPr>
          <a:xfrm>
            <a:off x="1282245" y="3136230"/>
            <a:ext cx="9627510" cy="571500"/>
          </a:xfrm>
        </p:spPr>
        <p:txBody>
          <a:bodyPr>
            <a:noAutofit/>
          </a:bodyPr>
          <a:lstStyle>
            <a:lvl1pPr marL="0" indent="0" algn="ctr">
              <a:buNone/>
              <a:defRPr>
                <a:solidFill>
                  <a:schemeClr val="bg2"/>
                </a:solidFill>
              </a:defRPr>
            </a:lvl1pPr>
          </a:lstStyle>
          <a:p>
            <a:pPr lvl="0"/>
            <a:r>
              <a:rPr lang="en-US" dirty="0"/>
              <a:t>Subtitle</a:t>
            </a:r>
          </a:p>
        </p:txBody>
      </p:sp>
      <p:sp>
        <p:nvSpPr>
          <p:cNvPr id="11" name="Text Placeholder 9"/>
          <p:cNvSpPr>
            <a:spLocks noGrp="1"/>
          </p:cNvSpPr>
          <p:nvPr>
            <p:ph type="body" sz="quarter" idx="14" hasCustomPrompt="1"/>
          </p:nvPr>
        </p:nvSpPr>
        <p:spPr>
          <a:xfrm>
            <a:off x="1286823" y="4216666"/>
            <a:ext cx="9618354" cy="571500"/>
          </a:xfrm>
        </p:spPr>
        <p:txBody>
          <a:bodyPr anchor="ctr" anchorCtr="0">
            <a:noAutofit/>
          </a:bodyPr>
          <a:lstStyle>
            <a:lvl1pPr marL="0" indent="0" algn="ctr">
              <a:buNone/>
              <a:defRPr sz="2300" baseline="0">
                <a:solidFill>
                  <a:schemeClr val="bg2"/>
                </a:solidFill>
              </a:defRPr>
            </a:lvl1pPr>
          </a:lstStyle>
          <a:p>
            <a:pPr lvl="0"/>
            <a:r>
              <a:rPr lang="en-US" dirty="0"/>
              <a:t>Speaker Name and Title</a:t>
            </a:r>
          </a:p>
        </p:txBody>
      </p:sp>
    </p:spTree>
    <p:extLst>
      <p:ext uri="{BB962C8B-B14F-4D97-AF65-F5344CB8AC3E}">
        <p14:creationId xmlns:p14="http://schemas.microsoft.com/office/powerpoint/2010/main" val="8409920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_green_ligh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34910" b="36883"/>
          <a:stretch/>
        </p:blipFill>
        <p:spPr>
          <a:xfrm>
            <a:off x="6807201" y="1724691"/>
            <a:ext cx="5400039" cy="5163789"/>
          </a:xfrm>
          <a:prstGeom prst="rect">
            <a:avLst/>
          </a:prstGeom>
        </p:spPr>
      </p:pic>
      <p:sp>
        <p:nvSpPr>
          <p:cNvPr id="16" name="Text Placeholder 6"/>
          <p:cNvSpPr>
            <a:spLocks noGrp="1"/>
          </p:cNvSpPr>
          <p:nvPr>
            <p:ph type="body" sz="quarter" idx="13" hasCustomPrompt="1"/>
          </p:nvPr>
        </p:nvSpPr>
        <p:spPr>
          <a:xfrm>
            <a:off x="539115" y="3843951"/>
            <a:ext cx="2749151" cy="523220"/>
          </a:xfrm>
        </p:spPr>
        <p:txBody>
          <a:bodyPr wrap="none" anchor="t" anchorCtr="0">
            <a:spAutoFit/>
          </a:bodyPr>
          <a:lstStyle>
            <a:lvl1pPr marL="0" indent="0">
              <a:buNone/>
              <a:defRPr>
                <a:solidFill>
                  <a:schemeClr val="bg2"/>
                </a:solidFill>
              </a:defRPr>
            </a:lvl1pPr>
          </a:lstStyle>
          <a:p>
            <a:pPr lvl="0"/>
            <a:r>
              <a:rPr lang="en-US" dirty="0"/>
              <a:t>Click to add name</a:t>
            </a:r>
          </a:p>
        </p:txBody>
      </p:sp>
      <p:sp>
        <p:nvSpPr>
          <p:cNvPr id="17" name="Text Placeholder 6"/>
          <p:cNvSpPr>
            <a:spLocks noGrp="1"/>
          </p:cNvSpPr>
          <p:nvPr>
            <p:ph type="body" sz="quarter" idx="14" hasCustomPrompt="1"/>
          </p:nvPr>
        </p:nvSpPr>
        <p:spPr>
          <a:xfrm>
            <a:off x="539115" y="4394107"/>
            <a:ext cx="1841273" cy="400110"/>
          </a:xfrm>
        </p:spPr>
        <p:txBody>
          <a:bodyPr wrap="none" anchor="t" anchorCtr="0">
            <a:spAutoFit/>
          </a:bodyPr>
          <a:lstStyle>
            <a:lvl1pPr marL="0" indent="0">
              <a:buNone/>
              <a:defRPr sz="2000">
                <a:solidFill>
                  <a:schemeClr val="bg2"/>
                </a:solidFill>
              </a:defRPr>
            </a:lvl1pPr>
          </a:lstStyle>
          <a:p>
            <a:pPr lvl="0"/>
            <a:r>
              <a:rPr lang="en-US" dirty="0"/>
              <a:t>Click to add title</a:t>
            </a:r>
          </a:p>
        </p:txBody>
      </p:sp>
      <p:sp>
        <p:nvSpPr>
          <p:cNvPr id="3" name="Title 2"/>
          <p:cNvSpPr>
            <a:spLocks noGrp="1"/>
          </p:cNvSpPr>
          <p:nvPr>
            <p:ph type="title" hasCustomPrompt="1"/>
          </p:nvPr>
        </p:nvSpPr>
        <p:spPr>
          <a:xfrm>
            <a:off x="365905" y="1619466"/>
            <a:ext cx="8384805" cy="757627"/>
          </a:xfrm>
        </p:spPr>
        <p:txBody>
          <a:bodyPr>
            <a:noAutofit/>
          </a:bodyPr>
          <a:lstStyle>
            <a:lvl1pPr algn="l">
              <a:defRPr sz="5400">
                <a:solidFill>
                  <a:schemeClr val="tx1"/>
                </a:solidFill>
              </a:defRPr>
            </a:lvl1pPr>
          </a:lstStyle>
          <a:p>
            <a:r>
              <a:rPr lang="en-US" dirty="0"/>
              <a:t>Click to add slide title</a:t>
            </a:r>
          </a:p>
        </p:txBody>
      </p:sp>
      <p:sp>
        <p:nvSpPr>
          <p:cNvPr id="2" name="Footer Placeholder 1"/>
          <p:cNvSpPr>
            <a:spLocks noGrp="1"/>
          </p:cNvSpPr>
          <p:nvPr>
            <p:ph type="ftr" sz="quarter" idx="15"/>
          </p:nvPr>
        </p:nvSpPr>
        <p:spPr/>
        <p:txBody>
          <a:bodyPr/>
          <a:lstStyle/>
          <a:p>
            <a:r>
              <a:rPr lang="en-US" dirty="0"/>
              <a:t>Confidential, Dynatrace LLC</a:t>
            </a:r>
          </a:p>
        </p:txBody>
      </p:sp>
      <p:sp>
        <p:nvSpPr>
          <p:cNvPr id="4" name="Slide Number Placeholder 3"/>
          <p:cNvSpPr>
            <a:spLocks noGrp="1"/>
          </p:cNvSpPr>
          <p:nvPr>
            <p:ph type="sldNum" sz="quarter" idx="16"/>
          </p:nvPr>
        </p:nvSpPr>
        <p:spPr/>
        <p:txBody>
          <a:bodyPr/>
          <a:lstStyle/>
          <a:p>
            <a:fld id="{361E82BE-B626-4EB2-8898-B03C44A2E9A4}" type="slidenum">
              <a:rPr lang="en-US" smtClean="0"/>
              <a:pPr/>
              <a:t>‹#›</a:t>
            </a:fld>
            <a:endParaRPr lang="en-US" dirty="0"/>
          </a:p>
        </p:txBody>
      </p:sp>
    </p:spTree>
    <p:extLst>
      <p:ext uri="{BB962C8B-B14F-4D97-AF65-F5344CB8AC3E}">
        <p14:creationId xmlns:p14="http://schemas.microsoft.com/office/powerpoint/2010/main" val="2172261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ext Placeholder 2"/>
          <p:cNvSpPr>
            <a:spLocks noGrp="1"/>
          </p:cNvSpPr>
          <p:nvPr>
            <p:ph idx="12"/>
          </p:nvPr>
        </p:nvSpPr>
        <p:spPr>
          <a:xfrm>
            <a:off x="1188721" y="1825625"/>
            <a:ext cx="9811976" cy="4351338"/>
          </a:xfrm>
          <a:prstGeom prst="rect">
            <a:avLst/>
          </a:prstGeom>
        </p:spPr>
        <p:txBody>
          <a:bodyPr vert="horz" lIns="91440" tIns="45720" rIns="91440" bIns="45720" rtlCol="0">
            <a:normAutofit/>
          </a:bodyPr>
          <a:lstStyle>
            <a:lvl1pPr>
              <a:defRPr>
                <a:solidFill>
                  <a:schemeClr val="tx1"/>
                </a:solidFill>
              </a:defRPr>
            </a:lvl1pPr>
          </a:lstStyle>
          <a:p>
            <a:pPr lvl="0"/>
            <a:r>
              <a:rPr lang="en-US" dirty="0"/>
              <a:t>Click to edit Master text styles</a:t>
            </a:r>
          </a:p>
          <a:p>
            <a:pPr lvl="1"/>
            <a:r>
              <a:rPr lang="en-US" dirty="0"/>
              <a:t>Second level</a:t>
            </a:r>
          </a:p>
          <a:p>
            <a:pPr lvl="2"/>
            <a:r>
              <a:rPr lang="en-US" dirty="0"/>
              <a:t>Third level</a:t>
            </a:r>
          </a:p>
        </p:txBody>
      </p:sp>
      <p:sp>
        <p:nvSpPr>
          <p:cNvPr id="4" name="Slide Number Placeholder 3"/>
          <p:cNvSpPr>
            <a:spLocks noGrp="1"/>
          </p:cNvSpPr>
          <p:nvPr>
            <p:ph type="sldNum" sz="quarter" idx="10"/>
          </p:nvPr>
        </p:nvSpPr>
        <p:spPr/>
        <p:txBody>
          <a:bodyPr/>
          <a:lstStyle>
            <a:lvl1pPr>
              <a:defRPr>
                <a:solidFill>
                  <a:schemeClr val="tx1">
                    <a:lumMod val="40000"/>
                    <a:lumOff val="60000"/>
                  </a:schemeClr>
                </a:solidFill>
              </a:defRPr>
            </a:lvl1pPr>
          </a:lstStyle>
          <a:p>
            <a:fld id="{361E82BE-B626-4EB2-8898-B03C44A2E9A4}" type="slidenum">
              <a:rPr lang="en-US" smtClean="0"/>
              <a:pPr/>
              <a:t>‹#›</a:t>
            </a:fld>
            <a:endParaRPr lang="en-US" dirty="0"/>
          </a:p>
        </p:txBody>
      </p:sp>
      <p:sp>
        <p:nvSpPr>
          <p:cNvPr id="5" name="Footer Placeholder 4"/>
          <p:cNvSpPr>
            <a:spLocks noGrp="1"/>
          </p:cNvSpPr>
          <p:nvPr>
            <p:ph type="ftr" sz="quarter" idx="11"/>
          </p:nvPr>
        </p:nvSpPr>
        <p:spPr>
          <a:xfrm>
            <a:off x="4038600" y="6656636"/>
            <a:ext cx="4114800" cy="201364"/>
          </a:xfrm>
        </p:spPr>
        <p:txBody>
          <a:bodyPr/>
          <a:lstStyle>
            <a:lvl1pPr>
              <a:defRPr>
                <a:solidFill>
                  <a:schemeClr val="tx1">
                    <a:lumMod val="40000"/>
                    <a:lumOff val="60000"/>
                  </a:schemeClr>
                </a:solidFill>
              </a:defRPr>
            </a:lvl1pPr>
          </a:lstStyle>
          <a:p>
            <a:r>
              <a:rPr lang="en-US" dirty="0"/>
              <a:t>Confidential, Dynatrace LLC</a:t>
            </a:r>
          </a:p>
        </p:txBody>
      </p:sp>
      <p:sp>
        <p:nvSpPr>
          <p:cNvPr id="8" name="Title Placeholder 1"/>
          <p:cNvSpPr>
            <a:spLocks noGrp="1"/>
          </p:cNvSpPr>
          <p:nvPr>
            <p:ph type="title"/>
          </p:nvPr>
        </p:nvSpPr>
        <p:spPr>
          <a:xfrm>
            <a:off x="1188721" y="436759"/>
            <a:ext cx="9811976" cy="757627"/>
          </a:xfrm>
          <a:prstGeom prst="rect">
            <a:avLst/>
          </a:prstGeom>
        </p:spPr>
        <p:txBody>
          <a:bodyPr vert="horz" lIns="91440" tIns="45720" rIns="91440" bIns="45720" rtlCol="0" anchor="t">
            <a:normAutofit/>
          </a:bodyPr>
          <a:lstStyle>
            <a:lvl1pPr>
              <a:defRPr>
                <a:solidFill>
                  <a:schemeClr val="tx1"/>
                </a:solidFill>
              </a:defRPr>
            </a:lvl1pPr>
          </a:lstStyle>
          <a:p>
            <a:r>
              <a:rPr lang="en-US" dirty="0"/>
              <a:t>Click to add title</a:t>
            </a:r>
          </a:p>
        </p:txBody>
      </p:sp>
    </p:spTree>
    <p:extLst>
      <p:ext uri="{BB962C8B-B14F-4D97-AF65-F5344CB8AC3E}">
        <p14:creationId xmlns:p14="http://schemas.microsoft.com/office/powerpoint/2010/main" val="212411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Slide Number Placeholder 2"/>
          <p:cNvSpPr>
            <a:spLocks noGrp="1"/>
          </p:cNvSpPr>
          <p:nvPr>
            <p:ph type="sldNum" sz="quarter" idx="10"/>
          </p:nvPr>
        </p:nvSpPr>
        <p:spPr/>
        <p:txBody>
          <a:bodyPr/>
          <a:lstStyle/>
          <a:p>
            <a:fld id="{361E82BE-B626-4EB2-8898-B03C44A2E9A4}"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Confidential, Dynatrace LLC</a:t>
            </a:r>
          </a:p>
        </p:txBody>
      </p:sp>
    </p:spTree>
    <p:extLst>
      <p:ext uri="{BB962C8B-B14F-4D97-AF65-F5344CB8AC3E}">
        <p14:creationId xmlns:p14="http://schemas.microsoft.com/office/powerpoint/2010/main" val="773027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a and two Content">
    <p:spTree>
      <p:nvGrpSpPr>
        <p:cNvPr id="1" name=""/>
        <p:cNvGrpSpPr/>
        <p:nvPr/>
      </p:nvGrpSpPr>
      <p:grpSpPr>
        <a:xfrm>
          <a:off x="0" y="0"/>
          <a:ext cx="0" cy="0"/>
          <a:chOff x="0" y="0"/>
          <a:chExt cx="0" cy="0"/>
        </a:xfrm>
      </p:grpSpPr>
      <p:sp>
        <p:nvSpPr>
          <p:cNvPr id="11" name="Content Placeholder 3"/>
          <p:cNvSpPr>
            <a:spLocks noGrp="1"/>
          </p:cNvSpPr>
          <p:nvPr>
            <p:ph sz="half" idx="2"/>
          </p:nvPr>
        </p:nvSpPr>
        <p:spPr>
          <a:xfrm>
            <a:off x="1188721" y="1825625"/>
            <a:ext cx="4475911" cy="3753765"/>
          </a:xfrm>
        </p:spPr>
        <p:txBody>
          <a:bodyPr>
            <a:noAutofit/>
          </a:bodyPr>
          <a:lstStyle>
            <a:lvl1pPr marL="231775" indent="-231775">
              <a:buClr>
                <a:schemeClr val="accent1"/>
              </a:buClr>
              <a:buFont typeface="Arial" panose="020B0604020202020204" pitchFamily="34" charset="0"/>
              <a:buChar char="•"/>
              <a:defRPr sz="2400"/>
            </a:lvl1pPr>
            <a:lvl2pPr marL="573088" indent="-115888">
              <a:buClr>
                <a:srgbClr val="626D6E"/>
              </a:buClr>
              <a:buSzPct val="80000"/>
              <a:defRPr sz="2000">
                <a:solidFill>
                  <a:schemeClr val="bg2"/>
                </a:solidFill>
              </a:defRPr>
            </a:lvl2pPr>
            <a:lvl3pPr marL="1030288" indent="-115888">
              <a:buClr>
                <a:srgbClr val="626D6E"/>
              </a:buClr>
              <a:buSzPct val="80000"/>
              <a:defRPr sz="2000">
                <a:solidFill>
                  <a:schemeClr val="bg2"/>
                </a:solidFill>
              </a:defRPr>
            </a:lvl3pPr>
            <a:lvl4pPr>
              <a:buClr>
                <a:schemeClr val="accent1"/>
              </a:buClr>
              <a:defRPr sz="1800">
                <a:solidFill>
                  <a:schemeClr val="tx2"/>
                </a:solidFill>
              </a:defRPr>
            </a:lvl4pPr>
            <a:lvl5pPr>
              <a:buClr>
                <a:schemeClr val="accent1"/>
              </a:buCl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2" name="Footer Placeholder 1"/>
          <p:cNvSpPr>
            <a:spLocks noGrp="1"/>
          </p:cNvSpPr>
          <p:nvPr>
            <p:ph type="ftr" sz="quarter" idx="10"/>
          </p:nvPr>
        </p:nvSpPr>
        <p:spPr/>
        <p:txBody>
          <a:bodyPr/>
          <a:lstStyle>
            <a:lvl1pPr>
              <a:defRPr>
                <a:solidFill>
                  <a:schemeClr val="tx1">
                    <a:lumMod val="40000"/>
                    <a:lumOff val="60000"/>
                  </a:schemeClr>
                </a:solidFill>
              </a:defRPr>
            </a:lvl1pPr>
          </a:lstStyle>
          <a:p>
            <a:r>
              <a:rPr lang="en-US" dirty="0"/>
              <a:t>Confidential, Dynatrace LLC</a:t>
            </a:r>
          </a:p>
        </p:txBody>
      </p:sp>
      <p:sp>
        <p:nvSpPr>
          <p:cNvPr id="3" name="Slide Number Placeholder 2"/>
          <p:cNvSpPr>
            <a:spLocks noGrp="1"/>
          </p:cNvSpPr>
          <p:nvPr>
            <p:ph type="sldNum" sz="quarter" idx="11"/>
          </p:nvPr>
        </p:nvSpPr>
        <p:spPr/>
        <p:txBody>
          <a:bodyPr/>
          <a:lstStyle>
            <a:lvl1pPr>
              <a:defRPr>
                <a:solidFill>
                  <a:schemeClr val="tx1">
                    <a:lumMod val="40000"/>
                    <a:lumOff val="60000"/>
                  </a:schemeClr>
                </a:solidFill>
              </a:defRPr>
            </a:lvl1pPr>
          </a:lstStyle>
          <a:p>
            <a:fld id="{361E82BE-B626-4EB2-8898-B03C44A2E9A4}" type="slidenum">
              <a:rPr lang="en-US" smtClean="0"/>
              <a:pPr/>
              <a:t>‹#›</a:t>
            </a:fld>
            <a:endParaRPr lang="en-US" dirty="0"/>
          </a:p>
        </p:txBody>
      </p:sp>
      <p:sp>
        <p:nvSpPr>
          <p:cNvPr id="8" name="Title Placeholder 1"/>
          <p:cNvSpPr>
            <a:spLocks noGrp="1"/>
          </p:cNvSpPr>
          <p:nvPr>
            <p:ph type="title"/>
          </p:nvPr>
        </p:nvSpPr>
        <p:spPr>
          <a:xfrm>
            <a:off x="1188721" y="436759"/>
            <a:ext cx="9811976" cy="757627"/>
          </a:xfrm>
          <a:prstGeom prst="rect">
            <a:avLst/>
          </a:prstGeom>
        </p:spPr>
        <p:txBody>
          <a:bodyPr vert="horz" lIns="91440" tIns="45720" rIns="91440" bIns="45720" rtlCol="0" anchor="t">
            <a:normAutofit/>
          </a:bodyPr>
          <a:lstStyle>
            <a:lvl1pPr>
              <a:defRPr>
                <a:solidFill>
                  <a:schemeClr val="tx1"/>
                </a:solidFill>
              </a:defRPr>
            </a:lvl1pPr>
          </a:lstStyle>
          <a:p>
            <a:r>
              <a:rPr lang="en-US" dirty="0"/>
              <a:t>Click to add title</a:t>
            </a:r>
          </a:p>
        </p:txBody>
      </p:sp>
      <p:sp>
        <p:nvSpPr>
          <p:cNvPr id="12" name="Content Placeholder 3"/>
          <p:cNvSpPr>
            <a:spLocks noGrp="1"/>
          </p:cNvSpPr>
          <p:nvPr>
            <p:ph sz="half" idx="12"/>
          </p:nvPr>
        </p:nvSpPr>
        <p:spPr>
          <a:xfrm>
            <a:off x="6524786" y="1825624"/>
            <a:ext cx="4475911" cy="3753765"/>
          </a:xfrm>
        </p:spPr>
        <p:txBody>
          <a:bodyPr>
            <a:noAutofit/>
          </a:bodyPr>
          <a:lstStyle>
            <a:lvl1pPr marL="231775" indent="-231775">
              <a:buClr>
                <a:schemeClr val="accent1"/>
              </a:buClr>
              <a:buFont typeface="Arial" panose="020B0604020202020204" pitchFamily="34" charset="0"/>
              <a:buChar char="•"/>
              <a:defRPr sz="2400"/>
            </a:lvl1pPr>
            <a:lvl2pPr marL="573088" indent="-115888">
              <a:buClr>
                <a:srgbClr val="626D6E"/>
              </a:buClr>
              <a:buSzPct val="80000"/>
              <a:defRPr sz="2000">
                <a:solidFill>
                  <a:schemeClr val="bg2"/>
                </a:solidFill>
              </a:defRPr>
            </a:lvl2pPr>
            <a:lvl3pPr marL="1030288" indent="-115888">
              <a:buClr>
                <a:srgbClr val="626D6E"/>
              </a:buClr>
              <a:buSzPct val="80000"/>
              <a:defRPr sz="2000">
                <a:solidFill>
                  <a:schemeClr val="bg2"/>
                </a:solidFill>
              </a:defRPr>
            </a:lvl3pPr>
            <a:lvl4pPr>
              <a:buClr>
                <a:schemeClr val="accent1"/>
              </a:buClr>
              <a:defRPr sz="1800">
                <a:solidFill>
                  <a:schemeClr val="tx2"/>
                </a:solidFill>
              </a:defRPr>
            </a:lvl4pPr>
            <a:lvl5pPr>
              <a:buClr>
                <a:schemeClr val="accent1"/>
              </a:buCl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039506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3 image_1/3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867" y="904866"/>
            <a:ext cx="4360922" cy="708301"/>
          </a:xfrm>
        </p:spPr>
        <p:txBody>
          <a:bodyPr>
            <a:noAutofit/>
          </a:bodyPr>
          <a:lstStyle>
            <a:lvl1pPr algn="l">
              <a:defRPr sz="3600">
                <a:solidFill>
                  <a:schemeClr val="tx1"/>
                </a:solidFill>
              </a:defRPr>
            </a:lvl1pPr>
          </a:lstStyle>
          <a:p>
            <a:r>
              <a:rPr lang="en-US" dirty="0"/>
              <a:t>Click to edit title</a:t>
            </a:r>
          </a:p>
        </p:txBody>
      </p:sp>
      <p:sp>
        <p:nvSpPr>
          <p:cNvPr id="3" name="Content Placeholder 2"/>
          <p:cNvSpPr>
            <a:spLocks noGrp="1"/>
          </p:cNvSpPr>
          <p:nvPr>
            <p:ph sz="half" idx="1"/>
          </p:nvPr>
        </p:nvSpPr>
        <p:spPr>
          <a:xfrm>
            <a:off x="161866" y="2518033"/>
            <a:ext cx="4360921" cy="3310309"/>
          </a:xfrm>
        </p:spPr>
        <p:txBody>
          <a:bodyPr>
            <a:noAutofit/>
          </a:bodyPr>
          <a:lstStyle>
            <a:lvl1pPr>
              <a:buClr>
                <a:schemeClr val="accent1"/>
              </a:buClr>
              <a:defRPr>
                <a:solidFill>
                  <a:schemeClr val="tx1"/>
                </a:solidFill>
              </a:defRPr>
            </a:lvl1pPr>
            <a:lvl2pPr marL="627063" indent="-169863">
              <a:buClr>
                <a:srgbClr val="414141"/>
              </a:buClr>
              <a:buSzPct val="80000"/>
              <a:buFont typeface="Arial" panose="020B0604020202020204" pitchFamily="34" charset="0"/>
              <a:buChar char="•"/>
              <a:defRPr>
                <a:solidFill>
                  <a:schemeClr val="bg2"/>
                </a:solidFill>
              </a:defRPr>
            </a:lvl2pPr>
            <a:lvl3pPr marL="1084263" indent="-169863">
              <a:buClr>
                <a:srgbClr val="414141"/>
              </a:buClr>
              <a:buSzPct val="80000"/>
              <a:buFont typeface="Arial" panose="020B0604020202020204" pitchFamily="34" charset="0"/>
              <a:buChar char="•"/>
              <a:defRPr>
                <a:solidFill>
                  <a:schemeClr val="bg2"/>
                </a:solidFill>
              </a:defRPr>
            </a:lvl3p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12"/>
          </p:nvPr>
        </p:nvSpPr>
        <p:spPr/>
        <p:txBody>
          <a:bodyPr/>
          <a:lstStyle/>
          <a:p>
            <a:fld id="{43BA0369-9F40-4B56-945B-D8308AE94A9C}" type="slidenum">
              <a:rPr lang="en-US" smtClean="0"/>
              <a:t>‹#›</a:t>
            </a:fld>
            <a:endParaRPr lang="en-US"/>
          </a:p>
        </p:txBody>
      </p:sp>
      <p:sp>
        <p:nvSpPr>
          <p:cNvPr id="12" name="TextBox 11"/>
          <p:cNvSpPr txBox="1"/>
          <p:nvPr userDrawn="1"/>
        </p:nvSpPr>
        <p:spPr>
          <a:xfrm>
            <a:off x="5380900" y="6627168"/>
            <a:ext cx="1430200" cy="230832"/>
          </a:xfrm>
          <a:prstGeom prst="rect">
            <a:avLst/>
          </a:prstGeom>
          <a:noFill/>
        </p:spPr>
        <p:txBody>
          <a:bodyPr wrap="none" rtlCol="0" anchor="b">
            <a:spAutoFit/>
          </a:bodyPr>
          <a:lstStyle/>
          <a:p>
            <a:pPr algn="ctr"/>
            <a:r>
              <a:rPr lang="en-US" sz="900" dirty="0">
                <a:solidFill>
                  <a:schemeClr val="tx2"/>
                </a:solidFill>
              </a:rPr>
              <a:t>Copyright 2016, Dynatrace</a:t>
            </a:r>
          </a:p>
        </p:txBody>
      </p:sp>
      <p:sp>
        <p:nvSpPr>
          <p:cNvPr id="5" name="Picture Placeholder 4"/>
          <p:cNvSpPr>
            <a:spLocks noGrp="1"/>
          </p:cNvSpPr>
          <p:nvPr>
            <p:ph type="pic" sz="quarter" idx="13"/>
          </p:nvPr>
        </p:nvSpPr>
        <p:spPr>
          <a:xfrm>
            <a:off x="4522788" y="0"/>
            <a:ext cx="7669212" cy="6858000"/>
          </a:xfrm>
          <a:solidFill>
            <a:schemeClr val="bg1">
              <a:lumMod val="95000"/>
            </a:schemeClr>
          </a:solidFill>
        </p:spPr>
        <p:txBody>
          <a:bodyPr/>
          <a:lstStyle>
            <a:lvl1pPr marL="0" indent="0">
              <a:buNone/>
              <a:defRPr/>
            </a:lvl1pPr>
          </a:lstStyle>
          <a:p>
            <a:endParaRPr lang="en-US" dirty="0"/>
          </a:p>
        </p:txBody>
      </p:sp>
      <p:sp>
        <p:nvSpPr>
          <p:cNvPr id="8" name="Footer Placeholder 6"/>
          <p:cNvSpPr>
            <a:spLocks noGrp="1"/>
          </p:cNvSpPr>
          <p:nvPr>
            <p:ph type="ftr" sz="quarter" idx="3"/>
          </p:nvPr>
        </p:nvSpPr>
        <p:spPr>
          <a:xfrm>
            <a:off x="1656645" y="6656636"/>
            <a:ext cx="4114800" cy="201364"/>
          </a:xfrm>
          <a:prstGeom prst="rect">
            <a:avLst/>
          </a:prstGeom>
        </p:spPr>
        <p:txBody>
          <a:bodyPr vert="horz" lIns="91440" tIns="45720" rIns="91440" bIns="45720" rtlCol="0" anchor="ctr"/>
          <a:lstStyle>
            <a:lvl1pPr algn="ctr">
              <a:defRPr sz="1000">
                <a:solidFill>
                  <a:schemeClr val="tx1">
                    <a:lumMod val="40000"/>
                    <a:lumOff val="60000"/>
                  </a:schemeClr>
                </a:solidFill>
              </a:defRPr>
            </a:lvl1pPr>
          </a:lstStyle>
          <a:p>
            <a:r>
              <a:rPr lang="en-US" dirty="0"/>
              <a:t>Confidential, Dynatrace LLC</a:t>
            </a:r>
          </a:p>
        </p:txBody>
      </p:sp>
    </p:spTree>
    <p:extLst>
      <p:ext uri="{BB962C8B-B14F-4D97-AF65-F5344CB8AC3E}">
        <p14:creationId xmlns:p14="http://schemas.microsoft.com/office/powerpoint/2010/main" val="66442594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mphasis">
    <p:bg>
      <p:bgPr>
        <a:solidFill>
          <a:schemeClr val="accent1">
            <a:lumMod val="75000"/>
          </a:schemeClr>
        </a:solidFill>
        <a:effectLst/>
      </p:bgPr>
    </p:bg>
    <p:spTree>
      <p:nvGrpSpPr>
        <p:cNvPr id="1" name=""/>
        <p:cNvGrpSpPr/>
        <p:nvPr/>
      </p:nvGrpSpPr>
      <p:grpSpPr>
        <a:xfrm>
          <a:off x="0" y="0"/>
          <a:ext cx="0" cy="0"/>
          <a:chOff x="0" y="0"/>
          <a:chExt cx="0" cy="0"/>
        </a:xfrm>
      </p:grpSpPr>
      <p:sp>
        <p:nvSpPr>
          <p:cNvPr id="40" name="Title 1"/>
          <p:cNvSpPr>
            <a:spLocks noGrp="1"/>
          </p:cNvSpPr>
          <p:nvPr>
            <p:ph type="title" hasCustomPrompt="1"/>
          </p:nvPr>
        </p:nvSpPr>
        <p:spPr>
          <a:xfrm>
            <a:off x="949124" y="2229759"/>
            <a:ext cx="6381478" cy="2968894"/>
          </a:xfrm>
          <a:prstGeom prst="rect">
            <a:avLst/>
          </a:prstGeom>
        </p:spPr>
        <p:txBody>
          <a:bodyPr>
            <a:noAutofit/>
          </a:bodyPr>
          <a:lstStyle>
            <a:lvl1pPr>
              <a:defRPr sz="5400">
                <a:solidFill>
                  <a:schemeClr val="tx1"/>
                </a:solidFill>
                <a:latin typeface="+mj-lt"/>
                <a:ea typeface="Roboto Light" panose="02000000000000000000" pitchFamily="2" charset="0"/>
              </a:defRPr>
            </a:lvl1pPr>
          </a:lstStyle>
          <a:p>
            <a:r>
              <a:rPr lang="en-US" dirty="0"/>
              <a:t>Click to add section title</a:t>
            </a:r>
            <a:endParaRPr lang="pl-PL" dirty="0"/>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72553" y="1702118"/>
            <a:ext cx="4619447" cy="5441088"/>
          </a:xfrm>
          <a:prstGeom prst="rect">
            <a:avLst/>
          </a:prstGeom>
        </p:spPr>
      </p:pic>
      <p:sp>
        <p:nvSpPr>
          <p:cNvPr id="2" name="Footer Placeholder 1"/>
          <p:cNvSpPr>
            <a:spLocks noGrp="1"/>
          </p:cNvSpPr>
          <p:nvPr>
            <p:ph type="ftr" sz="quarter" idx="10"/>
          </p:nvPr>
        </p:nvSpPr>
        <p:spPr/>
        <p:txBody>
          <a:bodyPr/>
          <a:lstStyle>
            <a:lvl1pPr>
              <a:defRPr>
                <a:solidFill>
                  <a:schemeClr val="tx1">
                    <a:lumMod val="85000"/>
                  </a:schemeClr>
                </a:solidFill>
              </a:defRPr>
            </a:lvl1pPr>
          </a:lstStyle>
          <a:p>
            <a:r>
              <a:rPr lang="en-US" dirty="0"/>
              <a:t>Confidential, Dynatrace LLC</a:t>
            </a:r>
          </a:p>
        </p:txBody>
      </p:sp>
      <p:sp>
        <p:nvSpPr>
          <p:cNvPr id="3" name="Slide Number Placeholder 2"/>
          <p:cNvSpPr>
            <a:spLocks noGrp="1"/>
          </p:cNvSpPr>
          <p:nvPr>
            <p:ph type="sldNum" sz="quarter" idx="11"/>
          </p:nvPr>
        </p:nvSpPr>
        <p:spPr/>
        <p:txBody>
          <a:bodyPr/>
          <a:lstStyle/>
          <a:p>
            <a:fld id="{361E82BE-B626-4EB2-8898-B03C44A2E9A4}" type="slidenum">
              <a:rPr lang="en-US" smtClean="0"/>
              <a:pPr/>
              <a:t>‹#›</a:t>
            </a:fld>
            <a:endParaRPr lang="en-US" dirty="0"/>
          </a:p>
        </p:txBody>
      </p:sp>
    </p:spTree>
    <p:extLst>
      <p:ext uri="{BB962C8B-B14F-4D97-AF65-F5344CB8AC3E}">
        <p14:creationId xmlns:p14="http://schemas.microsoft.com/office/powerpoint/2010/main" val="3271474621"/>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Emphasis_dark">
    <p:bg>
      <p:bgPr>
        <a:solidFill>
          <a:schemeClr val="tx1"/>
        </a:solidFill>
        <a:effectLst/>
      </p:bgPr>
    </p:bg>
    <p:spTree>
      <p:nvGrpSpPr>
        <p:cNvPr id="1" name=""/>
        <p:cNvGrpSpPr/>
        <p:nvPr/>
      </p:nvGrpSpPr>
      <p:grpSpPr>
        <a:xfrm>
          <a:off x="0" y="0"/>
          <a:ext cx="0" cy="0"/>
          <a:chOff x="0" y="0"/>
          <a:chExt cx="0" cy="0"/>
        </a:xfrm>
      </p:grpSpPr>
      <p:sp>
        <p:nvSpPr>
          <p:cNvPr id="40" name="Title 1"/>
          <p:cNvSpPr>
            <a:spLocks noGrp="1"/>
          </p:cNvSpPr>
          <p:nvPr>
            <p:ph type="title" hasCustomPrompt="1"/>
          </p:nvPr>
        </p:nvSpPr>
        <p:spPr>
          <a:xfrm>
            <a:off x="949124" y="2229759"/>
            <a:ext cx="6381478" cy="2968894"/>
          </a:xfrm>
          <a:prstGeom prst="rect">
            <a:avLst/>
          </a:prstGeom>
        </p:spPr>
        <p:txBody>
          <a:bodyPr>
            <a:noAutofit/>
          </a:bodyPr>
          <a:lstStyle>
            <a:lvl1pPr>
              <a:defRPr sz="5400" baseline="0">
                <a:solidFill>
                  <a:schemeClr val="bg1"/>
                </a:solidFill>
                <a:latin typeface="+mj-lt"/>
                <a:ea typeface="Roboto Light" panose="02000000000000000000" pitchFamily="2" charset="0"/>
              </a:defRPr>
            </a:lvl1pPr>
          </a:lstStyle>
          <a:p>
            <a:r>
              <a:rPr lang="en-US" dirty="0"/>
              <a:t>Click to add section title</a:t>
            </a:r>
            <a:endParaRPr lang="pl-PL" dirty="0"/>
          </a:p>
        </p:txBody>
      </p:sp>
      <p:grpSp>
        <p:nvGrpSpPr>
          <p:cNvPr id="4" name="Group 3"/>
          <p:cNvGrpSpPr/>
          <p:nvPr userDrawn="1"/>
        </p:nvGrpSpPr>
        <p:grpSpPr>
          <a:xfrm flipH="1">
            <a:off x="7421725" y="3833813"/>
            <a:ext cx="4243387" cy="3040062"/>
            <a:chOff x="611188" y="3833813"/>
            <a:chExt cx="4243387" cy="3040062"/>
          </a:xfrm>
        </p:grpSpPr>
        <p:sp>
          <p:nvSpPr>
            <p:cNvPr id="5" name="AutoShape 3"/>
            <p:cNvSpPr>
              <a:spLocks noChangeAspect="1" noChangeArrowheads="1" noTextEdit="1"/>
            </p:cNvSpPr>
            <p:nvPr/>
          </p:nvSpPr>
          <p:spPr bwMode="auto">
            <a:xfrm>
              <a:off x="611188" y="3833813"/>
              <a:ext cx="4243387" cy="304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l-PL"/>
            </a:p>
          </p:txBody>
        </p:sp>
        <p:sp>
          <p:nvSpPr>
            <p:cNvPr id="6" name="Freeform 5"/>
            <p:cNvSpPr>
              <a:spLocks/>
            </p:cNvSpPr>
            <p:nvPr/>
          </p:nvSpPr>
          <p:spPr bwMode="auto">
            <a:xfrm>
              <a:off x="2132013" y="4141788"/>
              <a:ext cx="2508250" cy="1670050"/>
            </a:xfrm>
            <a:custGeom>
              <a:avLst/>
              <a:gdLst>
                <a:gd name="T0" fmla="*/ 1225 w 3159"/>
                <a:gd name="T1" fmla="*/ 0 h 2104"/>
                <a:gd name="T2" fmla="*/ 1612 w 3159"/>
                <a:gd name="T3" fmla="*/ 77 h 2104"/>
                <a:gd name="T4" fmla="*/ 1893 w 3159"/>
                <a:gd name="T5" fmla="*/ 549 h 2104"/>
                <a:gd name="T6" fmla="*/ 2482 w 3159"/>
                <a:gd name="T7" fmla="*/ 622 h 2104"/>
                <a:gd name="T8" fmla="*/ 2808 w 3159"/>
                <a:gd name="T9" fmla="*/ 319 h 2104"/>
                <a:gd name="T10" fmla="*/ 3159 w 3159"/>
                <a:gd name="T11" fmla="*/ 475 h 2104"/>
                <a:gd name="T12" fmla="*/ 1343 w 3159"/>
                <a:gd name="T13" fmla="*/ 1477 h 2104"/>
                <a:gd name="T14" fmla="*/ 759 w 3159"/>
                <a:gd name="T15" fmla="*/ 1663 h 2104"/>
                <a:gd name="T16" fmla="*/ 754 w 3159"/>
                <a:gd name="T17" fmla="*/ 1806 h 2104"/>
                <a:gd name="T18" fmla="*/ 326 w 3159"/>
                <a:gd name="T19" fmla="*/ 2043 h 2104"/>
                <a:gd name="T20" fmla="*/ 0 w 3159"/>
                <a:gd name="T21" fmla="*/ 2104 h 2104"/>
                <a:gd name="T22" fmla="*/ 1225 w 3159"/>
                <a:gd name="T23" fmla="*/ 0 h 2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59" h="2104">
                  <a:moveTo>
                    <a:pt x="1225" y="0"/>
                  </a:moveTo>
                  <a:lnTo>
                    <a:pt x="1612" y="77"/>
                  </a:lnTo>
                  <a:lnTo>
                    <a:pt x="1893" y="549"/>
                  </a:lnTo>
                  <a:lnTo>
                    <a:pt x="2482" y="622"/>
                  </a:lnTo>
                  <a:lnTo>
                    <a:pt x="2808" y="319"/>
                  </a:lnTo>
                  <a:lnTo>
                    <a:pt x="3159" y="475"/>
                  </a:lnTo>
                  <a:lnTo>
                    <a:pt x="1343" y="1477"/>
                  </a:lnTo>
                  <a:lnTo>
                    <a:pt x="759" y="1663"/>
                  </a:lnTo>
                  <a:lnTo>
                    <a:pt x="754" y="1806"/>
                  </a:lnTo>
                  <a:lnTo>
                    <a:pt x="326" y="2043"/>
                  </a:lnTo>
                  <a:lnTo>
                    <a:pt x="0" y="2104"/>
                  </a:lnTo>
                  <a:lnTo>
                    <a:pt x="1225" y="0"/>
                  </a:lnTo>
                  <a:close/>
                </a:path>
              </a:pathLst>
            </a:custGeom>
            <a:solidFill>
              <a:srgbClr val="B7B7B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7" name="Freeform 6"/>
            <p:cNvSpPr>
              <a:spLocks/>
            </p:cNvSpPr>
            <p:nvPr/>
          </p:nvSpPr>
          <p:spPr bwMode="auto">
            <a:xfrm>
              <a:off x="2163763" y="4368800"/>
              <a:ext cx="1827212" cy="1436687"/>
            </a:xfrm>
            <a:custGeom>
              <a:avLst/>
              <a:gdLst>
                <a:gd name="T0" fmla="*/ 1625 w 2302"/>
                <a:gd name="T1" fmla="*/ 0 h 1809"/>
                <a:gd name="T2" fmla="*/ 1908 w 2302"/>
                <a:gd name="T3" fmla="*/ 269 h 1809"/>
                <a:gd name="T4" fmla="*/ 2302 w 2302"/>
                <a:gd name="T5" fmla="*/ 274 h 1809"/>
                <a:gd name="T6" fmla="*/ 207 w 2302"/>
                <a:gd name="T7" fmla="*/ 1748 h 1809"/>
                <a:gd name="T8" fmla="*/ 0 w 2302"/>
                <a:gd name="T9" fmla="*/ 1809 h 1809"/>
                <a:gd name="T10" fmla="*/ 1625 w 2302"/>
                <a:gd name="T11" fmla="*/ 0 h 1809"/>
              </a:gdLst>
              <a:ahLst/>
              <a:cxnLst>
                <a:cxn ang="0">
                  <a:pos x="T0" y="T1"/>
                </a:cxn>
                <a:cxn ang="0">
                  <a:pos x="T2" y="T3"/>
                </a:cxn>
                <a:cxn ang="0">
                  <a:pos x="T4" y="T5"/>
                </a:cxn>
                <a:cxn ang="0">
                  <a:pos x="T6" y="T7"/>
                </a:cxn>
                <a:cxn ang="0">
                  <a:pos x="T8" y="T9"/>
                </a:cxn>
                <a:cxn ang="0">
                  <a:pos x="T10" y="T11"/>
                </a:cxn>
              </a:cxnLst>
              <a:rect l="0" t="0" r="r" b="b"/>
              <a:pathLst>
                <a:path w="2302" h="1809">
                  <a:moveTo>
                    <a:pt x="1625" y="0"/>
                  </a:moveTo>
                  <a:lnTo>
                    <a:pt x="1908" y="269"/>
                  </a:lnTo>
                  <a:lnTo>
                    <a:pt x="2302" y="274"/>
                  </a:lnTo>
                  <a:lnTo>
                    <a:pt x="207" y="1748"/>
                  </a:lnTo>
                  <a:lnTo>
                    <a:pt x="0" y="1809"/>
                  </a:lnTo>
                  <a:lnTo>
                    <a:pt x="1625" y="0"/>
                  </a:lnTo>
                  <a:close/>
                </a:path>
              </a:pathLst>
            </a:custGeom>
            <a:solidFill>
              <a:srgbClr val="CCCCC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8" name="Freeform 7"/>
            <p:cNvSpPr>
              <a:spLocks noEditPoints="1"/>
            </p:cNvSpPr>
            <p:nvPr/>
          </p:nvSpPr>
          <p:spPr bwMode="auto">
            <a:xfrm flipH="1">
              <a:off x="3073400" y="3836988"/>
              <a:ext cx="1779587" cy="825500"/>
            </a:xfrm>
            <a:custGeom>
              <a:avLst/>
              <a:gdLst>
                <a:gd name="T0" fmla="*/ 1283 w 2242"/>
                <a:gd name="T1" fmla="*/ 420 h 1041"/>
                <a:gd name="T2" fmla="*/ 1282 w 2242"/>
                <a:gd name="T3" fmla="*/ 577 h 1041"/>
                <a:gd name="T4" fmla="*/ 1256 w 2242"/>
                <a:gd name="T5" fmla="*/ 806 h 1041"/>
                <a:gd name="T6" fmla="*/ 1232 w 2242"/>
                <a:gd name="T7" fmla="*/ 889 h 1041"/>
                <a:gd name="T8" fmla="*/ 1199 w 2242"/>
                <a:gd name="T9" fmla="*/ 913 h 1041"/>
                <a:gd name="T10" fmla="*/ 1220 w 2242"/>
                <a:gd name="T11" fmla="*/ 873 h 1041"/>
                <a:gd name="T12" fmla="*/ 1232 w 2242"/>
                <a:gd name="T13" fmla="*/ 766 h 1041"/>
                <a:gd name="T14" fmla="*/ 1230 w 2242"/>
                <a:gd name="T15" fmla="*/ 686 h 1041"/>
                <a:gd name="T16" fmla="*/ 1091 w 2242"/>
                <a:gd name="T17" fmla="*/ 683 h 1041"/>
                <a:gd name="T18" fmla="*/ 995 w 2242"/>
                <a:gd name="T19" fmla="*/ 676 h 1041"/>
                <a:gd name="T20" fmla="*/ 810 w 2242"/>
                <a:gd name="T21" fmla="*/ 869 h 1041"/>
                <a:gd name="T22" fmla="*/ 932 w 2242"/>
                <a:gd name="T23" fmla="*/ 889 h 1041"/>
                <a:gd name="T24" fmla="*/ 1078 w 2242"/>
                <a:gd name="T25" fmla="*/ 907 h 1041"/>
                <a:gd name="T26" fmla="*/ 1180 w 2242"/>
                <a:gd name="T27" fmla="*/ 915 h 1041"/>
                <a:gd name="T28" fmla="*/ 1191 w 2242"/>
                <a:gd name="T29" fmla="*/ 915 h 1041"/>
                <a:gd name="T30" fmla="*/ 1240 w 2242"/>
                <a:gd name="T31" fmla="*/ 908 h 1041"/>
                <a:gd name="T32" fmla="*/ 1321 w 2242"/>
                <a:gd name="T33" fmla="*/ 835 h 1041"/>
                <a:gd name="T34" fmla="*/ 1421 w 2242"/>
                <a:gd name="T35" fmla="*/ 740 h 1041"/>
                <a:gd name="T36" fmla="*/ 1487 w 2242"/>
                <a:gd name="T37" fmla="*/ 676 h 1041"/>
                <a:gd name="T38" fmla="*/ 1512 w 2242"/>
                <a:gd name="T39" fmla="*/ 621 h 1041"/>
                <a:gd name="T40" fmla="*/ 1505 w 2242"/>
                <a:gd name="T41" fmla="*/ 435 h 1041"/>
                <a:gd name="T42" fmla="*/ 1491 w 2242"/>
                <a:gd name="T43" fmla="*/ 276 h 1041"/>
                <a:gd name="T44" fmla="*/ 1483 w 2242"/>
                <a:gd name="T45" fmla="*/ 208 h 1041"/>
                <a:gd name="T46" fmla="*/ 985 w 2242"/>
                <a:gd name="T47" fmla="*/ 146 h 1041"/>
                <a:gd name="T48" fmla="*/ 917 w 2242"/>
                <a:gd name="T49" fmla="*/ 209 h 1041"/>
                <a:gd name="T50" fmla="*/ 817 w 2242"/>
                <a:gd name="T51" fmla="*/ 305 h 1041"/>
                <a:gd name="T52" fmla="*/ 741 w 2242"/>
                <a:gd name="T53" fmla="*/ 383 h 1041"/>
                <a:gd name="T54" fmla="*/ 731 w 2242"/>
                <a:gd name="T55" fmla="*/ 432 h 1041"/>
                <a:gd name="T56" fmla="*/ 734 w 2242"/>
                <a:gd name="T57" fmla="*/ 555 h 1041"/>
                <a:gd name="T58" fmla="*/ 749 w 2242"/>
                <a:gd name="T59" fmla="*/ 732 h 1041"/>
                <a:gd name="T60" fmla="*/ 760 w 2242"/>
                <a:gd name="T61" fmla="*/ 829 h 1041"/>
                <a:gd name="T62" fmla="*/ 959 w 2242"/>
                <a:gd name="T63" fmla="*/ 621 h 1041"/>
                <a:gd name="T64" fmla="*/ 961 w 2242"/>
                <a:gd name="T65" fmla="*/ 464 h 1041"/>
                <a:gd name="T66" fmla="*/ 930 w 2242"/>
                <a:gd name="T67" fmla="*/ 402 h 1041"/>
                <a:gd name="T68" fmla="*/ 825 w 2242"/>
                <a:gd name="T69" fmla="*/ 399 h 1041"/>
                <a:gd name="T70" fmla="*/ 739 w 2242"/>
                <a:gd name="T71" fmla="*/ 420 h 1041"/>
                <a:gd name="T72" fmla="*/ 758 w 2242"/>
                <a:gd name="T73" fmla="*/ 393 h 1041"/>
                <a:gd name="T74" fmla="*/ 844 w 2242"/>
                <a:gd name="T75" fmla="*/ 372 h 1041"/>
                <a:gd name="T76" fmla="*/ 1065 w 2242"/>
                <a:gd name="T77" fmla="*/ 359 h 1041"/>
                <a:gd name="T78" fmla="*/ 1214 w 2242"/>
                <a:gd name="T79" fmla="*/ 363 h 1041"/>
                <a:gd name="T80" fmla="*/ 1452 w 2242"/>
                <a:gd name="T81" fmla="*/ 175 h 1041"/>
                <a:gd name="T82" fmla="*/ 1384 w 2242"/>
                <a:gd name="T83" fmla="*/ 164 h 1041"/>
                <a:gd name="T84" fmla="*/ 1227 w 2242"/>
                <a:gd name="T85" fmla="*/ 141 h 1041"/>
                <a:gd name="T86" fmla="*/ 1040 w 2242"/>
                <a:gd name="T87" fmla="*/ 125 h 1041"/>
                <a:gd name="T88" fmla="*/ 1334 w 2242"/>
                <a:gd name="T89" fmla="*/ 8 h 1041"/>
                <a:gd name="T90" fmla="*/ 1716 w 2242"/>
                <a:gd name="T91" fmla="*/ 80 h 1041"/>
                <a:gd name="T92" fmla="*/ 2014 w 2242"/>
                <a:gd name="T93" fmla="*/ 206 h 1041"/>
                <a:gd name="T94" fmla="*/ 2197 w 2242"/>
                <a:gd name="T95" fmla="*/ 375 h 1041"/>
                <a:gd name="T96" fmla="*/ 2236 w 2242"/>
                <a:gd name="T97" fmla="*/ 571 h 1041"/>
                <a:gd name="T98" fmla="*/ 2121 w 2242"/>
                <a:gd name="T99" fmla="*/ 756 h 1041"/>
                <a:gd name="T100" fmla="*/ 1878 w 2242"/>
                <a:gd name="T101" fmla="*/ 905 h 1041"/>
                <a:gd name="T102" fmla="*/ 1534 w 2242"/>
                <a:gd name="T103" fmla="*/ 1006 h 1041"/>
                <a:gd name="T104" fmla="*/ 1121 w 2242"/>
                <a:gd name="T105" fmla="*/ 1041 h 1041"/>
                <a:gd name="T106" fmla="*/ 710 w 2242"/>
                <a:gd name="T107" fmla="*/ 1006 h 1041"/>
                <a:gd name="T108" fmla="*/ 366 w 2242"/>
                <a:gd name="T109" fmla="*/ 905 h 1041"/>
                <a:gd name="T110" fmla="*/ 122 w 2242"/>
                <a:gd name="T111" fmla="*/ 756 h 1041"/>
                <a:gd name="T112" fmla="*/ 7 w 2242"/>
                <a:gd name="T113" fmla="*/ 571 h 1041"/>
                <a:gd name="T114" fmla="*/ 46 w 2242"/>
                <a:gd name="T115" fmla="*/ 375 h 1041"/>
                <a:gd name="T116" fmla="*/ 229 w 2242"/>
                <a:gd name="T117" fmla="*/ 206 h 1041"/>
                <a:gd name="T118" fmla="*/ 527 w 2242"/>
                <a:gd name="T119" fmla="*/ 80 h 1041"/>
                <a:gd name="T120" fmla="*/ 909 w 2242"/>
                <a:gd name="T121" fmla="*/ 8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42" h="1041">
                  <a:moveTo>
                    <a:pt x="1483" y="208"/>
                  </a:moveTo>
                  <a:lnTo>
                    <a:pt x="1282" y="399"/>
                  </a:lnTo>
                  <a:lnTo>
                    <a:pt x="1282" y="404"/>
                  </a:lnTo>
                  <a:lnTo>
                    <a:pt x="1283" y="420"/>
                  </a:lnTo>
                  <a:lnTo>
                    <a:pt x="1283" y="448"/>
                  </a:lnTo>
                  <a:lnTo>
                    <a:pt x="1283" y="483"/>
                  </a:lnTo>
                  <a:lnTo>
                    <a:pt x="1283" y="527"/>
                  </a:lnTo>
                  <a:lnTo>
                    <a:pt x="1282" y="577"/>
                  </a:lnTo>
                  <a:lnTo>
                    <a:pt x="1277" y="636"/>
                  </a:lnTo>
                  <a:lnTo>
                    <a:pt x="1272" y="696"/>
                  </a:lnTo>
                  <a:lnTo>
                    <a:pt x="1264" y="753"/>
                  </a:lnTo>
                  <a:lnTo>
                    <a:pt x="1256" y="806"/>
                  </a:lnTo>
                  <a:lnTo>
                    <a:pt x="1248" y="850"/>
                  </a:lnTo>
                  <a:lnTo>
                    <a:pt x="1246" y="861"/>
                  </a:lnTo>
                  <a:lnTo>
                    <a:pt x="1241" y="874"/>
                  </a:lnTo>
                  <a:lnTo>
                    <a:pt x="1232" y="889"/>
                  </a:lnTo>
                  <a:lnTo>
                    <a:pt x="1219" y="903"/>
                  </a:lnTo>
                  <a:lnTo>
                    <a:pt x="1210" y="907"/>
                  </a:lnTo>
                  <a:lnTo>
                    <a:pt x="1206" y="912"/>
                  </a:lnTo>
                  <a:lnTo>
                    <a:pt x="1199" y="913"/>
                  </a:lnTo>
                  <a:lnTo>
                    <a:pt x="1193" y="915"/>
                  </a:lnTo>
                  <a:lnTo>
                    <a:pt x="1204" y="907"/>
                  </a:lnTo>
                  <a:lnTo>
                    <a:pt x="1214" y="892"/>
                  </a:lnTo>
                  <a:lnTo>
                    <a:pt x="1220" y="873"/>
                  </a:lnTo>
                  <a:lnTo>
                    <a:pt x="1225" y="848"/>
                  </a:lnTo>
                  <a:lnTo>
                    <a:pt x="1228" y="821"/>
                  </a:lnTo>
                  <a:lnTo>
                    <a:pt x="1230" y="793"/>
                  </a:lnTo>
                  <a:lnTo>
                    <a:pt x="1232" y="766"/>
                  </a:lnTo>
                  <a:lnTo>
                    <a:pt x="1232" y="740"/>
                  </a:lnTo>
                  <a:lnTo>
                    <a:pt x="1230" y="717"/>
                  </a:lnTo>
                  <a:lnTo>
                    <a:pt x="1230" y="699"/>
                  </a:lnTo>
                  <a:lnTo>
                    <a:pt x="1230" y="686"/>
                  </a:lnTo>
                  <a:lnTo>
                    <a:pt x="1228" y="683"/>
                  </a:lnTo>
                  <a:lnTo>
                    <a:pt x="1178" y="683"/>
                  </a:lnTo>
                  <a:lnTo>
                    <a:pt x="1131" y="683"/>
                  </a:lnTo>
                  <a:lnTo>
                    <a:pt x="1091" y="683"/>
                  </a:lnTo>
                  <a:lnTo>
                    <a:pt x="1057" y="681"/>
                  </a:lnTo>
                  <a:lnTo>
                    <a:pt x="1029" y="678"/>
                  </a:lnTo>
                  <a:lnTo>
                    <a:pt x="1008" y="676"/>
                  </a:lnTo>
                  <a:lnTo>
                    <a:pt x="995" y="676"/>
                  </a:lnTo>
                  <a:lnTo>
                    <a:pt x="992" y="675"/>
                  </a:lnTo>
                  <a:lnTo>
                    <a:pt x="791" y="866"/>
                  </a:lnTo>
                  <a:lnTo>
                    <a:pt x="796" y="866"/>
                  </a:lnTo>
                  <a:lnTo>
                    <a:pt x="810" y="869"/>
                  </a:lnTo>
                  <a:lnTo>
                    <a:pt x="831" y="873"/>
                  </a:lnTo>
                  <a:lnTo>
                    <a:pt x="859" y="877"/>
                  </a:lnTo>
                  <a:lnTo>
                    <a:pt x="893" y="884"/>
                  </a:lnTo>
                  <a:lnTo>
                    <a:pt x="932" y="889"/>
                  </a:lnTo>
                  <a:lnTo>
                    <a:pt x="972" y="895"/>
                  </a:lnTo>
                  <a:lnTo>
                    <a:pt x="1018" y="900"/>
                  </a:lnTo>
                  <a:lnTo>
                    <a:pt x="1047" y="903"/>
                  </a:lnTo>
                  <a:lnTo>
                    <a:pt x="1078" y="907"/>
                  </a:lnTo>
                  <a:lnTo>
                    <a:pt x="1108" y="910"/>
                  </a:lnTo>
                  <a:lnTo>
                    <a:pt x="1138" y="912"/>
                  </a:lnTo>
                  <a:lnTo>
                    <a:pt x="1162" y="913"/>
                  </a:lnTo>
                  <a:lnTo>
                    <a:pt x="1180" y="915"/>
                  </a:lnTo>
                  <a:lnTo>
                    <a:pt x="1189" y="915"/>
                  </a:lnTo>
                  <a:lnTo>
                    <a:pt x="1191" y="915"/>
                  </a:lnTo>
                  <a:lnTo>
                    <a:pt x="1193" y="915"/>
                  </a:lnTo>
                  <a:lnTo>
                    <a:pt x="1191" y="915"/>
                  </a:lnTo>
                  <a:lnTo>
                    <a:pt x="1202" y="916"/>
                  </a:lnTo>
                  <a:lnTo>
                    <a:pt x="1209" y="916"/>
                  </a:lnTo>
                  <a:lnTo>
                    <a:pt x="1222" y="915"/>
                  </a:lnTo>
                  <a:lnTo>
                    <a:pt x="1240" y="908"/>
                  </a:lnTo>
                  <a:lnTo>
                    <a:pt x="1259" y="895"/>
                  </a:lnTo>
                  <a:lnTo>
                    <a:pt x="1277" y="877"/>
                  </a:lnTo>
                  <a:lnTo>
                    <a:pt x="1298" y="858"/>
                  </a:lnTo>
                  <a:lnTo>
                    <a:pt x="1321" y="835"/>
                  </a:lnTo>
                  <a:lnTo>
                    <a:pt x="1347" y="811"/>
                  </a:lnTo>
                  <a:lnTo>
                    <a:pt x="1372" y="787"/>
                  </a:lnTo>
                  <a:lnTo>
                    <a:pt x="1397" y="762"/>
                  </a:lnTo>
                  <a:lnTo>
                    <a:pt x="1421" y="740"/>
                  </a:lnTo>
                  <a:lnTo>
                    <a:pt x="1444" y="719"/>
                  </a:lnTo>
                  <a:lnTo>
                    <a:pt x="1463" y="701"/>
                  </a:lnTo>
                  <a:lnTo>
                    <a:pt x="1478" y="686"/>
                  </a:lnTo>
                  <a:lnTo>
                    <a:pt x="1487" y="676"/>
                  </a:lnTo>
                  <a:lnTo>
                    <a:pt x="1502" y="657"/>
                  </a:lnTo>
                  <a:lnTo>
                    <a:pt x="1510" y="641"/>
                  </a:lnTo>
                  <a:lnTo>
                    <a:pt x="1512" y="628"/>
                  </a:lnTo>
                  <a:lnTo>
                    <a:pt x="1512" y="621"/>
                  </a:lnTo>
                  <a:lnTo>
                    <a:pt x="1512" y="587"/>
                  </a:lnTo>
                  <a:lnTo>
                    <a:pt x="1510" y="542"/>
                  </a:lnTo>
                  <a:lnTo>
                    <a:pt x="1509" y="492"/>
                  </a:lnTo>
                  <a:lnTo>
                    <a:pt x="1505" y="435"/>
                  </a:lnTo>
                  <a:lnTo>
                    <a:pt x="1502" y="389"/>
                  </a:lnTo>
                  <a:lnTo>
                    <a:pt x="1497" y="347"/>
                  </a:lnTo>
                  <a:lnTo>
                    <a:pt x="1494" y="310"/>
                  </a:lnTo>
                  <a:lnTo>
                    <a:pt x="1491" y="276"/>
                  </a:lnTo>
                  <a:lnTo>
                    <a:pt x="1487" y="248"/>
                  </a:lnTo>
                  <a:lnTo>
                    <a:pt x="1484" y="226"/>
                  </a:lnTo>
                  <a:lnTo>
                    <a:pt x="1483" y="213"/>
                  </a:lnTo>
                  <a:lnTo>
                    <a:pt x="1483" y="208"/>
                  </a:lnTo>
                  <a:close/>
                  <a:moveTo>
                    <a:pt x="1034" y="125"/>
                  </a:moveTo>
                  <a:lnTo>
                    <a:pt x="1021" y="127"/>
                  </a:lnTo>
                  <a:lnTo>
                    <a:pt x="1005" y="133"/>
                  </a:lnTo>
                  <a:lnTo>
                    <a:pt x="985" y="146"/>
                  </a:lnTo>
                  <a:lnTo>
                    <a:pt x="974" y="156"/>
                  </a:lnTo>
                  <a:lnTo>
                    <a:pt x="959" y="171"/>
                  </a:lnTo>
                  <a:lnTo>
                    <a:pt x="940" y="188"/>
                  </a:lnTo>
                  <a:lnTo>
                    <a:pt x="917" y="209"/>
                  </a:lnTo>
                  <a:lnTo>
                    <a:pt x="893" y="234"/>
                  </a:lnTo>
                  <a:lnTo>
                    <a:pt x="869" y="258"/>
                  </a:lnTo>
                  <a:lnTo>
                    <a:pt x="843" y="282"/>
                  </a:lnTo>
                  <a:lnTo>
                    <a:pt x="817" y="305"/>
                  </a:lnTo>
                  <a:lnTo>
                    <a:pt x="794" y="328"/>
                  </a:lnTo>
                  <a:lnTo>
                    <a:pt x="773" y="347"/>
                  </a:lnTo>
                  <a:lnTo>
                    <a:pt x="755" y="365"/>
                  </a:lnTo>
                  <a:lnTo>
                    <a:pt x="741" y="383"/>
                  </a:lnTo>
                  <a:lnTo>
                    <a:pt x="733" y="401"/>
                  </a:lnTo>
                  <a:lnTo>
                    <a:pt x="731" y="414"/>
                  </a:lnTo>
                  <a:lnTo>
                    <a:pt x="731" y="420"/>
                  </a:lnTo>
                  <a:lnTo>
                    <a:pt x="731" y="432"/>
                  </a:lnTo>
                  <a:lnTo>
                    <a:pt x="731" y="432"/>
                  </a:lnTo>
                  <a:lnTo>
                    <a:pt x="731" y="466"/>
                  </a:lnTo>
                  <a:lnTo>
                    <a:pt x="733" y="508"/>
                  </a:lnTo>
                  <a:lnTo>
                    <a:pt x="734" y="555"/>
                  </a:lnTo>
                  <a:lnTo>
                    <a:pt x="737" y="607"/>
                  </a:lnTo>
                  <a:lnTo>
                    <a:pt x="741" y="650"/>
                  </a:lnTo>
                  <a:lnTo>
                    <a:pt x="744" y="693"/>
                  </a:lnTo>
                  <a:lnTo>
                    <a:pt x="749" y="732"/>
                  </a:lnTo>
                  <a:lnTo>
                    <a:pt x="752" y="766"/>
                  </a:lnTo>
                  <a:lnTo>
                    <a:pt x="755" y="793"/>
                  </a:lnTo>
                  <a:lnTo>
                    <a:pt x="758" y="816"/>
                  </a:lnTo>
                  <a:lnTo>
                    <a:pt x="760" y="829"/>
                  </a:lnTo>
                  <a:lnTo>
                    <a:pt x="760" y="834"/>
                  </a:lnTo>
                  <a:lnTo>
                    <a:pt x="961" y="642"/>
                  </a:lnTo>
                  <a:lnTo>
                    <a:pt x="961" y="637"/>
                  </a:lnTo>
                  <a:lnTo>
                    <a:pt x="959" y="621"/>
                  </a:lnTo>
                  <a:lnTo>
                    <a:pt x="959" y="594"/>
                  </a:lnTo>
                  <a:lnTo>
                    <a:pt x="959" y="558"/>
                  </a:lnTo>
                  <a:lnTo>
                    <a:pt x="959" y="514"/>
                  </a:lnTo>
                  <a:lnTo>
                    <a:pt x="961" y="464"/>
                  </a:lnTo>
                  <a:lnTo>
                    <a:pt x="966" y="406"/>
                  </a:lnTo>
                  <a:lnTo>
                    <a:pt x="961" y="404"/>
                  </a:lnTo>
                  <a:lnTo>
                    <a:pt x="950" y="404"/>
                  </a:lnTo>
                  <a:lnTo>
                    <a:pt x="930" y="402"/>
                  </a:lnTo>
                  <a:lnTo>
                    <a:pt x="908" y="401"/>
                  </a:lnTo>
                  <a:lnTo>
                    <a:pt x="882" y="399"/>
                  </a:lnTo>
                  <a:lnTo>
                    <a:pt x="852" y="399"/>
                  </a:lnTo>
                  <a:lnTo>
                    <a:pt x="825" y="399"/>
                  </a:lnTo>
                  <a:lnTo>
                    <a:pt x="797" y="401"/>
                  </a:lnTo>
                  <a:lnTo>
                    <a:pt x="773" y="406"/>
                  </a:lnTo>
                  <a:lnTo>
                    <a:pt x="754" y="412"/>
                  </a:lnTo>
                  <a:lnTo>
                    <a:pt x="739" y="420"/>
                  </a:lnTo>
                  <a:lnTo>
                    <a:pt x="731" y="432"/>
                  </a:lnTo>
                  <a:lnTo>
                    <a:pt x="736" y="419"/>
                  </a:lnTo>
                  <a:lnTo>
                    <a:pt x="746" y="406"/>
                  </a:lnTo>
                  <a:lnTo>
                    <a:pt x="758" y="393"/>
                  </a:lnTo>
                  <a:lnTo>
                    <a:pt x="775" y="385"/>
                  </a:lnTo>
                  <a:lnTo>
                    <a:pt x="788" y="380"/>
                  </a:lnTo>
                  <a:lnTo>
                    <a:pt x="799" y="378"/>
                  </a:lnTo>
                  <a:lnTo>
                    <a:pt x="844" y="372"/>
                  </a:lnTo>
                  <a:lnTo>
                    <a:pt x="896" y="367"/>
                  </a:lnTo>
                  <a:lnTo>
                    <a:pt x="954" y="362"/>
                  </a:lnTo>
                  <a:lnTo>
                    <a:pt x="1014" y="359"/>
                  </a:lnTo>
                  <a:lnTo>
                    <a:pt x="1065" y="359"/>
                  </a:lnTo>
                  <a:lnTo>
                    <a:pt x="1112" y="359"/>
                  </a:lnTo>
                  <a:lnTo>
                    <a:pt x="1152" y="360"/>
                  </a:lnTo>
                  <a:lnTo>
                    <a:pt x="1186" y="362"/>
                  </a:lnTo>
                  <a:lnTo>
                    <a:pt x="1214" y="363"/>
                  </a:lnTo>
                  <a:lnTo>
                    <a:pt x="1235" y="365"/>
                  </a:lnTo>
                  <a:lnTo>
                    <a:pt x="1248" y="367"/>
                  </a:lnTo>
                  <a:lnTo>
                    <a:pt x="1251" y="367"/>
                  </a:lnTo>
                  <a:lnTo>
                    <a:pt x="1452" y="175"/>
                  </a:lnTo>
                  <a:lnTo>
                    <a:pt x="1447" y="175"/>
                  </a:lnTo>
                  <a:lnTo>
                    <a:pt x="1434" y="172"/>
                  </a:lnTo>
                  <a:lnTo>
                    <a:pt x="1411" y="169"/>
                  </a:lnTo>
                  <a:lnTo>
                    <a:pt x="1384" y="164"/>
                  </a:lnTo>
                  <a:lnTo>
                    <a:pt x="1350" y="159"/>
                  </a:lnTo>
                  <a:lnTo>
                    <a:pt x="1313" y="153"/>
                  </a:lnTo>
                  <a:lnTo>
                    <a:pt x="1270" y="148"/>
                  </a:lnTo>
                  <a:lnTo>
                    <a:pt x="1227" y="141"/>
                  </a:lnTo>
                  <a:lnTo>
                    <a:pt x="1170" y="135"/>
                  </a:lnTo>
                  <a:lnTo>
                    <a:pt x="1120" y="132"/>
                  </a:lnTo>
                  <a:lnTo>
                    <a:pt x="1076" y="127"/>
                  </a:lnTo>
                  <a:lnTo>
                    <a:pt x="1040" y="125"/>
                  </a:lnTo>
                  <a:lnTo>
                    <a:pt x="1034" y="125"/>
                  </a:lnTo>
                  <a:close/>
                  <a:moveTo>
                    <a:pt x="1121" y="0"/>
                  </a:moveTo>
                  <a:lnTo>
                    <a:pt x="1230" y="2"/>
                  </a:lnTo>
                  <a:lnTo>
                    <a:pt x="1334" y="8"/>
                  </a:lnTo>
                  <a:lnTo>
                    <a:pt x="1436" y="20"/>
                  </a:lnTo>
                  <a:lnTo>
                    <a:pt x="1534" y="36"/>
                  </a:lnTo>
                  <a:lnTo>
                    <a:pt x="1627" y="55"/>
                  </a:lnTo>
                  <a:lnTo>
                    <a:pt x="1716" y="80"/>
                  </a:lnTo>
                  <a:lnTo>
                    <a:pt x="1800" y="106"/>
                  </a:lnTo>
                  <a:lnTo>
                    <a:pt x="1878" y="136"/>
                  </a:lnTo>
                  <a:lnTo>
                    <a:pt x="1949" y="169"/>
                  </a:lnTo>
                  <a:lnTo>
                    <a:pt x="2014" y="206"/>
                  </a:lnTo>
                  <a:lnTo>
                    <a:pt x="2071" y="243"/>
                  </a:lnTo>
                  <a:lnTo>
                    <a:pt x="2121" y="286"/>
                  </a:lnTo>
                  <a:lnTo>
                    <a:pt x="2163" y="329"/>
                  </a:lnTo>
                  <a:lnTo>
                    <a:pt x="2197" y="375"/>
                  </a:lnTo>
                  <a:lnTo>
                    <a:pt x="2221" y="422"/>
                  </a:lnTo>
                  <a:lnTo>
                    <a:pt x="2236" y="470"/>
                  </a:lnTo>
                  <a:lnTo>
                    <a:pt x="2242" y="521"/>
                  </a:lnTo>
                  <a:lnTo>
                    <a:pt x="2236" y="571"/>
                  </a:lnTo>
                  <a:lnTo>
                    <a:pt x="2221" y="620"/>
                  </a:lnTo>
                  <a:lnTo>
                    <a:pt x="2197" y="667"/>
                  </a:lnTo>
                  <a:lnTo>
                    <a:pt x="2163" y="712"/>
                  </a:lnTo>
                  <a:lnTo>
                    <a:pt x="2121" y="756"/>
                  </a:lnTo>
                  <a:lnTo>
                    <a:pt x="2071" y="798"/>
                  </a:lnTo>
                  <a:lnTo>
                    <a:pt x="2014" y="835"/>
                  </a:lnTo>
                  <a:lnTo>
                    <a:pt x="1949" y="873"/>
                  </a:lnTo>
                  <a:lnTo>
                    <a:pt x="1878" y="905"/>
                  </a:lnTo>
                  <a:lnTo>
                    <a:pt x="1800" y="936"/>
                  </a:lnTo>
                  <a:lnTo>
                    <a:pt x="1716" y="962"/>
                  </a:lnTo>
                  <a:lnTo>
                    <a:pt x="1627" y="986"/>
                  </a:lnTo>
                  <a:lnTo>
                    <a:pt x="1534" y="1006"/>
                  </a:lnTo>
                  <a:lnTo>
                    <a:pt x="1436" y="1022"/>
                  </a:lnTo>
                  <a:lnTo>
                    <a:pt x="1334" y="1033"/>
                  </a:lnTo>
                  <a:lnTo>
                    <a:pt x="1230" y="1040"/>
                  </a:lnTo>
                  <a:lnTo>
                    <a:pt x="1121" y="1041"/>
                  </a:lnTo>
                  <a:lnTo>
                    <a:pt x="1013" y="1040"/>
                  </a:lnTo>
                  <a:lnTo>
                    <a:pt x="909" y="1033"/>
                  </a:lnTo>
                  <a:lnTo>
                    <a:pt x="807" y="1022"/>
                  </a:lnTo>
                  <a:lnTo>
                    <a:pt x="710" y="1006"/>
                  </a:lnTo>
                  <a:lnTo>
                    <a:pt x="616" y="986"/>
                  </a:lnTo>
                  <a:lnTo>
                    <a:pt x="527" y="962"/>
                  </a:lnTo>
                  <a:lnTo>
                    <a:pt x="444" y="936"/>
                  </a:lnTo>
                  <a:lnTo>
                    <a:pt x="366" y="905"/>
                  </a:lnTo>
                  <a:lnTo>
                    <a:pt x="294" y="873"/>
                  </a:lnTo>
                  <a:lnTo>
                    <a:pt x="229" y="835"/>
                  </a:lnTo>
                  <a:lnTo>
                    <a:pt x="172" y="798"/>
                  </a:lnTo>
                  <a:lnTo>
                    <a:pt x="122" y="756"/>
                  </a:lnTo>
                  <a:lnTo>
                    <a:pt x="80" y="712"/>
                  </a:lnTo>
                  <a:lnTo>
                    <a:pt x="46" y="667"/>
                  </a:lnTo>
                  <a:lnTo>
                    <a:pt x="21" y="620"/>
                  </a:lnTo>
                  <a:lnTo>
                    <a:pt x="7" y="571"/>
                  </a:lnTo>
                  <a:lnTo>
                    <a:pt x="0" y="521"/>
                  </a:lnTo>
                  <a:lnTo>
                    <a:pt x="7" y="470"/>
                  </a:lnTo>
                  <a:lnTo>
                    <a:pt x="21" y="422"/>
                  </a:lnTo>
                  <a:lnTo>
                    <a:pt x="46" y="375"/>
                  </a:lnTo>
                  <a:lnTo>
                    <a:pt x="80" y="329"/>
                  </a:lnTo>
                  <a:lnTo>
                    <a:pt x="122" y="286"/>
                  </a:lnTo>
                  <a:lnTo>
                    <a:pt x="172" y="243"/>
                  </a:lnTo>
                  <a:lnTo>
                    <a:pt x="229" y="206"/>
                  </a:lnTo>
                  <a:lnTo>
                    <a:pt x="294" y="169"/>
                  </a:lnTo>
                  <a:lnTo>
                    <a:pt x="366" y="136"/>
                  </a:lnTo>
                  <a:lnTo>
                    <a:pt x="444" y="106"/>
                  </a:lnTo>
                  <a:lnTo>
                    <a:pt x="527" y="80"/>
                  </a:lnTo>
                  <a:lnTo>
                    <a:pt x="616" y="55"/>
                  </a:lnTo>
                  <a:lnTo>
                    <a:pt x="710" y="36"/>
                  </a:lnTo>
                  <a:lnTo>
                    <a:pt x="807" y="20"/>
                  </a:lnTo>
                  <a:lnTo>
                    <a:pt x="909" y="8"/>
                  </a:lnTo>
                  <a:lnTo>
                    <a:pt x="1013" y="2"/>
                  </a:lnTo>
                  <a:lnTo>
                    <a:pt x="1121" y="0"/>
                  </a:lnTo>
                  <a:close/>
                </a:path>
              </a:pathLst>
            </a:custGeom>
            <a:solidFill>
              <a:srgbClr val="ECECEC"/>
            </a:solidFill>
            <a:ln w="0">
              <a:solidFill>
                <a:srgbClr val="ECF2F0"/>
              </a:solid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sp>
          <p:nvSpPr>
            <p:cNvPr id="9" name="Freeform 8"/>
            <p:cNvSpPr>
              <a:spLocks noEditPoints="1"/>
            </p:cNvSpPr>
            <p:nvPr/>
          </p:nvSpPr>
          <p:spPr bwMode="auto">
            <a:xfrm>
              <a:off x="611188" y="4249738"/>
              <a:ext cx="3544887" cy="2624137"/>
            </a:xfrm>
            <a:custGeom>
              <a:avLst/>
              <a:gdLst>
                <a:gd name="T0" fmla="*/ 4419 w 4466"/>
                <a:gd name="T1" fmla="*/ 3265 h 3306"/>
                <a:gd name="T2" fmla="*/ 2822 w 4466"/>
                <a:gd name="T3" fmla="*/ 3060 h 3306"/>
                <a:gd name="T4" fmla="*/ 3023 w 4466"/>
                <a:gd name="T5" fmla="*/ 3132 h 3306"/>
                <a:gd name="T6" fmla="*/ 4220 w 4466"/>
                <a:gd name="T7" fmla="*/ 2995 h 3306"/>
                <a:gd name="T8" fmla="*/ 4220 w 4466"/>
                <a:gd name="T9" fmla="*/ 2896 h 3306"/>
                <a:gd name="T10" fmla="*/ 2467 w 4466"/>
                <a:gd name="T11" fmla="*/ 3077 h 3306"/>
                <a:gd name="T12" fmla="*/ 2545 w 4466"/>
                <a:gd name="T13" fmla="*/ 2635 h 3306"/>
                <a:gd name="T14" fmla="*/ 2746 w 4466"/>
                <a:gd name="T15" fmla="*/ 2709 h 3306"/>
                <a:gd name="T16" fmla="*/ 1354 w 4466"/>
                <a:gd name="T17" fmla="*/ 2487 h 3306"/>
                <a:gd name="T18" fmla="*/ 1354 w 4466"/>
                <a:gd name="T19" fmla="*/ 2377 h 3306"/>
                <a:gd name="T20" fmla="*/ 2746 w 4466"/>
                <a:gd name="T21" fmla="*/ 2536 h 3306"/>
                <a:gd name="T22" fmla="*/ 2266 w 4466"/>
                <a:gd name="T23" fmla="*/ 2228 h 3306"/>
                <a:gd name="T24" fmla="*/ 2467 w 4466"/>
                <a:gd name="T25" fmla="*/ 2302 h 3306"/>
                <a:gd name="T26" fmla="*/ 2822 w 4466"/>
                <a:gd name="T27" fmla="*/ 2307 h 3306"/>
                <a:gd name="T28" fmla="*/ 2822 w 4466"/>
                <a:gd name="T29" fmla="*/ 2171 h 3306"/>
                <a:gd name="T30" fmla="*/ 1516 w 4466"/>
                <a:gd name="T31" fmla="*/ 2341 h 3306"/>
                <a:gd name="T32" fmla="*/ 3337 w 4466"/>
                <a:gd name="T33" fmla="*/ 1803 h 3306"/>
                <a:gd name="T34" fmla="*/ 3405 w 4466"/>
                <a:gd name="T35" fmla="*/ 1827 h 3306"/>
                <a:gd name="T36" fmla="*/ 3643 w 4466"/>
                <a:gd name="T37" fmla="*/ 1847 h 3306"/>
                <a:gd name="T38" fmla="*/ 3643 w 4466"/>
                <a:gd name="T39" fmla="*/ 1672 h 3306"/>
                <a:gd name="T40" fmla="*/ 1805 w 4466"/>
                <a:gd name="T41" fmla="*/ 1804 h 3306"/>
                <a:gd name="T42" fmla="*/ 1354 w 4466"/>
                <a:gd name="T43" fmla="*/ 1540 h 3306"/>
                <a:gd name="T44" fmla="*/ 1516 w 4466"/>
                <a:gd name="T45" fmla="*/ 1600 h 3306"/>
                <a:gd name="T46" fmla="*/ 1641 w 4466"/>
                <a:gd name="T47" fmla="*/ 1543 h 3306"/>
                <a:gd name="T48" fmla="*/ 1641 w 4466"/>
                <a:gd name="T49" fmla="*/ 1433 h 3306"/>
                <a:gd name="T50" fmla="*/ 3405 w 4466"/>
                <a:gd name="T51" fmla="*/ 1565 h 3306"/>
                <a:gd name="T52" fmla="*/ 1257 w 4466"/>
                <a:gd name="T53" fmla="*/ 548 h 3306"/>
                <a:gd name="T54" fmla="*/ 1257 w 4466"/>
                <a:gd name="T55" fmla="*/ 1052 h 3306"/>
                <a:gd name="T56" fmla="*/ 1098 w 4466"/>
                <a:gd name="T57" fmla="*/ 558 h 3306"/>
                <a:gd name="T58" fmla="*/ 1257 w 4466"/>
                <a:gd name="T59" fmla="*/ 0 h 3306"/>
                <a:gd name="T60" fmla="*/ 1686 w 4466"/>
                <a:gd name="T61" fmla="*/ 1211 h 3306"/>
                <a:gd name="T62" fmla="*/ 2158 w 4466"/>
                <a:gd name="T63" fmla="*/ 1855 h 3306"/>
                <a:gd name="T64" fmla="*/ 3259 w 4466"/>
                <a:gd name="T65" fmla="*/ 1271 h 3306"/>
                <a:gd name="T66" fmla="*/ 4150 w 4466"/>
                <a:gd name="T67" fmla="*/ 2361 h 3306"/>
                <a:gd name="T68" fmla="*/ 4150 w 4466"/>
                <a:gd name="T69" fmla="*/ 3303 h 3306"/>
                <a:gd name="T70" fmla="*/ 3593 w 4466"/>
                <a:gd name="T71" fmla="*/ 2636 h 3306"/>
                <a:gd name="T72" fmla="*/ 3259 w 4466"/>
                <a:gd name="T73" fmla="*/ 1341 h 3306"/>
                <a:gd name="T74" fmla="*/ 3072 w 4466"/>
                <a:gd name="T75" fmla="*/ 2190 h 3306"/>
                <a:gd name="T76" fmla="*/ 2158 w 4466"/>
                <a:gd name="T77" fmla="*/ 1924 h 3306"/>
                <a:gd name="T78" fmla="*/ 1257 w 4466"/>
                <a:gd name="T79" fmla="*/ 3306 h 3306"/>
                <a:gd name="T80" fmla="*/ 700 w 4466"/>
                <a:gd name="T81" fmla="*/ 1882 h 3306"/>
                <a:gd name="T82" fmla="*/ 622 w 4466"/>
                <a:gd name="T83" fmla="*/ 3303 h 3306"/>
                <a:gd name="T84" fmla="*/ 65 w 4466"/>
                <a:gd name="T85" fmla="*/ 3303 h 3306"/>
                <a:gd name="T86" fmla="*/ 622 w 4466"/>
                <a:gd name="T87" fmla="*/ 1855 h 3306"/>
                <a:gd name="T88" fmla="*/ 828 w 4466"/>
                <a:gd name="T89" fmla="*/ 1211 h 3306"/>
                <a:gd name="T90" fmla="*/ 1257 w 4466"/>
                <a:gd name="T91" fmla="*/ 0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466" h="3306">
                  <a:moveTo>
                    <a:pt x="4332" y="3134"/>
                  </a:moveTo>
                  <a:lnTo>
                    <a:pt x="4332" y="3233"/>
                  </a:lnTo>
                  <a:lnTo>
                    <a:pt x="4419" y="3265"/>
                  </a:lnTo>
                  <a:lnTo>
                    <a:pt x="4419" y="3167"/>
                  </a:lnTo>
                  <a:lnTo>
                    <a:pt x="4332" y="3134"/>
                  </a:lnTo>
                  <a:close/>
                  <a:moveTo>
                    <a:pt x="2822" y="3060"/>
                  </a:moveTo>
                  <a:lnTo>
                    <a:pt x="2822" y="3196"/>
                  </a:lnTo>
                  <a:lnTo>
                    <a:pt x="3023" y="3270"/>
                  </a:lnTo>
                  <a:lnTo>
                    <a:pt x="3023" y="3132"/>
                  </a:lnTo>
                  <a:lnTo>
                    <a:pt x="2822" y="3060"/>
                  </a:lnTo>
                  <a:close/>
                  <a:moveTo>
                    <a:pt x="4220" y="2896"/>
                  </a:moveTo>
                  <a:lnTo>
                    <a:pt x="4220" y="2995"/>
                  </a:lnTo>
                  <a:lnTo>
                    <a:pt x="4308" y="3027"/>
                  </a:lnTo>
                  <a:lnTo>
                    <a:pt x="4308" y="2928"/>
                  </a:lnTo>
                  <a:lnTo>
                    <a:pt x="4220" y="2896"/>
                  </a:lnTo>
                  <a:close/>
                  <a:moveTo>
                    <a:pt x="2266" y="2867"/>
                  </a:moveTo>
                  <a:lnTo>
                    <a:pt x="2266" y="3003"/>
                  </a:lnTo>
                  <a:lnTo>
                    <a:pt x="2467" y="3077"/>
                  </a:lnTo>
                  <a:lnTo>
                    <a:pt x="2467" y="2941"/>
                  </a:lnTo>
                  <a:lnTo>
                    <a:pt x="2266" y="2867"/>
                  </a:lnTo>
                  <a:close/>
                  <a:moveTo>
                    <a:pt x="2545" y="2635"/>
                  </a:moveTo>
                  <a:lnTo>
                    <a:pt x="2545" y="2771"/>
                  </a:lnTo>
                  <a:lnTo>
                    <a:pt x="2746" y="2845"/>
                  </a:lnTo>
                  <a:lnTo>
                    <a:pt x="2746" y="2709"/>
                  </a:lnTo>
                  <a:lnTo>
                    <a:pt x="2545" y="2635"/>
                  </a:lnTo>
                  <a:close/>
                  <a:moveTo>
                    <a:pt x="1354" y="2377"/>
                  </a:moveTo>
                  <a:lnTo>
                    <a:pt x="1354" y="2487"/>
                  </a:lnTo>
                  <a:lnTo>
                    <a:pt x="1516" y="2549"/>
                  </a:lnTo>
                  <a:lnTo>
                    <a:pt x="1516" y="2437"/>
                  </a:lnTo>
                  <a:lnTo>
                    <a:pt x="1354" y="2377"/>
                  </a:lnTo>
                  <a:close/>
                  <a:moveTo>
                    <a:pt x="2545" y="2325"/>
                  </a:moveTo>
                  <a:lnTo>
                    <a:pt x="2545" y="2461"/>
                  </a:lnTo>
                  <a:lnTo>
                    <a:pt x="2746" y="2536"/>
                  </a:lnTo>
                  <a:lnTo>
                    <a:pt x="2746" y="2400"/>
                  </a:lnTo>
                  <a:lnTo>
                    <a:pt x="2545" y="2325"/>
                  </a:lnTo>
                  <a:close/>
                  <a:moveTo>
                    <a:pt x="2266" y="2228"/>
                  </a:moveTo>
                  <a:lnTo>
                    <a:pt x="2266" y="2364"/>
                  </a:lnTo>
                  <a:lnTo>
                    <a:pt x="2467" y="2438"/>
                  </a:lnTo>
                  <a:lnTo>
                    <a:pt x="2467" y="2302"/>
                  </a:lnTo>
                  <a:lnTo>
                    <a:pt x="2266" y="2228"/>
                  </a:lnTo>
                  <a:close/>
                  <a:moveTo>
                    <a:pt x="2822" y="2171"/>
                  </a:moveTo>
                  <a:lnTo>
                    <a:pt x="2822" y="2307"/>
                  </a:lnTo>
                  <a:lnTo>
                    <a:pt x="3023" y="2382"/>
                  </a:lnTo>
                  <a:lnTo>
                    <a:pt x="3023" y="2246"/>
                  </a:lnTo>
                  <a:lnTo>
                    <a:pt x="2822" y="2171"/>
                  </a:lnTo>
                  <a:close/>
                  <a:moveTo>
                    <a:pt x="1354" y="2169"/>
                  </a:moveTo>
                  <a:lnTo>
                    <a:pt x="1354" y="2280"/>
                  </a:lnTo>
                  <a:lnTo>
                    <a:pt x="1516" y="2341"/>
                  </a:lnTo>
                  <a:lnTo>
                    <a:pt x="1516" y="2229"/>
                  </a:lnTo>
                  <a:lnTo>
                    <a:pt x="1354" y="2169"/>
                  </a:lnTo>
                  <a:close/>
                  <a:moveTo>
                    <a:pt x="3337" y="1803"/>
                  </a:moveTo>
                  <a:lnTo>
                    <a:pt x="3337" y="1976"/>
                  </a:lnTo>
                  <a:lnTo>
                    <a:pt x="3405" y="2002"/>
                  </a:lnTo>
                  <a:lnTo>
                    <a:pt x="3405" y="1827"/>
                  </a:lnTo>
                  <a:lnTo>
                    <a:pt x="3337" y="1803"/>
                  </a:lnTo>
                  <a:close/>
                  <a:moveTo>
                    <a:pt x="3643" y="1672"/>
                  </a:moveTo>
                  <a:lnTo>
                    <a:pt x="3643" y="1847"/>
                  </a:lnTo>
                  <a:lnTo>
                    <a:pt x="3710" y="1871"/>
                  </a:lnTo>
                  <a:lnTo>
                    <a:pt x="3710" y="1696"/>
                  </a:lnTo>
                  <a:lnTo>
                    <a:pt x="3643" y="1672"/>
                  </a:lnTo>
                  <a:close/>
                  <a:moveTo>
                    <a:pt x="1641" y="1633"/>
                  </a:moveTo>
                  <a:lnTo>
                    <a:pt x="1641" y="1744"/>
                  </a:lnTo>
                  <a:lnTo>
                    <a:pt x="1805" y="1804"/>
                  </a:lnTo>
                  <a:lnTo>
                    <a:pt x="1805" y="1694"/>
                  </a:lnTo>
                  <a:lnTo>
                    <a:pt x="1641" y="1633"/>
                  </a:lnTo>
                  <a:close/>
                  <a:moveTo>
                    <a:pt x="1354" y="1540"/>
                  </a:moveTo>
                  <a:lnTo>
                    <a:pt x="1354" y="1650"/>
                  </a:lnTo>
                  <a:lnTo>
                    <a:pt x="1516" y="1710"/>
                  </a:lnTo>
                  <a:lnTo>
                    <a:pt x="1516" y="1600"/>
                  </a:lnTo>
                  <a:lnTo>
                    <a:pt x="1354" y="1540"/>
                  </a:lnTo>
                  <a:close/>
                  <a:moveTo>
                    <a:pt x="1641" y="1433"/>
                  </a:moveTo>
                  <a:lnTo>
                    <a:pt x="1641" y="1543"/>
                  </a:lnTo>
                  <a:lnTo>
                    <a:pt x="1805" y="1603"/>
                  </a:lnTo>
                  <a:lnTo>
                    <a:pt x="1805" y="1493"/>
                  </a:lnTo>
                  <a:lnTo>
                    <a:pt x="1641" y="1433"/>
                  </a:lnTo>
                  <a:close/>
                  <a:moveTo>
                    <a:pt x="3337" y="1365"/>
                  </a:moveTo>
                  <a:lnTo>
                    <a:pt x="3337" y="1540"/>
                  </a:lnTo>
                  <a:lnTo>
                    <a:pt x="3405" y="1565"/>
                  </a:lnTo>
                  <a:lnTo>
                    <a:pt x="3405" y="1389"/>
                  </a:lnTo>
                  <a:lnTo>
                    <a:pt x="3337" y="1365"/>
                  </a:lnTo>
                  <a:close/>
                  <a:moveTo>
                    <a:pt x="1257" y="548"/>
                  </a:moveTo>
                  <a:lnTo>
                    <a:pt x="873" y="691"/>
                  </a:lnTo>
                  <a:lnTo>
                    <a:pt x="873" y="1195"/>
                  </a:lnTo>
                  <a:lnTo>
                    <a:pt x="1257" y="1052"/>
                  </a:lnTo>
                  <a:lnTo>
                    <a:pt x="1257" y="548"/>
                  </a:lnTo>
                  <a:close/>
                  <a:moveTo>
                    <a:pt x="1257" y="99"/>
                  </a:moveTo>
                  <a:lnTo>
                    <a:pt x="1098" y="558"/>
                  </a:lnTo>
                  <a:lnTo>
                    <a:pt x="1257" y="499"/>
                  </a:lnTo>
                  <a:lnTo>
                    <a:pt x="1257" y="99"/>
                  </a:lnTo>
                  <a:close/>
                  <a:moveTo>
                    <a:pt x="1257" y="0"/>
                  </a:moveTo>
                  <a:lnTo>
                    <a:pt x="1461" y="575"/>
                  </a:lnTo>
                  <a:lnTo>
                    <a:pt x="1686" y="658"/>
                  </a:lnTo>
                  <a:lnTo>
                    <a:pt x="1686" y="1211"/>
                  </a:lnTo>
                  <a:lnTo>
                    <a:pt x="1879" y="1282"/>
                  </a:lnTo>
                  <a:lnTo>
                    <a:pt x="1879" y="1957"/>
                  </a:lnTo>
                  <a:lnTo>
                    <a:pt x="2158" y="1855"/>
                  </a:lnTo>
                  <a:lnTo>
                    <a:pt x="2637" y="2031"/>
                  </a:lnTo>
                  <a:lnTo>
                    <a:pt x="2637" y="1503"/>
                  </a:lnTo>
                  <a:lnTo>
                    <a:pt x="3259" y="1271"/>
                  </a:lnTo>
                  <a:lnTo>
                    <a:pt x="3758" y="1454"/>
                  </a:lnTo>
                  <a:lnTo>
                    <a:pt x="3758" y="2507"/>
                  </a:lnTo>
                  <a:lnTo>
                    <a:pt x="4150" y="2361"/>
                  </a:lnTo>
                  <a:lnTo>
                    <a:pt x="4466" y="2476"/>
                  </a:lnTo>
                  <a:lnTo>
                    <a:pt x="4466" y="3303"/>
                  </a:lnTo>
                  <a:lnTo>
                    <a:pt x="4150" y="3303"/>
                  </a:lnTo>
                  <a:lnTo>
                    <a:pt x="4150" y="2430"/>
                  </a:lnTo>
                  <a:lnTo>
                    <a:pt x="3758" y="2576"/>
                  </a:lnTo>
                  <a:lnTo>
                    <a:pt x="3593" y="2636"/>
                  </a:lnTo>
                  <a:lnTo>
                    <a:pt x="3593" y="3303"/>
                  </a:lnTo>
                  <a:lnTo>
                    <a:pt x="3259" y="3303"/>
                  </a:lnTo>
                  <a:lnTo>
                    <a:pt x="3259" y="1341"/>
                  </a:lnTo>
                  <a:lnTo>
                    <a:pt x="2704" y="1548"/>
                  </a:lnTo>
                  <a:lnTo>
                    <a:pt x="2704" y="2054"/>
                  </a:lnTo>
                  <a:lnTo>
                    <a:pt x="3072" y="2190"/>
                  </a:lnTo>
                  <a:lnTo>
                    <a:pt x="3072" y="3303"/>
                  </a:lnTo>
                  <a:lnTo>
                    <a:pt x="2158" y="3303"/>
                  </a:lnTo>
                  <a:lnTo>
                    <a:pt x="2158" y="1924"/>
                  </a:lnTo>
                  <a:lnTo>
                    <a:pt x="1601" y="2130"/>
                  </a:lnTo>
                  <a:lnTo>
                    <a:pt x="1601" y="3303"/>
                  </a:lnTo>
                  <a:lnTo>
                    <a:pt x="1257" y="3306"/>
                  </a:lnTo>
                  <a:lnTo>
                    <a:pt x="1257" y="1122"/>
                  </a:lnTo>
                  <a:lnTo>
                    <a:pt x="700" y="1328"/>
                  </a:lnTo>
                  <a:lnTo>
                    <a:pt x="700" y="1882"/>
                  </a:lnTo>
                  <a:lnTo>
                    <a:pt x="938" y="1970"/>
                  </a:lnTo>
                  <a:lnTo>
                    <a:pt x="938" y="3303"/>
                  </a:lnTo>
                  <a:lnTo>
                    <a:pt x="622" y="3303"/>
                  </a:lnTo>
                  <a:lnTo>
                    <a:pt x="622" y="1924"/>
                  </a:lnTo>
                  <a:lnTo>
                    <a:pt x="65" y="2130"/>
                  </a:lnTo>
                  <a:lnTo>
                    <a:pt x="65" y="3303"/>
                  </a:lnTo>
                  <a:lnTo>
                    <a:pt x="0" y="3303"/>
                  </a:lnTo>
                  <a:lnTo>
                    <a:pt x="0" y="2085"/>
                  </a:lnTo>
                  <a:lnTo>
                    <a:pt x="622" y="1855"/>
                  </a:lnTo>
                  <a:lnTo>
                    <a:pt x="635" y="1860"/>
                  </a:lnTo>
                  <a:lnTo>
                    <a:pt x="635" y="1282"/>
                  </a:lnTo>
                  <a:lnTo>
                    <a:pt x="828" y="1211"/>
                  </a:lnTo>
                  <a:lnTo>
                    <a:pt x="828" y="658"/>
                  </a:lnTo>
                  <a:lnTo>
                    <a:pt x="1053" y="575"/>
                  </a:lnTo>
                  <a:lnTo>
                    <a:pt x="1257" y="0"/>
                  </a:lnTo>
                  <a:close/>
                </a:path>
              </a:pathLst>
            </a:custGeom>
            <a:solidFill>
              <a:srgbClr val="6D6D6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pl-PL"/>
            </a:p>
          </p:txBody>
        </p:sp>
      </p:grpSp>
      <p:sp>
        <p:nvSpPr>
          <p:cNvPr id="2" name="Footer Placeholder 1"/>
          <p:cNvSpPr>
            <a:spLocks noGrp="1"/>
          </p:cNvSpPr>
          <p:nvPr>
            <p:ph type="ftr" sz="quarter" idx="10"/>
          </p:nvPr>
        </p:nvSpPr>
        <p:spPr/>
        <p:txBody>
          <a:bodyPr/>
          <a:lstStyle>
            <a:lvl1pPr>
              <a:defRPr>
                <a:solidFill>
                  <a:schemeClr val="tx1">
                    <a:lumMod val="40000"/>
                    <a:lumOff val="60000"/>
                  </a:schemeClr>
                </a:solidFill>
              </a:defRPr>
            </a:lvl1pPr>
          </a:lstStyle>
          <a:p>
            <a:r>
              <a:rPr lang="en-US" dirty="0"/>
              <a:t>Confidential, Dynatrace LLC</a:t>
            </a:r>
          </a:p>
        </p:txBody>
      </p:sp>
    </p:spTree>
    <p:extLst>
      <p:ext uri="{BB962C8B-B14F-4D97-AF65-F5344CB8AC3E}">
        <p14:creationId xmlns:p14="http://schemas.microsoft.com/office/powerpoint/2010/main" val="3393232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175031" y="2762623"/>
            <a:ext cx="7841938" cy="1393782"/>
          </a:xfrm>
          <a:prstGeom prst="rect">
            <a:avLst/>
          </a:prstGeom>
        </p:spPr>
      </p:pic>
      <p:sp>
        <p:nvSpPr>
          <p:cNvPr id="3" name="Footer Placeholder 6"/>
          <p:cNvSpPr>
            <a:spLocks noGrp="1"/>
          </p:cNvSpPr>
          <p:nvPr>
            <p:ph type="ftr" sz="quarter" idx="3"/>
          </p:nvPr>
        </p:nvSpPr>
        <p:spPr>
          <a:xfrm>
            <a:off x="4038600" y="6656636"/>
            <a:ext cx="4114800" cy="201364"/>
          </a:xfrm>
          <a:prstGeom prst="rect">
            <a:avLst/>
          </a:prstGeom>
        </p:spPr>
        <p:txBody>
          <a:bodyPr vert="horz" lIns="91440" tIns="45720" rIns="91440" bIns="45720" rtlCol="0" anchor="ctr"/>
          <a:lstStyle>
            <a:lvl1pPr algn="ctr">
              <a:defRPr sz="1000">
                <a:solidFill>
                  <a:schemeClr val="tx1">
                    <a:lumMod val="40000"/>
                    <a:lumOff val="60000"/>
                  </a:schemeClr>
                </a:solidFill>
              </a:defRPr>
            </a:lvl1pPr>
          </a:lstStyle>
          <a:p>
            <a:r>
              <a:rPr lang="en-US" dirty="0"/>
              <a:t>Confidential, Dynatrace LLC</a:t>
            </a:r>
          </a:p>
        </p:txBody>
      </p:sp>
    </p:spTree>
    <p:extLst>
      <p:ext uri="{BB962C8B-B14F-4D97-AF65-F5344CB8AC3E}">
        <p14:creationId xmlns:p14="http://schemas.microsoft.com/office/powerpoint/2010/main" val="4067349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losing slide_dark">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tx1">
                    <a:lumMod val="85000"/>
                  </a:schemeClr>
                </a:solidFill>
              </a:defRPr>
            </a:lvl1pPr>
          </a:lstStyle>
          <a:p>
            <a:r>
              <a:rPr lang="en-US" dirty="0"/>
              <a:t>Confidential, Dynatrace LLC</a:t>
            </a:r>
          </a:p>
        </p:txBody>
      </p:sp>
      <p:sp>
        <p:nvSpPr>
          <p:cNvPr id="3" name="Slide Number Placeholder 2"/>
          <p:cNvSpPr>
            <a:spLocks noGrp="1"/>
          </p:cNvSpPr>
          <p:nvPr>
            <p:ph type="sldNum" sz="quarter" idx="11"/>
          </p:nvPr>
        </p:nvSpPr>
        <p:spPr/>
        <p:txBody>
          <a:bodyPr/>
          <a:lstStyle/>
          <a:p>
            <a:fld id="{361E82BE-B626-4EB2-8898-B03C44A2E9A4}" type="slidenum">
              <a:rPr lang="en-US" smtClean="0"/>
              <a:pPr/>
              <a:t>‹#›</a:t>
            </a:fld>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175031" y="2762622"/>
            <a:ext cx="7841938" cy="1393782"/>
          </a:xfrm>
          <a:prstGeom prst="rect">
            <a:avLst/>
          </a:prstGeom>
        </p:spPr>
      </p:pic>
    </p:spTree>
    <p:extLst>
      <p:ext uri="{BB962C8B-B14F-4D97-AF65-F5344CB8AC3E}">
        <p14:creationId xmlns:p14="http://schemas.microsoft.com/office/powerpoint/2010/main" val="813595782"/>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Closing slide_dark">
    <p:bg>
      <p:bgPr>
        <a:solidFill>
          <a:schemeClr val="accent1">
            <a:lumMod val="75000"/>
          </a:schemeClr>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tx1">
                    <a:lumMod val="85000"/>
                  </a:schemeClr>
                </a:solidFill>
              </a:defRPr>
            </a:lvl1pPr>
          </a:lstStyle>
          <a:p>
            <a:r>
              <a:rPr lang="en-US" dirty="0"/>
              <a:t>Confidential, Dynatrace LLC</a:t>
            </a:r>
          </a:p>
        </p:txBody>
      </p:sp>
      <p:sp>
        <p:nvSpPr>
          <p:cNvPr id="3" name="Slide Number Placeholder 2"/>
          <p:cNvSpPr>
            <a:spLocks noGrp="1"/>
          </p:cNvSpPr>
          <p:nvPr>
            <p:ph type="sldNum" sz="quarter" idx="11"/>
          </p:nvPr>
        </p:nvSpPr>
        <p:spPr/>
        <p:txBody>
          <a:bodyPr/>
          <a:lstStyle/>
          <a:p>
            <a:fld id="{361E82BE-B626-4EB2-8898-B03C44A2E9A4}" type="slidenum">
              <a:rPr lang="en-US" smtClean="0"/>
              <a:pPr/>
              <a:t>‹#›</a:t>
            </a:fld>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175031" y="2762622"/>
            <a:ext cx="7841938" cy="1393782"/>
          </a:xfrm>
          <a:prstGeom prst="rect">
            <a:avLst/>
          </a:prstGeom>
        </p:spPr>
      </p:pic>
    </p:spTree>
    <p:extLst>
      <p:ext uri="{BB962C8B-B14F-4D97-AF65-F5344CB8AC3E}">
        <p14:creationId xmlns:p14="http://schemas.microsoft.com/office/powerpoint/2010/main" val="168376046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9_Title Slide">
    <p:bg>
      <p:bgRef idx="1001">
        <a:schemeClr val="bg2"/>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Footer Placeholder 1"/>
          <p:cNvSpPr>
            <a:spLocks noGrp="1"/>
          </p:cNvSpPr>
          <p:nvPr>
            <p:ph type="ftr" sz="quarter" idx="11"/>
          </p:nvPr>
        </p:nvSpPr>
        <p:spPr/>
        <p:txBody>
          <a:bodyPr/>
          <a:lstStyle>
            <a:lvl1pPr>
              <a:defRPr>
                <a:solidFill>
                  <a:schemeClr val="tx1">
                    <a:lumMod val="40000"/>
                    <a:lumOff val="60000"/>
                  </a:schemeClr>
                </a:solidFill>
              </a:defRPr>
            </a:lvl1pPr>
          </a:lstStyle>
          <a:p>
            <a:r>
              <a:rPr lang="en-US" dirty="0"/>
              <a:t>Confidential, Dynatrace LLC</a:t>
            </a:r>
          </a:p>
        </p:txBody>
      </p:sp>
      <p:sp>
        <p:nvSpPr>
          <p:cNvPr id="4" name="Slide Number Placeholder 3"/>
          <p:cNvSpPr>
            <a:spLocks noGrp="1"/>
          </p:cNvSpPr>
          <p:nvPr>
            <p:ph type="sldNum" sz="quarter" idx="12"/>
          </p:nvPr>
        </p:nvSpPr>
        <p:spPr/>
        <p:txBody>
          <a:bodyPr/>
          <a:lstStyle>
            <a:lvl1pPr>
              <a:defRPr>
                <a:solidFill>
                  <a:schemeClr val="tx1">
                    <a:lumMod val="40000"/>
                    <a:lumOff val="60000"/>
                  </a:schemeClr>
                </a:solidFill>
              </a:defRPr>
            </a:lvl1pPr>
          </a:lstStyle>
          <a:p>
            <a:fld id="{43BA0369-9F40-4B56-945B-D8308AE94A9C}" type="slidenum">
              <a:rPr lang="en-US" smtClean="0"/>
              <a:pPr/>
              <a:t>‹#›</a:t>
            </a:fld>
            <a:endParaRPr lang="en-US" dirty="0"/>
          </a:p>
        </p:txBody>
      </p:sp>
      <p:sp>
        <p:nvSpPr>
          <p:cNvPr id="6" name="Title 5"/>
          <p:cNvSpPr>
            <a:spLocks noGrp="1"/>
          </p:cNvSpPr>
          <p:nvPr>
            <p:ph type="title" hasCustomPrompt="1"/>
          </p:nvPr>
        </p:nvSpPr>
        <p:spPr>
          <a:xfrm>
            <a:off x="341931" y="1912338"/>
            <a:ext cx="7890868" cy="757627"/>
          </a:xfrm>
        </p:spPr>
        <p:txBody>
          <a:bodyPr anchor="b">
            <a:noAutofit/>
          </a:bodyPr>
          <a:lstStyle>
            <a:lvl1pPr algn="l">
              <a:defRPr sz="5400">
                <a:solidFill>
                  <a:schemeClr val="bg1"/>
                </a:solidFill>
              </a:defRPr>
            </a:lvl1pPr>
          </a:lstStyle>
          <a:p>
            <a:r>
              <a:rPr lang="en-US" dirty="0"/>
              <a:t>Presentation Title</a:t>
            </a:r>
          </a:p>
        </p:txBody>
      </p:sp>
      <p:sp>
        <p:nvSpPr>
          <p:cNvPr id="10" name="Text Placeholder 9"/>
          <p:cNvSpPr>
            <a:spLocks noGrp="1"/>
          </p:cNvSpPr>
          <p:nvPr>
            <p:ph type="body" sz="quarter" idx="13" hasCustomPrompt="1"/>
          </p:nvPr>
        </p:nvSpPr>
        <p:spPr>
          <a:xfrm>
            <a:off x="354143" y="2953066"/>
            <a:ext cx="7107294" cy="571500"/>
          </a:xfrm>
        </p:spPr>
        <p:txBody>
          <a:bodyPr>
            <a:noAutofit/>
          </a:bodyPr>
          <a:lstStyle>
            <a:lvl1pPr marL="0" indent="0" algn="l">
              <a:buNone/>
              <a:defRPr>
                <a:solidFill>
                  <a:schemeClr val="bg1"/>
                </a:solidFill>
              </a:defRPr>
            </a:lvl1pPr>
          </a:lstStyle>
          <a:p>
            <a:pPr lvl="0"/>
            <a:r>
              <a:rPr lang="en-US" dirty="0"/>
              <a:t>Subtitle</a:t>
            </a:r>
          </a:p>
        </p:txBody>
      </p:sp>
      <p:sp>
        <p:nvSpPr>
          <p:cNvPr id="7" name="Text Placeholder 9"/>
          <p:cNvSpPr>
            <a:spLocks noGrp="1"/>
          </p:cNvSpPr>
          <p:nvPr>
            <p:ph type="body" sz="quarter" idx="14" hasCustomPrompt="1"/>
          </p:nvPr>
        </p:nvSpPr>
        <p:spPr>
          <a:xfrm>
            <a:off x="341931" y="4181099"/>
            <a:ext cx="6691713" cy="571500"/>
          </a:xfrm>
        </p:spPr>
        <p:txBody>
          <a:bodyPr anchor="ctr" anchorCtr="0">
            <a:noAutofit/>
          </a:bodyPr>
          <a:lstStyle>
            <a:lvl1pPr marL="0" indent="0" algn="l">
              <a:buNone/>
              <a:defRPr sz="2100" baseline="0">
                <a:solidFill>
                  <a:schemeClr val="bg1"/>
                </a:solidFill>
              </a:defRPr>
            </a:lvl1pPr>
          </a:lstStyle>
          <a:p>
            <a:pPr lvl="0"/>
            <a:r>
              <a:rPr lang="en-US" dirty="0"/>
              <a:t>Speaker Name and Title</a:t>
            </a:r>
          </a:p>
        </p:txBody>
      </p:sp>
      <p:pic>
        <p:nvPicPr>
          <p:cNvPr id="9" name="Picture 8"/>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396208" y="5526446"/>
            <a:ext cx="2510211" cy="451054"/>
          </a:xfrm>
          <a:prstGeom prst="rect">
            <a:avLst/>
          </a:prstGeom>
        </p:spPr>
      </p:pic>
    </p:spTree>
    <p:extLst>
      <p:ext uri="{BB962C8B-B14F-4D97-AF65-F5344CB8AC3E}">
        <p14:creationId xmlns:p14="http://schemas.microsoft.com/office/powerpoint/2010/main" val="309475499"/>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ontent 1A">
    <p:spTree>
      <p:nvGrpSpPr>
        <p:cNvPr id="1" name=""/>
        <p:cNvGrpSpPr/>
        <p:nvPr/>
      </p:nvGrpSpPr>
      <p:grpSpPr>
        <a:xfrm>
          <a:off x="0" y="0"/>
          <a:ext cx="0" cy="0"/>
          <a:chOff x="0" y="0"/>
          <a:chExt cx="0" cy="0"/>
        </a:xfrm>
      </p:grpSpPr>
      <p:sp>
        <p:nvSpPr>
          <p:cNvPr id="16" name="Content Placeholder 5"/>
          <p:cNvSpPr>
            <a:spLocks noGrp="1"/>
          </p:cNvSpPr>
          <p:nvPr>
            <p:ph sz="quarter" idx="11"/>
          </p:nvPr>
        </p:nvSpPr>
        <p:spPr>
          <a:xfrm>
            <a:off x="416986" y="1252375"/>
            <a:ext cx="10993967" cy="5002375"/>
          </a:xfrm>
          <a:prstGeom prst="rect">
            <a:avLst/>
          </a:prstGeom>
        </p:spPr>
        <p:txBody>
          <a:bodyPr/>
          <a:lstStyle>
            <a:lvl1pPr marL="226478" indent="-226478">
              <a:buClr>
                <a:schemeClr val="accent3"/>
              </a:buClr>
              <a:buFont typeface="Arial" panose="020B0604020202020204" pitchFamily="34" charset="0"/>
              <a:buChar char="•"/>
              <a:defRPr sz="2933" b="0" i="0">
                <a:latin typeface="Open Sans"/>
                <a:cs typeface="Open Sans"/>
              </a:defRPr>
            </a:lvl1pPr>
            <a:lvl2pPr marL="990575" indent="-380990">
              <a:buClr>
                <a:schemeClr val="accent3"/>
              </a:buClr>
              <a:buFont typeface="Arial" panose="020B0604020202020204" pitchFamily="34" charset="0"/>
              <a:buChar char="•"/>
              <a:defRPr sz="2400" b="0" i="0">
                <a:latin typeface="Open Sans"/>
                <a:cs typeface="Open Sans"/>
              </a:defRPr>
            </a:lvl2pPr>
            <a:lvl3pPr marL="1523962" indent="-304792">
              <a:buClr>
                <a:schemeClr val="accent3"/>
              </a:buClr>
              <a:buFont typeface="Arial" panose="020B0604020202020204" pitchFamily="34" charset="0"/>
              <a:buChar char="•"/>
              <a:defRPr sz="1867" b="0" i="0">
                <a:latin typeface="Open Sans"/>
                <a:cs typeface="Open Sans"/>
              </a:defRPr>
            </a:lvl3pPr>
            <a:lvl4pPr marL="2133547" indent="-304792">
              <a:buClr>
                <a:schemeClr val="accent3"/>
              </a:buClr>
              <a:buFont typeface="Arial" panose="020B0604020202020204" pitchFamily="34" charset="0"/>
              <a:buChar char="•"/>
              <a:defRPr sz="1600" b="0" i="0">
                <a:latin typeface="Open Sans"/>
                <a:cs typeface="Open Sans"/>
              </a:defRPr>
            </a:lvl4pPr>
            <a:lvl5pPr marL="2743131" indent="-304792">
              <a:buClr>
                <a:schemeClr val="accent3"/>
              </a:buClr>
              <a:buFont typeface="Arial" panose="020B0604020202020204" pitchFamily="34" charset="0"/>
              <a:buChar char="•"/>
              <a:defRPr sz="1333" b="0" i="0">
                <a:latin typeface="Open Sans"/>
                <a:cs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p:cNvSpPr>
            <a:spLocks noGrp="1"/>
          </p:cNvSpPr>
          <p:nvPr>
            <p:ph type="title" hasCustomPrompt="1"/>
          </p:nvPr>
        </p:nvSpPr>
        <p:spPr>
          <a:xfrm>
            <a:off x="416985" y="373223"/>
            <a:ext cx="10993967" cy="646924"/>
          </a:xfrm>
          <a:prstGeom prst="rect">
            <a:avLst/>
          </a:prstGeom>
        </p:spPr>
        <p:txBody>
          <a:bodyPr anchor="ctr"/>
          <a:lstStyle>
            <a:lvl1pPr>
              <a:defRPr sz="3733">
                <a:solidFill>
                  <a:schemeClr val="tx1"/>
                </a:solidFill>
                <a:latin typeface="Interstate-Regular"/>
              </a:defRPr>
            </a:lvl1pPr>
          </a:lstStyle>
          <a:p>
            <a:r>
              <a:rPr lang="en-US" dirty="0"/>
              <a:t>Click to edit headline</a:t>
            </a:r>
          </a:p>
        </p:txBody>
      </p:sp>
    </p:spTree>
    <p:extLst>
      <p:ext uri="{BB962C8B-B14F-4D97-AF65-F5344CB8AC3E}">
        <p14:creationId xmlns:p14="http://schemas.microsoft.com/office/powerpoint/2010/main" val="18103824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Divider">
    <p:spTree>
      <p:nvGrpSpPr>
        <p:cNvPr id="1" name=""/>
        <p:cNvGrpSpPr/>
        <p:nvPr/>
      </p:nvGrpSpPr>
      <p:grpSpPr>
        <a:xfrm>
          <a:off x="0" y="0"/>
          <a:ext cx="0" cy="0"/>
          <a:chOff x="0" y="0"/>
          <a:chExt cx="0" cy="0"/>
        </a:xfrm>
      </p:grpSpPr>
      <p:sp>
        <p:nvSpPr>
          <p:cNvPr id="12" name="Rectangle 11"/>
          <p:cNvSpPr/>
          <p:nvPr userDrawn="1"/>
        </p:nvSpPr>
        <p:spPr bwMode="auto">
          <a:xfrm>
            <a:off x="0" y="1"/>
            <a:ext cx="12192000" cy="6499009"/>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2" name="Title 1"/>
          <p:cNvSpPr>
            <a:spLocks noGrp="1"/>
          </p:cNvSpPr>
          <p:nvPr>
            <p:ph type="title" hasCustomPrompt="1"/>
          </p:nvPr>
        </p:nvSpPr>
        <p:spPr>
          <a:xfrm>
            <a:off x="609600" y="249335"/>
            <a:ext cx="10972800" cy="1947765"/>
          </a:xfrm>
          <a:prstGeom prst="rect">
            <a:avLst/>
          </a:prstGeom>
        </p:spPr>
        <p:txBody>
          <a:bodyPr vert="horz" anchor="b"/>
          <a:lstStyle>
            <a:lvl1pPr>
              <a:lnSpc>
                <a:spcPct val="90000"/>
              </a:lnSpc>
              <a:defRPr sz="5333" b="0" i="0">
                <a:solidFill>
                  <a:schemeClr val="bg2"/>
                </a:solidFill>
                <a:latin typeface="Interstate-Regular"/>
                <a:cs typeface="Interstate-Regular"/>
              </a:defRPr>
            </a:lvl1pPr>
          </a:lstStyle>
          <a:p>
            <a:r>
              <a:rPr lang="en-US" dirty="0"/>
              <a:t>Click to edit divider title</a:t>
            </a:r>
          </a:p>
        </p:txBody>
      </p:sp>
      <p:pic>
        <p:nvPicPr>
          <p:cNvPr id="7" name="Picture 6" descr="Dynatrace_inside-logo-white.pdf"/>
          <p:cNvPicPr>
            <a:picLocks noChangeAspect="1"/>
          </p:cNvPicPr>
          <p:nvPr userDrawn="1"/>
        </p:nvPicPr>
        <p:blipFill rotWithShape="1">
          <a:blip r:embed="rId2" cstate="email">
            <a:extLst>
              <a:ext uri="{28A0092B-C50C-407E-A947-70E740481C1C}">
                <a14:useLocalDpi xmlns:a14="http://schemas.microsoft.com/office/drawing/2010/main" val="0"/>
              </a:ext>
            </a:extLst>
          </a:blip>
          <a:srcRect l="43595" t="39725" r="44195" b="44533"/>
          <a:stretch/>
        </p:blipFill>
        <p:spPr>
          <a:xfrm>
            <a:off x="10927644" y="214489"/>
            <a:ext cx="828768" cy="801323"/>
          </a:xfrm>
          <a:prstGeom prst="rect">
            <a:avLst/>
          </a:prstGeom>
        </p:spPr>
      </p:pic>
      <p:sp>
        <p:nvSpPr>
          <p:cNvPr id="8" name="Text Placeholder 13"/>
          <p:cNvSpPr>
            <a:spLocks noGrp="1"/>
          </p:cNvSpPr>
          <p:nvPr>
            <p:ph type="body" sz="quarter" idx="12" hasCustomPrompt="1"/>
          </p:nvPr>
        </p:nvSpPr>
        <p:spPr>
          <a:xfrm>
            <a:off x="604168" y="2290040"/>
            <a:ext cx="5717533" cy="1270000"/>
          </a:xfrm>
          <a:prstGeom prst="rect">
            <a:avLst/>
          </a:prstGeom>
        </p:spPr>
        <p:txBody>
          <a:bodyPr vert="horz" anchor="t"/>
          <a:lstStyle>
            <a:lvl1pPr marL="0" indent="0">
              <a:lnSpc>
                <a:spcPct val="90000"/>
              </a:lnSpc>
              <a:buNone/>
              <a:defRPr kumimoji="0" lang="en-US" sz="2667" u="none" strike="noStrike" kern="1200" cap="none" spc="0" normalizeH="0" baseline="0" noProof="0" dirty="0" smtClean="0">
                <a:ln>
                  <a:noFill/>
                </a:ln>
                <a:solidFill>
                  <a:srgbClr val="FFFFFF"/>
                </a:solidFill>
                <a:effectLst>
                  <a:outerShdw blurRad="3175" dir="1140000" algn="tl" rotWithShape="0">
                    <a:schemeClr val="bg2"/>
                  </a:outerShdw>
                </a:effectLst>
                <a:uLnTx/>
                <a:uFillTx/>
                <a:latin typeface="Open Sans"/>
                <a:ea typeface="+mn-ea"/>
                <a:cs typeface="Open Sans"/>
              </a:defRPr>
            </a:lvl1pPr>
          </a:lstStyle>
          <a:p>
            <a:pPr lvl="0"/>
            <a:r>
              <a:rPr lang="en-US" dirty="0"/>
              <a:t>Click to edit subtitle</a:t>
            </a:r>
          </a:p>
        </p:txBody>
      </p:sp>
      <p:pic>
        <p:nvPicPr>
          <p:cNvPr id="15" name="Picture 14" descr="dt_logo_vert2_white.png"/>
          <p:cNvPicPr>
            <a:picLocks noChangeAspect="1"/>
          </p:cNvPicPr>
          <p:nvPr userDrawn="1"/>
        </p:nvPicPr>
        <p:blipFill rotWithShape="1">
          <a:blip r:embed="rId3" cstate="email">
            <a:alphaModFix amt="33000"/>
            <a:grayscl/>
            <a:extLst>
              <a:ext uri="{28A0092B-C50C-407E-A947-70E740481C1C}">
                <a14:useLocalDpi xmlns:a14="http://schemas.microsoft.com/office/drawing/2010/main" val="0"/>
              </a:ext>
            </a:extLst>
          </a:blip>
          <a:srcRect l="23378" b="56100"/>
          <a:stretch/>
        </p:blipFill>
        <p:spPr>
          <a:xfrm>
            <a:off x="0" y="3800066"/>
            <a:ext cx="5221971" cy="2676060"/>
          </a:xfrm>
          <a:prstGeom prst="rect">
            <a:avLst/>
          </a:prstGeom>
        </p:spPr>
      </p:pic>
    </p:spTree>
    <p:extLst>
      <p:ext uri="{BB962C8B-B14F-4D97-AF65-F5344CB8AC3E}">
        <p14:creationId xmlns:p14="http://schemas.microsoft.com/office/powerpoint/2010/main" val="2404421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Divider">
    <p:spTree>
      <p:nvGrpSpPr>
        <p:cNvPr id="1" name=""/>
        <p:cNvGrpSpPr/>
        <p:nvPr/>
      </p:nvGrpSpPr>
      <p:grpSpPr>
        <a:xfrm>
          <a:off x="0" y="0"/>
          <a:ext cx="0" cy="0"/>
          <a:chOff x="0" y="0"/>
          <a:chExt cx="0" cy="0"/>
        </a:xfrm>
      </p:grpSpPr>
      <p:sp>
        <p:nvSpPr>
          <p:cNvPr id="12" name="Rectangle 11"/>
          <p:cNvSpPr/>
          <p:nvPr userDrawn="1"/>
        </p:nvSpPr>
        <p:spPr bwMode="auto">
          <a:xfrm>
            <a:off x="0" y="1"/>
            <a:ext cx="12192000" cy="6480412"/>
          </a:xfrm>
          <a:prstGeom prst="rect">
            <a:avLst/>
          </a:prstGeom>
          <a:solidFill>
            <a:schemeClr val="accent3"/>
          </a:solidFill>
          <a:ln w="9525">
            <a:noFill/>
            <a:miter lim="800000"/>
            <a:headEnd/>
            <a:tailEnd/>
          </a:ln>
          <a:effectLst/>
        </p:spPr>
        <p:txBody>
          <a:bodyPr wrap="none" rtlCol="0" anchor="ctr"/>
          <a:lstStyle/>
          <a:p>
            <a:pPr algn="ctr"/>
            <a:endParaRPr lang="en-US" sz="2400"/>
          </a:p>
        </p:txBody>
      </p:sp>
      <p:sp>
        <p:nvSpPr>
          <p:cNvPr id="2" name="Title 1"/>
          <p:cNvSpPr>
            <a:spLocks noGrp="1"/>
          </p:cNvSpPr>
          <p:nvPr>
            <p:ph type="title" hasCustomPrompt="1"/>
          </p:nvPr>
        </p:nvSpPr>
        <p:spPr>
          <a:xfrm>
            <a:off x="609600" y="249335"/>
            <a:ext cx="10972800" cy="1947765"/>
          </a:xfrm>
          <a:prstGeom prst="rect">
            <a:avLst/>
          </a:prstGeom>
        </p:spPr>
        <p:txBody>
          <a:bodyPr vert="horz" anchor="b"/>
          <a:lstStyle>
            <a:lvl1pPr>
              <a:lnSpc>
                <a:spcPct val="90000"/>
              </a:lnSpc>
              <a:defRPr sz="5333" b="0" i="0" baseline="0">
                <a:solidFill>
                  <a:schemeClr val="bg2"/>
                </a:solidFill>
                <a:latin typeface="Interstate-Regular"/>
                <a:cs typeface="Interstate-Regular"/>
              </a:defRPr>
            </a:lvl1pPr>
          </a:lstStyle>
          <a:p>
            <a:r>
              <a:rPr lang="en-US" dirty="0"/>
              <a:t>Click to edit divider title</a:t>
            </a:r>
          </a:p>
        </p:txBody>
      </p:sp>
      <p:pic>
        <p:nvPicPr>
          <p:cNvPr id="7" name="Picture 6" descr="Dynatrace_inside-logo-white.pdf"/>
          <p:cNvPicPr>
            <a:picLocks noChangeAspect="1"/>
          </p:cNvPicPr>
          <p:nvPr userDrawn="1"/>
        </p:nvPicPr>
        <p:blipFill rotWithShape="1">
          <a:blip r:embed="rId2" cstate="email">
            <a:extLst>
              <a:ext uri="{28A0092B-C50C-407E-A947-70E740481C1C}">
                <a14:useLocalDpi xmlns:a14="http://schemas.microsoft.com/office/drawing/2010/main" val="0"/>
              </a:ext>
            </a:extLst>
          </a:blip>
          <a:srcRect l="43595" t="39725" r="44195" b="44533"/>
          <a:stretch/>
        </p:blipFill>
        <p:spPr>
          <a:xfrm>
            <a:off x="10927644" y="214489"/>
            <a:ext cx="828768" cy="801323"/>
          </a:xfrm>
          <a:prstGeom prst="rect">
            <a:avLst/>
          </a:prstGeom>
        </p:spPr>
      </p:pic>
      <p:sp>
        <p:nvSpPr>
          <p:cNvPr id="8" name="Text Placeholder 13"/>
          <p:cNvSpPr>
            <a:spLocks noGrp="1"/>
          </p:cNvSpPr>
          <p:nvPr>
            <p:ph type="body" sz="quarter" idx="12" hasCustomPrompt="1"/>
          </p:nvPr>
        </p:nvSpPr>
        <p:spPr>
          <a:xfrm>
            <a:off x="604168" y="2290040"/>
            <a:ext cx="5717533" cy="1270000"/>
          </a:xfrm>
          <a:prstGeom prst="rect">
            <a:avLst/>
          </a:prstGeom>
        </p:spPr>
        <p:txBody>
          <a:bodyPr vert="horz" anchor="t"/>
          <a:lstStyle>
            <a:lvl1pPr marL="0" indent="0">
              <a:lnSpc>
                <a:spcPct val="90000"/>
              </a:lnSpc>
              <a:buNone/>
              <a:defRPr kumimoji="0" lang="en-US" sz="2667" u="none" strike="noStrike" kern="1200" cap="none" spc="0" normalizeH="0" baseline="0" noProof="0" dirty="0" smtClean="0">
                <a:ln>
                  <a:noFill/>
                </a:ln>
                <a:solidFill>
                  <a:srgbClr val="FFFFFF"/>
                </a:solidFill>
                <a:effectLst>
                  <a:outerShdw blurRad="3175" dir="1140000" algn="tl" rotWithShape="0">
                    <a:schemeClr val="bg2"/>
                  </a:outerShdw>
                </a:effectLst>
                <a:uLnTx/>
                <a:uFillTx/>
                <a:latin typeface="Open Sans"/>
                <a:ea typeface="+mn-ea"/>
                <a:cs typeface="Open Sans"/>
              </a:defRPr>
            </a:lvl1pPr>
          </a:lstStyle>
          <a:p>
            <a:pPr lvl="0"/>
            <a:r>
              <a:rPr lang="en-US" dirty="0"/>
              <a:t>Click to edit subtitle</a:t>
            </a:r>
          </a:p>
        </p:txBody>
      </p:sp>
      <p:pic>
        <p:nvPicPr>
          <p:cNvPr id="15" name="Picture 14" descr="dt_logo_vert2_white.png"/>
          <p:cNvPicPr>
            <a:picLocks noChangeAspect="1"/>
          </p:cNvPicPr>
          <p:nvPr userDrawn="1"/>
        </p:nvPicPr>
        <p:blipFill rotWithShape="1">
          <a:blip r:embed="rId3" cstate="email">
            <a:alphaModFix amt="33000"/>
            <a:grayscl/>
            <a:extLst>
              <a:ext uri="{28A0092B-C50C-407E-A947-70E740481C1C}">
                <a14:useLocalDpi xmlns:a14="http://schemas.microsoft.com/office/drawing/2010/main" val="0"/>
              </a:ext>
            </a:extLst>
          </a:blip>
          <a:srcRect l="23378" b="56100"/>
          <a:stretch/>
        </p:blipFill>
        <p:spPr>
          <a:xfrm>
            <a:off x="0" y="3800066"/>
            <a:ext cx="5221971" cy="2676060"/>
          </a:xfrm>
          <a:prstGeom prst="rect">
            <a:avLst/>
          </a:prstGeom>
        </p:spPr>
      </p:pic>
    </p:spTree>
    <p:extLst>
      <p:ext uri="{BB962C8B-B14F-4D97-AF65-F5344CB8AC3E}">
        <p14:creationId xmlns:p14="http://schemas.microsoft.com/office/powerpoint/2010/main" val="3249736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Comparison 1">
    <p:spTree>
      <p:nvGrpSpPr>
        <p:cNvPr id="1" name=""/>
        <p:cNvGrpSpPr/>
        <p:nvPr/>
      </p:nvGrpSpPr>
      <p:grpSpPr>
        <a:xfrm>
          <a:off x="0" y="0"/>
          <a:ext cx="0" cy="0"/>
          <a:chOff x="0" y="0"/>
          <a:chExt cx="0" cy="0"/>
        </a:xfrm>
      </p:grpSpPr>
      <p:pic>
        <p:nvPicPr>
          <p:cNvPr id="3" name="Picture 2" descr="dt_logo_vert2_black.png"/>
          <p:cNvPicPr>
            <a:picLocks noChangeAspect="1"/>
          </p:cNvPicPr>
          <p:nvPr userDrawn="1"/>
        </p:nvPicPr>
        <p:blipFill rotWithShape="1">
          <a:blip r:embed="rId2" cstate="email">
            <a:grayscl/>
            <a:alphaModFix amt="50000"/>
            <a:extLst>
              <a:ext uri="{BEBA8EAE-BF5A-486C-A8C5-ECC9F3942E4B}">
                <a14:imgProps xmlns:a14="http://schemas.microsoft.com/office/drawing/2010/main">
                  <a14:imgLayer r:embed="rId3">
                    <a14:imgEffect>
                      <a14:brightnessContrast bright="80000"/>
                    </a14:imgEffect>
                  </a14:imgLayer>
                </a14:imgProps>
              </a:ext>
              <a:ext uri="{28A0092B-C50C-407E-A947-70E740481C1C}">
                <a14:useLocalDpi xmlns:a14="http://schemas.microsoft.com/office/drawing/2010/main" val="0"/>
              </a:ext>
            </a:extLst>
          </a:blip>
          <a:srcRect l="23140" r="17667" b="55808"/>
          <a:stretch/>
        </p:blipFill>
        <p:spPr>
          <a:xfrm>
            <a:off x="0" y="3806614"/>
            <a:ext cx="3996456" cy="2668693"/>
          </a:xfrm>
          <a:prstGeom prst="rect">
            <a:avLst/>
          </a:prstGeom>
        </p:spPr>
      </p:pic>
      <p:sp>
        <p:nvSpPr>
          <p:cNvPr id="6" name="Content Placeholder 2"/>
          <p:cNvSpPr>
            <a:spLocks noGrp="1"/>
          </p:cNvSpPr>
          <p:nvPr>
            <p:ph sz="half" idx="1"/>
          </p:nvPr>
        </p:nvSpPr>
        <p:spPr>
          <a:xfrm>
            <a:off x="5824593" y="1270744"/>
            <a:ext cx="5405967" cy="5135563"/>
          </a:xfrm>
          <a:prstGeom prst="rect">
            <a:avLst/>
          </a:prstGeom>
        </p:spPr>
        <p:txBody>
          <a:bodyPr>
            <a:normAutofit/>
          </a:bodyPr>
          <a:lstStyle>
            <a:lvl1pPr marL="226478" indent="-226478">
              <a:buClr>
                <a:schemeClr val="accent3"/>
              </a:buClr>
              <a:buFont typeface="Arial" panose="020B0604020202020204" pitchFamily="34" charset="0"/>
              <a:buChar char="•"/>
              <a:defRPr sz="2933">
                <a:latin typeface="Open Sans"/>
                <a:cs typeface="Open Sans"/>
              </a:defRPr>
            </a:lvl1pPr>
            <a:lvl2pPr marL="990575" indent="-380990">
              <a:buClr>
                <a:schemeClr val="accent3"/>
              </a:buClr>
              <a:buFont typeface="Arial" panose="020B0604020202020204" pitchFamily="34" charset="0"/>
              <a:buChar char="•"/>
              <a:defRPr sz="2400">
                <a:latin typeface="Open Sans"/>
                <a:cs typeface="Open Sans"/>
              </a:defRPr>
            </a:lvl2pPr>
            <a:lvl3pPr marL="1523962" indent="-304792">
              <a:buClr>
                <a:schemeClr val="accent3"/>
              </a:buClr>
              <a:buFont typeface="Arial" panose="020B0604020202020204" pitchFamily="34" charset="0"/>
              <a:buChar char="•"/>
              <a:defRPr sz="1867">
                <a:latin typeface="Open Sans"/>
                <a:cs typeface="Open Sans"/>
              </a:defRPr>
            </a:lvl3pPr>
            <a:lvl4pPr marL="2133547" indent="-304792">
              <a:buClr>
                <a:schemeClr val="accent3"/>
              </a:buClr>
              <a:buFont typeface="Arial" panose="020B0604020202020204" pitchFamily="34" charset="0"/>
              <a:buChar char="•"/>
              <a:defRPr sz="1333">
                <a:latin typeface="Open Sans"/>
                <a:cs typeface="Open Sans"/>
              </a:defRPr>
            </a:lvl4pPr>
            <a:lvl5pPr>
              <a:defRPr sz="24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itle 3"/>
          <p:cNvSpPr>
            <a:spLocks noGrp="1"/>
          </p:cNvSpPr>
          <p:nvPr>
            <p:ph type="title" hasCustomPrompt="1"/>
          </p:nvPr>
        </p:nvSpPr>
        <p:spPr>
          <a:xfrm>
            <a:off x="545438" y="1270744"/>
            <a:ext cx="4800245" cy="2063395"/>
          </a:xfrm>
          <a:prstGeom prst="rect">
            <a:avLst/>
          </a:prstGeom>
        </p:spPr>
        <p:txBody>
          <a:bodyPr/>
          <a:lstStyle>
            <a:lvl1pPr>
              <a:lnSpc>
                <a:spcPct val="100000"/>
              </a:lnSpc>
              <a:defRPr>
                <a:solidFill>
                  <a:schemeClr val="tx1"/>
                </a:solidFill>
                <a:latin typeface="Interstate-Regular"/>
              </a:defRPr>
            </a:lvl1pPr>
          </a:lstStyle>
          <a:p>
            <a:r>
              <a:rPr lang="en-US" dirty="0"/>
              <a:t>Click to edit headline</a:t>
            </a:r>
          </a:p>
        </p:txBody>
      </p:sp>
    </p:spTree>
    <p:extLst>
      <p:ext uri="{BB962C8B-B14F-4D97-AF65-F5344CB8AC3E}">
        <p14:creationId xmlns:p14="http://schemas.microsoft.com/office/powerpoint/2010/main" val="9074931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Content Blank">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416985" y="373223"/>
            <a:ext cx="10993967" cy="646924"/>
          </a:xfrm>
          <a:prstGeom prst="rect">
            <a:avLst/>
          </a:prstGeom>
        </p:spPr>
        <p:txBody>
          <a:bodyPr anchor="ctr"/>
          <a:lstStyle>
            <a:lvl1pPr>
              <a:defRPr sz="3733">
                <a:solidFill>
                  <a:schemeClr val="tx1"/>
                </a:solidFill>
                <a:latin typeface="Interstate-Regular"/>
              </a:defRPr>
            </a:lvl1pPr>
          </a:lstStyle>
          <a:p>
            <a:r>
              <a:rPr lang="en-US" dirty="0"/>
              <a:t>Click to edit headline</a:t>
            </a:r>
          </a:p>
        </p:txBody>
      </p:sp>
    </p:spTree>
    <p:extLst>
      <p:ext uri="{BB962C8B-B14F-4D97-AF65-F5344CB8AC3E}">
        <p14:creationId xmlns:p14="http://schemas.microsoft.com/office/powerpoint/2010/main" val="1237633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Comparison 1">
    <p:spTree>
      <p:nvGrpSpPr>
        <p:cNvPr id="1" name=""/>
        <p:cNvGrpSpPr/>
        <p:nvPr/>
      </p:nvGrpSpPr>
      <p:grpSpPr>
        <a:xfrm>
          <a:off x="0" y="0"/>
          <a:ext cx="0" cy="0"/>
          <a:chOff x="0" y="0"/>
          <a:chExt cx="0" cy="0"/>
        </a:xfrm>
      </p:grpSpPr>
      <p:sp>
        <p:nvSpPr>
          <p:cNvPr id="3" name="Rectangle 2"/>
          <p:cNvSpPr/>
          <p:nvPr userDrawn="1"/>
        </p:nvSpPr>
        <p:spPr bwMode="auto">
          <a:xfrm>
            <a:off x="0" y="-2"/>
            <a:ext cx="12192000" cy="6489419"/>
          </a:xfrm>
          <a:prstGeom prst="rect">
            <a:avLst/>
          </a:prstGeom>
          <a:solidFill>
            <a:schemeClr val="accent3"/>
          </a:solidFill>
          <a:ln w="9525">
            <a:noFill/>
            <a:miter lim="800000"/>
            <a:headEnd/>
            <a:tailEnd/>
          </a:ln>
          <a:effectLst/>
        </p:spPr>
        <p:txBody>
          <a:bodyPr wrap="none" rtlCol="0" anchor="ctr"/>
          <a:lstStyle/>
          <a:p>
            <a:pPr algn="ctr"/>
            <a:endParaRPr lang="en-US" sz="2400"/>
          </a:p>
        </p:txBody>
      </p:sp>
      <p:pic>
        <p:nvPicPr>
          <p:cNvPr id="4" name="Picture 3" descr="Dynatrace_inside-logo-white.pdf"/>
          <p:cNvPicPr>
            <a:picLocks noChangeAspect="1"/>
          </p:cNvPicPr>
          <p:nvPr userDrawn="1"/>
        </p:nvPicPr>
        <p:blipFill rotWithShape="1">
          <a:blip r:embed="rId2" cstate="email">
            <a:extLst>
              <a:ext uri="{28A0092B-C50C-407E-A947-70E740481C1C}">
                <a14:useLocalDpi xmlns:a14="http://schemas.microsoft.com/office/drawing/2010/main" val="0"/>
              </a:ext>
            </a:extLst>
          </a:blip>
          <a:srcRect l="43595" t="39725" r="44195" b="44533"/>
          <a:stretch/>
        </p:blipFill>
        <p:spPr>
          <a:xfrm>
            <a:off x="10927644" y="214489"/>
            <a:ext cx="828768" cy="801323"/>
          </a:xfrm>
          <a:prstGeom prst="rect">
            <a:avLst/>
          </a:prstGeom>
        </p:spPr>
      </p:pic>
      <p:pic>
        <p:nvPicPr>
          <p:cNvPr id="5" name="Picture 4" descr="dt_logo_vert2_white.png"/>
          <p:cNvPicPr>
            <a:picLocks noChangeAspect="1"/>
          </p:cNvPicPr>
          <p:nvPr userDrawn="1"/>
        </p:nvPicPr>
        <p:blipFill rotWithShape="1">
          <a:blip r:embed="rId3" cstate="email">
            <a:alphaModFix amt="33000"/>
            <a:grayscl/>
            <a:extLst>
              <a:ext uri="{28A0092B-C50C-407E-A947-70E740481C1C}">
                <a14:useLocalDpi xmlns:a14="http://schemas.microsoft.com/office/drawing/2010/main" val="0"/>
              </a:ext>
            </a:extLst>
          </a:blip>
          <a:srcRect l="23378" b="56100"/>
          <a:stretch/>
        </p:blipFill>
        <p:spPr>
          <a:xfrm>
            <a:off x="0" y="3800066"/>
            <a:ext cx="5221971" cy="2676060"/>
          </a:xfrm>
          <a:prstGeom prst="rect">
            <a:avLst/>
          </a:prstGeom>
        </p:spPr>
      </p:pic>
      <p:sp>
        <p:nvSpPr>
          <p:cNvPr id="11" name="Content Placeholder 2"/>
          <p:cNvSpPr>
            <a:spLocks noGrp="1"/>
          </p:cNvSpPr>
          <p:nvPr>
            <p:ph sz="half" idx="1"/>
          </p:nvPr>
        </p:nvSpPr>
        <p:spPr>
          <a:xfrm>
            <a:off x="5824593" y="1270744"/>
            <a:ext cx="5405967" cy="5135563"/>
          </a:xfrm>
          <a:prstGeom prst="rect">
            <a:avLst/>
          </a:prstGeom>
        </p:spPr>
        <p:txBody>
          <a:bodyPr>
            <a:normAutofit/>
          </a:bodyPr>
          <a:lstStyle>
            <a:lvl1pPr marL="226478" indent="-226478">
              <a:buClrTx/>
              <a:buFont typeface="Arial" panose="020B0604020202020204" pitchFamily="34" charset="0"/>
              <a:buChar char="•"/>
              <a:defRPr sz="2933">
                <a:solidFill>
                  <a:schemeClr val="bg1"/>
                </a:solidFill>
                <a:latin typeface="Open Sans"/>
                <a:cs typeface="Open Sans"/>
              </a:defRPr>
            </a:lvl1pPr>
            <a:lvl2pPr marL="990575" indent="-380990">
              <a:buClrTx/>
              <a:buFont typeface="Arial" panose="020B0604020202020204" pitchFamily="34" charset="0"/>
              <a:buChar char="•"/>
              <a:defRPr sz="2400">
                <a:solidFill>
                  <a:schemeClr val="bg1"/>
                </a:solidFill>
                <a:latin typeface="Open Sans"/>
                <a:cs typeface="Open Sans"/>
              </a:defRPr>
            </a:lvl2pPr>
            <a:lvl3pPr marL="1523962" indent="-304792">
              <a:buClrTx/>
              <a:buFont typeface="Arial" panose="020B0604020202020204" pitchFamily="34" charset="0"/>
              <a:buChar char="•"/>
              <a:defRPr sz="1867">
                <a:solidFill>
                  <a:schemeClr val="bg1"/>
                </a:solidFill>
                <a:latin typeface="Open Sans"/>
                <a:cs typeface="Open Sans"/>
              </a:defRPr>
            </a:lvl3pPr>
            <a:lvl4pPr marL="2133547" indent="-304792">
              <a:buClrTx/>
              <a:buFont typeface="Arial" panose="020B0604020202020204" pitchFamily="34" charset="0"/>
              <a:buChar char="•"/>
              <a:defRPr sz="1333">
                <a:solidFill>
                  <a:schemeClr val="bg1"/>
                </a:solidFill>
                <a:latin typeface="Open Sans"/>
                <a:cs typeface="Open Sans"/>
              </a:defRPr>
            </a:lvl4pPr>
            <a:lvl5pPr>
              <a:defRPr sz="24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itle 3"/>
          <p:cNvSpPr>
            <a:spLocks noGrp="1"/>
          </p:cNvSpPr>
          <p:nvPr>
            <p:ph type="title" hasCustomPrompt="1"/>
          </p:nvPr>
        </p:nvSpPr>
        <p:spPr>
          <a:xfrm>
            <a:off x="545438" y="1270744"/>
            <a:ext cx="4800245" cy="2063395"/>
          </a:xfrm>
          <a:prstGeom prst="rect">
            <a:avLst/>
          </a:prstGeom>
        </p:spPr>
        <p:txBody>
          <a:bodyPr/>
          <a:lstStyle>
            <a:lvl1pPr>
              <a:lnSpc>
                <a:spcPct val="100000"/>
              </a:lnSpc>
              <a:defRPr>
                <a:solidFill>
                  <a:schemeClr val="bg1"/>
                </a:solidFill>
                <a:latin typeface="Interstate-Regular"/>
              </a:defRPr>
            </a:lvl1pPr>
          </a:lstStyle>
          <a:p>
            <a:r>
              <a:rPr lang="en-US" dirty="0"/>
              <a:t>Click to edit headline</a:t>
            </a:r>
          </a:p>
        </p:txBody>
      </p:sp>
    </p:spTree>
    <p:extLst>
      <p:ext uri="{BB962C8B-B14F-4D97-AF65-F5344CB8AC3E}">
        <p14:creationId xmlns:p14="http://schemas.microsoft.com/office/powerpoint/2010/main" val="38643757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Divider">
    <p:spTree>
      <p:nvGrpSpPr>
        <p:cNvPr id="1" name=""/>
        <p:cNvGrpSpPr/>
        <p:nvPr/>
      </p:nvGrpSpPr>
      <p:grpSpPr>
        <a:xfrm>
          <a:off x="0" y="0"/>
          <a:ext cx="0" cy="0"/>
          <a:chOff x="0" y="0"/>
          <a:chExt cx="0" cy="0"/>
        </a:xfrm>
      </p:grpSpPr>
      <p:sp>
        <p:nvSpPr>
          <p:cNvPr id="12" name="Rectangle 11"/>
          <p:cNvSpPr/>
          <p:nvPr userDrawn="1"/>
        </p:nvSpPr>
        <p:spPr bwMode="auto">
          <a:xfrm>
            <a:off x="0" y="1"/>
            <a:ext cx="12192000" cy="6480412"/>
          </a:xfrm>
          <a:prstGeom prst="rect">
            <a:avLst/>
          </a:prstGeom>
          <a:solidFill>
            <a:schemeClr val="accent1"/>
          </a:solidFill>
          <a:ln w="9525">
            <a:noFill/>
            <a:miter lim="800000"/>
            <a:headEnd/>
            <a:tailEnd/>
          </a:ln>
          <a:effectLst/>
        </p:spPr>
        <p:txBody>
          <a:bodyPr wrap="none" rtlCol="0" anchor="ctr"/>
          <a:lstStyle/>
          <a:p>
            <a:pPr algn="ctr"/>
            <a:endParaRPr lang="en-US" sz="2400"/>
          </a:p>
        </p:txBody>
      </p:sp>
      <p:sp>
        <p:nvSpPr>
          <p:cNvPr id="2" name="Title 1"/>
          <p:cNvSpPr>
            <a:spLocks noGrp="1"/>
          </p:cNvSpPr>
          <p:nvPr>
            <p:ph type="title" hasCustomPrompt="1"/>
          </p:nvPr>
        </p:nvSpPr>
        <p:spPr>
          <a:xfrm>
            <a:off x="609600" y="249335"/>
            <a:ext cx="10972800" cy="1947765"/>
          </a:xfrm>
          <a:prstGeom prst="rect">
            <a:avLst/>
          </a:prstGeom>
        </p:spPr>
        <p:txBody>
          <a:bodyPr vert="horz" anchor="b"/>
          <a:lstStyle>
            <a:lvl1pPr>
              <a:lnSpc>
                <a:spcPct val="90000"/>
              </a:lnSpc>
              <a:defRPr sz="5333" b="0" i="0">
                <a:solidFill>
                  <a:schemeClr val="bg2"/>
                </a:solidFill>
                <a:latin typeface="Interstate-Regular"/>
                <a:cs typeface="Interstate-Regular"/>
              </a:defRPr>
            </a:lvl1pPr>
          </a:lstStyle>
          <a:p>
            <a:r>
              <a:rPr lang="en-US" dirty="0"/>
              <a:t>Click to edit divider title</a:t>
            </a:r>
          </a:p>
        </p:txBody>
      </p:sp>
      <p:pic>
        <p:nvPicPr>
          <p:cNvPr id="7" name="Picture 6" descr="Dynatrace_inside-logo-white.pdf"/>
          <p:cNvPicPr>
            <a:picLocks noChangeAspect="1"/>
          </p:cNvPicPr>
          <p:nvPr userDrawn="1"/>
        </p:nvPicPr>
        <p:blipFill rotWithShape="1">
          <a:blip r:embed="rId2" cstate="email">
            <a:extLst>
              <a:ext uri="{28A0092B-C50C-407E-A947-70E740481C1C}">
                <a14:useLocalDpi xmlns:a14="http://schemas.microsoft.com/office/drawing/2010/main" val="0"/>
              </a:ext>
            </a:extLst>
          </a:blip>
          <a:srcRect l="43595" t="39725" r="44195" b="44533"/>
          <a:stretch/>
        </p:blipFill>
        <p:spPr>
          <a:xfrm>
            <a:off x="10927644" y="214489"/>
            <a:ext cx="828768" cy="801323"/>
          </a:xfrm>
          <a:prstGeom prst="rect">
            <a:avLst/>
          </a:prstGeom>
        </p:spPr>
      </p:pic>
      <p:sp>
        <p:nvSpPr>
          <p:cNvPr id="8" name="Text Placeholder 13"/>
          <p:cNvSpPr>
            <a:spLocks noGrp="1"/>
          </p:cNvSpPr>
          <p:nvPr>
            <p:ph type="body" sz="quarter" idx="12" hasCustomPrompt="1"/>
          </p:nvPr>
        </p:nvSpPr>
        <p:spPr>
          <a:xfrm>
            <a:off x="604168" y="2290040"/>
            <a:ext cx="5717533" cy="1270000"/>
          </a:xfrm>
          <a:prstGeom prst="rect">
            <a:avLst/>
          </a:prstGeom>
        </p:spPr>
        <p:txBody>
          <a:bodyPr vert="horz" anchor="t"/>
          <a:lstStyle>
            <a:lvl1pPr marL="0" indent="0">
              <a:lnSpc>
                <a:spcPct val="90000"/>
              </a:lnSpc>
              <a:buNone/>
              <a:defRPr kumimoji="0" lang="en-US" sz="2667" u="none" strike="noStrike" kern="1200" cap="none" spc="0" normalizeH="0" baseline="0" noProof="0" dirty="0" smtClean="0">
                <a:ln>
                  <a:noFill/>
                </a:ln>
                <a:solidFill>
                  <a:srgbClr val="FFFFFF"/>
                </a:solidFill>
                <a:effectLst>
                  <a:outerShdw blurRad="3175" dir="1140000" algn="tl" rotWithShape="0">
                    <a:schemeClr val="bg2"/>
                  </a:outerShdw>
                </a:effectLst>
                <a:uLnTx/>
                <a:uFillTx/>
                <a:latin typeface="Open Sans"/>
                <a:ea typeface="+mn-ea"/>
                <a:cs typeface="Open Sans"/>
              </a:defRPr>
            </a:lvl1pPr>
          </a:lstStyle>
          <a:p>
            <a:pPr lvl="0"/>
            <a:r>
              <a:rPr lang="en-US" dirty="0"/>
              <a:t>Click to edit subtitle</a:t>
            </a:r>
          </a:p>
        </p:txBody>
      </p:sp>
      <p:pic>
        <p:nvPicPr>
          <p:cNvPr id="15" name="Picture 14" descr="dt_logo_vert2_white.png"/>
          <p:cNvPicPr>
            <a:picLocks noChangeAspect="1"/>
          </p:cNvPicPr>
          <p:nvPr userDrawn="1"/>
        </p:nvPicPr>
        <p:blipFill rotWithShape="1">
          <a:blip r:embed="rId3" cstate="email">
            <a:alphaModFix amt="33000"/>
            <a:grayscl/>
            <a:extLst>
              <a:ext uri="{28A0092B-C50C-407E-A947-70E740481C1C}">
                <a14:useLocalDpi xmlns:a14="http://schemas.microsoft.com/office/drawing/2010/main" val="0"/>
              </a:ext>
            </a:extLst>
          </a:blip>
          <a:srcRect l="23378" b="56100"/>
          <a:stretch/>
        </p:blipFill>
        <p:spPr>
          <a:xfrm>
            <a:off x="0" y="3800066"/>
            <a:ext cx="5221971" cy="2676060"/>
          </a:xfrm>
          <a:prstGeom prst="rect">
            <a:avLst/>
          </a:prstGeom>
        </p:spPr>
      </p:pic>
    </p:spTree>
    <p:extLst>
      <p:ext uri="{BB962C8B-B14F-4D97-AF65-F5344CB8AC3E}">
        <p14:creationId xmlns:p14="http://schemas.microsoft.com/office/powerpoint/2010/main" val="135385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_blue)dark">
    <p:bg>
      <p:bgPr>
        <a:solidFill>
          <a:schemeClr val="accent1">
            <a:lumMod val="50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89875" y="6115154"/>
            <a:ext cx="2822627" cy="50719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910291" y="1743685"/>
            <a:ext cx="5289425" cy="5131678"/>
          </a:xfrm>
          <a:prstGeom prst="rect">
            <a:avLst/>
          </a:prstGeom>
        </p:spPr>
      </p:pic>
      <p:sp>
        <p:nvSpPr>
          <p:cNvPr id="2" name="Title 1"/>
          <p:cNvSpPr>
            <a:spLocks noGrp="1"/>
          </p:cNvSpPr>
          <p:nvPr>
            <p:ph type="ctrTitle" hasCustomPrompt="1"/>
          </p:nvPr>
        </p:nvSpPr>
        <p:spPr>
          <a:xfrm>
            <a:off x="749502" y="2515065"/>
            <a:ext cx="10692996" cy="1003041"/>
          </a:xfrm>
        </p:spPr>
        <p:txBody>
          <a:bodyPr anchor="b">
            <a:noAutofit/>
          </a:bodyPr>
          <a:lstStyle>
            <a:lvl1pPr algn="ctr">
              <a:defRPr sz="5400" baseline="0">
                <a:solidFill>
                  <a:schemeClr val="bg1"/>
                </a:solidFill>
              </a:defRPr>
            </a:lvl1pPr>
          </a:lstStyle>
          <a:p>
            <a:r>
              <a:rPr lang="en-US" dirty="0"/>
              <a:t>Presentation Title</a:t>
            </a:r>
          </a:p>
        </p:txBody>
      </p:sp>
      <p:sp>
        <p:nvSpPr>
          <p:cNvPr id="20" name="Text Placeholder 19"/>
          <p:cNvSpPr>
            <a:spLocks noGrp="1"/>
          </p:cNvSpPr>
          <p:nvPr>
            <p:ph type="body" sz="quarter" idx="13" hasCustomPrompt="1"/>
          </p:nvPr>
        </p:nvSpPr>
        <p:spPr>
          <a:xfrm>
            <a:off x="1379939" y="4358726"/>
            <a:ext cx="9432122" cy="523220"/>
          </a:xfrm>
        </p:spPr>
        <p:txBody>
          <a:bodyPr wrap="square" anchor="b">
            <a:noAutofit/>
          </a:bodyPr>
          <a:lstStyle>
            <a:lvl1pPr marL="0" indent="0" algn="ctr">
              <a:buNone/>
              <a:defRPr>
                <a:solidFill>
                  <a:schemeClr val="bg1"/>
                </a:solidFill>
              </a:defRPr>
            </a:lvl1pPr>
          </a:lstStyle>
          <a:p>
            <a:pPr lvl="0"/>
            <a:r>
              <a:rPr lang="en-US" dirty="0"/>
              <a:t>Subtitle</a:t>
            </a:r>
          </a:p>
        </p:txBody>
      </p:sp>
      <p:sp>
        <p:nvSpPr>
          <p:cNvPr id="22" name="Text Placeholder 21"/>
          <p:cNvSpPr>
            <a:spLocks noGrp="1"/>
          </p:cNvSpPr>
          <p:nvPr>
            <p:ph type="body" sz="quarter" idx="14" hasCustomPrompt="1"/>
          </p:nvPr>
        </p:nvSpPr>
        <p:spPr>
          <a:xfrm>
            <a:off x="2246979" y="5185777"/>
            <a:ext cx="7698042" cy="400110"/>
          </a:xfrm>
        </p:spPr>
        <p:txBody>
          <a:bodyPr wrap="square" anchor="t">
            <a:noAutofit/>
          </a:bodyPr>
          <a:lstStyle>
            <a:lvl1pPr marL="0" indent="0" algn="ctr">
              <a:buNone/>
              <a:defRPr sz="2000">
                <a:solidFill>
                  <a:schemeClr val="bg1"/>
                </a:solidFill>
              </a:defRPr>
            </a:lvl1pPr>
          </a:lstStyle>
          <a:p>
            <a:pPr lvl="0"/>
            <a:r>
              <a:rPr lang="en-US" dirty="0"/>
              <a:t>Speaker Name and Title</a:t>
            </a:r>
          </a:p>
        </p:txBody>
      </p:sp>
      <p:sp>
        <p:nvSpPr>
          <p:cNvPr id="3" name="Footer Placeholder 2"/>
          <p:cNvSpPr>
            <a:spLocks noGrp="1"/>
          </p:cNvSpPr>
          <p:nvPr>
            <p:ph type="ftr" sz="quarter" idx="15"/>
          </p:nvPr>
        </p:nvSpPr>
        <p:spPr/>
        <p:txBody>
          <a:bodyPr/>
          <a:lstStyle/>
          <a:p>
            <a:r>
              <a:rPr lang="en-US" dirty="0"/>
              <a:t>Confidential, Dynatrace LLC</a:t>
            </a:r>
          </a:p>
        </p:txBody>
      </p:sp>
      <p:sp>
        <p:nvSpPr>
          <p:cNvPr id="5" name="Slide Number Placeholder 4"/>
          <p:cNvSpPr>
            <a:spLocks noGrp="1"/>
          </p:cNvSpPr>
          <p:nvPr>
            <p:ph type="sldNum" sz="quarter" idx="16"/>
          </p:nvPr>
        </p:nvSpPr>
        <p:spPr/>
        <p:txBody>
          <a:bodyPr/>
          <a:lstStyle/>
          <a:p>
            <a:fld id="{361E82BE-B626-4EB2-8898-B03C44A2E9A4}" type="slidenum">
              <a:rPr lang="en-US" smtClean="0"/>
              <a:pPr/>
              <a:t>‹#›</a:t>
            </a:fld>
            <a:endParaRPr lang="en-US" dirty="0"/>
          </a:p>
        </p:txBody>
      </p:sp>
    </p:spTree>
    <p:extLst>
      <p:ext uri="{BB962C8B-B14F-4D97-AF65-F5344CB8AC3E}">
        <p14:creationId xmlns:p14="http://schemas.microsoft.com/office/powerpoint/2010/main" val="2955960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_green_dark">
    <p:bg>
      <p:bgPr>
        <a:solidFill>
          <a:schemeClr val="accent2">
            <a:lumMod val="75000"/>
          </a:schemeClr>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89875" y="6115154"/>
            <a:ext cx="2822627" cy="507191"/>
          </a:xfrm>
          <a:prstGeom prst="rect">
            <a:avLst/>
          </a:prstGeom>
        </p:spPr>
      </p:pic>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35539" y="1750656"/>
            <a:ext cx="5356461" cy="5122584"/>
          </a:xfrm>
          <a:prstGeom prst="rect">
            <a:avLst/>
          </a:prstGeom>
        </p:spPr>
      </p:pic>
      <p:sp>
        <p:nvSpPr>
          <p:cNvPr id="2" name="Footer Placeholder 1"/>
          <p:cNvSpPr>
            <a:spLocks noGrp="1"/>
          </p:cNvSpPr>
          <p:nvPr>
            <p:ph type="ftr" sz="quarter" idx="17"/>
          </p:nvPr>
        </p:nvSpPr>
        <p:spPr/>
        <p:txBody>
          <a:bodyPr/>
          <a:lstStyle/>
          <a:p>
            <a:r>
              <a:rPr lang="en-US" dirty="0"/>
              <a:t>Confidential, Dynatrace LLC</a:t>
            </a:r>
          </a:p>
        </p:txBody>
      </p:sp>
      <p:sp>
        <p:nvSpPr>
          <p:cNvPr id="3" name="Slide Number Placeholder 2"/>
          <p:cNvSpPr>
            <a:spLocks noGrp="1"/>
          </p:cNvSpPr>
          <p:nvPr>
            <p:ph type="sldNum" sz="quarter" idx="18"/>
          </p:nvPr>
        </p:nvSpPr>
        <p:spPr/>
        <p:txBody>
          <a:bodyPr/>
          <a:lstStyle/>
          <a:p>
            <a:fld id="{361E82BE-B626-4EB2-8898-B03C44A2E9A4}" type="slidenum">
              <a:rPr lang="en-US" smtClean="0"/>
              <a:pPr/>
              <a:t>‹#›</a:t>
            </a:fld>
            <a:endParaRPr lang="en-US" dirty="0"/>
          </a:p>
        </p:txBody>
      </p:sp>
      <p:sp>
        <p:nvSpPr>
          <p:cNvPr id="11" name="Title 1"/>
          <p:cNvSpPr>
            <a:spLocks noGrp="1"/>
          </p:cNvSpPr>
          <p:nvPr>
            <p:ph type="ctrTitle" hasCustomPrompt="1"/>
          </p:nvPr>
        </p:nvSpPr>
        <p:spPr>
          <a:xfrm>
            <a:off x="749502" y="2515065"/>
            <a:ext cx="10692996" cy="1003041"/>
          </a:xfrm>
        </p:spPr>
        <p:txBody>
          <a:bodyPr anchor="b">
            <a:noAutofit/>
          </a:bodyPr>
          <a:lstStyle>
            <a:lvl1pPr algn="ctr">
              <a:defRPr sz="5400" baseline="0">
                <a:solidFill>
                  <a:schemeClr val="bg1"/>
                </a:solidFill>
              </a:defRPr>
            </a:lvl1pPr>
          </a:lstStyle>
          <a:p>
            <a:r>
              <a:rPr lang="en-US" dirty="0"/>
              <a:t>Presentation Title</a:t>
            </a:r>
          </a:p>
        </p:txBody>
      </p:sp>
      <p:sp>
        <p:nvSpPr>
          <p:cNvPr id="13" name="Text Placeholder 19"/>
          <p:cNvSpPr>
            <a:spLocks noGrp="1"/>
          </p:cNvSpPr>
          <p:nvPr>
            <p:ph type="body" sz="quarter" idx="13" hasCustomPrompt="1"/>
          </p:nvPr>
        </p:nvSpPr>
        <p:spPr>
          <a:xfrm>
            <a:off x="1379939" y="4358726"/>
            <a:ext cx="9432122" cy="523220"/>
          </a:xfrm>
        </p:spPr>
        <p:txBody>
          <a:bodyPr wrap="square" anchor="b">
            <a:noAutofit/>
          </a:bodyPr>
          <a:lstStyle>
            <a:lvl1pPr marL="0" indent="0" algn="ctr">
              <a:buNone/>
              <a:defRPr>
                <a:solidFill>
                  <a:schemeClr val="bg1"/>
                </a:solidFill>
              </a:defRPr>
            </a:lvl1pPr>
          </a:lstStyle>
          <a:p>
            <a:pPr lvl="0"/>
            <a:r>
              <a:rPr lang="en-US" dirty="0"/>
              <a:t>Subtitle</a:t>
            </a:r>
          </a:p>
        </p:txBody>
      </p:sp>
      <p:sp>
        <p:nvSpPr>
          <p:cNvPr id="14" name="Text Placeholder 21"/>
          <p:cNvSpPr>
            <a:spLocks noGrp="1"/>
          </p:cNvSpPr>
          <p:nvPr>
            <p:ph type="body" sz="quarter" idx="14" hasCustomPrompt="1"/>
          </p:nvPr>
        </p:nvSpPr>
        <p:spPr>
          <a:xfrm>
            <a:off x="2246979" y="5185777"/>
            <a:ext cx="7698042" cy="400110"/>
          </a:xfrm>
        </p:spPr>
        <p:txBody>
          <a:bodyPr wrap="square" anchor="t">
            <a:noAutofit/>
          </a:bodyPr>
          <a:lstStyle>
            <a:lvl1pPr marL="0" indent="0" algn="ctr">
              <a:buNone/>
              <a:defRPr sz="2000">
                <a:solidFill>
                  <a:schemeClr val="bg1"/>
                </a:solidFill>
              </a:defRPr>
            </a:lvl1pPr>
          </a:lstStyle>
          <a:p>
            <a:pPr lvl="0"/>
            <a:r>
              <a:rPr lang="en-US" dirty="0"/>
              <a:t>Speaker Name and Title</a:t>
            </a:r>
          </a:p>
        </p:txBody>
      </p:sp>
    </p:spTree>
    <p:extLst>
      <p:ext uri="{BB962C8B-B14F-4D97-AF65-F5344CB8AC3E}">
        <p14:creationId xmlns:p14="http://schemas.microsoft.com/office/powerpoint/2010/main" val="1089087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_purple_2_dark">
    <p:bg>
      <p:bgPr>
        <a:solidFill>
          <a:schemeClr val="accent3">
            <a:lumMod val="75000"/>
          </a:schemeClr>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89875" y="6115154"/>
            <a:ext cx="2822627" cy="507191"/>
          </a:xfrm>
          <a:prstGeom prst="rect">
            <a:avLst/>
          </a:prstGeom>
        </p:spPr>
      </p:pic>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783313" y="1760109"/>
            <a:ext cx="5408687" cy="5092104"/>
          </a:xfrm>
          <a:prstGeom prst="rect">
            <a:avLst/>
          </a:prstGeom>
        </p:spPr>
      </p:pic>
      <p:sp>
        <p:nvSpPr>
          <p:cNvPr id="2" name="Footer Placeholder 1"/>
          <p:cNvSpPr>
            <a:spLocks noGrp="1"/>
          </p:cNvSpPr>
          <p:nvPr>
            <p:ph type="ftr" sz="quarter" idx="17"/>
          </p:nvPr>
        </p:nvSpPr>
        <p:spPr/>
        <p:txBody>
          <a:bodyPr/>
          <a:lstStyle/>
          <a:p>
            <a:r>
              <a:rPr lang="en-US" dirty="0"/>
              <a:t>Confidential, Dynatrace LLC</a:t>
            </a:r>
          </a:p>
        </p:txBody>
      </p:sp>
      <p:sp>
        <p:nvSpPr>
          <p:cNvPr id="3" name="Slide Number Placeholder 2"/>
          <p:cNvSpPr>
            <a:spLocks noGrp="1"/>
          </p:cNvSpPr>
          <p:nvPr>
            <p:ph type="sldNum" sz="quarter" idx="18"/>
          </p:nvPr>
        </p:nvSpPr>
        <p:spPr/>
        <p:txBody>
          <a:bodyPr/>
          <a:lstStyle/>
          <a:p>
            <a:fld id="{361E82BE-B626-4EB2-8898-B03C44A2E9A4}" type="slidenum">
              <a:rPr lang="en-US" smtClean="0"/>
              <a:pPr/>
              <a:t>‹#›</a:t>
            </a:fld>
            <a:endParaRPr lang="en-US" dirty="0"/>
          </a:p>
        </p:txBody>
      </p:sp>
      <p:sp>
        <p:nvSpPr>
          <p:cNvPr id="12" name="Title 1"/>
          <p:cNvSpPr>
            <a:spLocks noGrp="1"/>
          </p:cNvSpPr>
          <p:nvPr>
            <p:ph type="ctrTitle" hasCustomPrompt="1"/>
          </p:nvPr>
        </p:nvSpPr>
        <p:spPr>
          <a:xfrm>
            <a:off x="749502" y="2515065"/>
            <a:ext cx="10692996" cy="1003041"/>
          </a:xfrm>
        </p:spPr>
        <p:txBody>
          <a:bodyPr anchor="b">
            <a:noAutofit/>
          </a:bodyPr>
          <a:lstStyle>
            <a:lvl1pPr algn="ctr">
              <a:defRPr sz="5400" baseline="0">
                <a:solidFill>
                  <a:schemeClr val="bg1"/>
                </a:solidFill>
              </a:defRPr>
            </a:lvl1pPr>
          </a:lstStyle>
          <a:p>
            <a:r>
              <a:rPr lang="en-US" dirty="0"/>
              <a:t>Presentation Title</a:t>
            </a:r>
          </a:p>
        </p:txBody>
      </p:sp>
      <p:sp>
        <p:nvSpPr>
          <p:cNvPr id="14" name="Text Placeholder 19"/>
          <p:cNvSpPr>
            <a:spLocks noGrp="1"/>
          </p:cNvSpPr>
          <p:nvPr>
            <p:ph type="body" sz="quarter" idx="13" hasCustomPrompt="1"/>
          </p:nvPr>
        </p:nvSpPr>
        <p:spPr>
          <a:xfrm>
            <a:off x="1379939" y="4358726"/>
            <a:ext cx="9432122" cy="523220"/>
          </a:xfrm>
        </p:spPr>
        <p:txBody>
          <a:bodyPr wrap="square" anchor="b">
            <a:noAutofit/>
          </a:bodyPr>
          <a:lstStyle>
            <a:lvl1pPr marL="0" indent="0" algn="ctr">
              <a:buNone/>
              <a:defRPr>
                <a:solidFill>
                  <a:schemeClr val="bg1"/>
                </a:solidFill>
              </a:defRPr>
            </a:lvl1pPr>
          </a:lstStyle>
          <a:p>
            <a:pPr lvl="0"/>
            <a:r>
              <a:rPr lang="en-US" dirty="0"/>
              <a:t>Subtitle</a:t>
            </a:r>
          </a:p>
        </p:txBody>
      </p:sp>
      <p:sp>
        <p:nvSpPr>
          <p:cNvPr id="15" name="Text Placeholder 21"/>
          <p:cNvSpPr>
            <a:spLocks noGrp="1"/>
          </p:cNvSpPr>
          <p:nvPr>
            <p:ph type="body" sz="quarter" idx="14" hasCustomPrompt="1"/>
          </p:nvPr>
        </p:nvSpPr>
        <p:spPr>
          <a:xfrm>
            <a:off x="2246979" y="5185777"/>
            <a:ext cx="7698042" cy="400110"/>
          </a:xfrm>
        </p:spPr>
        <p:txBody>
          <a:bodyPr wrap="square" anchor="t">
            <a:noAutofit/>
          </a:bodyPr>
          <a:lstStyle>
            <a:lvl1pPr marL="0" indent="0" algn="ctr">
              <a:buNone/>
              <a:defRPr sz="2000">
                <a:solidFill>
                  <a:schemeClr val="bg1"/>
                </a:solidFill>
              </a:defRPr>
            </a:lvl1pPr>
          </a:lstStyle>
          <a:p>
            <a:pPr lvl="0"/>
            <a:r>
              <a:rPr lang="en-US" dirty="0"/>
              <a:t>Speaker Name and Title</a:t>
            </a:r>
          </a:p>
        </p:txBody>
      </p:sp>
    </p:spTree>
    <p:extLst>
      <p:ext uri="{BB962C8B-B14F-4D97-AF65-F5344CB8AC3E}">
        <p14:creationId xmlns:p14="http://schemas.microsoft.com/office/powerpoint/2010/main" val="1374299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_grey_dark">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37903" b="40912"/>
          <a:stretch/>
        </p:blipFill>
        <p:spPr>
          <a:xfrm>
            <a:off x="6713504" y="1638492"/>
            <a:ext cx="5493010" cy="5226765"/>
          </a:xfrm>
          <a:prstGeom prst="rect">
            <a:avLst/>
          </a:prstGeom>
        </p:spPr>
      </p:pic>
      <p:pic>
        <p:nvPicPr>
          <p:cNvPr id="12" name="Picture 11"/>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289875" y="6115154"/>
            <a:ext cx="2822627" cy="507191"/>
          </a:xfrm>
          <a:prstGeom prst="rect">
            <a:avLst/>
          </a:prstGeom>
        </p:spPr>
      </p:pic>
      <p:sp>
        <p:nvSpPr>
          <p:cNvPr id="2" name="Footer Placeholder 1"/>
          <p:cNvSpPr>
            <a:spLocks noGrp="1"/>
          </p:cNvSpPr>
          <p:nvPr>
            <p:ph type="ftr" sz="quarter" idx="17"/>
          </p:nvPr>
        </p:nvSpPr>
        <p:spPr/>
        <p:txBody>
          <a:bodyPr/>
          <a:lstStyle/>
          <a:p>
            <a:r>
              <a:rPr lang="en-US" dirty="0"/>
              <a:t>Confidential, Dynatrace LLC</a:t>
            </a:r>
          </a:p>
        </p:txBody>
      </p:sp>
      <p:sp>
        <p:nvSpPr>
          <p:cNvPr id="3" name="Slide Number Placeholder 2"/>
          <p:cNvSpPr>
            <a:spLocks noGrp="1"/>
          </p:cNvSpPr>
          <p:nvPr>
            <p:ph type="sldNum" sz="quarter" idx="18"/>
          </p:nvPr>
        </p:nvSpPr>
        <p:spPr/>
        <p:txBody>
          <a:bodyPr/>
          <a:lstStyle/>
          <a:p>
            <a:fld id="{361E82BE-B626-4EB2-8898-B03C44A2E9A4}" type="slidenum">
              <a:rPr lang="en-US" smtClean="0"/>
              <a:pPr/>
              <a:t>‹#›</a:t>
            </a:fld>
            <a:endParaRPr lang="en-US" dirty="0"/>
          </a:p>
        </p:txBody>
      </p:sp>
      <p:sp>
        <p:nvSpPr>
          <p:cNvPr id="11" name="Title 1"/>
          <p:cNvSpPr>
            <a:spLocks noGrp="1"/>
          </p:cNvSpPr>
          <p:nvPr>
            <p:ph type="ctrTitle" hasCustomPrompt="1"/>
          </p:nvPr>
        </p:nvSpPr>
        <p:spPr>
          <a:xfrm>
            <a:off x="749502" y="2515065"/>
            <a:ext cx="10692996" cy="1003041"/>
          </a:xfrm>
        </p:spPr>
        <p:txBody>
          <a:bodyPr anchor="b">
            <a:noAutofit/>
          </a:bodyPr>
          <a:lstStyle>
            <a:lvl1pPr algn="ctr">
              <a:defRPr sz="5400" baseline="0">
                <a:solidFill>
                  <a:schemeClr val="bg1"/>
                </a:solidFill>
              </a:defRPr>
            </a:lvl1pPr>
          </a:lstStyle>
          <a:p>
            <a:r>
              <a:rPr lang="en-US" dirty="0"/>
              <a:t>Presentation Title</a:t>
            </a:r>
          </a:p>
        </p:txBody>
      </p:sp>
      <p:sp>
        <p:nvSpPr>
          <p:cNvPr id="13" name="Text Placeholder 19"/>
          <p:cNvSpPr>
            <a:spLocks noGrp="1"/>
          </p:cNvSpPr>
          <p:nvPr>
            <p:ph type="body" sz="quarter" idx="13" hasCustomPrompt="1"/>
          </p:nvPr>
        </p:nvSpPr>
        <p:spPr>
          <a:xfrm>
            <a:off x="1379939" y="4358726"/>
            <a:ext cx="9432122" cy="523220"/>
          </a:xfrm>
        </p:spPr>
        <p:txBody>
          <a:bodyPr wrap="square" anchor="b">
            <a:noAutofit/>
          </a:bodyPr>
          <a:lstStyle>
            <a:lvl1pPr marL="0" indent="0" algn="ctr">
              <a:buNone/>
              <a:defRPr>
                <a:solidFill>
                  <a:schemeClr val="bg1"/>
                </a:solidFill>
              </a:defRPr>
            </a:lvl1pPr>
          </a:lstStyle>
          <a:p>
            <a:pPr lvl="0"/>
            <a:r>
              <a:rPr lang="en-US" dirty="0"/>
              <a:t>Subtitle</a:t>
            </a:r>
          </a:p>
        </p:txBody>
      </p:sp>
      <p:sp>
        <p:nvSpPr>
          <p:cNvPr id="14" name="Text Placeholder 21"/>
          <p:cNvSpPr>
            <a:spLocks noGrp="1"/>
          </p:cNvSpPr>
          <p:nvPr>
            <p:ph type="body" sz="quarter" idx="14" hasCustomPrompt="1"/>
          </p:nvPr>
        </p:nvSpPr>
        <p:spPr>
          <a:xfrm>
            <a:off x="2246979" y="5185777"/>
            <a:ext cx="7698042" cy="400110"/>
          </a:xfrm>
        </p:spPr>
        <p:txBody>
          <a:bodyPr wrap="square" anchor="t">
            <a:noAutofit/>
          </a:bodyPr>
          <a:lstStyle>
            <a:lvl1pPr marL="0" indent="0" algn="ctr">
              <a:buNone/>
              <a:defRPr sz="2000">
                <a:solidFill>
                  <a:schemeClr val="bg1"/>
                </a:solidFill>
              </a:defRPr>
            </a:lvl1pPr>
          </a:lstStyle>
          <a:p>
            <a:pPr lvl="0"/>
            <a:r>
              <a:rPr lang="en-US" dirty="0"/>
              <a:t>Speaker Name and Title</a:t>
            </a:r>
          </a:p>
        </p:txBody>
      </p:sp>
    </p:spTree>
    <p:extLst>
      <p:ext uri="{BB962C8B-B14F-4D97-AF65-F5344CB8AC3E}">
        <p14:creationId xmlns:p14="http://schemas.microsoft.com/office/powerpoint/2010/main" val="2311614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_grey_light">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r="35732" b="37495"/>
          <a:stretch/>
        </p:blipFill>
        <p:spPr>
          <a:xfrm>
            <a:off x="6807201" y="1724691"/>
            <a:ext cx="5400039" cy="5179029"/>
          </a:xfrm>
          <a:prstGeom prst="rect">
            <a:avLst/>
          </a:prstGeom>
        </p:spPr>
      </p:pic>
      <p:sp>
        <p:nvSpPr>
          <p:cNvPr id="18" name="TextBox 17"/>
          <p:cNvSpPr txBox="1"/>
          <p:nvPr userDrawn="1"/>
        </p:nvSpPr>
        <p:spPr>
          <a:xfrm>
            <a:off x="3962400" y="6582569"/>
            <a:ext cx="4191000" cy="246221"/>
          </a:xfrm>
          <a:prstGeom prst="rect">
            <a:avLst/>
          </a:prstGeom>
          <a:noFill/>
        </p:spPr>
        <p:txBody>
          <a:bodyPr wrap="square" rtlCol="0">
            <a:spAutoFit/>
          </a:bodyPr>
          <a:lstStyle/>
          <a:p>
            <a:pPr algn="ctr"/>
            <a:r>
              <a:rPr lang="en-US" sz="1000" dirty="0">
                <a:solidFill>
                  <a:schemeClr val="bg1"/>
                </a:solidFill>
              </a:rPr>
              <a:t>Copyright 2016, Dynatrace LLC</a:t>
            </a:r>
          </a:p>
        </p:txBody>
      </p:sp>
      <p:sp>
        <p:nvSpPr>
          <p:cNvPr id="7" name="Text Placeholder 6"/>
          <p:cNvSpPr>
            <a:spLocks noGrp="1"/>
          </p:cNvSpPr>
          <p:nvPr>
            <p:ph type="body" sz="quarter" idx="13" hasCustomPrompt="1"/>
          </p:nvPr>
        </p:nvSpPr>
        <p:spPr>
          <a:xfrm>
            <a:off x="539115" y="3843951"/>
            <a:ext cx="2749151" cy="523220"/>
          </a:xfrm>
        </p:spPr>
        <p:txBody>
          <a:bodyPr wrap="none" anchor="t" anchorCtr="0">
            <a:spAutoFit/>
          </a:bodyPr>
          <a:lstStyle>
            <a:lvl1pPr marL="0" indent="0">
              <a:buNone/>
              <a:defRPr>
                <a:solidFill>
                  <a:schemeClr val="bg2"/>
                </a:solidFill>
              </a:defRPr>
            </a:lvl1pPr>
          </a:lstStyle>
          <a:p>
            <a:pPr lvl="0"/>
            <a:r>
              <a:rPr lang="en-US" dirty="0"/>
              <a:t>Click to add name</a:t>
            </a:r>
          </a:p>
        </p:txBody>
      </p:sp>
      <p:sp>
        <p:nvSpPr>
          <p:cNvPr id="16" name="Text Placeholder 6"/>
          <p:cNvSpPr>
            <a:spLocks noGrp="1"/>
          </p:cNvSpPr>
          <p:nvPr>
            <p:ph type="body" sz="quarter" idx="14" hasCustomPrompt="1"/>
          </p:nvPr>
        </p:nvSpPr>
        <p:spPr>
          <a:xfrm>
            <a:off x="539115" y="4394107"/>
            <a:ext cx="1841273" cy="400110"/>
          </a:xfrm>
        </p:spPr>
        <p:txBody>
          <a:bodyPr wrap="none" anchor="t" anchorCtr="0">
            <a:spAutoFit/>
          </a:bodyPr>
          <a:lstStyle>
            <a:lvl1pPr marL="0" indent="0">
              <a:buNone/>
              <a:defRPr sz="2000">
                <a:solidFill>
                  <a:schemeClr val="bg2"/>
                </a:solidFill>
              </a:defRPr>
            </a:lvl1pPr>
          </a:lstStyle>
          <a:p>
            <a:pPr lvl="0"/>
            <a:r>
              <a:rPr lang="en-US" dirty="0"/>
              <a:t>Click to add title</a:t>
            </a:r>
          </a:p>
        </p:txBody>
      </p:sp>
      <p:sp>
        <p:nvSpPr>
          <p:cNvPr id="2" name="Title 1"/>
          <p:cNvSpPr>
            <a:spLocks noGrp="1"/>
          </p:cNvSpPr>
          <p:nvPr>
            <p:ph type="title" hasCustomPrompt="1"/>
          </p:nvPr>
        </p:nvSpPr>
        <p:spPr>
          <a:xfrm>
            <a:off x="365905" y="1619466"/>
            <a:ext cx="8669940" cy="757627"/>
          </a:xfrm>
        </p:spPr>
        <p:txBody>
          <a:bodyPr>
            <a:noAutofit/>
          </a:bodyPr>
          <a:lstStyle>
            <a:lvl1pPr algn="l">
              <a:defRPr sz="5400">
                <a:solidFill>
                  <a:schemeClr val="tx1"/>
                </a:solidFill>
              </a:defRPr>
            </a:lvl1pPr>
          </a:lstStyle>
          <a:p>
            <a:r>
              <a:rPr lang="en-US" dirty="0"/>
              <a:t>Click to add slide title</a:t>
            </a:r>
          </a:p>
        </p:txBody>
      </p:sp>
      <p:sp>
        <p:nvSpPr>
          <p:cNvPr id="3" name="Footer Placeholder 2"/>
          <p:cNvSpPr>
            <a:spLocks noGrp="1"/>
          </p:cNvSpPr>
          <p:nvPr>
            <p:ph type="ftr" sz="quarter" idx="15"/>
          </p:nvPr>
        </p:nvSpPr>
        <p:spPr/>
        <p:txBody>
          <a:bodyPr/>
          <a:lstStyle/>
          <a:p>
            <a:r>
              <a:rPr lang="en-US" dirty="0"/>
              <a:t>Confidential, Dynatrace LLC</a:t>
            </a:r>
          </a:p>
        </p:txBody>
      </p:sp>
      <p:sp>
        <p:nvSpPr>
          <p:cNvPr id="5" name="Slide Number Placeholder 4"/>
          <p:cNvSpPr>
            <a:spLocks noGrp="1"/>
          </p:cNvSpPr>
          <p:nvPr>
            <p:ph type="sldNum" sz="quarter" idx="16"/>
          </p:nvPr>
        </p:nvSpPr>
        <p:spPr/>
        <p:txBody>
          <a:bodyPr/>
          <a:lstStyle/>
          <a:p>
            <a:fld id="{361E82BE-B626-4EB2-8898-B03C44A2E9A4}" type="slidenum">
              <a:rPr lang="en-US" smtClean="0"/>
              <a:pPr/>
              <a:t>‹#›</a:t>
            </a:fld>
            <a:endParaRPr lang="en-US" dirty="0"/>
          </a:p>
        </p:txBody>
      </p:sp>
    </p:spTree>
    <p:extLst>
      <p:ext uri="{BB962C8B-B14F-4D97-AF65-F5344CB8AC3E}">
        <p14:creationId xmlns:p14="http://schemas.microsoft.com/office/powerpoint/2010/main" val="2372001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_blue_light">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r="35324" b="37477"/>
          <a:stretch/>
        </p:blipFill>
        <p:spPr>
          <a:xfrm>
            <a:off x="6807201" y="1724691"/>
            <a:ext cx="5384800" cy="5133309"/>
          </a:xfrm>
          <a:prstGeom prst="rect">
            <a:avLst/>
          </a:prstGeom>
        </p:spPr>
      </p:pic>
      <p:sp>
        <p:nvSpPr>
          <p:cNvPr id="18" name="Text Placeholder 6"/>
          <p:cNvSpPr>
            <a:spLocks noGrp="1"/>
          </p:cNvSpPr>
          <p:nvPr>
            <p:ph type="body" sz="quarter" idx="13" hasCustomPrompt="1"/>
          </p:nvPr>
        </p:nvSpPr>
        <p:spPr>
          <a:xfrm>
            <a:off x="539115" y="3843951"/>
            <a:ext cx="2749151" cy="523220"/>
          </a:xfrm>
        </p:spPr>
        <p:txBody>
          <a:bodyPr wrap="none" anchor="t" anchorCtr="0">
            <a:spAutoFit/>
          </a:bodyPr>
          <a:lstStyle>
            <a:lvl1pPr marL="0" indent="0">
              <a:buNone/>
              <a:defRPr>
                <a:solidFill>
                  <a:schemeClr val="bg2"/>
                </a:solidFill>
              </a:defRPr>
            </a:lvl1pPr>
          </a:lstStyle>
          <a:p>
            <a:pPr lvl="0"/>
            <a:r>
              <a:rPr lang="en-US" dirty="0"/>
              <a:t>Click to add name</a:t>
            </a:r>
          </a:p>
        </p:txBody>
      </p:sp>
      <p:sp>
        <p:nvSpPr>
          <p:cNvPr id="19" name="Text Placeholder 6"/>
          <p:cNvSpPr>
            <a:spLocks noGrp="1"/>
          </p:cNvSpPr>
          <p:nvPr>
            <p:ph type="body" sz="quarter" idx="14" hasCustomPrompt="1"/>
          </p:nvPr>
        </p:nvSpPr>
        <p:spPr>
          <a:xfrm>
            <a:off x="539115" y="4394107"/>
            <a:ext cx="1841273" cy="400110"/>
          </a:xfrm>
        </p:spPr>
        <p:txBody>
          <a:bodyPr wrap="none" anchor="t" anchorCtr="0">
            <a:spAutoFit/>
          </a:bodyPr>
          <a:lstStyle>
            <a:lvl1pPr marL="0" indent="0">
              <a:buNone/>
              <a:defRPr sz="2000">
                <a:solidFill>
                  <a:schemeClr val="bg2"/>
                </a:solidFill>
              </a:defRPr>
            </a:lvl1pPr>
          </a:lstStyle>
          <a:p>
            <a:pPr lvl="0"/>
            <a:r>
              <a:rPr lang="en-US" dirty="0"/>
              <a:t>Click to add title</a:t>
            </a:r>
          </a:p>
        </p:txBody>
      </p:sp>
      <p:sp>
        <p:nvSpPr>
          <p:cNvPr id="2" name="Title 1"/>
          <p:cNvSpPr>
            <a:spLocks noGrp="1"/>
          </p:cNvSpPr>
          <p:nvPr>
            <p:ph type="title" hasCustomPrompt="1"/>
          </p:nvPr>
        </p:nvSpPr>
        <p:spPr>
          <a:xfrm>
            <a:off x="365905" y="1619466"/>
            <a:ext cx="8669940" cy="757627"/>
          </a:xfrm>
        </p:spPr>
        <p:txBody>
          <a:bodyPr>
            <a:noAutofit/>
          </a:bodyPr>
          <a:lstStyle>
            <a:lvl1pPr algn="l">
              <a:defRPr sz="5400">
                <a:solidFill>
                  <a:schemeClr val="tx1"/>
                </a:solidFill>
              </a:defRPr>
            </a:lvl1pPr>
          </a:lstStyle>
          <a:p>
            <a:r>
              <a:rPr lang="en-US" dirty="0"/>
              <a:t>Click to add slide title</a:t>
            </a:r>
          </a:p>
        </p:txBody>
      </p:sp>
      <p:sp>
        <p:nvSpPr>
          <p:cNvPr id="3" name="Footer Placeholder 2"/>
          <p:cNvSpPr>
            <a:spLocks noGrp="1"/>
          </p:cNvSpPr>
          <p:nvPr>
            <p:ph type="ftr" sz="quarter" idx="15"/>
          </p:nvPr>
        </p:nvSpPr>
        <p:spPr/>
        <p:txBody>
          <a:bodyPr/>
          <a:lstStyle/>
          <a:p>
            <a:r>
              <a:rPr lang="en-US" dirty="0"/>
              <a:t>Confidential, Dynatrace LLC</a:t>
            </a:r>
          </a:p>
        </p:txBody>
      </p:sp>
      <p:sp>
        <p:nvSpPr>
          <p:cNvPr id="4" name="Slide Number Placeholder 3"/>
          <p:cNvSpPr>
            <a:spLocks noGrp="1"/>
          </p:cNvSpPr>
          <p:nvPr>
            <p:ph type="sldNum" sz="quarter" idx="16"/>
          </p:nvPr>
        </p:nvSpPr>
        <p:spPr/>
        <p:txBody>
          <a:bodyPr/>
          <a:lstStyle/>
          <a:p>
            <a:fld id="{361E82BE-B626-4EB2-8898-B03C44A2E9A4}" type="slidenum">
              <a:rPr lang="en-US" smtClean="0"/>
              <a:pPr/>
              <a:t>‹#›</a:t>
            </a:fld>
            <a:endParaRPr lang="en-US" dirty="0"/>
          </a:p>
        </p:txBody>
      </p:sp>
    </p:spTree>
    <p:extLst>
      <p:ext uri="{BB962C8B-B14F-4D97-AF65-F5344CB8AC3E}">
        <p14:creationId xmlns:p14="http://schemas.microsoft.com/office/powerpoint/2010/main" val="1465961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Title Slide_purple_light">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r="34905" b="36878"/>
          <a:stretch/>
        </p:blipFill>
        <p:spPr>
          <a:xfrm>
            <a:off x="6807201" y="1724691"/>
            <a:ext cx="5400039" cy="5163789"/>
          </a:xfrm>
          <a:prstGeom prst="rect">
            <a:avLst/>
          </a:prstGeom>
        </p:spPr>
      </p:pic>
      <p:sp>
        <p:nvSpPr>
          <p:cNvPr id="15" name="Text Placeholder 6"/>
          <p:cNvSpPr>
            <a:spLocks noGrp="1"/>
          </p:cNvSpPr>
          <p:nvPr>
            <p:ph type="body" sz="quarter" idx="13" hasCustomPrompt="1"/>
          </p:nvPr>
        </p:nvSpPr>
        <p:spPr>
          <a:xfrm>
            <a:off x="539115" y="3843951"/>
            <a:ext cx="2749151" cy="523220"/>
          </a:xfrm>
        </p:spPr>
        <p:txBody>
          <a:bodyPr wrap="none" anchor="t" anchorCtr="0">
            <a:spAutoFit/>
          </a:bodyPr>
          <a:lstStyle>
            <a:lvl1pPr marL="0" indent="0">
              <a:buNone/>
              <a:defRPr>
                <a:solidFill>
                  <a:schemeClr val="bg2"/>
                </a:solidFill>
              </a:defRPr>
            </a:lvl1pPr>
          </a:lstStyle>
          <a:p>
            <a:pPr lvl="0"/>
            <a:r>
              <a:rPr lang="en-US" dirty="0"/>
              <a:t>Click to add name</a:t>
            </a:r>
          </a:p>
        </p:txBody>
      </p:sp>
      <p:sp>
        <p:nvSpPr>
          <p:cNvPr id="16" name="Text Placeholder 6"/>
          <p:cNvSpPr>
            <a:spLocks noGrp="1"/>
          </p:cNvSpPr>
          <p:nvPr>
            <p:ph type="body" sz="quarter" idx="14" hasCustomPrompt="1"/>
          </p:nvPr>
        </p:nvSpPr>
        <p:spPr>
          <a:xfrm>
            <a:off x="539115" y="4394107"/>
            <a:ext cx="1841273" cy="400110"/>
          </a:xfrm>
        </p:spPr>
        <p:txBody>
          <a:bodyPr wrap="none" anchor="t" anchorCtr="0">
            <a:spAutoFit/>
          </a:bodyPr>
          <a:lstStyle>
            <a:lvl1pPr marL="0" indent="0">
              <a:buNone/>
              <a:defRPr sz="2000">
                <a:solidFill>
                  <a:schemeClr val="bg2"/>
                </a:solidFill>
              </a:defRPr>
            </a:lvl1pPr>
          </a:lstStyle>
          <a:p>
            <a:pPr lvl="0"/>
            <a:r>
              <a:rPr lang="en-US" dirty="0"/>
              <a:t>Click to add title</a:t>
            </a:r>
          </a:p>
        </p:txBody>
      </p:sp>
      <p:sp>
        <p:nvSpPr>
          <p:cNvPr id="2" name="Title 1"/>
          <p:cNvSpPr>
            <a:spLocks noGrp="1"/>
          </p:cNvSpPr>
          <p:nvPr>
            <p:ph type="title" hasCustomPrompt="1"/>
          </p:nvPr>
        </p:nvSpPr>
        <p:spPr>
          <a:xfrm>
            <a:off x="365905" y="1619466"/>
            <a:ext cx="8561785" cy="757627"/>
          </a:xfrm>
        </p:spPr>
        <p:txBody>
          <a:bodyPr>
            <a:noAutofit/>
          </a:bodyPr>
          <a:lstStyle>
            <a:lvl1pPr algn="l">
              <a:defRPr sz="5400">
                <a:solidFill>
                  <a:schemeClr val="tx1"/>
                </a:solidFill>
              </a:defRPr>
            </a:lvl1pPr>
          </a:lstStyle>
          <a:p>
            <a:r>
              <a:rPr lang="en-US" dirty="0"/>
              <a:t>Click to add slide title</a:t>
            </a:r>
          </a:p>
        </p:txBody>
      </p:sp>
      <p:sp>
        <p:nvSpPr>
          <p:cNvPr id="3" name="Footer Placeholder 2"/>
          <p:cNvSpPr>
            <a:spLocks noGrp="1"/>
          </p:cNvSpPr>
          <p:nvPr>
            <p:ph type="ftr" sz="quarter" idx="15"/>
          </p:nvPr>
        </p:nvSpPr>
        <p:spPr/>
        <p:txBody>
          <a:bodyPr/>
          <a:lstStyle/>
          <a:p>
            <a:r>
              <a:rPr lang="en-US" dirty="0"/>
              <a:t>Confidential, Dynatrace LLC</a:t>
            </a:r>
          </a:p>
        </p:txBody>
      </p:sp>
      <p:sp>
        <p:nvSpPr>
          <p:cNvPr id="5" name="Slide Number Placeholder 4"/>
          <p:cNvSpPr>
            <a:spLocks noGrp="1"/>
          </p:cNvSpPr>
          <p:nvPr>
            <p:ph type="sldNum" sz="quarter" idx="16"/>
          </p:nvPr>
        </p:nvSpPr>
        <p:spPr/>
        <p:txBody>
          <a:bodyPr/>
          <a:lstStyle/>
          <a:p>
            <a:fld id="{361E82BE-B626-4EB2-8898-B03C44A2E9A4}" type="slidenum">
              <a:rPr lang="en-US" smtClean="0"/>
              <a:pPr/>
              <a:t>‹#›</a:t>
            </a:fld>
            <a:endParaRPr lang="en-US" dirty="0"/>
          </a:p>
        </p:txBody>
      </p:sp>
    </p:spTree>
    <p:extLst>
      <p:ext uri="{BB962C8B-B14F-4D97-AF65-F5344CB8AC3E}">
        <p14:creationId xmlns:p14="http://schemas.microsoft.com/office/powerpoint/2010/main" val="1391267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6" name="Content Placeholder 5"/>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121560" y="6498271"/>
            <a:ext cx="1534658" cy="309931"/>
          </a:xfrm>
          <a:prstGeom prst="rect">
            <a:avLst/>
          </a:prstGeom>
        </p:spPr>
      </p:pic>
      <p:sp>
        <p:nvSpPr>
          <p:cNvPr id="2" name="Title Placeholder 1"/>
          <p:cNvSpPr>
            <a:spLocks noGrp="1"/>
          </p:cNvSpPr>
          <p:nvPr>
            <p:ph type="title"/>
          </p:nvPr>
        </p:nvSpPr>
        <p:spPr>
          <a:xfrm>
            <a:off x="1188721" y="436759"/>
            <a:ext cx="9811976" cy="757627"/>
          </a:xfrm>
          <a:prstGeom prst="rect">
            <a:avLst/>
          </a:prstGeom>
        </p:spPr>
        <p:txBody>
          <a:bodyPr vert="horz" lIns="91440" tIns="45720" rIns="91440" bIns="45720" rtlCol="0" anchor="t">
            <a:normAutofit/>
          </a:bodyPr>
          <a:lstStyle/>
          <a:p>
            <a:r>
              <a:rPr lang="en-US" dirty="0"/>
              <a:t>Click to add title</a:t>
            </a:r>
          </a:p>
        </p:txBody>
      </p:sp>
      <p:sp>
        <p:nvSpPr>
          <p:cNvPr id="3" name="Text Placeholder 2"/>
          <p:cNvSpPr>
            <a:spLocks noGrp="1"/>
          </p:cNvSpPr>
          <p:nvPr>
            <p:ph type="body" idx="1"/>
          </p:nvPr>
        </p:nvSpPr>
        <p:spPr>
          <a:xfrm>
            <a:off x="1188721" y="1825625"/>
            <a:ext cx="9811976"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11383504" y="6656636"/>
            <a:ext cx="808495" cy="201364"/>
          </a:xfrm>
          <a:prstGeom prst="rect">
            <a:avLst/>
          </a:prstGeom>
        </p:spPr>
        <p:txBody>
          <a:bodyPr vert="horz" lIns="91440" tIns="45720" rIns="91440" bIns="45720" rtlCol="0" anchor="ctr"/>
          <a:lstStyle>
            <a:lvl1pPr algn="r">
              <a:defRPr sz="1000">
                <a:solidFill>
                  <a:schemeClr val="tx1">
                    <a:tint val="75000"/>
                  </a:schemeClr>
                </a:solidFill>
              </a:defRPr>
            </a:lvl1pPr>
          </a:lstStyle>
          <a:p>
            <a:fld id="{361E82BE-B626-4EB2-8898-B03C44A2E9A4}" type="slidenum">
              <a:rPr lang="en-US" smtClean="0"/>
              <a:pPr/>
              <a:t>‹#›</a:t>
            </a:fld>
            <a:endParaRPr lang="en-US" dirty="0"/>
          </a:p>
        </p:txBody>
      </p:sp>
      <p:sp>
        <p:nvSpPr>
          <p:cNvPr id="7" name="Footer Placeholder 6"/>
          <p:cNvSpPr>
            <a:spLocks noGrp="1"/>
          </p:cNvSpPr>
          <p:nvPr>
            <p:ph type="ftr" sz="quarter" idx="3"/>
          </p:nvPr>
        </p:nvSpPr>
        <p:spPr>
          <a:xfrm>
            <a:off x="4038600" y="6656636"/>
            <a:ext cx="4114800" cy="201364"/>
          </a:xfrm>
          <a:prstGeom prst="rect">
            <a:avLst/>
          </a:prstGeom>
        </p:spPr>
        <p:txBody>
          <a:bodyPr vert="horz" lIns="91440" tIns="45720" rIns="91440" bIns="45720" rtlCol="0" anchor="ctr"/>
          <a:lstStyle>
            <a:lvl1pPr algn="ctr">
              <a:defRPr sz="1000">
                <a:solidFill>
                  <a:schemeClr val="tx1">
                    <a:lumMod val="40000"/>
                    <a:lumOff val="60000"/>
                  </a:schemeClr>
                </a:solidFill>
              </a:defRPr>
            </a:lvl1pPr>
          </a:lstStyle>
          <a:p>
            <a:r>
              <a:rPr lang="en-US" dirty="0"/>
              <a:t>Confidential, Dynatrace LLC</a:t>
            </a:r>
          </a:p>
        </p:txBody>
      </p:sp>
    </p:spTree>
    <p:extLst>
      <p:ext uri="{BB962C8B-B14F-4D97-AF65-F5344CB8AC3E}">
        <p14:creationId xmlns:p14="http://schemas.microsoft.com/office/powerpoint/2010/main" val="848817845"/>
      </p:ext>
    </p:extLst>
  </p:cSld>
  <p:clrMap bg1="dk1" tx1="lt1" bg2="dk2" tx2="lt2" accent1="accent1" accent2="accent2" accent3="accent3" accent4="accent4" accent5="accent5" accent6="accent6" hlink="hlink" folHlink="folHlink"/>
  <p:sldLayoutIdLst>
    <p:sldLayoutId id="2147483716" r:id="rId1"/>
    <p:sldLayoutId id="2147483724" r:id="rId2"/>
    <p:sldLayoutId id="2147483689" r:id="rId3"/>
    <p:sldLayoutId id="2147483668" r:id="rId4"/>
    <p:sldLayoutId id="2147483690" r:id="rId5"/>
    <p:sldLayoutId id="2147483675" r:id="rId6"/>
    <p:sldLayoutId id="2147483725" r:id="rId7"/>
    <p:sldLayoutId id="2147483726" r:id="rId8"/>
    <p:sldLayoutId id="2147483727" r:id="rId9"/>
    <p:sldLayoutId id="2147483728" r:id="rId10"/>
    <p:sldLayoutId id="2147483650" r:id="rId11"/>
    <p:sldLayoutId id="2147483723" r:id="rId12"/>
    <p:sldLayoutId id="2147483722" r:id="rId13"/>
    <p:sldLayoutId id="2147483707" r:id="rId14"/>
    <p:sldLayoutId id="2147483665" r:id="rId15"/>
    <p:sldLayoutId id="2147483678" r:id="rId16"/>
    <p:sldLayoutId id="2147483699" r:id="rId17"/>
    <p:sldLayoutId id="2147483666" r:id="rId18"/>
    <p:sldLayoutId id="2147483715" r:id="rId19"/>
    <p:sldLayoutId id="2147483730" r:id="rId20"/>
    <p:sldLayoutId id="2147483733" r:id="rId21"/>
    <p:sldLayoutId id="2147483734" r:id="rId22"/>
    <p:sldLayoutId id="2147483736" r:id="rId23"/>
    <p:sldLayoutId id="2147483737" r:id="rId24"/>
    <p:sldLayoutId id="2147483738" r:id="rId25"/>
    <p:sldLayoutId id="2147483739" r:id="rId26"/>
  </p:sldLayoutIdLst>
  <p:hf sldNum="0" hdr="0" dt="0"/>
  <p:txStyles>
    <p:titleStyle>
      <a:lvl1pPr algn="ctr" defTabSz="914400" rtl="0" eaLnBrk="1" latinLnBrk="0" hangingPunct="1">
        <a:lnSpc>
          <a:spcPct val="90000"/>
        </a:lnSpc>
        <a:spcBef>
          <a:spcPct val="0"/>
        </a:spcBef>
        <a:buNone/>
        <a:defRPr sz="4000" kern="1200">
          <a:solidFill>
            <a:srgbClr val="383A35"/>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000"/>
        </a:spcAft>
        <a:buClr>
          <a:schemeClr val="accent1"/>
        </a:buClr>
        <a:buFont typeface="Arial"/>
        <a:buChar char="•"/>
        <a:defRPr sz="2800" kern="1200">
          <a:solidFill>
            <a:schemeClr val="tx1"/>
          </a:solidFill>
          <a:latin typeface="+mj-lt"/>
          <a:ea typeface="+mn-ea"/>
          <a:cs typeface="Calibri Light"/>
        </a:defRPr>
      </a:lvl1pPr>
      <a:lvl2pPr marL="685800" indent="-228600" algn="l" defTabSz="914400" rtl="0" eaLnBrk="1" latinLnBrk="0" hangingPunct="1">
        <a:lnSpc>
          <a:spcPct val="100000"/>
        </a:lnSpc>
        <a:spcBef>
          <a:spcPts val="0"/>
        </a:spcBef>
        <a:spcAft>
          <a:spcPts val="1000"/>
        </a:spcAft>
        <a:buClr>
          <a:srgbClr val="606B6C"/>
        </a:buClr>
        <a:buSzPct val="80000"/>
        <a:buFont typeface="Arial" panose="020B0604020202020204" pitchFamily="34" charset="0"/>
        <a:buChar char="•"/>
        <a:defRPr sz="2400" kern="1200">
          <a:solidFill>
            <a:schemeClr val="bg2"/>
          </a:solidFill>
          <a:latin typeface="+mj-lt"/>
          <a:ea typeface="+mn-ea"/>
          <a:cs typeface="+mn-cs"/>
        </a:defRPr>
      </a:lvl2pPr>
      <a:lvl3pPr marL="1143000" indent="-228600" algn="l" defTabSz="914400" rtl="0" eaLnBrk="1" latinLnBrk="0" hangingPunct="1">
        <a:lnSpc>
          <a:spcPct val="100000"/>
        </a:lnSpc>
        <a:spcBef>
          <a:spcPts val="0"/>
        </a:spcBef>
        <a:spcAft>
          <a:spcPts val="1000"/>
        </a:spcAft>
        <a:buClr>
          <a:srgbClr val="606B6C"/>
        </a:buClr>
        <a:buSzPct val="80000"/>
        <a:buFont typeface="Arial" panose="020B0604020202020204" pitchFamily="34" charset="0"/>
        <a:buChar char="•"/>
        <a:defRPr sz="2400" b="0" kern="1200">
          <a:solidFill>
            <a:schemeClr val="bg2"/>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Confidential, Dynatrace LLC</a:t>
            </a:r>
            <a:endParaRPr lang="en-US" dirty="0"/>
          </a:p>
        </p:txBody>
      </p:sp>
      <p:sp>
        <p:nvSpPr>
          <p:cNvPr id="4" name="Title 3"/>
          <p:cNvSpPr>
            <a:spLocks noGrp="1"/>
          </p:cNvSpPr>
          <p:nvPr>
            <p:ph type="title"/>
          </p:nvPr>
        </p:nvSpPr>
        <p:spPr>
          <a:xfrm>
            <a:off x="262532" y="1478624"/>
            <a:ext cx="7890868" cy="757627"/>
          </a:xfrm>
        </p:spPr>
        <p:txBody>
          <a:bodyPr/>
          <a:lstStyle/>
          <a:p>
            <a:r>
              <a:rPr lang="en-US" dirty="0"/>
              <a:t>Dynatrace Advanced Training</a:t>
            </a:r>
          </a:p>
        </p:txBody>
      </p:sp>
      <p:sp>
        <p:nvSpPr>
          <p:cNvPr id="6" name="Text Placeholder 5"/>
          <p:cNvSpPr>
            <a:spLocks noGrp="1"/>
          </p:cNvSpPr>
          <p:nvPr>
            <p:ph type="body" sz="quarter" idx="14"/>
          </p:nvPr>
        </p:nvSpPr>
        <p:spPr/>
        <p:txBody>
          <a:bodyPr/>
          <a:lstStyle/>
          <a:p>
            <a:r>
              <a:rPr lang="en-US" dirty="0"/>
              <a:t>&lt;Presenter&gt;, &lt;Date&gt;</a:t>
            </a:r>
          </a:p>
        </p:txBody>
      </p:sp>
      <p:sp>
        <p:nvSpPr>
          <p:cNvPr id="2" name="Text Placeholder 1"/>
          <p:cNvSpPr>
            <a:spLocks noGrp="1"/>
          </p:cNvSpPr>
          <p:nvPr>
            <p:ph type="body" sz="quarter" idx="13"/>
          </p:nvPr>
        </p:nvSpPr>
        <p:spPr/>
        <p:txBody>
          <a:bodyPr/>
          <a:lstStyle/>
          <a:p>
            <a:r>
              <a:rPr lang="en-US" dirty="0"/>
              <a:t>Objective: Deep Dive into Advanced Features</a:t>
            </a:r>
          </a:p>
          <a:p>
            <a:endParaRPr lang="en-US" dirty="0"/>
          </a:p>
        </p:txBody>
      </p:sp>
    </p:spTree>
    <p:extLst>
      <p:ext uri="{BB962C8B-B14F-4D97-AF65-F5344CB8AC3E}">
        <p14:creationId xmlns:p14="http://schemas.microsoft.com/office/powerpoint/2010/main" val="2996654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1142338" y="1329446"/>
            <a:ext cx="6404775" cy="4595614"/>
          </a:xfrm>
        </p:spPr>
        <p:txBody>
          <a:bodyPr/>
          <a:lstStyle/>
          <a:p>
            <a:r>
              <a:rPr lang="en-US" sz="1800" dirty="0"/>
              <a:t>Once a session is stored, it will be available underneath the respective system profile and can be exported to external storage. </a:t>
            </a:r>
          </a:p>
          <a:p>
            <a:r>
              <a:rPr lang="en-US" sz="1800" dirty="0"/>
              <a:t>From the Cock pit, open Session Storage </a:t>
            </a:r>
          </a:p>
          <a:p>
            <a:r>
              <a:rPr lang="en-US" sz="1800" dirty="0"/>
              <a:t>Right click on the desired stored session and select Make Available Offline. This ensures all packages are included that allow the session to be viewed in a Dynatrace Client without a Dynatrace Server. </a:t>
            </a:r>
          </a:p>
          <a:p>
            <a:r>
              <a:rPr lang="en-US" sz="1800" dirty="0"/>
              <a:t>Simply hitting Export will allow you to save the session externally, but you will have to import it onto a Dynatrace Server to view it. </a:t>
            </a:r>
          </a:p>
          <a:p>
            <a:r>
              <a:rPr lang="en-US" sz="1800" dirty="0"/>
              <a:t>When prompted by the export dialog box, navigate to where the session will be saved and specify a file name. </a:t>
            </a:r>
          </a:p>
          <a:p>
            <a:r>
              <a:rPr lang="en-US" sz="1800" dirty="0"/>
              <a:t>Click export to create a compressed file with the .</a:t>
            </a:r>
            <a:r>
              <a:rPr lang="en-US" sz="1800" dirty="0" err="1"/>
              <a:t>dts</a:t>
            </a:r>
            <a:r>
              <a:rPr lang="en-US" sz="1800" dirty="0"/>
              <a:t> extension which can be viewed on any Dynatrace Client. </a:t>
            </a:r>
          </a:p>
          <a:p>
            <a:endParaRPr lang="en-US" dirty="0"/>
          </a:p>
        </p:txBody>
      </p:sp>
      <p:sp>
        <p:nvSpPr>
          <p:cNvPr id="13" name="Title 12"/>
          <p:cNvSpPr>
            <a:spLocks noGrp="1"/>
          </p:cNvSpPr>
          <p:nvPr>
            <p:ph type="title"/>
          </p:nvPr>
        </p:nvSpPr>
        <p:spPr/>
        <p:txBody>
          <a:bodyPr/>
          <a:lstStyle/>
          <a:p>
            <a:r>
              <a:rPr lang="en-US" dirty="0"/>
              <a:t>Exporting </a:t>
            </a:r>
            <a:r>
              <a:rPr lang="en-US"/>
              <a:t>Stored Sessions</a:t>
            </a:r>
            <a:endParaRPr lang="en-US" dirty="0"/>
          </a:p>
        </p:txBody>
      </p:sp>
      <p:sp>
        <p:nvSpPr>
          <p:cNvPr id="6" name="Rectangle 5"/>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9" name="Content Placeholder 13"/>
          <p:cNvSpPr txBox="1">
            <a:spLocks/>
          </p:cNvSpPr>
          <p:nvPr/>
        </p:nvSpPr>
        <p:spPr>
          <a:xfrm>
            <a:off x="416984" y="1126066"/>
            <a:ext cx="7041651" cy="5002375"/>
          </a:xfrm>
          <a:prstGeom prst="rect">
            <a:avLst/>
          </a:prstGeom>
        </p:spPr>
        <p:txBody>
          <a:bodyPr/>
          <a:lstStyle>
            <a:lvl1pPr marL="169863" indent="-169863" algn="l" rtl="0" eaLnBrk="1" fontAlgn="base" hangingPunct="1">
              <a:lnSpc>
                <a:spcPct val="90000"/>
              </a:lnSpc>
              <a:spcBef>
                <a:spcPts val="600"/>
              </a:spcBef>
              <a:spcAft>
                <a:spcPts val="600"/>
              </a:spcAft>
              <a:buClr>
                <a:schemeClr val="accent3"/>
              </a:buClr>
              <a:buFont typeface="Arial" panose="020B0604020202020204" pitchFamily="34" charset="0"/>
              <a:buChar char="•"/>
              <a:defRPr sz="2200" b="0" i="0" kern="1200">
                <a:solidFill>
                  <a:schemeClr val="tx1"/>
                </a:solidFill>
                <a:latin typeface="Open Sans"/>
                <a:ea typeface="MS PGothic" panose="020B0600070205080204" pitchFamily="34" charset="-128"/>
                <a:cs typeface="Open Sans"/>
              </a:defRPr>
            </a:lvl1pPr>
            <a:lvl2pPr marL="742950" indent="-285750" algn="l" rtl="0" eaLnBrk="1" fontAlgn="base" hangingPunct="1">
              <a:lnSpc>
                <a:spcPct val="90000"/>
              </a:lnSpc>
              <a:spcBef>
                <a:spcPts val="600"/>
              </a:spcBef>
              <a:spcAft>
                <a:spcPts val="600"/>
              </a:spcAft>
              <a:buClr>
                <a:schemeClr val="accent3"/>
              </a:buClr>
              <a:buFont typeface="Arial" panose="020B0604020202020204" pitchFamily="34" charset="0"/>
              <a:buChar char="•"/>
              <a:defRPr sz="1800" b="0" i="0" kern="1200">
                <a:solidFill>
                  <a:schemeClr val="tx1"/>
                </a:solidFill>
                <a:latin typeface="Open Sans"/>
                <a:ea typeface="MS PGothic" panose="020B0600070205080204" pitchFamily="34" charset="-128"/>
                <a:cs typeface="Open Sans"/>
              </a:defRPr>
            </a:lvl2pPr>
            <a:lvl3pPr marL="11430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400" b="0" i="0" kern="1200">
                <a:solidFill>
                  <a:schemeClr val="tx1"/>
                </a:solidFill>
                <a:latin typeface="Open Sans"/>
                <a:ea typeface="MS PGothic" panose="020B0600070205080204" pitchFamily="34" charset="-128"/>
                <a:cs typeface="Open Sans"/>
              </a:defRPr>
            </a:lvl3pPr>
            <a:lvl4pPr marL="16002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200" b="0" i="0" kern="1200">
                <a:solidFill>
                  <a:schemeClr val="tx1"/>
                </a:solidFill>
                <a:latin typeface="Open Sans"/>
                <a:ea typeface="MS PGothic" panose="020B0600070205080204" pitchFamily="34" charset="-128"/>
                <a:cs typeface="Open San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1000" b="0" i="0" kern="1200">
                <a:solidFill>
                  <a:schemeClr val="tx1"/>
                </a:solidFill>
                <a:latin typeface="Open Sans"/>
                <a:ea typeface="MS PGothic" panose="020B0600070205080204" pitchFamily="34" charset="-128"/>
                <a:cs typeface="Open San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133"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8127" y="1487184"/>
            <a:ext cx="3962296" cy="4641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4853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188721" y="1825625"/>
            <a:ext cx="5178949" cy="4157732"/>
          </a:xfrm>
        </p:spPr>
        <p:txBody>
          <a:bodyPr/>
          <a:lstStyle/>
          <a:p>
            <a:r>
              <a:rPr lang="en-US" dirty="0"/>
              <a:t>Click the Tools menu at the top of the screen. </a:t>
            </a:r>
          </a:p>
          <a:p>
            <a:r>
              <a:rPr lang="en-US" dirty="0"/>
              <a:t>Select Import Session and browse to the desired session file. Once imported, the file will be available in a table in the Imported Sessions </a:t>
            </a:r>
            <a:r>
              <a:rPr lang="en-US" dirty="0" err="1"/>
              <a:t>Dashlet</a:t>
            </a:r>
            <a:r>
              <a:rPr lang="en-US" dirty="0"/>
              <a:t>. </a:t>
            </a:r>
          </a:p>
          <a:p>
            <a:r>
              <a:rPr lang="en-US" dirty="0"/>
              <a:t>Right-Clicking the imported session file provides a list of options for analyzing and manipulating the file. </a:t>
            </a:r>
          </a:p>
          <a:p>
            <a:endParaRPr lang="en-US" dirty="0"/>
          </a:p>
        </p:txBody>
      </p:sp>
      <p:sp>
        <p:nvSpPr>
          <p:cNvPr id="13" name="Title 12"/>
          <p:cNvSpPr>
            <a:spLocks noGrp="1"/>
          </p:cNvSpPr>
          <p:nvPr>
            <p:ph type="title"/>
          </p:nvPr>
        </p:nvSpPr>
        <p:spPr/>
        <p:txBody>
          <a:bodyPr/>
          <a:lstStyle/>
          <a:p>
            <a:r>
              <a:rPr lang="en-US" dirty="0"/>
              <a:t>Importing Stored Sessions</a:t>
            </a:r>
          </a:p>
        </p:txBody>
      </p:sp>
      <p:sp>
        <p:nvSpPr>
          <p:cNvPr id="5" name="Content Placeholder 4"/>
          <p:cNvSpPr>
            <a:spLocks noGrp="1"/>
          </p:cNvSpPr>
          <p:nvPr>
            <p:ph sz="half" idx="12"/>
          </p:nvPr>
        </p:nvSpPr>
        <p:spPr/>
        <p:txBody>
          <a:bodyPr/>
          <a:lstStyle/>
          <a:p>
            <a:endParaRPr lang="en-US"/>
          </a:p>
        </p:txBody>
      </p:sp>
      <p:sp>
        <p:nvSpPr>
          <p:cNvPr id="6" name="Rectangle 5"/>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7" name="Rectangle 6"/>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
        <p:nvSpPr>
          <p:cNvPr id="9" name="Content Placeholder 13"/>
          <p:cNvSpPr txBox="1">
            <a:spLocks/>
          </p:cNvSpPr>
          <p:nvPr/>
        </p:nvSpPr>
        <p:spPr>
          <a:xfrm>
            <a:off x="416985" y="1126066"/>
            <a:ext cx="6611344" cy="5002375"/>
          </a:xfrm>
          <a:prstGeom prst="rect">
            <a:avLst/>
          </a:prstGeom>
        </p:spPr>
        <p:txBody>
          <a:bodyPr/>
          <a:lstStyle>
            <a:lvl1pPr marL="169863" indent="-169863" algn="l" rtl="0" eaLnBrk="1" fontAlgn="base" hangingPunct="1">
              <a:lnSpc>
                <a:spcPct val="90000"/>
              </a:lnSpc>
              <a:spcBef>
                <a:spcPts val="600"/>
              </a:spcBef>
              <a:spcAft>
                <a:spcPts val="600"/>
              </a:spcAft>
              <a:buClr>
                <a:schemeClr val="accent3"/>
              </a:buClr>
              <a:buFont typeface="Arial" panose="020B0604020202020204" pitchFamily="34" charset="0"/>
              <a:buChar char="•"/>
              <a:defRPr sz="2200" b="0" i="0" kern="1200">
                <a:solidFill>
                  <a:schemeClr val="tx1"/>
                </a:solidFill>
                <a:latin typeface="Open Sans"/>
                <a:ea typeface="MS PGothic" panose="020B0600070205080204" pitchFamily="34" charset="-128"/>
                <a:cs typeface="Open Sans"/>
              </a:defRPr>
            </a:lvl1pPr>
            <a:lvl2pPr marL="742950" indent="-285750" algn="l" rtl="0" eaLnBrk="1" fontAlgn="base" hangingPunct="1">
              <a:lnSpc>
                <a:spcPct val="90000"/>
              </a:lnSpc>
              <a:spcBef>
                <a:spcPts val="600"/>
              </a:spcBef>
              <a:spcAft>
                <a:spcPts val="600"/>
              </a:spcAft>
              <a:buClr>
                <a:schemeClr val="accent3"/>
              </a:buClr>
              <a:buFont typeface="Arial" panose="020B0604020202020204" pitchFamily="34" charset="0"/>
              <a:buChar char="•"/>
              <a:defRPr sz="1800" b="0" i="0" kern="1200">
                <a:solidFill>
                  <a:schemeClr val="tx1"/>
                </a:solidFill>
                <a:latin typeface="Open Sans"/>
                <a:ea typeface="MS PGothic" panose="020B0600070205080204" pitchFamily="34" charset="-128"/>
                <a:cs typeface="Open Sans"/>
              </a:defRPr>
            </a:lvl2pPr>
            <a:lvl3pPr marL="11430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400" b="0" i="0" kern="1200">
                <a:solidFill>
                  <a:schemeClr val="tx1"/>
                </a:solidFill>
                <a:latin typeface="Open Sans"/>
                <a:ea typeface="MS PGothic" panose="020B0600070205080204" pitchFamily="34" charset="-128"/>
                <a:cs typeface="Open Sans"/>
              </a:defRPr>
            </a:lvl3pPr>
            <a:lvl4pPr marL="16002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200" b="0" i="0" kern="1200">
                <a:solidFill>
                  <a:schemeClr val="tx1"/>
                </a:solidFill>
                <a:latin typeface="Open Sans"/>
                <a:ea typeface="MS PGothic" panose="020B0600070205080204" pitchFamily="34" charset="-128"/>
                <a:cs typeface="Open San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1000" b="0" i="0" kern="1200">
                <a:solidFill>
                  <a:schemeClr val="tx1"/>
                </a:solidFill>
                <a:latin typeface="Open Sans"/>
                <a:ea typeface="MS PGothic" panose="020B0600070205080204" pitchFamily="34" charset="-128"/>
                <a:cs typeface="Open San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133"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2016" y="1126066"/>
            <a:ext cx="5129769" cy="2786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p:cNvPicPr>
            <a:picLocks noChangeAspect="1"/>
          </p:cNvPicPr>
          <p:nvPr/>
        </p:nvPicPr>
        <p:blipFill>
          <a:blip r:embed="rId3"/>
          <a:stretch>
            <a:fillRect/>
          </a:stretch>
        </p:blipFill>
        <p:spPr>
          <a:xfrm>
            <a:off x="6743859" y="4063572"/>
            <a:ext cx="3820087" cy="2515205"/>
          </a:xfrm>
          <a:prstGeom prst="rect">
            <a:avLst/>
          </a:prstGeom>
        </p:spPr>
      </p:pic>
    </p:spTree>
    <p:extLst>
      <p:ext uri="{BB962C8B-B14F-4D97-AF65-F5344CB8AC3E}">
        <p14:creationId xmlns:p14="http://schemas.microsoft.com/office/powerpoint/2010/main" val="1305963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394" y="1056941"/>
            <a:ext cx="6381478" cy="793225"/>
          </a:xfrm>
        </p:spPr>
        <p:txBody>
          <a:bodyPr/>
          <a:lstStyle/>
          <a:p>
            <a:pPr algn="l"/>
            <a:r>
              <a:rPr lang="en-US" dirty="0"/>
              <a:t>Exercise</a:t>
            </a:r>
          </a:p>
        </p:txBody>
      </p:sp>
      <p:sp>
        <p:nvSpPr>
          <p:cNvPr id="5" name="Text Placeholder 4"/>
          <p:cNvSpPr>
            <a:spLocks noGrp="1"/>
          </p:cNvSpPr>
          <p:nvPr>
            <p:ph idx="4294967295"/>
          </p:nvPr>
        </p:nvSpPr>
        <p:spPr>
          <a:xfrm>
            <a:off x="178904" y="2506662"/>
            <a:ext cx="9812338" cy="4351338"/>
          </a:xfrm>
        </p:spPr>
        <p:txBody>
          <a:bodyPr/>
          <a:lstStyle/>
          <a:p>
            <a:r>
              <a:rPr lang="en-US" dirty="0"/>
              <a:t>Go to the purepaths dashlet in non-prod</a:t>
            </a:r>
          </a:p>
          <a:p>
            <a:r>
              <a:rPr lang="en-US" dirty="0"/>
              <a:t>Select the top 10 slowest purepaths</a:t>
            </a:r>
          </a:p>
          <a:p>
            <a:r>
              <a:rPr lang="en-US" dirty="0"/>
              <a:t>Right click and click ‘Export’ to export the session</a:t>
            </a:r>
          </a:p>
          <a:p>
            <a:r>
              <a:rPr lang="en-US" dirty="0"/>
              <a:t>Import the session into Dynatrace</a:t>
            </a:r>
          </a:p>
        </p:txBody>
      </p:sp>
    </p:spTree>
    <p:extLst>
      <p:ext uri="{BB962C8B-B14F-4D97-AF65-F5344CB8AC3E}">
        <p14:creationId xmlns:p14="http://schemas.microsoft.com/office/powerpoint/2010/main" val="2860606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 on Session Storage?</a:t>
            </a:r>
          </a:p>
        </p:txBody>
      </p:sp>
    </p:spTree>
    <p:extLst>
      <p:ext uri="{BB962C8B-B14F-4D97-AF65-F5344CB8AC3E}">
        <p14:creationId xmlns:p14="http://schemas.microsoft.com/office/powerpoint/2010/main" val="1298919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365905" y="2883168"/>
            <a:ext cx="7204857" cy="1082348"/>
          </a:xfrm>
        </p:spPr>
        <p:txBody>
          <a:bodyPr/>
          <a:lstStyle/>
          <a:p>
            <a:r>
              <a:rPr lang="en-US" dirty="0"/>
              <a:t>For sophisticated memory analysis through both </a:t>
            </a:r>
          </a:p>
          <a:p>
            <a:r>
              <a:rPr lang="en-US" dirty="0"/>
              <a:t>Selective Memory and Total Memory dumps. </a:t>
            </a:r>
          </a:p>
        </p:txBody>
      </p:sp>
      <p:sp>
        <p:nvSpPr>
          <p:cNvPr id="4" name="Title 3"/>
          <p:cNvSpPr>
            <a:spLocks noGrp="1"/>
          </p:cNvSpPr>
          <p:nvPr>
            <p:ph type="title"/>
          </p:nvPr>
        </p:nvSpPr>
        <p:spPr/>
        <p:txBody>
          <a:bodyPr/>
          <a:lstStyle/>
          <a:p>
            <a:r>
              <a:rPr lang="en-US" dirty="0"/>
              <a:t>Memory Diagnostics</a:t>
            </a:r>
          </a:p>
        </p:txBody>
      </p:sp>
      <p:sp>
        <p:nvSpPr>
          <p:cNvPr id="9" name="Rectangle 8"/>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10" name="Rectangle 9"/>
          <p:cNvSpPr/>
          <p:nvPr/>
        </p:nvSpPr>
        <p:spPr bwMode="auto">
          <a:xfrm>
            <a:off x="10563946" y="137822"/>
            <a:ext cx="1256993" cy="988244"/>
          </a:xfrm>
          <a:prstGeom prst="rect">
            <a:avLst/>
          </a:prstGeom>
          <a:solidFill>
            <a:schemeClr val="tx2"/>
          </a:solidFill>
          <a:ln w="9525">
            <a:noFill/>
            <a:miter lim="800000"/>
            <a:headEnd/>
            <a:tailEnd/>
          </a:ln>
          <a:effectLst/>
        </p:spPr>
        <p:txBody>
          <a:bodyPr wrap="none" rtlCol="0" anchor="ctr"/>
          <a:lstStyle/>
          <a:p>
            <a:pPr algn="ctr"/>
            <a:endParaRPr lang="en-US" sz="2400"/>
          </a:p>
        </p:txBody>
      </p:sp>
    </p:spTree>
    <p:extLst>
      <p:ext uri="{BB962C8B-B14F-4D97-AF65-F5344CB8AC3E}">
        <p14:creationId xmlns:p14="http://schemas.microsoft.com/office/powerpoint/2010/main" val="1932098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r>
              <a:rPr lang="en-US" sz="2133" dirty="0"/>
              <a:t>The Total Memory </a:t>
            </a:r>
            <a:r>
              <a:rPr lang="en-US" sz="2133" dirty="0" err="1"/>
              <a:t>dashlet</a:t>
            </a:r>
            <a:r>
              <a:rPr lang="en-US" sz="2133" dirty="0"/>
              <a:t> provides snapshot information about currently allocated object regardless of their connection to recorded </a:t>
            </a:r>
            <a:r>
              <a:rPr lang="en-US" sz="2133" dirty="0" err="1"/>
              <a:t>PurePaths</a:t>
            </a:r>
            <a:r>
              <a:rPr lang="en-US" sz="2133" dirty="0"/>
              <a:t> or configured memory rules. Total memory snapshots belong to one of the following 2 types: </a:t>
            </a:r>
          </a:p>
          <a:p>
            <a:pPr lvl="1"/>
            <a:r>
              <a:rPr lang="en-US" sz="1600" dirty="0"/>
              <a:t>Trending Snapshot: These contain information about classes, instance counts, and shallow sizes. </a:t>
            </a:r>
          </a:p>
          <a:p>
            <a:pPr lvl="1"/>
            <a:r>
              <a:rPr lang="en-US" sz="1600" i="1" dirty="0">
                <a:solidFill>
                  <a:srgbClr val="FF0000"/>
                </a:solidFill>
              </a:rPr>
              <a:t>Caution: Memory Consumption Trending snapshots are less impacting than Deep Leak-Analysis, but they still will suspend the application several seconds for each snapshot that is taken. For trending, snapshots are taken periodically. </a:t>
            </a:r>
            <a:endParaRPr lang="en-US" sz="1600" dirty="0">
              <a:solidFill>
                <a:srgbClr val="FF0000"/>
              </a:solidFill>
            </a:endParaRPr>
          </a:p>
          <a:p>
            <a:pPr lvl="1"/>
            <a:r>
              <a:rPr lang="en-US" sz="1600" dirty="0"/>
              <a:t>Deep Leak-Analysis Snapshot: The contain information about classes, the individual instances, references between individual instances GC Size. </a:t>
            </a:r>
          </a:p>
          <a:p>
            <a:pPr lvl="1"/>
            <a:r>
              <a:rPr lang="en-US" sz="1600" i="1" dirty="0">
                <a:solidFill>
                  <a:srgbClr val="FF0000"/>
                </a:solidFill>
              </a:rPr>
              <a:t>Caution: Deep Leak- Analysis may take </a:t>
            </a:r>
            <a:r>
              <a:rPr lang="en-US" sz="1600" i="1" dirty="0" err="1">
                <a:solidFill>
                  <a:srgbClr val="FF0000"/>
                </a:solidFill>
              </a:rPr>
              <a:t>take</a:t>
            </a:r>
            <a:r>
              <a:rPr lang="en-US" sz="1600" i="1" dirty="0">
                <a:solidFill>
                  <a:srgbClr val="FF0000"/>
                </a:solidFill>
              </a:rPr>
              <a:t> several minutes and the application will be suspended in the meantime. </a:t>
            </a:r>
            <a:endParaRPr lang="en-US" sz="1600" dirty="0">
              <a:solidFill>
                <a:srgbClr val="FF0000"/>
              </a:solidFill>
            </a:endParaRPr>
          </a:p>
          <a:p>
            <a:endParaRPr lang="en-US" dirty="0"/>
          </a:p>
        </p:txBody>
      </p:sp>
      <p:sp>
        <p:nvSpPr>
          <p:cNvPr id="13" name="Title 12"/>
          <p:cNvSpPr>
            <a:spLocks noGrp="1"/>
          </p:cNvSpPr>
          <p:nvPr>
            <p:ph type="title"/>
          </p:nvPr>
        </p:nvSpPr>
        <p:spPr/>
        <p:txBody>
          <a:bodyPr/>
          <a:lstStyle/>
          <a:p>
            <a:r>
              <a:rPr lang="en-US" dirty="0"/>
              <a:t>Total Memory</a:t>
            </a:r>
          </a:p>
        </p:txBody>
      </p:sp>
      <p:sp>
        <p:nvSpPr>
          <p:cNvPr id="6" name="Rectangle 5"/>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7" name="Rectangle 6"/>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
        <p:nvSpPr>
          <p:cNvPr id="9" name="Content Placeholder 13"/>
          <p:cNvSpPr txBox="1">
            <a:spLocks/>
          </p:cNvSpPr>
          <p:nvPr/>
        </p:nvSpPr>
        <p:spPr>
          <a:xfrm>
            <a:off x="442990" y="1162913"/>
            <a:ext cx="11303437" cy="2824760"/>
          </a:xfrm>
          <a:prstGeom prst="rect">
            <a:avLst/>
          </a:prstGeom>
        </p:spPr>
        <p:txBody>
          <a:bodyPr/>
          <a:lstStyle>
            <a:lvl1pPr marL="169863" indent="-169863" algn="l" rtl="0" eaLnBrk="1" fontAlgn="base" hangingPunct="1">
              <a:lnSpc>
                <a:spcPct val="90000"/>
              </a:lnSpc>
              <a:spcBef>
                <a:spcPts val="600"/>
              </a:spcBef>
              <a:spcAft>
                <a:spcPts val="600"/>
              </a:spcAft>
              <a:buClr>
                <a:schemeClr val="accent3"/>
              </a:buClr>
              <a:buFont typeface="Arial" panose="020B0604020202020204" pitchFamily="34" charset="0"/>
              <a:buChar char="•"/>
              <a:defRPr sz="2200" b="0" i="0" kern="1200">
                <a:solidFill>
                  <a:schemeClr val="tx1"/>
                </a:solidFill>
                <a:latin typeface="Open Sans"/>
                <a:ea typeface="MS PGothic" panose="020B0600070205080204" pitchFamily="34" charset="-128"/>
                <a:cs typeface="Open Sans"/>
              </a:defRPr>
            </a:lvl1pPr>
            <a:lvl2pPr marL="742950" indent="-285750" algn="l" rtl="0" eaLnBrk="1" fontAlgn="base" hangingPunct="1">
              <a:lnSpc>
                <a:spcPct val="90000"/>
              </a:lnSpc>
              <a:spcBef>
                <a:spcPts val="600"/>
              </a:spcBef>
              <a:spcAft>
                <a:spcPts val="600"/>
              </a:spcAft>
              <a:buClr>
                <a:schemeClr val="accent3"/>
              </a:buClr>
              <a:buFont typeface="Arial" panose="020B0604020202020204" pitchFamily="34" charset="0"/>
              <a:buChar char="•"/>
              <a:defRPr sz="1800" b="0" i="0" kern="1200">
                <a:solidFill>
                  <a:schemeClr val="tx1"/>
                </a:solidFill>
                <a:latin typeface="Open Sans"/>
                <a:ea typeface="MS PGothic" panose="020B0600070205080204" pitchFamily="34" charset="-128"/>
                <a:cs typeface="Open Sans"/>
              </a:defRPr>
            </a:lvl2pPr>
            <a:lvl3pPr marL="11430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400" b="0" i="0" kern="1200">
                <a:solidFill>
                  <a:schemeClr val="tx1"/>
                </a:solidFill>
                <a:latin typeface="Open Sans"/>
                <a:ea typeface="MS PGothic" panose="020B0600070205080204" pitchFamily="34" charset="-128"/>
                <a:cs typeface="Open Sans"/>
              </a:defRPr>
            </a:lvl3pPr>
            <a:lvl4pPr marL="16002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200" b="0" i="0" kern="1200">
                <a:solidFill>
                  <a:schemeClr val="tx1"/>
                </a:solidFill>
                <a:latin typeface="Open Sans"/>
                <a:ea typeface="MS PGothic" panose="020B0600070205080204" pitchFamily="34" charset="-128"/>
                <a:cs typeface="Open San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1000" b="0" i="0" kern="1200">
                <a:solidFill>
                  <a:schemeClr val="tx1"/>
                </a:solidFill>
                <a:latin typeface="Open Sans"/>
                <a:ea typeface="MS PGothic" panose="020B0600070205080204" pitchFamily="34" charset="-128"/>
                <a:cs typeface="Open San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600" dirty="0">
              <a:solidFill>
                <a:srgbClr val="FF0000"/>
              </a:solidFill>
            </a:endParaRPr>
          </a:p>
        </p:txBody>
      </p:sp>
    </p:spTree>
    <p:extLst>
      <p:ext uri="{BB962C8B-B14F-4D97-AF65-F5344CB8AC3E}">
        <p14:creationId xmlns:p14="http://schemas.microsoft.com/office/powerpoint/2010/main" val="1351994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2"/>
          </p:nvPr>
        </p:nvSpPr>
        <p:spPr>
          <a:xfrm>
            <a:off x="1188721" y="1553955"/>
            <a:ext cx="9811976" cy="4351338"/>
          </a:xfrm>
        </p:spPr>
        <p:txBody>
          <a:bodyPr>
            <a:normAutofit fontScale="92500" lnSpcReduction="20000"/>
          </a:bodyPr>
          <a:lstStyle/>
          <a:p>
            <a:r>
              <a:rPr lang="en-US" sz="1867" dirty="0"/>
              <a:t>To create a snapshot, click Create Memory Snapshot in the lower pane. In the trending screenshot, memory usage falls a bit after the second auto-shot. This is because the user selected Create Memory Snapshot &gt; General Options &gt; Force Garbage Collection. </a:t>
            </a:r>
          </a:p>
          <a:p>
            <a:r>
              <a:rPr lang="en-US" sz="1867" dirty="0"/>
              <a:t>The upper pane of the </a:t>
            </a:r>
            <a:r>
              <a:rPr lang="en-US" sz="1867" dirty="0" err="1"/>
              <a:t>dashlet</a:t>
            </a:r>
            <a:r>
              <a:rPr lang="en-US" sz="1867" dirty="0"/>
              <a:t> displays all snapshots of the corresponding system-profile, grouped by Agents. By default, the table contains the following information for each snapshot: </a:t>
            </a:r>
          </a:p>
          <a:p>
            <a:pPr lvl="1"/>
            <a:r>
              <a:rPr lang="en-US" sz="1600" dirty="0"/>
              <a:t>Agent/Dump: Contains the name of the snapshot (it's creation time by default). Right-click and select Edit to change the snapshot name. </a:t>
            </a:r>
          </a:p>
          <a:p>
            <a:pPr lvl="1"/>
            <a:r>
              <a:rPr lang="en-US" sz="1600" dirty="0"/>
              <a:t>Labels: Snapshots can have custom labels assigned. To attach information to a snapshot, right-click and select Edit to assign or delete labels. </a:t>
            </a:r>
          </a:p>
          <a:p>
            <a:pPr lvl="1"/>
            <a:r>
              <a:rPr lang="en-US" sz="1600" dirty="0"/>
              <a:t>Locking State: Determines if you can delete the snapshot automatically if the server is running low on disk-space. Right-click and select Edit to change the locking state. </a:t>
            </a:r>
          </a:p>
          <a:p>
            <a:pPr lvl="1"/>
            <a:r>
              <a:rPr lang="en-US" sz="1600" dirty="0"/>
              <a:t>Type: The type of the memory snapshot, either Leak Analysis or Trending. </a:t>
            </a:r>
          </a:p>
          <a:p>
            <a:pPr lvl="1"/>
            <a:r>
              <a:rPr lang="en-US" sz="1600" dirty="0"/>
              <a:t>Status: The state of the snapshot, Finished, Finished (raw) or Not completed. A finished snapshot is ready for analysis, a raw-snapshot needs post-processing before you can analyze. A Not completed status indicates problems you discover while you create or post-process the memory snapshot.</a:t>
            </a:r>
          </a:p>
          <a:p>
            <a:pPr lvl="1"/>
            <a:r>
              <a:rPr lang="en-US" sz="1600" dirty="0"/>
              <a:t>Used Memory: The amount of allocated memory at the time the snapshot is created.</a:t>
            </a:r>
          </a:p>
          <a:p>
            <a:endParaRPr lang="en-US" dirty="0"/>
          </a:p>
        </p:txBody>
      </p:sp>
      <p:sp>
        <p:nvSpPr>
          <p:cNvPr id="13" name="Title 12"/>
          <p:cNvSpPr>
            <a:spLocks noGrp="1"/>
          </p:cNvSpPr>
          <p:nvPr>
            <p:ph type="title"/>
          </p:nvPr>
        </p:nvSpPr>
        <p:spPr/>
        <p:txBody>
          <a:bodyPr/>
          <a:lstStyle/>
          <a:p>
            <a:r>
              <a:rPr lang="en-US" dirty="0"/>
              <a:t>Create a snapshot</a:t>
            </a:r>
          </a:p>
        </p:txBody>
      </p:sp>
      <p:sp>
        <p:nvSpPr>
          <p:cNvPr id="6" name="Rectangle 5"/>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7" name="Rectangle 6"/>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
        <p:nvSpPr>
          <p:cNvPr id="9" name="Content Placeholder 13"/>
          <p:cNvSpPr txBox="1">
            <a:spLocks/>
          </p:cNvSpPr>
          <p:nvPr/>
        </p:nvSpPr>
        <p:spPr>
          <a:xfrm>
            <a:off x="416984" y="1020147"/>
            <a:ext cx="11188565" cy="2318507"/>
          </a:xfrm>
          <a:prstGeom prst="rect">
            <a:avLst/>
          </a:prstGeom>
        </p:spPr>
        <p:txBody>
          <a:bodyPr/>
          <a:lstStyle>
            <a:lvl1pPr marL="169863" indent="-169863" algn="l" rtl="0" eaLnBrk="1" fontAlgn="base" hangingPunct="1">
              <a:lnSpc>
                <a:spcPct val="90000"/>
              </a:lnSpc>
              <a:spcBef>
                <a:spcPts val="600"/>
              </a:spcBef>
              <a:spcAft>
                <a:spcPts val="600"/>
              </a:spcAft>
              <a:buClr>
                <a:schemeClr val="accent3"/>
              </a:buClr>
              <a:buFont typeface="Arial" panose="020B0604020202020204" pitchFamily="34" charset="0"/>
              <a:buChar char="•"/>
              <a:defRPr sz="2200" b="0" i="0" kern="1200">
                <a:solidFill>
                  <a:schemeClr val="tx1"/>
                </a:solidFill>
                <a:latin typeface="Open Sans"/>
                <a:ea typeface="MS PGothic" panose="020B0600070205080204" pitchFamily="34" charset="-128"/>
                <a:cs typeface="Open Sans"/>
              </a:defRPr>
            </a:lvl1pPr>
            <a:lvl2pPr marL="742950" indent="-285750" algn="l" rtl="0" eaLnBrk="1" fontAlgn="base" hangingPunct="1">
              <a:lnSpc>
                <a:spcPct val="90000"/>
              </a:lnSpc>
              <a:spcBef>
                <a:spcPts val="600"/>
              </a:spcBef>
              <a:spcAft>
                <a:spcPts val="600"/>
              </a:spcAft>
              <a:buClr>
                <a:schemeClr val="accent3"/>
              </a:buClr>
              <a:buFont typeface="Arial" panose="020B0604020202020204" pitchFamily="34" charset="0"/>
              <a:buChar char="•"/>
              <a:defRPr sz="1800" b="0" i="0" kern="1200">
                <a:solidFill>
                  <a:schemeClr val="tx1"/>
                </a:solidFill>
                <a:latin typeface="Open Sans"/>
                <a:ea typeface="MS PGothic" panose="020B0600070205080204" pitchFamily="34" charset="-128"/>
                <a:cs typeface="Open Sans"/>
              </a:defRPr>
            </a:lvl2pPr>
            <a:lvl3pPr marL="11430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400" b="0" i="0" kern="1200">
                <a:solidFill>
                  <a:schemeClr val="tx1"/>
                </a:solidFill>
                <a:latin typeface="Open Sans"/>
                <a:ea typeface="MS PGothic" panose="020B0600070205080204" pitchFamily="34" charset="-128"/>
                <a:cs typeface="Open Sans"/>
              </a:defRPr>
            </a:lvl3pPr>
            <a:lvl4pPr marL="16002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200" b="0" i="0" kern="1200">
                <a:solidFill>
                  <a:schemeClr val="tx1"/>
                </a:solidFill>
                <a:latin typeface="Open Sans"/>
                <a:ea typeface="MS PGothic" panose="020B0600070205080204" pitchFamily="34" charset="-128"/>
                <a:cs typeface="Open San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1000" b="0" i="0" kern="1200">
                <a:solidFill>
                  <a:schemeClr val="tx1"/>
                </a:solidFill>
                <a:latin typeface="Open Sans"/>
                <a:ea typeface="MS PGothic" panose="020B0600070205080204" pitchFamily="34" charset="-128"/>
                <a:cs typeface="Open San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sz="1600" dirty="0"/>
          </a:p>
        </p:txBody>
      </p:sp>
    </p:spTree>
    <p:extLst>
      <p:ext uri="{BB962C8B-B14F-4D97-AF65-F5344CB8AC3E}">
        <p14:creationId xmlns:p14="http://schemas.microsoft.com/office/powerpoint/2010/main" val="2498754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2"/>
          </p:nvPr>
        </p:nvSpPr>
        <p:spPr/>
        <p:txBody>
          <a:bodyPr/>
          <a:lstStyle/>
          <a:p>
            <a:endParaRPr lang="en-US"/>
          </a:p>
        </p:txBody>
      </p:sp>
      <p:sp>
        <p:nvSpPr>
          <p:cNvPr id="13" name="Title 12"/>
          <p:cNvSpPr>
            <a:spLocks noGrp="1"/>
          </p:cNvSpPr>
          <p:nvPr>
            <p:ph type="title"/>
          </p:nvPr>
        </p:nvSpPr>
        <p:spPr/>
        <p:txBody>
          <a:bodyPr/>
          <a:lstStyle/>
          <a:p>
            <a:r>
              <a:rPr lang="en-US" dirty="0"/>
              <a:t>Snapshot Overview Tab</a:t>
            </a:r>
          </a:p>
        </p:txBody>
      </p:sp>
      <p:sp>
        <p:nvSpPr>
          <p:cNvPr id="6" name="Rectangle 5"/>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7" name="Rectangle 6"/>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
        <p:nvSpPr>
          <p:cNvPr id="9" name="Content Placeholder 13"/>
          <p:cNvSpPr txBox="1">
            <a:spLocks/>
          </p:cNvSpPr>
          <p:nvPr/>
        </p:nvSpPr>
        <p:spPr>
          <a:xfrm>
            <a:off x="416984" y="1020147"/>
            <a:ext cx="11188565" cy="2318507"/>
          </a:xfrm>
          <a:prstGeom prst="rect">
            <a:avLst/>
          </a:prstGeom>
        </p:spPr>
        <p:txBody>
          <a:bodyPr/>
          <a:lstStyle>
            <a:lvl1pPr marL="169863" indent="-169863" algn="l" rtl="0" eaLnBrk="1" fontAlgn="base" hangingPunct="1">
              <a:lnSpc>
                <a:spcPct val="90000"/>
              </a:lnSpc>
              <a:spcBef>
                <a:spcPts val="600"/>
              </a:spcBef>
              <a:spcAft>
                <a:spcPts val="600"/>
              </a:spcAft>
              <a:buClr>
                <a:schemeClr val="accent3"/>
              </a:buClr>
              <a:buFont typeface="Arial" panose="020B0604020202020204" pitchFamily="34" charset="0"/>
              <a:buChar char="•"/>
              <a:defRPr sz="2200" b="0" i="0" kern="1200">
                <a:solidFill>
                  <a:schemeClr val="tx1"/>
                </a:solidFill>
                <a:latin typeface="Open Sans"/>
                <a:ea typeface="MS PGothic" panose="020B0600070205080204" pitchFamily="34" charset="-128"/>
                <a:cs typeface="Open Sans"/>
              </a:defRPr>
            </a:lvl1pPr>
            <a:lvl2pPr marL="742950" indent="-285750" algn="l" rtl="0" eaLnBrk="1" fontAlgn="base" hangingPunct="1">
              <a:lnSpc>
                <a:spcPct val="90000"/>
              </a:lnSpc>
              <a:spcBef>
                <a:spcPts val="600"/>
              </a:spcBef>
              <a:spcAft>
                <a:spcPts val="600"/>
              </a:spcAft>
              <a:buClr>
                <a:schemeClr val="accent3"/>
              </a:buClr>
              <a:buFont typeface="Arial" panose="020B0604020202020204" pitchFamily="34" charset="0"/>
              <a:buChar char="•"/>
              <a:defRPr sz="1800" b="0" i="0" kern="1200">
                <a:solidFill>
                  <a:schemeClr val="tx1"/>
                </a:solidFill>
                <a:latin typeface="Open Sans"/>
                <a:ea typeface="MS PGothic" panose="020B0600070205080204" pitchFamily="34" charset="-128"/>
                <a:cs typeface="Open Sans"/>
              </a:defRPr>
            </a:lvl2pPr>
            <a:lvl3pPr marL="11430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400" b="0" i="0" kern="1200">
                <a:solidFill>
                  <a:schemeClr val="tx1"/>
                </a:solidFill>
                <a:latin typeface="Open Sans"/>
                <a:ea typeface="MS PGothic" panose="020B0600070205080204" pitchFamily="34" charset="-128"/>
                <a:cs typeface="Open Sans"/>
              </a:defRPr>
            </a:lvl3pPr>
            <a:lvl4pPr marL="16002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200" b="0" i="0" kern="1200">
                <a:solidFill>
                  <a:schemeClr val="tx1"/>
                </a:solidFill>
                <a:latin typeface="Open Sans"/>
                <a:ea typeface="MS PGothic" panose="020B0600070205080204" pitchFamily="34" charset="-128"/>
                <a:cs typeface="Open San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1000" b="0" i="0" kern="1200">
                <a:solidFill>
                  <a:schemeClr val="tx1"/>
                </a:solidFill>
                <a:latin typeface="Open Sans"/>
                <a:ea typeface="MS PGothic" panose="020B0600070205080204" pitchFamily="34" charset="-128"/>
                <a:cs typeface="Open San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sz="1600" dirty="0"/>
          </a:p>
        </p:txBody>
      </p:sp>
      <p:pic>
        <p:nvPicPr>
          <p:cNvPr id="2" name="Picture 1"/>
          <p:cNvPicPr>
            <a:picLocks noChangeAspect="1"/>
          </p:cNvPicPr>
          <p:nvPr/>
        </p:nvPicPr>
        <p:blipFill>
          <a:blip r:embed="rId2"/>
          <a:stretch>
            <a:fillRect/>
          </a:stretch>
        </p:blipFill>
        <p:spPr>
          <a:xfrm>
            <a:off x="525111" y="1020147"/>
            <a:ext cx="6697931" cy="2793525"/>
          </a:xfrm>
          <a:prstGeom prst="rect">
            <a:avLst/>
          </a:prstGeom>
        </p:spPr>
      </p:pic>
      <p:pic>
        <p:nvPicPr>
          <p:cNvPr id="3" name="Picture 2"/>
          <p:cNvPicPr>
            <a:picLocks noChangeAspect="1"/>
          </p:cNvPicPr>
          <p:nvPr/>
        </p:nvPicPr>
        <p:blipFill>
          <a:blip r:embed="rId3"/>
          <a:stretch>
            <a:fillRect/>
          </a:stretch>
        </p:blipFill>
        <p:spPr>
          <a:xfrm>
            <a:off x="1379870" y="4077495"/>
            <a:ext cx="5435265" cy="2028139"/>
          </a:xfrm>
          <a:prstGeom prst="rect">
            <a:avLst/>
          </a:prstGeom>
        </p:spPr>
      </p:pic>
      <p:sp>
        <p:nvSpPr>
          <p:cNvPr id="5" name="TextBox 4"/>
          <p:cNvSpPr txBox="1"/>
          <p:nvPr/>
        </p:nvSpPr>
        <p:spPr>
          <a:xfrm>
            <a:off x="8279219" y="2060354"/>
            <a:ext cx="3714307" cy="3702873"/>
          </a:xfrm>
          <a:prstGeom prst="rect">
            <a:avLst/>
          </a:prstGeom>
          <a:noFill/>
        </p:spPr>
        <p:txBody>
          <a:bodyPr wrap="square" rtlCol="0">
            <a:spAutoFit/>
          </a:bodyPr>
          <a:lstStyle/>
          <a:p>
            <a:endParaRPr lang="en-US" sz="2133" dirty="0"/>
          </a:p>
          <a:p>
            <a:r>
              <a:rPr lang="en-US" sz="2133" dirty="0"/>
              <a:t>In case the overview contains a message that a potential native memory leak has been detected as depicted in the image below, the process-memory of the application is higher than 120 % of the maximum heap size of your VM. </a:t>
            </a:r>
          </a:p>
          <a:p>
            <a:pPr marL="304792" indent="-304792"/>
            <a:endParaRPr lang="en-US" sz="2133" dirty="0"/>
          </a:p>
        </p:txBody>
      </p:sp>
    </p:spTree>
    <p:extLst>
      <p:ext uri="{BB962C8B-B14F-4D97-AF65-F5344CB8AC3E}">
        <p14:creationId xmlns:p14="http://schemas.microsoft.com/office/powerpoint/2010/main" val="4056042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2"/>
          </p:nvPr>
        </p:nvSpPr>
        <p:spPr>
          <a:xfrm>
            <a:off x="1032391" y="3496134"/>
            <a:ext cx="9811976" cy="2762205"/>
          </a:xfrm>
        </p:spPr>
        <p:txBody>
          <a:bodyPr>
            <a:normAutofit lnSpcReduction="10000"/>
          </a:bodyPr>
          <a:lstStyle/>
          <a:p>
            <a:r>
              <a:rPr lang="en-US" dirty="0"/>
              <a:t>The Hot Spots tab shows the potentially top interesting objects in the Memory Snapshot. A Hot Spot is an object that's difference between its own GC size and the maximum GC size of its child is high. A Hot Spot thus 'accumulates' a lot of other objects. </a:t>
            </a:r>
          </a:p>
          <a:p>
            <a:r>
              <a:rPr lang="en-US" i="1" dirty="0"/>
              <a:t>Note: Hot Spots are not ordered by their GC size but by the difference of their size to maximum size of an objects children. </a:t>
            </a:r>
            <a:endParaRPr lang="en-US" dirty="0"/>
          </a:p>
          <a:p>
            <a:endParaRPr lang="en-US" dirty="0"/>
          </a:p>
        </p:txBody>
      </p:sp>
      <p:sp>
        <p:nvSpPr>
          <p:cNvPr id="13" name="Title 12"/>
          <p:cNvSpPr>
            <a:spLocks noGrp="1"/>
          </p:cNvSpPr>
          <p:nvPr>
            <p:ph type="title"/>
          </p:nvPr>
        </p:nvSpPr>
        <p:spPr/>
        <p:txBody>
          <a:bodyPr/>
          <a:lstStyle/>
          <a:p>
            <a:r>
              <a:rPr lang="en-US" dirty="0"/>
              <a:t>Hotspots</a:t>
            </a:r>
          </a:p>
        </p:txBody>
      </p:sp>
      <p:sp>
        <p:nvSpPr>
          <p:cNvPr id="6" name="Rectangle 5"/>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7" name="Rectangle 6"/>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
        <p:nvSpPr>
          <p:cNvPr id="9" name="Content Placeholder 13"/>
          <p:cNvSpPr txBox="1">
            <a:spLocks/>
          </p:cNvSpPr>
          <p:nvPr/>
        </p:nvSpPr>
        <p:spPr>
          <a:xfrm>
            <a:off x="416984" y="3420741"/>
            <a:ext cx="11188565" cy="2318507"/>
          </a:xfrm>
          <a:prstGeom prst="rect">
            <a:avLst/>
          </a:prstGeom>
        </p:spPr>
        <p:txBody>
          <a:bodyPr/>
          <a:lstStyle>
            <a:lvl1pPr marL="169863" indent="-169863" algn="l" rtl="0" eaLnBrk="1" fontAlgn="base" hangingPunct="1">
              <a:lnSpc>
                <a:spcPct val="90000"/>
              </a:lnSpc>
              <a:spcBef>
                <a:spcPts val="600"/>
              </a:spcBef>
              <a:spcAft>
                <a:spcPts val="600"/>
              </a:spcAft>
              <a:buClr>
                <a:schemeClr val="accent3"/>
              </a:buClr>
              <a:buFont typeface="Arial" panose="020B0604020202020204" pitchFamily="34" charset="0"/>
              <a:buChar char="•"/>
              <a:defRPr sz="2200" b="0" i="0" kern="1200">
                <a:solidFill>
                  <a:schemeClr val="tx1"/>
                </a:solidFill>
                <a:latin typeface="Open Sans"/>
                <a:ea typeface="MS PGothic" panose="020B0600070205080204" pitchFamily="34" charset="-128"/>
                <a:cs typeface="Open Sans"/>
              </a:defRPr>
            </a:lvl1pPr>
            <a:lvl2pPr marL="742950" indent="-285750" algn="l" rtl="0" eaLnBrk="1" fontAlgn="base" hangingPunct="1">
              <a:lnSpc>
                <a:spcPct val="90000"/>
              </a:lnSpc>
              <a:spcBef>
                <a:spcPts val="600"/>
              </a:spcBef>
              <a:spcAft>
                <a:spcPts val="600"/>
              </a:spcAft>
              <a:buClr>
                <a:schemeClr val="accent3"/>
              </a:buClr>
              <a:buFont typeface="Arial" panose="020B0604020202020204" pitchFamily="34" charset="0"/>
              <a:buChar char="•"/>
              <a:defRPr sz="1800" b="0" i="0" kern="1200">
                <a:solidFill>
                  <a:schemeClr val="tx1"/>
                </a:solidFill>
                <a:latin typeface="Open Sans"/>
                <a:ea typeface="MS PGothic" panose="020B0600070205080204" pitchFamily="34" charset="-128"/>
                <a:cs typeface="Open Sans"/>
              </a:defRPr>
            </a:lvl2pPr>
            <a:lvl3pPr marL="11430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400" b="0" i="0" kern="1200">
                <a:solidFill>
                  <a:schemeClr val="tx1"/>
                </a:solidFill>
                <a:latin typeface="Open Sans"/>
                <a:ea typeface="MS PGothic" panose="020B0600070205080204" pitchFamily="34" charset="-128"/>
                <a:cs typeface="Open Sans"/>
              </a:defRPr>
            </a:lvl3pPr>
            <a:lvl4pPr marL="16002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200" b="0" i="0" kern="1200">
                <a:solidFill>
                  <a:schemeClr val="tx1"/>
                </a:solidFill>
                <a:latin typeface="Open Sans"/>
                <a:ea typeface="MS PGothic" panose="020B0600070205080204" pitchFamily="34" charset="-128"/>
                <a:cs typeface="Open San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1000" b="0" i="0" kern="1200">
                <a:solidFill>
                  <a:schemeClr val="tx1"/>
                </a:solidFill>
                <a:latin typeface="Open Sans"/>
                <a:ea typeface="MS PGothic" panose="020B0600070205080204" pitchFamily="34" charset="-128"/>
                <a:cs typeface="Open San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133" dirty="0"/>
          </a:p>
        </p:txBody>
      </p:sp>
      <p:pic>
        <p:nvPicPr>
          <p:cNvPr id="2" name="Picture 1"/>
          <p:cNvPicPr>
            <a:picLocks noChangeAspect="1"/>
          </p:cNvPicPr>
          <p:nvPr/>
        </p:nvPicPr>
        <p:blipFill>
          <a:blip r:embed="rId2"/>
          <a:stretch>
            <a:fillRect/>
          </a:stretch>
        </p:blipFill>
        <p:spPr>
          <a:xfrm>
            <a:off x="2777067" y="276185"/>
            <a:ext cx="7037237" cy="3059375"/>
          </a:xfrm>
          <a:prstGeom prst="rect">
            <a:avLst/>
          </a:prstGeom>
        </p:spPr>
      </p:pic>
    </p:spTree>
    <p:extLst>
      <p:ext uri="{BB962C8B-B14F-4D97-AF65-F5344CB8AC3E}">
        <p14:creationId xmlns:p14="http://schemas.microsoft.com/office/powerpoint/2010/main" val="3592507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r>
              <a:rPr lang="en-US" sz="2133" dirty="0"/>
              <a:t>Within a Leak-Analysis snapshot the following drill-down analysis </a:t>
            </a:r>
            <a:r>
              <a:rPr lang="en-US" sz="2133" dirty="0" err="1"/>
              <a:t>Dashlets</a:t>
            </a:r>
            <a:r>
              <a:rPr lang="en-US" sz="2133" dirty="0"/>
              <a:t> are available for individual objects and usually also aggregated for classes. An aggregated analysis means that the corresponding analysis is done for multiple (or all) instances of a class. Use the context-menu on a class or instance for the following analysis </a:t>
            </a:r>
            <a:r>
              <a:rPr lang="en-US" sz="2133" dirty="0" err="1"/>
              <a:t>Dashlets</a:t>
            </a:r>
            <a:r>
              <a:rPr lang="en-US" sz="2133" dirty="0"/>
              <a:t>:</a:t>
            </a:r>
          </a:p>
          <a:p>
            <a:pPr lvl="1"/>
            <a:r>
              <a:rPr lang="en-US" sz="1600" dirty="0"/>
              <a:t>o Follow References - Direct</a:t>
            </a:r>
          </a:p>
          <a:p>
            <a:pPr lvl="1"/>
            <a:r>
              <a:rPr lang="en-US" sz="1600" dirty="0"/>
              <a:t>o Follow References - By Keep Alive</a:t>
            </a:r>
          </a:p>
          <a:p>
            <a:pPr lvl="1"/>
            <a:r>
              <a:rPr lang="en-US" sz="1600" dirty="0"/>
              <a:t>o Shortest Root Paths - Direct</a:t>
            </a:r>
          </a:p>
          <a:p>
            <a:pPr lvl="1"/>
            <a:r>
              <a:rPr lang="en-US" sz="1600" dirty="0"/>
              <a:t>o Shortest Root Paths - By Keep Alive</a:t>
            </a:r>
          </a:p>
          <a:p>
            <a:pPr lvl="1"/>
            <a:r>
              <a:rPr lang="en-US" sz="1600" dirty="0"/>
              <a:t>o Keep Alive Set</a:t>
            </a:r>
          </a:p>
          <a:p>
            <a:pPr lvl="1"/>
            <a:r>
              <a:rPr lang="en-US" sz="1600" dirty="0"/>
              <a:t>o Fields and Values</a:t>
            </a:r>
          </a:p>
          <a:p>
            <a:endParaRPr lang="en-US" dirty="0"/>
          </a:p>
        </p:txBody>
      </p:sp>
      <p:sp>
        <p:nvSpPr>
          <p:cNvPr id="13" name="Title 12"/>
          <p:cNvSpPr>
            <a:spLocks noGrp="1"/>
          </p:cNvSpPr>
          <p:nvPr>
            <p:ph type="title"/>
          </p:nvPr>
        </p:nvSpPr>
        <p:spPr/>
        <p:txBody>
          <a:bodyPr/>
          <a:lstStyle/>
          <a:p>
            <a:r>
              <a:rPr lang="en-US" dirty="0"/>
              <a:t>Analysis Drill-Down</a:t>
            </a:r>
          </a:p>
        </p:txBody>
      </p:sp>
      <p:sp>
        <p:nvSpPr>
          <p:cNvPr id="6" name="Rectangle 5"/>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7" name="Rectangle 6"/>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
        <p:nvSpPr>
          <p:cNvPr id="9" name="Content Placeholder 13"/>
          <p:cNvSpPr txBox="1">
            <a:spLocks/>
          </p:cNvSpPr>
          <p:nvPr/>
        </p:nvSpPr>
        <p:spPr>
          <a:xfrm>
            <a:off x="416984" y="1126064"/>
            <a:ext cx="11188565" cy="4613184"/>
          </a:xfrm>
          <a:prstGeom prst="rect">
            <a:avLst/>
          </a:prstGeom>
        </p:spPr>
        <p:txBody>
          <a:bodyPr/>
          <a:lstStyle>
            <a:lvl1pPr marL="169863" indent="-169863" algn="l" rtl="0" eaLnBrk="1" fontAlgn="base" hangingPunct="1">
              <a:lnSpc>
                <a:spcPct val="90000"/>
              </a:lnSpc>
              <a:spcBef>
                <a:spcPts val="600"/>
              </a:spcBef>
              <a:spcAft>
                <a:spcPts val="600"/>
              </a:spcAft>
              <a:buClr>
                <a:schemeClr val="accent3"/>
              </a:buClr>
              <a:buFont typeface="Arial" panose="020B0604020202020204" pitchFamily="34" charset="0"/>
              <a:buChar char="•"/>
              <a:defRPr sz="2200" b="0" i="0" kern="1200">
                <a:solidFill>
                  <a:schemeClr val="tx1"/>
                </a:solidFill>
                <a:latin typeface="Open Sans"/>
                <a:ea typeface="MS PGothic" panose="020B0600070205080204" pitchFamily="34" charset="-128"/>
                <a:cs typeface="Open Sans"/>
              </a:defRPr>
            </a:lvl1pPr>
            <a:lvl2pPr marL="742950" indent="-285750" algn="l" rtl="0" eaLnBrk="1" fontAlgn="base" hangingPunct="1">
              <a:lnSpc>
                <a:spcPct val="90000"/>
              </a:lnSpc>
              <a:spcBef>
                <a:spcPts val="600"/>
              </a:spcBef>
              <a:spcAft>
                <a:spcPts val="600"/>
              </a:spcAft>
              <a:buClr>
                <a:schemeClr val="accent3"/>
              </a:buClr>
              <a:buFont typeface="Arial" panose="020B0604020202020204" pitchFamily="34" charset="0"/>
              <a:buChar char="•"/>
              <a:defRPr sz="1800" b="0" i="0" kern="1200">
                <a:solidFill>
                  <a:schemeClr val="tx1"/>
                </a:solidFill>
                <a:latin typeface="Open Sans"/>
                <a:ea typeface="MS PGothic" panose="020B0600070205080204" pitchFamily="34" charset="-128"/>
                <a:cs typeface="Open Sans"/>
              </a:defRPr>
            </a:lvl2pPr>
            <a:lvl3pPr marL="11430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400" b="0" i="0" kern="1200">
                <a:solidFill>
                  <a:schemeClr val="tx1"/>
                </a:solidFill>
                <a:latin typeface="Open Sans"/>
                <a:ea typeface="MS PGothic" panose="020B0600070205080204" pitchFamily="34" charset="-128"/>
                <a:cs typeface="Open Sans"/>
              </a:defRPr>
            </a:lvl3pPr>
            <a:lvl4pPr marL="16002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200" b="0" i="0" kern="1200">
                <a:solidFill>
                  <a:schemeClr val="tx1"/>
                </a:solidFill>
                <a:latin typeface="Open Sans"/>
                <a:ea typeface="MS PGothic" panose="020B0600070205080204" pitchFamily="34" charset="-128"/>
                <a:cs typeface="Open San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1000" b="0" i="0" kern="1200">
                <a:solidFill>
                  <a:schemeClr val="tx1"/>
                </a:solidFill>
                <a:latin typeface="Open Sans"/>
                <a:ea typeface="MS PGothic" panose="020B0600070205080204" pitchFamily="34" charset="-128"/>
                <a:cs typeface="Open San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133" dirty="0"/>
          </a:p>
        </p:txBody>
      </p:sp>
    </p:spTree>
    <p:extLst>
      <p:ext uri="{BB962C8B-B14F-4D97-AF65-F5344CB8AC3E}">
        <p14:creationId xmlns:p14="http://schemas.microsoft.com/office/powerpoint/2010/main" val="2991593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type="body" sz="quarter" idx="13"/>
          </p:nvPr>
        </p:nvSpPr>
        <p:spPr>
          <a:xfrm>
            <a:off x="532489" y="2790403"/>
            <a:ext cx="2749151" cy="523220"/>
          </a:xfrm>
        </p:spPr>
        <p:txBody>
          <a:bodyPr/>
          <a:lstStyle/>
          <a:p>
            <a:r>
              <a:rPr lang="en-US" sz="1600" dirty="0"/>
              <a:t>Session Stores</a:t>
            </a:r>
          </a:p>
          <a:p>
            <a:pPr lvl="1"/>
            <a:r>
              <a:rPr lang="en-US" sz="1467" dirty="0"/>
              <a:t>Why, When, and How?</a:t>
            </a:r>
          </a:p>
          <a:p>
            <a:pPr lvl="1"/>
            <a:r>
              <a:rPr lang="en-US" sz="1467" dirty="0"/>
              <a:t>Store Sessions for a Specific Timeframe</a:t>
            </a:r>
          </a:p>
          <a:p>
            <a:pPr lvl="1"/>
            <a:r>
              <a:rPr lang="en-US" sz="1467" dirty="0"/>
              <a:t>Store Specific PurePaths (recommended method)</a:t>
            </a:r>
          </a:p>
          <a:p>
            <a:pPr lvl="1"/>
            <a:r>
              <a:rPr lang="en-US" sz="1467" dirty="0"/>
              <a:t>Exporting Stored Sessions and Importing Sessions</a:t>
            </a:r>
          </a:p>
          <a:p>
            <a:r>
              <a:rPr lang="en-US" sz="1600" dirty="0"/>
              <a:t>Memory Diagnostics</a:t>
            </a:r>
          </a:p>
          <a:p>
            <a:pPr lvl="1"/>
            <a:r>
              <a:rPr lang="en-US" sz="1467" dirty="0"/>
              <a:t>Total Memory</a:t>
            </a:r>
          </a:p>
          <a:p>
            <a:pPr lvl="1"/>
            <a:r>
              <a:rPr lang="en-US" sz="1467" dirty="0"/>
              <a:t>Selective Memory</a:t>
            </a:r>
          </a:p>
          <a:p>
            <a:r>
              <a:rPr lang="en-US" sz="1600" dirty="0"/>
              <a:t>Thread Diagnostics</a:t>
            </a:r>
          </a:p>
          <a:p>
            <a:pPr lvl="1"/>
            <a:r>
              <a:rPr lang="en-US" sz="1467" dirty="0"/>
              <a:t>Thread dumps</a:t>
            </a:r>
          </a:p>
          <a:p>
            <a:pPr lvl="1"/>
            <a:r>
              <a:rPr lang="en-US" sz="1467" dirty="0"/>
              <a:t>Thread metrics</a:t>
            </a:r>
          </a:p>
          <a:p>
            <a:pPr marL="0" indent="0">
              <a:buNone/>
            </a:pPr>
            <a:endParaRPr lang="en-US" sz="2133" dirty="0"/>
          </a:p>
          <a:p>
            <a:endParaRPr lang="en-US" dirty="0"/>
          </a:p>
        </p:txBody>
      </p:sp>
      <p:sp>
        <p:nvSpPr>
          <p:cNvPr id="13" name="Title 12"/>
          <p:cNvSpPr>
            <a:spLocks noGrp="1"/>
          </p:cNvSpPr>
          <p:nvPr>
            <p:ph type="title"/>
          </p:nvPr>
        </p:nvSpPr>
        <p:spPr/>
        <p:txBody>
          <a:bodyPr/>
          <a:lstStyle/>
          <a:p>
            <a:r>
              <a:rPr lang="en-US" dirty="0"/>
              <a:t>Agenda</a:t>
            </a:r>
          </a:p>
        </p:txBody>
      </p:sp>
      <p:sp>
        <p:nvSpPr>
          <p:cNvPr id="6" name="Rectangle 5"/>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7" name="Rectangle 6"/>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Tree>
    <p:extLst>
      <p:ext uri="{BB962C8B-B14F-4D97-AF65-F5344CB8AC3E}">
        <p14:creationId xmlns:p14="http://schemas.microsoft.com/office/powerpoint/2010/main" val="159104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0133" y="911168"/>
            <a:ext cx="6381478" cy="937511"/>
          </a:xfrm>
        </p:spPr>
        <p:txBody>
          <a:bodyPr/>
          <a:lstStyle/>
          <a:p>
            <a:pPr algn="l"/>
            <a:r>
              <a:rPr lang="en-US" dirty="0"/>
              <a:t>Exercise</a:t>
            </a:r>
          </a:p>
        </p:txBody>
      </p:sp>
      <p:sp>
        <p:nvSpPr>
          <p:cNvPr id="5" name="Text Placeholder 4"/>
          <p:cNvSpPr>
            <a:spLocks noGrp="1"/>
          </p:cNvSpPr>
          <p:nvPr>
            <p:ph idx="4294967295"/>
          </p:nvPr>
        </p:nvSpPr>
        <p:spPr>
          <a:xfrm>
            <a:off x="112644" y="1984652"/>
            <a:ext cx="7593495" cy="4351338"/>
          </a:xfrm>
        </p:spPr>
        <p:txBody>
          <a:bodyPr/>
          <a:lstStyle/>
          <a:p>
            <a:r>
              <a:rPr lang="en-US" dirty="0"/>
              <a:t>Go to the total memory diagnostics dashlet</a:t>
            </a:r>
          </a:p>
          <a:p>
            <a:r>
              <a:rPr lang="en-US" dirty="0"/>
              <a:t>Analyze the hotspot and find the instance with the highest heap percentage</a:t>
            </a:r>
          </a:p>
        </p:txBody>
      </p:sp>
      <p:sp>
        <p:nvSpPr>
          <p:cNvPr id="10" name="Rectangle 9"/>
          <p:cNvSpPr/>
          <p:nvPr/>
        </p:nvSpPr>
        <p:spPr bwMode="auto">
          <a:xfrm>
            <a:off x="10075654" y="6505651"/>
            <a:ext cx="1644769" cy="237056"/>
          </a:xfrm>
          <a:prstGeom prst="rect">
            <a:avLst/>
          </a:prstGeom>
          <a:solidFill>
            <a:schemeClr val="tx2"/>
          </a:solidFill>
          <a:ln w="9525">
            <a:noFill/>
            <a:miter lim="800000"/>
            <a:headEnd/>
            <a:tailEnd/>
          </a:ln>
          <a:effectLst/>
        </p:spPr>
        <p:txBody>
          <a:bodyPr wrap="none" rtlCol="0" anchor="ctr"/>
          <a:lstStyle/>
          <a:p>
            <a:pPr algn="ctr"/>
            <a:endParaRPr lang="en-US" sz="2400"/>
          </a:p>
        </p:txBody>
      </p:sp>
    </p:spTree>
    <p:extLst>
      <p:ext uri="{BB962C8B-B14F-4D97-AF65-F5344CB8AC3E}">
        <p14:creationId xmlns:p14="http://schemas.microsoft.com/office/powerpoint/2010/main" val="694801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r>
              <a:rPr lang="en-US" dirty="0"/>
              <a:t>Use the Selective Memory </a:t>
            </a:r>
            <a:r>
              <a:rPr lang="en-US" dirty="0" err="1"/>
              <a:t>dashlet</a:t>
            </a:r>
            <a:r>
              <a:rPr lang="en-US" dirty="0"/>
              <a:t> to create or open Selective Memory snapshots and analyze the instances in the snapshot. A selective memory dump uses memory sensor rules for instance-allocation book keeping. You get a list with all allocated instances for which you have created memory sensor rules. </a:t>
            </a:r>
          </a:p>
          <a:p>
            <a:endParaRPr lang="en-US" dirty="0"/>
          </a:p>
        </p:txBody>
      </p:sp>
      <p:sp>
        <p:nvSpPr>
          <p:cNvPr id="13" name="Title 12"/>
          <p:cNvSpPr>
            <a:spLocks noGrp="1"/>
          </p:cNvSpPr>
          <p:nvPr>
            <p:ph type="title"/>
          </p:nvPr>
        </p:nvSpPr>
        <p:spPr/>
        <p:txBody>
          <a:bodyPr/>
          <a:lstStyle/>
          <a:p>
            <a:r>
              <a:rPr lang="en-US" dirty="0"/>
              <a:t>Selective Memory</a:t>
            </a:r>
          </a:p>
        </p:txBody>
      </p:sp>
      <p:sp>
        <p:nvSpPr>
          <p:cNvPr id="6" name="Rectangle 5"/>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7" name="Rectangle 6"/>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
        <p:nvSpPr>
          <p:cNvPr id="9" name="Content Placeholder 13"/>
          <p:cNvSpPr txBox="1">
            <a:spLocks/>
          </p:cNvSpPr>
          <p:nvPr/>
        </p:nvSpPr>
        <p:spPr>
          <a:xfrm>
            <a:off x="416984" y="1126064"/>
            <a:ext cx="11188565" cy="4613184"/>
          </a:xfrm>
          <a:prstGeom prst="rect">
            <a:avLst/>
          </a:prstGeom>
        </p:spPr>
        <p:txBody>
          <a:bodyPr/>
          <a:lstStyle>
            <a:lvl1pPr marL="169863" indent="-169863" algn="l" rtl="0" eaLnBrk="1" fontAlgn="base" hangingPunct="1">
              <a:lnSpc>
                <a:spcPct val="90000"/>
              </a:lnSpc>
              <a:spcBef>
                <a:spcPts val="600"/>
              </a:spcBef>
              <a:spcAft>
                <a:spcPts val="600"/>
              </a:spcAft>
              <a:buClr>
                <a:schemeClr val="accent3"/>
              </a:buClr>
              <a:buFont typeface="Arial" panose="020B0604020202020204" pitchFamily="34" charset="0"/>
              <a:buChar char="•"/>
              <a:defRPr sz="2200" b="0" i="0" kern="1200">
                <a:solidFill>
                  <a:schemeClr val="tx1"/>
                </a:solidFill>
                <a:latin typeface="Open Sans"/>
                <a:ea typeface="MS PGothic" panose="020B0600070205080204" pitchFamily="34" charset="-128"/>
                <a:cs typeface="Open Sans"/>
              </a:defRPr>
            </a:lvl1pPr>
            <a:lvl2pPr marL="742950" indent="-285750" algn="l" rtl="0" eaLnBrk="1" fontAlgn="base" hangingPunct="1">
              <a:lnSpc>
                <a:spcPct val="90000"/>
              </a:lnSpc>
              <a:spcBef>
                <a:spcPts val="600"/>
              </a:spcBef>
              <a:spcAft>
                <a:spcPts val="600"/>
              </a:spcAft>
              <a:buClr>
                <a:schemeClr val="accent3"/>
              </a:buClr>
              <a:buFont typeface="Arial" panose="020B0604020202020204" pitchFamily="34" charset="0"/>
              <a:buChar char="•"/>
              <a:defRPr sz="1800" b="0" i="0" kern="1200">
                <a:solidFill>
                  <a:schemeClr val="tx1"/>
                </a:solidFill>
                <a:latin typeface="Open Sans"/>
                <a:ea typeface="MS PGothic" panose="020B0600070205080204" pitchFamily="34" charset="-128"/>
                <a:cs typeface="Open Sans"/>
              </a:defRPr>
            </a:lvl2pPr>
            <a:lvl3pPr marL="11430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400" b="0" i="0" kern="1200">
                <a:solidFill>
                  <a:schemeClr val="tx1"/>
                </a:solidFill>
                <a:latin typeface="Open Sans"/>
                <a:ea typeface="MS PGothic" panose="020B0600070205080204" pitchFamily="34" charset="-128"/>
                <a:cs typeface="Open Sans"/>
              </a:defRPr>
            </a:lvl3pPr>
            <a:lvl4pPr marL="16002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200" b="0" i="0" kern="1200">
                <a:solidFill>
                  <a:schemeClr val="tx1"/>
                </a:solidFill>
                <a:latin typeface="Open Sans"/>
                <a:ea typeface="MS PGothic" panose="020B0600070205080204" pitchFamily="34" charset="-128"/>
                <a:cs typeface="Open San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1000" b="0" i="0" kern="1200">
                <a:solidFill>
                  <a:schemeClr val="tx1"/>
                </a:solidFill>
                <a:latin typeface="Open Sans"/>
                <a:ea typeface="MS PGothic" panose="020B0600070205080204" pitchFamily="34" charset="-128"/>
                <a:cs typeface="Open San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133" dirty="0"/>
          </a:p>
          <a:p>
            <a:endParaRPr lang="en-US" sz="2133" dirty="0"/>
          </a:p>
        </p:txBody>
      </p:sp>
    </p:spTree>
    <p:extLst>
      <p:ext uri="{BB962C8B-B14F-4D97-AF65-F5344CB8AC3E}">
        <p14:creationId xmlns:p14="http://schemas.microsoft.com/office/powerpoint/2010/main" val="4146417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2"/>
          </p:nvPr>
        </p:nvSpPr>
        <p:spPr/>
        <p:txBody>
          <a:bodyPr/>
          <a:lstStyle/>
          <a:p>
            <a:r>
              <a:rPr lang="en-US" sz="2000" dirty="0"/>
              <a:t>Dynatrace groups instances by allocating class, allocation method, allocating line and their time of allocation. If the same class/method/line, within the same second, allocates multiple instances of a class, Dynatrace groups them into a single node to improve visibility. The following figure shows three </a:t>
            </a:r>
            <a:r>
              <a:rPr lang="en-US" sz="2000" dirty="0" err="1"/>
              <a:t>ConcurrentReaderHashMap$Values</a:t>
            </a:r>
            <a:r>
              <a:rPr lang="en-US" sz="2000" dirty="0"/>
              <a:t> nodes. The first shows the allocation of a single entry. The second shows the allocation of 13 entries within a single second. The third shows the allocation of a single instance.</a:t>
            </a:r>
          </a:p>
          <a:p>
            <a:endParaRPr lang="en-US" dirty="0"/>
          </a:p>
        </p:txBody>
      </p:sp>
      <p:sp>
        <p:nvSpPr>
          <p:cNvPr id="13" name="Title 12"/>
          <p:cNvSpPr>
            <a:spLocks noGrp="1"/>
          </p:cNvSpPr>
          <p:nvPr>
            <p:ph type="title"/>
          </p:nvPr>
        </p:nvSpPr>
        <p:spPr/>
        <p:txBody>
          <a:bodyPr/>
          <a:lstStyle/>
          <a:p>
            <a:r>
              <a:rPr lang="en-US" dirty="0"/>
              <a:t>Group by Allocation Time</a:t>
            </a:r>
          </a:p>
        </p:txBody>
      </p:sp>
      <p:sp>
        <p:nvSpPr>
          <p:cNvPr id="6" name="Rectangle 5"/>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7" name="Rectangle 6"/>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
        <p:nvSpPr>
          <p:cNvPr id="9" name="Content Placeholder 13"/>
          <p:cNvSpPr txBox="1">
            <a:spLocks/>
          </p:cNvSpPr>
          <p:nvPr/>
        </p:nvSpPr>
        <p:spPr>
          <a:xfrm>
            <a:off x="416984" y="1126064"/>
            <a:ext cx="11188565" cy="4613184"/>
          </a:xfrm>
          <a:prstGeom prst="rect">
            <a:avLst/>
          </a:prstGeom>
        </p:spPr>
        <p:txBody>
          <a:bodyPr/>
          <a:lstStyle>
            <a:lvl1pPr marL="169863" indent="-169863" algn="l" rtl="0" eaLnBrk="1" fontAlgn="base" hangingPunct="1">
              <a:lnSpc>
                <a:spcPct val="90000"/>
              </a:lnSpc>
              <a:spcBef>
                <a:spcPts val="600"/>
              </a:spcBef>
              <a:spcAft>
                <a:spcPts val="600"/>
              </a:spcAft>
              <a:buClr>
                <a:schemeClr val="accent3"/>
              </a:buClr>
              <a:buFont typeface="Arial" panose="020B0604020202020204" pitchFamily="34" charset="0"/>
              <a:buChar char="•"/>
              <a:defRPr sz="2200" b="0" i="0" kern="1200">
                <a:solidFill>
                  <a:schemeClr val="tx1"/>
                </a:solidFill>
                <a:latin typeface="Open Sans"/>
                <a:ea typeface="MS PGothic" panose="020B0600070205080204" pitchFamily="34" charset="-128"/>
                <a:cs typeface="Open Sans"/>
              </a:defRPr>
            </a:lvl1pPr>
            <a:lvl2pPr marL="742950" indent="-285750" algn="l" rtl="0" eaLnBrk="1" fontAlgn="base" hangingPunct="1">
              <a:lnSpc>
                <a:spcPct val="90000"/>
              </a:lnSpc>
              <a:spcBef>
                <a:spcPts val="600"/>
              </a:spcBef>
              <a:spcAft>
                <a:spcPts val="600"/>
              </a:spcAft>
              <a:buClr>
                <a:schemeClr val="accent3"/>
              </a:buClr>
              <a:buFont typeface="Arial" panose="020B0604020202020204" pitchFamily="34" charset="0"/>
              <a:buChar char="•"/>
              <a:defRPr sz="1800" b="0" i="0" kern="1200">
                <a:solidFill>
                  <a:schemeClr val="tx1"/>
                </a:solidFill>
                <a:latin typeface="Open Sans"/>
                <a:ea typeface="MS PGothic" panose="020B0600070205080204" pitchFamily="34" charset="-128"/>
                <a:cs typeface="Open Sans"/>
              </a:defRPr>
            </a:lvl2pPr>
            <a:lvl3pPr marL="11430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400" b="0" i="0" kern="1200">
                <a:solidFill>
                  <a:schemeClr val="tx1"/>
                </a:solidFill>
                <a:latin typeface="Open Sans"/>
                <a:ea typeface="MS PGothic" panose="020B0600070205080204" pitchFamily="34" charset="-128"/>
                <a:cs typeface="Open Sans"/>
              </a:defRPr>
            </a:lvl3pPr>
            <a:lvl4pPr marL="16002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200" b="0" i="0" kern="1200">
                <a:solidFill>
                  <a:schemeClr val="tx1"/>
                </a:solidFill>
                <a:latin typeface="Open Sans"/>
                <a:ea typeface="MS PGothic" panose="020B0600070205080204" pitchFamily="34" charset="-128"/>
                <a:cs typeface="Open San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1000" b="0" i="0" kern="1200">
                <a:solidFill>
                  <a:schemeClr val="tx1"/>
                </a:solidFill>
                <a:latin typeface="Open Sans"/>
                <a:ea typeface="MS PGothic" panose="020B0600070205080204" pitchFamily="34" charset="-128"/>
                <a:cs typeface="Open San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133" dirty="0"/>
          </a:p>
          <a:p>
            <a:endParaRPr lang="en-US" sz="2133" dirty="0"/>
          </a:p>
        </p:txBody>
      </p:sp>
      <p:pic>
        <p:nvPicPr>
          <p:cNvPr id="2" name="Picture 1"/>
          <p:cNvPicPr>
            <a:picLocks noChangeAspect="1"/>
          </p:cNvPicPr>
          <p:nvPr/>
        </p:nvPicPr>
        <p:blipFill>
          <a:blip r:embed="rId2"/>
          <a:stretch>
            <a:fillRect/>
          </a:stretch>
        </p:blipFill>
        <p:spPr>
          <a:xfrm>
            <a:off x="687010" y="3995746"/>
            <a:ext cx="10822156" cy="892941"/>
          </a:xfrm>
          <a:prstGeom prst="rect">
            <a:avLst/>
          </a:prstGeom>
        </p:spPr>
      </p:pic>
    </p:spTree>
    <p:extLst>
      <p:ext uri="{BB962C8B-B14F-4D97-AF65-F5344CB8AC3E}">
        <p14:creationId xmlns:p14="http://schemas.microsoft.com/office/powerpoint/2010/main" val="2834463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2"/>
          </p:nvPr>
        </p:nvSpPr>
        <p:spPr/>
        <p:txBody>
          <a:bodyPr/>
          <a:lstStyle/>
          <a:p>
            <a:r>
              <a:rPr lang="en-US" sz="2400" dirty="0"/>
              <a:t>To create method rules, use the context-menu on an allocating method node as shown in the figure below. </a:t>
            </a:r>
          </a:p>
          <a:p>
            <a:endParaRPr lang="en-US" dirty="0"/>
          </a:p>
        </p:txBody>
      </p:sp>
      <p:sp>
        <p:nvSpPr>
          <p:cNvPr id="13" name="Title 12"/>
          <p:cNvSpPr>
            <a:spLocks noGrp="1"/>
          </p:cNvSpPr>
          <p:nvPr>
            <p:ph type="title"/>
          </p:nvPr>
        </p:nvSpPr>
        <p:spPr/>
        <p:txBody>
          <a:bodyPr>
            <a:normAutofit fontScale="90000"/>
          </a:bodyPr>
          <a:lstStyle/>
          <a:p>
            <a:r>
              <a:rPr lang="en-US" dirty="0"/>
              <a:t>Create Memory Rules from Selective Memory Content</a:t>
            </a:r>
          </a:p>
        </p:txBody>
      </p:sp>
      <p:sp>
        <p:nvSpPr>
          <p:cNvPr id="6" name="Rectangle 5"/>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7" name="Rectangle 6"/>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
        <p:nvSpPr>
          <p:cNvPr id="9" name="Content Placeholder 13"/>
          <p:cNvSpPr txBox="1">
            <a:spLocks/>
          </p:cNvSpPr>
          <p:nvPr/>
        </p:nvSpPr>
        <p:spPr>
          <a:xfrm>
            <a:off x="416984" y="1323889"/>
            <a:ext cx="11188565" cy="4613184"/>
          </a:xfrm>
          <a:prstGeom prst="rect">
            <a:avLst/>
          </a:prstGeom>
        </p:spPr>
        <p:txBody>
          <a:bodyPr/>
          <a:lstStyle>
            <a:lvl1pPr marL="169863" indent="-169863" algn="l" rtl="0" eaLnBrk="1" fontAlgn="base" hangingPunct="1">
              <a:lnSpc>
                <a:spcPct val="90000"/>
              </a:lnSpc>
              <a:spcBef>
                <a:spcPts val="600"/>
              </a:spcBef>
              <a:spcAft>
                <a:spcPts val="600"/>
              </a:spcAft>
              <a:buClr>
                <a:schemeClr val="accent3"/>
              </a:buClr>
              <a:buFont typeface="Arial" panose="020B0604020202020204" pitchFamily="34" charset="0"/>
              <a:buChar char="•"/>
              <a:defRPr sz="2200" b="0" i="0" kern="1200">
                <a:solidFill>
                  <a:schemeClr val="tx1"/>
                </a:solidFill>
                <a:latin typeface="Open Sans"/>
                <a:ea typeface="MS PGothic" panose="020B0600070205080204" pitchFamily="34" charset="-128"/>
                <a:cs typeface="Open Sans"/>
              </a:defRPr>
            </a:lvl1pPr>
            <a:lvl2pPr marL="742950" indent="-285750" algn="l" rtl="0" eaLnBrk="1" fontAlgn="base" hangingPunct="1">
              <a:lnSpc>
                <a:spcPct val="90000"/>
              </a:lnSpc>
              <a:spcBef>
                <a:spcPts val="600"/>
              </a:spcBef>
              <a:spcAft>
                <a:spcPts val="600"/>
              </a:spcAft>
              <a:buClr>
                <a:schemeClr val="accent3"/>
              </a:buClr>
              <a:buFont typeface="Arial" panose="020B0604020202020204" pitchFamily="34" charset="0"/>
              <a:buChar char="•"/>
              <a:defRPr sz="1800" b="0" i="0" kern="1200">
                <a:solidFill>
                  <a:schemeClr val="tx1"/>
                </a:solidFill>
                <a:latin typeface="Open Sans"/>
                <a:ea typeface="MS PGothic" panose="020B0600070205080204" pitchFamily="34" charset="-128"/>
                <a:cs typeface="Open Sans"/>
              </a:defRPr>
            </a:lvl2pPr>
            <a:lvl3pPr marL="11430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400" b="0" i="0" kern="1200">
                <a:solidFill>
                  <a:schemeClr val="tx1"/>
                </a:solidFill>
                <a:latin typeface="Open Sans"/>
                <a:ea typeface="MS PGothic" panose="020B0600070205080204" pitchFamily="34" charset="-128"/>
                <a:cs typeface="Open Sans"/>
              </a:defRPr>
            </a:lvl3pPr>
            <a:lvl4pPr marL="16002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200" b="0" i="0" kern="1200">
                <a:solidFill>
                  <a:schemeClr val="tx1"/>
                </a:solidFill>
                <a:latin typeface="Open Sans"/>
                <a:ea typeface="MS PGothic" panose="020B0600070205080204" pitchFamily="34" charset="-128"/>
                <a:cs typeface="Open San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1000" b="0" i="0" kern="1200">
                <a:solidFill>
                  <a:schemeClr val="tx1"/>
                </a:solidFill>
                <a:latin typeface="Open Sans"/>
                <a:ea typeface="MS PGothic" panose="020B0600070205080204" pitchFamily="34" charset="-128"/>
                <a:cs typeface="Open San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133" dirty="0"/>
          </a:p>
        </p:txBody>
      </p:sp>
      <p:pic>
        <p:nvPicPr>
          <p:cNvPr id="2" name="Picture 1"/>
          <p:cNvPicPr>
            <a:picLocks noChangeAspect="1"/>
          </p:cNvPicPr>
          <p:nvPr/>
        </p:nvPicPr>
        <p:blipFill>
          <a:blip r:embed="rId2"/>
          <a:stretch>
            <a:fillRect/>
          </a:stretch>
        </p:blipFill>
        <p:spPr>
          <a:xfrm>
            <a:off x="1188721" y="2632022"/>
            <a:ext cx="9095036" cy="3694959"/>
          </a:xfrm>
          <a:prstGeom prst="rect">
            <a:avLst/>
          </a:prstGeom>
        </p:spPr>
      </p:pic>
    </p:spTree>
    <p:extLst>
      <p:ext uri="{BB962C8B-B14F-4D97-AF65-F5344CB8AC3E}">
        <p14:creationId xmlns:p14="http://schemas.microsoft.com/office/powerpoint/2010/main" val="447075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2"/>
          </p:nvPr>
        </p:nvSpPr>
        <p:spPr>
          <a:xfrm>
            <a:off x="1188721" y="1825625"/>
            <a:ext cx="4874877" cy="4351338"/>
          </a:xfrm>
        </p:spPr>
        <p:txBody>
          <a:bodyPr/>
          <a:lstStyle/>
          <a:p>
            <a:r>
              <a:rPr lang="en-US" dirty="0"/>
              <a:t>This </a:t>
            </a:r>
            <a:r>
              <a:rPr lang="en-US" dirty="0" err="1"/>
              <a:t>dashlet</a:t>
            </a:r>
            <a:r>
              <a:rPr lang="en-US" dirty="0"/>
              <a:t> compares the instance counts and collections/maps classes size of the selected snapshots. You cannot compare individual collection/map instances by size. All instances of a specific class must be aggregated. </a:t>
            </a:r>
          </a:p>
          <a:p>
            <a:endParaRPr lang="en-US" dirty="0"/>
          </a:p>
        </p:txBody>
      </p:sp>
      <p:sp>
        <p:nvSpPr>
          <p:cNvPr id="13" name="Title 12"/>
          <p:cNvSpPr>
            <a:spLocks noGrp="1"/>
          </p:cNvSpPr>
          <p:nvPr>
            <p:ph type="title"/>
          </p:nvPr>
        </p:nvSpPr>
        <p:spPr/>
        <p:txBody>
          <a:bodyPr/>
          <a:lstStyle/>
          <a:p>
            <a:r>
              <a:rPr lang="en-US" dirty="0"/>
              <a:t>Compare Selective Memory Snapshots</a:t>
            </a:r>
          </a:p>
        </p:txBody>
      </p:sp>
      <p:sp>
        <p:nvSpPr>
          <p:cNvPr id="6" name="Rectangle 5"/>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7" name="Rectangle 6"/>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
        <p:nvSpPr>
          <p:cNvPr id="9" name="Content Placeholder 13"/>
          <p:cNvSpPr txBox="1">
            <a:spLocks/>
          </p:cNvSpPr>
          <p:nvPr/>
        </p:nvSpPr>
        <p:spPr>
          <a:xfrm>
            <a:off x="416984" y="1126064"/>
            <a:ext cx="11188565" cy="4613184"/>
          </a:xfrm>
          <a:prstGeom prst="rect">
            <a:avLst/>
          </a:prstGeom>
        </p:spPr>
        <p:txBody>
          <a:bodyPr/>
          <a:lstStyle>
            <a:lvl1pPr marL="169863" indent="-169863" algn="l" rtl="0" eaLnBrk="1" fontAlgn="base" hangingPunct="1">
              <a:lnSpc>
                <a:spcPct val="90000"/>
              </a:lnSpc>
              <a:spcBef>
                <a:spcPts val="600"/>
              </a:spcBef>
              <a:spcAft>
                <a:spcPts val="600"/>
              </a:spcAft>
              <a:buClr>
                <a:schemeClr val="accent3"/>
              </a:buClr>
              <a:buFont typeface="Arial" panose="020B0604020202020204" pitchFamily="34" charset="0"/>
              <a:buChar char="•"/>
              <a:defRPr sz="2200" b="0" i="0" kern="1200">
                <a:solidFill>
                  <a:schemeClr val="tx1"/>
                </a:solidFill>
                <a:latin typeface="Open Sans"/>
                <a:ea typeface="MS PGothic" panose="020B0600070205080204" pitchFamily="34" charset="-128"/>
                <a:cs typeface="Open Sans"/>
              </a:defRPr>
            </a:lvl1pPr>
            <a:lvl2pPr marL="742950" indent="-285750" algn="l" rtl="0" eaLnBrk="1" fontAlgn="base" hangingPunct="1">
              <a:lnSpc>
                <a:spcPct val="90000"/>
              </a:lnSpc>
              <a:spcBef>
                <a:spcPts val="600"/>
              </a:spcBef>
              <a:spcAft>
                <a:spcPts val="600"/>
              </a:spcAft>
              <a:buClr>
                <a:schemeClr val="accent3"/>
              </a:buClr>
              <a:buFont typeface="Arial" panose="020B0604020202020204" pitchFamily="34" charset="0"/>
              <a:buChar char="•"/>
              <a:defRPr sz="1800" b="0" i="0" kern="1200">
                <a:solidFill>
                  <a:schemeClr val="tx1"/>
                </a:solidFill>
                <a:latin typeface="Open Sans"/>
                <a:ea typeface="MS PGothic" panose="020B0600070205080204" pitchFamily="34" charset="-128"/>
                <a:cs typeface="Open Sans"/>
              </a:defRPr>
            </a:lvl2pPr>
            <a:lvl3pPr marL="11430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400" b="0" i="0" kern="1200">
                <a:solidFill>
                  <a:schemeClr val="tx1"/>
                </a:solidFill>
                <a:latin typeface="Open Sans"/>
                <a:ea typeface="MS PGothic" panose="020B0600070205080204" pitchFamily="34" charset="-128"/>
                <a:cs typeface="Open Sans"/>
              </a:defRPr>
            </a:lvl3pPr>
            <a:lvl4pPr marL="16002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200" b="0" i="0" kern="1200">
                <a:solidFill>
                  <a:schemeClr val="tx1"/>
                </a:solidFill>
                <a:latin typeface="Open Sans"/>
                <a:ea typeface="MS PGothic" panose="020B0600070205080204" pitchFamily="34" charset="-128"/>
                <a:cs typeface="Open San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1000" b="0" i="0" kern="1200">
                <a:solidFill>
                  <a:schemeClr val="tx1"/>
                </a:solidFill>
                <a:latin typeface="Open Sans"/>
                <a:ea typeface="MS PGothic" panose="020B0600070205080204" pitchFamily="34" charset="-128"/>
                <a:cs typeface="Open San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133" dirty="0"/>
          </a:p>
        </p:txBody>
      </p:sp>
      <p:pic>
        <p:nvPicPr>
          <p:cNvPr id="3" name="Picture 2"/>
          <p:cNvPicPr>
            <a:picLocks noChangeAspect="1"/>
          </p:cNvPicPr>
          <p:nvPr/>
        </p:nvPicPr>
        <p:blipFill>
          <a:blip r:embed="rId2"/>
          <a:stretch>
            <a:fillRect/>
          </a:stretch>
        </p:blipFill>
        <p:spPr>
          <a:xfrm>
            <a:off x="6178472" y="1773520"/>
            <a:ext cx="5541951" cy="4334604"/>
          </a:xfrm>
          <a:prstGeom prst="rect">
            <a:avLst/>
          </a:prstGeom>
        </p:spPr>
      </p:pic>
    </p:spTree>
    <p:extLst>
      <p:ext uri="{BB962C8B-B14F-4D97-AF65-F5344CB8AC3E}">
        <p14:creationId xmlns:p14="http://schemas.microsoft.com/office/powerpoint/2010/main" val="1294985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9524" y="1096699"/>
            <a:ext cx="6381478" cy="2968894"/>
          </a:xfrm>
        </p:spPr>
        <p:txBody>
          <a:bodyPr/>
          <a:lstStyle/>
          <a:p>
            <a:pPr algn="l"/>
            <a:r>
              <a:rPr lang="en-US" dirty="0"/>
              <a:t>Exercise</a:t>
            </a:r>
          </a:p>
        </p:txBody>
      </p:sp>
      <p:sp>
        <p:nvSpPr>
          <p:cNvPr id="5" name="Text Placeholder 4"/>
          <p:cNvSpPr>
            <a:spLocks noGrp="1"/>
          </p:cNvSpPr>
          <p:nvPr>
            <p:ph idx="4294967295"/>
          </p:nvPr>
        </p:nvSpPr>
        <p:spPr>
          <a:xfrm>
            <a:off x="139148" y="2806286"/>
            <a:ext cx="9812338" cy="4351338"/>
          </a:xfrm>
        </p:spPr>
        <p:txBody>
          <a:bodyPr/>
          <a:lstStyle/>
          <a:p>
            <a:r>
              <a:rPr lang="en-US" dirty="0"/>
              <a:t>Go to the selective memory diagnostics dashlet</a:t>
            </a:r>
          </a:p>
          <a:p>
            <a:r>
              <a:rPr lang="en-US" dirty="0"/>
              <a:t>Take 3 snapshots on 3 different agents, 1 minute apart.</a:t>
            </a:r>
          </a:p>
          <a:p>
            <a:r>
              <a:rPr lang="en-US" dirty="0"/>
              <a:t>Analyze a few snapshots over time and describe the trend</a:t>
            </a:r>
          </a:p>
        </p:txBody>
      </p:sp>
    </p:spTree>
    <p:extLst>
      <p:ext uri="{BB962C8B-B14F-4D97-AF65-F5344CB8AC3E}">
        <p14:creationId xmlns:p14="http://schemas.microsoft.com/office/powerpoint/2010/main" val="577044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 on Memory Diagnostics?</a:t>
            </a:r>
          </a:p>
        </p:txBody>
      </p:sp>
    </p:spTree>
    <p:extLst>
      <p:ext uri="{BB962C8B-B14F-4D97-AF65-F5344CB8AC3E}">
        <p14:creationId xmlns:p14="http://schemas.microsoft.com/office/powerpoint/2010/main" val="2343214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5785" y="1022215"/>
            <a:ext cx="6381478" cy="2968894"/>
          </a:xfrm>
        </p:spPr>
        <p:txBody>
          <a:bodyPr/>
          <a:lstStyle/>
          <a:p>
            <a:pPr algn="l"/>
            <a:r>
              <a:rPr lang="en-US" dirty="0"/>
              <a:t>Exercise</a:t>
            </a:r>
          </a:p>
        </p:txBody>
      </p:sp>
      <p:sp>
        <p:nvSpPr>
          <p:cNvPr id="5" name="Text Placeholder 4"/>
          <p:cNvSpPr>
            <a:spLocks noGrp="1"/>
          </p:cNvSpPr>
          <p:nvPr>
            <p:ph idx="4294967295"/>
          </p:nvPr>
        </p:nvSpPr>
        <p:spPr>
          <a:xfrm>
            <a:off x="106018" y="2506662"/>
            <a:ext cx="7779025" cy="4351338"/>
          </a:xfrm>
        </p:spPr>
        <p:txBody>
          <a:bodyPr/>
          <a:lstStyle/>
          <a:p>
            <a:r>
              <a:rPr lang="en-US" dirty="0"/>
              <a:t>Open the total memory dashlet under the system profile, under ‘Diagnose Runtime’</a:t>
            </a:r>
          </a:p>
          <a:p>
            <a:r>
              <a:rPr lang="en-US" dirty="0"/>
              <a:t>Click on an existing total memory snapshot</a:t>
            </a:r>
          </a:p>
          <a:p>
            <a:r>
              <a:rPr lang="en-US" dirty="0"/>
              <a:t>Analyze and list the top two most greedy objects</a:t>
            </a:r>
          </a:p>
        </p:txBody>
      </p:sp>
    </p:spTree>
    <p:extLst>
      <p:ext uri="{BB962C8B-B14F-4D97-AF65-F5344CB8AC3E}">
        <p14:creationId xmlns:p14="http://schemas.microsoft.com/office/powerpoint/2010/main" val="690726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1" y="3738114"/>
            <a:ext cx="4550913" cy="273888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5" name="Text Placeholder 4"/>
          <p:cNvSpPr>
            <a:spLocks noGrp="1"/>
          </p:cNvSpPr>
          <p:nvPr>
            <p:ph type="body" sz="quarter" idx="13"/>
          </p:nvPr>
        </p:nvSpPr>
        <p:spPr/>
        <p:txBody>
          <a:bodyPr/>
          <a:lstStyle/>
          <a:p>
            <a:r>
              <a:rPr lang="en-US" dirty="0"/>
              <a:t>For sophisticated thread analysis</a:t>
            </a:r>
          </a:p>
          <a:p>
            <a:endParaRPr lang="en-US" dirty="0"/>
          </a:p>
          <a:p>
            <a:endParaRPr lang="en-US" dirty="0"/>
          </a:p>
          <a:p>
            <a:endParaRPr lang="en-US" dirty="0"/>
          </a:p>
        </p:txBody>
      </p:sp>
      <p:sp>
        <p:nvSpPr>
          <p:cNvPr id="2" name="Text Placeholder 1"/>
          <p:cNvSpPr>
            <a:spLocks noGrp="1"/>
          </p:cNvSpPr>
          <p:nvPr>
            <p:ph type="body" sz="quarter" idx="14"/>
          </p:nvPr>
        </p:nvSpPr>
        <p:spPr/>
        <p:txBody>
          <a:bodyPr/>
          <a:lstStyle/>
          <a:p>
            <a:endParaRPr lang="en-US"/>
          </a:p>
        </p:txBody>
      </p:sp>
      <p:sp>
        <p:nvSpPr>
          <p:cNvPr id="4" name="Title 3"/>
          <p:cNvSpPr>
            <a:spLocks noGrp="1"/>
          </p:cNvSpPr>
          <p:nvPr>
            <p:ph type="title"/>
          </p:nvPr>
        </p:nvSpPr>
        <p:spPr/>
        <p:txBody>
          <a:bodyPr/>
          <a:lstStyle/>
          <a:p>
            <a:r>
              <a:rPr lang="en-US" dirty="0"/>
              <a:t>Thread Diagnostics</a:t>
            </a:r>
          </a:p>
        </p:txBody>
      </p:sp>
      <p:sp>
        <p:nvSpPr>
          <p:cNvPr id="9" name="Rectangle 8"/>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10" name="Rectangle 9"/>
          <p:cNvSpPr/>
          <p:nvPr/>
        </p:nvSpPr>
        <p:spPr bwMode="auto">
          <a:xfrm>
            <a:off x="10563946" y="137822"/>
            <a:ext cx="1256993" cy="988244"/>
          </a:xfrm>
          <a:prstGeom prst="rect">
            <a:avLst/>
          </a:prstGeom>
          <a:solidFill>
            <a:schemeClr val="tx2"/>
          </a:solidFill>
          <a:ln w="9525">
            <a:noFill/>
            <a:miter lim="800000"/>
            <a:headEnd/>
            <a:tailEnd/>
          </a:ln>
          <a:effectLst/>
        </p:spPr>
        <p:txBody>
          <a:bodyPr wrap="none" rtlCol="0" anchor="ctr"/>
          <a:lstStyle/>
          <a:p>
            <a:pPr algn="ctr"/>
            <a:endParaRPr lang="en-US" sz="2400"/>
          </a:p>
        </p:txBody>
      </p:sp>
    </p:spTree>
    <p:extLst>
      <p:ext uri="{BB962C8B-B14F-4D97-AF65-F5344CB8AC3E}">
        <p14:creationId xmlns:p14="http://schemas.microsoft.com/office/powerpoint/2010/main" val="3149465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2"/>
          </p:nvPr>
        </p:nvSpPr>
        <p:spPr>
          <a:xfrm>
            <a:off x="1188721" y="1625864"/>
            <a:ext cx="9811976" cy="4351338"/>
          </a:xfrm>
        </p:spPr>
        <p:txBody>
          <a:bodyPr/>
          <a:lstStyle/>
          <a:p>
            <a:r>
              <a:rPr lang="en-US" sz="1600" dirty="0"/>
              <a:t>Thread dumps provide a snapshot of all JVM/CLR threads. They are a powerful way of finding deadlocks, idle or busy thread pools, thread leaks, and more.</a:t>
            </a:r>
          </a:p>
          <a:p>
            <a:r>
              <a:rPr lang="en-US" sz="1600" dirty="0"/>
              <a:t>There are many advantages of thread dumps compared to JVM dumps:</a:t>
            </a:r>
          </a:p>
          <a:p>
            <a:pPr lvl="1"/>
            <a:r>
              <a:rPr lang="en-US" sz="1067" dirty="0"/>
              <a:t>o CPU time information is available.</a:t>
            </a:r>
          </a:p>
          <a:p>
            <a:pPr lvl="1"/>
            <a:r>
              <a:rPr lang="en-US" sz="1067" dirty="0"/>
              <a:t>o Multiple thread dumps can be compared.</a:t>
            </a:r>
          </a:p>
          <a:p>
            <a:pPr lvl="1"/>
            <a:r>
              <a:rPr lang="en-US" sz="1067" dirty="0"/>
              <a:t>o You can group threads by significant criteria.</a:t>
            </a:r>
          </a:p>
          <a:p>
            <a:pPr lvl="1"/>
            <a:r>
              <a:rPr lang="en-US" sz="1067" dirty="0"/>
              <a:t>o You can search for </a:t>
            </a:r>
            <a:r>
              <a:rPr lang="en-US" sz="1067" dirty="0" err="1"/>
              <a:t>PurePaths</a:t>
            </a:r>
            <a:r>
              <a:rPr lang="en-US" sz="1067" dirty="0"/>
              <a:t> where a specific thread is involved.</a:t>
            </a:r>
          </a:p>
          <a:p>
            <a:pPr lvl="1"/>
            <a:r>
              <a:rPr lang="en-US" sz="1067" dirty="0"/>
              <a:t>o To perform a thread dump, it is not necessary to start the VM in the console or redirect the output.</a:t>
            </a:r>
          </a:p>
          <a:p>
            <a:pPr lvl="1"/>
            <a:r>
              <a:rPr lang="en-US" sz="1067" dirty="0"/>
              <a:t>o Thread dumps can be triggered automatically.</a:t>
            </a:r>
          </a:p>
          <a:p>
            <a:r>
              <a:rPr lang="en-US" sz="1600" dirty="0"/>
              <a:t>While the thread information is collected, all threads are suspended to guarantee consistency of stack traces, states, and monitors.</a:t>
            </a:r>
          </a:p>
          <a:p>
            <a:r>
              <a:rPr lang="en-US" sz="1600" dirty="0"/>
              <a:t>Thread dumps can be persisted, searched, and grouped. You can schedule thread dumps. For example, you might trigger thread dumps at times when the load on the system under diagnosis is low, to ensure that there are no threads leaking, or to compare the CPU usage of different threads to previously created thread dumps.</a:t>
            </a:r>
          </a:p>
          <a:p>
            <a:endParaRPr lang="en-US" dirty="0"/>
          </a:p>
        </p:txBody>
      </p:sp>
      <p:sp>
        <p:nvSpPr>
          <p:cNvPr id="13" name="Title 12"/>
          <p:cNvSpPr>
            <a:spLocks noGrp="1"/>
          </p:cNvSpPr>
          <p:nvPr>
            <p:ph type="title"/>
          </p:nvPr>
        </p:nvSpPr>
        <p:spPr/>
        <p:txBody>
          <a:bodyPr/>
          <a:lstStyle/>
          <a:p>
            <a:r>
              <a:rPr lang="en-US" dirty="0"/>
              <a:t>Overview</a:t>
            </a:r>
          </a:p>
        </p:txBody>
      </p:sp>
      <p:sp>
        <p:nvSpPr>
          <p:cNvPr id="6" name="Rectangle 5"/>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7" name="Rectangle 6"/>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
        <p:nvSpPr>
          <p:cNvPr id="9" name="Content Placeholder 13"/>
          <p:cNvSpPr txBox="1">
            <a:spLocks/>
          </p:cNvSpPr>
          <p:nvPr/>
        </p:nvSpPr>
        <p:spPr>
          <a:xfrm>
            <a:off x="416984" y="1126064"/>
            <a:ext cx="11188565" cy="4613184"/>
          </a:xfrm>
          <a:prstGeom prst="rect">
            <a:avLst/>
          </a:prstGeom>
        </p:spPr>
        <p:txBody>
          <a:bodyPr/>
          <a:lstStyle>
            <a:lvl1pPr marL="169863" indent="-169863" algn="l" rtl="0" eaLnBrk="1" fontAlgn="base" hangingPunct="1">
              <a:lnSpc>
                <a:spcPct val="90000"/>
              </a:lnSpc>
              <a:spcBef>
                <a:spcPts val="600"/>
              </a:spcBef>
              <a:spcAft>
                <a:spcPts val="600"/>
              </a:spcAft>
              <a:buClr>
                <a:schemeClr val="accent3"/>
              </a:buClr>
              <a:buFont typeface="Arial" panose="020B0604020202020204" pitchFamily="34" charset="0"/>
              <a:buChar char="•"/>
              <a:defRPr sz="2200" b="0" i="0" kern="1200">
                <a:solidFill>
                  <a:schemeClr val="tx1"/>
                </a:solidFill>
                <a:latin typeface="Open Sans"/>
                <a:ea typeface="MS PGothic" panose="020B0600070205080204" pitchFamily="34" charset="-128"/>
                <a:cs typeface="Open Sans"/>
              </a:defRPr>
            </a:lvl1pPr>
            <a:lvl2pPr marL="742950" indent="-285750" algn="l" rtl="0" eaLnBrk="1" fontAlgn="base" hangingPunct="1">
              <a:lnSpc>
                <a:spcPct val="90000"/>
              </a:lnSpc>
              <a:spcBef>
                <a:spcPts val="600"/>
              </a:spcBef>
              <a:spcAft>
                <a:spcPts val="600"/>
              </a:spcAft>
              <a:buClr>
                <a:schemeClr val="accent3"/>
              </a:buClr>
              <a:buFont typeface="Arial" panose="020B0604020202020204" pitchFamily="34" charset="0"/>
              <a:buChar char="•"/>
              <a:defRPr sz="1800" b="0" i="0" kern="1200">
                <a:solidFill>
                  <a:schemeClr val="tx1"/>
                </a:solidFill>
                <a:latin typeface="Open Sans"/>
                <a:ea typeface="MS PGothic" panose="020B0600070205080204" pitchFamily="34" charset="-128"/>
                <a:cs typeface="Open Sans"/>
              </a:defRPr>
            </a:lvl2pPr>
            <a:lvl3pPr marL="11430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400" b="0" i="0" kern="1200">
                <a:solidFill>
                  <a:schemeClr val="tx1"/>
                </a:solidFill>
                <a:latin typeface="Open Sans"/>
                <a:ea typeface="MS PGothic" panose="020B0600070205080204" pitchFamily="34" charset="-128"/>
                <a:cs typeface="Open Sans"/>
              </a:defRPr>
            </a:lvl3pPr>
            <a:lvl4pPr marL="16002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200" b="0" i="0" kern="1200">
                <a:solidFill>
                  <a:schemeClr val="tx1"/>
                </a:solidFill>
                <a:latin typeface="Open Sans"/>
                <a:ea typeface="MS PGothic" panose="020B0600070205080204" pitchFamily="34" charset="-128"/>
                <a:cs typeface="Open San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1000" b="0" i="0" kern="1200">
                <a:solidFill>
                  <a:schemeClr val="tx1"/>
                </a:solidFill>
                <a:latin typeface="Open Sans"/>
                <a:ea typeface="MS PGothic" panose="020B0600070205080204" pitchFamily="34" charset="-128"/>
                <a:cs typeface="Open San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265338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1" y="3738114"/>
            <a:ext cx="4550913" cy="273888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5" name="Text Placeholder 4"/>
          <p:cNvSpPr>
            <a:spLocks noGrp="1"/>
          </p:cNvSpPr>
          <p:nvPr>
            <p:ph type="body" sz="quarter" idx="13"/>
          </p:nvPr>
        </p:nvSpPr>
        <p:spPr>
          <a:xfrm>
            <a:off x="512610" y="3121708"/>
            <a:ext cx="7169591" cy="1641475"/>
          </a:xfrm>
        </p:spPr>
        <p:txBody>
          <a:bodyPr/>
          <a:lstStyle/>
          <a:p>
            <a:r>
              <a:rPr lang="en-US" dirty="0"/>
              <a:t>For extended storage of transaction level details </a:t>
            </a:r>
          </a:p>
          <a:p>
            <a:r>
              <a:rPr lang="en-US" dirty="0"/>
              <a:t>Exportable to external storage</a:t>
            </a:r>
          </a:p>
          <a:p>
            <a:endParaRPr lang="en-US" dirty="0"/>
          </a:p>
        </p:txBody>
      </p:sp>
      <p:sp>
        <p:nvSpPr>
          <p:cNvPr id="4" name="Title 3"/>
          <p:cNvSpPr>
            <a:spLocks noGrp="1"/>
          </p:cNvSpPr>
          <p:nvPr>
            <p:ph type="title"/>
          </p:nvPr>
        </p:nvSpPr>
        <p:spPr/>
        <p:txBody>
          <a:bodyPr/>
          <a:lstStyle/>
          <a:p>
            <a:r>
              <a:rPr lang="en-US" dirty="0"/>
              <a:t>Session Storage</a:t>
            </a:r>
          </a:p>
        </p:txBody>
      </p:sp>
      <p:sp>
        <p:nvSpPr>
          <p:cNvPr id="9" name="Rectangle 8"/>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10" name="Rectangle 9"/>
          <p:cNvSpPr/>
          <p:nvPr/>
        </p:nvSpPr>
        <p:spPr bwMode="auto">
          <a:xfrm>
            <a:off x="10563946" y="137822"/>
            <a:ext cx="1256993" cy="988244"/>
          </a:xfrm>
          <a:prstGeom prst="rect">
            <a:avLst/>
          </a:prstGeom>
          <a:solidFill>
            <a:schemeClr val="tx2"/>
          </a:solidFill>
          <a:ln w="9525">
            <a:noFill/>
            <a:miter lim="800000"/>
            <a:headEnd/>
            <a:tailEnd/>
          </a:ln>
          <a:effectLst/>
        </p:spPr>
        <p:txBody>
          <a:bodyPr wrap="none" rtlCol="0" anchor="ctr"/>
          <a:lstStyle/>
          <a:p>
            <a:pPr algn="ctr"/>
            <a:endParaRPr lang="en-US" sz="2400"/>
          </a:p>
        </p:txBody>
      </p:sp>
    </p:spTree>
    <p:extLst>
      <p:ext uri="{BB962C8B-B14F-4D97-AF65-F5344CB8AC3E}">
        <p14:creationId xmlns:p14="http://schemas.microsoft.com/office/powerpoint/2010/main" val="1899719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2"/>
          </p:nvPr>
        </p:nvSpPr>
        <p:spPr>
          <a:xfrm>
            <a:off x="1188721" y="1425003"/>
            <a:ext cx="9811976" cy="4351338"/>
          </a:xfrm>
        </p:spPr>
        <p:txBody>
          <a:bodyPr>
            <a:normAutofit/>
          </a:bodyPr>
          <a:lstStyle/>
          <a:p>
            <a:r>
              <a:rPr lang="en-US" sz="2000" dirty="0"/>
              <a:t>Thread state and thread group are the most common groupings. The following figure shows a thread dump taken from Eclipse under load. </a:t>
            </a:r>
          </a:p>
          <a:p>
            <a:endParaRPr lang="en-US" sz="2000" dirty="0"/>
          </a:p>
        </p:txBody>
      </p:sp>
      <p:sp>
        <p:nvSpPr>
          <p:cNvPr id="13" name="Title 12"/>
          <p:cNvSpPr>
            <a:spLocks noGrp="1"/>
          </p:cNvSpPr>
          <p:nvPr>
            <p:ph type="title"/>
          </p:nvPr>
        </p:nvSpPr>
        <p:spPr/>
        <p:txBody>
          <a:bodyPr/>
          <a:lstStyle/>
          <a:p>
            <a:r>
              <a:rPr lang="en-US" dirty="0"/>
              <a:t>Grouping threads</a:t>
            </a:r>
          </a:p>
        </p:txBody>
      </p:sp>
      <p:sp>
        <p:nvSpPr>
          <p:cNvPr id="6" name="Rectangle 5"/>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7" name="Rectangle 6"/>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
        <p:nvSpPr>
          <p:cNvPr id="9" name="Content Placeholder 13"/>
          <p:cNvSpPr txBox="1">
            <a:spLocks/>
          </p:cNvSpPr>
          <p:nvPr/>
        </p:nvSpPr>
        <p:spPr>
          <a:xfrm>
            <a:off x="416984" y="1126064"/>
            <a:ext cx="11188565" cy="4613184"/>
          </a:xfrm>
          <a:prstGeom prst="rect">
            <a:avLst/>
          </a:prstGeom>
        </p:spPr>
        <p:txBody>
          <a:bodyPr/>
          <a:lstStyle>
            <a:lvl1pPr marL="169863" indent="-169863" algn="l" rtl="0" eaLnBrk="1" fontAlgn="base" hangingPunct="1">
              <a:lnSpc>
                <a:spcPct val="90000"/>
              </a:lnSpc>
              <a:spcBef>
                <a:spcPts val="600"/>
              </a:spcBef>
              <a:spcAft>
                <a:spcPts val="600"/>
              </a:spcAft>
              <a:buClr>
                <a:schemeClr val="accent3"/>
              </a:buClr>
              <a:buFont typeface="Arial" panose="020B0604020202020204" pitchFamily="34" charset="0"/>
              <a:buChar char="•"/>
              <a:defRPr sz="2200" b="0" i="0" kern="1200">
                <a:solidFill>
                  <a:schemeClr val="tx1"/>
                </a:solidFill>
                <a:latin typeface="Open Sans"/>
                <a:ea typeface="MS PGothic" panose="020B0600070205080204" pitchFamily="34" charset="-128"/>
                <a:cs typeface="Open Sans"/>
              </a:defRPr>
            </a:lvl1pPr>
            <a:lvl2pPr marL="742950" indent="-285750" algn="l" rtl="0" eaLnBrk="1" fontAlgn="base" hangingPunct="1">
              <a:lnSpc>
                <a:spcPct val="90000"/>
              </a:lnSpc>
              <a:spcBef>
                <a:spcPts val="600"/>
              </a:spcBef>
              <a:spcAft>
                <a:spcPts val="600"/>
              </a:spcAft>
              <a:buClr>
                <a:schemeClr val="accent3"/>
              </a:buClr>
              <a:buFont typeface="Arial" panose="020B0604020202020204" pitchFamily="34" charset="0"/>
              <a:buChar char="•"/>
              <a:defRPr sz="1800" b="0" i="0" kern="1200">
                <a:solidFill>
                  <a:schemeClr val="tx1"/>
                </a:solidFill>
                <a:latin typeface="Open Sans"/>
                <a:ea typeface="MS PGothic" panose="020B0600070205080204" pitchFamily="34" charset="-128"/>
                <a:cs typeface="Open Sans"/>
              </a:defRPr>
            </a:lvl2pPr>
            <a:lvl3pPr marL="11430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400" b="0" i="0" kern="1200">
                <a:solidFill>
                  <a:schemeClr val="tx1"/>
                </a:solidFill>
                <a:latin typeface="Open Sans"/>
                <a:ea typeface="MS PGothic" panose="020B0600070205080204" pitchFamily="34" charset="-128"/>
                <a:cs typeface="Open Sans"/>
              </a:defRPr>
            </a:lvl3pPr>
            <a:lvl4pPr marL="16002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200" b="0" i="0" kern="1200">
                <a:solidFill>
                  <a:schemeClr val="tx1"/>
                </a:solidFill>
                <a:latin typeface="Open Sans"/>
                <a:ea typeface="MS PGothic" panose="020B0600070205080204" pitchFamily="34" charset="-128"/>
                <a:cs typeface="Open San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1000" b="0" i="0" kern="1200">
                <a:solidFill>
                  <a:schemeClr val="tx1"/>
                </a:solidFill>
                <a:latin typeface="Open Sans"/>
                <a:ea typeface="MS PGothic" panose="020B0600070205080204" pitchFamily="34" charset="-128"/>
                <a:cs typeface="Open San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133" dirty="0"/>
          </a:p>
        </p:txBody>
      </p:sp>
      <p:pic>
        <p:nvPicPr>
          <p:cNvPr id="2" name="Picture 1"/>
          <p:cNvPicPr>
            <a:picLocks noChangeAspect="1"/>
          </p:cNvPicPr>
          <p:nvPr/>
        </p:nvPicPr>
        <p:blipFill>
          <a:blip r:embed="rId2"/>
          <a:stretch>
            <a:fillRect/>
          </a:stretch>
        </p:blipFill>
        <p:spPr>
          <a:xfrm>
            <a:off x="1460554" y="2262221"/>
            <a:ext cx="9101424" cy="3597620"/>
          </a:xfrm>
          <a:prstGeom prst="rect">
            <a:avLst/>
          </a:prstGeom>
        </p:spPr>
      </p:pic>
    </p:spTree>
    <p:extLst>
      <p:ext uri="{BB962C8B-B14F-4D97-AF65-F5344CB8AC3E}">
        <p14:creationId xmlns:p14="http://schemas.microsoft.com/office/powerpoint/2010/main" val="2939133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2"/>
          </p:nvPr>
        </p:nvSpPr>
        <p:spPr>
          <a:xfrm>
            <a:off x="1219425" y="1256987"/>
            <a:ext cx="9811976" cy="4351338"/>
          </a:xfrm>
        </p:spPr>
        <p:txBody>
          <a:bodyPr>
            <a:normAutofit/>
          </a:bodyPr>
          <a:lstStyle/>
          <a:p>
            <a:r>
              <a:rPr lang="en-US" sz="2000" dirty="0"/>
              <a:t>This figure shows that two threads are waiting for this monitor. It is unclear how long they have been waiting, but it is advisable to keep an eye on them. The methods are candidates for placing additional Sensors. </a:t>
            </a:r>
          </a:p>
          <a:p>
            <a:endParaRPr lang="en-US" sz="2000" dirty="0"/>
          </a:p>
        </p:txBody>
      </p:sp>
      <p:sp>
        <p:nvSpPr>
          <p:cNvPr id="13" name="Title 12"/>
          <p:cNvSpPr>
            <a:spLocks noGrp="1"/>
          </p:cNvSpPr>
          <p:nvPr>
            <p:ph type="title"/>
          </p:nvPr>
        </p:nvSpPr>
        <p:spPr/>
        <p:txBody>
          <a:bodyPr/>
          <a:lstStyle/>
          <a:p>
            <a:r>
              <a:rPr lang="en-US" dirty="0"/>
              <a:t>Grouping threads</a:t>
            </a:r>
          </a:p>
        </p:txBody>
      </p:sp>
      <p:sp>
        <p:nvSpPr>
          <p:cNvPr id="6" name="Rectangle 5"/>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7" name="Rectangle 6"/>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
        <p:nvSpPr>
          <p:cNvPr id="9" name="Content Placeholder 13"/>
          <p:cNvSpPr txBox="1">
            <a:spLocks/>
          </p:cNvSpPr>
          <p:nvPr/>
        </p:nvSpPr>
        <p:spPr>
          <a:xfrm>
            <a:off x="416984" y="1126064"/>
            <a:ext cx="11188565" cy="4613184"/>
          </a:xfrm>
          <a:prstGeom prst="rect">
            <a:avLst/>
          </a:prstGeom>
        </p:spPr>
        <p:txBody>
          <a:bodyPr/>
          <a:lstStyle>
            <a:lvl1pPr marL="169863" indent="-169863" algn="l" rtl="0" eaLnBrk="1" fontAlgn="base" hangingPunct="1">
              <a:lnSpc>
                <a:spcPct val="90000"/>
              </a:lnSpc>
              <a:spcBef>
                <a:spcPts val="600"/>
              </a:spcBef>
              <a:spcAft>
                <a:spcPts val="600"/>
              </a:spcAft>
              <a:buClr>
                <a:schemeClr val="accent3"/>
              </a:buClr>
              <a:buFont typeface="Arial" panose="020B0604020202020204" pitchFamily="34" charset="0"/>
              <a:buChar char="•"/>
              <a:defRPr sz="2200" b="0" i="0" kern="1200">
                <a:solidFill>
                  <a:schemeClr val="tx1"/>
                </a:solidFill>
                <a:latin typeface="Open Sans"/>
                <a:ea typeface="MS PGothic" panose="020B0600070205080204" pitchFamily="34" charset="-128"/>
                <a:cs typeface="Open Sans"/>
              </a:defRPr>
            </a:lvl1pPr>
            <a:lvl2pPr marL="742950" indent="-285750" algn="l" rtl="0" eaLnBrk="1" fontAlgn="base" hangingPunct="1">
              <a:lnSpc>
                <a:spcPct val="90000"/>
              </a:lnSpc>
              <a:spcBef>
                <a:spcPts val="600"/>
              </a:spcBef>
              <a:spcAft>
                <a:spcPts val="600"/>
              </a:spcAft>
              <a:buClr>
                <a:schemeClr val="accent3"/>
              </a:buClr>
              <a:buFont typeface="Arial" panose="020B0604020202020204" pitchFamily="34" charset="0"/>
              <a:buChar char="•"/>
              <a:defRPr sz="1800" b="0" i="0" kern="1200">
                <a:solidFill>
                  <a:schemeClr val="tx1"/>
                </a:solidFill>
                <a:latin typeface="Open Sans"/>
                <a:ea typeface="MS PGothic" panose="020B0600070205080204" pitchFamily="34" charset="-128"/>
                <a:cs typeface="Open Sans"/>
              </a:defRPr>
            </a:lvl2pPr>
            <a:lvl3pPr marL="11430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400" b="0" i="0" kern="1200">
                <a:solidFill>
                  <a:schemeClr val="tx1"/>
                </a:solidFill>
                <a:latin typeface="Open Sans"/>
                <a:ea typeface="MS PGothic" panose="020B0600070205080204" pitchFamily="34" charset="-128"/>
                <a:cs typeface="Open Sans"/>
              </a:defRPr>
            </a:lvl3pPr>
            <a:lvl4pPr marL="16002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200" b="0" i="0" kern="1200">
                <a:solidFill>
                  <a:schemeClr val="tx1"/>
                </a:solidFill>
                <a:latin typeface="Open Sans"/>
                <a:ea typeface="MS PGothic" panose="020B0600070205080204" pitchFamily="34" charset="-128"/>
                <a:cs typeface="Open San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1000" b="0" i="0" kern="1200">
                <a:solidFill>
                  <a:schemeClr val="tx1"/>
                </a:solidFill>
                <a:latin typeface="Open Sans"/>
                <a:ea typeface="MS PGothic" panose="020B0600070205080204" pitchFamily="34" charset="-128"/>
                <a:cs typeface="Open San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133" dirty="0"/>
          </a:p>
        </p:txBody>
      </p:sp>
      <p:pic>
        <p:nvPicPr>
          <p:cNvPr id="3" name="Picture 2"/>
          <p:cNvPicPr>
            <a:picLocks noChangeAspect="1"/>
          </p:cNvPicPr>
          <p:nvPr/>
        </p:nvPicPr>
        <p:blipFill>
          <a:blip r:embed="rId2"/>
          <a:stretch>
            <a:fillRect/>
          </a:stretch>
        </p:blipFill>
        <p:spPr>
          <a:xfrm>
            <a:off x="2717012" y="2369535"/>
            <a:ext cx="6909568" cy="4107465"/>
          </a:xfrm>
          <a:prstGeom prst="rect">
            <a:avLst/>
          </a:prstGeom>
        </p:spPr>
      </p:pic>
    </p:spTree>
    <p:extLst>
      <p:ext uri="{BB962C8B-B14F-4D97-AF65-F5344CB8AC3E}">
        <p14:creationId xmlns:p14="http://schemas.microsoft.com/office/powerpoint/2010/main" val="71805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2"/>
          </p:nvPr>
        </p:nvSpPr>
        <p:spPr>
          <a:xfrm>
            <a:off x="1188721" y="1126064"/>
            <a:ext cx="9811976" cy="4351338"/>
          </a:xfrm>
        </p:spPr>
        <p:txBody>
          <a:bodyPr>
            <a:normAutofit/>
          </a:bodyPr>
          <a:lstStyle/>
          <a:p>
            <a:r>
              <a:rPr lang="en-US" sz="2000" dirty="0"/>
              <a:t>When the system under diagnosis appears to have random threading issues, it helps to examine all running thread. </a:t>
            </a:r>
          </a:p>
          <a:p>
            <a:endParaRPr lang="en-US" sz="2000" dirty="0"/>
          </a:p>
        </p:txBody>
      </p:sp>
      <p:sp>
        <p:nvSpPr>
          <p:cNvPr id="13" name="Title 12"/>
          <p:cNvSpPr>
            <a:spLocks noGrp="1"/>
          </p:cNvSpPr>
          <p:nvPr>
            <p:ph type="title"/>
          </p:nvPr>
        </p:nvSpPr>
        <p:spPr/>
        <p:txBody>
          <a:bodyPr/>
          <a:lstStyle/>
          <a:p>
            <a:r>
              <a:rPr lang="en-US" dirty="0"/>
              <a:t>Comparing Thread Dumps</a:t>
            </a:r>
          </a:p>
        </p:txBody>
      </p:sp>
      <p:sp>
        <p:nvSpPr>
          <p:cNvPr id="6" name="Rectangle 5"/>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7" name="Rectangle 6"/>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
        <p:nvSpPr>
          <p:cNvPr id="9" name="Content Placeholder 13"/>
          <p:cNvSpPr txBox="1">
            <a:spLocks/>
          </p:cNvSpPr>
          <p:nvPr/>
        </p:nvSpPr>
        <p:spPr>
          <a:xfrm>
            <a:off x="416984" y="1126064"/>
            <a:ext cx="11188565" cy="4613184"/>
          </a:xfrm>
          <a:prstGeom prst="rect">
            <a:avLst/>
          </a:prstGeom>
        </p:spPr>
        <p:txBody>
          <a:bodyPr/>
          <a:lstStyle>
            <a:lvl1pPr marL="169863" indent="-169863" algn="l" rtl="0" eaLnBrk="1" fontAlgn="base" hangingPunct="1">
              <a:lnSpc>
                <a:spcPct val="90000"/>
              </a:lnSpc>
              <a:spcBef>
                <a:spcPts val="600"/>
              </a:spcBef>
              <a:spcAft>
                <a:spcPts val="600"/>
              </a:spcAft>
              <a:buClr>
                <a:schemeClr val="accent3"/>
              </a:buClr>
              <a:buFont typeface="Arial" panose="020B0604020202020204" pitchFamily="34" charset="0"/>
              <a:buChar char="•"/>
              <a:defRPr sz="2200" b="0" i="0" kern="1200">
                <a:solidFill>
                  <a:schemeClr val="tx1"/>
                </a:solidFill>
                <a:latin typeface="Open Sans"/>
                <a:ea typeface="MS PGothic" panose="020B0600070205080204" pitchFamily="34" charset="-128"/>
                <a:cs typeface="Open Sans"/>
              </a:defRPr>
            </a:lvl1pPr>
            <a:lvl2pPr marL="742950" indent="-285750" algn="l" rtl="0" eaLnBrk="1" fontAlgn="base" hangingPunct="1">
              <a:lnSpc>
                <a:spcPct val="90000"/>
              </a:lnSpc>
              <a:spcBef>
                <a:spcPts val="600"/>
              </a:spcBef>
              <a:spcAft>
                <a:spcPts val="600"/>
              </a:spcAft>
              <a:buClr>
                <a:schemeClr val="accent3"/>
              </a:buClr>
              <a:buFont typeface="Arial" panose="020B0604020202020204" pitchFamily="34" charset="0"/>
              <a:buChar char="•"/>
              <a:defRPr sz="1800" b="0" i="0" kern="1200">
                <a:solidFill>
                  <a:schemeClr val="tx1"/>
                </a:solidFill>
                <a:latin typeface="Open Sans"/>
                <a:ea typeface="MS PGothic" panose="020B0600070205080204" pitchFamily="34" charset="-128"/>
                <a:cs typeface="Open Sans"/>
              </a:defRPr>
            </a:lvl2pPr>
            <a:lvl3pPr marL="11430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400" b="0" i="0" kern="1200">
                <a:solidFill>
                  <a:schemeClr val="tx1"/>
                </a:solidFill>
                <a:latin typeface="Open Sans"/>
                <a:ea typeface="MS PGothic" panose="020B0600070205080204" pitchFamily="34" charset="-128"/>
                <a:cs typeface="Open Sans"/>
              </a:defRPr>
            </a:lvl3pPr>
            <a:lvl4pPr marL="16002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200" b="0" i="0" kern="1200">
                <a:solidFill>
                  <a:schemeClr val="tx1"/>
                </a:solidFill>
                <a:latin typeface="Open Sans"/>
                <a:ea typeface="MS PGothic" panose="020B0600070205080204" pitchFamily="34" charset="-128"/>
                <a:cs typeface="Open San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1000" b="0" i="0" kern="1200">
                <a:solidFill>
                  <a:schemeClr val="tx1"/>
                </a:solidFill>
                <a:latin typeface="Open Sans"/>
                <a:ea typeface="MS PGothic" panose="020B0600070205080204" pitchFamily="34" charset="-128"/>
                <a:cs typeface="Open San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133" dirty="0"/>
          </a:p>
        </p:txBody>
      </p:sp>
      <p:pic>
        <p:nvPicPr>
          <p:cNvPr id="2" name="Picture 1"/>
          <p:cNvPicPr>
            <a:picLocks noChangeAspect="1"/>
          </p:cNvPicPr>
          <p:nvPr/>
        </p:nvPicPr>
        <p:blipFill>
          <a:blip r:embed="rId2"/>
          <a:stretch>
            <a:fillRect/>
          </a:stretch>
        </p:blipFill>
        <p:spPr>
          <a:xfrm>
            <a:off x="2349831" y="2011566"/>
            <a:ext cx="7120971" cy="4790444"/>
          </a:xfrm>
          <a:prstGeom prst="rect">
            <a:avLst/>
          </a:prstGeom>
        </p:spPr>
      </p:pic>
    </p:spTree>
    <p:extLst>
      <p:ext uri="{BB962C8B-B14F-4D97-AF65-F5344CB8AC3E}">
        <p14:creationId xmlns:p14="http://schemas.microsoft.com/office/powerpoint/2010/main" val="3846903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2"/>
          </p:nvPr>
        </p:nvSpPr>
        <p:spPr>
          <a:xfrm>
            <a:off x="1133482" y="1187391"/>
            <a:ext cx="9811976" cy="4351338"/>
          </a:xfrm>
        </p:spPr>
        <p:txBody>
          <a:bodyPr>
            <a:normAutofit/>
          </a:bodyPr>
          <a:lstStyle/>
          <a:p>
            <a:r>
              <a:rPr lang="en-US" sz="2000" dirty="0"/>
              <a:t>The most active thread is Worker-2. It is updating the Subversion state of all project files. To find out what's taking so long, another thread dump is requested, as shown in the following figure.</a:t>
            </a:r>
          </a:p>
          <a:p>
            <a:endParaRPr lang="en-US" sz="2000" dirty="0"/>
          </a:p>
        </p:txBody>
      </p:sp>
      <p:sp>
        <p:nvSpPr>
          <p:cNvPr id="13" name="Title 12"/>
          <p:cNvSpPr>
            <a:spLocks noGrp="1"/>
          </p:cNvSpPr>
          <p:nvPr>
            <p:ph type="title"/>
          </p:nvPr>
        </p:nvSpPr>
        <p:spPr/>
        <p:txBody>
          <a:bodyPr/>
          <a:lstStyle/>
          <a:p>
            <a:r>
              <a:rPr lang="en-US" dirty="0"/>
              <a:t>Comparing Thread Dumps</a:t>
            </a:r>
          </a:p>
        </p:txBody>
      </p:sp>
      <p:sp>
        <p:nvSpPr>
          <p:cNvPr id="6" name="Rectangle 5"/>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7" name="Rectangle 6"/>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pic>
        <p:nvPicPr>
          <p:cNvPr id="2" name="Picture 1"/>
          <p:cNvPicPr>
            <a:picLocks noChangeAspect="1"/>
          </p:cNvPicPr>
          <p:nvPr/>
        </p:nvPicPr>
        <p:blipFill>
          <a:blip r:embed="rId2"/>
          <a:stretch>
            <a:fillRect/>
          </a:stretch>
        </p:blipFill>
        <p:spPr>
          <a:xfrm>
            <a:off x="3407838" y="2198577"/>
            <a:ext cx="8312585" cy="3742604"/>
          </a:xfrm>
          <a:prstGeom prst="rect">
            <a:avLst/>
          </a:prstGeom>
        </p:spPr>
      </p:pic>
      <p:sp>
        <p:nvSpPr>
          <p:cNvPr id="4" name="TextBox 3"/>
          <p:cNvSpPr txBox="1"/>
          <p:nvPr/>
        </p:nvSpPr>
        <p:spPr>
          <a:xfrm>
            <a:off x="551543" y="2593220"/>
            <a:ext cx="2486781" cy="2308324"/>
          </a:xfrm>
          <a:prstGeom prst="rect">
            <a:avLst/>
          </a:prstGeom>
          <a:noFill/>
        </p:spPr>
        <p:txBody>
          <a:bodyPr wrap="square" rtlCol="0">
            <a:spAutoFit/>
          </a:bodyPr>
          <a:lstStyle/>
          <a:p>
            <a:endParaRPr lang="en-US" sz="1600" dirty="0"/>
          </a:p>
          <a:p>
            <a:r>
              <a:rPr lang="en-US" sz="1600" dirty="0">
                <a:latin typeface="+mj-lt"/>
              </a:rPr>
              <a:t>Timer-1 also consumed a lot of CPU time, probably with Subversion. To learn more, you could place additional Sensor rules for the package </a:t>
            </a:r>
            <a:r>
              <a:rPr lang="en-US" sz="1600" dirty="0" err="1">
                <a:latin typeface="+mj-lt"/>
              </a:rPr>
              <a:t>org.tmatesoft.svn.core</a:t>
            </a:r>
            <a:r>
              <a:rPr lang="en-US" sz="1600" dirty="0">
                <a:latin typeface="+mj-lt"/>
              </a:rPr>
              <a:t>. </a:t>
            </a:r>
          </a:p>
          <a:p>
            <a:pPr marL="304792" indent="-304792"/>
            <a:endParaRPr lang="en-US" sz="1600" dirty="0"/>
          </a:p>
        </p:txBody>
      </p:sp>
    </p:spTree>
    <p:extLst>
      <p:ext uri="{BB962C8B-B14F-4D97-AF65-F5344CB8AC3E}">
        <p14:creationId xmlns:p14="http://schemas.microsoft.com/office/powerpoint/2010/main" val="746443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2"/>
          </p:nvPr>
        </p:nvSpPr>
        <p:spPr/>
        <p:txBody>
          <a:bodyPr/>
          <a:lstStyle/>
          <a:p>
            <a:r>
              <a:rPr lang="en-US" dirty="0"/>
              <a:t>Gathering monitor details on some Sun VMs is slow when threads are suspended. It is possible to disable thread suspension by adding the Agent option </a:t>
            </a:r>
            <a:r>
              <a:rPr lang="en-US" dirty="0" err="1"/>
              <a:t>threaddumpsuspendthreads</a:t>
            </a:r>
            <a:r>
              <a:rPr lang="en-US" dirty="0"/>
              <a:t>=false. However, with thread suspension disabled, monitor details might not match the thread states or stack traces.</a:t>
            </a:r>
          </a:p>
          <a:p>
            <a:r>
              <a:rPr lang="en-US" dirty="0"/>
              <a:t>CPU time is available only with JVM 5.0 and later.</a:t>
            </a:r>
          </a:p>
          <a:p>
            <a:r>
              <a:rPr lang="en-US" dirty="0"/>
              <a:t>Acquiring owned monitors under .NET is available only with .NET 4.5.</a:t>
            </a:r>
          </a:p>
          <a:p>
            <a:endParaRPr lang="en-US" dirty="0"/>
          </a:p>
        </p:txBody>
      </p:sp>
      <p:sp>
        <p:nvSpPr>
          <p:cNvPr id="13" name="Title 12"/>
          <p:cNvSpPr>
            <a:spLocks noGrp="1"/>
          </p:cNvSpPr>
          <p:nvPr>
            <p:ph type="title"/>
          </p:nvPr>
        </p:nvSpPr>
        <p:spPr/>
        <p:txBody>
          <a:bodyPr/>
          <a:lstStyle/>
          <a:p>
            <a:r>
              <a:rPr lang="en-US" dirty="0"/>
              <a:t>Limitations to thread dumps</a:t>
            </a:r>
          </a:p>
        </p:txBody>
      </p:sp>
      <p:sp>
        <p:nvSpPr>
          <p:cNvPr id="6" name="Rectangle 5"/>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7" name="Rectangle 6"/>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
        <p:nvSpPr>
          <p:cNvPr id="9" name="Content Placeholder 13"/>
          <p:cNvSpPr txBox="1">
            <a:spLocks/>
          </p:cNvSpPr>
          <p:nvPr/>
        </p:nvSpPr>
        <p:spPr>
          <a:xfrm>
            <a:off x="416984" y="1126064"/>
            <a:ext cx="11188565" cy="4613184"/>
          </a:xfrm>
          <a:prstGeom prst="rect">
            <a:avLst/>
          </a:prstGeom>
        </p:spPr>
        <p:txBody>
          <a:bodyPr/>
          <a:lstStyle>
            <a:lvl1pPr marL="169863" indent="-169863" algn="l" rtl="0" eaLnBrk="1" fontAlgn="base" hangingPunct="1">
              <a:lnSpc>
                <a:spcPct val="90000"/>
              </a:lnSpc>
              <a:spcBef>
                <a:spcPts val="600"/>
              </a:spcBef>
              <a:spcAft>
                <a:spcPts val="600"/>
              </a:spcAft>
              <a:buClr>
                <a:schemeClr val="accent3"/>
              </a:buClr>
              <a:buFont typeface="Arial" panose="020B0604020202020204" pitchFamily="34" charset="0"/>
              <a:buChar char="•"/>
              <a:defRPr sz="2200" b="0" i="0" kern="1200">
                <a:solidFill>
                  <a:schemeClr val="tx1"/>
                </a:solidFill>
                <a:latin typeface="Open Sans"/>
                <a:ea typeface="MS PGothic" panose="020B0600070205080204" pitchFamily="34" charset="-128"/>
                <a:cs typeface="Open Sans"/>
              </a:defRPr>
            </a:lvl1pPr>
            <a:lvl2pPr marL="742950" indent="-285750" algn="l" rtl="0" eaLnBrk="1" fontAlgn="base" hangingPunct="1">
              <a:lnSpc>
                <a:spcPct val="90000"/>
              </a:lnSpc>
              <a:spcBef>
                <a:spcPts val="600"/>
              </a:spcBef>
              <a:spcAft>
                <a:spcPts val="600"/>
              </a:spcAft>
              <a:buClr>
                <a:schemeClr val="accent3"/>
              </a:buClr>
              <a:buFont typeface="Arial" panose="020B0604020202020204" pitchFamily="34" charset="0"/>
              <a:buChar char="•"/>
              <a:defRPr sz="1800" b="0" i="0" kern="1200">
                <a:solidFill>
                  <a:schemeClr val="tx1"/>
                </a:solidFill>
                <a:latin typeface="Open Sans"/>
                <a:ea typeface="MS PGothic" panose="020B0600070205080204" pitchFamily="34" charset="-128"/>
                <a:cs typeface="Open Sans"/>
              </a:defRPr>
            </a:lvl2pPr>
            <a:lvl3pPr marL="11430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400" b="0" i="0" kern="1200">
                <a:solidFill>
                  <a:schemeClr val="tx1"/>
                </a:solidFill>
                <a:latin typeface="Open Sans"/>
                <a:ea typeface="MS PGothic" panose="020B0600070205080204" pitchFamily="34" charset="-128"/>
                <a:cs typeface="Open Sans"/>
              </a:defRPr>
            </a:lvl3pPr>
            <a:lvl4pPr marL="16002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200" b="0" i="0" kern="1200">
                <a:solidFill>
                  <a:schemeClr val="tx1"/>
                </a:solidFill>
                <a:latin typeface="Open Sans"/>
                <a:ea typeface="MS PGothic" panose="020B0600070205080204" pitchFamily="34" charset="-128"/>
                <a:cs typeface="Open San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1000" b="0" i="0" kern="1200">
                <a:solidFill>
                  <a:schemeClr val="tx1"/>
                </a:solidFill>
                <a:latin typeface="Open Sans"/>
                <a:ea typeface="MS PGothic" panose="020B0600070205080204" pitchFamily="34" charset="-128"/>
                <a:cs typeface="Open San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133" dirty="0"/>
          </a:p>
        </p:txBody>
      </p:sp>
    </p:spTree>
    <p:extLst>
      <p:ext uri="{BB962C8B-B14F-4D97-AF65-F5344CB8AC3E}">
        <p14:creationId xmlns:p14="http://schemas.microsoft.com/office/powerpoint/2010/main" val="1470395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2"/>
          </p:nvPr>
        </p:nvSpPr>
        <p:spPr>
          <a:xfrm>
            <a:off x="1188721" y="1493323"/>
            <a:ext cx="9811976" cy="4351338"/>
          </a:xfrm>
        </p:spPr>
        <p:txBody>
          <a:bodyPr>
            <a:normAutofit/>
          </a:bodyPr>
          <a:lstStyle/>
          <a:p>
            <a:r>
              <a:rPr lang="en-US" sz="1800" dirty="0"/>
              <a:t>Use the Threads </a:t>
            </a:r>
            <a:r>
              <a:rPr lang="en-US" sz="1800" dirty="0" err="1"/>
              <a:t>dashlet</a:t>
            </a:r>
            <a:r>
              <a:rPr lang="en-US" sz="1800" dirty="0"/>
              <a:t> to create or open thread dumps and analyze the thread stacks. </a:t>
            </a:r>
          </a:p>
          <a:p>
            <a:r>
              <a:rPr lang="en-US" sz="1800" dirty="0"/>
              <a:t>This view is divided into two areas. The upper area shows existing thread dumps for certain Agents. The bottom area shows information about the selected dump or the possibility to invoke a thread dump, if no dump is selected in the upper area. </a:t>
            </a:r>
          </a:p>
          <a:p>
            <a:r>
              <a:rPr lang="en-US" sz="1800" dirty="0"/>
              <a:t>Use the Tasks Tab to modify or add tasks that can automatically create periodic thread dumps. </a:t>
            </a:r>
          </a:p>
          <a:p>
            <a:endParaRPr lang="en-US" sz="1800" dirty="0"/>
          </a:p>
        </p:txBody>
      </p:sp>
      <p:sp>
        <p:nvSpPr>
          <p:cNvPr id="13" name="Title 12"/>
          <p:cNvSpPr>
            <a:spLocks noGrp="1"/>
          </p:cNvSpPr>
          <p:nvPr>
            <p:ph type="title"/>
          </p:nvPr>
        </p:nvSpPr>
        <p:spPr/>
        <p:txBody>
          <a:bodyPr/>
          <a:lstStyle/>
          <a:p>
            <a:r>
              <a:rPr lang="en-US" dirty="0"/>
              <a:t>Overview Tab</a:t>
            </a:r>
          </a:p>
        </p:txBody>
      </p:sp>
      <p:sp>
        <p:nvSpPr>
          <p:cNvPr id="6" name="Rectangle 5"/>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7" name="Rectangle 6"/>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
        <p:nvSpPr>
          <p:cNvPr id="9" name="Content Placeholder 13"/>
          <p:cNvSpPr txBox="1">
            <a:spLocks/>
          </p:cNvSpPr>
          <p:nvPr/>
        </p:nvSpPr>
        <p:spPr>
          <a:xfrm>
            <a:off x="416984" y="1126064"/>
            <a:ext cx="11188565" cy="4613184"/>
          </a:xfrm>
          <a:prstGeom prst="rect">
            <a:avLst/>
          </a:prstGeom>
        </p:spPr>
        <p:txBody>
          <a:bodyPr/>
          <a:lstStyle>
            <a:lvl1pPr marL="169863" indent="-169863" algn="l" rtl="0" eaLnBrk="1" fontAlgn="base" hangingPunct="1">
              <a:lnSpc>
                <a:spcPct val="90000"/>
              </a:lnSpc>
              <a:spcBef>
                <a:spcPts val="600"/>
              </a:spcBef>
              <a:spcAft>
                <a:spcPts val="600"/>
              </a:spcAft>
              <a:buClr>
                <a:schemeClr val="accent3"/>
              </a:buClr>
              <a:buFont typeface="Arial" panose="020B0604020202020204" pitchFamily="34" charset="0"/>
              <a:buChar char="•"/>
              <a:defRPr sz="2200" b="0" i="0" kern="1200">
                <a:solidFill>
                  <a:schemeClr val="tx1"/>
                </a:solidFill>
                <a:latin typeface="Open Sans"/>
                <a:ea typeface="MS PGothic" panose="020B0600070205080204" pitchFamily="34" charset="-128"/>
                <a:cs typeface="Open Sans"/>
              </a:defRPr>
            </a:lvl1pPr>
            <a:lvl2pPr marL="742950" indent="-285750" algn="l" rtl="0" eaLnBrk="1" fontAlgn="base" hangingPunct="1">
              <a:lnSpc>
                <a:spcPct val="90000"/>
              </a:lnSpc>
              <a:spcBef>
                <a:spcPts val="600"/>
              </a:spcBef>
              <a:spcAft>
                <a:spcPts val="600"/>
              </a:spcAft>
              <a:buClr>
                <a:schemeClr val="accent3"/>
              </a:buClr>
              <a:buFont typeface="Arial" panose="020B0604020202020204" pitchFamily="34" charset="0"/>
              <a:buChar char="•"/>
              <a:defRPr sz="1800" b="0" i="0" kern="1200">
                <a:solidFill>
                  <a:schemeClr val="tx1"/>
                </a:solidFill>
                <a:latin typeface="Open Sans"/>
                <a:ea typeface="MS PGothic" panose="020B0600070205080204" pitchFamily="34" charset="-128"/>
                <a:cs typeface="Open Sans"/>
              </a:defRPr>
            </a:lvl2pPr>
            <a:lvl3pPr marL="11430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400" b="0" i="0" kern="1200">
                <a:solidFill>
                  <a:schemeClr val="tx1"/>
                </a:solidFill>
                <a:latin typeface="Open Sans"/>
                <a:ea typeface="MS PGothic" panose="020B0600070205080204" pitchFamily="34" charset="-128"/>
                <a:cs typeface="Open Sans"/>
              </a:defRPr>
            </a:lvl3pPr>
            <a:lvl4pPr marL="16002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200" b="0" i="0" kern="1200">
                <a:solidFill>
                  <a:schemeClr val="tx1"/>
                </a:solidFill>
                <a:latin typeface="Open Sans"/>
                <a:ea typeface="MS PGothic" panose="020B0600070205080204" pitchFamily="34" charset="-128"/>
                <a:cs typeface="Open San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1000" b="0" i="0" kern="1200">
                <a:solidFill>
                  <a:schemeClr val="tx1"/>
                </a:solidFill>
                <a:latin typeface="Open Sans"/>
                <a:ea typeface="MS PGothic" panose="020B0600070205080204" pitchFamily="34" charset="-128"/>
                <a:cs typeface="Open San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133"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0267" y="3324937"/>
            <a:ext cx="5580975" cy="3045009"/>
          </a:xfrm>
          <a:prstGeom prst="rect">
            <a:avLst/>
          </a:prstGeom>
        </p:spPr>
      </p:pic>
    </p:spTree>
    <p:extLst>
      <p:ext uri="{BB962C8B-B14F-4D97-AF65-F5344CB8AC3E}">
        <p14:creationId xmlns:p14="http://schemas.microsoft.com/office/powerpoint/2010/main" val="22024877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 on Thread Diagnostics?</a:t>
            </a:r>
          </a:p>
        </p:txBody>
      </p:sp>
    </p:spTree>
    <p:extLst>
      <p:ext uri="{BB962C8B-B14F-4D97-AF65-F5344CB8AC3E}">
        <p14:creationId xmlns:p14="http://schemas.microsoft.com/office/powerpoint/2010/main" val="2577539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9767" y="1017185"/>
            <a:ext cx="6381478" cy="2968894"/>
          </a:xfrm>
        </p:spPr>
        <p:txBody>
          <a:bodyPr/>
          <a:lstStyle/>
          <a:p>
            <a:pPr algn="l"/>
            <a:r>
              <a:rPr lang="en-US" dirty="0"/>
              <a:t>Exercise</a:t>
            </a:r>
          </a:p>
        </p:txBody>
      </p:sp>
      <p:sp>
        <p:nvSpPr>
          <p:cNvPr id="5" name="Text Placeholder 4"/>
          <p:cNvSpPr>
            <a:spLocks noGrp="1"/>
          </p:cNvSpPr>
          <p:nvPr>
            <p:ph idx="4294967295"/>
          </p:nvPr>
        </p:nvSpPr>
        <p:spPr>
          <a:xfrm>
            <a:off x="92765" y="2753277"/>
            <a:ext cx="9812338" cy="4351338"/>
          </a:xfrm>
        </p:spPr>
        <p:txBody>
          <a:bodyPr/>
          <a:lstStyle/>
          <a:p>
            <a:r>
              <a:rPr lang="en-US" dirty="0"/>
              <a:t>Open the threads dashlet under the system profile, under ‘Diagnose Runtime’</a:t>
            </a:r>
          </a:p>
          <a:p>
            <a:r>
              <a:rPr lang="en-US" dirty="0"/>
              <a:t>Click on an existing thread dump</a:t>
            </a:r>
          </a:p>
          <a:p>
            <a:r>
              <a:rPr lang="en-US" dirty="0"/>
              <a:t>Analyze and list the top two most greedy threads</a:t>
            </a:r>
          </a:p>
        </p:txBody>
      </p:sp>
    </p:spTree>
    <p:extLst>
      <p:ext uri="{BB962C8B-B14F-4D97-AF65-F5344CB8AC3E}">
        <p14:creationId xmlns:p14="http://schemas.microsoft.com/office/powerpoint/2010/main" val="41872926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a:t>Final Questions</a:t>
            </a:r>
            <a:r>
              <a:rPr lang="en-US" dirty="0"/>
              <a:t>?</a:t>
            </a:r>
          </a:p>
        </p:txBody>
      </p:sp>
    </p:spTree>
    <p:extLst>
      <p:ext uri="{BB962C8B-B14F-4D97-AF65-F5344CB8AC3E}">
        <p14:creationId xmlns:p14="http://schemas.microsoft.com/office/powerpoint/2010/main" val="2316514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a:t>Confidential, Dynatrace LLC</a:t>
            </a:r>
            <a:endParaRPr lang="en-US" dirty="0"/>
          </a:p>
        </p:txBody>
      </p:sp>
      <p:sp>
        <p:nvSpPr>
          <p:cNvPr id="4" name="Title 3"/>
          <p:cNvSpPr>
            <a:spLocks noGrp="1"/>
          </p:cNvSpPr>
          <p:nvPr>
            <p:ph type="ctrTitle"/>
          </p:nvPr>
        </p:nvSpPr>
        <p:spPr>
          <a:xfrm>
            <a:off x="108234" y="318131"/>
            <a:ext cx="3988753" cy="3671979"/>
          </a:xfrm>
        </p:spPr>
        <p:txBody>
          <a:bodyPr/>
          <a:lstStyle/>
          <a:p>
            <a:r>
              <a:rPr lang="en-US" dirty="0"/>
              <a:t>Where do I find more info on &lt;Tool Name&gt;?</a:t>
            </a:r>
          </a:p>
        </p:txBody>
      </p:sp>
      <p:sp>
        <p:nvSpPr>
          <p:cNvPr id="6" name="Text Placeholder 5"/>
          <p:cNvSpPr>
            <a:spLocks noGrp="1"/>
          </p:cNvSpPr>
          <p:nvPr>
            <p:ph type="body" sz="quarter" idx="14"/>
          </p:nvPr>
        </p:nvSpPr>
        <p:spPr>
          <a:xfrm>
            <a:off x="5049555" y="851282"/>
            <a:ext cx="6398258" cy="5276385"/>
          </a:xfrm>
        </p:spPr>
        <p:txBody>
          <a:bodyPr/>
          <a:lstStyle/>
          <a:p>
            <a:pPr marL="169863" lvl="1" indent="-169863">
              <a:buClr>
                <a:schemeClr val="bg1"/>
              </a:buClr>
              <a:buFont typeface="Arial" charset="0"/>
              <a:buChar char="•"/>
            </a:pPr>
            <a:r>
              <a:rPr lang="en-US" sz="1800" dirty="0">
                <a:solidFill>
                  <a:schemeClr val="bg1"/>
                </a:solidFill>
              </a:rPr>
              <a:t>Insert email, links to client documentation, etc.</a:t>
            </a:r>
            <a:endParaRPr lang="en-US" sz="1800" dirty="0"/>
          </a:p>
          <a:p>
            <a:endParaRPr lang="en-US" dirty="0"/>
          </a:p>
        </p:txBody>
      </p:sp>
    </p:spTree>
    <p:extLst>
      <p:ext uri="{BB962C8B-B14F-4D97-AF65-F5344CB8AC3E}">
        <p14:creationId xmlns:p14="http://schemas.microsoft.com/office/powerpoint/2010/main" val="353640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2"/>
          </p:nvPr>
        </p:nvSpPr>
        <p:spPr/>
        <p:txBody>
          <a:bodyPr>
            <a:normAutofit fontScale="92500"/>
          </a:bodyPr>
          <a:lstStyle/>
          <a:p>
            <a:r>
              <a:rPr lang="en-US" sz="1867" dirty="0"/>
              <a:t>Dynatrace captures a large amount of very granular details</a:t>
            </a:r>
          </a:p>
          <a:p>
            <a:pPr lvl="1"/>
            <a:r>
              <a:rPr lang="en-US" sz="1867" dirty="0"/>
              <a:t>While this information is very valuable, it is very expensive to store all this data</a:t>
            </a:r>
          </a:p>
          <a:p>
            <a:pPr lvl="1"/>
            <a:r>
              <a:rPr lang="en-US" sz="1867" dirty="0"/>
              <a:t>By Default, Dynatrace keeps up to 2 weeks of transactions /PurePaths</a:t>
            </a:r>
          </a:p>
          <a:p>
            <a:pPr lvl="2"/>
            <a:r>
              <a:rPr lang="en-US" dirty="0"/>
              <a:t>Due to volume of traffic and disk space, &lt;Client Name&gt; stores approx. 4-5 days of transactions/PurePaths</a:t>
            </a:r>
          </a:p>
          <a:p>
            <a:r>
              <a:rPr lang="en-US" sz="1867" dirty="0"/>
              <a:t>When performance issues are viewed in Dynatrace, this timeframe may not be long enough to fully evaluate the problem</a:t>
            </a:r>
          </a:p>
          <a:p>
            <a:pPr lvl="1"/>
            <a:r>
              <a:rPr lang="en-US" sz="1867" dirty="0"/>
              <a:t>Dynatrace allows you to store and export the transactions and granular details</a:t>
            </a:r>
          </a:p>
          <a:p>
            <a:pPr lvl="1"/>
            <a:r>
              <a:rPr lang="en-US" sz="1867" dirty="0"/>
              <a:t>Very useful when sharing information</a:t>
            </a:r>
          </a:p>
          <a:p>
            <a:pPr lvl="1"/>
            <a:r>
              <a:rPr lang="en-US" sz="1867" dirty="0"/>
              <a:t>Don’t even need a DT Server to view the data, just a Dynatrace Client on your desktop/laptop</a:t>
            </a:r>
          </a:p>
          <a:p>
            <a:r>
              <a:rPr lang="en-US" sz="1867" dirty="0"/>
              <a:t>Metric/Chart level detail is stored for a long period of time on our Performance Warehouse (Database)</a:t>
            </a:r>
          </a:p>
          <a:p>
            <a:endParaRPr lang="en-US" dirty="0"/>
          </a:p>
        </p:txBody>
      </p:sp>
      <p:sp>
        <p:nvSpPr>
          <p:cNvPr id="13" name="Title 12"/>
          <p:cNvSpPr>
            <a:spLocks noGrp="1"/>
          </p:cNvSpPr>
          <p:nvPr>
            <p:ph type="title"/>
          </p:nvPr>
        </p:nvSpPr>
        <p:spPr/>
        <p:txBody>
          <a:bodyPr/>
          <a:lstStyle/>
          <a:p>
            <a:r>
              <a:rPr lang="en-US" dirty="0"/>
              <a:t>Session Storage – Why?</a:t>
            </a:r>
          </a:p>
        </p:txBody>
      </p:sp>
      <p:sp>
        <p:nvSpPr>
          <p:cNvPr id="6" name="Rectangle 5"/>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7" name="Rectangle 6"/>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Tree>
    <p:extLst>
      <p:ext uri="{BB962C8B-B14F-4D97-AF65-F5344CB8AC3E}">
        <p14:creationId xmlns:p14="http://schemas.microsoft.com/office/powerpoint/2010/main" val="1489943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t>Confidential, Dynatrace LLC</a:t>
            </a:r>
            <a:endParaRPr lang="en-US" dirty="0"/>
          </a:p>
        </p:txBody>
      </p:sp>
      <p:sp>
        <p:nvSpPr>
          <p:cNvPr id="3" name="Rectangle 2"/>
          <p:cNvSpPr/>
          <p:nvPr/>
        </p:nvSpPr>
        <p:spPr>
          <a:xfrm>
            <a:off x="0" y="4685231"/>
            <a:ext cx="12192000" cy="523220"/>
          </a:xfrm>
          <a:prstGeom prst="rect">
            <a:avLst/>
          </a:prstGeom>
        </p:spPr>
        <p:txBody>
          <a:bodyPr wrap="square">
            <a:spAutoFit/>
          </a:bodyPr>
          <a:lstStyle/>
          <a:p>
            <a:pPr algn="ctr"/>
            <a:r>
              <a:rPr lang="en-US" sz="2800" dirty="0">
                <a:latin typeface="Calibri Light"/>
                <a:cs typeface="Calibri Light"/>
              </a:rPr>
              <a:t>Performance management for the digital customer age</a:t>
            </a:r>
          </a:p>
        </p:txBody>
      </p:sp>
    </p:spTree>
    <p:extLst>
      <p:ext uri="{BB962C8B-B14F-4D97-AF65-F5344CB8AC3E}">
        <p14:creationId xmlns:p14="http://schemas.microsoft.com/office/powerpoint/2010/main" val="379461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2"/>
          </p:nvPr>
        </p:nvSpPr>
        <p:spPr/>
        <p:txBody>
          <a:bodyPr/>
          <a:lstStyle/>
          <a:p>
            <a:r>
              <a:rPr lang="en-US" sz="2667" dirty="0"/>
              <a:t>Triage sessions and performance improvement</a:t>
            </a:r>
          </a:p>
          <a:p>
            <a:r>
              <a:rPr lang="en-US" sz="2667" dirty="0"/>
              <a:t>The problem may be remedied with a restart, but you’d like to be able to evaluate for longer for permanent resolution</a:t>
            </a:r>
          </a:p>
          <a:p>
            <a:r>
              <a:rPr lang="en-US" sz="2667" dirty="0"/>
              <a:t>Pass the transactions to Dev to improve the application</a:t>
            </a:r>
          </a:p>
          <a:p>
            <a:r>
              <a:rPr lang="en-US" sz="2667" dirty="0"/>
              <a:t>Store transactions to compare after fix</a:t>
            </a:r>
          </a:p>
        </p:txBody>
      </p:sp>
      <p:sp>
        <p:nvSpPr>
          <p:cNvPr id="13" name="Title 12"/>
          <p:cNvSpPr>
            <a:spLocks noGrp="1"/>
          </p:cNvSpPr>
          <p:nvPr>
            <p:ph type="title"/>
          </p:nvPr>
        </p:nvSpPr>
        <p:spPr/>
        <p:txBody>
          <a:bodyPr/>
          <a:lstStyle/>
          <a:p>
            <a:r>
              <a:rPr lang="en-US" dirty="0"/>
              <a:t>Session Storage – When?</a:t>
            </a:r>
          </a:p>
        </p:txBody>
      </p:sp>
      <p:sp>
        <p:nvSpPr>
          <p:cNvPr id="6" name="Rectangle 5"/>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7" name="Rectangle 6"/>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Tree>
    <p:extLst>
      <p:ext uri="{BB962C8B-B14F-4D97-AF65-F5344CB8AC3E}">
        <p14:creationId xmlns:p14="http://schemas.microsoft.com/office/powerpoint/2010/main" val="1444754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2"/>
          </p:nvPr>
        </p:nvSpPr>
        <p:spPr/>
        <p:txBody>
          <a:bodyPr>
            <a:normAutofit lnSpcReduction="10000"/>
          </a:bodyPr>
          <a:lstStyle/>
          <a:p>
            <a:r>
              <a:rPr lang="en-US" sz="2133" dirty="0"/>
              <a:t>There are 2 ways to store sessions in &lt;Client Name&gt;’s implementation of Dynatrace</a:t>
            </a:r>
          </a:p>
          <a:p>
            <a:pPr marL="1066773" lvl="1" indent="-457189">
              <a:buFont typeface="+mj-lt"/>
              <a:buAutoNum type="arabicPeriod"/>
            </a:pPr>
            <a:r>
              <a:rPr lang="en-US" sz="2133" dirty="0"/>
              <a:t>For a Specific Timeframe</a:t>
            </a:r>
          </a:p>
          <a:p>
            <a:pPr marL="1600160" lvl="2" indent="-457189"/>
            <a:r>
              <a:rPr lang="en-US" sz="2133" dirty="0"/>
              <a:t>Captures all PurePath and </a:t>
            </a:r>
            <a:r>
              <a:rPr lang="en-US" sz="2133" dirty="0" err="1"/>
              <a:t>PureStack</a:t>
            </a:r>
            <a:r>
              <a:rPr lang="en-US" sz="2133" dirty="0"/>
              <a:t> info for a system profile for the specified timeframe</a:t>
            </a:r>
          </a:p>
          <a:p>
            <a:pPr marL="1600160" lvl="2" indent="-457189"/>
            <a:r>
              <a:rPr lang="en-US" sz="2133" dirty="0"/>
              <a:t>While this ensures all relevant information is captured, the files can be very large</a:t>
            </a:r>
          </a:p>
          <a:p>
            <a:pPr marL="1066773" lvl="1" indent="-457189">
              <a:buFont typeface="+mj-lt"/>
              <a:buAutoNum type="arabicPeriod"/>
            </a:pPr>
            <a:r>
              <a:rPr lang="en-US" sz="2133" dirty="0"/>
              <a:t>Specific PurePaths (PREFERED METHOD)</a:t>
            </a:r>
          </a:p>
          <a:p>
            <a:pPr marL="1600160" lvl="2" indent="-457189"/>
            <a:r>
              <a:rPr lang="en-US" sz="2133" dirty="0"/>
              <a:t>Only captures the PurePaths and related </a:t>
            </a:r>
            <a:r>
              <a:rPr lang="en-US" sz="2133" dirty="0" err="1"/>
              <a:t>PureStack</a:t>
            </a:r>
            <a:r>
              <a:rPr lang="en-US" sz="2133" dirty="0"/>
              <a:t> information that are selected</a:t>
            </a:r>
          </a:p>
          <a:p>
            <a:pPr marL="1600160" lvl="2" indent="-457189"/>
            <a:r>
              <a:rPr lang="en-US" sz="2133" dirty="0"/>
              <a:t>Won’t capture data from unrelated applications and files are much smaller</a:t>
            </a:r>
          </a:p>
        </p:txBody>
      </p:sp>
      <p:sp>
        <p:nvSpPr>
          <p:cNvPr id="13" name="Title 12"/>
          <p:cNvSpPr>
            <a:spLocks noGrp="1"/>
          </p:cNvSpPr>
          <p:nvPr>
            <p:ph type="title"/>
          </p:nvPr>
        </p:nvSpPr>
        <p:spPr/>
        <p:txBody>
          <a:bodyPr/>
          <a:lstStyle/>
          <a:p>
            <a:r>
              <a:rPr lang="en-US" dirty="0"/>
              <a:t>Session Storage – How?</a:t>
            </a:r>
          </a:p>
        </p:txBody>
      </p:sp>
      <p:sp>
        <p:nvSpPr>
          <p:cNvPr id="6" name="Rectangle 5"/>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7" name="Rectangle 6"/>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Tree>
    <p:extLst>
      <p:ext uri="{BB962C8B-B14F-4D97-AF65-F5344CB8AC3E}">
        <p14:creationId xmlns:p14="http://schemas.microsoft.com/office/powerpoint/2010/main" val="4000507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2"/>
          </p:nvPr>
        </p:nvPicPr>
        <p:blipFill>
          <a:blip r:embed="rId2">
            <a:extLst>
              <a:ext uri="{28A0092B-C50C-407E-A947-70E740481C1C}">
                <a14:useLocalDpi xmlns:a14="http://schemas.microsoft.com/office/drawing/2010/main" val="0"/>
              </a:ext>
            </a:extLst>
          </a:blip>
          <a:stretch>
            <a:fillRect/>
          </a:stretch>
        </p:blipFill>
        <p:spPr bwMode="auto">
          <a:xfrm>
            <a:off x="3774565" y="1660024"/>
            <a:ext cx="7066429" cy="435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itle 12"/>
          <p:cNvSpPr>
            <a:spLocks noGrp="1"/>
          </p:cNvSpPr>
          <p:nvPr>
            <p:ph type="title"/>
          </p:nvPr>
        </p:nvSpPr>
        <p:spPr/>
        <p:txBody>
          <a:bodyPr/>
          <a:lstStyle/>
          <a:p>
            <a:r>
              <a:rPr lang="en-US" dirty="0"/>
              <a:t>Storing Sessions for a Specific Timeframe</a:t>
            </a:r>
          </a:p>
        </p:txBody>
      </p:sp>
      <p:sp>
        <p:nvSpPr>
          <p:cNvPr id="6" name="Rectangle 5"/>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7" name="Rectangle 6"/>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
        <p:nvSpPr>
          <p:cNvPr id="9" name="Content Placeholder 13"/>
          <p:cNvSpPr txBox="1">
            <a:spLocks/>
          </p:cNvSpPr>
          <p:nvPr/>
        </p:nvSpPr>
        <p:spPr>
          <a:xfrm>
            <a:off x="416986" y="1660024"/>
            <a:ext cx="3194231" cy="4468417"/>
          </a:xfrm>
          <a:prstGeom prst="rect">
            <a:avLst/>
          </a:prstGeom>
        </p:spPr>
        <p:txBody>
          <a:bodyPr/>
          <a:lstStyle>
            <a:lvl1pPr marL="169863" indent="-169863" algn="l" rtl="0" eaLnBrk="1" fontAlgn="base" hangingPunct="1">
              <a:lnSpc>
                <a:spcPct val="90000"/>
              </a:lnSpc>
              <a:spcBef>
                <a:spcPts val="600"/>
              </a:spcBef>
              <a:spcAft>
                <a:spcPts val="600"/>
              </a:spcAft>
              <a:buClr>
                <a:schemeClr val="accent3"/>
              </a:buClr>
              <a:buFont typeface="Arial" panose="020B0604020202020204" pitchFamily="34" charset="0"/>
              <a:buChar char="•"/>
              <a:defRPr sz="2200" b="0" i="0" kern="1200">
                <a:solidFill>
                  <a:schemeClr val="tx1"/>
                </a:solidFill>
                <a:latin typeface="Open Sans"/>
                <a:ea typeface="MS PGothic" panose="020B0600070205080204" pitchFamily="34" charset="-128"/>
                <a:cs typeface="Open Sans"/>
              </a:defRPr>
            </a:lvl1pPr>
            <a:lvl2pPr marL="742950" indent="-285750" algn="l" rtl="0" eaLnBrk="1" fontAlgn="base" hangingPunct="1">
              <a:lnSpc>
                <a:spcPct val="90000"/>
              </a:lnSpc>
              <a:spcBef>
                <a:spcPts val="600"/>
              </a:spcBef>
              <a:spcAft>
                <a:spcPts val="600"/>
              </a:spcAft>
              <a:buClr>
                <a:schemeClr val="accent3"/>
              </a:buClr>
              <a:buFont typeface="Arial" panose="020B0604020202020204" pitchFamily="34" charset="0"/>
              <a:buChar char="•"/>
              <a:defRPr sz="1800" b="0" i="0" kern="1200">
                <a:solidFill>
                  <a:schemeClr val="tx1"/>
                </a:solidFill>
                <a:latin typeface="Open Sans"/>
                <a:ea typeface="MS PGothic" panose="020B0600070205080204" pitchFamily="34" charset="-128"/>
                <a:cs typeface="Open Sans"/>
              </a:defRPr>
            </a:lvl2pPr>
            <a:lvl3pPr marL="11430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400" b="0" i="0" kern="1200">
                <a:solidFill>
                  <a:schemeClr val="tx1"/>
                </a:solidFill>
                <a:latin typeface="Open Sans"/>
                <a:ea typeface="MS PGothic" panose="020B0600070205080204" pitchFamily="34" charset="-128"/>
                <a:cs typeface="Open Sans"/>
              </a:defRPr>
            </a:lvl3pPr>
            <a:lvl4pPr marL="16002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200" b="0" i="0" kern="1200">
                <a:solidFill>
                  <a:schemeClr val="tx1"/>
                </a:solidFill>
                <a:latin typeface="Open Sans"/>
                <a:ea typeface="MS PGothic" panose="020B0600070205080204" pitchFamily="34" charset="-128"/>
                <a:cs typeface="Open San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1000" b="0" i="0" kern="1200">
                <a:solidFill>
                  <a:schemeClr val="tx1"/>
                </a:solidFill>
                <a:latin typeface="Open Sans"/>
                <a:ea typeface="MS PGothic" panose="020B0600070205080204" pitchFamily="34" charset="-128"/>
                <a:cs typeface="Open San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133" dirty="0">
                <a:latin typeface="+mj-lt"/>
              </a:rPr>
              <a:t>From the Cockpit list, right-click on the target system profile. </a:t>
            </a:r>
          </a:p>
          <a:p>
            <a:r>
              <a:rPr lang="en-US" sz="2133" dirty="0">
                <a:latin typeface="+mj-lt"/>
              </a:rPr>
              <a:t>Click Session Store&gt;Store Session</a:t>
            </a:r>
          </a:p>
        </p:txBody>
      </p:sp>
    </p:spTree>
    <p:extLst>
      <p:ext uri="{BB962C8B-B14F-4D97-AF65-F5344CB8AC3E}">
        <p14:creationId xmlns:p14="http://schemas.microsoft.com/office/powerpoint/2010/main" val="365246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2"/>
          </p:nvPr>
        </p:nvSpPr>
        <p:spPr>
          <a:xfrm>
            <a:off x="1188721" y="1825625"/>
            <a:ext cx="5735540" cy="4351338"/>
          </a:xfrm>
        </p:spPr>
        <p:txBody>
          <a:bodyPr/>
          <a:lstStyle/>
          <a:p>
            <a:r>
              <a:rPr lang="en-US" dirty="0"/>
              <a:t>The following dialog box will appear enabling you specify a timeframe, label, and options to lock to prevent deletion and append a timestamp. </a:t>
            </a:r>
          </a:p>
          <a:p>
            <a:endParaRPr lang="en-US" dirty="0"/>
          </a:p>
        </p:txBody>
      </p:sp>
      <p:sp>
        <p:nvSpPr>
          <p:cNvPr id="13" name="Title 12"/>
          <p:cNvSpPr>
            <a:spLocks noGrp="1"/>
          </p:cNvSpPr>
          <p:nvPr>
            <p:ph type="title"/>
          </p:nvPr>
        </p:nvSpPr>
        <p:spPr/>
        <p:txBody>
          <a:bodyPr/>
          <a:lstStyle/>
          <a:p>
            <a:r>
              <a:rPr lang="en-US" dirty="0"/>
              <a:t>Storing Sessions for a Specific Timeframe</a:t>
            </a:r>
          </a:p>
        </p:txBody>
      </p:sp>
      <p:sp>
        <p:nvSpPr>
          <p:cNvPr id="6" name="Rectangle 5"/>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7" name="Rectangle 6"/>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
        <p:nvSpPr>
          <p:cNvPr id="9" name="Content Placeholder 13"/>
          <p:cNvSpPr txBox="1">
            <a:spLocks/>
          </p:cNvSpPr>
          <p:nvPr/>
        </p:nvSpPr>
        <p:spPr>
          <a:xfrm>
            <a:off x="416985" y="1126066"/>
            <a:ext cx="6611344" cy="5002375"/>
          </a:xfrm>
          <a:prstGeom prst="rect">
            <a:avLst/>
          </a:prstGeom>
        </p:spPr>
        <p:txBody>
          <a:bodyPr/>
          <a:lstStyle>
            <a:lvl1pPr marL="169863" indent="-169863" algn="l" rtl="0" eaLnBrk="1" fontAlgn="base" hangingPunct="1">
              <a:lnSpc>
                <a:spcPct val="90000"/>
              </a:lnSpc>
              <a:spcBef>
                <a:spcPts val="600"/>
              </a:spcBef>
              <a:spcAft>
                <a:spcPts val="600"/>
              </a:spcAft>
              <a:buClr>
                <a:schemeClr val="accent3"/>
              </a:buClr>
              <a:buFont typeface="Arial" panose="020B0604020202020204" pitchFamily="34" charset="0"/>
              <a:buChar char="•"/>
              <a:defRPr sz="2200" b="0" i="0" kern="1200">
                <a:solidFill>
                  <a:schemeClr val="tx1"/>
                </a:solidFill>
                <a:latin typeface="Open Sans"/>
                <a:ea typeface="MS PGothic" panose="020B0600070205080204" pitchFamily="34" charset="-128"/>
                <a:cs typeface="Open Sans"/>
              </a:defRPr>
            </a:lvl1pPr>
            <a:lvl2pPr marL="742950" indent="-285750" algn="l" rtl="0" eaLnBrk="1" fontAlgn="base" hangingPunct="1">
              <a:lnSpc>
                <a:spcPct val="90000"/>
              </a:lnSpc>
              <a:spcBef>
                <a:spcPts val="600"/>
              </a:spcBef>
              <a:spcAft>
                <a:spcPts val="600"/>
              </a:spcAft>
              <a:buClr>
                <a:schemeClr val="accent3"/>
              </a:buClr>
              <a:buFont typeface="Arial" panose="020B0604020202020204" pitchFamily="34" charset="0"/>
              <a:buChar char="•"/>
              <a:defRPr sz="1800" b="0" i="0" kern="1200">
                <a:solidFill>
                  <a:schemeClr val="tx1"/>
                </a:solidFill>
                <a:latin typeface="Open Sans"/>
                <a:ea typeface="MS PGothic" panose="020B0600070205080204" pitchFamily="34" charset="-128"/>
                <a:cs typeface="Open Sans"/>
              </a:defRPr>
            </a:lvl2pPr>
            <a:lvl3pPr marL="11430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400" b="0" i="0" kern="1200">
                <a:solidFill>
                  <a:schemeClr val="tx1"/>
                </a:solidFill>
                <a:latin typeface="Open Sans"/>
                <a:ea typeface="MS PGothic" panose="020B0600070205080204" pitchFamily="34" charset="-128"/>
                <a:cs typeface="Open Sans"/>
              </a:defRPr>
            </a:lvl3pPr>
            <a:lvl4pPr marL="16002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200" b="0" i="0" kern="1200">
                <a:solidFill>
                  <a:schemeClr val="tx1"/>
                </a:solidFill>
                <a:latin typeface="Open Sans"/>
                <a:ea typeface="MS PGothic" panose="020B0600070205080204" pitchFamily="34" charset="-128"/>
                <a:cs typeface="Open San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1000" b="0" i="0" kern="1200">
                <a:solidFill>
                  <a:schemeClr val="tx1"/>
                </a:solidFill>
                <a:latin typeface="Open Sans"/>
                <a:ea typeface="MS PGothic" panose="020B0600070205080204" pitchFamily="34" charset="-128"/>
                <a:cs typeface="Open San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133"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4546" y="1262231"/>
            <a:ext cx="4526393" cy="5094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5195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a:t>Shift-Click the </a:t>
            </a:r>
            <a:r>
              <a:rPr lang="en-US" dirty="0" err="1"/>
              <a:t>PurePaths</a:t>
            </a:r>
            <a:r>
              <a:rPr lang="en-US" dirty="0"/>
              <a:t> you would like to store, right click, and select Store Session. </a:t>
            </a:r>
          </a:p>
          <a:p>
            <a:r>
              <a:rPr lang="en-US" dirty="0"/>
              <a:t>The Store Session Dialog will appear like in the previous example, but without a timeframe as you’ve selected the specific </a:t>
            </a:r>
            <a:r>
              <a:rPr lang="en-US" dirty="0" err="1"/>
              <a:t>PurePaths</a:t>
            </a:r>
            <a:r>
              <a:rPr lang="en-US" dirty="0"/>
              <a:t> you’d like to store. </a:t>
            </a:r>
          </a:p>
          <a:p>
            <a:endParaRPr lang="en-US" dirty="0"/>
          </a:p>
        </p:txBody>
      </p:sp>
      <p:sp>
        <p:nvSpPr>
          <p:cNvPr id="13" name="Title 12"/>
          <p:cNvSpPr>
            <a:spLocks noGrp="1"/>
          </p:cNvSpPr>
          <p:nvPr>
            <p:ph type="title"/>
          </p:nvPr>
        </p:nvSpPr>
        <p:spPr/>
        <p:txBody>
          <a:bodyPr/>
          <a:lstStyle/>
          <a:p>
            <a:r>
              <a:rPr lang="en-US" dirty="0"/>
              <a:t>Storing Specific PurePaths</a:t>
            </a:r>
          </a:p>
        </p:txBody>
      </p:sp>
      <p:sp>
        <p:nvSpPr>
          <p:cNvPr id="6" name="Rectangle 5"/>
          <p:cNvSpPr/>
          <p:nvPr/>
        </p:nvSpPr>
        <p:spPr bwMode="auto">
          <a:xfrm>
            <a:off x="10075654" y="6477000"/>
            <a:ext cx="1644769" cy="265707"/>
          </a:xfrm>
          <a:prstGeom prst="rect">
            <a:avLst/>
          </a:prstGeom>
          <a:solidFill>
            <a:schemeClr val="tx2"/>
          </a:solidFill>
          <a:ln w="9525">
            <a:noFill/>
            <a:miter lim="800000"/>
            <a:headEnd/>
            <a:tailEnd/>
          </a:ln>
          <a:effectLst/>
        </p:spPr>
        <p:txBody>
          <a:bodyPr wrap="none" rtlCol="0" anchor="ctr"/>
          <a:lstStyle/>
          <a:p>
            <a:pPr algn="ctr"/>
            <a:endParaRPr lang="en-US" sz="2400"/>
          </a:p>
        </p:txBody>
      </p:sp>
      <p:sp>
        <p:nvSpPr>
          <p:cNvPr id="7" name="Rectangle 6"/>
          <p:cNvSpPr/>
          <p:nvPr/>
        </p:nvSpPr>
        <p:spPr bwMode="auto">
          <a:xfrm>
            <a:off x="10563946" y="137822"/>
            <a:ext cx="1256993" cy="988244"/>
          </a:xfrm>
          <a:prstGeom prst="rect">
            <a:avLst/>
          </a:prstGeom>
          <a:solidFill>
            <a:schemeClr val="bg1"/>
          </a:solidFill>
          <a:ln w="9525">
            <a:noFill/>
            <a:miter lim="800000"/>
            <a:headEnd/>
            <a:tailEnd/>
          </a:ln>
          <a:effectLst/>
        </p:spPr>
        <p:txBody>
          <a:bodyPr wrap="none" rtlCol="0" anchor="ctr"/>
          <a:lstStyle/>
          <a:p>
            <a:pPr algn="ctr"/>
            <a:endParaRPr lang="en-US" sz="2400"/>
          </a:p>
        </p:txBody>
      </p:sp>
      <p:sp>
        <p:nvSpPr>
          <p:cNvPr id="9" name="Content Placeholder 13"/>
          <p:cNvSpPr txBox="1">
            <a:spLocks/>
          </p:cNvSpPr>
          <p:nvPr/>
        </p:nvSpPr>
        <p:spPr>
          <a:xfrm>
            <a:off x="416985" y="1126066"/>
            <a:ext cx="6611344" cy="5002375"/>
          </a:xfrm>
          <a:prstGeom prst="rect">
            <a:avLst/>
          </a:prstGeom>
        </p:spPr>
        <p:txBody>
          <a:bodyPr/>
          <a:lstStyle>
            <a:lvl1pPr marL="169863" indent="-169863" algn="l" rtl="0" eaLnBrk="1" fontAlgn="base" hangingPunct="1">
              <a:lnSpc>
                <a:spcPct val="90000"/>
              </a:lnSpc>
              <a:spcBef>
                <a:spcPts val="600"/>
              </a:spcBef>
              <a:spcAft>
                <a:spcPts val="600"/>
              </a:spcAft>
              <a:buClr>
                <a:schemeClr val="accent3"/>
              </a:buClr>
              <a:buFont typeface="Arial" panose="020B0604020202020204" pitchFamily="34" charset="0"/>
              <a:buChar char="•"/>
              <a:defRPr sz="2200" b="0" i="0" kern="1200">
                <a:solidFill>
                  <a:schemeClr val="tx1"/>
                </a:solidFill>
                <a:latin typeface="Open Sans"/>
                <a:ea typeface="MS PGothic" panose="020B0600070205080204" pitchFamily="34" charset="-128"/>
                <a:cs typeface="Open Sans"/>
              </a:defRPr>
            </a:lvl1pPr>
            <a:lvl2pPr marL="742950" indent="-285750" algn="l" rtl="0" eaLnBrk="1" fontAlgn="base" hangingPunct="1">
              <a:lnSpc>
                <a:spcPct val="90000"/>
              </a:lnSpc>
              <a:spcBef>
                <a:spcPts val="600"/>
              </a:spcBef>
              <a:spcAft>
                <a:spcPts val="600"/>
              </a:spcAft>
              <a:buClr>
                <a:schemeClr val="accent3"/>
              </a:buClr>
              <a:buFont typeface="Arial" panose="020B0604020202020204" pitchFamily="34" charset="0"/>
              <a:buChar char="•"/>
              <a:defRPr sz="1800" b="0" i="0" kern="1200">
                <a:solidFill>
                  <a:schemeClr val="tx1"/>
                </a:solidFill>
                <a:latin typeface="Open Sans"/>
                <a:ea typeface="MS PGothic" panose="020B0600070205080204" pitchFamily="34" charset="-128"/>
                <a:cs typeface="Open Sans"/>
              </a:defRPr>
            </a:lvl2pPr>
            <a:lvl3pPr marL="11430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400" b="0" i="0" kern="1200">
                <a:solidFill>
                  <a:schemeClr val="tx1"/>
                </a:solidFill>
                <a:latin typeface="Open Sans"/>
                <a:ea typeface="MS PGothic" panose="020B0600070205080204" pitchFamily="34" charset="-128"/>
                <a:cs typeface="Open Sans"/>
              </a:defRPr>
            </a:lvl3pPr>
            <a:lvl4pPr marL="1600200" indent="-228600" algn="l" rtl="0" eaLnBrk="1" fontAlgn="base" hangingPunct="1">
              <a:lnSpc>
                <a:spcPct val="90000"/>
              </a:lnSpc>
              <a:spcBef>
                <a:spcPts val="600"/>
              </a:spcBef>
              <a:spcAft>
                <a:spcPts val="600"/>
              </a:spcAft>
              <a:buClr>
                <a:schemeClr val="accent3"/>
              </a:buClr>
              <a:buFont typeface="Arial" panose="020B0604020202020204" pitchFamily="34" charset="0"/>
              <a:buChar char="•"/>
              <a:defRPr sz="1200" b="0" i="0" kern="1200">
                <a:solidFill>
                  <a:schemeClr val="tx1"/>
                </a:solidFill>
                <a:latin typeface="Open Sans"/>
                <a:ea typeface="MS PGothic" panose="020B0600070205080204" pitchFamily="34" charset="-128"/>
                <a:cs typeface="Open San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1000" b="0" i="0" kern="1200">
                <a:solidFill>
                  <a:schemeClr val="tx1"/>
                </a:solidFill>
                <a:latin typeface="Open Sans"/>
                <a:ea typeface="MS PGothic" panose="020B0600070205080204" pitchFamily="34" charset="-128"/>
                <a:cs typeface="Open San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133"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4208" y="1881283"/>
            <a:ext cx="5806731" cy="3423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6504749"/>
      </p:ext>
    </p:extLst>
  </p:cSld>
  <p:clrMapOvr>
    <a:masterClrMapping/>
  </p:clrMapOvr>
</p:sld>
</file>

<file path=ppt/theme/theme1.xml><?xml version="1.0" encoding="utf-8"?>
<a:theme xmlns:a="http://schemas.openxmlformats.org/drawingml/2006/main" name="Office Theme">
  <a:themeElements>
    <a:clrScheme name="Dynatrace Palette">
      <a:dk1>
        <a:srgbClr val="FFFFFF"/>
      </a:dk1>
      <a:lt1>
        <a:srgbClr val="383A35"/>
      </a:lt1>
      <a:dk2>
        <a:srgbClr val="555F60"/>
      </a:dk2>
      <a:lt2>
        <a:srgbClr val="FFFFFF"/>
      </a:lt2>
      <a:accent1>
        <a:srgbClr val="1496FF"/>
      </a:accent1>
      <a:accent2>
        <a:srgbClr val="73BE28"/>
      </a:accent2>
      <a:accent3>
        <a:srgbClr val="6F2DA8"/>
      </a:accent3>
      <a:accent4>
        <a:srgbClr val="B4DC00"/>
      </a:accent4>
      <a:accent5>
        <a:srgbClr val="D82A49"/>
      </a:accent5>
      <a:accent6>
        <a:srgbClr val="FF681D"/>
      </a:accent6>
      <a:hlink>
        <a:srgbClr val="00A6B6"/>
      </a:hlink>
      <a:folHlink>
        <a:srgbClr val="A9258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item1.xml><?xml version="1.0" encoding="utf-8"?>
<athena xmlns="http://schemas.microsoft.com/edu/athena" version="0.1.4911.0">
  <timings duration="13738">
    <event time="1707" type="OnNext" clickIndex="0" wacClickIndex="1"/>
  </timings>
</athen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athena xmlns="http://schemas.microsoft.com/edu/athena" version="0.1.4911.0">
  <timings duration="13738">
    <event time="1707" type="OnNext" clickIndex="0" wacClickIndex="1"/>
  </timings>
</athena>
</file>

<file path=customXml/item4.xml><?xml version="1.0" encoding="utf-8"?>
<athena xmlns="http://schemas.microsoft.com/edu/athena" version="0.1.4911.0">
  <timings duration="13738">
    <event time="1707" type="OnNext" clickIndex="0" wacClickIndex="1"/>
  </timings>
</athena>
</file>

<file path=customXml/item5.xml><?xml version="1.0" encoding="utf-8"?>
<athena xmlns="http://schemas.microsoft.com/edu/athena" version="0.1.4911.0">
  <timings duration="13738">
    <event time="1707" type="OnNext" clickIndex="0" wacClickIndex="1"/>
  </timings>
</athena>
</file>

<file path=customXml/item6.xml><?xml version="1.0" encoding="utf-8"?>
<ct:contentTypeSchema xmlns:ct="http://schemas.microsoft.com/office/2006/metadata/contentType" xmlns:ma="http://schemas.microsoft.com/office/2006/metadata/properties/metaAttributes" ct:_="" ma:_="" ma:contentTypeName="DXS Templates" ma:contentTypeID="0x01010065D050E9978BD34E970050E785E9DA00006349AC9D145C0942ADA12FD8C2467284" ma:contentTypeVersion="12" ma:contentTypeDescription="" ma:contentTypeScope="" ma:versionID="a0f4304a7872344c417ec6771a59a9d6">
  <xsd:schema xmlns:xsd="http://www.w3.org/2001/XMLSchema" xmlns:xs="http://www.w3.org/2001/XMLSchema" xmlns:p="http://schemas.microsoft.com/office/2006/metadata/properties" xmlns:ns2="f6cd93bd-6801-43b6-8760-4421f9cd9750" xmlns:ns3="556dcd75-2d10-49a4-8753-bfbf8ca8626f" xmlns:ns4="a6ff770e-ff70-4498-8758-d082d0e23641" targetNamespace="http://schemas.microsoft.com/office/2006/metadata/properties" ma:root="true" ma:fieldsID="0c0b9906641d120a09ecb6de54ea91cf" ns2:_="" ns3:_="" ns4:_="">
    <xsd:import namespace="f6cd93bd-6801-43b6-8760-4421f9cd9750"/>
    <xsd:import namespace="556dcd75-2d10-49a4-8753-bfbf8ca8626f"/>
    <xsd:import namespace="a6ff770e-ff70-4498-8758-d082d0e23641"/>
    <xsd:element name="properties">
      <xsd:complexType>
        <xsd:sequence>
          <xsd:element name="documentManagement">
            <xsd:complexType>
              <xsd:all>
                <xsd:element ref="ns2:Template_x0020_Type"/>
                <xsd:element ref="ns2:Product_x0020_Name" minOccurs="0"/>
                <xsd:element ref="ns3:SharedWithUsers" minOccurs="0"/>
                <xsd:element ref="ns3:SharedWithDetails" minOccurs="0"/>
                <xsd:element ref="ns4:Audience" minOccurs="0"/>
                <xsd:element ref="ns4:Region" minOccurs="0"/>
                <xsd:element ref="ns4:Focused"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cd93bd-6801-43b6-8760-4421f9cd9750" elementFormDefault="qualified">
    <xsd:import namespace="http://schemas.microsoft.com/office/2006/documentManagement/types"/>
    <xsd:import namespace="http://schemas.microsoft.com/office/infopath/2007/PartnerControls"/>
    <xsd:element name="Template_x0020_Type" ma:index="8" ma:displayName="Template Type" ma:default="Branding" ma:format="Dropdown" ma:internalName="Template_x0020_Type">
      <xsd:simpleType>
        <xsd:restriction base="dms:Choice">
          <xsd:enumeration value="Branding"/>
          <xsd:enumeration value="Technical"/>
          <xsd:enumeration value="Engagement"/>
        </xsd:restriction>
      </xsd:simpleType>
    </xsd:element>
    <xsd:element name="Product_x0020_Name" ma:index="9" nillable="true" ma:displayName="Product Name" ma:internalName="Product_x0020_Name">
      <xsd:complexType>
        <xsd:complexContent>
          <xsd:extension base="dms:MultiChoice">
            <xsd:sequence>
              <xsd:element name="Value" maxOccurs="unbounded" minOccurs="0" nillable="true">
                <xsd:simpleType>
                  <xsd:restriction base="dms:Choice">
                    <xsd:enumeration value="App Mon"/>
                    <xsd:enumeration value="DC RUM"/>
                    <xsd:enumeration value="Synthetic - SaaS"/>
                    <xsd:enumeration value="Synthetic - OnPrem"/>
                    <xsd:enumeration value="N/A"/>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56dcd75-2d10-49a4-8753-bfbf8ca8626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5" nillable="true" ma:displayName="Last Shared By User" ma:description="" ma:internalName="LastSharedByUser" ma:readOnly="true">
      <xsd:simpleType>
        <xsd:restriction base="dms:Note">
          <xsd:maxLength value="255"/>
        </xsd:restriction>
      </xsd:simpleType>
    </xsd:element>
    <xsd:element name="LastSharedByTime" ma:index="16"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6ff770e-ff70-4498-8758-d082d0e23641" elementFormDefault="qualified">
    <xsd:import namespace="http://schemas.microsoft.com/office/2006/documentManagement/types"/>
    <xsd:import namespace="http://schemas.microsoft.com/office/infopath/2007/PartnerControls"/>
    <xsd:element name="Audience" ma:index="12" nillable="true" ma:displayName="Audience" ma:internalName="Audience" ma:requiredMultiChoice="true">
      <xsd:complexType>
        <xsd:complexContent>
          <xsd:extension base="dms:MultiChoice">
            <xsd:sequence>
              <xsd:element name="Value" maxOccurs="unbounded" minOccurs="0" nillable="true">
                <xsd:simpleType>
                  <xsd:restriction base="dms:Choice">
                    <xsd:enumeration value="Managed"/>
                    <xsd:enumeration value="OnDemand"/>
                  </xsd:restriction>
                </xsd:simpleType>
              </xsd:element>
            </xsd:sequence>
          </xsd:extension>
        </xsd:complexContent>
      </xsd:complexType>
    </xsd:element>
    <xsd:element name="Region" ma:index="13" nillable="true" ma:displayName="Region" ma:default="Global" ma:internalName="Region" ma:requiredMultiChoice="true">
      <xsd:complexType>
        <xsd:complexContent>
          <xsd:extension base="dms:MultiChoice">
            <xsd:sequence>
              <xsd:element name="Value" maxOccurs="unbounded" minOccurs="0" nillable="true">
                <xsd:simpleType>
                  <xsd:restriction base="dms:Choice">
                    <xsd:enumeration value="Global"/>
                    <xsd:enumeration value="EMEA"/>
                    <xsd:enumeration value="NORAM"/>
                    <xsd:enumeration value="APAC"/>
                    <xsd:enumeration value="LATAM"/>
                  </xsd:restriction>
                </xsd:simpleType>
              </xsd:element>
            </xsd:sequence>
          </xsd:extension>
        </xsd:complexContent>
      </xsd:complexType>
    </xsd:element>
    <xsd:element name="Focused" ma:index="14" nillable="true" ma:displayName="Focused" ma:default="0" ma:internalName="Focused">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xml><?xml version="1.0" encoding="utf-8"?>
<p:properties xmlns:p="http://schemas.microsoft.com/office/2006/metadata/properties" xmlns:xsi="http://www.w3.org/2001/XMLSchema-instance" xmlns:pc="http://schemas.microsoft.com/office/infopath/2007/PartnerControls">
  <documentManagement>
    <Template_x0020_Type xmlns="f6cd93bd-6801-43b6-8760-4421f9cd9750">Branding</Template_x0020_Type>
    <Product_x0020_Name xmlns="f6cd93bd-6801-43b6-8760-4421f9cd9750"/>
    <Audience xmlns="a6ff770e-ff70-4498-8758-d082d0e23641">
      <Value>Managed</Value>
      <Value>OnDemand</Value>
    </Audience>
    <Region xmlns="a6ff770e-ff70-4498-8758-d082d0e23641">
      <Value>Global</Value>
    </Region>
    <Focused xmlns="a6ff770e-ff70-4498-8758-d082d0e23641">false</Focused>
  </documentManagement>
</p:properties>
</file>

<file path=customXml/item8.xml><?xml version="1.0" encoding="utf-8"?>
<athena xmlns="http://schemas.microsoft.com/edu/athena" version="0.1.4911.0">
  <timings duration="13738">
    <event time="1707" type="OnNext" clickIndex="0" wacClickIndex="1"/>
  </timings>
</athena>
</file>

<file path=customXml/itemProps1.xml><?xml version="1.0" encoding="utf-8"?>
<ds:datastoreItem xmlns:ds="http://schemas.openxmlformats.org/officeDocument/2006/customXml" ds:itemID="{D572A5BC-AE73-0E4C-BD71-CF872F8E2990}">
  <ds:schemaRefs>
    <ds:schemaRef ds:uri="http://schemas.microsoft.com/edu/athena"/>
  </ds:schemaRefs>
</ds:datastoreItem>
</file>

<file path=customXml/itemProps2.xml><?xml version="1.0" encoding="utf-8"?>
<ds:datastoreItem xmlns:ds="http://schemas.openxmlformats.org/officeDocument/2006/customXml" ds:itemID="{E6C14EFC-6D23-49A2-AF48-1DE2242317D2}">
  <ds:schemaRefs>
    <ds:schemaRef ds:uri="http://schemas.microsoft.com/sharepoint/v3/contenttype/forms"/>
  </ds:schemaRefs>
</ds:datastoreItem>
</file>

<file path=customXml/itemProps3.xml><?xml version="1.0" encoding="utf-8"?>
<ds:datastoreItem xmlns:ds="http://schemas.openxmlformats.org/officeDocument/2006/customXml" ds:itemID="{370CD52C-CF22-4876-90D5-A3F61A019A1A}">
  <ds:schemaRefs>
    <ds:schemaRef ds:uri="http://schemas.microsoft.com/edu/athena"/>
  </ds:schemaRefs>
</ds:datastoreItem>
</file>

<file path=customXml/itemProps4.xml><?xml version="1.0" encoding="utf-8"?>
<ds:datastoreItem xmlns:ds="http://schemas.openxmlformats.org/officeDocument/2006/customXml" ds:itemID="{7A64D1A7-A17A-443E-ACDC-7F86E1DD825B}">
  <ds:schemaRefs>
    <ds:schemaRef ds:uri="http://schemas.microsoft.com/edu/athena"/>
  </ds:schemaRefs>
</ds:datastoreItem>
</file>

<file path=customXml/itemProps5.xml><?xml version="1.0" encoding="utf-8"?>
<ds:datastoreItem xmlns:ds="http://schemas.openxmlformats.org/officeDocument/2006/customXml" ds:itemID="{947FD11C-12C0-3A42-8FE2-FD71DC17E880}">
  <ds:schemaRefs>
    <ds:schemaRef ds:uri="http://schemas.microsoft.com/edu/athena"/>
  </ds:schemaRefs>
</ds:datastoreItem>
</file>

<file path=customXml/itemProps6.xml><?xml version="1.0" encoding="utf-8"?>
<ds:datastoreItem xmlns:ds="http://schemas.openxmlformats.org/officeDocument/2006/customXml" ds:itemID="{21867221-4FFB-44DE-9B1E-0137B6D30B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cd93bd-6801-43b6-8760-4421f9cd9750"/>
    <ds:schemaRef ds:uri="556dcd75-2d10-49a4-8753-bfbf8ca8626f"/>
    <ds:schemaRef ds:uri="a6ff770e-ff70-4498-8758-d082d0e236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7.xml><?xml version="1.0" encoding="utf-8"?>
<ds:datastoreItem xmlns:ds="http://schemas.openxmlformats.org/officeDocument/2006/customXml" ds:itemID="{656F6200-895C-4E37-AF43-E4E4EEFD06AF}">
  <ds:schemaRefs>
    <ds:schemaRef ds:uri="http://schemas.microsoft.com/office/2006/documentManagement/types"/>
    <ds:schemaRef ds:uri="http://purl.org/dc/elements/1.1/"/>
    <ds:schemaRef ds:uri="http://schemas.microsoft.com/office/2006/metadata/properties"/>
    <ds:schemaRef ds:uri="556dcd75-2d10-49a4-8753-bfbf8ca8626f"/>
    <ds:schemaRef ds:uri="f6cd93bd-6801-43b6-8760-4421f9cd9750"/>
    <ds:schemaRef ds:uri="http://purl.org/dc/terms/"/>
    <ds:schemaRef ds:uri="http://schemas.openxmlformats.org/package/2006/metadata/core-properties"/>
    <ds:schemaRef ds:uri="http://purl.org/dc/dcmitype/"/>
    <ds:schemaRef ds:uri="a6ff770e-ff70-4498-8758-d082d0e23641"/>
    <ds:schemaRef ds:uri="http://schemas.microsoft.com/office/infopath/2007/PartnerControls"/>
    <ds:schemaRef ds:uri="http://www.w3.org/XML/1998/namespace"/>
  </ds:schemaRefs>
</ds:datastoreItem>
</file>

<file path=customXml/itemProps8.xml><?xml version="1.0" encoding="utf-8"?>
<ds:datastoreItem xmlns:ds="http://schemas.openxmlformats.org/officeDocument/2006/customXml" ds:itemID="{EC83E68A-471A-0E4F-99E9-0206DC666B6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otalTime>25044</TotalTime>
  <Words>2241</Words>
  <Application>Microsoft Office PowerPoint</Application>
  <PresentationFormat>Widescreen</PresentationFormat>
  <Paragraphs>172</Paragraphs>
  <Slides>40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MS PGothic</vt:lpstr>
      <vt:lpstr>Arial</vt:lpstr>
      <vt:lpstr>Calibri</vt:lpstr>
      <vt:lpstr>Calibri Light</vt:lpstr>
      <vt:lpstr>Interstate-Regular</vt:lpstr>
      <vt:lpstr>Open Sans</vt:lpstr>
      <vt:lpstr>Roboto Light</vt:lpstr>
      <vt:lpstr>Office Theme</vt:lpstr>
      <vt:lpstr>Dynatrace Advanced Training</vt:lpstr>
      <vt:lpstr>Agenda</vt:lpstr>
      <vt:lpstr>Session Storage</vt:lpstr>
      <vt:lpstr>Session Storage – Why?</vt:lpstr>
      <vt:lpstr>Session Storage – When?</vt:lpstr>
      <vt:lpstr>Session Storage – How?</vt:lpstr>
      <vt:lpstr>Storing Sessions for a Specific Timeframe</vt:lpstr>
      <vt:lpstr>Storing Sessions for a Specific Timeframe</vt:lpstr>
      <vt:lpstr>Storing Specific PurePaths</vt:lpstr>
      <vt:lpstr>Exporting Stored Sessions</vt:lpstr>
      <vt:lpstr>Importing Stored Sessions</vt:lpstr>
      <vt:lpstr>Exercise</vt:lpstr>
      <vt:lpstr>Questions on Session Storage?</vt:lpstr>
      <vt:lpstr>Memory Diagnostics</vt:lpstr>
      <vt:lpstr>Total Memory</vt:lpstr>
      <vt:lpstr>Create a snapshot</vt:lpstr>
      <vt:lpstr>Snapshot Overview Tab</vt:lpstr>
      <vt:lpstr>Hotspots</vt:lpstr>
      <vt:lpstr>Analysis Drill-Down</vt:lpstr>
      <vt:lpstr>Exercise</vt:lpstr>
      <vt:lpstr>Selective Memory</vt:lpstr>
      <vt:lpstr>Group by Allocation Time</vt:lpstr>
      <vt:lpstr>Create Memory Rules from Selective Memory Content</vt:lpstr>
      <vt:lpstr>Compare Selective Memory Snapshots</vt:lpstr>
      <vt:lpstr>Exercise</vt:lpstr>
      <vt:lpstr>Questions on Memory Diagnostics?</vt:lpstr>
      <vt:lpstr>Exercise</vt:lpstr>
      <vt:lpstr>Thread Diagnostics</vt:lpstr>
      <vt:lpstr>Overview</vt:lpstr>
      <vt:lpstr>Grouping threads</vt:lpstr>
      <vt:lpstr>Grouping threads</vt:lpstr>
      <vt:lpstr>Comparing Thread Dumps</vt:lpstr>
      <vt:lpstr>Comparing Thread Dumps</vt:lpstr>
      <vt:lpstr>Limitations to thread dumps</vt:lpstr>
      <vt:lpstr>Overview Tab</vt:lpstr>
      <vt:lpstr>Questions on Thread Diagnostics?</vt:lpstr>
      <vt:lpstr>Exercise</vt:lpstr>
      <vt:lpstr>Final Questions?</vt:lpstr>
      <vt:lpstr>Where do I find more info on &lt;Tool Name&gt;?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Kelly, Patricia</dc:creator>
  <cp:lastModifiedBy>Hales, Kayan</cp:lastModifiedBy>
  <cp:revision>363</cp:revision>
  <dcterms:created xsi:type="dcterms:W3CDTF">2016-02-17T20:09:10Z</dcterms:created>
  <dcterms:modified xsi:type="dcterms:W3CDTF">2017-02-21T07:21:14Z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0x01010065D050E9978BD34E970050E785E9DA00006349AC9D145C0942ADA12FD8C2467284</vt:lpwstr>
  </property>
  <property fmtid="{D5CDD505-2E9C-101B-9397-08002B2CF9AE}" pid="3" name="Role">
    <vt:lpwstr>;#DXS;#</vt:lpwstr>
  </property>
</Properties>
</file>