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9"/>
  </p:sldMasterIdLst>
  <p:notesMasterIdLst>
    <p:notesMasterId r:id="rId28"/>
  </p:notesMasterIdLst>
  <p:handoutMasterIdLst>
    <p:handoutMasterId r:id="rId29"/>
  </p:handoutMasterIdLst>
  <p:sldIdLst>
    <p:sldId id="372" r:id="rId10"/>
    <p:sldId id="443" r:id="rId11"/>
    <p:sldId id="444" r:id="rId12"/>
    <p:sldId id="445" r:id="rId13"/>
    <p:sldId id="446" r:id="rId14"/>
    <p:sldId id="447" r:id="rId15"/>
    <p:sldId id="448" r:id="rId16"/>
    <p:sldId id="449" r:id="rId17"/>
    <p:sldId id="450" r:id="rId18"/>
    <p:sldId id="451" r:id="rId19"/>
    <p:sldId id="452" r:id="rId20"/>
    <p:sldId id="453" r:id="rId21"/>
    <p:sldId id="454" r:id="rId22"/>
    <p:sldId id="455" r:id="rId23"/>
    <p:sldId id="456" r:id="rId24"/>
    <p:sldId id="442" r:id="rId25"/>
    <p:sldId id="410" r:id="rId26"/>
    <p:sldId id="363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Hales, Kayan" initials="HK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94949"/>
    <a:srgbClr val="5F5F5F"/>
    <a:srgbClr val="333333"/>
    <a:srgbClr val="222018"/>
    <a:srgbClr val="A92581"/>
    <a:srgbClr val="00A6B6"/>
    <a:srgbClr val="383A35"/>
    <a:srgbClr val="000000"/>
    <a:srgbClr val="1A1A1A"/>
    <a:srgbClr val="0041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755" autoAdjust="0"/>
    <p:restoredTop sz="67906" autoAdjust="0"/>
  </p:normalViewPr>
  <p:slideViewPr>
    <p:cSldViewPr snapToGrid="0">
      <p:cViewPr varScale="1">
        <p:scale>
          <a:sx n="96" d="100"/>
          <a:sy n="96" d="100"/>
        </p:scale>
        <p:origin x="776" y="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45" d="100"/>
        <a:sy n="245" d="100"/>
      </p:scale>
      <p:origin x="0" y="25568"/>
    </p:cViewPr>
  </p:sorterViewPr>
  <p:notesViewPr>
    <p:cSldViewPr snapToGrid="0">
      <p:cViewPr varScale="1">
        <p:scale>
          <a:sx n="92" d="100"/>
          <a:sy n="92" d="100"/>
        </p:scale>
        <p:origin x="3994" y="6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slide" Target="slides/slide17.xml"/><Relationship Id="rId3" Type="http://schemas.openxmlformats.org/officeDocument/2006/relationships/customXml" Target="../customXml/item3.xml"/><Relationship Id="rId21" Type="http://schemas.openxmlformats.org/officeDocument/2006/relationships/slide" Target="slides/slide12.xml"/><Relationship Id="rId34" Type="http://schemas.openxmlformats.org/officeDocument/2006/relationships/tableStyles" Target="tableStyles.xml"/><Relationship Id="rId7" Type="http://schemas.openxmlformats.org/officeDocument/2006/relationships/customXml" Target="../customXml/item7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32" Type="http://schemas.openxmlformats.org/officeDocument/2006/relationships/viewProps" Target="viewProps.xml"/><Relationship Id="rId5" Type="http://schemas.openxmlformats.org/officeDocument/2006/relationships/customXml" Target="../customXml/item5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31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slideMaster" Target="slideMasters/slideMaster1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slide" Target="slides/slide18.xml"/><Relationship Id="rId30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C09924-7224-44E3-AC3A-54BB0A474D4D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1E7BEB-DBD0-4FED-928D-32D3F6338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8281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5C8287-B6C8-487C-996B-F8F08D812332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3C620E-3856-4DBB-8B08-FBA09334E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371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986B956-CD16-7142-AA34-CD99E17C6772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5858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Do</a:t>
            </a:r>
            <a:r>
              <a:rPr lang="en-US" baseline="0" dirty="0"/>
              <a:t> a quick walkthrough of the exercise before asking others to do it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https://community.dynatrace.com/community/display/DOCDT62/Transaction+Flow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986B956-CD16-7142-AA34-CD99E17C6772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3513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986B956-CD16-7142-AA34-CD99E17C6772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3818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986B956-CD16-7142-AA34-CD99E17C6772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4359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986B956-CD16-7142-AA34-CD99E17C6772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9692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986B956-CD16-7142-AA34-CD99E17C6772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1118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986B956-CD16-7142-AA34-CD99E17C6772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51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986B956-CD16-7142-AA34-CD99E17C6772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8234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Do</a:t>
            </a:r>
            <a:r>
              <a:rPr lang="en-US" baseline="0" dirty="0"/>
              <a:t> a quick walkthrough of the exercise before asking others to do it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https://community.dynatrace.com/community/display/DOCDT62/Transaction+Flow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986B956-CD16-7142-AA34-CD99E17C6772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7334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Do</a:t>
            </a:r>
            <a:r>
              <a:rPr lang="en-US" baseline="0" dirty="0"/>
              <a:t> a quick walkthrough of the exercise before asking others to do it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https://community.dynatrace.com/community/display/DOCDT62/Transaction+Flow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986B956-CD16-7142-AA34-CD99E17C6772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4099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emf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5932" y="5583883"/>
            <a:ext cx="3440137" cy="66796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4038600" y="6656636"/>
            <a:ext cx="4114800" cy="201364"/>
          </a:xfr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dirty="0"/>
              <a:t>Confidential, Dynatrace LLC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43BA0369-9F40-4B56-945B-D8308AE94A9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696075" y="1948970"/>
            <a:ext cx="10799850" cy="757627"/>
          </a:xfrm>
        </p:spPr>
        <p:txBody>
          <a:bodyPr anchor="b" anchorCtr="0">
            <a:noAutofit/>
          </a:bodyPr>
          <a:lstStyle>
            <a:lvl1pPr>
              <a:defRPr sz="5800" b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282245" y="3136230"/>
            <a:ext cx="9627510" cy="571500"/>
          </a:xfrm>
        </p:spPr>
        <p:txBody>
          <a:bodyPr>
            <a:noAutofit/>
          </a:bodyPr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1286823" y="4216666"/>
            <a:ext cx="9618354" cy="5715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3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Speaker Name and Title</a:t>
            </a:r>
          </a:p>
        </p:txBody>
      </p:sp>
    </p:spTree>
    <p:extLst>
      <p:ext uri="{BB962C8B-B14F-4D97-AF65-F5344CB8AC3E}">
        <p14:creationId xmlns:p14="http://schemas.microsoft.com/office/powerpoint/2010/main" val="8409920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_green_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910" b="36883"/>
          <a:stretch/>
        </p:blipFill>
        <p:spPr>
          <a:xfrm>
            <a:off x="6807201" y="1724691"/>
            <a:ext cx="5400039" cy="5163789"/>
          </a:xfrm>
          <a:prstGeom prst="rect">
            <a:avLst/>
          </a:prstGeom>
        </p:spPr>
      </p:pic>
      <p:sp>
        <p:nvSpPr>
          <p:cNvPr id="16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539115" y="3843951"/>
            <a:ext cx="2749151" cy="523220"/>
          </a:xfrm>
        </p:spPr>
        <p:txBody>
          <a:bodyPr wrap="none" anchor="t" anchorCtr="0">
            <a:spAutoFit/>
          </a:bodyPr>
          <a:lstStyle>
            <a:lvl1pPr marL="0" indent="0">
              <a:buNone/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539115" y="4394107"/>
            <a:ext cx="1841273" cy="400110"/>
          </a:xfrm>
        </p:spPr>
        <p:txBody>
          <a:bodyPr wrap="none" anchor="t" anchorCtr="0">
            <a:spAutoFit/>
          </a:bodyPr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365905" y="1619466"/>
            <a:ext cx="8384805" cy="757627"/>
          </a:xfrm>
        </p:spPr>
        <p:txBody>
          <a:bodyPr>
            <a:noAutofit/>
          </a:bodyPr>
          <a:lstStyle>
            <a:lvl1pPr algn="l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slide title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Confidential, Dynatrace LLC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61E82BE-B626-4EB2-8898-B03C44A2E9A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261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idx="12"/>
          </p:nvPr>
        </p:nvSpPr>
        <p:spPr>
          <a:xfrm>
            <a:off x="1188721" y="1825625"/>
            <a:ext cx="981197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361E82BE-B626-4EB2-8898-B03C44A2E9A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656636"/>
            <a:ext cx="4114800" cy="201364"/>
          </a:xfr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dirty="0"/>
              <a:t>Confidential, Dynatrace LLC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1188721" y="436759"/>
            <a:ext cx="9811976" cy="75762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124111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E82BE-B626-4EB2-8898-B03C44A2E9A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Confidential, Dynatrace LLC</a:t>
            </a:r>
          </a:p>
        </p:txBody>
      </p:sp>
    </p:spTree>
    <p:extLst>
      <p:ext uri="{BB962C8B-B14F-4D97-AF65-F5344CB8AC3E}">
        <p14:creationId xmlns:p14="http://schemas.microsoft.com/office/powerpoint/2010/main" val="7730278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a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3"/>
          <p:cNvSpPr>
            <a:spLocks noGrp="1"/>
          </p:cNvSpPr>
          <p:nvPr>
            <p:ph sz="half" idx="2"/>
          </p:nvPr>
        </p:nvSpPr>
        <p:spPr>
          <a:xfrm>
            <a:off x="1188721" y="1825625"/>
            <a:ext cx="4475911" cy="3753765"/>
          </a:xfrm>
        </p:spPr>
        <p:txBody>
          <a:bodyPr>
            <a:noAutofit/>
          </a:bodyPr>
          <a:lstStyle>
            <a:lvl1pPr marL="231775" indent="-231775">
              <a:buClr>
                <a:schemeClr val="accent1"/>
              </a:buClr>
              <a:buFont typeface="Arial" panose="020B0604020202020204" pitchFamily="34" charset="0"/>
              <a:buChar char="•"/>
              <a:defRPr sz="2400"/>
            </a:lvl1pPr>
            <a:lvl2pPr marL="573088" indent="-115888">
              <a:buClr>
                <a:srgbClr val="626D6E"/>
              </a:buClr>
              <a:buSzPct val="80000"/>
              <a:defRPr sz="2000">
                <a:solidFill>
                  <a:schemeClr val="bg2"/>
                </a:solidFill>
              </a:defRPr>
            </a:lvl2pPr>
            <a:lvl3pPr marL="1030288" indent="-115888">
              <a:buClr>
                <a:srgbClr val="626D6E"/>
              </a:buClr>
              <a:buSzPct val="80000"/>
              <a:defRPr sz="2000">
                <a:solidFill>
                  <a:schemeClr val="bg2"/>
                </a:solidFill>
              </a:defRPr>
            </a:lvl3pPr>
            <a:lvl4pPr>
              <a:buClr>
                <a:schemeClr val="accent1"/>
              </a:buClr>
              <a:defRPr sz="1800">
                <a:solidFill>
                  <a:schemeClr val="tx2"/>
                </a:solidFill>
              </a:defRPr>
            </a:lvl4pPr>
            <a:lvl5pPr>
              <a:buClr>
                <a:schemeClr val="accent1"/>
              </a:buClr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dirty="0"/>
              <a:t>Confidential, Dynatrace LLC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361E82BE-B626-4EB2-8898-B03C44A2E9A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1188721" y="436759"/>
            <a:ext cx="9811976" cy="75762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12"/>
          </p:nvPr>
        </p:nvSpPr>
        <p:spPr>
          <a:xfrm>
            <a:off x="6524786" y="1825624"/>
            <a:ext cx="4475911" cy="3753765"/>
          </a:xfrm>
        </p:spPr>
        <p:txBody>
          <a:bodyPr>
            <a:noAutofit/>
          </a:bodyPr>
          <a:lstStyle>
            <a:lvl1pPr marL="231775" indent="-231775">
              <a:buClr>
                <a:schemeClr val="accent1"/>
              </a:buClr>
              <a:buFont typeface="Arial" panose="020B0604020202020204" pitchFamily="34" charset="0"/>
              <a:buChar char="•"/>
              <a:defRPr sz="2400"/>
            </a:lvl1pPr>
            <a:lvl2pPr marL="573088" indent="-115888">
              <a:buClr>
                <a:srgbClr val="626D6E"/>
              </a:buClr>
              <a:buSzPct val="80000"/>
              <a:defRPr sz="2000">
                <a:solidFill>
                  <a:schemeClr val="bg2"/>
                </a:solidFill>
              </a:defRPr>
            </a:lvl2pPr>
            <a:lvl3pPr marL="1030288" indent="-115888">
              <a:buClr>
                <a:srgbClr val="626D6E"/>
              </a:buClr>
              <a:buSzPct val="80000"/>
              <a:defRPr sz="2000">
                <a:solidFill>
                  <a:schemeClr val="bg2"/>
                </a:solidFill>
              </a:defRPr>
            </a:lvl3pPr>
            <a:lvl4pPr>
              <a:buClr>
                <a:schemeClr val="accent1"/>
              </a:buClr>
              <a:defRPr sz="1800">
                <a:solidFill>
                  <a:schemeClr val="tx2"/>
                </a:solidFill>
              </a:defRPr>
            </a:lvl4pPr>
            <a:lvl5pPr>
              <a:buClr>
                <a:schemeClr val="accent1"/>
              </a:buClr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0395063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/3 image_1/3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867" y="904866"/>
            <a:ext cx="4360922" cy="708301"/>
          </a:xfrm>
        </p:spPr>
        <p:txBody>
          <a:bodyPr>
            <a:no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1866" y="2518033"/>
            <a:ext cx="4360921" cy="3310309"/>
          </a:xfrm>
        </p:spPr>
        <p:txBody>
          <a:bodyPr>
            <a:noAutofit/>
          </a:bodyPr>
          <a:lstStyle>
            <a:lvl1pPr>
              <a:buClr>
                <a:schemeClr val="accent1"/>
              </a:buClr>
              <a:defRPr>
                <a:solidFill>
                  <a:schemeClr val="tx1"/>
                </a:solidFill>
              </a:defRPr>
            </a:lvl1pPr>
            <a:lvl2pPr marL="627063" indent="-169863">
              <a:buClr>
                <a:srgbClr val="414141"/>
              </a:buClr>
              <a:buSzPct val="80000"/>
              <a:buFont typeface="Arial" panose="020B0604020202020204" pitchFamily="34" charset="0"/>
              <a:buChar char="•"/>
              <a:defRPr>
                <a:solidFill>
                  <a:schemeClr val="bg2"/>
                </a:solidFill>
              </a:defRPr>
            </a:lvl2pPr>
            <a:lvl3pPr marL="1084263" indent="-169863">
              <a:buClr>
                <a:srgbClr val="414141"/>
              </a:buClr>
              <a:buSzPct val="80000"/>
              <a:buFont typeface="Arial" panose="020B0604020202020204" pitchFamily="34" charset="0"/>
              <a:buChar char="•"/>
              <a:defRPr>
                <a:solidFill>
                  <a:schemeClr val="bg2"/>
                </a:solidFill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A0369-9F40-4B56-945B-D8308AE94A9C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 userDrawn="1"/>
        </p:nvSpPr>
        <p:spPr>
          <a:xfrm>
            <a:off x="5380900" y="6627168"/>
            <a:ext cx="1430200" cy="230832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/>
            <a:r>
              <a:rPr lang="en-US" sz="900" dirty="0">
                <a:solidFill>
                  <a:schemeClr val="tx2"/>
                </a:solidFill>
              </a:rPr>
              <a:t>Copyright 2016, Dynatrace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4522788" y="0"/>
            <a:ext cx="7669212" cy="6858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56645" y="6656636"/>
            <a:ext cx="4114800" cy="2013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dirty="0"/>
              <a:t>Confidential, Dynatrace LLC</a:t>
            </a:r>
          </a:p>
        </p:txBody>
      </p:sp>
    </p:spTree>
    <p:extLst>
      <p:ext uri="{BB962C8B-B14F-4D97-AF65-F5344CB8AC3E}">
        <p14:creationId xmlns:p14="http://schemas.microsoft.com/office/powerpoint/2010/main" val="6644259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mphasis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1"/>
          <p:cNvSpPr>
            <a:spLocks noGrp="1"/>
          </p:cNvSpPr>
          <p:nvPr>
            <p:ph type="title" hasCustomPrompt="1"/>
          </p:nvPr>
        </p:nvSpPr>
        <p:spPr>
          <a:xfrm>
            <a:off x="949124" y="2229759"/>
            <a:ext cx="6381478" cy="2968894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5400">
                <a:solidFill>
                  <a:schemeClr val="tx1"/>
                </a:solidFill>
                <a:latin typeface="+mj-lt"/>
                <a:ea typeface="Roboto Light" panose="02000000000000000000" pitchFamily="2" charset="0"/>
              </a:defRPr>
            </a:lvl1pPr>
          </a:lstStyle>
          <a:p>
            <a:r>
              <a:rPr lang="en-US" dirty="0"/>
              <a:t>Click to add section title</a:t>
            </a:r>
            <a:endParaRPr lang="pl-PL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72553" y="1702118"/>
            <a:ext cx="4619447" cy="5441088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r>
              <a:rPr lang="en-US" dirty="0"/>
              <a:t>Confidential, Dynatrace LLC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1E82BE-B626-4EB2-8898-B03C44A2E9A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4746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mphasis_dar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1"/>
          <p:cNvSpPr>
            <a:spLocks noGrp="1"/>
          </p:cNvSpPr>
          <p:nvPr>
            <p:ph type="title" hasCustomPrompt="1"/>
          </p:nvPr>
        </p:nvSpPr>
        <p:spPr>
          <a:xfrm>
            <a:off x="949124" y="2229759"/>
            <a:ext cx="6381478" cy="2968894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5400" baseline="0">
                <a:solidFill>
                  <a:schemeClr val="bg1"/>
                </a:solidFill>
                <a:latin typeface="+mj-lt"/>
                <a:ea typeface="Roboto Light" panose="02000000000000000000" pitchFamily="2" charset="0"/>
              </a:defRPr>
            </a:lvl1pPr>
          </a:lstStyle>
          <a:p>
            <a:r>
              <a:rPr lang="en-US" dirty="0"/>
              <a:t>Click to add section title</a:t>
            </a:r>
            <a:endParaRPr lang="pl-PL" dirty="0"/>
          </a:p>
        </p:txBody>
      </p:sp>
      <p:grpSp>
        <p:nvGrpSpPr>
          <p:cNvPr id="4" name="Group 3"/>
          <p:cNvGrpSpPr/>
          <p:nvPr userDrawn="1"/>
        </p:nvGrpSpPr>
        <p:grpSpPr>
          <a:xfrm flipH="1">
            <a:off x="7421725" y="3833813"/>
            <a:ext cx="4243387" cy="3040062"/>
            <a:chOff x="611188" y="3833813"/>
            <a:chExt cx="4243387" cy="3040062"/>
          </a:xfrm>
        </p:grpSpPr>
        <p:sp>
          <p:nvSpPr>
            <p:cNvPr id="5" name="AutoShape 3"/>
            <p:cNvSpPr>
              <a:spLocks noChangeAspect="1" noChangeArrowheads="1" noTextEdit="1"/>
            </p:cNvSpPr>
            <p:nvPr/>
          </p:nvSpPr>
          <p:spPr bwMode="auto">
            <a:xfrm>
              <a:off x="611188" y="3833813"/>
              <a:ext cx="4243387" cy="3040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2132013" y="4141788"/>
              <a:ext cx="2508250" cy="1670050"/>
            </a:xfrm>
            <a:custGeom>
              <a:avLst/>
              <a:gdLst>
                <a:gd name="T0" fmla="*/ 1225 w 3159"/>
                <a:gd name="T1" fmla="*/ 0 h 2104"/>
                <a:gd name="T2" fmla="*/ 1612 w 3159"/>
                <a:gd name="T3" fmla="*/ 77 h 2104"/>
                <a:gd name="T4" fmla="*/ 1893 w 3159"/>
                <a:gd name="T5" fmla="*/ 549 h 2104"/>
                <a:gd name="T6" fmla="*/ 2482 w 3159"/>
                <a:gd name="T7" fmla="*/ 622 h 2104"/>
                <a:gd name="T8" fmla="*/ 2808 w 3159"/>
                <a:gd name="T9" fmla="*/ 319 h 2104"/>
                <a:gd name="T10" fmla="*/ 3159 w 3159"/>
                <a:gd name="T11" fmla="*/ 475 h 2104"/>
                <a:gd name="T12" fmla="*/ 1343 w 3159"/>
                <a:gd name="T13" fmla="*/ 1477 h 2104"/>
                <a:gd name="T14" fmla="*/ 759 w 3159"/>
                <a:gd name="T15" fmla="*/ 1663 h 2104"/>
                <a:gd name="T16" fmla="*/ 754 w 3159"/>
                <a:gd name="T17" fmla="*/ 1806 h 2104"/>
                <a:gd name="T18" fmla="*/ 326 w 3159"/>
                <a:gd name="T19" fmla="*/ 2043 h 2104"/>
                <a:gd name="T20" fmla="*/ 0 w 3159"/>
                <a:gd name="T21" fmla="*/ 2104 h 2104"/>
                <a:gd name="T22" fmla="*/ 1225 w 3159"/>
                <a:gd name="T23" fmla="*/ 0 h 2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159" h="2104">
                  <a:moveTo>
                    <a:pt x="1225" y="0"/>
                  </a:moveTo>
                  <a:lnTo>
                    <a:pt x="1612" y="77"/>
                  </a:lnTo>
                  <a:lnTo>
                    <a:pt x="1893" y="549"/>
                  </a:lnTo>
                  <a:lnTo>
                    <a:pt x="2482" y="622"/>
                  </a:lnTo>
                  <a:lnTo>
                    <a:pt x="2808" y="319"/>
                  </a:lnTo>
                  <a:lnTo>
                    <a:pt x="3159" y="475"/>
                  </a:lnTo>
                  <a:lnTo>
                    <a:pt x="1343" y="1477"/>
                  </a:lnTo>
                  <a:lnTo>
                    <a:pt x="759" y="1663"/>
                  </a:lnTo>
                  <a:lnTo>
                    <a:pt x="754" y="1806"/>
                  </a:lnTo>
                  <a:lnTo>
                    <a:pt x="326" y="2043"/>
                  </a:lnTo>
                  <a:lnTo>
                    <a:pt x="0" y="2104"/>
                  </a:lnTo>
                  <a:lnTo>
                    <a:pt x="1225" y="0"/>
                  </a:lnTo>
                  <a:close/>
                </a:path>
              </a:pathLst>
            </a:custGeom>
            <a:solidFill>
              <a:srgbClr val="B7B7B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2163763" y="4368800"/>
              <a:ext cx="1827212" cy="1436687"/>
            </a:xfrm>
            <a:custGeom>
              <a:avLst/>
              <a:gdLst>
                <a:gd name="T0" fmla="*/ 1625 w 2302"/>
                <a:gd name="T1" fmla="*/ 0 h 1809"/>
                <a:gd name="T2" fmla="*/ 1908 w 2302"/>
                <a:gd name="T3" fmla="*/ 269 h 1809"/>
                <a:gd name="T4" fmla="*/ 2302 w 2302"/>
                <a:gd name="T5" fmla="*/ 274 h 1809"/>
                <a:gd name="T6" fmla="*/ 207 w 2302"/>
                <a:gd name="T7" fmla="*/ 1748 h 1809"/>
                <a:gd name="T8" fmla="*/ 0 w 2302"/>
                <a:gd name="T9" fmla="*/ 1809 h 1809"/>
                <a:gd name="T10" fmla="*/ 1625 w 2302"/>
                <a:gd name="T11" fmla="*/ 0 h 18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02" h="1809">
                  <a:moveTo>
                    <a:pt x="1625" y="0"/>
                  </a:moveTo>
                  <a:lnTo>
                    <a:pt x="1908" y="269"/>
                  </a:lnTo>
                  <a:lnTo>
                    <a:pt x="2302" y="274"/>
                  </a:lnTo>
                  <a:lnTo>
                    <a:pt x="207" y="1748"/>
                  </a:lnTo>
                  <a:lnTo>
                    <a:pt x="0" y="1809"/>
                  </a:lnTo>
                  <a:lnTo>
                    <a:pt x="1625" y="0"/>
                  </a:lnTo>
                  <a:close/>
                </a:path>
              </a:pathLst>
            </a:custGeom>
            <a:solidFill>
              <a:srgbClr val="CCCCC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  <p:sp>
          <p:nvSpPr>
            <p:cNvPr id="8" name="Freeform 7"/>
            <p:cNvSpPr>
              <a:spLocks noEditPoints="1"/>
            </p:cNvSpPr>
            <p:nvPr/>
          </p:nvSpPr>
          <p:spPr bwMode="auto">
            <a:xfrm flipH="1">
              <a:off x="3073400" y="3836988"/>
              <a:ext cx="1779587" cy="825500"/>
            </a:xfrm>
            <a:custGeom>
              <a:avLst/>
              <a:gdLst>
                <a:gd name="T0" fmla="*/ 1283 w 2242"/>
                <a:gd name="T1" fmla="*/ 420 h 1041"/>
                <a:gd name="T2" fmla="*/ 1282 w 2242"/>
                <a:gd name="T3" fmla="*/ 577 h 1041"/>
                <a:gd name="T4" fmla="*/ 1256 w 2242"/>
                <a:gd name="T5" fmla="*/ 806 h 1041"/>
                <a:gd name="T6" fmla="*/ 1232 w 2242"/>
                <a:gd name="T7" fmla="*/ 889 h 1041"/>
                <a:gd name="T8" fmla="*/ 1199 w 2242"/>
                <a:gd name="T9" fmla="*/ 913 h 1041"/>
                <a:gd name="T10" fmla="*/ 1220 w 2242"/>
                <a:gd name="T11" fmla="*/ 873 h 1041"/>
                <a:gd name="T12" fmla="*/ 1232 w 2242"/>
                <a:gd name="T13" fmla="*/ 766 h 1041"/>
                <a:gd name="T14" fmla="*/ 1230 w 2242"/>
                <a:gd name="T15" fmla="*/ 686 h 1041"/>
                <a:gd name="T16" fmla="*/ 1091 w 2242"/>
                <a:gd name="T17" fmla="*/ 683 h 1041"/>
                <a:gd name="T18" fmla="*/ 995 w 2242"/>
                <a:gd name="T19" fmla="*/ 676 h 1041"/>
                <a:gd name="T20" fmla="*/ 810 w 2242"/>
                <a:gd name="T21" fmla="*/ 869 h 1041"/>
                <a:gd name="T22" fmla="*/ 932 w 2242"/>
                <a:gd name="T23" fmla="*/ 889 h 1041"/>
                <a:gd name="T24" fmla="*/ 1078 w 2242"/>
                <a:gd name="T25" fmla="*/ 907 h 1041"/>
                <a:gd name="T26" fmla="*/ 1180 w 2242"/>
                <a:gd name="T27" fmla="*/ 915 h 1041"/>
                <a:gd name="T28" fmla="*/ 1191 w 2242"/>
                <a:gd name="T29" fmla="*/ 915 h 1041"/>
                <a:gd name="T30" fmla="*/ 1240 w 2242"/>
                <a:gd name="T31" fmla="*/ 908 h 1041"/>
                <a:gd name="T32" fmla="*/ 1321 w 2242"/>
                <a:gd name="T33" fmla="*/ 835 h 1041"/>
                <a:gd name="T34" fmla="*/ 1421 w 2242"/>
                <a:gd name="T35" fmla="*/ 740 h 1041"/>
                <a:gd name="T36" fmla="*/ 1487 w 2242"/>
                <a:gd name="T37" fmla="*/ 676 h 1041"/>
                <a:gd name="T38" fmla="*/ 1512 w 2242"/>
                <a:gd name="T39" fmla="*/ 621 h 1041"/>
                <a:gd name="T40" fmla="*/ 1505 w 2242"/>
                <a:gd name="T41" fmla="*/ 435 h 1041"/>
                <a:gd name="T42" fmla="*/ 1491 w 2242"/>
                <a:gd name="T43" fmla="*/ 276 h 1041"/>
                <a:gd name="T44" fmla="*/ 1483 w 2242"/>
                <a:gd name="T45" fmla="*/ 208 h 1041"/>
                <a:gd name="T46" fmla="*/ 985 w 2242"/>
                <a:gd name="T47" fmla="*/ 146 h 1041"/>
                <a:gd name="T48" fmla="*/ 917 w 2242"/>
                <a:gd name="T49" fmla="*/ 209 h 1041"/>
                <a:gd name="T50" fmla="*/ 817 w 2242"/>
                <a:gd name="T51" fmla="*/ 305 h 1041"/>
                <a:gd name="T52" fmla="*/ 741 w 2242"/>
                <a:gd name="T53" fmla="*/ 383 h 1041"/>
                <a:gd name="T54" fmla="*/ 731 w 2242"/>
                <a:gd name="T55" fmla="*/ 432 h 1041"/>
                <a:gd name="T56" fmla="*/ 734 w 2242"/>
                <a:gd name="T57" fmla="*/ 555 h 1041"/>
                <a:gd name="T58" fmla="*/ 749 w 2242"/>
                <a:gd name="T59" fmla="*/ 732 h 1041"/>
                <a:gd name="T60" fmla="*/ 760 w 2242"/>
                <a:gd name="T61" fmla="*/ 829 h 1041"/>
                <a:gd name="T62" fmla="*/ 959 w 2242"/>
                <a:gd name="T63" fmla="*/ 621 h 1041"/>
                <a:gd name="T64" fmla="*/ 961 w 2242"/>
                <a:gd name="T65" fmla="*/ 464 h 1041"/>
                <a:gd name="T66" fmla="*/ 930 w 2242"/>
                <a:gd name="T67" fmla="*/ 402 h 1041"/>
                <a:gd name="T68" fmla="*/ 825 w 2242"/>
                <a:gd name="T69" fmla="*/ 399 h 1041"/>
                <a:gd name="T70" fmla="*/ 739 w 2242"/>
                <a:gd name="T71" fmla="*/ 420 h 1041"/>
                <a:gd name="T72" fmla="*/ 758 w 2242"/>
                <a:gd name="T73" fmla="*/ 393 h 1041"/>
                <a:gd name="T74" fmla="*/ 844 w 2242"/>
                <a:gd name="T75" fmla="*/ 372 h 1041"/>
                <a:gd name="T76" fmla="*/ 1065 w 2242"/>
                <a:gd name="T77" fmla="*/ 359 h 1041"/>
                <a:gd name="T78" fmla="*/ 1214 w 2242"/>
                <a:gd name="T79" fmla="*/ 363 h 1041"/>
                <a:gd name="T80" fmla="*/ 1452 w 2242"/>
                <a:gd name="T81" fmla="*/ 175 h 1041"/>
                <a:gd name="T82" fmla="*/ 1384 w 2242"/>
                <a:gd name="T83" fmla="*/ 164 h 1041"/>
                <a:gd name="T84" fmla="*/ 1227 w 2242"/>
                <a:gd name="T85" fmla="*/ 141 h 1041"/>
                <a:gd name="T86" fmla="*/ 1040 w 2242"/>
                <a:gd name="T87" fmla="*/ 125 h 1041"/>
                <a:gd name="T88" fmla="*/ 1334 w 2242"/>
                <a:gd name="T89" fmla="*/ 8 h 1041"/>
                <a:gd name="T90" fmla="*/ 1716 w 2242"/>
                <a:gd name="T91" fmla="*/ 80 h 1041"/>
                <a:gd name="T92" fmla="*/ 2014 w 2242"/>
                <a:gd name="T93" fmla="*/ 206 h 1041"/>
                <a:gd name="T94" fmla="*/ 2197 w 2242"/>
                <a:gd name="T95" fmla="*/ 375 h 1041"/>
                <a:gd name="T96" fmla="*/ 2236 w 2242"/>
                <a:gd name="T97" fmla="*/ 571 h 1041"/>
                <a:gd name="T98" fmla="*/ 2121 w 2242"/>
                <a:gd name="T99" fmla="*/ 756 h 1041"/>
                <a:gd name="T100" fmla="*/ 1878 w 2242"/>
                <a:gd name="T101" fmla="*/ 905 h 1041"/>
                <a:gd name="T102" fmla="*/ 1534 w 2242"/>
                <a:gd name="T103" fmla="*/ 1006 h 1041"/>
                <a:gd name="T104" fmla="*/ 1121 w 2242"/>
                <a:gd name="T105" fmla="*/ 1041 h 1041"/>
                <a:gd name="T106" fmla="*/ 710 w 2242"/>
                <a:gd name="T107" fmla="*/ 1006 h 1041"/>
                <a:gd name="T108" fmla="*/ 366 w 2242"/>
                <a:gd name="T109" fmla="*/ 905 h 1041"/>
                <a:gd name="T110" fmla="*/ 122 w 2242"/>
                <a:gd name="T111" fmla="*/ 756 h 1041"/>
                <a:gd name="T112" fmla="*/ 7 w 2242"/>
                <a:gd name="T113" fmla="*/ 571 h 1041"/>
                <a:gd name="T114" fmla="*/ 46 w 2242"/>
                <a:gd name="T115" fmla="*/ 375 h 1041"/>
                <a:gd name="T116" fmla="*/ 229 w 2242"/>
                <a:gd name="T117" fmla="*/ 206 h 1041"/>
                <a:gd name="T118" fmla="*/ 527 w 2242"/>
                <a:gd name="T119" fmla="*/ 80 h 1041"/>
                <a:gd name="T120" fmla="*/ 909 w 2242"/>
                <a:gd name="T121" fmla="*/ 8 h 10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242" h="1041">
                  <a:moveTo>
                    <a:pt x="1483" y="208"/>
                  </a:moveTo>
                  <a:lnTo>
                    <a:pt x="1282" y="399"/>
                  </a:lnTo>
                  <a:lnTo>
                    <a:pt x="1282" y="404"/>
                  </a:lnTo>
                  <a:lnTo>
                    <a:pt x="1283" y="420"/>
                  </a:lnTo>
                  <a:lnTo>
                    <a:pt x="1283" y="448"/>
                  </a:lnTo>
                  <a:lnTo>
                    <a:pt x="1283" y="483"/>
                  </a:lnTo>
                  <a:lnTo>
                    <a:pt x="1283" y="527"/>
                  </a:lnTo>
                  <a:lnTo>
                    <a:pt x="1282" y="577"/>
                  </a:lnTo>
                  <a:lnTo>
                    <a:pt x="1277" y="636"/>
                  </a:lnTo>
                  <a:lnTo>
                    <a:pt x="1272" y="696"/>
                  </a:lnTo>
                  <a:lnTo>
                    <a:pt x="1264" y="753"/>
                  </a:lnTo>
                  <a:lnTo>
                    <a:pt x="1256" y="806"/>
                  </a:lnTo>
                  <a:lnTo>
                    <a:pt x="1248" y="850"/>
                  </a:lnTo>
                  <a:lnTo>
                    <a:pt x="1246" y="861"/>
                  </a:lnTo>
                  <a:lnTo>
                    <a:pt x="1241" y="874"/>
                  </a:lnTo>
                  <a:lnTo>
                    <a:pt x="1232" y="889"/>
                  </a:lnTo>
                  <a:lnTo>
                    <a:pt x="1219" y="903"/>
                  </a:lnTo>
                  <a:lnTo>
                    <a:pt x="1210" y="907"/>
                  </a:lnTo>
                  <a:lnTo>
                    <a:pt x="1206" y="912"/>
                  </a:lnTo>
                  <a:lnTo>
                    <a:pt x="1199" y="913"/>
                  </a:lnTo>
                  <a:lnTo>
                    <a:pt x="1193" y="915"/>
                  </a:lnTo>
                  <a:lnTo>
                    <a:pt x="1204" y="907"/>
                  </a:lnTo>
                  <a:lnTo>
                    <a:pt x="1214" y="892"/>
                  </a:lnTo>
                  <a:lnTo>
                    <a:pt x="1220" y="873"/>
                  </a:lnTo>
                  <a:lnTo>
                    <a:pt x="1225" y="848"/>
                  </a:lnTo>
                  <a:lnTo>
                    <a:pt x="1228" y="821"/>
                  </a:lnTo>
                  <a:lnTo>
                    <a:pt x="1230" y="793"/>
                  </a:lnTo>
                  <a:lnTo>
                    <a:pt x="1232" y="766"/>
                  </a:lnTo>
                  <a:lnTo>
                    <a:pt x="1232" y="740"/>
                  </a:lnTo>
                  <a:lnTo>
                    <a:pt x="1230" y="717"/>
                  </a:lnTo>
                  <a:lnTo>
                    <a:pt x="1230" y="699"/>
                  </a:lnTo>
                  <a:lnTo>
                    <a:pt x="1230" y="686"/>
                  </a:lnTo>
                  <a:lnTo>
                    <a:pt x="1228" y="683"/>
                  </a:lnTo>
                  <a:lnTo>
                    <a:pt x="1178" y="683"/>
                  </a:lnTo>
                  <a:lnTo>
                    <a:pt x="1131" y="683"/>
                  </a:lnTo>
                  <a:lnTo>
                    <a:pt x="1091" y="683"/>
                  </a:lnTo>
                  <a:lnTo>
                    <a:pt x="1057" y="681"/>
                  </a:lnTo>
                  <a:lnTo>
                    <a:pt x="1029" y="678"/>
                  </a:lnTo>
                  <a:lnTo>
                    <a:pt x="1008" y="676"/>
                  </a:lnTo>
                  <a:lnTo>
                    <a:pt x="995" y="676"/>
                  </a:lnTo>
                  <a:lnTo>
                    <a:pt x="992" y="675"/>
                  </a:lnTo>
                  <a:lnTo>
                    <a:pt x="791" y="866"/>
                  </a:lnTo>
                  <a:lnTo>
                    <a:pt x="796" y="866"/>
                  </a:lnTo>
                  <a:lnTo>
                    <a:pt x="810" y="869"/>
                  </a:lnTo>
                  <a:lnTo>
                    <a:pt x="831" y="873"/>
                  </a:lnTo>
                  <a:lnTo>
                    <a:pt x="859" y="877"/>
                  </a:lnTo>
                  <a:lnTo>
                    <a:pt x="893" y="884"/>
                  </a:lnTo>
                  <a:lnTo>
                    <a:pt x="932" y="889"/>
                  </a:lnTo>
                  <a:lnTo>
                    <a:pt x="972" y="895"/>
                  </a:lnTo>
                  <a:lnTo>
                    <a:pt x="1018" y="900"/>
                  </a:lnTo>
                  <a:lnTo>
                    <a:pt x="1047" y="903"/>
                  </a:lnTo>
                  <a:lnTo>
                    <a:pt x="1078" y="907"/>
                  </a:lnTo>
                  <a:lnTo>
                    <a:pt x="1108" y="910"/>
                  </a:lnTo>
                  <a:lnTo>
                    <a:pt x="1138" y="912"/>
                  </a:lnTo>
                  <a:lnTo>
                    <a:pt x="1162" y="913"/>
                  </a:lnTo>
                  <a:lnTo>
                    <a:pt x="1180" y="915"/>
                  </a:lnTo>
                  <a:lnTo>
                    <a:pt x="1189" y="915"/>
                  </a:lnTo>
                  <a:lnTo>
                    <a:pt x="1191" y="915"/>
                  </a:lnTo>
                  <a:lnTo>
                    <a:pt x="1193" y="915"/>
                  </a:lnTo>
                  <a:lnTo>
                    <a:pt x="1191" y="915"/>
                  </a:lnTo>
                  <a:lnTo>
                    <a:pt x="1202" y="916"/>
                  </a:lnTo>
                  <a:lnTo>
                    <a:pt x="1209" y="916"/>
                  </a:lnTo>
                  <a:lnTo>
                    <a:pt x="1222" y="915"/>
                  </a:lnTo>
                  <a:lnTo>
                    <a:pt x="1240" y="908"/>
                  </a:lnTo>
                  <a:lnTo>
                    <a:pt x="1259" y="895"/>
                  </a:lnTo>
                  <a:lnTo>
                    <a:pt x="1277" y="877"/>
                  </a:lnTo>
                  <a:lnTo>
                    <a:pt x="1298" y="858"/>
                  </a:lnTo>
                  <a:lnTo>
                    <a:pt x="1321" y="835"/>
                  </a:lnTo>
                  <a:lnTo>
                    <a:pt x="1347" y="811"/>
                  </a:lnTo>
                  <a:lnTo>
                    <a:pt x="1372" y="787"/>
                  </a:lnTo>
                  <a:lnTo>
                    <a:pt x="1397" y="762"/>
                  </a:lnTo>
                  <a:lnTo>
                    <a:pt x="1421" y="740"/>
                  </a:lnTo>
                  <a:lnTo>
                    <a:pt x="1444" y="719"/>
                  </a:lnTo>
                  <a:lnTo>
                    <a:pt x="1463" y="701"/>
                  </a:lnTo>
                  <a:lnTo>
                    <a:pt x="1478" y="686"/>
                  </a:lnTo>
                  <a:lnTo>
                    <a:pt x="1487" y="676"/>
                  </a:lnTo>
                  <a:lnTo>
                    <a:pt x="1502" y="657"/>
                  </a:lnTo>
                  <a:lnTo>
                    <a:pt x="1510" y="641"/>
                  </a:lnTo>
                  <a:lnTo>
                    <a:pt x="1512" y="628"/>
                  </a:lnTo>
                  <a:lnTo>
                    <a:pt x="1512" y="621"/>
                  </a:lnTo>
                  <a:lnTo>
                    <a:pt x="1512" y="587"/>
                  </a:lnTo>
                  <a:lnTo>
                    <a:pt x="1510" y="542"/>
                  </a:lnTo>
                  <a:lnTo>
                    <a:pt x="1509" y="492"/>
                  </a:lnTo>
                  <a:lnTo>
                    <a:pt x="1505" y="435"/>
                  </a:lnTo>
                  <a:lnTo>
                    <a:pt x="1502" y="389"/>
                  </a:lnTo>
                  <a:lnTo>
                    <a:pt x="1497" y="347"/>
                  </a:lnTo>
                  <a:lnTo>
                    <a:pt x="1494" y="310"/>
                  </a:lnTo>
                  <a:lnTo>
                    <a:pt x="1491" y="276"/>
                  </a:lnTo>
                  <a:lnTo>
                    <a:pt x="1487" y="248"/>
                  </a:lnTo>
                  <a:lnTo>
                    <a:pt x="1484" y="226"/>
                  </a:lnTo>
                  <a:lnTo>
                    <a:pt x="1483" y="213"/>
                  </a:lnTo>
                  <a:lnTo>
                    <a:pt x="1483" y="208"/>
                  </a:lnTo>
                  <a:close/>
                  <a:moveTo>
                    <a:pt x="1034" y="125"/>
                  </a:moveTo>
                  <a:lnTo>
                    <a:pt x="1021" y="127"/>
                  </a:lnTo>
                  <a:lnTo>
                    <a:pt x="1005" y="133"/>
                  </a:lnTo>
                  <a:lnTo>
                    <a:pt x="985" y="146"/>
                  </a:lnTo>
                  <a:lnTo>
                    <a:pt x="974" y="156"/>
                  </a:lnTo>
                  <a:lnTo>
                    <a:pt x="959" y="171"/>
                  </a:lnTo>
                  <a:lnTo>
                    <a:pt x="940" y="188"/>
                  </a:lnTo>
                  <a:lnTo>
                    <a:pt x="917" y="209"/>
                  </a:lnTo>
                  <a:lnTo>
                    <a:pt x="893" y="234"/>
                  </a:lnTo>
                  <a:lnTo>
                    <a:pt x="869" y="258"/>
                  </a:lnTo>
                  <a:lnTo>
                    <a:pt x="843" y="282"/>
                  </a:lnTo>
                  <a:lnTo>
                    <a:pt x="817" y="305"/>
                  </a:lnTo>
                  <a:lnTo>
                    <a:pt x="794" y="328"/>
                  </a:lnTo>
                  <a:lnTo>
                    <a:pt x="773" y="347"/>
                  </a:lnTo>
                  <a:lnTo>
                    <a:pt x="755" y="365"/>
                  </a:lnTo>
                  <a:lnTo>
                    <a:pt x="741" y="383"/>
                  </a:lnTo>
                  <a:lnTo>
                    <a:pt x="733" y="401"/>
                  </a:lnTo>
                  <a:lnTo>
                    <a:pt x="731" y="414"/>
                  </a:lnTo>
                  <a:lnTo>
                    <a:pt x="731" y="420"/>
                  </a:lnTo>
                  <a:lnTo>
                    <a:pt x="731" y="432"/>
                  </a:lnTo>
                  <a:lnTo>
                    <a:pt x="731" y="432"/>
                  </a:lnTo>
                  <a:lnTo>
                    <a:pt x="731" y="466"/>
                  </a:lnTo>
                  <a:lnTo>
                    <a:pt x="733" y="508"/>
                  </a:lnTo>
                  <a:lnTo>
                    <a:pt x="734" y="555"/>
                  </a:lnTo>
                  <a:lnTo>
                    <a:pt x="737" y="607"/>
                  </a:lnTo>
                  <a:lnTo>
                    <a:pt x="741" y="650"/>
                  </a:lnTo>
                  <a:lnTo>
                    <a:pt x="744" y="693"/>
                  </a:lnTo>
                  <a:lnTo>
                    <a:pt x="749" y="732"/>
                  </a:lnTo>
                  <a:lnTo>
                    <a:pt x="752" y="766"/>
                  </a:lnTo>
                  <a:lnTo>
                    <a:pt x="755" y="793"/>
                  </a:lnTo>
                  <a:lnTo>
                    <a:pt x="758" y="816"/>
                  </a:lnTo>
                  <a:lnTo>
                    <a:pt x="760" y="829"/>
                  </a:lnTo>
                  <a:lnTo>
                    <a:pt x="760" y="834"/>
                  </a:lnTo>
                  <a:lnTo>
                    <a:pt x="961" y="642"/>
                  </a:lnTo>
                  <a:lnTo>
                    <a:pt x="961" y="637"/>
                  </a:lnTo>
                  <a:lnTo>
                    <a:pt x="959" y="621"/>
                  </a:lnTo>
                  <a:lnTo>
                    <a:pt x="959" y="594"/>
                  </a:lnTo>
                  <a:lnTo>
                    <a:pt x="959" y="558"/>
                  </a:lnTo>
                  <a:lnTo>
                    <a:pt x="959" y="514"/>
                  </a:lnTo>
                  <a:lnTo>
                    <a:pt x="961" y="464"/>
                  </a:lnTo>
                  <a:lnTo>
                    <a:pt x="966" y="406"/>
                  </a:lnTo>
                  <a:lnTo>
                    <a:pt x="961" y="404"/>
                  </a:lnTo>
                  <a:lnTo>
                    <a:pt x="950" y="404"/>
                  </a:lnTo>
                  <a:lnTo>
                    <a:pt x="930" y="402"/>
                  </a:lnTo>
                  <a:lnTo>
                    <a:pt x="908" y="401"/>
                  </a:lnTo>
                  <a:lnTo>
                    <a:pt x="882" y="399"/>
                  </a:lnTo>
                  <a:lnTo>
                    <a:pt x="852" y="399"/>
                  </a:lnTo>
                  <a:lnTo>
                    <a:pt x="825" y="399"/>
                  </a:lnTo>
                  <a:lnTo>
                    <a:pt x="797" y="401"/>
                  </a:lnTo>
                  <a:lnTo>
                    <a:pt x="773" y="406"/>
                  </a:lnTo>
                  <a:lnTo>
                    <a:pt x="754" y="412"/>
                  </a:lnTo>
                  <a:lnTo>
                    <a:pt x="739" y="420"/>
                  </a:lnTo>
                  <a:lnTo>
                    <a:pt x="731" y="432"/>
                  </a:lnTo>
                  <a:lnTo>
                    <a:pt x="736" y="419"/>
                  </a:lnTo>
                  <a:lnTo>
                    <a:pt x="746" y="406"/>
                  </a:lnTo>
                  <a:lnTo>
                    <a:pt x="758" y="393"/>
                  </a:lnTo>
                  <a:lnTo>
                    <a:pt x="775" y="385"/>
                  </a:lnTo>
                  <a:lnTo>
                    <a:pt x="788" y="380"/>
                  </a:lnTo>
                  <a:lnTo>
                    <a:pt x="799" y="378"/>
                  </a:lnTo>
                  <a:lnTo>
                    <a:pt x="844" y="372"/>
                  </a:lnTo>
                  <a:lnTo>
                    <a:pt x="896" y="367"/>
                  </a:lnTo>
                  <a:lnTo>
                    <a:pt x="954" y="362"/>
                  </a:lnTo>
                  <a:lnTo>
                    <a:pt x="1014" y="359"/>
                  </a:lnTo>
                  <a:lnTo>
                    <a:pt x="1065" y="359"/>
                  </a:lnTo>
                  <a:lnTo>
                    <a:pt x="1112" y="359"/>
                  </a:lnTo>
                  <a:lnTo>
                    <a:pt x="1152" y="360"/>
                  </a:lnTo>
                  <a:lnTo>
                    <a:pt x="1186" y="362"/>
                  </a:lnTo>
                  <a:lnTo>
                    <a:pt x="1214" y="363"/>
                  </a:lnTo>
                  <a:lnTo>
                    <a:pt x="1235" y="365"/>
                  </a:lnTo>
                  <a:lnTo>
                    <a:pt x="1248" y="367"/>
                  </a:lnTo>
                  <a:lnTo>
                    <a:pt x="1251" y="367"/>
                  </a:lnTo>
                  <a:lnTo>
                    <a:pt x="1452" y="175"/>
                  </a:lnTo>
                  <a:lnTo>
                    <a:pt x="1447" y="175"/>
                  </a:lnTo>
                  <a:lnTo>
                    <a:pt x="1434" y="172"/>
                  </a:lnTo>
                  <a:lnTo>
                    <a:pt x="1411" y="169"/>
                  </a:lnTo>
                  <a:lnTo>
                    <a:pt x="1384" y="164"/>
                  </a:lnTo>
                  <a:lnTo>
                    <a:pt x="1350" y="159"/>
                  </a:lnTo>
                  <a:lnTo>
                    <a:pt x="1313" y="153"/>
                  </a:lnTo>
                  <a:lnTo>
                    <a:pt x="1270" y="148"/>
                  </a:lnTo>
                  <a:lnTo>
                    <a:pt x="1227" y="141"/>
                  </a:lnTo>
                  <a:lnTo>
                    <a:pt x="1170" y="135"/>
                  </a:lnTo>
                  <a:lnTo>
                    <a:pt x="1120" y="132"/>
                  </a:lnTo>
                  <a:lnTo>
                    <a:pt x="1076" y="127"/>
                  </a:lnTo>
                  <a:lnTo>
                    <a:pt x="1040" y="125"/>
                  </a:lnTo>
                  <a:lnTo>
                    <a:pt x="1034" y="125"/>
                  </a:lnTo>
                  <a:close/>
                  <a:moveTo>
                    <a:pt x="1121" y="0"/>
                  </a:moveTo>
                  <a:lnTo>
                    <a:pt x="1230" y="2"/>
                  </a:lnTo>
                  <a:lnTo>
                    <a:pt x="1334" y="8"/>
                  </a:lnTo>
                  <a:lnTo>
                    <a:pt x="1436" y="20"/>
                  </a:lnTo>
                  <a:lnTo>
                    <a:pt x="1534" y="36"/>
                  </a:lnTo>
                  <a:lnTo>
                    <a:pt x="1627" y="55"/>
                  </a:lnTo>
                  <a:lnTo>
                    <a:pt x="1716" y="80"/>
                  </a:lnTo>
                  <a:lnTo>
                    <a:pt x="1800" y="106"/>
                  </a:lnTo>
                  <a:lnTo>
                    <a:pt x="1878" y="136"/>
                  </a:lnTo>
                  <a:lnTo>
                    <a:pt x="1949" y="169"/>
                  </a:lnTo>
                  <a:lnTo>
                    <a:pt x="2014" y="206"/>
                  </a:lnTo>
                  <a:lnTo>
                    <a:pt x="2071" y="243"/>
                  </a:lnTo>
                  <a:lnTo>
                    <a:pt x="2121" y="286"/>
                  </a:lnTo>
                  <a:lnTo>
                    <a:pt x="2163" y="329"/>
                  </a:lnTo>
                  <a:lnTo>
                    <a:pt x="2197" y="375"/>
                  </a:lnTo>
                  <a:lnTo>
                    <a:pt x="2221" y="422"/>
                  </a:lnTo>
                  <a:lnTo>
                    <a:pt x="2236" y="470"/>
                  </a:lnTo>
                  <a:lnTo>
                    <a:pt x="2242" y="521"/>
                  </a:lnTo>
                  <a:lnTo>
                    <a:pt x="2236" y="571"/>
                  </a:lnTo>
                  <a:lnTo>
                    <a:pt x="2221" y="620"/>
                  </a:lnTo>
                  <a:lnTo>
                    <a:pt x="2197" y="667"/>
                  </a:lnTo>
                  <a:lnTo>
                    <a:pt x="2163" y="712"/>
                  </a:lnTo>
                  <a:lnTo>
                    <a:pt x="2121" y="756"/>
                  </a:lnTo>
                  <a:lnTo>
                    <a:pt x="2071" y="798"/>
                  </a:lnTo>
                  <a:lnTo>
                    <a:pt x="2014" y="835"/>
                  </a:lnTo>
                  <a:lnTo>
                    <a:pt x="1949" y="873"/>
                  </a:lnTo>
                  <a:lnTo>
                    <a:pt x="1878" y="905"/>
                  </a:lnTo>
                  <a:lnTo>
                    <a:pt x="1800" y="936"/>
                  </a:lnTo>
                  <a:lnTo>
                    <a:pt x="1716" y="962"/>
                  </a:lnTo>
                  <a:lnTo>
                    <a:pt x="1627" y="986"/>
                  </a:lnTo>
                  <a:lnTo>
                    <a:pt x="1534" y="1006"/>
                  </a:lnTo>
                  <a:lnTo>
                    <a:pt x="1436" y="1022"/>
                  </a:lnTo>
                  <a:lnTo>
                    <a:pt x="1334" y="1033"/>
                  </a:lnTo>
                  <a:lnTo>
                    <a:pt x="1230" y="1040"/>
                  </a:lnTo>
                  <a:lnTo>
                    <a:pt x="1121" y="1041"/>
                  </a:lnTo>
                  <a:lnTo>
                    <a:pt x="1013" y="1040"/>
                  </a:lnTo>
                  <a:lnTo>
                    <a:pt x="909" y="1033"/>
                  </a:lnTo>
                  <a:lnTo>
                    <a:pt x="807" y="1022"/>
                  </a:lnTo>
                  <a:lnTo>
                    <a:pt x="710" y="1006"/>
                  </a:lnTo>
                  <a:lnTo>
                    <a:pt x="616" y="986"/>
                  </a:lnTo>
                  <a:lnTo>
                    <a:pt x="527" y="962"/>
                  </a:lnTo>
                  <a:lnTo>
                    <a:pt x="444" y="936"/>
                  </a:lnTo>
                  <a:lnTo>
                    <a:pt x="366" y="905"/>
                  </a:lnTo>
                  <a:lnTo>
                    <a:pt x="294" y="873"/>
                  </a:lnTo>
                  <a:lnTo>
                    <a:pt x="229" y="835"/>
                  </a:lnTo>
                  <a:lnTo>
                    <a:pt x="172" y="798"/>
                  </a:lnTo>
                  <a:lnTo>
                    <a:pt x="122" y="756"/>
                  </a:lnTo>
                  <a:lnTo>
                    <a:pt x="80" y="712"/>
                  </a:lnTo>
                  <a:lnTo>
                    <a:pt x="46" y="667"/>
                  </a:lnTo>
                  <a:lnTo>
                    <a:pt x="21" y="620"/>
                  </a:lnTo>
                  <a:lnTo>
                    <a:pt x="7" y="571"/>
                  </a:lnTo>
                  <a:lnTo>
                    <a:pt x="0" y="521"/>
                  </a:lnTo>
                  <a:lnTo>
                    <a:pt x="7" y="470"/>
                  </a:lnTo>
                  <a:lnTo>
                    <a:pt x="21" y="422"/>
                  </a:lnTo>
                  <a:lnTo>
                    <a:pt x="46" y="375"/>
                  </a:lnTo>
                  <a:lnTo>
                    <a:pt x="80" y="329"/>
                  </a:lnTo>
                  <a:lnTo>
                    <a:pt x="122" y="286"/>
                  </a:lnTo>
                  <a:lnTo>
                    <a:pt x="172" y="243"/>
                  </a:lnTo>
                  <a:lnTo>
                    <a:pt x="229" y="206"/>
                  </a:lnTo>
                  <a:lnTo>
                    <a:pt x="294" y="169"/>
                  </a:lnTo>
                  <a:lnTo>
                    <a:pt x="366" y="136"/>
                  </a:lnTo>
                  <a:lnTo>
                    <a:pt x="444" y="106"/>
                  </a:lnTo>
                  <a:lnTo>
                    <a:pt x="527" y="80"/>
                  </a:lnTo>
                  <a:lnTo>
                    <a:pt x="616" y="55"/>
                  </a:lnTo>
                  <a:lnTo>
                    <a:pt x="710" y="36"/>
                  </a:lnTo>
                  <a:lnTo>
                    <a:pt x="807" y="20"/>
                  </a:lnTo>
                  <a:lnTo>
                    <a:pt x="909" y="8"/>
                  </a:lnTo>
                  <a:lnTo>
                    <a:pt x="1013" y="2"/>
                  </a:lnTo>
                  <a:lnTo>
                    <a:pt x="1121" y="0"/>
                  </a:lnTo>
                  <a:close/>
                </a:path>
              </a:pathLst>
            </a:custGeom>
            <a:solidFill>
              <a:srgbClr val="ECECEC"/>
            </a:solidFill>
            <a:ln w="0">
              <a:solidFill>
                <a:srgbClr val="ECF2F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  <p:sp>
          <p:nvSpPr>
            <p:cNvPr id="9" name="Freeform 8"/>
            <p:cNvSpPr>
              <a:spLocks noEditPoints="1"/>
            </p:cNvSpPr>
            <p:nvPr/>
          </p:nvSpPr>
          <p:spPr bwMode="auto">
            <a:xfrm>
              <a:off x="611188" y="4249738"/>
              <a:ext cx="3544887" cy="2624137"/>
            </a:xfrm>
            <a:custGeom>
              <a:avLst/>
              <a:gdLst>
                <a:gd name="T0" fmla="*/ 4419 w 4466"/>
                <a:gd name="T1" fmla="*/ 3265 h 3306"/>
                <a:gd name="T2" fmla="*/ 2822 w 4466"/>
                <a:gd name="T3" fmla="*/ 3060 h 3306"/>
                <a:gd name="T4" fmla="*/ 3023 w 4466"/>
                <a:gd name="T5" fmla="*/ 3132 h 3306"/>
                <a:gd name="T6" fmla="*/ 4220 w 4466"/>
                <a:gd name="T7" fmla="*/ 2995 h 3306"/>
                <a:gd name="T8" fmla="*/ 4220 w 4466"/>
                <a:gd name="T9" fmla="*/ 2896 h 3306"/>
                <a:gd name="T10" fmla="*/ 2467 w 4466"/>
                <a:gd name="T11" fmla="*/ 3077 h 3306"/>
                <a:gd name="T12" fmla="*/ 2545 w 4466"/>
                <a:gd name="T13" fmla="*/ 2635 h 3306"/>
                <a:gd name="T14" fmla="*/ 2746 w 4466"/>
                <a:gd name="T15" fmla="*/ 2709 h 3306"/>
                <a:gd name="T16" fmla="*/ 1354 w 4466"/>
                <a:gd name="T17" fmla="*/ 2487 h 3306"/>
                <a:gd name="T18" fmla="*/ 1354 w 4466"/>
                <a:gd name="T19" fmla="*/ 2377 h 3306"/>
                <a:gd name="T20" fmla="*/ 2746 w 4466"/>
                <a:gd name="T21" fmla="*/ 2536 h 3306"/>
                <a:gd name="T22" fmla="*/ 2266 w 4466"/>
                <a:gd name="T23" fmla="*/ 2228 h 3306"/>
                <a:gd name="T24" fmla="*/ 2467 w 4466"/>
                <a:gd name="T25" fmla="*/ 2302 h 3306"/>
                <a:gd name="T26" fmla="*/ 2822 w 4466"/>
                <a:gd name="T27" fmla="*/ 2307 h 3306"/>
                <a:gd name="T28" fmla="*/ 2822 w 4466"/>
                <a:gd name="T29" fmla="*/ 2171 h 3306"/>
                <a:gd name="T30" fmla="*/ 1516 w 4466"/>
                <a:gd name="T31" fmla="*/ 2341 h 3306"/>
                <a:gd name="T32" fmla="*/ 3337 w 4466"/>
                <a:gd name="T33" fmla="*/ 1803 h 3306"/>
                <a:gd name="T34" fmla="*/ 3405 w 4466"/>
                <a:gd name="T35" fmla="*/ 1827 h 3306"/>
                <a:gd name="T36" fmla="*/ 3643 w 4466"/>
                <a:gd name="T37" fmla="*/ 1847 h 3306"/>
                <a:gd name="T38" fmla="*/ 3643 w 4466"/>
                <a:gd name="T39" fmla="*/ 1672 h 3306"/>
                <a:gd name="T40" fmla="*/ 1805 w 4466"/>
                <a:gd name="T41" fmla="*/ 1804 h 3306"/>
                <a:gd name="T42" fmla="*/ 1354 w 4466"/>
                <a:gd name="T43" fmla="*/ 1540 h 3306"/>
                <a:gd name="T44" fmla="*/ 1516 w 4466"/>
                <a:gd name="T45" fmla="*/ 1600 h 3306"/>
                <a:gd name="T46" fmla="*/ 1641 w 4466"/>
                <a:gd name="T47" fmla="*/ 1543 h 3306"/>
                <a:gd name="T48" fmla="*/ 1641 w 4466"/>
                <a:gd name="T49" fmla="*/ 1433 h 3306"/>
                <a:gd name="T50" fmla="*/ 3405 w 4466"/>
                <a:gd name="T51" fmla="*/ 1565 h 3306"/>
                <a:gd name="T52" fmla="*/ 1257 w 4466"/>
                <a:gd name="T53" fmla="*/ 548 h 3306"/>
                <a:gd name="T54" fmla="*/ 1257 w 4466"/>
                <a:gd name="T55" fmla="*/ 1052 h 3306"/>
                <a:gd name="T56" fmla="*/ 1098 w 4466"/>
                <a:gd name="T57" fmla="*/ 558 h 3306"/>
                <a:gd name="T58" fmla="*/ 1257 w 4466"/>
                <a:gd name="T59" fmla="*/ 0 h 3306"/>
                <a:gd name="T60" fmla="*/ 1686 w 4466"/>
                <a:gd name="T61" fmla="*/ 1211 h 3306"/>
                <a:gd name="T62" fmla="*/ 2158 w 4466"/>
                <a:gd name="T63" fmla="*/ 1855 h 3306"/>
                <a:gd name="T64" fmla="*/ 3259 w 4466"/>
                <a:gd name="T65" fmla="*/ 1271 h 3306"/>
                <a:gd name="T66" fmla="*/ 4150 w 4466"/>
                <a:gd name="T67" fmla="*/ 2361 h 3306"/>
                <a:gd name="T68" fmla="*/ 4150 w 4466"/>
                <a:gd name="T69" fmla="*/ 3303 h 3306"/>
                <a:gd name="T70" fmla="*/ 3593 w 4466"/>
                <a:gd name="T71" fmla="*/ 2636 h 3306"/>
                <a:gd name="T72" fmla="*/ 3259 w 4466"/>
                <a:gd name="T73" fmla="*/ 1341 h 3306"/>
                <a:gd name="T74" fmla="*/ 3072 w 4466"/>
                <a:gd name="T75" fmla="*/ 2190 h 3306"/>
                <a:gd name="T76" fmla="*/ 2158 w 4466"/>
                <a:gd name="T77" fmla="*/ 1924 h 3306"/>
                <a:gd name="T78" fmla="*/ 1257 w 4466"/>
                <a:gd name="T79" fmla="*/ 3306 h 3306"/>
                <a:gd name="T80" fmla="*/ 700 w 4466"/>
                <a:gd name="T81" fmla="*/ 1882 h 3306"/>
                <a:gd name="T82" fmla="*/ 622 w 4466"/>
                <a:gd name="T83" fmla="*/ 3303 h 3306"/>
                <a:gd name="T84" fmla="*/ 65 w 4466"/>
                <a:gd name="T85" fmla="*/ 3303 h 3306"/>
                <a:gd name="T86" fmla="*/ 622 w 4466"/>
                <a:gd name="T87" fmla="*/ 1855 h 3306"/>
                <a:gd name="T88" fmla="*/ 828 w 4466"/>
                <a:gd name="T89" fmla="*/ 1211 h 3306"/>
                <a:gd name="T90" fmla="*/ 1257 w 4466"/>
                <a:gd name="T91" fmla="*/ 0 h 3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466" h="3306">
                  <a:moveTo>
                    <a:pt x="4332" y="3134"/>
                  </a:moveTo>
                  <a:lnTo>
                    <a:pt x="4332" y="3233"/>
                  </a:lnTo>
                  <a:lnTo>
                    <a:pt x="4419" y="3265"/>
                  </a:lnTo>
                  <a:lnTo>
                    <a:pt x="4419" y="3167"/>
                  </a:lnTo>
                  <a:lnTo>
                    <a:pt x="4332" y="3134"/>
                  </a:lnTo>
                  <a:close/>
                  <a:moveTo>
                    <a:pt x="2822" y="3060"/>
                  </a:moveTo>
                  <a:lnTo>
                    <a:pt x="2822" y="3196"/>
                  </a:lnTo>
                  <a:lnTo>
                    <a:pt x="3023" y="3270"/>
                  </a:lnTo>
                  <a:lnTo>
                    <a:pt x="3023" y="3132"/>
                  </a:lnTo>
                  <a:lnTo>
                    <a:pt x="2822" y="3060"/>
                  </a:lnTo>
                  <a:close/>
                  <a:moveTo>
                    <a:pt x="4220" y="2896"/>
                  </a:moveTo>
                  <a:lnTo>
                    <a:pt x="4220" y="2995"/>
                  </a:lnTo>
                  <a:lnTo>
                    <a:pt x="4308" y="3027"/>
                  </a:lnTo>
                  <a:lnTo>
                    <a:pt x="4308" y="2928"/>
                  </a:lnTo>
                  <a:lnTo>
                    <a:pt x="4220" y="2896"/>
                  </a:lnTo>
                  <a:close/>
                  <a:moveTo>
                    <a:pt x="2266" y="2867"/>
                  </a:moveTo>
                  <a:lnTo>
                    <a:pt x="2266" y="3003"/>
                  </a:lnTo>
                  <a:lnTo>
                    <a:pt x="2467" y="3077"/>
                  </a:lnTo>
                  <a:lnTo>
                    <a:pt x="2467" y="2941"/>
                  </a:lnTo>
                  <a:lnTo>
                    <a:pt x="2266" y="2867"/>
                  </a:lnTo>
                  <a:close/>
                  <a:moveTo>
                    <a:pt x="2545" y="2635"/>
                  </a:moveTo>
                  <a:lnTo>
                    <a:pt x="2545" y="2771"/>
                  </a:lnTo>
                  <a:lnTo>
                    <a:pt x="2746" y="2845"/>
                  </a:lnTo>
                  <a:lnTo>
                    <a:pt x="2746" y="2709"/>
                  </a:lnTo>
                  <a:lnTo>
                    <a:pt x="2545" y="2635"/>
                  </a:lnTo>
                  <a:close/>
                  <a:moveTo>
                    <a:pt x="1354" y="2377"/>
                  </a:moveTo>
                  <a:lnTo>
                    <a:pt x="1354" y="2487"/>
                  </a:lnTo>
                  <a:lnTo>
                    <a:pt x="1516" y="2549"/>
                  </a:lnTo>
                  <a:lnTo>
                    <a:pt x="1516" y="2437"/>
                  </a:lnTo>
                  <a:lnTo>
                    <a:pt x="1354" y="2377"/>
                  </a:lnTo>
                  <a:close/>
                  <a:moveTo>
                    <a:pt x="2545" y="2325"/>
                  </a:moveTo>
                  <a:lnTo>
                    <a:pt x="2545" y="2461"/>
                  </a:lnTo>
                  <a:lnTo>
                    <a:pt x="2746" y="2536"/>
                  </a:lnTo>
                  <a:lnTo>
                    <a:pt x="2746" y="2400"/>
                  </a:lnTo>
                  <a:lnTo>
                    <a:pt x="2545" y="2325"/>
                  </a:lnTo>
                  <a:close/>
                  <a:moveTo>
                    <a:pt x="2266" y="2228"/>
                  </a:moveTo>
                  <a:lnTo>
                    <a:pt x="2266" y="2364"/>
                  </a:lnTo>
                  <a:lnTo>
                    <a:pt x="2467" y="2438"/>
                  </a:lnTo>
                  <a:lnTo>
                    <a:pt x="2467" y="2302"/>
                  </a:lnTo>
                  <a:lnTo>
                    <a:pt x="2266" y="2228"/>
                  </a:lnTo>
                  <a:close/>
                  <a:moveTo>
                    <a:pt x="2822" y="2171"/>
                  </a:moveTo>
                  <a:lnTo>
                    <a:pt x="2822" y="2307"/>
                  </a:lnTo>
                  <a:lnTo>
                    <a:pt x="3023" y="2382"/>
                  </a:lnTo>
                  <a:lnTo>
                    <a:pt x="3023" y="2246"/>
                  </a:lnTo>
                  <a:lnTo>
                    <a:pt x="2822" y="2171"/>
                  </a:lnTo>
                  <a:close/>
                  <a:moveTo>
                    <a:pt x="1354" y="2169"/>
                  </a:moveTo>
                  <a:lnTo>
                    <a:pt x="1354" y="2280"/>
                  </a:lnTo>
                  <a:lnTo>
                    <a:pt x="1516" y="2341"/>
                  </a:lnTo>
                  <a:lnTo>
                    <a:pt x="1516" y="2229"/>
                  </a:lnTo>
                  <a:lnTo>
                    <a:pt x="1354" y="2169"/>
                  </a:lnTo>
                  <a:close/>
                  <a:moveTo>
                    <a:pt x="3337" y="1803"/>
                  </a:moveTo>
                  <a:lnTo>
                    <a:pt x="3337" y="1976"/>
                  </a:lnTo>
                  <a:lnTo>
                    <a:pt x="3405" y="2002"/>
                  </a:lnTo>
                  <a:lnTo>
                    <a:pt x="3405" y="1827"/>
                  </a:lnTo>
                  <a:lnTo>
                    <a:pt x="3337" y="1803"/>
                  </a:lnTo>
                  <a:close/>
                  <a:moveTo>
                    <a:pt x="3643" y="1672"/>
                  </a:moveTo>
                  <a:lnTo>
                    <a:pt x="3643" y="1847"/>
                  </a:lnTo>
                  <a:lnTo>
                    <a:pt x="3710" y="1871"/>
                  </a:lnTo>
                  <a:lnTo>
                    <a:pt x="3710" y="1696"/>
                  </a:lnTo>
                  <a:lnTo>
                    <a:pt x="3643" y="1672"/>
                  </a:lnTo>
                  <a:close/>
                  <a:moveTo>
                    <a:pt x="1641" y="1633"/>
                  </a:moveTo>
                  <a:lnTo>
                    <a:pt x="1641" y="1744"/>
                  </a:lnTo>
                  <a:lnTo>
                    <a:pt x="1805" y="1804"/>
                  </a:lnTo>
                  <a:lnTo>
                    <a:pt x="1805" y="1694"/>
                  </a:lnTo>
                  <a:lnTo>
                    <a:pt x="1641" y="1633"/>
                  </a:lnTo>
                  <a:close/>
                  <a:moveTo>
                    <a:pt x="1354" y="1540"/>
                  </a:moveTo>
                  <a:lnTo>
                    <a:pt x="1354" y="1650"/>
                  </a:lnTo>
                  <a:lnTo>
                    <a:pt x="1516" y="1710"/>
                  </a:lnTo>
                  <a:lnTo>
                    <a:pt x="1516" y="1600"/>
                  </a:lnTo>
                  <a:lnTo>
                    <a:pt x="1354" y="1540"/>
                  </a:lnTo>
                  <a:close/>
                  <a:moveTo>
                    <a:pt x="1641" y="1433"/>
                  </a:moveTo>
                  <a:lnTo>
                    <a:pt x="1641" y="1543"/>
                  </a:lnTo>
                  <a:lnTo>
                    <a:pt x="1805" y="1603"/>
                  </a:lnTo>
                  <a:lnTo>
                    <a:pt x="1805" y="1493"/>
                  </a:lnTo>
                  <a:lnTo>
                    <a:pt x="1641" y="1433"/>
                  </a:lnTo>
                  <a:close/>
                  <a:moveTo>
                    <a:pt x="3337" y="1365"/>
                  </a:moveTo>
                  <a:lnTo>
                    <a:pt x="3337" y="1540"/>
                  </a:lnTo>
                  <a:lnTo>
                    <a:pt x="3405" y="1565"/>
                  </a:lnTo>
                  <a:lnTo>
                    <a:pt x="3405" y="1389"/>
                  </a:lnTo>
                  <a:lnTo>
                    <a:pt x="3337" y="1365"/>
                  </a:lnTo>
                  <a:close/>
                  <a:moveTo>
                    <a:pt x="1257" y="548"/>
                  </a:moveTo>
                  <a:lnTo>
                    <a:pt x="873" y="691"/>
                  </a:lnTo>
                  <a:lnTo>
                    <a:pt x="873" y="1195"/>
                  </a:lnTo>
                  <a:lnTo>
                    <a:pt x="1257" y="1052"/>
                  </a:lnTo>
                  <a:lnTo>
                    <a:pt x="1257" y="548"/>
                  </a:lnTo>
                  <a:close/>
                  <a:moveTo>
                    <a:pt x="1257" y="99"/>
                  </a:moveTo>
                  <a:lnTo>
                    <a:pt x="1098" y="558"/>
                  </a:lnTo>
                  <a:lnTo>
                    <a:pt x="1257" y="499"/>
                  </a:lnTo>
                  <a:lnTo>
                    <a:pt x="1257" y="99"/>
                  </a:lnTo>
                  <a:close/>
                  <a:moveTo>
                    <a:pt x="1257" y="0"/>
                  </a:moveTo>
                  <a:lnTo>
                    <a:pt x="1461" y="575"/>
                  </a:lnTo>
                  <a:lnTo>
                    <a:pt x="1686" y="658"/>
                  </a:lnTo>
                  <a:lnTo>
                    <a:pt x="1686" y="1211"/>
                  </a:lnTo>
                  <a:lnTo>
                    <a:pt x="1879" y="1282"/>
                  </a:lnTo>
                  <a:lnTo>
                    <a:pt x="1879" y="1957"/>
                  </a:lnTo>
                  <a:lnTo>
                    <a:pt x="2158" y="1855"/>
                  </a:lnTo>
                  <a:lnTo>
                    <a:pt x="2637" y="2031"/>
                  </a:lnTo>
                  <a:lnTo>
                    <a:pt x="2637" y="1503"/>
                  </a:lnTo>
                  <a:lnTo>
                    <a:pt x="3259" y="1271"/>
                  </a:lnTo>
                  <a:lnTo>
                    <a:pt x="3758" y="1454"/>
                  </a:lnTo>
                  <a:lnTo>
                    <a:pt x="3758" y="2507"/>
                  </a:lnTo>
                  <a:lnTo>
                    <a:pt x="4150" y="2361"/>
                  </a:lnTo>
                  <a:lnTo>
                    <a:pt x="4466" y="2476"/>
                  </a:lnTo>
                  <a:lnTo>
                    <a:pt x="4466" y="3303"/>
                  </a:lnTo>
                  <a:lnTo>
                    <a:pt x="4150" y="3303"/>
                  </a:lnTo>
                  <a:lnTo>
                    <a:pt x="4150" y="2430"/>
                  </a:lnTo>
                  <a:lnTo>
                    <a:pt x="3758" y="2576"/>
                  </a:lnTo>
                  <a:lnTo>
                    <a:pt x="3593" y="2636"/>
                  </a:lnTo>
                  <a:lnTo>
                    <a:pt x="3593" y="3303"/>
                  </a:lnTo>
                  <a:lnTo>
                    <a:pt x="3259" y="3303"/>
                  </a:lnTo>
                  <a:lnTo>
                    <a:pt x="3259" y="1341"/>
                  </a:lnTo>
                  <a:lnTo>
                    <a:pt x="2704" y="1548"/>
                  </a:lnTo>
                  <a:lnTo>
                    <a:pt x="2704" y="2054"/>
                  </a:lnTo>
                  <a:lnTo>
                    <a:pt x="3072" y="2190"/>
                  </a:lnTo>
                  <a:lnTo>
                    <a:pt x="3072" y="3303"/>
                  </a:lnTo>
                  <a:lnTo>
                    <a:pt x="2158" y="3303"/>
                  </a:lnTo>
                  <a:lnTo>
                    <a:pt x="2158" y="1924"/>
                  </a:lnTo>
                  <a:lnTo>
                    <a:pt x="1601" y="2130"/>
                  </a:lnTo>
                  <a:lnTo>
                    <a:pt x="1601" y="3303"/>
                  </a:lnTo>
                  <a:lnTo>
                    <a:pt x="1257" y="3306"/>
                  </a:lnTo>
                  <a:lnTo>
                    <a:pt x="1257" y="1122"/>
                  </a:lnTo>
                  <a:lnTo>
                    <a:pt x="700" y="1328"/>
                  </a:lnTo>
                  <a:lnTo>
                    <a:pt x="700" y="1882"/>
                  </a:lnTo>
                  <a:lnTo>
                    <a:pt x="938" y="1970"/>
                  </a:lnTo>
                  <a:lnTo>
                    <a:pt x="938" y="3303"/>
                  </a:lnTo>
                  <a:lnTo>
                    <a:pt x="622" y="3303"/>
                  </a:lnTo>
                  <a:lnTo>
                    <a:pt x="622" y="1924"/>
                  </a:lnTo>
                  <a:lnTo>
                    <a:pt x="65" y="2130"/>
                  </a:lnTo>
                  <a:lnTo>
                    <a:pt x="65" y="3303"/>
                  </a:lnTo>
                  <a:lnTo>
                    <a:pt x="0" y="3303"/>
                  </a:lnTo>
                  <a:lnTo>
                    <a:pt x="0" y="2085"/>
                  </a:lnTo>
                  <a:lnTo>
                    <a:pt x="622" y="1855"/>
                  </a:lnTo>
                  <a:lnTo>
                    <a:pt x="635" y="1860"/>
                  </a:lnTo>
                  <a:lnTo>
                    <a:pt x="635" y="1282"/>
                  </a:lnTo>
                  <a:lnTo>
                    <a:pt x="828" y="1211"/>
                  </a:lnTo>
                  <a:lnTo>
                    <a:pt x="828" y="658"/>
                  </a:lnTo>
                  <a:lnTo>
                    <a:pt x="1053" y="575"/>
                  </a:lnTo>
                  <a:lnTo>
                    <a:pt x="1257" y="0"/>
                  </a:lnTo>
                  <a:close/>
                </a:path>
              </a:pathLst>
            </a:custGeom>
            <a:solidFill>
              <a:srgbClr val="6D6D6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</p:grp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dirty="0"/>
              <a:t>Confidential, Dynatrace LLC</a:t>
            </a:r>
          </a:p>
        </p:txBody>
      </p:sp>
    </p:spTree>
    <p:extLst>
      <p:ext uri="{BB962C8B-B14F-4D97-AF65-F5344CB8AC3E}">
        <p14:creationId xmlns:p14="http://schemas.microsoft.com/office/powerpoint/2010/main" val="33932329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5031" y="2762623"/>
            <a:ext cx="7841938" cy="1393782"/>
          </a:xfrm>
          <a:prstGeom prst="rect">
            <a:avLst/>
          </a:prstGeom>
        </p:spPr>
      </p:pic>
      <p:sp>
        <p:nvSpPr>
          <p:cNvPr id="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4038600" y="6656636"/>
            <a:ext cx="4114800" cy="2013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dirty="0"/>
              <a:t>Confidential, Dynatrace LLC</a:t>
            </a:r>
          </a:p>
        </p:txBody>
      </p:sp>
    </p:spTree>
    <p:extLst>
      <p:ext uri="{BB962C8B-B14F-4D97-AF65-F5344CB8AC3E}">
        <p14:creationId xmlns:p14="http://schemas.microsoft.com/office/powerpoint/2010/main" val="4067349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_dar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r>
              <a:rPr lang="en-US" dirty="0"/>
              <a:t>Confidential, Dynatrace LLC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1E82BE-B626-4EB2-8898-B03C44A2E9A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5031" y="2762622"/>
            <a:ext cx="7841938" cy="139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5957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losing slide_dark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r>
              <a:rPr lang="en-US" dirty="0"/>
              <a:t>Confidential, Dynatrace LLC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1E82BE-B626-4EB2-8898-B03C44A2E9A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5031" y="2762622"/>
            <a:ext cx="7841938" cy="139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7604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9_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dirty="0"/>
              <a:t>Confidential, Dynatrace LLC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43BA0369-9F40-4B56-945B-D8308AE94A9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341931" y="1912338"/>
            <a:ext cx="7890868" cy="757627"/>
          </a:xfrm>
        </p:spPr>
        <p:txBody>
          <a:bodyPr anchor="b">
            <a:no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354143" y="2953066"/>
            <a:ext cx="7107294" cy="571500"/>
          </a:xfrm>
        </p:spPr>
        <p:txBody>
          <a:bodyPr>
            <a:noAutofit/>
          </a:bodyPr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341931" y="4181099"/>
            <a:ext cx="6691713" cy="57150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1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Speaker Name and Title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08" y="5526446"/>
            <a:ext cx="2510211" cy="451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754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 1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5"/>
          <p:cNvSpPr>
            <a:spLocks noGrp="1"/>
          </p:cNvSpPr>
          <p:nvPr>
            <p:ph sz="quarter" idx="11"/>
          </p:nvPr>
        </p:nvSpPr>
        <p:spPr>
          <a:xfrm>
            <a:off x="416986" y="1252375"/>
            <a:ext cx="10993967" cy="5002375"/>
          </a:xfrm>
          <a:prstGeom prst="rect">
            <a:avLst/>
          </a:prstGeom>
        </p:spPr>
        <p:txBody>
          <a:bodyPr/>
          <a:lstStyle>
            <a:lvl1pPr marL="226478" indent="-226478">
              <a:buClr>
                <a:schemeClr val="accent3"/>
              </a:buClr>
              <a:buFont typeface="Arial" panose="020B0604020202020204" pitchFamily="34" charset="0"/>
              <a:buChar char="•"/>
              <a:defRPr sz="2933" b="0" i="0">
                <a:latin typeface="Open Sans"/>
                <a:cs typeface="Open Sans"/>
              </a:defRPr>
            </a:lvl1pPr>
            <a:lvl2pPr marL="990575" indent="-380990">
              <a:buClr>
                <a:schemeClr val="accent3"/>
              </a:buClr>
              <a:buFont typeface="Arial" panose="020B0604020202020204" pitchFamily="34" charset="0"/>
              <a:buChar char="•"/>
              <a:defRPr sz="2400" b="0" i="0">
                <a:latin typeface="Open Sans"/>
                <a:cs typeface="Open Sans"/>
              </a:defRPr>
            </a:lvl2pPr>
            <a:lvl3pPr marL="1523962" indent="-304792">
              <a:buClr>
                <a:schemeClr val="accent3"/>
              </a:buClr>
              <a:buFont typeface="Arial" panose="020B0604020202020204" pitchFamily="34" charset="0"/>
              <a:buChar char="•"/>
              <a:defRPr sz="1867" b="0" i="0">
                <a:latin typeface="Open Sans"/>
                <a:cs typeface="Open Sans"/>
              </a:defRPr>
            </a:lvl3pPr>
            <a:lvl4pPr marL="2133547" indent="-304792">
              <a:buClr>
                <a:schemeClr val="accent3"/>
              </a:buClr>
              <a:buFont typeface="Arial" panose="020B0604020202020204" pitchFamily="34" charset="0"/>
              <a:buChar char="•"/>
              <a:defRPr sz="1600" b="0" i="0">
                <a:latin typeface="Open Sans"/>
                <a:cs typeface="Open Sans"/>
              </a:defRPr>
            </a:lvl4pPr>
            <a:lvl5pPr marL="2743131" indent="-304792">
              <a:buClr>
                <a:schemeClr val="accent3"/>
              </a:buClr>
              <a:buFont typeface="Arial" panose="020B0604020202020204" pitchFamily="34" charset="0"/>
              <a:buChar char="•"/>
              <a:defRPr sz="1333" b="0" i="0">
                <a:latin typeface="Open Sans"/>
                <a:cs typeface="Open San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16985" y="373223"/>
            <a:ext cx="10993967" cy="646924"/>
          </a:xfrm>
          <a:prstGeom prst="rect">
            <a:avLst/>
          </a:prstGeom>
        </p:spPr>
        <p:txBody>
          <a:bodyPr anchor="ctr"/>
          <a:lstStyle>
            <a:lvl1pPr>
              <a:defRPr sz="3733">
                <a:solidFill>
                  <a:schemeClr val="tx1"/>
                </a:solidFill>
                <a:latin typeface="Interstate-Regular"/>
              </a:defRPr>
            </a:lvl1pPr>
          </a:lstStyle>
          <a:p>
            <a:r>
              <a:rPr lang="en-US" dirty="0"/>
              <a:t>Click to edit headline</a:t>
            </a:r>
          </a:p>
        </p:txBody>
      </p:sp>
    </p:spTree>
    <p:extLst>
      <p:ext uri="{BB962C8B-B14F-4D97-AF65-F5344CB8AC3E}">
        <p14:creationId xmlns:p14="http://schemas.microsoft.com/office/powerpoint/2010/main" val="181038248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 bwMode="auto">
          <a:xfrm>
            <a:off x="0" y="1"/>
            <a:ext cx="12192000" cy="6499009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49335"/>
            <a:ext cx="10972800" cy="1947765"/>
          </a:xfrm>
          <a:prstGeom prst="rect">
            <a:avLst/>
          </a:prstGeom>
        </p:spPr>
        <p:txBody>
          <a:bodyPr vert="horz" anchor="b"/>
          <a:lstStyle>
            <a:lvl1pPr>
              <a:lnSpc>
                <a:spcPct val="90000"/>
              </a:lnSpc>
              <a:defRPr sz="5333" b="0" i="0">
                <a:solidFill>
                  <a:schemeClr val="bg2"/>
                </a:solidFill>
                <a:latin typeface="Interstate-Regular"/>
                <a:cs typeface="Interstate-Regular"/>
              </a:defRPr>
            </a:lvl1pPr>
          </a:lstStyle>
          <a:p>
            <a:r>
              <a:rPr lang="en-US" dirty="0"/>
              <a:t>Click to edit divider title</a:t>
            </a:r>
          </a:p>
        </p:txBody>
      </p:sp>
      <p:pic>
        <p:nvPicPr>
          <p:cNvPr id="7" name="Picture 6" descr="Dynatrace_inside-logo-white.pdf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595" t="39725" r="44195" b="44533"/>
          <a:stretch/>
        </p:blipFill>
        <p:spPr>
          <a:xfrm>
            <a:off x="10927644" y="214489"/>
            <a:ext cx="828768" cy="801323"/>
          </a:xfrm>
          <a:prstGeom prst="rect">
            <a:avLst/>
          </a:prstGeom>
        </p:spPr>
      </p:pic>
      <p:sp>
        <p:nvSpPr>
          <p:cNvPr id="8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604168" y="2290040"/>
            <a:ext cx="5717533" cy="1270000"/>
          </a:xfrm>
          <a:prstGeom prst="rect">
            <a:avLst/>
          </a:prstGeom>
        </p:spPr>
        <p:txBody>
          <a:bodyPr vert="horz" anchor="t"/>
          <a:lstStyle>
            <a:lvl1pPr marL="0" indent="0">
              <a:lnSpc>
                <a:spcPct val="90000"/>
              </a:lnSpc>
              <a:buNone/>
              <a:defRPr kumimoji="0" lang="en-US" sz="2667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175" dir="1140000" algn="tl" rotWithShape="0">
                    <a:schemeClr val="bg2"/>
                  </a:outerShdw>
                </a:effectLst>
                <a:uLnTx/>
                <a:uFillTx/>
                <a:latin typeface="Open Sans"/>
                <a:ea typeface="+mn-ea"/>
                <a:cs typeface="Open Sans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pic>
        <p:nvPicPr>
          <p:cNvPr id="15" name="Picture 14" descr="dt_logo_vert2_white.png"/>
          <p:cNvPicPr>
            <a:picLocks noChangeAspect="1"/>
          </p:cNvPicPr>
          <p:nvPr userDrawn="1"/>
        </p:nvPicPr>
        <p:blipFill rotWithShape="1">
          <a:blip r:embed="rId3" cstate="email">
            <a:alphaModFix amt="33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78" b="56100"/>
          <a:stretch/>
        </p:blipFill>
        <p:spPr>
          <a:xfrm>
            <a:off x="0" y="3800066"/>
            <a:ext cx="5221971" cy="2676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421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 bwMode="auto">
          <a:xfrm>
            <a:off x="0" y="1"/>
            <a:ext cx="12192000" cy="648041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49335"/>
            <a:ext cx="10972800" cy="1947765"/>
          </a:xfrm>
          <a:prstGeom prst="rect">
            <a:avLst/>
          </a:prstGeom>
        </p:spPr>
        <p:txBody>
          <a:bodyPr vert="horz" anchor="b"/>
          <a:lstStyle>
            <a:lvl1pPr>
              <a:lnSpc>
                <a:spcPct val="90000"/>
              </a:lnSpc>
              <a:defRPr sz="5333" b="0" i="0" baseline="0">
                <a:solidFill>
                  <a:schemeClr val="bg2"/>
                </a:solidFill>
                <a:latin typeface="Interstate-Regular"/>
                <a:cs typeface="Interstate-Regular"/>
              </a:defRPr>
            </a:lvl1pPr>
          </a:lstStyle>
          <a:p>
            <a:r>
              <a:rPr lang="en-US" dirty="0"/>
              <a:t>Click to edit divider title</a:t>
            </a:r>
          </a:p>
        </p:txBody>
      </p:sp>
      <p:pic>
        <p:nvPicPr>
          <p:cNvPr id="7" name="Picture 6" descr="Dynatrace_inside-logo-white.pdf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595" t="39725" r="44195" b="44533"/>
          <a:stretch/>
        </p:blipFill>
        <p:spPr>
          <a:xfrm>
            <a:off x="10927644" y="214489"/>
            <a:ext cx="828768" cy="801323"/>
          </a:xfrm>
          <a:prstGeom prst="rect">
            <a:avLst/>
          </a:prstGeom>
        </p:spPr>
      </p:pic>
      <p:sp>
        <p:nvSpPr>
          <p:cNvPr id="8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604168" y="2290040"/>
            <a:ext cx="5717533" cy="1270000"/>
          </a:xfrm>
          <a:prstGeom prst="rect">
            <a:avLst/>
          </a:prstGeom>
        </p:spPr>
        <p:txBody>
          <a:bodyPr vert="horz" anchor="t"/>
          <a:lstStyle>
            <a:lvl1pPr marL="0" indent="0">
              <a:lnSpc>
                <a:spcPct val="90000"/>
              </a:lnSpc>
              <a:buNone/>
              <a:defRPr kumimoji="0" lang="en-US" sz="2667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175" dir="1140000" algn="tl" rotWithShape="0">
                    <a:schemeClr val="bg2"/>
                  </a:outerShdw>
                </a:effectLst>
                <a:uLnTx/>
                <a:uFillTx/>
                <a:latin typeface="Open Sans"/>
                <a:ea typeface="+mn-ea"/>
                <a:cs typeface="Open Sans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pic>
        <p:nvPicPr>
          <p:cNvPr id="15" name="Picture 14" descr="dt_logo_vert2_white.png"/>
          <p:cNvPicPr>
            <a:picLocks noChangeAspect="1"/>
          </p:cNvPicPr>
          <p:nvPr userDrawn="1"/>
        </p:nvPicPr>
        <p:blipFill rotWithShape="1">
          <a:blip r:embed="rId3" cstate="email">
            <a:alphaModFix amt="33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78" b="56100"/>
          <a:stretch/>
        </p:blipFill>
        <p:spPr>
          <a:xfrm>
            <a:off x="0" y="3800066"/>
            <a:ext cx="5221971" cy="2676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7367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t_logo_vert2_black.png"/>
          <p:cNvPicPr>
            <a:picLocks noChangeAspect="1"/>
          </p:cNvPicPr>
          <p:nvPr userDrawn="1"/>
        </p:nvPicPr>
        <p:blipFill rotWithShape="1">
          <a:blip r:embed="rId2" cstate="email">
            <a:grayscl/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8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140" r="17667" b="55808"/>
          <a:stretch/>
        </p:blipFill>
        <p:spPr>
          <a:xfrm>
            <a:off x="0" y="3806614"/>
            <a:ext cx="3996456" cy="2668693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5824593" y="1270744"/>
            <a:ext cx="5405967" cy="5135563"/>
          </a:xfrm>
          <a:prstGeom prst="rect">
            <a:avLst/>
          </a:prstGeom>
        </p:spPr>
        <p:txBody>
          <a:bodyPr>
            <a:normAutofit/>
          </a:bodyPr>
          <a:lstStyle>
            <a:lvl1pPr marL="226478" indent="-226478">
              <a:buClr>
                <a:schemeClr val="accent3"/>
              </a:buClr>
              <a:buFont typeface="Arial" panose="020B0604020202020204" pitchFamily="34" charset="0"/>
              <a:buChar char="•"/>
              <a:defRPr sz="2933">
                <a:latin typeface="Open Sans"/>
                <a:cs typeface="Open Sans"/>
              </a:defRPr>
            </a:lvl1pPr>
            <a:lvl2pPr marL="990575" indent="-380990">
              <a:buClr>
                <a:schemeClr val="accent3"/>
              </a:buClr>
              <a:buFont typeface="Arial" panose="020B0604020202020204" pitchFamily="34" charset="0"/>
              <a:buChar char="•"/>
              <a:defRPr sz="2400">
                <a:latin typeface="Open Sans"/>
                <a:cs typeface="Open Sans"/>
              </a:defRPr>
            </a:lvl2pPr>
            <a:lvl3pPr marL="1523962" indent="-304792">
              <a:buClr>
                <a:schemeClr val="accent3"/>
              </a:buClr>
              <a:buFont typeface="Arial" panose="020B0604020202020204" pitchFamily="34" charset="0"/>
              <a:buChar char="•"/>
              <a:defRPr sz="1867">
                <a:latin typeface="Open Sans"/>
                <a:cs typeface="Open Sans"/>
              </a:defRPr>
            </a:lvl3pPr>
            <a:lvl4pPr marL="2133547" indent="-304792">
              <a:buClr>
                <a:schemeClr val="accent3"/>
              </a:buClr>
              <a:buFont typeface="Arial" panose="020B0604020202020204" pitchFamily="34" charset="0"/>
              <a:buChar char="•"/>
              <a:defRPr sz="1333">
                <a:latin typeface="Open Sans"/>
                <a:cs typeface="Open Sans"/>
              </a:defRPr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545438" y="1270744"/>
            <a:ext cx="4800245" cy="206339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tx1"/>
                </a:solidFill>
                <a:latin typeface="Interstate-Regular"/>
              </a:defRPr>
            </a:lvl1pPr>
          </a:lstStyle>
          <a:p>
            <a:r>
              <a:rPr lang="en-US" dirty="0"/>
              <a:t>Click to edit headline</a:t>
            </a:r>
          </a:p>
        </p:txBody>
      </p:sp>
    </p:spTree>
    <p:extLst>
      <p:ext uri="{BB962C8B-B14F-4D97-AF65-F5344CB8AC3E}">
        <p14:creationId xmlns:p14="http://schemas.microsoft.com/office/powerpoint/2010/main" val="90749311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ontent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16985" y="373223"/>
            <a:ext cx="10993967" cy="646924"/>
          </a:xfrm>
          <a:prstGeom prst="rect">
            <a:avLst/>
          </a:prstGeom>
        </p:spPr>
        <p:txBody>
          <a:bodyPr anchor="ctr"/>
          <a:lstStyle>
            <a:lvl1pPr>
              <a:defRPr sz="3733">
                <a:solidFill>
                  <a:schemeClr val="tx1"/>
                </a:solidFill>
                <a:latin typeface="Interstate-Regular"/>
              </a:defRPr>
            </a:lvl1pPr>
          </a:lstStyle>
          <a:p>
            <a:r>
              <a:rPr lang="en-US" dirty="0"/>
              <a:t>Click to edit headline</a:t>
            </a:r>
          </a:p>
        </p:txBody>
      </p:sp>
    </p:spTree>
    <p:extLst>
      <p:ext uri="{BB962C8B-B14F-4D97-AF65-F5344CB8AC3E}">
        <p14:creationId xmlns:p14="http://schemas.microsoft.com/office/powerpoint/2010/main" val="12376338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0" y="-2"/>
            <a:ext cx="12192000" cy="6489419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2400"/>
          </a:p>
        </p:txBody>
      </p:sp>
      <p:pic>
        <p:nvPicPr>
          <p:cNvPr id="4" name="Picture 3" descr="Dynatrace_inside-logo-white.pdf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595" t="39725" r="44195" b="44533"/>
          <a:stretch/>
        </p:blipFill>
        <p:spPr>
          <a:xfrm>
            <a:off x="10927644" y="214489"/>
            <a:ext cx="828768" cy="801323"/>
          </a:xfrm>
          <a:prstGeom prst="rect">
            <a:avLst/>
          </a:prstGeom>
        </p:spPr>
      </p:pic>
      <p:pic>
        <p:nvPicPr>
          <p:cNvPr id="5" name="Picture 4" descr="dt_logo_vert2_white.png"/>
          <p:cNvPicPr>
            <a:picLocks noChangeAspect="1"/>
          </p:cNvPicPr>
          <p:nvPr userDrawn="1"/>
        </p:nvPicPr>
        <p:blipFill rotWithShape="1">
          <a:blip r:embed="rId3" cstate="email">
            <a:alphaModFix amt="33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78" b="56100"/>
          <a:stretch/>
        </p:blipFill>
        <p:spPr>
          <a:xfrm>
            <a:off x="0" y="3800066"/>
            <a:ext cx="5221971" cy="2676060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sz="half" idx="1"/>
          </p:nvPr>
        </p:nvSpPr>
        <p:spPr>
          <a:xfrm>
            <a:off x="5824593" y="1270744"/>
            <a:ext cx="5405967" cy="5135563"/>
          </a:xfrm>
          <a:prstGeom prst="rect">
            <a:avLst/>
          </a:prstGeom>
        </p:spPr>
        <p:txBody>
          <a:bodyPr>
            <a:normAutofit/>
          </a:bodyPr>
          <a:lstStyle>
            <a:lvl1pPr marL="226478" indent="-226478">
              <a:buClrTx/>
              <a:buFont typeface="Arial" panose="020B0604020202020204" pitchFamily="34" charset="0"/>
              <a:buChar char="•"/>
              <a:defRPr sz="2933">
                <a:solidFill>
                  <a:schemeClr val="bg1"/>
                </a:solidFill>
                <a:latin typeface="Open Sans"/>
                <a:cs typeface="Open Sans"/>
              </a:defRPr>
            </a:lvl1pPr>
            <a:lvl2pPr marL="990575" indent="-380990">
              <a:buClrTx/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Open Sans"/>
                <a:cs typeface="Open Sans"/>
              </a:defRPr>
            </a:lvl2pPr>
            <a:lvl3pPr marL="1523962" indent="-304792">
              <a:buClrTx/>
              <a:buFont typeface="Arial" panose="020B0604020202020204" pitchFamily="34" charset="0"/>
              <a:buChar char="•"/>
              <a:defRPr sz="1867">
                <a:solidFill>
                  <a:schemeClr val="bg1"/>
                </a:solidFill>
                <a:latin typeface="Open Sans"/>
                <a:cs typeface="Open Sans"/>
              </a:defRPr>
            </a:lvl3pPr>
            <a:lvl4pPr marL="2133547" indent="-304792">
              <a:buClrTx/>
              <a:buFont typeface="Arial" panose="020B0604020202020204" pitchFamily="34" charset="0"/>
              <a:buChar char="•"/>
              <a:defRPr sz="1333">
                <a:solidFill>
                  <a:schemeClr val="bg1"/>
                </a:solidFill>
                <a:latin typeface="Open Sans"/>
                <a:cs typeface="Open Sans"/>
              </a:defRPr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2" name="Title 3"/>
          <p:cNvSpPr>
            <a:spLocks noGrp="1"/>
          </p:cNvSpPr>
          <p:nvPr>
            <p:ph type="title" hasCustomPrompt="1"/>
          </p:nvPr>
        </p:nvSpPr>
        <p:spPr>
          <a:xfrm>
            <a:off x="545438" y="1270744"/>
            <a:ext cx="4800245" cy="206339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bg1"/>
                </a:solidFill>
                <a:latin typeface="Interstate-Regular"/>
              </a:defRPr>
            </a:lvl1pPr>
          </a:lstStyle>
          <a:p>
            <a:r>
              <a:rPr lang="en-US" dirty="0"/>
              <a:t>Click to edit headline</a:t>
            </a:r>
          </a:p>
        </p:txBody>
      </p:sp>
    </p:spTree>
    <p:extLst>
      <p:ext uri="{BB962C8B-B14F-4D97-AF65-F5344CB8AC3E}">
        <p14:creationId xmlns:p14="http://schemas.microsoft.com/office/powerpoint/2010/main" val="386437575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 bwMode="auto">
          <a:xfrm>
            <a:off x="0" y="1"/>
            <a:ext cx="12192000" cy="648041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49335"/>
            <a:ext cx="10972800" cy="1947765"/>
          </a:xfrm>
          <a:prstGeom prst="rect">
            <a:avLst/>
          </a:prstGeom>
        </p:spPr>
        <p:txBody>
          <a:bodyPr vert="horz" anchor="b"/>
          <a:lstStyle>
            <a:lvl1pPr>
              <a:lnSpc>
                <a:spcPct val="90000"/>
              </a:lnSpc>
              <a:defRPr sz="5333" b="0" i="0">
                <a:solidFill>
                  <a:schemeClr val="bg2"/>
                </a:solidFill>
                <a:latin typeface="Interstate-Regular"/>
                <a:cs typeface="Interstate-Regular"/>
              </a:defRPr>
            </a:lvl1pPr>
          </a:lstStyle>
          <a:p>
            <a:r>
              <a:rPr lang="en-US" dirty="0"/>
              <a:t>Click to edit divider title</a:t>
            </a:r>
          </a:p>
        </p:txBody>
      </p:sp>
      <p:pic>
        <p:nvPicPr>
          <p:cNvPr id="7" name="Picture 6" descr="Dynatrace_inside-logo-white.pdf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595" t="39725" r="44195" b="44533"/>
          <a:stretch/>
        </p:blipFill>
        <p:spPr>
          <a:xfrm>
            <a:off x="10927644" y="214489"/>
            <a:ext cx="828768" cy="801323"/>
          </a:xfrm>
          <a:prstGeom prst="rect">
            <a:avLst/>
          </a:prstGeom>
        </p:spPr>
      </p:pic>
      <p:sp>
        <p:nvSpPr>
          <p:cNvPr id="8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604168" y="2290040"/>
            <a:ext cx="5717533" cy="1270000"/>
          </a:xfrm>
          <a:prstGeom prst="rect">
            <a:avLst/>
          </a:prstGeom>
        </p:spPr>
        <p:txBody>
          <a:bodyPr vert="horz" anchor="t"/>
          <a:lstStyle>
            <a:lvl1pPr marL="0" indent="0">
              <a:lnSpc>
                <a:spcPct val="90000"/>
              </a:lnSpc>
              <a:buNone/>
              <a:defRPr kumimoji="0" lang="en-US" sz="2667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175" dir="1140000" algn="tl" rotWithShape="0">
                    <a:schemeClr val="bg2"/>
                  </a:outerShdw>
                </a:effectLst>
                <a:uLnTx/>
                <a:uFillTx/>
                <a:latin typeface="Open Sans"/>
                <a:ea typeface="+mn-ea"/>
                <a:cs typeface="Open Sans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pic>
        <p:nvPicPr>
          <p:cNvPr id="15" name="Picture 14" descr="dt_logo_vert2_white.png"/>
          <p:cNvPicPr>
            <a:picLocks noChangeAspect="1"/>
          </p:cNvPicPr>
          <p:nvPr userDrawn="1"/>
        </p:nvPicPr>
        <p:blipFill rotWithShape="1">
          <a:blip r:embed="rId3" cstate="email">
            <a:alphaModFix amt="33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78" b="56100"/>
          <a:stretch/>
        </p:blipFill>
        <p:spPr>
          <a:xfrm>
            <a:off x="0" y="3800066"/>
            <a:ext cx="5221971" cy="2676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85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_blue)dark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875" y="6115154"/>
            <a:ext cx="2822627" cy="50719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910291" y="1743685"/>
            <a:ext cx="5289425" cy="513167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49502" y="2515065"/>
            <a:ext cx="10692996" cy="1003041"/>
          </a:xfrm>
        </p:spPr>
        <p:txBody>
          <a:bodyPr anchor="b">
            <a:noAutofit/>
          </a:bodyPr>
          <a:lstStyle>
            <a:lvl1pPr algn="ctr">
              <a:defRPr sz="5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1379939" y="4358726"/>
            <a:ext cx="9432122" cy="523220"/>
          </a:xfrm>
        </p:spPr>
        <p:txBody>
          <a:bodyPr wrap="square" anchor="b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4" hasCustomPrompt="1"/>
          </p:nvPr>
        </p:nvSpPr>
        <p:spPr>
          <a:xfrm>
            <a:off x="2246979" y="5185777"/>
            <a:ext cx="7698042" cy="400110"/>
          </a:xfrm>
        </p:spPr>
        <p:txBody>
          <a:bodyPr wrap="square" anchor="t">
            <a:no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Speaker Name and Title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Confidential, Dynatrace LLC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61E82BE-B626-4EB2-8898-B03C44A2E9A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960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_green_dark"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875" y="6115154"/>
            <a:ext cx="2822627" cy="50719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35539" y="1750656"/>
            <a:ext cx="5356461" cy="5122584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Confidential, Dynatrace LLC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361E82BE-B626-4EB2-8898-B03C44A2E9A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749502" y="2515065"/>
            <a:ext cx="10692996" cy="1003041"/>
          </a:xfrm>
        </p:spPr>
        <p:txBody>
          <a:bodyPr anchor="b">
            <a:noAutofit/>
          </a:bodyPr>
          <a:lstStyle>
            <a:lvl1pPr algn="ctr">
              <a:defRPr sz="5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1379939" y="4358726"/>
            <a:ext cx="9432122" cy="523220"/>
          </a:xfrm>
        </p:spPr>
        <p:txBody>
          <a:bodyPr wrap="square" anchor="b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4" hasCustomPrompt="1"/>
          </p:nvPr>
        </p:nvSpPr>
        <p:spPr>
          <a:xfrm>
            <a:off x="2246979" y="5185777"/>
            <a:ext cx="7698042" cy="400110"/>
          </a:xfrm>
        </p:spPr>
        <p:txBody>
          <a:bodyPr wrap="square" anchor="t">
            <a:no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Speaker Name and Title</a:t>
            </a:r>
          </a:p>
        </p:txBody>
      </p:sp>
    </p:spTree>
    <p:extLst>
      <p:ext uri="{BB962C8B-B14F-4D97-AF65-F5344CB8AC3E}">
        <p14:creationId xmlns:p14="http://schemas.microsoft.com/office/powerpoint/2010/main" val="1089087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_purple_2_dark"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875" y="6115154"/>
            <a:ext cx="2822627" cy="50719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783313" y="1760109"/>
            <a:ext cx="5408687" cy="5092104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Confidential, Dynatrace LLC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361E82BE-B626-4EB2-8898-B03C44A2E9A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ctrTitle" hasCustomPrompt="1"/>
          </p:nvPr>
        </p:nvSpPr>
        <p:spPr>
          <a:xfrm>
            <a:off x="749502" y="2515065"/>
            <a:ext cx="10692996" cy="1003041"/>
          </a:xfrm>
        </p:spPr>
        <p:txBody>
          <a:bodyPr anchor="b">
            <a:noAutofit/>
          </a:bodyPr>
          <a:lstStyle>
            <a:lvl1pPr algn="ctr">
              <a:defRPr sz="5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1379939" y="4358726"/>
            <a:ext cx="9432122" cy="523220"/>
          </a:xfrm>
        </p:spPr>
        <p:txBody>
          <a:bodyPr wrap="square" anchor="b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4" hasCustomPrompt="1"/>
          </p:nvPr>
        </p:nvSpPr>
        <p:spPr>
          <a:xfrm>
            <a:off x="2246979" y="5185777"/>
            <a:ext cx="7698042" cy="400110"/>
          </a:xfrm>
        </p:spPr>
        <p:txBody>
          <a:bodyPr wrap="square" anchor="t">
            <a:no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Speaker Name and Title</a:t>
            </a:r>
          </a:p>
        </p:txBody>
      </p:sp>
    </p:spTree>
    <p:extLst>
      <p:ext uri="{BB962C8B-B14F-4D97-AF65-F5344CB8AC3E}">
        <p14:creationId xmlns:p14="http://schemas.microsoft.com/office/powerpoint/2010/main" val="1374299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_grey_dar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903" b="40912"/>
          <a:stretch/>
        </p:blipFill>
        <p:spPr>
          <a:xfrm>
            <a:off x="6713504" y="1638492"/>
            <a:ext cx="5493010" cy="522676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875" y="6115154"/>
            <a:ext cx="2822627" cy="507191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Confidential, Dynatrace LLC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361E82BE-B626-4EB2-8898-B03C44A2E9A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749502" y="2515065"/>
            <a:ext cx="10692996" cy="1003041"/>
          </a:xfrm>
        </p:spPr>
        <p:txBody>
          <a:bodyPr anchor="b">
            <a:noAutofit/>
          </a:bodyPr>
          <a:lstStyle>
            <a:lvl1pPr algn="ctr">
              <a:defRPr sz="5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1379939" y="4358726"/>
            <a:ext cx="9432122" cy="523220"/>
          </a:xfrm>
        </p:spPr>
        <p:txBody>
          <a:bodyPr wrap="square" anchor="b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4" hasCustomPrompt="1"/>
          </p:nvPr>
        </p:nvSpPr>
        <p:spPr>
          <a:xfrm>
            <a:off x="2246979" y="5185777"/>
            <a:ext cx="7698042" cy="400110"/>
          </a:xfrm>
        </p:spPr>
        <p:txBody>
          <a:bodyPr wrap="square" anchor="t">
            <a:no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Speaker Name and Title</a:t>
            </a:r>
          </a:p>
        </p:txBody>
      </p:sp>
    </p:spTree>
    <p:extLst>
      <p:ext uri="{BB962C8B-B14F-4D97-AF65-F5344CB8AC3E}">
        <p14:creationId xmlns:p14="http://schemas.microsoft.com/office/powerpoint/2010/main" val="2311614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_grey_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732" b="37495"/>
          <a:stretch/>
        </p:blipFill>
        <p:spPr>
          <a:xfrm>
            <a:off x="6807201" y="1724691"/>
            <a:ext cx="5400039" cy="5179029"/>
          </a:xfrm>
          <a:prstGeom prst="rect">
            <a:avLst/>
          </a:prstGeom>
        </p:spPr>
      </p:pic>
      <p:sp>
        <p:nvSpPr>
          <p:cNvPr id="18" name="TextBox 17"/>
          <p:cNvSpPr txBox="1"/>
          <p:nvPr userDrawn="1"/>
        </p:nvSpPr>
        <p:spPr>
          <a:xfrm>
            <a:off x="3962400" y="6582569"/>
            <a:ext cx="4191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Copyright 2016, Dynatrace LLC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539115" y="3843951"/>
            <a:ext cx="2749151" cy="523220"/>
          </a:xfrm>
        </p:spPr>
        <p:txBody>
          <a:bodyPr wrap="none" anchor="t" anchorCtr="0">
            <a:spAutoFit/>
          </a:bodyPr>
          <a:lstStyle>
            <a:lvl1pPr marL="0" indent="0">
              <a:buNone/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539115" y="4394107"/>
            <a:ext cx="1841273" cy="400110"/>
          </a:xfrm>
        </p:spPr>
        <p:txBody>
          <a:bodyPr wrap="none" anchor="t" anchorCtr="0">
            <a:spAutoFit/>
          </a:bodyPr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5905" y="1619466"/>
            <a:ext cx="8669940" cy="757627"/>
          </a:xfrm>
        </p:spPr>
        <p:txBody>
          <a:bodyPr>
            <a:noAutofit/>
          </a:bodyPr>
          <a:lstStyle>
            <a:lvl1pPr algn="l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slide title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Confidential, Dynatrace LLC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61E82BE-B626-4EB2-8898-B03C44A2E9A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001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_blue_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324" b="37477"/>
          <a:stretch/>
        </p:blipFill>
        <p:spPr>
          <a:xfrm>
            <a:off x="6807201" y="1724691"/>
            <a:ext cx="5384800" cy="5133309"/>
          </a:xfrm>
          <a:prstGeom prst="rect">
            <a:avLst/>
          </a:prstGeom>
        </p:spPr>
      </p:pic>
      <p:sp>
        <p:nvSpPr>
          <p:cNvPr id="18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539115" y="3843951"/>
            <a:ext cx="2749151" cy="523220"/>
          </a:xfrm>
        </p:spPr>
        <p:txBody>
          <a:bodyPr wrap="none" anchor="t" anchorCtr="0">
            <a:spAutoFit/>
          </a:bodyPr>
          <a:lstStyle>
            <a:lvl1pPr marL="0" indent="0">
              <a:buNone/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539115" y="4394107"/>
            <a:ext cx="1841273" cy="400110"/>
          </a:xfrm>
        </p:spPr>
        <p:txBody>
          <a:bodyPr wrap="none" anchor="t" anchorCtr="0">
            <a:spAutoFit/>
          </a:bodyPr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5905" y="1619466"/>
            <a:ext cx="8669940" cy="757627"/>
          </a:xfrm>
        </p:spPr>
        <p:txBody>
          <a:bodyPr>
            <a:noAutofit/>
          </a:bodyPr>
          <a:lstStyle>
            <a:lvl1pPr algn="l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slide title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Confidential, Dynatrace LLC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61E82BE-B626-4EB2-8898-B03C44A2E9A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961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Title Slide_purple_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905" b="36878"/>
          <a:stretch/>
        </p:blipFill>
        <p:spPr>
          <a:xfrm>
            <a:off x="6807201" y="1724691"/>
            <a:ext cx="5400039" cy="5163789"/>
          </a:xfrm>
          <a:prstGeom prst="rect">
            <a:avLst/>
          </a:prstGeom>
        </p:spPr>
      </p:pic>
      <p:sp>
        <p:nvSpPr>
          <p:cNvPr id="15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539115" y="3843951"/>
            <a:ext cx="2749151" cy="523220"/>
          </a:xfrm>
        </p:spPr>
        <p:txBody>
          <a:bodyPr wrap="none" anchor="t" anchorCtr="0">
            <a:spAutoFit/>
          </a:bodyPr>
          <a:lstStyle>
            <a:lvl1pPr marL="0" indent="0">
              <a:buNone/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539115" y="4394107"/>
            <a:ext cx="1841273" cy="400110"/>
          </a:xfrm>
        </p:spPr>
        <p:txBody>
          <a:bodyPr wrap="none" anchor="t" anchorCtr="0">
            <a:spAutoFit/>
          </a:bodyPr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5905" y="1619466"/>
            <a:ext cx="8561785" cy="757627"/>
          </a:xfrm>
        </p:spPr>
        <p:txBody>
          <a:bodyPr>
            <a:noAutofit/>
          </a:bodyPr>
          <a:lstStyle>
            <a:lvl1pPr algn="l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slide title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Confidential, Dynatrace LLC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61E82BE-B626-4EB2-8898-B03C44A2E9A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267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Content Placeholder 5"/>
          <p:cNvPicPr>
            <a:picLocks noChangeAspect="1"/>
          </p:cNvPicPr>
          <p:nvPr userDrawn="1"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60" y="6498271"/>
            <a:ext cx="1534658" cy="30993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88721" y="436759"/>
            <a:ext cx="9811976" cy="75762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8721" y="1825625"/>
            <a:ext cx="981197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83504" y="6656636"/>
            <a:ext cx="808495" cy="2013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1E82BE-B626-4EB2-8898-B03C44A2E9A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4038600" y="6656636"/>
            <a:ext cx="4114800" cy="2013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dirty="0"/>
              <a:t>Confidential, Dynatrace LLC</a:t>
            </a:r>
          </a:p>
        </p:txBody>
      </p:sp>
    </p:spTree>
    <p:extLst>
      <p:ext uri="{BB962C8B-B14F-4D97-AF65-F5344CB8AC3E}">
        <p14:creationId xmlns:p14="http://schemas.microsoft.com/office/powerpoint/2010/main" val="8488178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6" r:id="rId1"/>
    <p:sldLayoutId id="2147483724" r:id="rId2"/>
    <p:sldLayoutId id="2147483689" r:id="rId3"/>
    <p:sldLayoutId id="2147483668" r:id="rId4"/>
    <p:sldLayoutId id="2147483690" r:id="rId5"/>
    <p:sldLayoutId id="2147483675" r:id="rId6"/>
    <p:sldLayoutId id="2147483725" r:id="rId7"/>
    <p:sldLayoutId id="2147483726" r:id="rId8"/>
    <p:sldLayoutId id="2147483727" r:id="rId9"/>
    <p:sldLayoutId id="2147483728" r:id="rId10"/>
    <p:sldLayoutId id="2147483650" r:id="rId11"/>
    <p:sldLayoutId id="2147483723" r:id="rId12"/>
    <p:sldLayoutId id="2147483722" r:id="rId13"/>
    <p:sldLayoutId id="2147483707" r:id="rId14"/>
    <p:sldLayoutId id="2147483665" r:id="rId15"/>
    <p:sldLayoutId id="2147483678" r:id="rId16"/>
    <p:sldLayoutId id="2147483699" r:id="rId17"/>
    <p:sldLayoutId id="2147483666" r:id="rId18"/>
    <p:sldLayoutId id="2147483715" r:id="rId19"/>
    <p:sldLayoutId id="2147483730" r:id="rId20"/>
    <p:sldLayoutId id="2147483733" r:id="rId21"/>
    <p:sldLayoutId id="2147483734" r:id="rId22"/>
    <p:sldLayoutId id="2147483736" r:id="rId23"/>
    <p:sldLayoutId id="2147483737" r:id="rId24"/>
    <p:sldLayoutId id="2147483738" r:id="rId25"/>
    <p:sldLayoutId id="2147483739" r:id="rId26"/>
  </p:sldLayoutIdLst>
  <p:hf sldNum="0"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383A35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Clr>
          <a:schemeClr val="accent1"/>
        </a:buClr>
        <a:buFont typeface="Arial"/>
        <a:buChar char="•"/>
        <a:defRPr sz="2800" kern="1200">
          <a:solidFill>
            <a:schemeClr val="tx1"/>
          </a:solidFill>
          <a:latin typeface="+mj-lt"/>
          <a:ea typeface="+mn-ea"/>
          <a:cs typeface="Calibri Light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Clr>
          <a:srgbClr val="606B6C"/>
        </a:buClr>
        <a:buSzPct val="80000"/>
        <a:buFont typeface="Arial" panose="020B0604020202020204" pitchFamily="34" charset="0"/>
        <a:buChar char="•"/>
        <a:defRPr sz="2400" kern="1200">
          <a:solidFill>
            <a:schemeClr val="bg2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Clr>
          <a:srgbClr val="606B6C"/>
        </a:buClr>
        <a:buSzPct val="80000"/>
        <a:buFont typeface="Arial" panose="020B0604020202020204" pitchFamily="34" charset="0"/>
        <a:buChar char="•"/>
        <a:defRPr sz="2400" b="0" kern="1200">
          <a:solidFill>
            <a:schemeClr val="bg2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Confidential, Dynatrace LLC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2532" y="1478624"/>
            <a:ext cx="7890868" cy="757627"/>
          </a:xfrm>
        </p:spPr>
        <p:txBody>
          <a:bodyPr/>
          <a:lstStyle/>
          <a:p>
            <a:r>
              <a:rPr lang="en-US" dirty="0"/>
              <a:t>Dynatrace Exercises and Use Cases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&lt;Presenter&gt;, &lt;Date&gt;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App Name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6543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on Exercises 4-6?</a:t>
            </a:r>
          </a:p>
        </p:txBody>
      </p:sp>
    </p:spTree>
    <p:extLst>
      <p:ext uri="{BB962C8B-B14F-4D97-AF65-F5344CB8AC3E}">
        <p14:creationId xmlns:p14="http://schemas.microsoft.com/office/powerpoint/2010/main" val="22509464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53385" y="725638"/>
            <a:ext cx="6381478" cy="2968894"/>
          </a:xfrm>
        </p:spPr>
        <p:txBody>
          <a:bodyPr/>
          <a:lstStyle/>
          <a:p>
            <a:pPr algn="l"/>
            <a:r>
              <a:rPr lang="en-US" dirty="0"/>
              <a:t>Exercise 7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sz="half" idx="4294967295"/>
          </p:nvPr>
        </p:nvSpPr>
        <p:spPr>
          <a:xfrm>
            <a:off x="117199" y="1548295"/>
            <a:ext cx="7496175" cy="5135563"/>
          </a:xfrm>
        </p:spPr>
        <p:txBody>
          <a:bodyPr/>
          <a:lstStyle/>
          <a:p>
            <a:r>
              <a:rPr lang="en-US" dirty="0"/>
              <a:t>Mobile Tier has been experiencing some degradation in response times. </a:t>
            </a:r>
          </a:p>
          <a:p>
            <a:r>
              <a:rPr lang="en-US" dirty="0"/>
              <a:t>Display the top ten slowest </a:t>
            </a:r>
            <a:r>
              <a:rPr lang="en-US" dirty="0" err="1"/>
              <a:t>purepaths</a:t>
            </a:r>
            <a:r>
              <a:rPr lang="en-US" dirty="0"/>
              <a:t> (transactions). What is the execution time of the slowest </a:t>
            </a:r>
            <a:r>
              <a:rPr lang="en-US" dirty="0" err="1"/>
              <a:t>purepath</a:t>
            </a:r>
            <a:r>
              <a:rPr lang="en-US" dirty="0"/>
              <a:t>? According to the breakdown, where was most of the time spent? (CPU, Wait, Sync, IO, Suspension)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0662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79280" y="868887"/>
            <a:ext cx="6381478" cy="2968894"/>
          </a:xfrm>
        </p:spPr>
        <p:txBody>
          <a:bodyPr/>
          <a:lstStyle/>
          <a:p>
            <a:pPr algn="l"/>
            <a:r>
              <a:rPr lang="en-US" dirty="0"/>
              <a:t>Exercise 8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sz="half" idx="4294967295"/>
          </p:nvPr>
        </p:nvSpPr>
        <p:spPr>
          <a:xfrm>
            <a:off x="156956" y="1859721"/>
            <a:ext cx="7496175" cy="5135563"/>
          </a:xfrm>
        </p:spPr>
        <p:txBody>
          <a:bodyPr/>
          <a:lstStyle/>
          <a:p>
            <a:r>
              <a:rPr lang="en-US" dirty="0"/>
              <a:t>Now that you have the top ten slowest </a:t>
            </a:r>
            <a:r>
              <a:rPr lang="en-US" dirty="0" err="1"/>
              <a:t>purepaths</a:t>
            </a:r>
            <a:r>
              <a:rPr lang="en-US" dirty="0"/>
              <a:t>, and you want to see the root cause.</a:t>
            </a:r>
          </a:p>
          <a:p>
            <a:endParaRPr lang="en-US" dirty="0"/>
          </a:p>
          <a:p>
            <a:r>
              <a:rPr lang="en-US" dirty="0"/>
              <a:t>Display the main contributors for the selected </a:t>
            </a:r>
            <a:r>
              <a:rPr lang="en-US" dirty="0" err="1"/>
              <a:t>purepaths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1472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32898" y="868887"/>
            <a:ext cx="6381478" cy="2968894"/>
          </a:xfrm>
        </p:spPr>
        <p:txBody>
          <a:bodyPr/>
          <a:lstStyle/>
          <a:p>
            <a:pPr algn="l"/>
            <a:r>
              <a:rPr lang="en-US" dirty="0"/>
              <a:t>Exercise 9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sz="half" idx="4294967295"/>
          </p:nvPr>
        </p:nvSpPr>
        <p:spPr>
          <a:xfrm>
            <a:off x="137077" y="1800087"/>
            <a:ext cx="7496175" cy="5135563"/>
          </a:xfrm>
        </p:spPr>
        <p:txBody>
          <a:bodyPr/>
          <a:lstStyle/>
          <a:p>
            <a:r>
              <a:rPr lang="en-US" dirty="0"/>
              <a:t>You’ve noticed slowdowns within the application, yet the app servers are in an ok state. You conclude it may be the database.</a:t>
            </a:r>
          </a:p>
          <a:p>
            <a:r>
              <a:rPr lang="en-US" dirty="0"/>
              <a:t>Display the database queries with the past 10mins. Sort by execution total. What’s the most expensive query? (slowest query)</a:t>
            </a:r>
          </a:p>
        </p:txBody>
      </p:sp>
    </p:spTree>
    <p:extLst>
      <p:ext uri="{BB962C8B-B14F-4D97-AF65-F5344CB8AC3E}">
        <p14:creationId xmlns:p14="http://schemas.microsoft.com/office/powerpoint/2010/main" val="26042050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79889" y="758768"/>
            <a:ext cx="6381478" cy="2968894"/>
          </a:xfrm>
        </p:spPr>
        <p:txBody>
          <a:bodyPr/>
          <a:lstStyle/>
          <a:p>
            <a:pPr algn="l"/>
            <a:r>
              <a:rPr lang="en-US" dirty="0"/>
              <a:t>Exercise 10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sz="half" idx="4294967295"/>
          </p:nvPr>
        </p:nvSpPr>
        <p:spPr>
          <a:xfrm>
            <a:off x="117199" y="1722437"/>
            <a:ext cx="7496175" cy="5135563"/>
          </a:xfrm>
        </p:spPr>
        <p:txBody>
          <a:bodyPr/>
          <a:lstStyle/>
          <a:p>
            <a:r>
              <a:rPr lang="en-US" dirty="0"/>
              <a:t>Some timeouts are occurring within the application. However, Tier communicates with other apps such as ECAMS and </a:t>
            </a:r>
            <a:r>
              <a:rPr lang="en-US" dirty="0" err="1"/>
              <a:t>InsiteM</a:t>
            </a:r>
            <a:r>
              <a:rPr lang="en-US" dirty="0"/>
              <a:t>. You want to see if there are any errors from all ends.</a:t>
            </a:r>
          </a:p>
          <a:p>
            <a:r>
              <a:rPr lang="en-US" dirty="0"/>
              <a:t>Display the list of errors in the general dashboard. What is the message that you see for the most frequently occurring error?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6559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on Exercises 7-10?</a:t>
            </a:r>
          </a:p>
        </p:txBody>
      </p:sp>
    </p:spTree>
    <p:extLst>
      <p:ext uri="{BB962C8B-B14F-4D97-AF65-F5344CB8AC3E}">
        <p14:creationId xmlns:p14="http://schemas.microsoft.com/office/powerpoint/2010/main" val="42751881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Final Questions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3165141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Confidential, Dynatrace LLC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08234" y="318131"/>
            <a:ext cx="3988753" cy="3671979"/>
          </a:xfrm>
        </p:spPr>
        <p:txBody>
          <a:bodyPr/>
          <a:lstStyle/>
          <a:p>
            <a:r>
              <a:rPr lang="en-US" dirty="0"/>
              <a:t>Where do I find more info on &lt;Tool Name&gt;?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5049555" y="851282"/>
            <a:ext cx="6398258" cy="5276385"/>
          </a:xfrm>
        </p:spPr>
        <p:txBody>
          <a:bodyPr/>
          <a:lstStyle/>
          <a:p>
            <a:pPr marL="169863" lvl="1" indent="-169863">
              <a:buClr>
                <a:schemeClr val="bg1"/>
              </a:buClr>
              <a:buFont typeface="Arial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Insert email, links to client documentation, etc.</a:t>
            </a:r>
            <a:endParaRPr lang="en-US" sz="1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402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Confidential, Dynatrace LLC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0" y="4685231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Calibri Light"/>
                <a:cs typeface="Calibri Light"/>
              </a:rPr>
              <a:t>Performance management for the digital customer age</a:t>
            </a:r>
          </a:p>
        </p:txBody>
      </p:sp>
    </p:spTree>
    <p:extLst>
      <p:ext uri="{BB962C8B-B14F-4D97-AF65-F5344CB8AC3E}">
        <p14:creationId xmlns:p14="http://schemas.microsoft.com/office/powerpoint/2010/main" val="3794614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type="body" sz="quarter" idx="13"/>
          </p:nvPr>
        </p:nvSpPr>
        <p:spPr>
          <a:xfrm>
            <a:off x="499358" y="1734363"/>
            <a:ext cx="7017755" cy="6118855"/>
          </a:xfrm>
        </p:spPr>
        <p:txBody>
          <a:bodyPr/>
          <a:lstStyle/>
          <a:p>
            <a:r>
              <a:rPr lang="en-US" sz="2133" dirty="0"/>
              <a:t>Verification of Alerts &amp; Dashboard Type Reminder</a:t>
            </a:r>
          </a:p>
          <a:p>
            <a:r>
              <a:rPr lang="en-US" sz="2133" dirty="0"/>
              <a:t>Hands on Exercises to ensure knowledge transfer of Dynatrace</a:t>
            </a:r>
          </a:p>
          <a:p>
            <a:pPr lvl="1"/>
            <a:r>
              <a:rPr lang="en-US" sz="2133" dirty="0"/>
              <a:t>Each exercise will be completed by the attendees</a:t>
            </a:r>
          </a:p>
          <a:p>
            <a:pPr lvl="1"/>
            <a:r>
              <a:rPr lang="en-US" sz="2133" dirty="0"/>
              <a:t>When the exercise has been completed, please type </a:t>
            </a:r>
            <a:br>
              <a:rPr lang="en-US" sz="2133" dirty="0"/>
            </a:br>
            <a:r>
              <a:rPr lang="en-US" sz="2133" dirty="0"/>
              <a:t>Exercise # Done in the chat</a:t>
            </a:r>
          </a:p>
          <a:p>
            <a:pPr lvl="2"/>
            <a:r>
              <a:rPr lang="en-US" sz="2133" dirty="0"/>
              <a:t>Please send these messages directly to me</a:t>
            </a:r>
          </a:p>
          <a:p>
            <a:pPr lvl="1"/>
            <a:r>
              <a:rPr lang="en-US" sz="2133" dirty="0"/>
              <a:t>I will pick one attendee to show how the exercise </a:t>
            </a:r>
            <a:br>
              <a:rPr lang="en-US" sz="2133" dirty="0"/>
            </a:br>
            <a:r>
              <a:rPr lang="en-US" sz="2133" dirty="0"/>
              <a:t>was accomplished</a:t>
            </a:r>
          </a:p>
          <a:p>
            <a:pPr lvl="1"/>
            <a:r>
              <a:rPr lang="en-US" sz="2133" dirty="0"/>
              <a:t>Feel Free to ask questions </a:t>
            </a:r>
          </a:p>
          <a:p>
            <a:r>
              <a:rPr lang="en-US" sz="2133" dirty="0"/>
              <a:t>Final Q&amp;A</a:t>
            </a:r>
          </a:p>
          <a:p>
            <a:r>
              <a:rPr lang="en-US" sz="2133" dirty="0"/>
              <a:t>Next Steps</a:t>
            </a:r>
          </a:p>
          <a:p>
            <a:pPr lvl="1"/>
            <a:endParaRPr lang="en-US" sz="1600" dirty="0"/>
          </a:p>
          <a:p>
            <a:endParaRPr lang="en-US" sz="2133" dirty="0"/>
          </a:p>
          <a:p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05662" y="631942"/>
            <a:ext cx="8561785" cy="757627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10075654" y="6477000"/>
            <a:ext cx="1644769" cy="265707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2400"/>
          </a:p>
        </p:txBody>
      </p:sp>
      <p:sp>
        <p:nvSpPr>
          <p:cNvPr id="7" name="Rectangle 6"/>
          <p:cNvSpPr/>
          <p:nvPr/>
        </p:nvSpPr>
        <p:spPr bwMode="auto">
          <a:xfrm>
            <a:off x="10563946" y="137822"/>
            <a:ext cx="1256993" cy="98824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037993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20781" y="769220"/>
            <a:ext cx="6381478" cy="2968894"/>
          </a:xfrm>
        </p:spPr>
        <p:txBody>
          <a:bodyPr/>
          <a:lstStyle/>
          <a:p>
            <a:pPr algn="l"/>
            <a:r>
              <a:rPr lang="en-US" dirty="0"/>
              <a:t>Exercise 1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sz="half" idx="4294967295"/>
          </p:nvPr>
        </p:nvSpPr>
        <p:spPr>
          <a:xfrm>
            <a:off x="481633" y="2104887"/>
            <a:ext cx="7496175" cy="5135563"/>
          </a:xfrm>
        </p:spPr>
        <p:txBody>
          <a:bodyPr/>
          <a:lstStyle/>
          <a:p>
            <a:r>
              <a:rPr lang="en-US" dirty="0"/>
              <a:t>You would like to view the web requests for Mobile Tier</a:t>
            </a:r>
          </a:p>
          <a:p>
            <a:r>
              <a:rPr lang="en-US" dirty="0"/>
              <a:t>Display all incoming web requests and their response times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923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66028" y="868887"/>
            <a:ext cx="6381478" cy="2968894"/>
          </a:xfrm>
        </p:spPr>
        <p:txBody>
          <a:bodyPr/>
          <a:lstStyle/>
          <a:p>
            <a:pPr algn="l"/>
            <a:r>
              <a:rPr lang="en-US" dirty="0"/>
              <a:t>Exercise 2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sz="half" idx="4294967295"/>
          </p:nvPr>
        </p:nvSpPr>
        <p:spPr>
          <a:xfrm>
            <a:off x="289477" y="1800087"/>
            <a:ext cx="7496175" cy="5135563"/>
          </a:xfrm>
        </p:spPr>
        <p:txBody>
          <a:bodyPr/>
          <a:lstStyle/>
          <a:p>
            <a:r>
              <a:rPr lang="en-US" dirty="0"/>
              <a:t>You receive 2 notifications, one stating that some Mobile Tier servers are receiving more load than others. The other stating that some JVMs have high memory utilization</a:t>
            </a:r>
          </a:p>
          <a:p>
            <a:endParaRPr lang="en-US" dirty="0"/>
          </a:p>
          <a:p>
            <a:r>
              <a:rPr lang="en-US" dirty="0"/>
              <a:t>Display the graphical representation of JVM Memory Utilization vs web requests.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312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0011" y="785272"/>
            <a:ext cx="6381478" cy="2968894"/>
          </a:xfrm>
        </p:spPr>
        <p:txBody>
          <a:bodyPr/>
          <a:lstStyle/>
          <a:p>
            <a:pPr algn="l"/>
            <a:r>
              <a:rPr lang="en-US" dirty="0"/>
              <a:t>Exercise 3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sz="half" idx="4294967295"/>
          </p:nvPr>
        </p:nvSpPr>
        <p:spPr>
          <a:xfrm>
            <a:off x="143704" y="1674192"/>
            <a:ext cx="7496175" cy="5135563"/>
          </a:xfrm>
        </p:spPr>
        <p:txBody>
          <a:bodyPr/>
          <a:lstStyle/>
          <a:p>
            <a:r>
              <a:rPr lang="en-US" dirty="0"/>
              <a:t>You receive a notification that the ‘tier/</a:t>
            </a:r>
            <a:r>
              <a:rPr lang="en-US" dirty="0" err="1"/>
              <a:t>ws</a:t>
            </a:r>
            <a:r>
              <a:rPr lang="en-US" dirty="0"/>
              <a:t>/</a:t>
            </a:r>
            <a:r>
              <a:rPr lang="en-US" dirty="0" err="1"/>
              <a:t>json</a:t>
            </a:r>
            <a:r>
              <a:rPr lang="en-US" dirty="0"/>
              <a:t>/</a:t>
            </a:r>
            <a:r>
              <a:rPr lang="en-US" dirty="0" err="1"/>
              <a:t>oAuthInitialLogin</a:t>
            </a:r>
            <a:r>
              <a:rPr lang="en-US" dirty="0"/>
              <a:t>/v1’ transaction from Tier is having high response times. </a:t>
            </a:r>
          </a:p>
          <a:p>
            <a:endParaRPr lang="en-US" dirty="0"/>
          </a:p>
          <a:p>
            <a:r>
              <a:rPr lang="en-US" dirty="0"/>
              <a:t>Show the ‘tier/</a:t>
            </a:r>
            <a:r>
              <a:rPr lang="en-US" dirty="0" err="1"/>
              <a:t>ws</a:t>
            </a:r>
            <a:r>
              <a:rPr lang="en-US" dirty="0"/>
              <a:t>/</a:t>
            </a:r>
            <a:r>
              <a:rPr lang="en-US" dirty="0" err="1"/>
              <a:t>json</a:t>
            </a:r>
            <a:r>
              <a:rPr lang="en-US" dirty="0"/>
              <a:t>/</a:t>
            </a:r>
            <a:r>
              <a:rPr lang="en-US" dirty="0" err="1"/>
              <a:t>oAuthInitialLogin</a:t>
            </a:r>
            <a:r>
              <a:rPr lang="en-US" dirty="0"/>
              <a:t>/v1’ Response Time in the </a:t>
            </a:r>
            <a:r>
              <a:rPr lang="en-US" dirty="0" err="1"/>
              <a:t>purepaths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313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on Exercises 1-3?</a:t>
            </a:r>
          </a:p>
        </p:txBody>
      </p:sp>
    </p:spTree>
    <p:extLst>
      <p:ext uri="{BB962C8B-B14F-4D97-AF65-F5344CB8AC3E}">
        <p14:creationId xmlns:p14="http://schemas.microsoft.com/office/powerpoint/2010/main" val="3265984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6393" y="745515"/>
            <a:ext cx="6381478" cy="2968894"/>
          </a:xfrm>
        </p:spPr>
        <p:txBody>
          <a:bodyPr/>
          <a:lstStyle/>
          <a:p>
            <a:pPr algn="l"/>
            <a:r>
              <a:rPr lang="en-US" dirty="0"/>
              <a:t>Exercise 4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sz="half" idx="4294967295"/>
          </p:nvPr>
        </p:nvSpPr>
        <p:spPr>
          <a:xfrm>
            <a:off x="306393" y="1627808"/>
            <a:ext cx="7496175" cy="5135563"/>
          </a:xfrm>
        </p:spPr>
        <p:txBody>
          <a:bodyPr/>
          <a:lstStyle/>
          <a:p>
            <a:r>
              <a:rPr lang="en-US" dirty="0"/>
              <a:t>You receive a notification that Tier is occasionally being suspended, and you suspect there are garbage collection issues.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Display the prod heap usage for Tier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2858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66028" y="599741"/>
            <a:ext cx="6381478" cy="2968894"/>
          </a:xfrm>
        </p:spPr>
        <p:txBody>
          <a:bodyPr/>
          <a:lstStyle/>
          <a:p>
            <a:pPr algn="l"/>
            <a:r>
              <a:rPr lang="en-US" dirty="0"/>
              <a:t>Exercise 5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sz="half" idx="4294967295"/>
          </p:nvPr>
        </p:nvSpPr>
        <p:spPr>
          <a:xfrm>
            <a:off x="366028" y="1621182"/>
            <a:ext cx="7496175" cy="5135563"/>
          </a:xfrm>
        </p:spPr>
        <p:txBody>
          <a:bodyPr/>
          <a:lstStyle/>
          <a:p>
            <a:r>
              <a:rPr lang="en-US" dirty="0"/>
              <a:t>You are now convinced that Tier is having GC issues</a:t>
            </a:r>
          </a:p>
          <a:p>
            <a:endParaRPr lang="en-US" dirty="0"/>
          </a:p>
          <a:p>
            <a:r>
              <a:rPr lang="en-US" dirty="0"/>
              <a:t>Display the graphical representation of the heap breakdown vs the GC activations</a:t>
            </a:r>
          </a:p>
        </p:txBody>
      </p:sp>
    </p:spTree>
    <p:extLst>
      <p:ext uri="{BB962C8B-B14F-4D97-AF65-F5344CB8AC3E}">
        <p14:creationId xmlns:p14="http://schemas.microsoft.com/office/powerpoint/2010/main" val="2870400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66028" y="798524"/>
            <a:ext cx="6381478" cy="2968894"/>
          </a:xfrm>
        </p:spPr>
        <p:txBody>
          <a:bodyPr/>
          <a:lstStyle/>
          <a:p>
            <a:pPr algn="l"/>
            <a:r>
              <a:rPr lang="en-US" dirty="0"/>
              <a:t>Exercise 6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sz="half" idx="4294967295"/>
          </p:nvPr>
        </p:nvSpPr>
        <p:spPr>
          <a:xfrm>
            <a:off x="150330" y="1581426"/>
            <a:ext cx="7496175" cy="5135563"/>
          </a:xfrm>
        </p:spPr>
        <p:txBody>
          <a:bodyPr/>
          <a:lstStyle/>
          <a:p>
            <a:r>
              <a:rPr lang="en-US" dirty="0"/>
              <a:t>You receive a notification that one of the JVMs for Mobile Tier is down.</a:t>
            </a:r>
          </a:p>
          <a:p>
            <a:endParaRPr lang="en-US" dirty="0"/>
          </a:p>
          <a:p>
            <a:r>
              <a:rPr lang="en-US" dirty="0"/>
              <a:t>Display the JVM Availability History and the current JVM availability</a:t>
            </a:r>
          </a:p>
        </p:txBody>
      </p:sp>
    </p:spTree>
    <p:extLst>
      <p:ext uri="{BB962C8B-B14F-4D97-AF65-F5344CB8AC3E}">
        <p14:creationId xmlns:p14="http://schemas.microsoft.com/office/powerpoint/2010/main" val="4032403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Dynatrace Palette">
      <a:dk1>
        <a:srgbClr val="FFFFFF"/>
      </a:dk1>
      <a:lt1>
        <a:srgbClr val="383A35"/>
      </a:lt1>
      <a:dk2>
        <a:srgbClr val="555F60"/>
      </a:dk2>
      <a:lt2>
        <a:srgbClr val="FFFFFF"/>
      </a:lt2>
      <a:accent1>
        <a:srgbClr val="1496FF"/>
      </a:accent1>
      <a:accent2>
        <a:srgbClr val="73BE28"/>
      </a:accent2>
      <a:accent3>
        <a:srgbClr val="6F2DA8"/>
      </a:accent3>
      <a:accent4>
        <a:srgbClr val="B4DC00"/>
      </a:accent4>
      <a:accent5>
        <a:srgbClr val="D82A49"/>
      </a:accent5>
      <a:accent6>
        <a:srgbClr val="FF681D"/>
      </a:accent6>
      <a:hlink>
        <a:srgbClr val="00A6B6"/>
      </a:hlink>
      <a:folHlink>
        <a:srgbClr val="A92581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emplate_x0020_Type xmlns="f6cd93bd-6801-43b6-8760-4421f9cd9750">Branding</Template_x0020_Type>
    <Product_x0020_Name xmlns="f6cd93bd-6801-43b6-8760-4421f9cd9750"/>
    <Audience xmlns="a6ff770e-ff70-4498-8758-d082d0e23641">
      <Value>Managed</Value>
      <Value>OnDemand</Value>
    </Audience>
    <Region xmlns="a6ff770e-ff70-4498-8758-d082d0e23641">
      <Value>Global</Value>
    </Region>
    <Focused xmlns="a6ff770e-ff70-4498-8758-d082d0e23641">false</Focused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athena xmlns="http://schemas.microsoft.com/edu/athena" version="0.1.4911.0">
  <timings duration="13738">
    <event time="1707" type="OnNext" clickIndex="0" wacClickIndex="1"/>
  </timings>
</athena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XS Templates" ma:contentTypeID="0x01010065D050E9978BD34E970050E785E9DA00006349AC9D145C0942ADA12FD8C2467284" ma:contentTypeVersion="12" ma:contentTypeDescription="" ma:contentTypeScope="" ma:versionID="a0f4304a7872344c417ec6771a59a9d6">
  <xsd:schema xmlns:xsd="http://www.w3.org/2001/XMLSchema" xmlns:xs="http://www.w3.org/2001/XMLSchema" xmlns:p="http://schemas.microsoft.com/office/2006/metadata/properties" xmlns:ns2="f6cd93bd-6801-43b6-8760-4421f9cd9750" xmlns:ns3="556dcd75-2d10-49a4-8753-bfbf8ca8626f" xmlns:ns4="a6ff770e-ff70-4498-8758-d082d0e23641" targetNamespace="http://schemas.microsoft.com/office/2006/metadata/properties" ma:root="true" ma:fieldsID="0c0b9906641d120a09ecb6de54ea91cf" ns2:_="" ns3:_="" ns4:_="">
    <xsd:import namespace="f6cd93bd-6801-43b6-8760-4421f9cd9750"/>
    <xsd:import namespace="556dcd75-2d10-49a4-8753-bfbf8ca8626f"/>
    <xsd:import namespace="a6ff770e-ff70-4498-8758-d082d0e23641"/>
    <xsd:element name="properties">
      <xsd:complexType>
        <xsd:sequence>
          <xsd:element name="documentManagement">
            <xsd:complexType>
              <xsd:all>
                <xsd:element ref="ns2:Template_x0020_Type"/>
                <xsd:element ref="ns2:Product_x0020_Name" minOccurs="0"/>
                <xsd:element ref="ns3:SharedWithUsers" minOccurs="0"/>
                <xsd:element ref="ns3:SharedWithDetails" minOccurs="0"/>
                <xsd:element ref="ns4:Audience" minOccurs="0"/>
                <xsd:element ref="ns4:Region" minOccurs="0"/>
                <xsd:element ref="ns4:Focused" minOccurs="0"/>
                <xsd:element ref="ns3:LastSharedByUser" minOccurs="0"/>
                <xsd:element ref="ns3:LastSharedBy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6cd93bd-6801-43b6-8760-4421f9cd9750" elementFormDefault="qualified">
    <xsd:import namespace="http://schemas.microsoft.com/office/2006/documentManagement/types"/>
    <xsd:import namespace="http://schemas.microsoft.com/office/infopath/2007/PartnerControls"/>
    <xsd:element name="Template_x0020_Type" ma:index="8" ma:displayName="Template Type" ma:default="Branding" ma:format="Dropdown" ma:internalName="Template_x0020_Type">
      <xsd:simpleType>
        <xsd:restriction base="dms:Choice">
          <xsd:enumeration value="Branding"/>
          <xsd:enumeration value="Technical"/>
          <xsd:enumeration value="Engagement"/>
        </xsd:restriction>
      </xsd:simpleType>
    </xsd:element>
    <xsd:element name="Product_x0020_Name" ma:index="9" nillable="true" ma:displayName="Product Name" ma:internalName="Product_x0020_Name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pp Mon"/>
                    <xsd:enumeration value="DC RUM"/>
                    <xsd:enumeration value="Synthetic - SaaS"/>
                    <xsd:enumeration value="Synthetic - OnPrem"/>
                    <xsd:enumeration value="N/A"/>
                  </xsd:restriction>
                </xsd:simpleType>
              </xsd:element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56dcd75-2d10-49a4-8753-bfbf8ca8626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5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6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6ff770e-ff70-4498-8758-d082d0e23641" elementFormDefault="qualified">
    <xsd:import namespace="http://schemas.microsoft.com/office/2006/documentManagement/types"/>
    <xsd:import namespace="http://schemas.microsoft.com/office/infopath/2007/PartnerControls"/>
    <xsd:element name="Audience" ma:index="12" nillable="true" ma:displayName="Audience" ma:internalName="Audience" ma:requiredMultiChoice="true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Managed"/>
                    <xsd:enumeration value="OnDemand"/>
                  </xsd:restriction>
                </xsd:simpleType>
              </xsd:element>
            </xsd:sequence>
          </xsd:extension>
        </xsd:complexContent>
      </xsd:complexType>
    </xsd:element>
    <xsd:element name="Region" ma:index="13" nillable="true" ma:displayName="Region" ma:default="Global" ma:internalName="Region" ma:requiredMultiChoice="true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Global"/>
                    <xsd:enumeration value="EMEA"/>
                    <xsd:enumeration value="NORAM"/>
                    <xsd:enumeration value="APAC"/>
                    <xsd:enumeration value="LATAM"/>
                  </xsd:restriction>
                </xsd:simpleType>
              </xsd:element>
            </xsd:sequence>
          </xsd:extension>
        </xsd:complexContent>
      </xsd:complexType>
    </xsd:element>
    <xsd:element name="Focused" ma:index="14" nillable="true" ma:displayName="Focused" ma:default="0" ma:internalName="Focused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5.xml><?xml version="1.0" encoding="utf-8"?>
<athena xmlns="http://schemas.microsoft.com/edu/athena" version="0.1.4911.0">
  <timings duration="13738">
    <event time="1707" type="OnNext" clickIndex="0" wacClickIndex="1"/>
  </timings>
</athena>
</file>

<file path=customXml/item6.xml><?xml version="1.0" encoding="utf-8"?>
<athena xmlns="http://schemas.microsoft.com/edu/athena" version="0.1.4911.0">
  <timings duration="13738">
    <event time="1707" type="OnNext" clickIndex="0" wacClickIndex="1"/>
  </timings>
</athena>
</file>

<file path=customXml/item7.xml><?xml version="1.0" encoding="utf-8"?>
<athena xmlns="http://schemas.microsoft.com/edu/athena" version="0.1.4911.0">
  <timings duration="13738">
    <event time="1707" type="OnNext" clickIndex="0" wacClickIndex="1"/>
  </timings>
</athena>
</file>

<file path=customXml/item8.xml><?xml version="1.0" encoding="utf-8"?>
<athena xmlns="http://schemas.microsoft.com/edu/athena" version="0.1.4911.0">
  <timings duration="13738">
    <event time="1707" type="OnNext" clickIndex="0" wacClickIndex="1"/>
  </timings>
</athena>
</file>

<file path=customXml/itemProps1.xml><?xml version="1.0" encoding="utf-8"?>
<ds:datastoreItem xmlns:ds="http://schemas.openxmlformats.org/officeDocument/2006/customXml" ds:itemID="{656F6200-895C-4E37-AF43-E4E4EEFD06AF}">
  <ds:schemaRefs>
    <ds:schemaRef ds:uri="http://schemas.microsoft.com/office/2006/metadata/properties"/>
    <ds:schemaRef ds:uri="http://purl.org/dc/terms/"/>
    <ds:schemaRef ds:uri="f6cd93bd-6801-43b6-8760-4421f9cd9750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a6ff770e-ff70-4498-8758-d082d0e23641"/>
    <ds:schemaRef ds:uri="http://purl.org/dc/elements/1.1/"/>
    <ds:schemaRef ds:uri="http://schemas.microsoft.com/office/infopath/2007/PartnerControls"/>
    <ds:schemaRef ds:uri="556dcd75-2d10-49a4-8753-bfbf8ca8626f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E6C14EFC-6D23-49A2-AF48-1DE2242317D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572A5BC-AE73-0E4C-BD71-CF872F8E2990}">
  <ds:schemaRefs>
    <ds:schemaRef ds:uri="http://schemas.microsoft.com/edu/athena"/>
  </ds:schemaRefs>
</ds:datastoreItem>
</file>

<file path=customXml/itemProps4.xml><?xml version="1.0" encoding="utf-8"?>
<ds:datastoreItem xmlns:ds="http://schemas.openxmlformats.org/officeDocument/2006/customXml" ds:itemID="{21867221-4FFB-44DE-9B1E-0137B6D30B6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6cd93bd-6801-43b6-8760-4421f9cd9750"/>
    <ds:schemaRef ds:uri="556dcd75-2d10-49a4-8753-bfbf8ca8626f"/>
    <ds:schemaRef ds:uri="a6ff770e-ff70-4498-8758-d082d0e2364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5.xml><?xml version="1.0" encoding="utf-8"?>
<ds:datastoreItem xmlns:ds="http://schemas.openxmlformats.org/officeDocument/2006/customXml" ds:itemID="{947FD11C-12C0-3A42-8FE2-FD71DC17E880}">
  <ds:schemaRefs>
    <ds:schemaRef ds:uri="http://schemas.microsoft.com/edu/athena"/>
  </ds:schemaRefs>
</ds:datastoreItem>
</file>

<file path=customXml/itemProps6.xml><?xml version="1.0" encoding="utf-8"?>
<ds:datastoreItem xmlns:ds="http://schemas.openxmlformats.org/officeDocument/2006/customXml" ds:itemID="{7A64D1A7-A17A-443E-ACDC-7F86E1DD825B}">
  <ds:schemaRefs>
    <ds:schemaRef ds:uri="http://schemas.microsoft.com/edu/athena"/>
  </ds:schemaRefs>
</ds:datastoreItem>
</file>

<file path=customXml/itemProps7.xml><?xml version="1.0" encoding="utf-8"?>
<ds:datastoreItem xmlns:ds="http://schemas.openxmlformats.org/officeDocument/2006/customXml" ds:itemID="{EC83E68A-471A-0E4F-99E9-0206DC666B6E}">
  <ds:schemaRefs>
    <ds:schemaRef ds:uri="http://schemas.microsoft.com/edu/athena"/>
  </ds:schemaRefs>
</ds:datastoreItem>
</file>

<file path=customXml/itemProps8.xml><?xml version="1.0" encoding="utf-8"?>
<ds:datastoreItem xmlns:ds="http://schemas.openxmlformats.org/officeDocument/2006/customXml" ds:itemID="{370CD52C-CF22-4876-90D5-A3F61A019A1A}">
  <ds:schemaRefs>
    <ds:schemaRef ds:uri="http://schemas.microsoft.com/edu/athen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25053</TotalTime>
  <Words>535</Words>
  <Application>Microsoft Office PowerPoint</Application>
  <PresentationFormat>Widescreen</PresentationFormat>
  <Paragraphs>82</Paragraphs>
  <Slides>18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Interstate-Regular</vt:lpstr>
      <vt:lpstr>Open Sans</vt:lpstr>
      <vt:lpstr>Roboto Light</vt:lpstr>
      <vt:lpstr>Office Theme</vt:lpstr>
      <vt:lpstr>Dynatrace Exercises and Use Cases </vt:lpstr>
      <vt:lpstr>Agenda</vt:lpstr>
      <vt:lpstr>Exercise 1</vt:lpstr>
      <vt:lpstr>Exercise 2</vt:lpstr>
      <vt:lpstr>Exercise 3</vt:lpstr>
      <vt:lpstr>Questions on Exercises 1-3?</vt:lpstr>
      <vt:lpstr>Exercise 4</vt:lpstr>
      <vt:lpstr>Exercise 5</vt:lpstr>
      <vt:lpstr>Exercise 6</vt:lpstr>
      <vt:lpstr>Questions on Exercises 4-6?</vt:lpstr>
      <vt:lpstr>Exercise 7</vt:lpstr>
      <vt:lpstr>Exercise 8</vt:lpstr>
      <vt:lpstr>Exercise 9</vt:lpstr>
      <vt:lpstr>Exercise 10</vt:lpstr>
      <vt:lpstr>Questions on Exercises 7-10?</vt:lpstr>
      <vt:lpstr>Final Questions?</vt:lpstr>
      <vt:lpstr>Where do I find more info on &lt;Tool Name&gt;?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Kelly, Patricia</dc:creator>
  <cp:lastModifiedBy>Hales, Kayan</cp:lastModifiedBy>
  <cp:revision>365</cp:revision>
  <dcterms:created xsi:type="dcterms:W3CDTF">2016-02-17T20:09:10Z</dcterms:created>
  <dcterms:modified xsi:type="dcterms:W3CDTF">2017-02-21T07:33:02Z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0x01010065D050E9978BD34E970050E785E9DA00006349AC9D145C0942ADA12FD8C2467284</vt:lpwstr>
  </property>
  <property fmtid="{D5CDD505-2E9C-101B-9397-08002B2CF9AE}" pid="3" name="Role">
    <vt:lpwstr>;#DXS;#</vt:lpwstr>
  </property>
</Properties>
</file>