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4" r:id="rId5"/>
    <p:sldId id="259" r:id="rId6"/>
    <p:sldId id="260" r:id="rId7"/>
    <p:sldId id="261" r:id="rId8"/>
    <p:sldId id="262" r:id="rId9"/>
    <p:sldId id="263" r:id="rId10"/>
    <p:sldId id="264" r:id="rId11"/>
    <p:sldId id="265" r:id="rId12"/>
    <p:sldId id="266" r:id="rId13"/>
    <p:sldId id="270" r:id="rId14"/>
    <p:sldId id="267" r:id="rId15"/>
    <p:sldId id="268" r:id="rId16"/>
    <p:sldId id="269" r:id="rId17"/>
    <p:sldId id="273" r:id="rId18"/>
    <p:sldId id="272"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8" autoAdjust="0"/>
    <p:restoredTop sz="94660"/>
  </p:normalViewPr>
  <p:slideViewPr>
    <p:cSldViewPr snapToGrid="0">
      <p:cViewPr varScale="1">
        <p:scale>
          <a:sx n="86" d="100"/>
          <a:sy n="86" d="100"/>
        </p:scale>
        <p:origin x="11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182B4-0DE2-4972-B7A5-1B2B52CEB367}"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5A692-BFB2-4FC3-B2EB-93314A7431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13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182B4-0DE2-4972-B7A5-1B2B52CEB367}"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5A692-BFB2-4FC3-B2EB-93314A743199}" type="slidenum">
              <a:rPr lang="en-IN" smtClean="0"/>
              <a:t>‹#›</a:t>
            </a:fld>
            <a:endParaRPr lang="en-IN"/>
          </a:p>
        </p:txBody>
      </p:sp>
    </p:spTree>
    <p:extLst>
      <p:ext uri="{BB962C8B-B14F-4D97-AF65-F5344CB8AC3E}">
        <p14:creationId xmlns:p14="http://schemas.microsoft.com/office/powerpoint/2010/main" val="67274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182B4-0DE2-4972-B7A5-1B2B52CEB367}"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5A692-BFB2-4FC3-B2EB-93314A743199}" type="slidenum">
              <a:rPr lang="en-IN" smtClean="0"/>
              <a:t>‹#›</a:t>
            </a:fld>
            <a:endParaRPr lang="en-IN"/>
          </a:p>
        </p:txBody>
      </p:sp>
    </p:spTree>
    <p:extLst>
      <p:ext uri="{BB962C8B-B14F-4D97-AF65-F5344CB8AC3E}">
        <p14:creationId xmlns:p14="http://schemas.microsoft.com/office/powerpoint/2010/main" val="20474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182B4-0DE2-4972-B7A5-1B2B52CEB367}"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5A692-BFB2-4FC3-B2EB-93314A743199}" type="slidenum">
              <a:rPr lang="en-IN" smtClean="0"/>
              <a:t>‹#›</a:t>
            </a:fld>
            <a:endParaRPr lang="en-IN"/>
          </a:p>
        </p:txBody>
      </p:sp>
    </p:spTree>
    <p:extLst>
      <p:ext uri="{BB962C8B-B14F-4D97-AF65-F5344CB8AC3E}">
        <p14:creationId xmlns:p14="http://schemas.microsoft.com/office/powerpoint/2010/main" val="261891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182B4-0DE2-4972-B7A5-1B2B52CEB367}"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5A692-BFB2-4FC3-B2EB-93314A7431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50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182B4-0DE2-4972-B7A5-1B2B52CEB367}"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5A692-BFB2-4FC3-B2EB-93314A743199}" type="slidenum">
              <a:rPr lang="en-IN" smtClean="0"/>
              <a:t>‹#›</a:t>
            </a:fld>
            <a:endParaRPr lang="en-IN"/>
          </a:p>
        </p:txBody>
      </p:sp>
    </p:spTree>
    <p:extLst>
      <p:ext uri="{BB962C8B-B14F-4D97-AF65-F5344CB8AC3E}">
        <p14:creationId xmlns:p14="http://schemas.microsoft.com/office/powerpoint/2010/main" val="91790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182B4-0DE2-4972-B7A5-1B2B52CEB367}" type="datetimeFigureOut">
              <a:rPr lang="en-IN" smtClean="0"/>
              <a:t>10-07-2023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75A692-BFB2-4FC3-B2EB-93314A743199}" type="slidenum">
              <a:rPr lang="en-IN" smtClean="0"/>
              <a:t>‹#›</a:t>
            </a:fld>
            <a:endParaRPr lang="en-IN"/>
          </a:p>
        </p:txBody>
      </p:sp>
    </p:spTree>
    <p:extLst>
      <p:ext uri="{BB962C8B-B14F-4D97-AF65-F5344CB8AC3E}">
        <p14:creationId xmlns:p14="http://schemas.microsoft.com/office/powerpoint/2010/main" val="119876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182B4-0DE2-4972-B7A5-1B2B52CEB367}" type="datetimeFigureOut">
              <a:rPr lang="en-IN" smtClean="0"/>
              <a:t>10-07-2023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75A692-BFB2-4FC3-B2EB-93314A743199}" type="slidenum">
              <a:rPr lang="en-IN" smtClean="0"/>
              <a:t>‹#›</a:t>
            </a:fld>
            <a:endParaRPr lang="en-IN"/>
          </a:p>
        </p:txBody>
      </p:sp>
    </p:spTree>
    <p:extLst>
      <p:ext uri="{BB962C8B-B14F-4D97-AF65-F5344CB8AC3E}">
        <p14:creationId xmlns:p14="http://schemas.microsoft.com/office/powerpoint/2010/main" val="379950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E182B4-0DE2-4972-B7A5-1B2B52CEB367}" type="datetimeFigureOut">
              <a:rPr lang="en-IN" smtClean="0"/>
              <a:t>10-07-2023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975A692-BFB2-4FC3-B2EB-93314A743199}" type="slidenum">
              <a:rPr lang="en-IN" smtClean="0"/>
              <a:t>‹#›</a:t>
            </a:fld>
            <a:endParaRPr lang="en-IN"/>
          </a:p>
        </p:txBody>
      </p:sp>
    </p:spTree>
    <p:extLst>
      <p:ext uri="{BB962C8B-B14F-4D97-AF65-F5344CB8AC3E}">
        <p14:creationId xmlns:p14="http://schemas.microsoft.com/office/powerpoint/2010/main" val="213372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E182B4-0DE2-4972-B7A5-1B2B52CEB367}" type="datetimeFigureOut">
              <a:rPr lang="en-IN" smtClean="0"/>
              <a:t>10-07-2023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75A692-BFB2-4FC3-B2EB-93314A743199}" type="slidenum">
              <a:rPr lang="en-IN" smtClean="0"/>
              <a:t>‹#›</a:t>
            </a:fld>
            <a:endParaRPr lang="en-IN"/>
          </a:p>
        </p:txBody>
      </p:sp>
    </p:spTree>
    <p:extLst>
      <p:ext uri="{BB962C8B-B14F-4D97-AF65-F5344CB8AC3E}">
        <p14:creationId xmlns:p14="http://schemas.microsoft.com/office/powerpoint/2010/main" val="310191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182B4-0DE2-4972-B7A5-1B2B52CEB367}"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5A692-BFB2-4FC3-B2EB-93314A743199}" type="slidenum">
              <a:rPr lang="en-IN" smtClean="0"/>
              <a:t>‹#›</a:t>
            </a:fld>
            <a:endParaRPr lang="en-IN"/>
          </a:p>
        </p:txBody>
      </p:sp>
    </p:spTree>
    <p:extLst>
      <p:ext uri="{BB962C8B-B14F-4D97-AF65-F5344CB8AC3E}">
        <p14:creationId xmlns:p14="http://schemas.microsoft.com/office/powerpoint/2010/main" val="301880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E182B4-0DE2-4972-B7A5-1B2B52CEB367}" type="datetimeFigureOut">
              <a:rPr lang="en-IN" smtClean="0"/>
              <a:t>10-07-2023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75A692-BFB2-4FC3-B2EB-93314A74319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0305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AED6-BE77-EF16-C1B3-3E2A42D996A5}"/>
              </a:ext>
            </a:extLst>
          </p:cNvPr>
          <p:cNvSpPr>
            <a:spLocks noGrp="1"/>
          </p:cNvSpPr>
          <p:nvPr>
            <p:ph type="ctrTitle"/>
          </p:nvPr>
        </p:nvSpPr>
        <p:spPr/>
        <p:txBody>
          <a:bodyPr>
            <a:normAutofit/>
          </a:bodyPr>
          <a:lstStyle/>
          <a:p>
            <a:r>
              <a:rPr lang="en-US" dirty="0"/>
              <a:t>UPGRAD LEAD SCORE CASE STUDY</a:t>
            </a:r>
            <a:br>
              <a:rPr lang="en-IN" dirty="0"/>
            </a:br>
            <a:endParaRPr lang="en-IN" dirty="0"/>
          </a:p>
        </p:txBody>
      </p:sp>
      <p:sp>
        <p:nvSpPr>
          <p:cNvPr id="3" name="Subtitle 2">
            <a:extLst>
              <a:ext uri="{FF2B5EF4-FFF2-40B4-BE49-F238E27FC236}">
                <a16:creationId xmlns:a16="http://schemas.microsoft.com/office/drawing/2014/main" id="{4123AA75-009D-CCFA-7134-F8051953C78D}"/>
              </a:ext>
            </a:extLst>
          </p:cNvPr>
          <p:cNvSpPr>
            <a:spLocks noGrp="1"/>
          </p:cNvSpPr>
          <p:nvPr>
            <p:ph type="subTitle" idx="1"/>
          </p:nvPr>
        </p:nvSpPr>
        <p:spPr>
          <a:xfrm>
            <a:off x="1100051" y="4455620"/>
            <a:ext cx="10058400" cy="1643428"/>
          </a:xfrm>
        </p:spPr>
        <p:txBody>
          <a:bodyPr>
            <a:normAutofit fontScale="92500" lnSpcReduction="20000"/>
          </a:bodyPr>
          <a:lstStyle/>
          <a:p>
            <a:r>
              <a:rPr lang="en-US" dirty="0"/>
              <a:t>By:</a:t>
            </a:r>
          </a:p>
          <a:p>
            <a:r>
              <a:rPr lang="en-US" dirty="0"/>
              <a:t>Vinayak rane</a:t>
            </a:r>
          </a:p>
          <a:p>
            <a:r>
              <a:rPr lang="en-IN" dirty="0"/>
              <a:t>Amar Rana</a:t>
            </a:r>
          </a:p>
          <a:p>
            <a:r>
              <a:rPr lang="en-IN" dirty="0"/>
              <a:t>Ramya</a:t>
            </a:r>
          </a:p>
        </p:txBody>
      </p:sp>
    </p:spTree>
    <p:extLst>
      <p:ext uri="{BB962C8B-B14F-4D97-AF65-F5344CB8AC3E}">
        <p14:creationId xmlns:p14="http://schemas.microsoft.com/office/powerpoint/2010/main" val="1982834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F070-0623-AA68-E36B-E55535A3F651}"/>
              </a:ext>
            </a:extLst>
          </p:cNvPr>
          <p:cNvSpPr>
            <a:spLocks noGrp="1"/>
          </p:cNvSpPr>
          <p:nvPr>
            <p:ph type="title"/>
          </p:nvPr>
        </p:nvSpPr>
        <p:spPr/>
        <p:txBody>
          <a:bodyPr/>
          <a:lstStyle/>
          <a:p>
            <a:r>
              <a:rPr lang="en-IN"/>
              <a:t>TRAIN TEST SPLIT</a:t>
            </a:r>
          </a:p>
        </p:txBody>
      </p:sp>
      <p:sp>
        <p:nvSpPr>
          <p:cNvPr id="3" name="Content Placeholder 2">
            <a:extLst>
              <a:ext uri="{FF2B5EF4-FFF2-40B4-BE49-F238E27FC236}">
                <a16:creationId xmlns:a16="http://schemas.microsoft.com/office/drawing/2014/main" id="{3F3DE2D9-7488-CFA7-F892-1C6EDC571E43}"/>
              </a:ext>
            </a:extLst>
          </p:cNvPr>
          <p:cNvSpPr>
            <a:spLocks noGrp="1"/>
          </p:cNvSpPr>
          <p:nvPr>
            <p:ph idx="1"/>
          </p:nvPr>
        </p:nvSpPr>
        <p:spPr/>
        <p:txBody>
          <a:bodyPr/>
          <a:lstStyle/>
          <a:p>
            <a:r>
              <a:rPr lang="en-US" dirty="0"/>
              <a:t>The data is split in the ratio of 70 (Train) to 30 (test)</a:t>
            </a:r>
          </a:p>
          <a:p>
            <a:pPr>
              <a:buFont typeface="Arial" panose="020B0604020202020204" pitchFamily="34" charset="0"/>
              <a:buChar char="•"/>
            </a:pPr>
            <a:r>
              <a:rPr lang="en-US" dirty="0"/>
              <a:t>Train data rows in total : 3174</a:t>
            </a:r>
          </a:p>
          <a:p>
            <a:pPr>
              <a:buFont typeface="Arial" panose="020B0604020202020204" pitchFamily="34" charset="0"/>
              <a:buChar char="•"/>
            </a:pPr>
            <a:r>
              <a:rPr lang="en-US" dirty="0"/>
              <a:t>Test data rows in total : 1361</a:t>
            </a:r>
            <a:endParaRPr lang="en-IN" dirty="0"/>
          </a:p>
        </p:txBody>
      </p:sp>
      <p:pic>
        <p:nvPicPr>
          <p:cNvPr id="5" name="Picture 4">
            <a:extLst>
              <a:ext uri="{FF2B5EF4-FFF2-40B4-BE49-F238E27FC236}">
                <a16:creationId xmlns:a16="http://schemas.microsoft.com/office/drawing/2014/main" id="{9172FC57-BB65-3784-5D74-71E87FB75902}"/>
              </a:ext>
            </a:extLst>
          </p:cNvPr>
          <p:cNvPicPr>
            <a:picLocks noChangeAspect="1"/>
          </p:cNvPicPr>
          <p:nvPr/>
        </p:nvPicPr>
        <p:blipFill>
          <a:blip r:embed="rId2"/>
          <a:stretch>
            <a:fillRect/>
          </a:stretch>
        </p:blipFill>
        <p:spPr>
          <a:xfrm>
            <a:off x="1036320" y="3429000"/>
            <a:ext cx="7121169" cy="1857634"/>
          </a:xfrm>
          <a:prstGeom prst="rect">
            <a:avLst/>
          </a:prstGeom>
        </p:spPr>
      </p:pic>
    </p:spTree>
    <p:extLst>
      <p:ext uri="{BB962C8B-B14F-4D97-AF65-F5344CB8AC3E}">
        <p14:creationId xmlns:p14="http://schemas.microsoft.com/office/powerpoint/2010/main" val="212023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F070-0623-AA68-E36B-E55535A3F651}"/>
              </a:ext>
            </a:extLst>
          </p:cNvPr>
          <p:cNvSpPr>
            <a:spLocks noGrp="1"/>
          </p:cNvSpPr>
          <p:nvPr>
            <p:ph type="title"/>
          </p:nvPr>
        </p:nvSpPr>
        <p:spPr/>
        <p:txBody>
          <a:bodyPr/>
          <a:lstStyle/>
          <a:p>
            <a:r>
              <a:rPr lang="en-US" dirty="0"/>
              <a:t>SCALING</a:t>
            </a:r>
            <a:endParaRPr lang="en-IN" dirty="0"/>
          </a:p>
        </p:txBody>
      </p:sp>
      <p:sp>
        <p:nvSpPr>
          <p:cNvPr id="3" name="Content Placeholder 2">
            <a:extLst>
              <a:ext uri="{FF2B5EF4-FFF2-40B4-BE49-F238E27FC236}">
                <a16:creationId xmlns:a16="http://schemas.microsoft.com/office/drawing/2014/main" id="{3F3DE2D9-7488-CFA7-F892-1C6EDC571E43}"/>
              </a:ext>
            </a:extLst>
          </p:cNvPr>
          <p:cNvSpPr>
            <a:spLocks noGrp="1"/>
          </p:cNvSpPr>
          <p:nvPr>
            <p:ph idx="1"/>
          </p:nvPr>
        </p:nvSpPr>
        <p:spPr/>
        <p:txBody>
          <a:bodyPr/>
          <a:lstStyle/>
          <a:p>
            <a:r>
              <a:rPr lang="en-US" dirty="0"/>
              <a:t>Below are the numerical columns selected for scaling.</a:t>
            </a:r>
          </a:p>
          <a:p>
            <a:pPr>
              <a:buFont typeface="Arial" panose="020B0604020202020204" pitchFamily="34" charset="0"/>
              <a:buChar char="•"/>
            </a:pPr>
            <a:r>
              <a:rPr lang="en-US" sz="1800" dirty="0"/>
              <a:t>'</a:t>
            </a:r>
            <a:r>
              <a:rPr lang="en-US" sz="1800" dirty="0" err="1"/>
              <a:t>TotalVisits</a:t>
            </a:r>
            <a:r>
              <a:rPr lang="en-US" sz="1800" dirty="0"/>
              <a:t>’</a:t>
            </a:r>
          </a:p>
          <a:p>
            <a:pPr>
              <a:buFont typeface="Arial" panose="020B0604020202020204" pitchFamily="34" charset="0"/>
              <a:buChar char="•"/>
            </a:pPr>
            <a:r>
              <a:rPr lang="en-US" sz="1800" dirty="0"/>
              <a:t>'Total Time Spent on Website’</a:t>
            </a:r>
          </a:p>
          <a:p>
            <a:pPr>
              <a:buFont typeface="Arial" panose="020B0604020202020204" pitchFamily="34" charset="0"/>
              <a:buChar char="•"/>
            </a:pPr>
            <a:r>
              <a:rPr lang="en-US" sz="1800" dirty="0"/>
              <a:t>'Page Views Per Visit’</a:t>
            </a:r>
          </a:p>
          <a:p>
            <a:pPr marL="0" indent="0">
              <a:buNone/>
            </a:pPr>
            <a:r>
              <a:rPr lang="en-IN" sz="1800" dirty="0"/>
              <a:t>BEFORE                                                                                                     AFTER</a:t>
            </a:r>
          </a:p>
        </p:txBody>
      </p:sp>
      <p:pic>
        <p:nvPicPr>
          <p:cNvPr id="5" name="Picture 4">
            <a:extLst>
              <a:ext uri="{FF2B5EF4-FFF2-40B4-BE49-F238E27FC236}">
                <a16:creationId xmlns:a16="http://schemas.microsoft.com/office/drawing/2014/main" id="{03AFDD1B-F7FD-1ECE-2893-C053EFF65D03}"/>
              </a:ext>
            </a:extLst>
          </p:cNvPr>
          <p:cNvPicPr>
            <a:picLocks noChangeAspect="1"/>
          </p:cNvPicPr>
          <p:nvPr/>
        </p:nvPicPr>
        <p:blipFill>
          <a:blip r:embed="rId2"/>
          <a:stretch>
            <a:fillRect/>
          </a:stretch>
        </p:blipFill>
        <p:spPr>
          <a:xfrm>
            <a:off x="5762507" y="3891856"/>
            <a:ext cx="5794174" cy="2210108"/>
          </a:xfrm>
          <a:prstGeom prst="rect">
            <a:avLst/>
          </a:prstGeom>
        </p:spPr>
      </p:pic>
      <p:pic>
        <p:nvPicPr>
          <p:cNvPr id="7" name="Picture 6">
            <a:extLst>
              <a:ext uri="{FF2B5EF4-FFF2-40B4-BE49-F238E27FC236}">
                <a16:creationId xmlns:a16="http://schemas.microsoft.com/office/drawing/2014/main" id="{D9D18233-2A99-8A97-AD3A-110C98A115AA}"/>
              </a:ext>
            </a:extLst>
          </p:cNvPr>
          <p:cNvPicPr>
            <a:picLocks noChangeAspect="1"/>
          </p:cNvPicPr>
          <p:nvPr/>
        </p:nvPicPr>
        <p:blipFill>
          <a:blip r:embed="rId3"/>
          <a:stretch>
            <a:fillRect/>
          </a:stretch>
        </p:blipFill>
        <p:spPr>
          <a:xfrm>
            <a:off x="773634" y="3914572"/>
            <a:ext cx="4734586" cy="2095792"/>
          </a:xfrm>
          <a:prstGeom prst="rect">
            <a:avLst/>
          </a:prstGeom>
        </p:spPr>
      </p:pic>
    </p:spTree>
    <p:extLst>
      <p:ext uri="{BB962C8B-B14F-4D97-AF65-F5344CB8AC3E}">
        <p14:creationId xmlns:p14="http://schemas.microsoft.com/office/powerpoint/2010/main" val="3313285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09A1-4651-190B-94F6-B68EC6D315D9}"/>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5322EEE4-B812-9EBD-67A7-4626F516C0CD}"/>
              </a:ext>
            </a:extLst>
          </p:cNvPr>
          <p:cNvSpPr>
            <a:spLocks noGrp="1"/>
          </p:cNvSpPr>
          <p:nvPr>
            <p:ph idx="1"/>
          </p:nvPr>
        </p:nvSpPr>
        <p:spPr/>
        <p:txBody>
          <a:bodyPr>
            <a:normAutofit/>
          </a:bodyPr>
          <a:lstStyle/>
          <a:p>
            <a:pPr>
              <a:buFont typeface="Arial" panose="020B0604020202020204" pitchFamily="34" charset="0"/>
              <a:buChar char="•"/>
            </a:pPr>
            <a:r>
              <a:rPr lang="en-US" sz="1800" dirty="0"/>
              <a:t>Model is build using Logistic Regression classification technique </a:t>
            </a:r>
          </a:p>
          <a:p>
            <a:pPr>
              <a:buFont typeface="Arial" panose="020B0604020202020204" pitchFamily="34" charset="0"/>
              <a:buChar char="•"/>
            </a:pPr>
            <a:r>
              <a:rPr lang="en-US" sz="1800" dirty="0"/>
              <a:t>Columns are eliminated using Recursive Feature Elimination (RFE) </a:t>
            </a:r>
          </a:p>
          <a:p>
            <a:pPr>
              <a:buFont typeface="Arial" panose="020B0604020202020204" pitchFamily="34" charset="0"/>
              <a:buChar char="•"/>
            </a:pPr>
            <a:r>
              <a:rPr lang="en-US" sz="1800" dirty="0"/>
              <a:t>Variance Inflation Factor and p-values are considered for further manual elimination of the columns </a:t>
            </a:r>
          </a:p>
          <a:p>
            <a:pPr>
              <a:buFont typeface="Arial" panose="020B0604020202020204" pitchFamily="34" charset="0"/>
              <a:buChar char="•"/>
            </a:pPr>
            <a:r>
              <a:rPr lang="en-US" sz="1800" dirty="0"/>
              <a:t>Max limit for VIF is 5 and for p-value is 0.005</a:t>
            </a:r>
          </a:p>
          <a:p>
            <a:pPr>
              <a:buFont typeface="Arial" panose="020B0604020202020204" pitchFamily="34" charset="0"/>
              <a:buChar char="•"/>
            </a:pPr>
            <a:r>
              <a:rPr lang="en-US" sz="1800" dirty="0"/>
              <a:t>Separate individual function for logistic model and Variance inflation Factor are written for the reusability</a:t>
            </a:r>
          </a:p>
          <a:p>
            <a:pPr>
              <a:buFont typeface="Arial" panose="020B0604020202020204" pitchFamily="34" charset="0"/>
              <a:buChar char="•"/>
            </a:pPr>
            <a:r>
              <a:rPr lang="en-US" sz="1800" dirty="0"/>
              <a:t>Recursively perform RFE and VIF to get best feature at the end for building model </a:t>
            </a:r>
            <a:endParaRPr lang="en-IN" sz="1800" dirty="0"/>
          </a:p>
        </p:txBody>
      </p:sp>
    </p:spTree>
    <p:extLst>
      <p:ext uri="{BB962C8B-B14F-4D97-AF65-F5344CB8AC3E}">
        <p14:creationId xmlns:p14="http://schemas.microsoft.com/office/powerpoint/2010/main" val="413984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09A1-4651-190B-94F6-B68EC6D315D9}"/>
              </a:ext>
            </a:extLst>
          </p:cNvPr>
          <p:cNvSpPr>
            <a:spLocks noGrp="1"/>
          </p:cNvSpPr>
          <p:nvPr>
            <p:ph type="title"/>
          </p:nvPr>
        </p:nvSpPr>
        <p:spPr/>
        <p:txBody>
          <a:bodyPr/>
          <a:lstStyle/>
          <a:p>
            <a:r>
              <a:rPr lang="en-IN" dirty="0"/>
              <a:t>MODEL BUILDING - Conti</a:t>
            </a:r>
          </a:p>
        </p:txBody>
      </p:sp>
      <p:pic>
        <p:nvPicPr>
          <p:cNvPr id="5" name="Content Placeholder 4">
            <a:extLst>
              <a:ext uri="{FF2B5EF4-FFF2-40B4-BE49-F238E27FC236}">
                <a16:creationId xmlns:a16="http://schemas.microsoft.com/office/drawing/2014/main" id="{A27AB998-18F6-8A3C-62E4-12D825C9D0F3}"/>
              </a:ext>
            </a:extLst>
          </p:cNvPr>
          <p:cNvPicPr>
            <a:picLocks noGrp="1" noChangeAspect="1"/>
          </p:cNvPicPr>
          <p:nvPr>
            <p:ph idx="1"/>
          </p:nvPr>
        </p:nvPicPr>
        <p:blipFill>
          <a:blip r:embed="rId2"/>
          <a:stretch>
            <a:fillRect/>
          </a:stretch>
        </p:blipFill>
        <p:spPr>
          <a:xfrm>
            <a:off x="1013510" y="1924322"/>
            <a:ext cx="4448974" cy="4022725"/>
          </a:xfrm>
        </p:spPr>
      </p:pic>
      <p:pic>
        <p:nvPicPr>
          <p:cNvPr id="7" name="Picture 6">
            <a:extLst>
              <a:ext uri="{FF2B5EF4-FFF2-40B4-BE49-F238E27FC236}">
                <a16:creationId xmlns:a16="http://schemas.microsoft.com/office/drawing/2014/main" id="{6B2368C1-BBC4-19B2-DDA4-E4ED973FC18C}"/>
              </a:ext>
            </a:extLst>
          </p:cNvPr>
          <p:cNvPicPr>
            <a:picLocks noChangeAspect="1"/>
          </p:cNvPicPr>
          <p:nvPr/>
        </p:nvPicPr>
        <p:blipFill>
          <a:blip r:embed="rId3"/>
          <a:stretch>
            <a:fillRect/>
          </a:stretch>
        </p:blipFill>
        <p:spPr>
          <a:xfrm>
            <a:off x="5840820" y="2426042"/>
            <a:ext cx="4535786" cy="2536251"/>
          </a:xfrm>
          <a:prstGeom prst="rect">
            <a:avLst/>
          </a:prstGeom>
        </p:spPr>
      </p:pic>
    </p:spTree>
    <p:extLst>
      <p:ext uri="{BB962C8B-B14F-4D97-AF65-F5344CB8AC3E}">
        <p14:creationId xmlns:p14="http://schemas.microsoft.com/office/powerpoint/2010/main" val="206308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09A1-4651-190B-94F6-B68EC6D315D9}"/>
              </a:ext>
            </a:extLst>
          </p:cNvPr>
          <p:cNvSpPr>
            <a:spLocks noGrp="1"/>
          </p:cNvSpPr>
          <p:nvPr>
            <p:ph type="title"/>
          </p:nvPr>
        </p:nvSpPr>
        <p:spPr/>
        <p:txBody>
          <a:bodyPr/>
          <a:lstStyle/>
          <a:p>
            <a:r>
              <a:rPr lang="en-IN" dirty="0"/>
              <a:t>MODEL BUILDING - Conti</a:t>
            </a:r>
          </a:p>
        </p:txBody>
      </p:sp>
      <p:sp>
        <p:nvSpPr>
          <p:cNvPr id="3" name="Content Placeholder 2">
            <a:extLst>
              <a:ext uri="{FF2B5EF4-FFF2-40B4-BE49-F238E27FC236}">
                <a16:creationId xmlns:a16="http://schemas.microsoft.com/office/drawing/2014/main" id="{5322EEE4-B812-9EBD-67A7-4626F516C0CD}"/>
              </a:ext>
            </a:extLst>
          </p:cNvPr>
          <p:cNvSpPr>
            <a:spLocks noGrp="1"/>
          </p:cNvSpPr>
          <p:nvPr>
            <p:ph idx="1"/>
          </p:nvPr>
        </p:nvSpPr>
        <p:spPr/>
        <p:txBody>
          <a:bodyPr/>
          <a:lstStyle/>
          <a:p>
            <a:r>
              <a:rPr lang="en-US" dirty="0"/>
              <a:t>Prediction with cut off at 0.45 of final model is as below:</a:t>
            </a:r>
            <a:endParaRPr lang="en-IN" dirty="0"/>
          </a:p>
        </p:txBody>
      </p:sp>
      <p:pic>
        <p:nvPicPr>
          <p:cNvPr id="5" name="Picture 4">
            <a:extLst>
              <a:ext uri="{FF2B5EF4-FFF2-40B4-BE49-F238E27FC236}">
                <a16:creationId xmlns:a16="http://schemas.microsoft.com/office/drawing/2014/main" id="{0FA337A5-763F-0143-E512-461C8D3F090B}"/>
              </a:ext>
            </a:extLst>
          </p:cNvPr>
          <p:cNvPicPr>
            <a:picLocks noChangeAspect="1"/>
          </p:cNvPicPr>
          <p:nvPr/>
        </p:nvPicPr>
        <p:blipFill>
          <a:blip r:embed="rId2"/>
          <a:stretch>
            <a:fillRect/>
          </a:stretch>
        </p:blipFill>
        <p:spPr>
          <a:xfrm>
            <a:off x="2185855" y="2640321"/>
            <a:ext cx="6054895" cy="2781688"/>
          </a:xfrm>
          <a:prstGeom prst="rect">
            <a:avLst/>
          </a:prstGeom>
        </p:spPr>
      </p:pic>
    </p:spTree>
    <p:extLst>
      <p:ext uri="{BB962C8B-B14F-4D97-AF65-F5344CB8AC3E}">
        <p14:creationId xmlns:p14="http://schemas.microsoft.com/office/powerpoint/2010/main" val="3262861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09A1-4651-190B-94F6-B68EC6D315D9}"/>
              </a:ext>
            </a:extLst>
          </p:cNvPr>
          <p:cNvSpPr>
            <a:spLocks noGrp="1"/>
          </p:cNvSpPr>
          <p:nvPr>
            <p:ph type="title"/>
          </p:nvPr>
        </p:nvSpPr>
        <p:spPr/>
        <p:txBody>
          <a:bodyPr/>
          <a:lstStyle/>
          <a:p>
            <a:r>
              <a:rPr lang="en-IN" dirty="0"/>
              <a:t>MODEL EVALUATION : Train data</a:t>
            </a:r>
          </a:p>
        </p:txBody>
      </p:sp>
      <p:sp>
        <p:nvSpPr>
          <p:cNvPr id="3" name="Content Placeholder 2">
            <a:extLst>
              <a:ext uri="{FF2B5EF4-FFF2-40B4-BE49-F238E27FC236}">
                <a16:creationId xmlns:a16="http://schemas.microsoft.com/office/drawing/2014/main" id="{5322EEE4-B812-9EBD-67A7-4626F516C0CD}"/>
              </a:ext>
            </a:extLst>
          </p:cNvPr>
          <p:cNvSpPr>
            <a:spLocks noGrp="1"/>
          </p:cNvSpPr>
          <p:nvPr>
            <p:ph idx="1"/>
          </p:nvPr>
        </p:nvSpPr>
        <p:spPr/>
        <p:txBody>
          <a:bodyPr/>
          <a:lstStyle/>
          <a:p>
            <a:r>
              <a:rPr lang="en-US" dirty="0"/>
              <a:t>Different measures are used to evaluate the model which includes </a:t>
            </a:r>
          </a:p>
          <a:p>
            <a:pPr>
              <a:buFont typeface="Arial" panose="020B0604020202020204" pitchFamily="34" charset="0"/>
              <a:buChar char="•"/>
            </a:pPr>
            <a:r>
              <a:rPr lang="en-US" dirty="0"/>
              <a:t> Confusion Matri</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IN" dirty="0"/>
              <a:t> Accuracy &gt; ~ 80% which is quite good.</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70828A69-8EE0-8569-60BC-A521276D23EC}"/>
              </a:ext>
            </a:extLst>
          </p:cNvPr>
          <p:cNvPicPr>
            <a:picLocks noChangeAspect="1"/>
          </p:cNvPicPr>
          <p:nvPr/>
        </p:nvPicPr>
        <p:blipFill>
          <a:blip r:embed="rId2"/>
          <a:stretch>
            <a:fillRect/>
          </a:stretch>
        </p:blipFill>
        <p:spPr>
          <a:xfrm>
            <a:off x="1097280" y="2814552"/>
            <a:ext cx="4839375" cy="1228896"/>
          </a:xfrm>
          <a:prstGeom prst="rect">
            <a:avLst/>
          </a:prstGeom>
        </p:spPr>
      </p:pic>
      <p:pic>
        <p:nvPicPr>
          <p:cNvPr id="7" name="Picture 6">
            <a:extLst>
              <a:ext uri="{FF2B5EF4-FFF2-40B4-BE49-F238E27FC236}">
                <a16:creationId xmlns:a16="http://schemas.microsoft.com/office/drawing/2014/main" id="{C84810CB-CE0E-4F7C-AE46-BC63AEB1E0DC}"/>
              </a:ext>
            </a:extLst>
          </p:cNvPr>
          <p:cNvPicPr>
            <a:picLocks noChangeAspect="1"/>
          </p:cNvPicPr>
          <p:nvPr/>
        </p:nvPicPr>
        <p:blipFill>
          <a:blip r:embed="rId3"/>
          <a:stretch>
            <a:fillRect/>
          </a:stretch>
        </p:blipFill>
        <p:spPr>
          <a:xfrm>
            <a:off x="1036320" y="5012266"/>
            <a:ext cx="5391902" cy="971686"/>
          </a:xfrm>
          <a:prstGeom prst="rect">
            <a:avLst/>
          </a:prstGeom>
        </p:spPr>
      </p:pic>
    </p:spTree>
    <p:extLst>
      <p:ext uri="{BB962C8B-B14F-4D97-AF65-F5344CB8AC3E}">
        <p14:creationId xmlns:p14="http://schemas.microsoft.com/office/powerpoint/2010/main" val="205833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09A1-4651-190B-94F6-B68EC6D315D9}"/>
              </a:ext>
            </a:extLst>
          </p:cNvPr>
          <p:cNvSpPr>
            <a:spLocks noGrp="1"/>
          </p:cNvSpPr>
          <p:nvPr>
            <p:ph type="title"/>
          </p:nvPr>
        </p:nvSpPr>
        <p:spPr/>
        <p:txBody>
          <a:bodyPr/>
          <a:lstStyle/>
          <a:p>
            <a:r>
              <a:rPr lang="en-IN" dirty="0"/>
              <a:t>MODEL EVALUATION : Train data - Conti</a:t>
            </a:r>
          </a:p>
        </p:txBody>
      </p:sp>
      <p:sp>
        <p:nvSpPr>
          <p:cNvPr id="3" name="Content Placeholder 2">
            <a:extLst>
              <a:ext uri="{FF2B5EF4-FFF2-40B4-BE49-F238E27FC236}">
                <a16:creationId xmlns:a16="http://schemas.microsoft.com/office/drawing/2014/main" id="{5322EEE4-B812-9EBD-67A7-4626F516C0CD}"/>
              </a:ext>
            </a:extLst>
          </p:cNvPr>
          <p:cNvSpPr>
            <a:spLocks noGrp="1"/>
          </p:cNvSpPr>
          <p:nvPr>
            <p:ph idx="1"/>
          </p:nvPr>
        </p:nvSpPr>
        <p:spPr/>
        <p:txBody>
          <a:bodyPr/>
          <a:lstStyle/>
          <a:p>
            <a:pPr>
              <a:buFont typeface="Arial" panose="020B0604020202020204" pitchFamily="34" charset="0"/>
              <a:buChar char="•"/>
            </a:pPr>
            <a:r>
              <a:rPr lang="en-IN" dirty="0"/>
              <a:t> Sensitivity &gt; ~ 81% </a:t>
            </a:r>
          </a:p>
          <a:p>
            <a:pPr marL="0" indent="0">
              <a:buNone/>
            </a:pPr>
            <a:endParaRPr lang="en-IN" dirty="0"/>
          </a:p>
          <a:p>
            <a:pPr>
              <a:buFont typeface="Arial" panose="020B0604020202020204" pitchFamily="34" charset="0"/>
              <a:buChar char="•"/>
            </a:pPr>
            <a:r>
              <a:rPr lang="en-IN" dirty="0"/>
              <a:t>Precision &gt; ~ 80%</a:t>
            </a:r>
          </a:p>
          <a:p>
            <a:pPr>
              <a:buFont typeface="Arial" panose="020B0604020202020204" pitchFamily="34" charset="0"/>
              <a:buChar char="•"/>
            </a:pPr>
            <a:endParaRPr lang="en-IN" dirty="0"/>
          </a:p>
          <a:p>
            <a:pPr>
              <a:buFont typeface="Arial" panose="020B0604020202020204" pitchFamily="34" charset="0"/>
              <a:buChar char="•"/>
            </a:pPr>
            <a:r>
              <a:rPr lang="en-IN" dirty="0"/>
              <a:t>Specificity &gt; ~79%</a:t>
            </a:r>
          </a:p>
          <a:p>
            <a:pPr>
              <a:buFont typeface="Arial" panose="020B0604020202020204" pitchFamily="34" charset="0"/>
              <a:buChar char="•"/>
            </a:pPr>
            <a:endParaRPr lang="en-IN" dirty="0"/>
          </a:p>
          <a:p>
            <a:pPr>
              <a:buFont typeface="Arial" panose="020B0604020202020204" pitchFamily="34" charset="0"/>
              <a:buChar char="•"/>
            </a:pPr>
            <a:r>
              <a:rPr lang="en-IN" dirty="0"/>
              <a:t>Recall &gt; ~ 81%</a:t>
            </a:r>
          </a:p>
        </p:txBody>
      </p:sp>
      <p:pic>
        <p:nvPicPr>
          <p:cNvPr id="9" name="Picture 8">
            <a:extLst>
              <a:ext uri="{FF2B5EF4-FFF2-40B4-BE49-F238E27FC236}">
                <a16:creationId xmlns:a16="http://schemas.microsoft.com/office/drawing/2014/main" id="{922620E3-0BC4-3496-30E8-C857CF310205}"/>
              </a:ext>
            </a:extLst>
          </p:cNvPr>
          <p:cNvPicPr>
            <a:picLocks noChangeAspect="1"/>
          </p:cNvPicPr>
          <p:nvPr/>
        </p:nvPicPr>
        <p:blipFill>
          <a:blip r:embed="rId2"/>
          <a:stretch>
            <a:fillRect/>
          </a:stretch>
        </p:blipFill>
        <p:spPr>
          <a:xfrm>
            <a:off x="5247121" y="1924843"/>
            <a:ext cx="4887007" cy="3610479"/>
          </a:xfrm>
          <a:prstGeom prst="rect">
            <a:avLst/>
          </a:prstGeom>
        </p:spPr>
      </p:pic>
      <p:sp>
        <p:nvSpPr>
          <p:cNvPr id="11" name="TextBox 10">
            <a:extLst>
              <a:ext uri="{FF2B5EF4-FFF2-40B4-BE49-F238E27FC236}">
                <a16:creationId xmlns:a16="http://schemas.microsoft.com/office/drawing/2014/main" id="{EB115EA8-7623-E709-7864-34914A0D5B53}"/>
              </a:ext>
            </a:extLst>
          </p:cNvPr>
          <p:cNvSpPr txBox="1"/>
          <p:nvPr/>
        </p:nvSpPr>
        <p:spPr>
          <a:xfrm>
            <a:off x="627258" y="5535322"/>
            <a:ext cx="9643016" cy="1015663"/>
          </a:xfrm>
          <a:prstGeom prst="rect">
            <a:avLst/>
          </a:prstGeom>
          <a:noFill/>
        </p:spPr>
        <p:txBody>
          <a:bodyPr wrap="square">
            <a:spAutoFit/>
          </a:bodyPr>
          <a:lstStyle/>
          <a:p>
            <a:r>
              <a:rPr lang="en-US" sz="2000" dirty="0">
                <a:solidFill>
                  <a:schemeClr val="tx1">
                    <a:lumMod val="75000"/>
                    <a:lumOff val="25000"/>
                  </a:schemeClr>
                </a:solidFill>
              </a:rPr>
              <a:t>We have got quite good values for sensitivity and specificity for threshold cut off at 0.45 with </a:t>
            </a:r>
            <a:r>
              <a:rPr lang="en-IN" sz="2000" dirty="0">
                <a:solidFill>
                  <a:schemeClr val="tx1">
                    <a:lumMod val="75000"/>
                    <a:lumOff val="25000"/>
                  </a:schemeClr>
                </a:solidFill>
              </a:rPr>
              <a:t>80% of accuracy in train data which is quite good.</a:t>
            </a:r>
          </a:p>
          <a:p>
            <a:pPr algn="l"/>
            <a:endParaRPr lang="en-US" sz="2000" dirty="0">
              <a:solidFill>
                <a:schemeClr val="tx1">
                  <a:lumMod val="75000"/>
                  <a:lumOff val="25000"/>
                </a:schemeClr>
              </a:solidFill>
            </a:endParaRPr>
          </a:p>
        </p:txBody>
      </p:sp>
    </p:spTree>
    <p:extLst>
      <p:ext uri="{BB962C8B-B14F-4D97-AF65-F5344CB8AC3E}">
        <p14:creationId xmlns:p14="http://schemas.microsoft.com/office/powerpoint/2010/main" val="3297226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09A1-4651-190B-94F6-B68EC6D315D9}"/>
              </a:ext>
            </a:extLst>
          </p:cNvPr>
          <p:cNvSpPr>
            <a:spLocks noGrp="1"/>
          </p:cNvSpPr>
          <p:nvPr>
            <p:ph type="title"/>
          </p:nvPr>
        </p:nvSpPr>
        <p:spPr/>
        <p:txBody>
          <a:bodyPr/>
          <a:lstStyle/>
          <a:p>
            <a:r>
              <a:rPr lang="en-IN" dirty="0"/>
              <a:t>MODEL EVALUATION : Test data</a:t>
            </a:r>
          </a:p>
        </p:txBody>
      </p:sp>
      <p:sp>
        <p:nvSpPr>
          <p:cNvPr id="3" name="Content Placeholder 2">
            <a:extLst>
              <a:ext uri="{FF2B5EF4-FFF2-40B4-BE49-F238E27FC236}">
                <a16:creationId xmlns:a16="http://schemas.microsoft.com/office/drawing/2014/main" id="{5322EEE4-B812-9EBD-67A7-4626F516C0CD}"/>
              </a:ext>
            </a:extLst>
          </p:cNvPr>
          <p:cNvSpPr>
            <a:spLocks noGrp="1"/>
          </p:cNvSpPr>
          <p:nvPr>
            <p:ph idx="1"/>
          </p:nvPr>
        </p:nvSpPr>
        <p:spPr/>
        <p:txBody>
          <a:bodyPr/>
          <a:lstStyle/>
          <a:p>
            <a:r>
              <a:rPr lang="en-US" dirty="0"/>
              <a:t>Different measures are used to evaluate the model which includes </a:t>
            </a:r>
          </a:p>
          <a:p>
            <a:pPr>
              <a:buFont typeface="Arial" panose="020B0604020202020204" pitchFamily="34" charset="0"/>
              <a:buChar char="•"/>
            </a:pPr>
            <a:r>
              <a:rPr lang="en-US" dirty="0"/>
              <a:t> Confusion Matri</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IN" dirty="0"/>
              <a:t> Accuracy &gt; ~ 77% which is quite good.</a:t>
            </a:r>
          </a:p>
          <a:p>
            <a:pPr marL="0" indent="0">
              <a:buNone/>
            </a:pPr>
            <a:endParaRPr lang="en-IN" dirty="0"/>
          </a:p>
          <a:p>
            <a:pPr>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3AFF4AD5-F629-106B-1E11-A7A1BA909B5C}"/>
              </a:ext>
            </a:extLst>
          </p:cNvPr>
          <p:cNvPicPr>
            <a:picLocks noChangeAspect="1"/>
          </p:cNvPicPr>
          <p:nvPr/>
        </p:nvPicPr>
        <p:blipFill>
          <a:blip r:embed="rId2"/>
          <a:stretch>
            <a:fillRect/>
          </a:stretch>
        </p:blipFill>
        <p:spPr>
          <a:xfrm>
            <a:off x="1097280" y="2893734"/>
            <a:ext cx="5449060" cy="962159"/>
          </a:xfrm>
          <a:prstGeom prst="rect">
            <a:avLst/>
          </a:prstGeom>
        </p:spPr>
      </p:pic>
      <p:pic>
        <p:nvPicPr>
          <p:cNvPr id="9" name="Picture 8">
            <a:extLst>
              <a:ext uri="{FF2B5EF4-FFF2-40B4-BE49-F238E27FC236}">
                <a16:creationId xmlns:a16="http://schemas.microsoft.com/office/drawing/2014/main" id="{F757B4C4-DCFF-A305-3D3F-2A7BF5D1C02D}"/>
              </a:ext>
            </a:extLst>
          </p:cNvPr>
          <p:cNvPicPr>
            <a:picLocks noChangeAspect="1"/>
          </p:cNvPicPr>
          <p:nvPr/>
        </p:nvPicPr>
        <p:blipFill>
          <a:blip r:embed="rId3"/>
          <a:stretch>
            <a:fillRect/>
          </a:stretch>
        </p:blipFill>
        <p:spPr>
          <a:xfrm>
            <a:off x="1362402" y="4778122"/>
            <a:ext cx="5296639" cy="847843"/>
          </a:xfrm>
          <a:prstGeom prst="rect">
            <a:avLst/>
          </a:prstGeom>
        </p:spPr>
      </p:pic>
    </p:spTree>
    <p:extLst>
      <p:ext uri="{BB962C8B-B14F-4D97-AF65-F5344CB8AC3E}">
        <p14:creationId xmlns:p14="http://schemas.microsoft.com/office/powerpoint/2010/main" val="100578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09A1-4651-190B-94F6-B68EC6D315D9}"/>
              </a:ext>
            </a:extLst>
          </p:cNvPr>
          <p:cNvSpPr>
            <a:spLocks noGrp="1"/>
          </p:cNvSpPr>
          <p:nvPr>
            <p:ph type="title"/>
          </p:nvPr>
        </p:nvSpPr>
        <p:spPr/>
        <p:txBody>
          <a:bodyPr/>
          <a:lstStyle/>
          <a:p>
            <a:r>
              <a:rPr lang="en-IN" dirty="0"/>
              <a:t>MODEL EVALUATION : Train data - Conti</a:t>
            </a:r>
          </a:p>
        </p:txBody>
      </p:sp>
      <p:sp>
        <p:nvSpPr>
          <p:cNvPr id="3" name="Content Placeholder 2">
            <a:extLst>
              <a:ext uri="{FF2B5EF4-FFF2-40B4-BE49-F238E27FC236}">
                <a16:creationId xmlns:a16="http://schemas.microsoft.com/office/drawing/2014/main" id="{5322EEE4-B812-9EBD-67A7-4626F516C0CD}"/>
              </a:ext>
            </a:extLst>
          </p:cNvPr>
          <p:cNvSpPr>
            <a:spLocks noGrp="1"/>
          </p:cNvSpPr>
          <p:nvPr>
            <p:ph idx="1"/>
          </p:nvPr>
        </p:nvSpPr>
        <p:spPr/>
        <p:txBody>
          <a:bodyPr/>
          <a:lstStyle/>
          <a:p>
            <a:pPr>
              <a:buFont typeface="Arial" panose="020B0604020202020204" pitchFamily="34" charset="0"/>
              <a:buChar char="•"/>
            </a:pPr>
            <a:r>
              <a:rPr lang="en-IN" dirty="0"/>
              <a:t> Sensitivity &gt; ~ 81% </a:t>
            </a:r>
          </a:p>
          <a:p>
            <a:pPr marL="0" indent="0">
              <a:buNone/>
            </a:pPr>
            <a:endParaRPr lang="en-IN" dirty="0"/>
          </a:p>
          <a:p>
            <a:pPr>
              <a:buFont typeface="Arial" panose="020B0604020202020204" pitchFamily="34" charset="0"/>
              <a:buChar char="•"/>
            </a:pPr>
            <a:r>
              <a:rPr lang="en-IN" dirty="0"/>
              <a:t>Precision &gt; ~ 80%</a:t>
            </a:r>
          </a:p>
          <a:p>
            <a:pPr>
              <a:buFont typeface="Arial" panose="020B0604020202020204" pitchFamily="34" charset="0"/>
              <a:buChar char="•"/>
            </a:pPr>
            <a:endParaRPr lang="en-IN" dirty="0"/>
          </a:p>
          <a:p>
            <a:pPr>
              <a:buFont typeface="Arial" panose="020B0604020202020204" pitchFamily="34" charset="0"/>
              <a:buChar char="•"/>
            </a:pPr>
            <a:r>
              <a:rPr lang="en-IN" dirty="0"/>
              <a:t>Specificity &gt; ~79%</a:t>
            </a:r>
          </a:p>
          <a:p>
            <a:pPr>
              <a:buFont typeface="Arial" panose="020B0604020202020204" pitchFamily="34" charset="0"/>
              <a:buChar char="•"/>
            </a:pPr>
            <a:endParaRPr lang="en-IN" dirty="0"/>
          </a:p>
          <a:p>
            <a:pPr>
              <a:buFont typeface="Arial" panose="020B0604020202020204" pitchFamily="34" charset="0"/>
              <a:buChar char="•"/>
            </a:pPr>
            <a:r>
              <a:rPr lang="en-IN" dirty="0"/>
              <a:t>Recall &gt; ~ 81%</a:t>
            </a:r>
          </a:p>
        </p:txBody>
      </p:sp>
      <p:sp>
        <p:nvSpPr>
          <p:cNvPr id="11" name="TextBox 10">
            <a:extLst>
              <a:ext uri="{FF2B5EF4-FFF2-40B4-BE49-F238E27FC236}">
                <a16:creationId xmlns:a16="http://schemas.microsoft.com/office/drawing/2014/main" id="{EB115EA8-7623-E709-7864-34914A0D5B53}"/>
              </a:ext>
            </a:extLst>
          </p:cNvPr>
          <p:cNvSpPr txBox="1"/>
          <p:nvPr/>
        </p:nvSpPr>
        <p:spPr>
          <a:xfrm>
            <a:off x="491112" y="5535322"/>
            <a:ext cx="9643016" cy="1015663"/>
          </a:xfrm>
          <a:prstGeom prst="rect">
            <a:avLst/>
          </a:prstGeom>
          <a:noFill/>
        </p:spPr>
        <p:txBody>
          <a:bodyPr wrap="square">
            <a:spAutoFit/>
          </a:bodyPr>
          <a:lstStyle/>
          <a:p>
            <a:r>
              <a:rPr lang="en-US" sz="2000" dirty="0">
                <a:solidFill>
                  <a:schemeClr val="tx1">
                    <a:lumMod val="75000"/>
                    <a:lumOff val="25000"/>
                  </a:schemeClr>
                </a:solidFill>
              </a:rPr>
              <a:t>we obtained sensitivity of 80% and specificity of 75% with current logistic regression model which is quite satisfactory with </a:t>
            </a:r>
            <a:r>
              <a:rPr lang="en-IN" sz="2000" dirty="0">
                <a:solidFill>
                  <a:schemeClr val="tx1">
                    <a:lumMod val="75000"/>
                    <a:lumOff val="25000"/>
                  </a:schemeClr>
                </a:solidFill>
              </a:rPr>
              <a:t>77.78% of accuracy.</a:t>
            </a:r>
          </a:p>
          <a:p>
            <a:pPr algn="l"/>
            <a:endParaRPr lang="en-US" sz="2000" dirty="0">
              <a:solidFill>
                <a:schemeClr val="tx1">
                  <a:lumMod val="75000"/>
                  <a:lumOff val="25000"/>
                </a:schemeClr>
              </a:solidFill>
            </a:endParaRPr>
          </a:p>
        </p:txBody>
      </p:sp>
      <p:pic>
        <p:nvPicPr>
          <p:cNvPr id="5" name="Picture 4">
            <a:extLst>
              <a:ext uri="{FF2B5EF4-FFF2-40B4-BE49-F238E27FC236}">
                <a16:creationId xmlns:a16="http://schemas.microsoft.com/office/drawing/2014/main" id="{FBE9AB40-AD08-A6EF-D960-2F05810D474C}"/>
              </a:ext>
            </a:extLst>
          </p:cNvPr>
          <p:cNvPicPr>
            <a:picLocks noChangeAspect="1"/>
          </p:cNvPicPr>
          <p:nvPr/>
        </p:nvPicPr>
        <p:blipFill>
          <a:blip r:embed="rId2"/>
          <a:stretch>
            <a:fillRect/>
          </a:stretch>
        </p:blipFill>
        <p:spPr>
          <a:xfrm>
            <a:off x="5436181" y="1768082"/>
            <a:ext cx="5534797" cy="2505425"/>
          </a:xfrm>
          <a:prstGeom prst="rect">
            <a:avLst/>
          </a:prstGeom>
        </p:spPr>
      </p:pic>
      <p:pic>
        <p:nvPicPr>
          <p:cNvPr id="7" name="Picture 6">
            <a:extLst>
              <a:ext uri="{FF2B5EF4-FFF2-40B4-BE49-F238E27FC236}">
                <a16:creationId xmlns:a16="http://schemas.microsoft.com/office/drawing/2014/main" id="{E333DC54-204D-C3B3-15D9-BF425FD047CF}"/>
              </a:ext>
            </a:extLst>
          </p:cNvPr>
          <p:cNvPicPr>
            <a:picLocks noChangeAspect="1"/>
          </p:cNvPicPr>
          <p:nvPr/>
        </p:nvPicPr>
        <p:blipFill>
          <a:blip r:embed="rId3"/>
          <a:stretch>
            <a:fillRect/>
          </a:stretch>
        </p:blipFill>
        <p:spPr>
          <a:xfrm>
            <a:off x="5617081" y="4304229"/>
            <a:ext cx="5477639" cy="1286054"/>
          </a:xfrm>
          <a:prstGeom prst="rect">
            <a:avLst/>
          </a:prstGeom>
        </p:spPr>
      </p:pic>
    </p:spTree>
    <p:extLst>
      <p:ext uri="{BB962C8B-B14F-4D97-AF65-F5344CB8AC3E}">
        <p14:creationId xmlns:p14="http://schemas.microsoft.com/office/powerpoint/2010/main" val="297807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7AD5-428E-953A-4E0F-9F9866CE15EC}"/>
              </a:ext>
            </a:extLst>
          </p:cNvPr>
          <p:cNvSpPr>
            <a:spLocks noGrp="1"/>
          </p:cNvSpPr>
          <p:nvPr>
            <p:ph type="title"/>
          </p:nvPr>
        </p:nvSpPr>
        <p:spPr/>
        <p:txBody>
          <a:bodyPr/>
          <a:lstStyle/>
          <a:p>
            <a:r>
              <a:rPr lang="en-IN" sz="4800" dirty="0"/>
              <a:t>Business recommendation &amp;</a:t>
            </a:r>
            <a:br>
              <a:rPr lang="en-IN" sz="4800" dirty="0"/>
            </a:br>
            <a:r>
              <a:rPr lang="en-IN" sz="4800" dirty="0"/>
              <a:t>Conclusion</a:t>
            </a:r>
            <a:endParaRPr lang="en-IN" dirty="0"/>
          </a:p>
        </p:txBody>
      </p:sp>
      <p:sp>
        <p:nvSpPr>
          <p:cNvPr id="3" name="Content Placeholder 2">
            <a:extLst>
              <a:ext uri="{FF2B5EF4-FFF2-40B4-BE49-F238E27FC236}">
                <a16:creationId xmlns:a16="http://schemas.microsoft.com/office/drawing/2014/main" id="{25B7EF9D-333B-30AF-548F-D7792923E878}"/>
              </a:ext>
            </a:extLst>
          </p:cNvPr>
          <p:cNvSpPr>
            <a:spLocks noGrp="1"/>
          </p:cNvSpPr>
          <p:nvPr>
            <p:ph idx="1"/>
          </p:nvPr>
        </p:nvSpPr>
        <p:spPr/>
        <p:txBody>
          <a:bodyPr/>
          <a:lstStyle/>
          <a:p>
            <a:pPr algn="l"/>
            <a:r>
              <a:rPr lang="en-US" sz="1800" b="0" i="0" dirty="0">
                <a:solidFill>
                  <a:srgbClr val="000000"/>
                </a:solidFill>
                <a:effectLst/>
                <a:latin typeface="Helvetica Neue"/>
              </a:rPr>
              <a:t>X Education can make use of the following points in order to convert their leads into successful leads:</a:t>
            </a:r>
          </a:p>
          <a:p>
            <a:pPr>
              <a:buFont typeface="Arial" panose="020B0604020202020204" pitchFamily="34" charset="0"/>
              <a:buChar char="•"/>
            </a:pPr>
            <a:r>
              <a:rPr lang="en-US" sz="1800" b="0" i="0" dirty="0">
                <a:solidFill>
                  <a:srgbClr val="000000"/>
                </a:solidFill>
                <a:effectLst/>
                <a:latin typeface="Helvetica Neue"/>
              </a:rPr>
              <a:t> It is observed that those who working professionals are more prone to opt for the courses so business should focus </a:t>
            </a:r>
            <a:r>
              <a:rPr lang="en-US" sz="1800" dirty="0">
                <a:solidFill>
                  <a:srgbClr val="000000"/>
                </a:solidFill>
                <a:latin typeface="Helvetica Neue"/>
              </a:rPr>
              <a:t>on working professionals for lead</a:t>
            </a:r>
          </a:p>
          <a:p>
            <a:pPr>
              <a:buFont typeface="Arial" panose="020B0604020202020204" pitchFamily="34" charset="0"/>
              <a:buChar char="•"/>
            </a:pPr>
            <a:r>
              <a:rPr lang="en-US" sz="1800" b="0" i="0" dirty="0">
                <a:solidFill>
                  <a:srgbClr val="000000"/>
                </a:solidFill>
                <a:effectLst/>
                <a:latin typeface="Helvetica Neue"/>
              </a:rPr>
              <a:t>Those who visits the website and spend considerable amount of time there, can be approached to convert them into successful leads </a:t>
            </a:r>
          </a:p>
          <a:p>
            <a:pPr algn="l">
              <a:buFont typeface="Arial" panose="020B0604020202020204" pitchFamily="34" charset="0"/>
              <a:buChar char="•"/>
            </a:pPr>
            <a:r>
              <a:rPr lang="en-US" sz="1800" b="0" i="0" dirty="0">
                <a:solidFill>
                  <a:srgbClr val="000000"/>
                </a:solidFill>
                <a:effectLst/>
                <a:latin typeface="Helvetica Neue"/>
              </a:rPr>
              <a:t>Also, those are coming from source such as reference and </a:t>
            </a:r>
            <a:r>
              <a:rPr lang="en-US" sz="1800" b="0" i="0" dirty="0" err="1">
                <a:solidFill>
                  <a:srgbClr val="000000"/>
                </a:solidFill>
                <a:effectLst/>
                <a:latin typeface="Helvetica Neue"/>
              </a:rPr>
              <a:t>Welingak</a:t>
            </a:r>
            <a:r>
              <a:rPr lang="en-US" sz="1800" b="0" i="0" dirty="0">
                <a:solidFill>
                  <a:srgbClr val="000000"/>
                </a:solidFill>
                <a:effectLst/>
                <a:latin typeface="Helvetica Neue"/>
              </a:rPr>
              <a:t> website can also be taken into consideration for the successful lead, this applications should be treated as hot leads.</a:t>
            </a:r>
          </a:p>
          <a:p>
            <a:pPr algn="l">
              <a:buFont typeface="Arial" panose="020B0604020202020204" pitchFamily="34" charset="0"/>
              <a:buChar char="•"/>
            </a:pPr>
            <a:r>
              <a:rPr lang="en-US" sz="1800" dirty="0">
                <a:solidFill>
                  <a:srgbClr val="000000"/>
                </a:solidFill>
                <a:latin typeface="Helvetica Neue"/>
              </a:rPr>
              <a:t>Business can max the number of leads generated by direct traffic and google</a:t>
            </a:r>
            <a:endParaRPr lang="en-US" sz="1800" b="0" i="0" dirty="0">
              <a:solidFill>
                <a:srgbClr val="000000"/>
              </a:solidFill>
              <a:effectLst/>
              <a:latin typeface="Helvetica Neue"/>
            </a:endParaRPr>
          </a:p>
          <a:p>
            <a:pPr>
              <a:buFont typeface="Arial" panose="020B0604020202020204" pitchFamily="34" charset="0"/>
              <a:buChar char="•"/>
            </a:pPr>
            <a:r>
              <a:rPr lang="en-US" sz="1800" b="0" i="0" dirty="0">
                <a:solidFill>
                  <a:srgbClr val="000000"/>
                </a:solidFill>
                <a:effectLst/>
                <a:latin typeface="Helvetica Neue"/>
              </a:rPr>
              <a:t>By closely looking at the data when the last activity is converted to Lead, then there are high chances of them getting converted into successful leads</a:t>
            </a:r>
          </a:p>
          <a:p>
            <a:endParaRPr lang="en-IN" dirty="0"/>
          </a:p>
        </p:txBody>
      </p:sp>
    </p:spTree>
    <p:extLst>
      <p:ext uri="{BB962C8B-B14F-4D97-AF65-F5344CB8AC3E}">
        <p14:creationId xmlns:p14="http://schemas.microsoft.com/office/powerpoint/2010/main" val="47982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3DA6-4C1B-07A0-94F5-A94A50C1BD77}"/>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1923DE8-22D5-D432-4431-4F6061819A92}"/>
              </a:ext>
            </a:extLst>
          </p:cNvPr>
          <p:cNvSpPr>
            <a:spLocks noGrp="1"/>
          </p:cNvSpPr>
          <p:nvPr>
            <p:ph idx="1"/>
          </p:nvPr>
        </p:nvSpPr>
        <p:spPr/>
        <p:txBody>
          <a:bodyPr>
            <a:normAutofit lnSpcReduction="10000"/>
          </a:bodyPr>
          <a:lstStyle/>
          <a:p>
            <a:pPr>
              <a:buFont typeface="Arial" panose="020B0604020202020204" pitchFamily="34" charset="0"/>
              <a:buChar char="•"/>
            </a:pPr>
            <a:r>
              <a:rPr lang="en-IN" sz="1800" dirty="0"/>
              <a:t>Problem Statement </a:t>
            </a:r>
          </a:p>
          <a:p>
            <a:pPr>
              <a:buFont typeface="Arial" panose="020B0604020202020204" pitchFamily="34" charset="0"/>
              <a:buChar char="•"/>
            </a:pPr>
            <a:r>
              <a:rPr lang="en-US" sz="1800" dirty="0"/>
              <a:t>Business Objective</a:t>
            </a:r>
            <a:r>
              <a:rPr lang="en-IN" sz="1800" dirty="0"/>
              <a:t> </a:t>
            </a:r>
          </a:p>
          <a:p>
            <a:pPr>
              <a:buFont typeface="Arial" panose="020B0604020202020204" pitchFamily="34" charset="0"/>
              <a:buChar char="•"/>
            </a:pPr>
            <a:r>
              <a:rPr lang="en-IN" sz="1800" dirty="0"/>
              <a:t>Methodology for model preparation </a:t>
            </a:r>
          </a:p>
          <a:p>
            <a:pPr>
              <a:buFont typeface="Arial" panose="020B0604020202020204" pitchFamily="34" charset="0"/>
              <a:buChar char="•"/>
            </a:pPr>
            <a:r>
              <a:rPr lang="en-IN" sz="1800" dirty="0"/>
              <a:t>Data Cleaning/Imputation </a:t>
            </a:r>
          </a:p>
          <a:p>
            <a:pPr>
              <a:buFont typeface="Arial" panose="020B0604020202020204" pitchFamily="34" charset="0"/>
              <a:buChar char="•"/>
            </a:pPr>
            <a:r>
              <a:rPr lang="en-IN" sz="1800" dirty="0">
                <a:solidFill>
                  <a:srgbClr val="091E42"/>
                </a:solidFill>
                <a:latin typeface="freight-text-pro"/>
              </a:rPr>
              <a:t>Exploratory Data </a:t>
            </a:r>
            <a:r>
              <a:rPr lang="en-IN" sz="1800" dirty="0"/>
              <a:t>Analysis </a:t>
            </a:r>
          </a:p>
          <a:p>
            <a:pPr>
              <a:buFont typeface="Arial" panose="020B0604020202020204" pitchFamily="34" charset="0"/>
              <a:buChar char="•"/>
            </a:pPr>
            <a:r>
              <a:rPr lang="en-IN" sz="1800" dirty="0"/>
              <a:t>Dummy Variables selection </a:t>
            </a:r>
          </a:p>
          <a:p>
            <a:pPr>
              <a:buFont typeface="Arial" panose="020B0604020202020204" pitchFamily="34" charset="0"/>
              <a:buChar char="•"/>
            </a:pPr>
            <a:r>
              <a:rPr lang="en-IN" sz="1800" dirty="0"/>
              <a:t>Train-Test Split </a:t>
            </a:r>
          </a:p>
          <a:p>
            <a:pPr>
              <a:buFont typeface="Arial" panose="020B0604020202020204" pitchFamily="34" charset="0"/>
              <a:buChar char="•"/>
            </a:pPr>
            <a:r>
              <a:rPr lang="en-IN" sz="1800" dirty="0"/>
              <a:t>Model Building </a:t>
            </a:r>
          </a:p>
          <a:p>
            <a:pPr>
              <a:buFont typeface="Arial" panose="020B0604020202020204" pitchFamily="34" charset="0"/>
              <a:buChar char="•"/>
            </a:pPr>
            <a:r>
              <a:rPr lang="en-IN" sz="1800" dirty="0"/>
              <a:t>Model Evaluation – Specificity/Sensitivity/Precision/Recall</a:t>
            </a:r>
          </a:p>
          <a:p>
            <a:pPr>
              <a:buFont typeface="Arial" panose="020B0604020202020204" pitchFamily="34" charset="0"/>
              <a:buChar char="•"/>
            </a:pPr>
            <a:r>
              <a:rPr lang="en-IN" sz="1800" dirty="0"/>
              <a:t>Business recommendation</a:t>
            </a:r>
          </a:p>
        </p:txBody>
      </p:sp>
    </p:spTree>
    <p:extLst>
      <p:ext uri="{BB962C8B-B14F-4D97-AF65-F5344CB8AC3E}">
        <p14:creationId xmlns:p14="http://schemas.microsoft.com/office/powerpoint/2010/main" val="364039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23C1-AC37-C663-D858-56B84A7E232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AFDD2B5-D724-6C85-8FA0-473C0AF3B5D3}"/>
              </a:ext>
            </a:extLst>
          </p:cNvPr>
          <p:cNvSpPr>
            <a:spLocks noGrp="1"/>
          </p:cNvSpPr>
          <p:nvPr>
            <p:ph idx="1"/>
          </p:nvPr>
        </p:nvSpPr>
        <p:spPr/>
        <p:txBody>
          <a:bodyPr>
            <a:normAutofit/>
          </a:bodyPr>
          <a:lstStyle/>
          <a:p>
            <a:pPr>
              <a:buFont typeface="Arial" panose="020B0604020202020204" pitchFamily="34" charset="0"/>
              <a:buChar char="•"/>
            </a:pPr>
            <a:r>
              <a:rPr lang="en-US" sz="1800" dirty="0"/>
              <a:t>X Education sells online courses to its customers </a:t>
            </a:r>
          </a:p>
          <a:p>
            <a:pPr>
              <a:buFont typeface="Arial" panose="020B0604020202020204" pitchFamily="34" charset="0"/>
              <a:buChar char="•"/>
            </a:pPr>
            <a:r>
              <a:rPr lang="en-US" sz="1800" dirty="0"/>
              <a:t>Company wants to increase the number of leads to join the courses </a:t>
            </a:r>
          </a:p>
          <a:p>
            <a:pPr>
              <a:buFont typeface="Arial" panose="020B0604020202020204" pitchFamily="34" charset="0"/>
              <a:buChar char="•"/>
            </a:pPr>
            <a:r>
              <a:rPr lang="en-US" sz="1800" dirty="0"/>
              <a:t>Company is looking to smoothen the process of identifying potential leads (Hot leads) </a:t>
            </a:r>
          </a:p>
          <a:p>
            <a:pPr>
              <a:buFont typeface="Arial" panose="020B0604020202020204" pitchFamily="34" charset="0"/>
              <a:buChar char="•"/>
            </a:pPr>
            <a:r>
              <a:rPr lang="en-US" sz="1800" dirty="0"/>
              <a:t> Company wishes to call only those leads who are potentially hot leads and hence needs to save time for other productive task</a:t>
            </a:r>
            <a:endParaRPr lang="en-IN" sz="1800" dirty="0"/>
          </a:p>
        </p:txBody>
      </p:sp>
    </p:spTree>
    <p:extLst>
      <p:ext uri="{BB962C8B-B14F-4D97-AF65-F5344CB8AC3E}">
        <p14:creationId xmlns:p14="http://schemas.microsoft.com/office/powerpoint/2010/main" val="359935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F100-4344-B854-D207-61F3C5D4606E}"/>
              </a:ext>
            </a:extLst>
          </p:cNvPr>
          <p:cNvSpPr>
            <a:spLocks noGrp="1"/>
          </p:cNvSpPr>
          <p:nvPr>
            <p:ph type="title"/>
          </p:nvPr>
        </p:nvSpPr>
        <p:spPr/>
        <p:txBody>
          <a:bodyPr/>
          <a:lstStyle/>
          <a:p>
            <a:r>
              <a:rPr lang="en-US" dirty="0"/>
              <a:t>Business Objective</a:t>
            </a:r>
            <a:endParaRPr lang="en-IN" dirty="0"/>
          </a:p>
        </p:txBody>
      </p:sp>
      <p:sp>
        <p:nvSpPr>
          <p:cNvPr id="3" name="Content Placeholder 2">
            <a:extLst>
              <a:ext uri="{FF2B5EF4-FFF2-40B4-BE49-F238E27FC236}">
                <a16:creationId xmlns:a16="http://schemas.microsoft.com/office/drawing/2014/main" id="{12D49635-3289-04B3-9829-DFE055FF8EE0}"/>
              </a:ext>
            </a:extLst>
          </p:cNvPr>
          <p:cNvSpPr>
            <a:spLocks noGrp="1"/>
          </p:cNvSpPr>
          <p:nvPr>
            <p:ph idx="1"/>
          </p:nvPr>
        </p:nvSpPr>
        <p:spPr/>
        <p:txBody>
          <a:bodyPr/>
          <a:lstStyle/>
          <a:p>
            <a:pPr>
              <a:buFont typeface="Arial" panose="020B0604020202020204" pitchFamily="34" charset="0"/>
              <a:buChar char="•"/>
            </a:pPr>
            <a:r>
              <a:rPr lang="en-US" sz="1800" b="0" i="0" dirty="0">
                <a:solidFill>
                  <a:srgbClr val="091E42"/>
                </a:solidFill>
                <a:effectLst/>
                <a:latin typeface="freight-text-pro"/>
              </a:rPr>
              <a:t> </a:t>
            </a:r>
            <a:r>
              <a:rPr lang="en-US" sz="1800" dirty="0"/>
              <a:t>Lead wants to build a logistic regression model to assign a lead score between 0 and 100 to each of the leads which can be used by the company to target potential leads. </a:t>
            </a:r>
          </a:p>
          <a:p>
            <a:pPr>
              <a:buFont typeface="Arial" panose="020B0604020202020204" pitchFamily="34" charset="0"/>
              <a:buChar char="•"/>
            </a:pPr>
            <a:r>
              <a:rPr lang="en-US" sz="1800" dirty="0"/>
              <a:t>A higher score would mean that the lead is hot, i.e. is most likely to convert whereas a lower score would mean that the lead is cold and will mostly not get converted.</a:t>
            </a:r>
          </a:p>
          <a:p>
            <a:pPr>
              <a:buFont typeface="Arial" panose="020B0604020202020204" pitchFamily="34" charset="0"/>
              <a:buChar char="•"/>
            </a:pPr>
            <a:r>
              <a:rPr lang="en-US" sz="1800" dirty="0"/>
              <a:t>The CEO, in particular, has given a ballpark of the target lead conversion rate to be around 80%</a:t>
            </a:r>
          </a:p>
          <a:p>
            <a:pPr>
              <a:buFont typeface="Arial" panose="020B0604020202020204" pitchFamily="34" charset="0"/>
              <a:buChar char="•"/>
            </a:pPr>
            <a:r>
              <a:rPr lang="en-IN" sz="1800" dirty="0"/>
              <a:t>the company reaches its target for a quarter before the deadline. During this time, the company wants the sales team to focus on some new work as well. So during this time, the company’s aim is to not make phone calls unless it’s extremely necessary, i.e. they want to minimize the rate of useless phone calls</a:t>
            </a:r>
            <a:r>
              <a:rPr lang="en-US" sz="1800" dirty="0"/>
              <a:t>.</a:t>
            </a:r>
          </a:p>
          <a:p>
            <a:endParaRPr lang="en-IN" dirty="0"/>
          </a:p>
        </p:txBody>
      </p:sp>
    </p:spTree>
    <p:extLst>
      <p:ext uri="{BB962C8B-B14F-4D97-AF65-F5344CB8AC3E}">
        <p14:creationId xmlns:p14="http://schemas.microsoft.com/office/powerpoint/2010/main" val="90664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23C1-AC37-C663-D858-56B84A7E2328}"/>
              </a:ext>
            </a:extLst>
          </p:cNvPr>
          <p:cNvSpPr>
            <a:spLocks noGrp="1"/>
          </p:cNvSpPr>
          <p:nvPr>
            <p:ph type="title"/>
          </p:nvPr>
        </p:nvSpPr>
        <p:spPr/>
        <p:txBody>
          <a:bodyPr/>
          <a:lstStyle/>
          <a:p>
            <a:r>
              <a:rPr lang="en-IN" dirty="0"/>
              <a:t>METHODOLOGY FOR MODEL PREPARATION</a:t>
            </a:r>
          </a:p>
        </p:txBody>
      </p:sp>
      <p:sp>
        <p:nvSpPr>
          <p:cNvPr id="3" name="Content Placeholder 2">
            <a:extLst>
              <a:ext uri="{FF2B5EF4-FFF2-40B4-BE49-F238E27FC236}">
                <a16:creationId xmlns:a16="http://schemas.microsoft.com/office/drawing/2014/main" id="{3AFDD2B5-D724-6C85-8FA0-473C0AF3B5D3}"/>
              </a:ext>
            </a:extLst>
          </p:cNvPr>
          <p:cNvSpPr>
            <a:spLocks noGrp="1"/>
          </p:cNvSpPr>
          <p:nvPr>
            <p:ph idx="1"/>
          </p:nvPr>
        </p:nvSpPr>
        <p:spPr/>
        <p:txBody>
          <a:bodyPr>
            <a:normAutofit/>
          </a:bodyPr>
          <a:lstStyle/>
          <a:p>
            <a:pPr>
              <a:buFont typeface="Arial" panose="020B0604020202020204" pitchFamily="34" charset="0"/>
              <a:buChar char="•"/>
            </a:pPr>
            <a:r>
              <a:rPr lang="en-US" sz="1800" dirty="0"/>
              <a:t> Data Cleaning, imputing and understanding the data </a:t>
            </a:r>
          </a:p>
          <a:p>
            <a:pPr>
              <a:buFont typeface="Arial" panose="020B0604020202020204" pitchFamily="34" charset="0"/>
              <a:buChar char="•"/>
            </a:pPr>
            <a:r>
              <a:rPr lang="en-US" sz="1800" dirty="0"/>
              <a:t> To check null values , ‘Select’  data and to find a solution to deal with such values </a:t>
            </a:r>
          </a:p>
          <a:p>
            <a:pPr>
              <a:buFont typeface="Arial" panose="020B0604020202020204" pitchFamily="34" charset="0"/>
              <a:buChar char="•"/>
            </a:pPr>
            <a:r>
              <a:rPr lang="en-US" sz="1800" dirty="0"/>
              <a:t> To check outliers in the data </a:t>
            </a:r>
          </a:p>
          <a:p>
            <a:pPr>
              <a:buFont typeface="Arial" panose="020B0604020202020204" pitchFamily="34" charset="0"/>
              <a:buChar char="•"/>
            </a:pPr>
            <a:r>
              <a:rPr lang="en-US" sz="1800" dirty="0"/>
              <a:t> Exploratory data Analysis </a:t>
            </a:r>
          </a:p>
          <a:p>
            <a:pPr>
              <a:buFont typeface="Arial" panose="020B0604020202020204" pitchFamily="34" charset="0"/>
              <a:buChar char="•"/>
            </a:pPr>
            <a:r>
              <a:rPr lang="en-US" sz="1800" dirty="0"/>
              <a:t> Creation of Dummy variables for categorical columns </a:t>
            </a:r>
          </a:p>
          <a:p>
            <a:pPr>
              <a:buFont typeface="Arial" panose="020B0604020202020204" pitchFamily="34" charset="0"/>
              <a:buChar char="•"/>
            </a:pPr>
            <a:r>
              <a:rPr lang="en-US" sz="1800" dirty="0"/>
              <a:t> Scaling of numerical variables </a:t>
            </a:r>
          </a:p>
          <a:p>
            <a:pPr>
              <a:buFont typeface="Arial" panose="020B0604020202020204" pitchFamily="34" charset="0"/>
              <a:buChar char="•"/>
            </a:pPr>
            <a:r>
              <a:rPr lang="en-US" sz="1800" dirty="0"/>
              <a:t> Building Logistic Regression Model </a:t>
            </a:r>
          </a:p>
          <a:p>
            <a:pPr>
              <a:buFont typeface="Arial" panose="020B0604020202020204" pitchFamily="34" charset="0"/>
              <a:buChar char="•"/>
            </a:pPr>
            <a:r>
              <a:rPr lang="en-US" sz="1800" dirty="0"/>
              <a:t> Model evaluation using confusion matrix, precision, recall, specificity.</a:t>
            </a:r>
          </a:p>
        </p:txBody>
      </p:sp>
    </p:spTree>
    <p:extLst>
      <p:ext uri="{BB962C8B-B14F-4D97-AF65-F5344CB8AC3E}">
        <p14:creationId xmlns:p14="http://schemas.microsoft.com/office/powerpoint/2010/main" val="37097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23C1-AC37-C663-D858-56B84A7E2328}"/>
              </a:ext>
            </a:extLst>
          </p:cNvPr>
          <p:cNvSpPr>
            <a:spLocks noGrp="1"/>
          </p:cNvSpPr>
          <p:nvPr>
            <p:ph type="title"/>
          </p:nvPr>
        </p:nvSpPr>
        <p:spPr/>
        <p:txBody>
          <a:bodyPr/>
          <a:lstStyle/>
          <a:p>
            <a:r>
              <a:rPr lang="en-IN" dirty="0"/>
              <a:t>DATA CLEANING &amp; IMPUTATION</a:t>
            </a:r>
          </a:p>
        </p:txBody>
      </p:sp>
      <p:sp>
        <p:nvSpPr>
          <p:cNvPr id="3" name="Content Placeholder 2">
            <a:extLst>
              <a:ext uri="{FF2B5EF4-FFF2-40B4-BE49-F238E27FC236}">
                <a16:creationId xmlns:a16="http://schemas.microsoft.com/office/drawing/2014/main" id="{3AFDD2B5-D724-6C85-8FA0-473C0AF3B5D3}"/>
              </a:ext>
            </a:extLst>
          </p:cNvPr>
          <p:cNvSpPr>
            <a:spLocks noGrp="1"/>
          </p:cNvSpPr>
          <p:nvPr>
            <p:ph idx="1"/>
          </p:nvPr>
        </p:nvSpPr>
        <p:spPr/>
        <p:txBody>
          <a:bodyPr/>
          <a:lstStyle/>
          <a:p>
            <a:r>
              <a:rPr lang="en-US" dirty="0"/>
              <a:t>Total columns at initial = 37 </a:t>
            </a:r>
          </a:p>
          <a:p>
            <a:r>
              <a:rPr lang="en-US" dirty="0"/>
              <a:t>Columns such as ‘City’, ‘Country’, ’Prospect Id’, ’Lead number’ are eliminated as there serve no enhancement in analysis </a:t>
            </a:r>
          </a:p>
          <a:p>
            <a:r>
              <a:rPr lang="en-US" dirty="0"/>
              <a:t>Eliminating all the ‘Asymmetric’ features as these contain more than 50% of null values </a:t>
            </a:r>
          </a:p>
          <a:p>
            <a:r>
              <a:rPr lang="en-US" dirty="0"/>
              <a:t>Reducing the data by removing all the rows which contain the ‘Select’ values in columns such as ‘Lead Profile’, ’Specialization’ and  'How did you hear about X Education'</a:t>
            </a:r>
          </a:p>
          <a:p>
            <a:r>
              <a:rPr lang="en-US" dirty="0"/>
              <a:t> Imbalance Ratio (convert_0/convert_1) = 0.96</a:t>
            </a:r>
          </a:p>
          <a:p>
            <a:r>
              <a:rPr lang="en-US" dirty="0"/>
              <a:t>At the end we left with 12 columns and 4535 rows for EDA</a:t>
            </a:r>
            <a:endParaRPr lang="en-IN" dirty="0"/>
          </a:p>
        </p:txBody>
      </p:sp>
    </p:spTree>
    <p:extLst>
      <p:ext uri="{BB962C8B-B14F-4D97-AF65-F5344CB8AC3E}">
        <p14:creationId xmlns:p14="http://schemas.microsoft.com/office/powerpoint/2010/main" val="64069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23C1-AC37-C663-D858-56B84A7E2328}"/>
              </a:ext>
            </a:extLst>
          </p:cNvPr>
          <p:cNvSpPr>
            <a:spLocks noGrp="1"/>
          </p:cNvSpPr>
          <p:nvPr>
            <p:ph type="title"/>
          </p:nvPr>
        </p:nvSpPr>
        <p:spPr/>
        <p:txBody>
          <a:bodyPr/>
          <a:lstStyle/>
          <a:p>
            <a:r>
              <a:rPr lang="en-US" sz="4800" dirty="0"/>
              <a:t> Exploratory Data Analysis (EDA)</a:t>
            </a:r>
            <a:endParaRPr lang="en-IN" dirty="0"/>
          </a:p>
        </p:txBody>
      </p:sp>
      <p:pic>
        <p:nvPicPr>
          <p:cNvPr id="5" name="Content Placeholder 4">
            <a:extLst>
              <a:ext uri="{FF2B5EF4-FFF2-40B4-BE49-F238E27FC236}">
                <a16:creationId xmlns:a16="http://schemas.microsoft.com/office/drawing/2014/main" id="{50005FB8-7DC5-40C7-4A5D-CF7B784E23B0}"/>
              </a:ext>
            </a:extLst>
          </p:cNvPr>
          <p:cNvPicPr>
            <a:picLocks noGrp="1" noChangeAspect="1"/>
          </p:cNvPicPr>
          <p:nvPr>
            <p:ph idx="1"/>
          </p:nvPr>
        </p:nvPicPr>
        <p:blipFill>
          <a:blip r:embed="rId2"/>
          <a:stretch>
            <a:fillRect/>
          </a:stretch>
        </p:blipFill>
        <p:spPr>
          <a:xfrm>
            <a:off x="5820937" y="1882326"/>
            <a:ext cx="5916419" cy="3876725"/>
          </a:xfrm>
        </p:spPr>
      </p:pic>
      <p:pic>
        <p:nvPicPr>
          <p:cNvPr id="7" name="Picture 6">
            <a:extLst>
              <a:ext uri="{FF2B5EF4-FFF2-40B4-BE49-F238E27FC236}">
                <a16:creationId xmlns:a16="http://schemas.microsoft.com/office/drawing/2014/main" id="{F3D51E36-6533-1F01-DEBF-482DCA86E4CD}"/>
              </a:ext>
            </a:extLst>
          </p:cNvPr>
          <p:cNvPicPr>
            <a:picLocks noChangeAspect="1"/>
          </p:cNvPicPr>
          <p:nvPr/>
        </p:nvPicPr>
        <p:blipFill>
          <a:blip r:embed="rId3"/>
          <a:stretch>
            <a:fillRect/>
          </a:stretch>
        </p:blipFill>
        <p:spPr>
          <a:xfrm>
            <a:off x="566156" y="3642116"/>
            <a:ext cx="5423768" cy="1457528"/>
          </a:xfrm>
          <a:prstGeom prst="rect">
            <a:avLst/>
          </a:prstGeom>
        </p:spPr>
      </p:pic>
      <p:sp>
        <p:nvSpPr>
          <p:cNvPr id="9" name="TextBox 8">
            <a:extLst>
              <a:ext uri="{FF2B5EF4-FFF2-40B4-BE49-F238E27FC236}">
                <a16:creationId xmlns:a16="http://schemas.microsoft.com/office/drawing/2014/main" id="{5AFC2F47-59E1-F604-4410-A0EE02AD7681}"/>
              </a:ext>
            </a:extLst>
          </p:cNvPr>
          <p:cNvSpPr txBox="1"/>
          <p:nvPr/>
        </p:nvSpPr>
        <p:spPr>
          <a:xfrm>
            <a:off x="319830" y="2228073"/>
            <a:ext cx="5916420" cy="1019766"/>
          </a:xfrm>
          <a:prstGeom prst="rect">
            <a:avLst/>
          </a:prstGeom>
          <a:noFill/>
        </p:spPr>
        <p:txBody>
          <a:bodyPr wrap="square">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rPr>
              <a:t> ‘</a:t>
            </a:r>
            <a:r>
              <a:rPr lang="en-US" dirty="0" err="1">
                <a:solidFill>
                  <a:schemeClr val="tx1">
                    <a:lumMod val="75000"/>
                    <a:lumOff val="25000"/>
                  </a:schemeClr>
                </a:solidFill>
              </a:rPr>
              <a:t>TotalVisits</a:t>
            </a:r>
            <a:r>
              <a:rPr lang="en-US" dirty="0">
                <a:solidFill>
                  <a:schemeClr val="tx1">
                    <a:lumMod val="75000"/>
                    <a:lumOff val="25000"/>
                  </a:schemeClr>
                </a:solidFill>
              </a:rPr>
              <a:t>’ has high co-relation with ‘Page Views Per Visit’ </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US" dirty="0">
                <a:solidFill>
                  <a:schemeClr val="tx1">
                    <a:lumMod val="75000"/>
                    <a:lumOff val="25000"/>
                  </a:schemeClr>
                </a:solidFill>
              </a:rPr>
              <a:t> ‘Total time spent on Website’ has a direct correlation with ‘Converted’ which is a target column</a:t>
            </a:r>
          </a:p>
        </p:txBody>
      </p:sp>
    </p:spTree>
    <p:extLst>
      <p:ext uri="{BB962C8B-B14F-4D97-AF65-F5344CB8AC3E}">
        <p14:creationId xmlns:p14="http://schemas.microsoft.com/office/powerpoint/2010/main" val="85608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F070-0623-AA68-E36B-E55535A3F651}"/>
              </a:ext>
            </a:extLst>
          </p:cNvPr>
          <p:cNvSpPr>
            <a:spLocks noGrp="1"/>
          </p:cNvSpPr>
          <p:nvPr>
            <p:ph type="title"/>
          </p:nvPr>
        </p:nvSpPr>
        <p:spPr/>
        <p:txBody>
          <a:bodyPr/>
          <a:lstStyle/>
          <a:p>
            <a:r>
              <a:rPr lang="en-US" sz="4800" dirty="0"/>
              <a:t>Exploratory Data Analysis (EDA) - Conti</a:t>
            </a:r>
            <a:endParaRPr lang="en-IN" dirty="0"/>
          </a:p>
        </p:txBody>
      </p:sp>
      <p:pic>
        <p:nvPicPr>
          <p:cNvPr id="11" name="Content Placeholder 10">
            <a:extLst>
              <a:ext uri="{FF2B5EF4-FFF2-40B4-BE49-F238E27FC236}">
                <a16:creationId xmlns:a16="http://schemas.microsoft.com/office/drawing/2014/main" id="{6C6A3CB7-AA49-7E96-3C02-89BEADC01BAC}"/>
              </a:ext>
            </a:extLst>
          </p:cNvPr>
          <p:cNvPicPr>
            <a:picLocks noGrp="1" noChangeAspect="1"/>
          </p:cNvPicPr>
          <p:nvPr>
            <p:ph idx="1"/>
          </p:nvPr>
        </p:nvPicPr>
        <p:blipFill>
          <a:blip r:embed="rId2"/>
          <a:stretch>
            <a:fillRect/>
          </a:stretch>
        </p:blipFill>
        <p:spPr>
          <a:xfrm>
            <a:off x="6646127" y="1913170"/>
            <a:ext cx="4509553" cy="4022725"/>
          </a:xfrm>
        </p:spPr>
      </p:pic>
      <p:sp>
        <p:nvSpPr>
          <p:cNvPr id="13" name="TextBox 12">
            <a:extLst>
              <a:ext uri="{FF2B5EF4-FFF2-40B4-BE49-F238E27FC236}">
                <a16:creationId xmlns:a16="http://schemas.microsoft.com/office/drawing/2014/main" id="{11328EB0-8F60-ADB5-EF17-442DE36F67E7}"/>
              </a:ext>
            </a:extLst>
          </p:cNvPr>
          <p:cNvSpPr txBox="1"/>
          <p:nvPr/>
        </p:nvSpPr>
        <p:spPr>
          <a:xfrm>
            <a:off x="683012" y="2213738"/>
            <a:ext cx="6094140" cy="923330"/>
          </a:xfrm>
          <a:prstGeom prst="rect">
            <a:avLst/>
          </a:prstGeom>
          <a:noFill/>
        </p:spPr>
        <p:txBody>
          <a:bodyPr wrap="square">
            <a:spAutoFit/>
          </a:bodyPr>
          <a:lstStyle/>
          <a:p>
            <a:r>
              <a:rPr lang="en-IN" dirty="0">
                <a:solidFill>
                  <a:schemeClr val="tx1">
                    <a:lumMod val="75000"/>
                    <a:lumOff val="25000"/>
                  </a:schemeClr>
                </a:solidFill>
              </a:rPr>
              <a:t>In the boxplots,</a:t>
            </a:r>
          </a:p>
          <a:p>
            <a:r>
              <a:rPr lang="en-IN" dirty="0">
                <a:solidFill>
                  <a:schemeClr val="tx1">
                    <a:lumMod val="75000"/>
                    <a:lumOff val="25000"/>
                  </a:schemeClr>
                </a:solidFill>
              </a:rPr>
              <a:t>we can see there are not much of the outliers in the numerical cols which can affect our observations</a:t>
            </a:r>
          </a:p>
        </p:txBody>
      </p:sp>
    </p:spTree>
    <p:extLst>
      <p:ext uri="{BB962C8B-B14F-4D97-AF65-F5344CB8AC3E}">
        <p14:creationId xmlns:p14="http://schemas.microsoft.com/office/powerpoint/2010/main" val="415884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F070-0623-AA68-E36B-E55535A3F651}"/>
              </a:ext>
            </a:extLst>
          </p:cNvPr>
          <p:cNvSpPr>
            <a:spLocks noGrp="1"/>
          </p:cNvSpPr>
          <p:nvPr>
            <p:ph type="title"/>
          </p:nvPr>
        </p:nvSpPr>
        <p:spPr/>
        <p:txBody>
          <a:bodyPr/>
          <a:lstStyle/>
          <a:p>
            <a:r>
              <a:rPr lang="en-IN" dirty="0"/>
              <a:t>DUMMY VARIABLES SELECTION</a:t>
            </a:r>
          </a:p>
        </p:txBody>
      </p:sp>
      <p:sp>
        <p:nvSpPr>
          <p:cNvPr id="3" name="Content Placeholder 2">
            <a:extLst>
              <a:ext uri="{FF2B5EF4-FFF2-40B4-BE49-F238E27FC236}">
                <a16:creationId xmlns:a16="http://schemas.microsoft.com/office/drawing/2014/main" id="{3F3DE2D9-7488-CFA7-F892-1C6EDC571E43}"/>
              </a:ext>
            </a:extLst>
          </p:cNvPr>
          <p:cNvSpPr>
            <a:spLocks noGrp="1"/>
          </p:cNvSpPr>
          <p:nvPr>
            <p:ph idx="1"/>
          </p:nvPr>
        </p:nvSpPr>
        <p:spPr/>
        <p:txBody>
          <a:bodyPr>
            <a:normAutofit/>
          </a:bodyPr>
          <a:lstStyle/>
          <a:p>
            <a:r>
              <a:rPr lang="en-US" sz="1800" dirty="0"/>
              <a:t>Following are the categorical variable which are considered for creating dummy variables </a:t>
            </a:r>
          </a:p>
          <a:p>
            <a:pPr>
              <a:buFont typeface="Arial" panose="020B0604020202020204" pitchFamily="34" charset="0"/>
              <a:buChar char="•"/>
            </a:pPr>
            <a:r>
              <a:rPr lang="en-US" sz="1800" dirty="0"/>
              <a:t> 'Lead Origin’, </a:t>
            </a:r>
          </a:p>
          <a:p>
            <a:pPr>
              <a:buFont typeface="Arial" panose="020B0604020202020204" pitchFamily="34" charset="0"/>
              <a:buChar char="•"/>
            </a:pPr>
            <a:r>
              <a:rPr lang="en-US" sz="1800" dirty="0"/>
              <a:t> 'Lead Source’, </a:t>
            </a:r>
          </a:p>
          <a:p>
            <a:pPr>
              <a:buFont typeface="Arial" panose="020B0604020202020204" pitchFamily="34" charset="0"/>
              <a:buChar char="•"/>
            </a:pPr>
            <a:r>
              <a:rPr lang="en-US" sz="1800" dirty="0"/>
              <a:t> 'Do Not Email’, </a:t>
            </a:r>
          </a:p>
          <a:p>
            <a:pPr>
              <a:buFont typeface="Arial" panose="020B0604020202020204" pitchFamily="34" charset="0"/>
              <a:buChar char="•"/>
            </a:pPr>
            <a:r>
              <a:rPr lang="en-US" sz="1800" dirty="0"/>
              <a:t> 'Last Activity’, </a:t>
            </a:r>
          </a:p>
          <a:p>
            <a:pPr>
              <a:buFont typeface="Arial" panose="020B0604020202020204" pitchFamily="34" charset="0"/>
              <a:buChar char="•"/>
            </a:pPr>
            <a:r>
              <a:rPr lang="en-US" sz="1800" dirty="0"/>
              <a:t> 'Specialization’, </a:t>
            </a:r>
          </a:p>
          <a:p>
            <a:pPr>
              <a:buFont typeface="Arial" panose="020B0604020202020204" pitchFamily="34" charset="0"/>
              <a:buChar char="•"/>
            </a:pPr>
            <a:r>
              <a:rPr lang="en-US" sz="1800" dirty="0"/>
              <a:t> 'What is your current occupation’, </a:t>
            </a:r>
          </a:p>
          <a:p>
            <a:pPr>
              <a:buFont typeface="Arial" panose="020B0604020202020204" pitchFamily="34" charset="0"/>
              <a:buChar char="•"/>
            </a:pPr>
            <a:r>
              <a:rPr lang="en-US" sz="1800" dirty="0"/>
              <a:t> 'A free copy of Mastering The Interview’, </a:t>
            </a:r>
          </a:p>
          <a:p>
            <a:pPr>
              <a:buFont typeface="Arial" panose="020B0604020202020204" pitchFamily="34" charset="0"/>
              <a:buChar char="•"/>
            </a:pPr>
            <a:r>
              <a:rPr lang="en-US" sz="1800" dirty="0"/>
              <a:t> 'Last Notable Activity'</a:t>
            </a:r>
            <a:endParaRPr lang="en-IN" sz="1800" dirty="0"/>
          </a:p>
        </p:txBody>
      </p:sp>
    </p:spTree>
    <p:extLst>
      <p:ext uri="{BB962C8B-B14F-4D97-AF65-F5344CB8AC3E}">
        <p14:creationId xmlns:p14="http://schemas.microsoft.com/office/powerpoint/2010/main" val="31066508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162</TotalTime>
  <Words>1054</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freight-text-pro</vt:lpstr>
      <vt:lpstr>Helvetica Neue</vt:lpstr>
      <vt:lpstr>Retrospect</vt:lpstr>
      <vt:lpstr>UPGRAD LEAD SCORE CASE STUDY </vt:lpstr>
      <vt:lpstr>CONTENTS</vt:lpstr>
      <vt:lpstr>PROBLEM STATEMENT</vt:lpstr>
      <vt:lpstr>Business Objective</vt:lpstr>
      <vt:lpstr>METHODOLOGY FOR MODEL PREPARATION</vt:lpstr>
      <vt:lpstr>DATA CLEANING &amp; IMPUTATION</vt:lpstr>
      <vt:lpstr> Exploratory Data Analysis (EDA)</vt:lpstr>
      <vt:lpstr>Exploratory Data Analysis (EDA) - Conti</vt:lpstr>
      <vt:lpstr>DUMMY VARIABLES SELECTION</vt:lpstr>
      <vt:lpstr>TRAIN TEST SPLIT</vt:lpstr>
      <vt:lpstr>SCALING</vt:lpstr>
      <vt:lpstr>MODEL BUILDING</vt:lpstr>
      <vt:lpstr>MODEL BUILDING - Conti</vt:lpstr>
      <vt:lpstr>MODEL BUILDING - Conti</vt:lpstr>
      <vt:lpstr>MODEL EVALUATION : Train data</vt:lpstr>
      <vt:lpstr>MODEL EVALUATION : Train data - Conti</vt:lpstr>
      <vt:lpstr>MODEL EVALUATION : Test data</vt:lpstr>
      <vt:lpstr>MODEL EVALUATION : Train data - Conti</vt:lpstr>
      <vt:lpstr>Business recommendation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 LEAD SCORE CASE STUDY </dc:title>
  <dc:creator>vinayak rane</dc:creator>
  <cp:lastModifiedBy>vinayak rane</cp:lastModifiedBy>
  <cp:revision>36</cp:revision>
  <dcterms:created xsi:type="dcterms:W3CDTF">2023-07-10T13:41:59Z</dcterms:created>
  <dcterms:modified xsi:type="dcterms:W3CDTF">2023-07-10T16:24:52Z</dcterms:modified>
</cp:coreProperties>
</file>