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772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1" r:id="rId10"/>
    <p:sldId id="782" r:id="rId11"/>
    <p:sldId id="783" r:id="rId12"/>
    <p:sldId id="784" r:id="rId13"/>
    <p:sldId id="785" r:id="rId14"/>
    <p:sldId id="780" r:id="rId15"/>
    <p:sldId id="854" r:id="rId16"/>
    <p:sldId id="855" r:id="rId17"/>
    <p:sldId id="842" r:id="rId18"/>
    <p:sldId id="845" r:id="rId19"/>
    <p:sldId id="856" r:id="rId20"/>
    <p:sldId id="857" r:id="rId21"/>
    <p:sldId id="844" r:id="rId22"/>
    <p:sldId id="841" r:id="rId23"/>
    <p:sldId id="840" r:id="rId24"/>
    <p:sldId id="846" r:id="rId25"/>
    <p:sldId id="788" r:id="rId26"/>
    <p:sldId id="848" r:id="rId27"/>
    <p:sldId id="799" r:id="rId28"/>
    <p:sldId id="800" r:id="rId29"/>
    <p:sldId id="808" r:id="rId30"/>
    <p:sldId id="858" r:id="rId31"/>
    <p:sldId id="849" r:id="rId32"/>
    <p:sldId id="859" r:id="rId33"/>
    <p:sldId id="810" r:id="rId34"/>
    <p:sldId id="861" r:id="rId35"/>
    <p:sldId id="847" r:id="rId36"/>
    <p:sldId id="789" r:id="rId37"/>
    <p:sldId id="790" r:id="rId38"/>
    <p:sldId id="791" r:id="rId39"/>
    <p:sldId id="793" r:id="rId40"/>
    <p:sldId id="794" r:id="rId41"/>
    <p:sldId id="795" r:id="rId42"/>
    <p:sldId id="796" r:id="rId43"/>
    <p:sldId id="797" r:id="rId44"/>
    <p:sldId id="863" r:id="rId45"/>
    <p:sldId id="807" r:id="rId46"/>
    <p:sldId id="802" r:id="rId47"/>
    <p:sldId id="803" r:id="rId48"/>
    <p:sldId id="804" r:id="rId49"/>
    <p:sldId id="805" r:id="rId50"/>
    <p:sldId id="806" r:id="rId51"/>
    <p:sldId id="801" r:id="rId52"/>
    <p:sldId id="812" r:id="rId53"/>
    <p:sldId id="813" r:id="rId54"/>
    <p:sldId id="814" r:id="rId55"/>
    <p:sldId id="815" r:id="rId56"/>
    <p:sldId id="816" r:id="rId57"/>
    <p:sldId id="811" r:id="rId58"/>
    <p:sldId id="864" r:id="rId59"/>
    <p:sldId id="865" r:id="rId60"/>
    <p:sldId id="866" r:id="rId61"/>
    <p:sldId id="868" r:id="rId62"/>
    <p:sldId id="869" r:id="rId63"/>
    <p:sldId id="870" r:id="rId64"/>
    <p:sldId id="878" r:id="rId65"/>
    <p:sldId id="872" r:id="rId66"/>
    <p:sldId id="873" r:id="rId67"/>
    <p:sldId id="874" r:id="rId68"/>
    <p:sldId id="875" r:id="rId69"/>
    <p:sldId id="818" r:id="rId70"/>
    <p:sldId id="851" r:id="rId71"/>
    <p:sldId id="876" r:id="rId72"/>
    <p:sldId id="819" r:id="rId73"/>
    <p:sldId id="820" r:id="rId74"/>
    <p:sldId id="821" r:id="rId75"/>
    <p:sldId id="822" r:id="rId76"/>
    <p:sldId id="823" r:id="rId77"/>
    <p:sldId id="824" r:id="rId78"/>
    <p:sldId id="825" r:id="rId79"/>
    <p:sldId id="826" r:id="rId80"/>
    <p:sldId id="827" r:id="rId81"/>
    <p:sldId id="828" r:id="rId82"/>
    <p:sldId id="829" r:id="rId83"/>
    <p:sldId id="852" r:id="rId84"/>
    <p:sldId id="850" r:id="rId85"/>
    <p:sldId id="877" r:id="rId86"/>
    <p:sldId id="879" r:id="rId87"/>
    <p:sldId id="881" r:id="rId88"/>
    <p:sldId id="830" r:id="rId89"/>
    <p:sldId id="831" r:id="rId90"/>
    <p:sldId id="832" r:id="rId91"/>
    <p:sldId id="833" r:id="rId92"/>
    <p:sldId id="834" r:id="rId93"/>
    <p:sldId id="835" r:id="rId94"/>
    <p:sldId id="836" r:id="rId95"/>
    <p:sldId id="837" r:id="rId96"/>
    <p:sldId id="838" r:id="rId97"/>
    <p:sldId id="839" r:id="rId98"/>
    <p:sldId id="770" r:id="rId99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836"/>
    <a:srgbClr val="FFFFCC"/>
    <a:srgbClr val="D60093"/>
    <a:srgbClr val="0000FF"/>
    <a:srgbClr val="CC9900"/>
    <a:srgbClr val="996600"/>
    <a:srgbClr val="00CC00"/>
    <a:srgbClr val="FFFF99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492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t" anchorCtr="0" compatLnSpc="1">
            <a:prstTxWarp prst="textNoShape">
              <a:avLst/>
            </a:prstTxWarp>
          </a:bodyPr>
          <a:lstStyle>
            <a:lvl1pPr algn="l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b" anchorCtr="0" compatLnSpc="1">
            <a:prstTxWarp prst="textNoShape">
              <a:avLst/>
            </a:prstTxWarp>
          </a:bodyPr>
          <a:lstStyle>
            <a:lvl1pPr algn="l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pPr>
              <a:defRPr/>
            </a:pPr>
            <a:fld id="{B07E8A14-0241-49C6-9D05-D5F288BF9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5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C9823-7B50-4EEE-AD62-66A0E0733558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54C0-8E26-4DED-B330-120842287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5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54C0-8E26-4DED-B330-120842287CAB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6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FB65-5EFE-492B-902D-44D05895D50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B57D-C408-4CA7-B5FD-E36EF83BE23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3B933-1C16-45AC-995E-811BB326C78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B94FC-7C8E-4A75-A91F-E0E9917C49F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1467-254D-4ED7-B17C-4BE5CFEE5C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55B4-6F73-4799-A11C-C73133D736A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D782-08BD-4572-890B-57ABFF197C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84154-99E6-4BE3-9962-AEC1584E64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BF5C-868F-4449-848C-B4522996A84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54A4E-4948-49D1-9201-053307E9DAF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61F2-7AF0-4F0D-8740-BE5E1E79A40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B3BC53-30C2-4AE9-91B2-6AB7208B9BA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03A13B-B3E0-4DA6-B383-BAD51187131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870294" cy="5243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VIAAACVCAMAAAA9kYJlAAAAz1BMVEX///8ZFxwAAAD/70QZFxoYFhtcWl3z8/MCAAkOCxL4+Ph+fX43NjkTERX/8EUYFhr/9UXMzMz25kI9OSBXVVcSERsAABugljAGAAzf398/PUCop6jp6OlJSElvb3ERDhWGhogiISS4uLmioaLCwcPMwDopJyqamZqEhIRqaWsGBRl0bCrZ2NkyMDNiYWPk5ORWUCSRkJGxsbJQTlGxpjSNhC4yLR8mIh3q3EFhWib//kfezz4rJh9IQiHx4UJSTSQ1MSDEuTeCeCvVxzxFPCFniVF4AAASkElEQVR4nO2dCXviOBKGsVrCB6gV9xAWg425FkLWhAZ6p2f2np39/79pqyT5NnRCnKTTo293Ho6Aj5dSqapUdnc6RkZGRkZGRkZGRkZGRkZGRkZGRkZGRkZGRkZGRkZGRj+UvDBIEh+UJIH91gfz7hUmk+lpvLYcIjWa76Lu3SIxYK+T5x8Ga0IcN+aCChCF//HYdYjTf5gEb31470/+3ZgQlwlKLSlAaqVi3CVutDFUn6BwGRGHM+uCGFDtrry3PtJ3ovBuTi7zzKiOJwbqtxXeMRJb4ttE0RvEpG+gfkPeZk7AQB9HlFJhcTJevfVBf9fyx4Q/Dmcul0zDtz7u71bejLhP5IliZL5460P/ThWMySMmpSZx0jPRf4OOsWvRp456KYhdydhEqTUdCH/stFQTfM21zCxVljcl11loZql8NHnrk/iu5G3JlYM+QwqzlGGaC4jS5xGFwU+FYZoJbVQ8kyj6U2OnmXrk2UAVVUZMgCp1eK4fzcWI/9Zn80SFoH3bG10834/mitfvKzndENclDy1vNOG8LZ7oUEeD91SZCghjrRP1omvS+gtQyaHlI3xJwcm3TrQzI9emTM2i78mdTkj7NtrxCWvPkUqkFu+/lxKKPZpbrRPFYZ8RxXpyWXEZ1+1weD+8TwXPBaN1qG8/9D3bfpRD92C2b33nS1JkEUeyAyJTEvEistv//Pbnon7/732j02BO0rSvcNrr9XQuMIOnPTjtDT4u5Vv2HTw9wuNUvrWfqpdK+LFNJ+wVdAdjYZI+3/g5w8V0bMXj7VG9I/dgq4eC7M4Bv3d3J1+1WEMPreJsL9xB5e/d0tR1+9Onm48F3fxp2JwijLZNOwvIyCE99bxPHIfAOQ/w0ZUnZK+JQ2bwiB+DDRBnRPr6qwl+7NAJHHjUInP41jR9Tcha/TCdfURGMcNl8bH8Ybv41VA+5CLc7owL75D2KpMzUkTyCKQfigKkVsPAx6HfVOgLYCJ0NNIxtxjz9A6Uo7B3nDoSKURi007nwbUo0bZ3hNAZthlQQSlVfRocA+CpI1/jQXA1z9gMtyhwtcd1ENSDSwX8Zrg11d4hNbc7MAKpfiXaQxqWq/hXIKXNSGsb0kjpKENKhUIq6dgaqbJSajlT6ZOyn2brwHO7EzA4XjYa5VY6woQNxFMXjkYiyHqNZ+ZGCilztZW6OKi4ttIIJ4rWrfRQDqAegfRjFWnjwBdWUyCFSDMrjam2UtyArLYUkApEmpDUfjsdi1nuCbYAj2ynveHMlkiZdfT95XiEBQZ4B4hSsgntI8PK2CKzUulLH2BvfNxTfhyRunpbrfnS0GIlIq0hBSYN3rRkpSWk8dirI+2MGJy//HQCNod0EanbLWxSIsUM3Yu4QNeAv4M6iyMBd7rNkEr5ABx9ixQgZaQdkLlK032rSKkY1YfSeSu10JxqSLcQ36lzPqLB+ueQBuoj4G03AA0+uZF/61unSVJGukKk+gheBKkXxWUg7Q180RSbNlspTXdcQzohYHjSgcAsxHCmuoAUzRMMEJBSdBG4O8WxjJS+LFK/usTcGlI5lmsp1BkrRWESW0MaIFJpcXNOJclAnEW6QvOcwZfRkU8Lgf6rIu05VeNqEWnDBHXGl4rdWmAkW0PagRmG46S9h6RZslVIC7xypHgyBDKDgSOoRXZ5EPeaSO1xJd1sF2l26JnOWKnTmwJXZ19HKsd7RxV05S+ESNk8GkfReCAHQYrU3oBFy8+EBL1ZTE7pL3oJqcUj1K6t+T4hVRytIuXjapp9xkpHvQQj0Jm346KMFKYcaezTEfhmTyO1GI85d1WlW8alELcQgkc/VqcFMx6lLpna30ZqxSBO2qrqH0iVQqtIKakm+mesFCifXIuvk35cQRog0g26Uu1BJVKKincZUumLrTRZAjs9YbUHglLmfxspbstqDemD+6JWKnQsU0baMOND8rmQc8u4OvCRJThTzPHIMkOqqmVWjpTJWTaOsrBtscYUSnDpLC4iZarg1hLScF7remwXqVuN9s8h7XU8cOt0vqZVpD3MQwE4jPskRcqjhZSXImUcV3oYK0YYS9fBSzUgk788PTkr3NSxpfpu3ZW2jLQWRpUGflY2kZQnhIGxicrAB2cKYVRy56Qhf3MQlXhyui8NCvsBI0R87xVn/AmpVTxaRQrWU0mgKkhFPvA79lpFHxWkIfzs5LgDV6pq781I9xBlgT+Yl/c2dVSi+4pI76pRadtWWotM9+eRpnNlBWnHQmcag5GqYujZUP/BVUkt7uWo87Y5hAKu/ZpIH+oLo20jrXTzoJVqc+usAWlcQBqqK1iqSOF3p1zAplT0cBYpzm+ylNfF2cbOkPHXRIqlmxdFauU1n3SXBAtw8mlCcNWvgFSnclWkgArdE3PVy/MJKcy1cgqbOtnS15pTIV4Tabh7YaSiPuVjuuY8gA0l41ioAn+GNJAFhypSWyFNt4RI42ilFsZWdgHpAb/U68iyiSyTylowns/lGV8vsq3aKEHvXfGy05Oob22DDtMlc0cmjdLVZkiVI6oiRVOzrMyFyLg0TpdvkwLSENMnzLAirNyTU29M9PceE5eSVtZ096MXR8pP1Z0KOa+D28Tq30OnhNQnTUhnMi5JEzEs7sl1CLleVETa2YKJ4CQGQQJk+3yEy5QOZqiXs6d07amallyjoKGPvG2ktSw/dCD+lCtqMYk8tQOhkWJWquNSK3sPIMAXhJMeNMWvU/yPUuU6wSYlUh9CWBlHBcQRuHJHOZH7hySRFZAKkiHlQm2IUtoa0pfNntTyR0UzPdDmeihH8Fw7ygW+30OkoLQHxCPFV0GpbwOQbvFR+UHpD9CJ2j31Z64Cr1Mh45S7SH+tXXFbbQz8N0IKO4YccPXCDZM+7KL1ntFv6hWQ1gf+j6038aU/toKG9vx2Q30q05k/kPbui1tpY8vJM+SF4Xdt9uGav3BcSqvZ0+rUlRrMFmnZb9otqDChePixafHLwczCmXk9UzOb1xvob80WmvNCb747Ld3KxpP7OKXrexP43iDRn9Y98MtBd4ChxkPhYLZPr6Ha45fO8UV1QW9CXCWHkDv1Vt9xMxX7kjz81K7w3SUERYIxxgmRDZJe5OQb25Q3PyKkm4cUiXw7i0ZneLmDjxvEd1Uod0dcAlmBTUfZwYyuuYqjoRJFa0inoyKyJqRniVpUV+QKSFXvHIgRlVmNufLo+J5bRIqhej9/fSS6N5gKJlvPvCjGy2AoOhjdGz7JLoeD3MDd51/Ft3ikbflAVOf7Eivw8VohdQQubttzhm2AVmFt62nCNYaqXcXjyodmTgnpz7+UkX65v1CIotWOyIlcxiQEuyF0AxkiFWm4fR6p5zK8BgAEjzLcRaQqQ5flgk2KFN/BmpabnclWlrhYyvhARI7UUodYQJpVEOZXIF3Wp3zBrMqHjqXVlNuvfy8h/fj7vTh7TwRBq21RaKXudLPZEuyElFVNRLo+bJQKJ1FBiofB58cgmHA4a+SASNna3yfHyAEOc08hJZP9ftUjlFrZ76m7FdLXZaTKhgpI+VgfzPKK9Si/6SLHav2w3OPDhr+XkX4cXrgapXYVBCKVKWPgYh/DQiGVZdOqKkgxlVdMJrh0MlNIZdOuLPwKhCSRLhQ2StNibeIywXjeqVFGqgoyBaTuc66GqHZCKqQVw/J2pY6U4W8lpB9ufr29sEJaPTpc7VLnvMT2kUOKtMEeKkj7WbU4gIPGMlWOVPYf4mZzpHsismkBDFz0Tzx7XUEqD7ItpJ1BfR3fqjWEz0r9E8O/3pSRfhleWMevliJypAFhqgP1kUjXeN8q+SxcM4hLvCLSo+5/zJF2YDLjOs8AV+pugStTC/9VpIyELSK9q3WbUKuGwZ4XA4P7zzcVM/3f8DzSardJjtTGbtzo8UjB/TCmjmcXy1CvgBRnPYyscqQhERlSMHBy2MNPqK2lhBR+KXQQrSH16w08VtyvfiqY4wzNuIO3O7r9R3nK//Dh00/D+1ssadasNd5VURWQOkWkext1EanIkfIq0oGrevonWW8/Nqbqimvi4kqt3Y+Fdq4FpMI6xXIxrIi0a9eP5tFK184LSOGUaxuzlwPIW9bbFTb8DH8rj3yYob78+jW9tqwUpNYv1ClaqciQUjpHlb14HakQVaQCZvwg8LcEL6AINdJlECRLMOr0BhY45NX1JHoZsICUzbHKD9HznUOzIEoejcWurD7WIlNRXyhWJwhSRO7/UkYKNnvz8ZPSh7/cFzdWv9lBM1JBsc+EPx0pxKVxzJ0RHrVqmsbqF49dtD/uqDhi61J0vRtiMRVpFpHyTsxhGi3FpZihCe5eiXRVH/mC785+fA8Hz76WR/5H9X/Uh5sS0obr8s8hxRSIXoFUYIaK61gkslOkQjadQUKh59l+TJ075eRUp0YRqasvBIL3suxJ+j92LVL0MBUX2Hx1jRamsMM/3UiKdX0sIBX1BP88Up4tezwRKQWbRDdOZ3ZHI6VcVi7cQbr+Bx/AqQsCBT31lpF6mENEB8fKrJQ/r5ev6QYcbm1ZMxN20N3+/KkRKM7+OVKqu5bPI9XX3+D0tPMTkF8K+B+HlI7HgkESZXdSpGIXrZkKAPQhWypN66bOtIwUg0TqRnGGND7Jo0murSLuRw0Xjp+/4YuHjUzV0LQRqRBNv0zFSlOkj8iempHy9b7Tc2jaMKWDKBzjcVr8xkXp9Wa5nJy4pQKECtIQey+4ZbUTRHX0mm1F2Jp1RtibyO5/P8O0NPCbfphnxKVnZvwQWzqpvt4sjUvncb7w34+zCyJ1j2oFaVpraw1pQmpJKeR7Z7fq4VL77U//ah76RaRx1GB6WY4vu3XcJ2RPc16OSz1dNglx9Z+yNBpVSDH0160VSYwlCryOVwaIWK+qIg3UHN0aUjTTqpWqlo9mJVi2HH5unp+KSBu9R450QnQT2iOR7iDHH8ln2G+CEW8W6uMlEspLpkhtDFRVfL3AYaVqylx3DVaRYkdGq0iTxhuWnmeKXU1i+GvjFFVA2mikOdLQSqeQR/pS2T4q57sFUTlkhtRGC5bV6ywh7Y2o7sjBPj7RfUD1OeVYVq4h9Um7SCtlkczIpudmvC0YhRj+85cGf5ojZY2X42OeKMjBX83m2Fuf1kv5Tnfi+dUS9E7fwiKUVh33/TBcYQEFueUJKV4tLtddMqRYtlT1+j63XL2+dMRqftKAtCOLbYUZ30/3eqXsddOtnwXpnwlPbRwn4v7rl481qClS4NZ40whV1ceqe9r2KJHm3XOzAlL8JxLSPxxhLMsrSdZrvO6eY/HAi7hGiqvnPCtBLzRJWVNLYpGNuADJL1XXZJrjK6TY7iuqcSl5xp3ujs33NIqdaXPLpY1xn3U7/Pzbx2pVSiHF+nvzL6yuDlC3biDq2oh07cmqFAM9lt+HBj3ERs6jHEHL0L2AFPvIaLkShTVSDAsWJK/u2+NYjuoDsbSVWhpph3Ga5vj5nXOec/PArdO4yskcd7uqTRzh8YREMZYa/vvLLzd4q5MKUpoH2jWkXMklRK/pjt2YpyohjQvv4+Z6xOW41MZHykt6kRO76qdbkJjjUhNuXoHwSBzHMMqnhMdZHWjrcBdmwgP8TSHlXDcEbnADEmlxr89AGs6b7w8HUyXZPSz9QPUjeGHgb7rz9I7mMCxvh18///XPf//l04cbqb9ppGeGPRjPui8VPRzS7HOw62daFxoSvX7hfXlyqwe5jj/fKo/kdeGbUajo4od8ufm1sskZ/HF96MAfdtnBTODPu6CzwQdfv9Q7g0/vumjIxb0+5zbMK6yFNU1S4OTBnthufBoMTuMdeBk3XSMW+A1xezu8v/3HT//8rPSzbMU9v1zrqVJk8RZOdlHFKbHh/TD0k9AufaCwXS99KPy1vNHCp9IvVbZ19mierPrFpCUPEMcQ1sFIal4LZbe5MLdno/dze7gX1PQi0yfI3A86lReN2rmVoagvXv1RZe9auOEmeldSr5L+URXu6u08T5S8sN0QzYVMn3tffUO0rDB65l3LIXWevfVJfGfytrLQezVSXu19NJL/7kvzXQm/LUpdy9xRv0EL5lwXTMGgj1q7t+KPpXBArrohPCeH7/rChDfVhDvNGf8FMTI2SegF7afEVXdPeoTwY4zQjTHRy/IHxH3kP6FHKXNI7339Cxpvo9VALWZ8U5zwaePNyY1q8rfzkqk21v1dspu9/vXE71fh8hTLkrOoXBEtX2ML7/yhvpBidFnBpLsjxIlVe5zQt1BnsesQdzx96Wvqf1SFyWQa7Yr/zIYz7w96i6s724yk7MD3jxOphZ/sDU0jIyMjIyMjIyMjIyMjIyMjIyMjIyMjIyMjIyMjIyOj70X/B5T81URdMl8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41984" y="1596206"/>
            <a:ext cx="61991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2400" dirty="0"/>
              <a:t>Mineure HPC-SBD</a:t>
            </a:r>
            <a:br>
              <a:rPr lang="fr-FR" sz="2400" dirty="0"/>
            </a:br>
            <a:br>
              <a:rPr lang="fr-FR" sz="1600" dirty="0"/>
            </a:br>
            <a:r>
              <a:rPr lang="fr-FR" sz="4000" b="1" dirty="0">
                <a:solidFill>
                  <a:srgbClr val="0000FF"/>
                </a:solidFill>
              </a:rPr>
              <a:t>Architecture des GPU et</a:t>
            </a:r>
            <a:br>
              <a:rPr lang="fr-FR" sz="4000" b="1" dirty="0">
                <a:solidFill>
                  <a:srgbClr val="0000FF"/>
                </a:solidFill>
              </a:rPr>
            </a:br>
            <a:r>
              <a:rPr lang="fr-FR" sz="4000" b="1" dirty="0">
                <a:solidFill>
                  <a:srgbClr val="0000FF"/>
                </a:solidFill>
              </a:rPr>
              <a:t>principes de base de CUDA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972300" y="38100"/>
            <a:ext cx="2114551" cy="777875"/>
            <a:chOff x="6972300" y="38100"/>
            <a:chExt cx="2114551" cy="777875"/>
          </a:xfrm>
        </p:grpSpPr>
        <p:pic>
          <p:nvPicPr>
            <p:cNvPr id="20" name="Picture 13" descr="flagEurope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34338" y="38100"/>
              <a:ext cx="1052513" cy="77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franceFlag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50800"/>
              <a:ext cx="1031875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4633776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b="1" dirty="0">
                <a:cs typeface="Times New Roman" pitchFamily="18" charset="0"/>
              </a:rPr>
              <a:t>Stéphane Vialle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Stephane.Vialle@centralesupelec.fr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http://www.metz.supelec.fr/~vialle</a:t>
            </a:r>
            <a:endParaRPr lang="fr-FR" sz="2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341208" cy="808038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2D48E7F7-1811-40DC-A361-E5E1C6120675}"/>
              </a:ext>
            </a:extLst>
          </p:cNvPr>
          <p:cNvGrpSpPr/>
          <p:nvPr/>
        </p:nvGrpSpPr>
        <p:grpSpPr>
          <a:xfrm>
            <a:off x="745920" y="4960776"/>
            <a:ext cx="7652160" cy="734828"/>
            <a:chOff x="666408" y="5027036"/>
            <a:chExt cx="7652160" cy="734828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2EC54C1-573C-4D3A-AF60-94D3DE44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155" y="5027036"/>
              <a:ext cx="3551671" cy="734828"/>
            </a:xfrm>
            <a:prstGeom prst="rect">
              <a:avLst/>
            </a:prstGeom>
          </p:spPr>
        </p:pic>
        <p:pic>
          <p:nvPicPr>
            <p:cNvPr id="34" name="Picture 2" descr="Risegrid">
              <a:extLst>
                <a:ext uri="{FF2B5EF4-FFF2-40B4-BE49-F238E27FC236}">
                  <a16:creationId xmlns:a16="http://schemas.microsoft.com/office/drawing/2014/main" id="{F400D53D-A592-45D1-A7EA-569FE44A0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343" y="5206445"/>
              <a:ext cx="987257" cy="46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0B5FCFAA-0F8C-4084-9088-E7811781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" y="5161440"/>
              <a:ext cx="914887" cy="551193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3106456-A615-4EA8-BBC7-B83224A60A15}"/>
                </a:ext>
              </a:extLst>
            </p:cNvPr>
            <p:cNvGrpSpPr/>
            <p:nvPr/>
          </p:nvGrpSpPr>
          <p:grpSpPr>
            <a:xfrm>
              <a:off x="6510077" y="5205916"/>
              <a:ext cx="1808491" cy="463184"/>
              <a:chOff x="844146" y="4903470"/>
              <a:chExt cx="1808491" cy="463184"/>
            </a:xfrm>
          </p:grpSpPr>
          <p:pic>
            <p:nvPicPr>
              <p:cNvPr id="38" name="Picture 8">
                <a:extLst>
                  <a:ext uri="{FF2B5EF4-FFF2-40B4-BE49-F238E27FC236}">
                    <a16:creationId xmlns:a16="http://schemas.microsoft.com/office/drawing/2014/main" id="{AA3B4998-C0BE-4B6B-97F9-A1376AA0B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844146" y="4903470"/>
                <a:ext cx="424189" cy="463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0C5D2426-93E1-4660-8C66-BCF6D0F5B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8458" y="4921024"/>
                <a:ext cx="1354179" cy="422166"/>
              </a:xfrm>
              <a:prstGeom prst="rect">
                <a:avLst/>
              </a:prstGeom>
            </p:spPr>
          </p:pic>
        </p:grpSp>
        <p:pic>
          <p:nvPicPr>
            <p:cNvPr id="37" name="Picture 2" descr="RÃ©sultat de recherche d'images pour &quot;lri&quot;">
              <a:extLst>
                <a:ext uri="{FF2B5EF4-FFF2-40B4-BE49-F238E27FC236}">
                  <a16:creationId xmlns:a16="http://schemas.microsoft.com/office/drawing/2014/main" id="{B1D2F867-51EE-49A2-B6B8-EEA1E5133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275" y="5223470"/>
              <a:ext cx="445630" cy="445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14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Principaux concepts d’architecture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7163" y="1016000"/>
            <a:ext cx="7691437" cy="5816600"/>
            <a:chOff x="899" y="640"/>
            <a:chExt cx="4845" cy="3664"/>
          </a:xfrm>
        </p:grpSpPr>
        <p:pic>
          <p:nvPicPr>
            <p:cNvPr id="1332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08" y="640"/>
              <a:ext cx="3136" cy="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899" y="3440"/>
              <a:ext cx="1344" cy="37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fr-FR"/>
                <a:t>CPU + </a:t>
              </a:r>
              <a:r>
                <a:rPr lang="fr-FR" b="1">
                  <a:solidFill>
                    <a:srgbClr val="FF6600"/>
                  </a:solidFill>
                </a:rPr>
                <a:t>RAM</a:t>
              </a:r>
            </a:p>
          </p:txBody>
        </p:sp>
        <p:sp>
          <p:nvSpPr>
            <p:cNvPr id="13328" name="AutoShape 7"/>
            <p:cNvSpPr>
              <a:spLocks noChangeArrowheads="1"/>
            </p:cNvSpPr>
            <p:nvPr/>
          </p:nvSpPr>
          <p:spPr bwMode="auto">
            <a:xfrm rot="-1231776">
              <a:off x="2193" y="3240"/>
              <a:ext cx="548" cy="239"/>
            </a:xfrm>
            <a:prstGeom prst="leftRightArrow">
              <a:avLst>
                <a:gd name="adj1" fmla="val 50000"/>
                <a:gd name="adj2" fmla="val 45858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4" name="AutoShape 13"/>
            <p:cNvSpPr>
              <a:spLocks noChangeArrowheads="1"/>
            </p:cNvSpPr>
            <p:nvPr/>
          </p:nvSpPr>
          <p:spPr bwMode="auto">
            <a:xfrm>
              <a:off x="2219" y="3532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AutoShape 14"/>
            <p:cNvSpPr>
              <a:spLocks noChangeArrowheads="1"/>
            </p:cNvSpPr>
            <p:nvPr/>
          </p:nvSpPr>
          <p:spPr bwMode="auto">
            <a:xfrm rot="1846356">
              <a:off x="2201" y="3838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3317" name="Text Box 24"/>
          <p:cNvSpPr txBox="1">
            <a:spLocks noChangeArrowheads="1"/>
          </p:cNvSpPr>
          <p:nvPr/>
        </p:nvSpPr>
        <p:spPr bwMode="auto">
          <a:xfrm>
            <a:off x="1066800" y="2267255"/>
            <a:ext cx="293541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dirty="0"/>
              <a:t>P, V, T : 96Ko/SM &amp; </a:t>
            </a:r>
          </a:p>
          <a:p>
            <a:pPr algn="l">
              <a:lnSpc>
                <a:spcPct val="80000"/>
              </a:lnSpc>
            </a:pPr>
            <a:r>
              <a:rPr lang="fr-FR" dirty="0"/>
              <a:t>         48Ko/bloc de th.</a:t>
            </a:r>
          </a:p>
          <a:p>
            <a:pPr algn="l">
              <a:lnSpc>
                <a:spcPct val="80000"/>
              </a:lnSpc>
            </a:pPr>
            <a:r>
              <a:rPr lang="fr-FR" dirty="0"/>
              <a:t>         </a:t>
            </a:r>
            <a:r>
              <a:rPr lang="fr-FR" sz="2000" dirty="0"/>
              <a:t>(V: 96 en </a:t>
            </a:r>
            <a:r>
              <a:rPr lang="fr-FR" sz="2000" dirty="0" err="1"/>
              <a:t>dynamic</a:t>
            </a:r>
            <a:r>
              <a:rPr lang="fr-FR" sz="2000" dirty="0"/>
              <a:t>)</a:t>
            </a:r>
            <a:endParaRPr lang="fr-FR" dirty="0"/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698812" y="6227763"/>
            <a:ext cx="4340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Large! (avec cache RO)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719657" y="4940300"/>
            <a:ext cx="332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chemeClr val="bg1"/>
                </a:solidFill>
              </a:rPr>
              <a:t>n</a:t>
            </a:r>
            <a:r>
              <a:rPr lang="fr-FR" b="1" dirty="0" err="1">
                <a:solidFill>
                  <a:schemeClr val="bg1"/>
                </a:solidFill>
                <a:sym typeface="Mathematica1" pitchFamily="2" charset="2"/>
              </a:rPr>
              <a:t>Go</a:t>
            </a:r>
            <a:r>
              <a:rPr lang="fr-FR" b="1" dirty="0">
                <a:solidFill>
                  <a:schemeClr val="bg1"/>
                </a:solidFill>
              </a:rPr>
              <a:t> (avec cache L1-L2)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158854" y="5552281"/>
            <a:ext cx="388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64Ko (avec cache RO)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-190056" y="3388855"/>
            <a:ext cx="422506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2000" dirty="0"/>
              <a:t>K : 64-128Kreg/SM (256-512Ko)</a:t>
            </a:r>
          </a:p>
          <a:p>
            <a:pPr algn="r">
              <a:lnSpc>
                <a:spcPct val="80000"/>
              </a:lnSpc>
            </a:pPr>
            <a:r>
              <a:rPr lang="fr-FR" dirty="0"/>
              <a:t>M, P, V, T: 64Kreg/SM (256Ko)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763" y="1064332"/>
            <a:ext cx="383630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dirty="0"/>
              <a:t>Une hiérarchie de mémoires </a:t>
            </a:r>
          </a:p>
          <a:p>
            <a:pPr algn="l"/>
            <a:r>
              <a:rPr lang="fr-FR" dirty="0"/>
              <a:t>de tailles et de temps d’accès </a:t>
            </a:r>
          </a:p>
          <a:p>
            <a:pPr algn="l"/>
            <a:r>
              <a:rPr lang="fr-FR" dirty="0"/>
              <a:t>très variables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-41563" y="4201105"/>
            <a:ext cx="424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K</a:t>
            </a:r>
            <a:r>
              <a:rPr lang="fr-FR" sz="2000" dirty="0"/>
              <a:t>epler, </a:t>
            </a:r>
            <a:r>
              <a:rPr lang="fr-FR" sz="2000" b="1" dirty="0"/>
              <a:t>M</a:t>
            </a:r>
            <a:r>
              <a:rPr lang="fr-FR" sz="2000" dirty="0"/>
              <a:t>axwell, </a:t>
            </a:r>
            <a:r>
              <a:rPr lang="fr-FR" sz="2000" b="1" dirty="0"/>
              <a:t>P</a:t>
            </a:r>
            <a:r>
              <a:rPr lang="fr-FR" sz="2000" dirty="0"/>
              <a:t>ascal, </a:t>
            </a:r>
            <a:r>
              <a:rPr lang="fr-FR" sz="2000" b="1" dirty="0"/>
              <a:t>V</a:t>
            </a:r>
            <a:r>
              <a:rPr lang="fr-FR" sz="2000" dirty="0"/>
              <a:t>olta, </a:t>
            </a:r>
            <a:r>
              <a:rPr lang="fr-FR" sz="2000" b="1" dirty="0"/>
              <a:t>T</a:t>
            </a:r>
            <a:r>
              <a:rPr lang="fr-FR" sz="2000" dirty="0"/>
              <a:t>uring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76BB28B-EA94-49ED-8A06-11B1C4EB2D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65418" y="2230582"/>
            <a:ext cx="817418" cy="374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F70B08-018D-4970-B089-78CF8963524C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035011" y="2937165"/>
            <a:ext cx="445283" cy="7687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26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Principaux concepts d’architecture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7163" y="1016000"/>
            <a:ext cx="7691437" cy="5816600"/>
            <a:chOff x="899" y="640"/>
            <a:chExt cx="4845" cy="3664"/>
          </a:xfrm>
        </p:grpSpPr>
        <p:pic>
          <p:nvPicPr>
            <p:cNvPr id="1332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08" y="640"/>
              <a:ext cx="3136" cy="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899" y="3440"/>
              <a:ext cx="1344" cy="37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fr-FR"/>
                <a:t>CPU + </a:t>
              </a:r>
              <a:r>
                <a:rPr lang="fr-FR" b="1">
                  <a:solidFill>
                    <a:srgbClr val="FF6600"/>
                  </a:solidFill>
                </a:rPr>
                <a:t>RAM</a:t>
              </a:r>
            </a:p>
          </p:txBody>
        </p:sp>
        <p:sp>
          <p:nvSpPr>
            <p:cNvPr id="13328" name="AutoShape 7"/>
            <p:cNvSpPr>
              <a:spLocks noChangeArrowheads="1"/>
            </p:cNvSpPr>
            <p:nvPr/>
          </p:nvSpPr>
          <p:spPr bwMode="auto">
            <a:xfrm rot="-1231776">
              <a:off x="2193" y="3240"/>
              <a:ext cx="548" cy="239"/>
            </a:xfrm>
            <a:prstGeom prst="leftRightArrow">
              <a:avLst>
                <a:gd name="adj1" fmla="val 50000"/>
                <a:gd name="adj2" fmla="val 45858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4" name="AutoShape 13"/>
            <p:cNvSpPr>
              <a:spLocks noChangeArrowheads="1"/>
            </p:cNvSpPr>
            <p:nvPr/>
          </p:nvSpPr>
          <p:spPr bwMode="auto">
            <a:xfrm>
              <a:off x="2219" y="3532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AutoShape 14"/>
            <p:cNvSpPr>
              <a:spLocks noChangeArrowheads="1"/>
            </p:cNvSpPr>
            <p:nvPr/>
          </p:nvSpPr>
          <p:spPr bwMode="auto">
            <a:xfrm rot="1846356">
              <a:off x="2201" y="3838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698812" y="6227763"/>
            <a:ext cx="4340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Large! (avec cache RO)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719657" y="4940300"/>
            <a:ext cx="332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chemeClr val="bg1"/>
                </a:solidFill>
              </a:rPr>
              <a:t>n</a:t>
            </a:r>
            <a:r>
              <a:rPr lang="fr-FR" b="1" dirty="0" err="1">
                <a:solidFill>
                  <a:schemeClr val="bg1"/>
                </a:solidFill>
                <a:sym typeface="Mathematica1" pitchFamily="2" charset="2"/>
              </a:rPr>
              <a:t>Go</a:t>
            </a:r>
            <a:r>
              <a:rPr lang="fr-FR" b="1" dirty="0">
                <a:solidFill>
                  <a:schemeClr val="bg1"/>
                </a:solidFill>
              </a:rPr>
              <a:t> (avec cache L1-L2)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158854" y="5552281"/>
            <a:ext cx="388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64Ko (avec cache RO)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4035425" y="2767013"/>
            <a:ext cx="341312" cy="744538"/>
          </a:xfrm>
          <a:custGeom>
            <a:avLst/>
            <a:gdLst>
              <a:gd name="T0" fmla="*/ 215 w 215"/>
              <a:gd name="T1" fmla="*/ 0 h 469"/>
              <a:gd name="T2" fmla="*/ 0 w 215"/>
              <a:gd name="T3" fmla="*/ 269 h 469"/>
              <a:gd name="T4" fmla="*/ 215 w 215"/>
              <a:gd name="T5" fmla="*/ 469 h 469"/>
              <a:gd name="T6" fmla="*/ 0 60000 65536"/>
              <a:gd name="T7" fmla="*/ 0 60000 65536"/>
              <a:gd name="T8" fmla="*/ 0 60000 65536"/>
              <a:gd name="T9" fmla="*/ 0 w 215"/>
              <a:gd name="T10" fmla="*/ 0 h 469"/>
              <a:gd name="T11" fmla="*/ 215 w 215"/>
              <a:gd name="T12" fmla="*/ 469 h 4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469">
                <a:moveTo>
                  <a:pt x="215" y="0"/>
                </a:moveTo>
                <a:cubicBezTo>
                  <a:pt x="107" y="95"/>
                  <a:pt x="0" y="191"/>
                  <a:pt x="0" y="269"/>
                </a:cubicBezTo>
                <a:cubicBezTo>
                  <a:pt x="0" y="347"/>
                  <a:pt x="107" y="408"/>
                  <a:pt x="215" y="469"/>
                </a:cubicBezTo>
              </a:path>
            </a:pathLst>
          </a:cu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07462" y="2700338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>
                <a:solidFill>
                  <a:srgbClr val="9900CC"/>
                </a:solidFill>
              </a:rPr>
              <a:t>‘0s’</a:t>
            </a: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3251200" y="2157413"/>
            <a:ext cx="1112837" cy="1500188"/>
          </a:xfrm>
          <a:custGeom>
            <a:avLst/>
            <a:gdLst>
              <a:gd name="T0" fmla="*/ 701 w 701"/>
              <a:gd name="T1" fmla="*/ 0 h 945"/>
              <a:gd name="T2" fmla="*/ 118 w 701"/>
              <a:gd name="T3" fmla="*/ 323 h 945"/>
              <a:gd name="T4" fmla="*/ 95 w 701"/>
              <a:gd name="T5" fmla="*/ 615 h 945"/>
              <a:gd name="T6" fmla="*/ 686 w 701"/>
              <a:gd name="T7" fmla="*/ 945 h 945"/>
              <a:gd name="T8" fmla="*/ 0 60000 65536"/>
              <a:gd name="T9" fmla="*/ 0 60000 65536"/>
              <a:gd name="T10" fmla="*/ 0 60000 65536"/>
              <a:gd name="T11" fmla="*/ 0 60000 65536"/>
              <a:gd name="T12" fmla="*/ 0 w 701"/>
              <a:gd name="T13" fmla="*/ 0 h 945"/>
              <a:gd name="T14" fmla="*/ 701 w 701"/>
              <a:gd name="T15" fmla="*/ 945 h 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1" h="945">
                <a:moveTo>
                  <a:pt x="701" y="0"/>
                </a:moveTo>
                <a:cubicBezTo>
                  <a:pt x="460" y="110"/>
                  <a:pt x="219" y="221"/>
                  <a:pt x="118" y="323"/>
                </a:cubicBezTo>
                <a:cubicBezTo>
                  <a:pt x="17" y="425"/>
                  <a:pt x="0" y="511"/>
                  <a:pt x="95" y="615"/>
                </a:cubicBezTo>
                <a:cubicBezTo>
                  <a:pt x="190" y="719"/>
                  <a:pt x="438" y="832"/>
                  <a:pt x="686" y="945"/>
                </a:cubicBezTo>
              </a:path>
            </a:pathLst>
          </a:cu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9604" y="2242711"/>
            <a:ext cx="14414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>
                <a:solidFill>
                  <a:srgbClr val="9900CC"/>
                </a:solidFill>
              </a:rPr>
              <a:t>Rapide et</a:t>
            </a:r>
          </a:p>
          <a:p>
            <a:pPr algn="l"/>
            <a:r>
              <a:rPr lang="fr-FR" b="1" dirty="0">
                <a:solidFill>
                  <a:srgbClr val="9900CC"/>
                </a:solidFill>
              </a:rPr>
              <a:t>souple</a:t>
            </a: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3651250" y="3706813"/>
            <a:ext cx="701675" cy="1230313"/>
          </a:xfrm>
          <a:custGeom>
            <a:avLst/>
            <a:gdLst>
              <a:gd name="T0" fmla="*/ 442 w 442"/>
              <a:gd name="T1" fmla="*/ 0 h 775"/>
              <a:gd name="T2" fmla="*/ 4 w 442"/>
              <a:gd name="T3" fmla="*/ 391 h 775"/>
              <a:gd name="T4" fmla="*/ 419 w 442"/>
              <a:gd name="T5" fmla="*/ 775 h 775"/>
              <a:gd name="T6" fmla="*/ 0 60000 65536"/>
              <a:gd name="T7" fmla="*/ 0 60000 65536"/>
              <a:gd name="T8" fmla="*/ 0 60000 65536"/>
              <a:gd name="T9" fmla="*/ 0 w 442"/>
              <a:gd name="T10" fmla="*/ 0 h 775"/>
              <a:gd name="T11" fmla="*/ 442 w 442"/>
              <a:gd name="T12" fmla="*/ 775 h 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2" h="775">
                <a:moveTo>
                  <a:pt x="442" y="0"/>
                </a:moveTo>
                <a:cubicBezTo>
                  <a:pt x="225" y="131"/>
                  <a:pt x="8" y="262"/>
                  <a:pt x="4" y="391"/>
                </a:cubicBezTo>
                <a:cubicBezTo>
                  <a:pt x="0" y="520"/>
                  <a:pt x="209" y="647"/>
                  <a:pt x="419" y="775"/>
                </a:cubicBezTo>
              </a:path>
            </a:pathLst>
          </a:cu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095825" y="3933009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>
                <a:solidFill>
                  <a:srgbClr val="9900CC"/>
                </a:solidFill>
              </a:rPr>
              <a:t>Moyen-lent</a:t>
            </a:r>
          </a:p>
          <a:p>
            <a:pPr algn="l"/>
            <a:r>
              <a:rPr lang="fr-FR" b="1" dirty="0">
                <a:solidFill>
                  <a:srgbClr val="9900CC"/>
                </a:solidFill>
              </a:rPr>
              <a:t>&amp; contraint</a:t>
            </a:r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3060700" y="4989513"/>
            <a:ext cx="1206500" cy="484188"/>
          </a:xfrm>
          <a:custGeom>
            <a:avLst/>
            <a:gdLst>
              <a:gd name="T0" fmla="*/ 760 w 760"/>
              <a:gd name="T1" fmla="*/ 13 h 305"/>
              <a:gd name="T2" fmla="*/ 553 w 760"/>
              <a:gd name="T3" fmla="*/ 13 h 305"/>
              <a:gd name="T4" fmla="*/ 230 w 760"/>
              <a:gd name="T5" fmla="*/ 90 h 305"/>
              <a:gd name="T6" fmla="*/ 0 w 760"/>
              <a:gd name="T7" fmla="*/ 305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760"/>
              <a:gd name="T13" fmla="*/ 0 h 305"/>
              <a:gd name="T14" fmla="*/ 760 w 760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" h="305">
                <a:moveTo>
                  <a:pt x="760" y="13"/>
                </a:moveTo>
                <a:cubicBezTo>
                  <a:pt x="700" y="6"/>
                  <a:pt x="641" y="0"/>
                  <a:pt x="553" y="13"/>
                </a:cubicBezTo>
                <a:cubicBezTo>
                  <a:pt x="465" y="26"/>
                  <a:pt x="322" y="41"/>
                  <a:pt x="230" y="90"/>
                </a:cubicBezTo>
                <a:cubicBezTo>
                  <a:pt x="138" y="139"/>
                  <a:pt x="69" y="222"/>
                  <a:pt x="0" y="305"/>
                </a:cubicBezTo>
              </a:path>
            </a:pathLst>
          </a:cu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45843" y="4884872"/>
            <a:ext cx="13320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>
                <a:solidFill>
                  <a:srgbClr val="9900CC"/>
                </a:solidFill>
              </a:rPr>
              <a:t>Très lent</a:t>
            </a:r>
          </a:p>
        </p:txBody>
      </p:sp>
      <p:sp>
        <p:nvSpPr>
          <p:cNvPr id="4" name="Accolade ouvrante 3"/>
          <p:cNvSpPr/>
          <p:nvPr/>
        </p:nvSpPr>
        <p:spPr bwMode="auto">
          <a:xfrm>
            <a:off x="1753882" y="2157413"/>
            <a:ext cx="483033" cy="3244552"/>
          </a:xfrm>
          <a:prstGeom prst="leftBrace">
            <a:avLst>
              <a:gd name="adj1" fmla="val 8333"/>
              <a:gd name="adj2" fmla="val 66405"/>
            </a:avLst>
          </a:prstGeom>
          <a:noFill/>
          <a:ln w="28575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67861" y="3520719"/>
            <a:ext cx="164660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b="1" dirty="0">
                <a:solidFill>
                  <a:srgbClr val="9900CC"/>
                </a:solidFill>
              </a:rPr>
              <a:t>Comparé à</a:t>
            </a:r>
          </a:p>
          <a:p>
            <a:pPr algn="r"/>
            <a:r>
              <a:rPr lang="fr-FR" b="1" dirty="0">
                <a:solidFill>
                  <a:srgbClr val="9900CC"/>
                </a:solidFill>
              </a:rPr>
              <a:t>la vitesse</a:t>
            </a:r>
          </a:p>
          <a:p>
            <a:pPr algn="r"/>
            <a:r>
              <a:rPr lang="fr-FR" b="1" dirty="0">
                <a:solidFill>
                  <a:srgbClr val="9900CC"/>
                </a:solidFill>
              </a:rPr>
              <a:t>de calcul</a:t>
            </a:r>
          </a:p>
          <a:p>
            <a:pPr algn="r"/>
            <a:r>
              <a:rPr lang="fr-FR" b="1" dirty="0">
                <a:solidFill>
                  <a:srgbClr val="9900CC"/>
                </a:solidFill>
              </a:rPr>
              <a:t>du GPU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763" y="1064332"/>
            <a:ext cx="383630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dirty="0"/>
              <a:t>Une hiérarchie de mémoires </a:t>
            </a:r>
          </a:p>
          <a:p>
            <a:pPr algn="l"/>
            <a:r>
              <a:rPr lang="fr-FR" dirty="0"/>
              <a:t>de tailles et de temps d’accès </a:t>
            </a:r>
          </a:p>
          <a:p>
            <a:pPr algn="l"/>
            <a:r>
              <a:rPr lang="fr-FR" dirty="0"/>
              <a:t>très variables</a:t>
            </a:r>
          </a:p>
        </p:txBody>
      </p:sp>
    </p:spTree>
    <p:extLst>
      <p:ext uri="{BB962C8B-B14F-4D97-AF65-F5344CB8AC3E}">
        <p14:creationId xmlns:p14="http://schemas.microsoft.com/office/powerpoint/2010/main" val="195268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Cache génériques des GPU</a:t>
            </a:r>
          </a:p>
        </p:txBody>
      </p:sp>
      <p:sp>
        <p:nvSpPr>
          <p:cNvPr id="13318" name="Text Box 29"/>
          <p:cNvSpPr txBox="1">
            <a:spLocks noChangeArrowheads="1"/>
          </p:cNvSpPr>
          <p:nvPr/>
        </p:nvSpPr>
        <p:spPr bwMode="auto">
          <a:xfrm>
            <a:off x="4763" y="1174699"/>
            <a:ext cx="73292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/>
              <a:t>Evolution des caches : de + en + de cache « générique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63" y="1874849"/>
            <a:ext cx="3215408" cy="4337804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685833" y="1900139"/>
            <a:ext cx="3939721" cy="4300410"/>
            <a:chOff x="1194505" y="1422459"/>
            <a:chExt cx="3939721" cy="4300410"/>
          </a:xfrm>
        </p:grpSpPr>
        <p:pic>
          <p:nvPicPr>
            <p:cNvPr id="29" name="Image 28" descr="fermi_hierarchy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4505" y="1422459"/>
              <a:ext cx="3079913" cy="4300410"/>
            </a:xfrm>
            <a:prstGeom prst="rect">
              <a:avLst/>
            </a:prstGeom>
          </p:spPr>
        </p:pic>
        <p:sp>
          <p:nvSpPr>
            <p:cNvPr id="3" name="Rectangle à coins arrondis 2"/>
            <p:cNvSpPr/>
            <p:nvPr/>
          </p:nvSpPr>
          <p:spPr bwMode="auto">
            <a:xfrm>
              <a:off x="4219826" y="3072973"/>
              <a:ext cx="914400" cy="1294309"/>
            </a:xfrm>
            <a:prstGeom prst="roundRect">
              <a:avLst>
                <a:gd name="adj" fmla="val 3234"/>
              </a:avLst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Read-</a:t>
              </a:r>
              <a:r>
                <a:rPr kumimoji="0" lang="fr-FR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Only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b="1" dirty="0"/>
                <a:t>caches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056054" y="4765980"/>
              <a:ext cx="1078172" cy="914400"/>
            </a:xfrm>
            <a:prstGeom prst="rect">
              <a:avLst/>
            </a:prstGeom>
            <a:solidFill>
              <a:srgbClr val="CC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Constant &amp; Textures</a:t>
              </a:r>
            </a:p>
          </p:txBody>
        </p:sp>
        <p:cxnSp>
          <p:nvCxnSpPr>
            <p:cNvPr id="7" name="Connecteur droit avec flèche 6"/>
            <p:cNvCxnSpPr>
              <a:stCxn id="4" idx="0"/>
              <a:endCxn id="3" idx="2"/>
            </p:cNvCxnSpPr>
            <p:nvPr/>
          </p:nvCxnSpPr>
          <p:spPr bwMode="auto">
            <a:xfrm flipV="1">
              <a:off x="4595140" y="4367282"/>
              <a:ext cx="81886" cy="3986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Connecteur droit avec flèche 11"/>
            <p:cNvCxnSpPr>
              <a:stCxn id="3" idx="0"/>
            </p:cNvCxnSpPr>
            <p:nvPr/>
          </p:nvCxnSpPr>
          <p:spPr bwMode="auto">
            <a:xfrm flipH="1" flipV="1">
              <a:off x="3043424" y="2565779"/>
              <a:ext cx="1633602" cy="5071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Flèche droite 27"/>
          <p:cNvSpPr/>
          <p:nvPr/>
        </p:nvSpPr>
        <p:spPr bwMode="auto">
          <a:xfrm>
            <a:off x="1482618" y="1874849"/>
            <a:ext cx="489204" cy="29897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èche droite 31"/>
          <p:cNvSpPr/>
          <p:nvPr/>
        </p:nvSpPr>
        <p:spPr bwMode="auto">
          <a:xfrm>
            <a:off x="5380952" y="1874849"/>
            <a:ext cx="489204" cy="29897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82413" y="6355390"/>
            <a:ext cx="852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Relâchement progressif des contraintes d’accès à la RAM du GPU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79476" y="1860378"/>
            <a:ext cx="1604154" cy="4284034"/>
            <a:chOff x="79476" y="1860378"/>
            <a:chExt cx="1604154" cy="4284034"/>
          </a:xfrm>
        </p:grpSpPr>
        <p:sp>
          <p:nvSpPr>
            <p:cNvPr id="16" name="Rectangle à coins arrondis 15"/>
            <p:cNvSpPr/>
            <p:nvPr/>
          </p:nvSpPr>
          <p:spPr bwMode="auto">
            <a:xfrm>
              <a:off x="762400" y="3537005"/>
              <a:ext cx="921230" cy="1294309"/>
            </a:xfrm>
            <a:prstGeom prst="roundRect">
              <a:avLst>
                <a:gd name="adj" fmla="val 3234"/>
              </a:avLst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Read-</a:t>
              </a:r>
              <a:r>
                <a:rPr kumimoji="0" lang="fr-FR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Only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b="1" dirty="0"/>
                <a:t>caches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5458" y="5230012"/>
              <a:ext cx="1078172" cy="914400"/>
            </a:xfrm>
            <a:prstGeom prst="rect">
              <a:avLst/>
            </a:prstGeom>
            <a:solidFill>
              <a:srgbClr val="CC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Constant &amp; Textures</a:t>
              </a:r>
            </a:p>
          </p:txBody>
        </p:sp>
        <p:cxnSp>
          <p:nvCxnSpPr>
            <p:cNvPr id="18" name="Connecteur droit avec flèche 17"/>
            <p:cNvCxnSpPr>
              <a:stCxn id="17" idx="0"/>
              <a:endCxn id="16" idx="2"/>
            </p:cNvCxnSpPr>
            <p:nvPr/>
          </p:nvCxnSpPr>
          <p:spPr bwMode="auto">
            <a:xfrm flipV="1">
              <a:off x="1144544" y="4831314"/>
              <a:ext cx="78471" cy="3986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Connecteur droit avec flèche 18"/>
            <p:cNvCxnSpPr>
              <a:stCxn id="16" idx="0"/>
            </p:cNvCxnSpPr>
            <p:nvPr/>
          </p:nvCxnSpPr>
          <p:spPr bwMode="auto">
            <a:xfrm flipH="1" flipV="1">
              <a:off x="1144545" y="3029811"/>
              <a:ext cx="78470" cy="5071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à coins arrondis 13"/>
            <p:cNvSpPr/>
            <p:nvPr/>
          </p:nvSpPr>
          <p:spPr bwMode="auto">
            <a:xfrm>
              <a:off x="223314" y="2374707"/>
              <a:ext cx="1078172" cy="65510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Thread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9476" y="1860378"/>
              <a:ext cx="1363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latin typeface="Arial" pitchFamily="34" charset="0"/>
                  <a:cs typeface="Arial" pitchFamily="34" charset="0"/>
                </a:rPr>
                <a:t>Avant Fermi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476" y="5230012"/>
              <a:ext cx="525982" cy="914400"/>
            </a:xfrm>
            <a:prstGeom prst="rect">
              <a:avLst/>
            </a:prstGeom>
            <a:solidFill>
              <a:srgbClr val="CC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DRAM</a:t>
              </a:r>
            </a:p>
          </p:txBody>
        </p:sp>
        <p:cxnSp>
          <p:nvCxnSpPr>
            <p:cNvPr id="34" name="Connecteur droit avec flèche 33"/>
            <p:cNvCxnSpPr>
              <a:stCxn id="24" idx="0"/>
            </p:cNvCxnSpPr>
            <p:nvPr/>
          </p:nvCxnSpPr>
          <p:spPr bwMode="auto">
            <a:xfrm flipV="1">
              <a:off x="309709" y="3043460"/>
              <a:ext cx="60054" cy="4813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24" name="Rectangle à coins arrondis 23"/>
          <p:cNvSpPr/>
          <p:nvPr/>
        </p:nvSpPr>
        <p:spPr bwMode="auto">
          <a:xfrm>
            <a:off x="40166" y="3524833"/>
            <a:ext cx="539086" cy="1306481"/>
          </a:xfrm>
          <a:prstGeom prst="roundRect">
            <a:avLst>
              <a:gd name="adj" fmla="val 3234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Shared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Forme libre 7"/>
          <p:cNvSpPr/>
          <p:nvPr/>
        </p:nvSpPr>
        <p:spPr bwMode="auto">
          <a:xfrm>
            <a:off x="579251" y="3029811"/>
            <a:ext cx="75841" cy="2224577"/>
          </a:xfrm>
          <a:custGeom>
            <a:avLst/>
            <a:gdLst>
              <a:gd name="connsiteX0" fmla="*/ 0 w 122830"/>
              <a:gd name="connsiteY0" fmla="*/ 0 h 2183642"/>
              <a:gd name="connsiteX1" fmla="*/ 122830 w 122830"/>
              <a:gd name="connsiteY1" fmla="*/ 1187355 h 2183642"/>
              <a:gd name="connsiteX2" fmla="*/ 0 w 122830"/>
              <a:gd name="connsiteY2" fmla="*/ 2183642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30" h="2183642">
                <a:moveTo>
                  <a:pt x="0" y="0"/>
                </a:moveTo>
                <a:cubicBezTo>
                  <a:pt x="61415" y="411707"/>
                  <a:pt x="122830" y="823415"/>
                  <a:pt x="122830" y="1187355"/>
                </a:cubicBezTo>
                <a:cubicBezTo>
                  <a:pt x="122830" y="1551295"/>
                  <a:pt x="61415" y="1867468"/>
                  <a:pt x="0" y="218364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9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Cache génériques des GPU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5541264" y="1275411"/>
            <a:ext cx="3480816" cy="4972099"/>
            <a:chOff x="5541264" y="1889571"/>
            <a:chExt cx="3480816" cy="4972099"/>
          </a:xfrm>
        </p:grpSpPr>
        <p:grpSp>
          <p:nvGrpSpPr>
            <p:cNvPr id="10" name="Groupe 7"/>
            <p:cNvGrpSpPr/>
            <p:nvPr/>
          </p:nvGrpSpPr>
          <p:grpSpPr>
            <a:xfrm>
              <a:off x="5541264" y="1925591"/>
              <a:ext cx="3480816" cy="4749529"/>
              <a:chOff x="5663184" y="2108471"/>
              <a:chExt cx="3480816" cy="4749529"/>
            </a:xfrm>
          </p:grpSpPr>
          <p:pic>
            <p:nvPicPr>
              <p:cNvPr id="13" name="Image 12" descr="fermi_hierarchy.g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42432" y="2108471"/>
                <a:ext cx="3401568" cy="4749529"/>
              </a:xfrm>
              <a:prstGeom prst="rect">
                <a:avLst/>
              </a:prstGeom>
            </p:spPr>
          </p:pic>
          <p:sp>
            <p:nvSpPr>
              <p:cNvPr id="14" name="Forme libre 13"/>
              <p:cNvSpPr/>
              <p:nvPr/>
            </p:nvSpPr>
            <p:spPr bwMode="auto">
              <a:xfrm>
                <a:off x="5663184" y="4255008"/>
                <a:ext cx="323088" cy="1645920"/>
              </a:xfrm>
              <a:custGeom>
                <a:avLst/>
                <a:gdLst>
                  <a:gd name="connsiteX0" fmla="*/ 323088 w 323088"/>
                  <a:gd name="connsiteY0" fmla="*/ 0 h 1645920"/>
                  <a:gd name="connsiteX1" fmla="*/ 6096 w 323088"/>
                  <a:gd name="connsiteY1" fmla="*/ 926592 h 1645920"/>
                  <a:gd name="connsiteX2" fmla="*/ 286512 w 323088"/>
                  <a:gd name="connsiteY2" fmla="*/ 1645920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088" h="1645920">
                    <a:moveTo>
                      <a:pt x="323088" y="0"/>
                    </a:moveTo>
                    <a:cubicBezTo>
                      <a:pt x="167640" y="326136"/>
                      <a:pt x="12192" y="652272"/>
                      <a:pt x="6096" y="926592"/>
                    </a:cubicBezTo>
                    <a:cubicBezTo>
                      <a:pt x="0" y="1200912"/>
                      <a:pt x="143256" y="1423416"/>
                      <a:pt x="286512" y="164592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839968" y="4303776"/>
                <a:ext cx="1167307" cy="535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fr-FR" sz="1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« faire le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fr-FR" sz="1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   cache »</a:t>
                </a:r>
              </a:p>
            </p:txBody>
          </p:sp>
        </p:grpSp>
        <p:sp>
          <p:nvSpPr>
            <p:cNvPr id="11" name="Ellipse 10"/>
            <p:cNvSpPr/>
            <p:nvPr/>
          </p:nvSpPr>
          <p:spPr bwMode="auto">
            <a:xfrm rot="1307893">
              <a:off x="6909808" y="3292780"/>
              <a:ext cx="1470494" cy="3568890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91060" y="1889571"/>
              <a:ext cx="3098042" cy="3706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0" y="1229883"/>
            <a:ext cx="716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3 stratégies d’accès en R/W</a:t>
            </a:r>
          </a:p>
          <a:p>
            <a:pPr algn="l"/>
            <a:endParaRPr lang="fr-FR" sz="1200" dirty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S’appuyer sur le schéma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DRAM – L1 – L2</a:t>
            </a:r>
          </a:p>
          <a:p>
            <a:pPr lvl="1" algn="l"/>
            <a:r>
              <a:rPr lang="fr-FR" sz="2000" dirty="0"/>
              <a:t>                                      ASSEZ SIMPLE</a:t>
            </a:r>
          </a:p>
          <a:p>
            <a:pPr lvl="1" algn="l"/>
            <a:r>
              <a:rPr lang="fr-FR" sz="2000" dirty="0"/>
              <a:t>                                      LENT-RAPIDE</a:t>
            </a:r>
          </a:p>
          <a:p>
            <a:pPr algn="l"/>
            <a:endParaRPr lang="fr-FR" sz="1200" dirty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>
                <a:solidFill>
                  <a:schemeClr val="accent2"/>
                </a:solidFill>
              </a:rPr>
              <a:t>Utiliser la ‘</a:t>
            </a:r>
            <a:r>
              <a:rPr lang="fr-FR" i="1" dirty="0" err="1">
                <a:solidFill>
                  <a:schemeClr val="accent2"/>
                </a:solidFill>
              </a:rPr>
              <a:t>shared</a:t>
            </a:r>
            <a:r>
              <a:rPr lang="fr-FR" i="1" dirty="0">
                <a:solidFill>
                  <a:schemeClr val="accent2"/>
                </a:solidFill>
              </a:rPr>
              <a:t> memory</a:t>
            </a:r>
            <a:r>
              <a:rPr lang="fr-FR" dirty="0">
                <a:solidFill>
                  <a:schemeClr val="accent2"/>
                </a:solidFill>
              </a:rPr>
              <a:t>’ :</a:t>
            </a:r>
          </a:p>
          <a:p>
            <a:pPr lvl="1" algn="l"/>
            <a:r>
              <a:rPr lang="fr-FR" dirty="0"/>
              <a:t>écrire un </a:t>
            </a:r>
            <a:r>
              <a:rPr lang="fr-FR" dirty="0" err="1"/>
              <a:t>algo</a:t>
            </a:r>
            <a:r>
              <a:rPr lang="fr-FR" dirty="0"/>
              <a:t>. de cache dédié </a:t>
            </a:r>
          </a:p>
          <a:p>
            <a:pPr lvl="1" algn="l"/>
            <a:r>
              <a:rPr lang="fr-FR" dirty="0"/>
              <a:t>au problème et aux données</a:t>
            </a:r>
          </a:p>
          <a:p>
            <a:pPr lvl="1" algn="l"/>
            <a:endParaRPr lang="fr-FR" sz="400" dirty="0"/>
          </a:p>
          <a:p>
            <a:pPr lvl="1" algn="l"/>
            <a:r>
              <a:rPr lang="fr-FR" sz="2000" dirty="0"/>
              <a:t>                                     COMPLEXE</a:t>
            </a:r>
          </a:p>
          <a:p>
            <a:pPr lvl="1" algn="l"/>
            <a:r>
              <a:rPr lang="fr-FR" sz="2000" dirty="0"/>
              <a:t>                                     RAPIDE</a:t>
            </a:r>
          </a:p>
          <a:p>
            <a:pPr algn="l"/>
            <a:endParaRPr lang="fr-FR" sz="1200" dirty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/>
              <a:t>Utiliser principalement les </a:t>
            </a:r>
          </a:p>
          <a:p>
            <a:pPr lvl="1" algn="l"/>
            <a:r>
              <a:rPr lang="fr-FR" dirty="0"/>
              <a:t>‘registres’, puis la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  <a:p>
            <a:pPr lvl="1" algn="l"/>
            <a:endParaRPr lang="fr-FR" sz="400" i="1" dirty="0"/>
          </a:p>
          <a:p>
            <a:pPr lvl="1" algn="l"/>
            <a:r>
              <a:rPr lang="fr-FR" sz="2000" i="1" dirty="0"/>
              <a:t>                                    </a:t>
            </a:r>
            <a:r>
              <a:rPr lang="fr-FR" sz="2000" dirty="0"/>
              <a:t>TRES COMPLEXE</a:t>
            </a:r>
          </a:p>
          <a:p>
            <a:pPr lvl="1" algn="l"/>
            <a:r>
              <a:rPr lang="fr-FR" sz="2000" dirty="0"/>
              <a:t>                                    LE PLUS RAPIDE </a:t>
            </a:r>
            <a:r>
              <a:rPr lang="fr-FR" sz="1800" i="1" dirty="0"/>
              <a:t>(ex : BLAS en CUDA)</a:t>
            </a:r>
          </a:p>
        </p:txBody>
      </p:sp>
    </p:spTree>
    <p:extLst>
      <p:ext uri="{BB962C8B-B14F-4D97-AF65-F5344CB8AC3E}">
        <p14:creationId xmlns:p14="http://schemas.microsoft.com/office/powerpoint/2010/main" val="84712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7"/>
          <p:cNvSpPr>
            <a:spLocks noChangeShapeType="1"/>
          </p:cNvSpPr>
          <p:nvPr/>
        </p:nvSpPr>
        <p:spPr bwMode="auto">
          <a:xfrm flipV="1">
            <a:off x="4343400" y="1844675"/>
            <a:ext cx="1308100" cy="1970088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43" name="Rectangle 14"/>
          <p:cNvSpPr>
            <a:spLocks noChangeArrowheads="1"/>
          </p:cNvSpPr>
          <p:nvPr/>
        </p:nvSpPr>
        <p:spPr bwMode="auto">
          <a:xfrm>
            <a:off x="990600" y="1900238"/>
            <a:ext cx="3419475" cy="424815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5651500" y="1700213"/>
            <a:ext cx="3419475" cy="424815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Perception de l’architecture d’un GPU</a:t>
            </a:r>
            <a:endParaRPr lang="fr-FR" sz="3600" b="1" dirty="0"/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116138"/>
            <a:ext cx="342265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586038" y="2151063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  <p:pic>
        <p:nvPicPr>
          <p:cNvPr id="1024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2109788"/>
            <a:ext cx="3673475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0" y="107806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La perception de l’architecture change selon le langage de prog.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4333875" y="4111625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/>
              <a:t>CUDA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4573588" y="240665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Cg</a:t>
            </a:r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 flipV="1">
            <a:off x="4175125" y="4108450"/>
            <a:ext cx="1203325" cy="46038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51500" y="1649413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/>
              <a:t>Grosse mémoire de texture</a:t>
            </a:r>
          </a:p>
        </p:txBody>
      </p:sp>
      <p:sp>
        <p:nvSpPr>
          <p:cNvPr id="15" name="ZoneTexte 14"/>
          <p:cNvSpPr txBox="1"/>
          <p:nvPr/>
        </p:nvSpPr>
        <p:spPr>
          <a:xfrm rot="5400000">
            <a:off x="-541337" y="3621088"/>
            <a:ext cx="1617662" cy="461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17" name="Connecteur droit avec flèche 16"/>
          <p:cNvCxnSpPr>
            <a:stCxn id="15" idx="0"/>
          </p:cNvCxnSpPr>
          <p:nvPr/>
        </p:nvCxnSpPr>
        <p:spPr bwMode="auto">
          <a:xfrm flipV="1">
            <a:off x="498475" y="3849688"/>
            <a:ext cx="4159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56" name="ZoneTexte 17"/>
          <p:cNvSpPr txBox="1">
            <a:spLocks noChangeArrowheads="1"/>
          </p:cNvSpPr>
          <p:nvPr/>
        </p:nvSpPr>
        <p:spPr bwMode="auto">
          <a:xfrm>
            <a:off x="1274763" y="6300788"/>
            <a:ext cx="2600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Machines virtuelles</a:t>
            </a:r>
          </a:p>
        </p:txBody>
      </p:sp>
      <p:sp>
        <p:nvSpPr>
          <p:cNvPr id="10257" name="ZoneTexte 18"/>
          <p:cNvSpPr txBox="1">
            <a:spLocks noChangeArrowheads="1"/>
          </p:cNvSpPr>
          <p:nvPr/>
        </p:nvSpPr>
        <p:spPr bwMode="auto">
          <a:xfrm>
            <a:off x="5410200" y="6300788"/>
            <a:ext cx="3470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Perception dans le langage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7250113" y="2135188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</p:spTree>
    <p:extLst>
      <p:ext uri="{BB962C8B-B14F-4D97-AF65-F5344CB8AC3E}">
        <p14:creationId xmlns:p14="http://schemas.microsoft.com/office/powerpoint/2010/main" val="376723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CFC5FF-1F65-4D61-8D49-D8039D5A9492}"/>
              </a:ext>
            </a:extLst>
          </p:cNvPr>
          <p:cNvSpPr txBox="1"/>
          <p:nvPr/>
        </p:nvSpPr>
        <p:spPr>
          <a:xfrm>
            <a:off x="41565" y="1025229"/>
            <a:ext cx="48534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Architecture Volta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ex : carte V100 (pro) pour le calcul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unités de calcul entier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unités de calcul simple précision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unités de calcul double précision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 err="1"/>
              <a:t>Tensor</a:t>
            </a:r>
            <a:r>
              <a:rPr lang="fr-FR" b="1" dirty="0"/>
              <a:t> </a:t>
            </a:r>
            <a:r>
              <a:rPr lang="fr-FR" b="1" dirty="0" err="1"/>
              <a:t>cores</a:t>
            </a:r>
            <a:endParaRPr lang="fr-FR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6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0CEED9-4443-4A42-B0C6-218A461B426A}"/>
              </a:ext>
            </a:extLst>
          </p:cNvPr>
          <p:cNvSpPr txBox="1"/>
          <p:nvPr/>
        </p:nvSpPr>
        <p:spPr>
          <a:xfrm>
            <a:off x="5388776" y="6410190"/>
            <a:ext cx="343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Stream </a:t>
            </a:r>
            <a:r>
              <a:rPr lang="fr-FR" b="1" dirty="0" err="1"/>
              <a:t>Multiprocessor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24F99E-491A-42B7-ABAF-9C1078816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3666612"/>
            <a:ext cx="4904509" cy="278960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CE2C695F-19BB-4276-9647-06F181EE4B45}"/>
              </a:ext>
            </a:extLst>
          </p:cNvPr>
          <p:cNvGrpSpPr/>
          <p:nvPr/>
        </p:nvGrpSpPr>
        <p:grpSpPr>
          <a:xfrm>
            <a:off x="4447308" y="1480617"/>
            <a:ext cx="4544290" cy="4975602"/>
            <a:chOff x="4447308" y="1439052"/>
            <a:chExt cx="4544290" cy="497560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C9F8E55-5117-45D7-ACD4-3F8C53AB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12" y="1439052"/>
              <a:ext cx="3720886" cy="49756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3D30E-5A0A-4D7A-9FBC-1D452CA5C89A}"/>
                </a:ext>
              </a:extLst>
            </p:cNvPr>
            <p:cNvSpPr/>
            <p:nvPr/>
          </p:nvSpPr>
          <p:spPr bwMode="auto">
            <a:xfrm>
              <a:off x="4447308" y="3948545"/>
              <a:ext cx="221674" cy="48490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C4E67D4-D582-462E-A38A-60FE267730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2836" y="1468583"/>
              <a:ext cx="595746" cy="25076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C3E2D1F-BD84-4151-9225-7F7208B4AA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96691" y="4447309"/>
              <a:ext cx="568036" cy="19534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2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CFC5FF-1F65-4D61-8D49-D8039D5A9492}"/>
              </a:ext>
            </a:extLst>
          </p:cNvPr>
          <p:cNvSpPr txBox="1"/>
          <p:nvPr/>
        </p:nvSpPr>
        <p:spPr>
          <a:xfrm>
            <a:off x="41565" y="1025229"/>
            <a:ext cx="544014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Architecture Turing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Ex : carte RTX 2080Ti grand public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unités de calcul entier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unités de calcul simple précision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Tensor</a:t>
            </a:r>
            <a:r>
              <a:rPr lang="fr-FR" dirty="0"/>
              <a:t> </a:t>
            </a:r>
            <a:r>
              <a:rPr lang="fr-FR" dirty="0" err="1"/>
              <a:t>cores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Ray Tracing </a:t>
            </a:r>
            <a:r>
              <a:rPr lang="fr-FR" b="1" dirty="0" err="1"/>
              <a:t>cores</a:t>
            </a: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Nouveau </a:t>
            </a:r>
            <a:r>
              <a:rPr lang="fr-FR" b="1" i="1" dirty="0"/>
              <a:t>Cache L1 – </a:t>
            </a:r>
            <a:r>
              <a:rPr lang="fr-FR" b="1" i="1" dirty="0" err="1"/>
              <a:t>Shared</a:t>
            </a:r>
            <a:r>
              <a:rPr lang="fr-FR" b="1" i="1" dirty="0"/>
              <a:t> memory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6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0CEED9-4443-4A42-B0C6-218A461B426A}"/>
              </a:ext>
            </a:extLst>
          </p:cNvPr>
          <p:cNvSpPr txBox="1"/>
          <p:nvPr/>
        </p:nvSpPr>
        <p:spPr>
          <a:xfrm>
            <a:off x="5388776" y="6368625"/>
            <a:ext cx="343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Stream </a:t>
            </a:r>
            <a:r>
              <a:rPr lang="fr-FR" b="1" dirty="0" err="1"/>
              <a:t>Multiprocessor</a:t>
            </a:r>
            <a:endParaRPr lang="fr-FR" b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448CCE8-62C3-47FF-8CF3-EBAC35C0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3653787"/>
            <a:ext cx="3713018" cy="3107231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DDDA02C-F632-4528-AD82-958F9CF775CA}"/>
              </a:ext>
            </a:extLst>
          </p:cNvPr>
          <p:cNvGrpSpPr/>
          <p:nvPr/>
        </p:nvGrpSpPr>
        <p:grpSpPr>
          <a:xfrm>
            <a:off x="3796143" y="872836"/>
            <a:ext cx="4951851" cy="5583379"/>
            <a:chOff x="3796143" y="872836"/>
            <a:chExt cx="4951851" cy="558337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29BA012-EFCE-4A1A-BDE3-B857E37D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61" y="886689"/>
              <a:ext cx="3268833" cy="5569526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E2C695F-19BB-4276-9647-06F181EE4B45}"/>
                </a:ext>
              </a:extLst>
            </p:cNvPr>
            <p:cNvGrpSpPr/>
            <p:nvPr/>
          </p:nvGrpSpPr>
          <p:grpSpPr>
            <a:xfrm>
              <a:off x="3796143" y="872836"/>
              <a:ext cx="1704112" cy="5569528"/>
              <a:chOff x="4447308" y="692727"/>
              <a:chExt cx="1704112" cy="55695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93D30E-5A0A-4D7A-9FBC-1D452CA5C89A}"/>
                  </a:ext>
                </a:extLst>
              </p:cNvPr>
              <p:cNvSpPr/>
              <p:nvPr/>
            </p:nvSpPr>
            <p:spPr bwMode="auto">
              <a:xfrm>
                <a:off x="4447308" y="3948545"/>
                <a:ext cx="221674" cy="484906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C4E67D4-D582-462E-A38A-60FE267730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682836" y="692727"/>
                <a:ext cx="1440874" cy="328352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9C3E2D1F-BD84-4151-9225-7F7208B4AA5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96691" y="4447309"/>
                <a:ext cx="1454729" cy="18149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8567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CFC5FF-1F65-4D61-8D49-D8039D5A9492}"/>
              </a:ext>
            </a:extLst>
          </p:cNvPr>
          <p:cNvSpPr txBox="1"/>
          <p:nvPr/>
        </p:nvSpPr>
        <p:spPr>
          <a:xfrm>
            <a:off x="41565" y="1039084"/>
            <a:ext cx="4453463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GeForce RTX 2080 Ti </a:t>
            </a:r>
          </a:p>
          <a:p>
            <a:pPr algn="l"/>
            <a:endParaRPr lang="fr-FR" sz="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Architecture « Turing »</a:t>
            </a:r>
          </a:p>
          <a:p>
            <a:pPr algn="l"/>
            <a:endParaRPr lang="fr-FR" sz="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72 Stream </a:t>
            </a:r>
            <a:r>
              <a:rPr lang="fr-FR" dirty="0" err="1"/>
              <a:t>Multiprocessor</a:t>
            </a:r>
            <a:r>
              <a:rPr lang="fr-FR" dirty="0"/>
              <a:t> (SM)</a:t>
            </a:r>
          </a:p>
          <a:p>
            <a:pPr algn="l"/>
            <a:endParaRPr lang="fr-FR" sz="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64 CUDA </a:t>
            </a:r>
            <a:r>
              <a:rPr lang="fr-FR" dirty="0" err="1"/>
              <a:t>cores</a:t>
            </a:r>
            <a:r>
              <a:rPr lang="fr-FR" dirty="0"/>
              <a:t> / SM</a:t>
            </a:r>
          </a:p>
          <a:p>
            <a:pPr algn="l"/>
            <a:r>
              <a:rPr lang="fr-FR" dirty="0"/>
              <a:t>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4608 CUDA </a:t>
            </a:r>
            <a:r>
              <a:rPr lang="fr-FR" dirty="0" err="1"/>
              <a:t>cores</a:t>
            </a:r>
            <a:endParaRPr lang="fr-FR" dirty="0"/>
          </a:p>
          <a:p>
            <a:pPr algn="l"/>
            <a:endParaRPr lang="fr-FR" sz="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</a:rPr>
              <a:t>8 </a:t>
            </a:r>
            <a:r>
              <a:rPr lang="fr-FR" dirty="0" err="1">
                <a:solidFill>
                  <a:srgbClr val="0000FF"/>
                </a:solidFill>
              </a:rPr>
              <a:t>Tensor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cores</a:t>
            </a:r>
            <a:r>
              <a:rPr lang="fr-FR" dirty="0">
                <a:solidFill>
                  <a:srgbClr val="0000FF"/>
                </a:solidFill>
              </a:rPr>
              <a:t> / SM</a:t>
            </a:r>
          </a:p>
          <a:p>
            <a:pPr algn="l"/>
            <a:r>
              <a:rPr lang="fr-FR" dirty="0">
                <a:solidFill>
                  <a:srgbClr val="0000FF"/>
                </a:solidFill>
              </a:rPr>
              <a:t>    </a:t>
            </a: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 576 </a:t>
            </a:r>
            <a:r>
              <a:rPr lang="fr-FR" dirty="0" err="1">
                <a:solidFill>
                  <a:srgbClr val="0000FF"/>
                </a:solidFill>
                <a:sym typeface="Wingdings" panose="05000000000000000000" pitchFamily="2" charset="2"/>
              </a:rPr>
              <a:t>Tensor</a:t>
            </a: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0000FF"/>
                </a:solidFill>
                <a:sym typeface="Wingdings" panose="05000000000000000000" pitchFamily="2" charset="2"/>
              </a:rPr>
              <a:t>cores</a:t>
            </a:r>
            <a:endParaRPr lang="fr-FR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algn="l"/>
            <a:endParaRPr lang="fr-FR" sz="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1 Ray Tracing </a:t>
            </a:r>
            <a:r>
              <a:rPr lang="fr-FR" dirty="0" err="1">
                <a:solidFill>
                  <a:srgbClr val="0000FF"/>
                </a:solidFill>
                <a:sym typeface="Wingdings" panose="05000000000000000000" pitchFamily="2" charset="2"/>
              </a:rPr>
              <a:t>core</a:t>
            </a: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 / SM</a:t>
            </a:r>
          </a:p>
          <a:p>
            <a:pPr algn="l"/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     72 RT </a:t>
            </a:r>
            <a:r>
              <a:rPr lang="fr-FR" dirty="0" err="1">
                <a:solidFill>
                  <a:srgbClr val="0000FF"/>
                </a:solidFill>
                <a:sym typeface="Wingdings" panose="05000000000000000000" pitchFamily="2" charset="2"/>
              </a:rPr>
              <a:t>cores</a:t>
            </a:r>
            <a:endParaRPr lang="fr-FR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algn="l"/>
            <a:endParaRPr lang="fr-FR" sz="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Mémoire cache plus efficace</a:t>
            </a:r>
          </a:p>
          <a:p>
            <a:pPr algn="l"/>
            <a:endParaRPr lang="fr-FR" sz="12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algn="l"/>
            <a:r>
              <a:rPr lang="fr-FR" dirty="0" err="1">
                <a:sym typeface="Wingdings" panose="05000000000000000000" pitchFamily="2" charset="2"/>
              </a:rPr>
              <a:t>Rmq</a:t>
            </a:r>
            <a:r>
              <a:rPr lang="fr-FR" dirty="0">
                <a:sym typeface="Wingdings" panose="05000000000000000000" pitchFamily="2" charset="2"/>
              </a:rPr>
              <a:t> : calcul en double précision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           possible avec moins de 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           performances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A5EA61-7362-444B-B016-06D9B67F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61" y="886689"/>
            <a:ext cx="3268833" cy="556952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6D4D02-4AF0-4B64-B662-1E6D4574BAE9}"/>
              </a:ext>
            </a:extLst>
          </p:cNvPr>
          <p:cNvSpPr txBox="1"/>
          <p:nvPr/>
        </p:nvSpPr>
        <p:spPr>
          <a:xfrm>
            <a:off x="5388776" y="6368625"/>
            <a:ext cx="343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Stream </a:t>
            </a:r>
            <a:r>
              <a:rPr lang="fr-FR" b="1" dirty="0" err="1"/>
              <a:t>Multiprocessor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8118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61C50F-11E9-42EB-B330-B647FEDFE1BB}"/>
              </a:ext>
            </a:extLst>
          </p:cNvPr>
          <p:cNvSpPr txBox="1"/>
          <p:nvPr/>
        </p:nvSpPr>
        <p:spPr>
          <a:xfrm>
            <a:off x="0" y="1025226"/>
            <a:ext cx="89965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Ray Tracing </a:t>
            </a:r>
            <a:r>
              <a:rPr lang="fr-FR" b="1" dirty="0" err="1"/>
              <a:t>cores</a:t>
            </a:r>
            <a:endParaRPr lang="fr-FR" b="1" dirty="0"/>
          </a:p>
          <a:p>
            <a:pPr algn="l"/>
            <a:endParaRPr lang="fr-FR" sz="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Pour faire du </a:t>
            </a:r>
            <a:r>
              <a:rPr lang="fr-FR" i="1" dirty="0"/>
              <a:t>ray tracing </a:t>
            </a:r>
            <a:r>
              <a:rPr lang="fr-FR" dirty="0"/>
              <a:t>temps réel…</a:t>
            </a:r>
          </a:p>
          <a:p>
            <a:pPr lvl="1" algn="l"/>
            <a:endParaRPr lang="fr-FR" sz="600" dirty="0"/>
          </a:p>
          <a:p>
            <a:pPr lvl="1" algn="l"/>
            <a:r>
              <a:rPr lang="fr-FR" dirty="0"/>
              <a:t>    …associé aux autres unités de calcul, y compris aux </a:t>
            </a:r>
            <a:r>
              <a:rPr lang="fr-FR" dirty="0" err="1"/>
              <a:t>Tensor</a:t>
            </a:r>
            <a:r>
              <a:rPr lang="fr-FR" dirty="0"/>
              <a:t> </a:t>
            </a:r>
            <a:r>
              <a:rPr lang="fr-FR" dirty="0" err="1"/>
              <a:t>cores</a:t>
            </a:r>
            <a:endParaRPr lang="fr-FR" dirty="0"/>
          </a:p>
          <a:p>
            <a:pPr lvl="1" algn="l"/>
            <a:endParaRPr lang="fr-FR" sz="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Le jeu vidéo reste le marché principal de NVIDIA !</a:t>
            </a:r>
          </a:p>
        </p:txBody>
      </p:sp>
      <p:pic>
        <p:nvPicPr>
          <p:cNvPr id="1026" name="Picture 2" descr="RÃ©sultat de recherche d'images pour &quot;nvidia sol man&quot;">
            <a:extLst>
              <a:ext uri="{FF2B5EF4-FFF2-40B4-BE49-F238E27FC236}">
                <a16:creationId xmlns:a16="http://schemas.microsoft.com/office/drawing/2014/main" id="{CC1F35C3-3A28-4F9D-BE6D-14C2566C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3034144"/>
            <a:ext cx="3685309" cy="36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932D6DC-7BBB-45B3-B5F5-91FD69750747}"/>
              </a:ext>
            </a:extLst>
          </p:cNvPr>
          <p:cNvSpPr txBox="1"/>
          <p:nvPr/>
        </p:nvSpPr>
        <p:spPr>
          <a:xfrm>
            <a:off x="4594495" y="5431626"/>
            <a:ext cx="3842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SOL MAN from NVIDIA SOL ray tracing demo running on a Turing TU102 GPU with NVIDIA RTX technology in real-time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7182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481A69-F2D6-4830-89A6-45F3513C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7" y="2890950"/>
            <a:ext cx="5370755" cy="1238890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732B189D-489A-4E22-8817-B03387C051C0}"/>
              </a:ext>
            </a:extLst>
          </p:cNvPr>
          <p:cNvGrpSpPr/>
          <p:nvPr/>
        </p:nvGrpSpPr>
        <p:grpSpPr>
          <a:xfrm>
            <a:off x="6054436" y="2763704"/>
            <a:ext cx="2978800" cy="4051152"/>
            <a:chOff x="5915891" y="1184284"/>
            <a:chExt cx="2978800" cy="405115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03E6FDF-5CA2-4540-8063-22B56468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134" y="1354006"/>
              <a:ext cx="2638095" cy="2542857"/>
            </a:xfrm>
            <a:prstGeom prst="rect">
              <a:avLst/>
            </a:prstGeom>
          </p:spPr>
        </p:pic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3C9B13C-359F-4D1F-9C7D-68C838466AE5}"/>
                </a:ext>
              </a:extLst>
            </p:cNvPr>
            <p:cNvSpPr/>
            <p:nvPr/>
          </p:nvSpPr>
          <p:spPr bwMode="auto">
            <a:xfrm rot="2312182">
              <a:off x="6004516" y="1184284"/>
              <a:ext cx="645737" cy="484632"/>
            </a:xfrm>
            <a:prstGeom prst="rightArrow">
              <a:avLst/>
            </a:prstGeom>
            <a:solidFill>
              <a:srgbClr val="3399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7BF98BB0-9475-4821-8449-117EC8A57642}"/>
                </a:ext>
              </a:extLst>
            </p:cNvPr>
            <p:cNvSpPr/>
            <p:nvPr/>
          </p:nvSpPr>
          <p:spPr bwMode="auto">
            <a:xfrm rot="19562352" flipH="1">
              <a:off x="8248954" y="1281267"/>
              <a:ext cx="645737" cy="48463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lèche : droite rayée 9">
              <a:extLst>
                <a:ext uri="{FF2B5EF4-FFF2-40B4-BE49-F238E27FC236}">
                  <a16:creationId xmlns:a16="http://schemas.microsoft.com/office/drawing/2014/main" id="{455A84E6-A75A-4AA2-8A98-DEAF46AA96BC}"/>
                </a:ext>
              </a:extLst>
            </p:cNvPr>
            <p:cNvSpPr/>
            <p:nvPr/>
          </p:nvSpPr>
          <p:spPr bwMode="auto">
            <a:xfrm rot="5400000">
              <a:off x="6906491" y="4135580"/>
              <a:ext cx="787216" cy="335002"/>
            </a:xfrm>
            <a:prstGeom prst="stripedRightArrow">
              <a:avLst>
                <a:gd name="adj1" fmla="val 58271"/>
                <a:gd name="adj2" fmla="val 78950"/>
              </a:avLst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2E8F7301-FED2-481A-AE6E-8A731C65B447}"/>
                </a:ext>
              </a:extLst>
            </p:cNvPr>
            <p:cNvSpPr/>
            <p:nvPr/>
          </p:nvSpPr>
          <p:spPr bwMode="auto">
            <a:xfrm>
              <a:off x="5915891" y="3089563"/>
              <a:ext cx="978408" cy="978408"/>
            </a:xfrm>
            <a:prstGeom prst="circularArrow">
              <a:avLst>
                <a:gd name="adj1" fmla="val 13988"/>
                <a:gd name="adj2" fmla="val 1142319"/>
                <a:gd name="adj3" fmla="val 17936847"/>
                <a:gd name="adj4" fmla="val 547096"/>
                <a:gd name="adj5" fmla="val 12500"/>
              </a:avLst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8A92B90-B814-40D8-8090-82D45168169E}"/>
                </a:ext>
              </a:extLst>
            </p:cNvPr>
            <p:cNvSpPr txBox="1"/>
            <p:nvPr/>
          </p:nvSpPr>
          <p:spPr>
            <a:xfrm>
              <a:off x="7046880" y="4650661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D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D361C50F-11E9-42EB-B330-B647FEDFE1BB}"/>
              </a:ext>
            </a:extLst>
          </p:cNvPr>
          <p:cNvSpPr txBox="1"/>
          <p:nvPr/>
        </p:nvSpPr>
        <p:spPr>
          <a:xfrm>
            <a:off x="0" y="1025226"/>
            <a:ext cx="65011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/>
              <a:t>Tensor</a:t>
            </a:r>
            <a:r>
              <a:rPr lang="fr-FR" b="1" dirty="0"/>
              <a:t> </a:t>
            </a:r>
            <a:r>
              <a:rPr lang="fr-FR" b="1" dirty="0" err="1"/>
              <a:t>cores</a:t>
            </a:r>
            <a:endParaRPr lang="fr-FR" b="1" dirty="0"/>
          </a:p>
          <a:p>
            <a:pPr algn="l"/>
            <a:endParaRPr lang="fr-FR" sz="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b="1" dirty="0"/>
              <a:t>1</a:t>
            </a:r>
            <a:r>
              <a:rPr lang="fr-FR" dirty="0"/>
              <a:t> TC : Produit-Addition matricielle 4x4 </a:t>
            </a:r>
          </a:p>
          <a:p>
            <a:pPr lvl="1" algn="l"/>
            <a:r>
              <a:rPr lang="fr-FR" dirty="0"/>
              <a:t>     D = A.B + C, avec accumulation de produits</a:t>
            </a:r>
          </a:p>
          <a:p>
            <a:pPr algn="l"/>
            <a:endParaRPr lang="fr-FR" sz="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29F6A22-EACD-4B22-8B20-0F53D74778CD}"/>
              </a:ext>
            </a:extLst>
          </p:cNvPr>
          <p:cNvSpPr txBox="1"/>
          <p:nvPr/>
        </p:nvSpPr>
        <p:spPr>
          <a:xfrm>
            <a:off x="528381" y="4876800"/>
            <a:ext cx="5221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Précision mixte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flux d’opérandes sur 16 bits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calculs internes sur 32 bits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flux de résultats en 16 ou 32 bits 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2EBD5E-7354-4E40-AEE5-035095B862B5}"/>
              </a:ext>
            </a:extLst>
          </p:cNvPr>
          <p:cNvSpPr txBox="1"/>
          <p:nvPr/>
        </p:nvSpPr>
        <p:spPr>
          <a:xfrm>
            <a:off x="6944532" y="2008909"/>
            <a:ext cx="1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unités de calculs spécialisées </a:t>
            </a:r>
          </a:p>
        </p:txBody>
      </p:sp>
    </p:spTree>
    <p:extLst>
      <p:ext uri="{BB962C8B-B14F-4D97-AF65-F5344CB8AC3E}">
        <p14:creationId xmlns:p14="http://schemas.microsoft.com/office/powerpoint/2010/main" val="33294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12" descr="Parchemin"/>
          <p:cNvSpPr>
            <a:spLocks noChangeArrowheads="1"/>
          </p:cNvSpPr>
          <p:nvPr/>
        </p:nvSpPr>
        <p:spPr bwMode="auto">
          <a:xfrm>
            <a:off x="498642" y="2906757"/>
            <a:ext cx="8346838" cy="3131186"/>
          </a:xfrm>
          <a:prstGeom prst="roundRect">
            <a:avLst>
              <a:gd name="adj" fmla="val 812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fr-FR" sz="2800" dirty="0"/>
              <a:t>1 – Architecture d’un GPU NVIDIA</a:t>
            </a:r>
          </a:p>
          <a:p>
            <a:pPr algn="l"/>
            <a:r>
              <a:rPr lang="fr-FR" sz="2800" dirty="0"/>
              <a:t>2 – Exécution d’un </a:t>
            </a:r>
            <a:r>
              <a:rPr lang="fr-FR" sz="2800" dirty="0" err="1"/>
              <a:t>pgm</a:t>
            </a:r>
            <a:r>
              <a:rPr lang="fr-FR" sz="2800" dirty="0"/>
              <a:t> CUDA </a:t>
            </a:r>
          </a:p>
          <a:p>
            <a:pPr algn="l"/>
            <a:r>
              <a:rPr lang="fr-FR" sz="2800" dirty="0"/>
              <a:t>3 – Compilation d’un </a:t>
            </a:r>
            <a:r>
              <a:rPr lang="fr-FR" sz="2800" dirty="0" err="1"/>
              <a:t>pgm</a:t>
            </a:r>
            <a:r>
              <a:rPr lang="fr-FR" sz="2800" dirty="0"/>
              <a:t> CUDA </a:t>
            </a:r>
          </a:p>
          <a:p>
            <a:pPr algn="l"/>
            <a:r>
              <a:rPr lang="fr-FR" sz="2800" dirty="0"/>
              <a:t>4 – Programmation en CUDA à base de registres</a:t>
            </a:r>
          </a:p>
          <a:p>
            <a:pPr algn="l"/>
            <a:r>
              <a:rPr lang="fr-FR" sz="2800" dirty="0"/>
              <a:t>5 – Respect de la « coalescence »</a:t>
            </a:r>
          </a:p>
          <a:p>
            <a:pPr algn="l"/>
            <a:r>
              <a:rPr lang="fr-FR" sz="2800" dirty="0"/>
              <a:t>6 – Limitation de la « divergence »</a:t>
            </a:r>
          </a:p>
          <a:p>
            <a:pPr algn="l"/>
            <a:r>
              <a:rPr lang="fr-FR" sz="2800" dirty="0"/>
              <a:t>7 – Démarche de développement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1319" y="980904"/>
            <a:ext cx="82978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br>
              <a:rPr lang="fr-FR" sz="800" b="1" dirty="0"/>
            </a:br>
            <a:r>
              <a:rPr lang="fr-FR" sz="4400" b="1" dirty="0"/>
              <a:t> Architecture des GPU et</a:t>
            </a:r>
            <a:br>
              <a:rPr lang="fr-FR" sz="4400" b="1" dirty="0"/>
            </a:br>
            <a:r>
              <a:rPr lang="fr-FR" sz="4400" b="1" dirty="0"/>
              <a:t>principes de base de CUDA</a:t>
            </a:r>
            <a:endParaRPr lang="fr-FR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4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32B189D-489A-4E22-8817-B03387C051C0}"/>
              </a:ext>
            </a:extLst>
          </p:cNvPr>
          <p:cNvGrpSpPr/>
          <p:nvPr/>
        </p:nvGrpSpPr>
        <p:grpSpPr>
          <a:xfrm>
            <a:off x="6054436" y="2763704"/>
            <a:ext cx="2978800" cy="4051152"/>
            <a:chOff x="5915891" y="1184284"/>
            <a:chExt cx="2978800" cy="405115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03E6FDF-5CA2-4540-8063-22B56468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134" y="1354006"/>
              <a:ext cx="2638095" cy="2542857"/>
            </a:xfrm>
            <a:prstGeom prst="rect">
              <a:avLst/>
            </a:prstGeom>
          </p:spPr>
        </p:pic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3C9B13C-359F-4D1F-9C7D-68C838466AE5}"/>
                </a:ext>
              </a:extLst>
            </p:cNvPr>
            <p:cNvSpPr/>
            <p:nvPr/>
          </p:nvSpPr>
          <p:spPr bwMode="auto">
            <a:xfrm rot="2312182">
              <a:off x="6004516" y="1184284"/>
              <a:ext cx="645737" cy="484632"/>
            </a:xfrm>
            <a:prstGeom prst="rightArrow">
              <a:avLst/>
            </a:prstGeom>
            <a:solidFill>
              <a:srgbClr val="3399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7BF98BB0-9475-4821-8449-117EC8A57642}"/>
                </a:ext>
              </a:extLst>
            </p:cNvPr>
            <p:cNvSpPr/>
            <p:nvPr/>
          </p:nvSpPr>
          <p:spPr bwMode="auto">
            <a:xfrm rot="19562352" flipH="1">
              <a:off x="8248954" y="1281267"/>
              <a:ext cx="645737" cy="48463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lèche : droite rayée 9">
              <a:extLst>
                <a:ext uri="{FF2B5EF4-FFF2-40B4-BE49-F238E27FC236}">
                  <a16:creationId xmlns:a16="http://schemas.microsoft.com/office/drawing/2014/main" id="{455A84E6-A75A-4AA2-8A98-DEAF46AA96BC}"/>
                </a:ext>
              </a:extLst>
            </p:cNvPr>
            <p:cNvSpPr/>
            <p:nvPr/>
          </p:nvSpPr>
          <p:spPr bwMode="auto">
            <a:xfrm rot="5400000">
              <a:off x="6906491" y="4135580"/>
              <a:ext cx="787216" cy="335002"/>
            </a:xfrm>
            <a:prstGeom prst="stripedRightArrow">
              <a:avLst>
                <a:gd name="adj1" fmla="val 58271"/>
                <a:gd name="adj2" fmla="val 78950"/>
              </a:avLst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2E8F7301-FED2-481A-AE6E-8A731C65B447}"/>
                </a:ext>
              </a:extLst>
            </p:cNvPr>
            <p:cNvSpPr/>
            <p:nvPr/>
          </p:nvSpPr>
          <p:spPr bwMode="auto">
            <a:xfrm>
              <a:off x="5915891" y="3089563"/>
              <a:ext cx="978408" cy="978408"/>
            </a:xfrm>
            <a:prstGeom prst="circularArrow">
              <a:avLst>
                <a:gd name="adj1" fmla="val 13988"/>
                <a:gd name="adj2" fmla="val 1142319"/>
                <a:gd name="adj3" fmla="val 17936847"/>
                <a:gd name="adj4" fmla="val 547096"/>
                <a:gd name="adj5" fmla="val 12500"/>
              </a:avLst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8A92B90-B814-40D8-8090-82D45168169E}"/>
                </a:ext>
              </a:extLst>
            </p:cNvPr>
            <p:cNvSpPr txBox="1"/>
            <p:nvPr/>
          </p:nvSpPr>
          <p:spPr>
            <a:xfrm>
              <a:off x="7046880" y="4650661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D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D361C50F-11E9-42EB-B330-B647FEDFE1BB}"/>
              </a:ext>
            </a:extLst>
          </p:cNvPr>
          <p:cNvSpPr txBox="1"/>
          <p:nvPr/>
        </p:nvSpPr>
        <p:spPr>
          <a:xfrm>
            <a:off x="0" y="1025226"/>
            <a:ext cx="6501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/>
              <a:t>Tensor</a:t>
            </a:r>
            <a:r>
              <a:rPr lang="fr-FR" b="1" dirty="0"/>
              <a:t> </a:t>
            </a:r>
            <a:r>
              <a:rPr lang="fr-FR" b="1" dirty="0" err="1"/>
              <a:t>cores</a:t>
            </a:r>
            <a:endParaRPr lang="fr-FR" b="1" dirty="0"/>
          </a:p>
          <a:p>
            <a:pPr algn="l"/>
            <a:endParaRPr lang="fr-FR" sz="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b="1" dirty="0"/>
              <a:t>1</a:t>
            </a:r>
            <a:r>
              <a:rPr lang="fr-FR" dirty="0"/>
              <a:t> TC : Produit-Addition matricielle 4x4 </a:t>
            </a:r>
          </a:p>
          <a:p>
            <a:pPr lvl="1" algn="l"/>
            <a:r>
              <a:rPr lang="fr-FR" dirty="0"/>
              <a:t>     D = A.B + C, avec accumulation de produits</a:t>
            </a:r>
          </a:p>
          <a:p>
            <a:pPr algn="l"/>
            <a:endParaRPr lang="fr-FR" sz="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Très nombreuses applications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Machine Learning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algèbre linéaire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traitement d’images…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2EBD5E-7354-4E40-AEE5-035095B862B5}"/>
              </a:ext>
            </a:extLst>
          </p:cNvPr>
          <p:cNvSpPr txBox="1"/>
          <p:nvPr/>
        </p:nvSpPr>
        <p:spPr>
          <a:xfrm>
            <a:off x="6944532" y="2008909"/>
            <a:ext cx="1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unités de calculs spécialisées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4A8225-FFF3-4690-8C8B-EAC63FADAFDA}"/>
              </a:ext>
            </a:extLst>
          </p:cNvPr>
          <p:cNvSpPr txBox="1"/>
          <p:nvPr/>
        </p:nvSpPr>
        <p:spPr>
          <a:xfrm>
            <a:off x="428988" y="3894140"/>
            <a:ext cx="5556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00FF"/>
                </a:solidFill>
              </a:rPr>
              <a:t>Un </a:t>
            </a:r>
            <a:r>
              <a:rPr lang="fr-FR" dirty="0" err="1">
                <a:solidFill>
                  <a:srgbClr val="0000FF"/>
                </a:solidFill>
              </a:rPr>
              <a:t>Tensor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core</a:t>
            </a:r>
            <a:r>
              <a:rPr lang="fr-FR" dirty="0">
                <a:solidFill>
                  <a:srgbClr val="0000FF"/>
                </a:solidFill>
              </a:rPr>
              <a:t> :</a:t>
            </a:r>
          </a:p>
          <a:p>
            <a:pPr algn="l"/>
            <a:endParaRPr lang="fr-FR" sz="400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</a:rPr>
              <a:t>est une implantation hardware d’un opérateur mathématique très utile dans les applications d’aujourd’hui,</a:t>
            </a:r>
          </a:p>
          <a:p>
            <a:pPr algn="l"/>
            <a:endParaRPr lang="fr-FR" sz="600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</a:rPr>
              <a:t>utile également aux calculs graphiques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C32B3A-F83C-4956-B8A6-7884B1F5FCDB}"/>
              </a:ext>
            </a:extLst>
          </p:cNvPr>
          <p:cNvSpPr txBox="1"/>
          <p:nvPr/>
        </p:nvSpPr>
        <p:spPr>
          <a:xfrm>
            <a:off x="434107" y="5999293"/>
            <a:ext cx="5779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Un opérateur qui mérité qu’on lui consacre</a:t>
            </a:r>
          </a:p>
          <a:p>
            <a:pPr algn="l"/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    une partie de la puce !</a:t>
            </a: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6B626F-76AE-48EC-B9A7-7D2A83D8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Nouveautés architecturales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528BE2-591C-4826-BC3E-5EC701ED02E3}"/>
              </a:ext>
            </a:extLst>
          </p:cNvPr>
          <p:cNvSpPr txBox="1"/>
          <p:nvPr/>
        </p:nvSpPr>
        <p:spPr>
          <a:xfrm>
            <a:off x="41565" y="1025230"/>
            <a:ext cx="9102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Cache L1 – </a:t>
            </a:r>
            <a:r>
              <a:rPr lang="fr-FR" b="1" dirty="0" err="1"/>
              <a:t>Shared</a:t>
            </a:r>
            <a:r>
              <a:rPr lang="fr-FR" b="1" dirty="0"/>
              <a:t> memory</a:t>
            </a:r>
          </a:p>
          <a:p>
            <a:pPr algn="l"/>
            <a:endParaRPr lang="fr-FR" sz="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96 Ko par SM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Cache L1, </a:t>
            </a:r>
            <a:r>
              <a:rPr lang="fr-FR" dirty="0" err="1"/>
              <a:t>shared</a:t>
            </a:r>
            <a:r>
              <a:rPr lang="fr-FR" dirty="0"/>
              <a:t> memory, cache de texture : unifiés</a:t>
            </a:r>
          </a:p>
          <a:p>
            <a:pPr lvl="1" algn="l"/>
            <a:endParaRPr lang="fr-FR" sz="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Nouvelle stratégie de gestion de cache (plus efficace)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Si pas d’utilisation de la </a:t>
            </a:r>
            <a:r>
              <a:rPr lang="fr-FR" i="1" dirty="0" err="1"/>
              <a:t>shared</a:t>
            </a:r>
            <a:r>
              <a:rPr lang="fr-FR" i="1" dirty="0"/>
              <a:t> memory </a:t>
            </a:r>
            <a:r>
              <a:rPr lang="fr-FR" dirty="0"/>
              <a:t>: tout pour le cache L1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C6BE2-EFEE-4A4E-BE38-95991FC55076}"/>
              </a:ext>
            </a:extLst>
          </p:cNvPr>
          <p:cNvSpPr/>
          <p:nvPr/>
        </p:nvSpPr>
        <p:spPr>
          <a:xfrm>
            <a:off x="387927" y="3189244"/>
            <a:ext cx="8215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fr-FR" dirty="0">
                <a:solidFill>
                  <a:srgbClr val="FF0000"/>
                </a:solidFill>
              </a:rPr>
              <a:t>La « </a:t>
            </a:r>
            <a:r>
              <a:rPr lang="fr-FR" i="1" dirty="0" err="1">
                <a:solidFill>
                  <a:srgbClr val="FF0000"/>
                </a:solidFill>
              </a:rPr>
              <a:t>shared</a:t>
            </a:r>
            <a:r>
              <a:rPr lang="fr-FR" i="1" dirty="0">
                <a:solidFill>
                  <a:srgbClr val="FF0000"/>
                </a:solidFill>
              </a:rPr>
              <a:t> memory</a:t>
            </a:r>
            <a:r>
              <a:rPr lang="fr-FR" dirty="0">
                <a:solidFill>
                  <a:srgbClr val="FF0000"/>
                </a:solidFill>
              </a:rPr>
              <a:t> » est une mémoire cache L1 dépourvue d’algo de cache, que l’utilisateur doit implanter lui-même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A726-9035-4AD8-983F-0741C8871E9D}"/>
              </a:ext>
            </a:extLst>
          </p:cNvPr>
          <p:cNvSpPr/>
          <p:nvPr/>
        </p:nvSpPr>
        <p:spPr>
          <a:xfrm>
            <a:off x="0" y="429332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fr-FR" b="1" dirty="0">
                <a:solidFill>
                  <a:srgbClr val="0000FF"/>
                </a:solidFill>
                <a:sym typeface="Wingdings" panose="05000000000000000000" pitchFamily="2" charset="2"/>
              </a:rPr>
              <a:t>Objectifs</a:t>
            </a: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 des améliorations de l’architecture TURING :</a:t>
            </a:r>
          </a:p>
          <a:p>
            <a:pPr lvl="1" algn="l"/>
            <a:endParaRPr lang="fr-FR" sz="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Augmenter les perfs des algo. pas adaptés à la </a:t>
            </a:r>
            <a:r>
              <a:rPr lang="fr-FR" i="1" dirty="0" err="1">
                <a:solidFill>
                  <a:srgbClr val="0000FF"/>
                </a:solidFill>
                <a:sym typeface="Wingdings" panose="05000000000000000000" pitchFamily="2" charset="2"/>
              </a:rPr>
              <a:t>shared</a:t>
            </a:r>
            <a:r>
              <a:rPr lang="fr-FR" i="1" dirty="0">
                <a:solidFill>
                  <a:srgbClr val="0000FF"/>
                </a:solidFill>
                <a:sym typeface="Wingdings" panose="05000000000000000000" pitchFamily="2" charset="2"/>
              </a:rPr>
              <a:t> memory</a:t>
            </a:r>
          </a:p>
          <a:p>
            <a:pPr lvl="2" algn="l"/>
            <a:endParaRPr lang="fr-FR" sz="600" i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FF"/>
                </a:solidFill>
                <a:sym typeface="Wingdings" panose="05000000000000000000" pitchFamily="2" charset="2"/>
              </a:rPr>
              <a:t>Diminuer les pertes de perfs si on se contente du cache L1…</a:t>
            </a:r>
          </a:p>
          <a:p>
            <a:pPr lvl="2" algn="l"/>
            <a:endParaRPr lang="fr-FR" sz="1200" dirty="0">
              <a:sym typeface="Wingdings" panose="05000000000000000000" pitchFamily="2" charset="2"/>
            </a:endParaRPr>
          </a:p>
          <a:p>
            <a:pPr lvl="1" algn="l"/>
            <a:r>
              <a:rPr lang="fr-FR" dirty="0">
                <a:sym typeface="Wingdings" panose="05000000000000000000" pitchFamily="2" charset="2"/>
              </a:rPr>
              <a:t>En fait … bcp d’utilisateurs refusent d’écrire un algo de cache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3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BE9D21-D248-48F7-96F6-13E353356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8466"/>
            <a:ext cx="9727277" cy="5334000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Quelques valeurs </a:t>
            </a:r>
            <a:r>
              <a:rPr lang="fr-FR" sz="2400" dirty="0"/>
              <a:t>(https://en.wikipedia.org/wiki/CUDA)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39491" y="3123670"/>
            <a:ext cx="4904509" cy="229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5654857"/>
            <a:ext cx="4571999" cy="27104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38684" y="5421110"/>
            <a:ext cx="5705315" cy="2315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99018" y="4059375"/>
            <a:ext cx="3172692" cy="207817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53345" y="3591954"/>
            <a:ext cx="4918365" cy="2318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9709" y="4263769"/>
            <a:ext cx="4558146" cy="211242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85855" y="4484909"/>
            <a:ext cx="4569037" cy="239484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58837" y="3823846"/>
            <a:ext cx="5999018" cy="2355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1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Quelques valeurs </a:t>
            </a:r>
            <a:r>
              <a:rPr lang="fr-FR" sz="2400" dirty="0"/>
              <a:t>(https://en.wikipedia.org/wiki/CUDA)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02D272-3F2C-4AEA-8092-BF5496CE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778"/>
            <a:ext cx="9179266" cy="5541818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ADD3-19E1-4843-B9E3-3E2527678794}"/>
              </a:ext>
            </a:extLst>
          </p:cNvPr>
          <p:cNvSpPr/>
          <p:nvPr/>
        </p:nvSpPr>
        <p:spPr bwMode="auto">
          <a:xfrm>
            <a:off x="0" y="6414655"/>
            <a:ext cx="831273" cy="27709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382B1DF-2587-42AD-84EC-EDE2F313F05B}"/>
              </a:ext>
            </a:extLst>
          </p:cNvPr>
          <p:cNvSpPr/>
          <p:nvPr/>
        </p:nvSpPr>
        <p:spPr bwMode="auto">
          <a:xfrm>
            <a:off x="0" y="5763491"/>
            <a:ext cx="4724400" cy="42949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4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Quelques valeurs </a:t>
            </a:r>
            <a:r>
              <a:rPr lang="fr-FR" sz="2400" dirty="0"/>
              <a:t>(gamme Tesla)</a:t>
            </a: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92C2DDF-94C2-4BF9-AD2B-6F915836E304}"/>
              </a:ext>
            </a:extLst>
          </p:cNvPr>
          <p:cNvGrpSpPr/>
          <p:nvPr/>
        </p:nvGrpSpPr>
        <p:grpSpPr>
          <a:xfrm>
            <a:off x="357278" y="1490493"/>
            <a:ext cx="8457143" cy="4209524"/>
            <a:chOff x="357278" y="1698311"/>
            <a:chExt cx="8457143" cy="420952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2A3F662-5835-4D60-81B7-CB009F793214}"/>
                </a:ext>
              </a:extLst>
            </p:cNvPr>
            <p:cNvGrpSpPr/>
            <p:nvPr/>
          </p:nvGrpSpPr>
          <p:grpSpPr>
            <a:xfrm>
              <a:off x="357278" y="1698311"/>
              <a:ext cx="8457143" cy="4209524"/>
              <a:chOff x="481973" y="1698311"/>
              <a:chExt cx="8457143" cy="4209524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C89F0553-7979-41A3-8B8E-154AA01E4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3" y="1698311"/>
                <a:ext cx="8457143" cy="420952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cxnSp>
            <p:nvCxnSpPr>
              <p:cNvPr id="3" name="Connecteur droit avec flèche 2">
                <a:extLst>
                  <a:ext uri="{FF2B5EF4-FFF2-40B4-BE49-F238E27FC236}">
                    <a16:creationId xmlns:a16="http://schemas.microsoft.com/office/drawing/2014/main" id="{8C7F1A3A-D458-4482-823D-2913D2060B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67891" y="3643745"/>
                <a:ext cx="1260764" cy="1939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9B9CA8D5-150E-4819-B5F1-3F7446402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64181" y="3713019"/>
                <a:ext cx="1413164" cy="11083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C8E77C2B-1398-420E-A495-19BB0F07F1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65273" y="3713020"/>
                <a:ext cx="117763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F4F21290-94DA-41DA-A3C3-CEA169DE2D2D}"/>
                  </a:ext>
                </a:extLst>
              </p:cNvPr>
              <p:cNvCxnSpPr/>
              <p:nvPr/>
            </p:nvCxnSpPr>
            <p:spPr bwMode="auto">
              <a:xfrm>
                <a:off x="2881741" y="3962405"/>
                <a:ext cx="1246909" cy="152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8F905329-4788-43CA-9586-BB80B1EA0B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1886" y="4045528"/>
                <a:ext cx="1413169" cy="969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DFEC53FC-405D-4D07-B9E9-72A4C3DF7CA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192982" y="3906985"/>
                <a:ext cx="1149927" cy="13854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52BC444-6EEE-48E0-9AE4-B13EFC1802CB}"/>
                  </a:ext>
                </a:extLst>
              </p:cNvPr>
              <p:cNvSpPr/>
              <p:nvPr/>
            </p:nvSpPr>
            <p:spPr bwMode="auto">
              <a:xfrm>
                <a:off x="7190509" y="4156364"/>
                <a:ext cx="678873" cy="581891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64A400F-CFDD-4EB5-BE1D-C075A78E39C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09455" y="3338946"/>
              <a:ext cx="4364181" cy="1939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AF4F56A6-7E58-408F-9063-95FCFE26C7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1" y="3061856"/>
              <a:ext cx="4364181" cy="1939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C7A3EF-849E-468B-9565-4D58DA1129AB}"/>
              </a:ext>
            </a:extLst>
          </p:cNvPr>
          <p:cNvSpPr txBox="1"/>
          <p:nvPr/>
        </p:nvSpPr>
        <p:spPr>
          <a:xfrm>
            <a:off x="380789" y="591589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FF0000"/>
                </a:solidFill>
              </a:rPr>
              <a:t>Certaines capacités de calculs n’évoluent pas de manière monotone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6AD7E8-6158-460A-8D1F-2D601AEEA18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7000" y="2259000"/>
            <a:ext cx="4364181" cy="1939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096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1287"/>
            <a:ext cx="9144000" cy="2667000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3600" dirty="0"/>
            </a:br>
            <a:r>
              <a:rPr lang="fr-FR" b="1" dirty="0"/>
              <a:t>2 – </a:t>
            </a:r>
            <a:r>
              <a:rPr lang="fr-FR" b="1" dirty="0">
                <a:solidFill>
                  <a:schemeClr val="tx1"/>
                </a:solidFill>
              </a:rPr>
              <a:t>Exécution d’un </a:t>
            </a:r>
            <a:r>
              <a:rPr lang="fr-FR" b="1" dirty="0" err="1">
                <a:solidFill>
                  <a:schemeClr val="tx1"/>
                </a:solidFill>
              </a:rPr>
              <a:t>pgm</a:t>
            </a:r>
            <a:r>
              <a:rPr lang="fr-FR" b="1" dirty="0">
                <a:solidFill>
                  <a:schemeClr val="tx1"/>
                </a:solidFill>
              </a:rPr>
              <a:t> CUDA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39" name="AutoShape 3" descr="Parchemin"/>
          <p:cNvSpPr>
            <a:spLocks noChangeArrowheads="1"/>
          </p:cNvSpPr>
          <p:nvPr/>
        </p:nvSpPr>
        <p:spPr bwMode="auto">
          <a:xfrm>
            <a:off x="1364818" y="3394364"/>
            <a:ext cx="6510337" cy="1911927"/>
          </a:xfrm>
          <a:prstGeom prst="roundRect">
            <a:avLst>
              <a:gd name="adj" fmla="val 115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/>
              <a:t>Principe d’exécution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/>
              <a:t>Exec</a:t>
            </a:r>
            <a:r>
              <a:rPr lang="fr-FR" sz="2800" dirty="0"/>
              <a:t>. de grilles de blocs de threads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/>
              <a:t>Exec</a:t>
            </a:r>
            <a:r>
              <a:rPr lang="fr-FR" sz="2800" dirty="0"/>
              <a:t>. de blocs de threads par </a:t>
            </a:r>
            <a:r>
              <a:rPr lang="fr-FR" sz="2800" i="1" dirty="0" err="1"/>
              <a:t>warps</a:t>
            </a:r>
            <a:endParaRPr lang="fr-FR" sz="2800" i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/>
              <a:t>Granularité de la grille et des blocs</a:t>
            </a:r>
          </a:p>
        </p:txBody>
      </p:sp>
    </p:spTree>
    <p:extLst>
      <p:ext uri="{BB962C8B-B14F-4D97-AF65-F5344CB8AC3E}">
        <p14:creationId xmlns:p14="http://schemas.microsoft.com/office/powerpoint/2010/main" val="5583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01"/>
          <p:cNvGrpSpPr>
            <a:grpSpLocks/>
          </p:cNvGrpSpPr>
          <p:nvPr/>
        </p:nvGrpSpPr>
        <p:grpSpPr bwMode="auto">
          <a:xfrm>
            <a:off x="301625" y="3859213"/>
            <a:ext cx="8647113" cy="2870200"/>
            <a:chOff x="317" y="2021"/>
            <a:chExt cx="5447" cy="2011"/>
          </a:xfrm>
        </p:grpSpPr>
        <p:sp>
          <p:nvSpPr>
            <p:cNvPr id="18438" name="Rectangle 37"/>
            <p:cNvSpPr>
              <a:spLocks noChangeArrowheads="1"/>
            </p:cNvSpPr>
            <p:nvPr/>
          </p:nvSpPr>
          <p:spPr bwMode="auto">
            <a:xfrm>
              <a:off x="317" y="2273"/>
              <a:ext cx="1306" cy="13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39" name="Rectangle 38"/>
            <p:cNvSpPr>
              <a:spLocks noChangeArrowheads="1"/>
            </p:cNvSpPr>
            <p:nvPr/>
          </p:nvSpPr>
          <p:spPr bwMode="auto">
            <a:xfrm>
              <a:off x="3160" y="2270"/>
              <a:ext cx="1306" cy="13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40" name="Line 39"/>
            <p:cNvSpPr>
              <a:spLocks noChangeShapeType="1"/>
            </p:cNvSpPr>
            <p:nvPr/>
          </p:nvSpPr>
          <p:spPr bwMode="auto">
            <a:xfrm>
              <a:off x="1271" y="2350"/>
              <a:ext cx="0" cy="12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8441" name="Group 95"/>
            <p:cNvGrpSpPr>
              <a:grpSpLocks/>
            </p:cNvGrpSpPr>
            <p:nvPr/>
          </p:nvGrpSpPr>
          <p:grpSpPr bwMode="auto">
            <a:xfrm>
              <a:off x="1271" y="2559"/>
              <a:ext cx="3041" cy="199"/>
              <a:chOff x="1175" y="1375"/>
              <a:chExt cx="3041" cy="199"/>
            </a:xfrm>
          </p:grpSpPr>
          <p:sp>
            <p:nvSpPr>
              <p:cNvPr id="18469" name="Line 40"/>
              <p:cNvSpPr>
                <a:spLocks noChangeShapeType="1"/>
              </p:cNvSpPr>
              <p:nvPr/>
            </p:nvSpPr>
            <p:spPr bwMode="auto">
              <a:xfrm>
                <a:off x="1175" y="1375"/>
                <a:ext cx="2035" cy="5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70" name="Line 41"/>
              <p:cNvSpPr>
                <a:spLocks noChangeShapeType="1"/>
              </p:cNvSpPr>
              <p:nvPr/>
            </p:nvSpPr>
            <p:spPr bwMode="auto">
              <a:xfrm flipH="1">
                <a:off x="1175" y="1528"/>
                <a:ext cx="2005" cy="4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8471" name="Group 80"/>
              <p:cNvGrpSpPr>
                <a:grpSpLocks/>
              </p:cNvGrpSpPr>
              <p:nvPr/>
            </p:nvGrpSpPr>
            <p:grpSpPr bwMode="auto">
              <a:xfrm>
                <a:off x="3187" y="1428"/>
                <a:ext cx="1029" cy="116"/>
                <a:chOff x="3187" y="1428"/>
                <a:chExt cx="1029" cy="116"/>
              </a:xfrm>
            </p:grpSpPr>
            <p:sp>
              <p:nvSpPr>
                <p:cNvPr id="18472" name="Line 42"/>
                <p:cNvSpPr>
                  <a:spLocks noChangeShapeType="1"/>
                </p:cNvSpPr>
                <p:nvPr/>
              </p:nvSpPr>
              <p:spPr bwMode="auto">
                <a:xfrm>
                  <a:off x="3226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3" name="Line 43"/>
                <p:cNvSpPr>
                  <a:spLocks noChangeShapeType="1"/>
                </p:cNvSpPr>
                <p:nvPr/>
              </p:nvSpPr>
              <p:spPr bwMode="auto">
                <a:xfrm>
                  <a:off x="3362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4" name="Line 44"/>
                <p:cNvSpPr>
                  <a:spLocks noChangeShapeType="1"/>
                </p:cNvSpPr>
                <p:nvPr/>
              </p:nvSpPr>
              <p:spPr bwMode="auto">
                <a:xfrm>
                  <a:off x="3498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5" name="Line 45"/>
                <p:cNvSpPr>
                  <a:spLocks noChangeShapeType="1"/>
                </p:cNvSpPr>
                <p:nvPr/>
              </p:nvSpPr>
              <p:spPr bwMode="auto">
                <a:xfrm>
                  <a:off x="3634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6" name="Line 46"/>
                <p:cNvSpPr>
                  <a:spLocks noChangeShapeType="1"/>
                </p:cNvSpPr>
                <p:nvPr/>
              </p:nvSpPr>
              <p:spPr bwMode="auto">
                <a:xfrm>
                  <a:off x="3770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7" name="Line 47"/>
                <p:cNvSpPr>
                  <a:spLocks noChangeShapeType="1"/>
                </p:cNvSpPr>
                <p:nvPr/>
              </p:nvSpPr>
              <p:spPr bwMode="auto">
                <a:xfrm>
                  <a:off x="3906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8" name="Line 48"/>
                <p:cNvSpPr>
                  <a:spLocks noChangeShapeType="1"/>
                </p:cNvSpPr>
                <p:nvPr/>
              </p:nvSpPr>
              <p:spPr bwMode="auto">
                <a:xfrm>
                  <a:off x="4042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79" name="Line 49"/>
                <p:cNvSpPr>
                  <a:spLocks noChangeShapeType="1"/>
                </p:cNvSpPr>
                <p:nvPr/>
              </p:nvSpPr>
              <p:spPr bwMode="auto">
                <a:xfrm>
                  <a:off x="4178" y="1428"/>
                  <a:ext cx="7" cy="1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80" name="Line 50"/>
                <p:cNvSpPr>
                  <a:spLocks noChangeShapeType="1"/>
                </p:cNvSpPr>
                <p:nvPr/>
              </p:nvSpPr>
              <p:spPr bwMode="auto">
                <a:xfrm>
                  <a:off x="3187" y="1428"/>
                  <a:ext cx="10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481" name="Line 51"/>
                <p:cNvSpPr>
                  <a:spLocks noChangeShapeType="1"/>
                </p:cNvSpPr>
                <p:nvPr/>
              </p:nvSpPr>
              <p:spPr bwMode="auto">
                <a:xfrm>
                  <a:off x="3187" y="1540"/>
                  <a:ext cx="10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8442" name="Text Box 68"/>
            <p:cNvSpPr txBox="1">
              <a:spLocks noChangeArrowheads="1"/>
            </p:cNvSpPr>
            <p:nvPr/>
          </p:nvSpPr>
          <p:spPr bwMode="auto">
            <a:xfrm>
              <a:off x="659" y="2021"/>
              <a:ext cx="4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latin typeface="Arial" charset="0"/>
                  <a:cs typeface="Arial" charset="0"/>
                </a:rPr>
                <a:t>CPU</a:t>
              </a:r>
            </a:p>
          </p:txBody>
        </p:sp>
        <p:sp>
          <p:nvSpPr>
            <p:cNvPr id="18443" name="Text Box 69"/>
            <p:cNvSpPr txBox="1">
              <a:spLocks noChangeArrowheads="1"/>
            </p:cNvSpPr>
            <p:nvPr/>
          </p:nvSpPr>
          <p:spPr bwMode="auto">
            <a:xfrm>
              <a:off x="3526" y="2027"/>
              <a:ext cx="4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latin typeface="Arial" charset="0"/>
                  <a:cs typeface="Arial" charset="0"/>
                </a:rPr>
                <a:t>GPU</a:t>
              </a:r>
            </a:p>
          </p:txBody>
        </p:sp>
        <p:sp>
          <p:nvSpPr>
            <p:cNvPr id="18444" name="Text Box 70"/>
            <p:cNvSpPr txBox="1">
              <a:spLocks noChangeArrowheads="1"/>
            </p:cNvSpPr>
            <p:nvPr/>
          </p:nvSpPr>
          <p:spPr bwMode="auto">
            <a:xfrm>
              <a:off x="395" y="3586"/>
              <a:ext cx="105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000">
                  <a:latin typeface="Arial" charset="0"/>
                  <a:cs typeface="Arial" charset="0"/>
                </a:rPr>
                <a:t>Exécution de</a:t>
              </a:r>
            </a:p>
            <a:p>
              <a:r>
                <a:rPr lang="fr-FR" sz="2000">
                  <a:latin typeface="Arial" charset="0"/>
                  <a:cs typeface="Arial" charset="0"/>
                </a:rPr>
                <a:t>l’application</a:t>
              </a:r>
            </a:p>
          </p:txBody>
        </p:sp>
        <p:sp>
          <p:nvSpPr>
            <p:cNvPr id="18445" name="Text Box 71"/>
            <p:cNvSpPr txBox="1">
              <a:spLocks noChangeArrowheads="1"/>
            </p:cNvSpPr>
            <p:nvPr/>
          </p:nvSpPr>
          <p:spPr bwMode="auto">
            <a:xfrm>
              <a:off x="2717" y="3586"/>
              <a:ext cx="224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000">
                  <a:latin typeface="Arial" charset="0"/>
                  <a:cs typeface="Arial" charset="0"/>
                </a:rPr>
                <a:t>Utilisation du</a:t>
              </a:r>
            </a:p>
            <a:p>
              <a:r>
                <a:rPr lang="fr-FR" sz="2000">
                  <a:latin typeface="Arial" charset="0"/>
                  <a:cs typeface="Arial" charset="0"/>
                </a:rPr>
                <a:t>coprocesseur scientifique</a:t>
              </a:r>
            </a:p>
          </p:txBody>
        </p:sp>
        <p:sp>
          <p:nvSpPr>
            <p:cNvPr id="18446" name="Line 73"/>
            <p:cNvSpPr>
              <a:spLocks noChangeShapeType="1"/>
            </p:cNvSpPr>
            <p:nvPr/>
          </p:nvSpPr>
          <p:spPr bwMode="auto">
            <a:xfrm>
              <a:off x="1278" y="2450"/>
              <a:ext cx="1990" cy="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47" name="Rectangle 74"/>
            <p:cNvSpPr>
              <a:spLocks noChangeArrowheads="1"/>
            </p:cNvSpPr>
            <p:nvPr/>
          </p:nvSpPr>
          <p:spPr bwMode="auto">
            <a:xfrm>
              <a:off x="971" y="2388"/>
              <a:ext cx="269" cy="9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48" name="Rectangle 75"/>
            <p:cNvSpPr>
              <a:spLocks noChangeArrowheads="1"/>
            </p:cNvSpPr>
            <p:nvPr/>
          </p:nvSpPr>
          <p:spPr bwMode="auto">
            <a:xfrm>
              <a:off x="3256" y="2447"/>
              <a:ext cx="269" cy="9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49" name="Rectangle 76"/>
            <p:cNvSpPr>
              <a:spLocks noChangeArrowheads="1"/>
            </p:cNvSpPr>
            <p:nvPr/>
          </p:nvSpPr>
          <p:spPr bwMode="auto">
            <a:xfrm>
              <a:off x="3254" y="3320"/>
              <a:ext cx="269" cy="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50" name="Rectangle 77"/>
            <p:cNvSpPr>
              <a:spLocks noChangeArrowheads="1"/>
            </p:cNvSpPr>
            <p:nvPr/>
          </p:nvSpPr>
          <p:spPr bwMode="auto">
            <a:xfrm>
              <a:off x="972" y="3312"/>
              <a:ext cx="269" cy="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8451" name="Line 78"/>
            <p:cNvSpPr>
              <a:spLocks noChangeShapeType="1"/>
            </p:cNvSpPr>
            <p:nvPr/>
          </p:nvSpPr>
          <p:spPr bwMode="auto">
            <a:xfrm flipH="1">
              <a:off x="1271" y="3328"/>
              <a:ext cx="2005" cy="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52" name="Text Box 79"/>
            <p:cNvSpPr txBox="1">
              <a:spLocks noChangeArrowheads="1"/>
            </p:cNvSpPr>
            <p:nvPr/>
          </p:nvSpPr>
          <p:spPr bwMode="auto">
            <a:xfrm>
              <a:off x="1771" y="2041"/>
              <a:ext cx="108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000" b="1">
                  <a:solidFill>
                    <a:srgbClr val="FF6600"/>
                  </a:solidFill>
                  <a:latin typeface="Arial" charset="0"/>
                  <a:cs typeface="Arial" charset="0"/>
                </a:rPr>
                <a:t>Transfert de </a:t>
              </a:r>
            </a:p>
            <a:p>
              <a:pPr>
                <a:lnSpc>
                  <a:spcPct val="90000"/>
                </a:lnSpc>
              </a:pPr>
              <a:r>
                <a:rPr lang="fr-FR" sz="2000" b="1">
                  <a:solidFill>
                    <a:srgbClr val="FF6600"/>
                  </a:solidFill>
                  <a:latin typeface="Arial" charset="0"/>
                  <a:cs typeface="Arial" charset="0"/>
                </a:rPr>
                <a:t>données</a:t>
              </a:r>
            </a:p>
          </p:txBody>
        </p:sp>
        <p:grpSp>
          <p:nvGrpSpPr>
            <p:cNvPr id="18453" name="Group 81"/>
            <p:cNvGrpSpPr>
              <a:grpSpLocks/>
            </p:cNvGrpSpPr>
            <p:nvPr/>
          </p:nvGrpSpPr>
          <p:grpSpPr bwMode="auto">
            <a:xfrm>
              <a:off x="3283" y="2924"/>
              <a:ext cx="1029" cy="346"/>
              <a:chOff x="3187" y="1428"/>
              <a:chExt cx="1029" cy="116"/>
            </a:xfrm>
          </p:grpSpPr>
          <p:sp>
            <p:nvSpPr>
              <p:cNvPr id="18459" name="Line 82"/>
              <p:cNvSpPr>
                <a:spLocks noChangeShapeType="1"/>
              </p:cNvSpPr>
              <p:nvPr/>
            </p:nvSpPr>
            <p:spPr bwMode="auto">
              <a:xfrm>
                <a:off x="3226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0" name="Line 83"/>
              <p:cNvSpPr>
                <a:spLocks noChangeShapeType="1"/>
              </p:cNvSpPr>
              <p:nvPr/>
            </p:nvSpPr>
            <p:spPr bwMode="auto">
              <a:xfrm>
                <a:off x="3362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1" name="Line 84"/>
              <p:cNvSpPr>
                <a:spLocks noChangeShapeType="1"/>
              </p:cNvSpPr>
              <p:nvPr/>
            </p:nvSpPr>
            <p:spPr bwMode="auto">
              <a:xfrm>
                <a:off x="3498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2" name="Line 85"/>
              <p:cNvSpPr>
                <a:spLocks noChangeShapeType="1"/>
              </p:cNvSpPr>
              <p:nvPr/>
            </p:nvSpPr>
            <p:spPr bwMode="auto">
              <a:xfrm>
                <a:off x="3634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3" name="Line 86"/>
              <p:cNvSpPr>
                <a:spLocks noChangeShapeType="1"/>
              </p:cNvSpPr>
              <p:nvPr/>
            </p:nvSpPr>
            <p:spPr bwMode="auto">
              <a:xfrm>
                <a:off x="3770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4" name="Line 87"/>
              <p:cNvSpPr>
                <a:spLocks noChangeShapeType="1"/>
              </p:cNvSpPr>
              <p:nvPr/>
            </p:nvSpPr>
            <p:spPr bwMode="auto">
              <a:xfrm>
                <a:off x="3906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5" name="Line 88"/>
              <p:cNvSpPr>
                <a:spLocks noChangeShapeType="1"/>
              </p:cNvSpPr>
              <p:nvPr/>
            </p:nvSpPr>
            <p:spPr bwMode="auto">
              <a:xfrm>
                <a:off x="4042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6" name="Line 89"/>
              <p:cNvSpPr>
                <a:spLocks noChangeShapeType="1"/>
              </p:cNvSpPr>
              <p:nvPr/>
            </p:nvSpPr>
            <p:spPr bwMode="auto">
              <a:xfrm>
                <a:off x="4178" y="1428"/>
                <a:ext cx="7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7" name="Line 90"/>
              <p:cNvSpPr>
                <a:spLocks noChangeShapeType="1"/>
              </p:cNvSpPr>
              <p:nvPr/>
            </p:nvSpPr>
            <p:spPr bwMode="auto">
              <a:xfrm>
                <a:off x="3187" y="1428"/>
                <a:ext cx="10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68" name="Line 91"/>
              <p:cNvSpPr>
                <a:spLocks noChangeShapeType="1"/>
              </p:cNvSpPr>
              <p:nvPr/>
            </p:nvSpPr>
            <p:spPr bwMode="auto">
              <a:xfrm>
                <a:off x="3187" y="1540"/>
                <a:ext cx="10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8454" name="Line 92"/>
            <p:cNvSpPr>
              <a:spLocks noChangeShapeType="1"/>
            </p:cNvSpPr>
            <p:nvPr/>
          </p:nvSpPr>
          <p:spPr bwMode="auto">
            <a:xfrm>
              <a:off x="1279" y="2871"/>
              <a:ext cx="2035" cy="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55" name="Line 93"/>
            <p:cNvSpPr>
              <a:spLocks noChangeShapeType="1"/>
            </p:cNvSpPr>
            <p:nvPr/>
          </p:nvSpPr>
          <p:spPr bwMode="auto">
            <a:xfrm flipH="1">
              <a:off x="1279" y="3240"/>
              <a:ext cx="2005" cy="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56" name="Text Box 96"/>
            <p:cNvSpPr txBox="1">
              <a:spLocks noChangeArrowheads="1"/>
            </p:cNvSpPr>
            <p:nvPr/>
          </p:nvSpPr>
          <p:spPr bwMode="auto">
            <a:xfrm>
              <a:off x="1771" y="3348"/>
              <a:ext cx="108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000" b="1">
                  <a:solidFill>
                    <a:srgbClr val="FF6600"/>
                  </a:solidFill>
                  <a:latin typeface="Arial" charset="0"/>
                  <a:cs typeface="Arial" charset="0"/>
                </a:rPr>
                <a:t>Transfert de </a:t>
              </a:r>
            </a:p>
            <a:p>
              <a:pPr>
                <a:lnSpc>
                  <a:spcPct val="90000"/>
                </a:lnSpc>
              </a:pPr>
              <a:r>
                <a:rPr lang="fr-FR" sz="2000" b="1">
                  <a:solidFill>
                    <a:srgbClr val="FF6600"/>
                  </a:solidFill>
                  <a:latin typeface="Arial" charset="0"/>
                  <a:cs typeface="Arial" charset="0"/>
                </a:rPr>
                <a:t>résultats</a:t>
              </a:r>
            </a:p>
          </p:txBody>
        </p:sp>
        <p:sp>
          <p:nvSpPr>
            <p:cNvPr id="18457" name="Text Box 97"/>
            <p:cNvSpPr txBox="1">
              <a:spLocks noChangeArrowheads="1"/>
            </p:cNvSpPr>
            <p:nvPr/>
          </p:nvSpPr>
          <p:spPr bwMode="auto">
            <a:xfrm>
              <a:off x="4678" y="2683"/>
              <a:ext cx="10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fr-FR" sz="2000">
                  <a:solidFill>
                    <a:schemeClr val="accent2"/>
                  </a:solidFill>
                  <a:latin typeface="Arial" charset="0"/>
                  <a:cs typeface="Arial" charset="0"/>
                </a:rPr>
                <a:t>Exécution de</a:t>
              </a:r>
            </a:p>
            <a:p>
              <a:pPr algn="l">
                <a:lnSpc>
                  <a:spcPct val="90000"/>
                </a:lnSpc>
              </a:pPr>
              <a:r>
                <a:rPr lang="fr-FR" sz="2000">
                  <a:solidFill>
                    <a:schemeClr val="accent2"/>
                  </a:solidFill>
                  <a:latin typeface="Arial" charset="0"/>
                  <a:cs typeface="Arial" charset="0"/>
                </a:rPr>
                <a:t>« </a:t>
              </a:r>
              <a:r>
                <a:rPr lang="fr-FR" sz="2000" i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kernels »</a:t>
              </a:r>
            </a:p>
          </p:txBody>
        </p:sp>
        <p:sp>
          <p:nvSpPr>
            <p:cNvPr id="18458" name="AutoShape 98"/>
            <p:cNvSpPr>
              <a:spLocks/>
            </p:cNvSpPr>
            <p:nvPr/>
          </p:nvSpPr>
          <p:spPr bwMode="auto">
            <a:xfrm>
              <a:off x="4540" y="2565"/>
              <a:ext cx="93" cy="706"/>
            </a:xfrm>
            <a:prstGeom prst="rightBrace">
              <a:avLst>
                <a:gd name="adj1" fmla="val 63262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sp>
        <p:nvSpPr>
          <p:cNvPr id="18436" name="Text Box 99"/>
          <p:cNvSpPr txBox="1">
            <a:spLocks noChangeArrowheads="1"/>
          </p:cNvSpPr>
          <p:nvPr/>
        </p:nvSpPr>
        <p:spPr bwMode="auto">
          <a:xfrm>
            <a:off x="177800" y="1579563"/>
            <a:ext cx="895508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On lance un programme CPU d’apparence classique.</a:t>
            </a:r>
            <a:endParaRPr lang="fr-FR" sz="700" dirty="0">
              <a:latin typeface="Arial" charset="0"/>
              <a:cs typeface="Arial" charset="0"/>
            </a:endParaRP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On réalise du « RPC » sur le GPU depuis le CPU : exécution de « </a:t>
            </a:r>
            <a:r>
              <a:rPr lang="fr-FR" sz="2000" dirty="0" err="1">
                <a:latin typeface="Arial" charset="0"/>
                <a:cs typeface="Arial" charset="0"/>
              </a:rPr>
              <a:t>kernels</a:t>
            </a:r>
            <a:r>
              <a:rPr lang="fr-FR" sz="2000" dirty="0">
                <a:latin typeface="Arial" charset="0"/>
                <a:cs typeface="Arial" charset="0"/>
              </a:rPr>
              <a:t> ».</a:t>
            </a:r>
          </a:p>
          <a:p>
            <a:pPr algn="l"/>
            <a:endParaRPr lang="fr-FR" sz="800" dirty="0">
              <a:latin typeface="Arial" charset="0"/>
              <a:cs typeface="Arial" charset="0"/>
            </a:endParaRPr>
          </a:p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Il faut minimiser les transferts de données (pour être efficace).</a:t>
            </a:r>
          </a:p>
          <a:p>
            <a:pPr algn="l"/>
            <a:endParaRPr lang="fr-FR" sz="700" dirty="0">
              <a:latin typeface="Arial" charset="0"/>
              <a:cs typeface="Arial" charset="0"/>
            </a:endParaRPr>
          </a:p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On peut exécuter les « </a:t>
            </a:r>
            <a:r>
              <a:rPr lang="fr-FR" sz="2000" dirty="0" err="1">
                <a:latin typeface="Arial" charset="0"/>
                <a:cs typeface="Arial" charset="0"/>
              </a:rPr>
              <a:t>kernels</a:t>
            </a:r>
            <a:r>
              <a:rPr lang="fr-FR" sz="2000" dirty="0">
                <a:latin typeface="Arial" charset="0"/>
                <a:cs typeface="Arial" charset="0"/>
              </a:rPr>
              <a:t> » en mode bloquant (synchrone) ou non-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bloquant (asynchrone) vis-à-vis du programme CPU :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</a:t>
            </a: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 possibilité d’utiliser simultanément le CPU et le GPU.</a:t>
            </a:r>
            <a:endParaRPr lang="fr-FR" sz="2000" dirty="0">
              <a:latin typeface="Arial" charset="0"/>
              <a:cs typeface="Arial" charset="0"/>
            </a:endParaRPr>
          </a:p>
        </p:txBody>
      </p:sp>
      <p:sp>
        <p:nvSpPr>
          <p:cNvPr id="18437" name="Text Box 22"/>
          <p:cNvSpPr txBox="1">
            <a:spLocks noChangeArrowheads="1"/>
          </p:cNvSpPr>
          <p:nvPr/>
        </p:nvSpPr>
        <p:spPr bwMode="auto">
          <a:xfrm>
            <a:off x="0" y="1158875"/>
            <a:ext cx="416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Exécution d’applications CUDA :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94C0177-3BDC-4D89-997B-A81DD865C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/>
              <a:t>Principe d’exécution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9385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 err="1"/>
              <a:t>Exec</a:t>
            </a:r>
            <a:r>
              <a:rPr lang="fr-FR" sz="4000" dirty="0"/>
              <a:t>. de grilles de blocs de </a:t>
            </a:r>
            <a:r>
              <a:rPr lang="fr-FR" sz="4000" i="1" dirty="0"/>
              <a:t>threads</a:t>
            </a:r>
            <a:endParaRPr lang="fr-FR" i="1" dirty="0"/>
          </a:p>
        </p:txBody>
      </p:sp>
      <p:pic>
        <p:nvPicPr>
          <p:cNvPr id="235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4238" y="971550"/>
            <a:ext cx="4435475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90488" y="1281113"/>
            <a:ext cx="448310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Le programme CPU demande l’exécution d’un ensemble de threads </a:t>
            </a:r>
            <a:r>
              <a:rPr lang="fr-FR" sz="2000">
                <a:latin typeface="Arial" charset="0"/>
                <a:cs typeface="Arial" charset="0"/>
              </a:rPr>
              <a:t>(des « gpu threads ») </a:t>
            </a:r>
            <a:r>
              <a:rPr lang="fr-FR" sz="2000" b="1">
                <a:latin typeface="Arial" charset="0"/>
                <a:cs typeface="Arial" charset="0"/>
              </a:rPr>
              <a:t>:</a:t>
            </a:r>
          </a:p>
          <a:p>
            <a:pPr algn="l"/>
            <a:endParaRPr lang="fr-FR" sz="700">
              <a:latin typeface="Arial" charset="0"/>
              <a:cs typeface="Arial" charset="0"/>
            </a:endParaRPr>
          </a:p>
          <a:p>
            <a:pPr algn="l">
              <a:buFontTx/>
              <a:buChar char="-"/>
            </a:pPr>
            <a:r>
              <a:rPr lang="fr-FR" sz="2000">
                <a:latin typeface="Arial" charset="0"/>
                <a:cs typeface="Arial" charset="0"/>
              </a:rPr>
              <a:t> threads identiques,</a:t>
            </a:r>
          </a:p>
          <a:p>
            <a:pPr algn="l"/>
            <a:endParaRPr lang="fr-FR" sz="700">
              <a:latin typeface="Arial" charset="0"/>
              <a:cs typeface="Arial" charset="0"/>
            </a:endParaRPr>
          </a:p>
          <a:p>
            <a:pPr algn="l">
              <a:buFontTx/>
              <a:buChar char="-"/>
            </a:pPr>
            <a:r>
              <a:rPr lang="fr-FR" sz="2000">
                <a:latin typeface="Arial" charset="0"/>
                <a:cs typeface="Arial" charset="0"/>
              </a:rPr>
              <a:t> threads organisés en blocs, </a:t>
            </a:r>
          </a:p>
          <a:p>
            <a:pPr algn="l"/>
            <a:r>
              <a:rPr lang="fr-FR" sz="2000">
                <a:latin typeface="Arial" charset="0"/>
                <a:cs typeface="Arial" charset="0"/>
              </a:rPr>
              <a:t>  chaque bloc s’exécutant sur un   </a:t>
            </a:r>
          </a:p>
          <a:p>
            <a:pPr algn="l"/>
            <a:r>
              <a:rPr lang="fr-FR" sz="2000">
                <a:latin typeface="Arial" charset="0"/>
                <a:cs typeface="Arial" charset="0"/>
              </a:rPr>
              <a:t>  seul multiprocesseur,</a:t>
            </a:r>
          </a:p>
          <a:p>
            <a:pPr algn="l"/>
            <a:endParaRPr lang="fr-FR" sz="700">
              <a:latin typeface="Arial" charset="0"/>
              <a:cs typeface="Arial" charset="0"/>
            </a:endParaRPr>
          </a:p>
          <a:p>
            <a:pPr algn="l">
              <a:buFontTx/>
              <a:buChar char="-"/>
            </a:pPr>
            <a:r>
              <a:rPr lang="fr-FR" sz="2000">
                <a:latin typeface="Arial" charset="0"/>
                <a:cs typeface="Arial" charset="0"/>
              </a:rPr>
              <a:t> blocs organisés au sein d’une </a:t>
            </a:r>
          </a:p>
          <a:p>
            <a:pPr algn="l"/>
            <a:r>
              <a:rPr lang="fr-FR" sz="2000">
                <a:latin typeface="Arial" charset="0"/>
                <a:cs typeface="Arial" charset="0"/>
              </a:rPr>
              <a:t>  grille, qui répartit ses blocs sur </a:t>
            </a:r>
          </a:p>
          <a:p>
            <a:pPr algn="l"/>
            <a:r>
              <a:rPr lang="fr-FR" sz="2000">
                <a:latin typeface="Arial" charset="0"/>
                <a:cs typeface="Arial" charset="0"/>
              </a:rPr>
              <a:t>  tous les multiprocesseurs.</a:t>
            </a:r>
          </a:p>
        </p:txBody>
      </p:sp>
    </p:spTree>
    <p:extLst>
      <p:ext uri="{BB962C8B-B14F-4D97-AF65-F5344CB8AC3E}">
        <p14:creationId xmlns:p14="http://schemas.microsoft.com/office/powerpoint/2010/main" val="188758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 err="1"/>
              <a:t>Exec</a:t>
            </a:r>
            <a:r>
              <a:rPr lang="fr-FR" sz="4000" dirty="0"/>
              <a:t>. de grilles de blocs de </a:t>
            </a:r>
            <a:r>
              <a:rPr lang="fr-FR" sz="4000" i="1" dirty="0"/>
              <a:t>threads</a:t>
            </a:r>
            <a:endParaRPr lang="fr-FR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9" y="1281112"/>
            <a:ext cx="5171429" cy="5252209"/>
          </a:xfrm>
          <a:prstGeom prst="rect">
            <a:avLst/>
          </a:prstGeom>
        </p:spPr>
      </p:pic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90488" y="1281113"/>
            <a:ext cx="44831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Le programme CPU demande l’exécution d’un ensemble de threads </a:t>
            </a:r>
            <a:r>
              <a:rPr lang="fr-FR" sz="2000" dirty="0">
                <a:latin typeface="Arial" charset="0"/>
                <a:cs typeface="Arial" charset="0"/>
              </a:rPr>
              <a:t>(des « </a:t>
            </a:r>
            <a:r>
              <a:rPr lang="fr-FR" sz="2000" dirty="0" err="1">
                <a:latin typeface="Arial" charset="0"/>
                <a:cs typeface="Arial" charset="0"/>
              </a:rPr>
              <a:t>gpu</a:t>
            </a:r>
            <a:r>
              <a:rPr lang="fr-FR" sz="2000" dirty="0">
                <a:latin typeface="Arial" charset="0"/>
                <a:cs typeface="Arial" charset="0"/>
              </a:rPr>
              <a:t> threads ») </a:t>
            </a:r>
            <a:r>
              <a:rPr lang="fr-FR" sz="2000" b="1" dirty="0">
                <a:latin typeface="Arial" charset="0"/>
                <a:cs typeface="Arial" charset="0"/>
              </a:rPr>
              <a:t>:</a:t>
            </a:r>
          </a:p>
          <a:p>
            <a:pPr algn="l"/>
            <a:endParaRPr lang="fr-FR" sz="700" dirty="0">
              <a:latin typeface="Arial" charset="0"/>
              <a:cs typeface="Arial" charset="0"/>
            </a:endParaRPr>
          </a:p>
          <a:p>
            <a:pPr algn="l">
              <a:buFontTx/>
              <a:buChar char="-"/>
            </a:pPr>
            <a:r>
              <a:rPr lang="fr-FR" sz="2000" dirty="0">
                <a:latin typeface="Arial" charset="0"/>
                <a:cs typeface="Arial" charset="0"/>
              </a:rPr>
              <a:t> le </a:t>
            </a:r>
            <a:r>
              <a:rPr lang="fr-FR" sz="2000" i="1" dirty="0" err="1">
                <a:latin typeface="Arial" charset="0"/>
                <a:cs typeface="Arial" charset="0"/>
              </a:rPr>
              <a:t>scheduler</a:t>
            </a:r>
            <a:r>
              <a:rPr lang="fr-FR" sz="2000" dirty="0">
                <a:latin typeface="Arial" charset="0"/>
                <a:cs typeface="Arial" charset="0"/>
              </a:rPr>
              <a:t> de blocs répartit les 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blocs sur les différents Multi-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Processeurs</a:t>
            </a:r>
          </a:p>
          <a:p>
            <a:pPr algn="l"/>
            <a:endParaRPr lang="fr-FR" sz="2000" dirty="0">
              <a:latin typeface="Arial" charset="0"/>
              <a:cs typeface="Arial" charset="0"/>
            </a:endParaRPr>
          </a:p>
          <a:p>
            <a:pPr marL="185738" indent="-185738" algn="l">
              <a:buFontTx/>
              <a:buChar char="-"/>
            </a:pPr>
            <a:r>
              <a:rPr lang="fr-FR" sz="2000" dirty="0">
                <a:latin typeface="Arial" charset="0"/>
                <a:cs typeface="Arial" charset="0"/>
              </a:rPr>
              <a:t>différents GPU arriveront sans 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 problème à exécuter la même 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   grille de blocs</a:t>
            </a:r>
          </a:p>
        </p:txBody>
      </p:sp>
    </p:spTree>
    <p:extLst>
      <p:ext uri="{BB962C8B-B14F-4D97-AF65-F5344CB8AC3E}">
        <p14:creationId xmlns:p14="http://schemas.microsoft.com/office/powerpoint/2010/main" val="636792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 err="1"/>
              <a:t>Exec</a:t>
            </a:r>
            <a:r>
              <a:rPr lang="fr-FR" sz="4000" dirty="0"/>
              <a:t>. de blocs de threads par </a:t>
            </a:r>
            <a:r>
              <a:rPr lang="fr-FR" sz="4000" i="1" dirty="0" err="1"/>
              <a:t>warps</a:t>
            </a:r>
            <a:endParaRPr lang="fr-FR" i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0C19110-EE31-4651-839E-D65EF96F9476}"/>
              </a:ext>
            </a:extLst>
          </p:cNvPr>
          <p:cNvCxnSpPr>
            <a:cxnSpLocks/>
          </p:cNvCxnSpPr>
          <p:nvPr/>
        </p:nvCxnSpPr>
        <p:spPr bwMode="auto">
          <a:xfrm>
            <a:off x="495424" y="4005244"/>
            <a:ext cx="3075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93CA86C-4EF9-41F4-B003-5EB2AFDB89CA}"/>
              </a:ext>
            </a:extLst>
          </p:cNvPr>
          <p:cNvCxnSpPr>
            <a:cxnSpLocks/>
          </p:cNvCxnSpPr>
          <p:nvPr/>
        </p:nvCxnSpPr>
        <p:spPr bwMode="auto">
          <a:xfrm>
            <a:off x="326433" y="4174232"/>
            <a:ext cx="0" cy="1468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09BF1-D6B2-465D-8F3D-80F498909F38}"/>
              </a:ext>
            </a:extLst>
          </p:cNvPr>
          <p:cNvSpPr txBox="1"/>
          <p:nvPr/>
        </p:nvSpPr>
        <p:spPr>
          <a:xfrm>
            <a:off x="3525515" y="37420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4AA83D-C8E1-4C6F-8016-8925F3EAD1F0}"/>
              </a:ext>
            </a:extLst>
          </p:cNvPr>
          <p:cNvSpPr txBox="1"/>
          <p:nvPr/>
        </p:nvSpPr>
        <p:spPr>
          <a:xfrm>
            <a:off x="156125" y="55181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50CCED-C330-4082-90CF-294F109AF31E}"/>
              </a:ext>
            </a:extLst>
          </p:cNvPr>
          <p:cNvSpPr txBox="1"/>
          <p:nvPr/>
        </p:nvSpPr>
        <p:spPr>
          <a:xfrm>
            <a:off x="394388" y="36450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1B8F17-B099-404E-B28E-C7731A277B6A}"/>
              </a:ext>
            </a:extLst>
          </p:cNvPr>
          <p:cNvSpPr txBox="1"/>
          <p:nvPr/>
        </p:nvSpPr>
        <p:spPr>
          <a:xfrm>
            <a:off x="3087323" y="36450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A7961D-D32A-475F-867D-A22D229C4852}"/>
              </a:ext>
            </a:extLst>
          </p:cNvPr>
          <p:cNvSpPr txBox="1"/>
          <p:nvPr/>
        </p:nvSpPr>
        <p:spPr>
          <a:xfrm>
            <a:off x="35496" y="41049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342C61-3523-4223-AEC5-2B847208DDEC}"/>
              </a:ext>
            </a:extLst>
          </p:cNvPr>
          <p:cNvSpPr txBox="1"/>
          <p:nvPr/>
        </p:nvSpPr>
        <p:spPr>
          <a:xfrm>
            <a:off x="35496" y="44651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94A7954-0F56-457B-B3B9-3F80E67F58D0}"/>
              </a:ext>
            </a:extLst>
          </p:cNvPr>
          <p:cNvSpPr txBox="1"/>
          <p:nvPr/>
        </p:nvSpPr>
        <p:spPr>
          <a:xfrm>
            <a:off x="35496" y="4783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1CA9968-64F3-432D-B614-FEC7BD48ABC0}"/>
              </a:ext>
            </a:extLst>
          </p:cNvPr>
          <p:cNvSpPr txBox="1"/>
          <p:nvPr/>
        </p:nvSpPr>
        <p:spPr>
          <a:xfrm>
            <a:off x="35496" y="51024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DED69-DF6E-4304-8F0F-F07CD4B27FC1}"/>
              </a:ext>
            </a:extLst>
          </p:cNvPr>
          <p:cNvSpPr/>
          <p:nvPr/>
        </p:nvSpPr>
        <p:spPr bwMode="auto">
          <a:xfrm>
            <a:off x="4644008" y="1772816"/>
            <a:ext cx="4248472" cy="1368152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F68FDD-C3C2-4977-80DC-C46FC3100B9A}"/>
              </a:ext>
            </a:extLst>
          </p:cNvPr>
          <p:cNvSpPr txBox="1"/>
          <p:nvPr/>
        </p:nvSpPr>
        <p:spPr>
          <a:xfrm>
            <a:off x="511068" y="5517232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bloc 2D de 256 threads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9A357F-CFA0-4024-B795-CD27C9079D37}"/>
              </a:ext>
            </a:extLst>
          </p:cNvPr>
          <p:cNvSpPr txBox="1"/>
          <p:nvPr/>
        </p:nvSpPr>
        <p:spPr>
          <a:xfrm>
            <a:off x="5724128" y="3140968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Stream </a:t>
            </a:r>
            <a:r>
              <a:rPr lang="fr-FR" dirty="0" err="1"/>
              <a:t>Multiprocessor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D0A58F-0416-44BD-9374-BABF98EAB3A7}"/>
              </a:ext>
            </a:extLst>
          </p:cNvPr>
          <p:cNvSpPr/>
          <p:nvPr/>
        </p:nvSpPr>
        <p:spPr bwMode="auto">
          <a:xfrm>
            <a:off x="395536" y="4077072"/>
            <a:ext cx="3096344" cy="1440160"/>
          </a:xfrm>
          <a:prstGeom prst="rect">
            <a:avLst/>
          </a:prstGeom>
          <a:solidFill>
            <a:srgbClr val="FFFF9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E6C651BE-F88F-42C8-80B5-D8E493D9FE59}"/>
              </a:ext>
            </a:extLst>
          </p:cNvPr>
          <p:cNvSpPr/>
          <p:nvPr/>
        </p:nvSpPr>
        <p:spPr bwMode="auto">
          <a:xfrm>
            <a:off x="1759527" y="2272145"/>
            <a:ext cx="2881746" cy="1787237"/>
          </a:xfrm>
          <a:custGeom>
            <a:avLst/>
            <a:gdLst>
              <a:gd name="connsiteX0" fmla="*/ 0 w 2881746"/>
              <a:gd name="connsiteY0" fmla="*/ 1787237 h 1787237"/>
              <a:gd name="connsiteX1" fmla="*/ 706582 w 2881746"/>
              <a:gd name="connsiteY1" fmla="*/ 443346 h 1787237"/>
              <a:gd name="connsiteX2" fmla="*/ 2881746 w 2881746"/>
              <a:gd name="connsiteY2" fmla="*/ 0 h 178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46" h="1787237">
                <a:moveTo>
                  <a:pt x="0" y="1787237"/>
                </a:moveTo>
                <a:cubicBezTo>
                  <a:pt x="113145" y="1264228"/>
                  <a:pt x="226291" y="741219"/>
                  <a:pt x="706582" y="443346"/>
                </a:cubicBezTo>
                <a:cubicBezTo>
                  <a:pt x="1186873" y="145473"/>
                  <a:pt x="2034309" y="72736"/>
                  <a:pt x="2881746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3BC33171-83BF-4F81-B0D2-6244AF0CFFF1}"/>
              </a:ext>
            </a:extLst>
          </p:cNvPr>
          <p:cNvSpPr txBox="1"/>
          <p:nvPr/>
        </p:nvSpPr>
        <p:spPr>
          <a:xfrm>
            <a:off x="395536" y="2132856"/>
            <a:ext cx="250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0070C0"/>
                </a:solidFill>
              </a:rPr>
              <a:t>Scheduler</a:t>
            </a:r>
            <a:r>
              <a:rPr lang="fr-FR" dirty="0">
                <a:solidFill>
                  <a:srgbClr val="0070C0"/>
                </a:solidFill>
              </a:rPr>
              <a:t> de blocs</a:t>
            </a:r>
          </a:p>
          <a:p>
            <a:pPr algn="l"/>
            <a:r>
              <a:rPr lang="fr-FR" dirty="0">
                <a:solidFill>
                  <a:srgbClr val="0070C0"/>
                </a:solidFill>
              </a:rPr>
              <a:t>Modèle SIM</a:t>
            </a:r>
            <a:r>
              <a:rPr lang="fr-FR" b="1" dirty="0">
                <a:solidFill>
                  <a:srgbClr val="0070C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4729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1975"/>
            <a:ext cx="9144000" cy="2667000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b="1" dirty="0"/>
            </a:br>
            <a:r>
              <a:rPr lang="fr-FR" b="1" dirty="0"/>
              <a:t>1 – </a:t>
            </a:r>
            <a:r>
              <a:rPr lang="fr-FR" b="1" dirty="0">
                <a:solidFill>
                  <a:schemeClr val="tx1"/>
                </a:solidFill>
              </a:rPr>
              <a:t>Architecture d’un GPU NVIDIA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99" name="AutoShape 3" descr="Parchemin"/>
          <p:cNvSpPr>
            <a:spLocks noChangeArrowheads="1"/>
          </p:cNvSpPr>
          <p:nvPr/>
        </p:nvSpPr>
        <p:spPr bwMode="auto">
          <a:xfrm>
            <a:off x="1522990" y="3006438"/>
            <a:ext cx="6152428" cy="2743200"/>
          </a:xfrm>
          <a:prstGeom prst="roundRect">
            <a:avLst>
              <a:gd name="adj" fmla="val 669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dirty="0" err="1"/>
              <a:t>d’ensemble</a:t>
            </a:r>
            <a:r>
              <a:rPr lang="en-US" sz="2800" dirty="0"/>
              <a:t> CPU-GPU</a:t>
            </a:r>
          </a:p>
          <a:p>
            <a:pPr algn="l"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Principaux</a:t>
            </a:r>
            <a:r>
              <a:rPr lang="en-US" sz="2800" dirty="0"/>
              <a:t> concepts </a:t>
            </a:r>
            <a:r>
              <a:rPr lang="en-US" sz="2800" dirty="0" err="1"/>
              <a:t>d’architecture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Cache </a:t>
            </a:r>
            <a:r>
              <a:rPr lang="en-US" sz="2800" dirty="0" err="1"/>
              <a:t>générique</a:t>
            </a:r>
            <a:r>
              <a:rPr lang="en-US" sz="2800" dirty="0"/>
              <a:t> des GPU</a:t>
            </a:r>
          </a:p>
          <a:p>
            <a:pPr algn="l">
              <a:buFontTx/>
              <a:buChar char="•"/>
            </a:pPr>
            <a:r>
              <a:rPr lang="en-US" sz="2800" dirty="0"/>
              <a:t> Perception de </a:t>
            </a:r>
            <a:r>
              <a:rPr lang="en-US" sz="2800" dirty="0" err="1"/>
              <a:t>l’architecture</a:t>
            </a:r>
            <a:r>
              <a:rPr lang="en-US" sz="2800" dirty="0"/>
              <a:t> d’un GPU</a:t>
            </a:r>
          </a:p>
          <a:p>
            <a:pPr algn="l"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Nouveautés</a:t>
            </a:r>
            <a:r>
              <a:rPr lang="en-US" sz="2800" dirty="0"/>
              <a:t> </a:t>
            </a:r>
            <a:r>
              <a:rPr lang="en-US" sz="2800" dirty="0" err="1"/>
              <a:t>architecturales</a:t>
            </a:r>
            <a:endParaRPr lang="en-US" sz="2800" dirty="0"/>
          </a:p>
          <a:p>
            <a:pPr algn="l"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Quelques</a:t>
            </a:r>
            <a:r>
              <a:rPr lang="en-US" sz="2800" dirty="0"/>
              <a:t> </a:t>
            </a:r>
            <a:r>
              <a:rPr lang="en-US" sz="2800" dirty="0" err="1"/>
              <a:t>valeurs</a:t>
            </a:r>
            <a:r>
              <a:rPr lang="en-US" sz="2800" dirty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41392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 err="1"/>
              <a:t>Exec</a:t>
            </a:r>
            <a:r>
              <a:rPr lang="fr-FR" sz="4000" dirty="0"/>
              <a:t>. de blocs de threads par </a:t>
            </a:r>
            <a:r>
              <a:rPr lang="fr-FR" sz="4000" i="1" dirty="0" err="1"/>
              <a:t>warps</a:t>
            </a:r>
            <a:endParaRPr lang="fr-FR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B493D-2E3C-4FEA-8A1E-80B0C1ADA9CC}"/>
              </a:ext>
            </a:extLst>
          </p:cNvPr>
          <p:cNvSpPr/>
          <p:nvPr/>
        </p:nvSpPr>
        <p:spPr bwMode="auto">
          <a:xfrm>
            <a:off x="495423" y="4174232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2EA2A-DC24-4ED2-8B9D-1D083054CF6D}"/>
              </a:ext>
            </a:extLst>
          </p:cNvPr>
          <p:cNvSpPr/>
          <p:nvPr/>
        </p:nvSpPr>
        <p:spPr bwMode="auto">
          <a:xfrm>
            <a:off x="1977861" y="4174232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1B233-FA49-4134-A1F8-A86FFEC2AC28}"/>
              </a:ext>
            </a:extLst>
          </p:cNvPr>
          <p:cNvSpPr/>
          <p:nvPr/>
        </p:nvSpPr>
        <p:spPr bwMode="auto">
          <a:xfrm>
            <a:off x="495423" y="4506741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84A62-366A-4096-B3B2-D5BD5A6DD069}"/>
              </a:ext>
            </a:extLst>
          </p:cNvPr>
          <p:cNvSpPr/>
          <p:nvPr/>
        </p:nvSpPr>
        <p:spPr bwMode="auto">
          <a:xfrm>
            <a:off x="1977861" y="4506741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8436C5-1D59-4BA9-81C2-362069C93D99}"/>
              </a:ext>
            </a:extLst>
          </p:cNvPr>
          <p:cNvSpPr/>
          <p:nvPr/>
        </p:nvSpPr>
        <p:spPr bwMode="auto">
          <a:xfrm>
            <a:off x="495423" y="4839250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6B76D-9FAB-46D7-B8D9-19AD3EF6EF6F}"/>
              </a:ext>
            </a:extLst>
          </p:cNvPr>
          <p:cNvSpPr/>
          <p:nvPr/>
        </p:nvSpPr>
        <p:spPr bwMode="auto">
          <a:xfrm>
            <a:off x="1977861" y="4839250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A3271-8E55-492E-8DDF-B6064BEFDA84}"/>
              </a:ext>
            </a:extLst>
          </p:cNvPr>
          <p:cNvSpPr/>
          <p:nvPr/>
        </p:nvSpPr>
        <p:spPr bwMode="auto">
          <a:xfrm>
            <a:off x="495423" y="5171759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F9163D-706F-43E2-9F19-E87F03E6F9D3}"/>
              </a:ext>
            </a:extLst>
          </p:cNvPr>
          <p:cNvSpPr/>
          <p:nvPr/>
        </p:nvSpPr>
        <p:spPr bwMode="auto">
          <a:xfrm>
            <a:off x="1977861" y="5171759"/>
            <a:ext cx="1440873" cy="290947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w7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0C19110-EE31-4651-839E-D65EF96F9476}"/>
              </a:ext>
            </a:extLst>
          </p:cNvPr>
          <p:cNvCxnSpPr>
            <a:cxnSpLocks/>
          </p:cNvCxnSpPr>
          <p:nvPr/>
        </p:nvCxnSpPr>
        <p:spPr bwMode="auto">
          <a:xfrm>
            <a:off x="495424" y="4005244"/>
            <a:ext cx="3075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93CA86C-4EF9-41F4-B003-5EB2AFDB89CA}"/>
              </a:ext>
            </a:extLst>
          </p:cNvPr>
          <p:cNvCxnSpPr>
            <a:cxnSpLocks/>
          </p:cNvCxnSpPr>
          <p:nvPr/>
        </p:nvCxnSpPr>
        <p:spPr bwMode="auto">
          <a:xfrm>
            <a:off x="326433" y="4174232"/>
            <a:ext cx="0" cy="1468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09BF1-D6B2-465D-8F3D-80F498909F38}"/>
              </a:ext>
            </a:extLst>
          </p:cNvPr>
          <p:cNvSpPr txBox="1"/>
          <p:nvPr/>
        </p:nvSpPr>
        <p:spPr>
          <a:xfrm>
            <a:off x="3525515" y="37420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4AA83D-C8E1-4C6F-8016-8925F3EAD1F0}"/>
              </a:ext>
            </a:extLst>
          </p:cNvPr>
          <p:cNvSpPr txBox="1"/>
          <p:nvPr/>
        </p:nvSpPr>
        <p:spPr>
          <a:xfrm>
            <a:off x="156125" y="55181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50CCED-C330-4082-90CF-294F109AF31E}"/>
              </a:ext>
            </a:extLst>
          </p:cNvPr>
          <p:cNvSpPr txBox="1"/>
          <p:nvPr/>
        </p:nvSpPr>
        <p:spPr>
          <a:xfrm>
            <a:off x="394388" y="36450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CFA41BC-3A3D-49F1-95FE-97B39A67639C}"/>
              </a:ext>
            </a:extLst>
          </p:cNvPr>
          <p:cNvSpPr txBox="1"/>
          <p:nvPr/>
        </p:nvSpPr>
        <p:spPr>
          <a:xfrm>
            <a:off x="1563323" y="36450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9AA2F7-9235-46B7-95F2-CEC709021DB8}"/>
              </a:ext>
            </a:extLst>
          </p:cNvPr>
          <p:cNvSpPr txBox="1"/>
          <p:nvPr/>
        </p:nvSpPr>
        <p:spPr>
          <a:xfrm>
            <a:off x="1895834" y="36450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1B8F17-B099-404E-B28E-C7731A277B6A}"/>
              </a:ext>
            </a:extLst>
          </p:cNvPr>
          <p:cNvSpPr txBox="1"/>
          <p:nvPr/>
        </p:nvSpPr>
        <p:spPr>
          <a:xfrm>
            <a:off x="3087323" y="36450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A7961D-D32A-475F-867D-A22D229C4852}"/>
              </a:ext>
            </a:extLst>
          </p:cNvPr>
          <p:cNvSpPr txBox="1"/>
          <p:nvPr/>
        </p:nvSpPr>
        <p:spPr>
          <a:xfrm>
            <a:off x="35496" y="41049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342C61-3523-4223-AEC5-2B847208DDEC}"/>
              </a:ext>
            </a:extLst>
          </p:cNvPr>
          <p:cNvSpPr txBox="1"/>
          <p:nvPr/>
        </p:nvSpPr>
        <p:spPr>
          <a:xfrm>
            <a:off x="35496" y="44651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94A7954-0F56-457B-B3B9-3F80E67F58D0}"/>
              </a:ext>
            </a:extLst>
          </p:cNvPr>
          <p:cNvSpPr txBox="1"/>
          <p:nvPr/>
        </p:nvSpPr>
        <p:spPr>
          <a:xfrm>
            <a:off x="35496" y="4783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1CA9968-64F3-432D-B614-FEC7BD48ABC0}"/>
              </a:ext>
            </a:extLst>
          </p:cNvPr>
          <p:cNvSpPr txBox="1"/>
          <p:nvPr/>
        </p:nvSpPr>
        <p:spPr>
          <a:xfrm>
            <a:off x="35496" y="51024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7E6A314-2A6A-4A53-9ADD-07B4BEF87254}"/>
              </a:ext>
            </a:extLst>
          </p:cNvPr>
          <p:cNvGrpSpPr/>
          <p:nvPr/>
        </p:nvGrpSpPr>
        <p:grpSpPr>
          <a:xfrm>
            <a:off x="4644008" y="1772816"/>
            <a:ext cx="4248472" cy="1368152"/>
            <a:chOff x="3851920" y="2492896"/>
            <a:chExt cx="4248472" cy="13681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4DED69-DF6E-4304-8F0F-F07CD4B27FC1}"/>
                </a:ext>
              </a:extLst>
            </p:cNvPr>
            <p:cNvSpPr/>
            <p:nvPr/>
          </p:nvSpPr>
          <p:spPr bwMode="auto">
            <a:xfrm>
              <a:off x="3851920" y="249289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47" name="Connecteur droit avec flèche 34846">
              <a:extLst>
                <a:ext uri="{FF2B5EF4-FFF2-40B4-BE49-F238E27FC236}">
                  <a16:creationId xmlns:a16="http://schemas.microsoft.com/office/drawing/2014/main" id="{ECDD5758-7D44-4977-AD7D-C7C989518D7C}"/>
                </a:ext>
              </a:extLst>
            </p:cNvPr>
            <p:cNvCxnSpPr>
              <a:cxnSpLocks/>
              <a:stCxn id="34816" idx="3"/>
            </p:cNvCxnSpPr>
            <p:nvPr/>
          </p:nvCxnSpPr>
          <p:spPr bwMode="auto">
            <a:xfrm>
              <a:off x="5761036" y="322894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16" name="ZoneTexte 34815">
              <a:extLst>
                <a:ext uri="{FF2B5EF4-FFF2-40B4-BE49-F238E27FC236}">
                  <a16:creationId xmlns:a16="http://schemas.microsoft.com/office/drawing/2014/main" id="{131C1806-AFE7-4D99-B729-DD72DEE9B33C}"/>
                </a:ext>
              </a:extLst>
            </p:cNvPr>
            <p:cNvSpPr txBox="1"/>
            <p:nvPr/>
          </p:nvSpPr>
          <p:spPr>
            <a:xfrm>
              <a:off x="4067944" y="302889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34844" name="Groupe 34843">
              <a:extLst>
                <a:ext uri="{FF2B5EF4-FFF2-40B4-BE49-F238E27FC236}">
                  <a16:creationId xmlns:a16="http://schemas.microsoft.com/office/drawing/2014/main" id="{7FCEB426-A055-447E-B590-2C40F2EE1A7C}"/>
                </a:ext>
              </a:extLst>
            </p:cNvPr>
            <p:cNvGrpSpPr/>
            <p:nvPr/>
          </p:nvGrpSpPr>
          <p:grpSpPr>
            <a:xfrm>
              <a:off x="6012160" y="3068960"/>
              <a:ext cx="360040" cy="288032"/>
              <a:chOff x="6732240" y="3429000"/>
              <a:chExt cx="576064" cy="360040"/>
            </a:xfrm>
          </p:grpSpPr>
          <p:cxnSp>
            <p:nvCxnSpPr>
              <p:cNvPr id="34826" name="Connecteur droit 34825">
                <a:extLst>
                  <a:ext uri="{FF2B5EF4-FFF2-40B4-BE49-F238E27FC236}">
                    <a16:creationId xmlns:a16="http://schemas.microsoft.com/office/drawing/2014/main" id="{4441ECDB-49A3-4D6A-8D52-60A5284139B2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28" name="Connecteur droit 34827">
                <a:extLst>
                  <a:ext uri="{FF2B5EF4-FFF2-40B4-BE49-F238E27FC236}">
                    <a16:creationId xmlns:a16="http://schemas.microsoft.com/office/drawing/2014/main" id="{E9F7C5A2-0945-49A5-8192-521AAE79C0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31" name="Connecteur droit 34830">
                <a:extLst>
                  <a:ext uri="{FF2B5EF4-FFF2-40B4-BE49-F238E27FC236}">
                    <a16:creationId xmlns:a16="http://schemas.microsoft.com/office/drawing/2014/main" id="{E8451550-F5DA-423D-8E3F-F712CCE7C3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34" name="Connecteur droit 34833">
                <a:extLst>
                  <a:ext uri="{FF2B5EF4-FFF2-40B4-BE49-F238E27FC236}">
                    <a16:creationId xmlns:a16="http://schemas.microsoft.com/office/drawing/2014/main" id="{8FC9D55E-4397-45DB-8436-6603DF0020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37" name="Connecteur droit 34836">
                <a:extLst>
                  <a:ext uri="{FF2B5EF4-FFF2-40B4-BE49-F238E27FC236}">
                    <a16:creationId xmlns:a16="http://schemas.microsoft.com/office/drawing/2014/main" id="{62D3CF67-0415-49A4-B3E2-C7A1723DD2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41" name="Connecteur droit 34840">
                <a:extLst>
                  <a:ext uri="{FF2B5EF4-FFF2-40B4-BE49-F238E27FC236}">
                    <a16:creationId xmlns:a16="http://schemas.microsoft.com/office/drawing/2014/main" id="{D8271E0A-52AE-48F4-B511-E2BEB9D236C4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43" name="Connecteur droit 34842">
                <a:extLst>
                  <a:ext uri="{FF2B5EF4-FFF2-40B4-BE49-F238E27FC236}">
                    <a16:creationId xmlns:a16="http://schemas.microsoft.com/office/drawing/2014/main" id="{E416F527-0F62-4BE6-A83B-98C0E4C83AE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4942933A-296B-4F83-8AEB-3D058C52B19F}"/>
                </a:ext>
              </a:extLst>
            </p:cNvPr>
            <p:cNvGrpSpPr/>
            <p:nvPr/>
          </p:nvGrpSpPr>
          <p:grpSpPr>
            <a:xfrm>
              <a:off x="6444208" y="3068960"/>
              <a:ext cx="360040" cy="288032"/>
              <a:chOff x="6732240" y="3429000"/>
              <a:chExt cx="576064" cy="360040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ACC1206-0A12-44B4-873E-3CB8CED11636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082BE022-705E-4A9B-8F83-74E315C9E6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053E5A21-BFC8-4506-BBD3-E72CF6128F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B0E369E-9C98-4C36-B6CE-B1FC0636BC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33656280-F2CF-490D-978C-0FA23DA2DD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C6E99A0-4CCC-40CB-857A-EC6EA938518A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F882536-2720-4212-B2E4-253E19786D3C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553A231C-0CA8-4BF8-9B8F-A29C5D7E5622}"/>
                </a:ext>
              </a:extLst>
            </p:cNvPr>
            <p:cNvGrpSpPr/>
            <p:nvPr/>
          </p:nvGrpSpPr>
          <p:grpSpPr>
            <a:xfrm>
              <a:off x="7452320" y="3068960"/>
              <a:ext cx="360040" cy="288032"/>
              <a:chOff x="6732240" y="3429000"/>
              <a:chExt cx="576064" cy="36004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65387C1-920D-4AAE-9E17-FC35E84AC886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D4823CC-F7E0-493F-8CC1-F34ECD007A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D91ECBA8-3893-49D9-A111-CA016623FA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8BBE4A35-C432-44F6-AF18-0AD42B5ED3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A34F4084-3179-4A18-BE1D-A8F083CD95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BA8D50B3-5DFE-441A-B2D4-FEF45A587583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7D1C8450-FC14-4FAE-8C05-368177223E3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845" name="ZoneTexte 34844">
              <a:extLst>
                <a:ext uri="{FF2B5EF4-FFF2-40B4-BE49-F238E27FC236}">
                  <a16:creationId xmlns:a16="http://schemas.microsoft.com/office/drawing/2014/main" id="{2D667B50-B972-4AB7-88D5-2DC0285E1718}"/>
                </a:ext>
              </a:extLst>
            </p:cNvPr>
            <p:cNvSpPr txBox="1"/>
            <p:nvPr/>
          </p:nvSpPr>
          <p:spPr>
            <a:xfrm>
              <a:off x="6012160" y="27809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AA10AA0-DF18-4F99-A69A-F8DD790BDF17}"/>
                </a:ext>
              </a:extLst>
            </p:cNvPr>
            <p:cNvSpPr txBox="1"/>
            <p:nvPr/>
          </p:nvSpPr>
          <p:spPr>
            <a:xfrm>
              <a:off x="6469082" y="2780928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6DB8F20D-D0A9-4078-A0A5-E7ABBD1E8DB5}"/>
                </a:ext>
              </a:extLst>
            </p:cNvPr>
            <p:cNvSpPr txBox="1"/>
            <p:nvPr/>
          </p:nvSpPr>
          <p:spPr>
            <a:xfrm>
              <a:off x="7443221" y="2780928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AF68FDD-C3C2-4977-80DC-C46FC3100B9A}"/>
              </a:ext>
            </a:extLst>
          </p:cNvPr>
          <p:cNvSpPr txBox="1"/>
          <p:nvPr/>
        </p:nvSpPr>
        <p:spPr>
          <a:xfrm>
            <a:off x="511068" y="5517232"/>
            <a:ext cx="326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bloc 2D de 256 threads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= 8 </a:t>
            </a:r>
            <a:r>
              <a:rPr lang="fr-FR" dirty="0" err="1">
                <a:solidFill>
                  <a:srgbClr val="FF0000"/>
                </a:solidFill>
              </a:rPr>
              <a:t>warps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9A357F-CFA0-4024-B795-CD27C9079D37}"/>
              </a:ext>
            </a:extLst>
          </p:cNvPr>
          <p:cNvSpPr txBox="1"/>
          <p:nvPr/>
        </p:nvSpPr>
        <p:spPr>
          <a:xfrm>
            <a:off x="5724128" y="3140968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Stream </a:t>
            </a:r>
            <a:r>
              <a:rPr lang="fr-FR" dirty="0" err="1"/>
              <a:t>Multiprocessor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1E1A773-65AE-40F7-A2F9-26C59041775A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V="1">
            <a:off x="3418734" y="2780929"/>
            <a:ext cx="1945354" cy="1871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D497754D-F378-4654-9D05-361A61E76AA9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3418734" y="2780928"/>
            <a:ext cx="2233386" cy="22037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865CB991-D345-4A90-AC5F-D6FEBFC22F45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3688" y="2780928"/>
            <a:ext cx="3312368" cy="16107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76ACF9D0-3DD1-41A6-A361-0F27E204AAE1}"/>
              </a:ext>
            </a:extLst>
          </p:cNvPr>
          <p:cNvSpPr txBox="1"/>
          <p:nvPr/>
        </p:nvSpPr>
        <p:spPr>
          <a:xfrm>
            <a:off x="4179482" y="3861048"/>
            <a:ext cx="3183884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Scheduler</a:t>
            </a:r>
            <a:r>
              <a:rPr lang="fr-FR" dirty="0">
                <a:solidFill>
                  <a:srgbClr val="FF0000"/>
                </a:solidFill>
              </a:rPr>
              <a:t> de threads</a:t>
            </a:r>
          </a:p>
          <a:p>
            <a:r>
              <a:rPr lang="fr-FR" dirty="0">
                <a:solidFill>
                  <a:srgbClr val="FF0000"/>
                </a:solidFill>
              </a:rPr>
              <a:t>par </a:t>
            </a:r>
            <a:r>
              <a:rPr lang="fr-FR" u="sng" dirty="0" err="1">
                <a:solidFill>
                  <a:srgbClr val="FF0000"/>
                </a:solidFill>
              </a:rPr>
              <a:t>warps</a:t>
            </a:r>
            <a:r>
              <a:rPr lang="fr-FR" dirty="0">
                <a:solidFill>
                  <a:srgbClr val="FF0000"/>
                </a:solidFill>
              </a:rPr>
              <a:t> de 32 threads </a:t>
            </a:r>
          </a:p>
          <a:p>
            <a:r>
              <a:rPr lang="fr-FR" dirty="0">
                <a:solidFill>
                  <a:srgbClr val="FF0000"/>
                </a:solidFill>
              </a:rPr>
              <a:t>consécutifs en x</a:t>
            </a:r>
          </a:p>
          <a:p>
            <a:endParaRPr lang="fr-FR" sz="400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Modèle </a:t>
            </a:r>
            <a:r>
              <a:rPr lang="fr-FR" u="sng" dirty="0">
                <a:solidFill>
                  <a:srgbClr val="FF0000"/>
                </a:solidFill>
              </a:rPr>
              <a:t>SIM</a:t>
            </a:r>
            <a:r>
              <a:rPr lang="fr-FR" b="1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D0A58F-0416-44BD-9374-BABF98EAB3A7}"/>
              </a:ext>
            </a:extLst>
          </p:cNvPr>
          <p:cNvSpPr/>
          <p:nvPr/>
        </p:nvSpPr>
        <p:spPr bwMode="auto">
          <a:xfrm>
            <a:off x="395536" y="4077072"/>
            <a:ext cx="3096344" cy="144016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11A65577-956E-4B81-85AA-2DDFAAECC8EC}"/>
              </a:ext>
            </a:extLst>
          </p:cNvPr>
          <p:cNvSpPr/>
          <p:nvPr/>
        </p:nvSpPr>
        <p:spPr bwMode="auto">
          <a:xfrm>
            <a:off x="1759527" y="2272145"/>
            <a:ext cx="2881746" cy="1787237"/>
          </a:xfrm>
          <a:custGeom>
            <a:avLst/>
            <a:gdLst>
              <a:gd name="connsiteX0" fmla="*/ 0 w 2881746"/>
              <a:gd name="connsiteY0" fmla="*/ 1787237 h 1787237"/>
              <a:gd name="connsiteX1" fmla="*/ 706582 w 2881746"/>
              <a:gd name="connsiteY1" fmla="*/ 443346 h 1787237"/>
              <a:gd name="connsiteX2" fmla="*/ 2881746 w 2881746"/>
              <a:gd name="connsiteY2" fmla="*/ 0 h 178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46" h="1787237">
                <a:moveTo>
                  <a:pt x="0" y="1787237"/>
                </a:moveTo>
                <a:cubicBezTo>
                  <a:pt x="113145" y="1264228"/>
                  <a:pt x="226291" y="741219"/>
                  <a:pt x="706582" y="443346"/>
                </a:cubicBezTo>
                <a:cubicBezTo>
                  <a:pt x="1186873" y="145473"/>
                  <a:pt x="2034309" y="72736"/>
                  <a:pt x="2881746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D464365-A62D-4BBD-85B3-DBE7FC216FD0}"/>
              </a:ext>
            </a:extLst>
          </p:cNvPr>
          <p:cNvSpPr txBox="1"/>
          <p:nvPr/>
        </p:nvSpPr>
        <p:spPr>
          <a:xfrm>
            <a:off x="395536" y="2132856"/>
            <a:ext cx="25074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0070C0"/>
                </a:solidFill>
              </a:rPr>
              <a:t>Scheduler</a:t>
            </a:r>
            <a:r>
              <a:rPr lang="fr-FR" dirty="0">
                <a:solidFill>
                  <a:srgbClr val="0070C0"/>
                </a:solidFill>
              </a:rPr>
              <a:t> de blocs</a:t>
            </a:r>
          </a:p>
          <a:p>
            <a:pPr algn="l"/>
            <a:endParaRPr lang="fr-FR" sz="400" dirty="0">
              <a:solidFill>
                <a:srgbClr val="0070C0"/>
              </a:solidFill>
            </a:endParaRPr>
          </a:p>
          <a:p>
            <a:pPr algn="l"/>
            <a:r>
              <a:rPr lang="fr-FR" dirty="0">
                <a:solidFill>
                  <a:srgbClr val="0070C0"/>
                </a:solidFill>
              </a:rPr>
              <a:t>Modèle </a:t>
            </a:r>
            <a:r>
              <a:rPr lang="fr-FR" u="sng" dirty="0">
                <a:solidFill>
                  <a:srgbClr val="0070C0"/>
                </a:solidFill>
              </a:rPr>
              <a:t>SIM</a:t>
            </a:r>
            <a:r>
              <a:rPr lang="fr-FR" b="1" u="sng" dirty="0">
                <a:solidFill>
                  <a:srgbClr val="0070C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987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/>
              <a:t>Granularité de la grille et des blocs</a:t>
            </a:r>
            <a:endParaRPr lang="fr-FR" i="1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" y="1052736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Créer des blocs contenant un nombre entier de </a:t>
            </a:r>
            <a:r>
              <a:rPr lang="fr-FR" sz="2000" b="1" dirty="0" err="1">
                <a:latin typeface="Arial" charset="0"/>
                <a:cs typeface="Arial" charset="0"/>
              </a:rPr>
              <a:t>warps</a:t>
            </a:r>
            <a:endParaRPr lang="fr-FR" sz="2000" b="1" dirty="0">
              <a:latin typeface="Arial" charset="0"/>
              <a:cs typeface="Arial" charset="0"/>
            </a:endParaRPr>
          </a:p>
          <a:p>
            <a:pPr algn="l"/>
            <a:endParaRPr lang="fr-FR" sz="400" b="1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un décodeur d’instruction pilote 32 threads hardware (≈ 32 ALU)</a:t>
            </a:r>
          </a:p>
          <a:p>
            <a:pPr lvl="1" algn="l"/>
            <a:endParaRPr lang="fr-FR" sz="6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le </a:t>
            </a:r>
            <a:r>
              <a:rPr lang="fr-FR" sz="2000" dirty="0" err="1">
                <a:latin typeface="Arial" charset="0"/>
                <a:cs typeface="Arial" charset="0"/>
              </a:rPr>
              <a:t>scheduler</a:t>
            </a:r>
            <a:r>
              <a:rPr lang="fr-FR" sz="2000" dirty="0">
                <a:latin typeface="Arial" charset="0"/>
                <a:cs typeface="Arial" charset="0"/>
              </a:rPr>
              <a:t> de threads active des </a:t>
            </a:r>
            <a:r>
              <a:rPr lang="fr-FR" sz="2000" dirty="0" err="1">
                <a:latin typeface="Arial" charset="0"/>
                <a:cs typeface="Arial" charset="0"/>
              </a:rPr>
              <a:t>warps</a:t>
            </a:r>
            <a:r>
              <a:rPr lang="fr-FR" sz="2000" dirty="0">
                <a:latin typeface="Arial" charset="0"/>
                <a:cs typeface="Arial" charset="0"/>
              </a:rPr>
              <a:t> de 32 threads si possible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consécutifs en x dans le bloc (il privilégie la dimension en x)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CE8845-C999-4114-AAA5-3878D441A8B0}"/>
              </a:ext>
            </a:extLst>
          </p:cNvPr>
          <p:cNvSpPr txBox="1"/>
          <p:nvPr/>
        </p:nvSpPr>
        <p:spPr>
          <a:xfrm>
            <a:off x="0" y="2636912"/>
            <a:ext cx="83164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Tx/>
              <a:buChar char="•"/>
            </a:pPr>
            <a:endParaRPr lang="fr-FR" sz="700" dirty="0">
              <a:latin typeface="Arial" charset="0"/>
              <a:cs typeface="Arial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Créer des blocs 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d’au moins 32 threads</a:t>
            </a:r>
          </a:p>
          <a:p>
            <a:pPr lvl="1" algn="l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   sinon une partie des ALU seront toujours inutilisées (voir TP) !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6C0FF0-C2E9-4B51-A21E-0046B873A607}"/>
              </a:ext>
            </a:extLst>
          </p:cNvPr>
          <p:cNvSpPr txBox="1"/>
          <p:nvPr/>
        </p:nvSpPr>
        <p:spPr>
          <a:xfrm>
            <a:off x="10228" y="4509120"/>
            <a:ext cx="67220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Tx/>
              <a:buChar char="•"/>
            </a:pPr>
            <a:endParaRPr lang="fr-FR" sz="700" dirty="0">
              <a:latin typeface="Arial" charset="0"/>
              <a:cs typeface="Arial" charset="0"/>
            </a:endParaRPr>
          </a:p>
          <a:p>
            <a:pPr marL="720725" lvl="1" indent="-277813" algn="l">
              <a:buFont typeface="Wingdings" pitchFamily="2" charset="2"/>
              <a:buChar char="à"/>
            </a:pP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Créer des blocs ayant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une dimension en x multiple de 32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sinon la « coalescence » sera moins bonne ou plus compliquée. Voir plus loin….</a:t>
            </a:r>
          </a:p>
          <a:p>
            <a:pPr algn="l"/>
            <a:endParaRPr lang="fr-FR" sz="800" dirty="0">
              <a:solidFill>
                <a:srgbClr val="0000FF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 marL="720725" lvl="1" indent="-277813" algn="l"/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   Mais souvent ca marche encore très bien avec une dimension en x multiple de 16 (voir TP) !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B1AFD68-AE7F-46AD-B443-7263C4E6FCB3}"/>
              </a:ext>
            </a:extLst>
          </p:cNvPr>
          <p:cNvGrpSpPr/>
          <p:nvPr/>
        </p:nvGrpSpPr>
        <p:grpSpPr>
          <a:xfrm>
            <a:off x="7092280" y="4365104"/>
            <a:ext cx="1800200" cy="2117849"/>
            <a:chOff x="6804248" y="4149080"/>
            <a:chExt cx="1800200" cy="2117849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FFAC93E-9325-42E7-8ED9-75E5A24206A8}"/>
                </a:ext>
              </a:extLst>
            </p:cNvPr>
            <p:cNvSpPr/>
            <p:nvPr/>
          </p:nvSpPr>
          <p:spPr bwMode="auto">
            <a:xfrm>
              <a:off x="7020272" y="4653136"/>
              <a:ext cx="1584176" cy="1288160"/>
            </a:xfrm>
            <a:prstGeom prst="cube">
              <a:avLst/>
            </a:prstGeom>
            <a:solidFill>
              <a:srgbClr val="FF99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036428E-9E56-41E9-9F2F-9B563E314E43}"/>
                </a:ext>
              </a:extLst>
            </p:cNvPr>
            <p:cNvGrpSpPr/>
            <p:nvPr/>
          </p:nvGrpSpPr>
          <p:grpSpPr>
            <a:xfrm>
              <a:off x="6804248" y="4149080"/>
              <a:ext cx="1058635" cy="1469777"/>
              <a:chOff x="6804248" y="4149080"/>
              <a:chExt cx="1058635" cy="146977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5D04B1B-899A-4EBF-BC74-D908497D9FDA}"/>
                  </a:ext>
                </a:extLst>
              </p:cNvPr>
              <p:cNvGrpSpPr/>
              <p:nvPr/>
            </p:nvGrpSpPr>
            <p:grpSpPr>
              <a:xfrm>
                <a:off x="6948264" y="4509120"/>
                <a:ext cx="648072" cy="792088"/>
                <a:chOff x="7092280" y="4581128"/>
                <a:chExt cx="648072" cy="792088"/>
              </a:xfrm>
            </p:grpSpPr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F72A1189-0111-4ED6-92BF-B491EF963EEB}"/>
                    </a:ext>
                  </a:extLst>
                </p:cNvPr>
                <p:cNvCxnSpPr/>
                <p:nvPr/>
              </p:nvCxnSpPr>
              <p:spPr bwMode="auto">
                <a:xfrm>
                  <a:off x="7092280" y="4941168"/>
                  <a:ext cx="64807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DDCBBEBF-812A-4162-84E3-4A7E1758AF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092280" y="4941168"/>
                  <a:ext cx="0" cy="43204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A3B8201F-D10F-46C7-9472-C1D3327CC30E}"/>
                    </a:ext>
                  </a:extLst>
                </p:cNvPr>
                <p:cNvCxnSpPr/>
                <p:nvPr/>
              </p:nvCxnSpPr>
              <p:spPr bwMode="auto">
                <a:xfrm flipV="1">
                  <a:off x="7092280" y="4581128"/>
                  <a:ext cx="360040" cy="36004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95F245D-87D1-4044-A4B7-4C3E8C66B5DB}"/>
                  </a:ext>
                </a:extLst>
              </p:cNvPr>
              <p:cNvSpPr txBox="1"/>
              <p:nvPr/>
            </p:nvSpPr>
            <p:spPr>
              <a:xfrm>
                <a:off x="7524328" y="4581128"/>
                <a:ext cx="338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2014A5-EFF1-458C-8854-FBE778C24BF5}"/>
                  </a:ext>
                </a:extLst>
              </p:cNvPr>
              <p:cNvSpPr txBox="1"/>
              <p:nvPr/>
            </p:nvSpPr>
            <p:spPr>
              <a:xfrm>
                <a:off x="6804248" y="5157192"/>
                <a:ext cx="338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y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6708FC6-26ED-4171-93F3-E740F2DBA3A3}"/>
                  </a:ext>
                </a:extLst>
              </p:cNvPr>
              <p:cNvSpPr txBox="1"/>
              <p:nvPr/>
            </p:nvSpPr>
            <p:spPr>
              <a:xfrm>
                <a:off x="7236296" y="414908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z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3850E7F-F350-4610-A4BA-E37A8D5B2DC7}"/>
                </a:ext>
              </a:extLst>
            </p:cNvPr>
            <p:cNvGrpSpPr/>
            <p:nvPr/>
          </p:nvGrpSpPr>
          <p:grpSpPr>
            <a:xfrm>
              <a:off x="7020272" y="5805264"/>
              <a:ext cx="1296144" cy="461665"/>
              <a:chOff x="7020272" y="6135687"/>
              <a:chExt cx="1296144" cy="461665"/>
            </a:xfrm>
          </p:grpSpPr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B4433FBD-DA7E-40F7-8B13-2CE36FAE46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20272" y="6165304"/>
                <a:ext cx="129614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EDF02DB-913F-4E31-BFB2-E717C340C468}"/>
                  </a:ext>
                </a:extLst>
              </p:cNvPr>
              <p:cNvSpPr txBox="1"/>
              <p:nvPr/>
            </p:nvSpPr>
            <p:spPr>
              <a:xfrm>
                <a:off x="7308304" y="6135687"/>
                <a:ext cx="723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k.32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4E58D9C-A2F2-4C21-8FB9-2654FEE517CC}"/>
              </a:ext>
            </a:extLst>
          </p:cNvPr>
          <p:cNvSpPr txBox="1"/>
          <p:nvPr/>
        </p:nvSpPr>
        <p:spPr>
          <a:xfrm>
            <a:off x="0" y="3643746"/>
            <a:ext cx="8352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>
              <a:buFont typeface="Wingdings" pitchFamily="2" charset="2"/>
              <a:buChar char="à"/>
            </a:pP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Créer des blocs ayant 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un nombre de threads multiple de 32</a:t>
            </a:r>
          </a:p>
          <a:p>
            <a:pPr lvl="1" algn="l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   sinon le dernier </a:t>
            </a:r>
            <a:r>
              <a:rPr lang="fr-FR" sz="2000" dirty="0" err="1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warp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sera incomplet et des ALU seront inutilisées</a:t>
            </a:r>
          </a:p>
        </p:txBody>
      </p:sp>
    </p:spTree>
    <p:extLst>
      <p:ext uri="{BB962C8B-B14F-4D97-AF65-F5344CB8AC3E}">
        <p14:creationId xmlns:p14="http://schemas.microsoft.com/office/powerpoint/2010/main" val="35853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/>
              <a:t>Granularité de la grille et des blocs</a:t>
            </a:r>
            <a:endParaRPr lang="fr-FR" i="1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0" y="1052736"/>
            <a:ext cx="8839279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Masquage des temps d’accès mémoires des GPU :</a:t>
            </a:r>
          </a:p>
          <a:p>
            <a:pPr algn="l"/>
            <a:endParaRPr lang="fr-FR" sz="400" b="1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un GPU passe d’un </a:t>
            </a:r>
            <a:r>
              <a:rPr lang="fr-FR" sz="2000" dirty="0" err="1">
                <a:latin typeface="Arial" charset="0"/>
                <a:cs typeface="Arial" charset="0"/>
              </a:rPr>
              <a:t>warp</a:t>
            </a:r>
            <a:r>
              <a:rPr lang="fr-FR" sz="2000" dirty="0">
                <a:latin typeface="Arial" charset="0"/>
                <a:cs typeface="Arial" charset="0"/>
              </a:rPr>
              <a:t> de threads à un autre très rapidement</a:t>
            </a:r>
          </a:p>
          <a:p>
            <a:pPr lvl="1" algn="l"/>
            <a:endParaRPr lang="fr-FR" sz="4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un GPU masque la latence de ses accès mémoires par </a:t>
            </a:r>
            <a:r>
              <a:rPr lang="fr-FR" sz="2000" dirty="0" err="1">
                <a:latin typeface="Arial" charset="0"/>
                <a:cs typeface="Arial" charset="0"/>
              </a:rPr>
              <a:t>multi-threading</a:t>
            </a:r>
            <a:endParaRPr lang="fr-FR" sz="2000" dirty="0">
              <a:latin typeface="Arial" charset="0"/>
              <a:cs typeface="Arial" charset="0"/>
            </a:endParaRPr>
          </a:p>
          <a:p>
            <a:pPr lvl="1" algn="l"/>
            <a:endParaRPr lang="fr-FR" sz="4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endParaRPr lang="fr-FR" sz="700" dirty="0">
              <a:latin typeface="Arial" charset="0"/>
              <a:cs typeface="Arial" charset="0"/>
            </a:endParaRPr>
          </a:p>
          <a:p>
            <a:pPr lvl="1" algn="l">
              <a:buFont typeface="Wingdings" pitchFamily="2" charset="2"/>
              <a:buChar char="à"/>
            </a:pP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Ne pas hésiter à créer un 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grand nombre de petits threads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 GPU</a:t>
            </a:r>
          </a:p>
          <a:p>
            <a:pPr lvl="1" algn="l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    par bloc et un grand nombre de blocs.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67544" y="3254494"/>
            <a:ext cx="5267789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Arial" charset="0"/>
                <a:cs typeface="Arial" charset="0"/>
              </a:rPr>
              <a:t>Pour traiter une table de N éléments :</a:t>
            </a:r>
          </a:p>
          <a:p>
            <a:pPr algn="l"/>
            <a:endParaRPr lang="fr-FR" sz="7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Threads traitant </a:t>
            </a:r>
            <a:r>
              <a:rPr lang="fr-FR" sz="2000" i="1" dirty="0">
                <a:latin typeface="Arial" charset="0"/>
                <a:cs typeface="Arial" charset="0"/>
              </a:rPr>
              <a:t>UN</a:t>
            </a:r>
            <a:r>
              <a:rPr lang="fr-FR" sz="2000" dirty="0">
                <a:latin typeface="Arial" charset="0"/>
                <a:cs typeface="Arial" charset="0"/>
              </a:rPr>
              <a:t> élément chacun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Grille de blocs de </a:t>
            </a:r>
            <a:r>
              <a:rPr lang="fr-FR" sz="2000" i="1" dirty="0">
                <a:latin typeface="Arial" charset="0"/>
                <a:cs typeface="Arial" charset="0"/>
              </a:rPr>
              <a:t>N</a:t>
            </a:r>
            <a:r>
              <a:rPr lang="fr-FR" sz="2000" dirty="0">
                <a:latin typeface="Arial" charset="0"/>
                <a:cs typeface="Arial" charset="0"/>
              </a:rPr>
              <a:t> threads au total</a:t>
            </a:r>
          </a:p>
          <a:p>
            <a:pPr algn="l"/>
            <a:r>
              <a:rPr lang="fr-FR" sz="2000" i="1" dirty="0">
                <a:latin typeface="Arial" charset="0"/>
                <a:cs typeface="Arial" charset="0"/>
              </a:rPr>
              <a:t>    vs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Threads traitant </a:t>
            </a:r>
            <a:r>
              <a:rPr lang="fr-FR" sz="2000" i="1" dirty="0">
                <a:latin typeface="Arial" charset="0"/>
                <a:cs typeface="Arial" charset="0"/>
              </a:rPr>
              <a:t>n</a:t>
            </a:r>
            <a:r>
              <a:rPr lang="fr-FR" sz="2000" dirty="0">
                <a:latin typeface="Arial" charset="0"/>
                <a:cs typeface="Arial" charset="0"/>
              </a:rPr>
              <a:t> éléments chacun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Grille de blocs de </a:t>
            </a:r>
            <a:r>
              <a:rPr lang="fr-FR" sz="2000" i="1" dirty="0">
                <a:latin typeface="Arial" charset="0"/>
                <a:cs typeface="Arial" charset="0"/>
              </a:rPr>
              <a:t>N/n </a:t>
            </a:r>
            <a:r>
              <a:rPr lang="fr-FR" sz="2000" dirty="0">
                <a:latin typeface="Arial" charset="0"/>
                <a:cs typeface="Arial" charset="0"/>
              </a:rPr>
              <a:t>threads au total</a:t>
            </a:r>
          </a:p>
        </p:txBody>
      </p:sp>
      <p:pic>
        <p:nvPicPr>
          <p:cNvPr id="2052" name="Picture 4" descr="RÃ©sultat de recherche d'images pour &quot;ok&quot;">
            <a:extLst>
              <a:ext uri="{FF2B5EF4-FFF2-40B4-BE49-F238E27FC236}">
                <a16:creationId xmlns:a16="http://schemas.microsoft.com/office/drawing/2014/main" id="{4EBC341F-B014-4F62-BAF7-15EA7CD3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502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associÃ©e">
            <a:extLst>
              <a:ext uri="{FF2B5EF4-FFF2-40B4-BE49-F238E27FC236}">
                <a16:creationId xmlns:a16="http://schemas.microsoft.com/office/drawing/2014/main" id="{85BD29BD-910D-4F78-932B-80BB36D9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62264"/>
            <a:ext cx="638944" cy="6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/>
              <a:t>Granularité de la grille et des blocs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" y="1057191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Combien de threads/bloc et de blocs/grille ?</a:t>
            </a:r>
          </a:p>
          <a:p>
            <a:pPr algn="l"/>
            <a:endParaRPr lang="fr-FR" sz="600" b="1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Le </a:t>
            </a:r>
            <a:r>
              <a:rPr lang="fr-FR" sz="2000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scheduler</a:t>
            </a: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des threads d’un blocs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souhaite avoir « beaucoup de threads dans un bloc »</a:t>
            </a:r>
          </a:p>
          <a:p>
            <a:pPr lvl="1" algn="l"/>
            <a:endParaRPr lang="fr-FR" sz="600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Avoir des </a:t>
            </a:r>
            <a:r>
              <a:rPr lang="fr-FR" sz="20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warps</a:t>
            </a:r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de threads en réserve pour recouvrir des temps 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  d’accès à la mémoire</a:t>
            </a:r>
            <a:endParaRPr lang="fr-FR" sz="1000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924944"/>
            <a:ext cx="91440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Le </a:t>
            </a:r>
            <a:r>
              <a:rPr lang="fr-FR" sz="2000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scheduler</a:t>
            </a: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de blocs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souhaite avoir « plein de blocs pas trop gros »</a:t>
            </a:r>
          </a:p>
          <a:p>
            <a:pPr lvl="1" algn="l"/>
            <a:endParaRPr lang="fr-FR" sz="600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Avoir des blocs en réserve pour utiliser tous les SM du GPU</a:t>
            </a: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Participer au multithreading et au recouvrement des temps d’accès RAM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  (chargement de plusieurs blocs « résidents » dans un SM)</a:t>
            </a:r>
          </a:p>
          <a:p>
            <a:pPr algn="l"/>
            <a:endParaRPr lang="fr-FR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/>
            <a:r>
              <a:rPr lang="fr-FR" sz="1800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Rmq</a:t>
            </a:r>
            <a:r>
              <a:rPr lang="fr-FR" sz="1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: le GPU ne démarre un bloc de threads sur un multiprocesseur </a:t>
            </a:r>
          </a:p>
          <a:p>
            <a:pPr lvl="1" algn="l"/>
            <a:r>
              <a:rPr lang="fr-FR" sz="1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que s’il y a assez de registres et autres </a:t>
            </a:r>
            <a:r>
              <a:rPr lang="fr-FR" sz="1800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rsrc</a:t>
            </a:r>
            <a:r>
              <a:rPr lang="fr-FR" sz="1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disponibles </a:t>
            </a:r>
          </a:p>
          <a:p>
            <a:pPr lvl="2" algn="l"/>
            <a:endParaRPr lang="fr-FR" sz="600" i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344613" lvl="2" indent="-444500" algn="l"/>
            <a:r>
              <a:rPr lang="fr-FR" sz="1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   faire des blocs pas trop gros permet d’en charger </a:t>
            </a:r>
          </a:p>
          <a:p>
            <a:pPr marL="1344613" lvl="2" indent="-444500" algn="l"/>
            <a:r>
              <a:rPr lang="fr-FR" sz="1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plus en « résidents » dans un multiprocesseur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A4E5EB-DBC0-4979-8168-7F11F4DFD8B0}"/>
              </a:ext>
            </a:extLst>
          </p:cNvPr>
          <p:cNvSpPr txBox="1"/>
          <p:nvPr/>
        </p:nvSpPr>
        <p:spPr>
          <a:xfrm>
            <a:off x="2699793" y="6021288"/>
            <a:ext cx="518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Vaut-il mieux faire peu de gros blocs ou beaucoup de petits blocs ?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Image associÃ©e">
            <a:extLst>
              <a:ext uri="{FF2B5EF4-FFF2-40B4-BE49-F238E27FC236}">
                <a16:creationId xmlns:a16="http://schemas.microsoft.com/office/drawing/2014/main" id="{EA7F433E-654F-4F51-9B29-9B4CACD3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115961"/>
            <a:ext cx="1224136" cy="17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Exécution d’un programme CUDA</a:t>
            </a:r>
            <a:br>
              <a:rPr lang="fr-FR" dirty="0"/>
            </a:br>
            <a:r>
              <a:rPr lang="fr-FR" sz="4000" dirty="0"/>
              <a:t>Granularité de la grille et des blocs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" y="10571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Combien de threads/bloc et de blocs/grille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041712"/>
            <a:ext cx="914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Faire des blocs de taille moyenne (128/256 threads) pour permettre aux </a:t>
            </a:r>
            <a:r>
              <a:rPr lang="fr-FR" sz="20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deux</a:t>
            </a:r>
            <a:r>
              <a:rPr lang="fr-FR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b="1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schedulers</a:t>
            </a:r>
            <a:r>
              <a:rPr lang="fr-FR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d’optimiser l’exécution</a:t>
            </a:r>
          </a:p>
          <a:p>
            <a:pPr lvl="1" algn="l"/>
            <a:endParaRPr lang="fr-FR" sz="8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NVIDIA propose un outil pour calculer la taille des blocs menant à l’occupation maximale des ressources du GPU</a:t>
            </a:r>
          </a:p>
          <a:p>
            <a:pPr lvl="2" algn="l"/>
            <a:endParaRPr lang="fr-FR" sz="8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Expérimenter des tailles de blocs de 32/64/128/256/512/1024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43369A-700C-4127-BD26-AD006DCE2EAA}"/>
              </a:ext>
            </a:extLst>
          </p:cNvPr>
          <p:cNvSpPr txBox="1"/>
          <p:nvPr/>
        </p:nvSpPr>
        <p:spPr>
          <a:xfrm>
            <a:off x="0" y="4225151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fr-FR" sz="20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La solution optimale dépend du code CUDA et du modèle de GPU</a:t>
            </a:r>
          </a:p>
          <a:p>
            <a:pPr lvl="1" algn="l"/>
            <a:endParaRPr lang="fr-FR" sz="6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260475" lvl="2" indent="-360363" algn="l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Trouver la granularité de grille de blocs optimale peut demander quelques expérimentations…</a:t>
            </a:r>
          </a:p>
          <a:p>
            <a:pPr marL="900112" lvl="2" algn="l"/>
            <a:endParaRPr lang="fr-FR" sz="800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260475" lvl="2" indent="-360363" algn="l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Optimisation très sensible par le passé, moins avec les nouveaux GPU</a:t>
            </a:r>
          </a:p>
          <a:p>
            <a:pPr marL="900112" lvl="2" algn="l"/>
            <a:endParaRPr lang="fr-FR" sz="8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1260475" lvl="2" indent="-360363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Voir TP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91D728-CF36-4441-9D75-531845BDFE41}"/>
              </a:ext>
            </a:extLst>
          </p:cNvPr>
          <p:cNvSpPr txBox="1"/>
          <p:nvPr/>
        </p:nvSpPr>
        <p:spPr>
          <a:xfrm>
            <a:off x="0" y="1676400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sz="20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Plusieurs stratégies possibles :</a:t>
            </a:r>
          </a:p>
        </p:txBody>
      </p:sp>
    </p:spTree>
    <p:extLst>
      <p:ext uri="{BB962C8B-B14F-4D97-AF65-F5344CB8AC3E}">
        <p14:creationId xmlns:p14="http://schemas.microsoft.com/office/powerpoint/2010/main" val="400177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1287"/>
            <a:ext cx="9144000" cy="2667000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3600" dirty="0"/>
            </a:br>
            <a:r>
              <a:rPr lang="fr-FR" sz="3600" b="1" dirty="0"/>
              <a:t>3</a:t>
            </a:r>
            <a:r>
              <a:rPr lang="fr-FR" b="1" dirty="0"/>
              <a:t> – </a:t>
            </a:r>
            <a:r>
              <a:rPr lang="fr-FR" b="1" dirty="0">
                <a:solidFill>
                  <a:schemeClr val="tx1"/>
                </a:solidFill>
              </a:rPr>
              <a:t>Compilation d’un </a:t>
            </a:r>
            <a:r>
              <a:rPr lang="fr-FR" b="1" dirty="0" err="1">
                <a:solidFill>
                  <a:schemeClr val="tx1"/>
                </a:solidFill>
              </a:rPr>
              <a:t>pgm</a:t>
            </a:r>
            <a:r>
              <a:rPr lang="fr-FR" b="1" dirty="0">
                <a:solidFill>
                  <a:schemeClr val="tx1"/>
                </a:solidFill>
              </a:rPr>
              <a:t> CUDA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39" name="AutoShape 3" descr="Parchemin"/>
          <p:cNvSpPr>
            <a:spLocks noChangeArrowheads="1"/>
          </p:cNvSpPr>
          <p:nvPr/>
        </p:nvSpPr>
        <p:spPr bwMode="auto">
          <a:xfrm>
            <a:off x="1350963" y="3779838"/>
            <a:ext cx="6510337" cy="1323975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/>
              <a:t> Compilation 100% CUDA</a:t>
            </a:r>
          </a:p>
          <a:p>
            <a:pPr algn="l">
              <a:buFontTx/>
              <a:buChar char="•"/>
            </a:pPr>
            <a:r>
              <a:rPr lang="fr-FR" sz="2800" dirty="0"/>
              <a:t> Compilation mixte CUDA &amp; C++</a:t>
            </a:r>
          </a:p>
        </p:txBody>
      </p:sp>
    </p:spTree>
    <p:extLst>
      <p:ext uri="{BB962C8B-B14F-4D97-AF65-F5344CB8AC3E}">
        <p14:creationId xmlns:p14="http://schemas.microsoft.com/office/powerpoint/2010/main" val="70353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Compilation et exécution en CUDA </a:t>
            </a:r>
            <a:br>
              <a:rPr lang="fr-FR" dirty="0"/>
            </a:br>
            <a:r>
              <a:rPr lang="fr-FR" dirty="0"/>
              <a:t>Compilation 100% CUDA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158875"/>
            <a:ext cx="910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Compilation d’applications CUDA – entièrement développées en CUDA :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30163" y="1858963"/>
            <a:ext cx="3087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FR" sz="2000">
                <a:latin typeface="Arial" charset="0"/>
                <a:cs typeface="Arial" charset="0"/>
              </a:rPr>
              <a:t>Définitions de variables et fonctions avec </a:t>
            </a:r>
          </a:p>
          <a:p>
            <a:pPr algn="r"/>
            <a:r>
              <a:rPr lang="fr-FR" sz="2000">
                <a:latin typeface="Arial" charset="0"/>
                <a:cs typeface="Arial" charset="0"/>
              </a:rPr>
              <a:t>« qualificateurs » CUDA</a:t>
            </a:r>
          </a:p>
        </p:txBody>
      </p:sp>
      <p:sp>
        <p:nvSpPr>
          <p:cNvPr id="15365" name="Line 19"/>
          <p:cNvSpPr>
            <a:spLocks noChangeShapeType="1"/>
          </p:cNvSpPr>
          <p:nvPr/>
        </p:nvSpPr>
        <p:spPr bwMode="auto">
          <a:xfrm>
            <a:off x="3087688" y="2411413"/>
            <a:ext cx="498475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66" name="Text Box 33"/>
          <p:cNvSpPr txBox="1">
            <a:spLocks noChangeArrowheads="1"/>
          </p:cNvSpPr>
          <p:nvPr/>
        </p:nvSpPr>
        <p:spPr bwMode="auto">
          <a:xfrm>
            <a:off x="1082675" y="3873500"/>
            <a:ext cx="2035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>
                <a:latin typeface="Arial" charset="0"/>
                <a:cs typeface="Arial" charset="0"/>
              </a:rPr>
              <a:t>Code C, ou C++</a:t>
            </a:r>
          </a:p>
          <a:p>
            <a:pPr algn="r"/>
            <a:r>
              <a:rPr lang="fr-FR" sz="2000">
                <a:latin typeface="Arial" charset="0"/>
                <a:cs typeface="Arial" charset="0"/>
              </a:rPr>
              <a:t>« standard »</a:t>
            </a:r>
          </a:p>
        </p:txBody>
      </p:sp>
      <p:sp>
        <p:nvSpPr>
          <p:cNvPr id="15367" name="Text Box 36"/>
          <p:cNvSpPr txBox="1">
            <a:spLocks noChangeArrowheads="1"/>
          </p:cNvSpPr>
          <p:nvPr/>
        </p:nvSpPr>
        <p:spPr bwMode="auto">
          <a:xfrm>
            <a:off x="243858" y="5189538"/>
            <a:ext cx="88455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Pour les codes C/C++ simples :</a:t>
            </a:r>
          </a:p>
          <a:p>
            <a:pPr algn="l"/>
            <a:endParaRPr lang="fr-FR" sz="800" dirty="0">
              <a:latin typeface="Arial" charset="0"/>
              <a:cs typeface="Arial" charset="0"/>
            </a:endParaRPr>
          </a:p>
          <a:p>
            <a:pPr marL="266700" lvl="1" algn="l">
              <a:buFont typeface="Wingdings" pitchFamily="2" charset="2"/>
              <a:buChar char="à"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Il est possible de simplement </a:t>
            </a:r>
            <a:r>
              <a:rPr lang="fr-FR" sz="2000" dirty="0">
                <a:latin typeface="Arial" charset="0"/>
                <a:cs typeface="Arial" charset="0"/>
              </a:rPr>
              <a:t>tout recompiler en </a:t>
            </a:r>
            <a:r>
              <a:rPr lang="fr-FR" sz="1800" b="1" dirty="0" err="1">
                <a:latin typeface="Arial" charset="0"/>
                <a:cs typeface="Arial" charset="0"/>
              </a:rPr>
              <a:t>nvcc</a:t>
            </a:r>
            <a:r>
              <a:rPr lang="fr-FR" sz="1800" b="1" dirty="0">
                <a:latin typeface="Arial" charset="0"/>
                <a:cs typeface="Arial" charset="0"/>
              </a:rPr>
              <a:t> </a:t>
            </a:r>
          </a:p>
          <a:p>
            <a:pPr marL="266700" lvl="1" algn="l"/>
            <a:r>
              <a:rPr lang="fr-FR" sz="2000" dirty="0">
                <a:latin typeface="Arial" charset="0"/>
                <a:cs typeface="Arial" charset="0"/>
              </a:rPr>
              <a:t>     dans des fichiers xxx.cu (et  xxx.cc  incluant </a:t>
            </a:r>
            <a:r>
              <a:rPr lang="fr-FR" sz="2000" i="1" dirty="0" err="1">
                <a:latin typeface="Arial" charset="0"/>
                <a:cs typeface="Arial" charset="0"/>
              </a:rPr>
              <a:t>cuda.h</a:t>
            </a:r>
            <a:r>
              <a:rPr lang="fr-FR" sz="2000" dirty="0">
                <a:latin typeface="Arial" charset="0"/>
                <a:cs typeface="Arial" charset="0"/>
              </a:rPr>
              <a:t> et </a:t>
            </a:r>
            <a:r>
              <a:rPr lang="fr-FR" sz="2000" i="1" dirty="0" err="1">
                <a:latin typeface="Arial" charset="0"/>
                <a:cs typeface="Arial" charset="0"/>
              </a:rPr>
              <a:t>cuda_runtime.h</a:t>
            </a:r>
            <a:r>
              <a:rPr lang="fr-FR" dirty="0">
                <a:latin typeface="Arial" charset="0"/>
                <a:cs typeface="Arial" charset="0"/>
              </a:rPr>
              <a:t>)</a:t>
            </a:r>
          </a:p>
          <a:p>
            <a:pPr marL="266700" lvl="1" algn="l"/>
            <a:endParaRPr lang="fr-FR" sz="800" dirty="0">
              <a:latin typeface="Arial" charset="0"/>
              <a:cs typeface="Arial" charset="0"/>
            </a:endParaRPr>
          </a:p>
          <a:p>
            <a:pPr marL="266700" lvl="1" algn="l"/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fr-FR" sz="2000" dirty="0">
                <a:latin typeface="Arial" charset="0"/>
                <a:cs typeface="Arial" charset="0"/>
              </a:rPr>
              <a:t>Mais les optimisations sérielles peuvent en souffrir…</a:t>
            </a:r>
          </a:p>
        </p:txBody>
      </p:sp>
      <p:sp>
        <p:nvSpPr>
          <p:cNvPr id="15372" name="AutoShape 4"/>
          <p:cNvSpPr>
            <a:spLocks noChangeArrowheads="1"/>
          </p:cNvSpPr>
          <p:nvPr/>
        </p:nvSpPr>
        <p:spPr bwMode="auto">
          <a:xfrm>
            <a:off x="3626586" y="2238373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3" name="AutoShape 5"/>
          <p:cNvSpPr>
            <a:spLocks noChangeArrowheads="1"/>
          </p:cNvSpPr>
          <p:nvPr/>
        </p:nvSpPr>
        <p:spPr bwMode="auto">
          <a:xfrm>
            <a:off x="3842476" y="2428873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4" name="AutoShape 6"/>
          <p:cNvSpPr>
            <a:spLocks noChangeArrowheads="1"/>
          </p:cNvSpPr>
          <p:nvPr/>
        </p:nvSpPr>
        <p:spPr bwMode="auto">
          <a:xfrm>
            <a:off x="4058366" y="2619373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5" name="AutoShape 7"/>
          <p:cNvSpPr>
            <a:spLocks noChangeArrowheads="1"/>
          </p:cNvSpPr>
          <p:nvPr/>
        </p:nvSpPr>
        <p:spPr bwMode="auto">
          <a:xfrm>
            <a:off x="4274256" y="2809874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6" name="AutoShape 8"/>
          <p:cNvSpPr>
            <a:spLocks noChangeArrowheads="1"/>
          </p:cNvSpPr>
          <p:nvPr/>
        </p:nvSpPr>
        <p:spPr bwMode="auto">
          <a:xfrm>
            <a:off x="4490146" y="3000374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7" name="AutoShape 9"/>
          <p:cNvSpPr>
            <a:spLocks noChangeArrowheads="1"/>
          </p:cNvSpPr>
          <p:nvPr/>
        </p:nvSpPr>
        <p:spPr bwMode="auto">
          <a:xfrm>
            <a:off x="4706036" y="3190875"/>
            <a:ext cx="1036590" cy="1215840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78" name="Text Box 10"/>
          <p:cNvSpPr txBox="1">
            <a:spLocks noChangeArrowheads="1"/>
          </p:cNvSpPr>
          <p:nvPr/>
        </p:nvSpPr>
        <p:spPr bwMode="auto">
          <a:xfrm>
            <a:off x="3615474" y="4512020"/>
            <a:ext cx="5168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Fichiers </a:t>
            </a:r>
            <a:r>
              <a:rPr lang="fr-FR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xxx.cu </a:t>
            </a:r>
            <a:r>
              <a:rPr lang="fr-FR" sz="2000" dirty="0">
                <a:latin typeface="Arial" charset="0"/>
                <a:cs typeface="Arial" charset="0"/>
              </a:rPr>
              <a:t>et </a:t>
            </a:r>
            <a:r>
              <a:rPr lang="fr-FR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xxx.h</a:t>
            </a:r>
            <a:r>
              <a:rPr lang="fr-FR" sz="1800" b="1" dirty="0">
                <a:latin typeface="Arial" charset="0"/>
                <a:cs typeface="Arial" charset="0"/>
              </a:rPr>
              <a:t>, </a:t>
            </a:r>
            <a:r>
              <a:rPr lang="fr-FR" sz="2000" dirty="0">
                <a:latin typeface="Arial" charset="0"/>
                <a:cs typeface="Arial" charset="0"/>
              </a:rPr>
              <a:t>et</a:t>
            </a:r>
            <a:r>
              <a:rPr lang="fr-FR" sz="1800" b="1" dirty="0">
                <a:latin typeface="Arial" charset="0"/>
                <a:cs typeface="Arial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xxx.cc</a:t>
            </a:r>
            <a:r>
              <a:rPr lang="fr-FR" sz="1800" b="1" dirty="0">
                <a:latin typeface="Arial" charset="0"/>
                <a:cs typeface="Arial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incluant si besoin </a:t>
            </a:r>
            <a:r>
              <a:rPr lang="fr-FR" sz="1800" b="1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cuda.h</a:t>
            </a:r>
            <a:r>
              <a:rPr lang="fr-FR" sz="2000" dirty="0">
                <a:latin typeface="Arial" charset="0"/>
                <a:cs typeface="Arial" charset="0"/>
              </a:rPr>
              <a:t> et </a:t>
            </a:r>
            <a:r>
              <a:rPr lang="fr-FR" sz="1800" b="1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cuda_runtime.h</a:t>
            </a:r>
            <a:endParaRPr lang="fr-FR" sz="1800" b="1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5379" name="AutoShape 11"/>
          <p:cNvSpPr>
            <a:spLocks/>
          </p:cNvSpPr>
          <p:nvPr/>
        </p:nvSpPr>
        <p:spPr bwMode="auto">
          <a:xfrm>
            <a:off x="5732060" y="2133317"/>
            <a:ext cx="295278" cy="2329501"/>
          </a:xfrm>
          <a:prstGeom prst="rightBrace">
            <a:avLst>
              <a:gd name="adj1" fmla="val 7600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15380" name="Text Box 13"/>
          <p:cNvSpPr txBox="1">
            <a:spLocks noChangeArrowheads="1"/>
          </p:cNvSpPr>
          <p:nvPr/>
        </p:nvSpPr>
        <p:spPr bwMode="auto">
          <a:xfrm>
            <a:off x="6292813" y="2996209"/>
            <a:ext cx="710418" cy="36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>
                <a:latin typeface="Arial" charset="0"/>
                <a:cs typeface="Arial" charset="0"/>
              </a:rPr>
              <a:t>nvcc</a:t>
            </a:r>
          </a:p>
        </p:txBody>
      </p:sp>
      <p:sp>
        <p:nvSpPr>
          <p:cNvPr id="15381" name="Oval 14"/>
          <p:cNvSpPr>
            <a:spLocks noChangeArrowheads="1"/>
          </p:cNvSpPr>
          <p:nvPr/>
        </p:nvSpPr>
        <p:spPr bwMode="auto">
          <a:xfrm>
            <a:off x="7257893" y="2972397"/>
            <a:ext cx="1425509" cy="613524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2000">
                <a:latin typeface="Arial" charset="0"/>
                <a:cs typeface="Arial" charset="0"/>
              </a:rPr>
              <a:t>binaire</a:t>
            </a:r>
          </a:p>
        </p:txBody>
      </p:sp>
      <p:sp>
        <p:nvSpPr>
          <p:cNvPr id="15382" name="Text Box 15"/>
          <p:cNvSpPr txBox="1">
            <a:spLocks noChangeArrowheads="1"/>
          </p:cNvSpPr>
          <p:nvPr/>
        </p:nvSpPr>
        <p:spPr bwMode="auto">
          <a:xfrm>
            <a:off x="7042641" y="3630743"/>
            <a:ext cx="1894984" cy="58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Codes CPU et </a:t>
            </a:r>
          </a:p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GPU intégrés</a:t>
            </a:r>
          </a:p>
        </p:txBody>
      </p:sp>
      <p:sp>
        <p:nvSpPr>
          <p:cNvPr id="15383" name="Rectangle 16"/>
          <p:cNvSpPr>
            <a:spLocks noChangeArrowheads="1"/>
          </p:cNvSpPr>
          <p:nvPr/>
        </p:nvSpPr>
        <p:spPr bwMode="auto">
          <a:xfrm>
            <a:off x="3467100" y="1930399"/>
            <a:ext cx="5426753" cy="31465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15384" name="Connecteur droit avec flèche 23"/>
          <p:cNvCxnSpPr>
            <a:cxnSpLocks noChangeShapeType="1"/>
          </p:cNvCxnSpPr>
          <p:nvPr/>
        </p:nvCxnSpPr>
        <p:spPr bwMode="auto">
          <a:xfrm>
            <a:off x="6103287" y="3305855"/>
            <a:ext cx="1104354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69" name="Text Box 33"/>
          <p:cNvSpPr txBox="1">
            <a:spLocks noChangeArrowheads="1"/>
          </p:cNvSpPr>
          <p:nvPr/>
        </p:nvSpPr>
        <p:spPr bwMode="auto">
          <a:xfrm>
            <a:off x="25400" y="3016250"/>
            <a:ext cx="3092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FR" sz="2000" dirty="0">
                <a:latin typeface="Arial" charset="0"/>
                <a:cs typeface="Arial" charset="0"/>
              </a:rPr>
              <a:t>Code C, ou C++ avec des appels à la lib CUDA</a:t>
            </a:r>
          </a:p>
        </p:txBody>
      </p:sp>
      <p:sp>
        <p:nvSpPr>
          <p:cNvPr id="15370" name="Line 19"/>
          <p:cNvSpPr>
            <a:spLocks noChangeShapeType="1"/>
          </p:cNvSpPr>
          <p:nvPr/>
        </p:nvSpPr>
        <p:spPr bwMode="auto">
          <a:xfrm>
            <a:off x="3097213" y="3346450"/>
            <a:ext cx="737808" cy="2156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71" name="Line 19"/>
          <p:cNvSpPr>
            <a:spLocks noChangeShapeType="1"/>
          </p:cNvSpPr>
          <p:nvPr/>
        </p:nvSpPr>
        <p:spPr bwMode="auto">
          <a:xfrm flipV="1">
            <a:off x="3086100" y="3944202"/>
            <a:ext cx="1172001" cy="2928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6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Compilation et exécution en CUDA </a:t>
            </a:r>
            <a:br>
              <a:rPr lang="fr-FR" dirty="0"/>
            </a:br>
            <a:r>
              <a:rPr lang="fr-FR" dirty="0"/>
              <a:t>Compilation mixte CUDA &amp; C++</a:t>
            </a:r>
          </a:p>
        </p:txBody>
      </p:sp>
      <p:sp>
        <p:nvSpPr>
          <p:cNvPr id="16387" name="Text Box 22"/>
          <p:cNvSpPr txBox="1">
            <a:spLocks noChangeArrowheads="1"/>
          </p:cNvSpPr>
          <p:nvPr/>
        </p:nvSpPr>
        <p:spPr bwMode="auto">
          <a:xfrm>
            <a:off x="0" y="1158875"/>
            <a:ext cx="8750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Compilation d’applications CUDA – avec récupération de code C/C++ :</a:t>
            </a:r>
          </a:p>
        </p:txBody>
      </p:sp>
      <p:sp>
        <p:nvSpPr>
          <p:cNvPr id="16388" name="Rectangle 36"/>
          <p:cNvSpPr>
            <a:spLocks noChangeArrowheads="1"/>
          </p:cNvSpPr>
          <p:nvPr/>
        </p:nvSpPr>
        <p:spPr bwMode="auto">
          <a:xfrm>
            <a:off x="117475" y="1839913"/>
            <a:ext cx="8905875" cy="3641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16389" name="Group 37"/>
          <p:cNvGrpSpPr>
            <a:grpSpLocks/>
          </p:cNvGrpSpPr>
          <p:nvPr/>
        </p:nvGrpSpPr>
        <p:grpSpPr bwMode="auto">
          <a:xfrm>
            <a:off x="223838" y="1949450"/>
            <a:ext cx="1223962" cy="1597025"/>
            <a:chOff x="1821" y="1612"/>
            <a:chExt cx="925" cy="1006"/>
          </a:xfrm>
        </p:grpSpPr>
        <p:sp>
          <p:nvSpPr>
            <p:cNvPr id="16417" name="AutoShape 24"/>
            <p:cNvSpPr>
              <a:spLocks noChangeArrowheads="1"/>
            </p:cNvSpPr>
            <p:nvPr/>
          </p:nvSpPr>
          <p:spPr bwMode="auto">
            <a:xfrm>
              <a:off x="1821" y="16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8" name="AutoShape 25"/>
            <p:cNvSpPr>
              <a:spLocks noChangeArrowheads="1"/>
            </p:cNvSpPr>
            <p:nvPr/>
          </p:nvSpPr>
          <p:spPr bwMode="auto">
            <a:xfrm>
              <a:off x="1957" y="173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9" name="AutoShape 26"/>
            <p:cNvSpPr>
              <a:spLocks noChangeArrowheads="1"/>
            </p:cNvSpPr>
            <p:nvPr/>
          </p:nvSpPr>
          <p:spPr bwMode="auto">
            <a:xfrm>
              <a:off x="2093" y="185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grpSp>
        <p:nvGrpSpPr>
          <p:cNvPr id="16390" name="Group 38"/>
          <p:cNvGrpSpPr>
            <a:grpSpLocks/>
          </p:cNvGrpSpPr>
          <p:nvPr/>
        </p:nvGrpSpPr>
        <p:grpSpPr bwMode="auto">
          <a:xfrm>
            <a:off x="225425" y="3697288"/>
            <a:ext cx="1236663" cy="1597025"/>
            <a:chOff x="2229" y="1972"/>
            <a:chExt cx="925" cy="1006"/>
          </a:xfrm>
        </p:grpSpPr>
        <p:sp>
          <p:nvSpPr>
            <p:cNvPr id="16414" name="AutoShape 27"/>
            <p:cNvSpPr>
              <a:spLocks noChangeArrowheads="1"/>
            </p:cNvSpPr>
            <p:nvPr/>
          </p:nvSpPr>
          <p:spPr bwMode="auto">
            <a:xfrm>
              <a:off x="2229" y="197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5" name="AutoShape 28"/>
            <p:cNvSpPr>
              <a:spLocks noChangeArrowheads="1"/>
            </p:cNvSpPr>
            <p:nvPr/>
          </p:nvSpPr>
          <p:spPr bwMode="auto">
            <a:xfrm>
              <a:off x="2365" y="209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6" name="AutoShape 29"/>
            <p:cNvSpPr>
              <a:spLocks noChangeArrowheads="1"/>
            </p:cNvSpPr>
            <p:nvPr/>
          </p:nvSpPr>
          <p:spPr bwMode="auto">
            <a:xfrm>
              <a:off x="2501" y="22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sp>
        <p:nvSpPr>
          <p:cNvPr id="16391" name="Line 32"/>
          <p:cNvSpPr>
            <a:spLocks noChangeShapeType="1"/>
          </p:cNvSpPr>
          <p:nvPr/>
        </p:nvSpPr>
        <p:spPr bwMode="auto">
          <a:xfrm>
            <a:off x="2576513" y="2811463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2" name="Oval 34"/>
          <p:cNvSpPr>
            <a:spLocks noChangeArrowheads="1"/>
          </p:cNvSpPr>
          <p:nvPr/>
        </p:nvSpPr>
        <p:spPr bwMode="auto">
          <a:xfrm>
            <a:off x="7172325" y="3365500"/>
            <a:ext cx="1425575" cy="6127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2000">
                <a:latin typeface="Arial" charset="0"/>
                <a:cs typeface="Arial" charset="0"/>
              </a:rPr>
              <a:t>binaire</a:t>
            </a:r>
          </a:p>
        </p:txBody>
      </p:sp>
      <p:sp>
        <p:nvSpPr>
          <p:cNvPr id="16393" name="Text Box 35"/>
          <p:cNvSpPr txBox="1">
            <a:spLocks noChangeArrowheads="1"/>
          </p:cNvSpPr>
          <p:nvPr/>
        </p:nvSpPr>
        <p:spPr bwMode="auto">
          <a:xfrm>
            <a:off x="6980238" y="4044950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Codes CPU et </a:t>
            </a:r>
          </a:p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GPU intégrés</a:t>
            </a:r>
          </a:p>
        </p:txBody>
      </p:sp>
      <p:sp>
        <p:nvSpPr>
          <p:cNvPr id="16394" name="Text Box 30"/>
          <p:cNvSpPr txBox="1">
            <a:spLocks noChangeArrowheads="1"/>
          </p:cNvSpPr>
          <p:nvPr/>
        </p:nvSpPr>
        <p:spPr bwMode="auto">
          <a:xfrm>
            <a:off x="1416050" y="4324350"/>
            <a:ext cx="11544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Fichiers </a:t>
            </a:r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yyy.cu</a:t>
            </a:r>
            <a:r>
              <a:rPr lang="fr-FR" sz="2000" b="1" dirty="0">
                <a:latin typeface="Arial" charset="0"/>
                <a:cs typeface="Arial" charset="0"/>
              </a:rPr>
              <a:t>,</a:t>
            </a:r>
            <a:endParaRPr lang="fr-FR" sz="20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yyy.cc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et </a:t>
            </a:r>
            <a:r>
              <a:rPr lang="fr-FR" sz="20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yyy.h</a:t>
            </a:r>
            <a:endParaRPr lang="fr-FR" sz="2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6395" name="Text Box 39"/>
          <p:cNvSpPr txBox="1">
            <a:spLocks noChangeArrowheads="1"/>
          </p:cNvSpPr>
          <p:nvPr/>
        </p:nvSpPr>
        <p:spPr bwMode="auto">
          <a:xfrm>
            <a:off x="1416050" y="2466975"/>
            <a:ext cx="1123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Fichiers</a:t>
            </a:r>
          </a:p>
          <a:p>
            <a:pPr algn="l">
              <a:lnSpc>
                <a:spcPct val="80000"/>
              </a:lnSpc>
            </a:pPr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xxx.cc</a:t>
            </a:r>
          </a:p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et </a:t>
            </a:r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xxx.h</a:t>
            </a:r>
          </a:p>
        </p:txBody>
      </p:sp>
      <p:grpSp>
        <p:nvGrpSpPr>
          <p:cNvPr id="16396" name="Group 43"/>
          <p:cNvGrpSpPr>
            <a:grpSpLocks/>
          </p:cNvGrpSpPr>
          <p:nvPr/>
        </p:nvGrpSpPr>
        <p:grpSpPr bwMode="auto">
          <a:xfrm>
            <a:off x="3998913" y="1970088"/>
            <a:ext cx="1223962" cy="1597025"/>
            <a:chOff x="1821" y="1612"/>
            <a:chExt cx="925" cy="1006"/>
          </a:xfrm>
        </p:grpSpPr>
        <p:sp>
          <p:nvSpPr>
            <p:cNvPr id="16411" name="AutoShape 44"/>
            <p:cNvSpPr>
              <a:spLocks noChangeArrowheads="1"/>
            </p:cNvSpPr>
            <p:nvPr/>
          </p:nvSpPr>
          <p:spPr bwMode="auto">
            <a:xfrm>
              <a:off x="1821" y="16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2" name="AutoShape 45"/>
            <p:cNvSpPr>
              <a:spLocks noChangeArrowheads="1"/>
            </p:cNvSpPr>
            <p:nvPr/>
          </p:nvSpPr>
          <p:spPr bwMode="auto">
            <a:xfrm>
              <a:off x="1957" y="173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3" name="AutoShape 46"/>
            <p:cNvSpPr>
              <a:spLocks noChangeArrowheads="1"/>
            </p:cNvSpPr>
            <p:nvPr/>
          </p:nvSpPr>
          <p:spPr bwMode="auto">
            <a:xfrm>
              <a:off x="2093" y="185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grpSp>
        <p:nvGrpSpPr>
          <p:cNvPr id="16397" name="Group 47"/>
          <p:cNvGrpSpPr>
            <a:grpSpLocks/>
          </p:cNvGrpSpPr>
          <p:nvPr/>
        </p:nvGrpSpPr>
        <p:grpSpPr bwMode="auto">
          <a:xfrm>
            <a:off x="4000500" y="3717925"/>
            <a:ext cx="1236663" cy="1597025"/>
            <a:chOff x="2229" y="1972"/>
            <a:chExt cx="925" cy="1006"/>
          </a:xfrm>
        </p:grpSpPr>
        <p:sp>
          <p:nvSpPr>
            <p:cNvPr id="16408" name="AutoShape 48"/>
            <p:cNvSpPr>
              <a:spLocks noChangeArrowheads="1"/>
            </p:cNvSpPr>
            <p:nvPr/>
          </p:nvSpPr>
          <p:spPr bwMode="auto">
            <a:xfrm>
              <a:off x="2229" y="197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09" name="AutoShape 49"/>
            <p:cNvSpPr>
              <a:spLocks noChangeArrowheads="1"/>
            </p:cNvSpPr>
            <p:nvPr/>
          </p:nvSpPr>
          <p:spPr bwMode="auto">
            <a:xfrm>
              <a:off x="2365" y="209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6410" name="AutoShape 50"/>
            <p:cNvSpPr>
              <a:spLocks noChangeArrowheads="1"/>
            </p:cNvSpPr>
            <p:nvPr/>
          </p:nvSpPr>
          <p:spPr bwMode="auto">
            <a:xfrm>
              <a:off x="2501" y="22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sp>
        <p:nvSpPr>
          <p:cNvPr id="16398" name="Text Box 53"/>
          <p:cNvSpPr txBox="1">
            <a:spLocks noChangeArrowheads="1"/>
          </p:cNvSpPr>
          <p:nvPr/>
        </p:nvSpPr>
        <p:spPr bwMode="auto">
          <a:xfrm>
            <a:off x="5116513" y="3405188"/>
            <a:ext cx="1154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>
                <a:latin typeface="Arial" charset="0"/>
                <a:cs typeface="Arial" charset="0"/>
              </a:rPr>
              <a:t>Fichiers </a:t>
            </a:r>
          </a:p>
          <a:p>
            <a:pPr algn="l"/>
            <a:r>
              <a:rPr lang="fr-FR" sz="2000">
                <a:latin typeface="Arial" charset="0"/>
                <a:cs typeface="Arial" charset="0"/>
              </a:rPr>
              <a:t>objets</a:t>
            </a:r>
          </a:p>
        </p:txBody>
      </p:sp>
      <p:sp>
        <p:nvSpPr>
          <p:cNvPr id="16399" name="Line 54"/>
          <p:cNvSpPr>
            <a:spLocks noChangeShapeType="1"/>
          </p:cNvSpPr>
          <p:nvPr/>
        </p:nvSpPr>
        <p:spPr bwMode="auto">
          <a:xfrm>
            <a:off x="5230813" y="2833688"/>
            <a:ext cx="1843087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400" name="Line 55"/>
          <p:cNvSpPr>
            <a:spLocks noChangeShapeType="1"/>
          </p:cNvSpPr>
          <p:nvPr/>
        </p:nvSpPr>
        <p:spPr bwMode="auto">
          <a:xfrm flipV="1">
            <a:off x="5227638" y="3744913"/>
            <a:ext cx="184150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401" name="Text Box 58"/>
          <p:cNvSpPr txBox="1">
            <a:spLocks noChangeArrowheads="1"/>
          </p:cNvSpPr>
          <p:nvPr/>
        </p:nvSpPr>
        <p:spPr bwMode="auto">
          <a:xfrm>
            <a:off x="236538" y="5610225"/>
            <a:ext cx="8874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Code C++ métier : fichiers </a:t>
            </a:r>
            <a:r>
              <a:rPr lang="fr-FR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.cc </a:t>
            </a:r>
            <a:r>
              <a:rPr lang="fr-FR" sz="2000" dirty="0">
                <a:latin typeface="Arial" charset="0"/>
                <a:cs typeface="Arial" charset="0"/>
              </a:rPr>
              <a:t>compilés en </a:t>
            </a:r>
            <a:r>
              <a:rPr lang="fr-FR" sz="2000" b="1" dirty="0" err="1">
                <a:latin typeface="Arial" charset="0"/>
                <a:cs typeface="Arial" charset="0"/>
              </a:rPr>
              <a:t>nvcc</a:t>
            </a:r>
            <a:r>
              <a:rPr lang="fr-FR" sz="2000" b="1" dirty="0">
                <a:latin typeface="Arial" charset="0"/>
                <a:cs typeface="Arial" charset="0"/>
              </a:rPr>
              <a:t> </a:t>
            </a:r>
          </a:p>
          <a:p>
            <a:pPr algn="l">
              <a:buFontTx/>
              <a:buChar char="•"/>
            </a:pPr>
            <a:r>
              <a:rPr lang="fr-FR" sz="2000" b="1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Code CUDA         : fichiers 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  <a:r>
              <a:rPr lang="fr-FR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cu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compilés en </a:t>
            </a:r>
            <a:r>
              <a:rPr lang="fr-FR" sz="2000" b="1" dirty="0" err="1">
                <a:latin typeface="Arial" charset="0"/>
                <a:cs typeface="Arial" charset="0"/>
              </a:rPr>
              <a:t>nvcc</a:t>
            </a:r>
            <a:endParaRPr lang="fr-FR" sz="2000" dirty="0">
              <a:latin typeface="Arial" charset="0"/>
              <a:cs typeface="Arial" charset="0"/>
            </a:endParaRPr>
          </a:p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Edition de liens : des pbs peuvent encore apparaître avec des </a:t>
            </a:r>
            <a:r>
              <a:rPr lang="fr-FR" sz="2000" dirty="0" err="1">
                <a:latin typeface="Arial" charset="0"/>
                <a:cs typeface="Arial" charset="0"/>
              </a:rPr>
              <a:t>templates</a:t>
            </a:r>
            <a:r>
              <a:rPr lang="fr-FR" sz="2000" dirty="0">
                <a:latin typeface="Arial" charset="0"/>
                <a:cs typeface="Arial" charset="0"/>
              </a:rPr>
              <a:t> …</a:t>
            </a:r>
          </a:p>
        </p:txBody>
      </p:sp>
      <p:sp>
        <p:nvSpPr>
          <p:cNvPr id="16402" name="ZoneTexte 33"/>
          <p:cNvSpPr txBox="1">
            <a:spLocks noChangeArrowheads="1"/>
          </p:cNvSpPr>
          <p:nvPr/>
        </p:nvSpPr>
        <p:spPr bwMode="auto">
          <a:xfrm>
            <a:off x="1412875" y="1995488"/>
            <a:ext cx="173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Legacy code</a:t>
            </a:r>
          </a:p>
        </p:txBody>
      </p:sp>
      <p:sp>
        <p:nvSpPr>
          <p:cNvPr id="16403" name="ZoneTexte 34"/>
          <p:cNvSpPr txBox="1">
            <a:spLocks noChangeArrowheads="1"/>
          </p:cNvSpPr>
          <p:nvPr/>
        </p:nvSpPr>
        <p:spPr bwMode="auto">
          <a:xfrm>
            <a:off x="1387475" y="3821113"/>
            <a:ext cx="1641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FF0000"/>
                </a:solidFill>
                <a:latin typeface="Arial" charset="0"/>
                <a:cs typeface="Arial" charset="0"/>
              </a:rPr>
              <a:t>Code CUDA</a:t>
            </a:r>
          </a:p>
        </p:txBody>
      </p:sp>
      <p:sp>
        <p:nvSpPr>
          <p:cNvPr id="16404" name="ZoneTexte 35"/>
          <p:cNvSpPr txBox="1">
            <a:spLocks noChangeArrowheads="1"/>
          </p:cNvSpPr>
          <p:nvPr/>
        </p:nvSpPr>
        <p:spPr bwMode="auto">
          <a:xfrm>
            <a:off x="6365875" y="2754313"/>
            <a:ext cx="1068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latin typeface="Arial" charset="0"/>
                <a:cs typeface="Arial" charset="0"/>
              </a:rPr>
              <a:t>Edition</a:t>
            </a:r>
          </a:p>
          <a:p>
            <a:r>
              <a:rPr lang="fr-FR" sz="2000">
                <a:latin typeface="Arial" charset="0"/>
                <a:cs typeface="Arial" charset="0"/>
              </a:rPr>
              <a:t>de liens</a:t>
            </a:r>
          </a:p>
        </p:txBody>
      </p:sp>
      <p:sp>
        <p:nvSpPr>
          <p:cNvPr id="16405" name="Line 51"/>
          <p:cNvSpPr>
            <a:spLocks noChangeShapeType="1"/>
          </p:cNvSpPr>
          <p:nvPr/>
        </p:nvSpPr>
        <p:spPr bwMode="auto">
          <a:xfrm>
            <a:off x="2600325" y="4589463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406" name="Text Box 33"/>
          <p:cNvSpPr txBox="1">
            <a:spLocks noChangeArrowheads="1"/>
          </p:cNvSpPr>
          <p:nvPr/>
        </p:nvSpPr>
        <p:spPr bwMode="auto">
          <a:xfrm>
            <a:off x="2633663" y="2393950"/>
            <a:ext cx="1068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nvcc -c</a:t>
            </a:r>
          </a:p>
        </p:txBody>
      </p:sp>
      <p:sp>
        <p:nvSpPr>
          <p:cNvPr id="16407" name="Text Box 42"/>
          <p:cNvSpPr txBox="1">
            <a:spLocks noChangeArrowheads="1"/>
          </p:cNvSpPr>
          <p:nvPr/>
        </p:nvSpPr>
        <p:spPr bwMode="auto">
          <a:xfrm>
            <a:off x="2614613" y="4176713"/>
            <a:ext cx="1077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nvcc -c</a:t>
            </a:r>
          </a:p>
        </p:txBody>
      </p:sp>
    </p:spTree>
    <p:extLst>
      <p:ext uri="{BB962C8B-B14F-4D97-AF65-F5344CB8AC3E}">
        <p14:creationId xmlns:p14="http://schemas.microsoft.com/office/powerpoint/2010/main" val="415114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Compilation et exécution en CUDA </a:t>
            </a:r>
            <a:br>
              <a:rPr lang="fr-FR" dirty="0"/>
            </a:br>
            <a:r>
              <a:rPr lang="fr-FR" dirty="0"/>
              <a:t>Compilation mixte CUDA &amp; C++</a:t>
            </a:r>
          </a:p>
        </p:txBody>
      </p:sp>
      <p:sp>
        <p:nvSpPr>
          <p:cNvPr id="17411" name="Rectangle 36"/>
          <p:cNvSpPr>
            <a:spLocks noChangeArrowheads="1"/>
          </p:cNvSpPr>
          <p:nvPr/>
        </p:nvSpPr>
        <p:spPr bwMode="auto">
          <a:xfrm>
            <a:off x="117475" y="1839913"/>
            <a:ext cx="8905875" cy="3641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17412" name="Group 37"/>
          <p:cNvGrpSpPr>
            <a:grpSpLocks/>
          </p:cNvGrpSpPr>
          <p:nvPr/>
        </p:nvGrpSpPr>
        <p:grpSpPr bwMode="auto">
          <a:xfrm>
            <a:off x="223838" y="1949450"/>
            <a:ext cx="1223962" cy="1597025"/>
            <a:chOff x="1821" y="1612"/>
            <a:chExt cx="925" cy="1006"/>
          </a:xfrm>
        </p:grpSpPr>
        <p:sp>
          <p:nvSpPr>
            <p:cNvPr id="17442" name="AutoShape 24"/>
            <p:cNvSpPr>
              <a:spLocks noChangeArrowheads="1"/>
            </p:cNvSpPr>
            <p:nvPr/>
          </p:nvSpPr>
          <p:spPr bwMode="auto">
            <a:xfrm>
              <a:off x="1821" y="16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43" name="AutoShape 25"/>
            <p:cNvSpPr>
              <a:spLocks noChangeArrowheads="1"/>
            </p:cNvSpPr>
            <p:nvPr/>
          </p:nvSpPr>
          <p:spPr bwMode="auto">
            <a:xfrm>
              <a:off x="1957" y="173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44" name="AutoShape 26"/>
            <p:cNvSpPr>
              <a:spLocks noChangeArrowheads="1"/>
            </p:cNvSpPr>
            <p:nvPr/>
          </p:nvSpPr>
          <p:spPr bwMode="auto">
            <a:xfrm>
              <a:off x="2093" y="185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grpSp>
        <p:nvGrpSpPr>
          <p:cNvPr id="17413" name="Group 38"/>
          <p:cNvGrpSpPr>
            <a:grpSpLocks/>
          </p:cNvGrpSpPr>
          <p:nvPr/>
        </p:nvGrpSpPr>
        <p:grpSpPr bwMode="auto">
          <a:xfrm>
            <a:off x="225425" y="3697288"/>
            <a:ext cx="1236663" cy="1597025"/>
            <a:chOff x="2229" y="1972"/>
            <a:chExt cx="925" cy="1006"/>
          </a:xfrm>
        </p:grpSpPr>
        <p:sp>
          <p:nvSpPr>
            <p:cNvPr id="17439" name="AutoShape 27"/>
            <p:cNvSpPr>
              <a:spLocks noChangeArrowheads="1"/>
            </p:cNvSpPr>
            <p:nvPr/>
          </p:nvSpPr>
          <p:spPr bwMode="auto">
            <a:xfrm>
              <a:off x="2229" y="197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40" name="AutoShape 28"/>
            <p:cNvSpPr>
              <a:spLocks noChangeArrowheads="1"/>
            </p:cNvSpPr>
            <p:nvPr/>
          </p:nvSpPr>
          <p:spPr bwMode="auto">
            <a:xfrm>
              <a:off x="2365" y="209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41" name="AutoShape 29"/>
            <p:cNvSpPr>
              <a:spLocks noChangeArrowheads="1"/>
            </p:cNvSpPr>
            <p:nvPr/>
          </p:nvSpPr>
          <p:spPr bwMode="auto">
            <a:xfrm>
              <a:off x="2501" y="22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sp>
        <p:nvSpPr>
          <p:cNvPr id="17414" name="Line 32"/>
          <p:cNvSpPr>
            <a:spLocks noChangeShapeType="1"/>
          </p:cNvSpPr>
          <p:nvPr/>
        </p:nvSpPr>
        <p:spPr bwMode="auto">
          <a:xfrm>
            <a:off x="2576513" y="2811463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15" name="Text Box 33"/>
          <p:cNvSpPr txBox="1">
            <a:spLocks noChangeArrowheads="1"/>
          </p:cNvSpPr>
          <p:nvPr/>
        </p:nvSpPr>
        <p:spPr bwMode="auto">
          <a:xfrm>
            <a:off x="2633663" y="2393950"/>
            <a:ext cx="938077" cy="40011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g++ -c</a:t>
            </a:r>
          </a:p>
        </p:txBody>
      </p:sp>
      <p:sp>
        <p:nvSpPr>
          <p:cNvPr id="17416" name="Oval 34"/>
          <p:cNvSpPr>
            <a:spLocks noChangeArrowheads="1"/>
          </p:cNvSpPr>
          <p:nvPr/>
        </p:nvSpPr>
        <p:spPr bwMode="auto">
          <a:xfrm>
            <a:off x="7172325" y="3365500"/>
            <a:ext cx="1425575" cy="6127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2000">
                <a:latin typeface="Arial" charset="0"/>
                <a:cs typeface="Arial" charset="0"/>
              </a:rPr>
              <a:t>binaire</a:t>
            </a:r>
          </a:p>
        </p:txBody>
      </p:sp>
      <p:sp>
        <p:nvSpPr>
          <p:cNvPr id="17417" name="Text Box 35"/>
          <p:cNvSpPr txBox="1">
            <a:spLocks noChangeArrowheads="1"/>
          </p:cNvSpPr>
          <p:nvPr/>
        </p:nvSpPr>
        <p:spPr bwMode="auto">
          <a:xfrm>
            <a:off x="6980238" y="4044950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Codes CPU et </a:t>
            </a:r>
          </a:p>
          <a:p>
            <a:pPr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GPU intégrés</a:t>
            </a:r>
          </a:p>
        </p:txBody>
      </p:sp>
      <p:sp>
        <p:nvSpPr>
          <p:cNvPr id="17418" name="Text Box 42"/>
          <p:cNvSpPr txBox="1">
            <a:spLocks noChangeArrowheads="1"/>
          </p:cNvSpPr>
          <p:nvPr/>
        </p:nvSpPr>
        <p:spPr bwMode="auto">
          <a:xfrm>
            <a:off x="2614613" y="4176713"/>
            <a:ext cx="1077912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solidFill>
                  <a:schemeClr val="bg1"/>
                </a:solidFill>
                <a:latin typeface="Arial" charset="0"/>
                <a:cs typeface="Arial" charset="0"/>
              </a:rPr>
              <a:t>nvcc -c</a:t>
            </a:r>
          </a:p>
        </p:txBody>
      </p:sp>
      <p:grpSp>
        <p:nvGrpSpPr>
          <p:cNvPr id="17419" name="Group 43"/>
          <p:cNvGrpSpPr>
            <a:grpSpLocks/>
          </p:cNvGrpSpPr>
          <p:nvPr/>
        </p:nvGrpSpPr>
        <p:grpSpPr bwMode="auto">
          <a:xfrm>
            <a:off x="3998913" y="1970088"/>
            <a:ext cx="1223962" cy="1597025"/>
            <a:chOff x="1821" y="1612"/>
            <a:chExt cx="925" cy="1006"/>
          </a:xfrm>
        </p:grpSpPr>
        <p:sp>
          <p:nvSpPr>
            <p:cNvPr id="17436" name="AutoShape 44"/>
            <p:cNvSpPr>
              <a:spLocks noChangeArrowheads="1"/>
            </p:cNvSpPr>
            <p:nvPr/>
          </p:nvSpPr>
          <p:spPr bwMode="auto">
            <a:xfrm>
              <a:off x="1821" y="16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37" name="AutoShape 45"/>
            <p:cNvSpPr>
              <a:spLocks noChangeArrowheads="1"/>
            </p:cNvSpPr>
            <p:nvPr/>
          </p:nvSpPr>
          <p:spPr bwMode="auto">
            <a:xfrm>
              <a:off x="1957" y="173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38" name="AutoShape 46"/>
            <p:cNvSpPr>
              <a:spLocks noChangeArrowheads="1"/>
            </p:cNvSpPr>
            <p:nvPr/>
          </p:nvSpPr>
          <p:spPr bwMode="auto">
            <a:xfrm>
              <a:off x="2093" y="185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grpSp>
        <p:nvGrpSpPr>
          <p:cNvPr id="17420" name="Group 47"/>
          <p:cNvGrpSpPr>
            <a:grpSpLocks/>
          </p:cNvGrpSpPr>
          <p:nvPr/>
        </p:nvGrpSpPr>
        <p:grpSpPr bwMode="auto">
          <a:xfrm>
            <a:off x="4000500" y="3717925"/>
            <a:ext cx="1236663" cy="1597025"/>
            <a:chOff x="2229" y="1972"/>
            <a:chExt cx="925" cy="1006"/>
          </a:xfrm>
        </p:grpSpPr>
        <p:sp>
          <p:nvSpPr>
            <p:cNvPr id="17433" name="AutoShape 48"/>
            <p:cNvSpPr>
              <a:spLocks noChangeArrowheads="1"/>
            </p:cNvSpPr>
            <p:nvPr/>
          </p:nvSpPr>
          <p:spPr bwMode="auto">
            <a:xfrm>
              <a:off x="2229" y="197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34" name="AutoShape 49"/>
            <p:cNvSpPr>
              <a:spLocks noChangeArrowheads="1"/>
            </p:cNvSpPr>
            <p:nvPr/>
          </p:nvSpPr>
          <p:spPr bwMode="auto">
            <a:xfrm>
              <a:off x="2365" y="209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  <p:sp>
          <p:nvSpPr>
            <p:cNvPr id="17435" name="AutoShape 50"/>
            <p:cNvSpPr>
              <a:spLocks noChangeArrowheads="1"/>
            </p:cNvSpPr>
            <p:nvPr/>
          </p:nvSpPr>
          <p:spPr bwMode="auto">
            <a:xfrm>
              <a:off x="2501" y="2212"/>
              <a:ext cx="653" cy="76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Arial" charset="0"/>
                <a:cs typeface="Arial" charset="0"/>
              </a:endParaRPr>
            </a:p>
          </p:txBody>
        </p:sp>
      </p:grpSp>
      <p:sp>
        <p:nvSpPr>
          <p:cNvPr id="17421" name="Line 51"/>
          <p:cNvSpPr>
            <a:spLocks noChangeShapeType="1"/>
          </p:cNvSpPr>
          <p:nvPr/>
        </p:nvSpPr>
        <p:spPr bwMode="auto">
          <a:xfrm>
            <a:off x="2600325" y="4578350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22" name="Text Box 53"/>
          <p:cNvSpPr txBox="1">
            <a:spLocks noChangeArrowheads="1"/>
          </p:cNvSpPr>
          <p:nvPr/>
        </p:nvSpPr>
        <p:spPr bwMode="auto">
          <a:xfrm>
            <a:off x="5116513" y="3401042"/>
            <a:ext cx="1154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Fichiers 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objets</a:t>
            </a:r>
          </a:p>
        </p:txBody>
      </p:sp>
      <p:sp>
        <p:nvSpPr>
          <p:cNvPr id="17423" name="Line 54"/>
          <p:cNvSpPr>
            <a:spLocks noChangeShapeType="1"/>
          </p:cNvSpPr>
          <p:nvPr/>
        </p:nvSpPr>
        <p:spPr bwMode="auto">
          <a:xfrm>
            <a:off x="5230813" y="2833688"/>
            <a:ext cx="1843087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24" name="Line 55"/>
          <p:cNvSpPr>
            <a:spLocks noChangeShapeType="1"/>
          </p:cNvSpPr>
          <p:nvPr/>
        </p:nvSpPr>
        <p:spPr bwMode="auto">
          <a:xfrm flipV="1">
            <a:off x="5227638" y="3744913"/>
            <a:ext cx="184150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25" name="Text Box 56"/>
          <p:cNvSpPr txBox="1">
            <a:spLocks noChangeArrowheads="1"/>
          </p:cNvSpPr>
          <p:nvPr/>
        </p:nvSpPr>
        <p:spPr bwMode="auto">
          <a:xfrm>
            <a:off x="5479147" y="2328863"/>
            <a:ext cx="35285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solidFill>
                  <a:srgbClr val="FF6600"/>
                </a:solidFill>
                <a:latin typeface="Arial" charset="0"/>
                <a:cs typeface="Arial" charset="0"/>
              </a:rPr>
              <a:t>Edition de liens…</a:t>
            </a:r>
          </a:p>
          <a:p>
            <a:pPr algn="l"/>
            <a:r>
              <a:rPr lang="fr-FR" sz="2000" b="1" dirty="0">
                <a:solidFill>
                  <a:srgbClr val="FF6600"/>
                </a:solidFill>
                <a:latin typeface="Arial" charset="0"/>
                <a:cs typeface="Arial" charset="0"/>
              </a:rPr>
              <a:t>… </a:t>
            </a:r>
            <a:r>
              <a:rPr lang="fr-FR" sz="2000" b="1" dirty="0" err="1">
                <a:solidFill>
                  <a:srgbClr val="FF6600"/>
                </a:solidFill>
                <a:latin typeface="Arial" charset="0"/>
                <a:cs typeface="Arial" charset="0"/>
              </a:rPr>
              <a:t>pbs</a:t>
            </a:r>
            <a:r>
              <a:rPr lang="fr-FR" sz="2000" b="1" dirty="0">
                <a:solidFill>
                  <a:srgbClr val="FF6600"/>
                </a:solidFill>
                <a:latin typeface="Arial" charset="0"/>
                <a:cs typeface="Arial" charset="0"/>
              </a:rPr>
              <a:t> possibles (g++ ok) !!</a:t>
            </a:r>
          </a:p>
        </p:txBody>
      </p:sp>
      <p:sp>
        <p:nvSpPr>
          <p:cNvPr id="17426" name="Text Box 58"/>
          <p:cNvSpPr txBox="1">
            <a:spLocks noChangeArrowheads="1"/>
          </p:cNvSpPr>
          <p:nvPr/>
        </p:nvSpPr>
        <p:spPr bwMode="auto">
          <a:xfrm>
            <a:off x="236538" y="5610225"/>
            <a:ext cx="94011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Code C++ métier : fichiers </a:t>
            </a:r>
            <a:r>
              <a:rPr lang="fr-FR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.cc </a:t>
            </a:r>
            <a:r>
              <a:rPr lang="fr-FR" sz="2000" dirty="0">
                <a:latin typeface="Arial" charset="0"/>
                <a:cs typeface="Arial" charset="0"/>
              </a:rPr>
              <a:t>compilés en </a:t>
            </a:r>
            <a:r>
              <a:rPr lang="fr-FR" sz="2000" b="1" dirty="0" err="1">
                <a:latin typeface="Arial" charset="0"/>
                <a:cs typeface="Arial" charset="0"/>
              </a:rPr>
              <a:t>gcc</a:t>
            </a:r>
            <a:r>
              <a:rPr lang="fr-FR" sz="2000" b="1" dirty="0">
                <a:latin typeface="Arial" charset="0"/>
                <a:cs typeface="Arial" charset="0"/>
              </a:rPr>
              <a:t>/g</a:t>
            </a:r>
            <a:r>
              <a:rPr lang="fr-FR" sz="2000" dirty="0">
                <a:latin typeface="Arial" charset="0"/>
                <a:cs typeface="Arial" charset="0"/>
              </a:rPr>
              <a:t>++ ou en </a:t>
            </a:r>
            <a:r>
              <a:rPr lang="fr-FR" sz="2000" b="1" dirty="0" err="1">
                <a:latin typeface="Arial" charset="0"/>
                <a:cs typeface="Arial" charset="0"/>
              </a:rPr>
              <a:t>icc</a:t>
            </a:r>
            <a:r>
              <a:rPr lang="fr-FR" sz="2000" dirty="0">
                <a:latin typeface="Arial" charset="0"/>
                <a:cs typeface="Arial" charset="0"/>
              </a:rPr>
              <a:t> ou …</a:t>
            </a:r>
          </a:p>
          <a:p>
            <a:pPr algn="l">
              <a:buFontTx/>
              <a:buChar char="•"/>
            </a:pPr>
            <a:r>
              <a:rPr lang="fr-FR" sz="2000" b="1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Code CUDA         : fichiers 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  <a:r>
              <a:rPr lang="fr-FR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cu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compilés en </a:t>
            </a:r>
            <a:r>
              <a:rPr lang="fr-FR" sz="2000" b="1" dirty="0" err="1">
                <a:latin typeface="Arial" charset="0"/>
                <a:cs typeface="Arial" charset="0"/>
              </a:rPr>
              <a:t>nvcc</a:t>
            </a:r>
            <a:endParaRPr lang="fr-FR" sz="2000" dirty="0">
              <a:latin typeface="Arial" charset="0"/>
              <a:cs typeface="Arial" charset="0"/>
            </a:endParaRPr>
          </a:p>
          <a:p>
            <a:pPr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Edition de liens : des pbs de nommage peuvent apparaitre (mais pas en </a:t>
            </a:r>
            <a:r>
              <a:rPr lang="fr-FR" sz="2000" b="1" dirty="0" err="1">
                <a:latin typeface="Arial" charset="0"/>
                <a:cs typeface="Arial" charset="0"/>
              </a:rPr>
              <a:t>gcc</a:t>
            </a:r>
            <a:r>
              <a:rPr lang="fr-FR" sz="20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0" y="1158875"/>
            <a:ext cx="8419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Compilation d’applications mixte CUDA &amp; C++ avec 2 compilateurs :</a:t>
            </a:r>
          </a:p>
        </p:txBody>
      </p:sp>
      <p:sp>
        <p:nvSpPr>
          <p:cNvPr id="17428" name="Text Box 30"/>
          <p:cNvSpPr txBox="1">
            <a:spLocks noChangeArrowheads="1"/>
          </p:cNvSpPr>
          <p:nvPr/>
        </p:nvSpPr>
        <p:spPr bwMode="auto">
          <a:xfrm>
            <a:off x="1416050" y="4324350"/>
            <a:ext cx="11544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Fichiers </a:t>
            </a:r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yyy.cu</a:t>
            </a:r>
            <a:r>
              <a:rPr lang="fr-FR" sz="2000" b="1" dirty="0">
                <a:latin typeface="Arial" charset="0"/>
                <a:cs typeface="Arial" charset="0"/>
              </a:rPr>
              <a:t>,</a:t>
            </a:r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yyy.cc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et </a:t>
            </a:r>
            <a:r>
              <a:rPr lang="fr-FR" sz="20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yyy.h</a:t>
            </a:r>
            <a:endParaRPr lang="fr-FR" sz="2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9" name="Text Box 39"/>
          <p:cNvSpPr txBox="1">
            <a:spLocks noChangeArrowheads="1"/>
          </p:cNvSpPr>
          <p:nvPr/>
        </p:nvSpPr>
        <p:spPr bwMode="auto">
          <a:xfrm>
            <a:off x="1416050" y="2466975"/>
            <a:ext cx="1123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Fichiers</a:t>
            </a:r>
          </a:p>
          <a:p>
            <a:pPr algn="l">
              <a:lnSpc>
                <a:spcPct val="80000"/>
              </a:lnSpc>
            </a:pPr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xxx.cc</a:t>
            </a:r>
          </a:p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et </a:t>
            </a:r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xxx.h</a:t>
            </a:r>
          </a:p>
        </p:txBody>
      </p:sp>
      <p:sp>
        <p:nvSpPr>
          <p:cNvPr id="17430" name="ZoneTexte 37"/>
          <p:cNvSpPr txBox="1">
            <a:spLocks noChangeArrowheads="1"/>
          </p:cNvSpPr>
          <p:nvPr/>
        </p:nvSpPr>
        <p:spPr bwMode="auto">
          <a:xfrm>
            <a:off x="1412875" y="1995488"/>
            <a:ext cx="173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chemeClr val="accent2"/>
                </a:solidFill>
                <a:latin typeface="Arial" charset="0"/>
                <a:cs typeface="Arial" charset="0"/>
              </a:rPr>
              <a:t>Legacy code</a:t>
            </a:r>
          </a:p>
        </p:txBody>
      </p:sp>
      <p:sp>
        <p:nvSpPr>
          <p:cNvPr id="17431" name="ZoneTexte 38"/>
          <p:cNvSpPr txBox="1">
            <a:spLocks noChangeArrowheads="1"/>
          </p:cNvSpPr>
          <p:nvPr/>
        </p:nvSpPr>
        <p:spPr bwMode="auto">
          <a:xfrm>
            <a:off x="1387475" y="3821113"/>
            <a:ext cx="1641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FF0000"/>
                </a:solidFill>
                <a:latin typeface="Arial" charset="0"/>
                <a:cs typeface="Arial" charset="0"/>
              </a:rPr>
              <a:t>Code CUDA</a:t>
            </a:r>
          </a:p>
        </p:txBody>
      </p:sp>
      <p:sp>
        <p:nvSpPr>
          <p:cNvPr id="17432" name="Text Box 33"/>
          <p:cNvSpPr txBox="1">
            <a:spLocks noChangeArrowheads="1"/>
          </p:cNvSpPr>
          <p:nvPr/>
        </p:nvSpPr>
        <p:spPr bwMode="auto">
          <a:xfrm>
            <a:off x="2632075" y="2854325"/>
            <a:ext cx="94297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solidFill>
                  <a:schemeClr val="bg1"/>
                </a:solidFill>
                <a:latin typeface="Arial" charset="0"/>
                <a:cs typeface="Arial" charset="0"/>
              </a:rPr>
              <a:t>icc -c</a:t>
            </a:r>
          </a:p>
        </p:txBody>
      </p:sp>
    </p:spTree>
    <p:extLst>
      <p:ext uri="{BB962C8B-B14F-4D97-AF65-F5344CB8AC3E}">
        <p14:creationId xmlns:p14="http://schemas.microsoft.com/office/powerpoint/2010/main" val="4084928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6695"/>
            <a:ext cx="9144000" cy="2426885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2400" dirty="0"/>
            </a:br>
            <a:r>
              <a:rPr lang="fr-FR" b="1" dirty="0"/>
              <a:t>4 – </a:t>
            </a:r>
            <a:r>
              <a:rPr lang="fr-FR" b="1" dirty="0">
                <a:solidFill>
                  <a:schemeClr val="tx1"/>
                </a:solidFill>
              </a:rPr>
              <a:t>Programmation en CUDA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à base de registres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459" name="AutoShape 3" descr="Parchemin"/>
          <p:cNvSpPr>
            <a:spLocks noChangeArrowheads="1"/>
          </p:cNvSpPr>
          <p:nvPr/>
        </p:nvSpPr>
        <p:spPr bwMode="auto">
          <a:xfrm>
            <a:off x="1350963" y="3330054"/>
            <a:ext cx="6510337" cy="2691234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/>
              <a:t> </a:t>
            </a:r>
            <a:r>
              <a:rPr lang="fr-FR" sz="2800" i="1" dirty="0" err="1"/>
              <a:t>Qualifiers</a:t>
            </a:r>
            <a:r>
              <a:rPr lang="fr-FR" sz="2800" dirty="0"/>
              <a:t> de CUDA</a:t>
            </a:r>
          </a:p>
          <a:p>
            <a:pPr algn="l">
              <a:buFontTx/>
              <a:buChar char="•"/>
            </a:pPr>
            <a:r>
              <a:rPr lang="fr-FR" sz="2800" dirty="0"/>
              <a:t> Transfert de données CPU-GPU</a:t>
            </a:r>
          </a:p>
          <a:p>
            <a:pPr algn="l">
              <a:buFontTx/>
              <a:buChar char="•"/>
            </a:pPr>
            <a:r>
              <a:rPr lang="fr-FR" sz="2800" dirty="0"/>
              <a:t> Variables statiques ou dynamiques ?</a:t>
            </a:r>
          </a:p>
          <a:p>
            <a:pPr algn="l">
              <a:buFontTx/>
              <a:buChar char="•"/>
            </a:pPr>
            <a:r>
              <a:rPr lang="fr-FR" sz="2800" dirty="0"/>
              <a:t> Définition de la </a:t>
            </a:r>
            <a:r>
              <a:rPr lang="fr-FR" sz="2800" i="1" dirty="0"/>
              <a:t>grille</a:t>
            </a:r>
            <a:r>
              <a:rPr lang="fr-FR" sz="2800" dirty="0"/>
              <a:t> de </a:t>
            </a:r>
            <a:r>
              <a:rPr lang="fr-FR" sz="2800" i="1" dirty="0"/>
              <a:t>blocs</a:t>
            </a:r>
          </a:p>
          <a:p>
            <a:pPr algn="l">
              <a:buFontTx/>
              <a:buChar char="•"/>
            </a:pPr>
            <a:r>
              <a:rPr lang="fr-FR" sz="2800" dirty="0"/>
              <a:t> Exécution de la grille de blocs</a:t>
            </a:r>
            <a:endParaRPr lang="fr-FR" sz="2800" i="1" dirty="0"/>
          </a:p>
          <a:p>
            <a:pPr algn="l">
              <a:buFontTx/>
              <a:buChar char="•"/>
            </a:pPr>
            <a:r>
              <a:rPr lang="fr-FR" sz="2800" dirty="0"/>
              <a:t> 1</a:t>
            </a:r>
            <a:r>
              <a:rPr lang="fr-FR" sz="2800" baseline="30000" dirty="0"/>
              <a:t>er</a:t>
            </a:r>
            <a:r>
              <a:rPr lang="fr-FR" sz="2800" dirty="0"/>
              <a:t> </a:t>
            </a:r>
            <a:r>
              <a:rPr lang="fr-FR" sz="2800" i="1" dirty="0"/>
              <a:t>Kernel</a:t>
            </a:r>
            <a:r>
              <a:rPr lang="fr-FR" sz="2800" dirty="0"/>
              <a:t> (traitant 1 donnée par </a:t>
            </a:r>
            <a:r>
              <a:rPr lang="fr-FR" sz="2800" i="1" dirty="0"/>
              <a:t>thread</a:t>
            </a:r>
            <a:r>
              <a:rPr lang="fr-FR" sz="2800" dirty="0"/>
              <a:t>)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Vue d’ensemble CPU-GPU</a:t>
            </a:r>
            <a:endParaRPr lang="fr-FR" sz="3600" b="1" dirty="0"/>
          </a:p>
        </p:txBody>
      </p:sp>
      <p:sp>
        <p:nvSpPr>
          <p:cNvPr id="5124" name="Text Box 82"/>
          <p:cNvSpPr txBox="1">
            <a:spLocks noChangeArrowheads="1"/>
          </p:cNvSpPr>
          <p:nvPr/>
        </p:nvSpPr>
        <p:spPr bwMode="auto">
          <a:xfrm>
            <a:off x="317500" y="1123950"/>
            <a:ext cx="85613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fr-FR"/>
              <a:t> Le CPU utilise le GPU comme un coprocesseur scientifique pour</a:t>
            </a:r>
          </a:p>
          <a:p>
            <a:pPr algn="l"/>
            <a:r>
              <a:rPr lang="fr-FR"/>
              <a:t>  certains calculs adaptés aux architectures SIMD.</a:t>
            </a:r>
          </a:p>
          <a:p>
            <a:pPr algn="l">
              <a:buFontTx/>
              <a:buChar char="•"/>
            </a:pPr>
            <a:r>
              <a:rPr lang="fr-FR"/>
              <a:t> Le CPU et le GPU sont tous les deux des multi-cœurs et sont </a:t>
            </a:r>
          </a:p>
          <a:p>
            <a:pPr algn="l"/>
            <a:r>
              <a:rPr lang="fr-FR"/>
              <a:t>  associés à des hiérarchies de mémoires :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82600" y="2824163"/>
            <a:ext cx="8239126" cy="3943350"/>
            <a:chOff x="482600" y="2824163"/>
            <a:chExt cx="8239126" cy="3943350"/>
          </a:xfrm>
        </p:grpSpPr>
        <p:grpSp>
          <p:nvGrpSpPr>
            <p:cNvPr id="5" name="Groupe 4"/>
            <p:cNvGrpSpPr/>
            <p:nvPr/>
          </p:nvGrpSpPr>
          <p:grpSpPr>
            <a:xfrm>
              <a:off x="4611688" y="2824163"/>
              <a:ext cx="4110038" cy="3943350"/>
              <a:chOff x="4611688" y="2824163"/>
              <a:chExt cx="4110038" cy="3943350"/>
            </a:xfrm>
          </p:grpSpPr>
          <p:sp>
            <p:nvSpPr>
              <p:cNvPr id="5125" name="Rectangle 12"/>
              <p:cNvSpPr>
                <a:spLocks noChangeArrowheads="1"/>
              </p:cNvSpPr>
              <p:nvPr/>
            </p:nvSpPr>
            <p:spPr bwMode="auto">
              <a:xfrm>
                <a:off x="4611688" y="2824163"/>
                <a:ext cx="4110038" cy="394335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27" name="Rectangle 6"/>
              <p:cNvSpPr>
                <a:spLocks noChangeArrowheads="1"/>
              </p:cNvSpPr>
              <p:nvPr/>
            </p:nvSpPr>
            <p:spPr bwMode="auto">
              <a:xfrm>
                <a:off x="4697413" y="2951799"/>
                <a:ext cx="3949700" cy="274862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 sz="2000" b="1">
                  <a:latin typeface="Arial" charset="0"/>
                </a:endParaRPr>
              </a:p>
            </p:txBody>
          </p:sp>
          <p:sp>
            <p:nvSpPr>
              <p:cNvPr id="5131" name="Rectangle 8"/>
              <p:cNvSpPr>
                <a:spLocks noChangeArrowheads="1"/>
              </p:cNvSpPr>
              <p:nvPr/>
            </p:nvSpPr>
            <p:spPr bwMode="auto">
              <a:xfrm>
                <a:off x="4829175" y="5945302"/>
                <a:ext cx="3705225" cy="707933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>
                    <a:latin typeface="Arial" charset="0"/>
                  </a:rPr>
                  <a:t>RAM de la carte GPU</a:t>
                </a:r>
              </a:p>
            </p:txBody>
          </p:sp>
          <p:sp>
            <p:nvSpPr>
              <p:cNvPr id="5140" name="Text Box 20"/>
              <p:cNvSpPr txBox="1">
                <a:spLocks noChangeArrowheads="1"/>
              </p:cNvSpPr>
              <p:nvPr/>
            </p:nvSpPr>
            <p:spPr bwMode="auto">
              <a:xfrm>
                <a:off x="4757738" y="2936957"/>
                <a:ext cx="3386138" cy="396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fr-FR" sz="2000" b="1">
                    <a:latin typeface="Arial" charset="0"/>
                  </a:rPr>
                  <a:t>GPU à N multiprocesseurs</a:t>
                </a:r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748213" y="3293150"/>
                <a:ext cx="3813175" cy="180025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5142" name="Group 65"/>
              <p:cNvGrpSpPr>
                <a:grpSpLocks/>
              </p:cNvGrpSpPr>
              <p:nvPr/>
            </p:nvGrpSpPr>
            <p:grpSpPr bwMode="auto">
              <a:xfrm>
                <a:off x="4954588" y="3676057"/>
                <a:ext cx="3451225" cy="900871"/>
                <a:chOff x="2925" y="2443"/>
                <a:chExt cx="2174" cy="607"/>
              </a:xfrm>
            </p:grpSpPr>
            <p:sp>
              <p:nvSpPr>
                <p:cNvPr id="5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925" y="2443"/>
                  <a:ext cx="2174" cy="60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958" y="2811"/>
                  <a:ext cx="2097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fr-FR" sz="2000" b="1">
                      <a:latin typeface="Arial" charset="0"/>
                    </a:rPr>
                    <a:t>Mémoire du multipro #1</a:t>
                  </a:r>
                </a:p>
              </p:txBody>
            </p:sp>
            <p:sp>
              <p:nvSpPr>
                <p:cNvPr id="518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820" y="2450"/>
                  <a:ext cx="11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endParaRPr lang="fr-FR" sz="1800" b="1">
                    <a:latin typeface="Arial" charset="0"/>
                  </a:endParaRPr>
                </a:p>
              </p:txBody>
            </p:sp>
            <p:sp>
              <p:nvSpPr>
                <p:cNvPr id="5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95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306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0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1" name="Rectangle 72"/>
                <p:cNvSpPr>
                  <a:spLocks noChangeArrowheads="1"/>
                </p:cNvSpPr>
                <p:nvPr/>
              </p:nvSpPr>
              <p:spPr bwMode="auto">
                <a:xfrm>
                  <a:off x="32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2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3" name="Rectangle 74"/>
                <p:cNvSpPr>
                  <a:spLocks noChangeArrowheads="1"/>
                </p:cNvSpPr>
                <p:nvPr/>
              </p:nvSpPr>
              <p:spPr bwMode="auto">
                <a:xfrm>
                  <a:off x="34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4" name="Rectangle 75"/>
                <p:cNvSpPr>
                  <a:spLocks noChangeArrowheads="1"/>
                </p:cNvSpPr>
                <p:nvPr/>
              </p:nvSpPr>
              <p:spPr bwMode="auto">
                <a:xfrm>
                  <a:off x="3573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367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378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5143" name="Group 52"/>
              <p:cNvGrpSpPr>
                <a:grpSpLocks/>
              </p:cNvGrpSpPr>
              <p:nvPr/>
            </p:nvGrpSpPr>
            <p:grpSpPr bwMode="auto">
              <a:xfrm>
                <a:off x="4897438" y="3837828"/>
                <a:ext cx="3451225" cy="900871"/>
                <a:chOff x="2925" y="2443"/>
                <a:chExt cx="2174" cy="607"/>
              </a:xfrm>
            </p:grpSpPr>
            <p:sp>
              <p:nvSpPr>
                <p:cNvPr id="5173" name="Rectangle 53"/>
                <p:cNvSpPr>
                  <a:spLocks noChangeArrowheads="1"/>
                </p:cNvSpPr>
                <p:nvPr/>
              </p:nvSpPr>
              <p:spPr bwMode="auto">
                <a:xfrm>
                  <a:off x="2925" y="2443"/>
                  <a:ext cx="2174" cy="60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4" name="Rectangle 54"/>
                <p:cNvSpPr>
                  <a:spLocks noChangeArrowheads="1"/>
                </p:cNvSpPr>
                <p:nvPr/>
              </p:nvSpPr>
              <p:spPr bwMode="auto">
                <a:xfrm>
                  <a:off x="2958" y="2811"/>
                  <a:ext cx="2097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fr-FR" sz="2000" b="1">
                      <a:latin typeface="Arial" charset="0"/>
                    </a:rPr>
                    <a:t>Mémoire du multipro #1</a:t>
                  </a:r>
                </a:p>
              </p:txBody>
            </p:sp>
            <p:sp>
              <p:nvSpPr>
                <p:cNvPr id="517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820" y="2450"/>
                  <a:ext cx="11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endParaRPr lang="fr-FR" sz="1800" b="1">
                    <a:latin typeface="Arial" charset="0"/>
                  </a:endParaRPr>
                </a:p>
              </p:txBody>
            </p:sp>
            <p:sp>
              <p:nvSpPr>
                <p:cNvPr id="517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5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7" name="Rectangle 57"/>
                <p:cNvSpPr>
                  <a:spLocks noChangeArrowheads="1"/>
                </p:cNvSpPr>
                <p:nvPr/>
              </p:nvSpPr>
              <p:spPr bwMode="auto">
                <a:xfrm>
                  <a:off x="306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8" name="Rectangle 58"/>
                <p:cNvSpPr>
                  <a:spLocks noChangeArrowheads="1"/>
                </p:cNvSpPr>
                <p:nvPr/>
              </p:nvSpPr>
              <p:spPr bwMode="auto">
                <a:xfrm>
                  <a:off x="31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9" name="Rectangle 59"/>
                <p:cNvSpPr>
                  <a:spLocks noChangeArrowheads="1"/>
                </p:cNvSpPr>
                <p:nvPr/>
              </p:nvSpPr>
              <p:spPr bwMode="auto">
                <a:xfrm>
                  <a:off x="32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0" name="Rectangle 60"/>
                <p:cNvSpPr>
                  <a:spLocks noChangeArrowheads="1"/>
                </p:cNvSpPr>
                <p:nvPr/>
              </p:nvSpPr>
              <p:spPr bwMode="auto">
                <a:xfrm>
                  <a:off x="33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1" name="Rectangle 61"/>
                <p:cNvSpPr>
                  <a:spLocks noChangeArrowheads="1"/>
                </p:cNvSpPr>
                <p:nvPr/>
              </p:nvSpPr>
              <p:spPr bwMode="auto">
                <a:xfrm>
                  <a:off x="34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2" name="Rectangle 62"/>
                <p:cNvSpPr>
                  <a:spLocks noChangeArrowheads="1"/>
                </p:cNvSpPr>
                <p:nvPr/>
              </p:nvSpPr>
              <p:spPr bwMode="auto">
                <a:xfrm>
                  <a:off x="3573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3" name="Rectangle 63"/>
                <p:cNvSpPr>
                  <a:spLocks noChangeArrowheads="1"/>
                </p:cNvSpPr>
                <p:nvPr/>
              </p:nvSpPr>
              <p:spPr bwMode="auto">
                <a:xfrm>
                  <a:off x="367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84" name="Rectangle 64"/>
                <p:cNvSpPr>
                  <a:spLocks noChangeArrowheads="1"/>
                </p:cNvSpPr>
                <p:nvPr/>
              </p:nvSpPr>
              <p:spPr bwMode="auto">
                <a:xfrm>
                  <a:off x="378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5144" name="Group 39"/>
              <p:cNvGrpSpPr>
                <a:grpSpLocks/>
              </p:cNvGrpSpPr>
              <p:nvPr/>
            </p:nvGrpSpPr>
            <p:grpSpPr bwMode="auto">
              <a:xfrm>
                <a:off x="4840288" y="3999599"/>
                <a:ext cx="3451225" cy="900871"/>
                <a:chOff x="2925" y="2443"/>
                <a:chExt cx="2174" cy="607"/>
              </a:xfrm>
            </p:grpSpPr>
            <p:sp>
              <p:nvSpPr>
                <p:cNvPr id="5161" name="Rectangle 40"/>
                <p:cNvSpPr>
                  <a:spLocks noChangeArrowheads="1"/>
                </p:cNvSpPr>
                <p:nvPr/>
              </p:nvSpPr>
              <p:spPr bwMode="auto">
                <a:xfrm>
                  <a:off x="2925" y="2443"/>
                  <a:ext cx="2174" cy="60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2958" y="2811"/>
                  <a:ext cx="2097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fr-FR" sz="2000" b="1">
                      <a:latin typeface="Arial" charset="0"/>
                    </a:rPr>
                    <a:t>Mémoire du multipro #1</a:t>
                  </a:r>
                </a:p>
              </p:txBody>
            </p:sp>
            <p:sp>
              <p:nvSpPr>
                <p:cNvPr id="516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820" y="2450"/>
                  <a:ext cx="116" cy="2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endParaRPr lang="fr-FR" sz="1800" b="1">
                    <a:latin typeface="Arial" charset="0"/>
                  </a:endParaRPr>
                </a:p>
              </p:txBody>
            </p:sp>
            <p:sp>
              <p:nvSpPr>
                <p:cNvPr id="5164" name="Rectangle 43"/>
                <p:cNvSpPr>
                  <a:spLocks noChangeArrowheads="1"/>
                </p:cNvSpPr>
                <p:nvPr/>
              </p:nvSpPr>
              <p:spPr bwMode="auto">
                <a:xfrm>
                  <a:off x="295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5" name="Rectangle 44"/>
                <p:cNvSpPr>
                  <a:spLocks noChangeArrowheads="1"/>
                </p:cNvSpPr>
                <p:nvPr/>
              </p:nvSpPr>
              <p:spPr bwMode="auto">
                <a:xfrm>
                  <a:off x="306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6" name="Rectangle 45"/>
                <p:cNvSpPr>
                  <a:spLocks noChangeArrowheads="1"/>
                </p:cNvSpPr>
                <p:nvPr/>
              </p:nvSpPr>
              <p:spPr bwMode="auto">
                <a:xfrm>
                  <a:off x="31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7" name="Rectangle 46"/>
                <p:cNvSpPr>
                  <a:spLocks noChangeArrowheads="1"/>
                </p:cNvSpPr>
                <p:nvPr/>
              </p:nvSpPr>
              <p:spPr bwMode="auto">
                <a:xfrm>
                  <a:off x="32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8" name="Rectangle 47"/>
                <p:cNvSpPr>
                  <a:spLocks noChangeArrowheads="1"/>
                </p:cNvSpPr>
                <p:nvPr/>
              </p:nvSpPr>
              <p:spPr bwMode="auto">
                <a:xfrm>
                  <a:off x="33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9" name="Rectangle 48"/>
                <p:cNvSpPr>
                  <a:spLocks noChangeArrowheads="1"/>
                </p:cNvSpPr>
                <p:nvPr/>
              </p:nvSpPr>
              <p:spPr bwMode="auto">
                <a:xfrm>
                  <a:off x="34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73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1" name="Rectangle 50"/>
                <p:cNvSpPr>
                  <a:spLocks noChangeArrowheads="1"/>
                </p:cNvSpPr>
                <p:nvPr/>
              </p:nvSpPr>
              <p:spPr bwMode="auto">
                <a:xfrm>
                  <a:off x="367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72" name="Rectangle 51"/>
                <p:cNvSpPr>
                  <a:spLocks noChangeArrowheads="1"/>
                </p:cNvSpPr>
                <p:nvPr/>
              </p:nvSpPr>
              <p:spPr bwMode="auto">
                <a:xfrm>
                  <a:off x="378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5145" name="Group 38"/>
              <p:cNvGrpSpPr>
                <a:grpSpLocks/>
              </p:cNvGrpSpPr>
              <p:nvPr/>
            </p:nvGrpSpPr>
            <p:grpSpPr bwMode="auto">
              <a:xfrm>
                <a:off x="4783138" y="4137624"/>
                <a:ext cx="3451225" cy="900871"/>
                <a:chOff x="2925" y="2443"/>
                <a:chExt cx="2174" cy="607"/>
              </a:xfrm>
            </p:grpSpPr>
            <p:sp>
              <p:nvSpPr>
                <p:cNvPr id="5149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5" y="2443"/>
                  <a:ext cx="2174" cy="60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58" y="2811"/>
                  <a:ext cx="2097" cy="23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fr-FR" sz="2000" b="1" dirty="0">
                      <a:latin typeface="Arial" charset="0"/>
                    </a:rPr>
                    <a:t>Mémoires du </a:t>
                  </a:r>
                  <a:r>
                    <a:rPr lang="fr-FR" sz="2000" b="1" dirty="0" err="1">
                      <a:latin typeface="Arial" charset="0"/>
                    </a:rPr>
                    <a:t>multipro</a:t>
                  </a:r>
                  <a:r>
                    <a:rPr lang="fr-FR" sz="2000" b="1" dirty="0">
                      <a:latin typeface="Arial" charset="0"/>
                    </a:rPr>
                    <a:t> #1</a:t>
                  </a:r>
                </a:p>
              </p:txBody>
            </p:sp>
            <p:sp>
              <p:nvSpPr>
                <p:cNvPr id="51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20" y="2450"/>
                  <a:ext cx="1148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fr-FR" sz="1800" b="1">
                      <a:latin typeface="Arial" charset="0"/>
                    </a:rPr>
                    <a:t>Unités SIMD</a:t>
                  </a:r>
                </a:p>
                <a:p>
                  <a:pPr algn="l">
                    <a:lnSpc>
                      <a:spcPct val="90000"/>
                    </a:lnSpc>
                  </a:pPr>
                  <a:r>
                    <a:rPr lang="fr-FR" sz="1800" b="1">
                      <a:latin typeface="Arial" charset="0"/>
                    </a:rPr>
                    <a:t>du multipro. #1</a:t>
                  </a:r>
                </a:p>
              </p:txBody>
            </p:sp>
            <p:sp>
              <p:nvSpPr>
                <p:cNvPr id="5152" name="Rectangle 28"/>
                <p:cNvSpPr>
                  <a:spLocks noChangeArrowheads="1"/>
                </p:cNvSpPr>
                <p:nvPr/>
              </p:nvSpPr>
              <p:spPr bwMode="auto">
                <a:xfrm>
                  <a:off x="295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3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4" name="Rectangle 30"/>
                <p:cNvSpPr>
                  <a:spLocks noChangeArrowheads="1"/>
                </p:cNvSpPr>
                <p:nvPr/>
              </p:nvSpPr>
              <p:spPr bwMode="auto">
                <a:xfrm>
                  <a:off x="31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5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6" name="Rectangle 32"/>
                <p:cNvSpPr>
                  <a:spLocks noChangeArrowheads="1"/>
                </p:cNvSpPr>
                <p:nvPr/>
              </p:nvSpPr>
              <p:spPr bwMode="auto">
                <a:xfrm>
                  <a:off x="3365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7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9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8" name="Rectangle 34"/>
                <p:cNvSpPr>
                  <a:spLocks noChangeArrowheads="1"/>
                </p:cNvSpPr>
                <p:nvPr/>
              </p:nvSpPr>
              <p:spPr bwMode="auto">
                <a:xfrm>
                  <a:off x="3573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677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60" name="Rectangle 36"/>
                <p:cNvSpPr>
                  <a:spLocks noChangeArrowheads="1"/>
                </p:cNvSpPr>
                <p:nvPr/>
              </p:nvSpPr>
              <p:spPr bwMode="auto">
                <a:xfrm>
                  <a:off x="3781" y="2479"/>
                  <a:ext cx="70" cy="299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5216763" y="5286766"/>
                <a:ext cx="2779713" cy="35322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>
                    <a:latin typeface="Arial" charset="0"/>
                  </a:rPr>
                  <a:t>Cache(s) interne</a:t>
                </a:r>
              </a:p>
            </p:txBody>
          </p:sp>
          <p:sp>
            <p:nvSpPr>
              <p:cNvPr id="78" name="AutoShape 78"/>
              <p:cNvSpPr>
                <a:spLocks noChangeArrowheads="1"/>
              </p:cNvSpPr>
              <p:nvPr/>
            </p:nvSpPr>
            <p:spPr bwMode="auto">
              <a:xfrm>
                <a:off x="6473269" y="5585398"/>
                <a:ext cx="266700" cy="463051"/>
              </a:xfrm>
              <a:prstGeom prst="upDownArrow">
                <a:avLst>
                  <a:gd name="adj1" fmla="val 50000"/>
                  <a:gd name="adj2" fmla="val 3714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AutoShape 79"/>
              <p:cNvSpPr>
                <a:spLocks noChangeArrowheads="1"/>
              </p:cNvSpPr>
              <p:nvPr/>
            </p:nvSpPr>
            <p:spPr bwMode="auto">
              <a:xfrm>
                <a:off x="6473269" y="5000470"/>
                <a:ext cx="266700" cy="348772"/>
              </a:xfrm>
              <a:prstGeom prst="upDownArrow">
                <a:avLst>
                  <a:gd name="adj1" fmla="val 50000"/>
                  <a:gd name="adj2" fmla="val 2797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482600" y="2836036"/>
              <a:ext cx="3316288" cy="3931477"/>
              <a:chOff x="482600" y="2836036"/>
              <a:chExt cx="3316288" cy="3931477"/>
            </a:xfrm>
          </p:grpSpPr>
          <p:sp>
            <p:nvSpPr>
              <p:cNvPr id="5126" name="Rectangle 11"/>
              <p:cNvSpPr>
                <a:spLocks noChangeArrowheads="1"/>
              </p:cNvSpPr>
              <p:nvPr/>
            </p:nvSpPr>
            <p:spPr bwMode="auto">
              <a:xfrm>
                <a:off x="482600" y="2836036"/>
                <a:ext cx="3316288" cy="39314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28" name="Rectangle 5"/>
              <p:cNvSpPr>
                <a:spLocks noChangeArrowheads="1"/>
              </p:cNvSpPr>
              <p:nvPr/>
            </p:nvSpPr>
            <p:spPr bwMode="auto">
              <a:xfrm>
                <a:off x="615950" y="2939926"/>
                <a:ext cx="3084513" cy="22173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 sz="2000" b="1">
                  <a:latin typeface="Arial" charset="0"/>
                </a:endParaRPr>
              </a:p>
            </p:txBody>
          </p:sp>
          <p:sp>
            <p:nvSpPr>
              <p:cNvPr id="5130" name="Rectangle 7"/>
              <p:cNvSpPr>
                <a:spLocks noChangeArrowheads="1"/>
              </p:cNvSpPr>
              <p:nvPr/>
            </p:nvSpPr>
            <p:spPr bwMode="auto">
              <a:xfrm>
                <a:off x="809625" y="5948270"/>
                <a:ext cx="2779713" cy="707933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>
                    <a:latin typeface="Arial" charset="0"/>
                  </a:rPr>
                  <a:t>RAM de la carte CPU</a:t>
                </a:r>
              </a:p>
            </p:txBody>
          </p:sp>
          <p:sp>
            <p:nvSpPr>
              <p:cNvPr id="5132" name="Rectangle 9"/>
              <p:cNvSpPr>
                <a:spLocks noChangeArrowheads="1"/>
              </p:cNvSpPr>
              <p:nvPr/>
            </p:nvSpPr>
            <p:spPr bwMode="auto">
              <a:xfrm>
                <a:off x="601663" y="5347195"/>
                <a:ext cx="3103563" cy="35322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>
                    <a:latin typeface="Arial" charset="0"/>
                  </a:rPr>
                  <a:t>Cache externe – (parfois)</a:t>
                </a:r>
              </a:p>
            </p:txBody>
          </p:sp>
          <p:sp>
            <p:nvSpPr>
              <p:cNvPr id="5133" name="Rectangle 10"/>
              <p:cNvSpPr>
                <a:spLocks noChangeArrowheads="1"/>
              </p:cNvSpPr>
              <p:nvPr/>
            </p:nvSpPr>
            <p:spPr bwMode="auto">
              <a:xfrm>
                <a:off x="692150" y="3407429"/>
                <a:ext cx="2949575" cy="127635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 sz="2000" b="1">
                  <a:latin typeface="Arial" charset="0"/>
                </a:endParaRPr>
              </a:p>
            </p:txBody>
          </p:sp>
          <p:sp>
            <p:nvSpPr>
              <p:cNvPr id="5134" name="Rectangle 13"/>
              <p:cNvSpPr>
                <a:spLocks noChangeArrowheads="1"/>
              </p:cNvSpPr>
              <p:nvPr/>
            </p:nvSpPr>
            <p:spPr bwMode="auto">
              <a:xfrm>
                <a:off x="819150" y="4740183"/>
                <a:ext cx="2779713" cy="35322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>
                    <a:latin typeface="Arial" charset="0"/>
                  </a:rPr>
                  <a:t>Cache(s) interne</a:t>
                </a:r>
              </a:p>
            </p:txBody>
          </p:sp>
          <p:sp>
            <p:nvSpPr>
              <p:cNvPr id="5135" name="Rectangle 14"/>
              <p:cNvSpPr>
                <a:spLocks noChangeArrowheads="1"/>
              </p:cNvSpPr>
              <p:nvPr/>
            </p:nvSpPr>
            <p:spPr bwMode="auto">
              <a:xfrm>
                <a:off x="795338" y="3451953"/>
                <a:ext cx="1316038" cy="58029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 dirty="0">
                    <a:latin typeface="Arial" charset="0"/>
                  </a:rPr>
                  <a:t>Cœur 1</a:t>
                </a:r>
              </a:p>
              <a:p>
                <a:endParaRPr lang="fr-FR" sz="2000" b="1" dirty="0">
                  <a:latin typeface="Arial" charset="0"/>
                </a:endParaRPr>
              </a:p>
            </p:txBody>
          </p:sp>
          <p:sp>
            <p:nvSpPr>
              <p:cNvPr id="5136" name="Rectangle 16"/>
              <p:cNvSpPr>
                <a:spLocks noChangeArrowheads="1"/>
              </p:cNvSpPr>
              <p:nvPr/>
            </p:nvSpPr>
            <p:spPr bwMode="auto">
              <a:xfrm>
                <a:off x="2232025" y="3448984"/>
                <a:ext cx="1316038" cy="58029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 dirty="0">
                    <a:latin typeface="Arial" charset="0"/>
                  </a:rPr>
                  <a:t>Cœur 2</a:t>
                </a:r>
              </a:p>
              <a:p>
                <a:endParaRPr lang="fr-FR" sz="2000" b="1" dirty="0">
                  <a:latin typeface="Arial" charset="0"/>
                </a:endParaRPr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796925" y="4073806"/>
                <a:ext cx="1316038" cy="58029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 dirty="0">
                    <a:latin typeface="Arial" charset="0"/>
                  </a:rPr>
                  <a:t>Cœur 3</a:t>
                </a:r>
              </a:p>
              <a:p>
                <a:endParaRPr lang="fr-FR" sz="2000" b="1" dirty="0">
                  <a:latin typeface="Arial" charset="0"/>
                </a:endParaRPr>
              </a:p>
            </p:txBody>
          </p:sp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2232025" y="4073806"/>
                <a:ext cx="1316038" cy="58029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fr-FR" sz="2000" b="1" dirty="0">
                    <a:latin typeface="Arial" charset="0"/>
                  </a:rPr>
                  <a:t>Cœur 4</a:t>
                </a:r>
              </a:p>
              <a:p>
                <a:endParaRPr lang="fr-FR" sz="2000" b="1" dirty="0">
                  <a:latin typeface="Arial" charset="0"/>
                </a:endParaRPr>
              </a:p>
            </p:txBody>
          </p:sp>
          <p:sp>
            <p:nvSpPr>
              <p:cNvPr id="5139" name="Text Box 19"/>
              <p:cNvSpPr txBox="1">
                <a:spLocks noChangeArrowheads="1"/>
              </p:cNvSpPr>
              <p:nvPr/>
            </p:nvSpPr>
            <p:spPr bwMode="auto">
              <a:xfrm>
                <a:off x="1039813" y="2928053"/>
                <a:ext cx="2327275" cy="396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fr-FR" sz="2000" b="1">
                    <a:latin typeface="Arial" charset="0"/>
                  </a:rPr>
                  <a:t>CPU multi-cœurs </a:t>
                </a:r>
              </a:p>
            </p:txBody>
          </p:sp>
          <p:sp>
            <p:nvSpPr>
              <p:cNvPr id="5146" name="AutoShape 78"/>
              <p:cNvSpPr>
                <a:spLocks noChangeArrowheads="1"/>
              </p:cNvSpPr>
              <p:nvPr/>
            </p:nvSpPr>
            <p:spPr bwMode="auto">
              <a:xfrm>
                <a:off x="2008188" y="5651443"/>
                <a:ext cx="266700" cy="463051"/>
              </a:xfrm>
              <a:prstGeom prst="upDownArrow">
                <a:avLst>
                  <a:gd name="adj1" fmla="val 50000"/>
                  <a:gd name="adj2" fmla="val 3714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47" name="AutoShape 79"/>
              <p:cNvSpPr>
                <a:spLocks noChangeArrowheads="1"/>
              </p:cNvSpPr>
              <p:nvPr/>
            </p:nvSpPr>
            <p:spPr bwMode="auto">
              <a:xfrm>
                <a:off x="2008188" y="5057788"/>
                <a:ext cx="266700" cy="348772"/>
              </a:xfrm>
              <a:prstGeom prst="upDownArrow">
                <a:avLst>
                  <a:gd name="adj1" fmla="val 50000"/>
                  <a:gd name="adj2" fmla="val 2797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3" name="Groupe 2"/>
              <p:cNvGrpSpPr/>
              <p:nvPr/>
            </p:nvGrpSpPr>
            <p:grpSpPr>
              <a:xfrm>
                <a:off x="881857" y="4363954"/>
                <a:ext cx="571500" cy="256926"/>
                <a:chOff x="820226" y="4392640"/>
                <a:chExt cx="571500" cy="256926"/>
              </a:xfrm>
            </p:grpSpPr>
            <p:sp>
              <p:nvSpPr>
                <p:cNvPr id="80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2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1" name="Rectangle 36"/>
                <p:cNvSpPr>
                  <a:spLocks noChangeArrowheads="1"/>
                </p:cNvSpPr>
                <p:nvPr/>
              </p:nvSpPr>
              <p:spPr bwMode="auto">
                <a:xfrm>
                  <a:off x="9726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" name="Rectangle 36"/>
                <p:cNvSpPr>
                  <a:spLocks noChangeArrowheads="1"/>
                </p:cNvSpPr>
                <p:nvPr/>
              </p:nvSpPr>
              <p:spPr bwMode="auto">
                <a:xfrm>
                  <a:off x="11250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" name="Rectangle 36"/>
                <p:cNvSpPr>
                  <a:spLocks noChangeArrowheads="1"/>
                </p:cNvSpPr>
                <p:nvPr/>
              </p:nvSpPr>
              <p:spPr bwMode="auto">
                <a:xfrm>
                  <a:off x="12774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4" name="Groupe 83"/>
              <p:cNvGrpSpPr/>
              <p:nvPr/>
            </p:nvGrpSpPr>
            <p:grpSpPr>
              <a:xfrm>
                <a:off x="881857" y="3739728"/>
                <a:ext cx="571500" cy="256926"/>
                <a:chOff x="820226" y="4392640"/>
                <a:chExt cx="571500" cy="256926"/>
              </a:xfrm>
            </p:grpSpPr>
            <p:sp>
              <p:nvSpPr>
                <p:cNvPr id="85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2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6" name="Rectangle 36"/>
                <p:cNvSpPr>
                  <a:spLocks noChangeArrowheads="1"/>
                </p:cNvSpPr>
                <p:nvPr/>
              </p:nvSpPr>
              <p:spPr bwMode="auto">
                <a:xfrm>
                  <a:off x="9726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7" name="Rectangle 36"/>
                <p:cNvSpPr>
                  <a:spLocks noChangeArrowheads="1"/>
                </p:cNvSpPr>
                <p:nvPr/>
              </p:nvSpPr>
              <p:spPr bwMode="auto">
                <a:xfrm>
                  <a:off x="11250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774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9" name="Groupe 88"/>
              <p:cNvGrpSpPr/>
              <p:nvPr/>
            </p:nvGrpSpPr>
            <p:grpSpPr>
              <a:xfrm>
                <a:off x="2330451" y="3719754"/>
                <a:ext cx="571500" cy="256926"/>
                <a:chOff x="820226" y="4392640"/>
                <a:chExt cx="571500" cy="256926"/>
              </a:xfrm>
            </p:grpSpPr>
            <p:sp>
              <p:nvSpPr>
                <p:cNvPr id="90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2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1" name="Rectangle 36"/>
                <p:cNvSpPr>
                  <a:spLocks noChangeArrowheads="1"/>
                </p:cNvSpPr>
                <p:nvPr/>
              </p:nvSpPr>
              <p:spPr bwMode="auto">
                <a:xfrm>
                  <a:off x="9726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2" name="Rectangle 36"/>
                <p:cNvSpPr>
                  <a:spLocks noChangeArrowheads="1"/>
                </p:cNvSpPr>
                <p:nvPr/>
              </p:nvSpPr>
              <p:spPr bwMode="auto">
                <a:xfrm>
                  <a:off x="11250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3" name="Rectangle 36"/>
                <p:cNvSpPr>
                  <a:spLocks noChangeArrowheads="1"/>
                </p:cNvSpPr>
                <p:nvPr/>
              </p:nvSpPr>
              <p:spPr bwMode="auto">
                <a:xfrm>
                  <a:off x="12774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2327301" y="4364407"/>
                <a:ext cx="571500" cy="256926"/>
                <a:chOff x="820226" y="4392640"/>
                <a:chExt cx="571500" cy="256926"/>
              </a:xfrm>
            </p:grpSpPr>
            <p:sp>
              <p:nvSpPr>
                <p:cNvPr id="95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2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9726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7" name="Rectangle 36"/>
                <p:cNvSpPr>
                  <a:spLocks noChangeArrowheads="1"/>
                </p:cNvSpPr>
                <p:nvPr/>
              </p:nvSpPr>
              <p:spPr bwMode="auto">
                <a:xfrm>
                  <a:off x="11250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77426" y="4392640"/>
                  <a:ext cx="114300" cy="25692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5129" name="AutoShape 4"/>
            <p:cNvSpPr>
              <a:spLocks noChangeArrowheads="1"/>
            </p:cNvSpPr>
            <p:nvPr/>
          </p:nvSpPr>
          <p:spPr bwMode="auto">
            <a:xfrm>
              <a:off x="3625850" y="5617307"/>
              <a:ext cx="1165225" cy="967657"/>
            </a:xfrm>
            <a:prstGeom prst="leftRightArrow">
              <a:avLst>
                <a:gd name="adj1" fmla="val 64111"/>
                <a:gd name="adj2" fmla="val 2254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0000"/>
                </a:lnSpc>
              </a:pPr>
              <a:r>
                <a:rPr lang="fr-FR" sz="2000">
                  <a:solidFill>
                    <a:schemeClr val="bg1"/>
                  </a:solidFill>
                  <a:latin typeface="Arial" charset="0"/>
                </a:rPr>
                <a:t>PCI</a:t>
              </a:r>
            </a:p>
            <a:p>
              <a:pPr>
                <a:lnSpc>
                  <a:spcPct val="70000"/>
                </a:lnSpc>
              </a:pPr>
              <a:r>
                <a:rPr lang="fr-FR" sz="2000">
                  <a:solidFill>
                    <a:schemeClr val="bg1"/>
                  </a:solidFill>
                  <a:latin typeface="Arial" charset="0"/>
                </a:rPr>
                <a:t>express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123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dirty="0"/>
              <a:t> </a:t>
            </a:r>
            <a:r>
              <a:rPr lang="fr-FR" sz="4000" dirty="0"/>
              <a:t>« </a:t>
            </a:r>
            <a:r>
              <a:rPr lang="fr-FR" sz="4000" dirty="0" err="1"/>
              <a:t>Qualifiers</a:t>
            </a:r>
            <a:r>
              <a:rPr lang="fr-FR" sz="4000" dirty="0"/>
              <a:t> » de CUDA</a:t>
            </a:r>
          </a:p>
        </p:txBody>
      </p:sp>
      <p:sp>
        <p:nvSpPr>
          <p:cNvPr id="20483" name="Text Box 16"/>
          <p:cNvSpPr txBox="1">
            <a:spLocks noChangeArrowheads="1"/>
          </p:cNvSpPr>
          <p:nvPr/>
        </p:nvSpPr>
        <p:spPr bwMode="auto">
          <a:xfrm>
            <a:off x="0" y="1181100"/>
            <a:ext cx="5659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Fonctionnement des « qualifiers » de CUDA :</a:t>
            </a:r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33338" y="1730375"/>
            <a:ext cx="9063037" cy="4227513"/>
            <a:chOff x="21" y="1090"/>
            <a:chExt cx="5709" cy="2663"/>
          </a:xfrm>
        </p:grpSpPr>
        <p:sp>
          <p:nvSpPr>
            <p:cNvPr id="20486" name="Text Box 3"/>
            <p:cNvSpPr txBox="1">
              <a:spLocks noChangeArrowheads="1"/>
            </p:cNvSpPr>
            <p:nvPr/>
          </p:nvSpPr>
          <p:spPr bwMode="auto">
            <a:xfrm>
              <a:off x="898" y="1090"/>
              <a:ext cx="9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0000FF"/>
                  </a:solidFill>
                  <a:latin typeface="Arial" charset="0"/>
                  <a:cs typeface="Arial" charset="0"/>
                </a:rPr>
                <a:t>__device__</a:t>
              </a:r>
            </a:p>
          </p:txBody>
        </p:sp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4079" y="1090"/>
              <a:ext cx="9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__global__</a:t>
              </a:r>
            </a:p>
          </p:txBody>
        </p:sp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2558" y="1090"/>
              <a:ext cx="81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0000FF"/>
                  </a:solidFill>
                  <a:latin typeface="Arial" charset="0"/>
                  <a:cs typeface="Arial" charset="0"/>
                </a:rPr>
                <a:t>__host__</a:t>
              </a:r>
            </a:p>
            <a:p>
              <a:pPr algn="l"/>
              <a:r>
                <a:rPr lang="fr-FR" sz="2000" b="1">
                  <a:solidFill>
                    <a:srgbClr val="0000FF"/>
                  </a:solidFill>
                  <a:latin typeface="Arial" charset="0"/>
                  <a:cs typeface="Arial" charset="0"/>
                </a:rPr>
                <a:t>(default)</a:t>
              </a:r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2366" y="1932"/>
              <a:ext cx="11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0000FF"/>
                  </a:solidFill>
                  <a:latin typeface="Arial" charset="0"/>
                  <a:cs typeface="Arial" charset="0"/>
                </a:rPr>
                <a:t>__constant__</a:t>
              </a: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080" y="1931"/>
              <a:ext cx="10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__shared__</a:t>
              </a:r>
            </a:p>
          </p:txBody>
        </p: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898" y="1932"/>
              <a:ext cx="9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__device__</a:t>
              </a:r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21" y="1436"/>
              <a:ext cx="8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Fonctions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43" y="2630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Variables</a:t>
              </a:r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V="1">
              <a:off x="112" y="1924"/>
              <a:ext cx="56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848" y="1113"/>
              <a:ext cx="8" cy="2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96" name="Text Box 13"/>
            <p:cNvSpPr txBox="1">
              <a:spLocks noChangeArrowheads="1"/>
            </p:cNvSpPr>
            <p:nvPr/>
          </p:nvSpPr>
          <p:spPr bwMode="auto">
            <a:xfrm>
              <a:off x="836" y="1444"/>
              <a:ext cx="11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Appel sur GPU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Exec sur GPU</a:t>
              </a:r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2387" y="1454"/>
              <a:ext cx="117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Appel sur CPU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Exec sur CPU</a:t>
              </a: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65" y="1432"/>
              <a:ext cx="12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Appel sur CPU 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Exec sur GPU</a:t>
              </a: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867" y="2197"/>
              <a:ext cx="1494" cy="1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Mémoire 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globale GPU</a:t>
              </a:r>
            </a:p>
            <a:p>
              <a:pPr algn="l"/>
              <a:endParaRPr lang="fr-FR" sz="800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Durée de vie de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l’application</a:t>
              </a:r>
            </a:p>
            <a:p>
              <a:pPr algn="l"/>
              <a:endParaRPr lang="fr-FR" sz="800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Accessible par les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codes GPU et CPU</a:t>
              </a: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2387" y="2197"/>
              <a:ext cx="1529" cy="1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Mémoire 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constante GPU</a:t>
              </a:r>
            </a:p>
            <a:p>
              <a:pPr algn="l"/>
              <a:endParaRPr lang="fr-FR" sz="800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Durée de vie de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l’application</a:t>
              </a:r>
            </a:p>
            <a:p>
              <a:pPr algn="l"/>
              <a:endParaRPr lang="fr-FR" sz="800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Ecrit par code CPU,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lu par code GPU</a:t>
              </a:r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3965" y="2197"/>
              <a:ext cx="1717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>
                  <a:latin typeface="Arial" charset="0"/>
                  <a:cs typeface="Arial" charset="0"/>
                </a:rPr>
                <a:t>Mémoire partagée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d’un multiprocesseur</a:t>
              </a:r>
            </a:p>
            <a:p>
              <a:pPr algn="l"/>
              <a:endParaRPr lang="fr-FR" sz="800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Durée de vie du </a:t>
              </a:r>
              <a:r>
                <a:rPr lang="fr-FR" sz="2000" i="1">
                  <a:latin typeface="Arial" charset="0"/>
                  <a:cs typeface="Arial" charset="0"/>
                </a:rPr>
                <a:t>block</a:t>
              </a:r>
            </a:p>
            <a:p>
              <a:pPr algn="l"/>
              <a:r>
                <a:rPr lang="fr-FR" sz="2000" i="1">
                  <a:latin typeface="Arial" charset="0"/>
                  <a:cs typeface="Arial" charset="0"/>
                </a:rPr>
                <a:t>de threads</a:t>
              </a:r>
            </a:p>
            <a:p>
              <a:pPr algn="l"/>
              <a:endParaRPr lang="fr-FR" sz="800" i="1">
                <a:latin typeface="Arial" charset="0"/>
                <a:cs typeface="Arial" charset="0"/>
              </a:endParaRP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Accessible par le code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GPU, sert à </a:t>
              </a:r>
              <a:r>
                <a:rPr lang="fr-FR" sz="2000" i="1">
                  <a:latin typeface="Arial" charset="0"/>
                  <a:cs typeface="Arial" charset="0"/>
                </a:rPr>
                <a:t>cacher</a:t>
              </a:r>
              <a:r>
                <a:rPr lang="fr-FR" sz="2000">
                  <a:latin typeface="Arial" charset="0"/>
                  <a:cs typeface="Arial" charset="0"/>
                </a:rPr>
                <a:t> la</a:t>
              </a:r>
            </a:p>
            <a:p>
              <a:pPr algn="l"/>
              <a:r>
                <a:rPr lang="fr-FR" sz="2000">
                  <a:latin typeface="Arial" charset="0"/>
                  <a:cs typeface="Arial" charset="0"/>
                </a:rPr>
                <a:t>mémoire globale GPU</a:t>
              </a:r>
            </a:p>
          </p:txBody>
        </p:sp>
      </p:grpSp>
      <p:sp>
        <p:nvSpPr>
          <p:cNvPr id="20485" name="Text Box 20"/>
          <p:cNvSpPr txBox="1">
            <a:spLocks noChangeArrowheads="1"/>
          </p:cNvSpPr>
          <p:nvPr/>
        </p:nvSpPr>
        <p:spPr bwMode="auto">
          <a:xfrm>
            <a:off x="225425" y="6189663"/>
            <a:ext cx="7781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fr-FR" sz="2000">
                <a:latin typeface="Arial" charset="0"/>
                <a:cs typeface="Arial" charset="0"/>
              </a:rPr>
              <a:t>Les « qualifiers » différencient les parties de code GPU et CPU.</a:t>
            </a:r>
          </a:p>
        </p:txBody>
      </p:sp>
    </p:spTree>
    <p:extLst>
      <p:ext uri="{BB962C8B-B14F-4D97-AF65-F5344CB8AC3E}">
        <p14:creationId xmlns:p14="http://schemas.microsoft.com/office/powerpoint/2010/main" val="831145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Transfert de données CPU-GPU</a:t>
            </a:r>
            <a:endParaRPr lang="fr-FR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2206625"/>
            <a:ext cx="843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Transfert de données du CPU vers un « </a:t>
            </a:r>
            <a:r>
              <a:rPr lang="fr-FR" sz="2000" b="1" i="1">
                <a:latin typeface="Arial" charset="0"/>
                <a:cs typeface="Arial" charset="0"/>
              </a:rPr>
              <a:t>symbole »</a:t>
            </a:r>
            <a:r>
              <a:rPr lang="fr-FR" sz="2000" b="1">
                <a:latin typeface="Arial" charset="0"/>
                <a:cs typeface="Arial" charset="0"/>
              </a:rPr>
              <a:t> stocké sur GPU 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5091113"/>
            <a:ext cx="855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Transfert de données d’un « </a:t>
            </a:r>
            <a:r>
              <a:rPr lang="fr-FR" sz="2000" b="1" i="1">
                <a:latin typeface="Arial" charset="0"/>
                <a:cs typeface="Arial" charset="0"/>
              </a:rPr>
              <a:t>symbole »</a:t>
            </a:r>
            <a:r>
              <a:rPr lang="fr-FR" sz="2000" b="1">
                <a:latin typeface="Arial" charset="0"/>
                <a:cs typeface="Arial" charset="0"/>
              </a:rPr>
              <a:t> stocké sur GPU vers le CPU 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982663"/>
            <a:ext cx="758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Variables allouées sur GPU à la compilation (« </a:t>
            </a:r>
            <a:r>
              <a:rPr lang="fr-FR" sz="2000" b="1" i="1">
                <a:latin typeface="Arial" charset="0"/>
                <a:cs typeface="Arial" charset="0"/>
              </a:rPr>
              <a:t>symboles »</a:t>
            </a:r>
            <a:r>
              <a:rPr lang="fr-FR" sz="2000" b="1">
                <a:latin typeface="Arial" charset="0"/>
                <a:cs typeface="Arial" charset="0"/>
              </a:rPr>
              <a:t>) :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27000" y="1433513"/>
            <a:ext cx="870267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>
                <a:latin typeface="Courier New" pitchFamily="49" charset="0"/>
              </a:rPr>
              <a:t>float TabCPU[N];              </a:t>
            </a:r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// Array on CPU</a:t>
            </a:r>
          </a:p>
          <a:p>
            <a:pPr algn="l"/>
            <a:r>
              <a:rPr lang="fr-FR" sz="1800" b="1">
                <a:solidFill>
                  <a:srgbClr val="FF0000"/>
                </a:solidFill>
                <a:latin typeface="Courier New" pitchFamily="49" charset="0"/>
              </a:rPr>
              <a:t>__device__</a:t>
            </a:r>
            <a:r>
              <a:rPr lang="fr-FR" sz="1800" b="1">
                <a:latin typeface="Courier New" pitchFamily="49" charset="0"/>
              </a:rPr>
              <a:t> float TabGPU[N];   </a:t>
            </a:r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// Array on GPU (symbol)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7000" y="2590800"/>
            <a:ext cx="8712200" cy="2420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// Copy all TabCPU array into TabGPU array 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cudaMemcpyToSymbol</a:t>
            </a:r>
            <a:r>
              <a:rPr lang="fr-FR" sz="1800" b="1" noProof="1">
                <a:latin typeface="Courier New" pitchFamily="49" charset="0"/>
              </a:rPr>
              <a:t>(</a:t>
            </a:r>
            <a:r>
              <a:rPr lang="fr-FR" sz="1800" b="1">
                <a:latin typeface="Courier New" pitchFamily="49" charset="0"/>
              </a:rPr>
              <a:t>Tab</a:t>
            </a:r>
            <a:r>
              <a:rPr lang="fr-FR" sz="1800" b="1" noProof="1">
                <a:latin typeface="Courier New" pitchFamily="49" charset="0"/>
              </a:rPr>
              <a:t>GPU,&amp;</a:t>
            </a:r>
            <a:r>
              <a:rPr lang="fr-FR" sz="1800" b="1">
                <a:latin typeface="Courier New" pitchFamily="49" charset="0"/>
              </a:rPr>
              <a:t>TabCPU[0]</a:t>
            </a:r>
            <a:r>
              <a:rPr lang="fr-FR" sz="1800" b="1" noProof="1">
                <a:latin typeface="Courier New" pitchFamily="49" charset="0"/>
              </a:rPr>
              <a:t>,</a:t>
            </a:r>
            <a:endParaRPr lang="fr-FR" sz="1800" b="1">
              <a:latin typeface="Courier New" pitchFamily="49" charset="0"/>
            </a:endParaRPr>
          </a:p>
          <a:p>
            <a:pPr algn="l"/>
            <a:r>
              <a:rPr lang="fr-FR" sz="1800" b="1">
                <a:latin typeface="Courier New" pitchFamily="49" charset="0"/>
              </a:rPr>
              <a:t>                   </a:t>
            </a:r>
            <a:r>
              <a:rPr lang="fr-FR" sz="1800" b="1" noProof="1">
                <a:latin typeface="Courier New" pitchFamily="49" charset="0"/>
              </a:rPr>
              <a:t>sizeof(</a:t>
            </a:r>
            <a:r>
              <a:rPr lang="fr-FR" sz="1800" b="1">
                <a:latin typeface="Courier New" pitchFamily="49" charset="0"/>
              </a:rPr>
              <a:t>float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>
                <a:latin typeface="Courier New" pitchFamily="49" charset="0"/>
              </a:rPr>
              <a:t>*N</a:t>
            </a:r>
            <a:r>
              <a:rPr lang="fr-FR" sz="1800" b="1" noProof="1">
                <a:latin typeface="Courier New" pitchFamily="49" charset="0"/>
              </a:rPr>
              <a:t>,0,</a:t>
            </a:r>
            <a:endParaRPr lang="fr-FR" sz="1800" b="1">
              <a:latin typeface="Courier New" pitchFamily="49" charset="0"/>
            </a:endParaRPr>
          </a:p>
          <a:p>
            <a:pPr algn="l"/>
            <a:r>
              <a:rPr lang="fr-FR" sz="1800" b="1">
                <a:latin typeface="Courier New" pitchFamily="49" charset="0"/>
              </a:rPr>
              <a:t>                   </a:t>
            </a:r>
            <a:r>
              <a:rPr lang="fr-FR" sz="1800" b="1" noProof="1">
                <a:latin typeface="Courier New" pitchFamily="49" charset="0"/>
              </a:rPr>
              <a:t>cudaMemcpyHostToDevice);</a:t>
            </a:r>
            <a:endParaRPr lang="fr-FR" sz="1800" b="1">
              <a:latin typeface="Courier New" pitchFamily="49" charset="0"/>
            </a:endParaRPr>
          </a:p>
          <a:p>
            <a:pPr algn="l"/>
            <a:endParaRPr lang="fr-FR" sz="800" b="1">
              <a:latin typeface="Courier New" pitchFamily="49" charset="0"/>
            </a:endParaRPr>
          </a:p>
          <a:p>
            <a:pPr algn="l"/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// Copy 2</a:t>
            </a:r>
            <a:r>
              <a:rPr lang="fr-FR" sz="1800" b="1" i="1" baseline="30000">
                <a:solidFill>
                  <a:srgbClr val="CC9900"/>
                </a:solidFill>
                <a:latin typeface="Courier New" pitchFamily="49" charset="0"/>
              </a:rPr>
              <a:t>nd</a:t>
            </a:r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 half of TabCPU array into 2</a:t>
            </a:r>
            <a:r>
              <a:rPr lang="fr-FR" sz="1800" b="1" i="1" baseline="30000">
                <a:solidFill>
                  <a:srgbClr val="CC9900"/>
                </a:solidFill>
                <a:latin typeface="Courier New" pitchFamily="49" charset="0"/>
              </a:rPr>
              <a:t>nd</a:t>
            </a:r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 half TabGPU array 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cudaMemcpyToSymbol</a:t>
            </a:r>
            <a:r>
              <a:rPr lang="fr-FR" sz="1800" b="1" noProof="1">
                <a:latin typeface="Courier New" pitchFamily="49" charset="0"/>
              </a:rPr>
              <a:t>(</a:t>
            </a:r>
            <a:r>
              <a:rPr lang="fr-FR" sz="1800" b="1">
                <a:latin typeface="Courier New" pitchFamily="49" charset="0"/>
              </a:rPr>
              <a:t>Tab</a:t>
            </a:r>
            <a:r>
              <a:rPr lang="fr-FR" sz="1800" b="1" noProof="1">
                <a:latin typeface="Courier New" pitchFamily="49" charset="0"/>
              </a:rPr>
              <a:t>GPU,&amp;</a:t>
            </a:r>
            <a:r>
              <a:rPr lang="fr-FR" sz="1800" b="1">
                <a:latin typeface="Courier New" pitchFamily="49" charset="0"/>
              </a:rPr>
              <a:t>TabCPU[N/2]</a:t>
            </a:r>
            <a:r>
              <a:rPr lang="fr-FR" sz="1800" b="1" noProof="1">
                <a:latin typeface="Courier New" pitchFamily="49" charset="0"/>
              </a:rPr>
              <a:t>,</a:t>
            </a:r>
            <a:endParaRPr lang="fr-FR" sz="1800" b="1">
              <a:latin typeface="Courier New" pitchFamily="49" charset="0"/>
            </a:endParaRPr>
          </a:p>
          <a:p>
            <a:pPr algn="l"/>
            <a:r>
              <a:rPr lang="fr-FR" sz="1800" b="1">
                <a:latin typeface="Courier New" pitchFamily="49" charset="0"/>
              </a:rPr>
              <a:t>                   </a:t>
            </a:r>
            <a:r>
              <a:rPr lang="fr-FR" sz="1800" b="1" noProof="1">
                <a:latin typeface="Courier New" pitchFamily="49" charset="0"/>
              </a:rPr>
              <a:t>sizeof(</a:t>
            </a:r>
            <a:r>
              <a:rPr lang="fr-FR" sz="1800" b="1">
                <a:latin typeface="Courier New" pitchFamily="49" charset="0"/>
              </a:rPr>
              <a:t>float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>
                <a:latin typeface="Courier New" pitchFamily="49" charset="0"/>
              </a:rPr>
              <a:t>*N/2</a:t>
            </a:r>
            <a:r>
              <a:rPr lang="fr-FR" sz="1800" b="1" noProof="1">
                <a:latin typeface="Courier New" pitchFamily="49" charset="0"/>
              </a:rPr>
              <a:t>,sizeof(</a:t>
            </a:r>
            <a:r>
              <a:rPr lang="fr-FR" sz="1800" b="1">
                <a:latin typeface="Courier New" pitchFamily="49" charset="0"/>
              </a:rPr>
              <a:t>float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>
                <a:latin typeface="Courier New" pitchFamily="49" charset="0"/>
              </a:rPr>
              <a:t>*N/2</a:t>
            </a:r>
            <a:r>
              <a:rPr lang="fr-FR" sz="1800" b="1" noProof="1">
                <a:latin typeface="Courier New" pitchFamily="49" charset="0"/>
              </a:rPr>
              <a:t>,</a:t>
            </a:r>
            <a:endParaRPr lang="fr-FR" sz="1800" b="1">
              <a:latin typeface="Courier New" pitchFamily="49" charset="0"/>
            </a:endParaRPr>
          </a:p>
          <a:p>
            <a:pPr algn="l"/>
            <a:r>
              <a:rPr lang="fr-FR" sz="1800" b="1">
                <a:latin typeface="Courier New" pitchFamily="49" charset="0"/>
              </a:rPr>
              <a:t>                   </a:t>
            </a:r>
            <a:r>
              <a:rPr lang="fr-FR" sz="1800" b="1" noProof="1">
                <a:latin typeface="Courier New" pitchFamily="49" charset="0"/>
              </a:rPr>
              <a:t>cudaMemcpyHostToDevice);</a:t>
            </a:r>
            <a:endParaRPr lang="fr-FR" sz="1800" b="1">
              <a:latin typeface="Courier New" pitchFamily="49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49225" y="5495925"/>
            <a:ext cx="8677275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i="1">
                <a:solidFill>
                  <a:srgbClr val="CC9900"/>
                </a:solidFill>
                <a:latin typeface="Courier New" pitchFamily="49" charset="0"/>
              </a:rPr>
              <a:t>// Copy all TabGPU array into TabCPU array</a:t>
            </a:r>
            <a:r>
              <a:rPr lang="fr-FR" sz="1800">
                <a:latin typeface="Courier New" pitchFamily="49" charset="0"/>
              </a:rPr>
              <a:t> 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cudaMemcpyFromSymbol</a:t>
            </a:r>
            <a:r>
              <a:rPr lang="fr-FR" sz="1800" b="1" noProof="1">
                <a:latin typeface="Courier New" pitchFamily="49" charset="0"/>
              </a:rPr>
              <a:t>(&amp;</a:t>
            </a:r>
            <a:r>
              <a:rPr lang="fr-FR" sz="1800" b="1">
                <a:latin typeface="Courier New" pitchFamily="49" charset="0"/>
              </a:rPr>
              <a:t>TabCPU[0]</a:t>
            </a:r>
            <a:r>
              <a:rPr lang="fr-FR" sz="1800" b="1" noProof="1">
                <a:latin typeface="Courier New" pitchFamily="49" charset="0"/>
              </a:rPr>
              <a:t>,</a:t>
            </a:r>
            <a:r>
              <a:rPr lang="fr-FR" sz="1800" b="1">
                <a:latin typeface="Courier New" pitchFamily="49" charset="0"/>
              </a:rPr>
              <a:t>Tab</a:t>
            </a:r>
            <a:r>
              <a:rPr lang="fr-FR" sz="1800" b="1" noProof="1">
                <a:latin typeface="Courier New" pitchFamily="49" charset="0"/>
              </a:rPr>
              <a:t>GPU,</a:t>
            </a:r>
          </a:p>
          <a:p>
            <a:pPr algn="l"/>
            <a:r>
              <a:rPr lang="fr-FR" sz="1800" b="1" noProof="1">
                <a:latin typeface="Courier New" pitchFamily="49" charset="0"/>
              </a:rPr>
              <a:t>                     sizeof(</a:t>
            </a:r>
            <a:r>
              <a:rPr lang="fr-FR" sz="1800" b="1">
                <a:latin typeface="Courier New" pitchFamily="49" charset="0"/>
              </a:rPr>
              <a:t>float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>
                <a:latin typeface="Courier New" pitchFamily="49" charset="0"/>
              </a:rPr>
              <a:t>*N</a:t>
            </a:r>
            <a:r>
              <a:rPr lang="fr-FR" sz="1800" b="1" noProof="1">
                <a:latin typeface="Courier New" pitchFamily="49" charset="0"/>
              </a:rPr>
              <a:t>,0,</a:t>
            </a:r>
            <a:endParaRPr lang="fr-FR" sz="1800" b="1">
              <a:latin typeface="Courier New" pitchFamily="49" charset="0"/>
            </a:endParaRPr>
          </a:p>
          <a:p>
            <a:pPr algn="l"/>
            <a:r>
              <a:rPr lang="fr-FR" sz="1800" b="1">
                <a:latin typeface="Courier New" pitchFamily="49" charset="0"/>
              </a:rPr>
              <a:t>                     </a:t>
            </a:r>
            <a:r>
              <a:rPr lang="fr-FR" sz="1800" b="1" noProof="1">
                <a:latin typeface="Courier New" pitchFamily="49" charset="0"/>
              </a:rPr>
              <a:t>cudaMemcpyDeviceToHost); </a:t>
            </a:r>
            <a:endParaRPr lang="fr-FR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 dirty="0"/>
              <a:t>Principes de programmation en CUDA </a:t>
            </a:r>
            <a:br>
              <a:rPr lang="fr-FR" sz="4000" dirty="0"/>
            </a:br>
            <a:r>
              <a:rPr lang="fr-FR" sz="4000" dirty="0"/>
              <a:t>Transfert de données CPU-GPU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3095625"/>
            <a:ext cx="590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Copie de variables dynamiques (CPU </a:t>
            </a:r>
            <a:r>
              <a:rPr lang="fr-FR" sz="2000" b="1">
                <a:latin typeface="Arial" charset="0"/>
                <a:cs typeface="Arial" charset="0"/>
                <a:sym typeface="Wingdings" pitchFamily="2" charset="2"/>
              </a:rPr>
              <a:t> GPU)</a:t>
            </a:r>
            <a:r>
              <a:rPr lang="fr-FR" sz="2000" b="1">
                <a:latin typeface="Arial" charset="0"/>
                <a:cs typeface="Arial" charset="0"/>
              </a:rPr>
              <a:t> 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4379913"/>
            <a:ext cx="597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Copie de variables dynamiques (GPU </a:t>
            </a:r>
            <a:r>
              <a:rPr lang="fr-FR" sz="2000" b="1">
                <a:latin typeface="Arial" charset="0"/>
                <a:cs typeface="Arial" charset="0"/>
                <a:sym typeface="Wingdings" pitchFamily="2" charset="2"/>
              </a:rPr>
              <a:t> CPU)</a:t>
            </a:r>
            <a:r>
              <a:rPr lang="fr-FR" sz="2000" b="1">
                <a:latin typeface="Arial" charset="0"/>
                <a:cs typeface="Arial" charset="0"/>
              </a:rPr>
              <a:t> :</a:t>
            </a:r>
            <a:r>
              <a:rPr lang="fr-FR" sz="2000">
                <a:latin typeface="Arial" charset="0"/>
                <a:cs typeface="Arial" charset="0"/>
              </a:rPr>
              <a:t> </a:t>
            </a:r>
            <a:endParaRPr lang="fr-FR" sz="2000" b="1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881063"/>
            <a:ext cx="5351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Variables allouées sur GPU à l’exécution :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7000" y="1233488"/>
            <a:ext cx="8702675" cy="18716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*</a:t>
            </a:r>
            <a:r>
              <a:rPr lang="fr-FR" sz="1800" b="1" dirty="0" err="1">
                <a:latin typeface="Courier New" pitchFamily="49" charset="0"/>
              </a:rPr>
              <a:t>TabCPU</a:t>
            </a:r>
            <a:r>
              <a:rPr lang="fr-FR" sz="1800" b="1" dirty="0">
                <a:latin typeface="Courier New" pitchFamily="49" charset="0"/>
              </a:rPr>
              <a:t>;           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on CPU</a:t>
            </a:r>
          </a:p>
          <a:p>
            <a:pPr algn="l"/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*</a:t>
            </a:r>
            <a:r>
              <a:rPr lang="fr-FR" sz="1800" b="1" dirty="0" err="1">
                <a:latin typeface="Courier New" pitchFamily="49" charset="0"/>
              </a:rPr>
              <a:t>TabGPU</a:t>
            </a:r>
            <a:r>
              <a:rPr lang="fr-FR" sz="1800" b="1" dirty="0">
                <a:latin typeface="Courier New" pitchFamily="49" charset="0"/>
              </a:rPr>
              <a:t>;           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on GPU</a:t>
            </a:r>
          </a:p>
          <a:p>
            <a:pPr algn="l"/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cudaError_t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cudaStat</a:t>
            </a:r>
            <a:r>
              <a:rPr lang="fr-FR" sz="1800" b="1" dirty="0">
                <a:latin typeface="Courier New" pitchFamily="49" charset="0"/>
              </a:rPr>
              <a:t>;    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of op on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CUDA vars.</a:t>
            </a:r>
          </a:p>
          <a:p>
            <a:pPr algn="l"/>
            <a:endParaRPr lang="fr-FR" sz="800" b="1" dirty="0">
              <a:solidFill>
                <a:srgbClr val="CC9900"/>
              </a:solidFill>
              <a:latin typeface="Courier New" pitchFamily="49" charset="0"/>
            </a:endParaRPr>
          </a:p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Allocation of the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arrays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the CPU</a:t>
            </a:r>
          </a:p>
          <a:p>
            <a:pPr algn="l"/>
            <a:r>
              <a:rPr lang="fr-FR" sz="1800" b="1" dirty="0" err="1">
                <a:latin typeface="Courier New" pitchFamily="49" charset="0"/>
              </a:rPr>
              <a:t>TabCPU</a:t>
            </a:r>
            <a:r>
              <a:rPr lang="fr-FR" sz="1800" b="1" dirty="0">
                <a:latin typeface="Courier New" pitchFamily="49" charset="0"/>
              </a:rPr>
              <a:t> = (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*) </a:t>
            </a:r>
            <a:r>
              <a:rPr lang="fr-FR" sz="1800" b="1" dirty="0" err="1">
                <a:latin typeface="Courier New" pitchFamily="49" charset="0"/>
              </a:rPr>
              <a:t>malloc</a:t>
            </a:r>
            <a:r>
              <a:rPr lang="fr-FR" sz="1800" b="1" dirty="0">
                <a:latin typeface="Courier New" pitchFamily="49" charset="0"/>
              </a:rPr>
              <a:t>(N*</a:t>
            </a:r>
            <a:r>
              <a:rPr lang="fr-FR" sz="1800" b="1" dirty="0" err="1">
                <a:latin typeface="Courier New" pitchFamily="49" charset="0"/>
              </a:rPr>
              <a:t>sizeof</a:t>
            </a:r>
            <a:r>
              <a:rPr lang="fr-FR" sz="1800" b="1" dirty="0">
                <a:latin typeface="Courier New" pitchFamily="49" charset="0"/>
              </a:rPr>
              <a:t>(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));</a:t>
            </a:r>
          </a:p>
          <a:p>
            <a:pPr algn="l"/>
            <a:r>
              <a:rPr lang="fr-FR" sz="1800" b="1" dirty="0" err="1">
                <a:latin typeface="Courier New" pitchFamily="49" charset="0"/>
              </a:rPr>
              <a:t>cudaStat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cudaMalloc</a:t>
            </a:r>
            <a:r>
              <a:rPr lang="fr-FR" sz="1800" b="1" dirty="0">
                <a:latin typeface="Courier New" pitchFamily="49" charset="0"/>
              </a:rPr>
              <a:t>((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**) &amp;</a:t>
            </a:r>
            <a:r>
              <a:rPr lang="fr-FR" sz="1800" b="1" dirty="0" err="1">
                <a:latin typeface="Courier New" pitchFamily="49" charset="0"/>
              </a:rPr>
              <a:t>TabGPU</a:t>
            </a:r>
            <a:r>
              <a:rPr lang="fr-FR" sz="1800" b="1" dirty="0">
                <a:latin typeface="Courier New" pitchFamily="49" charset="0"/>
              </a:rPr>
              <a:t>, N*</a:t>
            </a:r>
            <a:r>
              <a:rPr lang="fr-FR" sz="1800" b="1" dirty="0" err="1">
                <a:latin typeface="Courier New" pitchFamily="49" charset="0"/>
              </a:rPr>
              <a:t>sizeof</a:t>
            </a:r>
            <a:r>
              <a:rPr lang="fr-FR" sz="1800" b="1" dirty="0">
                <a:latin typeface="Courier New" pitchFamily="49" charset="0"/>
              </a:rPr>
              <a:t>(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));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27000" y="3455988"/>
            <a:ext cx="8712200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Copy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TabCPU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into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TabGPU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</a:p>
          <a:p>
            <a:pPr algn="l"/>
            <a:r>
              <a:rPr lang="fr-FR" sz="1800" b="1" noProof="1">
                <a:latin typeface="Courier New" pitchFamily="49" charset="0"/>
              </a:rPr>
              <a:t>cudaStat =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cudaMemcpy</a:t>
            </a:r>
            <a:r>
              <a:rPr lang="fr-FR" sz="1800" b="1" noProof="1">
                <a:latin typeface="Courier New" pitchFamily="49" charset="0"/>
              </a:rPr>
              <a:t>(</a:t>
            </a:r>
            <a:r>
              <a:rPr lang="fr-FR" sz="1800" b="1" dirty="0">
                <a:latin typeface="Courier New" pitchFamily="49" charset="0"/>
              </a:rPr>
              <a:t>Tab</a:t>
            </a:r>
            <a:r>
              <a:rPr lang="fr-FR" sz="1800" b="1" noProof="1">
                <a:latin typeface="Courier New" pitchFamily="49" charset="0"/>
              </a:rPr>
              <a:t>GPU,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noProof="1">
                <a:latin typeface="Courier New" pitchFamily="49" charset="0"/>
              </a:rPr>
              <a:t>Tab</a:t>
            </a:r>
            <a:r>
              <a:rPr lang="fr-FR" sz="1800" b="1" dirty="0">
                <a:latin typeface="Courier New" pitchFamily="49" charset="0"/>
              </a:rPr>
              <a:t>CPU</a:t>
            </a:r>
            <a:r>
              <a:rPr lang="fr-FR" sz="1800" b="1" noProof="1">
                <a:latin typeface="Courier New" pitchFamily="49" charset="0"/>
              </a:rPr>
              <a:t>,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noProof="1">
                <a:latin typeface="Courier New" pitchFamily="49" charset="0"/>
              </a:rPr>
              <a:t>sizeof(float)</a:t>
            </a:r>
            <a:r>
              <a:rPr lang="fr-FR" sz="1800" b="1" dirty="0">
                <a:latin typeface="Courier New" pitchFamily="49" charset="0"/>
              </a:rPr>
              <a:t>*N</a:t>
            </a:r>
            <a:r>
              <a:rPr lang="fr-FR" sz="1800" b="1" noProof="1">
                <a:latin typeface="Courier New" pitchFamily="49" charset="0"/>
              </a:rPr>
              <a:t>,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                    </a:t>
            </a:r>
            <a:r>
              <a:rPr lang="fr-FR" sz="1800" b="1" noProof="1">
                <a:latin typeface="Courier New" pitchFamily="49" charset="0"/>
              </a:rPr>
              <a:t>cudaMemcpyHostToDevice);</a:t>
            </a:r>
            <a:endParaRPr lang="fr-FR" sz="1800" b="1" dirty="0">
              <a:latin typeface="Courier New" pitchFamily="49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49225" y="4749800"/>
            <a:ext cx="8677275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Copy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TabCPU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into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TabGPU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dynamic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array</a:t>
            </a:r>
            <a:r>
              <a:rPr lang="fr-FR" sz="1800" dirty="0">
                <a:latin typeface="Courier New" pitchFamily="49" charset="0"/>
              </a:rPr>
              <a:t> </a:t>
            </a:r>
          </a:p>
          <a:p>
            <a:pPr algn="l"/>
            <a:r>
              <a:rPr lang="fr-FR" sz="1800" b="1" noProof="1">
                <a:latin typeface="Courier New" pitchFamily="49" charset="0"/>
              </a:rPr>
              <a:t>c</a:t>
            </a:r>
            <a:r>
              <a:rPr lang="fr-FR" sz="1800" b="1" dirty="0" err="1">
                <a:latin typeface="Courier New" pitchFamily="49" charset="0"/>
              </a:rPr>
              <a:t>udaStat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cudaMemcpy</a:t>
            </a:r>
            <a:r>
              <a:rPr lang="fr-FR" sz="1800" b="1" noProof="1">
                <a:latin typeface="Courier New" pitchFamily="49" charset="0"/>
              </a:rPr>
              <a:t>(</a:t>
            </a:r>
            <a:r>
              <a:rPr lang="fr-FR" sz="1800" b="1" dirty="0" err="1">
                <a:latin typeface="Courier New" pitchFamily="49" charset="0"/>
              </a:rPr>
              <a:t>TabCPU</a:t>
            </a:r>
            <a:r>
              <a:rPr lang="fr-FR" sz="1800" b="1" noProof="1">
                <a:latin typeface="Courier New" pitchFamily="49" charset="0"/>
              </a:rPr>
              <a:t>,</a:t>
            </a:r>
            <a:r>
              <a:rPr lang="fr-FR" sz="1800" b="1" dirty="0">
                <a:latin typeface="Courier New" pitchFamily="49" charset="0"/>
              </a:rPr>
              <a:t> Tab</a:t>
            </a:r>
            <a:r>
              <a:rPr lang="fr-FR" sz="1800" b="1" noProof="1">
                <a:latin typeface="Courier New" pitchFamily="49" charset="0"/>
              </a:rPr>
              <a:t>GPU, sizeof(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 dirty="0">
                <a:latin typeface="Courier New" pitchFamily="49" charset="0"/>
              </a:rPr>
              <a:t>*N</a:t>
            </a:r>
            <a:r>
              <a:rPr lang="fr-FR" sz="1800" b="1" noProof="1">
                <a:latin typeface="Courier New" pitchFamily="49" charset="0"/>
              </a:rPr>
              <a:t>,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                    </a:t>
            </a:r>
            <a:r>
              <a:rPr lang="fr-FR" sz="1800" b="1" noProof="1">
                <a:latin typeface="Courier New" pitchFamily="49" charset="0"/>
              </a:rPr>
              <a:t>cudaMemcpyDeviceToHost); </a:t>
            </a:r>
            <a:endParaRPr lang="fr-FR" sz="1800" b="1" dirty="0">
              <a:latin typeface="Courier New" pitchFamily="49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0" y="5680075"/>
            <a:ext cx="491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Libération des allocations dynamiques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57163" y="6026150"/>
            <a:ext cx="867727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800" b="1" dirty="0">
                <a:latin typeface="Courier New" pitchFamily="49" charset="0"/>
              </a:rPr>
              <a:t>free(</a:t>
            </a:r>
            <a:r>
              <a:rPr lang="fr-FR" sz="1800" b="1" dirty="0" err="1">
                <a:latin typeface="Courier New" pitchFamily="49" charset="0"/>
              </a:rPr>
              <a:t>TabCPU</a:t>
            </a:r>
            <a:r>
              <a:rPr lang="fr-FR" sz="1800" b="1" dirty="0">
                <a:latin typeface="Courier New" pitchFamily="49" charset="0"/>
              </a:rPr>
              <a:t>);</a:t>
            </a:r>
            <a:r>
              <a:rPr lang="fr-FR" sz="1800" dirty="0">
                <a:latin typeface="Courier New" pitchFamily="49" charset="0"/>
              </a:rPr>
              <a:t> </a:t>
            </a:r>
          </a:p>
          <a:p>
            <a:pPr algn="l"/>
            <a:r>
              <a:rPr lang="fr-FR" sz="1800" b="1" noProof="1">
                <a:latin typeface="Courier New" pitchFamily="49" charset="0"/>
              </a:rPr>
              <a:t>c</a:t>
            </a:r>
            <a:r>
              <a:rPr lang="fr-FR" sz="1800" b="1" dirty="0" err="1">
                <a:latin typeface="Courier New" pitchFamily="49" charset="0"/>
              </a:rPr>
              <a:t>udaStat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cudaFree</a:t>
            </a:r>
            <a:r>
              <a:rPr lang="fr-FR" sz="1800" b="1" dirty="0">
                <a:latin typeface="Courier New" pitchFamily="49" charset="0"/>
              </a:rPr>
              <a:t>(</a:t>
            </a:r>
            <a:r>
              <a:rPr lang="fr-FR" sz="1800" b="1" dirty="0" err="1">
                <a:latin typeface="Courier New" pitchFamily="49" charset="0"/>
              </a:rPr>
              <a:t>TabGPU</a:t>
            </a:r>
            <a:r>
              <a:rPr lang="fr-FR" sz="1800" b="1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3029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7ADF740-B9DE-4FBE-A018-0F040364BE18}"/>
              </a:ext>
            </a:extLst>
          </p:cNvPr>
          <p:cNvSpPr/>
          <p:nvPr/>
        </p:nvSpPr>
        <p:spPr bwMode="auto">
          <a:xfrm>
            <a:off x="5508104" y="4149080"/>
            <a:ext cx="3528392" cy="263691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B1786-DC14-4668-97D9-C577C666D0AC}"/>
              </a:ext>
            </a:extLst>
          </p:cNvPr>
          <p:cNvSpPr/>
          <p:nvPr/>
        </p:nvSpPr>
        <p:spPr bwMode="auto">
          <a:xfrm>
            <a:off x="323528" y="4149080"/>
            <a:ext cx="4248472" cy="263691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>
                <a:cs typeface="Arial" charset="0"/>
              </a:rPr>
              <a:t>Variables statiques ou dynamiques ?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B7829D-3A70-43B5-8762-3A634365B802}"/>
              </a:ext>
            </a:extLst>
          </p:cNvPr>
          <p:cNvSpPr txBox="1"/>
          <p:nvPr/>
        </p:nvSpPr>
        <p:spPr>
          <a:xfrm>
            <a:off x="9873" y="954000"/>
            <a:ext cx="9170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dynamiques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sur GPU</a:t>
            </a:r>
          </a:p>
          <a:p>
            <a:pPr algn="l"/>
            <a:endParaRPr lang="fr-FR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 plupart sont allouées et libérées par le CPU: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leurs pointeurs sont stockées sur le CPU </a:t>
            </a:r>
          </a:p>
          <a:p>
            <a:pPr lvl="2"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(le CPU possède la cartographie de la mémoire GPU!)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leurs pointeurs doivent être passés en paramètres lors des appels aux kernels GPU</a:t>
            </a:r>
          </a:p>
          <a:p>
            <a:pPr lvl="1" algn="l"/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Ces variables peuvent être partagées entre plusieurs fichiers </a:t>
            </a:r>
          </a:p>
          <a:p>
            <a:pPr lvl="1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(variables déclarées « 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 » dans les fichiers .h)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88E09-4A7C-4855-B3FE-FBA0966D1835}"/>
              </a:ext>
            </a:extLst>
          </p:cNvPr>
          <p:cNvSpPr/>
          <p:nvPr/>
        </p:nvSpPr>
        <p:spPr bwMode="auto">
          <a:xfrm>
            <a:off x="5652120" y="4221088"/>
            <a:ext cx="3024336" cy="57606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i="1" dirty="0">
                <a:solidFill>
                  <a:schemeClr val="bg1"/>
                </a:solidFill>
              </a:rPr>
              <a:t>d</a:t>
            </a:r>
            <a:r>
              <a:rPr kumimoji="0" lang="fr-FR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ata </a:t>
            </a:r>
            <a:r>
              <a:rPr kumimoji="0" lang="fr-FR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space</a:t>
            </a:r>
            <a:endParaRPr kumimoji="0" lang="fr-FR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52E8D-D138-423F-8CF4-29877B56CEDE}"/>
              </a:ext>
            </a:extLst>
          </p:cNvPr>
          <p:cNvSpPr/>
          <p:nvPr/>
        </p:nvSpPr>
        <p:spPr bwMode="auto">
          <a:xfrm>
            <a:off x="395536" y="4329100"/>
            <a:ext cx="1296144" cy="32403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adrData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7804036-C111-4154-9EF0-18B17DBD6B2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 bwMode="auto">
          <a:xfrm>
            <a:off x="1691680" y="4491118"/>
            <a:ext cx="3960440" cy="18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F74B9E6-AC88-4390-BF5D-E8BCDB72EDEA}"/>
              </a:ext>
            </a:extLst>
          </p:cNvPr>
          <p:cNvSpPr txBox="1"/>
          <p:nvPr/>
        </p:nvSpPr>
        <p:spPr>
          <a:xfrm>
            <a:off x="899592" y="4802376"/>
            <a:ext cx="331372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’’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x.h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cudaMalloc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adrData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,…);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kernel&lt;&lt;&lt;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Dg,Db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&gt;&gt;&gt;(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adrData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DD769-6872-4715-A889-06A8606F36B7}"/>
              </a:ext>
            </a:extLst>
          </p:cNvPr>
          <p:cNvSpPr txBox="1"/>
          <p:nvPr/>
        </p:nvSpPr>
        <p:spPr>
          <a:xfrm>
            <a:off x="5940152" y="4925486"/>
            <a:ext cx="206986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’’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x.h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</a:p>
          <a:p>
            <a:pPr algn="l">
              <a:lnSpc>
                <a:spcPct val="80000"/>
              </a:lnSpc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__global__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kernel(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*Tab) {</a:t>
            </a: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Tab[i]++;</a:t>
            </a: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>
              <a:lnSpc>
                <a:spcPct val="8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9F1D9936-F999-4B19-8F0A-BFE2A49B8318}"/>
              </a:ext>
            </a:extLst>
          </p:cNvPr>
          <p:cNvSpPr/>
          <p:nvPr/>
        </p:nvSpPr>
        <p:spPr bwMode="auto">
          <a:xfrm>
            <a:off x="7986713" y="4514280"/>
            <a:ext cx="928687" cy="1443037"/>
          </a:xfrm>
          <a:custGeom>
            <a:avLst/>
            <a:gdLst>
              <a:gd name="connsiteX0" fmla="*/ 0 w 928687"/>
              <a:gd name="connsiteY0" fmla="*/ 1443037 h 1443037"/>
              <a:gd name="connsiteX1" fmla="*/ 928687 w 928687"/>
              <a:gd name="connsiteY1" fmla="*/ 1443037 h 1443037"/>
              <a:gd name="connsiteX2" fmla="*/ 928687 w 928687"/>
              <a:gd name="connsiteY2" fmla="*/ 0 h 1443037"/>
              <a:gd name="connsiteX3" fmla="*/ 685800 w 928687"/>
              <a:gd name="connsiteY3" fmla="*/ 0 h 1443037"/>
              <a:gd name="connsiteX4" fmla="*/ 685800 w 928687"/>
              <a:gd name="connsiteY4" fmla="*/ 0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687" h="1443037">
                <a:moveTo>
                  <a:pt x="0" y="1443037"/>
                </a:moveTo>
                <a:lnTo>
                  <a:pt x="928687" y="1443037"/>
                </a:lnTo>
                <a:lnTo>
                  <a:pt x="928687" y="0"/>
                </a:lnTo>
                <a:lnTo>
                  <a:pt x="685800" y="0"/>
                </a:lnTo>
                <a:lnTo>
                  <a:pt x="68580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7B8C82-6E8A-4825-87E9-9F3BD3E2C90D}"/>
              </a:ext>
            </a:extLst>
          </p:cNvPr>
          <p:cNvSpPr txBox="1"/>
          <p:nvPr/>
        </p:nvSpPr>
        <p:spPr>
          <a:xfrm>
            <a:off x="3766540" y="3707740"/>
            <a:ext cx="23006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adrData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21D2E8-7D59-4921-996B-0C60D24EF9C7}"/>
              </a:ext>
            </a:extLst>
          </p:cNvPr>
          <p:cNvSpPr txBox="1"/>
          <p:nvPr/>
        </p:nvSpPr>
        <p:spPr>
          <a:xfrm>
            <a:off x="4752000" y="40140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x.h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B14646-2547-416C-98F1-839460782F0C}"/>
              </a:ext>
            </a:extLst>
          </p:cNvPr>
          <p:cNvSpPr txBox="1"/>
          <p:nvPr/>
        </p:nvSpPr>
        <p:spPr>
          <a:xfrm>
            <a:off x="251520" y="375942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C8AE6E-5E7F-4F4F-906F-4B86854C7806}"/>
              </a:ext>
            </a:extLst>
          </p:cNvPr>
          <p:cNvSpPr txBox="1"/>
          <p:nvPr/>
        </p:nvSpPr>
        <p:spPr>
          <a:xfrm>
            <a:off x="8244408" y="3759423"/>
            <a:ext cx="85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</p:txBody>
      </p:sp>
      <p:pic>
        <p:nvPicPr>
          <p:cNvPr id="18" name="Picture 4" descr="RÃ©sultat de recherche d'images pour &quot;ok&quot;">
            <a:extLst>
              <a:ext uri="{FF2B5EF4-FFF2-40B4-BE49-F238E27FC236}">
                <a16:creationId xmlns:a16="http://schemas.microsoft.com/office/drawing/2014/main" id="{7A2B21C4-3A9B-429E-A0DF-72324BCA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00" y="306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>
                <a:cs typeface="Arial" charset="0"/>
              </a:rPr>
              <a:t>Variables statiques ou dynamiques ?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1D71B0-AB0A-457B-915F-9CB48BC8A12F}"/>
              </a:ext>
            </a:extLst>
          </p:cNvPr>
          <p:cNvSpPr txBox="1"/>
          <p:nvPr/>
        </p:nvSpPr>
        <p:spPr>
          <a:xfrm>
            <a:off x="15280" y="950238"/>
            <a:ext cx="917063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fr-FR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statiques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sur GPU</a:t>
            </a:r>
          </a:p>
          <a:p>
            <a:pPr algn="l"/>
            <a:endParaRPr lang="fr-FR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Entièrement définies à la compilation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Connues et accessibles du code GPU </a:t>
            </a:r>
          </a:p>
          <a:p>
            <a:pPr lvl="1"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(inutile de passer les adresses en paramètres des kernels)</a:t>
            </a:r>
          </a:p>
          <a:p>
            <a:pPr lvl="1" algn="l"/>
            <a:endParaRPr lang="fr-F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Ces variables/symboles peuvent être partagées entre fichiers</a:t>
            </a:r>
          </a:p>
          <a:p>
            <a:pPr lvl="1"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(déclarées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dans des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fichiers.h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mai</a:t>
            </a: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seulement 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en activant </a:t>
            </a:r>
          </a:p>
          <a:p>
            <a:pPr lvl="1" algn="l"/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   le mode de compilation séparé 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43B957-36EA-4FF3-8214-3B5330FC529E}"/>
              </a:ext>
            </a:extLst>
          </p:cNvPr>
          <p:cNvSpPr txBox="1"/>
          <p:nvPr/>
        </p:nvSpPr>
        <p:spPr>
          <a:xfrm>
            <a:off x="747000" y="3609000"/>
            <a:ext cx="733322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Compilation : </a:t>
            </a: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relocatable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device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-code=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lvl="2" algn="l"/>
            <a:r>
              <a:rPr lang="fr-FR" sz="2000" i="1" dirty="0">
                <a:latin typeface="Arial" pitchFamily="34" charset="0"/>
                <a:cs typeface="Arial" pitchFamily="34" charset="0"/>
              </a:rPr>
              <a:t>Ou bien : </a:t>
            </a:r>
            <a:r>
              <a:rPr lang="fr-FR" sz="2000" b="1" i="1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fr-FR" sz="2000" b="1" i="1" dirty="0">
                <a:latin typeface="Courier New" pitchFamily="49" charset="0"/>
                <a:cs typeface="Courier New" pitchFamily="49" charset="0"/>
              </a:rPr>
              <a:t> –rdc=</a:t>
            </a:r>
            <a:r>
              <a:rPr lang="fr-FR" sz="2000" b="1" i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2000" b="1" i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algn="l"/>
            <a:endParaRPr lang="fr-FR" sz="1200" b="1" dirty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Edition de liens :</a:t>
            </a: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device-link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lvl="2" algn="l"/>
            <a:r>
              <a:rPr lang="fr-FR" sz="2000" i="1" dirty="0">
                <a:latin typeface="Arial" pitchFamily="34" charset="0"/>
                <a:cs typeface="Arial" pitchFamily="34" charset="0"/>
              </a:rPr>
              <a:t>Ou bien : </a:t>
            </a:r>
            <a:r>
              <a:rPr lang="fr-FR" sz="2000" b="1" i="1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fr-FR" sz="2000" b="1" i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fr-FR" sz="2000" b="1" i="1" dirty="0" err="1">
                <a:latin typeface="Courier New" pitchFamily="49" charset="0"/>
                <a:cs typeface="Courier New" pitchFamily="49" charset="0"/>
              </a:rPr>
              <a:t>dlink</a:t>
            </a:r>
            <a:r>
              <a:rPr lang="fr-FR" sz="2000" b="1" i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algn="l"/>
            <a:endParaRPr lang="fr-FR" sz="800" dirty="0">
              <a:latin typeface="Arial" charset="0"/>
              <a:cs typeface="Arial" charset="0"/>
            </a:endParaRP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Voir le document «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NVIDIA CUDA Compiler Driver NVCC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»</a:t>
            </a:r>
            <a:endParaRPr lang="fr-FR" sz="2000" dirty="0">
              <a:latin typeface="Arial" charset="0"/>
              <a:cs typeface="Arial" charset="0"/>
            </a:endParaRPr>
          </a:p>
        </p:txBody>
      </p:sp>
      <p:pic>
        <p:nvPicPr>
          <p:cNvPr id="1026" name="Picture 2" descr="Résultat de recherche d'images pour &quot;attention logo&quot;">
            <a:extLst>
              <a:ext uri="{FF2B5EF4-FFF2-40B4-BE49-F238E27FC236}">
                <a16:creationId xmlns:a16="http://schemas.microsoft.com/office/drawing/2014/main" id="{72D01098-121E-44CF-9E26-185027BA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2439000"/>
            <a:ext cx="765000" cy="7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647991" y="2554719"/>
            <a:ext cx="510857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Classical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call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a CPU routine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Kernel&lt;&lt;&lt;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Dg</a:t>
            </a:r>
            <a:r>
              <a:rPr lang="fr-FR" sz="1800" b="1" dirty="0">
                <a:latin typeface="Courier New" pitchFamily="49" charset="0"/>
              </a:rPr>
              <a:t>,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&gt;&gt;&gt;(</a:t>
            </a:r>
            <a:r>
              <a:rPr lang="fr-FR" sz="1800" b="1" dirty="0" err="1">
                <a:latin typeface="Courier New" pitchFamily="49" charset="0"/>
              </a:rPr>
              <a:t>parameter</a:t>
            </a:r>
            <a:r>
              <a:rPr lang="fr-FR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5389417" y="3418622"/>
            <a:ext cx="3685311" cy="33412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fr-FR" sz="1800" b="1" i="1" noProof="1">
                <a:solidFill>
                  <a:srgbClr val="CC9900"/>
                </a:solidFill>
                <a:latin typeface="Courier New" pitchFamily="49" charset="0"/>
              </a:rPr>
              <a:t>// GPU thread management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dim3 Dg, Db;</a:t>
            </a:r>
          </a:p>
          <a:p>
            <a:pPr algn="l">
              <a:lnSpc>
                <a:spcPct val="95000"/>
              </a:lnSpc>
            </a:pPr>
            <a:r>
              <a:rPr lang="fr-FR" sz="800" b="1" noProof="1">
                <a:latin typeface="Courier New" pitchFamily="49" charset="0"/>
              </a:rPr>
              <a:t> </a:t>
            </a:r>
          </a:p>
          <a:p>
            <a:pPr algn="l">
              <a:lnSpc>
                <a:spcPct val="95000"/>
              </a:lnSpc>
            </a:pPr>
            <a:r>
              <a:rPr lang="fr-FR" sz="1800" b="1" i="1" noProof="1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B</a:t>
            </a:r>
            <a:r>
              <a:rPr lang="fr-FR" sz="1800" b="1" i="1" noProof="1">
                <a:solidFill>
                  <a:srgbClr val="CC9900"/>
                </a:solidFill>
                <a:latin typeface="Courier New" pitchFamily="49" charset="0"/>
              </a:rPr>
              <a:t>lock 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of 128x4 threads</a:t>
            </a:r>
            <a:endParaRPr lang="fr-FR" sz="1800" b="1" i="1" noProof="1">
              <a:solidFill>
                <a:srgbClr val="CC99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b</a:t>
            </a:r>
            <a:r>
              <a:rPr lang="fr-FR" sz="1800" b="1" noProof="1">
                <a:latin typeface="Courier New" pitchFamily="49" charset="0"/>
              </a:rPr>
              <a:t>.x = </a:t>
            </a:r>
            <a:r>
              <a:rPr lang="fr-FR" sz="1800" b="1" dirty="0">
                <a:latin typeface="Courier New" pitchFamily="49" charset="0"/>
              </a:rPr>
              <a:t>128</a:t>
            </a:r>
            <a:r>
              <a:rPr lang="fr-FR" sz="1800" b="1" noProof="1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b</a:t>
            </a:r>
            <a:r>
              <a:rPr lang="fr-FR" sz="1800" b="1" noProof="1">
                <a:latin typeface="Courier New" pitchFamily="49" charset="0"/>
              </a:rPr>
              <a:t>.y = </a:t>
            </a:r>
            <a:r>
              <a:rPr lang="fr-FR" sz="1800" b="1" dirty="0">
                <a:latin typeface="Courier New" pitchFamily="49" charset="0"/>
              </a:rPr>
              <a:t>4</a:t>
            </a:r>
            <a:r>
              <a:rPr lang="fr-FR" sz="1800" b="1" noProof="1">
                <a:latin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b</a:t>
            </a:r>
            <a:r>
              <a:rPr lang="fr-FR" sz="1800" b="1" noProof="1">
                <a:latin typeface="Courier New" pitchFamily="49" charset="0"/>
              </a:rPr>
              <a:t>.z = 1;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endParaRPr lang="fr-FR" sz="800" b="1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</a:rPr>
              <a:t>Grid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</a:rPr>
              <a:t> of 512 blocks</a:t>
            </a:r>
            <a:endParaRPr lang="fr-FR" sz="1800" b="1" i="1" noProof="1">
              <a:solidFill>
                <a:srgbClr val="CC99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g</a:t>
            </a:r>
            <a:r>
              <a:rPr lang="fr-FR" sz="1800" b="1" noProof="1">
                <a:latin typeface="Courier New" pitchFamily="49" charset="0"/>
              </a:rPr>
              <a:t>.x = </a:t>
            </a:r>
            <a:r>
              <a:rPr lang="fr-FR" sz="1800" b="1" dirty="0">
                <a:latin typeface="Courier New" pitchFamily="49" charset="0"/>
              </a:rPr>
              <a:t>512</a:t>
            </a:r>
            <a:r>
              <a:rPr lang="fr-FR" sz="1800" b="1" noProof="1">
                <a:latin typeface="Courier New" pitchFamily="49" charset="0"/>
              </a:rPr>
              <a:t>; 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g</a:t>
            </a:r>
            <a:r>
              <a:rPr lang="fr-FR" sz="1800" b="1" noProof="1">
                <a:latin typeface="Courier New" pitchFamily="49" charset="0"/>
              </a:rPr>
              <a:t>.y = 1;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latin typeface="Courier New" pitchFamily="49" charset="0"/>
              </a:rPr>
              <a:t>D</a:t>
            </a:r>
            <a:r>
              <a:rPr lang="fr-FR" sz="1800" b="1" dirty="0">
                <a:latin typeface="Courier New" pitchFamily="49" charset="0"/>
              </a:rPr>
              <a:t>g</a:t>
            </a:r>
            <a:r>
              <a:rPr lang="fr-FR" sz="1800" b="1" noProof="1">
                <a:latin typeface="Courier New" pitchFamily="49" charset="0"/>
              </a:rPr>
              <a:t>.z = 1;</a:t>
            </a:r>
          </a:p>
          <a:p>
            <a:pPr algn="l">
              <a:lnSpc>
                <a:spcPct val="95000"/>
              </a:lnSpc>
            </a:pPr>
            <a:endParaRPr lang="fr-FR" sz="800" b="1" noProof="1"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i="1" noProof="1">
                <a:solidFill>
                  <a:srgbClr val="CC9900"/>
                </a:solidFill>
                <a:latin typeface="Courier New" pitchFamily="49" charset="0"/>
              </a:rPr>
              <a:t>// Total: 262144 threads</a:t>
            </a:r>
            <a:endParaRPr lang="fr-FR" sz="1800" b="1" i="1" dirty="0">
              <a:solidFill>
                <a:srgbClr val="CC9900"/>
              </a:solidFill>
              <a:latin typeface="Courier New" pitchFamily="49" charset="0"/>
            </a:endParaRPr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0" y="1043565"/>
            <a:ext cx="879763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Définition et exécution de la grille de blocs de threads : </a:t>
            </a:r>
          </a:p>
          <a:p>
            <a:pPr algn="l"/>
            <a:endParaRPr lang="fr-FR" sz="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539750" lvl="1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est un type structuré de 3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var.x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var.y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var.z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9750" lvl="1" indent="-342900" algn="l">
              <a:buFont typeface="Arial" panose="020B0604020202020204" pitchFamily="34" charset="0"/>
              <a:buChar char="•"/>
            </a:pPr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qui permet de définir des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descripteurs de grilles et de blocs (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Dg</a:t>
            </a:r>
            <a:r>
              <a:rPr lang="fr-FR" sz="2000" dirty="0">
                <a:latin typeface="Arial" charset="0"/>
                <a:cs typeface="Arial" charset="0"/>
              </a:rPr>
              <a:t> et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39750" lvl="1" indent="-342900" algn="l"/>
            <a:endParaRPr lang="fr-FR" sz="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53975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qui sont utilisés lors de l’appel au Kernel : </a:t>
            </a: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-1" y="3451235"/>
            <a:ext cx="5417127" cy="148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2000" b="1" dirty="0">
                <a:latin typeface="Arial" charset="0"/>
                <a:cs typeface="Arial" charset="0"/>
              </a:rPr>
              <a:t>Définition des blocs (sur FERMI et +) 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400" dirty="0">
              <a:latin typeface="Arial" charset="0"/>
              <a:cs typeface="Arial" charset="0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Barres, matrices, ou cubes de threads.</a:t>
            </a: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400" dirty="0">
              <a:latin typeface="Arial" charset="0"/>
              <a:cs typeface="Arial" charset="0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Db.x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≤ 1024</a:t>
            </a:r>
            <a:r>
              <a:rPr lang="fr-FR" dirty="0">
                <a:latin typeface="Arial" charset="0"/>
                <a:cs typeface="Arial" charset="0"/>
                <a:sym typeface="Mathematica1" pitchFamily="2" charset="2"/>
              </a:rPr>
              <a:t>,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  <a:sym typeface="Mathematica1" pitchFamily="2" charset="2"/>
              </a:rPr>
              <a:t>Db.y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 ≤ 1024</a:t>
            </a:r>
            <a:r>
              <a:rPr lang="fr-FR" dirty="0">
                <a:latin typeface="Arial" charset="0"/>
                <a:cs typeface="Arial" charset="0"/>
                <a:sym typeface="Mathematica1" pitchFamily="2" charset="2"/>
              </a:rPr>
              <a:t>,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  <a:sym typeface="Mathematica1" pitchFamily="2" charset="2"/>
              </a:rPr>
              <a:t>Db.z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 ≤ 64</a:t>
            </a:r>
            <a:endParaRPr lang="fr-FR" sz="1600" b="1" dirty="0">
              <a:latin typeface="Courier New" pitchFamily="49" charset="0"/>
              <a:cs typeface="Courier New" pitchFamily="49" charset="0"/>
              <a:sym typeface="Mathematica1" pitchFamily="2" charset="2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700" dirty="0">
              <a:latin typeface="Arial" charset="0"/>
              <a:cs typeface="Arial" charset="0"/>
              <a:sym typeface="Mathematica1" pitchFamily="2" charset="2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  <a:sym typeface="Mathematica1" pitchFamily="2" charset="2"/>
              </a:rPr>
              <a:t>Nbr total de threads / bloc </a:t>
            </a:r>
            <a:r>
              <a:rPr lang="fr-FR" sz="20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≤</a:t>
            </a:r>
            <a:r>
              <a:rPr lang="fr-FR" sz="2000" dirty="0">
                <a:latin typeface="Arial" charset="0"/>
                <a:cs typeface="Arial" charset="0"/>
                <a:sym typeface="Mathematica1" pitchFamily="2" charset="2"/>
              </a:rPr>
              <a:t> 1024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0" y="5166639"/>
            <a:ext cx="4883909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2000" b="1" dirty="0">
                <a:latin typeface="Arial" charset="0"/>
                <a:cs typeface="Arial" charset="0"/>
              </a:rPr>
              <a:t>Définition de la grille 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endParaRPr lang="fr-FR" sz="400" dirty="0">
              <a:latin typeface="Arial" charset="0"/>
              <a:cs typeface="Arial" charset="0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Barres, matrices, ou cubes de blocs.</a:t>
            </a: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400" dirty="0">
              <a:latin typeface="Arial" charset="0"/>
              <a:cs typeface="Arial" charset="0"/>
            </a:endParaRP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Dg.x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≤ 2</a:t>
            </a:r>
            <a:r>
              <a:rPr lang="fr-FR" sz="1800" b="1" baseline="30000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31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 – 1 </a:t>
            </a:r>
          </a:p>
          <a:p>
            <a:pPr marL="53975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800" b="1" dirty="0" err="1">
                <a:latin typeface="Courier New" pitchFamily="49" charset="0"/>
                <a:cs typeface="Courier New" pitchFamily="49" charset="0"/>
                <a:sym typeface="Mathematica1" pitchFamily="2" charset="2"/>
              </a:rPr>
              <a:t>Dg.y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 ≤ 65535</a:t>
            </a:r>
            <a:r>
              <a:rPr lang="fr-FR" dirty="0">
                <a:latin typeface="Arial" charset="0"/>
                <a:cs typeface="Arial" charset="0"/>
                <a:sym typeface="Mathematica1" pitchFamily="2" charset="2"/>
              </a:rPr>
              <a:t>,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  <a:sym typeface="Mathematica1" pitchFamily="2" charset="2"/>
              </a:rPr>
              <a:t>Dg.z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Mathematica1" pitchFamily="2" charset="2"/>
              </a:rPr>
              <a:t> ≤ 65535</a:t>
            </a:r>
          </a:p>
        </p:txBody>
      </p:sp>
    </p:spTree>
    <p:extLst>
      <p:ext uri="{BB962C8B-B14F-4D97-AF65-F5344CB8AC3E}">
        <p14:creationId xmlns:p14="http://schemas.microsoft.com/office/powerpoint/2010/main" val="2963914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8125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Exemple (très simple) d’une « grille 1D de blocs 1D de threads » : 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959191" y="2003649"/>
            <a:ext cx="7084027" cy="288032"/>
            <a:chOff x="959191" y="2003649"/>
            <a:chExt cx="7084027" cy="288032"/>
          </a:xfrm>
        </p:grpSpPr>
        <p:sp>
          <p:nvSpPr>
            <p:cNvPr id="2" name="Rectangle 1"/>
            <p:cNvSpPr/>
            <p:nvPr/>
          </p:nvSpPr>
          <p:spPr bwMode="auto">
            <a:xfrm>
              <a:off x="959191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55607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52023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48439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136471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2887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29303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025719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22135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18551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14967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11383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499415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795831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92247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388663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688658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85074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281490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77906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865938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162354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58770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755186" y="2003649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79964" y="1930480"/>
            <a:ext cx="92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Tab[N]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23624" y="2478944"/>
            <a:ext cx="3017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itchFamily="34" charset="0"/>
                <a:cs typeface="Arial" pitchFamily="34" charset="0"/>
              </a:rPr>
              <a:t>Pour chaque case « i » :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Tab[i] = Tab[i] * 2.0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08465" y="2478944"/>
            <a:ext cx="3789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Stratégie (simpliste)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1 thread GPU traitera 1 case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Blocs 1D de threads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339276" y="3789040"/>
            <a:ext cx="7761737" cy="2326095"/>
            <a:chOff x="339276" y="3789040"/>
            <a:chExt cx="7761737" cy="2326095"/>
          </a:xfrm>
        </p:grpSpPr>
        <p:sp>
          <p:nvSpPr>
            <p:cNvPr id="11" name="ZoneTexte 10"/>
            <p:cNvSpPr txBox="1"/>
            <p:nvPr/>
          </p:nvSpPr>
          <p:spPr>
            <a:xfrm>
              <a:off x="339276" y="3789040"/>
              <a:ext cx="3344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b="1" dirty="0">
                  <a:latin typeface="Arial" pitchFamily="34" charset="0"/>
                  <a:cs typeface="Arial" pitchFamily="34" charset="0"/>
                </a:rPr>
                <a:t>Définition des blocs (1D) :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966987" y="4335487"/>
              <a:ext cx="7084615" cy="461665"/>
              <a:chOff x="966987" y="4335487"/>
              <a:chExt cx="7084615" cy="46166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967575" y="4401146"/>
                <a:ext cx="7084027" cy="288032"/>
                <a:chOff x="967575" y="4401146"/>
                <a:chExt cx="7084027" cy="288032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967575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1263991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1560407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856823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2144855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2441271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2737687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3034103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3330519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3626935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3923351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4219767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507799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4804215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5100631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5397047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5697042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5993458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6289874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6586290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6874322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7170738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7467154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7763570" y="4401146"/>
                  <a:ext cx="28803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" name="Rectangle 73"/>
              <p:cNvSpPr/>
              <p:nvPr/>
            </p:nvSpPr>
            <p:spPr bwMode="auto">
              <a:xfrm>
                <a:off x="966987" y="4335487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851592" y="5099472"/>
              <a:ext cx="72494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Db.x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= BLOCK_SIZE_X; // = 32/64/128/256/512/1024</a:t>
              </a:r>
            </a:p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Db.y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= BLOCK_SIZE_Y; // = 1</a:t>
              </a:r>
            </a:p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Db.z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= BLOCK_SIZE_Z; //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8196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Exemple (très simple) d’une « grille 1D de blocs 1D de threads »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9276" y="1844824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Définition de la grille (1D) 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966987" y="2348880"/>
            <a:ext cx="7106109" cy="512802"/>
            <a:chOff x="966987" y="2348880"/>
            <a:chExt cx="7106109" cy="512802"/>
          </a:xfrm>
        </p:grpSpPr>
        <p:grpSp>
          <p:nvGrpSpPr>
            <p:cNvPr id="2" name="Groupe 1"/>
            <p:cNvGrpSpPr/>
            <p:nvPr/>
          </p:nvGrpSpPr>
          <p:grpSpPr>
            <a:xfrm>
              <a:off x="967575" y="2456930"/>
              <a:ext cx="7084027" cy="288032"/>
              <a:chOff x="967575" y="2456930"/>
              <a:chExt cx="7084027" cy="288032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96757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26399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56040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85682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14485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44127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73768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0341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3305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6269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9233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21976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077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8042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51006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39704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69704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99345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28987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58629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87432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717073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746715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76357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 bwMode="auto">
            <a:xfrm>
              <a:off x="966987" y="2400017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745483" y="234888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529752" y="2400017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294600" y="234888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545067" y="3048204"/>
            <a:ext cx="604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On « pave » les données avec des blocs.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79564" y="3643268"/>
            <a:ext cx="478207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Exemple : </a:t>
            </a:r>
          </a:p>
          <a:p>
            <a:pPr lvl="1" algn="l"/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Dg.x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N/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Db.x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N/BLOCK_SIZE_X</a:t>
            </a:r>
          </a:p>
          <a:p>
            <a:pPr lvl="1" algn="l"/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Dg.y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 algn="l"/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Dg.z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61490" y="5564140"/>
            <a:ext cx="3324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Et si (N %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Db.x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)  ≠  0  ?? …</a:t>
            </a:r>
          </a:p>
        </p:txBody>
      </p:sp>
      <p:sp>
        <p:nvSpPr>
          <p:cNvPr id="8" name="Flèche droite 7"/>
          <p:cNvSpPr/>
          <p:nvPr/>
        </p:nvSpPr>
        <p:spPr bwMode="auto">
          <a:xfrm>
            <a:off x="7438148" y="5532094"/>
            <a:ext cx="978408" cy="484632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37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8196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Exemple (très simple) d’une « grille 1D de blocs 1D de threads »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9276" y="1844824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Définition de la grille (1D) si (N % 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Db.x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)  ≠  0 :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886000" y="2361956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07504" y="2348880"/>
            <a:ext cx="8257536" cy="540098"/>
            <a:chOff x="107504" y="2348880"/>
            <a:chExt cx="8257536" cy="540098"/>
          </a:xfrm>
        </p:grpSpPr>
        <p:grpSp>
          <p:nvGrpSpPr>
            <p:cNvPr id="2" name="Groupe 1"/>
            <p:cNvGrpSpPr/>
            <p:nvPr/>
          </p:nvGrpSpPr>
          <p:grpSpPr>
            <a:xfrm>
              <a:off x="112117" y="2456930"/>
              <a:ext cx="8252923" cy="288032"/>
              <a:chOff x="395536" y="2456930"/>
              <a:chExt cx="8252923" cy="288032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39553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9195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98836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28478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7281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6923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16564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46206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5848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05489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35131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4772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93576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23217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2859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82500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1250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4214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57178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0142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30228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65986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8951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1915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7956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77597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806401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836042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 bwMode="auto">
            <a:xfrm>
              <a:off x="107504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683917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436096" y="234888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545067" y="3048204"/>
            <a:ext cx="604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On « pave » les données avec des blocs entiers, même si cela déborde !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236296" y="2420888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24579" y="3829183"/>
            <a:ext cx="8164415" cy="2899089"/>
            <a:chOff x="545067" y="3905761"/>
            <a:chExt cx="8164415" cy="2899089"/>
          </a:xfrm>
        </p:grpSpPr>
        <p:sp>
          <p:nvSpPr>
            <p:cNvPr id="36" name="ZoneTexte 35"/>
            <p:cNvSpPr txBox="1"/>
            <p:nvPr/>
          </p:nvSpPr>
          <p:spPr>
            <a:xfrm>
              <a:off x="574227" y="3905761"/>
              <a:ext cx="4644220" cy="2169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Exemple : </a:t>
              </a:r>
            </a:p>
            <a:p>
              <a:pPr lvl="1" algn="l"/>
              <a:r>
                <a:rPr lang="fr-FR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(N%BLOCK_SIZE_X == 0) </a:t>
              </a:r>
            </a:p>
            <a:p>
              <a:pPr lvl="1" algn="l"/>
              <a:r>
                <a:rPr lang="fr-FR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fr-FR" sz="18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Dg.x</a:t>
              </a:r>
              <a:r>
                <a:rPr lang="fr-FR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N/BLOCK_SIZE_X;</a:t>
              </a:r>
            </a:p>
            <a:p>
              <a:pPr lvl="1" algn="l"/>
              <a:r>
                <a:rPr lang="fr-FR" sz="18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fr-FR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1" algn="l"/>
              <a:r>
                <a:rPr lang="fr-FR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fr-FR" sz="18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Dg.x</a:t>
              </a:r>
              <a:r>
                <a:rPr lang="fr-FR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N/BLOCK_SIZE_X + 1;</a:t>
              </a:r>
            </a:p>
            <a:p>
              <a:pPr algn="l"/>
              <a:endParaRPr lang="fr-FR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Dg.y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Dg.z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545067" y="6096964"/>
              <a:ext cx="8164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Rmq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: on va créer  « trop de threads » : il faudra en tenir compte dans 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           le code (voir plus loin)…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8196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Exemple (très simple) d’une « grille 1D de blocs 1D de threads »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9276" y="1844824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Définition de la grille (1D) si (N % 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Db.x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)  ≠  0 :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886000" y="2361956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07504" y="2348880"/>
            <a:ext cx="8257536" cy="540098"/>
            <a:chOff x="107504" y="2348880"/>
            <a:chExt cx="8257536" cy="540098"/>
          </a:xfrm>
        </p:grpSpPr>
        <p:grpSp>
          <p:nvGrpSpPr>
            <p:cNvPr id="2" name="Groupe 1"/>
            <p:cNvGrpSpPr/>
            <p:nvPr/>
          </p:nvGrpSpPr>
          <p:grpSpPr>
            <a:xfrm>
              <a:off x="112117" y="2456930"/>
              <a:ext cx="8252923" cy="288032"/>
              <a:chOff x="395536" y="2456930"/>
              <a:chExt cx="8252923" cy="288032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39553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9195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98836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28478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7281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6923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16564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46206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5848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05489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35131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4772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93576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23217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2859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82500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1250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4214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57178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0142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30228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65986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8951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1915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7956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77597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806401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836042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 bwMode="auto">
            <a:xfrm>
              <a:off x="107504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683917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436096" y="234888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545067" y="3048204"/>
            <a:ext cx="604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On « pave » les données avec des blocs entiers, même si cela déborde !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236296" y="2420888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24579" y="3829183"/>
            <a:ext cx="8164415" cy="2899089"/>
            <a:chOff x="545067" y="3905761"/>
            <a:chExt cx="8164415" cy="2899089"/>
          </a:xfrm>
        </p:grpSpPr>
        <p:sp>
          <p:nvSpPr>
            <p:cNvPr id="36" name="ZoneTexte 35"/>
            <p:cNvSpPr txBox="1"/>
            <p:nvPr/>
          </p:nvSpPr>
          <p:spPr>
            <a:xfrm>
              <a:off x="574227" y="3905761"/>
              <a:ext cx="7539243" cy="1338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Exemple : </a:t>
              </a: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Dg.x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fr-FR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N/BLOCK_SIZE_X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(N%BLOCK_SIZE_X ? 1 : 0) 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endParaRPr lang="fr-FR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Dg.y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Dg.z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545067" y="6096964"/>
              <a:ext cx="8164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Rmq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: on va créer  « trop de threads » : il faudra en tenir compte dans 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           le code (voir plus loin)…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9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27163" y="6180138"/>
            <a:ext cx="2133600" cy="461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/>
              <a:t>CPU + 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Principaux concepts d’architecture</a:t>
            </a:r>
            <a:endParaRPr lang="fr-FR" sz="3600" b="1" dirty="0"/>
          </a:p>
        </p:txBody>
      </p:sp>
      <p:sp>
        <p:nvSpPr>
          <p:cNvPr id="6148" name="AutoShape 6"/>
          <p:cNvSpPr>
            <a:spLocks noChangeAspect="1" noChangeArrowheads="1" noTextEdit="1"/>
          </p:cNvSpPr>
          <p:nvPr/>
        </p:nvSpPr>
        <p:spPr bwMode="auto">
          <a:xfrm>
            <a:off x="4484688" y="1057275"/>
            <a:ext cx="448945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1057275"/>
            <a:ext cx="4500562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3449638" y="61372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7392988" y="65786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0" y="1039813"/>
            <a:ext cx="42624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GPU est un ensemble de N</a:t>
            </a:r>
          </a:p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petites machines SIMD indépendantes et partageant une mémoire globale : </a:t>
            </a:r>
          </a:p>
          <a:p>
            <a:pPr algn="l"/>
            <a:r>
              <a:rPr lang="fr-FR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« multiprocesseurs » 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0" y="3203575"/>
            <a:ext cx="48381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multiprocesseur est 1 petite </a:t>
            </a:r>
          </a:p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 SIMD avec :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 « ALU » synchronisés (k = 32),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 décodeur d’instructions,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 types de mémoires partagées 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entre toutes les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32K-128K registres distribués entre les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(63-255 propres à chaque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969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Définition de la grille de blocs</a:t>
            </a:r>
            <a:endParaRPr lang="fr-FR" i="1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8196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Exemple (très simple) d’une « grille 1D de blocs 1D de threads »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9276" y="1844824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Définition de la grille (1D) si (N % 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Db.x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)  ≠  0 :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886000" y="2361956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07504" y="2348880"/>
            <a:ext cx="8257536" cy="540098"/>
            <a:chOff x="107504" y="2348880"/>
            <a:chExt cx="8257536" cy="540098"/>
          </a:xfrm>
        </p:grpSpPr>
        <p:grpSp>
          <p:nvGrpSpPr>
            <p:cNvPr id="2" name="Groupe 1"/>
            <p:cNvGrpSpPr/>
            <p:nvPr/>
          </p:nvGrpSpPr>
          <p:grpSpPr>
            <a:xfrm>
              <a:off x="112117" y="2456930"/>
              <a:ext cx="8252923" cy="288032"/>
              <a:chOff x="395536" y="2456930"/>
              <a:chExt cx="8252923" cy="288032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39553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9195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98836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28478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7281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6923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16564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46206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5848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05489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35131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4772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93576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232176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2859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82500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1250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4214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57178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0142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30228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65986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8951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1915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7956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77597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806401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836042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 bwMode="auto">
            <a:xfrm>
              <a:off x="107504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683917" y="242731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436096" y="234888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545067" y="3048204"/>
            <a:ext cx="604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On « pave » les données avec des blocs entiers, même si cela déborde !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236296" y="2420888"/>
            <a:ext cx="1778496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24579" y="3829183"/>
            <a:ext cx="8164415" cy="2899089"/>
            <a:chOff x="545067" y="3905761"/>
            <a:chExt cx="8164415" cy="2899089"/>
          </a:xfrm>
        </p:grpSpPr>
        <p:sp>
          <p:nvSpPr>
            <p:cNvPr id="36" name="ZoneTexte 35"/>
            <p:cNvSpPr txBox="1"/>
            <p:nvPr/>
          </p:nvSpPr>
          <p:spPr>
            <a:xfrm>
              <a:off x="574227" y="3905761"/>
              <a:ext cx="4782078" cy="1338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Exemple : </a:t>
              </a: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Dg.x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fr-FR" sz="1800" b="1" dirty="0">
                  <a:solidFill>
                    <a:srgbClr val="00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(N-1)/BLOCK_SIZE_X + 1;</a:t>
              </a:r>
            </a:p>
            <a:p>
              <a:pPr algn="l"/>
              <a:endParaRPr lang="fr-FR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Dg.y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  <a:p>
              <a:pPr lvl="1" algn="l"/>
              <a:r>
                <a:rPr lang="fr-FR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Dg.z</a:t>
              </a:r>
              <a:r>
                <a:rPr lang="fr-FR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545067" y="6096964"/>
              <a:ext cx="8164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Rmq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 : on va créer  « trop de threads » : il faudra en tenir compte dans 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           le code (voir plus loin)…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59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 </a:t>
            </a:r>
            <a:br>
              <a:rPr lang="fr-FR" dirty="0"/>
            </a:br>
            <a:r>
              <a:rPr lang="fr-FR" sz="4000" dirty="0"/>
              <a:t>Exécution de la grille de blocs</a:t>
            </a:r>
            <a:endParaRPr lang="fr-FR" i="1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72643" y="1772816"/>
            <a:ext cx="7188921" cy="6463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Usually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 2 arguments are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specified</a:t>
            </a:r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/>
            <a:r>
              <a:rPr lang="fr-FR" sz="1800" b="1" dirty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&lt;&lt;&lt; Dg,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&gt;&gt;&gt;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, …, … …);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8250" y="2653160"/>
            <a:ext cx="4273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Descripteur d’un </a:t>
            </a:r>
            <a:r>
              <a:rPr lang="fr-FR" sz="2000" i="1" dirty="0">
                <a:latin typeface="Arial" charset="0"/>
                <a:cs typeface="Arial" charset="0"/>
              </a:rPr>
              <a:t>bloc 3D</a:t>
            </a:r>
            <a:r>
              <a:rPr lang="fr-FR" sz="2000" dirty="0">
                <a:latin typeface="Arial" charset="0"/>
                <a:cs typeface="Arial" charset="0"/>
              </a:rPr>
              <a:t> de </a:t>
            </a:r>
            <a:r>
              <a:rPr lang="fr-FR" sz="2000" i="1" dirty="0">
                <a:latin typeface="Arial" charset="0"/>
                <a:cs typeface="Arial" charset="0"/>
              </a:rPr>
              <a:t>threads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04396" y="3025353"/>
            <a:ext cx="5870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 err="1">
                <a:latin typeface="Arial" charset="0"/>
                <a:cs typeface="Arial" charset="0"/>
              </a:rPr>
              <a:t>Descritpeur</a:t>
            </a:r>
            <a:r>
              <a:rPr lang="fr-FR" sz="2000" dirty="0">
                <a:latin typeface="Arial" charset="0"/>
                <a:cs typeface="Arial" charset="0"/>
              </a:rPr>
              <a:t> d’une </a:t>
            </a:r>
            <a:r>
              <a:rPr lang="fr-FR" sz="2000" i="1" dirty="0">
                <a:latin typeface="Arial" charset="0"/>
                <a:cs typeface="Arial" charset="0"/>
              </a:rPr>
              <a:t>grille 3D</a:t>
            </a:r>
            <a:r>
              <a:rPr lang="fr-FR" sz="2000" dirty="0">
                <a:latin typeface="Arial" charset="0"/>
                <a:cs typeface="Arial" charset="0"/>
              </a:rPr>
              <a:t> de </a:t>
            </a:r>
            <a:r>
              <a:rPr lang="fr-FR" sz="2000" i="1" dirty="0">
                <a:latin typeface="Arial" charset="0"/>
                <a:cs typeface="Arial" charset="0"/>
              </a:rPr>
              <a:t>blocs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  <a:r>
              <a:rPr lang="fr-FR" sz="2000" i="1" dirty="0">
                <a:latin typeface="Arial" charset="0"/>
                <a:cs typeface="Arial" charset="0"/>
              </a:rPr>
              <a:t>3D</a:t>
            </a:r>
            <a:r>
              <a:rPr lang="fr-FR" sz="2000" dirty="0">
                <a:latin typeface="Arial" charset="0"/>
                <a:cs typeface="Arial" charset="0"/>
              </a:rPr>
              <a:t> de </a:t>
            </a:r>
            <a:r>
              <a:rPr lang="fr-FR" sz="2000" i="1" dirty="0">
                <a:latin typeface="Arial" charset="0"/>
                <a:cs typeface="Arial" charset="0"/>
              </a:rPr>
              <a:t>threads</a:t>
            </a:r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2594413" y="2362358"/>
            <a:ext cx="274637" cy="501650"/>
          </a:xfrm>
          <a:custGeom>
            <a:avLst/>
            <a:gdLst>
              <a:gd name="T0" fmla="*/ 0 w 173"/>
              <a:gd name="T1" fmla="*/ 0 h 316"/>
              <a:gd name="T2" fmla="*/ 0 w 173"/>
              <a:gd name="T3" fmla="*/ 2147483647 h 316"/>
              <a:gd name="T4" fmla="*/ 2147483647 w 173"/>
              <a:gd name="T5" fmla="*/ 2147483647 h 316"/>
              <a:gd name="T6" fmla="*/ 0 60000 65536"/>
              <a:gd name="T7" fmla="*/ 0 60000 65536"/>
              <a:gd name="T8" fmla="*/ 0 60000 65536"/>
              <a:gd name="T9" fmla="*/ 0 w 173"/>
              <a:gd name="T10" fmla="*/ 0 h 316"/>
              <a:gd name="T11" fmla="*/ 173 w 173"/>
              <a:gd name="T12" fmla="*/ 316 h 3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316">
                <a:moveTo>
                  <a:pt x="0" y="0"/>
                </a:moveTo>
                <a:lnTo>
                  <a:pt x="0" y="316"/>
                </a:lnTo>
                <a:lnTo>
                  <a:pt x="173" y="31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2067363" y="2349658"/>
            <a:ext cx="827087" cy="860279"/>
          </a:xfrm>
          <a:custGeom>
            <a:avLst/>
            <a:gdLst>
              <a:gd name="T0" fmla="*/ 0 w 466"/>
              <a:gd name="T1" fmla="*/ 0 h 616"/>
              <a:gd name="T2" fmla="*/ 0 w 466"/>
              <a:gd name="T3" fmla="*/ 2147483647 h 616"/>
              <a:gd name="T4" fmla="*/ 2147483647 w 466"/>
              <a:gd name="T5" fmla="*/ 2147483647 h 616"/>
              <a:gd name="T6" fmla="*/ 0 60000 65536"/>
              <a:gd name="T7" fmla="*/ 0 60000 65536"/>
              <a:gd name="T8" fmla="*/ 0 60000 65536"/>
              <a:gd name="T9" fmla="*/ 0 w 466"/>
              <a:gd name="T10" fmla="*/ 0 h 616"/>
              <a:gd name="T11" fmla="*/ 466 w 466"/>
              <a:gd name="T12" fmla="*/ 616 h 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6" h="616">
                <a:moveTo>
                  <a:pt x="0" y="0"/>
                </a:moveTo>
                <a:lnTo>
                  <a:pt x="0" y="616"/>
                </a:lnTo>
                <a:lnTo>
                  <a:pt x="466" y="61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75" y="1306513"/>
            <a:ext cx="75456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Exécution depuis le CPU d’une grille de threads sur le GPU : 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2BA9156-9641-47A8-A882-9F5E5CE2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645024"/>
            <a:ext cx="7188921" cy="6463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i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// Complete </a:t>
            </a:r>
            <a:r>
              <a:rPr lang="fr-FR" sz="1800" b="1" i="1" dirty="0" err="1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syntax</a:t>
            </a:r>
            <a:endParaRPr lang="fr-FR" sz="1800" b="1" i="1" dirty="0">
              <a:solidFill>
                <a:srgbClr val="CC99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  <a:cs typeface="Courier New" pitchFamily="49" charset="0"/>
              </a:rPr>
              <a:t>Kernel&lt;&lt;&lt; Dg,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&gt;&gt;&gt;(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, …, … …);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9FE647E-BA60-4CEB-BB77-704D49B2201D}"/>
              </a:ext>
            </a:extLst>
          </p:cNvPr>
          <p:cNvGrpSpPr/>
          <p:nvPr/>
        </p:nvGrpSpPr>
        <p:grpSpPr>
          <a:xfrm>
            <a:off x="3096841" y="4224905"/>
            <a:ext cx="6047160" cy="2524014"/>
            <a:chOff x="3096841" y="4224905"/>
            <a:chExt cx="6047160" cy="2524014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F54ED5-8408-4D3B-8794-311096E64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891" y="4237605"/>
              <a:ext cx="274637" cy="501650"/>
            </a:xfrm>
            <a:custGeom>
              <a:avLst/>
              <a:gdLst>
                <a:gd name="T0" fmla="*/ 0 w 173"/>
                <a:gd name="T1" fmla="*/ 0 h 316"/>
                <a:gd name="T2" fmla="*/ 0 w 173"/>
                <a:gd name="T3" fmla="*/ 2147483647 h 316"/>
                <a:gd name="T4" fmla="*/ 2147483647 w 173"/>
                <a:gd name="T5" fmla="*/ 2147483647 h 316"/>
                <a:gd name="T6" fmla="*/ 0 60000 65536"/>
                <a:gd name="T7" fmla="*/ 0 60000 65536"/>
                <a:gd name="T8" fmla="*/ 0 60000 65536"/>
                <a:gd name="T9" fmla="*/ 0 w 173"/>
                <a:gd name="T10" fmla="*/ 0 h 316"/>
                <a:gd name="T11" fmla="*/ 173 w 173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316">
                  <a:moveTo>
                    <a:pt x="0" y="0"/>
                  </a:moveTo>
                  <a:lnTo>
                    <a:pt x="0" y="316"/>
                  </a:lnTo>
                  <a:lnTo>
                    <a:pt x="173" y="3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BFFACFE-828E-4A8A-9AF2-290A01CD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841" y="4224905"/>
              <a:ext cx="827087" cy="1796383"/>
            </a:xfrm>
            <a:custGeom>
              <a:avLst/>
              <a:gdLst>
                <a:gd name="T0" fmla="*/ 0 w 466"/>
                <a:gd name="T1" fmla="*/ 0 h 616"/>
                <a:gd name="T2" fmla="*/ 0 w 466"/>
                <a:gd name="T3" fmla="*/ 2147483647 h 616"/>
                <a:gd name="T4" fmla="*/ 2147483647 w 466"/>
                <a:gd name="T5" fmla="*/ 2147483647 h 616"/>
                <a:gd name="T6" fmla="*/ 0 60000 65536"/>
                <a:gd name="T7" fmla="*/ 0 60000 65536"/>
                <a:gd name="T8" fmla="*/ 0 60000 65536"/>
                <a:gd name="T9" fmla="*/ 0 w 466"/>
                <a:gd name="T10" fmla="*/ 0 h 616"/>
                <a:gd name="T11" fmla="*/ 466 w 466"/>
                <a:gd name="T12" fmla="*/ 616 h 6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" h="616">
                  <a:moveTo>
                    <a:pt x="0" y="0"/>
                  </a:moveTo>
                  <a:lnTo>
                    <a:pt x="0" y="616"/>
                  </a:lnTo>
                  <a:lnTo>
                    <a:pt x="466" y="6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E8937C9A-1145-41FF-B534-D811B3564C4C}"/>
                </a:ext>
              </a:extLst>
            </p:cNvPr>
            <p:cNvSpPr txBox="1"/>
            <p:nvPr/>
          </p:nvSpPr>
          <p:spPr>
            <a:xfrm>
              <a:off x="3851921" y="4365104"/>
              <a:ext cx="5292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Numéro du </a:t>
              </a:r>
              <a:r>
                <a:rPr lang="fr-FR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stream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 d’interaction </a:t>
              </a:r>
            </a:p>
            <a:p>
              <a:pPr algn="l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CPU/GPU (le 0 par défaut)… utile pour du recouvrement transferts/calculs en utilisant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plusieur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streams</a:t>
              </a:r>
              <a:endParaRPr lang="fr-FR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B0D2212-40C7-4142-A040-C6C951386518}"/>
                </a:ext>
              </a:extLst>
            </p:cNvPr>
            <p:cNvSpPr txBox="1"/>
            <p:nvPr/>
          </p:nvSpPr>
          <p:spPr>
            <a:xfrm>
              <a:off x="3851920" y="5733256"/>
              <a:ext cx="5292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Allocation dynamique de </a:t>
              </a:r>
              <a:r>
                <a:rPr lang="fr-FR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shared</a:t>
              </a:r>
              <a:r>
                <a:rPr lang="fr-FR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 memory 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au lancement de chaque bloc sur un SM… (0 octets par défaut)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8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"/>
          <p:cNvSpPr txBox="1">
            <a:spLocks noChangeArrowheads="1"/>
          </p:cNvSpPr>
          <p:nvPr/>
        </p:nvSpPr>
        <p:spPr bwMode="auto">
          <a:xfrm>
            <a:off x="53975" y="2449513"/>
            <a:ext cx="4972050" cy="434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__global__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</a:rPr>
              <a:t>k1(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;   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Registers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: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data;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16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Kreg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per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; 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multipro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/>
            <a:endParaRPr lang="fr-FR" sz="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      </a:t>
            </a:r>
            <a:r>
              <a:rPr lang="fr-FR" sz="1800" b="1" noProof="1">
                <a:latin typeface="Courier New" pitchFamily="49" charset="0"/>
              </a:rPr>
              <a:t>blockIdx.x*B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X;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/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 = (data + 1.0f)*data …;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; 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</a:t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er</a:t>
            </a:r>
            <a:r>
              <a:rPr lang="fr-FR" sz="4000" dirty="0"/>
              <a:t> </a:t>
            </a:r>
            <a:r>
              <a:rPr lang="fr-FR" sz="4000" i="1" dirty="0"/>
              <a:t>Kernel</a:t>
            </a:r>
            <a:r>
              <a:rPr lang="fr-FR" sz="4000" dirty="0"/>
              <a:t> (traitant 1 donnée par </a:t>
            </a:r>
            <a:r>
              <a:rPr lang="fr-FR" sz="4000" i="1" dirty="0"/>
              <a:t>thread</a:t>
            </a:r>
            <a:r>
              <a:rPr lang="fr-FR" sz="4000" dirty="0"/>
              <a:t>)</a:t>
            </a:r>
            <a:endParaRPr lang="fr-FR" dirty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1035050"/>
            <a:ext cx="638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globale et des registres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296268" y="1363354"/>
            <a:ext cx="845616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Une barre de threads par bloc, et une barre de blocs par grille (un choix).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Un thread traite 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une seule </a:t>
            </a:r>
            <a:r>
              <a:rPr lang="fr-FR" sz="2000" dirty="0">
                <a:latin typeface="Arial" charset="0"/>
                <a:cs typeface="Arial" charset="0"/>
              </a:rPr>
              <a:t>donnée.</a:t>
            </a:r>
          </a:p>
          <a:p>
            <a:pPr algn="l"/>
            <a:r>
              <a:rPr lang="fr-FR" sz="2000" u="sng" dirty="0" err="1">
                <a:solidFill>
                  <a:srgbClr val="0000FF"/>
                </a:solidFill>
                <a:latin typeface="Arial" charset="0"/>
                <a:cs typeface="Arial" charset="0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k.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 B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endParaRPr lang="fr-FR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5390865" y="1766888"/>
            <a:ext cx="3742631" cy="6463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</a:t>
            </a:r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/</a:t>
            </a:r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6F04102-8239-465E-8BE5-382E066173EA}"/>
              </a:ext>
            </a:extLst>
          </p:cNvPr>
          <p:cNvGrpSpPr/>
          <p:nvPr/>
        </p:nvGrpSpPr>
        <p:grpSpPr>
          <a:xfrm>
            <a:off x="5220071" y="2438258"/>
            <a:ext cx="3889500" cy="4414837"/>
            <a:chOff x="5364087" y="2438258"/>
            <a:chExt cx="3889500" cy="4414837"/>
          </a:xfrm>
        </p:grpSpPr>
        <p:pic>
          <p:nvPicPr>
            <p:cNvPr id="2765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80112" y="2438258"/>
              <a:ext cx="3673475" cy="441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8" name="Line 5"/>
            <p:cNvSpPr>
              <a:spLocks noChangeShapeType="1"/>
            </p:cNvSpPr>
            <p:nvPr/>
          </p:nvSpPr>
          <p:spPr bwMode="auto">
            <a:xfrm flipV="1">
              <a:off x="5364088" y="5517230"/>
              <a:ext cx="100811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61" name="Line 8"/>
            <p:cNvSpPr>
              <a:spLocks noChangeShapeType="1"/>
            </p:cNvSpPr>
            <p:nvPr/>
          </p:nvSpPr>
          <p:spPr bwMode="auto">
            <a:xfrm flipH="1" flipV="1">
              <a:off x="5364087" y="5661248"/>
              <a:ext cx="194421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54" name="Text Box 11"/>
            <p:cNvSpPr txBox="1">
              <a:spLocks noChangeArrowheads="1"/>
            </p:cNvSpPr>
            <p:nvPr/>
          </p:nvSpPr>
          <p:spPr bwMode="auto">
            <a:xfrm>
              <a:off x="6300192" y="5327891"/>
              <a:ext cx="2666115" cy="549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fr-FR" sz="1800" b="1" dirty="0" err="1">
                  <a:solidFill>
                    <a:schemeClr val="bg1"/>
                  </a:solidFill>
                  <a:latin typeface="Courier New" pitchFamily="49" charset="0"/>
                </a:rPr>
                <a:t>InGPU</a:t>
              </a:r>
              <a:r>
                <a:rPr lang="fr-FR" sz="1800" b="1" dirty="0">
                  <a:solidFill>
                    <a:schemeClr val="bg1"/>
                  </a:solidFill>
                  <a:latin typeface="Courier New" pitchFamily="49" charset="0"/>
                </a:rPr>
                <a:t>[Nd];</a:t>
              </a:r>
            </a:p>
            <a:p>
              <a:pPr>
                <a:lnSpc>
                  <a:spcPct val="80000"/>
                </a:lnSpc>
              </a:pPr>
              <a:r>
                <a:rPr lang="fr-FR" sz="1800" b="1" dirty="0">
                  <a:solidFill>
                    <a:schemeClr val="bg1"/>
                  </a:solidFill>
                  <a:latin typeface="Courier New" pitchFamily="49" charset="0"/>
                </a:rPr>
                <a:t>       </a:t>
              </a:r>
              <a:r>
                <a:rPr lang="fr-FR" sz="1800" b="1" dirty="0" err="1">
                  <a:solidFill>
                    <a:schemeClr val="bg1"/>
                  </a:solidFill>
                  <a:latin typeface="Courier New" pitchFamily="49" charset="0"/>
                </a:rPr>
                <a:t>OutGPU</a:t>
              </a:r>
              <a:r>
                <a:rPr lang="fr-FR" sz="1800" b="1" dirty="0">
                  <a:solidFill>
                    <a:schemeClr val="bg1"/>
                  </a:solidFill>
                  <a:latin typeface="Courier New" pitchFamily="49" charset="0"/>
                </a:rPr>
                <a:t>[Nd];</a:t>
              </a:r>
            </a:p>
          </p:txBody>
        </p: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05AEA2A2-B7DE-4A1D-9552-9CEA5158D88A}"/>
                </a:ext>
              </a:extLst>
            </p:cNvPr>
            <p:cNvCxnSpPr/>
            <p:nvPr/>
          </p:nvCxnSpPr>
          <p:spPr bwMode="auto">
            <a:xfrm flipH="1" flipV="1">
              <a:off x="6228184" y="4437112"/>
              <a:ext cx="504056" cy="9361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9DA389D8-D055-4CC0-9382-9109F5E32EF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84168" y="3789040"/>
              <a:ext cx="144016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8B09A5EA-AD4A-4E2F-81F8-863C62AA9C53}"/>
                </a:ext>
              </a:extLst>
            </p:cNvPr>
            <p:cNvCxnSpPr/>
            <p:nvPr/>
          </p:nvCxnSpPr>
          <p:spPr bwMode="auto">
            <a:xfrm flipH="1" flipV="1">
              <a:off x="6804248" y="4437112"/>
              <a:ext cx="504056" cy="9361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43DE6F8-7BF7-417C-8BB7-21752CDA393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60232" y="3789040"/>
              <a:ext cx="144016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C48688B3-27BF-4843-83CF-A2FAD337E955}"/>
                </a:ext>
              </a:extLst>
            </p:cNvPr>
            <p:cNvSpPr/>
            <p:nvPr/>
          </p:nvSpPr>
          <p:spPr bwMode="auto">
            <a:xfrm>
              <a:off x="6816436" y="3837709"/>
              <a:ext cx="401782" cy="484909"/>
            </a:xfrm>
            <a:custGeom>
              <a:avLst/>
              <a:gdLst>
                <a:gd name="connsiteX0" fmla="*/ 0 w 401782"/>
                <a:gd name="connsiteY0" fmla="*/ 0 h 484909"/>
                <a:gd name="connsiteX1" fmla="*/ 263237 w 401782"/>
                <a:gd name="connsiteY1" fmla="*/ 193964 h 484909"/>
                <a:gd name="connsiteX2" fmla="*/ 401782 w 401782"/>
                <a:gd name="connsiteY2" fmla="*/ 484909 h 48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82" h="484909">
                  <a:moveTo>
                    <a:pt x="0" y="0"/>
                  </a:moveTo>
                  <a:cubicBezTo>
                    <a:pt x="98136" y="56573"/>
                    <a:pt x="196273" y="113146"/>
                    <a:pt x="263237" y="193964"/>
                  </a:cubicBezTo>
                  <a:cubicBezTo>
                    <a:pt x="330201" y="274782"/>
                    <a:pt x="365991" y="379845"/>
                    <a:pt x="401782" y="484909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5ED4BF2A-E27E-4D98-A1E4-AAF028624521}"/>
                </a:ext>
              </a:extLst>
            </p:cNvPr>
            <p:cNvSpPr/>
            <p:nvPr/>
          </p:nvSpPr>
          <p:spPr bwMode="auto">
            <a:xfrm>
              <a:off x="7236296" y="4365105"/>
              <a:ext cx="1117995" cy="1176714"/>
            </a:xfrm>
            <a:custGeom>
              <a:avLst/>
              <a:gdLst>
                <a:gd name="connsiteX0" fmla="*/ 0 w 1136073"/>
                <a:gd name="connsiteY0" fmla="*/ 0 h 1149927"/>
                <a:gd name="connsiteX1" fmla="*/ 803564 w 1136073"/>
                <a:gd name="connsiteY1" fmla="*/ 595745 h 1149927"/>
                <a:gd name="connsiteX2" fmla="*/ 1136073 w 1136073"/>
                <a:gd name="connsiteY2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073" h="1149927">
                  <a:moveTo>
                    <a:pt x="0" y="0"/>
                  </a:moveTo>
                  <a:cubicBezTo>
                    <a:pt x="307109" y="202045"/>
                    <a:pt x="614219" y="404091"/>
                    <a:pt x="803564" y="595745"/>
                  </a:cubicBezTo>
                  <a:cubicBezTo>
                    <a:pt x="992909" y="787399"/>
                    <a:pt x="1064491" y="968663"/>
                    <a:pt x="1136073" y="114992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9A61552D-74FC-4075-A9CB-5E2E43086EB2}"/>
                </a:ext>
              </a:extLst>
            </p:cNvPr>
            <p:cNvSpPr/>
            <p:nvPr/>
          </p:nvSpPr>
          <p:spPr bwMode="auto">
            <a:xfrm>
              <a:off x="6168364" y="3837708"/>
              <a:ext cx="401782" cy="484909"/>
            </a:xfrm>
            <a:custGeom>
              <a:avLst/>
              <a:gdLst>
                <a:gd name="connsiteX0" fmla="*/ 0 w 401782"/>
                <a:gd name="connsiteY0" fmla="*/ 0 h 484909"/>
                <a:gd name="connsiteX1" fmla="*/ 263237 w 401782"/>
                <a:gd name="connsiteY1" fmla="*/ 193964 h 484909"/>
                <a:gd name="connsiteX2" fmla="*/ 401782 w 401782"/>
                <a:gd name="connsiteY2" fmla="*/ 484909 h 48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82" h="484909">
                  <a:moveTo>
                    <a:pt x="0" y="0"/>
                  </a:moveTo>
                  <a:cubicBezTo>
                    <a:pt x="98136" y="56573"/>
                    <a:pt x="196273" y="113146"/>
                    <a:pt x="263237" y="193964"/>
                  </a:cubicBezTo>
                  <a:cubicBezTo>
                    <a:pt x="330201" y="274782"/>
                    <a:pt x="365991" y="379845"/>
                    <a:pt x="401782" y="484909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228A457-BE69-4D8D-8478-187EA7C7F241}"/>
                </a:ext>
              </a:extLst>
            </p:cNvPr>
            <p:cNvSpPr/>
            <p:nvPr/>
          </p:nvSpPr>
          <p:spPr bwMode="auto">
            <a:xfrm>
              <a:off x="6588224" y="4365104"/>
              <a:ext cx="1117995" cy="1176714"/>
            </a:xfrm>
            <a:custGeom>
              <a:avLst/>
              <a:gdLst>
                <a:gd name="connsiteX0" fmla="*/ 0 w 1136073"/>
                <a:gd name="connsiteY0" fmla="*/ 0 h 1149927"/>
                <a:gd name="connsiteX1" fmla="*/ 803564 w 1136073"/>
                <a:gd name="connsiteY1" fmla="*/ 595745 h 1149927"/>
                <a:gd name="connsiteX2" fmla="*/ 1136073 w 1136073"/>
                <a:gd name="connsiteY2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073" h="1149927">
                  <a:moveTo>
                    <a:pt x="0" y="0"/>
                  </a:moveTo>
                  <a:cubicBezTo>
                    <a:pt x="307109" y="202045"/>
                    <a:pt x="614219" y="404091"/>
                    <a:pt x="803564" y="595745"/>
                  </a:cubicBezTo>
                  <a:cubicBezTo>
                    <a:pt x="992909" y="787399"/>
                    <a:pt x="1064491" y="968663"/>
                    <a:pt x="1136073" y="114992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866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</a:t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er</a:t>
            </a:r>
            <a:r>
              <a:rPr lang="fr-FR" sz="4000" dirty="0"/>
              <a:t> </a:t>
            </a:r>
            <a:r>
              <a:rPr lang="fr-FR" sz="4000" i="1" dirty="0"/>
              <a:t>Kernel</a:t>
            </a:r>
            <a:r>
              <a:rPr lang="fr-FR" sz="4000" dirty="0"/>
              <a:t> (traitant 1 donnée par </a:t>
            </a:r>
            <a:r>
              <a:rPr lang="fr-FR" sz="4000" i="1" dirty="0"/>
              <a:t>thread</a:t>
            </a:r>
            <a:r>
              <a:rPr lang="fr-FR" sz="4000" dirty="0"/>
              <a:t>)</a:t>
            </a:r>
            <a:endParaRPr lang="fr-FR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99160" y="1801613"/>
            <a:ext cx="4733988" cy="14773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/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blockIdx</a:t>
            </a:r>
            <a:r>
              <a:rPr lang="fr-FR" sz="1800" b="1" noProof="1">
                <a:latin typeface="Courier New" pitchFamily="49" charset="0"/>
              </a:rPr>
              <a:t>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 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fr-FR" sz="1800" b="1" noProof="1">
                <a:latin typeface="Courier New" pitchFamily="49" charset="0"/>
              </a:rPr>
              <a:t>+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 threadIdx</a:t>
            </a:r>
            <a:r>
              <a:rPr lang="fr-FR" sz="1800" b="1" noProof="1">
                <a:latin typeface="Courier New" pitchFamily="49" charset="0"/>
              </a:rPr>
              <a:t>.x;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81" name="Groupe 80"/>
          <p:cNvGrpSpPr/>
          <p:nvPr/>
        </p:nvGrpSpPr>
        <p:grpSpPr>
          <a:xfrm>
            <a:off x="2124217" y="4025370"/>
            <a:ext cx="6701104" cy="1483533"/>
            <a:chOff x="1874771" y="3552202"/>
            <a:chExt cx="7147502" cy="1483533"/>
          </a:xfrm>
        </p:grpSpPr>
        <p:grpSp>
          <p:nvGrpSpPr>
            <p:cNvPr id="8" name="Groupe 7"/>
            <p:cNvGrpSpPr/>
            <p:nvPr/>
          </p:nvGrpSpPr>
          <p:grpSpPr>
            <a:xfrm>
              <a:off x="1938246" y="4747703"/>
              <a:ext cx="7084027" cy="288032"/>
              <a:chOff x="967575" y="2456930"/>
              <a:chExt cx="7084027" cy="288032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96757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6399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56040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185682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14485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44127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73768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0341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305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6269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9233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21976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5077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8042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1006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39704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69704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99345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628987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58629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87432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17073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46715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776357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oupe 78"/>
            <p:cNvGrpSpPr/>
            <p:nvPr/>
          </p:nvGrpSpPr>
          <p:grpSpPr>
            <a:xfrm>
              <a:off x="1874771" y="3552202"/>
              <a:ext cx="7106109" cy="512802"/>
              <a:chOff x="1101048" y="3554463"/>
              <a:chExt cx="7106109" cy="5128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101636" y="3662513"/>
                <a:ext cx="7084027" cy="288032"/>
                <a:chOff x="967575" y="2456930"/>
                <a:chExt cx="7084027" cy="288032"/>
              </a:xfrm>
              <a:solidFill>
                <a:srgbClr val="FFCC66"/>
              </a:solidFill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96757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26399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156040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1856823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214485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244127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273768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3034103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3330519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62693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392335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421976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507799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480421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510063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539704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5697042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5993458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6289874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6586290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6874322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7170738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7467154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7763570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 bwMode="auto">
              <a:xfrm>
                <a:off x="1101048" y="3605600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879544" y="3554463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663813" y="3605600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428661" y="3554463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8" name="Connecteur droit avec flèche 67"/>
            <p:cNvCxnSpPr>
              <a:stCxn id="43" idx="2"/>
              <a:endCxn id="13" idx="0"/>
            </p:cNvCxnSpPr>
            <p:nvPr/>
          </p:nvCxnSpPr>
          <p:spPr bwMode="auto">
            <a:xfrm>
              <a:off x="2019375" y="3948284"/>
              <a:ext cx="62887" cy="7994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Connecteur droit avec flèche 68"/>
            <p:cNvCxnSpPr>
              <a:stCxn id="44" idx="2"/>
              <a:endCxn id="14" idx="0"/>
            </p:cNvCxnSpPr>
            <p:nvPr/>
          </p:nvCxnSpPr>
          <p:spPr bwMode="auto">
            <a:xfrm>
              <a:off x="2315791" y="3948284"/>
              <a:ext cx="62887" cy="7994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Connecteur droit avec flèche 71"/>
            <p:cNvCxnSpPr>
              <a:stCxn id="49" idx="2"/>
              <a:endCxn id="19" idx="0"/>
            </p:cNvCxnSpPr>
            <p:nvPr/>
          </p:nvCxnSpPr>
          <p:spPr bwMode="auto">
            <a:xfrm>
              <a:off x="3789487" y="3948284"/>
              <a:ext cx="62887" cy="7994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Connecteur droit avec flèche 74"/>
            <p:cNvCxnSpPr>
              <a:stCxn id="50" idx="2"/>
              <a:endCxn id="20" idx="0"/>
            </p:cNvCxnSpPr>
            <p:nvPr/>
          </p:nvCxnSpPr>
          <p:spPr bwMode="auto">
            <a:xfrm>
              <a:off x="4085903" y="3948284"/>
              <a:ext cx="62887" cy="7994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0" name="ZoneTexte 79"/>
          <p:cNvSpPr txBox="1"/>
          <p:nvPr/>
        </p:nvSpPr>
        <p:spPr>
          <a:xfrm>
            <a:off x="189214" y="3934044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Grille de blocs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threads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42106" y="4991592"/>
            <a:ext cx="1440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Tableau de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cxnSp>
        <p:nvCxnSpPr>
          <p:cNvPr id="84" name="Connecteur droit avec flèche 83"/>
          <p:cNvCxnSpPr/>
          <p:nvPr/>
        </p:nvCxnSpPr>
        <p:spPr bwMode="auto">
          <a:xfrm>
            <a:off x="3791637" y="3891840"/>
            <a:ext cx="16522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3690694" y="347378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endParaRPr lang="fr-FR" sz="1800" dirty="0"/>
          </a:p>
        </p:txBody>
      </p:sp>
      <p:sp>
        <p:nvSpPr>
          <p:cNvPr id="87" name="ZoneTexte 86"/>
          <p:cNvSpPr txBox="1"/>
          <p:nvPr/>
        </p:nvSpPr>
        <p:spPr>
          <a:xfrm>
            <a:off x="4200253" y="445384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1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2144233" y="5508903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437953" y="55089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482171" y="5508903"/>
            <a:ext cx="59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124217" y="6031948"/>
            <a:ext cx="690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000" b="1" dirty="0" err="1">
                <a:latin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</a:rPr>
              <a:t> = </a:t>
            </a:r>
            <a:r>
              <a:rPr lang="fr-FR" sz="2000" b="1" noProof="1">
                <a:latin typeface="Courier New" pitchFamily="49" charset="0"/>
              </a:rPr>
              <a:t>blockIdx.x*B</a:t>
            </a:r>
            <a:r>
              <a:rPr lang="fr-FR" sz="2000" b="1" dirty="0">
                <a:latin typeface="Courier New" pitchFamily="49" charset="0"/>
              </a:rPr>
              <a:t>LOCK_</a:t>
            </a:r>
            <a:r>
              <a:rPr lang="fr-FR" sz="2000" b="1" noProof="1">
                <a:latin typeface="Courier New" pitchFamily="49" charset="0"/>
              </a:rPr>
              <a:t>S</a:t>
            </a:r>
            <a:r>
              <a:rPr lang="fr-FR" sz="2000" b="1" dirty="0">
                <a:latin typeface="Courier New" pitchFamily="49" charset="0"/>
              </a:rPr>
              <a:t>IZE_</a:t>
            </a:r>
            <a:r>
              <a:rPr lang="fr-FR" sz="2000" b="1" noProof="1">
                <a:latin typeface="Courier New" pitchFamily="49" charset="0"/>
              </a:rPr>
              <a:t>X + threadIdx.x</a:t>
            </a:r>
            <a:endParaRPr lang="fr-FR" sz="2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0" y="1184302"/>
            <a:ext cx="704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Calcul de l’indice de la donnée traitée par chaque thread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5232804" y="1784330"/>
            <a:ext cx="376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noProof="1">
                <a:latin typeface="Arial" panose="020B0604020202020204" pitchFamily="34" charset="0"/>
                <a:cs typeface="Arial" panose="020B0604020202020204" pitchFamily="34" charset="0"/>
              </a:rPr>
              <a:t>2 variables implicites et propres à chaque thread :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threadIdx 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blockIdx</a:t>
            </a:r>
            <a:endParaRPr lang="fr-FR" sz="2000" b="1" dirty="0">
              <a:latin typeface="Courier New" pitchFamily="49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483757" y="3733217"/>
            <a:ext cx="898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0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5859412" y="373236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2</a:t>
            </a:r>
          </a:p>
        </p:txBody>
      </p:sp>
      <p:cxnSp>
        <p:nvCxnSpPr>
          <p:cNvPr id="97" name="Connecteur droit avec flèche 96"/>
          <p:cNvCxnSpPr>
            <a:stCxn id="66" idx="2"/>
            <a:endCxn id="36" idx="0"/>
          </p:cNvCxnSpPr>
          <p:nvPr/>
        </p:nvCxnSpPr>
        <p:spPr bwMode="auto">
          <a:xfrm>
            <a:off x="8631340" y="4421452"/>
            <a:ext cx="58960" cy="7994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0" name="ZoneTexte 99"/>
          <p:cNvSpPr txBox="1"/>
          <p:nvPr/>
        </p:nvSpPr>
        <p:spPr>
          <a:xfrm>
            <a:off x="2111862" y="6417596"/>
            <a:ext cx="552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Indexage permettant des accès </a:t>
            </a:r>
            <a:r>
              <a:rPr lang="fr-FR" sz="2000" b="1" i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coalescents</a:t>
            </a:r>
            <a:endParaRPr lang="fr-FR" sz="20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</a:t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er</a:t>
            </a:r>
            <a:r>
              <a:rPr lang="fr-FR" sz="4000" dirty="0"/>
              <a:t> </a:t>
            </a:r>
            <a:r>
              <a:rPr lang="fr-FR" sz="4000" i="1" dirty="0"/>
              <a:t>Kernel</a:t>
            </a:r>
            <a:r>
              <a:rPr lang="fr-FR" sz="4000" dirty="0"/>
              <a:t> (traitant 1 donnée par </a:t>
            </a:r>
            <a:r>
              <a:rPr lang="fr-FR" sz="4000" i="1" dirty="0"/>
              <a:t>thread</a:t>
            </a:r>
            <a:r>
              <a:rPr lang="fr-FR" sz="4000" dirty="0"/>
              <a:t>)</a:t>
            </a:r>
            <a:endParaRPr lang="fr-FR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99160" y="1801613"/>
            <a:ext cx="4733988" cy="14773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/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(N-1) – (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</a:t>
            </a:r>
            <a:r>
              <a:rPr lang="fr-FR" sz="1800" b="1" noProof="1">
                <a:latin typeface="Courier New" pitchFamily="49" charset="0"/>
              </a:rPr>
              <a:t>.x + 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     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blockIdx</a:t>
            </a:r>
            <a:r>
              <a:rPr lang="fr-FR" sz="1800" b="1" noProof="1">
                <a:latin typeface="Courier New" pitchFamily="49" charset="0"/>
              </a:rPr>
              <a:t>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X);</a:t>
            </a:r>
            <a:endParaRPr lang="fr-FR" sz="1800" b="1" dirty="0">
              <a:latin typeface="Courier New" pitchFamily="49" charset="0"/>
            </a:endParaRPr>
          </a:p>
          <a:p>
            <a:pPr algn="l"/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latin typeface="Courier New" pitchFamily="49" charset="0"/>
              </a:rPr>
              <a:t>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83728" y="5220871"/>
            <a:ext cx="6641593" cy="288032"/>
            <a:chOff x="967575" y="2456930"/>
            <a:chExt cx="7084027" cy="28803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96757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6399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6040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856823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14485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4127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3768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034103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30519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2693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92335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21976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07799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421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10063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9704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697042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993458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89874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586290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874322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170738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467154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763570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2124217" y="4025370"/>
            <a:ext cx="6662296" cy="512802"/>
            <a:chOff x="1101048" y="3554463"/>
            <a:chExt cx="7106109" cy="5128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101636" y="3662513"/>
              <a:ext cx="7084027" cy="288032"/>
              <a:chOff x="967575" y="2456930"/>
              <a:chExt cx="7084027" cy="288032"/>
            </a:xfrm>
            <a:solidFill>
              <a:srgbClr val="FFCC66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96757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26399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6040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56823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14485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44127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3768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034103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330519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2693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92335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21976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07799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80421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10063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39704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5697042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5993458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289874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6586290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874322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170738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7467154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7763570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1101048" y="360560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879544" y="355446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3813" y="360560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428661" y="355446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ZoneTexte 79"/>
          <p:cNvSpPr txBox="1"/>
          <p:nvPr/>
        </p:nvSpPr>
        <p:spPr>
          <a:xfrm>
            <a:off x="189214" y="3934044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Grille de blocs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threads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42106" y="4991592"/>
            <a:ext cx="1440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Tableau de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cxnSp>
        <p:nvCxnSpPr>
          <p:cNvPr id="84" name="Connecteur droit avec flèche 83"/>
          <p:cNvCxnSpPr/>
          <p:nvPr/>
        </p:nvCxnSpPr>
        <p:spPr bwMode="auto">
          <a:xfrm>
            <a:off x="3791637" y="3891840"/>
            <a:ext cx="16522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3690694" y="347378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endParaRPr lang="fr-FR" sz="1800" dirty="0"/>
          </a:p>
        </p:txBody>
      </p:sp>
      <p:sp>
        <p:nvSpPr>
          <p:cNvPr id="86" name="ZoneTexte 85"/>
          <p:cNvSpPr txBox="1"/>
          <p:nvPr/>
        </p:nvSpPr>
        <p:spPr>
          <a:xfrm>
            <a:off x="2483757" y="3733217"/>
            <a:ext cx="898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0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4200253" y="445384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1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859412" y="373236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2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2144233" y="5508903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437953" y="55089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482171" y="5508903"/>
            <a:ext cx="59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4743" y="6017434"/>
            <a:ext cx="827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000" b="1" dirty="0" err="1">
                <a:latin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</a:rPr>
              <a:t> = 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</a:rPr>
              <a:t>(N-1) –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noProof="1">
                <a:latin typeface="Courier New" pitchFamily="49" charset="0"/>
              </a:rPr>
              <a:t>blockIdx.x*B</a:t>
            </a:r>
            <a:r>
              <a:rPr lang="fr-FR" sz="2000" b="1" dirty="0">
                <a:latin typeface="Courier New" pitchFamily="49" charset="0"/>
              </a:rPr>
              <a:t>LOCK_</a:t>
            </a:r>
            <a:r>
              <a:rPr lang="fr-FR" sz="2000" b="1" noProof="1">
                <a:latin typeface="Courier New" pitchFamily="49" charset="0"/>
              </a:rPr>
              <a:t>S</a:t>
            </a:r>
            <a:r>
              <a:rPr lang="fr-FR" sz="2000" b="1" dirty="0">
                <a:latin typeface="Courier New" pitchFamily="49" charset="0"/>
              </a:rPr>
              <a:t>IZE_</a:t>
            </a:r>
            <a:r>
              <a:rPr lang="fr-FR" sz="2000" b="1" noProof="1">
                <a:latin typeface="Courier New" pitchFamily="49" charset="0"/>
              </a:rPr>
              <a:t>X + threadIdx.x)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5232804" y="1784330"/>
            <a:ext cx="376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noProof="1">
                <a:latin typeface="Arial" panose="020B0604020202020204" pitchFamily="34" charset="0"/>
                <a:cs typeface="Arial" panose="020B0604020202020204" pitchFamily="34" charset="0"/>
              </a:rPr>
              <a:t>2 variables implicites et propres à chaque thread :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threadIdx 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blockIdx</a:t>
            </a:r>
            <a:endParaRPr lang="fr-FR" sz="2000" b="1" dirty="0">
              <a:latin typeface="Courier New" pitchFamily="49" charset="0"/>
            </a:endParaRPr>
          </a:p>
        </p:txBody>
      </p:sp>
      <p:sp>
        <p:nvSpPr>
          <p:cNvPr id="4" name="Forme libre 3"/>
          <p:cNvSpPr/>
          <p:nvPr/>
        </p:nvSpPr>
        <p:spPr bwMode="auto">
          <a:xfrm>
            <a:off x="2235200" y="4441371"/>
            <a:ext cx="6444343" cy="783772"/>
          </a:xfrm>
          <a:custGeom>
            <a:avLst/>
            <a:gdLst>
              <a:gd name="connsiteX0" fmla="*/ 0 w 6444343"/>
              <a:gd name="connsiteY0" fmla="*/ 0 h 783772"/>
              <a:gd name="connsiteX1" fmla="*/ 0 w 6444343"/>
              <a:gd name="connsiteY1" fmla="*/ 203200 h 783772"/>
              <a:gd name="connsiteX2" fmla="*/ 6429829 w 6444343"/>
              <a:gd name="connsiteY2" fmla="*/ 508000 h 783772"/>
              <a:gd name="connsiteX3" fmla="*/ 6444343 w 6444343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343" h="783772">
                <a:moveTo>
                  <a:pt x="0" y="0"/>
                </a:moveTo>
                <a:lnTo>
                  <a:pt x="0" y="203200"/>
                </a:lnTo>
                <a:lnTo>
                  <a:pt x="6429829" y="508000"/>
                </a:lnTo>
                <a:lnTo>
                  <a:pt x="6444343" y="783772"/>
                </a:lnTo>
              </a:path>
            </a:pathLst>
          </a:custGeom>
          <a:noFill/>
          <a:ln w="28575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rme libre 6"/>
          <p:cNvSpPr/>
          <p:nvPr/>
        </p:nvSpPr>
        <p:spPr bwMode="auto">
          <a:xfrm>
            <a:off x="2525486" y="4412343"/>
            <a:ext cx="5878285" cy="812800"/>
          </a:xfrm>
          <a:custGeom>
            <a:avLst/>
            <a:gdLst>
              <a:gd name="connsiteX0" fmla="*/ 0 w 5878285"/>
              <a:gd name="connsiteY0" fmla="*/ 0 h 812800"/>
              <a:gd name="connsiteX1" fmla="*/ 0 w 5878285"/>
              <a:gd name="connsiteY1" fmla="*/ 377371 h 812800"/>
              <a:gd name="connsiteX2" fmla="*/ 5878285 w 5878285"/>
              <a:gd name="connsiteY2" fmla="*/ 638628 h 812800"/>
              <a:gd name="connsiteX3" fmla="*/ 5878285 w 5878285"/>
              <a:gd name="connsiteY3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85" h="812800">
                <a:moveTo>
                  <a:pt x="0" y="0"/>
                </a:moveTo>
                <a:lnTo>
                  <a:pt x="0" y="377371"/>
                </a:lnTo>
                <a:lnTo>
                  <a:pt x="5878285" y="638628"/>
                </a:lnTo>
                <a:lnTo>
                  <a:pt x="5878285" y="812800"/>
                </a:ln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rme libre 8"/>
          <p:cNvSpPr/>
          <p:nvPr/>
        </p:nvSpPr>
        <p:spPr bwMode="auto">
          <a:xfrm>
            <a:off x="2351314" y="4441371"/>
            <a:ext cx="6299200" cy="783772"/>
          </a:xfrm>
          <a:custGeom>
            <a:avLst/>
            <a:gdLst>
              <a:gd name="connsiteX0" fmla="*/ 6299200 w 6299200"/>
              <a:gd name="connsiteY0" fmla="*/ 0 h 783772"/>
              <a:gd name="connsiteX1" fmla="*/ 6299200 w 6299200"/>
              <a:gd name="connsiteY1" fmla="*/ 188686 h 783772"/>
              <a:gd name="connsiteX2" fmla="*/ 0 w 6299200"/>
              <a:gd name="connsiteY2" fmla="*/ 595086 h 783772"/>
              <a:gd name="connsiteX3" fmla="*/ 14515 w 6299200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9200" h="783772">
                <a:moveTo>
                  <a:pt x="6299200" y="0"/>
                </a:moveTo>
                <a:lnTo>
                  <a:pt x="6299200" y="188686"/>
                </a:lnTo>
                <a:lnTo>
                  <a:pt x="0" y="595086"/>
                </a:lnTo>
                <a:lnTo>
                  <a:pt x="14515" y="783772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0849" y="6417544"/>
            <a:ext cx="6219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ce serait un indexage </a:t>
            </a:r>
            <a:r>
              <a:rPr lang="fr-FR" sz="2000" b="1" i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moins</a:t>
            </a:r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i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coalescent</a:t>
            </a:r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!!</a:t>
            </a:r>
            <a:endParaRPr lang="fr-F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0" y="1184302"/>
            <a:ext cx="704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Calcul de l’indice de la donnée traitée par chaque thread</a:t>
            </a:r>
          </a:p>
        </p:txBody>
      </p:sp>
    </p:spTree>
    <p:extLst>
      <p:ext uri="{BB962C8B-B14F-4D97-AF65-F5344CB8AC3E}">
        <p14:creationId xmlns:p14="http://schemas.microsoft.com/office/powerpoint/2010/main" val="1073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</a:t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er</a:t>
            </a:r>
            <a:r>
              <a:rPr lang="fr-FR" sz="4000" dirty="0"/>
              <a:t> </a:t>
            </a:r>
            <a:r>
              <a:rPr lang="fr-FR" sz="4000" i="1" dirty="0"/>
              <a:t>Kernel</a:t>
            </a:r>
            <a:r>
              <a:rPr lang="fr-FR" sz="4000" dirty="0"/>
              <a:t> (traitant 1 donnée par </a:t>
            </a:r>
            <a:r>
              <a:rPr lang="fr-FR" sz="4000" i="1" dirty="0"/>
              <a:t>thread</a:t>
            </a:r>
            <a:r>
              <a:rPr lang="fr-FR" sz="4000" dirty="0"/>
              <a:t>)</a:t>
            </a:r>
            <a:endParaRPr lang="fr-FR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99160" y="1801613"/>
            <a:ext cx="4733988" cy="1937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>
              <a:lnSpc>
                <a:spcPct val="95000"/>
              </a:lnSpc>
            </a:pP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</a:t>
            </a:r>
            <a:r>
              <a:rPr lang="fr-FR" sz="1800" b="1" noProof="1">
                <a:latin typeface="Courier New" pitchFamily="49" charset="0"/>
              </a:rPr>
              <a:t>.x + 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dirty="0">
                <a:latin typeface="Courier New" pitchFamily="49" charset="0"/>
              </a:rPr>
              <a:t>     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blockIdx</a:t>
            </a:r>
            <a:r>
              <a:rPr lang="fr-FR" sz="1800" b="1" noProof="1">
                <a:latin typeface="Courier New" pitchFamily="49" charset="0"/>
              </a:rPr>
              <a:t>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X;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solidFill>
                  <a:srgbClr val="9900CC"/>
                </a:solidFill>
                <a:latin typeface="Courier New" pitchFamily="49" charset="0"/>
              </a:rPr>
              <a:t>if (idx % 2 == 1) </a:t>
            </a:r>
          </a:p>
          <a:p>
            <a:pPr algn="l">
              <a:lnSpc>
                <a:spcPct val="95000"/>
              </a:lnSpc>
            </a:pPr>
            <a:r>
              <a:rPr lang="fr-FR" sz="1800" b="1" noProof="1">
                <a:solidFill>
                  <a:srgbClr val="9900CC"/>
                </a:solidFill>
                <a:latin typeface="Courier New" pitchFamily="49" charset="0"/>
              </a:rPr>
              <a:t>   idx = (N-1) – idx;</a:t>
            </a:r>
            <a:endParaRPr lang="fr-FR" sz="1800" b="1" dirty="0">
              <a:solidFill>
                <a:srgbClr val="9900CC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</a:pPr>
            <a:r>
              <a:rPr lang="fr-FR" sz="1800" b="1" dirty="0">
                <a:latin typeface="Courier New" pitchFamily="49" charset="0"/>
              </a:rPr>
              <a:t>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83728" y="5220871"/>
            <a:ext cx="6641593" cy="288032"/>
            <a:chOff x="967575" y="2456930"/>
            <a:chExt cx="7084027" cy="28803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96757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6399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6040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856823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14485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4127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3768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034103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30519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2693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92335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21976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07799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4215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100631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97047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697042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993458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89874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586290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874322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170738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467154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763570" y="2456930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2124217" y="4025370"/>
            <a:ext cx="6662296" cy="512802"/>
            <a:chOff x="1101048" y="3554463"/>
            <a:chExt cx="7106109" cy="5128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101636" y="3662513"/>
              <a:ext cx="7084027" cy="288032"/>
              <a:chOff x="967575" y="2456930"/>
              <a:chExt cx="7084027" cy="288032"/>
            </a:xfrm>
            <a:solidFill>
              <a:srgbClr val="FFCC66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96757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26399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6040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56823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14485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44127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73768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034103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330519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2693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92335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21976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507799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804215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100631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397047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5697042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5993458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289874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6586290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874322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170738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7467154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7763570" y="2456930"/>
                <a:ext cx="288032" cy="28803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1101048" y="360560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879544" y="355446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3813" y="3605600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428661" y="3554463"/>
              <a:ext cx="1778496" cy="46166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ZoneTexte 79"/>
          <p:cNvSpPr txBox="1"/>
          <p:nvPr/>
        </p:nvSpPr>
        <p:spPr>
          <a:xfrm>
            <a:off x="189214" y="3934044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Grille de blocs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threads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542106" y="4991592"/>
            <a:ext cx="1440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Tableau de</a:t>
            </a:r>
          </a:p>
          <a:p>
            <a:pPr algn="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cxnSp>
        <p:nvCxnSpPr>
          <p:cNvPr id="84" name="Connecteur droit avec flèche 83"/>
          <p:cNvCxnSpPr/>
          <p:nvPr/>
        </p:nvCxnSpPr>
        <p:spPr bwMode="auto">
          <a:xfrm>
            <a:off x="3791637" y="3891840"/>
            <a:ext cx="16522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3690694" y="347378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endParaRPr lang="fr-FR" sz="1800" dirty="0"/>
          </a:p>
        </p:txBody>
      </p:sp>
      <p:sp>
        <p:nvSpPr>
          <p:cNvPr id="86" name="ZoneTexte 85"/>
          <p:cNvSpPr txBox="1"/>
          <p:nvPr/>
        </p:nvSpPr>
        <p:spPr>
          <a:xfrm>
            <a:off x="2483757" y="3733217"/>
            <a:ext cx="898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0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4200253" y="445384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1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859412" y="373236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 2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2144233" y="5508903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437953" y="55089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482171" y="5508903"/>
            <a:ext cx="59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4743" y="6017434"/>
            <a:ext cx="827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000" b="1" dirty="0" err="1">
                <a:latin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</a:rPr>
              <a:t> = 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</a:rPr>
              <a:t>(N-1) –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noProof="1">
                <a:latin typeface="Courier New" pitchFamily="49" charset="0"/>
              </a:rPr>
              <a:t>blockIdx.x*B</a:t>
            </a:r>
            <a:r>
              <a:rPr lang="fr-FR" sz="2000" b="1" dirty="0">
                <a:latin typeface="Courier New" pitchFamily="49" charset="0"/>
              </a:rPr>
              <a:t>LOCK_</a:t>
            </a:r>
            <a:r>
              <a:rPr lang="fr-FR" sz="2000" b="1" noProof="1">
                <a:latin typeface="Courier New" pitchFamily="49" charset="0"/>
              </a:rPr>
              <a:t>S</a:t>
            </a:r>
            <a:r>
              <a:rPr lang="fr-FR" sz="2000" b="1" dirty="0">
                <a:latin typeface="Courier New" pitchFamily="49" charset="0"/>
              </a:rPr>
              <a:t>IZE_</a:t>
            </a:r>
            <a:r>
              <a:rPr lang="fr-FR" sz="2000" b="1" noProof="1">
                <a:latin typeface="Courier New" pitchFamily="49" charset="0"/>
              </a:rPr>
              <a:t>X + threadIdx.x)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5232804" y="1784330"/>
            <a:ext cx="376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noProof="1">
                <a:latin typeface="Arial" panose="020B0604020202020204" pitchFamily="34" charset="0"/>
                <a:cs typeface="Arial" panose="020B0604020202020204" pitchFamily="34" charset="0"/>
              </a:rPr>
              <a:t>2 variables implicites et propres à chaque thread :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threadIdx </a:t>
            </a:r>
          </a:p>
          <a:p>
            <a:pPr lvl="1" algn="l"/>
            <a:r>
              <a:rPr lang="fr-FR" sz="2000" b="1" noProof="1">
                <a:solidFill>
                  <a:srgbClr val="FF0000"/>
                </a:solidFill>
                <a:latin typeface="Courier New" pitchFamily="49" charset="0"/>
              </a:rPr>
              <a:t>dim3 blockIdx</a:t>
            </a:r>
            <a:endParaRPr lang="fr-FR" sz="2000" b="1" dirty="0">
              <a:latin typeface="Courier New" pitchFamily="49" charset="0"/>
            </a:endParaRPr>
          </a:p>
        </p:txBody>
      </p:sp>
      <p:sp>
        <p:nvSpPr>
          <p:cNvPr id="7" name="Forme libre 6"/>
          <p:cNvSpPr/>
          <p:nvPr/>
        </p:nvSpPr>
        <p:spPr bwMode="auto">
          <a:xfrm>
            <a:off x="2525486" y="4412343"/>
            <a:ext cx="5878285" cy="812800"/>
          </a:xfrm>
          <a:custGeom>
            <a:avLst/>
            <a:gdLst>
              <a:gd name="connsiteX0" fmla="*/ 0 w 5878285"/>
              <a:gd name="connsiteY0" fmla="*/ 0 h 812800"/>
              <a:gd name="connsiteX1" fmla="*/ 0 w 5878285"/>
              <a:gd name="connsiteY1" fmla="*/ 377371 h 812800"/>
              <a:gd name="connsiteX2" fmla="*/ 5878285 w 5878285"/>
              <a:gd name="connsiteY2" fmla="*/ 638628 h 812800"/>
              <a:gd name="connsiteX3" fmla="*/ 5878285 w 5878285"/>
              <a:gd name="connsiteY3" fmla="*/ 812800 h 812800"/>
              <a:gd name="connsiteX0" fmla="*/ 0 w 5878285"/>
              <a:gd name="connsiteY0" fmla="*/ 0 h 812800"/>
              <a:gd name="connsiteX1" fmla="*/ 0 w 5878285"/>
              <a:gd name="connsiteY1" fmla="*/ 377371 h 812800"/>
              <a:gd name="connsiteX2" fmla="*/ 5878285 w 5878285"/>
              <a:gd name="connsiteY2" fmla="*/ 559115 h 812800"/>
              <a:gd name="connsiteX3" fmla="*/ 5878285 w 5878285"/>
              <a:gd name="connsiteY3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85" h="812800">
                <a:moveTo>
                  <a:pt x="0" y="0"/>
                </a:moveTo>
                <a:lnTo>
                  <a:pt x="0" y="377371"/>
                </a:lnTo>
                <a:lnTo>
                  <a:pt x="5878285" y="559115"/>
                </a:lnTo>
                <a:lnTo>
                  <a:pt x="5878285" y="812800"/>
                </a:lnTo>
              </a:path>
            </a:pathLst>
          </a:custGeom>
          <a:noFill/>
          <a:ln w="28575" cap="flat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18288" y="6417544"/>
            <a:ext cx="596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ce serait un indexage </a:t>
            </a:r>
            <a:r>
              <a:rPr lang="fr-FR" sz="2000" b="1" i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coalescent</a:t>
            </a:r>
            <a:r>
              <a:rPr lang="fr-FR" sz="2000" b="1" noProof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!!</a:t>
            </a:r>
            <a:endParaRPr lang="fr-F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0" y="1184302"/>
            <a:ext cx="704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Calcul de l’indice de la donnée traitée par chaque thread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124217" y="4025370"/>
            <a:ext cx="6701104" cy="1483533"/>
            <a:chOff x="1874771" y="3552202"/>
            <a:chExt cx="7147502" cy="1483533"/>
          </a:xfrm>
        </p:grpSpPr>
        <p:grpSp>
          <p:nvGrpSpPr>
            <p:cNvPr id="77" name="Groupe 76"/>
            <p:cNvGrpSpPr/>
            <p:nvPr/>
          </p:nvGrpSpPr>
          <p:grpSpPr>
            <a:xfrm>
              <a:off x="1938246" y="4747703"/>
              <a:ext cx="7084027" cy="288032"/>
              <a:chOff x="967575" y="2456930"/>
              <a:chExt cx="7084027" cy="288032"/>
            </a:xfrm>
          </p:grpSpPr>
          <p:sp>
            <p:nvSpPr>
              <p:cNvPr id="126" name="Rectangle 125"/>
              <p:cNvSpPr/>
              <p:nvPr/>
            </p:nvSpPr>
            <p:spPr bwMode="auto">
              <a:xfrm>
                <a:off x="96757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26399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156040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185682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14485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244127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73768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3034103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 bwMode="auto">
              <a:xfrm>
                <a:off x="333051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362693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 bwMode="auto">
              <a:xfrm>
                <a:off x="392335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421976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4507799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4804215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5100631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5397047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569704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599345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628987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58629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6874322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7170738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7467154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7763570" y="2456930"/>
                <a:ext cx="288032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e 77"/>
            <p:cNvGrpSpPr/>
            <p:nvPr/>
          </p:nvGrpSpPr>
          <p:grpSpPr>
            <a:xfrm>
              <a:off x="1874771" y="3552202"/>
              <a:ext cx="7106109" cy="512802"/>
              <a:chOff x="1101048" y="3554463"/>
              <a:chExt cx="7106109" cy="512802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1101636" y="3662513"/>
                <a:ext cx="7084027" cy="288032"/>
                <a:chOff x="967575" y="2456930"/>
                <a:chExt cx="7084027" cy="288032"/>
              </a:xfrm>
              <a:solidFill>
                <a:srgbClr val="FFCC66"/>
              </a:solidFill>
            </p:grpSpPr>
            <p:sp>
              <p:nvSpPr>
                <p:cNvPr id="102" name="Rectangle 101"/>
                <p:cNvSpPr/>
                <p:nvPr/>
              </p:nvSpPr>
              <p:spPr bwMode="auto">
                <a:xfrm>
                  <a:off x="96757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126399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156040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1856823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214485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244127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273768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3034103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3330519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362693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392335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421976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4507799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4804215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5100631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5397047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5697042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993458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6289874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6586290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6874322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7170738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7467154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7763570" y="2456930"/>
                  <a:ext cx="288032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8" name="Rectangle 97"/>
              <p:cNvSpPr/>
              <p:nvPr/>
            </p:nvSpPr>
            <p:spPr bwMode="auto">
              <a:xfrm>
                <a:off x="1101048" y="3605600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879544" y="3554463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4663813" y="3605600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6428661" y="3554463"/>
                <a:ext cx="1778496" cy="461665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1" name="Connecteur droit avec flèche 80"/>
            <p:cNvCxnSpPr>
              <a:stCxn id="102" idx="2"/>
              <a:endCxn id="126" idx="0"/>
            </p:cNvCxnSpPr>
            <p:nvPr/>
          </p:nvCxnSpPr>
          <p:spPr bwMode="auto">
            <a:xfrm>
              <a:off x="2019375" y="3948284"/>
              <a:ext cx="62887" cy="7994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50" name="Connecteur droit avec flèche 149"/>
          <p:cNvCxnSpPr>
            <a:stCxn id="125" idx="2"/>
            <a:endCxn id="149" idx="0"/>
          </p:cNvCxnSpPr>
          <p:nvPr/>
        </p:nvCxnSpPr>
        <p:spPr bwMode="auto">
          <a:xfrm>
            <a:off x="8631340" y="4421452"/>
            <a:ext cx="58960" cy="7994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 bwMode="auto">
          <a:xfrm>
            <a:off x="2822906" y="4421452"/>
            <a:ext cx="58959" cy="7994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 bwMode="auto">
          <a:xfrm>
            <a:off x="8092806" y="4425109"/>
            <a:ext cx="58960" cy="7994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3" name="Forme libre 152"/>
          <p:cNvSpPr/>
          <p:nvPr/>
        </p:nvSpPr>
        <p:spPr bwMode="auto">
          <a:xfrm>
            <a:off x="3092950" y="4432082"/>
            <a:ext cx="4788774" cy="812800"/>
          </a:xfrm>
          <a:custGeom>
            <a:avLst/>
            <a:gdLst>
              <a:gd name="connsiteX0" fmla="*/ 0 w 5878285"/>
              <a:gd name="connsiteY0" fmla="*/ 0 h 812800"/>
              <a:gd name="connsiteX1" fmla="*/ 0 w 5878285"/>
              <a:gd name="connsiteY1" fmla="*/ 377371 h 812800"/>
              <a:gd name="connsiteX2" fmla="*/ 5878285 w 5878285"/>
              <a:gd name="connsiteY2" fmla="*/ 638628 h 812800"/>
              <a:gd name="connsiteX3" fmla="*/ 5878285 w 5878285"/>
              <a:gd name="connsiteY3" fmla="*/ 812800 h 812800"/>
              <a:gd name="connsiteX0" fmla="*/ 0 w 5878285"/>
              <a:gd name="connsiteY0" fmla="*/ 0 h 812800"/>
              <a:gd name="connsiteX1" fmla="*/ 0 w 5878285"/>
              <a:gd name="connsiteY1" fmla="*/ 271354 h 812800"/>
              <a:gd name="connsiteX2" fmla="*/ 5878285 w 5878285"/>
              <a:gd name="connsiteY2" fmla="*/ 638628 h 812800"/>
              <a:gd name="connsiteX3" fmla="*/ 5878285 w 5878285"/>
              <a:gd name="connsiteY3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85" h="812800">
                <a:moveTo>
                  <a:pt x="0" y="0"/>
                </a:moveTo>
                <a:lnTo>
                  <a:pt x="0" y="271354"/>
                </a:lnTo>
                <a:lnTo>
                  <a:pt x="5878285" y="638628"/>
                </a:lnTo>
                <a:lnTo>
                  <a:pt x="5878285" y="812800"/>
                </a:lnTo>
              </a:path>
            </a:pathLst>
          </a:custGeom>
          <a:noFill/>
          <a:ln w="28575" cap="flat" cmpd="sng" algn="ctr">
            <a:solidFill>
              <a:srgbClr val="9900CC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53975" y="2449513"/>
            <a:ext cx="5284788" cy="429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__global__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k1(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;   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Registers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data;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16Kreg per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; 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multipro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>
              <a:lnSpc>
                <a:spcPct val="80000"/>
              </a:lnSpc>
            </a:pPr>
            <a:endParaRPr lang="fr-FR" sz="8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 + 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blockIdx.x*B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fr-FR" sz="1800" b="1" noProof="1">
                <a:latin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</a:pPr>
            <a:endParaRPr lang="fr-FR" sz="800" b="1" noProof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i="1" noProof="1">
                <a:solidFill>
                  <a:srgbClr val="996633"/>
                </a:solidFill>
                <a:latin typeface="Courier New" pitchFamily="49" charset="0"/>
              </a:rPr>
              <a:t>  // If the elt indexed exists:</a:t>
            </a:r>
          </a:p>
          <a:p>
            <a:pPr algn="l">
              <a:lnSpc>
                <a:spcPct val="80000"/>
              </a:lnSpc>
            </a:pPr>
            <a:r>
              <a:rPr lang="fr-FR" sz="1800" b="1" noProof="1">
                <a:latin typeface="Courier New" pitchFamily="49" charset="0"/>
              </a:rPr>
              <a:t> 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if (idx &lt; Nd) {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 = (data + 1.0f)*data …;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}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Principes de programmation en CUDA</a:t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er</a:t>
            </a:r>
            <a:r>
              <a:rPr lang="fr-FR" sz="4000" dirty="0"/>
              <a:t> </a:t>
            </a:r>
            <a:r>
              <a:rPr lang="fr-FR" sz="4000" i="1" dirty="0"/>
              <a:t>Kernel</a:t>
            </a:r>
            <a:r>
              <a:rPr lang="fr-FR" sz="4000" dirty="0"/>
              <a:t> (traitant 1 donnée par </a:t>
            </a:r>
            <a:r>
              <a:rPr lang="fr-FR" sz="4000" i="1" dirty="0"/>
              <a:t>thread</a:t>
            </a:r>
            <a:r>
              <a:rPr lang="fr-FR" sz="4000" dirty="0"/>
              <a:t>)</a:t>
            </a:r>
            <a:endParaRPr lang="fr-FR" dirty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0" y="1035050"/>
            <a:ext cx="638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globale et des registres</a:t>
            </a:r>
          </a:p>
        </p:txBody>
      </p:sp>
      <p:sp>
        <p:nvSpPr>
          <p:cNvPr id="28677" name="Text Box 12"/>
          <p:cNvSpPr txBox="1">
            <a:spLocks noChangeArrowheads="1"/>
          </p:cNvSpPr>
          <p:nvPr/>
        </p:nvSpPr>
        <p:spPr bwMode="auto">
          <a:xfrm>
            <a:off x="296268" y="1363354"/>
            <a:ext cx="84561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Une barre de threads par bloc, et une barre de blocs par grille (un choix).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Un thread traite 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une seule </a:t>
            </a:r>
            <a:r>
              <a:rPr lang="fr-FR" sz="2000" dirty="0">
                <a:latin typeface="Arial" charset="0"/>
                <a:cs typeface="Arial" charset="0"/>
              </a:rPr>
              <a:t>donnée.</a:t>
            </a:r>
          </a:p>
          <a:p>
            <a:pPr algn="l"/>
            <a:r>
              <a:rPr lang="fr-FR" sz="2000" u="sng" dirty="0" err="1">
                <a:solidFill>
                  <a:srgbClr val="0000FF"/>
                </a:solidFill>
                <a:latin typeface="Arial" charset="0"/>
                <a:cs typeface="Arial" charset="0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>
                <a:solidFill>
                  <a:srgbClr val="FF0000"/>
                </a:solidFill>
                <a:highlight>
                  <a:srgbClr val="FFFF00"/>
                </a:highlight>
              </a:rPr>
              <a:t>≠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k.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 B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endParaRPr lang="fr-FR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8678" name="Text Box 13"/>
          <p:cNvSpPr txBox="1">
            <a:spLocks noChangeArrowheads="1"/>
          </p:cNvSpPr>
          <p:nvPr/>
        </p:nvSpPr>
        <p:spPr bwMode="auto">
          <a:xfrm>
            <a:off x="4532756" y="2060267"/>
            <a:ext cx="4596130" cy="16004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</a:t>
            </a:r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endParaRPr lang="fr-FR" sz="800" b="1" dirty="0">
              <a:latin typeface="Courier New" pitchFamily="49" charset="0"/>
            </a:endParaRPr>
          </a:p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if (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 == 0)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Dg = {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else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Dg = {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 + 1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</p:txBody>
      </p:sp>
      <p:sp>
        <p:nvSpPr>
          <p:cNvPr id="28679" name="ZoneTexte 15"/>
          <p:cNvSpPr txBox="1">
            <a:spLocks noChangeArrowheads="1"/>
          </p:cNvSpPr>
          <p:nvPr/>
        </p:nvSpPr>
        <p:spPr bwMode="auto">
          <a:xfrm>
            <a:off x="5517000" y="4554000"/>
            <a:ext cx="338455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Protection classique :</a:t>
            </a:r>
          </a:p>
          <a:p>
            <a:pPr algn="l"/>
            <a:endParaRPr lang="fr-FR" sz="400" dirty="0">
              <a:latin typeface="Arial" charset="0"/>
              <a:cs typeface="Arial" charset="0"/>
            </a:endParaRP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Les threads « en trop » ne font rien…</a:t>
            </a:r>
          </a:p>
        </p:txBody>
      </p:sp>
      <p:sp>
        <p:nvSpPr>
          <p:cNvPr id="8" name="ZoneTexte 15">
            <a:extLst>
              <a:ext uri="{FF2B5EF4-FFF2-40B4-BE49-F238E27FC236}">
                <a16:creationId xmlns:a16="http://schemas.microsoft.com/office/drawing/2014/main" id="{7DB98943-569E-4745-8B9A-CB9CFDF4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000" y="3879000"/>
            <a:ext cx="3384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Pavage classique</a:t>
            </a:r>
          </a:p>
        </p:txBody>
      </p:sp>
    </p:spTree>
    <p:extLst>
      <p:ext uri="{BB962C8B-B14F-4D97-AF65-F5344CB8AC3E}">
        <p14:creationId xmlns:p14="http://schemas.microsoft.com/office/powerpoint/2010/main" val="1516191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3047"/>
            <a:ext cx="9144000" cy="2577010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2400" dirty="0"/>
            </a:br>
            <a:r>
              <a:rPr lang="fr-FR" b="1" dirty="0"/>
              <a:t>5 – Respect de la « c</a:t>
            </a:r>
            <a:r>
              <a:rPr lang="fr-FR" b="1" dirty="0">
                <a:solidFill>
                  <a:schemeClr val="tx1"/>
                </a:solidFill>
              </a:rPr>
              <a:t>oalescence »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459" name="AutoShape 3" descr="Parchemin"/>
          <p:cNvSpPr>
            <a:spLocks noChangeArrowheads="1"/>
          </p:cNvSpPr>
          <p:nvPr/>
        </p:nvSpPr>
        <p:spPr bwMode="auto">
          <a:xfrm>
            <a:off x="873291" y="3461147"/>
            <a:ext cx="7588320" cy="2634853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i="1" dirty="0"/>
              <a:t>Thread</a:t>
            </a:r>
            <a:r>
              <a:rPr lang="fr-FR" sz="2800" dirty="0"/>
              <a:t> lisant 1 donnée sur tableau 1D </a:t>
            </a:r>
          </a:p>
          <a:p>
            <a:pPr algn="l">
              <a:buFontTx/>
              <a:buChar char="•"/>
            </a:pPr>
            <a:r>
              <a:rPr lang="fr-FR" sz="2800" i="1" dirty="0"/>
              <a:t> Thread</a:t>
            </a:r>
            <a:r>
              <a:rPr lang="fr-FR" sz="2800" dirty="0"/>
              <a:t> lisant 1 colonne sur tableau 2D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i="1" dirty="0"/>
              <a:t>Thread</a:t>
            </a:r>
            <a:r>
              <a:rPr lang="fr-FR" sz="2800" dirty="0"/>
              <a:t> lisant 1 ligne sur tableau 2D</a:t>
            </a:r>
          </a:p>
          <a:p>
            <a:pPr algn="l">
              <a:buFontTx/>
              <a:buChar char="•"/>
            </a:pPr>
            <a:r>
              <a:rPr lang="fr-FR" sz="2800" dirty="0"/>
              <a:t> </a:t>
            </a:r>
            <a:r>
              <a:rPr lang="fr-FR" sz="2800" i="1" dirty="0"/>
              <a:t>Thread</a:t>
            </a:r>
            <a:r>
              <a:rPr lang="fr-FR" sz="2800" dirty="0"/>
              <a:t> lisant</a:t>
            </a:r>
            <a:r>
              <a:rPr lang="fr-FR" sz="2800" i="1" dirty="0"/>
              <a:t> n </a:t>
            </a:r>
            <a:r>
              <a:rPr lang="fr-FR" sz="2800" dirty="0"/>
              <a:t>données sur tableau 1D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dirty="0"/>
              <a:t>Sensibilité de la coalescence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Règles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015887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456BD0E-3727-4008-AB5C-2C8D241DED89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365794-3C7F-4FE6-B0A5-345123D4B267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80278DF3-F627-40E0-8E72-6784ECFBF178}"/>
                </a:ext>
              </a:extLst>
            </p:cNvPr>
            <p:cNvCxnSpPr>
              <a:cxnSpLocks/>
              <a:stCxn id="13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7AA1C36-B95C-4B9A-A263-F26E8D035D22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D184E9E-5F11-4001-8800-E2A0EB82799E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19CA2DD-355F-4F22-8006-D19BF0C116E9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BB38748F-7CC7-4AF8-8467-137079CCD7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37EC8A4-9463-487E-8E1F-A4857D2EBB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E801A6EF-6E9C-44B7-A026-DD47630E11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C96E2D2D-DBA3-4A48-856C-42F89E5670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6B1CB963-8868-4649-939E-74C302C346D9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8A8467C-CC80-47F4-B90D-F569FAE67014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3993C40-02BD-415B-AD18-254718811847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5ACE1749-BA50-48AC-92B0-646A0DF62DC2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7A59A9D-C35B-466A-884C-6946A94A89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C4A4DA1-1352-422B-8FBE-DEEF188085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D22F1D7-D3D4-4A13-BB4C-05B4D40A45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4F1C903-5A28-4935-8E8B-E4252F1D5E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95AD3EC9-0A22-4763-A453-D71C6FB27473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D98D6E5A-29BA-4A9B-BCCD-DF7D8B20E94E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1CFBAB69-859F-4713-8FD5-118B77B1ECFE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F05FA4B-2718-4E83-9AAF-33FC0DFF3178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89B84AAD-D05B-4EB7-B0BF-B98F37AD07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18554CD-B8CF-4978-9541-EF93184EC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D8D7A171-E492-4A57-87F0-9023EA1089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72D514EB-ACEF-4062-AC7F-30F879D8FB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EB52102C-D8FF-405A-A7AE-2F8C8896D2F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8F7C104-0515-497D-8632-93325656F5D1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1500DC9-9B06-4798-8A2C-E25D92E98AE9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B15F60C-54A7-42FF-8B5D-626FAD8F6B7E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B269652-4F0A-4471-A951-79306CFB1FD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79D8E15-39B7-4684-A0E3-C55D4BFFD999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13A81825-A906-4349-AEDB-AA892C547A7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8F82ABF-B8CA-419C-BB40-F66381DAAF78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donnée sur tableau 1D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2926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stCxn id="4" idx="3"/>
            <a:endCxn id="13" idx="1"/>
          </p:cNvCxnSpPr>
          <p:nvPr/>
        </p:nvCxnSpPr>
        <p:spPr bwMode="auto">
          <a:xfrm>
            <a:off x="4313977" y="2508865"/>
            <a:ext cx="5460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F7008B-9FF5-4193-BAD8-1CC58585528E}"/>
              </a:ext>
            </a:extLst>
          </p:cNvPr>
          <p:cNvGrpSpPr/>
          <p:nvPr/>
        </p:nvGrpSpPr>
        <p:grpSpPr>
          <a:xfrm>
            <a:off x="4228409" y="5301208"/>
            <a:ext cx="4608512" cy="288032"/>
            <a:chOff x="1547664" y="4149080"/>
            <a:chExt cx="4608512" cy="288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E3E7-F790-48D4-86FF-F1531B7A05EE}"/>
                </a:ext>
              </a:extLst>
            </p:cNvPr>
            <p:cNvSpPr/>
            <p:nvPr/>
          </p:nvSpPr>
          <p:spPr bwMode="auto">
            <a:xfrm>
              <a:off x="1691680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C5F541-BF6F-4588-8A24-1B11150F391E}"/>
                </a:ext>
              </a:extLst>
            </p:cNvPr>
            <p:cNvSpPr/>
            <p:nvPr/>
          </p:nvSpPr>
          <p:spPr bwMode="auto">
            <a:xfrm>
              <a:off x="1979712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FADF3C-BB6C-4F9A-B4BD-6814B6480A4E}"/>
                </a:ext>
              </a:extLst>
            </p:cNvPr>
            <p:cNvSpPr/>
            <p:nvPr/>
          </p:nvSpPr>
          <p:spPr bwMode="auto">
            <a:xfrm>
              <a:off x="2267744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EF923F-0764-4B1D-BA2A-BDC3FAF74FE9}"/>
                </a:ext>
              </a:extLst>
            </p:cNvPr>
            <p:cNvSpPr/>
            <p:nvPr/>
          </p:nvSpPr>
          <p:spPr bwMode="auto">
            <a:xfrm>
              <a:off x="2555776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42D4FB-C12D-463E-903F-959859921319}"/>
                </a:ext>
              </a:extLst>
            </p:cNvPr>
            <p:cNvSpPr/>
            <p:nvPr/>
          </p:nvSpPr>
          <p:spPr bwMode="auto">
            <a:xfrm>
              <a:off x="2843808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56B4E7-3F2C-461B-B878-E2BDC1A684DB}"/>
                </a:ext>
              </a:extLst>
            </p:cNvPr>
            <p:cNvSpPr/>
            <p:nvPr/>
          </p:nvSpPr>
          <p:spPr bwMode="auto">
            <a:xfrm>
              <a:off x="5148064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89D19CE-9E57-40B2-A1E0-8D462C5E2A65}"/>
                </a:ext>
              </a:extLst>
            </p:cNvPr>
            <p:cNvSpPr/>
            <p:nvPr/>
          </p:nvSpPr>
          <p:spPr bwMode="auto">
            <a:xfrm>
              <a:off x="5436096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BDC855-983A-4643-AA13-CD6EE31442ED}"/>
                </a:ext>
              </a:extLst>
            </p:cNvPr>
            <p:cNvSpPr/>
            <p:nvPr/>
          </p:nvSpPr>
          <p:spPr bwMode="auto">
            <a:xfrm>
              <a:off x="5724128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10156C-DD6D-4D6D-98DD-A1DCC7968B90}"/>
                </a:ext>
              </a:extLst>
            </p:cNvPr>
            <p:cNvSpPr/>
            <p:nvPr/>
          </p:nvSpPr>
          <p:spPr bwMode="auto">
            <a:xfrm>
              <a:off x="3995936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D142EB-221F-46FA-9674-25175C005D57}"/>
                </a:ext>
              </a:extLst>
            </p:cNvPr>
            <p:cNvSpPr/>
            <p:nvPr/>
          </p:nvSpPr>
          <p:spPr bwMode="auto">
            <a:xfrm>
              <a:off x="4283968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26E578A-F24D-4D92-9D53-02283DE4EF3C}"/>
                </a:ext>
              </a:extLst>
            </p:cNvPr>
            <p:cNvSpPr/>
            <p:nvPr/>
          </p:nvSpPr>
          <p:spPr bwMode="auto">
            <a:xfrm>
              <a:off x="4572000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C7561A-1B9C-4A0A-BADE-3363BC762DBC}"/>
                </a:ext>
              </a:extLst>
            </p:cNvPr>
            <p:cNvSpPr/>
            <p:nvPr/>
          </p:nvSpPr>
          <p:spPr bwMode="auto">
            <a:xfrm>
              <a:off x="4860032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935582A-7381-46AB-BA6C-C46132D699E9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4608512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4DEC12A-36DE-4E4B-9E44-778B4F89B249}"/>
                </a:ext>
              </a:extLst>
            </p:cNvPr>
            <p:cNvCxnSpPr/>
            <p:nvPr/>
          </p:nvCxnSpPr>
          <p:spPr bwMode="auto">
            <a:xfrm>
              <a:off x="1547664" y="4437112"/>
              <a:ext cx="460851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B9C5B2-3600-40A8-8DA9-ACD38068BE61}"/>
                </a:ext>
              </a:extLst>
            </p:cNvPr>
            <p:cNvCxnSpPr/>
            <p:nvPr/>
          </p:nvCxnSpPr>
          <p:spPr bwMode="auto">
            <a:xfrm>
              <a:off x="3275856" y="429309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50DF679-898F-4FDC-9D6C-34F81B6919E5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5380537" y="2636912"/>
            <a:ext cx="1567727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C660A7-A26F-4A1C-B139-6A5AAB411F81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flipH="1">
            <a:off x="5668569" y="2636912"/>
            <a:ext cx="1711743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948E4AB-15F8-42FF-95BC-E3433D014118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flipH="1">
            <a:off x="6820697" y="2636912"/>
            <a:ext cx="1567727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696" name="Ellipse 29695">
            <a:extLst>
              <a:ext uri="{FF2B5EF4-FFF2-40B4-BE49-F238E27FC236}">
                <a16:creationId xmlns:a16="http://schemas.microsoft.com/office/drawing/2014/main" id="{84E1B40A-7781-4686-8D2A-89159641BCFB}"/>
              </a:ext>
            </a:extLst>
          </p:cNvPr>
          <p:cNvSpPr/>
          <p:nvPr/>
        </p:nvSpPr>
        <p:spPr bwMode="auto">
          <a:xfrm>
            <a:off x="5308529" y="5373216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696198-6C72-445E-BA93-A0E8CBF9E395}"/>
              </a:ext>
            </a:extLst>
          </p:cNvPr>
          <p:cNvSpPr/>
          <p:nvPr/>
        </p:nvSpPr>
        <p:spPr bwMode="auto">
          <a:xfrm>
            <a:off x="5596561" y="5373216"/>
            <a:ext cx="144016" cy="144016"/>
          </a:xfrm>
          <a:prstGeom prst="ellips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BF6F607-58E6-42C6-8270-458999BDA238}"/>
              </a:ext>
            </a:extLst>
          </p:cNvPr>
          <p:cNvSpPr/>
          <p:nvPr/>
        </p:nvSpPr>
        <p:spPr bwMode="auto">
          <a:xfrm>
            <a:off x="6748689" y="5373216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236521" y="4941168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D6250ED-47D9-460A-8C8F-4C7C800CA3F1}"/>
                </a:ext>
              </a:extLst>
            </p:cNvPr>
            <p:cNvSpPr/>
            <p:nvPr/>
          </p:nvSpPr>
          <p:spPr bwMode="auto">
            <a:xfrm>
              <a:off x="435597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30A36B-71D8-46DD-8626-BF9F56BF241C}"/>
                </a:ext>
              </a:extLst>
            </p:cNvPr>
            <p:cNvSpPr/>
            <p:nvPr/>
          </p:nvSpPr>
          <p:spPr bwMode="auto">
            <a:xfrm>
              <a:off x="550810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709" name="ZoneTexte 29708">
            <a:extLst>
              <a:ext uri="{FF2B5EF4-FFF2-40B4-BE49-F238E27FC236}">
                <a16:creationId xmlns:a16="http://schemas.microsoft.com/office/drawing/2014/main" id="{5B9C04F6-8DE6-4FB3-AD28-DC567AD56741}"/>
              </a:ext>
            </a:extLst>
          </p:cNvPr>
          <p:cNvSpPr txBox="1"/>
          <p:nvPr/>
        </p:nvSpPr>
        <p:spPr>
          <a:xfrm>
            <a:off x="3868369" y="566124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k.32.4Bytes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A9B18BE-BE7F-4841-B19A-830723D211B4}"/>
              </a:ext>
            </a:extLst>
          </p:cNvPr>
          <p:cNvSpPr txBox="1"/>
          <p:nvPr/>
        </p:nvSpPr>
        <p:spPr>
          <a:xfrm>
            <a:off x="6604673" y="5661248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(k.32+31).4Bytes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89243" y="4757082"/>
            <a:ext cx="36054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32 data accédées en parallèle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(1 chargeur)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8D3A3-1D1D-4173-B703-20F98A66E93E}"/>
              </a:ext>
            </a:extLst>
          </p:cNvPr>
          <p:cNvSpPr/>
          <p:nvPr/>
        </p:nvSpPr>
        <p:spPr bwMode="auto">
          <a:xfrm>
            <a:off x="5236521" y="5301208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86A233-DC50-414A-BA27-3861CFE7BD2D}"/>
              </a:ext>
            </a:extLst>
          </p:cNvPr>
          <p:cNvSpPr/>
          <p:nvPr/>
        </p:nvSpPr>
        <p:spPr bwMode="auto">
          <a:xfrm>
            <a:off x="6676681" y="5301208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E56AA53-0252-4C80-9867-D8F8D02649D0}"/>
              </a:ext>
            </a:extLst>
          </p:cNvPr>
          <p:cNvSpPr txBox="1"/>
          <p:nvPr/>
        </p:nvSpPr>
        <p:spPr>
          <a:xfrm>
            <a:off x="395536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1D coalescent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F937B7-69F2-4265-8CAD-AABE11D38CF7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27040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/>
      <p:bldP spid="88" grpId="0"/>
      <p:bldP spid="2" grpId="0"/>
      <p:bldP spid="3" grpId="0" animBg="1"/>
      <p:bldP spid="74" grpId="0" animBg="1"/>
      <p:bldP spid="7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>
            <a:extLst>
              <a:ext uri="{FF2B5EF4-FFF2-40B4-BE49-F238E27FC236}">
                <a16:creationId xmlns:a16="http://schemas.microsoft.com/office/drawing/2014/main" id="{95188C23-2832-4700-8A7C-632C4AD27381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06309B-7B06-4B38-A989-BE993911B5F2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AE8651B8-0227-4F39-82A7-94E1F2C10FF5}"/>
                </a:ext>
              </a:extLst>
            </p:cNvPr>
            <p:cNvCxnSpPr>
              <a:cxnSpLocks/>
              <a:stCxn id="95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1F73978-7A08-4FFE-AF06-6D279D2743C8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F5D1BD3F-2FB3-4B9E-83E9-324FBE0F11D6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DE98FDCF-4634-4D9D-A9F8-A3B980D00D8B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C72EEF5D-57E1-4BAF-BFFA-2B568A03BA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2EEC47A0-5571-4FCD-AB53-2379E570A6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BC5FCC5B-113A-41FD-AACE-46E6ECFDB5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F082A85E-20CB-493F-BEBF-F1CEC6C052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D68D7168-3EAC-433B-A160-EFE3F3B20317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CAA63B22-7945-4971-A690-74928045BE9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59D9FC96-58BA-4A50-9A94-80C588B10A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BE43BD7F-6ED5-4810-A741-190B816508B6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79F795B8-6E51-4CDD-8607-1D43900B75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66BEF95C-3EE9-4FD4-9705-087FE34364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25344BD0-E947-433C-B54C-51E4897A2B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4373A10A-B6D6-46B3-BDE7-BE1380AAFA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E48E4077-AD03-4A43-9968-6DAB5D4F9345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1FC9DFB0-8FF5-4D15-8805-EDA07C6EC864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6733C886-98CB-4A66-ACE6-DB8315F3844B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0291B287-CF25-477C-A4EB-26C26FB24A6F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4332624D-D225-4CE7-9C9C-3867AF03E3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6A0F7D33-F7AA-40E6-A28A-09D408DDE1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C32758CE-1CDE-4D27-A3F8-03F7E0327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7B083473-F2D8-4995-B2EE-62974E3F9B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F1BC2636-EF87-47F3-949E-43DE72093969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332E3170-7F4E-4C9A-997D-218CD4E62C92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E0F84A80-C5A3-45DB-9682-70DE86A1F510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ED98A09-FDC0-4B9A-B80D-72FC457A5C3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22C54C1E-53E0-49D5-8512-235A0CE8FE68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85F2180D-D43D-4FB3-BEE3-BC705E77908D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718DD602-5E75-4DCB-9990-857D4CFF2E0F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68FF5BE1-C5E4-4474-B479-E32CB0426825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2926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4313977" y="2508865"/>
            <a:ext cx="5460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F7008B-9FF5-4193-BAD8-1CC58585528E}"/>
              </a:ext>
            </a:extLst>
          </p:cNvPr>
          <p:cNvGrpSpPr/>
          <p:nvPr/>
        </p:nvGrpSpPr>
        <p:grpSpPr>
          <a:xfrm>
            <a:off x="4228409" y="5301208"/>
            <a:ext cx="4608512" cy="288032"/>
            <a:chOff x="1547664" y="4149080"/>
            <a:chExt cx="4608512" cy="288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E3E7-F790-48D4-86FF-F1531B7A05EE}"/>
                </a:ext>
              </a:extLst>
            </p:cNvPr>
            <p:cNvSpPr/>
            <p:nvPr/>
          </p:nvSpPr>
          <p:spPr bwMode="auto">
            <a:xfrm>
              <a:off x="1691680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C5F541-BF6F-4588-8A24-1B11150F391E}"/>
                </a:ext>
              </a:extLst>
            </p:cNvPr>
            <p:cNvSpPr/>
            <p:nvPr/>
          </p:nvSpPr>
          <p:spPr bwMode="auto">
            <a:xfrm>
              <a:off x="1979712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FADF3C-BB6C-4F9A-B4BD-6814B6480A4E}"/>
                </a:ext>
              </a:extLst>
            </p:cNvPr>
            <p:cNvSpPr/>
            <p:nvPr/>
          </p:nvSpPr>
          <p:spPr bwMode="auto">
            <a:xfrm>
              <a:off x="2267744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EF923F-0764-4B1D-BA2A-BDC3FAF74FE9}"/>
                </a:ext>
              </a:extLst>
            </p:cNvPr>
            <p:cNvSpPr/>
            <p:nvPr/>
          </p:nvSpPr>
          <p:spPr bwMode="auto">
            <a:xfrm>
              <a:off x="2555776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42D4FB-C12D-463E-903F-959859921319}"/>
                </a:ext>
              </a:extLst>
            </p:cNvPr>
            <p:cNvSpPr/>
            <p:nvPr/>
          </p:nvSpPr>
          <p:spPr bwMode="auto">
            <a:xfrm>
              <a:off x="2843808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56B4E7-3F2C-461B-B878-E2BDC1A684DB}"/>
                </a:ext>
              </a:extLst>
            </p:cNvPr>
            <p:cNvSpPr/>
            <p:nvPr/>
          </p:nvSpPr>
          <p:spPr bwMode="auto">
            <a:xfrm>
              <a:off x="5148064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89D19CE-9E57-40B2-A1E0-8D462C5E2A65}"/>
                </a:ext>
              </a:extLst>
            </p:cNvPr>
            <p:cNvSpPr/>
            <p:nvPr/>
          </p:nvSpPr>
          <p:spPr bwMode="auto">
            <a:xfrm>
              <a:off x="5436096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BDC855-983A-4643-AA13-CD6EE31442ED}"/>
                </a:ext>
              </a:extLst>
            </p:cNvPr>
            <p:cNvSpPr/>
            <p:nvPr/>
          </p:nvSpPr>
          <p:spPr bwMode="auto">
            <a:xfrm>
              <a:off x="5724128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10156C-DD6D-4D6D-98DD-A1DCC7968B90}"/>
                </a:ext>
              </a:extLst>
            </p:cNvPr>
            <p:cNvSpPr/>
            <p:nvPr/>
          </p:nvSpPr>
          <p:spPr bwMode="auto">
            <a:xfrm>
              <a:off x="3995936" y="4149080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D142EB-221F-46FA-9674-25175C005D57}"/>
                </a:ext>
              </a:extLst>
            </p:cNvPr>
            <p:cNvSpPr/>
            <p:nvPr/>
          </p:nvSpPr>
          <p:spPr bwMode="auto">
            <a:xfrm>
              <a:off x="4283968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26E578A-F24D-4D92-9D53-02283DE4EF3C}"/>
                </a:ext>
              </a:extLst>
            </p:cNvPr>
            <p:cNvSpPr/>
            <p:nvPr/>
          </p:nvSpPr>
          <p:spPr bwMode="auto">
            <a:xfrm>
              <a:off x="4572000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C7561A-1B9C-4A0A-BADE-3363BC762DBC}"/>
                </a:ext>
              </a:extLst>
            </p:cNvPr>
            <p:cNvSpPr/>
            <p:nvPr/>
          </p:nvSpPr>
          <p:spPr bwMode="auto">
            <a:xfrm>
              <a:off x="4860032" y="4149080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935582A-7381-46AB-BA6C-C46132D699E9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4608512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4DEC12A-36DE-4E4B-9E44-778B4F89B249}"/>
                </a:ext>
              </a:extLst>
            </p:cNvPr>
            <p:cNvCxnSpPr/>
            <p:nvPr/>
          </p:nvCxnSpPr>
          <p:spPr bwMode="auto">
            <a:xfrm>
              <a:off x="1547664" y="4437112"/>
              <a:ext cx="460851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B9C5B2-3600-40A8-8DA9-ACD38068BE61}"/>
                </a:ext>
              </a:extLst>
            </p:cNvPr>
            <p:cNvCxnSpPr/>
            <p:nvPr/>
          </p:nvCxnSpPr>
          <p:spPr bwMode="auto">
            <a:xfrm>
              <a:off x="3275856" y="429309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50DF679-898F-4FDC-9D6C-34F81B6919E5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5380537" y="2636912"/>
            <a:ext cx="1567727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C660A7-A26F-4A1C-B139-6A5AAB411F81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flipH="1">
            <a:off x="5668569" y="2636912"/>
            <a:ext cx="1711743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948E4AB-15F8-42FF-95BC-E3433D014118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flipH="1">
            <a:off x="6820697" y="2636912"/>
            <a:ext cx="1567727" cy="2664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696" name="Ellipse 29695">
            <a:extLst>
              <a:ext uri="{FF2B5EF4-FFF2-40B4-BE49-F238E27FC236}">
                <a16:creationId xmlns:a16="http://schemas.microsoft.com/office/drawing/2014/main" id="{84E1B40A-7781-4686-8D2A-89159641BCFB}"/>
              </a:ext>
            </a:extLst>
          </p:cNvPr>
          <p:cNvSpPr/>
          <p:nvPr/>
        </p:nvSpPr>
        <p:spPr bwMode="auto">
          <a:xfrm>
            <a:off x="5308529" y="5373216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696198-6C72-445E-BA93-A0E8CBF9E395}"/>
              </a:ext>
            </a:extLst>
          </p:cNvPr>
          <p:cNvSpPr/>
          <p:nvPr/>
        </p:nvSpPr>
        <p:spPr bwMode="auto">
          <a:xfrm>
            <a:off x="5596561" y="5373216"/>
            <a:ext cx="144016" cy="144016"/>
          </a:xfrm>
          <a:prstGeom prst="ellips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BF6F607-58E6-42C6-8270-458999BDA238}"/>
              </a:ext>
            </a:extLst>
          </p:cNvPr>
          <p:cNvSpPr/>
          <p:nvPr/>
        </p:nvSpPr>
        <p:spPr bwMode="auto">
          <a:xfrm>
            <a:off x="6748689" y="5373216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236521" y="4941168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D6250ED-47D9-460A-8C8F-4C7C800CA3F1}"/>
                </a:ext>
              </a:extLst>
            </p:cNvPr>
            <p:cNvSpPr/>
            <p:nvPr/>
          </p:nvSpPr>
          <p:spPr bwMode="auto">
            <a:xfrm>
              <a:off x="435597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30A36B-71D8-46DD-8626-BF9F56BF241C}"/>
                </a:ext>
              </a:extLst>
            </p:cNvPr>
            <p:cNvSpPr/>
            <p:nvPr/>
          </p:nvSpPr>
          <p:spPr bwMode="auto">
            <a:xfrm>
              <a:off x="550810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709" name="ZoneTexte 29708">
            <a:extLst>
              <a:ext uri="{FF2B5EF4-FFF2-40B4-BE49-F238E27FC236}">
                <a16:creationId xmlns:a16="http://schemas.microsoft.com/office/drawing/2014/main" id="{5B9C04F6-8DE6-4FB3-AD28-DC567AD56741}"/>
              </a:ext>
            </a:extLst>
          </p:cNvPr>
          <p:cNvSpPr txBox="1"/>
          <p:nvPr/>
        </p:nvSpPr>
        <p:spPr>
          <a:xfrm>
            <a:off x="3868369" y="566124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k.32.4Bytes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A9B18BE-BE7F-4841-B19A-830723D211B4}"/>
              </a:ext>
            </a:extLst>
          </p:cNvPr>
          <p:cNvSpPr txBox="1"/>
          <p:nvPr/>
        </p:nvSpPr>
        <p:spPr>
          <a:xfrm>
            <a:off x="6604673" y="5661248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(k.32+31).4Bytes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8D3A3-1D1D-4173-B703-20F98A66E93E}"/>
              </a:ext>
            </a:extLst>
          </p:cNvPr>
          <p:cNvSpPr/>
          <p:nvPr/>
        </p:nvSpPr>
        <p:spPr bwMode="auto">
          <a:xfrm>
            <a:off x="5236521" y="5301208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86A233-DC50-414A-BA27-3861CFE7BD2D}"/>
              </a:ext>
            </a:extLst>
          </p:cNvPr>
          <p:cNvSpPr/>
          <p:nvPr/>
        </p:nvSpPr>
        <p:spPr bwMode="auto">
          <a:xfrm>
            <a:off x="6676681" y="5301208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4B4410F-60CA-410B-AF02-445E9FD21EA0}"/>
              </a:ext>
            </a:extLst>
          </p:cNvPr>
          <p:cNvSpPr txBox="1"/>
          <p:nvPr/>
        </p:nvSpPr>
        <p:spPr>
          <a:xfrm>
            <a:off x="3131840" y="3645024"/>
            <a:ext cx="267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Temps d’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en mémoire globale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CF69AA3-CC41-44F5-B43A-62EF9862FE59}"/>
              </a:ext>
            </a:extLst>
          </p:cNvPr>
          <p:cNvSpPr txBox="1"/>
          <p:nvPr/>
        </p:nvSpPr>
        <p:spPr>
          <a:xfrm>
            <a:off x="1089243" y="4757082"/>
            <a:ext cx="36054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32 data accédées en parallèle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(1 chargeur)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B8BFE4-E078-422D-A241-9A8705450A7F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1D coalescent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0569C6-DCB2-43DF-893F-1F46FD1C077F}"/>
              </a:ext>
            </a:extLst>
          </p:cNvPr>
          <p:cNvSpPr txBox="1"/>
          <p:nvPr/>
        </p:nvSpPr>
        <p:spPr>
          <a:xfrm rot="20495194">
            <a:off x="113683" y="3649306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Coalescence parfaite !</a:t>
            </a:r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99DF8E80-E955-4E94-8E67-CE2FCC578121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3CBF484-9F3F-4A2D-AC58-BCF3829F31FC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5F9E420F-26F6-49E3-B21F-10817F5F94F6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535E9E0A-407E-44B8-8052-4FD59333D471}"/>
              </a:ext>
            </a:extLst>
          </p:cNvPr>
          <p:cNvSpPr txBox="1"/>
          <p:nvPr/>
        </p:nvSpPr>
        <p:spPr>
          <a:xfrm>
            <a:off x="395536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0FC5D150-BA47-4537-BAD1-5213508B2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donnée sur tableau 1D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86D0061-77EE-45FF-AE3D-0F4B555FD4C7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27535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17934 -0.330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427163" y="6180138"/>
            <a:ext cx="2133600" cy="461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/>
              <a:t>CPU + 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Principaux concepts d’architecture</a:t>
            </a:r>
            <a:endParaRPr lang="fr-FR" sz="3600" b="1" dirty="0"/>
          </a:p>
        </p:txBody>
      </p:sp>
      <p:sp>
        <p:nvSpPr>
          <p:cNvPr id="7172" name="AutoShape 6"/>
          <p:cNvSpPr>
            <a:spLocks noChangeAspect="1" noChangeArrowheads="1" noTextEdit="1"/>
          </p:cNvSpPr>
          <p:nvPr/>
        </p:nvSpPr>
        <p:spPr bwMode="auto">
          <a:xfrm>
            <a:off x="4484688" y="1057275"/>
            <a:ext cx="448945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1057275"/>
            <a:ext cx="4500562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3449638" y="61372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7392988" y="65786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0" y="1039813"/>
            <a:ext cx="42624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GPU est un ensemble de N</a:t>
            </a:r>
          </a:p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petites machines SIMD indépendantes et partageant une mémoire globale : </a:t>
            </a:r>
          </a:p>
          <a:p>
            <a:pPr algn="l"/>
            <a:r>
              <a:rPr lang="fr-FR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« multiprocesseurs » 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0" y="3203575"/>
            <a:ext cx="48958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multiprocesseur est 1 petite </a:t>
            </a:r>
          </a:p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 SIMD avec :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 « ALU » synchronisés (k = 32),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 décodeur d’instructions,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 types de mémoires partagées 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entre toutes les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32K-128K registres distribués entre les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(63-255 propres à chaque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307975" y="1674813"/>
            <a:ext cx="4406900" cy="2173287"/>
            <a:chOff x="308761" y="1674418"/>
            <a:chExt cx="4405743" cy="2173187"/>
          </a:xfrm>
        </p:grpSpPr>
        <p:sp>
          <p:nvSpPr>
            <p:cNvPr id="7179" name="Carré corné 9"/>
            <p:cNvSpPr>
              <a:spLocks noChangeArrowheads="1"/>
            </p:cNvSpPr>
            <p:nvPr/>
          </p:nvSpPr>
          <p:spPr bwMode="auto">
            <a:xfrm>
              <a:off x="308761" y="1674418"/>
              <a:ext cx="3895099" cy="1484416"/>
            </a:xfrm>
            <a:prstGeom prst="foldedCorner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2000" b="1" dirty="0">
                  <a:latin typeface="Arial" charset="0"/>
                  <a:cs typeface="Arial" charset="0"/>
                </a:rPr>
                <a:t>Terminologie 1 :</a:t>
              </a:r>
            </a:p>
            <a:p>
              <a:endParaRPr lang="fr-FR" sz="700" dirty="0">
                <a:latin typeface="Arial" charset="0"/>
                <a:cs typeface="Arial" charset="0"/>
              </a:endParaRPr>
            </a:p>
            <a:p>
              <a:r>
                <a:rPr lang="fr-FR" sz="2000" dirty="0" err="1">
                  <a:latin typeface="Arial" charset="0"/>
                  <a:cs typeface="Arial" charset="0"/>
                </a:rPr>
                <a:t>Multiprocessor</a:t>
              </a:r>
              <a:r>
                <a:rPr lang="fr-FR" sz="2000" dirty="0">
                  <a:latin typeface="Arial" charset="0"/>
                  <a:cs typeface="Arial" charset="0"/>
                </a:rPr>
                <a:t> (machine SIMD)</a:t>
              </a:r>
            </a:p>
            <a:p>
              <a:endParaRPr lang="fr-FR" sz="1400" dirty="0">
                <a:latin typeface="Arial" charset="0"/>
                <a:cs typeface="Arial" charset="0"/>
              </a:endParaRPr>
            </a:p>
            <a:p>
              <a:r>
                <a:rPr lang="fr-FR" sz="2000" dirty="0">
                  <a:latin typeface="Arial" charset="0"/>
                  <a:cs typeface="Arial" charset="0"/>
                </a:rPr>
                <a:t>Processor  = </a:t>
              </a:r>
              <a:r>
                <a:rPr lang="fr-FR" sz="2000" b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cœur ?</a:t>
              </a:r>
            </a:p>
          </p:txBody>
        </p:sp>
        <p:cxnSp>
          <p:nvCxnSpPr>
            <p:cNvPr id="7180" name="Connecteur droit avec flèche 11"/>
            <p:cNvCxnSpPr>
              <a:cxnSpLocks noChangeShapeType="1"/>
            </p:cNvCxnSpPr>
            <p:nvPr/>
          </p:nvCxnSpPr>
          <p:spPr bwMode="auto">
            <a:xfrm>
              <a:off x="4096987" y="2375065"/>
              <a:ext cx="570016" cy="225631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1" name="Connecteur droit avec flèche 12"/>
            <p:cNvCxnSpPr>
              <a:cxnSpLocks noChangeShapeType="1"/>
            </p:cNvCxnSpPr>
            <p:nvPr/>
          </p:nvCxnSpPr>
          <p:spPr bwMode="auto">
            <a:xfrm>
              <a:off x="3431969" y="2933205"/>
              <a:ext cx="1282535" cy="914400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906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4AD218F3-CF27-4BA9-B7CD-B8F64E9D99B0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C5DCB70-4EE0-4DB9-B2CE-45C9E01104FB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C53D8D78-FED4-4D9F-AFF7-73C8EEA43A06}"/>
                </a:ext>
              </a:extLst>
            </p:cNvPr>
            <p:cNvCxnSpPr>
              <a:cxnSpLocks/>
              <a:stCxn id="121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D96CDD10-DD94-4535-B577-C43F0B3F3C9C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51745235-5574-4F1F-986D-12906201F036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7945E009-7C75-40F1-8845-ED45BB5E64C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721E3E6-06C7-4465-8827-E27588EA2A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70CBF02-A7B0-41D1-8016-7E0976E39D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E62DADF4-FA60-4847-9D2A-DAF643166A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2415C4D7-6738-45E4-A320-C14E16C6C1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26643ABF-B9E3-4624-B655-571BAB2E0F4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1484EA5E-F8AD-431E-AA32-9891612F7F5A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79E1DA88-F7AA-405D-BB64-AC010CCF581A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C029B6A5-AF1B-46CF-80F2-FAAD99B3F3D4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7DE5A0EB-5F0F-4881-BB48-A5F196A9ED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2E1E6550-A741-4287-8C2D-9D171CC3FE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17AE1586-CA67-4A37-A4D6-0A96BCE237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4AB97CC2-02FE-49E7-84A4-C35195FF26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DC52B9D7-C352-474C-966C-349C49EB26CA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BE397D18-6695-4E15-8752-9AEF2F58BC64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D361CB4B-60AF-4758-A4CB-5D502ECBC0F0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FCB0B536-0253-44D6-9AF2-0B5D3A1E1B72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DCAB5D9E-27C2-45E9-8AA8-907C9B75F6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4978B4D4-F767-43F5-A4BB-6589314996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FD0E1B09-E0A1-458A-8D23-55FE1A95BB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75540B0C-0E67-4573-80AA-76E59EFFC9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DCBEFDBE-5744-44AB-B9E1-BBD049B4BFAE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B2457038-D4D3-467E-A94E-6D774E51149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E6A3332D-0AC6-4652-B671-695AED26C16E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2E7C094-D898-4033-84D6-181A2055085E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C9515C74-E2CB-44D0-AA39-0E0C095F6ADB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50186FC8-E15A-414E-ABAB-A357CB1E637B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FDE71E08-704D-403E-9E7E-32AAEE77BC8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776FA98D-82F3-47FA-8832-9F98F6D4070F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6E3E7-F790-48D4-86FF-F1531B7A05EE}"/>
              </a:ext>
            </a:extLst>
          </p:cNvPr>
          <p:cNvSpPr/>
          <p:nvPr/>
        </p:nvSpPr>
        <p:spPr bwMode="auto">
          <a:xfrm>
            <a:off x="3995936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C5F541-BF6F-4588-8A24-1B11150F391E}"/>
              </a:ext>
            </a:extLst>
          </p:cNvPr>
          <p:cNvSpPr/>
          <p:nvPr/>
        </p:nvSpPr>
        <p:spPr bwMode="auto">
          <a:xfrm>
            <a:off x="4283968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FADF3C-BB6C-4F9A-B4BD-6814B6480A4E}"/>
              </a:ext>
            </a:extLst>
          </p:cNvPr>
          <p:cNvSpPr/>
          <p:nvPr/>
        </p:nvSpPr>
        <p:spPr bwMode="auto">
          <a:xfrm>
            <a:off x="5092505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EF923F-0764-4B1D-BA2A-BDC3FAF74FE9}"/>
              </a:ext>
            </a:extLst>
          </p:cNvPr>
          <p:cNvSpPr/>
          <p:nvPr/>
        </p:nvSpPr>
        <p:spPr bwMode="auto">
          <a:xfrm>
            <a:off x="5380537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42D4FB-C12D-463E-903F-959859921319}"/>
              </a:ext>
            </a:extLst>
          </p:cNvPr>
          <p:cNvSpPr/>
          <p:nvPr/>
        </p:nvSpPr>
        <p:spPr bwMode="auto">
          <a:xfrm>
            <a:off x="5668569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56B4E7-3F2C-461B-B878-E2BDC1A684DB}"/>
              </a:ext>
            </a:extLst>
          </p:cNvPr>
          <p:cNvSpPr/>
          <p:nvPr/>
        </p:nvSpPr>
        <p:spPr bwMode="auto">
          <a:xfrm>
            <a:off x="7972825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9D19CE-9E57-40B2-A1E0-8D462C5E2A65}"/>
              </a:ext>
            </a:extLst>
          </p:cNvPr>
          <p:cNvSpPr/>
          <p:nvPr/>
        </p:nvSpPr>
        <p:spPr bwMode="auto">
          <a:xfrm>
            <a:off x="8244408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10156C-DD6D-4D6D-98DD-A1DCC7968B90}"/>
              </a:ext>
            </a:extLst>
          </p:cNvPr>
          <p:cNvSpPr/>
          <p:nvPr/>
        </p:nvSpPr>
        <p:spPr bwMode="auto">
          <a:xfrm>
            <a:off x="6820697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D142EB-221F-46FA-9674-25175C005D57}"/>
              </a:ext>
            </a:extLst>
          </p:cNvPr>
          <p:cNvSpPr/>
          <p:nvPr/>
        </p:nvSpPr>
        <p:spPr bwMode="auto">
          <a:xfrm>
            <a:off x="7108729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935582A-7381-46AB-BA6C-C46132D699E9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571836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4DEC12A-36DE-4E4B-9E44-778B4F89B249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859868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B9C5B2-3600-40A8-8DA9-ACD38068BE61}"/>
              </a:ext>
            </a:extLst>
          </p:cNvPr>
          <p:cNvCxnSpPr/>
          <p:nvPr/>
        </p:nvCxnSpPr>
        <p:spPr bwMode="auto">
          <a:xfrm>
            <a:off x="6100617" y="4715852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696" name="Ellipse 29695">
            <a:extLst>
              <a:ext uri="{FF2B5EF4-FFF2-40B4-BE49-F238E27FC236}">
                <a16:creationId xmlns:a16="http://schemas.microsoft.com/office/drawing/2014/main" id="{84E1B40A-7781-4686-8D2A-89159641BCFB}"/>
              </a:ext>
            </a:extLst>
          </p:cNvPr>
          <p:cNvSpPr/>
          <p:nvPr/>
        </p:nvSpPr>
        <p:spPr bwMode="auto">
          <a:xfrm>
            <a:off x="5452545" y="464384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696198-6C72-445E-BA93-A0E8CBF9E395}"/>
              </a:ext>
            </a:extLst>
          </p:cNvPr>
          <p:cNvSpPr/>
          <p:nvPr/>
        </p:nvSpPr>
        <p:spPr bwMode="auto">
          <a:xfrm>
            <a:off x="5740577" y="4643844"/>
            <a:ext cx="144016" cy="144016"/>
          </a:xfrm>
          <a:prstGeom prst="ellips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BF6F607-58E6-42C6-8270-458999BDA238}"/>
              </a:ext>
            </a:extLst>
          </p:cNvPr>
          <p:cNvSpPr/>
          <p:nvPr/>
        </p:nvSpPr>
        <p:spPr bwMode="auto">
          <a:xfrm>
            <a:off x="6892705" y="4643844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251520" y="3645024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colonne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56D4EC-B42A-4081-A315-25DB9D893378}"/>
              </a:ext>
            </a:extLst>
          </p:cNvPr>
          <p:cNvSpPr/>
          <p:nvPr/>
        </p:nvSpPr>
        <p:spPr bwMode="auto">
          <a:xfrm>
            <a:off x="3995936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07355B-9157-4387-B870-11919A7F70CD}"/>
              </a:ext>
            </a:extLst>
          </p:cNvPr>
          <p:cNvSpPr/>
          <p:nvPr/>
        </p:nvSpPr>
        <p:spPr bwMode="auto">
          <a:xfrm>
            <a:off x="4283968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FD000E-333A-4A83-986A-87784A3663C3}"/>
              </a:ext>
            </a:extLst>
          </p:cNvPr>
          <p:cNvSpPr/>
          <p:nvPr/>
        </p:nvSpPr>
        <p:spPr bwMode="auto">
          <a:xfrm>
            <a:off x="5092505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4ED2CE-6497-4C6D-94CF-2C8EC5F461E4}"/>
              </a:ext>
            </a:extLst>
          </p:cNvPr>
          <p:cNvSpPr/>
          <p:nvPr/>
        </p:nvSpPr>
        <p:spPr bwMode="auto">
          <a:xfrm>
            <a:off x="5380537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05F44E-B8C0-4441-95C1-69B854849DDE}"/>
              </a:ext>
            </a:extLst>
          </p:cNvPr>
          <p:cNvSpPr/>
          <p:nvPr/>
        </p:nvSpPr>
        <p:spPr bwMode="auto">
          <a:xfrm>
            <a:off x="5668569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99295D-BBAD-4C07-827E-065E4136903B}"/>
              </a:ext>
            </a:extLst>
          </p:cNvPr>
          <p:cNvSpPr/>
          <p:nvPr/>
        </p:nvSpPr>
        <p:spPr bwMode="auto">
          <a:xfrm>
            <a:off x="7972825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3DCCA8-DD67-42CD-9AF4-7B64CEFD2F3A}"/>
              </a:ext>
            </a:extLst>
          </p:cNvPr>
          <p:cNvSpPr/>
          <p:nvPr/>
        </p:nvSpPr>
        <p:spPr bwMode="auto">
          <a:xfrm>
            <a:off x="8244408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A11783-B279-4C5A-BC6B-C15535AD6FE8}"/>
              </a:ext>
            </a:extLst>
          </p:cNvPr>
          <p:cNvSpPr/>
          <p:nvPr/>
        </p:nvSpPr>
        <p:spPr bwMode="auto">
          <a:xfrm>
            <a:off x="6820697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8D86C64-F34C-4A9F-A106-38350B5248D8}"/>
              </a:ext>
            </a:extLst>
          </p:cNvPr>
          <p:cNvSpPr/>
          <p:nvPr/>
        </p:nvSpPr>
        <p:spPr bwMode="auto">
          <a:xfrm>
            <a:off x="7108729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624CA7F-60D8-4480-A183-6FCB08387015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859868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0A049B1-EEB3-4EB9-A152-6CCD7BB5CA64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147900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0B9F92BD-22DD-4266-B95E-D067D850904F}"/>
              </a:ext>
            </a:extLst>
          </p:cNvPr>
          <p:cNvCxnSpPr/>
          <p:nvPr/>
        </p:nvCxnSpPr>
        <p:spPr bwMode="auto">
          <a:xfrm>
            <a:off x="6100617" y="500388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9A54AF-9486-4349-97F1-D4BC987E330C}"/>
              </a:ext>
            </a:extLst>
          </p:cNvPr>
          <p:cNvSpPr/>
          <p:nvPr/>
        </p:nvSpPr>
        <p:spPr bwMode="auto">
          <a:xfrm>
            <a:off x="3995936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86EBED-D4D9-41E2-84EC-AEB315F56ECA}"/>
              </a:ext>
            </a:extLst>
          </p:cNvPr>
          <p:cNvSpPr/>
          <p:nvPr/>
        </p:nvSpPr>
        <p:spPr bwMode="auto">
          <a:xfrm>
            <a:off x="4283968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AF8BB2-D9DC-4A0E-8FC2-2FE669D6BCBD}"/>
              </a:ext>
            </a:extLst>
          </p:cNvPr>
          <p:cNvSpPr/>
          <p:nvPr/>
        </p:nvSpPr>
        <p:spPr bwMode="auto">
          <a:xfrm>
            <a:off x="5092505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8B283C-C688-4CB2-88FE-28BFD5252830}"/>
              </a:ext>
            </a:extLst>
          </p:cNvPr>
          <p:cNvSpPr/>
          <p:nvPr/>
        </p:nvSpPr>
        <p:spPr bwMode="auto">
          <a:xfrm>
            <a:off x="5380537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23EA4F-0BBA-4B44-9E2A-949435263CBC}"/>
              </a:ext>
            </a:extLst>
          </p:cNvPr>
          <p:cNvSpPr/>
          <p:nvPr/>
        </p:nvSpPr>
        <p:spPr bwMode="auto">
          <a:xfrm>
            <a:off x="5668569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615A7A-6DC3-4674-B2A8-EC4E333757C2}"/>
              </a:ext>
            </a:extLst>
          </p:cNvPr>
          <p:cNvSpPr/>
          <p:nvPr/>
        </p:nvSpPr>
        <p:spPr bwMode="auto">
          <a:xfrm>
            <a:off x="7972825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B87A59-0EB0-4698-8758-2F1E5AD88EB8}"/>
              </a:ext>
            </a:extLst>
          </p:cNvPr>
          <p:cNvSpPr/>
          <p:nvPr/>
        </p:nvSpPr>
        <p:spPr bwMode="auto">
          <a:xfrm>
            <a:off x="8244408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E34E5-0FEC-4FD6-A816-75D40FED037E}"/>
              </a:ext>
            </a:extLst>
          </p:cNvPr>
          <p:cNvSpPr/>
          <p:nvPr/>
        </p:nvSpPr>
        <p:spPr bwMode="auto">
          <a:xfrm>
            <a:off x="6820697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82F04B-D7A1-4B09-AB8F-46D47627216E}"/>
              </a:ext>
            </a:extLst>
          </p:cNvPr>
          <p:cNvSpPr/>
          <p:nvPr/>
        </p:nvSpPr>
        <p:spPr bwMode="auto">
          <a:xfrm>
            <a:off x="7108729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5DBED1F7-B442-4874-BD7A-CAF1E1406F4C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579948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9F9D009-EDEF-4E56-B20F-9B792E1B4043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867980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7ECBB1F9-73D5-449B-AF9F-93CD0178E078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75EC5-4E18-4962-AB94-71CAA738BBE9}"/>
              </a:ext>
            </a:extLst>
          </p:cNvPr>
          <p:cNvSpPr/>
          <p:nvPr/>
        </p:nvSpPr>
        <p:spPr bwMode="auto">
          <a:xfrm>
            <a:off x="3995936" y="4571836"/>
            <a:ext cx="4536504" cy="12961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ECA43A-9FC1-493E-87EA-EF6D9395AB38}"/>
              </a:ext>
            </a:extLst>
          </p:cNvPr>
          <p:cNvSpPr/>
          <p:nvPr/>
        </p:nvSpPr>
        <p:spPr bwMode="auto">
          <a:xfrm>
            <a:off x="5436096" y="4931876"/>
            <a:ext cx="144016" cy="14401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8C1A15B-1EE5-4C50-AAAA-5FE7F4C2451B}"/>
              </a:ext>
            </a:extLst>
          </p:cNvPr>
          <p:cNvSpPr/>
          <p:nvPr/>
        </p:nvSpPr>
        <p:spPr bwMode="auto">
          <a:xfrm>
            <a:off x="5724128" y="4931876"/>
            <a:ext cx="144016" cy="144016"/>
          </a:xfrm>
          <a:prstGeom prst="rect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D5FB0B-30C7-4E76-ABDF-4417F37061A7}"/>
              </a:ext>
            </a:extLst>
          </p:cNvPr>
          <p:cNvSpPr/>
          <p:nvPr/>
        </p:nvSpPr>
        <p:spPr bwMode="auto">
          <a:xfrm>
            <a:off x="6876256" y="4931876"/>
            <a:ext cx="144016" cy="144016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riangle isocèle 69">
            <a:extLst>
              <a:ext uri="{FF2B5EF4-FFF2-40B4-BE49-F238E27FC236}">
                <a16:creationId xmlns:a16="http://schemas.microsoft.com/office/drawing/2014/main" id="{D2962B73-310D-40A0-B933-C437717F2522}"/>
              </a:ext>
            </a:extLst>
          </p:cNvPr>
          <p:cNvSpPr/>
          <p:nvPr/>
        </p:nvSpPr>
        <p:spPr bwMode="auto">
          <a:xfrm>
            <a:off x="5436096" y="5651956"/>
            <a:ext cx="144016" cy="122312"/>
          </a:xfrm>
          <a:prstGeom prst="triangl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688DFD53-3434-43EC-A78C-C2A55C7F2AF4}"/>
              </a:ext>
            </a:extLst>
          </p:cNvPr>
          <p:cNvSpPr/>
          <p:nvPr/>
        </p:nvSpPr>
        <p:spPr bwMode="auto">
          <a:xfrm>
            <a:off x="5724128" y="5651956"/>
            <a:ext cx="144016" cy="122312"/>
          </a:xfrm>
          <a:prstGeom prst="triangl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riangle isocèle 130">
            <a:extLst>
              <a:ext uri="{FF2B5EF4-FFF2-40B4-BE49-F238E27FC236}">
                <a16:creationId xmlns:a16="http://schemas.microsoft.com/office/drawing/2014/main" id="{58B96F82-46BE-4830-90B8-DC8C9893C5EC}"/>
              </a:ext>
            </a:extLst>
          </p:cNvPr>
          <p:cNvSpPr/>
          <p:nvPr/>
        </p:nvSpPr>
        <p:spPr bwMode="auto">
          <a:xfrm>
            <a:off x="6876256" y="5651956"/>
            <a:ext cx="144016" cy="122312"/>
          </a:xfrm>
          <a:prstGeom prst="triangl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364088" y="4653136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D6250ED-47D9-460A-8C8F-4C7C800CA3F1}"/>
                </a:ext>
              </a:extLst>
            </p:cNvPr>
            <p:cNvSpPr/>
            <p:nvPr/>
          </p:nvSpPr>
          <p:spPr bwMode="auto">
            <a:xfrm>
              <a:off x="435597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30A36B-71D8-46DD-8626-BF9F56BF241C}"/>
                </a:ext>
              </a:extLst>
            </p:cNvPr>
            <p:cNvSpPr/>
            <p:nvPr/>
          </p:nvSpPr>
          <p:spPr bwMode="auto">
            <a:xfrm>
              <a:off x="550810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7" name="Rectangle 3">
            <a:extLst>
              <a:ext uri="{FF2B5EF4-FFF2-40B4-BE49-F238E27FC236}">
                <a16:creationId xmlns:a16="http://schemas.microsoft.com/office/drawing/2014/main" id="{3A676522-243A-4F0B-97A0-6E1F8B64F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colonne sur tableau 2D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2447A5A-6697-4E86-AC80-1579BC340E6B}"/>
              </a:ext>
            </a:extLst>
          </p:cNvPr>
          <p:cNvGrpSpPr/>
          <p:nvPr/>
        </p:nvGrpSpPr>
        <p:grpSpPr>
          <a:xfrm>
            <a:off x="3995936" y="5877272"/>
            <a:ext cx="5024111" cy="576060"/>
            <a:chOff x="3995936" y="5877272"/>
            <a:chExt cx="5024111" cy="576060"/>
          </a:xfrm>
        </p:grpSpPr>
        <p:sp>
          <p:nvSpPr>
            <p:cNvPr id="29709" name="ZoneTexte 29708">
              <a:extLst>
                <a:ext uri="{FF2B5EF4-FFF2-40B4-BE49-F238E27FC236}">
                  <a16:creationId xmlns:a16="http://schemas.microsoft.com/office/drawing/2014/main" id="{5B9C04F6-8DE6-4FB3-AD28-DC567AD56741}"/>
                </a:ext>
              </a:extLst>
            </p:cNvPr>
            <p:cNvSpPr txBox="1"/>
            <p:nvPr/>
          </p:nvSpPr>
          <p:spPr>
            <a:xfrm>
              <a:off x="3995936" y="60840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A9B18BE-BE7F-4841-B19A-830723D211B4}"/>
                </a:ext>
              </a:extLst>
            </p:cNvPr>
            <p:cNvSpPr txBox="1"/>
            <p:nvPr/>
          </p:nvSpPr>
          <p:spPr>
            <a:xfrm>
              <a:off x="6732240" y="6084000"/>
              <a:ext cx="228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(k.32+31).4Bytes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18DEBC4-ECBC-4728-81A3-3D3FCC9DEF75}"/>
                </a:ext>
              </a:extLst>
            </p:cNvPr>
            <p:cNvCxnSpPr/>
            <p:nvPr/>
          </p:nvCxnSpPr>
          <p:spPr bwMode="auto">
            <a:xfrm flipV="1">
              <a:off x="550810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4098C9D3-26E8-43A2-A395-070853BE6040}"/>
                </a:ext>
              </a:extLst>
            </p:cNvPr>
            <p:cNvCxnSpPr/>
            <p:nvPr/>
          </p:nvCxnSpPr>
          <p:spPr bwMode="auto">
            <a:xfrm flipV="1">
              <a:off x="694826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A6D8C7-F13F-4C20-8F67-4C82CD46B957}"/>
              </a:ext>
            </a:extLst>
          </p:cNvPr>
          <p:cNvSpPr/>
          <p:nvPr/>
        </p:nvSpPr>
        <p:spPr bwMode="auto">
          <a:xfrm>
            <a:off x="3779912" y="4509120"/>
            <a:ext cx="5040560" cy="404880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E3D51891-E3B0-4343-B161-B9453B797DF9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38638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16C8100-8415-4968-A1F8-0228A5342975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914FED-120B-4725-B49D-4E0BE66B3630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DFCA08B9-0154-47FE-92C4-AF0F549E672E}"/>
                </a:ext>
              </a:extLst>
            </p:cNvPr>
            <p:cNvCxnSpPr>
              <a:cxnSpLocks/>
              <a:stCxn id="122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B65F73D-66BC-4449-9783-D0CDCEA13113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7CBDCD5D-6B70-4211-A364-912B7C0FEA66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63F60DF6-6B33-4553-8614-BBD2D464056C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154BB1A-5B56-421B-A806-E623B3D277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D1B0E8C3-2678-43AA-87A1-1EDAAAAA78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3BBE60A7-1B49-410F-81EA-A6C407AEBA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FD3EBD2B-0905-4B18-9DCC-D0D5291048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7A8DB838-2967-48AC-9E8D-08C29DD97D94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D930131B-F90A-479E-989D-80B5663BBDD3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A0CE04E5-6417-4913-8B1B-2EF7287FF57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1A334807-536F-45DD-9263-6C9F4B42EC1C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A49714A7-E576-4EF2-9827-CAE7BDE56D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6F570730-F289-4596-BBA0-7A8C75D46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79B3DC1-11BA-4F8A-9250-CDB6174B06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4B7187F2-B3CA-42ED-BE1D-DEA7DBD600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065ADCF8-2B2F-4A0A-A0CF-D953B8A81F43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97B90F30-2F0C-49DA-920D-449920C5EC5A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DA14DF8-C02E-44BE-B525-5FA0DB56B753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DE9603EE-FB04-42E8-BAD0-8EE6746FE720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FC2225CF-7D5D-4227-B895-75F7896C88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A4DAB1-CD54-4EDF-AFBE-D0C172CED6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9E6089FD-C835-4E7C-86A5-8B9EE918A2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624DA5EF-79D9-4C6A-87A9-A352425EF5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986D9D97-C9FA-4139-BD0A-0CB852068278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D18324E7-2294-4687-84E5-D1FF2463E4F2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60DF313-39FE-4098-B412-3BD4531EFD10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F42A40A-A419-460C-9804-18CDCA78E046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C26E269A-FF93-4EE1-92D4-DAA0299771FE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24257597-5BE6-4C6A-8E58-0B32232F3FB3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67AC669-BF25-4B5F-8D15-D46FF8CA54C2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46DDBFC4-1033-419E-B130-17AABF11D53C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E6E3E7-F790-48D4-86FF-F1531B7A05EE}"/>
              </a:ext>
            </a:extLst>
          </p:cNvPr>
          <p:cNvSpPr/>
          <p:nvPr/>
        </p:nvSpPr>
        <p:spPr bwMode="auto">
          <a:xfrm>
            <a:off x="3995936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C5F541-BF6F-4588-8A24-1B11150F391E}"/>
              </a:ext>
            </a:extLst>
          </p:cNvPr>
          <p:cNvSpPr/>
          <p:nvPr/>
        </p:nvSpPr>
        <p:spPr bwMode="auto">
          <a:xfrm>
            <a:off x="4283968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FADF3C-BB6C-4F9A-B4BD-6814B6480A4E}"/>
              </a:ext>
            </a:extLst>
          </p:cNvPr>
          <p:cNvSpPr/>
          <p:nvPr/>
        </p:nvSpPr>
        <p:spPr bwMode="auto">
          <a:xfrm>
            <a:off x="5092505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EF923F-0764-4B1D-BA2A-BDC3FAF74FE9}"/>
              </a:ext>
            </a:extLst>
          </p:cNvPr>
          <p:cNvSpPr/>
          <p:nvPr/>
        </p:nvSpPr>
        <p:spPr bwMode="auto">
          <a:xfrm>
            <a:off x="5380537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42D4FB-C12D-463E-903F-959859921319}"/>
              </a:ext>
            </a:extLst>
          </p:cNvPr>
          <p:cNvSpPr/>
          <p:nvPr/>
        </p:nvSpPr>
        <p:spPr bwMode="auto">
          <a:xfrm>
            <a:off x="5668569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56B4E7-3F2C-461B-B878-E2BDC1A684DB}"/>
              </a:ext>
            </a:extLst>
          </p:cNvPr>
          <p:cNvSpPr/>
          <p:nvPr/>
        </p:nvSpPr>
        <p:spPr bwMode="auto">
          <a:xfrm>
            <a:off x="7972825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9D19CE-9E57-40B2-A1E0-8D462C5E2A65}"/>
              </a:ext>
            </a:extLst>
          </p:cNvPr>
          <p:cNvSpPr/>
          <p:nvPr/>
        </p:nvSpPr>
        <p:spPr bwMode="auto">
          <a:xfrm>
            <a:off x="8244408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10156C-DD6D-4D6D-98DD-A1DCC7968B90}"/>
              </a:ext>
            </a:extLst>
          </p:cNvPr>
          <p:cNvSpPr/>
          <p:nvPr/>
        </p:nvSpPr>
        <p:spPr bwMode="auto">
          <a:xfrm>
            <a:off x="6820697" y="4571836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D142EB-221F-46FA-9674-25175C005D57}"/>
              </a:ext>
            </a:extLst>
          </p:cNvPr>
          <p:cNvSpPr/>
          <p:nvPr/>
        </p:nvSpPr>
        <p:spPr bwMode="auto">
          <a:xfrm>
            <a:off x="7108729" y="4571836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935582A-7381-46AB-BA6C-C46132D699E9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571836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4DEC12A-36DE-4E4B-9E44-778B4F89B249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859868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B9C5B2-3600-40A8-8DA9-ACD38068BE61}"/>
              </a:ext>
            </a:extLst>
          </p:cNvPr>
          <p:cNvCxnSpPr/>
          <p:nvPr/>
        </p:nvCxnSpPr>
        <p:spPr bwMode="auto">
          <a:xfrm>
            <a:off x="6100617" y="4715852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696" name="Ellipse 29695">
            <a:extLst>
              <a:ext uri="{FF2B5EF4-FFF2-40B4-BE49-F238E27FC236}">
                <a16:creationId xmlns:a16="http://schemas.microsoft.com/office/drawing/2014/main" id="{84E1B40A-7781-4686-8D2A-89159641BCFB}"/>
              </a:ext>
            </a:extLst>
          </p:cNvPr>
          <p:cNvSpPr/>
          <p:nvPr/>
        </p:nvSpPr>
        <p:spPr bwMode="auto">
          <a:xfrm>
            <a:off x="5452545" y="4643844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696198-6C72-445E-BA93-A0E8CBF9E395}"/>
              </a:ext>
            </a:extLst>
          </p:cNvPr>
          <p:cNvSpPr/>
          <p:nvPr/>
        </p:nvSpPr>
        <p:spPr bwMode="auto">
          <a:xfrm>
            <a:off x="5740577" y="4643844"/>
            <a:ext cx="144016" cy="144016"/>
          </a:xfrm>
          <a:prstGeom prst="ellips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BF6F607-58E6-42C6-8270-458999BDA238}"/>
              </a:ext>
            </a:extLst>
          </p:cNvPr>
          <p:cNvSpPr/>
          <p:nvPr/>
        </p:nvSpPr>
        <p:spPr bwMode="auto">
          <a:xfrm>
            <a:off x="6892705" y="4643844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251520" y="3645024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colonne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56D4EC-B42A-4081-A315-25DB9D893378}"/>
              </a:ext>
            </a:extLst>
          </p:cNvPr>
          <p:cNvSpPr/>
          <p:nvPr/>
        </p:nvSpPr>
        <p:spPr bwMode="auto">
          <a:xfrm>
            <a:off x="3995936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07355B-9157-4387-B870-11919A7F70CD}"/>
              </a:ext>
            </a:extLst>
          </p:cNvPr>
          <p:cNvSpPr/>
          <p:nvPr/>
        </p:nvSpPr>
        <p:spPr bwMode="auto">
          <a:xfrm>
            <a:off x="4283968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FD000E-333A-4A83-986A-87784A3663C3}"/>
              </a:ext>
            </a:extLst>
          </p:cNvPr>
          <p:cNvSpPr/>
          <p:nvPr/>
        </p:nvSpPr>
        <p:spPr bwMode="auto">
          <a:xfrm>
            <a:off x="5092505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4ED2CE-6497-4C6D-94CF-2C8EC5F461E4}"/>
              </a:ext>
            </a:extLst>
          </p:cNvPr>
          <p:cNvSpPr/>
          <p:nvPr/>
        </p:nvSpPr>
        <p:spPr bwMode="auto">
          <a:xfrm>
            <a:off x="5380537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05F44E-B8C0-4441-95C1-69B854849DDE}"/>
              </a:ext>
            </a:extLst>
          </p:cNvPr>
          <p:cNvSpPr/>
          <p:nvPr/>
        </p:nvSpPr>
        <p:spPr bwMode="auto">
          <a:xfrm>
            <a:off x="5668569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99295D-BBAD-4C07-827E-065E4136903B}"/>
              </a:ext>
            </a:extLst>
          </p:cNvPr>
          <p:cNvSpPr/>
          <p:nvPr/>
        </p:nvSpPr>
        <p:spPr bwMode="auto">
          <a:xfrm>
            <a:off x="7972825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3DCCA8-DD67-42CD-9AF4-7B64CEFD2F3A}"/>
              </a:ext>
            </a:extLst>
          </p:cNvPr>
          <p:cNvSpPr/>
          <p:nvPr/>
        </p:nvSpPr>
        <p:spPr bwMode="auto">
          <a:xfrm>
            <a:off x="8244408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A11783-B279-4C5A-BC6B-C15535AD6FE8}"/>
              </a:ext>
            </a:extLst>
          </p:cNvPr>
          <p:cNvSpPr/>
          <p:nvPr/>
        </p:nvSpPr>
        <p:spPr bwMode="auto">
          <a:xfrm>
            <a:off x="6820697" y="485986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8D86C64-F34C-4A9F-A106-38350B5248D8}"/>
              </a:ext>
            </a:extLst>
          </p:cNvPr>
          <p:cNvSpPr/>
          <p:nvPr/>
        </p:nvSpPr>
        <p:spPr bwMode="auto">
          <a:xfrm>
            <a:off x="7108729" y="485986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624CA7F-60D8-4480-A183-6FCB08387015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859868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0A049B1-EEB3-4EB9-A152-6CCD7BB5CA64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147900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0B9F92BD-22DD-4266-B95E-D067D850904F}"/>
              </a:ext>
            </a:extLst>
          </p:cNvPr>
          <p:cNvCxnSpPr/>
          <p:nvPr/>
        </p:nvCxnSpPr>
        <p:spPr bwMode="auto">
          <a:xfrm>
            <a:off x="6100617" y="500388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9A54AF-9486-4349-97F1-D4BC987E330C}"/>
              </a:ext>
            </a:extLst>
          </p:cNvPr>
          <p:cNvSpPr/>
          <p:nvPr/>
        </p:nvSpPr>
        <p:spPr bwMode="auto">
          <a:xfrm>
            <a:off x="3995936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86EBED-D4D9-41E2-84EC-AEB315F56ECA}"/>
              </a:ext>
            </a:extLst>
          </p:cNvPr>
          <p:cNvSpPr/>
          <p:nvPr/>
        </p:nvSpPr>
        <p:spPr bwMode="auto">
          <a:xfrm>
            <a:off x="4283968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AF8BB2-D9DC-4A0E-8FC2-2FE669D6BCBD}"/>
              </a:ext>
            </a:extLst>
          </p:cNvPr>
          <p:cNvSpPr/>
          <p:nvPr/>
        </p:nvSpPr>
        <p:spPr bwMode="auto">
          <a:xfrm>
            <a:off x="5092505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8B283C-C688-4CB2-88FE-28BFD5252830}"/>
              </a:ext>
            </a:extLst>
          </p:cNvPr>
          <p:cNvSpPr/>
          <p:nvPr/>
        </p:nvSpPr>
        <p:spPr bwMode="auto">
          <a:xfrm>
            <a:off x="5380537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23EA4F-0BBA-4B44-9E2A-949435263CBC}"/>
              </a:ext>
            </a:extLst>
          </p:cNvPr>
          <p:cNvSpPr/>
          <p:nvPr/>
        </p:nvSpPr>
        <p:spPr bwMode="auto">
          <a:xfrm>
            <a:off x="5668569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615A7A-6DC3-4674-B2A8-EC4E333757C2}"/>
              </a:ext>
            </a:extLst>
          </p:cNvPr>
          <p:cNvSpPr/>
          <p:nvPr/>
        </p:nvSpPr>
        <p:spPr bwMode="auto">
          <a:xfrm>
            <a:off x="7972825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B87A59-0EB0-4698-8758-2F1E5AD88EB8}"/>
              </a:ext>
            </a:extLst>
          </p:cNvPr>
          <p:cNvSpPr/>
          <p:nvPr/>
        </p:nvSpPr>
        <p:spPr bwMode="auto">
          <a:xfrm>
            <a:off x="8244408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E34E5-0FEC-4FD6-A816-75D40FED037E}"/>
              </a:ext>
            </a:extLst>
          </p:cNvPr>
          <p:cNvSpPr/>
          <p:nvPr/>
        </p:nvSpPr>
        <p:spPr bwMode="auto">
          <a:xfrm>
            <a:off x="6820697" y="5579948"/>
            <a:ext cx="288032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82F04B-D7A1-4B09-AB8F-46D47627216E}"/>
              </a:ext>
            </a:extLst>
          </p:cNvPr>
          <p:cNvSpPr/>
          <p:nvPr/>
        </p:nvSpPr>
        <p:spPr bwMode="auto">
          <a:xfrm>
            <a:off x="7108729" y="5579948"/>
            <a:ext cx="28803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5DBED1F7-B442-4874-BD7A-CAF1E1406F4C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579948"/>
            <a:ext cx="4536504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7ECBB1F9-73D5-449B-AF9F-93CD0178E078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75EC5-4E18-4962-AB94-71CAA738BBE9}"/>
              </a:ext>
            </a:extLst>
          </p:cNvPr>
          <p:cNvSpPr/>
          <p:nvPr/>
        </p:nvSpPr>
        <p:spPr bwMode="auto">
          <a:xfrm>
            <a:off x="3995936" y="4571836"/>
            <a:ext cx="4536504" cy="12961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ECA43A-9FC1-493E-87EA-EF6D9395AB38}"/>
              </a:ext>
            </a:extLst>
          </p:cNvPr>
          <p:cNvSpPr/>
          <p:nvPr/>
        </p:nvSpPr>
        <p:spPr bwMode="auto">
          <a:xfrm>
            <a:off x="5436096" y="4931876"/>
            <a:ext cx="144016" cy="14401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8C1A15B-1EE5-4C50-AAAA-5FE7F4C2451B}"/>
              </a:ext>
            </a:extLst>
          </p:cNvPr>
          <p:cNvSpPr/>
          <p:nvPr/>
        </p:nvSpPr>
        <p:spPr bwMode="auto">
          <a:xfrm>
            <a:off x="5724128" y="4931876"/>
            <a:ext cx="144016" cy="144016"/>
          </a:xfrm>
          <a:prstGeom prst="rect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D5FB0B-30C7-4E76-ABDF-4417F37061A7}"/>
              </a:ext>
            </a:extLst>
          </p:cNvPr>
          <p:cNvSpPr/>
          <p:nvPr/>
        </p:nvSpPr>
        <p:spPr bwMode="auto">
          <a:xfrm>
            <a:off x="6876256" y="4931876"/>
            <a:ext cx="144016" cy="144016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riangle isocèle 69">
            <a:extLst>
              <a:ext uri="{FF2B5EF4-FFF2-40B4-BE49-F238E27FC236}">
                <a16:creationId xmlns:a16="http://schemas.microsoft.com/office/drawing/2014/main" id="{D2962B73-310D-40A0-B933-C437717F2522}"/>
              </a:ext>
            </a:extLst>
          </p:cNvPr>
          <p:cNvSpPr/>
          <p:nvPr/>
        </p:nvSpPr>
        <p:spPr bwMode="auto">
          <a:xfrm>
            <a:off x="5436096" y="5651956"/>
            <a:ext cx="144016" cy="122312"/>
          </a:xfrm>
          <a:prstGeom prst="triangl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688DFD53-3434-43EC-A78C-C2A55C7F2AF4}"/>
              </a:ext>
            </a:extLst>
          </p:cNvPr>
          <p:cNvSpPr/>
          <p:nvPr/>
        </p:nvSpPr>
        <p:spPr bwMode="auto">
          <a:xfrm>
            <a:off x="5724128" y="5651956"/>
            <a:ext cx="144016" cy="122312"/>
          </a:xfrm>
          <a:prstGeom prst="triangl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riangle isocèle 130">
            <a:extLst>
              <a:ext uri="{FF2B5EF4-FFF2-40B4-BE49-F238E27FC236}">
                <a16:creationId xmlns:a16="http://schemas.microsoft.com/office/drawing/2014/main" id="{58B96F82-46BE-4830-90B8-DC8C9893C5EC}"/>
              </a:ext>
            </a:extLst>
          </p:cNvPr>
          <p:cNvSpPr/>
          <p:nvPr/>
        </p:nvSpPr>
        <p:spPr bwMode="auto">
          <a:xfrm>
            <a:off x="6876256" y="5651956"/>
            <a:ext cx="144016" cy="122312"/>
          </a:xfrm>
          <a:prstGeom prst="triangl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364088" y="4653136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D6250ED-47D9-460A-8C8F-4C7C800CA3F1}"/>
                </a:ext>
              </a:extLst>
            </p:cNvPr>
            <p:cNvSpPr/>
            <p:nvPr/>
          </p:nvSpPr>
          <p:spPr bwMode="auto">
            <a:xfrm>
              <a:off x="435597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30A36B-71D8-46DD-8626-BF9F56BF241C}"/>
                </a:ext>
              </a:extLst>
            </p:cNvPr>
            <p:cNvSpPr/>
            <p:nvPr/>
          </p:nvSpPr>
          <p:spPr bwMode="auto">
            <a:xfrm>
              <a:off x="550810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8" name="Rectangle 3">
            <a:extLst>
              <a:ext uri="{FF2B5EF4-FFF2-40B4-BE49-F238E27FC236}">
                <a16:creationId xmlns:a16="http://schemas.microsoft.com/office/drawing/2014/main" id="{1925A898-EA81-4849-86AD-A9905230B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colonne sur tableau 2D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4D6BCFFA-4B91-4F7C-8124-8D41F60DAB1B}"/>
              </a:ext>
            </a:extLst>
          </p:cNvPr>
          <p:cNvSpPr txBox="1"/>
          <p:nvPr/>
        </p:nvSpPr>
        <p:spPr>
          <a:xfrm>
            <a:off x="107504" y="454105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001503E-D402-499D-A555-6C9F3B8FA1B7}"/>
              </a:ext>
            </a:extLst>
          </p:cNvPr>
          <p:cNvSpPr/>
          <p:nvPr/>
        </p:nvSpPr>
        <p:spPr bwMode="auto">
          <a:xfrm>
            <a:off x="3779912" y="4509120"/>
            <a:ext cx="5040560" cy="404880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569C6-2867-4A82-8B63-60605E2DB89E}"/>
              </a:ext>
            </a:extLst>
          </p:cNvPr>
          <p:cNvSpPr/>
          <p:nvPr/>
        </p:nvSpPr>
        <p:spPr>
          <a:xfrm>
            <a:off x="893558" y="4541058"/>
            <a:ext cx="2733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accès en parallèle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763A5F2A-19F8-45F7-92A8-F65155E26BEE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102D9C16-416D-4C71-8346-AAB5EAA43150}"/>
              </a:ext>
            </a:extLst>
          </p:cNvPr>
          <p:cNvGrpSpPr/>
          <p:nvPr/>
        </p:nvGrpSpPr>
        <p:grpSpPr>
          <a:xfrm>
            <a:off x="3995936" y="5877272"/>
            <a:ext cx="5024111" cy="576060"/>
            <a:chOff x="3995936" y="5877272"/>
            <a:chExt cx="5024111" cy="576060"/>
          </a:xfrm>
        </p:grpSpPr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0513994A-AEAC-4B8D-8459-D7751C461076}"/>
                </a:ext>
              </a:extLst>
            </p:cNvPr>
            <p:cNvSpPr txBox="1"/>
            <p:nvPr/>
          </p:nvSpPr>
          <p:spPr>
            <a:xfrm>
              <a:off x="3995936" y="60840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99B0903B-93E8-4E3E-8B77-859514BCBD37}"/>
                </a:ext>
              </a:extLst>
            </p:cNvPr>
            <p:cNvSpPr txBox="1"/>
            <p:nvPr/>
          </p:nvSpPr>
          <p:spPr>
            <a:xfrm>
              <a:off x="6732240" y="6084000"/>
              <a:ext cx="228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(k.32+31).4Bytes</a:t>
              </a:r>
            </a:p>
          </p:txBody>
        </p: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EC03766A-52AE-45BE-ADFC-93DDE998C836}"/>
                </a:ext>
              </a:extLst>
            </p:cNvPr>
            <p:cNvCxnSpPr/>
            <p:nvPr/>
          </p:nvCxnSpPr>
          <p:spPr bwMode="auto">
            <a:xfrm flipV="1">
              <a:off x="550810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5CF48407-211E-4458-8759-1C295DFA43C1}"/>
                </a:ext>
              </a:extLst>
            </p:cNvPr>
            <p:cNvCxnSpPr/>
            <p:nvPr/>
          </p:nvCxnSpPr>
          <p:spPr bwMode="auto">
            <a:xfrm flipV="1">
              <a:off x="694826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3F50C6C-CC52-4DA4-9056-4E27153212A0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234644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16545 -0.288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A0337133-37DD-47C8-9E02-EA9857CD1D10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B4FE12-1886-4795-ACE6-7692C6A7DDE9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56229164-6789-4565-B00E-EB0F802F9080}"/>
                </a:ext>
              </a:extLst>
            </p:cNvPr>
            <p:cNvCxnSpPr>
              <a:cxnSpLocks/>
              <a:stCxn id="126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CC1B542C-8FFE-4A4F-AB76-5E42175C2FC2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7270C8E-7C18-46F3-880D-F24271AF830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7CCF50E6-9F73-4D50-B407-DFE542DC06FE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D02BBB54-C709-49FD-B20B-9C4CC28B1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44AC14A-5434-4CCC-9A71-9C65B3B408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717BEF35-BA6D-4136-86B3-30DF63835D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43E7F7E4-7116-4616-AB28-C724543556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3BE567C5-6E18-4588-BF5E-08D8271C8EC8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41F1588C-4F9F-4D7F-88F1-264A41C9D9F6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2E3C8389-1FCE-4208-B820-B6E6E5195EF3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8F879DA1-00F4-480B-9BF8-76DC7EA5A9F9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A0CDDF34-D01E-427C-B7A1-CA38C8B81F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C177BE89-4289-48DA-B046-7D5455C459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14E71485-390D-40E1-AF48-52D387D8E8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31D93734-EDE7-4520-BE2B-FB1F36DB6B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0294299B-27A7-4F7A-ACB5-23BC994F53B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472FC9E1-3024-40F8-8938-CCE8190C689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75BD0E31-E879-49D7-8C93-B307B71A5C04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6628F55C-1E48-43DF-97C4-1A9B715CAC57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8859DFA8-B61B-4810-8F5F-4FB9D03CB2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2A199FC7-3E37-4A00-9FAB-1DA2990983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CC9C7562-3B5F-4F59-BCBE-6F9A1A936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C64CB771-9CAE-4F54-8FC3-216F98A537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E7E25F7D-C1BC-4C92-A04C-D1A8A4AB32B6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B42439B6-E750-4382-9C90-208403E90A73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313BA3E8-087C-4D77-A6CA-7C2B443BBBA0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01CD93A8-3082-46E6-9A5E-0D76C92E34A8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1991F46-D6C2-4559-9219-0F52FE42E1FF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1BBB79DE-13B3-4818-A8D7-15E5D3F1908D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5EEEC52D-2772-4D70-B90B-B58873C1367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9F3E86E3-35D4-4069-99BF-566B859C78C2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251520" y="3645024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colonne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CCD0D8F-A09B-45D9-8FB9-583E98ADC72B}"/>
              </a:ext>
            </a:extLst>
          </p:cNvPr>
          <p:cNvSpPr txBox="1"/>
          <p:nvPr/>
        </p:nvSpPr>
        <p:spPr>
          <a:xfrm>
            <a:off x="107504" y="4541058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32 accès en parallèle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E76A2FF-436B-44EF-B0BB-1F3B8B979362}"/>
              </a:ext>
            </a:extLst>
          </p:cNvPr>
          <p:cNvSpPr txBox="1"/>
          <p:nvPr/>
        </p:nvSpPr>
        <p:spPr>
          <a:xfrm>
            <a:off x="107504" y="479715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 = 1 :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425632-FA67-48A6-8F2F-070299701686}"/>
              </a:ext>
            </a:extLst>
          </p:cNvPr>
          <p:cNvGrpSpPr/>
          <p:nvPr/>
        </p:nvGrpSpPr>
        <p:grpSpPr>
          <a:xfrm>
            <a:off x="3995936" y="4571836"/>
            <a:ext cx="4536504" cy="1296144"/>
            <a:chOff x="3995936" y="4571836"/>
            <a:chExt cx="4536504" cy="12961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E3E7-F790-48D4-86FF-F1531B7A05EE}"/>
                </a:ext>
              </a:extLst>
            </p:cNvPr>
            <p:cNvSpPr/>
            <p:nvPr/>
          </p:nvSpPr>
          <p:spPr bwMode="auto">
            <a:xfrm>
              <a:off x="3995936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C5F541-BF6F-4588-8A24-1B11150F391E}"/>
                </a:ext>
              </a:extLst>
            </p:cNvPr>
            <p:cNvSpPr/>
            <p:nvPr/>
          </p:nvSpPr>
          <p:spPr bwMode="auto">
            <a:xfrm>
              <a:off x="4283968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FADF3C-BB6C-4F9A-B4BD-6814B6480A4E}"/>
                </a:ext>
              </a:extLst>
            </p:cNvPr>
            <p:cNvSpPr/>
            <p:nvPr/>
          </p:nvSpPr>
          <p:spPr bwMode="auto">
            <a:xfrm>
              <a:off x="5092505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EF923F-0764-4B1D-BA2A-BDC3FAF74FE9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42D4FB-C12D-463E-903F-959859921319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56B4E7-3F2C-461B-B878-E2BDC1A684DB}"/>
                </a:ext>
              </a:extLst>
            </p:cNvPr>
            <p:cNvSpPr/>
            <p:nvPr/>
          </p:nvSpPr>
          <p:spPr bwMode="auto">
            <a:xfrm>
              <a:off x="7972825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89D19CE-9E57-40B2-A1E0-8D462C5E2A65}"/>
                </a:ext>
              </a:extLst>
            </p:cNvPr>
            <p:cNvSpPr/>
            <p:nvPr/>
          </p:nvSpPr>
          <p:spPr bwMode="auto">
            <a:xfrm>
              <a:off x="8244408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10156C-DD6D-4D6D-98DD-A1DCC7968B90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D142EB-221F-46FA-9674-25175C005D57}"/>
                </a:ext>
              </a:extLst>
            </p:cNvPr>
            <p:cNvSpPr/>
            <p:nvPr/>
          </p:nvSpPr>
          <p:spPr bwMode="auto">
            <a:xfrm>
              <a:off x="7108729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935582A-7381-46AB-BA6C-C46132D69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571836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4DEC12A-36DE-4E4B-9E44-778B4F89B2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859868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B9C5B2-3600-40A8-8DA9-ACD38068BE61}"/>
                </a:ext>
              </a:extLst>
            </p:cNvPr>
            <p:cNvCxnSpPr/>
            <p:nvPr/>
          </p:nvCxnSpPr>
          <p:spPr bwMode="auto">
            <a:xfrm>
              <a:off x="6100617" y="4715852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96" name="Ellipse 29695">
              <a:extLst>
                <a:ext uri="{FF2B5EF4-FFF2-40B4-BE49-F238E27FC236}">
                  <a16:creationId xmlns:a16="http://schemas.microsoft.com/office/drawing/2014/main" id="{84E1B40A-7781-4686-8D2A-89159641BCFB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7696198-6C72-445E-BA93-A0E8CBF9E395}"/>
                </a:ext>
              </a:extLst>
            </p:cNvPr>
            <p:cNvSpPr/>
            <p:nvPr/>
          </p:nvSpPr>
          <p:spPr bwMode="auto">
            <a:xfrm>
              <a:off x="5740577" y="4643844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BF6F607-58E6-42C6-8270-458999BDA238}"/>
                </a:ext>
              </a:extLst>
            </p:cNvPr>
            <p:cNvSpPr/>
            <p:nvPr/>
          </p:nvSpPr>
          <p:spPr bwMode="auto">
            <a:xfrm>
              <a:off x="6892705" y="4643844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56D4EC-B42A-4081-A315-25DB9D893378}"/>
                </a:ext>
              </a:extLst>
            </p:cNvPr>
            <p:cNvSpPr/>
            <p:nvPr/>
          </p:nvSpPr>
          <p:spPr bwMode="auto">
            <a:xfrm>
              <a:off x="3995936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07355B-9157-4387-B870-11919A7F70CD}"/>
                </a:ext>
              </a:extLst>
            </p:cNvPr>
            <p:cNvSpPr/>
            <p:nvPr/>
          </p:nvSpPr>
          <p:spPr bwMode="auto">
            <a:xfrm>
              <a:off x="4283968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EFD000E-333A-4A83-986A-87784A3663C3}"/>
                </a:ext>
              </a:extLst>
            </p:cNvPr>
            <p:cNvSpPr/>
            <p:nvPr/>
          </p:nvSpPr>
          <p:spPr bwMode="auto">
            <a:xfrm>
              <a:off x="5092505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4ED2CE-6497-4C6D-94CF-2C8EC5F461E4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05F44E-B8C0-4441-95C1-69B854849DDE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99295D-BBAD-4C07-827E-065E4136903B}"/>
                </a:ext>
              </a:extLst>
            </p:cNvPr>
            <p:cNvSpPr/>
            <p:nvPr/>
          </p:nvSpPr>
          <p:spPr bwMode="auto">
            <a:xfrm>
              <a:off x="7972825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F3DCCA8-DD67-42CD-9AF4-7B64CEFD2F3A}"/>
                </a:ext>
              </a:extLst>
            </p:cNvPr>
            <p:cNvSpPr/>
            <p:nvPr/>
          </p:nvSpPr>
          <p:spPr bwMode="auto">
            <a:xfrm>
              <a:off x="8244408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A11783-B279-4C5A-BC6B-C15535AD6FE8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8D86C64-F34C-4A9F-A106-38350B5248D8}"/>
                </a:ext>
              </a:extLst>
            </p:cNvPr>
            <p:cNvSpPr/>
            <p:nvPr/>
          </p:nvSpPr>
          <p:spPr bwMode="auto">
            <a:xfrm>
              <a:off x="7108729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7624CA7F-60D8-4480-A183-6FCB083870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859868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F0A049B1-EEB3-4EB9-A152-6CCD7BB5CA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147900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0B9F92BD-22DD-4266-B95E-D067D850904F}"/>
                </a:ext>
              </a:extLst>
            </p:cNvPr>
            <p:cNvCxnSpPr/>
            <p:nvPr/>
          </p:nvCxnSpPr>
          <p:spPr bwMode="auto">
            <a:xfrm>
              <a:off x="6100617" y="5003884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9A54AF-9486-4349-97F1-D4BC987E330C}"/>
                </a:ext>
              </a:extLst>
            </p:cNvPr>
            <p:cNvSpPr/>
            <p:nvPr/>
          </p:nvSpPr>
          <p:spPr bwMode="auto">
            <a:xfrm>
              <a:off x="3995936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86EBED-D4D9-41E2-84EC-AEB315F56ECA}"/>
                </a:ext>
              </a:extLst>
            </p:cNvPr>
            <p:cNvSpPr/>
            <p:nvPr/>
          </p:nvSpPr>
          <p:spPr bwMode="auto">
            <a:xfrm>
              <a:off x="4283968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8AF8BB2-D9DC-4A0E-8FC2-2FE669D6BCBD}"/>
                </a:ext>
              </a:extLst>
            </p:cNvPr>
            <p:cNvSpPr/>
            <p:nvPr/>
          </p:nvSpPr>
          <p:spPr bwMode="auto">
            <a:xfrm>
              <a:off x="5092505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48B283C-C688-4CB2-88FE-28BFD5252830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23EA4F-0BBA-4B44-9E2A-949435263CBC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8615A7A-6DC3-4674-B2A8-EC4E333757C2}"/>
                </a:ext>
              </a:extLst>
            </p:cNvPr>
            <p:cNvSpPr/>
            <p:nvPr/>
          </p:nvSpPr>
          <p:spPr bwMode="auto">
            <a:xfrm>
              <a:off x="7972825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4B87A59-0EB0-4698-8758-2F1E5AD88EB8}"/>
                </a:ext>
              </a:extLst>
            </p:cNvPr>
            <p:cNvSpPr/>
            <p:nvPr/>
          </p:nvSpPr>
          <p:spPr bwMode="auto">
            <a:xfrm>
              <a:off x="8244408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6FE34E5-0FEC-4FD6-A816-75D40FED037E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82F04B-D7A1-4B09-AB8F-46D47627216E}"/>
                </a:ext>
              </a:extLst>
            </p:cNvPr>
            <p:cNvSpPr/>
            <p:nvPr/>
          </p:nvSpPr>
          <p:spPr bwMode="auto">
            <a:xfrm>
              <a:off x="7108729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5DBED1F7-B442-4874-BD7A-CAF1E1406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579948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9F9D009-EDEF-4E56-B20F-9B792E1B40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867980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ECBB1F9-73D5-449B-AF9F-93CD0178E078}"/>
                </a:ext>
              </a:extLst>
            </p:cNvPr>
            <p:cNvCxnSpPr/>
            <p:nvPr/>
          </p:nvCxnSpPr>
          <p:spPr bwMode="auto">
            <a:xfrm>
              <a:off x="6100617" y="5723964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B875EC5-4E18-4962-AB94-71CAA738BBE9}"/>
                </a:ext>
              </a:extLst>
            </p:cNvPr>
            <p:cNvSpPr/>
            <p:nvPr/>
          </p:nvSpPr>
          <p:spPr bwMode="auto">
            <a:xfrm>
              <a:off x="3995936" y="4571836"/>
              <a:ext cx="4536504" cy="129614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ECA43A-9FC1-493E-87EA-EF6D9395AB38}"/>
                </a:ext>
              </a:extLst>
            </p:cNvPr>
            <p:cNvSpPr/>
            <p:nvPr/>
          </p:nvSpPr>
          <p:spPr bwMode="auto">
            <a:xfrm>
              <a:off x="5436096" y="493187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C1A15B-1EE5-4C50-AAAA-5FE7F4C2451B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D5FB0B-30C7-4E76-ABDF-4417F37061A7}"/>
                </a:ext>
              </a:extLst>
            </p:cNvPr>
            <p:cNvSpPr/>
            <p:nvPr/>
          </p:nvSpPr>
          <p:spPr bwMode="auto">
            <a:xfrm>
              <a:off x="6876256" y="4931876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D2962B73-310D-40A0-B933-C437717F2522}"/>
                </a:ext>
              </a:extLst>
            </p:cNvPr>
            <p:cNvSpPr/>
            <p:nvPr/>
          </p:nvSpPr>
          <p:spPr bwMode="auto">
            <a:xfrm>
              <a:off x="5436096" y="565195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688DFD53-3434-43EC-A78C-C2A55C7F2AF4}"/>
                </a:ext>
              </a:extLst>
            </p:cNvPr>
            <p:cNvSpPr/>
            <p:nvPr/>
          </p:nvSpPr>
          <p:spPr bwMode="auto">
            <a:xfrm>
              <a:off x="5724128" y="5651956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riangle isocèle 130">
              <a:extLst>
                <a:ext uri="{FF2B5EF4-FFF2-40B4-BE49-F238E27FC236}">
                  <a16:creationId xmlns:a16="http://schemas.microsoft.com/office/drawing/2014/main" id="{58B96F82-46BE-4830-90B8-DC8C9893C5EC}"/>
                </a:ext>
              </a:extLst>
            </p:cNvPr>
            <p:cNvSpPr/>
            <p:nvPr/>
          </p:nvSpPr>
          <p:spPr bwMode="auto">
            <a:xfrm>
              <a:off x="6876256" y="5651956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AF59C2-A209-4CAA-95F3-BFFCB2A1DF6D}"/>
              </a:ext>
            </a:extLst>
          </p:cNvPr>
          <p:cNvGrpSpPr/>
          <p:nvPr/>
        </p:nvGrpSpPr>
        <p:grpSpPr>
          <a:xfrm>
            <a:off x="5364088" y="4941168"/>
            <a:ext cx="1728192" cy="216024"/>
            <a:chOff x="5364088" y="4077072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5364088" y="4149080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6084168" y="4149080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E1858A3-7B8B-4C70-A4D1-2626C9F9A2E9}"/>
                </a:ext>
              </a:extLst>
            </p:cNvPr>
            <p:cNvSpPr/>
            <p:nvPr/>
          </p:nvSpPr>
          <p:spPr bwMode="auto">
            <a:xfrm>
              <a:off x="5436096" y="4077072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717273D-8441-45E5-947E-97D47F4C0E72}"/>
                </a:ext>
              </a:extLst>
            </p:cNvPr>
            <p:cNvSpPr/>
            <p:nvPr/>
          </p:nvSpPr>
          <p:spPr bwMode="auto">
            <a:xfrm>
              <a:off x="5724128" y="4077072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87A84EC-0A99-483D-84C8-674C6E021DF6}"/>
                </a:ext>
              </a:extLst>
            </p:cNvPr>
            <p:cNvSpPr/>
            <p:nvPr/>
          </p:nvSpPr>
          <p:spPr bwMode="auto">
            <a:xfrm>
              <a:off x="6876256" y="4077072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2" name="Rectangle 3">
            <a:extLst>
              <a:ext uri="{FF2B5EF4-FFF2-40B4-BE49-F238E27FC236}">
                <a16:creationId xmlns:a16="http://schemas.microsoft.com/office/drawing/2014/main" id="{5F28D8BB-14DC-440F-8598-3975C252A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colonne sur tableau 2D</a:t>
            </a:r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50E0E3E9-A685-40E0-ADF7-803090716203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867980"/>
            <a:ext cx="4536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01EB057A-9616-460C-B591-994BB12FA495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75365BE0-B2EB-4773-892D-3DE3D8FF01AC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8BEA0A22-F630-4C22-B243-174313B5C293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83CD5ECB-5ABD-4E33-88B2-E91DB6DCA950}"/>
              </a:ext>
            </a:extLst>
          </p:cNvPr>
          <p:cNvGrpSpPr/>
          <p:nvPr/>
        </p:nvGrpSpPr>
        <p:grpSpPr>
          <a:xfrm>
            <a:off x="3995936" y="5877272"/>
            <a:ext cx="5024111" cy="576060"/>
            <a:chOff x="3995936" y="5877272"/>
            <a:chExt cx="5024111" cy="576060"/>
          </a:xfrm>
        </p:grpSpPr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249E8218-EB9C-4B8B-BA59-42004FA93D0E}"/>
                </a:ext>
              </a:extLst>
            </p:cNvPr>
            <p:cNvSpPr txBox="1"/>
            <p:nvPr/>
          </p:nvSpPr>
          <p:spPr>
            <a:xfrm>
              <a:off x="3995936" y="60840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8CCBD137-0026-4268-AF83-4DBBE1D0EFF1}"/>
                </a:ext>
              </a:extLst>
            </p:cNvPr>
            <p:cNvSpPr txBox="1"/>
            <p:nvPr/>
          </p:nvSpPr>
          <p:spPr>
            <a:xfrm>
              <a:off x="6732240" y="6084000"/>
              <a:ext cx="228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(k.32+31).4Bytes</a:t>
              </a:r>
            </a:p>
          </p:txBody>
        </p: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BE4FC663-E284-4AA2-ADE1-5CA1158F011B}"/>
                </a:ext>
              </a:extLst>
            </p:cNvPr>
            <p:cNvCxnSpPr/>
            <p:nvPr/>
          </p:nvCxnSpPr>
          <p:spPr bwMode="auto">
            <a:xfrm flipV="1">
              <a:off x="550810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Connecteur droit avec flèche 174">
              <a:extLst>
                <a:ext uri="{FF2B5EF4-FFF2-40B4-BE49-F238E27FC236}">
                  <a16:creationId xmlns:a16="http://schemas.microsoft.com/office/drawing/2014/main" id="{A72908C6-14AE-4968-BABD-0943B6579C47}"/>
                </a:ext>
              </a:extLst>
            </p:cNvPr>
            <p:cNvCxnSpPr/>
            <p:nvPr/>
          </p:nvCxnSpPr>
          <p:spPr bwMode="auto">
            <a:xfrm flipV="1">
              <a:off x="694826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7BA2479-DE53-4BFE-B987-02938B465B82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15065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E2B6CDCB-16E6-4591-9160-501A02AE4E44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B2B41AE-F086-4CB2-A064-F752F54643E8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8E7ED3D-D2CE-4EC2-839D-E5316D0245B5}"/>
                </a:ext>
              </a:extLst>
            </p:cNvPr>
            <p:cNvCxnSpPr>
              <a:cxnSpLocks/>
              <a:stCxn id="126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1856B7CA-5797-4087-BCF4-45A0951FB9C5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7A63643F-702C-494B-B09A-42B92B33C7BA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C62FB459-8352-4400-8FAB-951223CA0B3D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8159B610-B131-477E-9605-3326618CFF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5874320B-B1FF-4688-A5DF-3B0E86A0F7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DED48A1F-4129-49D2-A14B-B48E2474E9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8E531E19-921C-4961-B6A4-959CEAB8C2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3880A300-8F44-4496-9453-DF54906A079B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ABA855D7-88B7-48F7-AD88-4B41CBAC59A5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0CDC9DE6-90CD-46F1-AADE-03F901611BCA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3DDC44A0-0F4C-4ADE-92D3-E0D1A1D9787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2DEE58FB-A91B-4641-B901-3B3E1BDD7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4A6A9663-FF7D-4D8F-AD87-F8E1E4BB6E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EA25AEE4-34C2-4342-BADE-D7AC6CFA65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9E317BF-46EF-4EAF-985E-66FC153DE1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327C0853-F4AC-42B5-AF03-95A7F9BA4DA3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6AF72BE0-A767-4AB6-A801-DCEF05535A7A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25FB473B-4471-4CE6-9187-A1C9799E4DCC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95C72DDD-92B1-4CE4-AF2C-0F877E62AA0B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D42E6275-7CC0-4516-934D-F3316E8284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11B176B4-8977-46F8-8A1C-98AC0A47AA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973DF2EB-2D30-4AE2-B38D-54FFB362CC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D00907B7-09AF-4E63-8F5E-106132F1A7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90EF968E-AD70-46C3-BD1C-FFA321E53017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E7F6E42C-11B4-4A3D-9205-ED888C9C85A2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730FF61-69B1-409B-AFDC-891A8C16A7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3311DC75-22E1-4D90-A9BB-C0E13FFD60F3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AB16B186-B707-439B-9E8A-FBF3E7411E4E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B6FB754-D790-454F-81C9-085CE7A9A491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C99DB4B0-DFD7-4D3B-874E-8A051E38C2F9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ADB13273-026A-4348-8879-04BE844E8380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251520" y="3645024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colonne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Conditions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mémoire contigus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CCD0D8F-A09B-45D9-8FB9-583E98ADC72B}"/>
              </a:ext>
            </a:extLst>
          </p:cNvPr>
          <p:cNvSpPr txBox="1"/>
          <p:nvPr/>
        </p:nvSpPr>
        <p:spPr>
          <a:xfrm>
            <a:off x="107504" y="4541058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 = 0 :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32 accès en parallèle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E76A2FF-436B-44EF-B0BB-1F3B8B979362}"/>
              </a:ext>
            </a:extLst>
          </p:cNvPr>
          <p:cNvSpPr txBox="1"/>
          <p:nvPr/>
        </p:nvSpPr>
        <p:spPr>
          <a:xfrm>
            <a:off x="95946" y="4797152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 = 1 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425632-FA67-48A6-8F2F-070299701686}"/>
              </a:ext>
            </a:extLst>
          </p:cNvPr>
          <p:cNvGrpSpPr/>
          <p:nvPr/>
        </p:nvGrpSpPr>
        <p:grpSpPr>
          <a:xfrm>
            <a:off x="3995936" y="4571836"/>
            <a:ext cx="4536504" cy="1296144"/>
            <a:chOff x="3995936" y="4571836"/>
            <a:chExt cx="4536504" cy="12961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E3E7-F790-48D4-86FF-F1531B7A05EE}"/>
                </a:ext>
              </a:extLst>
            </p:cNvPr>
            <p:cNvSpPr/>
            <p:nvPr/>
          </p:nvSpPr>
          <p:spPr bwMode="auto">
            <a:xfrm>
              <a:off x="3995936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C5F541-BF6F-4588-8A24-1B11150F391E}"/>
                </a:ext>
              </a:extLst>
            </p:cNvPr>
            <p:cNvSpPr/>
            <p:nvPr/>
          </p:nvSpPr>
          <p:spPr bwMode="auto">
            <a:xfrm>
              <a:off x="4283968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FADF3C-BB6C-4F9A-B4BD-6814B6480A4E}"/>
                </a:ext>
              </a:extLst>
            </p:cNvPr>
            <p:cNvSpPr/>
            <p:nvPr/>
          </p:nvSpPr>
          <p:spPr bwMode="auto">
            <a:xfrm>
              <a:off x="5092505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EF923F-0764-4B1D-BA2A-BDC3FAF74FE9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42D4FB-C12D-463E-903F-959859921319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56B4E7-3F2C-461B-B878-E2BDC1A684DB}"/>
                </a:ext>
              </a:extLst>
            </p:cNvPr>
            <p:cNvSpPr/>
            <p:nvPr/>
          </p:nvSpPr>
          <p:spPr bwMode="auto">
            <a:xfrm>
              <a:off x="7972825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89D19CE-9E57-40B2-A1E0-8D462C5E2A65}"/>
                </a:ext>
              </a:extLst>
            </p:cNvPr>
            <p:cNvSpPr/>
            <p:nvPr/>
          </p:nvSpPr>
          <p:spPr bwMode="auto">
            <a:xfrm>
              <a:off x="8244408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10156C-DD6D-4D6D-98DD-A1DCC7968B90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D142EB-221F-46FA-9674-25175C005D57}"/>
                </a:ext>
              </a:extLst>
            </p:cNvPr>
            <p:cNvSpPr/>
            <p:nvPr/>
          </p:nvSpPr>
          <p:spPr bwMode="auto">
            <a:xfrm>
              <a:off x="7108729" y="4571836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935582A-7381-46AB-BA6C-C46132D69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571836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4DEC12A-36DE-4E4B-9E44-778B4F89B2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859868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AB9C5B2-3600-40A8-8DA9-ACD38068BE61}"/>
                </a:ext>
              </a:extLst>
            </p:cNvPr>
            <p:cNvCxnSpPr/>
            <p:nvPr/>
          </p:nvCxnSpPr>
          <p:spPr bwMode="auto">
            <a:xfrm>
              <a:off x="6100617" y="4715852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96" name="Ellipse 29695">
              <a:extLst>
                <a:ext uri="{FF2B5EF4-FFF2-40B4-BE49-F238E27FC236}">
                  <a16:creationId xmlns:a16="http://schemas.microsoft.com/office/drawing/2014/main" id="{84E1B40A-7781-4686-8D2A-89159641BCFB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7696198-6C72-445E-BA93-A0E8CBF9E395}"/>
                </a:ext>
              </a:extLst>
            </p:cNvPr>
            <p:cNvSpPr/>
            <p:nvPr/>
          </p:nvSpPr>
          <p:spPr bwMode="auto">
            <a:xfrm>
              <a:off x="5740577" y="4643844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BF6F607-58E6-42C6-8270-458999BDA238}"/>
                </a:ext>
              </a:extLst>
            </p:cNvPr>
            <p:cNvSpPr/>
            <p:nvPr/>
          </p:nvSpPr>
          <p:spPr bwMode="auto">
            <a:xfrm>
              <a:off x="6892705" y="4643844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56D4EC-B42A-4081-A315-25DB9D893378}"/>
                </a:ext>
              </a:extLst>
            </p:cNvPr>
            <p:cNvSpPr/>
            <p:nvPr/>
          </p:nvSpPr>
          <p:spPr bwMode="auto">
            <a:xfrm>
              <a:off x="3995936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07355B-9157-4387-B870-11919A7F70CD}"/>
                </a:ext>
              </a:extLst>
            </p:cNvPr>
            <p:cNvSpPr/>
            <p:nvPr/>
          </p:nvSpPr>
          <p:spPr bwMode="auto">
            <a:xfrm>
              <a:off x="4283968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EFD000E-333A-4A83-986A-87784A3663C3}"/>
                </a:ext>
              </a:extLst>
            </p:cNvPr>
            <p:cNvSpPr/>
            <p:nvPr/>
          </p:nvSpPr>
          <p:spPr bwMode="auto">
            <a:xfrm>
              <a:off x="5092505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4ED2CE-6497-4C6D-94CF-2C8EC5F461E4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05F44E-B8C0-4441-95C1-69B854849DDE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99295D-BBAD-4C07-827E-065E4136903B}"/>
                </a:ext>
              </a:extLst>
            </p:cNvPr>
            <p:cNvSpPr/>
            <p:nvPr/>
          </p:nvSpPr>
          <p:spPr bwMode="auto">
            <a:xfrm>
              <a:off x="7972825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F3DCCA8-DD67-42CD-9AF4-7B64CEFD2F3A}"/>
                </a:ext>
              </a:extLst>
            </p:cNvPr>
            <p:cNvSpPr/>
            <p:nvPr/>
          </p:nvSpPr>
          <p:spPr bwMode="auto">
            <a:xfrm>
              <a:off x="8244408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A11783-B279-4C5A-BC6B-C15535AD6FE8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8D86C64-F34C-4A9F-A106-38350B5248D8}"/>
                </a:ext>
              </a:extLst>
            </p:cNvPr>
            <p:cNvSpPr/>
            <p:nvPr/>
          </p:nvSpPr>
          <p:spPr bwMode="auto">
            <a:xfrm>
              <a:off x="7108729" y="485986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7624CA7F-60D8-4480-A183-6FCB083870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4859868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F0A049B1-EEB3-4EB9-A152-6CCD7BB5CA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147900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0B9F92BD-22DD-4266-B95E-D067D850904F}"/>
                </a:ext>
              </a:extLst>
            </p:cNvPr>
            <p:cNvCxnSpPr/>
            <p:nvPr/>
          </p:nvCxnSpPr>
          <p:spPr bwMode="auto">
            <a:xfrm>
              <a:off x="6100617" y="5003884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9A54AF-9486-4349-97F1-D4BC987E330C}"/>
                </a:ext>
              </a:extLst>
            </p:cNvPr>
            <p:cNvSpPr/>
            <p:nvPr/>
          </p:nvSpPr>
          <p:spPr bwMode="auto">
            <a:xfrm>
              <a:off x="3995936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86EBED-D4D9-41E2-84EC-AEB315F56ECA}"/>
                </a:ext>
              </a:extLst>
            </p:cNvPr>
            <p:cNvSpPr/>
            <p:nvPr/>
          </p:nvSpPr>
          <p:spPr bwMode="auto">
            <a:xfrm>
              <a:off x="4283968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8AF8BB2-D9DC-4A0E-8FC2-2FE669D6BCBD}"/>
                </a:ext>
              </a:extLst>
            </p:cNvPr>
            <p:cNvSpPr/>
            <p:nvPr/>
          </p:nvSpPr>
          <p:spPr bwMode="auto">
            <a:xfrm>
              <a:off x="5092505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48B283C-C688-4CB2-88FE-28BFD5252830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23EA4F-0BBA-4B44-9E2A-949435263CBC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8615A7A-6DC3-4674-B2A8-EC4E333757C2}"/>
                </a:ext>
              </a:extLst>
            </p:cNvPr>
            <p:cNvSpPr/>
            <p:nvPr/>
          </p:nvSpPr>
          <p:spPr bwMode="auto">
            <a:xfrm>
              <a:off x="7972825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4B87A59-0EB0-4698-8758-2F1E5AD88EB8}"/>
                </a:ext>
              </a:extLst>
            </p:cNvPr>
            <p:cNvSpPr/>
            <p:nvPr/>
          </p:nvSpPr>
          <p:spPr bwMode="auto">
            <a:xfrm>
              <a:off x="8244408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6FE34E5-0FEC-4FD6-A816-75D40FED037E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82F04B-D7A1-4B09-AB8F-46D47627216E}"/>
                </a:ext>
              </a:extLst>
            </p:cNvPr>
            <p:cNvSpPr/>
            <p:nvPr/>
          </p:nvSpPr>
          <p:spPr bwMode="auto">
            <a:xfrm>
              <a:off x="7108729" y="5579948"/>
              <a:ext cx="288032" cy="288032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5DBED1F7-B442-4874-BD7A-CAF1E1406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579948"/>
              <a:ext cx="4536504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9F9D009-EDEF-4E56-B20F-9B792E1B40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5867980"/>
              <a:ext cx="45365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ECBB1F9-73D5-449B-AF9F-93CD0178E078}"/>
                </a:ext>
              </a:extLst>
            </p:cNvPr>
            <p:cNvCxnSpPr/>
            <p:nvPr/>
          </p:nvCxnSpPr>
          <p:spPr bwMode="auto">
            <a:xfrm>
              <a:off x="6100617" y="5723964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B875EC5-4E18-4962-AB94-71CAA738BBE9}"/>
                </a:ext>
              </a:extLst>
            </p:cNvPr>
            <p:cNvSpPr/>
            <p:nvPr/>
          </p:nvSpPr>
          <p:spPr bwMode="auto">
            <a:xfrm>
              <a:off x="3995936" y="4571836"/>
              <a:ext cx="4536504" cy="129614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ECA43A-9FC1-493E-87EA-EF6D9395AB38}"/>
                </a:ext>
              </a:extLst>
            </p:cNvPr>
            <p:cNvSpPr/>
            <p:nvPr/>
          </p:nvSpPr>
          <p:spPr bwMode="auto">
            <a:xfrm>
              <a:off x="5436096" y="493187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C1A15B-1EE5-4C50-AAAA-5FE7F4C2451B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D5FB0B-30C7-4E76-ABDF-4417F37061A7}"/>
                </a:ext>
              </a:extLst>
            </p:cNvPr>
            <p:cNvSpPr/>
            <p:nvPr/>
          </p:nvSpPr>
          <p:spPr bwMode="auto">
            <a:xfrm>
              <a:off x="6876256" y="4931876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D2962B73-310D-40A0-B933-C437717F2522}"/>
                </a:ext>
              </a:extLst>
            </p:cNvPr>
            <p:cNvSpPr/>
            <p:nvPr/>
          </p:nvSpPr>
          <p:spPr bwMode="auto">
            <a:xfrm>
              <a:off x="5436096" y="565195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688DFD53-3434-43EC-A78C-C2A55C7F2AF4}"/>
                </a:ext>
              </a:extLst>
            </p:cNvPr>
            <p:cNvSpPr/>
            <p:nvPr/>
          </p:nvSpPr>
          <p:spPr bwMode="auto">
            <a:xfrm>
              <a:off x="5724128" y="5651956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riangle isocèle 130">
              <a:extLst>
                <a:ext uri="{FF2B5EF4-FFF2-40B4-BE49-F238E27FC236}">
                  <a16:creationId xmlns:a16="http://schemas.microsoft.com/office/drawing/2014/main" id="{58B96F82-46BE-4830-90B8-DC8C9893C5EC}"/>
                </a:ext>
              </a:extLst>
            </p:cNvPr>
            <p:cNvSpPr/>
            <p:nvPr/>
          </p:nvSpPr>
          <p:spPr bwMode="auto">
            <a:xfrm>
              <a:off x="6876256" y="5651956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AF59C2-A209-4CAA-95F3-BFFCB2A1DF6D}"/>
              </a:ext>
            </a:extLst>
          </p:cNvPr>
          <p:cNvGrpSpPr/>
          <p:nvPr/>
        </p:nvGrpSpPr>
        <p:grpSpPr>
          <a:xfrm>
            <a:off x="5364088" y="4941168"/>
            <a:ext cx="1728192" cy="216024"/>
            <a:chOff x="5364088" y="4077072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5364088" y="4149080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95C2E89B-E085-467B-8FA3-85899C8DD868}"/>
                </a:ext>
              </a:extLst>
            </p:cNvPr>
            <p:cNvCxnSpPr/>
            <p:nvPr/>
          </p:nvCxnSpPr>
          <p:spPr bwMode="auto">
            <a:xfrm>
              <a:off x="6084168" y="4149080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E1858A3-7B8B-4C70-A4D1-2626C9F9A2E9}"/>
                </a:ext>
              </a:extLst>
            </p:cNvPr>
            <p:cNvSpPr/>
            <p:nvPr/>
          </p:nvSpPr>
          <p:spPr bwMode="auto">
            <a:xfrm>
              <a:off x="5436096" y="4077072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717273D-8441-45E5-947E-97D47F4C0E72}"/>
                </a:ext>
              </a:extLst>
            </p:cNvPr>
            <p:cNvSpPr/>
            <p:nvPr/>
          </p:nvSpPr>
          <p:spPr bwMode="auto">
            <a:xfrm>
              <a:off x="5724128" y="4077072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87A84EC-0A99-483D-84C8-674C6E021DF6}"/>
                </a:ext>
              </a:extLst>
            </p:cNvPr>
            <p:cNvSpPr/>
            <p:nvPr/>
          </p:nvSpPr>
          <p:spPr bwMode="auto">
            <a:xfrm>
              <a:off x="6876256" y="4077072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555692E-B9C7-4A9C-9CA8-7F75EC18377E}"/>
              </a:ext>
            </a:extLst>
          </p:cNvPr>
          <p:cNvSpPr txBox="1"/>
          <p:nvPr/>
        </p:nvSpPr>
        <p:spPr>
          <a:xfrm rot="20495194">
            <a:off x="4851936" y="351076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Coalescence parfaite !</a:t>
            </a:r>
          </a:p>
        </p:txBody>
      </p:sp>
      <p:sp>
        <p:nvSpPr>
          <p:cNvPr id="163" name="Rectangle 3">
            <a:extLst>
              <a:ext uri="{FF2B5EF4-FFF2-40B4-BE49-F238E27FC236}">
                <a16:creationId xmlns:a16="http://schemas.microsoft.com/office/drawing/2014/main" id="{BE294030-2C83-47BE-80F5-41FDFB6C4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colonne sur tableau 2D</a:t>
            </a:r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95F0AFC-C45B-4AA4-A871-E9892F759140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32B37312-6320-4001-9E2A-1C6328325D59}"/>
              </a:ext>
            </a:extLst>
          </p:cNvPr>
          <p:cNvCxnSpPr/>
          <p:nvPr/>
        </p:nvCxnSpPr>
        <p:spPr bwMode="auto">
          <a:xfrm>
            <a:off x="6100617" y="5723964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821CE85-B3E3-4E19-A524-E19A91A6F19D}"/>
              </a:ext>
            </a:extLst>
          </p:cNvPr>
          <p:cNvGrpSpPr/>
          <p:nvPr/>
        </p:nvGrpSpPr>
        <p:grpSpPr>
          <a:xfrm>
            <a:off x="3995936" y="5877272"/>
            <a:ext cx="5024111" cy="576060"/>
            <a:chOff x="3995936" y="5877272"/>
            <a:chExt cx="5024111" cy="576060"/>
          </a:xfrm>
        </p:grpSpPr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B8E9BECC-8419-486C-A886-CDCF8B5E58FA}"/>
                </a:ext>
              </a:extLst>
            </p:cNvPr>
            <p:cNvSpPr txBox="1"/>
            <p:nvPr/>
          </p:nvSpPr>
          <p:spPr>
            <a:xfrm>
              <a:off x="3995936" y="60840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386D2ED9-ECEB-4D90-A324-FB2E3CC78C3C}"/>
                </a:ext>
              </a:extLst>
            </p:cNvPr>
            <p:cNvSpPr txBox="1"/>
            <p:nvPr/>
          </p:nvSpPr>
          <p:spPr>
            <a:xfrm>
              <a:off x="6732240" y="6084000"/>
              <a:ext cx="228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(k.32+31).4Bytes</a:t>
              </a:r>
            </a:p>
          </p:txBody>
        </p: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C68BDEBE-B408-49BB-A721-1DAA01CA2544}"/>
                </a:ext>
              </a:extLst>
            </p:cNvPr>
            <p:cNvCxnSpPr/>
            <p:nvPr/>
          </p:nvCxnSpPr>
          <p:spPr bwMode="auto">
            <a:xfrm flipV="1">
              <a:off x="550810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B01FAC84-61C0-4F6B-A945-6525A0BFC138}"/>
                </a:ext>
              </a:extLst>
            </p:cNvPr>
            <p:cNvCxnSpPr/>
            <p:nvPr/>
          </p:nvCxnSpPr>
          <p:spPr bwMode="auto">
            <a:xfrm flipV="1">
              <a:off x="6948264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1EB3F4-17EA-4C41-B592-64D093F86005}"/>
              </a:ext>
            </a:extLst>
          </p:cNvPr>
          <p:cNvSpPr/>
          <p:nvPr/>
        </p:nvSpPr>
        <p:spPr>
          <a:xfrm>
            <a:off x="882000" y="4797152"/>
            <a:ext cx="2733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accès en parallèle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3A9492D-1576-4766-859E-A482DDFAF34E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41044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16545 -0.330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7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>
            <a:extLst>
              <a:ext uri="{FF2B5EF4-FFF2-40B4-BE49-F238E27FC236}">
                <a16:creationId xmlns:a16="http://schemas.microsoft.com/office/drawing/2014/main" id="{82912F6A-E699-46F5-8883-812B13D58996}"/>
              </a:ext>
            </a:extLst>
          </p:cNvPr>
          <p:cNvGrpSpPr/>
          <p:nvPr/>
        </p:nvGrpSpPr>
        <p:grpSpPr>
          <a:xfrm>
            <a:off x="5361709" y="3789040"/>
            <a:ext cx="1748052" cy="2880320"/>
            <a:chOff x="5361709" y="3789040"/>
            <a:chExt cx="1748052" cy="28803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D811CF-D279-473C-B730-B36AC67E7958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7DDAF4-6352-4155-A237-4709C84FE0FD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F007650-0BB6-44CF-A7E5-B4AD6256B29C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1B7795B2-C69B-489D-AF73-89FA73C5C157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2A368C8-C3C5-43EA-93AF-C8EC751659A4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9BD3ED-F0C1-44C2-BD14-EB6BBD04A888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2D4597-D673-45CD-B8C6-41E8F40141D0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65275A02-6795-4003-8D0E-821B261813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5564" y="4859868"/>
              <a:ext cx="1731818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E0D51FDB-E7BA-4DBE-A0B3-CCA3E4CAD3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147900"/>
              <a:ext cx="1729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9E241E-760D-4453-BBD4-D62EAE8AF722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6081320-2CD6-4448-AC0E-BFD652DF75F5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30014C-C59D-40A0-B8DF-FCDCFDB1BE85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B2BE99A-4AB9-4F60-B449-D5DECF0B78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1709" y="557994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0EB4DAE-BEFC-49AA-B09E-C7A9024857F9}"/>
                </a:ext>
              </a:extLst>
            </p:cNvPr>
            <p:cNvSpPr/>
            <p:nvPr/>
          </p:nvSpPr>
          <p:spPr bwMode="auto">
            <a:xfrm>
              <a:off x="5724128" y="465313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545A47E-AC58-4110-A3BD-CF4F1F853F9C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784352-8747-486A-B3F7-AD477024415A}"/>
                </a:ext>
              </a:extLst>
            </p:cNvPr>
            <p:cNvSpPr/>
            <p:nvPr/>
          </p:nvSpPr>
          <p:spPr bwMode="auto">
            <a:xfrm>
              <a:off x="5724128" y="5661248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riangle isocèle 118">
              <a:extLst>
                <a:ext uri="{FF2B5EF4-FFF2-40B4-BE49-F238E27FC236}">
                  <a16:creationId xmlns:a16="http://schemas.microsoft.com/office/drawing/2014/main" id="{72192836-E975-4971-AE5E-1019ECF0E929}"/>
                </a:ext>
              </a:extLst>
            </p:cNvPr>
            <p:cNvSpPr/>
            <p:nvPr/>
          </p:nvSpPr>
          <p:spPr bwMode="auto">
            <a:xfrm>
              <a:off x="6876256" y="465313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40BC9B13-DFB7-40D4-B2A1-204DC2B9A043}"/>
                </a:ext>
              </a:extLst>
            </p:cNvPr>
            <p:cNvSpPr/>
            <p:nvPr/>
          </p:nvSpPr>
          <p:spPr bwMode="auto">
            <a:xfrm>
              <a:off x="6876256" y="4941168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riangle isocèle 120">
              <a:extLst>
                <a:ext uri="{FF2B5EF4-FFF2-40B4-BE49-F238E27FC236}">
                  <a16:creationId xmlns:a16="http://schemas.microsoft.com/office/drawing/2014/main" id="{554DA920-4F22-4948-A08E-936CE732ABAB}"/>
                </a:ext>
              </a:extLst>
            </p:cNvPr>
            <p:cNvSpPr/>
            <p:nvPr/>
          </p:nvSpPr>
          <p:spPr bwMode="auto">
            <a:xfrm>
              <a:off x="6876256" y="5661248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5F7BD2B-2BE0-494D-9AF9-13AD47335F8D}"/>
                </a:ext>
              </a:extLst>
            </p:cNvPr>
            <p:cNvSpPr/>
            <p:nvPr/>
          </p:nvSpPr>
          <p:spPr bwMode="auto">
            <a:xfrm>
              <a:off x="543609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9D3F6E79-EAD3-4099-8E7F-95AF93CFD107}"/>
                </a:ext>
              </a:extLst>
            </p:cNvPr>
            <p:cNvSpPr/>
            <p:nvPr/>
          </p:nvSpPr>
          <p:spPr bwMode="auto">
            <a:xfrm>
              <a:off x="5436096" y="566124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83D7B0C-85F1-4A77-AFFB-B86B2E103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877272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9FE07E32-626B-41D5-96C6-351D1E230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458112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A316EDCA-725F-4EA9-ACBF-C4C0A3CE8EB9}"/>
                </a:ext>
              </a:extLst>
            </p:cNvPr>
            <p:cNvGrpSpPr/>
            <p:nvPr/>
          </p:nvGrpSpPr>
          <p:grpSpPr>
            <a:xfrm>
              <a:off x="5364088" y="3789040"/>
              <a:ext cx="1745673" cy="2880320"/>
              <a:chOff x="5364088" y="3789040"/>
              <a:chExt cx="1745673" cy="288032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2BA41CE-E024-44BA-8B6E-53077B091C24}"/>
                  </a:ext>
                </a:extLst>
              </p:cNvPr>
              <p:cNvSpPr/>
              <p:nvPr/>
            </p:nvSpPr>
            <p:spPr bwMode="auto">
              <a:xfrm>
                <a:off x="5364088" y="3789040"/>
                <a:ext cx="1743294" cy="28803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6" name="Groupe 135">
                <a:extLst>
                  <a:ext uri="{FF2B5EF4-FFF2-40B4-BE49-F238E27FC236}">
                    <a16:creationId xmlns:a16="http://schemas.microsoft.com/office/drawing/2014/main" id="{0ECBDC67-5DA3-4526-B298-0D1CB502BDB3}"/>
                  </a:ext>
                </a:extLst>
              </p:cNvPr>
              <p:cNvGrpSpPr/>
              <p:nvPr/>
            </p:nvGrpSpPr>
            <p:grpSpPr>
              <a:xfrm>
                <a:off x="5364088" y="6381328"/>
                <a:ext cx="1745673" cy="288032"/>
                <a:chOff x="5364088" y="6381328"/>
                <a:chExt cx="1745673" cy="288032"/>
              </a:xfrm>
            </p:grpSpPr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308100D3-8EF7-4BD3-B0C3-DB54F396EFB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6381328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17E161E6-8FFA-4D27-896E-D8847E85146F}"/>
                    </a:ext>
                  </a:extLst>
                </p:cNvPr>
                <p:cNvSpPr/>
                <p:nvPr/>
              </p:nvSpPr>
              <p:spPr bwMode="auto">
                <a:xfrm>
                  <a:off x="680424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218CF8A-5075-49DE-B5EA-1DA2109BB4E2}"/>
                    </a:ext>
                  </a:extLst>
                </p:cNvPr>
                <p:cNvSpPr/>
                <p:nvPr/>
              </p:nvSpPr>
              <p:spPr bwMode="auto">
                <a:xfrm>
                  <a:off x="536408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09761A6-5AFA-4CFA-BE38-873F453A8E50}"/>
                    </a:ext>
                  </a:extLst>
                </p:cNvPr>
                <p:cNvSpPr/>
                <p:nvPr/>
              </p:nvSpPr>
              <p:spPr bwMode="auto">
                <a:xfrm>
                  <a:off x="5652120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6EED1F8E-8C70-49F3-A6BC-5E38441F73BC}"/>
                  </a:ext>
                </a:extLst>
              </p:cNvPr>
              <p:cNvGrpSpPr/>
              <p:nvPr/>
            </p:nvGrpSpPr>
            <p:grpSpPr>
              <a:xfrm>
                <a:off x="5364088" y="3789040"/>
                <a:ext cx="1745673" cy="288032"/>
                <a:chOff x="5364088" y="3789040"/>
                <a:chExt cx="1745673" cy="288032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8B293EFD-52D6-4566-B112-2AC4CD0A25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4077072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F18B593F-B69C-4DBC-9E90-8884965275F9}"/>
                    </a:ext>
                  </a:extLst>
                </p:cNvPr>
                <p:cNvSpPr/>
                <p:nvPr/>
              </p:nvSpPr>
              <p:spPr bwMode="auto">
                <a:xfrm>
                  <a:off x="680424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686C4EB-8F8D-4F5E-BED1-31819A4A929D}"/>
                    </a:ext>
                  </a:extLst>
                </p:cNvPr>
                <p:cNvSpPr/>
                <p:nvPr/>
              </p:nvSpPr>
              <p:spPr bwMode="auto">
                <a:xfrm>
                  <a:off x="536408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CA32CE1-9B94-4682-A6AC-3A4C435BE70F}"/>
                    </a:ext>
                  </a:extLst>
                </p:cNvPr>
                <p:cNvSpPr/>
                <p:nvPr/>
              </p:nvSpPr>
              <p:spPr bwMode="auto">
                <a:xfrm>
                  <a:off x="5652120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3EFB9CB6-843C-4EC1-9003-D7885DA9B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41490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C803AF9F-2636-4FD5-AB0F-74D6D37E9F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9492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839E963D-8596-426A-B264-4F51B5C4A2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229200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5E207387-B0DB-424E-8B30-6657D0A416FB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7F67F1-9456-4D2A-A58D-52C1EF629CCC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D459B1C2-9409-4392-81D2-DA08437DAB70}"/>
                </a:ext>
              </a:extLst>
            </p:cNvPr>
            <p:cNvCxnSpPr>
              <a:cxnSpLocks/>
              <a:stCxn id="149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FA621642-700E-496D-8372-24615F112EAB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40A9037F-849E-472C-A8A8-7A2A62D80C7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26BEF73D-4C1E-41FA-82F4-EE980ED0678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8BA8007F-F1D6-45DF-AD6D-ADE8D4B4B6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6095B229-3AC1-45A0-A64F-5767FD4FC7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84211D63-1720-4199-AD14-B81837B52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3BB486B-51B6-4852-B188-C77EBEE15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3E21180A-99DF-40BA-80AF-FA602120D60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DE41F31C-32D8-403B-BE07-ECB5ACCD11F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03C143CD-DCDD-47C2-8EDD-7B1530BB07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ABA58BCD-5497-4ACE-AA56-8082947E1105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E1F39E0F-5154-4A11-9E0E-D296B0D8AE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D6643806-4922-4BCC-AB1A-3F77E6E225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428B564-FD89-48A3-BF45-CE84190F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A3BFB223-C830-46BE-A327-C47EFEBB25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71114B9-BAC0-4C0A-8F27-F8493D7FDF1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88E447EC-9818-4DE4-A7D6-DA63478BA6B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3D0CB449-F75E-4E4E-90A5-E8073862BA7A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DF0D8B0-EEAA-412D-A554-DFCE6CA6F651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4BB3CD71-8BB9-4C49-8FD5-DFCA813222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81EFCC5A-270D-451F-BC43-F114BFA66D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375D59B-FEC3-4217-9A09-996E0BE76C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1A885D0-0C41-4320-A2BE-7798CC18D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9BEA61B2-408E-4953-9FE0-33A6C7F3ECE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B45440C5-00E6-46A3-A55D-E55DE603DEB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8B093FA3-EAC4-430F-B971-D50199F024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117CE391-255B-4270-91A7-E7CC7989CFA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3B21C7C-FC52-4049-8E2F-4CEB814795C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BE4222F9-53D8-4DEF-AB10-69772969F310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D41FB50-CF1E-411F-A0F4-893A55F1CD0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67F7DCE9-A8DE-4A18-ABDE-9F2A6DB85A94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429453" y="3645024"/>
            <a:ext cx="32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 (peu importante)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364088" y="4653136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0" name="Rectangle 3">
            <a:extLst>
              <a:ext uri="{FF2B5EF4-FFF2-40B4-BE49-F238E27FC236}">
                <a16:creationId xmlns:a16="http://schemas.microsoft.com/office/drawing/2014/main" id="{2B9263F7-D588-4B82-A1D2-317E3201B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colonne sur tableau 2D</a:t>
            </a:r>
          </a:p>
        </p:txBody>
      </p:sp>
      <p:grpSp>
        <p:nvGrpSpPr>
          <p:cNvPr id="188" name="Groupe 187">
            <a:extLst>
              <a:ext uri="{FF2B5EF4-FFF2-40B4-BE49-F238E27FC236}">
                <a16:creationId xmlns:a16="http://schemas.microsoft.com/office/drawing/2014/main" id="{D8FA14EF-6F81-4ADF-853B-CD816FEDF5BC}"/>
              </a:ext>
            </a:extLst>
          </p:cNvPr>
          <p:cNvGrpSpPr/>
          <p:nvPr/>
        </p:nvGrpSpPr>
        <p:grpSpPr>
          <a:xfrm>
            <a:off x="3405279" y="6453336"/>
            <a:ext cx="2140115" cy="369332"/>
            <a:chOff x="3405279" y="6453336"/>
            <a:chExt cx="2140115" cy="369332"/>
          </a:xfrm>
        </p:grpSpPr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5C95F850-AABD-4B6D-A337-BCADC751374E}"/>
                </a:ext>
              </a:extLst>
            </p:cNvPr>
            <p:cNvSpPr txBox="1"/>
            <p:nvPr/>
          </p:nvSpPr>
          <p:spPr>
            <a:xfrm>
              <a:off x="3405279" y="645333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196" name="Forme libre : forme 195">
              <a:extLst>
                <a:ext uri="{FF2B5EF4-FFF2-40B4-BE49-F238E27FC236}">
                  <a16:creationId xmlns:a16="http://schemas.microsoft.com/office/drawing/2014/main" id="{CF5F0368-818E-4794-B836-9CC0D3FBC339}"/>
                </a:ext>
              </a:extLst>
            </p:cNvPr>
            <p:cNvSpPr/>
            <p:nvPr/>
          </p:nvSpPr>
          <p:spPr bwMode="auto">
            <a:xfrm>
              <a:off x="4837471" y="6525344"/>
              <a:ext cx="707923" cy="244166"/>
            </a:xfrm>
            <a:custGeom>
              <a:avLst/>
              <a:gdLst>
                <a:gd name="connsiteX0" fmla="*/ 0 w 707923"/>
                <a:gd name="connsiteY0" fmla="*/ 132736 h 132736"/>
                <a:gd name="connsiteX1" fmla="*/ 707923 w 707923"/>
                <a:gd name="connsiteY1" fmla="*/ 132736 h 132736"/>
                <a:gd name="connsiteX2" fmla="*/ 707923 w 707923"/>
                <a:gd name="connsiteY2" fmla="*/ 0 h 1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23" h="132736">
                  <a:moveTo>
                    <a:pt x="0" y="132736"/>
                  </a:moveTo>
                  <a:lnTo>
                    <a:pt x="707923" y="132736"/>
                  </a:lnTo>
                  <a:lnTo>
                    <a:pt x="707923" y="0"/>
                  </a:ln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BB17707-5A04-494B-8A73-2D117B68906C}"/>
              </a:ext>
            </a:extLst>
          </p:cNvPr>
          <p:cNvSpPr/>
          <p:nvPr/>
        </p:nvSpPr>
        <p:spPr bwMode="auto">
          <a:xfrm>
            <a:off x="5292080" y="3645024"/>
            <a:ext cx="432048" cy="3096344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DD9AAA2-DAD5-4F7E-9473-C8B2427127C7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41839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A7DC571B-C86C-4F49-B6E4-61BE2601AC71}"/>
              </a:ext>
            </a:extLst>
          </p:cNvPr>
          <p:cNvGrpSpPr/>
          <p:nvPr/>
        </p:nvGrpSpPr>
        <p:grpSpPr>
          <a:xfrm>
            <a:off x="5361709" y="3789040"/>
            <a:ext cx="1748052" cy="2880320"/>
            <a:chOff x="5361709" y="3789040"/>
            <a:chExt cx="1748052" cy="288032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87B0AAC-87F7-4874-8412-E36C5B2D400B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402F708-B08D-4EE9-B73C-F6717BCFBEB2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6050FA1-31F7-4FC0-B24E-8E3C5D9F49E9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35C5A4D-368C-4783-9685-8371656EE590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F4FA1D-ED56-4922-B12F-69365FAE3AD0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360CECC-624C-4DCA-88F5-8ABAB9005849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8CA5F10-94C5-4270-BF7F-8EA437AE4A5A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55D0884-48BB-4200-A94B-7BB596981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5564" y="4859868"/>
              <a:ext cx="1731818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EE59A89A-FD9D-4757-873F-C663A5D6DD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147900"/>
              <a:ext cx="1729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724C07C-824B-41EE-9162-46389F0AE4FD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5678746-2DE8-44C3-8537-20EBFBB88DDD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C8495F3-A5D1-455A-A03A-98B3673E2E48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915E2370-083B-4628-B021-7298A3FFF5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1709" y="557994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7A6F8E-EE7A-4756-BDCD-B83533EB5EFE}"/>
                </a:ext>
              </a:extLst>
            </p:cNvPr>
            <p:cNvSpPr/>
            <p:nvPr/>
          </p:nvSpPr>
          <p:spPr bwMode="auto">
            <a:xfrm>
              <a:off x="5724128" y="465313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FEC35AD-9FF2-402E-A368-16C395538B74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2B0729B-7177-4B08-B835-49AD7BBE7D8C}"/>
                </a:ext>
              </a:extLst>
            </p:cNvPr>
            <p:cNvSpPr/>
            <p:nvPr/>
          </p:nvSpPr>
          <p:spPr bwMode="auto">
            <a:xfrm>
              <a:off x="5724128" y="5661248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riangle isocèle 184">
              <a:extLst>
                <a:ext uri="{FF2B5EF4-FFF2-40B4-BE49-F238E27FC236}">
                  <a16:creationId xmlns:a16="http://schemas.microsoft.com/office/drawing/2014/main" id="{3D36AA7E-1063-43CA-A1FB-0899DEB47F0D}"/>
                </a:ext>
              </a:extLst>
            </p:cNvPr>
            <p:cNvSpPr/>
            <p:nvPr/>
          </p:nvSpPr>
          <p:spPr bwMode="auto">
            <a:xfrm>
              <a:off x="6876256" y="465313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riangle isocèle 185">
              <a:extLst>
                <a:ext uri="{FF2B5EF4-FFF2-40B4-BE49-F238E27FC236}">
                  <a16:creationId xmlns:a16="http://schemas.microsoft.com/office/drawing/2014/main" id="{C0DA7D47-4143-4979-8ECF-7465501244E7}"/>
                </a:ext>
              </a:extLst>
            </p:cNvPr>
            <p:cNvSpPr/>
            <p:nvPr/>
          </p:nvSpPr>
          <p:spPr bwMode="auto">
            <a:xfrm>
              <a:off x="6876256" y="4941168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riangle isocèle 186">
              <a:extLst>
                <a:ext uri="{FF2B5EF4-FFF2-40B4-BE49-F238E27FC236}">
                  <a16:creationId xmlns:a16="http://schemas.microsoft.com/office/drawing/2014/main" id="{2484A287-5DD5-4715-B13A-C0F05BE60AD2}"/>
                </a:ext>
              </a:extLst>
            </p:cNvPr>
            <p:cNvSpPr/>
            <p:nvPr/>
          </p:nvSpPr>
          <p:spPr bwMode="auto">
            <a:xfrm>
              <a:off x="6876256" y="5661248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3D0F045E-9604-4AE1-8050-C63FB9272B97}"/>
                </a:ext>
              </a:extLst>
            </p:cNvPr>
            <p:cNvSpPr/>
            <p:nvPr/>
          </p:nvSpPr>
          <p:spPr bwMode="auto">
            <a:xfrm>
              <a:off x="543609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FA743507-6D00-4ACA-9B09-1427D5DD87FB}"/>
                </a:ext>
              </a:extLst>
            </p:cNvPr>
            <p:cNvSpPr/>
            <p:nvPr/>
          </p:nvSpPr>
          <p:spPr bwMode="auto">
            <a:xfrm>
              <a:off x="5436096" y="566124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9CF436FF-C0FD-4643-A187-B4F4AE4984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877272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56B3D86E-D454-4F9E-9E3A-E76ACCBBC7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458112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B67264AB-314A-4456-AE69-AD7E440A5291}"/>
                </a:ext>
              </a:extLst>
            </p:cNvPr>
            <p:cNvGrpSpPr/>
            <p:nvPr/>
          </p:nvGrpSpPr>
          <p:grpSpPr>
            <a:xfrm>
              <a:off x="5364088" y="3789040"/>
              <a:ext cx="1745673" cy="2880320"/>
              <a:chOff x="5364088" y="3789040"/>
              <a:chExt cx="1745673" cy="2880320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439632A-831A-497C-9EB4-E9E6A7B4AFC9}"/>
                  </a:ext>
                </a:extLst>
              </p:cNvPr>
              <p:cNvSpPr/>
              <p:nvPr/>
            </p:nvSpPr>
            <p:spPr bwMode="auto">
              <a:xfrm>
                <a:off x="5364088" y="3789040"/>
                <a:ext cx="1743294" cy="28803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7" name="Groupe 196">
                <a:extLst>
                  <a:ext uri="{FF2B5EF4-FFF2-40B4-BE49-F238E27FC236}">
                    <a16:creationId xmlns:a16="http://schemas.microsoft.com/office/drawing/2014/main" id="{F4BA5DDE-D759-4F79-A3E7-02D8D1A53C8E}"/>
                  </a:ext>
                </a:extLst>
              </p:cNvPr>
              <p:cNvGrpSpPr/>
              <p:nvPr/>
            </p:nvGrpSpPr>
            <p:grpSpPr>
              <a:xfrm>
                <a:off x="5364088" y="6381328"/>
                <a:ext cx="1745673" cy="288032"/>
                <a:chOff x="5364088" y="6381328"/>
                <a:chExt cx="1745673" cy="288032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D38B6116-605A-49EE-A4AA-F2D40CF3FF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6381328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F9858C4-ADDF-4F7B-A84B-FF124C0CAF0E}"/>
                    </a:ext>
                  </a:extLst>
                </p:cNvPr>
                <p:cNvSpPr/>
                <p:nvPr/>
              </p:nvSpPr>
              <p:spPr bwMode="auto">
                <a:xfrm>
                  <a:off x="680424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E395ABCB-AEA0-41A5-8C6C-7BAD5B1CFEA1}"/>
                    </a:ext>
                  </a:extLst>
                </p:cNvPr>
                <p:cNvSpPr/>
                <p:nvPr/>
              </p:nvSpPr>
              <p:spPr bwMode="auto">
                <a:xfrm>
                  <a:off x="536408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04D58F1-ECFE-443F-A54C-7B505415915C}"/>
                    </a:ext>
                  </a:extLst>
                </p:cNvPr>
                <p:cNvSpPr/>
                <p:nvPr/>
              </p:nvSpPr>
              <p:spPr bwMode="auto">
                <a:xfrm>
                  <a:off x="5652120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EB1D0F15-6EB6-4119-A786-247209158A47}"/>
                  </a:ext>
                </a:extLst>
              </p:cNvPr>
              <p:cNvGrpSpPr/>
              <p:nvPr/>
            </p:nvGrpSpPr>
            <p:grpSpPr>
              <a:xfrm>
                <a:off x="5364088" y="3789040"/>
                <a:ext cx="1745673" cy="288032"/>
                <a:chOff x="5364088" y="3789040"/>
                <a:chExt cx="1745673" cy="288032"/>
              </a:xfrm>
            </p:grpSpPr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3DA18CA5-3E2A-41AE-9C0B-DE4CA938AC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4077072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AEE1F0-83F8-4DD3-9C0D-63BF6A63CFEA}"/>
                    </a:ext>
                  </a:extLst>
                </p:cNvPr>
                <p:cNvSpPr/>
                <p:nvPr/>
              </p:nvSpPr>
              <p:spPr bwMode="auto">
                <a:xfrm>
                  <a:off x="680424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63447FC3-04E0-4EF9-BFCD-8A4ABFF51C63}"/>
                    </a:ext>
                  </a:extLst>
                </p:cNvPr>
                <p:cNvSpPr/>
                <p:nvPr/>
              </p:nvSpPr>
              <p:spPr bwMode="auto">
                <a:xfrm>
                  <a:off x="536408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6572F0E-35B7-4151-8C87-D16155A1014C}"/>
                    </a:ext>
                  </a:extLst>
                </p:cNvPr>
                <p:cNvSpPr/>
                <p:nvPr/>
              </p:nvSpPr>
              <p:spPr bwMode="auto">
                <a:xfrm>
                  <a:off x="5652120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DF8A1E16-88F2-4112-9B3C-55B0464C79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41490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BDE4D637-0208-4C07-8A1D-8C21EA0885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9492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B6D9FFE7-E01C-44A7-A6D9-62D7DA9A50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229200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5E207387-B0DB-424E-8B30-6657D0A416FB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7F67F1-9456-4D2A-A58D-52C1EF629CCC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D459B1C2-9409-4392-81D2-DA08437DAB70}"/>
                </a:ext>
              </a:extLst>
            </p:cNvPr>
            <p:cNvCxnSpPr>
              <a:cxnSpLocks/>
              <a:stCxn id="149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FA621642-700E-496D-8372-24615F112EAB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40A9037F-849E-472C-A8A8-7A2A62D80C7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26BEF73D-4C1E-41FA-82F4-EE980ED0678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8BA8007F-F1D6-45DF-AD6D-ADE8D4B4B6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6095B229-3AC1-45A0-A64F-5767FD4FC7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84211D63-1720-4199-AD14-B81837B52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3BB486B-51B6-4852-B188-C77EBEE15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3E21180A-99DF-40BA-80AF-FA602120D60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DE41F31C-32D8-403B-BE07-ECB5ACCD11F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03C143CD-DCDD-47C2-8EDD-7B1530BB07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ABA58BCD-5497-4ACE-AA56-8082947E1105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E1F39E0F-5154-4A11-9E0E-D296B0D8AE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D6643806-4922-4BCC-AB1A-3F77E6E225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428B564-FD89-48A3-BF45-CE84190F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A3BFB223-C830-46BE-A327-C47EFEBB25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71114B9-BAC0-4C0A-8F27-F8493D7FDF1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88E447EC-9818-4DE4-A7D6-DA63478BA6B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3D0CB449-F75E-4E4E-90A5-E8073862BA7A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DF0D8B0-EEAA-412D-A554-DFCE6CA6F651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4BB3CD71-8BB9-4C49-8FD5-DFCA813222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81EFCC5A-270D-451F-BC43-F114BFA66D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375D59B-FEC3-4217-9A09-996E0BE76C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1A885D0-0C41-4320-A2BE-7798CC18D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9BEA61B2-408E-4953-9FE0-33A6C7F3ECE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B45440C5-00E6-46A3-A55D-E55DE603DEB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8B093FA3-EAC4-430F-B971-D50199F024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117CE391-255B-4270-91A7-E7CC7989CFA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3B21C7C-FC52-4049-8E2F-4CEB814795C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BE4222F9-53D8-4DEF-AB10-69772969F310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D41FB50-CF1E-411F-A0F4-893A55F1CD0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67F7DCE9-A8DE-4A18-ABDE-9F2A6DB85A94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429453" y="3645024"/>
            <a:ext cx="32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 (peu importante)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sp>
        <p:nvSpPr>
          <p:cNvPr id="198" name="Rectangle 3">
            <a:extLst>
              <a:ext uri="{FF2B5EF4-FFF2-40B4-BE49-F238E27FC236}">
                <a16:creationId xmlns:a16="http://schemas.microsoft.com/office/drawing/2014/main" id="{75E970A5-86CC-4FB7-A33B-25F617191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ligne sur tableau 2D</a:t>
            </a:r>
          </a:p>
        </p:txBody>
      </p:sp>
      <p:grpSp>
        <p:nvGrpSpPr>
          <p:cNvPr id="29708" name="Groupe 29707">
            <a:extLst>
              <a:ext uri="{FF2B5EF4-FFF2-40B4-BE49-F238E27FC236}">
                <a16:creationId xmlns:a16="http://schemas.microsoft.com/office/drawing/2014/main" id="{EAB09688-E6DA-46BC-A8A2-09C0C821B887}"/>
              </a:ext>
            </a:extLst>
          </p:cNvPr>
          <p:cNvGrpSpPr/>
          <p:nvPr/>
        </p:nvGrpSpPr>
        <p:grpSpPr>
          <a:xfrm>
            <a:off x="5364088" y="4653136"/>
            <a:ext cx="1728192" cy="216024"/>
            <a:chOff x="3995936" y="4941168"/>
            <a:chExt cx="1728192" cy="216024"/>
          </a:xfrm>
        </p:grpSpPr>
        <p:grpSp>
          <p:nvGrpSpPr>
            <p:cNvPr id="29707" name="Groupe 29706">
              <a:extLst>
                <a:ext uri="{FF2B5EF4-FFF2-40B4-BE49-F238E27FC236}">
                  <a16:creationId xmlns:a16="http://schemas.microsoft.com/office/drawing/2014/main" id="{53E9377E-1FBF-40CE-9FEB-0BA20E93DC09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9704" name="Connecteur droit 29703">
                <a:extLst>
                  <a:ext uri="{FF2B5EF4-FFF2-40B4-BE49-F238E27FC236}">
                    <a16:creationId xmlns:a16="http://schemas.microsoft.com/office/drawing/2014/main" id="{FD9B8446-D830-490D-B8C9-FE04BC794193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06" name="Connecteur droit 29705">
                <a:extLst>
                  <a:ext uri="{FF2B5EF4-FFF2-40B4-BE49-F238E27FC236}">
                    <a16:creationId xmlns:a16="http://schemas.microsoft.com/office/drawing/2014/main" id="{3806DFC9-9643-4F36-A3AA-AA3A6EF1324A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C7E90B53-B6D3-4919-AC3A-756B93BE47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73C5935-9C58-4494-928C-0AA1A290B28E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3A244B9-D490-47C9-A030-F0C9787DD913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9C4CE553-F47A-4DD8-B077-8D2B3D15401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C6024F-EB08-4031-87BE-C03BFF7C08B2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2D505712-CC9E-4ACD-80FC-3777C4BEE191}"/>
              </a:ext>
            </a:extLst>
          </p:cNvPr>
          <p:cNvGrpSpPr/>
          <p:nvPr/>
        </p:nvGrpSpPr>
        <p:grpSpPr>
          <a:xfrm>
            <a:off x="5364088" y="4941168"/>
            <a:ext cx="1728192" cy="216024"/>
            <a:chOff x="3995936" y="4941168"/>
            <a:chExt cx="1728192" cy="216024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93AC0A31-8949-4159-BA2F-0A245D977B87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9B1C1381-6859-46D5-93F8-2A747FB58D19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F3EB17F1-DD3E-4660-82FB-18CC05CFA869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30868A4-EFED-4D1C-BA00-4ADA4A5A7E9C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E35738F9-583A-4268-ACD6-B76DDE339012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A00A3123-9D9E-42B7-9D5D-C8028A9C72A8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827F4081-3B63-441D-A1E5-953B4A77757A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2B2D07FD-F7D3-49E0-936E-88160A098C6D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67D2193-3925-45A1-ADC4-BFC05DD9E257}"/>
              </a:ext>
            </a:extLst>
          </p:cNvPr>
          <p:cNvGrpSpPr/>
          <p:nvPr/>
        </p:nvGrpSpPr>
        <p:grpSpPr>
          <a:xfrm>
            <a:off x="3405279" y="6453336"/>
            <a:ext cx="2140115" cy="369332"/>
            <a:chOff x="3405279" y="6453336"/>
            <a:chExt cx="2140115" cy="369332"/>
          </a:xfrm>
        </p:grpSpPr>
        <p:sp>
          <p:nvSpPr>
            <p:cNvPr id="29709" name="ZoneTexte 29708">
              <a:extLst>
                <a:ext uri="{FF2B5EF4-FFF2-40B4-BE49-F238E27FC236}">
                  <a16:creationId xmlns:a16="http://schemas.microsoft.com/office/drawing/2014/main" id="{5B9C04F6-8DE6-4FB3-AD28-DC567AD56741}"/>
                </a:ext>
              </a:extLst>
            </p:cNvPr>
            <p:cNvSpPr txBox="1"/>
            <p:nvPr/>
          </p:nvSpPr>
          <p:spPr>
            <a:xfrm>
              <a:off x="3405279" y="645333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94DB4224-8D4E-4A64-B8FC-6A078EF2848A}"/>
                </a:ext>
              </a:extLst>
            </p:cNvPr>
            <p:cNvSpPr/>
            <p:nvPr/>
          </p:nvSpPr>
          <p:spPr bwMode="auto">
            <a:xfrm>
              <a:off x="4837471" y="6525344"/>
              <a:ext cx="707923" cy="244166"/>
            </a:xfrm>
            <a:custGeom>
              <a:avLst/>
              <a:gdLst>
                <a:gd name="connsiteX0" fmla="*/ 0 w 707923"/>
                <a:gd name="connsiteY0" fmla="*/ 132736 h 132736"/>
                <a:gd name="connsiteX1" fmla="*/ 707923 w 707923"/>
                <a:gd name="connsiteY1" fmla="*/ 132736 h 132736"/>
                <a:gd name="connsiteX2" fmla="*/ 707923 w 707923"/>
                <a:gd name="connsiteY2" fmla="*/ 0 h 1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23" h="132736">
                  <a:moveTo>
                    <a:pt x="0" y="132736"/>
                  </a:moveTo>
                  <a:lnTo>
                    <a:pt x="707923" y="132736"/>
                  </a:lnTo>
                  <a:lnTo>
                    <a:pt x="707923" y="0"/>
                  </a:ln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C8379CC-075A-4568-BBED-B86E730BF2EF}"/>
              </a:ext>
            </a:extLst>
          </p:cNvPr>
          <p:cNvSpPr/>
          <p:nvPr/>
        </p:nvSpPr>
        <p:spPr bwMode="auto">
          <a:xfrm>
            <a:off x="5292080" y="3645024"/>
            <a:ext cx="432048" cy="3096344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A514A6E-AB2F-4AE3-B1D4-9CD23B7393FD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9159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15746 -0.288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4FC2A47-C62A-43C0-AC1C-B2D16C160CE8}"/>
              </a:ext>
            </a:extLst>
          </p:cNvPr>
          <p:cNvGrpSpPr/>
          <p:nvPr/>
        </p:nvGrpSpPr>
        <p:grpSpPr>
          <a:xfrm>
            <a:off x="5361709" y="3789040"/>
            <a:ext cx="1748052" cy="2880320"/>
            <a:chOff x="5361709" y="3789040"/>
            <a:chExt cx="1748052" cy="288032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9F72ED5-E34E-4F5A-87C9-AFC2888CB87A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959F50F-8036-47F4-B76C-B6DB0F468363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F951F3-6A51-46C5-A608-DF786B891C8B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D62A6C7A-558D-4E64-B3D9-B3B9F506A871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9F1366E-79AB-4867-897E-F83B9E6EE5A3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BEBB8DB-8F7E-4B14-812D-65BB47C8CE6B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C3267FD-90E1-45B9-A9CA-C68DCBA4B704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21ED680A-063B-439C-9758-3C9C575D35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5564" y="4859868"/>
              <a:ext cx="1731818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D00ED6B8-0793-48E9-8748-5989F8C2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147900"/>
              <a:ext cx="1729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0FEC66C-E742-4EAA-AE05-98A6B00EF2BF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09FC3CA-846D-426B-B837-AA1D8CE3AECE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15FC24-0E39-4EF6-85DA-C4FB65BA18B0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346251E8-3349-4AE1-8104-61A079E92D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1709" y="557994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2882770-8381-44E9-BE96-AD91AA918C94}"/>
                </a:ext>
              </a:extLst>
            </p:cNvPr>
            <p:cNvSpPr/>
            <p:nvPr/>
          </p:nvSpPr>
          <p:spPr bwMode="auto">
            <a:xfrm>
              <a:off x="5724128" y="465313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C2B65C2-27CC-4AB2-B050-3FF2AB9AC292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3FE5D17-81B1-4638-9D60-8E5CB695A252}"/>
                </a:ext>
              </a:extLst>
            </p:cNvPr>
            <p:cNvSpPr/>
            <p:nvPr/>
          </p:nvSpPr>
          <p:spPr bwMode="auto">
            <a:xfrm>
              <a:off x="5724128" y="5661248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riangle isocèle 195">
              <a:extLst>
                <a:ext uri="{FF2B5EF4-FFF2-40B4-BE49-F238E27FC236}">
                  <a16:creationId xmlns:a16="http://schemas.microsoft.com/office/drawing/2014/main" id="{301D005B-7A17-479A-ABF4-9284AE3F9DEC}"/>
                </a:ext>
              </a:extLst>
            </p:cNvPr>
            <p:cNvSpPr/>
            <p:nvPr/>
          </p:nvSpPr>
          <p:spPr bwMode="auto">
            <a:xfrm>
              <a:off x="6876256" y="465313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riangle isocèle 196">
              <a:extLst>
                <a:ext uri="{FF2B5EF4-FFF2-40B4-BE49-F238E27FC236}">
                  <a16:creationId xmlns:a16="http://schemas.microsoft.com/office/drawing/2014/main" id="{507AEF2A-E9D0-4C0D-8F01-E79B5033A475}"/>
                </a:ext>
              </a:extLst>
            </p:cNvPr>
            <p:cNvSpPr/>
            <p:nvPr/>
          </p:nvSpPr>
          <p:spPr bwMode="auto">
            <a:xfrm>
              <a:off x="6876256" y="4941168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riangle isocèle 197">
              <a:extLst>
                <a:ext uri="{FF2B5EF4-FFF2-40B4-BE49-F238E27FC236}">
                  <a16:creationId xmlns:a16="http://schemas.microsoft.com/office/drawing/2014/main" id="{82FC43B5-6792-4444-BF5D-3CBA04B90357}"/>
                </a:ext>
              </a:extLst>
            </p:cNvPr>
            <p:cNvSpPr/>
            <p:nvPr/>
          </p:nvSpPr>
          <p:spPr bwMode="auto">
            <a:xfrm>
              <a:off x="6876256" y="5661248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136BDD94-8854-4702-9583-2B9428970EF0}"/>
                </a:ext>
              </a:extLst>
            </p:cNvPr>
            <p:cNvSpPr/>
            <p:nvPr/>
          </p:nvSpPr>
          <p:spPr bwMode="auto">
            <a:xfrm>
              <a:off x="543609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C5A5C08B-6478-4676-92FA-AB1B66FA4DF3}"/>
                </a:ext>
              </a:extLst>
            </p:cNvPr>
            <p:cNvSpPr/>
            <p:nvPr/>
          </p:nvSpPr>
          <p:spPr bwMode="auto">
            <a:xfrm>
              <a:off x="5436096" y="566124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5BBB99F6-212A-46CF-865F-DD65A4ABE8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877272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FB5294C0-98F3-49C2-95FA-F7CC35EFB1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458112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FF30BCCF-88C6-4EB1-8A1D-C241B0BCCCF6}"/>
                </a:ext>
              </a:extLst>
            </p:cNvPr>
            <p:cNvGrpSpPr/>
            <p:nvPr/>
          </p:nvGrpSpPr>
          <p:grpSpPr>
            <a:xfrm>
              <a:off x="5364088" y="3789040"/>
              <a:ext cx="1745673" cy="2880320"/>
              <a:chOff x="5364088" y="3789040"/>
              <a:chExt cx="1745673" cy="288032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7272E23-2528-4194-AB64-FE460A76AC8C}"/>
                  </a:ext>
                </a:extLst>
              </p:cNvPr>
              <p:cNvSpPr/>
              <p:nvPr/>
            </p:nvSpPr>
            <p:spPr bwMode="auto">
              <a:xfrm>
                <a:off x="5364088" y="3789040"/>
                <a:ext cx="1743294" cy="28803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8" name="Groupe 207">
                <a:extLst>
                  <a:ext uri="{FF2B5EF4-FFF2-40B4-BE49-F238E27FC236}">
                    <a16:creationId xmlns:a16="http://schemas.microsoft.com/office/drawing/2014/main" id="{8BECE3F3-71C1-4074-BD8C-36619952911F}"/>
                  </a:ext>
                </a:extLst>
              </p:cNvPr>
              <p:cNvGrpSpPr/>
              <p:nvPr/>
            </p:nvGrpSpPr>
            <p:grpSpPr>
              <a:xfrm>
                <a:off x="5364088" y="6381328"/>
                <a:ext cx="1745673" cy="288032"/>
                <a:chOff x="5364088" y="6381328"/>
                <a:chExt cx="1745673" cy="288032"/>
              </a:xfrm>
            </p:grpSpPr>
            <p:cxnSp>
              <p:nvCxnSpPr>
                <p:cNvPr id="214" name="Connecteur droit 213">
                  <a:extLst>
                    <a:ext uri="{FF2B5EF4-FFF2-40B4-BE49-F238E27FC236}">
                      <a16:creationId xmlns:a16="http://schemas.microsoft.com/office/drawing/2014/main" id="{58542CA0-48B0-4A01-A287-369D902FCCC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6381328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AD96E3D-745B-4AA2-9694-9AEC24531A13}"/>
                    </a:ext>
                  </a:extLst>
                </p:cNvPr>
                <p:cNvSpPr/>
                <p:nvPr/>
              </p:nvSpPr>
              <p:spPr bwMode="auto">
                <a:xfrm>
                  <a:off x="680424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1509EE2-4374-412C-AFB0-739ACB431AF2}"/>
                    </a:ext>
                  </a:extLst>
                </p:cNvPr>
                <p:cNvSpPr/>
                <p:nvPr/>
              </p:nvSpPr>
              <p:spPr bwMode="auto">
                <a:xfrm>
                  <a:off x="536408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1CDA7E5-AA93-413A-8127-91C58D01EB93}"/>
                    </a:ext>
                  </a:extLst>
                </p:cNvPr>
                <p:cNvSpPr/>
                <p:nvPr/>
              </p:nvSpPr>
              <p:spPr bwMode="auto">
                <a:xfrm>
                  <a:off x="5652120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B169FF5B-127F-4FA4-AE81-51BF6055C122}"/>
                  </a:ext>
                </a:extLst>
              </p:cNvPr>
              <p:cNvGrpSpPr/>
              <p:nvPr/>
            </p:nvGrpSpPr>
            <p:grpSpPr>
              <a:xfrm>
                <a:off x="5364088" y="3789040"/>
                <a:ext cx="1745673" cy="288032"/>
                <a:chOff x="5364088" y="3789040"/>
                <a:chExt cx="1745673" cy="288032"/>
              </a:xfrm>
            </p:grpSpPr>
            <p:cxnSp>
              <p:nvCxnSpPr>
                <p:cNvPr id="210" name="Connecteur droit 209">
                  <a:extLst>
                    <a:ext uri="{FF2B5EF4-FFF2-40B4-BE49-F238E27FC236}">
                      <a16:creationId xmlns:a16="http://schemas.microsoft.com/office/drawing/2014/main" id="{A255CC00-47F6-4B66-B836-9B87E201A6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4077072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8950CC1-873C-40BD-B10A-E4F4D19925B9}"/>
                    </a:ext>
                  </a:extLst>
                </p:cNvPr>
                <p:cNvSpPr/>
                <p:nvPr/>
              </p:nvSpPr>
              <p:spPr bwMode="auto">
                <a:xfrm>
                  <a:off x="680424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2E7CF36-F67A-45A3-BF8A-BA308C9E2A4C}"/>
                    </a:ext>
                  </a:extLst>
                </p:cNvPr>
                <p:cNvSpPr/>
                <p:nvPr/>
              </p:nvSpPr>
              <p:spPr bwMode="auto">
                <a:xfrm>
                  <a:off x="536408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D42D2D8-2C8B-4082-BB9B-16BADAB0274F}"/>
                    </a:ext>
                  </a:extLst>
                </p:cNvPr>
                <p:cNvSpPr/>
                <p:nvPr/>
              </p:nvSpPr>
              <p:spPr bwMode="auto">
                <a:xfrm>
                  <a:off x="5652120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795CEDDE-9D19-4C48-A9D8-9E3150B880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41490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3904A046-7C5C-4792-88BE-5B8FD72531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9492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7B4E1352-94DE-456E-BC97-7474AB53C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229200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5E207387-B0DB-424E-8B30-6657D0A416FB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7F67F1-9456-4D2A-A58D-52C1EF629CCC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D459B1C2-9409-4392-81D2-DA08437DAB70}"/>
                </a:ext>
              </a:extLst>
            </p:cNvPr>
            <p:cNvCxnSpPr>
              <a:cxnSpLocks/>
              <a:stCxn id="149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FA621642-700E-496D-8372-24615F112EAB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40A9037F-849E-472C-A8A8-7A2A62D80C7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26BEF73D-4C1E-41FA-82F4-EE980ED0678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8BA8007F-F1D6-45DF-AD6D-ADE8D4B4B6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6095B229-3AC1-45A0-A64F-5767FD4FC7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84211D63-1720-4199-AD14-B81837B52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3BB486B-51B6-4852-B188-C77EBEE15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3E21180A-99DF-40BA-80AF-FA602120D60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DE41F31C-32D8-403B-BE07-ECB5ACCD11F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03C143CD-DCDD-47C2-8EDD-7B1530BB07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ABA58BCD-5497-4ACE-AA56-8082947E1105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E1F39E0F-5154-4A11-9E0E-D296B0D8AE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D6643806-4922-4BCC-AB1A-3F77E6E225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428B564-FD89-48A3-BF45-CE84190F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A3BFB223-C830-46BE-A327-C47EFEBB25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71114B9-BAC0-4C0A-8F27-F8493D7FDF1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88E447EC-9818-4DE4-A7D6-DA63478BA6B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3D0CB449-F75E-4E4E-90A5-E8073862BA7A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DF0D8B0-EEAA-412D-A554-DFCE6CA6F651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4BB3CD71-8BB9-4C49-8FD5-DFCA813222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81EFCC5A-270D-451F-BC43-F114BFA66D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375D59B-FEC3-4217-9A09-996E0BE76C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1A885D0-0C41-4320-A2BE-7798CC18D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9BEA61B2-408E-4953-9FE0-33A6C7F3ECE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B45440C5-00E6-46A3-A55D-E55DE603DEB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8B093FA3-EAC4-430F-B971-D50199F024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117CE391-255B-4270-91A7-E7CC7989CFA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3B21C7C-FC52-4049-8E2F-4CEB814795C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BE4222F9-53D8-4DEF-AB10-69772969F310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D41FB50-CF1E-411F-A0F4-893A55F1CD0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67F7DCE9-A8DE-4A18-ABDE-9F2A6DB85A94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429453" y="3645024"/>
            <a:ext cx="32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 (peu importante)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354C4646-B3CF-442E-9B94-90EC1688ECC7}"/>
              </a:ext>
            </a:extLst>
          </p:cNvPr>
          <p:cNvGrpSpPr/>
          <p:nvPr/>
        </p:nvGrpSpPr>
        <p:grpSpPr>
          <a:xfrm>
            <a:off x="6804248" y="2681210"/>
            <a:ext cx="1728192" cy="216024"/>
            <a:chOff x="3995936" y="4941168"/>
            <a:chExt cx="1728192" cy="216024"/>
          </a:xfrm>
        </p:grpSpPr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F49CEEDB-001B-4A72-BE55-24FA9F909B68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7F9EC85B-EE1C-4878-85AE-10355D9BA93A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4C5A2C31-7ED0-43B5-BE3A-ECEC1FF57DC9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DB4830E2-ADF5-4FCA-A176-889707D706FF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2F51E7D1-0272-40C3-AC6F-69350B6BCC01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AD4EF414-1704-4012-8E9C-468E0396ADBE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12E7E9F3-0004-45D0-B4FE-B5F4206C3217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0E134859-D1E4-4406-B4D1-08B60600385C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309645BD-79A5-4334-A1D3-547AD8AC3B1B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8" name="Rectangle 3">
            <a:extLst>
              <a:ext uri="{FF2B5EF4-FFF2-40B4-BE49-F238E27FC236}">
                <a16:creationId xmlns:a16="http://schemas.microsoft.com/office/drawing/2014/main" id="{1C6A7396-20FA-46CF-92D7-BA473F77F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ligne sur tableau 2D</a:t>
            </a:r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2D505712-CC9E-4ACD-80FC-3777C4BEE191}"/>
              </a:ext>
            </a:extLst>
          </p:cNvPr>
          <p:cNvGrpSpPr/>
          <p:nvPr/>
        </p:nvGrpSpPr>
        <p:grpSpPr>
          <a:xfrm>
            <a:off x="5364088" y="4941168"/>
            <a:ext cx="1728192" cy="216024"/>
            <a:chOff x="3995936" y="4941168"/>
            <a:chExt cx="1728192" cy="216024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93AC0A31-8949-4159-BA2F-0A245D977B87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9B1C1381-6859-46D5-93F8-2A747FB58D19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F3EB17F1-DD3E-4660-82FB-18CC05CFA869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30868A4-EFED-4D1C-BA00-4ADA4A5A7E9C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E35738F9-583A-4268-ACD6-B76DDE339012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A00A3123-9D9E-42B7-9D5D-C8028A9C72A8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827F4081-3B63-441D-A1E5-953B4A77757A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2B2D07FD-F7D3-49E0-936E-88160A098C6D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85B1B265-6A44-4518-AB65-7C9F7316940B}"/>
              </a:ext>
            </a:extLst>
          </p:cNvPr>
          <p:cNvGrpSpPr/>
          <p:nvPr/>
        </p:nvGrpSpPr>
        <p:grpSpPr>
          <a:xfrm>
            <a:off x="5364088" y="5661248"/>
            <a:ext cx="1728192" cy="216024"/>
            <a:chOff x="3995936" y="4941168"/>
            <a:chExt cx="1728192" cy="216024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280B8C8-6062-495A-B9FD-DE05636F0F35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88A04A4E-9C18-42D9-B899-44196C54820B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C15BAC7-7F2E-4FA0-9F08-C0ED065565C8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DC820F5A-C497-4E19-A59D-C768C63A99D4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BB6873A1-125A-43FB-ACE6-57C3286FC482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B6B82A55-7C62-4049-9403-BCFCD895FAC8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0EC4FB65-349A-4264-B9EA-76864F1A92AC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734A692D-7340-4145-B204-F472A3916199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8" name="Groupe 217">
            <a:extLst>
              <a:ext uri="{FF2B5EF4-FFF2-40B4-BE49-F238E27FC236}">
                <a16:creationId xmlns:a16="http://schemas.microsoft.com/office/drawing/2014/main" id="{187E3E36-3D96-43A8-849C-9E7F87FA84DF}"/>
              </a:ext>
            </a:extLst>
          </p:cNvPr>
          <p:cNvGrpSpPr/>
          <p:nvPr/>
        </p:nvGrpSpPr>
        <p:grpSpPr>
          <a:xfrm>
            <a:off x="3405279" y="6453336"/>
            <a:ext cx="2140115" cy="369332"/>
            <a:chOff x="3405279" y="6453336"/>
            <a:chExt cx="2140115" cy="369332"/>
          </a:xfrm>
        </p:grpSpPr>
        <p:sp>
          <p:nvSpPr>
            <p:cNvPr id="219" name="ZoneTexte 218">
              <a:extLst>
                <a:ext uri="{FF2B5EF4-FFF2-40B4-BE49-F238E27FC236}">
                  <a16:creationId xmlns:a16="http://schemas.microsoft.com/office/drawing/2014/main" id="{A02D5487-B138-49A4-A49F-B6B955594A1F}"/>
                </a:ext>
              </a:extLst>
            </p:cNvPr>
            <p:cNvSpPr txBox="1"/>
            <p:nvPr/>
          </p:nvSpPr>
          <p:spPr>
            <a:xfrm>
              <a:off x="3405279" y="645333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61B79705-3D8D-4705-893F-4D5E14F11C0E}"/>
                </a:ext>
              </a:extLst>
            </p:cNvPr>
            <p:cNvSpPr/>
            <p:nvPr/>
          </p:nvSpPr>
          <p:spPr bwMode="auto">
            <a:xfrm>
              <a:off x="4837471" y="6525344"/>
              <a:ext cx="707923" cy="244166"/>
            </a:xfrm>
            <a:custGeom>
              <a:avLst/>
              <a:gdLst>
                <a:gd name="connsiteX0" fmla="*/ 0 w 707923"/>
                <a:gd name="connsiteY0" fmla="*/ 132736 h 132736"/>
                <a:gd name="connsiteX1" fmla="*/ 707923 w 707923"/>
                <a:gd name="connsiteY1" fmla="*/ 132736 h 132736"/>
                <a:gd name="connsiteX2" fmla="*/ 707923 w 707923"/>
                <a:gd name="connsiteY2" fmla="*/ 0 h 1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23" h="132736">
                  <a:moveTo>
                    <a:pt x="0" y="132736"/>
                  </a:moveTo>
                  <a:lnTo>
                    <a:pt x="707923" y="132736"/>
                  </a:lnTo>
                  <a:lnTo>
                    <a:pt x="707923" y="0"/>
                  </a:ln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2A48620-4065-4B6B-A305-698BABD9EB22}"/>
              </a:ext>
            </a:extLst>
          </p:cNvPr>
          <p:cNvSpPr/>
          <p:nvPr/>
        </p:nvSpPr>
        <p:spPr bwMode="auto">
          <a:xfrm>
            <a:off x="5292080" y="3645024"/>
            <a:ext cx="432048" cy="3096344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9232122-0308-426D-BF65-CB78DEE8B920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6764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20486 -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B05FF469-B638-492E-82D5-FE58C8FD66F4}"/>
              </a:ext>
            </a:extLst>
          </p:cNvPr>
          <p:cNvGrpSpPr/>
          <p:nvPr/>
        </p:nvGrpSpPr>
        <p:grpSpPr>
          <a:xfrm>
            <a:off x="5361709" y="3789040"/>
            <a:ext cx="1748052" cy="2880320"/>
            <a:chOff x="5361709" y="3789040"/>
            <a:chExt cx="1748052" cy="288032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1E70511-EA1D-45CB-B595-5093398E27DC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346A0B-AD49-4822-B9C8-782BE2E4F501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57A0B55-9713-44FA-A7B6-A8B5FA1A6924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8BC201FA-E6EA-49D7-9FA0-014A6E529185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462344B-75D1-4BA0-A852-8EEBB91EA9EA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C072E8F-A7D7-4F04-B92F-4C7D9C61316C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79C87B3-D3FC-459C-947A-38022BE39BF6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787F33F3-E3B3-4DB6-8404-C2D772D38C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5564" y="4859868"/>
              <a:ext cx="1731818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B87186EE-FA04-478B-A310-F0F5E56523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147900"/>
              <a:ext cx="1729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025D763-782B-42F8-8B20-72150A1DBBEA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93F37E2-84E2-4123-8775-806F55C907B7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CC7D028-48E3-44B3-B96B-D175D1EBADF1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56C823DD-8007-4C04-A109-B465E0FCA6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1709" y="557994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9119A7F-E7BB-4E3A-B33C-E2BD082EB97A}"/>
                </a:ext>
              </a:extLst>
            </p:cNvPr>
            <p:cNvSpPr/>
            <p:nvPr/>
          </p:nvSpPr>
          <p:spPr bwMode="auto">
            <a:xfrm>
              <a:off x="5724128" y="465313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DA1C96-54F8-4898-93A5-0570B29DF12C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FCB31DC-7DE1-4974-9F2B-4E6EB3A60AD3}"/>
                </a:ext>
              </a:extLst>
            </p:cNvPr>
            <p:cNvSpPr/>
            <p:nvPr/>
          </p:nvSpPr>
          <p:spPr bwMode="auto">
            <a:xfrm>
              <a:off x="5724128" y="5661248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riangle isocèle 190">
              <a:extLst>
                <a:ext uri="{FF2B5EF4-FFF2-40B4-BE49-F238E27FC236}">
                  <a16:creationId xmlns:a16="http://schemas.microsoft.com/office/drawing/2014/main" id="{18A016D8-B3EB-4657-A071-72C03E0B8C01}"/>
                </a:ext>
              </a:extLst>
            </p:cNvPr>
            <p:cNvSpPr/>
            <p:nvPr/>
          </p:nvSpPr>
          <p:spPr bwMode="auto">
            <a:xfrm>
              <a:off x="6876256" y="465313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riangle isocèle 191">
              <a:extLst>
                <a:ext uri="{FF2B5EF4-FFF2-40B4-BE49-F238E27FC236}">
                  <a16:creationId xmlns:a16="http://schemas.microsoft.com/office/drawing/2014/main" id="{8CF7D1F3-1469-49E7-9C61-F6BD05A6AC9D}"/>
                </a:ext>
              </a:extLst>
            </p:cNvPr>
            <p:cNvSpPr/>
            <p:nvPr/>
          </p:nvSpPr>
          <p:spPr bwMode="auto">
            <a:xfrm>
              <a:off x="6876256" y="4941168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riangle isocèle 192">
              <a:extLst>
                <a:ext uri="{FF2B5EF4-FFF2-40B4-BE49-F238E27FC236}">
                  <a16:creationId xmlns:a16="http://schemas.microsoft.com/office/drawing/2014/main" id="{B1D1FCED-2A0B-41E8-B70E-75BD28E0927E}"/>
                </a:ext>
              </a:extLst>
            </p:cNvPr>
            <p:cNvSpPr/>
            <p:nvPr/>
          </p:nvSpPr>
          <p:spPr bwMode="auto">
            <a:xfrm>
              <a:off x="6876256" y="5661248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56DD0695-EA85-4A88-9E89-D7A5EE7818E5}"/>
                </a:ext>
              </a:extLst>
            </p:cNvPr>
            <p:cNvSpPr/>
            <p:nvPr/>
          </p:nvSpPr>
          <p:spPr bwMode="auto">
            <a:xfrm>
              <a:off x="543609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9B890796-AE51-4A56-ADA9-5E2FCDCAF75A}"/>
                </a:ext>
              </a:extLst>
            </p:cNvPr>
            <p:cNvSpPr/>
            <p:nvPr/>
          </p:nvSpPr>
          <p:spPr bwMode="auto">
            <a:xfrm>
              <a:off x="5436096" y="566124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737B892D-03ED-41D4-A151-A424C198F9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877272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5A62481C-BEC8-40D1-8175-7B4308FD23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458112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0614F36-BDE2-4FDC-8565-FFDA2DFB5B6A}"/>
                </a:ext>
              </a:extLst>
            </p:cNvPr>
            <p:cNvGrpSpPr/>
            <p:nvPr/>
          </p:nvGrpSpPr>
          <p:grpSpPr>
            <a:xfrm>
              <a:off x="5364088" y="3789040"/>
              <a:ext cx="1745673" cy="2880320"/>
              <a:chOff x="5364088" y="3789040"/>
              <a:chExt cx="1745673" cy="288032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9948365B-26D2-4471-AC7C-5E3EAC22E419}"/>
                  </a:ext>
                </a:extLst>
              </p:cNvPr>
              <p:cNvSpPr/>
              <p:nvPr/>
            </p:nvSpPr>
            <p:spPr bwMode="auto">
              <a:xfrm>
                <a:off x="5364088" y="3789040"/>
                <a:ext cx="1743294" cy="28803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C8A6EE9E-2FE0-4F30-AEA1-21D91AC48EFF}"/>
                  </a:ext>
                </a:extLst>
              </p:cNvPr>
              <p:cNvGrpSpPr/>
              <p:nvPr/>
            </p:nvGrpSpPr>
            <p:grpSpPr>
              <a:xfrm>
                <a:off x="5364088" y="6381328"/>
                <a:ext cx="1745673" cy="288032"/>
                <a:chOff x="5364088" y="6381328"/>
                <a:chExt cx="1745673" cy="288032"/>
              </a:xfrm>
            </p:grpSpPr>
            <p:cxnSp>
              <p:nvCxnSpPr>
                <p:cNvPr id="229" name="Connecteur droit 228">
                  <a:extLst>
                    <a:ext uri="{FF2B5EF4-FFF2-40B4-BE49-F238E27FC236}">
                      <a16:creationId xmlns:a16="http://schemas.microsoft.com/office/drawing/2014/main" id="{E6FD96D2-428E-44D4-932B-90D91801D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6381328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A4A34B9-24DC-439B-86B9-012DF1862925}"/>
                    </a:ext>
                  </a:extLst>
                </p:cNvPr>
                <p:cNvSpPr/>
                <p:nvPr/>
              </p:nvSpPr>
              <p:spPr bwMode="auto">
                <a:xfrm>
                  <a:off x="680424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DB815D04-D956-4D92-A23E-29B14192BACE}"/>
                    </a:ext>
                  </a:extLst>
                </p:cNvPr>
                <p:cNvSpPr/>
                <p:nvPr/>
              </p:nvSpPr>
              <p:spPr bwMode="auto">
                <a:xfrm>
                  <a:off x="536408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8097FCFB-D59E-4086-AC35-589FFDE6854A}"/>
                    </a:ext>
                  </a:extLst>
                </p:cNvPr>
                <p:cNvSpPr/>
                <p:nvPr/>
              </p:nvSpPr>
              <p:spPr bwMode="auto">
                <a:xfrm>
                  <a:off x="5652120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2007E907-92D8-42BF-8865-27E63D316CC6}"/>
                  </a:ext>
                </a:extLst>
              </p:cNvPr>
              <p:cNvGrpSpPr/>
              <p:nvPr/>
            </p:nvGrpSpPr>
            <p:grpSpPr>
              <a:xfrm>
                <a:off x="5364088" y="3789040"/>
                <a:ext cx="1745673" cy="288032"/>
                <a:chOff x="5364088" y="3789040"/>
                <a:chExt cx="1745673" cy="288032"/>
              </a:xfrm>
            </p:grpSpPr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6369BB8F-C3C9-45F7-873E-01A232E8DA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4077072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75BBB1F9-55D3-4F1F-91F1-022C51D07D0E}"/>
                    </a:ext>
                  </a:extLst>
                </p:cNvPr>
                <p:cNvSpPr/>
                <p:nvPr/>
              </p:nvSpPr>
              <p:spPr bwMode="auto">
                <a:xfrm>
                  <a:off x="680424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6A524F9-B6D2-4E7C-B6D6-AC6E5EBFB7E7}"/>
                    </a:ext>
                  </a:extLst>
                </p:cNvPr>
                <p:cNvSpPr/>
                <p:nvPr/>
              </p:nvSpPr>
              <p:spPr bwMode="auto">
                <a:xfrm>
                  <a:off x="536408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2A6A36D5-E239-4110-B15F-B82122ACA204}"/>
                    </a:ext>
                  </a:extLst>
                </p:cNvPr>
                <p:cNvSpPr/>
                <p:nvPr/>
              </p:nvSpPr>
              <p:spPr bwMode="auto">
                <a:xfrm>
                  <a:off x="5652120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A8464B4B-0726-4190-A243-922F0C42B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41490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2579913C-2333-4C96-A423-A7D8852A8F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9492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F5D9D469-2B84-4905-B896-5B1243C7E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229200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5E207387-B0DB-424E-8B30-6657D0A416FB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7F67F1-9456-4D2A-A58D-52C1EF629CCC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D459B1C2-9409-4392-81D2-DA08437DAB70}"/>
                </a:ext>
              </a:extLst>
            </p:cNvPr>
            <p:cNvCxnSpPr>
              <a:cxnSpLocks/>
              <a:stCxn id="149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FA621642-700E-496D-8372-24615F112EAB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40A9037F-849E-472C-A8A8-7A2A62D80C7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26BEF73D-4C1E-41FA-82F4-EE980ED0678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8BA8007F-F1D6-45DF-AD6D-ADE8D4B4B6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6095B229-3AC1-45A0-A64F-5767FD4FC7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84211D63-1720-4199-AD14-B81837B52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3BB486B-51B6-4852-B188-C77EBEE15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3E21180A-99DF-40BA-80AF-FA602120D60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DE41F31C-32D8-403B-BE07-ECB5ACCD11F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03C143CD-DCDD-47C2-8EDD-7B1530BB07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ABA58BCD-5497-4ACE-AA56-8082947E1105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E1F39E0F-5154-4A11-9E0E-D296B0D8AE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D6643806-4922-4BCC-AB1A-3F77E6E225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428B564-FD89-48A3-BF45-CE84190F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A3BFB223-C830-46BE-A327-C47EFEBB25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71114B9-BAC0-4C0A-8F27-F8493D7FDF1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88E447EC-9818-4DE4-A7D6-DA63478BA6B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3D0CB449-F75E-4E4E-90A5-E8073862BA7A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DF0D8B0-EEAA-412D-A554-DFCE6CA6F651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4BB3CD71-8BB9-4C49-8FD5-DFCA813222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81EFCC5A-270D-451F-BC43-F114BFA66D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375D59B-FEC3-4217-9A09-996E0BE76C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1A885D0-0C41-4320-A2BE-7798CC18D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9BEA61B2-408E-4953-9FE0-33A6C7F3ECE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B45440C5-00E6-46A3-A55D-E55DE603DEB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8B093FA3-EAC4-430F-B971-D50199F024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117CE391-255B-4270-91A7-E7CC7989CFA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3B21C7C-FC52-4049-8E2F-4CEB814795C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BE4222F9-53D8-4DEF-AB10-69772969F310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D41FB50-CF1E-411F-A0F4-893A55F1CD0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67F7DCE9-A8DE-4A18-ABDE-9F2A6DB85A94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429453" y="3645024"/>
            <a:ext cx="32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 (peu importante)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47E8D771-EF88-46CB-9C4D-FC064B805A9D}"/>
              </a:ext>
            </a:extLst>
          </p:cNvPr>
          <p:cNvGrpSpPr/>
          <p:nvPr/>
        </p:nvGrpSpPr>
        <p:grpSpPr>
          <a:xfrm>
            <a:off x="6804248" y="2681210"/>
            <a:ext cx="1728192" cy="216024"/>
            <a:chOff x="3995936" y="4941168"/>
            <a:chExt cx="1728192" cy="216024"/>
          </a:xfrm>
        </p:grpSpPr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A2815669-EE82-410A-B5C4-E24BE67253D6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9BB30FD3-B82C-4193-9957-7CBEDD17AFAF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3AC0788-811C-4B57-84F8-A3DB11191793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E5667A25-B4E0-404F-9D96-330FD6AF9B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64267FF-1130-4D0A-9FD5-95B2CE6EA583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0CF65069-435F-4696-BA5E-B7E4C240D8BF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457BF0A0-15C9-41B2-8445-662E1035279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7407F588-1179-4BF1-A3FB-91C69730D49F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CEA6D38B-E049-46B0-A1BE-6ECBAFE5EFBC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FC8E4360-7079-4991-A58A-3F915047CD7F}"/>
              </a:ext>
            </a:extLst>
          </p:cNvPr>
          <p:cNvGrpSpPr/>
          <p:nvPr/>
        </p:nvGrpSpPr>
        <p:grpSpPr>
          <a:xfrm>
            <a:off x="7236296" y="2952654"/>
            <a:ext cx="1728192" cy="216024"/>
            <a:chOff x="3995936" y="4941168"/>
            <a:chExt cx="1728192" cy="216024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C84FF13D-D276-4BC5-9A93-689BFD31FC14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D981FE31-A0C8-42F5-90B0-51A6F925E46D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96E61DD-F959-420B-BC48-388DE321F4BC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C2C1A2C3-3BAA-4ACF-A2EC-8CCB798188AC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0AC373D5-8480-4335-AE22-0DA0D5916C16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479FF22-5CCD-4C37-B00B-F628B5821E24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79FCBB7-B26D-4F24-8107-19C57FFF8FE0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D92A1AE8-16F5-4D3F-9FC1-FBBDCF63ABBA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Connecteur droit 219">
              <a:extLst>
                <a:ext uri="{FF2B5EF4-FFF2-40B4-BE49-F238E27FC236}">
                  <a16:creationId xmlns:a16="http://schemas.microsoft.com/office/drawing/2014/main" id="{F2A18175-BC27-4001-90E9-B4E9B8DBEA54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7" name="Rectangle 3">
            <a:extLst>
              <a:ext uri="{FF2B5EF4-FFF2-40B4-BE49-F238E27FC236}">
                <a16:creationId xmlns:a16="http://schemas.microsoft.com/office/drawing/2014/main" id="{3A619769-8546-423B-B629-81F8E8CF4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ligne sur tableau 2D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85B1B265-6A44-4518-AB65-7C9F7316940B}"/>
              </a:ext>
            </a:extLst>
          </p:cNvPr>
          <p:cNvGrpSpPr/>
          <p:nvPr/>
        </p:nvGrpSpPr>
        <p:grpSpPr>
          <a:xfrm>
            <a:off x="5364088" y="5661248"/>
            <a:ext cx="1728192" cy="216024"/>
            <a:chOff x="3995936" y="4941168"/>
            <a:chExt cx="1728192" cy="216024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280B8C8-6062-495A-B9FD-DE05636F0F35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88A04A4E-9C18-42D9-B899-44196C54820B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C15BAC7-7F2E-4FA0-9F08-C0ED065565C8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DC820F5A-C497-4E19-A59D-C768C63A99D4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BB6873A1-125A-43FB-ACE6-57C3286FC482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B6B82A55-7C62-4049-9403-BCFCD895FAC8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0EC4FB65-349A-4264-B9EA-76864F1A92AC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734A692D-7340-4145-B204-F472A3916199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31D3B6FA-EAE5-4AF8-8050-3EEF2C691CFA}"/>
              </a:ext>
            </a:extLst>
          </p:cNvPr>
          <p:cNvGrpSpPr/>
          <p:nvPr/>
        </p:nvGrpSpPr>
        <p:grpSpPr>
          <a:xfrm>
            <a:off x="3405279" y="6453336"/>
            <a:ext cx="2140115" cy="369332"/>
            <a:chOff x="3405279" y="6453336"/>
            <a:chExt cx="2140115" cy="369332"/>
          </a:xfrm>
        </p:grpSpPr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23480BC9-5327-4B57-9EE6-A352A622C814}"/>
                </a:ext>
              </a:extLst>
            </p:cNvPr>
            <p:cNvSpPr txBox="1"/>
            <p:nvPr/>
          </p:nvSpPr>
          <p:spPr>
            <a:xfrm>
              <a:off x="3405279" y="645333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235" name="Forme libre : forme 234">
              <a:extLst>
                <a:ext uri="{FF2B5EF4-FFF2-40B4-BE49-F238E27FC236}">
                  <a16:creationId xmlns:a16="http://schemas.microsoft.com/office/drawing/2014/main" id="{CD1CAEC8-81DC-44AC-BC1F-059518524AF0}"/>
                </a:ext>
              </a:extLst>
            </p:cNvPr>
            <p:cNvSpPr/>
            <p:nvPr/>
          </p:nvSpPr>
          <p:spPr bwMode="auto">
            <a:xfrm>
              <a:off x="4837471" y="6525344"/>
              <a:ext cx="707923" cy="244166"/>
            </a:xfrm>
            <a:custGeom>
              <a:avLst/>
              <a:gdLst>
                <a:gd name="connsiteX0" fmla="*/ 0 w 707923"/>
                <a:gd name="connsiteY0" fmla="*/ 132736 h 132736"/>
                <a:gd name="connsiteX1" fmla="*/ 707923 w 707923"/>
                <a:gd name="connsiteY1" fmla="*/ 132736 h 132736"/>
                <a:gd name="connsiteX2" fmla="*/ 707923 w 707923"/>
                <a:gd name="connsiteY2" fmla="*/ 0 h 1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23" h="132736">
                  <a:moveTo>
                    <a:pt x="0" y="132736"/>
                  </a:moveTo>
                  <a:lnTo>
                    <a:pt x="707923" y="132736"/>
                  </a:lnTo>
                  <a:lnTo>
                    <a:pt x="707923" y="0"/>
                  </a:ln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23C51EA-8F93-45D1-8CF2-FEAE17BA0889}"/>
              </a:ext>
            </a:extLst>
          </p:cNvPr>
          <p:cNvSpPr/>
          <p:nvPr/>
        </p:nvSpPr>
        <p:spPr bwMode="auto">
          <a:xfrm>
            <a:off x="5292080" y="3645024"/>
            <a:ext cx="432048" cy="3096344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2B5A1D4-D91E-426D-9C95-75D502BF0ED8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8004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0.31892 -0.35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5E207387-B0DB-424E-8B30-6657D0A416FB}"/>
              </a:ext>
            </a:extLst>
          </p:cNvPr>
          <p:cNvGrpSpPr/>
          <p:nvPr/>
        </p:nvGrpSpPr>
        <p:grpSpPr>
          <a:xfrm>
            <a:off x="4644008" y="1700808"/>
            <a:ext cx="4248472" cy="1440160"/>
            <a:chOff x="4644008" y="1700808"/>
            <a:chExt cx="4248472" cy="14401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37F67F1-9456-4D2A-A58D-52C1EF629CCC}"/>
                </a:ext>
              </a:extLst>
            </p:cNvPr>
            <p:cNvSpPr/>
            <p:nvPr/>
          </p:nvSpPr>
          <p:spPr bwMode="auto">
            <a:xfrm>
              <a:off x="4644008" y="1772816"/>
              <a:ext cx="4248472" cy="136815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D459B1C2-9409-4392-81D2-DA08437DAB70}"/>
                </a:ext>
              </a:extLst>
            </p:cNvPr>
            <p:cNvCxnSpPr>
              <a:cxnSpLocks/>
              <a:stCxn id="149" idx="3"/>
            </p:cNvCxnSpPr>
            <p:nvPr/>
          </p:nvCxnSpPr>
          <p:spPr bwMode="auto">
            <a:xfrm>
              <a:off x="6553124" y="2508865"/>
              <a:ext cx="21233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FA621642-700E-496D-8372-24615F112EAB}"/>
                </a:ext>
              </a:extLst>
            </p:cNvPr>
            <p:cNvSpPr txBox="1"/>
            <p:nvPr/>
          </p:nvSpPr>
          <p:spPr>
            <a:xfrm>
              <a:off x="4860032" y="2308810"/>
              <a:ext cx="16930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Décodeur </a:t>
              </a:r>
              <a:r>
                <a:rPr lang="fr-FR" sz="2000" dirty="0" err="1"/>
                <a:t>Inst</a:t>
              </a:r>
              <a:r>
                <a:rPr lang="fr-FR" sz="2000" dirty="0"/>
                <a:t>.</a:t>
              </a:r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40A9037F-849E-472C-A8A8-7A2A62D80C75}"/>
                </a:ext>
              </a:extLst>
            </p:cNvPr>
            <p:cNvGrpSpPr/>
            <p:nvPr/>
          </p:nvGrpSpPr>
          <p:grpSpPr>
            <a:xfrm>
              <a:off x="680424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26BEF73D-4C1E-41FA-82F4-EE980ED06783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8BA8007F-F1D6-45DF-AD6D-ADE8D4B4B6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6095B229-3AC1-45A0-A64F-5767FD4FC7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84211D63-1720-4199-AD14-B81837B52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3BB486B-51B6-4852-B188-C77EBEE15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3E21180A-99DF-40BA-80AF-FA602120D60C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DE41F31C-32D8-403B-BE07-ECB5ACCD11FF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03C143CD-DCDD-47C2-8EDD-7B1530BB0751}"/>
                </a:ext>
              </a:extLst>
            </p:cNvPr>
            <p:cNvGrpSpPr/>
            <p:nvPr/>
          </p:nvGrpSpPr>
          <p:grpSpPr>
            <a:xfrm>
              <a:off x="7236296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ABA58BCD-5497-4ACE-AA56-8082947E1105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E1F39E0F-5154-4A11-9E0E-D296B0D8AE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D6643806-4922-4BCC-AB1A-3F77E6E225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428B564-FD89-48A3-BF45-CE84190F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A3BFB223-C830-46BE-A327-C47EFEBB25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71114B9-BAC0-4C0A-8F27-F8493D7FDF1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88E447EC-9818-4DE4-A7D6-DA63478BA6B7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3D0CB449-F75E-4E4E-90A5-E8073862BA7A}"/>
                </a:ext>
              </a:extLst>
            </p:cNvPr>
            <p:cNvGrpSpPr/>
            <p:nvPr/>
          </p:nvGrpSpPr>
          <p:grpSpPr>
            <a:xfrm>
              <a:off x="8244408" y="2348880"/>
              <a:ext cx="360040" cy="288032"/>
              <a:chOff x="6732240" y="3429000"/>
              <a:chExt cx="576064" cy="360040"/>
            </a:xfrm>
          </p:grpSpPr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DF0D8B0-EEAA-412D-A554-DFCE6CA6F651}"/>
                  </a:ext>
                </a:extLst>
              </p:cNvPr>
              <p:cNvCxnSpPr/>
              <p:nvPr/>
            </p:nvCxnSpPr>
            <p:spPr bwMode="auto">
              <a:xfrm>
                <a:off x="6732240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4BB3CD71-8BB9-4C49-8FD5-DFCA813222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64288" y="342900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81EFCC5A-270D-451F-BC43-F114BFA66D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76256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375D59B-FEC3-4217-9A09-996E0BE76C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020272" y="3429000"/>
                <a:ext cx="144016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1A885D0-0C41-4320-A2BE-7798CC18D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3224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9BEA61B2-408E-4953-9FE0-33A6C7F3ECE0}"/>
                  </a:ext>
                </a:extLst>
              </p:cNvPr>
              <p:cNvCxnSpPr/>
              <p:nvPr/>
            </p:nvCxnSpPr>
            <p:spPr bwMode="auto">
              <a:xfrm flipH="1">
                <a:off x="7092280" y="3429000"/>
                <a:ext cx="216024" cy="36004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B45440C5-00E6-46A3-A55D-E55DE603DEB0}"/>
                  </a:ext>
                </a:extLst>
              </p:cNvPr>
              <p:cNvCxnSpPr/>
              <p:nvPr/>
            </p:nvCxnSpPr>
            <p:spPr bwMode="auto">
              <a:xfrm>
                <a:off x="6948264" y="3789040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8B093FA3-EAC4-430F-B971-D50199F02458}"/>
                </a:ext>
              </a:extLst>
            </p:cNvPr>
            <p:cNvSpPr txBox="1"/>
            <p:nvPr/>
          </p:nvSpPr>
          <p:spPr>
            <a:xfrm>
              <a:off x="6804248" y="198884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0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117CE391-255B-4270-91A7-E7CC7989CFAD}"/>
                </a:ext>
              </a:extLst>
            </p:cNvPr>
            <p:cNvSpPr txBox="1"/>
            <p:nvPr/>
          </p:nvSpPr>
          <p:spPr>
            <a:xfrm>
              <a:off x="7261170" y="1988840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3B21C7C-FC52-4049-8E2F-4CEB814795CC}"/>
                </a:ext>
              </a:extLst>
            </p:cNvPr>
            <p:cNvSpPr txBox="1"/>
            <p:nvPr/>
          </p:nvSpPr>
          <p:spPr>
            <a:xfrm>
              <a:off x="8235309" y="1988840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31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BE4222F9-53D8-4DEF-AB10-69772969F310}"/>
                </a:ext>
              </a:extLst>
            </p:cNvPr>
            <p:cNvGrpSpPr/>
            <p:nvPr/>
          </p:nvGrpSpPr>
          <p:grpSpPr>
            <a:xfrm>
              <a:off x="6802582" y="1700808"/>
              <a:ext cx="1787236" cy="400110"/>
              <a:chOff x="6802582" y="1700808"/>
              <a:chExt cx="1787236" cy="400110"/>
            </a:xfrm>
          </p:grpSpPr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D41FB50-CF1E-411F-A0F4-893A55F1CD07}"/>
                  </a:ext>
                </a:extLst>
              </p:cNvPr>
              <p:cNvSpPr txBox="1"/>
              <p:nvPr/>
            </p:nvSpPr>
            <p:spPr>
              <a:xfrm>
                <a:off x="7146285" y="17008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warp</a:t>
                </a:r>
                <a:endParaRPr lang="fr-F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67F7DCE9-A8DE-4A18-ABDE-9F2A6DB85A94}"/>
                  </a:ext>
                </a:extLst>
              </p:cNvPr>
              <p:cNvSpPr/>
              <p:nvPr/>
            </p:nvSpPr>
            <p:spPr bwMode="auto">
              <a:xfrm>
                <a:off x="6802582" y="2054292"/>
                <a:ext cx="1787236" cy="45719"/>
              </a:xfrm>
              <a:custGeom>
                <a:avLst/>
                <a:gdLst>
                  <a:gd name="connsiteX0" fmla="*/ 0 w 1787236"/>
                  <a:gd name="connsiteY0" fmla="*/ 111171 h 111171"/>
                  <a:gd name="connsiteX1" fmla="*/ 928254 w 1787236"/>
                  <a:gd name="connsiteY1" fmla="*/ 335 h 111171"/>
                  <a:gd name="connsiteX2" fmla="*/ 1787236 w 1787236"/>
                  <a:gd name="connsiteY2" fmla="*/ 83462 h 11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236" h="111171">
                    <a:moveTo>
                      <a:pt x="0" y="111171"/>
                    </a:moveTo>
                    <a:cubicBezTo>
                      <a:pt x="315190" y="58062"/>
                      <a:pt x="630381" y="4953"/>
                      <a:pt x="928254" y="335"/>
                    </a:cubicBezTo>
                    <a:cubicBezTo>
                      <a:pt x="1226127" y="-4283"/>
                      <a:pt x="1506681" y="39589"/>
                      <a:pt x="1787236" y="834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95C63E4-436B-4536-AA2E-13C04043BF3E}"/>
              </a:ext>
            </a:extLst>
          </p:cNvPr>
          <p:cNvSpPr txBox="1"/>
          <p:nvPr/>
        </p:nvSpPr>
        <p:spPr>
          <a:xfrm>
            <a:off x="179512" y="1862534"/>
            <a:ext cx="41344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*BLOCK_SIZE_X + 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&lt; N;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algn="l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= Tab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800" b="1" dirty="0" err="1">
                <a:solidFill>
                  <a:srgbClr val="CC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fr-FR" sz="18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 ….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DED04F-6C07-4650-AAD4-1D1D314173F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313977" y="2508865"/>
            <a:ext cx="546055" cy="261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FD162F-595D-43FD-9C13-55FDAA20A3E5}"/>
              </a:ext>
            </a:extLst>
          </p:cNvPr>
          <p:cNvSpPr txBox="1"/>
          <p:nvPr/>
        </p:nvSpPr>
        <p:spPr>
          <a:xfrm>
            <a:off x="107504" y="4541058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0 : 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accès en séquentiel !!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1F46CF5-586C-4DA0-9049-1499A719FE33}"/>
              </a:ext>
            </a:extLst>
          </p:cNvPr>
          <p:cNvSpPr txBox="1"/>
          <p:nvPr/>
        </p:nvSpPr>
        <p:spPr>
          <a:xfrm>
            <a:off x="18550" y="1095127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Exemple 2D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b="1" dirty="0"/>
              <a:t> coalescent :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79D8E15-39B7-4684-A0E3-C55D4BFFD999}"/>
              </a:ext>
            </a:extLst>
          </p:cNvPr>
          <p:cNvGrpSpPr/>
          <p:nvPr/>
        </p:nvGrpSpPr>
        <p:grpSpPr>
          <a:xfrm>
            <a:off x="6802582" y="1700808"/>
            <a:ext cx="1787236" cy="400110"/>
            <a:chOff x="6802582" y="1700808"/>
            <a:chExt cx="1787236" cy="40011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3A81825-A906-4349-AEDB-AA892C547A77}"/>
                </a:ext>
              </a:extLst>
            </p:cNvPr>
            <p:cNvSpPr txBox="1"/>
            <p:nvPr/>
          </p:nvSpPr>
          <p:spPr>
            <a:xfrm>
              <a:off x="7146285" y="170080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  <a:endParaRPr lang="fr-F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F8F82ABF-B8CA-419C-BB40-F66381DAAF78}"/>
                </a:ext>
              </a:extLst>
            </p:cNvPr>
            <p:cNvSpPr/>
            <p:nvPr/>
          </p:nvSpPr>
          <p:spPr bwMode="auto">
            <a:xfrm>
              <a:off x="6802582" y="2054292"/>
              <a:ext cx="1787236" cy="45719"/>
            </a:xfrm>
            <a:custGeom>
              <a:avLst/>
              <a:gdLst>
                <a:gd name="connsiteX0" fmla="*/ 0 w 1787236"/>
                <a:gd name="connsiteY0" fmla="*/ 111171 h 111171"/>
                <a:gd name="connsiteX1" fmla="*/ 928254 w 1787236"/>
                <a:gd name="connsiteY1" fmla="*/ 335 h 111171"/>
                <a:gd name="connsiteX2" fmla="*/ 1787236 w 1787236"/>
                <a:gd name="connsiteY2" fmla="*/ 83462 h 1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236" h="111171">
                  <a:moveTo>
                    <a:pt x="0" y="111171"/>
                  </a:moveTo>
                  <a:cubicBezTo>
                    <a:pt x="315190" y="58062"/>
                    <a:pt x="630381" y="4953"/>
                    <a:pt x="928254" y="335"/>
                  </a:cubicBezTo>
                  <a:cubicBezTo>
                    <a:pt x="1226127" y="-4283"/>
                    <a:pt x="1506681" y="39589"/>
                    <a:pt x="1787236" y="8346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26F3E16-C041-495A-8A1B-58A3DB8E9391}"/>
              </a:ext>
            </a:extLst>
          </p:cNvPr>
          <p:cNvSpPr txBox="1"/>
          <p:nvPr/>
        </p:nvSpPr>
        <p:spPr>
          <a:xfrm>
            <a:off x="429453" y="3645024"/>
            <a:ext cx="32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lit une 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3234A95-3F63-4113-A5F1-9912A55F745D}"/>
              </a:ext>
            </a:extLst>
          </p:cNvPr>
          <p:cNvSpPr txBox="1"/>
          <p:nvPr/>
        </p:nvSpPr>
        <p:spPr>
          <a:xfrm>
            <a:off x="107504" y="54899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 (peu importante)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à une adresse multiple de 32 mots mémoire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47E8D771-EF88-46CB-9C4D-FC064B805A9D}"/>
              </a:ext>
            </a:extLst>
          </p:cNvPr>
          <p:cNvGrpSpPr/>
          <p:nvPr/>
        </p:nvGrpSpPr>
        <p:grpSpPr>
          <a:xfrm>
            <a:off x="6804248" y="2681210"/>
            <a:ext cx="1728192" cy="216024"/>
            <a:chOff x="3995936" y="4941168"/>
            <a:chExt cx="1728192" cy="216024"/>
          </a:xfrm>
        </p:grpSpPr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A2815669-EE82-410A-B5C4-E24BE67253D6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9BB30FD3-B82C-4193-9957-7CBEDD17AFAF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3AC0788-811C-4B57-84F8-A3DB11191793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E5667A25-B4E0-404F-9D96-330FD6AF9B33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64267FF-1130-4D0A-9FD5-95B2CE6EA583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0CF65069-435F-4696-BA5E-B7E4C240D8BF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457BF0A0-15C9-41B2-8445-662E10352794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7407F588-1179-4BF1-A3FB-91C69730D49F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CEA6D38B-E049-46B0-A1BE-6ECBAFE5EFBC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FC8E4360-7079-4991-A58A-3F915047CD7F}"/>
              </a:ext>
            </a:extLst>
          </p:cNvPr>
          <p:cNvGrpSpPr/>
          <p:nvPr/>
        </p:nvGrpSpPr>
        <p:grpSpPr>
          <a:xfrm>
            <a:off x="7236296" y="2952654"/>
            <a:ext cx="1728192" cy="216024"/>
            <a:chOff x="3995936" y="4941168"/>
            <a:chExt cx="1728192" cy="216024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C84FF13D-D276-4BC5-9A93-689BFD31FC14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D981FE31-A0C8-42F5-90B0-51A6F925E46D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96E61DD-F959-420B-BC48-388DE321F4BC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C2C1A2C3-3BAA-4ACF-A2EC-8CCB798188AC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0AC373D5-8480-4335-AE22-0DA0D5916C16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479FF22-5CCD-4C37-B00B-F628B5821E24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79FCBB7-B26D-4F24-8107-19C57FFF8FE0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D92A1AE8-16F5-4D3F-9FC1-FBBDCF63ABBA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Connecteur droit 219">
              <a:extLst>
                <a:ext uri="{FF2B5EF4-FFF2-40B4-BE49-F238E27FC236}">
                  <a16:creationId xmlns:a16="http://schemas.microsoft.com/office/drawing/2014/main" id="{F2A18175-BC27-4001-90E9-B4E9B8DBEA54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ECEB13B1-B423-447E-8BAE-D6AC0DBF3927}"/>
              </a:ext>
            </a:extLst>
          </p:cNvPr>
          <p:cNvGrpSpPr/>
          <p:nvPr/>
        </p:nvGrpSpPr>
        <p:grpSpPr>
          <a:xfrm>
            <a:off x="8279904" y="3236702"/>
            <a:ext cx="1728192" cy="216024"/>
            <a:chOff x="3995936" y="4941168"/>
            <a:chExt cx="1728192" cy="216024"/>
          </a:xfrm>
        </p:grpSpPr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1D223F63-BE7C-4FE8-AD25-A0CDC8DDC913}"/>
                </a:ext>
              </a:extLst>
            </p:cNvPr>
            <p:cNvGrpSpPr/>
            <p:nvPr/>
          </p:nvGrpSpPr>
          <p:grpSpPr>
            <a:xfrm>
              <a:off x="3995936" y="5013176"/>
              <a:ext cx="1728192" cy="144016"/>
              <a:chOff x="3995936" y="5733256"/>
              <a:chExt cx="1728192" cy="144016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C567C7CB-C689-4601-86CB-01CC56626CE9}"/>
                  </a:ext>
                </a:extLst>
              </p:cNvPr>
              <p:cNvCxnSpPr/>
              <p:nvPr/>
            </p:nvCxnSpPr>
            <p:spPr bwMode="auto">
              <a:xfrm>
                <a:off x="3995936" y="587727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7E238596-6CF7-48D9-AEFD-3C6A648DD9D9}"/>
                  </a:ext>
                </a:extLst>
              </p:cNvPr>
              <p:cNvCxnSpPr/>
              <p:nvPr/>
            </p:nvCxnSpPr>
            <p:spPr bwMode="auto">
              <a:xfrm>
                <a:off x="399593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B3241181-52E8-42E2-ADEE-2E061E24C47C}"/>
                  </a:ext>
                </a:extLst>
              </p:cNvPr>
              <p:cNvCxnSpPr/>
              <p:nvPr/>
            </p:nvCxnSpPr>
            <p:spPr bwMode="auto">
              <a:xfrm>
                <a:off x="428396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27B66CE8-A898-47AB-8B8C-FAD96E0868F8}"/>
                  </a:ext>
                </a:extLst>
              </p:cNvPr>
              <p:cNvCxnSpPr/>
              <p:nvPr/>
            </p:nvCxnSpPr>
            <p:spPr bwMode="auto">
              <a:xfrm>
                <a:off x="4572000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1D484E1C-9671-430D-8A8A-CEABD583D935}"/>
                  </a:ext>
                </a:extLst>
              </p:cNvPr>
              <p:cNvCxnSpPr/>
              <p:nvPr/>
            </p:nvCxnSpPr>
            <p:spPr bwMode="auto">
              <a:xfrm>
                <a:off x="5436096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F36130E1-AE34-4DAF-8F29-921B4C070C23}"/>
                  </a:ext>
                </a:extLst>
              </p:cNvPr>
              <p:cNvCxnSpPr/>
              <p:nvPr/>
            </p:nvCxnSpPr>
            <p:spPr bwMode="auto">
              <a:xfrm>
                <a:off x="5724128" y="573325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251E1709-CE9F-411B-9D0A-5DAFC48FCBF6}"/>
                </a:ext>
              </a:extLst>
            </p:cNvPr>
            <p:cNvCxnSpPr/>
            <p:nvPr/>
          </p:nvCxnSpPr>
          <p:spPr bwMode="auto">
            <a:xfrm>
              <a:off x="4716016" y="5013176"/>
              <a:ext cx="5760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BBB9FA84-FC99-44D0-A5D4-AAAEA8887948}"/>
                </a:ext>
              </a:extLst>
            </p:cNvPr>
            <p:cNvSpPr/>
            <p:nvPr/>
          </p:nvSpPr>
          <p:spPr bwMode="auto">
            <a:xfrm>
              <a:off x="4067944" y="494116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68FF65F6-29F8-4D31-BAB8-344416BF4F96}"/>
              </a:ext>
            </a:extLst>
          </p:cNvPr>
          <p:cNvSpPr txBox="1"/>
          <p:nvPr/>
        </p:nvSpPr>
        <p:spPr>
          <a:xfrm rot="20495194">
            <a:off x="7151559" y="474303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Aucune coalescence !</a:t>
            </a:r>
          </a:p>
        </p:txBody>
      </p:sp>
      <p:sp>
        <p:nvSpPr>
          <p:cNvPr id="184" name="Rectangle 3">
            <a:extLst>
              <a:ext uri="{FF2B5EF4-FFF2-40B4-BE49-F238E27FC236}">
                <a16:creationId xmlns:a16="http://schemas.microsoft.com/office/drawing/2014/main" id="{D5D59EC6-D6D3-479F-B897-3A0A16DAD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 1 ligne sur tableau 2D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1FE1EF71-7E3F-4AC2-B796-8144881A5C53}"/>
              </a:ext>
            </a:extLst>
          </p:cNvPr>
          <p:cNvGrpSpPr/>
          <p:nvPr/>
        </p:nvGrpSpPr>
        <p:grpSpPr>
          <a:xfrm>
            <a:off x="5361709" y="3789040"/>
            <a:ext cx="1748052" cy="2880320"/>
            <a:chOff x="5361709" y="3789040"/>
            <a:chExt cx="1748052" cy="288032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C41E7F1-8DA9-4BFC-83BC-0D39F5CB4838}"/>
                </a:ext>
              </a:extLst>
            </p:cNvPr>
            <p:cNvSpPr/>
            <p:nvPr/>
          </p:nvSpPr>
          <p:spPr bwMode="auto">
            <a:xfrm>
              <a:off x="538053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7F73730-DD49-4D02-AD32-226F64AD4E4D}"/>
                </a:ext>
              </a:extLst>
            </p:cNvPr>
            <p:cNvSpPr/>
            <p:nvPr/>
          </p:nvSpPr>
          <p:spPr bwMode="auto">
            <a:xfrm>
              <a:off x="5668569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A277CDD-31CB-4AA7-B895-12DD492873AC}"/>
                </a:ext>
              </a:extLst>
            </p:cNvPr>
            <p:cNvSpPr/>
            <p:nvPr/>
          </p:nvSpPr>
          <p:spPr bwMode="auto">
            <a:xfrm>
              <a:off x="6820697" y="4571836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3B8B8DE7-000F-45E6-A37D-DBA77BD46E1D}"/>
                </a:ext>
              </a:extLst>
            </p:cNvPr>
            <p:cNvSpPr/>
            <p:nvPr/>
          </p:nvSpPr>
          <p:spPr bwMode="auto">
            <a:xfrm>
              <a:off x="5452545" y="4643844"/>
              <a:ext cx="144016" cy="14401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16DA40-0A49-40B2-AB7E-B4DFDDAFB9E7}"/>
                </a:ext>
              </a:extLst>
            </p:cNvPr>
            <p:cNvSpPr/>
            <p:nvPr/>
          </p:nvSpPr>
          <p:spPr bwMode="auto">
            <a:xfrm>
              <a:off x="538053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CAF6C1-992B-4A1D-9185-72F2B7B11C8A}"/>
                </a:ext>
              </a:extLst>
            </p:cNvPr>
            <p:cNvSpPr/>
            <p:nvPr/>
          </p:nvSpPr>
          <p:spPr bwMode="auto">
            <a:xfrm>
              <a:off x="5668569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B1D34A-DC77-4895-93BE-91A6B37A6C3F}"/>
                </a:ext>
              </a:extLst>
            </p:cNvPr>
            <p:cNvSpPr/>
            <p:nvPr/>
          </p:nvSpPr>
          <p:spPr bwMode="auto">
            <a:xfrm>
              <a:off x="6820697" y="485986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91FC1A62-582B-401E-8411-322DD13FA3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75564" y="4859868"/>
              <a:ext cx="1731818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72A112D9-6BBB-46D6-B1CC-75B5F842B8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147900"/>
              <a:ext cx="1729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FC490D0-AE87-4C9F-B064-2BFF57A0E645}"/>
                </a:ext>
              </a:extLst>
            </p:cNvPr>
            <p:cNvSpPr/>
            <p:nvPr/>
          </p:nvSpPr>
          <p:spPr bwMode="auto">
            <a:xfrm>
              <a:off x="538053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AF6F59-F52B-47FF-B128-3955BA483853}"/>
                </a:ext>
              </a:extLst>
            </p:cNvPr>
            <p:cNvSpPr/>
            <p:nvPr/>
          </p:nvSpPr>
          <p:spPr bwMode="auto">
            <a:xfrm>
              <a:off x="5668569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5521E78-9405-49F7-AADE-C71A2AA82379}"/>
                </a:ext>
              </a:extLst>
            </p:cNvPr>
            <p:cNvSpPr/>
            <p:nvPr/>
          </p:nvSpPr>
          <p:spPr bwMode="auto">
            <a:xfrm>
              <a:off x="6820697" y="5579948"/>
              <a:ext cx="28803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42043967-F4E1-4131-9A7B-58E710DA33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1709" y="557994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62324A3-3369-411F-971E-7319293EDE96}"/>
                </a:ext>
              </a:extLst>
            </p:cNvPr>
            <p:cNvSpPr/>
            <p:nvPr/>
          </p:nvSpPr>
          <p:spPr bwMode="auto">
            <a:xfrm>
              <a:off x="5724128" y="4653136"/>
              <a:ext cx="144016" cy="14401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223A67-1B7B-49BF-A8EC-57BB961E5EF5}"/>
                </a:ext>
              </a:extLst>
            </p:cNvPr>
            <p:cNvSpPr/>
            <p:nvPr/>
          </p:nvSpPr>
          <p:spPr bwMode="auto">
            <a:xfrm>
              <a:off x="5724128" y="4931876"/>
              <a:ext cx="144016" cy="144016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6267D25-2414-4655-85C9-5ACEF54E3226}"/>
                </a:ext>
              </a:extLst>
            </p:cNvPr>
            <p:cNvSpPr/>
            <p:nvPr/>
          </p:nvSpPr>
          <p:spPr bwMode="auto">
            <a:xfrm>
              <a:off x="5724128" y="5661248"/>
              <a:ext cx="144016" cy="14401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riangle isocèle 192">
              <a:extLst>
                <a:ext uri="{FF2B5EF4-FFF2-40B4-BE49-F238E27FC236}">
                  <a16:creationId xmlns:a16="http://schemas.microsoft.com/office/drawing/2014/main" id="{02AC86B9-AF74-4EA0-BC2C-57353FC6A2F4}"/>
                </a:ext>
              </a:extLst>
            </p:cNvPr>
            <p:cNvSpPr/>
            <p:nvPr/>
          </p:nvSpPr>
          <p:spPr bwMode="auto">
            <a:xfrm>
              <a:off x="6876256" y="4653136"/>
              <a:ext cx="144016" cy="122312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riangle isocèle 193">
              <a:extLst>
                <a:ext uri="{FF2B5EF4-FFF2-40B4-BE49-F238E27FC236}">
                  <a16:creationId xmlns:a16="http://schemas.microsoft.com/office/drawing/2014/main" id="{3F9246CE-9ED0-496E-B7D1-1D94138B445C}"/>
                </a:ext>
              </a:extLst>
            </p:cNvPr>
            <p:cNvSpPr/>
            <p:nvPr/>
          </p:nvSpPr>
          <p:spPr bwMode="auto">
            <a:xfrm>
              <a:off x="6876256" y="4941168"/>
              <a:ext cx="144016" cy="122312"/>
            </a:xfrm>
            <a:prstGeom prst="triangl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riangle isocèle 194">
              <a:extLst>
                <a:ext uri="{FF2B5EF4-FFF2-40B4-BE49-F238E27FC236}">
                  <a16:creationId xmlns:a16="http://schemas.microsoft.com/office/drawing/2014/main" id="{254A8891-6A2B-4CF1-89CB-CD90584F0BFE}"/>
                </a:ext>
              </a:extLst>
            </p:cNvPr>
            <p:cNvSpPr/>
            <p:nvPr/>
          </p:nvSpPr>
          <p:spPr bwMode="auto">
            <a:xfrm>
              <a:off x="6876256" y="5661248"/>
              <a:ext cx="144016" cy="122312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7935D861-CFDE-4AA4-8057-E79B6788D696}"/>
                </a:ext>
              </a:extLst>
            </p:cNvPr>
            <p:cNvSpPr/>
            <p:nvPr/>
          </p:nvSpPr>
          <p:spPr bwMode="auto">
            <a:xfrm>
              <a:off x="5436096" y="4941168"/>
              <a:ext cx="144016" cy="144016"/>
            </a:xfrm>
            <a:prstGeom prst="ellipse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A91E7993-27F0-4819-AAF5-49B451132399}"/>
                </a:ext>
              </a:extLst>
            </p:cNvPr>
            <p:cNvSpPr/>
            <p:nvPr/>
          </p:nvSpPr>
          <p:spPr bwMode="auto">
            <a:xfrm>
              <a:off x="5436096" y="5661248"/>
              <a:ext cx="144016" cy="1440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031ABDFE-F5E0-4334-ACAB-43B07206E0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5877272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F5AAA972-CA01-4AB4-9CB8-52B2B79083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88" y="4581128"/>
              <a:ext cx="1745673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7AFE5DB0-DD61-4B0E-B6FA-6AA4DBCA039B}"/>
                </a:ext>
              </a:extLst>
            </p:cNvPr>
            <p:cNvGrpSpPr/>
            <p:nvPr/>
          </p:nvGrpSpPr>
          <p:grpSpPr>
            <a:xfrm>
              <a:off x="5364088" y="3789040"/>
              <a:ext cx="1745673" cy="2880320"/>
              <a:chOff x="5364088" y="3789040"/>
              <a:chExt cx="1745673" cy="2880320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60B1DBF-19D4-482B-9EEF-930080C39508}"/>
                  </a:ext>
                </a:extLst>
              </p:cNvPr>
              <p:cNvSpPr/>
              <p:nvPr/>
            </p:nvSpPr>
            <p:spPr bwMode="auto">
              <a:xfrm>
                <a:off x="5364088" y="3789040"/>
                <a:ext cx="1743294" cy="28803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5" name="Groupe 204">
                <a:extLst>
                  <a:ext uri="{FF2B5EF4-FFF2-40B4-BE49-F238E27FC236}">
                    <a16:creationId xmlns:a16="http://schemas.microsoft.com/office/drawing/2014/main" id="{5C703772-2FC0-406A-9341-7EA6AB88F013}"/>
                  </a:ext>
                </a:extLst>
              </p:cNvPr>
              <p:cNvGrpSpPr/>
              <p:nvPr/>
            </p:nvGrpSpPr>
            <p:grpSpPr>
              <a:xfrm>
                <a:off x="5364088" y="6381328"/>
                <a:ext cx="1745673" cy="288032"/>
                <a:chOff x="5364088" y="6381328"/>
                <a:chExt cx="1745673" cy="288032"/>
              </a:xfrm>
            </p:grpSpPr>
            <p:cxnSp>
              <p:nvCxnSpPr>
                <p:cNvPr id="231" name="Connecteur droit 230">
                  <a:extLst>
                    <a:ext uri="{FF2B5EF4-FFF2-40B4-BE49-F238E27FC236}">
                      <a16:creationId xmlns:a16="http://schemas.microsoft.com/office/drawing/2014/main" id="{BECC6ACD-0D54-433B-B3A2-776F41009D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6381328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106D79D-8514-4395-81B7-F091151785C4}"/>
                    </a:ext>
                  </a:extLst>
                </p:cNvPr>
                <p:cNvSpPr/>
                <p:nvPr/>
              </p:nvSpPr>
              <p:spPr bwMode="auto">
                <a:xfrm>
                  <a:off x="680424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0E0CCD9-51DF-44D6-ADB2-28BFE7B9E3ED}"/>
                    </a:ext>
                  </a:extLst>
                </p:cNvPr>
                <p:cNvSpPr/>
                <p:nvPr/>
              </p:nvSpPr>
              <p:spPr bwMode="auto">
                <a:xfrm>
                  <a:off x="5364088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FEF753E8-1CD3-4A67-A2F1-5B2EB2D30ABD}"/>
                    </a:ext>
                  </a:extLst>
                </p:cNvPr>
                <p:cNvSpPr/>
                <p:nvPr/>
              </p:nvSpPr>
              <p:spPr bwMode="auto">
                <a:xfrm>
                  <a:off x="5652120" y="6381328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6" name="Groupe 205">
                <a:extLst>
                  <a:ext uri="{FF2B5EF4-FFF2-40B4-BE49-F238E27FC236}">
                    <a16:creationId xmlns:a16="http://schemas.microsoft.com/office/drawing/2014/main" id="{C7DF1D47-5C67-44F0-8177-1256577EFAC3}"/>
                  </a:ext>
                </a:extLst>
              </p:cNvPr>
              <p:cNvGrpSpPr/>
              <p:nvPr/>
            </p:nvGrpSpPr>
            <p:grpSpPr>
              <a:xfrm>
                <a:off x="5364088" y="3789040"/>
                <a:ext cx="1745673" cy="288032"/>
                <a:chOff x="5364088" y="3789040"/>
                <a:chExt cx="1745673" cy="288032"/>
              </a:xfrm>
            </p:grpSpPr>
            <p:cxnSp>
              <p:nvCxnSpPr>
                <p:cNvPr id="227" name="Connecteur droit 226">
                  <a:extLst>
                    <a:ext uri="{FF2B5EF4-FFF2-40B4-BE49-F238E27FC236}">
                      <a16:creationId xmlns:a16="http://schemas.microsoft.com/office/drawing/2014/main" id="{0EADD9A8-7940-45D6-B8B2-F3F4C4B3D2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364088" y="4077072"/>
                  <a:ext cx="1745673" cy="0"/>
                </a:xfrm>
                <a:prstGeom prst="line">
                  <a:avLst/>
                </a:prstGeom>
                <a:solidFill>
                  <a:srgbClr val="FFFF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9634EA1-4BB6-4229-986D-8F6C4B64CD28}"/>
                    </a:ext>
                  </a:extLst>
                </p:cNvPr>
                <p:cNvSpPr/>
                <p:nvPr/>
              </p:nvSpPr>
              <p:spPr bwMode="auto">
                <a:xfrm>
                  <a:off x="680424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A1A069AC-25CB-4EBA-8FEF-FC227A4AE244}"/>
                    </a:ext>
                  </a:extLst>
                </p:cNvPr>
                <p:cNvSpPr/>
                <p:nvPr/>
              </p:nvSpPr>
              <p:spPr bwMode="auto">
                <a:xfrm>
                  <a:off x="5364088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C3006926-0D4F-4BB1-A221-60A533B9DFB4}"/>
                    </a:ext>
                  </a:extLst>
                </p:cNvPr>
                <p:cNvSpPr/>
                <p:nvPr/>
              </p:nvSpPr>
              <p:spPr bwMode="auto">
                <a:xfrm>
                  <a:off x="5652120" y="3789040"/>
                  <a:ext cx="288032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E012992B-6619-4C10-9D63-2E5840D953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41490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09A6FEAB-D8A3-4A24-BAB8-6123EE003D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949280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050BB14-3963-432E-BBAC-05CA13DB4E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5229200"/>
              <a:ext cx="0" cy="288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BCF6C886-EA0E-435D-943B-9A26759E822C}"/>
              </a:ext>
            </a:extLst>
          </p:cNvPr>
          <p:cNvGrpSpPr/>
          <p:nvPr/>
        </p:nvGrpSpPr>
        <p:grpSpPr>
          <a:xfrm>
            <a:off x="3405279" y="6453336"/>
            <a:ext cx="2140115" cy="369332"/>
            <a:chOff x="3405279" y="6453336"/>
            <a:chExt cx="2140115" cy="369332"/>
          </a:xfrm>
        </p:grpSpPr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0A8BE1CB-0BC3-4475-A595-2A25B47090D4}"/>
                </a:ext>
              </a:extLst>
            </p:cNvPr>
            <p:cNvSpPr txBox="1"/>
            <p:nvPr/>
          </p:nvSpPr>
          <p:spPr>
            <a:xfrm>
              <a:off x="3405279" y="645333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 k.32.4Bytes</a:t>
              </a:r>
            </a:p>
          </p:txBody>
        </p:sp>
        <p:sp>
          <p:nvSpPr>
            <p:cNvPr id="237" name="Forme libre : forme 236">
              <a:extLst>
                <a:ext uri="{FF2B5EF4-FFF2-40B4-BE49-F238E27FC236}">
                  <a16:creationId xmlns:a16="http://schemas.microsoft.com/office/drawing/2014/main" id="{ECD2B576-61B3-4AD9-8229-579E47908B3C}"/>
                </a:ext>
              </a:extLst>
            </p:cNvPr>
            <p:cNvSpPr/>
            <p:nvPr/>
          </p:nvSpPr>
          <p:spPr bwMode="auto">
            <a:xfrm>
              <a:off x="4837471" y="6525344"/>
              <a:ext cx="707923" cy="244166"/>
            </a:xfrm>
            <a:custGeom>
              <a:avLst/>
              <a:gdLst>
                <a:gd name="connsiteX0" fmla="*/ 0 w 707923"/>
                <a:gd name="connsiteY0" fmla="*/ 132736 h 132736"/>
                <a:gd name="connsiteX1" fmla="*/ 707923 w 707923"/>
                <a:gd name="connsiteY1" fmla="*/ 132736 h 132736"/>
                <a:gd name="connsiteX2" fmla="*/ 707923 w 707923"/>
                <a:gd name="connsiteY2" fmla="*/ 0 h 1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23" h="132736">
                  <a:moveTo>
                    <a:pt x="0" y="132736"/>
                  </a:moveTo>
                  <a:lnTo>
                    <a:pt x="707923" y="132736"/>
                  </a:lnTo>
                  <a:lnTo>
                    <a:pt x="707923" y="0"/>
                  </a:ln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6FCE691-C00B-4DB7-B317-46B21B4045D6}"/>
              </a:ext>
            </a:extLst>
          </p:cNvPr>
          <p:cNvSpPr/>
          <p:nvPr/>
        </p:nvSpPr>
        <p:spPr bwMode="auto">
          <a:xfrm>
            <a:off x="5292080" y="3645024"/>
            <a:ext cx="432048" cy="3096344"/>
          </a:xfrm>
          <a:prstGeom prst="rect">
            <a:avLst/>
          </a:prstGeom>
          <a:noFill/>
          <a:ln w="381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DF1C3E3-8B99-4947-BDD0-226177475C4B}"/>
              </a:ext>
            </a:extLst>
          </p:cNvPr>
          <p:cNvSpPr txBox="1"/>
          <p:nvPr/>
        </p:nvSpPr>
        <p:spPr>
          <a:xfrm>
            <a:off x="72000" y="1494000"/>
            <a:ext cx="286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Code de chaque thread</a:t>
            </a:r>
          </a:p>
        </p:txBody>
      </p:sp>
    </p:spTree>
    <p:extLst>
      <p:ext uri="{BB962C8B-B14F-4D97-AF65-F5344CB8AC3E}">
        <p14:creationId xmlns:p14="http://schemas.microsoft.com/office/powerpoint/2010/main" val="333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3246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Modèle d’exécution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FA38CFC1-8A66-4F40-870E-34EAD0041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5CB5B2-26B2-4A3C-843D-D4CB95C75861}"/>
              </a:ext>
            </a:extLst>
          </p:cNvPr>
          <p:cNvSpPr txBox="1"/>
          <p:nvPr/>
        </p:nvSpPr>
        <p:spPr>
          <a:xfrm>
            <a:off x="366344" y="1589433"/>
            <a:ext cx="856779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suit un modèle d’exécution </a:t>
            </a:r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décodeur d’instruction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thread hardware (ou ALU) fait la même chose que les autres en même temps, ou bien ne fait rien</a:t>
            </a:r>
          </a:p>
          <a:p>
            <a:pPr algn="l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bloc (de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 de threads suit un modèle </a:t>
            </a:r>
            <a:r>
              <a:rPr lang="fr-F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(NVIDIA)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threads sont synchronisés par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ne sont pas synchronisés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bloc se termine quand tous les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sont terminés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F34214E-A8C6-4F34-9AFB-873698BD5B64}"/>
              </a:ext>
            </a:extLst>
          </p:cNvPr>
          <p:cNvGrpSpPr/>
          <p:nvPr/>
        </p:nvGrpSpPr>
        <p:grpSpPr>
          <a:xfrm>
            <a:off x="206124" y="5102842"/>
            <a:ext cx="8697084" cy="707886"/>
            <a:chOff x="206124" y="5102842"/>
            <a:chExt cx="8697084" cy="70788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A20D87F-50E5-4188-84AF-7B5621BC6542}"/>
                </a:ext>
              </a:extLst>
            </p:cNvPr>
            <p:cNvSpPr txBox="1"/>
            <p:nvPr/>
          </p:nvSpPr>
          <p:spPr>
            <a:xfrm>
              <a:off x="206124" y="5102842"/>
              <a:ext cx="75299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Parfois il est plus simple de raisonner sur le bloc (en SIMT) plutôt que sur les </a:t>
              </a:r>
              <a:r>
                <a:rPr lang="fr-FR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warps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>
                  <a:latin typeface="Arial" panose="020B0604020202020204" pitchFamily="34" charset="0"/>
                  <a:cs typeface="Arial" panose="020B0604020202020204" pitchFamily="34" charset="0"/>
                </a:rPr>
                <a:t>(SIMD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) pour concevoir un code coalescent </a:t>
              </a:r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58514D4C-DC55-4B8B-80E6-28513DAF1B4F}"/>
                </a:ext>
              </a:extLst>
            </p:cNvPr>
            <p:cNvSpPr/>
            <p:nvPr/>
          </p:nvSpPr>
          <p:spPr bwMode="auto">
            <a:xfrm>
              <a:off x="7924800" y="5225143"/>
              <a:ext cx="978408" cy="484632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7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427163" y="6180138"/>
            <a:ext cx="2133600" cy="461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/>
              <a:t>CPU + 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Principaux concepts d’architecture</a:t>
            </a:r>
            <a:endParaRPr lang="fr-FR" sz="3600" b="1" dirty="0"/>
          </a:p>
        </p:txBody>
      </p:sp>
      <p:sp>
        <p:nvSpPr>
          <p:cNvPr id="8196" name="AutoShape 6"/>
          <p:cNvSpPr>
            <a:spLocks noChangeAspect="1" noChangeArrowheads="1" noTextEdit="1"/>
          </p:cNvSpPr>
          <p:nvPr/>
        </p:nvSpPr>
        <p:spPr bwMode="auto">
          <a:xfrm>
            <a:off x="4484688" y="1057275"/>
            <a:ext cx="448945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1057275"/>
            <a:ext cx="4500562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3449638" y="61372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7392988" y="65786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0" y="1039813"/>
            <a:ext cx="42624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GPU est un ensemble de N</a:t>
            </a:r>
          </a:p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petites machines SIMD indépendantes et partageant une mémoire globale : 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« multiprocesseurs » 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0" y="3203575"/>
            <a:ext cx="48958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multiprocesseur est 1 petite </a:t>
            </a:r>
          </a:p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 SIMD avec :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 « ALU » synchronisés (k = 32),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 décodeur d’instructions,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 types de mémoires partagées 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entre toutes les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32K-128K registres distribués entre les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(63-255 propres à chaque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307975" y="1674813"/>
            <a:ext cx="4406900" cy="2173287"/>
            <a:chOff x="308761" y="1674418"/>
            <a:chExt cx="4405743" cy="2173187"/>
          </a:xfrm>
        </p:grpSpPr>
        <p:sp>
          <p:nvSpPr>
            <p:cNvPr id="8203" name="Carré corné 9"/>
            <p:cNvSpPr>
              <a:spLocks noChangeArrowheads="1"/>
            </p:cNvSpPr>
            <p:nvPr/>
          </p:nvSpPr>
          <p:spPr bwMode="auto">
            <a:xfrm>
              <a:off x="308761" y="1674418"/>
              <a:ext cx="3895099" cy="1484416"/>
            </a:xfrm>
            <a:prstGeom prst="foldedCorner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2000" b="1" dirty="0">
                  <a:latin typeface="Arial" charset="0"/>
                  <a:cs typeface="Arial" charset="0"/>
                </a:rPr>
                <a:t>Terminologie 2 :</a:t>
              </a:r>
            </a:p>
            <a:p>
              <a:endParaRPr lang="fr-FR" sz="700" dirty="0">
                <a:latin typeface="Arial" charset="0"/>
                <a:cs typeface="Arial" charset="0"/>
              </a:endParaRPr>
            </a:p>
            <a:p>
              <a:r>
                <a:rPr lang="fr-FR" sz="2000" dirty="0" err="1">
                  <a:latin typeface="Arial" charset="0"/>
                  <a:cs typeface="Arial" charset="0"/>
                </a:rPr>
                <a:t>Multiprocessor</a:t>
              </a:r>
              <a:r>
                <a:rPr lang="fr-FR" sz="2000" dirty="0">
                  <a:latin typeface="Arial" charset="0"/>
                  <a:cs typeface="Arial" charset="0"/>
                </a:rPr>
                <a:t> = </a:t>
              </a:r>
              <a:r>
                <a:rPr lang="fr-FR" sz="2000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Cœur</a:t>
              </a:r>
              <a:r>
                <a:rPr lang="fr-FR" sz="2000" b="1" dirty="0">
                  <a:latin typeface="Arial" charset="0"/>
                  <a:cs typeface="Arial" charset="0"/>
                </a:rPr>
                <a:t> GPU ?</a:t>
              </a:r>
              <a:endParaRPr lang="fr-FR" sz="2000" dirty="0">
                <a:latin typeface="Arial" charset="0"/>
                <a:cs typeface="Arial" charset="0"/>
              </a:endParaRPr>
            </a:p>
            <a:p>
              <a:endParaRPr lang="fr-FR" sz="1400" dirty="0">
                <a:latin typeface="Arial" charset="0"/>
                <a:cs typeface="Arial" charset="0"/>
              </a:endParaRPr>
            </a:p>
            <a:p>
              <a:r>
                <a:rPr lang="fr-FR" sz="2000" dirty="0">
                  <a:latin typeface="Arial" charset="0"/>
                  <a:cs typeface="Arial" charset="0"/>
                </a:rPr>
                <a:t>Processor (petite unité de calcul)</a:t>
              </a:r>
            </a:p>
          </p:txBody>
        </p:sp>
        <p:cxnSp>
          <p:nvCxnSpPr>
            <p:cNvPr id="8204" name="Connecteur droit avec flèche 11"/>
            <p:cNvCxnSpPr>
              <a:cxnSpLocks noChangeShapeType="1"/>
            </p:cNvCxnSpPr>
            <p:nvPr/>
          </p:nvCxnSpPr>
          <p:spPr bwMode="auto">
            <a:xfrm>
              <a:off x="4066832" y="2415225"/>
              <a:ext cx="600171" cy="185470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205" name="Connecteur droit avec flèche 12"/>
            <p:cNvCxnSpPr>
              <a:cxnSpLocks noChangeShapeType="1"/>
            </p:cNvCxnSpPr>
            <p:nvPr/>
          </p:nvCxnSpPr>
          <p:spPr bwMode="auto">
            <a:xfrm>
              <a:off x="3526971" y="2945081"/>
              <a:ext cx="1187533" cy="902524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294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1022350"/>
            <a:ext cx="638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Kernel utilisant la mémoire globale et des registres</a:t>
            </a:r>
          </a:p>
        </p:txBody>
      </p:sp>
      <p:sp>
        <p:nvSpPr>
          <p:cNvPr id="29701" name="Text Box 12"/>
          <p:cNvSpPr txBox="1">
            <a:spLocks noChangeArrowheads="1"/>
          </p:cNvSpPr>
          <p:nvPr/>
        </p:nvSpPr>
        <p:spPr bwMode="auto">
          <a:xfrm>
            <a:off x="293093" y="1348758"/>
            <a:ext cx="83856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Une barre de threads par bloc, et une barre de blocs par grille (un choix)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Un thread réalise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 n </a:t>
            </a:r>
            <a:r>
              <a:rPr lang="fr-FR" sz="2000" dirty="0">
                <a:latin typeface="Arial" charset="0"/>
                <a:cs typeface="Arial" charset="0"/>
              </a:rPr>
              <a:t>calculs séparés en traitant </a:t>
            </a:r>
            <a:r>
              <a:rPr lang="fr-FR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données.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F7224A3-4752-4435-86F5-8A863EFBB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C547001-E503-44A1-B4B6-AB25C7CFC25C}"/>
              </a:ext>
            </a:extLst>
          </p:cNvPr>
          <p:cNvGrpSpPr/>
          <p:nvPr/>
        </p:nvGrpSpPr>
        <p:grpSpPr>
          <a:xfrm>
            <a:off x="0" y="2017484"/>
            <a:ext cx="9126084" cy="4815116"/>
            <a:chOff x="0" y="2017484"/>
            <a:chExt cx="9126084" cy="4815116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0" y="2387600"/>
              <a:ext cx="7947025" cy="4445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fr-FR" sz="1800" b="1" dirty="0" err="1">
                  <a:latin typeface="Courier New" pitchFamily="49" charset="0"/>
                </a:rPr>
                <a:t>__global__</a:t>
              </a:r>
              <a:r>
                <a:rPr lang="fr-FR" sz="1800" b="1" dirty="0">
                  <a:latin typeface="Courier New" pitchFamily="49" charset="0"/>
                </a:rPr>
                <a:t> </a:t>
              </a:r>
              <a:r>
                <a:rPr lang="fr-FR" sz="1800" b="1" dirty="0" err="1">
                  <a:latin typeface="Courier New" pitchFamily="49" charset="0"/>
                </a:rPr>
                <a:t>void</a:t>
              </a:r>
              <a:r>
                <a:rPr lang="fr-FR" sz="1800" b="1" dirty="0">
                  <a:latin typeface="Courier New" pitchFamily="49" charset="0"/>
                </a:rPr>
                <a:t> f1(</a:t>
              </a:r>
              <a:r>
                <a:rPr lang="fr-FR" sz="1800" b="1" dirty="0" err="1">
                  <a:latin typeface="Courier New" pitchFamily="49" charset="0"/>
                </a:rPr>
                <a:t>void</a:t>
              </a:r>
              <a:r>
                <a:rPr lang="fr-FR" sz="1800" b="1" dirty="0">
                  <a:latin typeface="Courier New" pitchFamily="49" charset="0"/>
                </a:rPr>
                <a:t>)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{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</a:t>
              </a:r>
              <a:r>
                <a:rPr lang="fr-FR" sz="1800" b="1" dirty="0" err="1">
                  <a:latin typeface="Courier New" pitchFamily="49" charset="0"/>
                </a:rPr>
                <a:t>int</a:t>
              </a:r>
              <a:r>
                <a:rPr lang="fr-FR" sz="1800" b="1" dirty="0">
                  <a:latin typeface="Courier New" pitchFamily="49" charset="0"/>
                </a:rPr>
                <a:t> offset = 0;               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//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Registers</a:t>
              </a:r>
              <a:endParaRPr lang="fr-FR" sz="18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</a:t>
              </a:r>
              <a:r>
                <a:rPr lang="fr-FR" sz="1800" b="1" dirty="0" err="1">
                  <a:latin typeface="Courier New" pitchFamily="49" charset="0"/>
                </a:rPr>
                <a:t>float</a:t>
              </a:r>
              <a:r>
                <a:rPr lang="fr-FR" sz="1800" b="1" dirty="0">
                  <a:latin typeface="Courier New" pitchFamily="49" charset="0"/>
                </a:rPr>
                <a:t> data = 0.0f, </a:t>
              </a:r>
              <a:r>
                <a:rPr lang="fr-FR" sz="1800" b="1" dirty="0" err="1">
                  <a:latin typeface="Courier New" pitchFamily="49" charset="0"/>
                </a:rPr>
                <a:t>res</a:t>
              </a:r>
              <a:r>
                <a:rPr lang="fr-FR" sz="1800" b="1" dirty="0">
                  <a:latin typeface="Courier New" pitchFamily="49" charset="0"/>
                </a:rPr>
                <a:t> = 0.0f;</a:t>
              </a:r>
            </a:p>
            <a:p>
              <a:pPr algn="l">
                <a:lnSpc>
                  <a:spcPct val="85000"/>
                </a:lnSpc>
              </a:pPr>
              <a:endParaRPr lang="fr-FR" sz="800" b="1" dirty="0"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//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Compute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intitial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data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idx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of the thread 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 </a:t>
              </a:r>
              <a:r>
                <a:rPr lang="fr-FR" sz="1800" b="1" dirty="0">
                  <a:latin typeface="Courier New" pitchFamily="49" charset="0"/>
                </a:rPr>
                <a:t>offset = </a:t>
              </a:r>
              <a:r>
                <a:rPr lang="fr-FR" sz="1800" b="1" noProof="1">
                  <a:latin typeface="Courier New" pitchFamily="49" charset="0"/>
                </a:rPr>
                <a:t>threadIdx.x + </a:t>
              </a:r>
              <a:r>
                <a:rPr lang="fr-FR" sz="1800" b="1" dirty="0">
                  <a:latin typeface="Courier New" pitchFamily="49" charset="0"/>
                </a:rPr>
                <a:t>b</a:t>
              </a:r>
              <a:r>
                <a:rPr lang="fr-FR" sz="1800" b="1" noProof="1">
                  <a:latin typeface="Courier New" pitchFamily="49" charset="0"/>
                </a:rPr>
                <a:t>lockIdx.x*(</a:t>
              </a:r>
              <a:r>
                <a:rPr lang="fr-FR" sz="1800" b="1" noProof="1">
                  <a:solidFill>
                    <a:srgbClr val="FF0000"/>
                  </a:solidFill>
                  <a:latin typeface="Courier New" pitchFamily="49" charset="0"/>
                </a:rPr>
                <a:t>B</a:t>
              </a:r>
              <a:r>
                <a:rPr lang="fr-FR" sz="1800" b="1" dirty="0">
                  <a:solidFill>
                    <a:srgbClr val="FF0000"/>
                  </a:solidFill>
                  <a:latin typeface="Courier New" pitchFamily="49" charset="0"/>
                </a:rPr>
                <a:t>LOCK_</a:t>
              </a:r>
              <a:r>
                <a:rPr lang="fr-FR" sz="1800" b="1" noProof="1">
                  <a:solidFill>
                    <a:srgbClr val="FF0000"/>
                  </a:solidFill>
                  <a:latin typeface="Courier New" pitchFamily="49" charset="0"/>
                </a:rPr>
                <a:t>S</a:t>
              </a:r>
              <a:r>
                <a:rPr lang="fr-FR" sz="1800" b="1" dirty="0">
                  <a:solidFill>
                    <a:srgbClr val="FF0000"/>
                  </a:solidFill>
                  <a:latin typeface="Courier New" pitchFamily="49" charset="0"/>
                </a:rPr>
                <a:t>IZE_</a:t>
              </a:r>
              <a:r>
                <a:rPr lang="fr-FR" sz="1800" b="1" noProof="1">
                  <a:solidFill>
                    <a:srgbClr val="FF0000"/>
                  </a:solidFill>
                  <a:latin typeface="Courier New" pitchFamily="49" charset="0"/>
                </a:rPr>
                <a:t>X*n</a:t>
              </a:r>
              <a:r>
                <a:rPr lang="fr-FR" sz="1800" b="1" noProof="1">
                  <a:latin typeface="Courier New" pitchFamily="49" charset="0"/>
                </a:rPr>
                <a:t>);</a:t>
              </a:r>
              <a:endParaRPr lang="fr-FR" sz="1800" b="1" dirty="0"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//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Loop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with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contiguous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accesses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to data tables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for(</a:t>
              </a:r>
              <a:r>
                <a:rPr lang="fr-FR" sz="1800" b="1" dirty="0" err="1">
                  <a:latin typeface="Courier New" pitchFamily="49" charset="0"/>
                </a:rPr>
                <a:t>int</a:t>
              </a:r>
              <a:r>
                <a:rPr lang="fr-FR" sz="1800" b="1" dirty="0">
                  <a:latin typeface="Courier New" pitchFamily="49" charset="0"/>
                </a:rPr>
                <a:t> i = offset; 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  </a:t>
              </a:r>
              <a:r>
                <a:rPr lang="fr-FR" sz="1800" b="1" dirty="0">
                  <a:solidFill>
                    <a:srgbClr val="FF0000"/>
                  </a:solidFill>
                  <a:latin typeface="Courier New" pitchFamily="49" charset="0"/>
                </a:rPr>
                <a:t>i &lt; offset + BLOCK_SIZE_X*n</a:t>
              </a:r>
              <a:r>
                <a:rPr lang="fr-FR" sz="1800" b="1" dirty="0">
                  <a:latin typeface="Courier New" pitchFamily="49" charset="0"/>
                </a:rPr>
                <a:t>; 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solidFill>
                    <a:srgbClr val="FF0000"/>
                  </a:solidFill>
                  <a:latin typeface="Courier New" pitchFamily="49" charset="0"/>
                </a:rPr>
                <a:t>      i += BLOCK_SIZE_X</a:t>
              </a:r>
              <a:r>
                <a:rPr lang="fr-FR" sz="1800" b="1" dirty="0">
                  <a:latin typeface="Courier New" pitchFamily="49" charset="0"/>
                </a:rPr>
                <a:t>) {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// - Read one value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from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the global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memory</a:t>
              </a:r>
              <a:endParaRPr lang="fr-FR" sz="18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data = </a:t>
              </a:r>
              <a:r>
                <a:rPr lang="fr-FR" sz="1800" b="1" dirty="0" err="1">
                  <a:latin typeface="Courier New" pitchFamily="49" charset="0"/>
                </a:rPr>
                <a:t>InGPU</a:t>
              </a:r>
              <a:r>
                <a:rPr lang="fr-FR" sz="1800" b="1" dirty="0">
                  <a:latin typeface="Courier New" pitchFamily="49" charset="0"/>
                </a:rPr>
                <a:t>[i];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   // -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Compute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one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result</a:t>
              </a:r>
              <a:endParaRPr lang="fr-FR" sz="18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</a:t>
              </a:r>
              <a:r>
                <a:rPr lang="fr-FR" sz="1800" b="1" dirty="0" err="1">
                  <a:latin typeface="Courier New" pitchFamily="49" charset="0"/>
                </a:rPr>
                <a:t>res</a:t>
              </a:r>
              <a:r>
                <a:rPr lang="fr-FR" sz="1800" b="1" dirty="0">
                  <a:latin typeface="Courier New" pitchFamily="49" charset="0"/>
                </a:rPr>
                <a:t> = (data + 1.0f)*data …;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// -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Write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one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result</a:t>
              </a:r>
              <a:r>
                <a:rPr lang="fr-FR" sz="1800" b="1" i="1" dirty="0">
                  <a:solidFill>
                    <a:srgbClr val="996633"/>
                  </a:solidFill>
                  <a:latin typeface="Courier New" pitchFamily="49" charset="0"/>
                </a:rPr>
                <a:t> in the global </a:t>
              </a:r>
              <a:r>
                <a:rPr lang="fr-FR" sz="1800" b="1" i="1" dirty="0" err="1">
                  <a:solidFill>
                    <a:srgbClr val="996633"/>
                  </a:solidFill>
                  <a:latin typeface="Courier New" pitchFamily="49" charset="0"/>
                </a:rPr>
                <a:t>memory</a:t>
              </a:r>
              <a:endParaRPr lang="fr-FR" sz="18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  </a:t>
              </a:r>
              <a:r>
                <a:rPr lang="fr-FR" sz="1800" b="1" dirty="0" err="1">
                  <a:latin typeface="Courier New" pitchFamily="49" charset="0"/>
                </a:rPr>
                <a:t>OutGPU</a:t>
              </a:r>
              <a:r>
                <a:rPr lang="fr-FR" sz="1800" b="1" dirty="0">
                  <a:latin typeface="Courier New" pitchFamily="49" charset="0"/>
                </a:rPr>
                <a:t>[i] = </a:t>
              </a:r>
              <a:r>
                <a:rPr lang="fr-FR" sz="1800" b="1" dirty="0" err="1">
                  <a:latin typeface="Courier New" pitchFamily="49" charset="0"/>
                </a:rPr>
                <a:t>res</a:t>
              </a:r>
              <a:r>
                <a:rPr lang="fr-FR" sz="1800" b="1" dirty="0">
                  <a:latin typeface="Courier New" pitchFamily="49" charset="0"/>
                </a:rPr>
                <a:t>; 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  }</a:t>
              </a:r>
            </a:p>
            <a:p>
              <a:pPr algn="l">
                <a:lnSpc>
                  <a:spcPct val="85000"/>
                </a:lnSpc>
              </a:pPr>
              <a:r>
                <a:rPr lang="fr-FR" sz="18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9702" name="Text Box 13"/>
            <p:cNvSpPr txBox="1">
              <a:spLocks noChangeArrowheads="1"/>
            </p:cNvSpPr>
            <p:nvPr/>
          </p:nvSpPr>
          <p:spPr bwMode="auto">
            <a:xfrm>
              <a:off x="4805671" y="2071688"/>
              <a:ext cx="4320413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1800" b="1" dirty="0" err="1">
                  <a:latin typeface="Courier New" pitchFamily="49" charset="0"/>
                </a:rPr>
                <a:t>Db</a:t>
              </a:r>
              <a:r>
                <a:rPr lang="fr-FR" sz="1800" b="1" dirty="0">
                  <a:latin typeface="Courier New" pitchFamily="49" charset="0"/>
                </a:rPr>
                <a:t> = {</a:t>
              </a:r>
              <a:r>
                <a:rPr lang="fr-FR" sz="1800" b="1" noProof="1">
                  <a:latin typeface="Courier New" pitchFamily="49" charset="0"/>
                </a:rPr>
                <a:t>B</a:t>
              </a:r>
              <a:r>
                <a:rPr lang="fr-FR" sz="1800" b="1" dirty="0">
                  <a:latin typeface="Courier New" pitchFamily="49" charset="0"/>
                </a:rPr>
                <a:t>LOCK_</a:t>
              </a:r>
              <a:r>
                <a:rPr lang="fr-FR" sz="1800" b="1" noProof="1">
                  <a:latin typeface="Courier New" pitchFamily="49" charset="0"/>
                </a:rPr>
                <a:t>S</a:t>
              </a:r>
              <a:r>
                <a:rPr lang="fr-FR" sz="1800" b="1" dirty="0">
                  <a:latin typeface="Courier New" pitchFamily="49" charset="0"/>
                </a:rPr>
                <a:t>IZE_</a:t>
              </a:r>
              <a:r>
                <a:rPr lang="fr-FR" sz="1800" b="1" noProof="1">
                  <a:latin typeface="Courier New" pitchFamily="49" charset="0"/>
                </a:rPr>
                <a:t>X</a:t>
              </a:r>
              <a:r>
                <a:rPr lang="fr-FR" sz="1800" b="1" dirty="0">
                  <a:latin typeface="Courier New" pitchFamily="49" charset="0"/>
                </a:rPr>
                <a:t>,1,1}</a:t>
              </a:r>
            </a:p>
            <a:p>
              <a:pPr algn="l"/>
              <a:r>
                <a:rPr lang="fr-FR" sz="1800" b="1" dirty="0">
                  <a:latin typeface="Courier New" pitchFamily="49" charset="0"/>
                </a:rPr>
                <a:t>Dg = {</a:t>
              </a:r>
              <a:r>
                <a:rPr lang="fr-FR" sz="1800" b="1" dirty="0" err="1">
                  <a:latin typeface="Courier New" pitchFamily="49" charset="0"/>
                </a:rPr>
                <a:t>Nd</a:t>
              </a:r>
              <a:r>
                <a:rPr lang="fr-FR" sz="1800" b="1" dirty="0">
                  <a:latin typeface="Courier New" pitchFamily="49" charset="0"/>
                </a:rPr>
                <a:t>/(</a:t>
              </a:r>
              <a:r>
                <a:rPr lang="fr-FR" sz="1800" b="1" noProof="1">
                  <a:latin typeface="Courier New" pitchFamily="49" charset="0"/>
                </a:rPr>
                <a:t>B</a:t>
              </a:r>
              <a:r>
                <a:rPr lang="fr-FR" sz="1800" b="1" dirty="0">
                  <a:latin typeface="Courier New" pitchFamily="49" charset="0"/>
                </a:rPr>
                <a:t>LOCK_</a:t>
              </a:r>
              <a:r>
                <a:rPr lang="fr-FR" sz="1800" b="1" noProof="1">
                  <a:latin typeface="Courier New" pitchFamily="49" charset="0"/>
                </a:rPr>
                <a:t>S</a:t>
              </a:r>
              <a:r>
                <a:rPr lang="fr-FR" sz="1800" b="1" dirty="0">
                  <a:latin typeface="Courier New" pitchFamily="49" charset="0"/>
                </a:rPr>
                <a:t>IZE_</a:t>
              </a:r>
              <a:r>
                <a:rPr lang="fr-FR" sz="1800" b="1" noProof="1">
                  <a:latin typeface="Courier New" pitchFamily="49" charset="0"/>
                </a:rPr>
                <a:t>X*n)</a:t>
              </a:r>
              <a:r>
                <a:rPr lang="fr-FR" sz="1800" b="1" dirty="0">
                  <a:latin typeface="Courier New" pitchFamily="49" charset="0"/>
                </a:rPr>
                <a:t>,1,1}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B3A3A78-6668-4908-B86A-F0C83876E16E}"/>
                </a:ext>
              </a:extLst>
            </p:cNvPr>
            <p:cNvSpPr txBox="1"/>
            <p:nvPr/>
          </p:nvSpPr>
          <p:spPr>
            <a:xfrm>
              <a:off x="277748" y="2017484"/>
              <a:ext cx="3693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u="sng" dirty="0" err="1">
                  <a:solidFill>
                    <a:srgbClr val="0000FF"/>
                  </a:solidFill>
                  <a:latin typeface="Arial" charset="0"/>
                  <a:cs typeface="Arial" charset="0"/>
                </a:rPr>
                <a:t>Hyp</a:t>
              </a:r>
              <a:r>
                <a:rPr lang="fr-FR" sz="20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 : </a:t>
              </a:r>
              <a:r>
                <a:rPr lang="fr-FR" sz="18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Nd = k*</a:t>
              </a:r>
              <a:r>
                <a:rPr lang="fr-FR" sz="1800" noProof="1">
                  <a:solidFill>
                    <a:srgbClr val="0000FF"/>
                  </a:solidFill>
                  <a:latin typeface="Arial" charset="0"/>
                  <a:cs typeface="Arial" charset="0"/>
                </a:rPr>
                <a:t>(B</a:t>
              </a:r>
              <a:r>
                <a:rPr lang="fr-FR" sz="18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LOCK_</a:t>
              </a:r>
              <a:r>
                <a:rPr lang="fr-FR" sz="1800" noProof="1">
                  <a:solidFill>
                    <a:srgbClr val="0000FF"/>
                  </a:solidFill>
                  <a:latin typeface="Arial" charset="0"/>
                  <a:cs typeface="Arial" charset="0"/>
                </a:rPr>
                <a:t>S</a:t>
              </a:r>
              <a:r>
                <a:rPr lang="fr-FR" sz="18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IZE_</a:t>
              </a:r>
              <a:r>
                <a:rPr lang="fr-FR" sz="1800" noProof="1">
                  <a:solidFill>
                    <a:srgbClr val="0000FF"/>
                  </a:solidFill>
                  <a:latin typeface="Arial" charset="0"/>
                  <a:cs typeface="Arial" charset="0"/>
                </a:rPr>
                <a:t>X*n)</a:t>
              </a:r>
              <a:endParaRPr lang="fr-FR" sz="1800" dirty="0">
                <a:solidFill>
                  <a:srgbClr val="0000FF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9703" name="Carré corné 6"/>
          <p:cNvSpPr>
            <a:spLocks noChangeArrowheads="1"/>
          </p:cNvSpPr>
          <p:nvPr/>
        </p:nvSpPr>
        <p:spPr bwMode="auto">
          <a:xfrm>
            <a:off x="7280275" y="4429125"/>
            <a:ext cx="1744663" cy="1770063"/>
          </a:xfrm>
          <a:prstGeom prst="foldedCorner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fr-FR" sz="2000">
                <a:latin typeface="Arial" charset="0"/>
                <a:cs typeface="Arial" charset="0"/>
              </a:rPr>
              <a:t>Stratégie </a:t>
            </a:r>
            <a:r>
              <a:rPr lang="fr-FR" sz="2000">
                <a:solidFill>
                  <a:srgbClr val="FF0000"/>
                </a:solidFill>
                <a:latin typeface="Arial" charset="0"/>
                <a:cs typeface="Arial" charset="0"/>
              </a:rPr>
              <a:t>d’accès alignés </a:t>
            </a:r>
            <a:r>
              <a:rPr lang="fr-FR" sz="2000">
                <a:latin typeface="Arial" charset="0"/>
                <a:cs typeface="Arial" charset="0"/>
              </a:rPr>
              <a:t>aux données</a:t>
            </a:r>
          </a:p>
          <a:p>
            <a:pPr algn="r"/>
            <a:r>
              <a:rPr lang="fr-FR" sz="2000">
                <a:latin typeface="Arial" charset="0"/>
                <a:cs typeface="Arial" charset="0"/>
                <a:sym typeface="Wingdings" pitchFamily="2" charset="2"/>
              </a:rPr>
              <a:t></a:t>
            </a:r>
          </a:p>
          <a:p>
            <a:pPr algn="r"/>
            <a:endParaRPr lang="fr-FR" sz="2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6" name="Text Box 37"/>
          <p:cNvSpPr txBox="1">
            <a:spLocks noChangeArrowheads="1"/>
          </p:cNvSpPr>
          <p:nvPr/>
        </p:nvSpPr>
        <p:spPr bwMode="auto">
          <a:xfrm>
            <a:off x="179388" y="5476875"/>
            <a:ext cx="7300396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b="1" dirty="0" err="1">
                <a:latin typeface="Arial" charset="0"/>
                <a:cs typeface="Arial" charset="0"/>
              </a:rPr>
              <a:t>Step</a:t>
            </a:r>
            <a:r>
              <a:rPr lang="fr-FR" sz="2000" b="1" dirty="0">
                <a:latin typeface="Arial" charset="0"/>
                <a:cs typeface="Arial" charset="0"/>
              </a:rPr>
              <a:t> 1: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lvl="1"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BLOCK_SIZE_X accès contigus, et synchronisés par </a:t>
            </a:r>
            <a:r>
              <a:rPr lang="fr-FR" sz="2000" dirty="0" err="1">
                <a:latin typeface="Arial" charset="0"/>
                <a:cs typeface="Arial" charset="0"/>
              </a:rPr>
              <a:t>warp</a:t>
            </a:r>
            <a:endParaRPr lang="fr-FR" sz="20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</a:t>
            </a:r>
            <a:r>
              <a:rPr lang="fr-FR" sz="1800" dirty="0" err="1">
                <a:latin typeface="Arial" charset="0"/>
                <a:cs typeface="Arial" charset="0"/>
              </a:rPr>
              <a:t>warp</a:t>
            </a:r>
            <a:r>
              <a:rPr lang="fr-FR" sz="1800" dirty="0">
                <a:latin typeface="Arial" charset="0"/>
                <a:cs typeface="Arial" charset="0"/>
              </a:rPr>
              <a:t> : modèle </a:t>
            </a:r>
            <a:r>
              <a:rPr lang="fr-FR" sz="1800" i="1" dirty="0">
                <a:latin typeface="Arial" charset="0"/>
                <a:cs typeface="Arial" charset="0"/>
              </a:rPr>
              <a:t>Single Instruction Multiple Data</a:t>
            </a:r>
            <a:endParaRPr lang="fr-FR" sz="18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bloc   : modèle SIMT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6" name="Rectangle 48"/>
          <p:cNvSpPr>
            <a:spLocks noChangeArrowheads="1"/>
          </p:cNvSpPr>
          <p:nvPr/>
        </p:nvSpPr>
        <p:spPr bwMode="auto">
          <a:xfrm>
            <a:off x="21971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7" name="Rectangle 49"/>
          <p:cNvSpPr>
            <a:spLocks noChangeArrowheads="1"/>
          </p:cNvSpPr>
          <p:nvPr/>
        </p:nvSpPr>
        <p:spPr bwMode="auto">
          <a:xfrm>
            <a:off x="24114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9" name="Rectangle 51"/>
          <p:cNvSpPr>
            <a:spLocks noChangeArrowheads="1"/>
          </p:cNvSpPr>
          <p:nvPr/>
        </p:nvSpPr>
        <p:spPr bwMode="auto">
          <a:xfrm>
            <a:off x="30591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0" name="Rectangle 52"/>
          <p:cNvSpPr>
            <a:spLocks noChangeArrowheads="1"/>
          </p:cNvSpPr>
          <p:nvPr/>
        </p:nvSpPr>
        <p:spPr bwMode="auto">
          <a:xfrm>
            <a:off x="28432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1" name="Rectangle 53"/>
          <p:cNvSpPr>
            <a:spLocks noChangeArrowheads="1"/>
          </p:cNvSpPr>
          <p:nvPr/>
        </p:nvSpPr>
        <p:spPr bwMode="auto">
          <a:xfrm>
            <a:off x="32766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2" name="Rectangle 54"/>
          <p:cNvSpPr>
            <a:spLocks noChangeArrowheads="1"/>
          </p:cNvSpPr>
          <p:nvPr/>
        </p:nvSpPr>
        <p:spPr bwMode="auto">
          <a:xfrm>
            <a:off x="34909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3" name="Rectangle 55"/>
          <p:cNvSpPr>
            <a:spLocks noChangeArrowheads="1"/>
          </p:cNvSpPr>
          <p:nvPr/>
        </p:nvSpPr>
        <p:spPr bwMode="auto">
          <a:xfrm>
            <a:off x="37068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5" name="Rectangle 57"/>
          <p:cNvSpPr>
            <a:spLocks noChangeArrowheads="1"/>
          </p:cNvSpPr>
          <p:nvPr/>
        </p:nvSpPr>
        <p:spPr bwMode="auto">
          <a:xfrm>
            <a:off x="39227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323850" y="2852738"/>
            <a:ext cx="28797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59" name="Line 72"/>
          <p:cNvSpPr>
            <a:spLocks noChangeShapeType="1"/>
          </p:cNvSpPr>
          <p:nvPr/>
        </p:nvSpPr>
        <p:spPr bwMode="auto">
          <a:xfrm flipV="1">
            <a:off x="539750" y="2852738"/>
            <a:ext cx="29511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0" name="Line 73"/>
          <p:cNvSpPr>
            <a:spLocks noChangeShapeType="1"/>
          </p:cNvSpPr>
          <p:nvPr/>
        </p:nvSpPr>
        <p:spPr bwMode="auto">
          <a:xfrm flipV="1">
            <a:off x="827088" y="2852738"/>
            <a:ext cx="29527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1" name="Line 74"/>
          <p:cNvSpPr>
            <a:spLocks noChangeShapeType="1"/>
          </p:cNvSpPr>
          <p:nvPr/>
        </p:nvSpPr>
        <p:spPr bwMode="auto">
          <a:xfrm flipV="1">
            <a:off x="1388533" y="2839242"/>
            <a:ext cx="29527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</a:p>
        </p:txBody>
      </p:sp>
      <p:cxnSp>
        <p:nvCxnSpPr>
          <p:cNvPr id="3" name="Connecteur droit 2"/>
          <p:cNvCxnSpPr>
            <a:stCxn id="30730" idx="3"/>
            <a:endCxn id="30733" idx="1"/>
          </p:cNvCxnSpPr>
          <p:nvPr/>
        </p:nvCxnSpPr>
        <p:spPr bwMode="auto">
          <a:xfrm>
            <a:off x="914400" y="4063994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FA38CFC1-8A66-4F40-870E-34EAD0041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</p:spTree>
    <p:extLst>
      <p:ext uri="{BB962C8B-B14F-4D97-AF65-F5344CB8AC3E}">
        <p14:creationId xmlns:p14="http://schemas.microsoft.com/office/powerpoint/2010/main" val="3995155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6825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6825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6825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6825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9" name="Rectangle 51"/>
          <p:cNvSpPr>
            <a:spLocks noChangeArrowheads="1"/>
          </p:cNvSpPr>
          <p:nvPr/>
        </p:nvSpPr>
        <p:spPr bwMode="auto">
          <a:xfrm>
            <a:off x="30591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0" name="Rectangle 52"/>
          <p:cNvSpPr>
            <a:spLocks noChangeArrowheads="1"/>
          </p:cNvSpPr>
          <p:nvPr/>
        </p:nvSpPr>
        <p:spPr bwMode="auto">
          <a:xfrm>
            <a:off x="28432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1" name="Rectangle 53"/>
          <p:cNvSpPr>
            <a:spLocks noChangeArrowheads="1"/>
          </p:cNvSpPr>
          <p:nvPr/>
        </p:nvSpPr>
        <p:spPr bwMode="auto">
          <a:xfrm>
            <a:off x="32766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2" name="Rectangle 54"/>
          <p:cNvSpPr>
            <a:spLocks noChangeArrowheads="1"/>
          </p:cNvSpPr>
          <p:nvPr/>
        </p:nvSpPr>
        <p:spPr bwMode="auto">
          <a:xfrm>
            <a:off x="34909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3" name="Rectangle 55"/>
          <p:cNvSpPr>
            <a:spLocks noChangeArrowheads="1"/>
          </p:cNvSpPr>
          <p:nvPr/>
        </p:nvSpPr>
        <p:spPr bwMode="auto">
          <a:xfrm>
            <a:off x="37068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5" name="Rectangle 57"/>
          <p:cNvSpPr>
            <a:spLocks noChangeArrowheads="1"/>
          </p:cNvSpPr>
          <p:nvPr/>
        </p:nvSpPr>
        <p:spPr bwMode="auto">
          <a:xfrm>
            <a:off x="3922713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6825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1603028" y="2852738"/>
            <a:ext cx="1600547" cy="1015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59" name="Line 72"/>
          <p:cNvSpPr>
            <a:spLocks noChangeShapeType="1"/>
          </p:cNvSpPr>
          <p:nvPr/>
        </p:nvSpPr>
        <p:spPr bwMode="auto">
          <a:xfrm flipV="1">
            <a:off x="1827212" y="2852738"/>
            <a:ext cx="1663702" cy="1004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0" name="Line 73"/>
          <p:cNvSpPr>
            <a:spLocks noChangeShapeType="1"/>
          </p:cNvSpPr>
          <p:nvPr/>
        </p:nvSpPr>
        <p:spPr bwMode="auto">
          <a:xfrm flipV="1">
            <a:off x="2043111" y="2852738"/>
            <a:ext cx="1736726" cy="1004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1" name="Line 74"/>
          <p:cNvSpPr>
            <a:spLocks noChangeShapeType="1"/>
          </p:cNvSpPr>
          <p:nvPr/>
        </p:nvSpPr>
        <p:spPr bwMode="auto">
          <a:xfrm flipV="1">
            <a:off x="2662238" y="2839240"/>
            <a:ext cx="1679044" cy="1017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endParaRPr lang="fr-FR" sz="2000" dirty="0">
              <a:latin typeface="Arial" charset="0"/>
              <a:cs typeface="Arial" charset="0"/>
            </a:endParaRPr>
          </a:p>
        </p:txBody>
      </p:sp>
      <p:cxnSp>
        <p:nvCxnSpPr>
          <p:cNvPr id="3" name="Connecteur droit 2"/>
          <p:cNvCxnSpPr>
            <a:stCxn id="30730" idx="3"/>
            <a:endCxn id="30733" idx="1"/>
          </p:cNvCxnSpPr>
          <p:nvPr/>
        </p:nvCxnSpPr>
        <p:spPr bwMode="auto">
          <a:xfrm>
            <a:off x="914400" y="4063994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6825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1533247" y="5476875"/>
            <a:ext cx="7300396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b="1" dirty="0" err="1">
                <a:latin typeface="Arial" charset="0"/>
                <a:cs typeface="Arial" charset="0"/>
              </a:rPr>
              <a:t>Step</a:t>
            </a:r>
            <a:r>
              <a:rPr lang="fr-FR" sz="2000" b="1" dirty="0">
                <a:latin typeface="Arial" charset="0"/>
                <a:cs typeface="Arial" charset="0"/>
              </a:rPr>
              <a:t> 2: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lvl="1"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BLOCK_SIZE_X accès contigus, et synchronisés par </a:t>
            </a:r>
            <a:r>
              <a:rPr lang="fr-FR" sz="2000" dirty="0" err="1">
                <a:latin typeface="Arial" charset="0"/>
                <a:cs typeface="Arial" charset="0"/>
              </a:rPr>
              <a:t>warp</a:t>
            </a:r>
            <a:endParaRPr lang="fr-FR" sz="20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</a:t>
            </a:r>
            <a:r>
              <a:rPr lang="fr-FR" sz="1800" dirty="0" err="1">
                <a:latin typeface="Arial" charset="0"/>
                <a:cs typeface="Arial" charset="0"/>
              </a:rPr>
              <a:t>warp</a:t>
            </a:r>
            <a:r>
              <a:rPr lang="fr-FR" sz="1800" dirty="0">
                <a:latin typeface="Arial" charset="0"/>
                <a:cs typeface="Arial" charset="0"/>
              </a:rPr>
              <a:t> : modèle </a:t>
            </a:r>
            <a:r>
              <a:rPr lang="fr-FR" sz="1800" i="1" dirty="0">
                <a:latin typeface="Arial" charset="0"/>
                <a:cs typeface="Arial" charset="0"/>
              </a:rPr>
              <a:t>Single Instruction Multiple Data</a:t>
            </a:r>
            <a:endParaRPr lang="fr-FR" sz="18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bloc   : modèle SIMT</a:t>
            </a:r>
          </a:p>
        </p:txBody>
      </p:sp>
      <p:cxnSp>
        <p:nvCxnSpPr>
          <p:cNvPr id="55" name="Connecteur droit 54"/>
          <p:cNvCxnSpPr>
            <a:stCxn id="30734" idx="3"/>
            <a:endCxn id="30738" idx="1"/>
          </p:cNvCxnSpPr>
          <p:nvPr/>
        </p:nvCxnSpPr>
        <p:spPr bwMode="auto">
          <a:xfrm>
            <a:off x="2211388" y="4063994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3">
            <a:extLst>
              <a:ext uri="{FF2B5EF4-FFF2-40B4-BE49-F238E27FC236}">
                <a16:creationId xmlns:a16="http://schemas.microsoft.com/office/drawing/2014/main" id="{221FFB10-CFE6-49F1-BD3A-4EFE0693E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</p:spTree>
    <p:extLst>
      <p:ext uri="{BB962C8B-B14F-4D97-AF65-F5344CB8AC3E}">
        <p14:creationId xmlns:p14="http://schemas.microsoft.com/office/powerpoint/2010/main" val="19771542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2944578" y="2852738"/>
            <a:ext cx="258997" cy="1015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59" name="Line 72"/>
          <p:cNvSpPr>
            <a:spLocks noChangeShapeType="1"/>
          </p:cNvSpPr>
          <p:nvPr/>
        </p:nvSpPr>
        <p:spPr bwMode="auto">
          <a:xfrm flipV="1">
            <a:off x="3155164" y="2852738"/>
            <a:ext cx="335750" cy="1015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0" name="Line 73"/>
          <p:cNvSpPr>
            <a:spLocks noChangeShapeType="1"/>
          </p:cNvSpPr>
          <p:nvPr/>
        </p:nvSpPr>
        <p:spPr bwMode="auto">
          <a:xfrm flipV="1">
            <a:off x="3355975" y="2852738"/>
            <a:ext cx="423861" cy="1015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1" name="Line 74"/>
          <p:cNvSpPr>
            <a:spLocks noChangeShapeType="1"/>
          </p:cNvSpPr>
          <p:nvPr/>
        </p:nvSpPr>
        <p:spPr bwMode="auto">
          <a:xfrm flipV="1">
            <a:off x="4011960" y="2839239"/>
            <a:ext cx="329322" cy="102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endParaRPr lang="fr-FR" sz="2000" dirty="0">
              <a:latin typeface="Arial" charset="0"/>
              <a:cs typeface="Arial" charset="0"/>
            </a:endParaRP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914400" y="4066972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5" name="Connecteur droit 54"/>
          <p:cNvCxnSpPr/>
          <p:nvPr/>
        </p:nvCxnSpPr>
        <p:spPr bwMode="auto">
          <a:xfrm>
            <a:off x="2211388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2855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0696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9332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2852186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9" name="Connecteur droit 58"/>
          <p:cNvCxnSpPr/>
          <p:nvPr/>
        </p:nvCxnSpPr>
        <p:spPr bwMode="auto">
          <a:xfrm>
            <a:off x="3517349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2916860" y="5476875"/>
            <a:ext cx="6487673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b="1" dirty="0" err="1">
                <a:latin typeface="Arial" charset="0"/>
                <a:cs typeface="Arial" charset="0"/>
              </a:rPr>
              <a:t>Step</a:t>
            </a:r>
            <a:r>
              <a:rPr lang="fr-FR" sz="2000" b="1" dirty="0">
                <a:latin typeface="Arial" charset="0"/>
                <a:cs typeface="Arial" charset="0"/>
              </a:rPr>
              <a:t> 3: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lvl="1"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BLOCK_SIZE_X accès contigus, synchro par </a:t>
            </a:r>
            <a:r>
              <a:rPr lang="fr-FR" sz="2000" dirty="0" err="1">
                <a:latin typeface="Arial" charset="0"/>
                <a:cs typeface="Arial" charset="0"/>
              </a:rPr>
              <a:t>warp</a:t>
            </a:r>
            <a:endParaRPr lang="fr-FR" sz="20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</a:t>
            </a:r>
            <a:r>
              <a:rPr lang="fr-FR" sz="1800" dirty="0" err="1">
                <a:latin typeface="Arial" charset="0"/>
                <a:cs typeface="Arial" charset="0"/>
              </a:rPr>
              <a:t>warp</a:t>
            </a:r>
            <a:r>
              <a:rPr lang="fr-FR" sz="1800" dirty="0">
                <a:latin typeface="Arial" charset="0"/>
                <a:cs typeface="Arial" charset="0"/>
              </a:rPr>
              <a:t> : modèle </a:t>
            </a:r>
            <a:r>
              <a:rPr lang="fr-FR" sz="1800" i="1" dirty="0">
                <a:latin typeface="Arial" charset="0"/>
                <a:cs typeface="Arial" charset="0"/>
              </a:rPr>
              <a:t>Single Instruction Multiple Data</a:t>
            </a:r>
            <a:endParaRPr lang="fr-FR" sz="1800" dirty="0">
              <a:latin typeface="Arial" charset="0"/>
              <a:cs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fr-FR" sz="1800" dirty="0">
                <a:latin typeface="Arial" charset="0"/>
                <a:cs typeface="Arial" charset="0"/>
              </a:rPr>
              <a:t>1 bloc   : modèle SIMT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49238" y="4688166"/>
            <a:ext cx="3889375" cy="369332"/>
            <a:chOff x="249238" y="4833938"/>
            <a:chExt cx="3889375" cy="369332"/>
          </a:xfrm>
        </p:grpSpPr>
        <p:cxnSp>
          <p:nvCxnSpPr>
            <p:cNvPr id="61" name="Connecteur droit avec flèche 51"/>
            <p:cNvCxnSpPr>
              <a:cxnSpLocks noChangeShapeType="1"/>
            </p:cNvCxnSpPr>
            <p:nvPr/>
          </p:nvCxnSpPr>
          <p:spPr bwMode="auto">
            <a:xfrm>
              <a:off x="249238" y="4833938"/>
              <a:ext cx="3889375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62" name="ZoneTexte 53"/>
            <p:cNvSpPr txBox="1">
              <a:spLocks noChangeArrowheads="1"/>
            </p:cNvSpPr>
            <p:nvPr/>
          </p:nvSpPr>
          <p:spPr bwMode="auto">
            <a:xfrm>
              <a:off x="980677" y="4833938"/>
              <a:ext cx="27494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charset="0"/>
                  <a:cs typeface="Arial" charset="0"/>
                </a:rPr>
                <a:t>BLOCK_SIZE_X * n </a:t>
              </a:r>
              <a:r>
                <a:rPr lang="fr-FR" sz="1800" b="1" dirty="0" err="1">
                  <a:latin typeface="Arial" charset="0"/>
                  <a:cs typeface="Arial" charset="0"/>
                </a:rPr>
                <a:t>elts</a:t>
              </a:r>
              <a:endParaRPr lang="fr-FR" sz="1800" b="1" dirty="0"/>
            </a:p>
          </p:txBody>
        </p:sp>
      </p:grpSp>
      <p:sp>
        <p:nvSpPr>
          <p:cNvPr id="63" name="Rectangle 3">
            <a:extLst>
              <a:ext uri="{FF2B5EF4-FFF2-40B4-BE49-F238E27FC236}">
                <a16:creationId xmlns:a16="http://schemas.microsoft.com/office/drawing/2014/main" id="{EE86345D-0482-4689-A94F-D182A9B3B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</p:spTree>
    <p:extLst>
      <p:ext uri="{BB962C8B-B14F-4D97-AF65-F5344CB8AC3E}">
        <p14:creationId xmlns:p14="http://schemas.microsoft.com/office/powerpoint/2010/main" val="2518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2944578" y="2852738"/>
            <a:ext cx="258997" cy="1015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endParaRPr lang="fr-FR" sz="2000" dirty="0">
              <a:latin typeface="Arial" charset="0"/>
              <a:cs typeface="Arial" charset="0"/>
            </a:endParaRP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914400" y="4066972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5" name="Connecteur droit 54"/>
          <p:cNvCxnSpPr/>
          <p:nvPr/>
        </p:nvCxnSpPr>
        <p:spPr bwMode="auto">
          <a:xfrm>
            <a:off x="2211388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2855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0696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9332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2852186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9" name="Connecteur droit 58"/>
          <p:cNvCxnSpPr/>
          <p:nvPr/>
        </p:nvCxnSpPr>
        <p:spPr bwMode="auto">
          <a:xfrm>
            <a:off x="3517349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344488" y="4275137"/>
            <a:ext cx="3735730" cy="1132201"/>
            <a:chOff x="344488" y="4275137"/>
            <a:chExt cx="3735730" cy="1132201"/>
          </a:xfrm>
        </p:grpSpPr>
        <p:sp>
          <p:nvSpPr>
            <p:cNvPr id="64" name="Forme libre 62"/>
            <p:cNvSpPr>
              <a:spLocks noChangeArrowheads="1"/>
            </p:cNvSpPr>
            <p:nvPr/>
          </p:nvSpPr>
          <p:spPr bwMode="auto">
            <a:xfrm>
              <a:off x="344488" y="4275137"/>
              <a:ext cx="1238250" cy="788941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orme libre 62"/>
            <p:cNvSpPr>
              <a:spLocks noChangeArrowheads="1"/>
            </p:cNvSpPr>
            <p:nvPr/>
          </p:nvSpPr>
          <p:spPr bwMode="auto">
            <a:xfrm>
              <a:off x="1662112" y="4275138"/>
              <a:ext cx="1238250" cy="377269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ZoneTexte 53"/>
            <p:cNvSpPr txBox="1">
              <a:spLocks noChangeArrowheads="1"/>
            </p:cNvSpPr>
            <p:nvPr/>
          </p:nvSpPr>
          <p:spPr bwMode="auto">
            <a:xfrm>
              <a:off x="598359" y="5038006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charset="0"/>
                  <a:cs typeface="Arial" charset="0"/>
                </a:rPr>
                <a:t>+ BLOCK_SIZE_X</a:t>
              </a:r>
              <a:endParaRPr lang="fr-FR" sz="1800" b="1" dirty="0"/>
            </a:p>
          </p:txBody>
        </p:sp>
        <p:sp>
          <p:nvSpPr>
            <p:cNvPr id="62" name="ZoneTexte 53"/>
            <p:cNvSpPr txBox="1">
              <a:spLocks noChangeArrowheads="1"/>
            </p:cNvSpPr>
            <p:nvPr/>
          </p:nvSpPr>
          <p:spPr bwMode="auto">
            <a:xfrm>
              <a:off x="1952713" y="4615760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charset="0"/>
                  <a:cs typeface="Arial" charset="0"/>
                </a:rPr>
                <a:t>+ BLOCK_SIZE_X</a:t>
              </a:r>
              <a:endParaRPr lang="fr-FR" sz="1800" b="1" dirty="0"/>
            </a:p>
          </p:txBody>
        </p:sp>
      </p:grpSp>
      <p:sp>
        <p:nvSpPr>
          <p:cNvPr id="69" name="AutoShape 52"/>
          <p:cNvSpPr>
            <a:spLocks noChangeArrowheads="1"/>
          </p:cNvSpPr>
          <p:nvPr/>
        </p:nvSpPr>
        <p:spPr bwMode="auto">
          <a:xfrm>
            <a:off x="2411413" y="5442345"/>
            <a:ext cx="6696075" cy="1316264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fr-FR" sz="2000" dirty="0"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Arial" charset="0"/>
                <a:cs typeface="Arial" charset="0"/>
              </a:rPr>
              <a:t>Pour que le bloc de threads synchronisés fasse des accès contigus en mémoire, il faut que chaque thread fasse des accès non contigus !!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68176438-7EF5-4C6B-B3B8-63BA4BE32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3740150" y="1643063"/>
            <a:ext cx="5356225" cy="19513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offset = </a:t>
            </a:r>
            <a:r>
              <a:rPr lang="fr-FR" sz="1600" b="1" noProof="1">
                <a:latin typeface="Courier New" pitchFamily="49" charset="0"/>
              </a:rPr>
              <a:t>threadIdx.x + </a:t>
            </a:r>
            <a:endParaRPr lang="fr-FR" sz="16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     b</a:t>
            </a:r>
            <a:r>
              <a:rPr lang="fr-FR" sz="1600" b="1" noProof="1">
                <a:latin typeface="Courier New" pitchFamily="49" charset="0"/>
              </a:rPr>
              <a:t>lockIdx.x*(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X*n</a:t>
            </a:r>
            <a:r>
              <a:rPr lang="fr-FR" sz="1600" b="1" noProof="1">
                <a:latin typeface="Courier New" pitchFamily="49" charset="0"/>
              </a:rPr>
              <a:t>);</a:t>
            </a:r>
          </a:p>
          <a:p>
            <a:pPr algn="l">
              <a:lnSpc>
                <a:spcPct val="80000"/>
              </a:lnSpc>
            </a:pPr>
            <a:endParaRPr lang="fr-FR" sz="7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for(</a:t>
            </a:r>
            <a:r>
              <a:rPr lang="fr-FR" sz="1600" b="1" dirty="0" err="1">
                <a:latin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</a:rPr>
              <a:t> i = offset;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&lt; offset + n*BLOCK_SIZE_X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+= BLOCK_SIZE_X</a:t>
            </a:r>
            <a:r>
              <a:rPr lang="fr-FR" sz="1600" b="1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data = </a:t>
            </a:r>
            <a:r>
              <a:rPr lang="fr-FR" sz="1600" b="1" dirty="0" err="1">
                <a:latin typeface="Courier New" pitchFamily="49" charset="0"/>
              </a:rPr>
              <a:t>InGPU</a:t>
            </a:r>
            <a:r>
              <a:rPr lang="fr-FR" sz="1600" b="1" dirty="0">
                <a:latin typeface="Courier New" pitchFamily="49" charset="0"/>
              </a:rPr>
              <a:t>[i];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 = (data + 1.0f)*data …;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OutGPU</a:t>
            </a:r>
            <a:r>
              <a:rPr lang="fr-FR" sz="1600" b="1" dirty="0">
                <a:latin typeface="Courier New" pitchFamily="49" charset="0"/>
              </a:rPr>
              <a:t>[i] =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}</a:t>
            </a:r>
            <a:endParaRPr lang="fr-F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2944578" y="2852738"/>
            <a:ext cx="258997" cy="1015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endParaRPr lang="fr-FR" sz="2000" dirty="0">
              <a:latin typeface="Arial" charset="0"/>
              <a:cs typeface="Arial" charset="0"/>
            </a:endParaRPr>
          </a:p>
        </p:txBody>
      </p: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2855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0696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9332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2852186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9" name="Connecteur droit 58"/>
          <p:cNvCxnSpPr/>
          <p:nvPr/>
        </p:nvCxnSpPr>
        <p:spPr bwMode="auto">
          <a:xfrm>
            <a:off x="3517349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AutoShape 52"/>
          <p:cNvSpPr>
            <a:spLocks noChangeArrowheads="1"/>
          </p:cNvSpPr>
          <p:nvPr/>
        </p:nvSpPr>
        <p:spPr bwMode="auto">
          <a:xfrm>
            <a:off x="3740150" y="5287617"/>
            <a:ext cx="5367338" cy="1470992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Mécanisme similaire à celui d’un CPU et de ses accès mémoires à travers son cache… …</a:t>
            </a:r>
            <a:r>
              <a:rPr lang="fr-FR" sz="2000" b="1" dirty="0">
                <a:latin typeface="Arial" charset="0"/>
                <a:cs typeface="Arial" charset="0"/>
              </a:rPr>
              <a:t>mais une boucle invisible est faite par des threads  synchronisés</a:t>
            </a:r>
            <a:r>
              <a:rPr lang="fr-FR" sz="2000" dirty="0"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344488" y="4275137"/>
            <a:ext cx="3735730" cy="1132201"/>
            <a:chOff x="344488" y="4275137"/>
            <a:chExt cx="3735730" cy="1132201"/>
          </a:xfrm>
        </p:grpSpPr>
        <p:sp>
          <p:nvSpPr>
            <p:cNvPr id="60" name="Forme libre 62"/>
            <p:cNvSpPr>
              <a:spLocks noChangeArrowheads="1"/>
            </p:cNvSpPr>
            <p:nvPr/>
          </p:nvSpPr>
          <p:spPr bwMode="auto">
            <a:xfrm>
              <a:off x="344488" y="4275137"/>
              <a:ext cx="1238250" cy="788941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orme libre 62"/>
            <p:cNvSpPr>
              <a:spLocks noChangeArrowheads="1"/>
            </p:cNvSpPr>
            <p:nvPr/>
          </p:nvSpPr>
          <p:spPr bwMode="auto">
            <a:xfrm>
              <a:off x="1662112" y="4275138"/>
              <a:ext cx="1238250" cy="377269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ZoneTexte 53"/>
            <p:cNvSpPr txBox="1">
              <a:spLocks noChangeArrowheads="1"/>
            </p:cNvSpPr>
            <p:nvPr/>
          </p:nvSpPr>
          <p:spPr bwMode="auto">
            <a:xfrm>
              <a:off x="598359" y="5038006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+ BLOCK_SIZE_X</a:t>
              </a:r>
            </a:p>
          </p:txBody>
        </p:sp>
        <p:sp>
          <p:nvSpPr>
            <p:cNvPr id="68" name="ZoneTexte 53"/>
            <p:cNvSpPr txBox="1">
              <a:spLocks noChangeArrowheads="1"/>
            </p:cNvSpPr>
            <p:nvPr/>
          </p:nvSpPr>
          <p:spPr bwMode="auto">
            <a:xfrm>
              <a:off x="1952713" y="4615760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+ BLOCK_SIZE_X</a:t>
              </a:r>
            </a:p>
          </p:txBody>
        </p:sp>
      </p:grpSp>
      <p:cxnSp>
        <p:nvCxnSpPr>
          <p:cNvPr id="70" name="Connecteur droit 69"/>
          <p:cNvCxnSpPr/>
          <p:nvPr/>
        </p:nvCxnSpPr>
        <p:spPr bwMode="auto">
          <a:xfrm>
            <a:off x="914400" y="4066972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2211388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9C3E137A-8CB4-4E2F-868B-E81F1B34C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3740150" y="1643063"/>
            <a:ext cx="5356225" cy="19513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offset = </a:t>
            </a:r>
            <a:r>
              <a:rPr lang="fr-FR" sz="1600" b="1" noProof="1">
                <a:latin typeface="Courier New" pitchFamily="49" charset="0"/>
              </a:rPr>
              <a:t>threadIdx.x + </a:t>
            </a:r>
            <a:endParaRPr lang="fr-FR" sz="16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     b</a:t>
            </a:r>
            <a:r>
              <a:rPr lang="fr-FR" sz="1600" b="1" noProof="1">
                <a:latin typeface="Courier New" pitchFamily="49" charset="0"/>
              </a:rPr>
              <a:t>lockIdx.x*(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X*n</a:t>
            </a:r>
            <a:r>
              <a:rPr lang="fr-FR" sz="1600" b="1" noProof="1">
                <a:latin typeface="Courier New" pitchFamily="49" charset="0"/>
              </a:rPr>
              <a:t>);</a:t>
            </a:r>
          </a:p>
          <a:p>
            <a:pPr algn="l">
              <a:lnSpc>
                <a:spcPct val="80000"/>
              </a:lnSpc>
            </a:pPr>
            <a:endParaRPr lang="fr-FR" sz="7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for(</a:t>
            </a:r>
            <a:r>
              <a:rPr lang="fr-FR" sz="1600" b="1" dirty="0" err="1">
                <a:latin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</a:rPr>
              <a:t> i = offset;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&lt; offset + n*BLOCK_SIZE_X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+= BLOCK_SIZE_X</a:t>
            </a:r>
            <a:r>
              <a:rPr lang="fr-FR" sz="1600" b="1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data = </a:t>
            </a:r>
            <a:r>
              <a:rPr lang="fr-FR" sz="1600" b="1" dirty="0" err="1">
                <a:latin typeface="Courier New" pitchFamily="49" charset="0"/>
              </a:rPr>
              <a:t>InGPU</a:t>
            </a:r>
            <a:r>
              <a:rPr lang="fr-FR" sz="1600" b="1" dirty="0">
                <a:latin typeface="Courier New" pitchFamily="49" charset="0"/>
              </a:rPr>
              <a:t>[i];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 = (data + 1.0f)*data …;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OutGPU</a:t>
            </a:r>
            <a:r>
              <a:rPr lang="fr-FR" sz="1600" b="1" dirty="0">
                <a:latin typeface="Courier New" pitchFamily="49" charset="0"/>
              </a:rPr>
              <a:t>[i] =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}</a:t>
            </a:r>
            <a:endParaRPr lang="fr-F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9"/>
          <p:cNvSpPr>
            <a:spLocks noChangeArrowheads="1"/>
          </p:cNvSpPr>
          <p:nvPr/>
        </p:nvSpPr>
        <p:spPr bwMode="auto">
          <a:xfrm>
            <a:off x="2411413" y="1958975"/>
            <a:ext cx="4548187" cy="12112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grpSp>
        <p:nvGrpSpPr>
          <p:cNvPr id="30724" name="Group 70"/>
          <p:cNvGrpSpPr>
            <a:grpSpLocks/>
          </p:cNvGrpSpPr>
          <p:nvPr/>
        </p:nvGrpSpPr>
        <p:grpSpPr bwMode="auto">
          <a:xfrm>
            <a:off x="3059120" y="2060580"/>
            <a:ext cx="2724153" cy="919165"/>
            <a:chOff x="2557" y="1513"/>
            <a:chExt cx="1716" cy="579"/>
          </a:xfrm>
        </p:grpSpPr>
        <p:grpSp>
          <p:nvGrpSpPr>
            <p:cNvPr id="30765" name="Group 26"/>
            <p:cNvGrpSpPr>
              <a:grpSpLocks/>
            </p:cNvGrpSpPr>
            <p:nvPr/>
          </p:nvGrpSpPr>
          <p:grpSpPr bwMode="auto">
            <a:xfrm rot="-5400000">
              <a:off x="2847" y="1481"/>
              <a:ext cx="338" cy="883"/>
              <a:chOff x="5226" y="2162"/>
              <a:chExt cx="338" cy="883"/>
            </a:xfrm>
          </p:grpSpPr>
          <p:sp>
            <p:nvSpPr>
              <p:cNvPr id="36910" name="Oval 27"/>
              <p:cNvSpPr>
                <a:spLocks noChangeArrowheads="1"/>
              </p:cNvSpPr>
              <p:nvPr/>
            </p:nvSpPr>
            <p:spPr bwMode="auto">
              <a:xfrm>
                <a:off x="5226" y="2162"/>
                <a:ext cx="338" cy="16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1" name="Oval 28"/>
              <p:cNvSpPr>
                <a:spLocks noChangeArrowheads="1"/>
              </p:cNvSpPr>
              <p:nvPr/>
            </p:nvSpPr>
            <p:spPr bwMode="auto">
              <a:xfrm>
                <a:off x="5226" y="2330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2" name="Oval 29"/>
              <p:cNvSpPr>
                <a:spLocks noChangeArrowheads="1"/>
              </p:cNvSpPr>
              <p:nvPr/>
            </p:nvSpPr>
            <p:spPr bwMode="auto">
              <a:xfrm>
                <a:off x="5226" y="2498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913" name="Oval 30"/>
              <p:cNvSpPr>
                <a:spLocks noChangeArrowheads="1"/>
              </p:cNvSpPr>
              <p:nvPr/>
            </p:nvSpPr>
            <p:spPr bwMode="auto">
              <a:xfrm>
                <a:off x="5226" y="2876"/>
                <a:ext cx="338" cy="1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 sz="20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766" name="Text Box 31"/>
            <p:cNvSpPr txBox="1">
              <a:spLocks noChangeArrowheads="1"/>
            </p:cNvSpPr>
            <p:nvPr/>
          </p:nvSpPr>
          <p:spPr bwMode="auto">
            <a:xfrm>
              <a:off x="2557" y="1513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Arial" charset="0"/>
                  <a:cs typeface="Arial" charset="0"/>
                </a:rPr>
                <a:t>BLOCK_SIZE_X </a:t>
              </a:r>
              <a:r>
                <a:rPr lang="fr-FR" sz="1800" i="1" dirty="0">
                  <a:latin typeface="Arial" charset="0"/>
                  <a:cs typeface="Arial" charset="0"/>
                </a:rPr>
                <a:t>threads</a:t>
              </a:r>
            </a:p>
          </p:txBody>
        </p:sp>
      </p:grpSp>
      <p:sp>
        <p:nvSpPr>
          <p:cNvPr id="30725" name="Text Box 32"/>
          <p:cNvSpPr txBox="1">
            <a:spLocks noChangeArrowheads="1"/>
          </p:cNvSpPr>
          <p:nvPr/>
        </p:nvSpPr>
        <p:spPr bwMode="auto">
          <a:xfrm>
            <a:off x="2841968" y="4283075"/>
            <a:ext cx="2672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latin typeface="Arial" charset="0"/>
                <a:cs typeface="Arial" charset="0"/>
              </a:rPr>
              <a:t>Tableau de </a:t>
            </a:r>
            <a:r>
              <a:rPr lang="fr-FR" sz="1800" dirty="0" err="1">
                <a:latin typeface="Arial" charset="0"/>
                <a:cs typeface="Arial" charset="0"/>
              </a:rPr>
              <a:t>Nd</a:t>
            </a:r>
            <a:r>
              <a:rPr lang="fr-FR" sz="1800" dirty="0">
                <a:latin typeface="Arial" charset="0"/>
                <a:cs typeface="Arial" charset="0"/>
              </a:rPr>
              <a:t> éléments</a:t>
            </a:r>
          </a:p>
        </p:txBody>
      </p:sp>
      <p:sp>
        <p:nvSpPr>
          <p:cNvPr id="30727" name="Rectangle 39"/>
          <p:cNvSpPr>
            <a:spLocks noChangeArrowheads="1"/>
          </p:cNvSpPr>
          <p:nvPr/>
        </p:nvSpPr>
        <p:spPr bwMode="auto">
          <a:xfrm>
            <a:off x="2508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28" name="Rectangle 40"/>
          <p:cNvSpPr>
            <a:spLocks noChangeArrowheads="1"/>
          </p:cNvSpPr>
          <p:nvPr/>
        </p:nvSpPr>
        <p:spPr bwMode="auto">
          <a:xfrm>
            <a:off x="4667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0" name="Rectangle 42"/>
          <p:cNvSpPr>
            <a:spLocks noChangeArrowheads="1"/>
          </p:cNvSpPr>
          <p:nvPr/>
        </p:nvSpPr>
        <p:spPr bwMode="auto">
          <a:xfrm>
            <a:off x="682625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3" name="Rectangle 45"/>
          <p:cNvSpPr>
            <a:spLocks noChangeArrowheads="1"/>
          </p:cNvSpPr>
          <p:nvPr/>
        </p:nvSpPr>
        <p:spPr bwMode="auto">
          <a:xfrm>
            <a:off x="1323630" y="3859803"/>
            <a:ext cx="231775" cy="414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4" name="Rectangle 46"/>
          <p:cNvSpPr>
            <a:spLocks noChangeArrowheads="1"/>
          </p:cNvSpPr>
          <p:nvPr/>
        </p:nvSpPr>
        <p:spPr bwMode="auto">
          <a:xfrm>
            <a:off x="19796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17637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38" name="Rectangle 50"/>
          <p:cNvSpPr>
            <a:spLocks noChangeArrowheads="1"/>
          </p:cNvSpPr>
          <p:nvPr/>
        </p:nvSpPr>
        <p:spPr bwMode="auto">
          <a:xfrm>
            <a:off x="2627313" y="3859803"/>
            <a:ext cx="231775" cy="414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4" name="Rectangle 56"/>
          <p:cNvSpPr>
            <a:spLocks noChangeArrowheads="1"/>
          </p:cNvSpPr>
          <p:nvPr/>
        </p:nvSpPr>
        <p:spPr bwMode="auto">
          <a:xfrm>
            <a:off x="4138613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6" name="Rectangle 58"/>
          <p:cNvSpPr>
            <a:spLocks noChangeArrowheads="1"/>
          </p:cNvSpPr>
          <p:nvPr/>
        </p:nvSpPr>
        <p:spPr bwMode="auto">
          <a:xfrm>
            <a:off x="4356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7" name="Rectangle 59"/>
          <p:cNvSpPr>
            <a:spLocks noChangeArrowheads="1"/>
          </p:cNvSpPr>
          <p:nvPr/>
        </p:nvSpPr>
        <p:spPr bwMode="auto">
          <a:xfrm>
            <a:off x="45720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8" name="Rectangle 60"/>
          <p:cNvSpPr>
            <a:spLocks noChangeArrowheads="1"/>
          </p:cNvSpPr>
          <p:nvPr/>
        </p:nvSpPr>
        <p:spPr bwMode="auto">
          <a:xfrm>
            <a:off x="47879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49" name="Rectangle 61"/>
          <p:cNvSpPr>
            <a:spLocks noChangeArrowheads="1"/>
          </p:cNvSpPr>
          <p:nvPr/>
        </p:nvSpPr>
        <p:spPr bwMode="auto">
          <a:xfrm>
            <a:off x="52197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0" name="Rectangle 62"/>
          <p:cNvSpPr>
            <a:spLocks noChangeArrowheads="1"/>
          </p:cNvSpPr>
          <p:nvPr/>
        </p:nvSpPr>
        <p:spPr bwMode="auto">
          <a:xfrm>
            <a:off x="50038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1" name="Rectangle 63"/>
          <p:cNvSpPr>
            <a:spLocks noChangeArrowheads="1"/>
          </p:cNvSpPr>
          <p:nvPr/>
        </p:nvSpPr>
        <p:spPr bwMode="auto">
          <a:xfrm>
            <a:off x="54371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2" name="Rectangle 64"/>
          <p:cNvSpPr>
            <a:spLocks noChangeArrowheads="1"/>
          </p:cNvSpPr>
          <p:nvPr/>
        </p:nvSpPr>
        <p:spPr bwMode="auto">
          <a:xfrm>
            <a:off x="56515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3" name="Rectangle 65"/>
          <p:cNvSpPr>
            <a:spLocks noChangeArrowheads="1"/>
          </p:cNvSpPr>
          <p:nvPr/>
        </p:nvSpPr>
        <p:spPr bwMode="auto">
          <a:xfrm>
            <a:off x="58674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4" name="Rectangle 66"/>
          <p:cNvSpPr>
            <a:spLocks noChangeArrowheads="1"/>
          </p:cNvSpPr>
          <p:nvPr/>
        </p:nvSpPr>
        <p:spPr bwMode="auto">
          <a:xfrm>
            <a:off x="60833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5" name="Rectangle 67"/>
          <p:cNvSpPr>
            <a:spLocks noChangeArrowheads="1"/>
          </p:cNvSpPr>
          <p:nvPr/>
        </p:nvSpPr>
        <p:spPr bwMode="auto">
          <a:xfrm>
            <a:off x="65151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6" name="Rectangle 68"/>
          <p:cNvSpPr>
            <a:spLocks noChangeArrowheads="1"/>
          </p:cNvSpPr>
          <p:nvPr/>
        </p:nvSpPr>
        <p:spPr bwMode="auto">
          <a:xfrm>
            <a:off x="6299200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7" name="Rectangle 69"/>
          <p:cNvSpPr>
            <a:spLocks noChangeArrowheads="1"/>
          </p:cNvSpPr>
          <p:nvPr/>
        </p:nvSpPr>
        <p:spPr bwMode="auto">
          <a:xfrm>
            <a:off x="6732588" y="3859803"/>
            <a:ext cx="231775" cy="414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30758" name="Line 71"/>
          <p:cNvSpPr>
            <a:spLocks noChangeShapeType="1"/>
          </p:cNvSpPr>
          <p:nvPr/>
        </p:nvSpPr>
        <p:spPr bwMode="auto">
          <a:xfrm flipV="1">
            <a:off x="2944578" y="2852738"/>
            <a:ext cx="258997" cy="1015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62" name="Text Box 75"/>
          <p:cNvSpPr txBox="1">
            <a:spLocks noChangeArrowheads="1"/>
          </p:cNvSpPr>
          <p:nvPr/>
        </p:nvSpPr>
        <p:spPr bwMode="auto">
          <a:xfrm>
            <a:off x="0" y="1196975"/>
            <a:ext cx="7452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Accès contigus aux données depuis un bloc 1D de threads :</a:t>
            </a:r>
          </a:p>
        </p:txBody>
      </p:sp>
      <p:sp>
        <p:nvSpPr>
          <p:cNvPr id="30763" name="Text Box 76"/>
          <p:cNvSpPr txBox="1">
            <a:spLocks noChangeArrowheads="1"/>
          </p:cNvSpPr>
          <p:nvPr/>
        </p:nvSpPr>
        <p:spPr bwMode="auto">
          <a:xfrm>
            <a:off x="6983413" y="3716338"/>
            <a:ext cx="1577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>
                <a:latin typeface="Arial" charset="0"/>
                <a:cs typeface="Arial" charset="0"/>
              </a:rPr>
              <a:t>Mémoire globale du GPU</a:t>
            </a:r>
          </a:p>
        </p:txBody>
      </p:sp>
      <p:sp>
        <p:nvSpPr>
          <p:cNvPr id="30764" name="Text Box 77"/>
          <p:cNvSpPr txBox="1">
            <a:spLocks noChangeArrowheads="1"/>
          </p:cNvSpPr>
          <p:nvPr/>
        </p:nvSpPr>
        <p:spPr bwMode="auto">
          <a:xfrm>
            <a:off x="6983413" y="1944688"/>
            <a:ext cx="21605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Un 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multiprocesseur SIM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endParaRPr lang="fr-FR" sz="2000" dirty="0">
              <a:latin typeface="Arial" charset="0"/>
              <a:cs typeface="Arial" charset="0"/>
            </a:endParaRPr>
          </a:p>
        </p:txBody>
      </p:sp>
      <p:cxnSp>
        <p:nvCxnSpPr>
          <p:cNvPr id="53" name="Connecteur droit 52"/>
          <p:cNvCxnSpPr>
            <a:stCxn id="36912" idx="4"/>
            <a:endCxn id="36913" idx="0"/>
          </p:cNvCxnSpPr>
          <p:nvPr/>
        </p:nvCxnSpPr>
        <p:spPr bwMode="auto">
          <a:xfrm>
            <a:off x="3888589" y="2710663"/>
            <a:ext cx="331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1546225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2855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0696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3933274" y="3859803"/>
            <a:ext cx="231775" cy="4143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2852186" y="3859803"/>
            <a:ext cx="231775" cy="414338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Arial" charset="0"/>
              <a:cs typeface="Arial" charset="0"/>
            </a:endParaRPr>
          </a:p>
        </p:txBody>
      </p:sp>
      <p:cxnSp>
        <p:nvCxnSpPr>
          <p:cNvPr id="59" name="Connecteur droit 58"/>
          <p:cNvCxnSpPr/>
          <p:nvPr/>
        </p:nvCxnSpPr>
        <p:spPr bwMode="auto">
          <a:xfrm>
            <a:off x="3517349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AutoShape 52"/>
          <p:cNvSpPr>
            <a:spLocks noChangeArrowheads="1"/>
          </p:cNvSpPr>
          <p:nvPr/>
        </p:nvSpPr>
        <p:spPr bwMode="auto">
          <a:xfrm>
            <a:off x="3740150" y="5287617"/>
            <a:ext cx="5367338" cy="755374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fr-FR" sz="2000" b="1" dirty="0"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fr-FR" sz="2000" dirty="0">
                <a:latin typeface="Arial" charset="0"/>
                <a:cs typeface="Arial" charset="0"/>
              </a:rPr>
              <a:t>Mécanisme très similaire à celui des </a:t>
            </a:r>
            <a:r>
              <a:rPr lang="fr-FR" sz="2000" b="1" dirty="0">
                <a:latin typeface="Arial" charset="0"/>
                <a:cs typeface="Arial" charset="0"/>
              </a:rPr>
              <a:t>unités vectorielles (AVX) </a:t>
            </a:r>
            <a:r>
              <a:rPr lang="fr-FR" sz="2000" dirty="0">
                <a:latin typeface="Arial" charset="0"/>
                <a:cs typeface="Arial" charset="0"/>
              </a:rPr>
              <a:t>d’un CPU</a:t>
            </a:r>
          </a:p>
        </p:txBody>
      </p:sp>
      <p:cxnSp>
        <p:nvCxnSpPr>
          <p:cNvPr id="51" name="Connecteur droit 50"/>
          <p:cNvCxnSpPr/>
          <p:nvPr/>
        </p:nvCxnSpPr>
        <p:spPr bwMode="auto">
          <a:xfrm>
            <a:off x="914400" y="4066972"/>
            <a:ext cx="4092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onnecteur droit 59"/>
          <p:cNvCxnSpPr/>
          <p:nvPr/>
        </p:nvCxnSpPr>
        <p:spPr bwMode="auto">
          <a:xfrm>
            <a:off x="2211388" y="4066972"/>
            <a:ext cx="4159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e 60"/>
          <p:cNvGrpSpPr/>
          <p:nvPr/>
        </p:nvGrpSpPr>
        <p:grpSpPr>
          <a:xfrm>
            <a:off x="344488" y="4275137"/>
            <a:ext cx="3735730" cy="1132201"/>
            <a:chOff x="344488" y="4275137"/>
            <a:chExt cx="3735730" cy="1132201"/>
          </a:xfrm>
        </p:grpSpPr>
        <p:sp>
          <p:nvSpPr>
            <p:cNvPr id="67" name="Forme libre 62"/>
            <p:cNvSpPr>
              <a:spLocks noChangeArrowheads="1"/>
            </p:cNvSpPr>
            <p:nvPr/>
          </p:nvSpPr>
          <p:spPr bwMode="auto">
            <a:xfrm>
              <a:off x="344488" y="4275137"/>
              <a:ext cx="1238250" cy="788941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orme libre 62"/>
            <p:cNvSpPr>
              <a:spLocks noChangeArrowheads="1"/>
            </p:cNvSpPr>
            <p:nvPr/>
          </p:nvSpPr>
          <p:spPr bwMode="auto">
            <a:xfrm>
              <a:off x="1662112" y="4275138"/>
              <a:ext cx="1238250" cy="377269"/>
            </a:xfrm>
            <a:custGeom>
              <a:avLst/>
              <a:gdLst>
                <a:gd name="T0" fmla="*/ 0 w 819398"/>
                <a:gd name="T1" fmla="*/ 0 h 286987"/>
                <a:gd name="T2" fmla="*/ 413379 w 819398"/>
                <a:gd name="T3" fmla="*/ 291330 h 286987"/>
                <a:gd name="T4" fmla="*/ 814945 w 819398"/>
                <a:gd name="T5" fmla="*/ 12143 h 286987"/>
                <a:gd name="T6" fmla="*/ 0 60000 65536"/>
                <a:gd name="T7" fmla="*/ 0 60000 65536"/>
                <a:gd name="T8" fmla="*/ 0 60000 65536"/>
                <a:gd name="T9" fmla="*/ 0 w 819398"/>
                <a:gd name="T10" fmla="*/ 0 h 286987"/>
                <a:gd name="T11" fmla="*/ 819398 w 819398"/>
                <a:gd name="T12" fmla="*/ 286987 h 2869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9398" h="286987">
                  <a:moveTo>
                    <a:pt x="0" y="0"/>
                  </a:moveTo>
                  <a:cubicBezTo>
                    <a:pt x="139535" y="141514"/>
                    <a:pt x="279071" y="283029"/>
                    <a:pt x="415637" y="285008"/>
                  </a:cubicBezTo>
                  <a:cubicBezTo>
                    <a:pt x="552203" y="286987"/>
                    <a:pt x="685800" y="149431"/>
                    <a:pt x="819398" y="11875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ZoneTexte 53"/>
            <p:cNvSpPr txBox="1">
              <a:spLocks noChangeArrowheads="1"/>
            </p:cNvSpPr>
            <p:nvPr/>
          </p:nvSpPr>
          <p:spPr bwMode="auto">
            <a:xfrm>
              <a:off x="598359" y="5038006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+ BLOCK_SIZE_X</a:t>
              </a:r>
            </a:p>
          </p:txBody>
        </p:sp>
        <p:sp>
          <p:nvSpPr>
            <p:cNvPr id="71" name="ZoneTexte 53"/>
            <p:cNvSpPr txBox="1">
              <a:spLocks noChangeArrowheads="1"/>
            </p:cNvSpPr>
            <p:nvPr/>
          </p:nvSpPr>
          <p:spPr bwMode="auto">
            <a:xfrm>
              <a:off x="1952713" y="4615760"/>
              <a:ext cx="21275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+ BLOCK_SIZE_X</a:t>
              </a: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2C0F6F3-D12B-4A4E-BCF2-679D9EC69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3740150" y="1643063"/>
            <a:ext cx="5356225" cy="19513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offset = </a:t>
            </a:r>
            <a:r>
              <a:rPr lang="fr-FR" sz="1600" b="1" noProof="1">
                <a:latin typeface="Courier New" pitchFamily="49" charset="0"/>
              </a:rPr>
              <a:t>threadIdx.x + </a:t>
            </a:r>
            <a:endParaRPr lang="fr-FR" sz="16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     b</a:t>
            </a:r>
            <a:r>
              <a:rPr lang="fr-FR" sz="1600" b="1" noProof="1">
                <a:latin typeface="Courier New" pitchFamily="49" charset="0"/>
              </a:rPr>
              <a:t>lockIdx.x*(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600" b="1" noProof="1">
                <a:solidFill>
                  <a:srgbClr val="FF0000"/>
                </a:solidFill>
                <a:latin typeface="Courier New" pitchFamily="49" charset="0"/>
              </a:rPr>
              <a:t>X*n</a:t>
            </a:r>
            <a:r>
              <a:rPr lang="fr-FR" sz="1600" b="1" noProof="1">
                <a:latin typeface="Courier New" pitchFamily="49" charset="0"/>
              </a:rPr>
              <a:t>);</a:t>
            </a:r>
          </a:p>
          <a:p>
            <a:pPr algn="l">
              <a:lnSpc>
                <a:spcPct val="80000"/>
              </a:lnSpc>
            </a:pPr>
            <a:endParaRPr lang="fr-FR" sz="7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for(</a:t>
            </a:r>
            <a:r>
              <a:rPr lang="fr-FR" sz="1600" b="1" dirty="0" err="1">
                <a:latin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</a:rPr>
              <a:t> i = offset;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&lt; offset + n*BLOCK_SIZE_X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 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</a:rPr>
              <a:t>i += BLOCK_SIZE_X</a:t>
            </a:r>
            <a:r>
              <a:rPr lang="fr-FR" sz="1600" b="1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data = </a:t>
            </a:r>
            <a:r>
              <a:rPr lang="fr-FR" sz="1600" b="1" dirty="0" err="1">
                <a:latin typeface="Courier New" pitchFamily="49" charset="0"/>
              </a:rPr>
              <a:t>InGPU</a:t>
            </a:r>
            <a:r>
              <a:rPr lang="fr-FR" sz="1600" b="1" dirty="0">
                <a:latin typeface="Courier New" pitchFamily="49" charset="0"/>
              </a:rPr>
              <a:t>[i];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 = (data + 1.0f)*data …;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OutGPU</a:t>
            </a:r>
            <a:r>
              <a:rPr lang="fr-FR" sz="1600" b="1" dirty="0">
                <a:latin typeface="Courier New" pitchFamily="49" charset="0"/>
              </a:rPr>
              <a:t>[i] = </a:t>
            </a:r>
            <a:r>
              <a:rPr lang="fr-FR" sz="1600" b="1" dirty="0" err="1">
                <a:latin typeface="Courier New" pitchFamily="49" charset="0"/>
              </a:rPr>
              <a:t>res</a:t>
            </a:r>
            <a:r>
              <a:rPr lang="fr-FR" sz="16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0000"/>
              </a:lnSpc>
            </a:pPr>
            <a:r>
              <a:rPr lang="fr-FR" sz="1600" b="1" dirty="0">
                <a:latin typeface="Courier New" pitchFamily="49" charset="0"/>
              </a:rPr>
              <a:t>}</a:t>
            </a:r>
            <a:endParaRPr lang="fr-F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2387600"/>
            <a:ext cx="7947025" cy="444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offset = 0;           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Registers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float</a:t>
            </a:r>
            <a:r>
              <a:rPr lang="fr-FR" sz="1800" b="1" dirty="0">
                <a:latin typeface="Courier New" pitchFamily="49" charset="0"/>
              </a:rPr>
              <a:t> data = 0f,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 = 0f;</a:t>
            </a: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intitial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 </a:t>
            </a:r>
          </a:p>
          <a:p>
            <a:pPr algn="l">
              <a:lnSpc>
                <a:spcPct val="8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</a:t>
            </a:r>
            <a:r>
              <a:rPr lang="fr-FR" sz="1800" b="1" dirty="0">
                <a:latin typeface="Courier New" pitchFamily="49" charset="0"/>
              </a:rPr>
              <a:t>offset = </a:t>
            </a:r>
            <a:r>
              <a:rPr lang="fr-FR" sz="1800" b="1" noProof="1">
                <a:latin typeface="Courier New" pitchFamily="49" charset="0"/>
              </a:rPr>
              <a:t>threadIdx.x + </a:t>
            </a:r>
            <a:r>
              <a:rPr lang="fr-FR" sz="1800" b="1" dirty="0">
                <a:latin typeface="Courier New" pitchFamily="49" charset="0"/>
              </a:rPr>
              <a:t>b</a:t>
            </a:r>
            <a:r>
              <a:rPr lang="fr-FR" sz="1800" b="1" noProof="1">
                <a:latin typeface="Courier New" pitchFamily="49" charset="0"/>
              </a:rPr>
              <a:t>lockIdx.x*(</a:t>
            </a:r>
            <a:r>
              <a:rPr lang="fr-FR" sz="1800" b="1" noProof="1">
                <a:solidFill>
                  <a:srgbClr val="00CC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00CC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00CC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00CC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00CC00"/>
                </a:solidFill>
                <a:latin typeface="Courier New" pitchFamily="49" charset="0"/>
              </a:rPr>
              <a:t>X*n</a:t>
            </a:r>
            <a:r>
              <a:rPr lang="fr-FR" sz="1800" b="1" noProof="1">
                <a:latin typeface="Courier New" pitchFamily="49" charset="0"/>
              </a:rPr>
              <a:t>);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Loop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with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contiguous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accesses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to data tables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for(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i = offset; 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  </a:t>
            </a:r>
            <a:r>
              <a:rPr lang="fr-FR" sz="1800" b="1" dirty="0">
                <a:solidFill>
                  <a:srgbClr val="00CC00"/>
                </a:solidFill>
                <a:latin typeface="Courier New" pitchFamily="49" charset="0"/>
              </a:rPr>
              <a:t>i &lt; offset + BLOCK_SIZE_X*n 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&amp;&amp;  i &lt;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fr-FR" sz="1800" b="1" dirty="0">
                <a:solidFill>
                  <a:srgbClr val="00CC00"/>
                </a:solidFill>
                <a:latin typeface="Courier New" pitchFamily="49" charset="0"/>
              </a:rPr>
              <a:t>i += BLOCK_SIZE_X</a:t>
            </a:r>
            <a:r>
              <a:rPr lang="fr-FR" sz="1800" b="1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- Read one value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data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[i];</a:t>
            </a:r>
          </a:p>
          <a:p>
            <a:pPr algn="l">
              <a:lnSpc>
                <a:spcPct val="8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 // -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 = (data + 1.0f)*data …;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-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[i]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85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1022350"/>
            <a:ext cx="638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>
                <a:latin typeface="Arial" charset="0"/>
                <a:cs typeface="Arial" charset="0"/>
              </a:rPr>
              <a:t>Kernel utilisant la mémoire globale et des registres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996437" y="2019541"/>
            <a:ext cx="5147563" cy="131266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</a:t>
            </a:r>
            <a:r>
              <a:rPr lang="fr-FR" sz="1800" b="1" noProof="1">
                <a:latin typeface="Courier New" pitchFamily="49" charset="0"/>
              </a:rPr>
              <a:t>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>
              <a:lnSpc>
                <a:spcPct val="80000"/>
              </a:lnSpc>
            </a:pPr>
            <a:endParaRPr lang="fr-FR" sz="8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if (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%(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X*n) == 0)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Dg = {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/(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X*n)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  <a:p>
            <a:pPr algn="l">
              <a:lnSpc>
                <a:spcPct val="80000"/>
              </a:lnSpc>
            </a:pP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else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Dg = {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/(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X*n) + 1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81091A1-8D97-4E6F-BFC3-53A118945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</a:t>
            </a:r>
            <a:r>
              <a:rPr lang="fr-FR" sz="4000" i="1" dirty="0"/>
              <a:t>Thread</a:t>
            </a:r>
            <a:r>
              <a:rPr lang="fr-FR" sz="4000" dirty="0"/>
              <a:t> lisant</a:t>
            </a:r>
            <a:r>
              <a:rPr lang="fr-FR" sz="4000" i="1" dirty="0"/>
              <a:t> n </a:t>
            </a:r>
            <a:r>
              <a:rPr lang="fr-FR" sz="4000" dirty="0"/>
              <a:t>données sur tableau 1D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B615BF-6467-45C2-A5C9-0BB68DFAEDF3}"/>
              </a:ext>
            </a:extLst>
          </p:cNvPr>
          <p:cNvSpPr txBox="1"/>
          <p:nvPr/>
        </p:nvSpPr>
        <p:spPr>
          <a:xfrm>
            <a:off x="269557" y="1973943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 err="1">
                <a:solidFill>
                  <a:srgbClr val="0000FF"/>
                </a:solidFill>
                <a:latin typeface="Arial" charset="0"/>
                <a:cs typeface="Arial" charset="0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: 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Nd </a:t>
            </a:r>
            <a:r>
              <a:rPr lang="fr-FR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≠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k*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(B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X*n)</a:t>
            </a:r>
            <a:endParaRPr lang="fr-FR" sz="18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C99B060-F1C1-4BE4-9764-FFFFC72A0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93" y="1348758"/>
            <a:ext cx="83856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" charset="0"/>
                <a:cs typeface="Arial" charset="0"/>
              </a:rPr>
              <a:t>Une barre de threads par bloc, et une barre de blocs par grille (un choix)</a:t>
            </a:r>
          </a:p>
          <a:p>
            <a:pPr algn="l"/>
            <a:r>
              <a:rPr lang="fr-FR" sz="2000" dirty="0">
                <a:latin typeface="Arial" charset="0"/>
                <a:cs typeface="Arial" charset="0"/>
              </a:rPr>
              <a:t>Un thread réalise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 n </a:t>
            </a:r>
            <a:r>
              <a:rPr lang="fr-FR" sz="2000" dirty="0">
                <a:latin typeface="Arial" charset="0"/>
                <a:cs typeface="Arial" charset="0"/>
              </a:rPr>
              <a:t>calculs séparés en traitant </a:t>
            </a:r>
            <a:r>
              <a:rPr lang="fr-FR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charset="0"/>
                <a:cs typeface="Arial" charset="0"/>
              </a:rPr>
              <a:t>données.</a:t>
            </a:r>
          </a:p>
        </p:txBody>
      </p:sp>
    </p:spTree>
    <p:extLst>
      <p:ext uri="{BB962C8B-B14F-4D97-AF65-F5344CB8AC3E}">
        <p14:creationId xmlns:p14="http://schemas.microsoft.com/office/powerpoint/2010/main" val="220439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240133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Principes complets de la </a:t>
            </a:r>
            <a:r>
              <a:rPr lang="fr-FR" sz="2000" b="1" i="1" dirty="0">
                <a:latin typeface="Arial" pitchFamily="34" charset="0"/>
                <a:cs typeface="Arial" pitchFamily="34" charset="0"/>
              </a:rPr>
              <a:t>coalescence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algn="l"/>
            <a:endParaRPr lang="fr-FR" sz="4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Les threads sont activés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 « </a:t>
            </a:r>
            <a:r>
              <a:rPr lang="fr-F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warp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» de 32 consécutifs dans la dimension « x » de leur 3D-bloc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Ils doivent accéder à des données consécutives en mémoire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Le premier thread doit accéder à une donnée alignée avec un multiple de 32 mots mémoires de 4 octets.</a:t>
            </a:r>
          </a:p>
          <a:p>
            <a:pPr algn="l"/>
            <a:endParaRPr lang="fr-FR" sz="12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Le </a:t>
            </a:r>
            <a:r>
              <a:rPr lang="fr-FR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warp</a:t>
            </a: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récupère alors ses 32 données de 4 octets en « une fois »</a:t>
            </a:r>
          </a:p>
          <a:p>
            <a:pPr marL="800100" lvl="1" indent="-342900" algn="l">
              <a:buFont typeface="Wingdings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Il récupère 128 octets en parfaite coalescence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16178" y="4082345"/>
            <a:ext cx="9190749" cy="2651787"/>
            <a:chOff x="11118" y="4000457"/>
            <a:chExt cx="9190749" cy="265178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048" y="4136112"/>
              <a:ext cx="6067425" cy="1562100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11118" y="5944358"/>
              <a:ext cx="3429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000" dirty="0">
                  <a:latin typeface="Arial" pitchFamily="34" charset="0"/>
                  <a:cs typeface="Arial" pitchFamily="34" charset="0"/>
                </a:rPr>
                <a:t>Adresse de départ (ex : 128)</a:t>
              </a:r>
            </a:p>
            <a:p>
              <a:pPr algn="r"/>
              <a:r>
                <a:rPr lang="fr-FR" sz="2000" dirty="0">
                  <a:latin typeface="Arial" pitchFamily="34" charset="0"/>
                  <a:cs typeface="Arial" pitchFamily="34" charset="0"/>
                </a:rPr>
                <a:t>alignée avec 32x4 octets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580204" y="5944358"/>
              <a:ext cx="35637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000" dirty="0">
                  <a:latin typeface="Arial" pitchFamily="34" charset="0"/>
                  <a:cs typeface="Arial" pitchFamily="34" charset="0"/>
                </a:rPr>
                <a:t>Lecture de 32x4 = 128 octets 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consécutifs en une fois</a:t>
              </a:r>
            </a:p>
          </p:txBody>
        </p:sp>
        <p:cxnSp>
          <p:nvCxnSpPr>
            <p:cNvPr id="8" name="Connecteur droit avec flèche 7"/>
            <p:cNvCxnSpPr/>
            <p:nvPr/>
          </p:nvCxnSpPr>
          <p:spPr bwMode="auto">
            <a:xfrm flipH="1">
              <a:off x="3261813" y="5698212"/>
              <a:ext cx="259308" cy="3477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Connecteur droit avec flèche 8"/>
            <p:cNvCxnSpPr/>
            <p:nvPr/>
          </p:nvCxnSpPr>
          <p:spPr bwMode="auto">
            <a:xfrm>
              <a:off x="4572001" y="5775936"/>
              <a:ext cx="1119115" cy="2758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Accolade fermante 11"/>
            <p:cNvSpPr/>
            <p:nvPr/>
          </p:nvSpPr>
          <p:spPr bwMode="auto">
            <a:xfrm rot="5400000">
              <a:off x="4371444" y="4770164"/>
              <a:ext cx="155448" cy="1856095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675687" y="4898953"/>
              <a:ext cx="14253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tableau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de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float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>
              <a:off x="7362102" y="5252896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ZoneTexte 16"/>
            <p:cNvSpPr txBox="1"/>
            <p:nvPr/>
          </p:nvSpPr>
          <p:spPr>
            <a:xfrm>
              <a:off x="7637015" y="4000457"/>
              <a:ext cx="15648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warp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(32 threads)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 bwMode="auto">
            <a:xfrm flipH="1">
              <a:off x="7323430" y="4381696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F7E7224E-D28E-4D28-BA2B-66205F06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Sensibilité de la coalescence</a:t>
            </a:r>
          </a:p>
        </p:txBody>
      </p:sp>
    </p:spTree>
    <p:extLst>
      <p:ext uri="{BB962C8B-B14F-4D97-AF65-F5344CB8AC3E}">
        <p14:creationId xmlns:p14="http://schemas.microsoft.com/office/powerpoint/2010/main" val="41946159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23323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Impact du « désalignement » :</a:t>
            </a:r>
          </a:p>
          <a:p>
            <a:pPr algn="l"/>
            <a:endParaRPr lang="fr-FR" sz="8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Hypothèse : les 32 threads d’un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warp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accèdent à 32 données 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     consécutive, MAIS la première adresse n’est pas un multiple 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     de 32x4o = 128o….</a:t>
            </a:r>
          </a:p>
          <a:p>
            <a:pPr lvl="1" algn="l"/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Alors il y aura lecture de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DEUX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segments de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octets (au lieu d’un)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982465" y="3877625"/>
            <a:ext cx="8237551" cy="2558565"/>
            <a:chOff x="982464" y="3932217"/>
            <a:chExt cx="8443042" cy="2558565"/>
          </a:xfrm>
        </p:grpSpPr>
        <p:sp>
          <p:nvSpPr>
            <p:cNvPr id="7" name="ZoneTexte 6"/>
            <p:cNvSpPr txBox="1"/>
            <p:nvPr/>
          </p:nvSpPr>
          <p:spPr>
            <a:xfrm>
              <a:off x="5224050" y="5782896"/>
              <a:ext cx="42014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Accès à 2 segments de 128 octets</a:t>
              </a:r>
            </a:p>
            <a:p>
              <a:pPr algn="l"/>
              <a:r>
                <a:rPr lang="fr-FR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 2 temps d’accès </a:t>
              </a:r>
              <a:endPara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 bwMode="auto">
            <a:xfrm>
              <a:off x="2169997" y="5402147"/>
              <a:ext cx="2963835" cy="696102"/>
            </a:xfrm>
            <a:custGeom>
              <a:avLst/>
              <a:gdLst>
                <a:gd name="connsiteX0" fmla="*/ 0 w 655093"/>
                <a:gd name="connsiteY0" fmla="*/ 0 h 354842"/>
                <a:gd name="connsiteX1" fmla="*/ 13648 w 655093"/>
                <a:gd name="connsiteY1" fmla="*/ 354842 h 354842"/>
                <a:gd name="connsiteX2" fmla="*/ 655093 w 655093"/>
                <a:gd name="connsiteY2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093" h="354842">
                  <a:moveTo>
                    <a:pt x="0" y="0"/>
                  </a:moveTo>
                  <a:lnTo>
                    <a:pt x="13648" y="354842"/>
                  </a:lnTo>
                  <a:lnTo>
                    <a:pt x="655093" y="35484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64" y="4109279"/>
              <a:ext cx="6029325" cy="131445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593802" y="4666966"/>
              <a:ext cx="14253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tableau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de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float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7334806" y="5048176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ZoneTexte 11"/>
            <p:cNvSpPr txBox="1"/>
            <p:nvPr/>
          </p:nvSpPr>
          <p:spPr>
            <a:xfrm>
              <a:off x="7609719" y="3932217"/>
              <a:ext cx="15648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warp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(32 threads)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7296134" y="4313456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Forme libre 13"/>
            <p:cNvSpPr/>
            <p:nvPr/>
          </p:nvSpPr>
          <p:spPr bwMode="auto">
            <a:xfrm>
              <a:off x="3707642" y="5420430"/>
              <a:ext cx="1426190" cy="477764"/>
            </a:xfrm>
            <a:custGeom>
              <a:avLst/>
              <a:gdLst>
                <a:gd name="connsiteX0" fmla="*/ 0 w 655093"/>
                <a:gd name="connsiteY0" fmla="*/ 0 h 354842"/>
                <a:gd name="connsiteX1" fmla="*/ 13648 w 655093"/>
                <a:gd name="connsiteY1" fmla="*/ 354842 h 354842"/>
                <a:gd name="connsiteX2" fmla="*/ 655093 w 655093"/>
                <a:gd name="connsiteY2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093" h="354842">
                  <a:moveTo>
                    <a:pt x="0" y="0"/>
                  </a:moveTo>
                  <a:lnTo>
                    <a:pt x="13648" y="354842"/>
                  </a:lnTo>
                  <a:lnTo>
                    <a:pt x="655093" y="35484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D285CAE-8C44-492B-928D-69F847155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Sensibilité de la coalescence</a:t>
            </a:r>
          </a:p>
        </p:txBody>
      </p:sp>
    </p:spTree>
    <p:extLst>
      <p:ext uri="{BB962C8B-B14F-4D97-AF65-F5344CB8AC3E}">
        <p14:creationId xmlns:p14="http://schemas.microsoft.com/office/powerpoint/2010/main" val="41181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27163" y="6180138"/>
            <a:ext cx="2133600" cy="461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/>
              <a:t>CPU + 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</a:t>
            </a:r>
            <a:br>
              <a:rPr lang="fr-FR" dirty="0"/>
            </a:br>
            <a:r>
              <a:rPr lang="fr-FR" dirty="0"/>
              <a:t>Principaux concepts d’architecture</a:t>
            </a:r>
            <a:endParaRPr lang="fr-FR" sz="3600" b="1" dirty="0"/>
          </a:p>
        </p:txBody>
      </p:sp>
      <p:sp>
        <p:nvSpPr>
          <p:cNvPr id="9220" name="AutoShape 6"/>
          <p:cNvSpPr>
            <a:spLocks noChangeAspect="1" noChangeArrowheads="1" noTextEdit="1"/>
          </p:cNvSpPr>
          <p:nvPr/>
        </p:nvSpPr>
        <p:spPr bwMode="auto">
          <a:xfrm>
            <a:off x="4484688" y="1057275"/>
            <a:ext cx="448945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1057275"/>
            <a:ext cx="4500562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3449638" y="61372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7392988" y="65786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400" b="1">
                <a:latin typeface="Arial" charset="0"/>
              </a:rPr>
              <a:t>document</a:t>
            </a:r>
            <a:r>
              <a:rPr lang="fr-FR" sz="1400">
                <a:latin typeface="Arial" charset="0"/>
              </a:rPr>
              <a:t> </a:t>
            </a:r>
            <a:r>
              <a:rPr lang="fr-FR" sz="1400" b="1">
                <a:latin typeface="Arial" charset="0"/>
              </a:rPr>
              <a:t>nVIDIA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0" y="1039813"/>
            <a:ext cx="42624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GPU est un ensemble de N</a:t>
            </a:r>
          </a:p>
          <a:p>
            <a:pPr algn="l"/>
            <a:r>
              <a:rPr lang="fr-FR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petites machines SIMD indépendantes et partageant une mémoire globale : </a:t>
            </a:r>
          </a:p>
          <a:p>
            <a:pPr algn="l"/>
            <a:r>
              <a:rPr lang="fr-FR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« multiprocesseurs » 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0" y="3203575"/>
            <a:ext cx="48958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 multiprocesseur est 1 petite </a:t>
            </a:r>
          </a:p>
          <a:p>
            <a:pPr algn="l"/>
            <a:r>
              <a:rPr lang="fr-FR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 SIMD avec :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 « ALU » synchronisés (k = 32),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 décodeur d’instructions,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 types de mémoires partagées 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entre toutes les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algn="l">
              <a:buFontTx/>
              <a:buChar char="•"/>
            </a:pP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32K-128K registres distribués entre les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fr-FR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(63-255 propres à chaque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153988" y="1674813"/>
            <a:ext cx="4560887" cy="2564678"/>
            <a:chOff x="154376" y="1674418"/>
            <a:chExt cx="4560129" cy="2564999"/>
          </a:xfrm>
        </p:grpSpPr>
        <p:sp>
          <p:nvSpPr>
            <p:cNvPr id="9227" name="Carré corné 9"/>
            <p:cNvSpPr>
              <a:spLocks noChangeArrowheads="1"/>
            </p:cNvSpPr>
            <p:nvPr/>
          </p:nvSpPr>
          <p:spPr bwMode="auto">
            <a:xfrm>
              <a:off x="154376" y="1674418"/>
              <a:ext cx="4203860" cy="2564999"/>
            </a:xfrm>
            <a:prstGeom prst="foldedCorner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2000" b="1" dirty="0">
                  <a:latin typeface="Arial" charset="0"/>
                  <a:cs typeface="Arial" charset="0"/>
                </a:rPr>
                <a:t>Terminologie « S. Vialle » :</a:t>
              </a:r>
            </a:p>
            <a:p>
              <a:endParaRPr lang="fr-FR" sz="700" dirty="0">
                <a:latin typeface="Arial" charset="0"/>
                <a:cs typeface="Arial" charset="0"/>
              </a:endParaRPr>
            </a:p>
            <a:p>
              <a:r>
                <a:rPr lang="fr-FR" sz="2000" dirty="0">
                  <a:latin typeface="Arial" charset="0"/>
                  <a:cs typeface="Arial" charset="0"/>
                </a:rPr>
                <a:t>Un multiprocesseur SIMD</a:t>
              </a:r>
            </a:p>
            <a:p>
              <a:r>
                <a:rPr lang="fr-FR" sz="1800" dirty="0">
                  <a:latin typeface="Arial" charset="0"/>
                  <a:cs typeface="Arial" charset="0"/>
                </a:rPr>
                <a:t>ou </a:t>
              </a:r>
              <a:r>
                <a:rPr lang="fr-FR" sz="1800" b="1" dirty="0">
                  <a:latin typeface="Arial" charset="0"/>
                  <a:cs typeface="Arial" charset="0"/>
                </a:rPr>
                <a:t>Stream </a:t>
              </a:r>
              <a:r>
                <a:rPr lang="fr-FR" sz="1800" b="1" dirty="0" err="1">
                  <a:latin typeface="Arial" charset="0"/>
                  <a:cs typeface="Arial" charset="0"/>
                </a:rPr>
                <a:t>Multiprocessor</a:t>
              </a:r>
              <a:r>
                <a:rPr lang="fr-FR" sz="1800" b="1" dirty="0">
                  <a:latin typeface="Arial" charset="0"/>
                  <a:cs typeface="Arial" charset="0"/>
                </a:rPr>
                <a:t> </a:t>
              </a:r>
              <a:r>
                <a:rPr lang="fr-FR" sz="1800" dirty="0">
                  <a:latin typeface="Arial" charset="0"/>
                  <a:cs typeface="Arial" charset="0"/>
                </a:rPr>
                <a:t>(SM)</a:t>
              </a:r>
            </a:p>
            <a:p>
              <a:endParaRPr lang="fr-FR" sz="1400" dirty="0">
                <a:latin typeface="Arial" charset="0"/>
                <a:cs typeface="Arial" charset="0"/>
              </a:endParaRPr>
            </a:p>
            <a:p>
              <a:r>
                <a:rPr lang="fr-FR" sz="2000" dirty="0">
                  <a:latin typeface="Arial" charset="0"/>
                  <a:cs typeface="Arial" charset="0"/>
                </a:rPr>
                <a:t>Une ALU </a:t>
              </a:r>
              <a:r>
                <a:rPr lang="fr-FR" sz="1800" dirty="0">
                  <a:latin typeface="Arial" charset="0"/>
                  <a:cs typeface="Arial" charset="0"/>
                </a:rPr>
                <a:t>(ou « </a:t>
              </a:r>
              <a:r>
                <a:rPr lang="fr-FR" sz="1800" b="1" dirty="0">
                  <a:latin typeface="Arial" charset="0"/>
                  <a:cs typeface="Arial" charset="0"/>
                </a:rPr>
                <a:t>thread hardware</a:t>
              </a:r>
              <a:r>
                <a:rPr lang="fr-FR" sz="1800" dirty="0">
                  <a:latin typeface="Arial" charset="0"/>
                  <a:cs typeface="Arial" charset="0"/>
                </a:rPr>
                <a:t> »)</a:t>
              </a:r>
              <a:endParaRPr lang="fr-FR" sz="2000" dirty="0">
                <a:latin typeface="Arial" charset="0"/>
                <a:cs typeface="Arial" charset="0"/>
              </a:endParaRPr>
            </a:p>
            <a:p>
              <a:pPr algn="l"/>
              <a:endParaRPr lang="fr-FR" sz="2000" dirty="0">
                <a:latin typeface="Arial" charset="0"/>
                <a:cs typeface="Arial" charset="0"/>
              </a:endParaRPr>
            </a:p>
            <a:p>
              <a:r>
                <a:rPr lang="fr-FR" sz="2000" dirty="0">
                  <a:latin typeface="Arial" charset="0"/>
                  <a:cs typeface="Arial" charset="0"/>
                </a:rPr>
                <a:t>et définition explicite d’un </a:t>
              </a:r>
            </a:p>
            <a:p>
              <a:r>
                <a:rPr lang="fr-FR" sz="2000" dirty="0">
                  <a:latin typeface="Arial" charset="0"/>
                  <a:cs typeface="Arial" charset="0"/>
                </a:rPr>
                <a:t>« cœur » selon le contexte !</a:t>
              </a:r>
            </a:p>
          </p:txBody>
        </p:sp>
        <p:cxnSp>
          <p:nvCxnSpPr>
            <p:cNvPr id="9228" name="Connecteur droit avec flèche 11"/>
            <p:cNvCxnSpPr>
              <a:cxnSpLocks noChangeShapeType="1"/>
            </p:cNvCxnSpPr>
            <p:nvPr/>
          </p:nvCxnSpPr>
          <p:spPr bwMode="auto">
            <a:xfrm>
              <a:off x="3693226" y="2327564"/>
              <a:ext cx="973777" cy="273132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29" name="Connecteur droit avec flèche 12"/>
            <p:cNvCxnSpPr>
              <a:cxnSpLocks noChangeShapeType="1"/>
            </p:cNvCxnSpPr>
            <p:nvPr/>
          </p:nvCxnSpPr>
          <p:spPr bwMode="auto">
            <a:xfrm rot="16200000" flipH="1">
              <a:off x="3895107" y="3028207"/>
              <a:ext cx="890649" cy="748146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588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" y="123774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Impact du « 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stride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 » (&gt; 1) :</a:t>
            </a:r>
          </a:p>
          <a:p>
            <a:pPr algn="l"/>
            <a:endParaRPr lang="fr-FR" sz="8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 err="1">
                <a:latin typeface="Arial" pitchFamily="34" charset="0"/>
                <a:cs typeface="Arial" pitchFamily="34" charset="0"/>
              </a:rPr>
              <a:t>Stride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de 2 : le thread i accède à Tab[offset+ (2*i)]</a:t>
            </a:r>
          </a:p>
          <a:p>
            <a:pPr algn="l"/>
            <a:endParaRPr lang="fr-FR" sz="800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Rmq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: on suppose le point de départ aligné (offset = k x 128)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587100" y="2770497"/>
            <a:ext cx="6587471" cy="2292694"/>
            <a:chOff x="2587100" y="2770497"/>
            <a:chExt cx="6587471" cy="229269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100" y="2770497"/>
              <a:ext cx="4624173" cy="2154607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609719" y="4355305"/>
              <a:ext cx="15648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warp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(32 threads)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 bwMode="auto">
            <a:xfrm flipH="1">
              <a:off x="7296134" y="4736544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ZoneTexte 17"/>
            <p:cNvSpPr txBox="1"/>
            <p:nvPr/>
          </p:nvSpPr>
          <p:spPr>
            <a:xfrm>
              <a:off x="7593802" y="3056502"/>
              <a:ext cx="14253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Un tableau</a:t>
              </a:r>
            </a:p>
            <a:p>
              <a:pPr algn="l"/>
              <a:r>
                <a:rPr lang="fr-FR" sz="2000" dirty="0">
                  <a:latin typeface="Arial" pitchFamily="34" charset="0"/>
                  <a:cs typeface="Arial" pitchFamily="34" charset="0"/>
                </a:rPr>
                <a:t>de ‘</a:t>
              </a:r>
              <a:r>
                <a:rPr lang="fr-FR" sz="2000" dirty="0" err="1">
                  <a:latin typeface="Arial" pitchFamily="34" charset="0"/>
                  <a:cs typeface="Arial" pitchFamily="34" charset="0"/>
                </a:rPr>
                <a:t>float</a:t>
              </a:r>
              <a:r>
                <a:rPr lang="fr-FR" sz="2000" dirty="0">
                  <a:latin typeface="Arial" pitchFamily="34" charset="0"/>
                  <a:cs typeface="Arial" pitchFamily="34" charset="0"/>
                </a:rPr>
                <a:t>’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 bwMode="auto">
            <a:xfrm flipH="1">
              <a:off x="7334806" y="3437712"/>
              <a:ext cx="24361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ZoneTexte 19"/>
          <p:cNvSpPr txBox="1"/>
          <p:nvPr/>
        </p:nvSpPr>
        <p:spPr>
          <a:xfrm>
            <a:off x="540489" y="5333185"/>
            <a:ext cx="5056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On accède à 2 segments de 128 octets </a:t>
            </a:r>
          </a:p>
          <a:p>
            <a:pPr algn="l"/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    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temps d’accès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74" y="3178578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segment de 128o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574" y="344769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segment de 128o</a:t>
            </a:r>
          </a:p>
        </p:txBody>
      </p:sp>
      <p:cxnSp>
        <p:nvCxnSpPr>
          <p:cNvPr id="13" name="Connecteur droit avec flèche 12"/>
          <p:cNvCxnSpPr/>
          <p:nvPr/>
        </p:nvCxnSpPr>
        <p:spPr bwMode="auto">
          <a:xfrm>
            <a:off x="2347944" y="3401089"/>
            <a:ext cx="2436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2345596" y="3637897"/>
            <a:ext cx="2436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3">
            <a:extLst>
              <a:ext uri="{FF2B5EF4-FFF2-40B4-BE49-F238E27FC236}">
                <a16:creationId xmlns:a16="http://schemas.microsoft.com/office/drawing/2014/main" id="{E8F07684-0B3C-45FB-AF4E-6C496D986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Sensibilité de la coalescence</a:t>
            </a:r>
          </a:p>
        </p:txBody>
      </p:sp>
    </p:spTree>
    <p:extLst>
      <p:ext uri="{BB962C8B-B14F-4D97-AF65-F5344CB8AC3E}">
        <p14:creationId xmlns:p14="http://schemas.microsoft.com/office/powerpoint/2010/main" val="1897779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24106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Impact du « </a:t>
            </a:r>
            <a:r>
              <a:rPr lang="fr-FR" sz="2000" b="1" dirty="0" err="1">
                <a:latin typeface="Arial" pitchFamily="34" charset="0"/>
                <a:cs typeface="Arial" pitchFamily="34" charset="0"/>
              </a:rPr>
              <a:t>stride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 » (&gt; 1) :</a:t>
            </a:r>
          </a:p>
          <a:p>
            <a:pPr algn="l"/>
            <a:endParaRPr lang="fr-FR" sz="8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Dégradation de bande-passante applicative observée par NVIDIA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" y="2400490"/>
            <a:ext cx="6238875" cy="4267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373504" y="2729552"/>
            <a:ext cx="2538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</a:t>
            </a:r>
            <a:r>
              <a:rPr lang="fr-FR" i="1" dirty="0" err="1"/>
              <a:t>stride</a:t>
            </a:r>
            <a:r>
              <a:rPr lang="fr-FR" dirty="0"/>
              <a:t> dans les accès à la mémoire globale se paie très vite très fort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0D52BE7-39C2-484E-A087-EEA521457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Respect de la coalescence</a:t>
            </a:r>
            <a:br>
              <a:rPr lang="fr-FR" dirty="0"/>
            </a:br>
            <a:r>
              <a:rPr lang="fr-FR" sz="4000" dirty="0"/>
              <a:t> Sensibilité de la coalescence</a:t>
            </a:r>
          </a:p>
        </p:txBody>
      </p:sp>
    </p:spTree>
    <p:extLst>
      <p:ext uri="{BB962C8B-B14F-4D97-AF65-F5344CB8AC3E}">
        <p14:creationId xmlns:p14="http://schemas.microsoft.com/office/powerpoint/2010/main" val="2692182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" y="137842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Mise en place de la coalescence :</a:t>
            </a:r>
          </a:p>
          <a:p>
            <a:pPr algn="l"/>
            <a:endParaRPr lang="fr-FR" sz="4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La coalescence reste le premier « souci » du développement en CUDA</a:t>
            </a:r>
          </a:p>
          <a:p>
            <a:pPr lvl="1" algn="l"/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Les caches améliorent les performances mais ne masquent pas les 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     défauts de coalescences</a:t>
            </a:r>
          </a:p>
          <a:p>
            <a:pPr lvl="1" algn="l"/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Il faut soigner la coalescence dès la conception de l’algorithme</a:t>
            </a:r>
          </a:p>
          <a:p>
            <a:pPr algn="l"/>
            <a:endParaRPr lang="fr-FR" sz="800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Il faut concevoir un ensemble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‘stockage des données  et  accès’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qui</a:t>
            </a:r>
          </a:p>
          <a:p>
            <a:pPr lvl="1" algn="l"/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   vérifie la coalescence</a:t>
            </a:r>
          </a:p>
          <a:p>
            <a:pPr lvl="1" algn="l"/>
            <a:endParaRPr lang="fr-FR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Utiliser la ‘</a:t>
            </a:r>
            <a:r>
              <a:rPr lang="fr-FR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shared</a:t>
            </a: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memory’ peut aider (voir plus loin), car on écrit un </a:t>
            </a: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algorithme de cache dédié au problème.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3EEC6-8661-424F-8D7A-5E61AB0D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fr-FR" sz="2000" kern="0" dirty="0">
                <a:solidFill>
                  <a:schemeClr val="tx1"/>
                </a:solidFill>
              </a:rPr>
              <a:t>Respect de la coalescence</a:t>
            </a:r>
            <a:br>
              <a:rPr lang="fr-FR" kern="0" dirty="0"/>
            </a:br>
            <a:r>
              <a:rPr lang="fr-FR" sz="4000" kern="0" dirty="0"/>
              <a:t> Règles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5709424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0440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Vérifier la coalescence lors de la conception :</a:t>
            </a:r>
          </a:p>
          <a:p>
            <a:pPr algn="l"/>
            <a:endParaRPr lang="fr-FR" sz="400" b="1" dirty="0">
              <a:latin typeface="Arial" pitchFamily="34" charset="0"/>
              <a:cs typeface="Arial" pitchFamily="34" charset="0"/>
            </a:endParaRPr>
          </a:p>
          <a:p>
            <a:pPr algn="l"/>
            <a:endParaRPr lang="fr-FR" sz="400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fr-FR" sz="2000" b="1" dirty="0">
                <a:latin typeface="Arial" pitchFamily="34" charset="0"/>
                <a:cs typeface="Arial" pitchFamily="34" charset="0"/>
              </a:rPr>
              <a:t>Démarche 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Considérer deux threads successifs en X dans un </a:t>
            </a:r>
            <a:r>
              <a:rPr lang="fr-FR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warp</a:t>
            </a:r>
            <a:endParaRPr lang="fr-FR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	     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(leur </a:t>
            </a:r>
            <a:r>
              <a:rPr lang="fr-FR" sz="1800" i="1" dirty="0" err="1">
                <a:latin typeface="Arial" pitchFamily="34" charset="0"/>
                <a:cs typeface="Arial" pitchFamily="34" charset="0"/>
              </a:rPr>
              <a:t>threadIdx.x</a:t>
            </a:r>
            <a:r>
              <a:rPr lang="fr-FR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sont des entiers successifs)</a:t>
            </a:r>
          </a:p>
          <a:p>
            <a:pPr lvl="1" algn="l"/>
            <a:endParaRPr lang="fr-FR" sz="400" dirty="0"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itchFamily="34" charset="0"/>
                <a:cs typeface="Arial" pitchFamily="34" charset="0"/>
              </a:rPr>
              <a:t>Identifier leurs accès en mémoire globale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B70BBB-136E-4FBB-8BC6-D3DCC68DE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fr-FR" sz="2000" kern="0" dirty="0">
                <a:solidFill>
                  <a:schemeClr val="tx1"/>
                </a:solidFill>
              </a:rPr>
              <a:t>Respect de la coalescence</a:t>
            </a:r>
            <a:br>
              <a:rPr lang="fr-FR" kern="0" dirty="0"/>
            </a:br>
            <a:r>
              <a:rPr lang="fr-FR" sz="4000" kern="0" dirty="0"/>
              <a:t> Règles de développement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55C98-A6F3-4BE3-BA25-59FA047DACDC}"/>
              </a:ext>
            </a:extLst>
          </p:cNvPr>
          <p:cNvSpPr txBox="1"/>
          <p:nvPr/>
        </p:nvSpPr>
        <p:spPr>
          <a:xfrm>
            <a:off x="0" y="301368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fr-FR" sz="2000" b="1" dirty="0">
                <a:latin typeface="Arial" pitchFamily="34" charset="0"/>
                <a:cs typeface="Arial" pitchFamily="34" charset="0"/>
              </a:rPr>
              <a:t>Analyse 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 le second accède à la case suivante du premier lors de chaque accès, alors : très bonne coalescence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B7E884-8E11-4194-90D8-FA48B33E77DA}"/>
              </a:ext>
            </a:extLst>
          </p:cNvPr>
          <p:cNvSpPr txBox="1"/>
          <p:nvPr/>
        </p:nvSpPr>
        <p:spPr>
          <a:xfrm>
            <a:off x="0" y="411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 les deux accèdent à la même case : acceptable</a:t>
            </a:r>
          </a:p>
          <a:p>
            <a:pPr lvl="2" algn="l"/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(gaspillage de </a:t>
            </a:r>
            <a:r>
              <a:rPr lang="fr-FR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Bw</a:t>
            </a:r>
            <a:r>
              <a:rPr lang="fr-FR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mémoire, mais un seul accès mémoire)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5BCA4B-22B8-4462-9D43-EE1F81E719F1}"/>
              </a:ext>
            </a:extLst>
          </p:cNvPr>
          <p:cNvSpPr txBox="1"/>
          <p:nvPr/>
        </p:nvSpPr>
        <p:spPr>
          <a:xfrm>
            <a:off x="0" y="4978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 les 32 threads du </a:t>
            </a:r>
            <a:r>
              <a:rPr lang="fr-FR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warp</a:t>
            </a:r>
            <a:r>
              <a:rPr lang="fr-FR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accèdent globalement à des données situées dans le même segment de 32 mots mémoire : bonne coalescence </a:t>
            </a:r>
            <a:r>
              <a:rPr lang="fr-FR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(supportée par les GPU modernes)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7106B8-57A8-4D16-B24F-59748D6AF158}"/>
              </a:ext>
            </a:extLst>
          </p:cNvPr>
          <p:cNvSpPr txBox="1"/>
          <p:nvPr/>
        </p:nvSpPr>
        <p:spPr>
          <a:xfrm>
            <a:off x="-16259" y="6051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Sinon …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revoir les structures de données et les codes de calculs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pour améliorer la coalescence.</a:t>
            </a:r>
          </a:p>
        </p:txBody>
      </p:sp>
    </p:spTree>
    <p:extLst>
      <p:ext uri="{BB962C8B-B14F-4D97-AF65-F5344CB8AC3E}">
        <p14:creationId xmlns:p14="http://schemas.microsoft.com/office/powerpoint/2010/main" val="3659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3047"/>
            <a:ext cx="9144000" cy="2577010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sz="2400" dirty="0"/>
            </a:br>
            <a:r>
              <a:rPr lang="fr-FR" b="1" dirty="0"/>
              <a:t>6 – </a:t>
            </a:r>
            <a:r>
              <a:rPr lang="fr-FR" b="1" dirty="0">
                <a:solidFill>
                  <a:schemeClr val="tx1"/>
                </a:solidFill>
              </a:rPr>
              <a:t>Limitation de la « divergence »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459" name="AutoShape 3" descr="Parchemin"/>
          <p:cNvSpPr>
            <a:spLocks noChangeArrowheads="1"/>
          </p:cNvSpPr>
          <p:nvPr/>
        </p:nvSpPr>
        <p:spPr bwMode="auto">
          <a:xfrm>
            <a:off x="873291" y="3821373"/>
            <a:ext cx="7588320" cy="1665028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i="1" dirty="0" err="1">
                <a:solidFill>
                  <a:schemeClr val="tx2"/>
                </a:solidFill>
              </a:rPr>
              <a:t>Kernel</a:t>
            </a:r>
            <a:r>
              <a:rPr lang="fr-FR" sz="2800" dirty="0">
                <a:solidFill>
                  <a:schemeClr val="tx2"/>
                </a:solidFill>
              </a:rPr>
              <a:t> traitant 1 donnée par </a:t>
            </a:r>
            <a:r>
              <a:rPr lang="fr-FR" sz="2800" i="1" dirty="0">
                <a:solidFill>
                  <a:schemeClr val="tx2"/>
                </a:solidFill>
              </a:rPr>
              <a:t>thread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i="1" dirty="0" err="1">
                <a:solidFill>
                  <a:schemeClr val="tx2"/>
                </a:solidFill>
              </a:rPr>
              <a:t>Kernel</a:t>
            </a:r>
            <a:r>
              <a:rPr lang="fr-FR" sz="2800" dirty="0">
                <a:solidFill>
                  <a:schemeClr val="tx2"/>
                </a:solidFill>
              </a:rPr>
              <a:t> traitant n données par </a:t>
            </a:r>
            <a:r>
              <a:rPr lang="fr-FR" sz="2800" i="1" dirty="0">
                <a:solidFill>
                  <a:schemeClr val="tx2"/>
                </a:solidFill>
              </a:rPr>
              <a:t>thread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Principes d’accès </a:t>
            </a:r>
            <a:r>
              <a:rPr lang="fr-FR" sz="2800" i="1" dirty="0">
                <a:solidFill>
                  <a:schemeClr val="tx2"/>
                </a:solidFill>
              </a:rPr>
              <a:t>coalescent</a:t>
            </a:r>
            <a:r>
              <a:rPr lang="fr-FR" sz="2800" dirty="0">
                <a:solidFill>
                  <a:schemeClr val="tx2"/>
                </a:solidFill>
              </a:rPr>
              <a:t> aux données</a:t>
            </a:r>
          </a:p>
        </p:txBody>
      </p:sp>
    </p:spTree>
    <p:extLst>
      <p:ext uri="{BB962C8B-B14F-4D97-AF65-F5344CB8AC3E}">
        <p14:creationId xmlns:p14="http://schemas.microsoft.com/office/powerpoint/2010/main" val="1388838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70E225-FA1C-46C6-ACAF-B33DF2F2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Limitation de la divergence</a:t>
            </a:r>
            <a:br>
              <a:rPr lang="fr-FR" sz="3600" dirty="0"/>
            </a:br>
            <a:r>
              <a:rPr lang="fr-FR" sz="3600" dirty="0"/>
              <a:t>  </a:t>
            </a:r>
            <a:r>
              <a:rPr lang="fr-FR" sz="4000" dirty="0"/>
              <a:t>Exécution d’un « if…</a:t>
            </a:r>
            <a:r>
              <a:rPr lang="fr-FR" sz="4000" dirty="0" err="1"/>
              <a:t>then</a:t>
            </a:r>
            <a:r>
              <a:rPr lang="fr-FR" sz="4000" dirty="0"/>
              <a:t>…</a:t>
            </a:r>
            <a:r>
              <a:rPr lang="fr-FR" sz="4000" dirty="0" err="1"/>
              <a:t>else</a:t>
            </a:r>
            <a:r>
              <a:rPr lang="fr-FR" sz="4000" dirty="0"/>
              <a:t> »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ADEA0E-E930-420F-B492-671481782C74}"/>
              </a:ext>
            </a:extLst>
          </p:cNvPr>
          <p:cNvSpPr txBox="1"/>
          <p:nvPr/>
        </p:nvSpPr>
        <p:spPr>
          <a:xfrm>
            <a:off x="1" y="1359000"/>
            <a:ext cx="9144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Les divergences sont sources de ralentissement sur les archi. SIMD :</a:t>
            </a:r>
          </a:p>
          <a:p>
            <a:pPr algn="l"/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 : </a:t>
            </a:r>
            <a:r>
              <a:rPr lang="fr-FR" sz="20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 10) </a:t>
            </a:r>
            <a:r>
              <a:rPr lang="fr-FR" sz="2000" b="1" dirty="0" err="1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fr-FR" sz="20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{….} </a:t>
            </a:r>
            <a:r>
              <a:rPr lang="fr-FR" sz="2000" b="1" dirty="0" err="1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  <a:p>
            <a:pPr lvl="1" algn="l"/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Exécution dans un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warp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Tous les threads testent la condition</a:t>
            </a:r>
            <a:r>
              <a:rPr lang="fr-FR" sz="2000" b="1" dirty="0">
                <a:solidFill>
                  <a:srgbClr val="D600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10)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Tous les threads qui doivent exécuter le </a:t>
            </a:r>
            <a:r>
              <a:rPr lang="fr-FR" sz="2000" i="1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le font en parallèle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Tous les threads qui doivent exécuter le </a:t>
            </a:r>
            <a:r>
              <a:rPr lang="fr-FR" sz="2000" i="1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le font en parallèle</a:t>
            </a:r>
          </a:p>
          <a:p>
            <a:pPr lvl="1" algn="l"/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Temps d’exécution :</a:t>
            </a:r>
          </a:p>
          <a:p>
            <a:pPr lvl="1" algn="l"/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Si tous les threads exécutent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2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T(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 + T(</a:t>
            </a:r>
            <a:r>
              <a:rPr lang="fr-FR" sz="2000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l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Si tous les threads exécutent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2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T(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 + T(</a:t>
            </a:r>
            <a:r>
              <a:rPr lang="fr-FR" sz="2000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l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Sinon au moins un </a:t>
            </a:r>
            <a:r>
              <a:rPr lang="fr-F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au moins un </a:t>
            </a:r>
            <a:r>
              <a:rPr lang="fr-F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sont exécutés : </a:t>
            </a:r>
          </a:p>
          <a:p>
            <a:pPr lvl="2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T(</a:t>
            </a:r>
            <a:r>
              <a:rPr lang="fr-FR" sz="20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 + T(</a:t>
            </a:r>
            <a:r>
              <a:rPr lang="fr-FR" sz="2000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 + T(</a:t>
            </a:r>
            <a:r>
              <a:rPr lang="fr-FR" sz="2000" dirty="0" err="1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8348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70E225-FA1C-46C6-ACAF-B33DF2F2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Limitation de la divergence</a:t>
            </a:r>
            <a:br>
              <a:rPr lang="fr-FR" sz="3600" dirty="0"/>
            </a:br>
            <a:r>
              <a:rPr lang="fr-FR" sz="3600" dirty="0"/>
              <a:t>  </a:t>
            </a:r>
            <a:r>
              <a:rPr lang="fr-FR" sz="4000" dirty="0"/>
              <a:t>Exécution d’un « if…</a:t>
            </a:r>
            <a:r>
              <a:rPr lang="fr-FR" sz="4000" dirty="0" err="1"/>
              <a:t>then</a:t>
            </a:r>
            <a:r>
              <a:rPr lang="fr-FR" sz="4000" dirty="0"/>
              <a:t>…</a:t>
            </a:r>
            <a:r>
              <a:rPr lang="fr-FR" sz="4000" dirty="0" err="1"/>
              <a:t>else</a:t>
            </a:r>
            <a:r>
              <a:rPr lang="fr-FR" sz="4000" dirty="0"/>
              <a:t> »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3A5873-137D-47C8-AB32-2FF187F8C52C}"/>
              </a:ext>
            </a:extLst>
          </p:cNvPr>
          <p:cNvSpPr txBox="1"/>
          <p:nvPr/>
        </p:nvSpPr>
        <p:spPr>
          <a:xfrm>
            <a:off x="0" y="1359000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Divergence très couteuse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ACBC30-C29F-44FF-9D39-77CE6860C93B}"/>
              </a:ext>
            </a:extLst>
          </p:cNvPr>
          <p:cNvSpPr txBox="1"/>
          <p:nvPr/>
        </p:nvSpPr>
        <p:spPr>
          <a:xfrm>
            <a:off x="387000" y="1854000"/>
            <a:ext cx="4031873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  <a:p>
            <a:pPr algn="l"/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4E18A9-1D52-4093-BFF2-131DA9FE91C5}"/>
              </a:ext>
            </a:extLst>
          </p:cNvPr>
          <p:cNvSpPr txBox="1"/>
          <p:nvPr/>
        </p:nvSpPr>
        <p:spPr>
          <a:xfrm>
            <a:off x="4662000" y="1809000"/>
            <a:ext cx="30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exécutera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puis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fr-F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exécution lente </a:t>
            </a:r>
          </a:p>
          <a:p>
            <a:pPr lvl="1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sur tout le bloc !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DF1B20-CFDE-4939-B3B5-CF05ECB2A146}"/>
              </a:ext>
            </a:extLst>
          </p:cNvPr>
          <p:cNvSpPr txBox="1"/>
          <p:nvPr/>
        </p:nvSpPr>
        <p:spPr>
          <a:xfrm>
            <a:off x="655" y="3564000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Divergence moins couteuse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B0B40A-9A68-4C53-B059-61ED5F5B2908}"/>
              </a:ext>
            </a:extLst>
          </p:cNvPr>
          <p:cNvSpPr txBox="1"/>
          <p:nvPr/>
        </p:nvSpPr>
        <p:spPr>
          <a:xfrm>
            <a:off x="342000" y="4059000"/>
            <a:ext cx="40500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s)</a:t>
            </a: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  <a:p>
            <a:pPr algn="l"/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1BD149-78A8-44D5-A45B-9208E1863DC5}"/>
              </a:ext>
            </a:extLst>
          </p:cNvPr>
          <p:cNvSpPr txBox="1"/>
          <p:nvPr/>
        </p:nvSpPr>
        <p:spPr>
          <a:xfrm>
            <a:off x="4617000" y="3969000"/>
            <a:ext cx="364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En 1D un seul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exécutera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puis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endParaRPr lang="fr-FR" sz="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E7B44DE-6852-4682-AB9D-1D86B02DB77C}"/>
              </a:ext>
            </a:extLst>
          </p:cNvPr>
          <p:cNvGrpSpPr/>
          <p:nvPr/>
        </p:nvGrpSpPr>
        <p:grpSpPr>
          <a:xfrm>
            <a:off x="4549952" y="4828890"/>
            <a:ext cx="4477048" cy="1705110"/>
            <a:chOff x="4482000" y="4824000"/>
            <a:chExt cx="4477048" cy="1705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AC620D-9C48-4D6B-AFE2-90FBF7311682}"/>
                </a:ext>
              </a:extLst>
            </p:cNvPr>
            <p:cNvSpPr/>
            <p:nvPr/>
          </p:nvSpPr>
          <p:spPr bwMode="auto">
            <a:xfrm>
              <a:off x="4572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CDB412-C076-48E7-8331-B6171E9C2E47}"/>
                </a:ext>
              </a:extLst>
            </p:cNvPr>
            <p:cNvSpPr/>
            <p:nvPr/>
          </p:nvSpPr>
          <p:spPr bwMode="auto">
            <a:xfrm>
              <a:off x="4797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0AB8E4-EC8B-43BE-A42C-5754D0709FE4}"/>
                </a:ext>
              </a:extLst>
            </p:cNvPr>
            <p:cNvSpPr/>
            <p:nvPr/>
          </p:nvSpPr>
          <p:spPr bwMode="auto">
            <a:xfrm>
              <a:off x="5022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3031EF-0158-4660-B2A3-8958AD6E3DDE}"/>
                </a:ext>
              </a:extLst>
            </p:cNvPr>
            <p:cNvSpPr/>
            <p:nvPr/>
          </p:nvSpPr>
          <p:spPr bwMode="auto">
            <a:xfrm>
              <a:off x="5697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A65F-4B0A-4095-9445-780CCCA3B3E3}"/>
                </a:ext>
              </a:extLst>
            </p:cNvPr>
            <p:cNvSpPr/>
            <p:nvPr/>
          </p:nvSpPr>
          <p:spPr bwMode="auto">
            <a:xfrm>
              <a:off x="5922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FCB4AF-B09B-4C92-8B2F-0C7CC945DC6C}"/>
                </a:ext>
              </a:extLst>
            </p:cNvPr>
            <p:cNvSpPr/>
            <p:nvPr/>
          </p:nvSpPr>
          <p:spPr bwMode="auto">
            <a:xfrm>
              <a:off x="6147000" y="5319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BD4072-260D-4E60-BB0E-AA66803DFF7B}"/>
                </a:ext>
              </a:extLst>
            </p:cNvPr>
            <p:cNvSpPr/>
            <p:nvPr/>
          </p:nvSpPr>
          <p:spPr bwMode="auto">
            <a:xfrm>
              <a:off x="6372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3F654D-81DA-429F-A198-64B06E8FA1CA}"/>
                </a:ext>
              </a:extLst>
            </p:cNvPr>
            <p:cNvSpPr/>
            <p:nvPr/>
          </p:nvSpPr>
          <p:spPr bwMode="auto">
            <a:xfrm>
              <a:off x="6597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B10616-81A2-47E6-B479-9A00B6EF7420}"/>
                </a:ext>
              </a:extLst>
            </p:cNvPr>
            <p:cNvSpPr/>
            <p:nvPr/>
          </p:nvSpPr>
          <p:spPr bwMode="auto">
            <a:xfrm>
              <a:off x="7272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65A42E-CDAD-4463-A9D6-E0260C0D49C1}"/>
                </a:ext>
              </a:extLst>
            </p:cNvPr>
            <p:cNvSpPr/>
            <p:nvPr/>
          </p:nvSpPr>
          <p:spPr bwMode="auto">
            <a:xfrm>
              <a:off x="7497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39DABE-6755-44AA-8700-37EFE4E3164E}"/>
                </a:ext>
              </a:extLst>
            </p:cNvPr>
            <p:cNvSpPr/>
            <p:nvPr/>
          </p:nvSpPr>
          <p:spPr bwMode="auto">
            <a:xfrm>
              <a:off x="8172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1DAC3F-3EA5-4323-922E-26A039C4CD2C}"/>
                </a:ext>
              </a:extLst>
            </p:cNvPr>
            <p:cNvSpPr/>
            <p:nvPr/>
          </p:nvSpPr>
          <p:spPr bwMode="auto">
            <a:xfrm>
              <a:off x="8397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266752-6892-4379-A46C-C43F4B488B09}"/>
                </a:ext>
              </a:extLst>
            </p:cNvPr>
            <p:cNvSpPr/>
            <p:nvPr/>
          </p:nvSpPr>
          <p:spPr bwMode="auto">
            <a:xfrm>
              <a:off x="8622000" y="5319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98EE25-5E9A-48F4-B936-6EED5393EAC4}"/>
                </a:ext>
              </a:extLst>
            </p:cNvPr>
            <p:cNvSpPr/>
            <p:nvPr/>
          </p:nvSpPr>
          <p:spPr bwMode="auto">
            <a:xfrm>
              <a:off x="5922000" y="5184000"/>
              <a:ext cx="1575000" cy="54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DFA6022-C8E1-4929-853F-54D61FD19A0B}"/>
                </a:ext>
              </a:extLst>
            </p:cNvPr>
            <p:cNvCxnSpPr/>
            <p:nvPr/>
          </p:nvCxnSpPr>
          <p:spPr bwMode="auto">
            <a:xfrm>
              <a:off x="5292000" y="5499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BEA1C49-3A21-4819-A938-F5AE0D9AD5E0}"/>
                </a:ext>
              </a:extLst>
            </p:cNvPr>
            <p:cNvCxnSpPr/>
            <p:nvPr/>
          </p:nvCxnSpPr>
          <p:spPr bwMode="auto">
            <a:xfrm>
              <a:off x="6867000" y="5499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425EF98-8F11-4D5F-B73F-85E9CBA1F859}"/>
                </a:ext>
              </a:extLst>
            </p:cNvPr>
            <p:cNvCxnSpPr/>
            <p:nvPr/>
          </p:nvCxnSpPr>
          <p:spPr bwMode="auto">
            <a:xfrm>
              <a:off x="7767000" y="5499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2EED41C-BDDC-4AB6-BA28-A0B1E67B72C9}"/>
                </a:ext>
              </a:extLst>
            </p:cNvPr>
            <p:cNvGrpSpPr/>
            <p:nvPr/>
          </p:nvGrpSpPr>
          <p:grpSpPr>
            <a:xfrm>
              <a:off x="4572000" y="5814000"/>
              <a:ext cx="4275000" cy="180000"/>
              <a:chOff x="4572000" y="5814000"/>
              <a:chExt cx="4275000" cy="180000"/>
            </a:xfrm>
          </p:grpSpPr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904245DF-27E5-4AA4-A81C-8B967AE96A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2000" y="5904000"/>
                <a:ext cx="4275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3457E54E-5F6A-430B-8A14-35558281CBFC}"/>
                  </a:ext>
                </a:extLst>
              </p:cNvPr>
              <p:cNvCxnSpPr/>
              <p:nvPr/>
            </p:nvCxnSpPr>
            <p:spPr bwMode="auto">
              <a:xfrm>
                <a:off x="4572000" y="5814000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C7EAC8D7-8C29-459A-A832-EF0AD9C8F0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7000" y="5814000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400A2F2-E24E-430D-922D-4223A9C44F35}"/>
                </a:ext>
              </a:extLst>
            </p:cNvPr>
            <p:cNvSpPr txBox="1"/>
            <p:nvPr/>
          </p:nvSpPr>
          <p:spPr>
            <a:xfrm>
              <a:off x="4527000" y="5863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31CBC57-8634-43C5-B1F0-14F10CCB0FE6}"/>
                </a:ext>
              </a:extLst>
            </p:cNvPr>
            <p:cNvSpPr txBox="1"/>
            <p:nvPr/>
          </p:nvSpPr>
          <p:spPr>
            <a:xfrm>
              <a:off x="6147000" y="61290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46F7B62-58BA-46D8-A2E5-2818C20CE03F}"/>
                </a:ext>
              </a:extLst>
            </p:cNvPr>
            <p:cNvSpPr txBox="1"/>
            <p:nvPr/>
          </p:nvSpPr>
          <p:spPr>
            <a:xfrm>
              <a:off x="6237000" y="4824000"/>
              <a:ext cx="946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WARP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E4ECB0F-4186-4CB2-B536-CE191989D1C7}"/>
                </a:ext>
              </a:extLst>
            </p:cNvPr>
            <p:cNvSpPr txBox="1"/>
            <p:nvPr/>
          </p:nvSpPr>
          <p:spPr>
            <a:xfrm>
              <a:off x="6462000" y="581400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fr-FR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7834BC4D-B6F8-445C-977A-FB56AC4A263E}"/>
                </a:ext>
              </a:extLst>
            </p:cNvPr>
            <p:cNvCxnSpPr/>
            <p:nvPr/>
          </p:nvCxnSpPr>
          <p:spPr bwMode="auto">
            <a:xfrm>
              <a:off x="6372000" y="581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8A5D5025-748E-4377-BBB4-B35DF898B643}"/>
                </a:ext>
              </a:extLst>
            </p:cNvPr>
            <p:cNvCxnSpPr/>
            <p:nvPr/>
          </p:nvCxnSpPr>
          <p:spPr bwMode="auto">
            <a:xfrm>
              <a:off x="6597000" y="581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98D2545D-4607-4729-BF26-344076DF0415}"/>
                </a:ext>
              </a:extLst>
            </p:cNvPr>
            <p:cNvCxnSpPr/>
            <p:nvPr/>
          </p:nvCxnSpPr>
          <p:spPr bwMode="auto">
            <a:xfrm>
              <a:off x="4797000" y="581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19A8AAB-0CF8-465A-B490-03624C6DA0D8}"/>
                </a:ext>
              </a:extLst>
            </p:cNvPr>
            <p:cNvSpPr txBox="1"/>
            <p:nvPr/>
          </p:nvSpPr>
          <p:spPr>
            <a:xfrm>
              <a:off x="4482000" y="4914000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rgbClr val="82C8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endParaRPr lang="fr-FR" b="1" dirty="0">
                <a:solidFill>
                  <a:srgbClr val="82C8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C1F1256-B231-4962-A7B9-03EDE59D77ED}"/>
                </a:ext>
              </a:extLst>
            </p:cNvPr>
            <p:cNvSpPr txBox="1"/>
            <p:nvPr/>
          </p:nvSpPr>
          <p:spPr>
            <a:xfrm>
              <a:off x="8037000" y="4914000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endPara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2EB8EDE3-A4F7-4A60-B9B4-F4969B177DDB}"/>
              </a:ext>
            </a:extLst>
          </p:cNvPr>
          <p:cNvSpPr txBox="1"/>
          <p:nvPr/>
        </p:nvSpPr>
        <p:spPr>
          <a:xfrm>
            <a:off x="297000" y="5769000"/>
            <a:ext cx="369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exécution lente dans un seul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warp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5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70E225-FA1C-46C6-ACAF-B33DF2F2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Limitation de la divergence</a:t>
            </a:r>
            <a:br>
              <a:rPr lang="fr-FR" sz="3600" dirty="0"/>
            </a:br>
            <a:r>
              <a:rPr lang="fr-FR" sz="3600" dirty="0"/>
              <a:t>  </a:t>
            </a:r>
            <a:r>
              <a:rPr lang="fr-FR" sz="4000" dirty="0"/>
              <a:t>Exécution d’un « if…</a:t>
            </a:r>
            <a:r>
              <a:rPr lang="fr-FR" sz="4000" dirty="0" err="1"/>
              <a:t>then</a:t>
            </a:r>
            <a:r>
              <a:rPr lang="fr-FR" sz="4000" dirty="0"/>
              <a:t>…</a:t>
            </a:r>
            <a:r>
              <a:rPr lang="fr-FR" sz="4000" dirty="0" err="1"/>
              <a:t>else</a:t>
            </a:r>
            <a:r>
              <a:rPr lang="fr-FR" sz="4000" dirty="0"/>
              <a:t> »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3A5873-137D-47C8-AB32-2FF187F8C52C}"/>
              </a:ext>
            </a:extLst>
          </p:cNvPr>
          <p:cNvSpPr txBox="1"/>
          <p:nvPr/>
        </p:nvSpPr>
        <p:spPr>
          <a:xfrm>
            <a:off x="0" y="1359000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Divergence très couteuse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ACBC30-C29F-44FF-9D39-77CE6860C93B}"/>
              </a:ext>
            </a:extLst>
          </p:cNvPr>
          <p:cNvSpPr txBox="1"/>
          <p:nvPr/>
        </p:nvSpPr>
        <p:spPr>
          <a:xfrm>
            <a:off x="387000" y="1854000"/>
            <a:ext cx="4031873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  <a:p>
            <a:pPr algn="l"/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4E18A9-1D52-4093-BFF2-131DA9FE91C5}"/>
              </a:ext>
            </a:extLst>
          </p:cNvPr>
          <p:cNvSpPr txBox="1"/>
          <p:nvPr/>
        </p:nvSpPr>
        <p:spPr>
          <a:xfrm>
            <a:off x="4662000" y="1809000"/>
            <a:ext cx="30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exécutera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puis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fr-F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exécution lente </a:t>
            </a:r>
          </a:p>
          <a:p>
            <a:pPr lvl="1"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sur tout le bloc !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DF1B20-CFDE-4939-B3B5-CF05ECB2A146}"/>
              </a:ext>
            </a:extLst>
          </p:cNvPr>
          <p:cNvSpPr txBox="1"/>
          <p:nvPr/>
        </p:nvSpPr>
        <p:spPr>
          <a:xfrm>
            <a:off x="655" y="3564000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Divergence moins couteuse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B0B40A-9A68-4C53-B059-61ED5F5B2908}"/>
              </a:ext>
            </a:extLst>
          </p:cNvPr>
          <p:cNvSpPr txBox="1"/>
          <p:nvPr/>
        </p:nvSpPr>
        <p:spPr>
          <a:xfrm>
            <a:off x="342000" y="4059000"/>
            <a:ext cx="40500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s)</a:t>
            </a: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  <a:p>
            <a:pPr algn="l"/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{…}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1BD149-78A8-44D5-A45B-9208E1863DC5}"/>
              </a:ext>
            </a:extLst>
          </p:cNvPr>
          <p:cNvSpPr txBox="1"/>
          <p:nvPr/>
        </p:nvSpPr>
        <p:spPr>
          <a:xfrm>
            <a:off x="4617000" y="3969000"/>
            <a:ext cx="42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En 2D une seule colonne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exécutera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puis le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endParaRPr lang="fr-FR" sz="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8B486DB-12F8-4B89-9B24-A5DEB0A6E023}"/>
              </a:ext>
            </a:extLst>
          </p:cNvPr>
          <p:cNvGrpSpPr/>
          <p:nvPr/>
        </p:nvGrpSpPr>
        <p:grpSpPr>
          <a:xfrm>
            <a:off x="4617000" y="5634000"/>
            <a:ext cx="4275000" cy="270000"/>
            <a:chOff x="4639952" y="5634000"/>
            <a:chExt cx="4275000" cy="27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AC620D-9C48-4D6B-AFE2-90FBF7311682}"/>
                </a:ext>
              </a:extLst>
            </p:cNvPr>
            <p:cNvSpPr/>
            <p:nvPr/>
          </p:nvSpPr>
          <p:spPr bwMode="auto">
            <a:xfrm>
              <a:off x="463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CDB412-C076-48E7-8331-B6171E9C2E47}"/>
                </a:ext>
              </a:extLst>
            </p:cNvPr>
            <p:cNvSpPr/>
            <p:nvPr/>
          </p:nvSpPr>
          <p:spPr bwMode="auto">
            <a:xfrm>
              <a:off x="48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0AB8E4-EC8B-43BE-A42C-5754D0709FE4}"/>
                </a:ext>
              </a:extLst>
            </p:cNvPr>
            <p:cNvSpPr/>
            <p:nvPr/>
          </p:nvSpPr>
          <p:spPr bwMode="auto">
            <a:xfrm>
              <a:off x="50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3031EF-0158-4660-B2A3-8958AD6E3DDE}"/>
                </a:ext>
              </a:extLst>
            </p:cNvPr>
            <p:cNvSpPr/>
            <p:nvPr/>
          </p:nvSpPr>
          <p:spPr bwMode="auto">
            <a:xfrm>
              <a:off x="57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A65F-4B0A-4095-9445-780CCCA3B3E3}"/>
                </a:ext>
              </a:extLst>
            </p:cNvPr>
            <p:cNvSpPr/>
            <p:nvPr/>
          </p:nvSpPr>
          <p:spPr bwMode="auto">
            <a:xfrm>
              <a:off x="59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FCB4AF-B09B-4C92-8B2F-0C7CC945DC6C}"/>
                </a:ext>
              </a:extLst>
            </p:cNvPr>
            <p:cNvSpPr/>
            <p:nvPr/>
          </p:nvSpPr>
          <p:spPr bwMode="auto">
            <a:xfrm>
              <a:off x="621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BD4072-260D-4E60-BB0E-AA66803DFF7B}"/>
                </a:ext>
              </a:extLst>
            </p:cNvPr>
            <p:cNvSpPr/>
            <p:nvPr/>
          </p:nvSpPr>
          <p:spPr bwMode="auto">
            <a:xfrm>
              <a:off x="64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3F654D-81DA-429F-A198-64B06E8FA1CA}"/>
                </a:ext>
              </a:extLst>
            </p:cNvPr>
            <p:cNvSpPr/>
            <p:nvPr/>
          </p:nvSpPr>
          <p:spPr bwMode="auto">
            <a:xfrm>
              <a:off x="66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B10616-81A2-47E6-B479-9A00B6EF7420}"/>
                </a:ext>
              </a:extLst>
            </p:cNvPr>
            <p:cNvSpPr/>
            <p:nvPr/>
          </p:nvSpPr>
          <p:spPr bwMode="auto">
            <a:xfrm>
              <a:off x="73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65A42E-CDAD-4463-A9D6-E0260C0D49C1}"/>
                </a:ext>
              </a:extLst>
            </p:cNvPr>
            <p:cNvSpPr/>
            <p:nvPr/>
          </p:nvSpPr>
          <p:spPr bwMode="auto">
            <a:xfrm>
              <a:off x="75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39DABE-6755-44AA-8700-37EFE4E3164E}"/>
                </a:ext>
              </a:extLst>
            </p:cNvPr>
            <p:cNvSpPr/>
            <p:nvPr/>
          </p:nvSpPr>
          <p:spPr bwMode="auto">
            <a:xfrm>
              <a:off x="82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1DAC3F-3EA5-4323-922E-26A039C4CD2C}"/>
                </a:ext>
              </a:extLst>
            </p:cNvPr>
            <p:cNvSpPr/>
            <p:nvPr/>
          </p:nvSpPr>
          <p:spPr bwMode="auto">
            <a:xfrm>
              <a:off x="84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266752-6892-4379-A46C-C43F4B488B09}"/>
                </a:ext>
              </a:extLst>
            </p:cNvPr>
            <p:cNvSpPr/>
            <p:nvPr/>
          </p:nvSpPr>
          <p:spPr bwMode="auto">
            <a:xfrm>
              <a:off x="868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DFA6022-C8E1-4929-853F-54D61FD19A0B}"/>
                </a:ext>
              </a:extLst>
            </p:cNvPr>
            <p:cNvCxnSpPr/>
            <p:nvPr/>
          </p:nvCxnSpPr>
          <p:spPr bwMode="auto">
            <a:xfrm>
              <a:off x="5359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BEA1C49-3A21-4819-A938-F5AE0D9AD5E0}"/>
                </a:ext>
              </a:extLst>
            </p:cNvPr>
            <p:cNvCxnSpPr/>
            <p:nvPr/>
          </p:nvCxnSpPr>
          <p:spPr bwMode="auto">
            <a:xfrm>
              <a:off x="69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425EF98-8F11-4D5F-B73F-85E9CBA1F859}"/>
                </a:ext>
              </a:extLst>
            </p:cNvPr>
            <p:cNvCxnSpPr/>
            <p:nvPr/>
          </p:nvCxnSpPr>
          <p:spPr bwMode="auto">
            <a:xfrm>
              <a:off x="78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2EED41C-BDDC-4AB6-BA28-A0B1E67B72C9}"/>
              </a:ext>
            </a:extLst>
          </p:cNvPr>
          <p:cNvGrpSpPr/>
          <p:nvPr/>
        </p:nvGrpSpPr>
        <p:grpSpPr>
          <a:xfrm>
            <a:off x="4639952" y="6129000"/>
            <a:ext cx="4275000" cy="180000"/>
            <a:chOff x="4572000" y="5814000"/>
            <a:chExt cx="4275000" cy="180000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904245DF-27E5-4AA4-A81C-8B967AE96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5904000"/>
              <a:ext cx="427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457E54E-5F6A-430B-8A14-35558281CBFC}"/>
                </a:ext>
              </a:extLst>
            </p:cNvPr>
            <p:cNvCxnSpPr/>
            <p:nvPr/>
          </p:nvCxnSpPr>
          <p:spPr bwMode="auto">
            <a:xfrm>
              <a:off x="4572000" y="581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7EAC8D7-8C29-459A-A832-EF0AD9C8F0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47000" y="581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E400A2F2-E24E-430D-922D-4223A9C44F35}"/>
              </a:ext>
            </a:extLst>
          </p:cNvPr>
          <p:cNvSpPr txBox="1"/>
          <p:nvPr/>
        </p:nvSpPr>
        <p:spPr>
          <a:xfrm>
            <a:off x="4594952" y="617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31CBC57-8634-43C5-B1F0-14F10CCB0FE6}"/>
              </a:ext>
            </a:extLst>
          </p:cNvPr>
          <p:cNvSpPr txBox="1"/>
          <p:nvPr/>
        </p:nvSpPr>
        <p:spPr>
          <a:xfrm>
            <a:off x="6214952" y="644400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6F7B62-58BA-46D8-A2E5-2818C20CE03F}"/>
              </a:ext>
            </a:extLst>
          </p:cNvPr>
          <p:cNvSpPr txBox="1"/>
          <p:nvPr/>
        </p:nvSpPr>
        <p:spPr>
          <a:xfrm>
            <a:off x="6240833" y="4644000"/>
            <a:ext cx="1074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WARPs</a:t>
            </a:r>
            <a:endParaRPr lang="fr-F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E4ECB0F-4186-4CB2-B536-CE191989D1C7}"/>
              </a:ext>
            </a:extLst>
          </p:cNvPr>
          <p:cNvSpPr txBox="1"/>
          <p:nvPr/>
        </p:nvSpPr>
        <p:spPr>
          <a:xfrm>
            <a:off x="6529952" y="6129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34BC4D-B6F8-445C-977A-FB56AC4A263E}"/>
              </a:ext>
            </a:extLst>
          </p:cNvPr>
          <p:cNvCxnSpPr/>
          <p:nvPr/>
        </p:nvCxnSpPr>
        <p:spPr bwMode="auto">
          <a:xfrm>
            <a:off x="6439952" y="6129000"/>
            <a:ext cx="0" cy="18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A5D5025-748E-4377-BBB4-B35DF898B643}"/>
              </a:ext>
            </a:extLst>
          </p:cNvPr>
          <p:cNvCxnSpPr/>
          <p:nvPr/>
        </p:nvCxnSpPr>
        <p:spPr bwMode="auto">
          <a:xfrm>
            <a:off x="6664952" y="6129000"/>
            <a:ext cx="0" cy="18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8D2545D-4607-4729-BF26-344076DF0415}"/>
              </a:ext>
            </a:extLst>
          </p:cNvPr>
          <p:cNvCxnSpPr/>
          <p:nvPr/>
        </p:nvCxnSpPr>
        <p:spPr bwMode="auto">
          <a:xfrm>
            <a:off x="4864952" y="6129000"/>
            <a:ext cx="0" cy="18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B19A8AAB-0CF8-465A-B490-03624C6DA0D8}"/>
              </a:ext>
            </a:extLst>
          </p:cNvPr>
          <p:cNvSpPr txBox="1"/>
          <p:nvPr/>
        </p:nvSpPr>
        <p:spPr>
          <a:xfrm>
            <a:off x="4549952" y="4722335"/>
            <a:ext cx="92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82C8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b="1" dirty="0">
              <a:solidFill>
                <a:srgbClr val="82C8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C1F1256-B231-4962-A7B9-03EDE59D77ED}"/>
              </a:ext>
            </a:extLst>
          </p:cNvPr>
          <p:cNvSpPr txBox="1"/>
          <p:nvPr/>
        </p:nvSpPr>
        <p:spPr>
          <a:xfrm>
            <a:off x="8104952" y="4722335"/>
            <a:ext cx="92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4B25C44-4634-4351-A61C-44D94F047214}"/>
              </a:ext>
            </a:extLst>
          </p:cNvPr>
          <p:cNvSpPr txBox="1"/>
          <p:nvPr/>
        </p:nvSpPr>
        <p:spPr>
          <a:xfrm>
            <a:off x="297000" y="5769000"/>
            <a:ext cx="369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exécution lente dans une seule colonne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warps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7F88D3C-DC4F-4FEE-8B5D-3660974ACF88}"/>
              </a:ext>
            </a:extLst>
          </p:cNvPr>
          <p:cNvGrpSpPr/>
          <p:nvPr/>
        </p:nvGrpSpPr>
        <p:grpSpPr>
          <a:xfrm>
            <a:off x="4617000" y="5364000"/>
            <a:ext cx="4275000" cy="270000"/>
            <a:chOff x="4639952" y="5634000"/>
            <a:chExt cx="4275000" cy="27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6B8353-BD2A-4E87-9F72-8544F5DC555C}"/>
                </a:ext>
              </a:extLst>
            </p:cNvPr>
            <p:cNvSpPr/>
            <p:nvPr/>
          </p:nvSpPr>
          <p:spPr bwMode="auto">
            <a:xfrm>
              <a:off x="463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562CB5-B331-4159-93B2-EB4292DF1C58}"/>
                </a:ext>
              </a:extLst>
            </p:cNvPr>
            <p:cNvSpPr/>
            <p:nvPr/>
          </p:nvSpPr>
          <p:spPr bwMode="auto">
            <a:xfrm>
              <a:off x="48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FB5779-8486-4E6C-B7F2-679149C9EB3C}"/>
                </a:ext>
              </a:extLst>
            </p:cNvPr>
            <p:cNvSpPr/>
            <p:nvPr/>
          </p:nvSpPr>
          <p:spPr bwMode="auto">
            <a:xfrm>
              <a:off x="50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BF79A2-0418-45BF-BF73-30886232B998}"/>
                </a:ext>
              </a:extLst>
            </p:cNvPr>
            <p:cNvSpPr/>
            <p:nvPr/>
          </p:nvSpPr>
          <p:spPr bwMode="auto">
            <a:xfrm>
              <a:off x="57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2249319-2E5B-4E9B-BC34-D2E4345C89BA}"/>
                </a:ext>
              </a:extLst>
            </p:cNvPr>
            <p:cNvSpPr/>
            <p:nvPr/>
          </p:nvSpPr>
          <p:spPr bwMode="auto">
            <a:xfrm>
              <a:off x="59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AA38E1-2C2E-487C-A02B-C06EF4D65653}"/>
                </a:ext>
              </a:extLst>
            </p:cNvPr>
            <p:cNvSpPr/>
            <p:nvPr/>
          </p:nvSpPr>
          <p:spPr bwMode="auto">
            <a:xfrm>
              <a:off x="621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C34A63-1045-4EE5-9C84-0B5F60E41CA2}"/>
                </a:ext>
              </a:extLst>
            </p:cNvPr>
            <p:cNvSpPr/>
            <p:nvPr/>
          </p:nvSpPr>
          <p:spPr bwMode="auto">
            <a:xfrm>
              <a:off x="64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D97A84-4C97-407B-94AF-893354945EC2}"/>
                </a:ext>
              </a:extLst>
            </p:cNvPr>
            <p:cNvSpPr/>
            <p:nvPr/>
          </p:nvSpPr>
          <p:spPr bwMode="auto">
            <a:xfrm>
              <a:off x="66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20FF0F1-2855-449A-9169-9CB74F4D267B}"/>
                </a:ext>
              </a:extLst>
            </p:cNvPr>
            <p:cNvSpPr/>
            <p:nvPr/>
          </p:nvSpPr>
          <p:spPr bwMode="auto">
            <a:xfrm>
              <a:off x="73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3F367F-73D5-4EEF-9973-161E069C5911}"/>
                </a:ext>
              </a:extLst>
            </p:cNvPr>
            <p:cNvSpPr/>
            <p:nvPr/>
          </p:nvSpPr>
          <p:spPr bwMode="auto">
            <a:xfrm>
              <a:off x="75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46BC83E-66F8-4B20-8F20-7AE2387745C5}"/>
                </a:ext>
              </a:extLst>
            </p:cNvPr>
            <p:cNvSpPr/>
            <p:nvPr/>
          </p:nvSpPr>
          <p:spPr bwMode="auto">
            <a:xfrm>
              <a:off x="82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F6F42E-13FF-4596-B65A-DDE23604FAD6}"/>
                </a:ext>
              </a:extLst>
            </p:cNvPr>
            <p:cNvSpPr/>
            <p:nvPr/>
          </p:nvSpPr>
          <p:spPr bwMode="auto">
            <a:xfrm>
              <a:off x="84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085C17D-1166-46C6-8290-893988B3B50F}"/>
                </a:ext>
              </a:extLst>
            </p:cNvPr>
            <p:cNvSpPr/>
            <p:nvPr/>
          </p:nvSpPr>
          <p:spPr bwMode="auto">
            <a:xfrm>
              <a:off x="868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18D9D0-6D4C-43C8-A842-3448B636F5EF}"/>
                </a:ext>
              </a:extLst>
            </p:cNvPr>
            <p:cNvCxnSpPr/>
            <p:nvPr/>
          </p:nvCxnSpPr>
          <p:spPr bwMode="auto">
            <a:xfrm>
              <a:off x="5359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6294851-ACFD-4130-BE66-865D92FD560E}"/>
                </a:ext>
              </a:extLst>
            </p:cNvPr>
            <p:cNvCxnSpPr/>
            <p:nvPr/>
          </p:nvCxnSpPr>
          <p:spPr bwMode="auto">
            <a:xfrm>
              <a:off x="69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3127D07B-98FA-45EF-AEE7-8C52B5699DBD}"/>
                </a:ext>
              </a:extLst>
            </p:cNvPr>
            <p:cNvCxnSpPr/>
            <p:nvPr/>
          </p:nvCxnSpPr>
          <p:spPr bwMode="auto">
            <a:xfrm>
              <a:off x="78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0218D84D-A961-4F1A-8AFA-2F1C08441FB8}"/>
              </a:ext>
            </a:extLst>
          </p:cNvPr>
          <p:cNvGrpSpPr/>
          <p:nvPr/>
        </p:nvGrpSpPr>
        <p:grpSpPr>
          <a:xfrm>
            <a:off x="4617000" y="5094000"/>
            <a:ext cx="4275000" cy="270000"/>
            <a:chOff x="4639952" y="5634000"/>
            <a:chExt cx="4275000" cy="27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39FCD21-C212-4760-9734-78B6F28F585A}"/>
                </a:ext>
              </a:extLst>
            </p:cNvPr>
            <p:cNvSpPr/>
            <p:nvPr/>
          </p:nvSpPr>
          <p:spPr bwMode="auto">
            <a:xfrm>
              <a:off x="463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2861EF-A6E5-44CC-9E43-6D233487BC64}"/>
                </a:ext>
              </a:extLst>
            </p:cNvPr>
            <p:cNvSpPr/>
            <p:nvPr/>
          </p:nvSpPr>
          <p:spPr bwMode="auto">
            <a:xfrm>
              <a:off x="48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02F67C-0E91-43CB-8C3F-3FEF02A3BEC9}"/>
                </a:ext>
              </a:extLst>
            </p:cNvPr>
            <p:cNvSpPr/>
            <p:nvPr/>
          </p:nvSpPr>
          <p:spPr bwMode="auto">
            <a:xfrm>
              <a:off x="50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AA50E47-B621-46A7-84F2-B48458E8CC4F}"/>
                </a:ext>
              </a:extLst>
            </p:cNvPr>
            <p:cNvSpPr/>
            <p:nvPr/>
          </p:nvSpPr>
          <p:spPr bwMode="auto">
            <a:xfrm>
              <a:off x="576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9E8B90-D8EB-4BD8-AD1B-12DC2837A58B}"/>
                </a:ext>
              </a:extLst>
            </p:cNvPr>
            <p:cNvSpPr/>
            <p:nvPr/>
          </p:nvSpPr>
          <p:spPr bwMode="auto">
            <a:xfrm>
              <a:off x="5989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23C5E6-AC3B-4B79-9D9D-275E8A2BB9F2}"/>
                </a:ext>
              </a:extLst>
            </p:cNvPr>
            <p:cNvSpPr/>
            <p:nvPr/>
          </p:nvSpPr>
          <p:spPr bwMode="auto">
            <a:xfrm>
              <a:off x="6214952" y="5634000"/>
              <a:ext cx="225000" cy="270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EC032F-A333-4CE7-A255-D2BB85F527B1}"/>
                </a:ext>
              </a:extLst>
            </p:cNvPr>
            <p:cNvSpPr/>
            <p:nvPr/>
          </p:nvSpPr>
          <p:spPr bwMode="auto">
            <a:xfrm>
              <a:off x="64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2E2CFC-6D1E-4145-AB0E-1384AA6F75A8}"/>
                </a:ext>
              </a:extLst>
            </p:cNvPr>
            <p:cNvSpPr/>
            <p:nvPr/>
          </p:nvSpPr>
          <p:spPr bwMode="auto">
            <a:xfrm>
              <a:off x="66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894DC4-3D57-4420-A25D-AA0E1A723AB0}"/>
                </a:ext>
              </a:extLst>
            </p:cNvPr>
            <p:cNvSpPr/>
            <p:nvPr/>
          </p:nvSpPr>
          <p:spPr bwMode="auto">
            <a:xfrm>
              <a:off x="73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4AC1FA-A344-4058-A25A-DF2904315988}"/>
                </a:ext>
              </a:extLst>
            </p:cNvPr>
            <p:cNvSpPr/>
            <p:nvPr/>
          </p:nvSpPr>
          <p:spPr bwMode="auto">
            <a:xfrm>
              <a:off x="75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3C1BEA-85F1-434F-A041-97E2F11157F4}"/>
                </a:ext>
              </a:extLst>
            </p:cNvPr>
            <p:cNvSpPr/>
            <p:nvPr/>
          </p:nvSpPr>
          <p:spPr bwMode="auto">
            <a:xfrm>
              <a:off x="823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332C497-D0CE-4FB7-A9EE-B3217635C918}"/>
                </a:ext>
              </a:extLst>
            </p:cNvPr>
            <p:cNvSpPr/>
            <p:nvPr/>
          </p:nvSpPr>
          <p:spPr bwMode="auto">
            <a:xfrm>
              <a:off x="8464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83CE0B8-1FC4-4765-8693-0EEFD6C99B4D}"/>
                </a:ext>
              </a:extLst>
            </p:cNvPr>
            <p:cNvSpPr/>
            <p:nvPr/>
          </p:nvSpPr>
          <p:spPr bwMode="auto">
            <a:xfrm>
              <a:off x="8689952" y="5634000"/>
              <a:ext cx="225000" cy="27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C56AF03-94C8-4A3B-B2F8-2962B6DBAC34}"/>
                </a:ext>
              </a:extLst>
            </p:cNvPr>
            <p:cNvCxnSpPr/>
            <p:nvPr/>
          </p:nvCxnSpPr>
          <p:spPr bwMode="auto">
            <a:xfrm>
              <a:off x="5359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238E9FF-47F2-41D5-B7C7-D24DB9981622}"/>
                </a:ext>
              </a:extLst>
            </p:cNvPr>
            <p:cNvCxnSpPr/>
            <p:nvPr/>
          </p:nvCxnSpPr>
          <p:spPr bwMode="auto">
            <a:xfrm>
              <a:off x="69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602B4B4C-2FBF-4A11-AF38-C9248FC3E862}"/>
                </a:ext>
              </a:extLst>
            </p:cNvPr>
            <p:cNvCxnSpPr/>
            <p:nvPr/>
          </p:nvCxnSpPr>
          <p:spPr bwMode="auto">
            <a:xfrm>
              <a:off x="7834952" y="5814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A98EE25-5E9A-48F4-B936-6EED5393EAC4}"/>
              </a:ext>
            </a:extLst>
          </p:cNvPr>
          <p:cNvSpPr/>
          <p:nvPr/>
        </p:nvSpPr>
        <p:spPr bwMode="auto">
          <a:xfrm>
            <a:off x="5989952" y="5004000"/>
            <a:ext cx="1575000" cy="1035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796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1975"/>
            <a:ext cx="9144000" cy="3273046"/>
          </a:xfrm>
        </p:spPr>
        <p:txBody>
          <a:bodyPr/>
          <a:lstStyle/>
          <a:p>
            <a:pPr eaLnBrk="1" hangingPunct="1"/>
            <a:r>
              <a:rPr lang="fr-FR" sz="2800" dirty="0"/>
              <a:t>Architecture des GPU et principes de base de CUDA </a:t>
            </a:r>
            <a:br>
              <a:rPr lang="fr-FR" sz="2800" dirty="0"/>
            </a:br>
            <a:r>
              <a:rPr lang="fr-FR" sz="2800" dirty="0"/>
              <a:t> </a:t>
            </a:r>
            <a:br>
              <a:rPr lang="fr-FR" dirty="0"/>
            </a:br>
            <a:r>
              <a:rPr lang="fr-FR" b="1" dirty="0"/>
              <a:t>7 – </a:t>
            </a:r>
            <a:r>
              <a:rPr lang="fr-FR" b="1" dirty="0">
                <a:solidFill>
                  <a:schemeClr val="tx1"/>
                </a:solidFill>
              </a:rPr>
              <a:t>Démarche de développement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3" descr="Parchemin"/>
          <p:cNvSpPr>
            <a:spLocks noChangeArrowheads="1"/>
          </p:cNvSpPr>
          <p:nvPr/>
        </p:nvSpPr>
        <p:spPr bwMode="auto">
          <a:xfrm>
            <a:off x="873291" y="3821372"/>
            <a:ext cx="7588320" cy="2030787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Développer</a:t>
            </a:r>
            <a:r>
              <a:rPr lang="fr-FR" sz="2800" i="1" dirty="0">
                <a:solidFill>
                  <a:schemeClr val="tx2"/>
                </a:solidFill>
              </a:rPr>
              <a:t> </a:t>
            </a:r>
            <a:r>
              <a:rPr lang="fr-FR" sz="2800" i="1" dirty="0" err="1">
                <a:solidFill>
                  <a:schemeClr val="tx2"/>
                </a:solidFill>
              </a:rPr>
              <a:t>Step</a:t>
            </a:r>
            <a:r>
              <a:rPr lang="fr-FR" sz="2800" i="1" dirty="0">
                <a:solidFill>
                  <a:schemeClr val="tx2"/>
                </a:solidFill>
              </a:rPr>
              <a:t>-by-</a:t>
            </a:r>
            <a:r>
              <a:rPr lang="fr-FR" sz="2800" i="1" dirty="0" err="1">
                <a:solidFill>
                  <a:schemeClr val="tx2"/>
                </a:solidFill>
              </a:rPr>
              <a:t>Step</a:t>
            </a:r>
            <a:endParaRPr lang="fr-FR" sz="2800" i="1" dirty="0">
              <a:solidFill>
                <a:schemeClr val="tx2"/>
              </a:solidFill>
            </a:endParaRP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Optimisation par </a:t>
            </a:r>
            <a:r>
              <a:rPr lang="fr-FR" sz="2800" i="1" dirty="0" err="1">
                <a:solidFill>
                  <a:schemeClr val="tx2"/>
                </a:solidFill>
              </a:rPr>
              <a:t>templates</a:t>
            </a:r>
            <a:r>
              <a:rPr lang="fr-FR" sz="2800" i="1" dirty="0">
                <a:solidFill>
                  <a:schemeClr val="tx2"/>
                </a:solidFill>
              </a:rPr>
              <a:t> C++</a:t>
            </a:r>
          </a:p>
          <a:p>
            <a:pPr algn="l">
              <a:buFontTx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 Pb d’égalité des résultats CPU/GPU</a:t>
            </a:r>
          </a:p>
          <a:p>
            <a:pPr algn="l">
              <a:buFontTx/>
              <a:buChar char="•"/>
            </a:pPr>
            <a:r>
              <a:rPr lang="fr-FR" sz="2800" dirty="0"/>
              <a:t> Précision </a:t>
            </a:r>
            <a:r>
              <a:rPr lang="fr-FR" sz="2800" i="1" dirty="0"/>
              <a:t>vs</a:t>
            </a:r>
            <a:r>
              <a:rPr lang="fr-FR" sz="2800" dirty="0"/>
              <a:t> Vitesse des calculs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931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Démarche et contraintes de développement 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Développement</a:t>
            </a:r>
            <a:r>
              <a:rPr lang="fr-FR" dirty="0"/>
              <a:t> pas à pas</a:t>
            </a:r>
          </a:p>
        </p:txBody>
      </p:sp>
      <p:sp>
        <p:nvSpPr>
          <p:cNvPr id="46084" name="Text Box 15"/>
          <p:cNvSpPr txBox="1">
            <a:spLocks noChangeArrowheads="1"/>
          </p:cNvSpPr>
          <p:nvPr/>
        </p:nvSpPr>
        <p:spPr bwMode="auto">
          <a:xfrm>
            <a:off x="1" y="1332661"/>
            <a:ext cx="9144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latin typeface="Arial" charset="0"/>
                <a:cs typeface="Arial" charset="0"/>
              </a:rPr>
              <a:t>Développer et tester </a:t>
            </a:r>
            <a:r>
              <a:rPr lang="fr-FR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step</a:t>
            </a:r>
            <a:r>
              <a:rPr lang="fr-FR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by </a:t>
            </a:r>
            <a:r>
              <a:rPr lang="fr-FR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step</a:t>
            </a:r>
            <a:r>
              <a:rPr lang="fr-FR" b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>
                <a:latin typeface="Arial" charset="0"/>
                <a:cs typeface="Arial" charset="0"/>
              </a:rPr>
              <a:t>!</a:t>
            </a:r>
          </a:p>
          <a:p>
            <a:pPr lvl="1" algn="l"/>
            <a:endParaRPr lang="fr-FR" sz="7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Certaines erreurs ne sont pas détectées à la compilation.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Certains messages d’erreurs à l’exécution sont approximatifs.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Certaines erreurs d’exécution sont « fatales » au driver et peuvent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 mener à rebooter le PC (très rare)</a:t>
            </a:r>
          </a:p>
          <a:p>
            <a:pPr algn="l"/>
            <a:endParaRPr lang="fr-FR" sz="1200" dirty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Il existe des </a:t>
            </a:r>
            <a:r>
              <a:rPr lang="fr-FR" sz="2000" dirty="0" err="1">
                <a:latin typeface="Arial" charset="0"/>
                <a:cs typeface="Arial" charset="0"/>
              </a:rPr>
              <a:t>debugers</a:t>
            </a:r>
            <a:r>
              <a:rPr lang="fr-FR" sz="2000" dirty="0">
                <a:latin typeface="Arial" charset="0"/>
                <a:cs typeface="Arial" charset="0"/>
              </a:rPr>
              <a:t> sous Windows, mais le </a:t>
            </a:r>
            <a:r>
              <a:rPr lang="fr-FR" sz="2000" dirty="0" err="1">
                <a:latin typeface="Arial" charset="0"/>
                <a:cs typeface="Arial" charset="0"/>
              </a:rPr>
              <a:t>debug</a:t>
            </a:r>
            <a:r>
              <a:rPr lang="fr-FR" sz="2000" dirty="0">
                <a:latin typeface="Arial" charset="0"/>
                <a:cs typeface="Arial" charset="0"/>
              </a:rPr>
              <a:t> sur GPU reste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complexe 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Certaines erreurs ne provoque pas d’arrêt du programme, seulement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des résultats « légèrement » faux !</a:t>
            </a:r>
          </a:p>
          <a:p>
            <a:pPr lvl="1" algn="l"/>
            <a:endParaRPr lang="fr-FR" sz="2000" dirty="0">
              <a:latin typeface="Arial" charset="0"/>
              <a:cs typeface="Arial" charset="0"/>
            </a:endParaRPr>
          </a:p>
          <a:p>
            <a:pPr lvl="1" algn="l">
              <a:buFont typeface="Wingdings" pitchFamily="2" charset="2"/>
              <a:buNone/>
            </a:pPr>
            <a:endParaRPr lang="fr-FR" sz="7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algn="l">
              <a:buFont typeface="Wingdings" pitchFamily="2" charset="2"/>
              <a:buChar char="à"/>
            </a:pP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Développer, tester et valider successivement chaque </a:t>
            </a:r>
            <a:r>
              <a:rPr lang="fr-FR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kernel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</a:p>
          <a:p>
            <a:pPr algn="l"/>
            <a:endParaRPr lang="fr-FR" sz="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algn="l">
              <a:buFont typeface="Wingdings" pitchFamily="2" charset="2"/>
              <a:buChar char="à"/>
            </a:pP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 C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omparer les résultats sur GPU et sur CPU pour valider les </a:t>
            </a:r>
            <a:r>
              <a:rPr lang="fr-FR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kernels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</a:p>
          <a:p>
            <a:pPr lvl="1" algn="l">
              <a:buFont typeface="Wingdings" pitchFamily="2" charset="2"/>
              <a:buChar char="à"/>
            </a:pPr>
            <a:endParaRPr lang="fr-FR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En général, on ne peut pas développer un code GPU sans disposer ou développer le code CPU correspondant (pour comparer les résultats)</a:t>
            </a:r>
          </a:p>
        </p:txBody>
      </p:sp>
    </p:spTree>
    <p:extLst>
      <p:ext uri="{BB962C8B-B14F-4D97-AF65-F5344CB8AC3E}">
        <p14:creationId xmlns:p14="http://schemas.microsoft.com/office/powerpoint/2010/main" val="141583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Architecture d’un GPU NVIDIA </a:t>
            </a:r>
            <a:br>
              <a:rPr lang="fr-FR" dirty="0"/>
            </a:br>
            <a:r>
              <a:rPr lang="fr-FR" dirty="0"/>
              <a:t>Principaux concepts d’architecture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7163" y="1016000"/>
            <a:ext cx="7691437" cy="5816600"/>
            <a:chOff x="899" y="640"/>
            <a:chExt cx="4845" cy="3664"/>
          </a:xfrm>
        </p:grpSpPr>
        <p:pic>
          <p:nvPicPr>
            <p:cNvPr id="1332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08" y="640"/>
              <a:ext cx="3136" cy="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899" y="3440"/>
              <a:ext cx="1344" cy="37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fr-FR"/>
                <a:t>CPU + </a:t>
              </a:r>
              <a:r>
                <a:rPr lang="fr-FR" b="1">
                  <a:solidFill>
                    <a:srgbClr val="FF6600"/>
                  </a:solidFill>
                </a:rPr>
                <a:t>RAM</a:t>
              </a:r>
            </a:p>
          </p:txBody>
        </p:sp>
        <p:sp>
          <p:nvSpPr>
            <p:cNvPr id="13328" name="AutoShape 7"/>
            <p:cNvSpPr>
              <a:spLocks noChangeArrowheads="1"/>
            </p:cNvSpPr>
            <p:nvPr/>
          </p:nvSpPr>
          <p:spPr bwMode="auto">
            <a:xfrm rot="-1231776">
              <a:off x="2193" y="3240"/>
              <a:ext cx="548" cy="239"/>
            </a:xfrm>
            <a:prstGeom prst="leftRightArrow">
              <a:avLst>
                <a:gd name="adj1" fmla="val 50000"/>
                <a:gd name="adj2" fmla="val 45858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4" name="AutoShape 13"/>
            <p:cNvSpPr>
              <a:spLocks noChangeArrowheads="1"/>
            </p:cNvSpPr>
            <p:nvPr/>
          </p:nvSpPr>
          <p:spPr bwMode="auto">
            <a:xfrm>
              <a:off x="2219" y="3532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AutoShape 14"/>
            <p:cNvSpPr>
              <a:spLocks noChangeArrowheads="1"/>
            </p:cNvSpPr>
            <p:nvPr/>
          </p:nvSpPr>
          <p:spPr bwMode="auto">
            <a:xfrm rot="1846356">
              <a:off x="2201" y="3838"/>
              <a:ext cx="523" cy="222"/>
            </a:xfrm>
            <a:prstGeom prst="rightArrow">
              <a:avLst>
                <a:gd name="adj1" fmla="val 50000"/>
                <a:gd name="adj2" fmla="val 58896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3318" name="Text Box 29"/>
          <p:cNvSpPr txBox="1">
            <a:spLocks noChangeArrowheads="1"/>
          </p:cNvSpPr>
          <p:nvPr/>
        </p:nvSpPr>
        <p:spPr bwMode="auto">
          <a:xfrm>
            <a:off x="4763" y="1064332"/>
            <a:ext cx="383630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dirty="0"/>
              <a:t>Une hiérarchie de mémoires </a:t>
            </a:r>
          </a:p>
          <a:p>
            <a:pPr algn="l"/>
            <a:r>
              <a:rPr lang="fr-FR" dirty="0"/>
              <a:t>de tailles et de temps d’accès </a:t>
            </a:r>
          </a:p>
          <a:p>
            <a:pPr algn="l"/>
            <a:r>
              <a:rPr lang="fr-FR" dirty="0"/>
              <a:t>très variables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698812" y="6227763"/>
            <a:ext cx="4340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Large! (avec cache RO)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719657" y="4940300"/>
            <a:ext cx="332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chemeClr val="bg1"/>
                </a:solidFill>
              </a:rPr>
              <a:t>n</a:t>
            </a:r>
            <a:r>
              <a:rPr lang="fr-FR" b="1" dirty="0" err="1">
                <a:solidFill>
                  <a:schemeClr val="bg1"/>
                </a:solidFill>
                <a:sym typeface="Mathematica1" pitchFamily="2" charset="2"/>
              </a:rPr>
              <a:t>Go</a:t>
            </a:r>
            <a:r>
              <a:rPr lang="fr-FR" b="1" dirty="0">
                <a:solidFill>
                  <a:schemeClr val="bg1"/>
                </a:solidFill>
              </a:rPr>
              <a:t> (avec cache L1-L2)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158854" y="5552281"/>
            <a:ext cx="388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64Ko (avec cache RO)</a:t>
            </a:r>
          </a:p>
        </p:txBody>
      </p:sp>
    </p:spTree>
    <p:extLst>
      <p:ext uri="{BB962C8B-B14F-4D97-AF65-F5344CB8AC3E}">
        <p14:creationId xmlns:p14="http://schemas.microsoft.com/office/powerpoint/2010/main" val="1146652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Démarche et contraintes de développement </a:t>
            </a:r>
            <a:br>
              <a:rPr lang="fr-FR" dirty="0"/>
            </a:br>
            <a:r>
              <a:rPr lang="fr-FR" sz="4000" dirty="0"/>
              <a:t> Optimisation par </a:t>
            </a:r>
            <a:r>
              <a:rPr lang="fr-FR" sz="4000" i="1" dirty="0" err="1"/>
              <a:t>templates</a:t>
            </a:r>
            <a:r>
              <a:rPr lang="fr-FR" sz="4000" i="1" dirty="0"/>
              <a:t> C++</a:t>
            </a:r>
            <a:endParaRPr lang="fr-FR" i="1" dirty="0"/>
          </a:p>
        </p:txBody>
      </p:sp>
      <p:sp>
        <p:nvSpPr>
          <p:cNvPr id="46085" name="Text Box 17"/>
          <p:cNvSpPr txBox="1">
            <a:spLocks noChangeArrowheads="1"/>
          </p:cNvSpPr>
          <p:nvPr/>
        </p:nvSpPr>
        <p:spPr bwMode="auto">
          <a:xfrm>
            <a:off x="0" y="1314660"/>
            <a:ext cx="610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>
                <a:latin typeface="Arial" charset="0"/>
                <a:cs typeface="Arial" charset="0"/>
              </a:rPr>
              <a:t>On peut écrire des « </a:t>
            </a:r>
            <a:r>
              <a:rPr lang="fr-FR" b="1" i="1" dirty="0" err="1">
                <a:latin typeface="Arial" charset="0"/>
                <a:cs typeface="Arial" charset="0"/>
              </a:rPr>
              <a:t>template</a:t>
            </a:r>
            <a:r>
              <a:rPr lang="fr-FR" b="1" i="1" dirty="0">
                <a:latin typeface="Arial" charset="0"/>
                <a:cs typeface="Arial" charset="0"/>
              </a:rPr>
              <a:t> </a:t>
            </a:r>
            <a:r>
              <a:rPr lang="fr-FR" b="1" i="1" dirty="0" err="1">
                <a:latin typeface="Arial" charset="0"/>
                <a:cs typeface="Arial" charset="0"/>
              </a:rPr>
              <a:t>kernels</a:t>
            </a:r>
            <a:r>
              <a:rPr lang="fr-FR" b="1" i="1" dirty="0">
                <a:latin typeface="Arial" charset="0"/>
                <a:cs typeface="Arial" charset="0"/>
              </a:rPr>
              <a:t> </a:t>
            </a:r>
            <a:r>
              <a:rPr lang="fr-FR" b="1" dirty="0">
                <a:latin typeface="Arial" charset="0"/>
                <a:cs typeface="Arial" charset="0"/>
              </a:rPr>
              <a:t>»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69684" y="2078517"/>
            <a:ext cx="4185761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size &gt;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fk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(...) {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if (size &gt; 512) {…}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if (size &gt; 256) {…}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40025" y="4544746"/>
            <a:ext cx="3570208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fk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&lt;SIZE&gt;&lt;&lt;&lt;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Dg,Db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&gt;&gt;&gt;(…)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25129" y="2010073"/>
            <a:ext cx="411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Le compilateur élimine les lignes de code inutiles.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7679" y="5472093"/>
            <a:ext cx="6986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Permet de spécialiser à la compilation un </a:t>
            </a:r>
            <a:r>
              <a:rPr lang="fr-F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kernel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générique, et de gagner en efficacité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7679" y="4544746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Exécution du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274757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Démarche et contraintes de développement</a:t>
            </a:r>
            <a:br>
              <a:rPr lang="fr-FR" sz="2000" dirty="0">
                <a:solidFill>
                  <a:schemeClr val="tx1"/>
                </a:solidFill>
              </a:rPr>
            </a:br>
            <a:r>
              <a:rPr lang="fr-FR" sz="4000" dirty="0"/>
              <a:t>Pb d’égalité des résultats CPU/GPU</a:t>
            </a:r>
          </a:p>
        </p:txBody>
      </p:sp>
      <p:sp>
        <p:nvSpPr>
          <p:cNvPr id="45060" name="ZoneTexte 14"/>
          <p:cNvSpPr txBox="1">
            <a:spLocks noChangeArrowheads="1"/>
          </p:cNvSpPr>
          <p:nvPr/>
        </p:nvSpPr>
        <p:spPr bwMode="auto">
          <a:xfrm>
            <a:off x="0" y="1309663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Calculs en simple et double précision sur CPU et GPU :</a:t>
            </a:r>
          </a:p>
          <a:p>
            <a:pPr algn="l"/>
            <a:endParaRPr lang="fr-FR" sz="800" b="1" dirty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Les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2000" dirty="0">
                <a:latin typeface="Arial" charset="0"/>
                <a:cs typeface="Arial" charset="0"/>
              </a:rPr>
              <a:t> sont disponibles et bien supportés</a:t>
            </a:r>
          </a:p>
          <a:p>
            <a:pPr lvl="1" algn="l">
              <a:buFont typeface="Arial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La norme IEEE754 est respectée par les GPU</a:t>
            </a:r>
          </a:p>
          <a:p>
            <a:pPr lvl="1" algn="l"/>
            <a:endParaRPr lang="fr-FR" sz="800" b="1" dirty="0">
              <a:latin typeface="Arial" charset="0"/>
              <a:cs typeface="Arial" charset="0"/>
            </a:endParaRPr>
          </a:p>
          <a:p>
            <a:pPr lvl="1" algn="l"/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Mais selon l’ordre des opérations les résultats peuvent varier (classique)</a:t>
            </a:r>
          </a:p>
          <a:p>
            <a:pPr lvl="1" algn="l">
              <a:buFont typeface="Wingdings"/>
              <a:buChar char="à"/>
            </a:pP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 Donc des calculs parallèles suivis de réductions peuvent différer sur</a:t>
            </a:r>
          </a:p>
          <a:p>
            <a:pPr lvl="1" algn="l"/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    GPU et sur CPU</a:t>
            </a:r>
          </a:p>
          <a:p>
            <a:pPr lvl="1" algn="l"/>
            <a:endParaRPr lang="fr-FR" sz="800" dirty="0">
              <a:solidFill>
                <a:srgbClr val="FF0000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 marL="801688" lvl="1" algn="l"/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…difficile de savoir si on est face à une erreur de développement ou à une simple conséquence du parallélisme !</a:t>
            </a:r>
          </a:p>
          <a:p>
            <a:pPr lvl="1" algn="l"/>
            <a:endParaRPr lang="fr-FR" sz="2000" dirty="0">
              <a:solidFill>
                <a:srgbClr val="FF0000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 lvl="1" algn="l"/>
            <a:endParaRPr lang="fr-FR" sz="2000" dirty="0">
              <a:solidFill>
                <a:srgbClr val="FF0000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 marL="633413" lvl="1" indent="-166688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Les calculs en simple précision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float</a:t>
            </a: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) mènent rapidement à des écarts selon l’ordre des opérations</a:t>
            </a:r>
          </a:p>
          <a:p>
            <a:pPr lvl="1" algn="l"/>
            <a:endParaRPr lang="fr-FR" sz="400" dirty="0">
              <a:latin typeface="Arial" charset="0"/>
              <a:cs typeface="Arial" charset="0"/>
              <a:sym typeface="Wingdings" pitchFamily="2" charset="2"/>
            </a:endParaRPr>
          </a:p>
          <a:p>
            <a:pPr lvl="1" algn="l"/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 Les calculs parallèles en </a:t>
            </a:r>
            <a:r>
              <a:rPr lang="fr-F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sur CPU et GPU divergent rapidement !</a:t>
            </a:r>
          </a:p>
        </p:txBody>
      </p:sp>
    </p:spTree>
    <p:extLst>
      <p:ext uri="{BB962C8B-B14F-4D97-AF65-F5344CB8AC3E}">
        <p14:creationId xmlns:p14="http://schemas.microsoft.com/office/powerpoint/2010/main" val="1063326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Démarche et contraintes de développement</a:t>
            </a:r>
            <a:br>
              <a:rPr lang="fr-FR" sz="2000" dirty="0">
                <a:solidFill>
                  <a:schemeClr val="tx1"/>
                </a:solidFill>
              </a:rPr>
            </a:br>
            <a:r>
              <a:rPr lang="fr-FR" sz="4000" dirty="0"/>
              <a:t>Précision </a:t>
            </a:r>
            <a:r>
              <a:rPr lang="fr-FR" sz="4000" i="1" dirty="0"/>
              <a:t>vs</a:t>
            </a:r>
            <a:r>
              <a:rPr lang="fr-FR" sz="4000" dirty="0"/>
              <a:t> Vitesse des calculs</a:t>
            </a:r>
          </a:p>
        </p:txBody>
      </p:sp>
      <p:sp>
        <p:nvSpPr>
          <p:cNvPr id="45060" name="ZoneTexte 14"/>
          <p:cNvSpPr txBox="1">
            <a:spLocks noChangeArrowheads="1"/>
          </p:cNvSpPr>
          <p:nvPr/>
        </p:nvSpPr>
        <p:spPr bwMode="auto">
          <a:xfrm>
            <a:off x="0" y="1479735"/>
            <a:ext cx="91440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Calculs en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endParaRPr lang="fr-FR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Si on veut se limiter à des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alors </a:t>
            </a:r>
            <a:r>
              <a:rPr lang="fr-FR" sz="2000" dirty="0">
                <a:latin typeface="Arial" charset="0"/>
                <a:cs typeface="Arial" charset="0"/>
              </a:rPr>
              <a:t>préciser aussi que les constantes sont des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000" dirty="0">
                <a:latin typeface="Arial" charset="0"/>
                <a:cs typeface="Arial" charset="0"/>
              </a:rPr>
              <a:t> : x = y*4.0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</a:p>
          <a:p>
            <a:pPr lvl="1" algn="l"/>
            <a:endParaRPr lang="fr-FR" sz="20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2000" b="1" dirty="0">
                <a:latin typeface="Arial" pitchFamily="34" charset="0"/>
                <a:cs typeface="Arial" pitchFamily="34" charset="0"/>
              </a:rPr>
              <a:t>Calculs en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avec précision limitée</a:t>
            </a:r>
          </a:p>
          <a:p>
            <a:pPr algn="l"/>
            <a:endParaRPr lang="fr-FR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On peut positionner certains flags de compilation pour profiter de la vitesse de traitement des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avec une précision limitée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fr-FR" sz="2000" dirty="0">
                <a:latin typeface="Arial" pitchFamily="34" charset="0"/>
                <a:cs typeface="Arial" pitchFamily="34" charset="0"/>
              </a:rPr>
              <a:t>     Compilation avec :  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ftz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        --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prec-sqrt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=false </a:t>
            </a:r>
          </a:p>
          <a:p>
            <a:pPr lvl="1" algn="l"/>
            <a:r>
              <a:rPr lang="fr-FR" sz="1800" b="1" dirty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prec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-div=false   --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fmad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lvl="1" algn="l"/>
            <a:endParaRPr lang="fr-FR" sz="20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On peut aussi forcer globalement l’utilisation de la bibliothèque « 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fast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math » </a:t>
            </a:r>
            <a:r>
              <a:rPr lang="fr-FR" sz="2000" dirty="0">
                <a:latin typeface="Arial" charset="0"/>
                <a:cs typeface="Arial" charset="0"/>
              </a:rPr>
              <a:t>pour accélérer les calculs si la précision n’est pas critique : </a:t>
            </a:r>
          </a:p>
          <a:p>
            <a:pPr lvl="1" algn="l"/>
            <a:endParaRPr lang="fr-FR" sz="2000" dirty="0">
              <a:latin typeface="Arial" charset="0"/>
              <a:cs typeface="Arial" charset="0"/>
            </a:endParaRP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   Compilation avec 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use_fast_math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3167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AutoShape 5" descr="Parchemin"/>
          <p:cNvSpPr>
            <a:spLocks noChangeArrowheads="1"/>
          </p:cNvSpPr>
          <p:nvPr/>
        </p:nvSpPr>
        <p:spPr bwMode="auto">
          <a:xfrm>
            <a:off x="1404612" y="3611563"/>
            <a:ext cx="6511073" cy="1543050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/>
              <a:buChar char="à"/>
            </a:pPr>
            <a:r>
              <a:rPr lang="fr-FR" sz="7200" dirty="0">
                <a:sym typeface="Wingdings" pitchFamily="2" charset="2"/>
              </a:rPr>
              <a:t> TP CUDA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" y="166330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dirty="0"/>
              <a:t>Architecture des GPU et principes de base de CUDA </a:t>
            </a:r>
            <a:endParaRPr lang="fr-F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75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4475847" y="4322387"/>
            <a:ext cx="1742363" cy="1692190"/>
            <a:chOff x="4475847" y="4120360"/>
            <a:chExt cx="1742363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479312" y="4120360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5343408" y="4120361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11360" y="4120361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5775456" y="4120361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4479312" y="4212153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 flipH="1">
              <a:off x="4479312" y="4300755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necteur droit 122"/>
            <p:cNvCxnSpPr/>
            <p:nvPr/>
          </p:nvCxnSpPr>
          <p:spPr bwMode="auto">
            <a:xfrm flipH="1">
              <a:off x="4479312" y="437872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Connecteur droit 165"/>
            <p:cNvCxnSpPr/>
            <p:nvPr/>
          </p:nvCxnSpPr>
          <p:spPr bwMode="auto">
            <a:xfrm flipH="1">
              <a:off x="4479312" y="4470883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Connecteur droit 166"/>
            <p:cNvCxnSpPr/>
            <p:nvPr/>
          </p:nvCxnSpPr>
          <p:spPr bwMode="auto">
            <a:xfrm flipH="1">
              <a:off x="4479312" y="4559485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/>
            <p:nvPr/>
          </p:nvCxnSpPr>
          <p:spPr bwMode="auto">
            <a:xfrm flipH="1">
              <a:off x="4479312" y="46374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" name="Groupe 17"/>
            <p:cNvGrpSpPr/>
            <p:nvPr/>
          </p:nvGrpSpPr>
          <p:grpSpPr>
            <a:xfrm>
              <a:off x="4475847" y="4721904"/>
              <a:ext cx="1728192" cy="425301"/>
              <a:chOff x="6207504" y="3568861"/>
              <a:chExt cx="1728192" cy="425301"/>
            </a:xfrm>
          </p:grpSpPr>
          <p:cxnSp>
            <p:nvCxnSpPr>
              <p:cNvPr id="169" name="Connecteur droit 168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Connecteur droit 172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e 174"/>
            <p:cNvGrpSpPr/>
            <p:nvPr/>
          </p:nvGrpSpPr>
          <p:grpSpPr>
            <a:xfrm>
              <a:off x="4475847" y="5225174"/>
              <a:ext cx="1728192" cy="435934"/>
              <a:chOff x="6207504" y="3568861"/>
              <a:chExt cx="1728192" cy="435934"/>
            </a:xfrm>
          </p:grpSpPr>
          <p:cxnSp>
            <p:nvCxnSpPr>
              <p:cNvPr id="176" name="Connecteur droit 175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Connecteur droit 179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Connecteur droit 180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Connecteur droit 181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3" name="Connecteur droit 182"/>
            <p:cNvCxnSpPr/>
            <p:nvPr/>
          </p:nvCxnSpPr>
          <p:spPr bwMode="auto">
            <a:xfrm flipH="1">
              <a:off x="4490018" y="5739077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1143000"/>
          </a:xfrm>
        </p:spPr>
        <p:txBody>
          <a:bodyPr/>
          <a:lstStyle/>
          <a:p>
            <a:r>
              <a:rPr lang="fr-FR" dirty="0"/>
              <a:t>TP CUDA 1 : </a:t>
            </a:r>
            <a:br>
              <a:rPr lang="fr-FR" dirty="0"/>
            </a:br>
            <a:r>
              <a:rPr lang="fr-FR" i="1" dirty="0"/>
              <a:t>global memory &amp; </a:t>
            </a:r>
            <a:r>
              <a:rPr lang="fr-FR" i="1" dirty="0" err="1"/>
              <a:t>registers</a:t>
            </a:r>
            <a:endParaRPr lang="fr-FR" i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4474976" y="2234157"/>
            <a:ext cx="1728192" cy="1698573"/>
            <a:chOff x="4474976" y="2234157"/>
            <a:chExt cx="1728192" cy="1698573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349778" y="2240541"/>
              <a:ext cx="425678" cy="1685805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474976" y="2240540"/>
              <a:ext cx="1728192" cy="16921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6" name="Connecteur droit 185"/>
            <p:cNvCxnSpPr/>
            <p:nvPr/>
          </p:nvCxnSpPr>
          <p:spPr bwMode="auto">
            <a:xfrm>
              <a:off x="5339072" y="2240541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Connecteur droit 186"/>
            <p:cNvCxnSpPr/>
            <p:nvPr/>
          </p:nvCxnSpPr>
          <p:spPr bwMode="auto">
            <a:xfrm>
              <a:off x="4907024" y="2240541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Connecteur droit 187"/>
            <p:cNvCxnSpPr/>
            <p:nvPr/>
          </p:nvCxnSpPr>
          <p:spPr bwMode="auto">
            <a:xfrm>
              <a:off x="5771120" y="2240541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necteur droit 51"/>
            <p:cNvCxnSpPr/>
            <p:nvPr/>
          </p:nvCxnSpPr>
          <p:spPr bwMode="auto">
            <a:xfrm>
              <a:off x="5343408" y="2234157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5775456" y="2234157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2" name="ZoneTexte 151"/>
          <p:cNvSpPr txBox="1"/>
          <p:nvPr/>
        </p:nvSpPr>
        <p:spPr>
          <a:xfrm>
            <a:off x="0" y="1538691"/>
            <a:ext cx="4308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Blocs 1D de threads (</a:t>
            </a:r>
            <a:r>
              <a:rPr lang="fr-FR" b="1" dirty="0" err="1"/>
              <a:t>kernel</a:t>
            </a:r>
            <a:r>
              <a:rPr lang="fr-FR" b="1" dirty="0"/>
              <a:t> k0)</a:t>
            </a:r>
          </a:p>
          <a:p>
            <a:pPr algn="l"/>
            <a:r>
              <a:rPr lang="fr-FR" b="1" i="1" dirty="0" err="1"/>
              <a:t>MatrixSide</a:t>
            </a:r>
            <a:r>
              <a:rPr lang="fr-FR" b="1" i="1" dirty="0"/>
              <a:t> = </a:t>
            </a:r>
            <a:r>
              <a:rPr lang="fr-FR" b="1" i="1" dirty="0" err="1"/>
              <a:t>k.BlockSize_x</a:t>
            </a:r>
            <a:endParaRPr lang="fr-FR" b="1" i="1" dirty="0"/>
          </a:p>
        </p:txBody>
      </p:sp>
      <p:sp>
        <p:nvSpPr>
          <p:cNvPr id="153" name="ZoneTexte 152"/>
          <p:cNvSpPr txBox="1"/>
          <p:nvPr/>
        </p:nvSpPr>
        <p:spPr>
          <a:xfrm>
            <a:off x="6177693" y="2090139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177693" y="417837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7076672" y="5012533"/>
            <a:ext cx="1861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1D de threads</a:t>
            </a:r>
          </a:p>
        </p:txBody>
      </p:sp>
      <p:cxnSp>
        <p:nvCxnSpPr>
          <p:cNvPr id="118" name="Connecteur droit avec flèche 117"/>
          <p:cNvCxnSpPr>
            <a:stCxn id="117" idx="1"/>
            <a:endCxn id="22" idx="3"/>
          </p:cNvCxnSpPr>
          <p:nvPr/>
        </p:nvCxnSpPr>
        <p:spPr bwMode="auto">
          <a:xfrm flipH="1" flipV="1">
            <a:off x="5775456" y="5136581"/>
            <a:ext cx="1301216" cy="5376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rme libre 3"/>
          <p:cNvSpPr/>
          <p:nvPr/>
        </p:nvSpPr>
        <p:spPr bwMode="auto">
          <a:xfrm>
            <a:off x="4992600" y="3259130"/>
            <a:ext cx="570415" cy="1831372"/>
          </a:xfrm>
          <a:custGeom>
            <a:avLst/>
            <a:gdLst>
              <a:gd name="connsiteX0" fmla="*/ 466492 w 466492"/>
              <a:gd name="connsiteY0" fmla="*/ 1842448 h 1842448"/>
              <a:gd name="connsiteX1" fmla="*/ 2468 w 466492"/>
              <a:gd name="connsiteY1" fmla="*/ 1173708 h 1842448"/>
              <a:gd name="connsiteX2" fmla="*/ 316366 w 466492"/>
              <a:gd name="connsiteY2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92" h="1842448">
                <a:moveTo>
                  <a:pt x="466492" y="1842448"/>
                </a:moveTo>
                <a:cubicBezTo>
                  <a:pt x="246990" y="1661615"/>
                  <a:pt x="27489" y="1480783"/>
                  <a:pt x="2468" y="1173708"/>
                </a:cubicBezTo>
                <a:cubicBezTo>
                  <a:pt x="-22553" y="866633"/>
                  <a:pt x="146906" y="433316"/>
                  <a:pt x="31636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rme libre 4"/>
          <p:cNvSpPr/>
          <p:nvPr/>
        </p:nvSpPr>
        <p:spPr bwMode="auto">
          <a:xfrm rot="21417278">
            <a:off x="2870790" y="4535715"/>
            <a:ext cx="2478987" cy="654211"/>
          </a:xfrm>
          <a:custGeom>
            <a:avLst/>
            <a:gdLst>
              <a:gd name="connsiteX0" fmla="*/ 2019868 w 2019868"/>
              <a:gd name="connsiteY0" fmla="*/ 533963 h 533963"/>
              <a:gd name="connsiteX1" fmla="*/ 996286 w 2019868"/>
              <a:gd name="connsiteY1" fmla="*/ 1700 h 533963"/>
              <a:gd name="connsiteX2" fmla="*/ 0 w 2019868"/>
              <a:gd name="connsiteY2" fmla="*/ 397485 h 53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533963">
                <a:moveTo>
                  <a:pt x="2019868" y="533963"/>
                </a:moveTo>
                <a:cubicBezTo>
                  <a:pt x="1676399" y="279204"/>
                  <a:pt x="1332931" y="24446"/>
                  <a:pt x="996286" y="1700"/>
                </a:cubicBezTo>
                <a:cubicBezTo>
                  <a:pt x="659641" y="-21046"/>
                  <a:pt x="329820" y="188219"/>
                  <a:pt x="0" y="39748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095962" y="4336566"/>
            <a:ext cx="1742363" cy="1692189"/>
            <a:chOff x="2095962" y="4336566"/>
            <a:chExt cx="1742363" cy="1692189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095962" y="5104681"/>
              <a:ext cx="1742363" cy="92159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099427" y="4336566"/>
              <a:ext cx="1728192" cy="16921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necteur droit 215"/>
            <p:cNvCxnSpPr/>
            <p:nvPr/>
          </p:nvCxnSpPr>
          <p:spPr bwMode="auto">
            <a:xfrm flipH="1">
              <a:off x="2099427" y="4428359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Connecteur droit 216"/>
            <p:cNvCxnSpPr/>
            <p:nvPr/>
          </p:nvCxnSpPr>
          <p:spPr bwMode="auto">
            <a:xfrm flipH="1">
              <a:off x="2099427" y="4516961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Connecteur droit 217"/>
            <p:cNvCxnSpPr/>
            <p:nvPr/>
          </p:nvCxnSpPr>
          <p:spPr bwMode="auto">
            <a:xfrm flipH="1">
              <a:off x="2099427" y="4594930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Connecteur droit 218"/>
            <p:cNvCxnSpPr/>
            <p:nvPr/>
          </p:nvCxnSpPr>
          <p:spPr bwMode="auto">
            <a:xfrm flipH="1">
              <a:off x="2099427" y="4687089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Connecteur droit 219"/>
            <p:cNvCxnSpPr/>
            <p:nvPr/>
          </p:nvCxnSpPr>
          <p:spPr bwMode="auto">
            <a:xfrm flipH="1">
              <a:off x="2099427" y="4775691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Connecteur droit 220"/>
            <p:cNvCxnSpPr/>
            <p:nvPr/>
          </p:nvCxnSpPr>
          <p:spPr bwMode="auto">
            <a:xfrm flipH="1">
              <a:off x="2099427" y="4853660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2" name="Groupe 221"/>
            <p:cNvGrpSpPr/>
            <p:nvPr/>
          </p:nvGrpSpPr>
          <p:grpSpPr>
            <a:xfrm>
              <a:off x="2095962" y="4938110"/>
              <a:ext cx="1728192" cy="425301"/>
              <a:chOff x="6207504" y="3568861"/>
              <a:chExt cx="1728192" cy="425301"/>
            </a:xfrm>
            <a:noFill/>
          </p:grpSpPr>
          <p:cxnSp>
            <p:nvCxnSpPr>
              <p:cNvPr id="231" name="Connecteur droit 230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Connecteur droit 231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Connecteur droit 232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Connecteur droit 233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Connecteur droit 234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Connecteur droit 235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3" name="Groupe 222"/>
            <p:cNvGrpSpPr/>
            <p:nvPr/>
          </p:nvGrpSpPr>
          <p:grpSpPr>
            <a:xfrm>
              <a:off x="2095962" y="5441380"/>
              <a:ext cx="1728192" cy="435934"/>
              <a:chOff x="6207504" y="3568861"/>
              <a:chExt cx="1728192" cy="435934"/>
            </a:xfrm>
            <a:noFill/>
          </p:grpSpPr>
          <p:cxnSp>
            <p:nvCxnSpPr>
              <p:cNvPr id="225" name="Connecteur droit 224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Connecteur droit 225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Connecteur droit 226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Connecteur droit 227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Connecteur droit 228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Connecteur droit 229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24" name="Connecteur droit 223"/>
            <p:cNvCxnSpPr/>
            <p:nvPr/>
          </p:nvCxnSpPr>
          <p:spPr bwMode="auto">
            <a:xfrm flipH="1">
              <a:off x="2110133" y="5955283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5349778" y="5090502"/>
            <a:ext cx="425678" cy="9215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86538" y="413027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Pavage 1D de </a:t>
            </a:r>
          </a:p>
          <a:p>
            <a:pPr algn="l"/>
            <a:r>
              <a:rPr lang="fr-FR" sz="2000" b="1" dirty="0"/>
              <a:t>la matrice C</a:t>
            </a:r>
          </a:p>
        </p:txBody>
      </p:sp>
      <p:sp>
        <p:nvSpPr>
          <p:cNvPr id="239" name="ZoneTexte 238"/>
          <p:cNvSpPr txBox="1"/>
          <p:nvPr/>
        </p:nvSpPr>
        <p:spPr>
          <a:xfrm>
            <a:off x="1986960" y="393273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520995" y="3114275"/>
            <a:ext cx="358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Implanter des accès coalescent à la mémoire globale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55816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095962" y="4347200"/>
            <a:ext cx="1913193" cy="1865770"/>
            <a:chOff x="2095962" y="4347200"/>
            <a:chExt cx="1913193" cy="186577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095962" y="5115314"/>
              <a:ext cx="1911688" cy="9216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Connecteur droit 260"/>
            <p:cNvCxnSpPr/>
            <p:nvPr/>
          </p:nvCxnSpPr>
          <p:spPr bwMode="auto">
            <a:xfrm flipH="1">
              <a:off x="3824522" y="4438992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Connecteur droit 261"/>
            <p:cNvCxnSpPr/>
            <p:nvPr/>
          </p:nvCxnSpPr>
          <p:spPr bwMode="auto">
            <a:xfrm flipH="1">
              <a:off x="3824522" y="4527594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Connecteur droit 262"/>
            <p:cNvCxnSpPr/>
            <p:nvPr/>
          </p:nvCxnSpPr>
          <p:spPr bwMode="auto">
            <a:xfrm flipH="1">
              <a:off x="3824522" y="4605563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Connecteur droit 263"/>
            <p:cNvCxnSpPr/>
            <p:nvPr/>
          </p:nvCxnSpPr>
          <p:spPr bwMode="auto">
            <a:xfrm flipH="1">
              <a:off x="3824522" y="4697722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Connecteur droit 264"/>
            <p:cNvCxnSpPr/>
            <p:nvPr/>
          </p:nvCxnSpPr>
          <p:spPr bwMode="auto">
            <a:xfrm flipH="1">
              <a:off x="3824522" y="4786324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Connecteur droit 265"/>
            <p:cNvCxnSpPr/>
            <p:nvPr/>
          </p:nvCxnSpPr>
          <p:spPr bwMode="auto">
            <a:xfrm flipH="1">
              <a:off x="3824522" y="4864293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7" name="Groupe 266"/>
            <p:cNvGrpSpPr/>
            <p:nvPr/>
          </p:nvGrpSpPr>
          <p:grpSpPr>
            <a:xfrm>
              <a:off x="3824154" y="4948743"/>
              <a:ext cx="183496" cy="425301"/>
              <a:chOff x="6207504" y="3568861"/>
              <a:chExt cx="1728192" cy="425301"/>
            </a:xfrm>
            <a:noFill/>
          </p:grpSpPr>
          <p:cxnSp>
            <p:nvCxnSpPr>
              <p:cNvPr id="303" name="Connecteur droit 302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Connecteur droit 303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Connecteur droit 304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Connecteur droit 305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Connecteur droit 306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Connecteur droit 307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8" name="Groupe 267"/>
            <p:cNvGrpSpPr/>
            <p:nvPr/>
          </p:nvGrpSpPr>
          <p:grpSpPr>
            <a:xfrm>
              <a:off x="3824154" y="5452013"/>
              <a:ext cx="183496" cy="435934"/>
              <a:chOff x="6207504" y="3568861"/>
              <a:chExt cx="1728192" cy="435934"/>
            </a:xfrm>
            <a:noFill/>
          </p:grpSpPr>
          <p:cxnSp>
            <p:nvCxnSpPr>
              <p:cNvPr id="297" name="Connecteur droit 296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Connecteur droit 297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Connecteur droit 298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Connecteur droit 299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Connecteur droit 300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Connecteur droit 301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9" name="Connecteur droit 268"/>
            <p:cNvCxnSpPr/>
            <p:nvPr/>
          </p:nvCxnSpPr>
          <p:spPr bwMode="auto">
            <a:xfrm flipH="1">
              <a:off x="3825659" y="5965916"/>
              <a:ext cx="18349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Rectangle 269"/>
            <p:cNvSpPr/>
            <p:nvPr/>
          </p:nvSpPr>
          <p:spPr bwMode="auto">
            <a:xfrm>
              <a:off x="2099427" y="4347200"/>
              <a:ext cx="1904044" cy="18657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4" name="Connecteur droit 273"/>
            <p:cNvCxnSpPr/>
            <p:nvPr/>
          </p:nvCxnSpPr>
          <p:spPr bwMode="auto">
            <a:xfrm flipH="1">
              <a:off x="2099427" y="4438993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Connecteur droit 274"/>
            <p:cNvCxnSpPr/>
            <p:nvPr/>
          </p:nvCxnSpPr>
          <p:spPr bwMode="auto">
            <a:xfrm flipH="1">
              <a:off x="2099427" y="4527595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Connecteur droit 275"/>
            <p:cNvCxnSpPr/>
            <p:nvPr/>
          </p:nvCxnSpPr>
          <p:spPr bwMode="auto">
            <a:xfrm flipH="1">
              <a:off x="2099427" y="4605564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Connecteur droit 276"/>
            <p:cNvCxnSpPr/>
            <p:nvPr/>
          </p:nvCxnSpPr>
          <p:spPr bwMode="auto">
            <a:xfrm flipH="1">
              <a:off x="2099427" y="4697723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Connecteur droit 277"/>
            <p:cNvCxnSpPr/>
            <p:nvPr/>
          </p:nvCxnSpPr>
          <p:spPr bwMode="auto">
            <a:xfrm flipH="1">
              <a:off x="2099427" y="4786325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Connecteur droit 278"/>
            <p:cNvCxnSpPr/>
            <p:nvPr/>
          </p:nvCxnSpPr>
          <p:spPr bwMode="auto">
            <a:xfrm flipH="1">
              <a:off x="2099427" y="4864294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0" name="Groupe 279"/>
            <p:cNvGrpSpPr/>
            <p:nvPr/>
          </p:nvGrpSpPr>
          <p:grpSpPr>
            <a:xfrm>
              <a:off x="2095962" y="4948744"/>
              <a:ext cx="1728192" cy="425301"/>
              <a:chOff x="6207504" y="3568861"/>
              <a:chExt cx="1728192" cy="425301"/>
            </a:xfrm>
            <a:noFill/>
          </p:grpSpPr>
          <p:cxnSp>
            <p:nvCxnSpPr>
              <p:cNvPr id="291" name="Connecteur droit 290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Connecteur droit 291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Connecteur droit 292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Connecteur droit 293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Connecteur droit 294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Connecteur droit 295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1" name="Groupe 280"/>
            <p:cNvGrpSpPr/>
            <p:nvPr/>
          </p:nvGrpSpPr>
          <p:grpSpPr>
            <a:xfrm>
              <a:off x="2095962" y="5452014"/>
              <a:ext cx="1728192" cy="435934"/>
              <a:chOff x="6207504" y="3568861"/>
              <a:chExt cx="1728192" cy="435934"/>
            </a:xfrm>
            <a:noFill/>
          </p:grpSpPr>
          <p:cxnSp>
            <p:nvCxnSpPr>
              <p:cNvPr id="285" name="Connecteur droit 284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Connecteur droit 285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Connecteur droit 286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Connecteur droit 287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Connecteur droit 288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Connecteur droit 289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2" name="Connecteur droit 281"/>
            <p:cNvCxnSpPr/>
            <p:nvPr/>
          </p:nvCxnSpPr>
          <p:spPr bwMode="auto">
            <a:xfrm flipH="1">
              <a:off x="2110133" y="5965917"/>
              <a:ext cx="1728192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Connecteur droit 282"/>
            <p:cNvCxnSpPr/>
            <p:nvPr/>
          </p:nvCxnSpPr>
          <p:spPr bwMode="auto">
            <a:xfrm flipH="1">
              <a:off x="2103038" y="6053568"/>
              <a:ext cx="1906117" cy="95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Connecteur droit 283"/>
            <p:cNvCxnSpPr/>
            <p:nvPr/>
          </p:nvCxnSpPr>
          <p:spPr bwMode="auto">
            <a:xfrm flipH="1">
              <a:off x="2106576" y="6132488"/>
              <a:ext cx="190257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e 2"/>
          <p:cNvGrpSpPr/>
          <p:nvPr/>
        </p:nvGrpSpPr>
        <p:grpSpPr>
          <a:xfrm>
            <a:off x="4471478" y="2242912"/>
            <a:ext cx="1909727" cy="1865771"/>
            <a:chOff x="4471478" y="2242912"/>
            <a:chExt cx="1909727" cy="186577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335574" y="2242914"/>
              <a:ext cx="439882" cy="1865769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6196572" y="2242912"/>
              <a:ext cx="184633" cy="18657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4471478" y="2242913"/>
              <a:ext cx="1728192" cy="18657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Connecteur droit 145"/>
            <p:cNvCxnSpPr>
              <a:endCxn id="145" idx="2"/>
            </p:cNvCxnSpPr>
            <p:nvPr/>
          </p:nvCxnSpPr>
          <p:spPr bwMode="auto">
            <a:xfrm>
              <a:off x="5335574" y="2242914"/>
              <a:ext cx="0" cy="1865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4903526" y="2242914"/>
              <a:ext cx="0" cy="1865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5767622" y="2242914"/>
              <a:ext cx="0" cy="1865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e 11"/>
          <p:cNvGrpSpPr/>
          <p:nvPr/>
        </p:nvGrpSpPr>
        <p:grpSpPr>
          <a:xfrm>
            <a:off x="4475847" y="4333019"/>
            <a:ext cx="1913193" cy="1865771"/>
            <a:chOff x="4475847" y="4120359"/>
            <a:chExt cx="1913193" cy="1865771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204406" y="4120359"/>
              <a:ext cx="184633" cy="18657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Connecteur droit 103"/>
            <p:cNvCxnSpPr/>
            <p:nvPr/>
          </p:nvCxnSpPr>
          <p:spPr bwMode="auto">
            <a:xfrm flipH="1">
              <a:off x="6204407" y="4212152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H="1">
              <a:off x="6204407" y="4300754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H="1">
              <a:off x="6204407" y="4378723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/>
            <p:cNvCxnSpPr/>
            <p:nvPr/>
          </p:nvCxnSpPr>
          <p:spPr bwMode="auto">
            <a:xfrm flipH="1">
              <a:off x="6204407" y="4470882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Connecteur droit 107"/>
            <p:cNvCxnSpPr/>
            <p:nvPr/>
          </p:nvCxnSpPr>
          <p:spPr bwMode="auto">
            <a:xfrm flipH="1">
              <a:off x="6204407" y="4559484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Connecteur droit 108"/>
            <p:cNvCxnSpPr/>
            <p:nvPr/>
          </p:nvCxnSpPr>
          <p:spPr bwMode="auto">
            <a:xfrm flipH="1">
              <a:off x="6204407" y="4637453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0" name="Groupe 109"/>
            <p:cNvGrpSpPr/>
            <p:nvPr/>
          </p:nvGrpSpPr>
          <p:grpSpPr>
            <a:xfrm>
              <a:off x="6204039" y="4721903"/>
              <a:ext cx="183496" cy="425301"/>
              <a:chOff x="6207504" y="3568861"/>
              <a:chExt cx="1728192" cy="425301"/>
            </a:xfrm>
          </p:grpSpPr>
          <p:cxnSp>
            <p:nvCxnSpPr>
              <p:cNvPr id="126" name="Connecteur droit 125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Connecteur droit 126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Connecteur droit 127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Connecteur droit 128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Connecteur droit 129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Connecteur droit 130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1" name="Groupe 110"/>
            <p:cNvGrpSpPr/>
            <p:nvPr/>
          </p:nvGrpSpPr>
          <p:grpSpPr>
            <a:xfrm>
              <a:off x="6204039" y="5225173"/>
              <a:ext cx="183496" cy="435934"/>
              <a:chOff x="6207504" y="3568861"/>
              <a:chExt cx="1728192" cy="435934"/>
            </a:xfrm>
          </p:grpSpPr>
          <p:cxnSp>
            <p:nvCxnSpPr>
              <p:cNvPr id="116" name="Connecteur droit 115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Connecteur droit 118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Connecteur droit 119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Connecteur droit 120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Connecteur droit 123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Connecteur droit 124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5" name="Connecteur droit 114"/>
            <p:cNvCxnSpPr/>
            <p:nvPr/>
          </p:nvCxnSpPr>
          <p:spPr bwMode="auto">
            <a:xfrm flipH="1">
              <a:off x="6205544" y="5739076"/>
              <a:ext cx="1834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4479312" y="4120360"/>
              <a:ext cx="1728192" cy="18657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>
              <a:endCxn id="32" idx="2"/>
            </p:cNvCxnSpPr>
            <p:nvPr/>
          </p:nvCxnSpPr>
          <p:spPr bwMode="auto">
            <a:xfrm>
              <a:off x="5343408" y="4120361"/>
              <a:ext cx="0" cy="18657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11360" y="4120361"/>
              <a:ext cx="0" cy="18657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5775456" y="4120361"/>
              <a:ext cx="0" cy="18657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4479312" y="4212153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 flipH="1">
              <a:off x="4479312" y="4300755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necteur droit 122"/>
            <p:cNvCxnSpPr/>
            <p:nvPr/>
          </p:nvCxnSpPr>
          <p:spPr bwMode="auto">
            <a:xfrm flipH="1">
              <a:off x="4479312" y="437872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Connecteur droit 165"/>
            <p:cNvCxnSpPr/>
            <p:nvPr/>
          </p:nvCxnSpPr>
          <p:spPr bwMode="auto">
            <a:xfrm flipH="1">
              <a:off x="4479312" y="4470883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Connecteur droit 166"/>
            <p:cNvCxnSpPr/>
            <p:nvPr/>
          </p:nvCxnSpPr>
          <p:spPr bwMode="auto">
            <a:xfrm flipH="1">
              <a:off x="4479312" y="4559485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/>
            <p:nvPr/>
          </p:nvCxnSpPr>
          <p:spPr bwMode="auto">
            <a:xfrm flipH="1">
              <a:off x="4479312" y="46374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" name="Groupe 17"/>
            <p:cNvGrpSpPr/>
            <p:nvPr/>
          </p:nvGrpSpPr>
          <p:grpSpPr>
            <a:xfrm>
              <a:off x="4475847" y="4721904"/>
              <a:ext cx="1728192" cy="425301"/>
              <a:chOff x="6207504" y="3568861"/>
              <a:chExt cx="1728192" cy="425301"/>
            </a:xfrm>
          </p:grpSpPr>
          <p:cxnSp>
            <p:nvCxnSpPr>
              <p:cNvPr id="169" name="Connecteur droit 168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Connecteur droit 169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Connecteur droit 170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Connecteur droit 171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Connecteur droit 172"/>
              <p:cNvCxnSpPr/>
              <p:nvPr/>
            </p:nvCxnSpPr>
            <p:spPr bwMode="auto">
              <a:xfrm flipH="1">
                <a:off x="6207504" y="3905560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Connecteur droit 173"/>
              <p:cNvCxnSpPr/>
              <p:nvPr/>
            </p:nvCxnSpPr>
            <p:spPr bwMode="auto">
              <a:xfrm flipH="1">
                <a:off x="6207504" y="399416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e 174"/>
            <p:cNvGrpSpPr/>
            <p:nvPr/>
          </p:nvGrpSpPr>
          <p:grpSpPr>
            <a:xfrm>
              <a:off x="4475847" y="5225174"/>
              <a:ext cx="1728192" cy="435934"/>
              <a:chOff x="6207504" y="3568861"/>
              <a:chExt cx="1728192" cy="435934"/>
            </a:xfrm>
          </p:grpSpPr>
          <p:cxnSp>
            <p:nvCxnSpPr>
              <p:cNvPr id="176" name="Connecteur droit 175"/>
              <p:cNvCxnSpPr/>
              <p:nvPr/>
            </p:nvCxnSpPr>
            <p:spPr bwMode="auto">
              <a:xfrm flipH="1">
                <a:off x="6207504" y="356886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Connecteur droit 176"/>
              <p:cNvCxnSpPr/>
              <p:nvPr/>
            </p:nvCxnSpPr>
            <p:spPr bwMode="auto">
              <a:xfrm flipH="1">
                <a:off x="6207504" y="365746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Connecteur droit 178"/>
              <p:cNvCxnSpPr/>
              <p:nvPr/>
            </p:nvCxnSpPr>
            <p:spPr bwMode="auto">
              <a:xfrm flipH="1">
                <a:off x="6207504" y="3735432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Connecteur droit 179"/>
              <p:cNvCxnSpPr/>
              <p:nvPr/>
            </p:nvCxnSpPr>
            <p:spPr bwMode="auto">
              <a:xfrm flipH="1">
                <a:off x="6207504" y="3827591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Connecteur droit 180"/>
              <p:cNvCxnSpPr/>
              <p:nvPr/>
            </p:nvCxnSpPr>
            <p:spPr bwMode="auto">
              <a:xfrm flipH="1">
                <a:off x="6207504" y="3916193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Connecteur droit 181"/>
              <p:cNvCxnSpPr/>
              <p:nvPr/>
            </p:nvCxnSpPr>
            <p:spPr bwMode="auto">
              <a:xfrm flipH="1">
                <a:off x="6207504" y="4004795"/>
                <a:ext cx="1728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3" name="Connecteur droit 182"/>
            <p:cNvCxnSpPr/>
            <p:nvPr/>
          </p:nvCxnSpPr>
          <p:spPr bwMode="auto">
            <a:xfrm flipH="1">
              <a:off x="4490018" y="5739077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 flipH="1">
              <a:off x="4482923" y="5826728"/>
              <a:ext cx="1906117" cy="9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 flipH="1">
              <a:off x="4486461" y="5905648"/>
              <a:ext cx="190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1143000"/>
          </a:xfrm>
        </p:spPr>
        <p:txBody>
          <a:bodyPr/>
          <a:lstStyle/>
          <a:p>
            <a:r>
              <a:rPr lang="fr-FR" dirty="0"/>
              <a:t>TP CUDA 1 : </a:t>
            </a:r>
            <a:br>
              <a:rPr lang="fr-FR" dirty="0"/>
            </a:br>
            <a:r>
              <a:rPr lang="fr-FR" i="1" dirty="0"/>
              <a:t>global memory &amp; </a:t>
            </a:r>
            <a:r>
              <a:rPr lang="fr-FR" i="1" dirty="0" err="1"/>
              <a:t>registers</a:t>
            </a:r>
            <a:endParaRPr lang="fr-FR" i="1" dirty="0"/>
          </a:p>
        </p:txBody>
      </p:sp>
      <p:sp>
        <p:nvSpPr>
          <p:cNvPr id="152" name="ZoneTexte 151"/>
          <p:cNvSpPr txBox="1"/>
          <p:nvPr/>
        </p:nvSpPr>
        <p:spPr>
          <a:xfrm>
            <a:off x="0" y="1538691"/>
            <a:ext cx="4308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Blocs 1D de threads (</a:t>
            </a:r>
            <a:r>
              <a:rPr lang="fr-FR" b="1" dirty="0" err="1"/>
              <a:t>kernel</a:t>
            </a:r>
            <a:r>
              <a:rPr lang="fr-FR" b="1" dirty="0"/>
              <a:t> k0)</a:t>
            </a:r>
          </a:p>
          <a:p>
            <a:pPr algn="l"/>
            <a:r>
              <a:rPr lang="fr-FR" b="1" i="1" dirty="0" err="1"/>
              <a:t>MatrixSide</a:t>
            </a:r>
            <a:r>
              <a:rPr lang="fr-FR" b="1" i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≠</a:t>
            </a:r>
            <a:r>
              <a:rPr lang="fr-FR" b="1" i="1" dirty="0"/>
              <a:t> </a:t>
            </a:r>
            <a:r>
              <a:rPr lang="fr-FR" b="1" i="1" dirty="0" err="1"/>
              <a:t>k.BlockSize</a:t>
            </a:r>
            <a:r>
              <a:rPr lang="fr-FR" b="1" dirty="0" err="1"/>
              <a:t>_x</a:t>
            </a:r>
            <a:endParaRPr lang="fr-FR" b="1" i="1" dirty="0"/>
          </a:p>
        </p:txBody>
      </p:sp>
      <p:sp>
        <p:nvSpPr>
          <p:cNvPr id="153" name="ZoneTexte 152"/>
          <p:cNvSpPr txBox="1"/>
          <p:nvPr/>
        </p:nvSpPr>
        <p:spPr>
          <a:xfrm>
            <a:off x="6369087" y="2100772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1986960" y="394336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386821" y="420092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7076672" y="5023166"/>
            <a:ext cx="1861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1D de threads</a:t>
            </a:r>
          </a:p>
        </p:txBody>
      </p:sp>
      <p:cxnSp>
        <p:nvCxnSpPr>
          <p:cNvPr id="118" name="Connecteur droit avec flèche 117"/>
          <p:cNvCxnSpPr>
            <a:stCxn id="117" idx="1"/>
            <a:endCxn id="22" idx="3"/>
          </p:cNvCxnSpPr>
          <p:nvPr/>
        </p:nvCxnSpPr>
        <p:spPr bwMode="auto">
          <a:xfrm flipH="1" flipV="1">
            <a:off x="5775456" y="5147214"/>
            <a:ext cx="1301216" cy="5376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rme libre 3"/>
          <p:cNvSpPr/>
          <p:nvPr/>
        </p:nvSpPr>
        <p:spPr bwMode="auto">
          <a:xfrm>
            <a:off x="4992600" y="3269763"/>
            <a:ext cx="570415" cy="1831372"/>
          </a:xfrm>
          <a:custGeom>
            <a:avLst/>
            <a:gdLst>
              <a:gd name="connsiteX0" fmla="*/ 466492 w 466492"/>
              <a:gd name="connsiteY0" fmla="*/ 1842448 h 1842448"/>
              <a:gd name="connsiteX1" fmla="*/ 2468 w 466492"/>
              <a:gd name="connsiteY1" fmla="*/ 1173708 h 1842448"/>
              <a:gd name="connsiteX2" fmla="*/ 316366 w 466492"/>
              <a:gd name="connsiteY2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92" h="1842448">
                <a:moveTo>
                  <a:pt x="466492" y="1842448"/>
                </a:moveTo>
                <a:cubicBezTo>
                  <a:pt x="246990" y="1661615"/>
                  <a:pt x="27489" y="1480783"/>
                  <a:pt x="2468" y="1173708"/>
                </a:cubicBezTo>
                <a:cubicBezTo>
                  <a:pt x="-22553" y="866633"/>
                  <a:pt x="146906" y="433316"/>
                  <a:pt x="31636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rme libre 4"/>
          <p:cNvSpPr/>
          <p:nvPr/>
        </p:nvSpPr>
        <p:spPr bwMode="auto">
          <a:xfrm rot="21417278">
            <a:off x="2870790" y="4546348"/>
            <a:ext cx="2478987" cy="654211"/>
          </a:xfrm>
          <a:custGeom>
            <a:avLst/>
            <a:gdLst>
              <a:gd name="connsiteX0" fmla="*/ 2019868 w 2019868"/>
              <a:gd name="connsiteY0" fmla="*/ 533963 h 533963"/>
              <a:gd name="connsiteX1" fmla="*/ 996286 w 2019868"/>
              <a:gd name="connsiteY1" fmla="*/ 1700 h 533963"/>
              <a:gd name="connsiteX2" fmla="*/ 0 w 2019868"/>
              <a:gd name="connsiteY2" fmla="*/ 397485 h 53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533963">
                <a:moveTo>
                  <a:pt x="2019868" y="533963"/>
                </a:moveTo>
                <a:cubicBezTo>
                  <a:pt x="1676399" y="279204"/>
                  <a:pt x="1332931" y="24446"/>
                  <a:pt x="996286" y="1700"/>
                </a:cubicBezTo>
                <a:cubicBezTo>
                  <a:pt x="659641" y="-21046"/>
                  <a:pt x="329820" y="188219"/>
                  <a:pt x="0" y="39748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49778" y="5101135"/>
            <a:ext cx="425678" cy="9215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86538" y="4140910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Pavage 1D de </a:t>
            </a:r>
          </a:p>
          <a:p>
            <a:pPr algn="l"/>
            <a:r>
              <a:rPr lang="fr-FR" sz="2000" b="1" dirty="0"/>
              <a:t>la matrice C</a:t>
            </a:r>
          </a:p>
        </p:txBody>
      </p:sp>
      <p:sp>
        <p:nvSpPr>
          <p:cNvPr id="258" name="Rectangle 257"/>
          <p:cNvSpPr/>
          <p:nvPr/>
        </p:nvSpPr>
        <p:spPr bwMode="auto">
          <a:xfrm>
            <a:off x="6225197" y="4931006"/>
            <a:ext cx="425678" cy="92158"/>
          </a:xfrm>
          <a:prstGeom prst="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6060558" y="4853036"/>
            <a:ext cx="716114" cy="2622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20995" y="3114275"/>
            <a:ext cx="358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Implanter des accès coalescent à la mémoire globale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767561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1143000"/>
          </a:xfrm>
        </p:spPr>
        <p:txBody>
          <a:bodyPr/>
          <a:lstStyle/>
          <a:p>
            <a:r>
              <a:rPr lang="fr-FR" dirty="0"/>
              <a:t>TP CUDA 1 : </a:t>
            </a:r>
            <a:br>
              <a:rPr lang="fr-FR" dirty="0"/>
            </a:br>
            <a:r>
              <a:rPr lang="fr-FR" i="1" dirty="0"/>
              <a:t>global memory &amp; </a:t>
            </a:r>
            <a:r>
              <a:rPr lang="fr-FR" i="1" dirty="0" err="1"/>
              <a:t>registers</a:t>
            </a:r>
            <a:endParaRPr lang="fr-FR" i="1" dirty="0"/>
          </a:p>
        </p:txBody>
      </p:sp>
      <p:sp>
        <p:nvSpPr>
          <p:cNvPr id="152" name="ZoneTexte 151"/>
          <p:cNvSpPr txBox="1"/>
          <p:nvPr/>
        </p:nvSpPr>
        <p:spPr>
          <a:xfrm>
            <a:off x="0" y="1538691"/>
            <a:ext cx="4308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dirty="0" err="1"/>
              <a:t>kernel</a:t>
            </a:r>
            <a:r>
              <a:rPr lang="fr-FR" b="1" dirty="0"/>
              <a:t> k1)</a:t>
            </a:r>
          </a:p>
          <a:p>
            <a:pPr algn="l"/>
            <a:r>
              <a:rPr lang="fr-FR" b="1" i="1" dirty="0" err="1"/>
              <a:t>MatrixSide</a:t>
            </a:r>
            <a:r>
              <a:rPr lang="fr-FR" b="1" i="1" dirty="0"/>
              <a:t> = k1.BlockSize_x</a:t>
            </a:r>
          </a:p>
          <a:p>
            <a:pPr algn="l"/>
            <a:r>
              <a:rPr lang="fr-FR" b="1" i="1" dirty="0"/>
              <a:t>                   = k2.BlockSize_y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177693" y="204760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199620" y="393273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177693" y="417837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0995" y="3114275"/>
            <a:ext cx="358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Implanter des accès coalescent à la mémoire globale</a:t>
            </a:r>
            <a:endParaRPr lang="fr-FR" sz="20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7076672" y="5016514"/>
            <a:ext cx="1861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2D de threads</a:t>
            </a:r>
          </a:p>
        </p:txBody>
      </p:sp>
      <p:cxnSp>
        <p:nvCxnSpPr>
          <p:cNvPr id="118" name="Connecteur droit avec flèche 117"/>
          <p:cNvCxnSpPr>
            <a:stCxn id="117" idx="1"/>
          </p:cNvCxnSpPr>
          <p:nvPr/>
        </p:nvCxnSpPr>
        <p:spPr bwMode="auto">
          <a:xfrm flipH="1" flipV="1">
            <a:off x="5775456" y="5380722"/>
            <a:ext cx="1301216" cy="297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rme libre 3"/>
          <p:cNvSpPr/>
          <p:nvPr/>
        </p:nvSpPr>
        <p:spPr bwMode="auto">
          <a:xfrm>
            <a:off x="4992601" y="3259130"/>
            <a:ext cx="466492" cy="1842448"/>
          </a:xfrm>
          <a:custGeom>
            <a:avLst/>
            <a:gdLst>
              <a:gd name="connsiteX0" fmla="*/ 466492 w 466492"/>
              <a:gd name="connsiteY0" fmla="*/ 1842448 h 1842448"/>
              <a:gd name="connsiteX1" fmla="*/ 2468 w 466492"/>
              <a:gd name="connsiteY1" fmla="*/ 1173708 h 1842448"/>
              <a:gd name="connsiteX2" fmla="*/ 316366 w 466492"/>
              <a:gd name="connsiteY2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92" h="1842448">
                <a:moveTo>
                  <a:pt x="466492" y="1842448"/>
                </a:moveTo>
                <a:cubicBezTo>
                  <a:pt x="246990" y="1661615"/>
                  <a:pt x="27489" y="1480783"/>
                  <a:pt x="2468" y="1173708"/>
                </a:cubicBezTo>
                <a:cubicBezTo>
                  <a:pt x="-22553" y="866633"/>
                  <a:pt x="146906" y="433316"/>
                  <a:pt x="31636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rme libre 4"/>
          <p:cNvSpPr/>
          <p:nvPr/>
        </p:nvSpPr>
        <p:spPr bwMode="auto">
          <a:xfrm>
            <a:off x="2967144" y="4745036"/>
            <a:ext cx="2287232" cy="533963"/>
          </a:xfrm>
          <a:custGeom>
            <a:avLst/>
            <a:gdLst>
              <a:gd name="connsiteX0" fmla="*/ 2019868 w 2019868"/>
              <a:gd name="connsiteY0" fmla="*/ 533963 h 533963"/>
              <a:gd name="connsiteX1" fmla="*/ 996286 w 2019868"/>
              <a:gd name="connsiteY1" fmla="*/ 1700 h 533963"/>
              <a:gd name="connsiteX2" fmla="*/ 0 w 2019868"/>
              <a:gd name="connsiteY2" fmla="*/ 397485 h 53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533963">
                <a:moveTo>
                  <a:pt x="2019868" y="533963"/>
                </a:moveTo>
                <a:cubicBezTo>
                  <a:pt x="1676399" y="279204"/>
                  <a:pt x="1332931" y="24446"/>
                  <a:pt x="996286" y="1700"/>
                </a:cubicBezTo>
                <a:cubicBezTo>
                  <a:pt x="659641" y="-21046"/>
                  <a:pt x="329820" y="188219"/>
                  <a:pt x="0" y="39748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086538" y="413027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Pavage 2D de </a:t>
            </a:r>
          </a:p>
          <a:p>
            <a:pPr algn="l"/>
            <a:r>
              <a:rPr lang="fr-FR" sz="2000" b="1" dirty="0"/>
              <a:t>la matrice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19072" y="5168483"/>
            <a:ext cx="1738806" cy="21223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319072" y="4322388"/>
            <a:ext cx="1738806" cy="1692189"/>
            <a:chOff x="2319072" y="4120361"/>
            <a:chExt cx="1738806" cy="1692189"/>
          </a:xfrm>
          <a:noFill/>
        </p:grpSpPr>
        <p:sp>
          <p:nvSpPr>
            <p:cNvPr id="59" name="Rectangle 58"/>
            <p:cNvSpPr/>
            <p:nvPr/>
          </p:nvSpPr>
          <p:spPr bwMode="auto">
            <a:xfrm>
              <a:off x="2319072" y="4120361"/>
              <a:ext cx="1728192" cy="169218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2319072" y="496645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2319072" y="539093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2319072" y="4552410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66"/>
            <p:cNvCxnSpPr/>
            <p:nvPr/>
          </p:nvCxnSpPr>
          <p:spPr bwMode="auto">
            <a:xfrm flipH="1">
              <a:off x="2322610" y="4343288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necteur droit 67"/>
            <p:cNvCxnSpPr/>
            <p:nvPr/>
          </p:nvCxnSpPr>
          <p:spPr bwMode="auto">
            <a:xfrm flipH="1">
              <a:off x="2326148" y="4750880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necteur droit 68"/>
            <p:cNvCxnSpPr/>
            <p:nvPr/>
          </p:nvCxnSpPr>
          <p:spPr bwMode="auto">
            <a:xfrm flipH="1">
              <a:off x="2329686" y="5179738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necteur droit 69"/>
            <p:cNvCxnSpPr/>
            <p:nvPr/>
          </p:nvCxnSpPr>
          <p:spPr bwMode="auto">
            <a:xfrm flipH="1">
              <a:off x="2322591" y="5597963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e 8"/>
          <p:cNvGrpSpPr/>
          <p:nvPr/>
        </p:nvGrpSpPr>
        <p:grpSpPr>
          <a:xfrm>
            <a:off x="5365157" y="5154702"/>
            <a:ext cx="424880" cy="220427"/>
            <a:chOff x="224327" y="3910408"/>
            <a:chExt cx="424880" cy="220427"/>
          </a:xfrm>
        </p:grpSpPr>
        <p:grpSp>
          <p:nvGrpSpPr>
            <p:cNvPr id="8" name="Groupe 7"/>
            <p:cNvGrpSpPr/>
            <p:nvPr/>
          </p:nvGrpSpPr>
          <p:grpSpPr>
            <a:xfrm>
              <a:off x="224327" y="3910408"/>
              <a:ext cx="424880" cy="220427"/>
              <a:chOff x="207962" y="4438237"/>
              <a:chExt cx="424880" cy="42448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207962" y="4438237"/>
                <a:ext cx="424880" cy="424482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Connecteur droit 73"/>
              <p:cNvCxnSpPr/>
              <p:nvPr/>
            </p:nvCxnSpPr>
            <p:spPr bwMode="auto">
              <a:xfrm flipV="1">
                <a:off x="278775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Connecteur droit 74"/>
              <p:cNvCxnSpPr/>
              <p:nvPr/>
            </p:nvCxnSpPr>
            <p:spPr bwMode="auto">
              <a:xfrm flipV="1">
                <a:off x="349589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Connecteur droit 75"/>
              <p:cNvCxnSpPr/>
              <p:nvPr/>
            </p:nvCxnSpPr>
            <p:spPr bwMode="auto">
              <a:xfrm flipV="1">
                <a:off x="420402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/>
              <p:cNvCxnSpPr/>
              <p:nvPr/>
            </p:nvCxnSpPr>
            <p:spPr bwMode="auto">
              <a:xfrm flipV="1">
                <a:off x="491215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/>
              <p:cNvCxnSpPr/>
              <p:nvPr/>
            </p:nvCxnSpPr>
            <p:spPr bwMode="auto">
              <a:xfrm flipV="1">
                <a:off x="562029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9" name="Connecteur droit 78"/>
            <p:cNvCxnSpPr/>
            <p:nvPr/>
          </p:nvCxnSpPr>
          <p:spPr bwMode="auto">
            <a:xfrm>
              <a:off x="224327" y="3958934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necteur droit 79"/>
            <p:cNvCxnSpPr/>
            <p:nvPr/>
          </p:nvCxnSpPr>
          <p:spPr bwMode="auto">
            <a:xfrm>
              <a:off x="224327" y="4032758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80"/>
            <p:cNvCxnSpPr/>
            <p:nvPr/>
          </p:nvCxnSpPr>
          <p:spPr bwMode="auto">
            <a:xfrm>
              <a:off x="224327" y="4106581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Groupe 83"/>
          <p:cNvGrpSpPr/>
          <p:nvPr/>
        </p:nvGrpSpPr>
        <p:grpSpPr>
          <a:xfrm>
            <a:off x="4501061" y="4308608"/>
            <a:ext cx="1738806" cy="1692190"/>
            <a:chOff x="2319072" y="4120361"/>
            <a:chExt cx="1738806" cy="1692190"/>
          </a:xfrm>
          <a:noFill/>
        </p:grpSpPr>
        <p:sp>
          <p:nvSpPr>
            <p:cNvPr id="85" name="Rectangle 84"/>
            <p:cNvSpPr/>
            <p:nvPr/>
          </p:nvSpPr>
          <p:spPr bwMode="auto">
            <a:xfrm>
              <a:off x="2319072" y="4120361"/>
              <a:ext cx="1728192" cy="169218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Connecteur droit 86"/>
            <p:cNvCxnSpPr/>
            <p:nvPr/>
          </p:nvCxnSpPr>
          <p:spPr bwMode="auto">
            <a:xfrm>
              <a:off x="3183168" y="4120362"/>
              <a:ext cx="0" cy="169218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Connecteur droit 92"/>
            <p:cNvCxnSpPr/>
            <p:nvPr/>
          </p:nvCxnSpPr>
          <p:spPr bwMode="auto">
            <a:xfrm>
              <a:off x="2751120" y="4120362"/>
              <a:ext cx="0" cy="169218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Connecteur droit 99"/>
            <p:cNvCxnSpPr/>
            <p:nvPr/>
          </p:nvCxnSpPr>
          <p:spPr bwMode="auto">
            <a:xfrm>
              <a:off x="3615216" y="4120362"/>
              <a:ext cx="0" cy="169218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Connecteur droit 100"/>
            <p:cNvCxnSpPr>
              <a:stCxn id="85" idx="3"/>
              <a:endCxn id="85" idx="1"/>
            </p:cNvCxnSpPr>
            <p:nvPr/>
          </p:nvCxnSpPr>
          <p:spPr bwMode="auto">
            <a:xfrm flipH="1">
              <a:off x="2319072" y="496645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Connecteur droit 101"/>
            <p:cNvCxnSpPr/>
            <p:nvPr/>
          </p:nvCxnSpPr>
          <p:spPr bwMode="auto">
            <a:xfrm flipH="1">
              <a:off x="2319072" y="539093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Connecteur droit 102"/>
            <p:cNvCxnSpPr/>
            <p:nvPr/>
          </p:nvCxnSpPr>
          <p:spPr bwMode="auto">
            <a:xfrm flipH="1">
              <a:off x="2319072" y="4552410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Connecteur droit 103"/>
            <p:cNvCxnSpPr/>
            <p:nvPr/>
          </p:nvCxnSpPr>
          <p:spPr bwMode="auto">
            <a:xfrm flipH="1">
              <a:off x="2322610" y="4343288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H="1">
              <a:off x="2326148" y="4750880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H="1">
              <a:off x="2329686" y="5179738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/>
            <p:cNvCxnSpPr/>
            <p:nvPr/>
          </p:nvCxnSpPr>
          <p:spPr bwMode="auto">
            <a:xfrm flipH="1">
              <a:off x="2322591" y="5597963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e 11"/>
          <p:cNvGrpSpPr/>
          <p:nvPr/>
        </p:nvGrpSpPr>
        <p:grpSpPr>
          <a:xfrm>
            <a:off x="4502291" y="2231319"/>
            <a:ext cx="1728192" cy="1692190"/>
            <a:chOff x="4502291" y="2231319"/>
            <a:chExt cx="1728192" cy="169219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377001" y="2231320"/>
              <a:ext cx="421434" cy="1692188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502291" y="2231319"/>
              <a:ext cx="1728192" cy="16921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Connecteur droit 119"/>
            <p:cNvCxnSpPr/>
            <p:nvPr/>
          </p:nvCxnSpPr>
          <p:spPr bwMode="auto">
            <a:xfrm>
              <a:off x="5366387" y="2231320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Connecteur droit 120"/>
            <p:cNvCxnSpPr/>
            <p:nvPr/>
          </p:nvCxnSpPr>
          <p:spPr bwMode="auto">
            <a:xfrm>
              <a:off x="4934339" y="2231320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>
              <a:off x="5798435" y="2231320"/>
              <a:ext cx="0" cy="169218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043178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1143000"/>
          </a:xfrm>
        </p:spPr>
        <p:txBody>
          <a:bodyPr/>
          <a:lstStyle/>
          <a:p>
            <a:r>
              <a:rPr lang="fr-FR" dirty="0"/>
              <a:t>TP </a:t>
            </a:r>
            <a:r>
              <a:rPr lang="fr-FR"/>
              <a:t>CUDA 1 </a:t>
            </a:r>
            <a:r>
              <a:rPr lang="fr-FR" dirty="0"/>
              <a:t>: </a:t>
            </a:r>
            <a:br>
              <a:rPr lang="fr-FR" dirty="0"/>
            </a:br>
            <a:r>
              <a:rPr lang="fr-FR" i="1" dirty="0"/>
              <a:t>global memory &amp; </a:t>
            </a:r>
            <a:r>
              <a:rPr lang="fr-FR" i="1" dirty="0" err="1"/>
              <a:t>registers</a:t>
            </a:r>
            <a:endParaRPr lang="fr-FR" i="1" dirty="0"/>
          </a:p>
        </p:txBody>
      </p:sp>
      <p:sp>
        <p:nvSpPr>
          <p:cNvPr id="152" name="ZoneTexte 151"/>
          <p:cNvSpPr txBox="1"/>
          <p:nvPr/>
        </p:nvSpPr>
        <p:spPr>
          <a:xfrm>
            <a:off x="0" y="1538691"/>
            <a:ext cx="4308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dirty="0" err="1"/>
              <a:t>kernel</a:t>
            </a:r>
            <a:r>
              <a:rPr lang="fr-FR" b="1" dirty="0"/>
              <a:t> k1)</a:t>
            </a:r>
          </a:p>
          <a:p>
            <a:pPr algn="l"/>
            <a:r>
              <a:rPr lang="fr-FR" b="1" i="1" dirty="0" err="1"/>
              <a:t>MatrixSide</a:t>
            </a:r>
            <a:r>
              <a:rPr lang="fr-FR" b="1" i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≠</a:t>
            </a:r>
            <a:r>
              <a:rPr lang="fr-FR" b="1" i="1" dirty="0"/>
              <a:t> k1.BlockSize_x</a:t>
            </a:r>
          </a:p>
          <a:p>
            <a:pPr algn="l"/>
            <a:r>
              <a:rPr lang="fr-FR" b="1" i="1" dirty="0"/>
              <a:t>                   </a:t>
            </a:r>
            <a:r>
              <a:rPr lang="fr-FR" b="1" i="1" dirty="0">
                <a:solidFill>
                  <a:srgbClr val="FF0000"/>
                </a:solidFill>
              </a:rPr>
              <a:t>≠</a:t>
            </a:r>
            <a:r>
              <a:rPr lang="fr-FR" b="1" i="1" dirty="0"/>
              <a:t> k2.BlockSize_y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369087" y="204760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199620" y="393273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400986" y="417837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0995" y="3114275"/>
            <a:ext cx="358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Implanter des accès coalescent à la mémoire globale</a:t>
            </a:r>
            <a:endParaRPr lang="fr-FR" sz="20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7076672" y="5016514"/>
            <a:ext cx="1861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2D de threads</a:t>
            </a:r>
          </a:p>
        </p:txBody>
      </p:sp>
      <p:cxnSp>
        <p:nvCxnSpPr>
          <p:cNvPr id="118" name="Connecteur droit avec flèche 117"/>
          <p:cNvCxnSpPr>
            <a:stCxn id="117" idx="1"/>
          </p:cNvCxnSpPr>
          <p:nvPr/>
        </p:nvCxnSpPr>
        <p:spPr bwMode="auto">
          <a:xfrm flipH="1" flipV="1">
            <a:off x="5775456" y="5380722"/>
            <a:ext cx="1301216" cy="297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rme libre 3"/>
          <p:cNvSpPr/>
          <p:nvPr/>
        </p:nvSpPr>
        <p:spPr bwMode="auto">
          <a:xfrm>
            <a:off x="4992601" y="3259130"/>
            <a:ext cx="466492" cy="1842448"/>
          </a:xfrm>
          <a:custGeom>
            <a:avLst/>
            <a:gdLst>
              <a:gd name="connsiteX0" fmla="*/ 466492 w 466492"/>
              <a:gd name="connsiteY0" fmla="*/ 1842448 h 1842448"/>
              <a:gd name="connsiteX1" fmla="*/ 2468 w 466492"/>
              <a:gd name="connsiteY1" fmla="*/ 1173708 h 1842448"/>
              <a:gd name="connsiteX2" fmla="*/ 316366 w 466492"/>
              <a:gd name="connsiteY2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92" h="1842448">
                <a:moveTo>
                  <a:pt x="466492" y="1842448"/>
                </a:moveTo>
                <a:cubicBezTo>
                  <a:pt x="246990" y="1661615"/>
                  <a:pt x="27489" y="1480783"/>
                  <a:pt x="2468" y="1173708"/>
                </a:cubicBezTo>
                <a:cubicBezTo>
                  <a:pt x="-22553" y="866633"/>
                  <a:pt x="146906" y="433316"/>
                  <a:pt x="31636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rme libre 4"/>
          <p:cNvSpPr/>
          <p:nvPr/>
        </p:nvSpPr>
        <p:spPr bwMode="auto">
          <a:xfrm>
            <a:off x="2967144" y="4745036"/>
            <a:ext cx="2287232" cy="533963"/>
          </a:xfrm>
          <a:custGeom>
            <a:avLst/>
            <a:gdLst>
              <a:gd name="connsiteX0" fmla="*/ 2019868 w 2019868"/>
              <a:gd name="connsiteY0" fmla="*/ 533963 h 533963"/>
              <a:gd name="connsiteX1" fmla="*/ 996286 w 2019868"/>
              <a:gd name="connsiteY1" fmla="*/ 1700 h 533963"/>
              <a:gd name="connsiteX2" fmla="*/ 0 w 2019868"/>
              <a:gd name="connsiteY2" fmla="*/ 397485 h 53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8" h="533963">
                <a:moveTo>
                  <a:pt x="2019868" y="533963"/>
                </a:moveTo>
                <a:cubicBezTo>
                  <a:pt x="1676399" y="279204"/>
                  <a:pt x="1332931" y="24446"/>
                  <a:pt x="996286" y="1700"/>
                </a:cubicBezTo>
                <a:cubicBezTo>
                  <a:pt x="659641" y="-21046"/>
                  <a:pt x="329820" y="188219"/>
                  <a:pt x="0" y="39748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086538" y="413027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Pavage 2D de </a:t>
            </a:r>
          </a:p>
          <a:p>
            <a:pPr algn="l"/>
            <a:r>
              <a:rPr lang="fr-FR" sz="2000" b="1" dirty="0"/>
              <a:t>la matrice C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5365157" y="5154702"/>
            <a:ext cx="424880" cy="220427"/>
            <a:chOff x="224327" y="3910408"/>
            <a:chExt cx="424880" cy="220427"/>
          </a:xfrm>
        </p:grpSpPr>
        <p:grpSp>
          <p:nvGrpSpPr>
            <p:cNvPr id="8" name="Groupe 7"/>
            <p:cNvGrpSpPr/>
            <p:nvPr/>
          </p:nvGrpSpPr>
          <p:grpSpPr>
            <a:xfrm>
              <a:off x="224327" y="3910408"/>
              <a:ext cx="424880" cy="220427"/>
              <a:chOff x="207962" y="4438237"/>
              <a:chExt cx="424880" cy="42448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207962" y="4438237"/>
                <a:ext cx="424880" cy="424482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Connecteur droit 73"/>
              <p:cNvCxnSpPr/>
              <p:nvPr/>
            </p:nvCxnSpPr>
            <p:spPr bwMode="auto">
              <a:xfrm flipV="1">
                <a:off x="278775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Connecteur droit 74"/>
              <p:cNvCxnSpPr/>
              <p:nvPr/>
            </p:nvCxnSpPr>
            <p:spPr bwMode="auto">
              <a:xfrm flipV="1">
                <a:off x="349589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Connecteur droit 75"/>
              <p:cNvCxnSpPr/>
              <p:nvPr/>
            </p:nvCxnSpPr>
            <p:spPr bwMode="auto">
              <a:xfrm flipV="1">
                <a:off x="420402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Connecteur droit 76"/>
              <p:cNvCxnSpPr/>
              <p:nvPr/>
            </p:nvCxnSpPr>
            <p:spPr bwMode="auto">
              <a:xfrm flipV="1">
                <a:off x="491215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Connecteur droit 77"/>
              <p:cNvCxnSpPr/>
              <p:nvPr/>
            </p:nvCxnSpPr>
            <p:spPr bwMode="auto">
              <a:xfrm flipV="1">
                <a:off x="562029" y="4438237"/>
                <a:ext cx="0" cy="4244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9" name="Connecteur droit 78"/>
            <p:cNvCxnSpPr/>
            <p:nvPr/>
          </p:nvCxnSpPr>
          <p:spPr bwMode="auto">
            <a:xfrm>
              <a:off x="224327" y="3958934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necteur droit 79"/>
            <p:cNvCxnSpPr/>
            <p:nvPr/>
          </p:nvCxnSpPr>
          <p:spPr bwMode="auto">
            <a:xfrm>
              <a:off x="224327" y="4032758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80"/>
            <p:cNvCxnSpPr/>
            <p:nvPr/>
          </p:nvCxnSpPr>
          <p:spPr bwMode="auto">
            <a:xfrm>
              <a:off x="224327" y="4106581"/>
              <a:ext cx="4248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e 9"/>
          <p:cNvGrpSpPr/>
          <p:nvPr/>
        </p:nvGrpSpPr>
        <p:grpSpPr>
          <a:xfrm>
            <a:off x="2319072" y="4322388"/>
            <a:ext cx="1912686" cy="1812598"/>
            <a:chOff x="2319072" y="4322388"/>
            <a:chExt cx="1912686" cy="1812598"/>
          </a:xfrm>
        </p:grpSpPr>
        <p:sp>
          <p:nvSpPr>
            <p:cNvPr id="7" name="Rectangle 6"/>
            <p:cNvSpPr/>
            <p:nvPr/>
          </p:nvSpPr>
          <p:spPr bwMode="auto">
            <a:xfrm>
              <a:off x="2319072" y="5168483"/>
              <a:ext cx="1912686" cy="212239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319072" y="4322388"/>
              <a:ext cx="1908746" cy="16921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 bwMode="auto">
            <a:xfrm flipH="1">
              <a:off x="2319072" y="5592963"/>
              <a:ext cx="191268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2319072" y="4754437"/>
              <a:ext cx="191268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66"/>
            <p:cNvCxnSpPr/>
            <p:nvPr/>
          </p:nvCxnSpPr>
          <p:spPr bwMode="auto">
            <a:xfrm flipH="1">
              <a:off x="2322610" y="4545315"/>
              <a:ext cx="190914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necteur droit 67"/>
            <p:cNvCxnSpPr/>
            <p:nvPr/>
          </p:nvCxnSpPr>
          <p:spPr bwMode="auto">
            <a:xfrm flipH="1">
              <a:off x="2326148" y="4952907"/>
              <a:ext cx="19056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necteur droit 69"/>
            <p:cNvCxnSpPr/>
            <p:nvPr/>
          </p:nvCxnSpPr>
          <p:spPr bwMode="auto">
            <a:xfrm flipH="1">
              <a:off x="2322591" y="5799990"/>
              <a:ext cx="1909167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2319072" y="6014578"/>
              <a:ext cx="1912686" cy="1204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512905" y="4322388"/>
            <a:ext cx="1916224" cy="1812598"/>
            <a:chOff x="409905" y="4322389"/>
            <a:chExt cx="1916224" cy="1812598"/>
          </a:xfrm>
        </p:grpSpPr>
        <p:grpSp>
          <p:nvGrpSpPr>
            <p:cNvPr id="82" name="Groupe 81"/>
            <p:cNvGrpSpPr/>
            <p:nvPr/>
          </p:nvGrpSpPr>
          <p:grpSpPr>
            <a:xfrm>
              <a:off x="409905" y="4322389"/>
              <a:ext cx="1912686" cy="1812598"/>
              <a:chOff x="2319072" y="4322388"/>
              <a:chExt cx="1912686" cy="1812598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2319072" y="4322388"/>
                <a:ext cx="1728192" cy="169218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8" name="Connecteur droit 87"/>
              <p:cNvCxnSpPr/>
              <p:nvPr/>
            </p:nvCxnSpPr>
            <p:spPr bwMode="auto">
              <a:xfrm>
                <a:off x="3183168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Connecteur droit 88"/>
              <p:cNvCxnSpPr/>
              <p:nvPr/>
            </p:nvCxnSpPr>
            <p:spPr bwMode="auto">
              <a:xfrm>
                <a:off x="2751120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Connecteur droit 89"/>
              <p:cNvCxnSpPr/>
              <p:nvPr/>
            </p:nvCxnSpPr>
            <p:spPr bwMode="auto">
              <a:xfrm>
                <a:off x="3615216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Connecteur droit 90"/>
              <p:cNvCxnSpPr/>
              <p:nvPr/>
            </p:nvCxnSpPr>
            <p:spPr bwMode="auto">
              <a:xfrm flipH="1">
                <a:off x="2319072" y="5592963"/>
                <a:ext cx="191268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Connecteur droit 91"/>
              <p:cNvCxnSpPr/>
              <p:nvPr/>
            </p:nvCxnSpPr>
            <p:spPr bwMode="auto">
              <a:xfrm flipH="1">
                <a:off x="2319072" y="4754437"/>
                <a:ext cx="191268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Connecteur droit 93"/>
              <p:cNvCxnSpPr/>
              <p:nvPr/>
            </p:nvCxnSpPr>
            <p:spPr bwMode="auto">
              <a:xfrm flipH="1">
                <a:off x="2322610" y="4545315"/>
                <a:ext cx="190914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Connecteur droit 94"/>
              <p:cNvCxnSpPr/>
              <p:nvPr/>
            </p:nvCxnSpPr>
            <p:spPr bwMode="auto">
              <a:xfrm flipH="1">
                <a:off x="2326148" y="4952907"/>
                <a:ext cx="190561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Connecteur droit 95"/>
              <p:cNvCxnSpPr/>
              <p:nvPr/>
            </p:nvCxnSpPr>
            <p:spPr bwMode="auto">
              <a:xfrm flipH="1">
                <a:off x="2322591" y="5799990"/>
                <a:ext cx="1909167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 bwMode="auto">
              <a:xfrm>
                <a:off x="4057878" y="4322389"/>
                <a:ext cx="173880" cy="181259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2319072" y="6014578"/>
                <a:ext cx="1912686" cy="12040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9" name="Connecteur droit 98"/>
            <p:cNvCxnSpPr/>
            <p:nvPr/>
          </p:nvCxnSpPr>
          <p:spPr bwMode="auto">
            <a:xfrm flipH="1">
              <a:off x="420519" y="5169106"/>
              <a:ext cx="19056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Connecteur droit 107"/>
            <p:cNvCxnSpPr/>
            <p:nvPr/>
          </p:nvCxnSpPr>
          <p:spPr bwMode="auto">
            <a:xfrm flipH="1">
              <a:off x="413424" y="5385304"/>
              <a:ext cx="19056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e 5"/>
          <p:cNvGrpSpPr/>
          <p:nvPr/>
        </p:nvGrpSpPr>
        <p:grpSpPr>
          <a:xfrm>
            <a:off x="4509734" y="2231320"/>
            <a:ext cx="1912686" cy="1812598"/>
            <a:chOff x="4509734" y="2231320"/>
            <a:chExt cx="1912686" cy="181259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5377001" y="2231320"/>
              <a:ext cx="421434" cy="1812598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0" name="Groupe 109"/>
            <p:cNvGrpSpPr/>
            <p:nvPr/>
          </p:nvGrpSpPr>
          <p:grpSpPr>
            <a:xfrm>
              <a:off x="4509734" y="2231320"/>
              <a:ext cx="1912686" cy="1812598"/>
              <a:chOff x="2319072" y="4322388"/>
              <a:chExt cx="1912686" cy="1812598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2319072" y="4322388"/>
                <a:ext cx="1728192" cy="181259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4" name="Connecteur droit 113"/>
              <p:cNvCxnSpPr/>
              <p:nvPr/>
            </p:nvCxnSpPr>
            <p:spPr bwMode="auto">
              <a:xfrm>
                <a:off x="3183168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Connecteur droit 114"/>
              <p:cNvCxnSpPr/>
              <p:nvPr/>
            </p:nvCxnSpPr>
            <p:spPr bwMode="auto">
              <a:xfrm>
                <a:off x="2751120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Connecteur droit 129"/>
              <p:cNvCxnSpPr/>
              <p:nvPr/>
            </p:nvCxnSpPr>
            <p:spPr bwMode="auto">
              <a:xfrm>
                <a:off x="3615216" y="4322389"/>
                <a:ext cx="0" cy="181259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Rectangle 135"/>
              <p:cNvSpPr/>
              <p:nvPr/>
            </p:nvSpPr>
            <p:spPr bwMode="auto">
              <a:xfrm>
                <a:off x="4057878" y="4322389"/>
                <a:ext cx="173880" cy="181259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6" name="Rectangle 25"/>
          <p:cNvSpPr/>
          <p:nvPr/>
        </p:nvSpPr>
        <p:spPr bwMode="auto">
          <a:xfrm>
            <a:off x="6251711" y="4955822"/>
            <a:ext cx="425536" cy="216821"/>
          </a:xfrm>
          <a:prstGeom prst="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950254" y="6014577"/>
            <a:ext cx="425536" cy="216821"/>
          </a:xfrm>
          <a:prstGeom prst="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Ellipse 143"/>
          <p:cNvSpPr/>
          <p:nvPr/>
        </p:nvSpPr>
        <p:spPr bwMode="auto">
          <a:xfrm>
            <a:off x="6105602" y="4876609"/>
            <a:ext cx="717753" cy="35819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Ellipse 144"/>
          <p:cNvSpPr/>
          <p:nvPr/>
        </p:nvSpPr>
        <p:spPr bwMode="auto">
          <a:xfrm>
            <a:off x="4817560" y="5943890"/>
            <a:ext cx="717753" cy="35819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772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1610895" y="1417638"/>
            <a:ext cx="59813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dirty="0"/>
              <a:t>Architecture des GPU et principes de base de CUDA 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50179" name="AutoShape 5" descr="Parchemin"/>
          <p:cNvSpPr>
            <a:spLocks noChangeArrowheads="1"/>
          </p:cNvSpPr>
          <p:nvPr/>
        </p:nvSpPr>
        <p:spPr bwMode="auto">
          <a:xfrm>
            <a:off x="2346325" y="3611563"/>
            <a:ext cx="4719638" cy="1543050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fr-FR" sz="720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8663274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7689</Words>
  <Application>Microsoft Office PowerPoint</Application>
  <PresentationFormat>Affichage à l'écran (4:3)</PresentationFormat>
  <Paragraphs>1594</Paragraphs>
  <Slides>98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98</vt:i4>
      </vt:variant>
    </vt:vector>
  </HeadingPairs>
  <TitlesOfParts>
    <vt:vector size="105" baseType="lpstr">
      <vt:lpstr>Arial Unicode MS</vt:lpstr>
      <vt:lpstr>Arial</vt:lpstr>
      <vt:lpstr>Calibri</vt:lpstr>
      <vt:lpstr>Courier New</vt:lpstr>
      <vt:lpstr>Times New Roman</vt:lpstr>
      <vt:lpstr>Wingdings</vt:lpstr>
      <vt:lpstr>Modèle par défaut</vt:lpstr>
      <vt:lpstr>Mineure HPC-SBD  Architecture des GPU et principes de base de CUDA</vt:lpstr>
      <vt:lpstr>Présentation PowerPoint</vt:lpstr>
      <vt:lpstr>Architecture des GPU et principes de base de CUDA    1 – Architecture d’un GPU NVIDIA</vt:lpstr>
      <vt:lpstr>Architecture d’un GPU NVIDIA Vue d’ensemble CPU-GPU</vt:lpstr>
      <vt:lpstr>Architecture d’un GPU NVIDIA Principaux concepts d’architecture</vt:lpstr>
      <vt:lpstr>Architecture d’un GPU NVIDIA Principaux concepts d’architecture</vt:lpstr>
      <vt:lpstr>Architecture d’un GPU NVIDIA Principaux concepts d’architecture</vt:lpstr>
      <vt:lpstr>Architecture d’un GPU NVIDIA Principaux concepts d’architecture</vt:lpstr>
      <vt:lpstr>Architecture d’un GPU NVIDIA  Principaux concepts d’architecture</vt:lpstr>
      <vt:lpstr>Architecture d’un GPU NVIDIA  Principaux concepts d’architecture</vt:lpstr>
      <vt:lpstr>Architecture d’un GPU NVIDIA  Principaux concepts d’architecture</vt:lpstr>
      <vt:lpstr>Architecture d’un GPU NVIDIA  Cache génériques des GPU</vt:lpstr>
      <vt:lpstr>Architecture d’un GPU NVIDIA  Cache génériques des GPU</vt:lpstr>
      <vt:lpstr>Architecture d’un GPU NVIDIA Perception de l’architecture d’un GPU</vt:lpstr>
      <vt:lpstr>Architecture d’un GPU NVIDIA  Nouveautés architecturales</vt:lpstr>
      <vt:lpstr>Architecture d’un GPU NVIDIA  Nouveautés architecturales</vt:lpstr>
      <vt:lpstr>Architecture d’un GPU NVIDIA  Nouveautés architecturales</vt:lpstr>
      <vt:lpstr>Architecture d’un GPU NVIDIA  Nouveautés architecturales</vt:lpstr>
      <vt:lpstr>Architecture d’un GPU NVIDIA  Nouveautés architecturales</vt:lpstr>
      <vt:lpstr>Architecture d’un GPU NVIDIA  Nouveautés architecturales</vt:lpstr>
      <vt:lpstr>Architecture d’un GPU NVIDIA  Nouveautés architecturales</vt:lpstr>
      <vt:lpstr>Architecture d’un GPU NVIDIA  Quelques valeurs (https://en.wikipedia.org/wiki/CUDA)</vt:lpstr>
      <vt:lpstr>Architecture d’un GPU NVIDIA  Quelques valeurs (https://en.wikipedia.org/wiki/CUDA)</vt:lpstr>
      <vt:lpstr>Architecture d’un GPU NVIDIA  Quelques valeurs (gamme Tesla)</vt:lpstr>
      <vt:lpstr>Architecture des GPU et principes de base de CUDA    2 – Exécution d’un pgm CUDA</vt:lpstr>
      <vt:lpstr>Exécution d’un programme CUDA Principe d’exécution</vt:lpstr>
      <vt:lpstr>Exécution d’un programme CUDA Exec. de grilles de blocs de threads</vt:lpstr>
      <vt:lpstr>Exécution d’un programme CUDA Exec. de grilles de blocs de threads</vt:lpstr>
      <vt:lpstr>Exécution d’un programme CUDA Exec. de blocs de threads par warps</vt:lpstr>
      <vt:lpstr>Exécution d’un programme CUDA Exec. de blocs de threads par warps</vt:lpstr>
      <vt:lpstr>Exécution d’un programme CUDA Granularité de la grille et des blocs</vt:lpstr>
      <vt:lpstr>Exécution d’un programme CUDA Granularité de la grille et des blocs</vt:lpstr>
      <vt:lpstr>Exécution d’un programme CUDA Granularité de la grille et des blocs</vt:lpstr>
      <vt:lpstr>Exécution d’un programme CUDA Granularité de la grille et des blocs</vt:lpstr>
      <vt:lpstr>Architecture des GPU et principes de base de CUDA    3 – Compilation d’un pgm CUDA</vt:lpstr>
      <vt:lpstr>Compilation et exécution en CUDA  Compilation 100% CUDA</vt:lpstr>
      <vt:lpstr>Compilation et exécution en CUDA  Compilation mixte CUDA &amp; C++</vt:lpstr>
      <vt:lpstr>Compilation et exécution en CUDA  Compilation mixte CUDA &amp; C++</vt:lpstr>
      <vt:lpstr>Architecture des GPU et principes de base de CUDA    4 – Programmation en CUDA  à base de registres</vt:lpstr>
      <vt:lpstr>Principes de programmation en CUDA   « Qualifiers » de CUDA</vt:lpstr>
      <vt:lpstr>Principes de programmation en CUDA  Transfert de données CPU-GPU</vt:lpstr>
      <vt:lpstr>Principes de programmation en CUDA  Transfert de données CPU-GPU</vt:lpstr>
      <vt:lpstr>Principes de programmation en CUDA  Variables statiques ou dynamiques ? </vt:lpstr>
      <vt:lpstr>Principes de programmation en CUDA  Variables statiques ou dynamiques ? </vt:lpstr>
      <vt:lpstr>Principes de programmation en CUDA  Définition de la grille de blocs</vt:lpstr>
      <vt:lpstr>Principes de programmation en CUDA  Définition de la grille de blocs</vt:lpstr>
      <vt:lpstr>Principes de programmation en CUDA  Définition de la grille de blocs</vt:lpstr>
      <vt:lpstr>Principes de programmation en CUDA  Définition de la grille de blocs</vt:lpstr>
      <vt:lpstr>Principes de programmation en CUDA  Définition de la grille de blocs</vt:lpstr>
      <vt:lpstr>Principes de programmation en CUDA  Définition de la grille de blocs</vt:lpstr>
      <vt:lpstr>Principes de programmation en CUDA  Exécution de la grille de blocs</vt:lpstr>
      <vt:lpstr>Principes de programmation en CUDA 1er Kernel (traitant 1 donnée par thread)</vt:lpstr>
      <vt:lpstr>Principes de programmation en CUDA 1er Kernel (traitant 1 donnée par thread)</vt:lpstr>
      <vt:lpstr>Principes de programmation en CUDA 1er Kernel (traitant 1 donnée par thread)</vt:lpstr>
      <vt:lpstr>Principes de programmation en CUDA 1er Kernel (traitant 1 donnée par thread)</vt:lpstr>
      <vt:lpstr>Principes de programmation en CUDA 1er Kernel (traitant 1 donnée par thread)</vt:lpstr>
      <vt:lpstr>Architecture des GPU et principes de base de CUDA    5 – Respect de la « coalescence »</vt:lpstr>
      <vt:lpstr>Respect de la coalescence  Thread lisant 1 donnée sur tableau 1D</vt:lpstr>
      <vt:lpstr>Respect de la coalescence  Thread lisant 1 donnée sur tableau 1D</vt:lpstr>
      <vt:lpstr>Respect de la coalescence  Thread lisant 1 colonne sur tableau 2D</vt:lpstr>
      <vt:lpstr>Respect de la coalescence  Thread lisant 1 colonne sur tableau 2D</vt:lpstr>
      <vt:lpstr>Respect de la coalescence  Thread lisant 1 colonne sur tableau 2D</vt:lpstr>
      <vt:lpstr>Respect de la coalescence  Thread lisant 1 colonne sur tableau 2D</vt:lpstr>
      <vt:lpstr>Respect de la coalescence  Thread lisant 1 colonne sur tableau 2D</vt:lpstr>
      <vt:lpstr>Respect de la coalescence  Thread lisant 1 ligne sur tableau 2D</vt:lpstr>
      <vt:lpstr>Respect de la coalescence  Thread lisant 1 ligne sur tableau 2D</vt:lpstr>
      <vt:lpstr>Respect de la coalescence  Thread lisant 1 ligne sur tableau 2D</vt:lpstr>
      <vt:lpstr>Respect de la coalescence  Thread lisant 1 ligne sur tableau 2D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Thread lisant n données sur tableau 1D</vt:lpstr>
      <vt:lpstr>Respect de la coalescence  Sensibilité de la coalescence</vt:lpstr>
      <vt:lpstr>Respect de la coalescence  Sensibilité de la coalescence</vt:lpstr>
      <vt:lpstr>Respect de la coalescence  Sensibilité de la coalescence</vt:lpstr>
      <vt:lpstr>Respect de la coalescence  Sensibilité de la coalescence</vt:lpstr>
      <vt:lpstr>Présentation PowerPoint</vt:lpstr>
      <vt:lpstr>Présentation PowerPoint</vt:lpstr>
      <vt:lpstr>Architecture des GPU et principes de base de CUDA    6 – Limitation de la « divergence »</vt:lpstr>
      <vt:lpstr>Limitation de la divergence   Exécution d’un « if…then…else »</vt:lpstr>
      <vt:lpstr>Limitation de la divergence   Exécution d’un « if…then…else »</vt:lpstr>
      <vt:lpstr>Limitation de la divergence   Exécution d’un « if…then…else »</vt:lpstr>
      <vt:lpstr>Architecture des GPU et principes de base de CUDA    7 – Démarche de développement</vt:lpstr>
      <vt:lpstr>Démarche et contraintes de développement   Développement pas à pas</vt:lpstr>
      <vt:lpstr>Démarche et contraintes de développement   Optimisation par templates C++</vt:lpstr>
      <vt:lpstr>Démarche et contraintes de développement Pb d’égalité des résultats CPU/GPU</vt:lpstr>
      <vt:lpstr>Démarche et contraintes de développement Précision vs Vitesse des calculs</vt:lpstr>
      <vt:lpstr>Présentation PowerPoint</vt:lpstr>
      <vt:lpstr>TP CUDA 1 :  global memory &amp; registers</vt:lpstr>
      <vt:lpstr>TP CUDA 1 :  global memory &amp; registers</vt:lpstr>
      <vt:lpstr>TP CUDA 1 :  global memory &amp; registers</vt:lpstr>
      <vt:lpstr>TP CUDA 1 :  global memory &amp; registers</vt:lpstr>
      <vt:lpstr>Présentation PowerPoint</vt:lpstr>
    </vt:vector>
  </TitlesOfParts>
  <Company>SUPELEC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VIALLE</dc:creator>
  <cp:lastModifiedBy>Stephane Vialle</cp:lastModifiedBy>
  <cp:revision>1580</cp:revision>
  <cp:lastPrinted>2016-11-04T10:04:25Z</cp:lastPrinted>
  <dcterms:created xsi:type="dcterms:W3CDTF">2002-08-01T08:50:09Z</dcterms:created>
  <dcterms:modified xsi:type="dcterms:W3CDTF">2019-11-21T07:09:55Z</dcterms:modified>
</cp:coreProperties>
</file>