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handoutMasterIdLst>
    <p:handoutMasterId r:id="rId69"/>
  </p:handoutMasterIdLst>
  <p:sldIdLst>
    <p:sldId id="757" r:id="rId2"/>
    <p:sldId id="758" r:id="rId3"/>
    <p:sldId id="759" r:id="rId4"/>
    <p:sldId id="760" r:id="rId5"/>
    <p:sldId id="821" r:id="rId6"/>
    <p:sldId id="761" r:id="rId7"/>
    <p:sldId id="762" r:id="rId8"/>
    <p:sldId id="763" r:id="rId9"/>
    <p:sldId id="764" r:id="rId10"/>
    <p:sldId id="765" r:id="rId11"/>
    <p:sldId id="766" r:id="rId12"/>
    <p:sldId id="767" r:id="rId13"/>
    <p:sldId id="768" r:id="rId14"/>
    <p:sldId id="769" r:id="rId15"/>
    <p:sldId id="770" r:id="rId16"/>
    <p:sldId id="771" r:id="rId17"/>
    <p:sldId id="772" r:id="rId18"/>
    <p:sldId id="773" r:id="rId19"/>
    <p:sldId id="774" r:id="rId20"/>
    <p:sldId id="775" r:id="rId21"/>
    <p:sldId id="776" r:id="rId22"/>
    <p:sldId id="811" r:id="rId23"/>
    <p:sldId id="812" r:id="rId24"/>
    <p:sldId id="813" r:id="rId25"/>
    <p:sldId id="814" r:id="rId26"/>
    <p:sldId id="815" r:id="rId27"/>
    <p:sldId id="816" r:id="rId28"/>
    <p:sldId id="817" r:id="rId29"/>
    <p:sldId id="818" r:id="rId30"/>
    <p:sldId id="819" r:id="rId31"/>
    <p:sldId id="777" r:id="rId32"/>
    <p:sldId id="778" r:id="rId33"/>
    <p:sldId id="779" r:id="rId34"/>
    <p:sldId id="780" r:id="rId35"/>
    <p:sldId id="781" r:id="rId36"/>
    <p:sldId id="782" r:id="rId37"/>
    <p:sldId id="783" r:id="rId38"/>
    <p:sldId id="784" r:id="rId39"/>
    <p:sldId id="785" r:id="rId40"/>
    <p:sldId id="786" r:id="rId41"/>
    <p:sldId id="787" r:id="rId42"/>
    <p:sldId id="788" r:id="rId43"/>
    <p:sldId id="789" r:id="rId44"/>
    <p:sldId id="790" r:id="rId45"/>
    <p:sldId id="792" r:id="rId46"/>
    <p:sldId id="822" r:id="rId47"/>
    <p:sldId id="793" r:id="rId48"/>
    <p:sldId id="794" r:id="rId49"/>
    <p:sldId id="795" r:id="rId50"/>
    <p:sldId id="823" r:id="rId51"/>
    <p:sldId id="796" r:id="rId52"/>
    <p:sldId id="797" r:id="rId53"/>
    <p:sldId id="798" r:id="rId54"/>
    <p:sldId id="824" r:id="rId55"/>
    <p:sldId id="799" r:id="rId56"/>
    <p:sldId id="800" r:id="rId57"/>
    <p:sldId id="801" r:id="rId58"/>
    <p:sldId id="802" r:id="rId59"/>
    <p:sldId id="803" r:id="rId60"/>
    <p:sldId id="804" r:id="rId61"/>
    <p:sldId id="805" r:id="rId62"/>
    <p:sldId id="806" r:id="rId63"/>
    <p:sldId id="807" r:id="rId64"/>
    <p:sldId id="808" r:id="rId65"/>
    <p:sldId id="809" r:id="rId66"/>
    <p:sldId id="810" r:id="rId67"/>
    <p:sldId id="755" r:id="rId68"/>
  </p:sldIdLst>
  <p:sldSz cx="9144000" cy="6858000" type="screen4x3"/>
  <p:notesSz cx="7099300" cy="102346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FF00FF"/>
    <a:srgbClr val="990099"/>
    <a:srgbClr val="0099FF"/>
    <a:srgbClr val="CC9900"/>
    <a:srgbClr val="336600"/>
    <a:srgbClr val="00FF00"/>
    <a:srgbClr val="FF0066"/>
    <a:srgbClr val="CC0099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7" autoAdjust="0"/>
    <p:restoredTop sz="94660" autoAdjust="0"/>
  </p:normalViewPr>
  <p:slideViewPr>
    <p:cSldViewPr>
      <p:cViewPr varScale="1">
        <p:scale>
          <a:sx n="66" d="100"/>
          <a:sy n="66" d="100"/>
        </p:scale>
        <p:origin x="85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3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03" tIns="49500" rIns="99003" bIns="49500" numCol="1" anchor="t" anchorCtr="0" compatLnSpc="1">
            <a:prstTxWarp prst="textNoShape">
              <a:avLst/>
            </a:prstTxWarp>
          </a:bodyPr>
          <a:lstStyle>
            <a:lvl1pPr algn="l" defTabSz="990454"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03" tIns="49500" rIns="99003" bIns="49500" numCol="1" anchor="t" anchorCtr="0" compatLnSpc="1">
            <a:prstTxWarp prst="textNoShape">
              <a:avLst/>
            </a:prstTxWarp>
          </a:bodyPr>
          <a:lstStyle>
            <a:lvl1pPr algn="r" defTabSz="990454"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03" tIns="49500" rIns="99003" bIns="49500" numCol="1" anchor="b" anchorCtr="0" compatLnSpc="1">
            <a:prstTxWarp prst="textNoShape">
              <a:avLst/>
            </a:prstTxWarp>
          </a:bodyPr>
          <a:lstStyle>
            <a:lvl1pPr algn="l" defTabSz="990454"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03" tIns="49500" rIns="99003" bIns="49500" numCol="1" anchor="b" anchorCtr="0" compatLnSpc="1">
            <a:prstTxWarp prst="textNoShape">
              <a:avLst/>
            </a:prstTxWarp>
          </a:bodyPr>
          <a:lstStyle>
            <a:lvl1pPr algn="r" defTabSz="990454">
              <a:defRPr sz="1300"/>
            </a:lvl1pPr>
          </a:lstStyle>
          <a:p>
            <a:pPr>
              <a:defRPr/>
            </a:pPr>
            <a:fld id="{B07E8A14-0241-49C6-9D05-D5F288BF95A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1464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4FB65-5EFE-492B-902D-44D05895D50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59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3B57D-C408-4CA7-B5FD-E36EF83BE238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03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D3B933-1C16-45AC-995E-811BB326C781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36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7B94FC-7C8E-4A75-A91F-E0E9917C49F1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061467-254D-4ED7-B17C-4BE5CFEE5CD8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46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E855B4-6F73-4799-A11C-C73133D736A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89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5D782-08BD-4572-890B-57ABFF197C10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70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D84154-99E6-4BE3-9962-AEC1584E64F5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3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1BF5C-868F-4449-848C-B4522996A84A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97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54A4E-4948-49D1-9201-053307E9DAF0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62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4E61F2-7AF0-4F0D-8740-BE5E1E79A403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72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Cliquez pour modifier le style du titre du masque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5B3BC53-30C2-4AE9-91B2-6AB7208B9BA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7"/>
            <a:ext cx="870294" cy="52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566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jp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VIAAACVCAMAAAA9kYJlAAAAz1BMVEX///8ZFxwAAAD/70QZFxoYFhtcWl3z8/MCAAkOCxL4+Ph+fX43NjkTERX/8EUYFhr/9UXMzMz25kI9OSBXVVcSERsAABugljAGAAzf398/PUCop6jp6OlJSElvb3ERDhWGhogiISS4uLmioaLCwcPMwDopJyqamZqEhIRqaWsGBRl0bCrZ2NkyMDNiYWPk5ORWUCSRkJGxsbJQTlGxpjSNhC4yLR8mIh3q3EFhWib//kfezz4rJh9IQiHx4UJSTSQ1MSDEuTeCeCvVxzxFPCFniVF4AAASkElEQVR4nO2dCXviOBKGsVrCB6gV9xAWg425FkLWhAZ6p2f2np39/79pqyT5NnRCnKTTo293Ho6Aj5dSqapUdnc6RkZGRkZGRkZGRkZGRkZGRkZGRkZGRkZGRkZGRkZGRj+UvDBIEh+UJIH91gfz7hUmk+lpvLYcIjWa76Lu3SIxYK+T5x8Ga0IcN+aCChCF//HYdYjTf5gEb31470/+3ZgQlwlKLSlAaqVi3CVutDFUn6BwGRGHM+uCGFDtrry3PtJ3ovBuTi7zzKiOJwbqtxXeMRJb4ttE0RvEpG+gfkPeZk7AQB9HlFJhcTJevfVBf9fyx4Q/Dmcul0zDtz7u71bejLhP5IliZL5460P/ThWMySMmpSZx0jPRf4OOsWvRp456KYhdydhEqTUdCH/stFQTfM21zCxVljcl11loZql8NHnrk/iu5G3JlYM+QwqzlGGaC4jS5xGFwU+FYZoJbVQ8kyj6U2OnmXrk2UAVVUZMgCp1eK4fzcWI/9Zn80SFoH3bG10834/mitfvKzndENclDy1vNOG8LZ7oUEeD91SZCghjrRP1omvS+gtQyaHlI3xJwcm3TrQzI9emTM2i78mdTkj7NtrxCWvPkUqkFu+/lxKKPZpbrRPFYZ8RxXpyWXEZ1+1weD+8TwXPBaN1qG8/9D3bfpRD92C2b33nS1JkEUeyAyJTEvEistv//Pbnon7/732j02BO0rSvcNrr9XQuMIOnPTjtDT4u5Vv2HTw9wuNUvrWfqpdK+LFNJ+wVdAdjYZI+3/g5w8V0bMXj7VG9I/dgq4eC7M4Bv3d3J1+1WEMPreJsL9xB5e/d0tR1+9Onm48F3fxp2JwijLZNOwvIyCE99bxPHIfAOQ/w0ZUnZK+JQ2bwiB+DDRBnRPr6qwl+7NAJHHjUInP41jR9Tcha/TCdfURGMcNl8bH8Ybv41VA+5CLc7owL75D2KpMzUkTyCKQfigKkVsPAx6HfVOgLYCJ0NNIxtxjz9A6Uo7B3nDoSKURi007nwbUo0bZ3hNAZthlQQSlVfRocA+CpI1/jQXA1z9gMtyhwtcd1ENSDSwX8Zrg11d4hNbc7MAKpfiXaQxqWq/hXIKXNSGsb0kjpKENKhUIq6dgaqbJSajlT6ZOyn2brwHO7EzA4XjYa5VY6woQNxFMXjkYiyHqNZ+ZGCilztZW6OKi4ttIIJ4rWrfRQDqAegfRjFWnjwBdWUyCFSDMrjam2UtyArLYUkApEmpDUfjsdi1nuCbYAj2ynveHMlkiZdfT95XiEBQZ4B4hSsgntI8PK2CKzUulLH2BvfNxTfhyRunpbrfnS0GIlIq0hBSYN3rRkpSWk8dirI+2MGJy//HQCNod0EanbLWxSIsUM3Yu4QNeAv4M6iyMBd7rNkEr5ABx9ixQgZaQdkLlK032rSKkY1YfSeSu10JxqSLcQ36lzPqLB+ueQBuoj4G03AA0+uZF/61unSVJGukKk+gheBKkXxWUg7Q180RSbNlspTXdcQzohYHjSgcAsxHCmuoAUzRMMEJBSdBG4O8WxjJS+LFK/usTcGlI5lmsp1BkrRWESW0MaIFJpcXNOJclAnEW6QvOcwZfRkU8Lgf6rIu05VeNqEWnDBHXGl4rdWmAkW0PagRmG46S9h6RZslVIC7xypHgyBDKDgSOoRXZ5EPeaSO1xJd1sF2l26JnOWKnTmwJXZ19HKsd7RxV05S+ESNk8GkfReCAHQYrU3oBFy8+EBL1ZTE7pL3oJqcUj1K6t+T4hVRytIuXjapp9xkpHvQQj0Jm346KMFKYcaezTEfhmTyO1GI85d1WlW8alELcQgkc/VqcFMx6lLpna30ZqxSBO2qrqH0iVQqtIKakm+mesFCifXIuvk35cQRog0g26Uu1BJVKKincZUumLrTRZAjs9YbUHglLmfxspbstqDemD+6JWKnQsU0baMOND8rmQc8u4OvCRJThTzPHIMkOqqmVWjpTJWTaOsrBtscYUSnDpLC4iZarg1hLScF7remwXqVuN9s8h7XU8cOt0vqZVpD3MQwE4jPskRcqjhZSXImUcV3oYK0YYS9fBSzUgk788PTkr3NSxpfpu3ZW2jLQWRpUGflY2kZQnhIGxicrAB2cKYVRy56Qhf3MQlXhyui8NCvsBI0R87xVn/AmpVTxaRQrWU0mgKkhFPvA79lpFHxWkIfzs5LgDV6pq781I9xBlgT+Yl/c2dVSi+4pI76pRadtWWotM9+eRpnNlBWnHQmcag5GqYujZUP/BVUkt7uWo87Y5hAKu/ZpIH+oLo20jrXTzoJVqc+usAWlcQBqqK1iqSOF3p1zAplT0cBYpzm+ylNfF2cbOkPHXRIqlmxdFauU1n3SXBAtw8mlCcNWvgFSnclWkgArdE3PVy/MJKcy1cgqbOtnS15pTIV4Tabh7YaSiPuVjuuY8gA0l41ioAn+GNJAFhypSWyFNt4RI42ilFsZWdgHpAb/U68iyiSyTylowns/lGV8vsq3aKEHvXfGy05Oob22DDtMlc0cmjdLVZkiVI6oiRVOzrMyFyLg0TpdvkwLSENMnzLAirNyTU29M9PceE5eSVtZ096MXR8pP1Z0KOa+D28Tq30OnhNQnTUhnMi5JEzEs7sl1CLleVETa2YKJ4CQGQQJk+3yEy5QOZqiXs6d07amallyjoKGPvG2ktSw/dCD+lCtqMYk8tQOhkWJWquNSK3sPIMAXhJMeNMWvU/yPUuU6wSYlUh9CWBlHBcQRuHJHOZH7hySRFZAKkiHlQm2IUtoa0pfNntTyR0UzPdDmeihH8Fw7ygW+30OkoLQHxCPFV0GpbwOQbvFR+UHpD9CJ2j31Z64Cr1Mh45S7SH+tXXFbbQz8N0IKO4YccPXCDZM+7KL1ntFv6hWQ1gf+j6038aU/toKG9vx2Q30q05k/kPbui1tpY8vJM+SF4Xdt9uGav3BcSqvZ0+rUlRrMFmnZb9otqDChePixafHLwczCmXk9UzOb1xvob80WmvNCb747Ld3KxpP7OKXrexP43iDRn9Y98MtBd4ChxkPhYLZPr6Ha45fO8UV1QW9CXCWHkDv1Vt9xMxX7kjz81K7w3SUERYIxxgmRDZJe5OQb25Q3PyKkm4cUiXw7i0ZneLmDjxvEd1Uod0dcAlmBTUfZwYyuuYqjoRJFa0inoyKyJqRniVpUV+QKSFXvHIgRlVmNufLo+J5bRIqhej9/fSS6N5gKJlvPvCjGy2AoOhjdGz7JLoeD3MDd51/Ft3ikbflAVOf7Eivw8VohdQQubttzhm2AVmFt62nCNYaqXcXjyodmTgnpz7+UkX65v1CIotWOyIlcxiQEuyF0AxkiFWm4fR6p5zK8BgAEjzLcRaQqQ5flgk2KFN/BmpabnclWlrhYyvhARI7UUodYQJpVEOZXIF3Wp3zBrMqHjqXVlNuvfy8h/fj7vTh7TwRBq21RaKXudLPZEuyElFVNRLo+bJQKJ1FBiofB58cgmHA4a+SASNna3yfHyAEOc08hJZP9ftUjlFrZ76m7FdLXZaTKhgpI+VgfzPKK9Si/6SLHav2w3OPDhr+XkX4cXrgapXYVBCKVKWPgYh/DQiGVZdOqKkgxlVdMJrh0MlNIZdOuLPwKhCSRLhQ2StNibeIywXjeqVFGqgoyBaTuc66GqHZCKqQVw/J2pY6U4W8lpB9ufr29sEJaPTpc7VLnvMT2kUOKtMEeKkj7WbU4gIPGMlWOVPYf4mZzpHsismkBDFz0Tzx7XUEqD7ItpJ1BfR3fqjWEz0r9E8O/3pSRfhleWMevliJypAFhqgP1kUjXeN8q+SxcM4hLvCLSo+5/zJF2YDLjOs8AV+pugStTC/9VpIyELSK9q3WbUKuGwZ4XA4P7zzcVM/3f8DzSardJjtTGbtzo8UjB/TCmjmcXy1CvgBRnPYyscqQhERlSMHBy2MNPqK2lhBR+KXQQrSH16w08VtyvfiqY4wzNuIO3O7r9R3nK//Dh00/D+1ssadasNd5VURWQOkWkext1EanIkfIq0oGrevonWW8/Nqbqimvi4kqt3Y+Fdq4FpMI6xXIxrIi0a9eP5tFK184LSOGUaxuzlwPIW9bbFTb8DH8rj3yYob78+jW9tqwUpNYv1ClaqciQUjpHlb14HakQVaQCZvwg8LcEL6AINdJlECRLMOr0BhY45NX1JHoZsICUzbHKD9HznUOzIEoejcWurD7WIlNRXyhWJwhSRO7/UkYKNnvz8ZPSh7/cFzdWv9lBM1JBsc+EPx0pxKVxzJ0RHrVqmsbqF49dtD/uqDhi61J0vRtiMRVpFpHyTsxhGi3FpZihCe5eiXRVH/mC785+fA8Hz76WR/5H9X/Uh5sS0obr8s8hxRSIXoFUYIaK61gkslOkQjadQUKh59l+TJ075eRUp0YRqasvBIL3suxJ+j92LVL0MBUX2Hx1jRamsMM/3UiKdX0sIBX1BP88Up4tezwRKQWbRDdOZ3ZHI6VcVi7cQbr+Bx/AqQsCBT31lpF6mENEB8fKrJQ/r5ev6QYcbm1ZMxN20N3+/KkRKM7+OVKqu5bPI9XX3+D0tPMTkF8K+B+HlI7HgkESZXdSpGIXrZkKAPQhWypN66bOtIwUg0TqRnGGND7Jo0murSLuRw0Xjp+/4YuHjUzV0LQRqRBNv0zFSlOkj8iempHy9b7Tc2jaMKWDKBzjcVr8xkXp9Wa5nJy4pQKECtIQey+4ZbUTRHX0mm1F2Jp1RtibyO5/P8O0NPCbfphnxKVnZvwQWzqpvt4sjUvncb7w34+zCyJ1j2oFaVpraw1pQmpJKeR7Z7fq4VL77U//ah76RaRx1GB6WY4vu3XcJ2RPc16OSz1dNglx9Z+yNBpVSDH0160VSYwlCryOVwaIWK+qIg3UHN0aUjTTqpWqlo9mJVi2HH5unp+KSBu9R450QnQT2iOR7iDHH8ln2G+CEW8W6uMlEspLpkhtDFRVfL3AYaVqylx3DVaRYkdGq0iTxhuWnmeKXU1i+GvjFFVA2mikOdLQSqeQR/pS2T4q57sFUTlkhtRGC5bV6ywh7Y2o7sjBPj7RfUD1OeVYVq4h9Um7SCtlkczIpudmvC0YhRj+85cGf5ojZY2X42OeKMjBX83m2Fuf1kv5Tnfi+dUS9E7fwiKUVh33/TBcYQEFueUJKV4tLtddMqRYtlT1+j63XL2+dMRqftKAtCOLbYUZ30/3eqXsddOtnwXpnwlPbRwn4v7rl481qClS4NZ40whV1ceqe9r2KJHm3XOzAlL8JxLSPxxhLMsrSdZrvO6eY/HAi7hGiqvnPCtBLzRJWVNLYpGNuADJL1XXZJrjK6TY7iuqcSl5xp3ujs33NIqdaXPLpY1xn3U7/Pzbx2pVSiHF+nvzL6yuDlC3biDq2oh07cmqFAM9lt+HBj3ERs6jHEHL0L2AFPvIaLkShTVSDAsWJK/u2+NYjuoDsbSVWhpph3Ga5vj5nXOec/PArdO4yskcd7uqTRzh8YREMZYa/vvLLzd4q5MKUpoH2jWkXMklRK/pjt2YpyohjQvv4+Z6xOW41MZHykt6kRO76qdbkJjjUhNuXoHwSBzHMMqnhMdZHWjrcBdmwgP8TSHlXDcEbnADEmlxr89AGs6b7w8HUyXZPSz9QPUjeGHgb7rz9I7mMCxvh18///XPf//l04cbqb9ppGeGPRjPui8VPRzS7HOw62daFxoSvX7hfXlyqwe5jj/fKo/kdeGbUajo4od8ufm1sskZ/HF96MAfdtnBTODPu6CzwQdfv9Q7g0/vumjIxb0+5zbMK6yFNU1S4OTBnthufBoMTuMdeBk3XSMW+A1xezu8v/3HT//8rPSzbMU9v1zrqVJk8RZOdlHFKbHh/TD0k9AufaCwXS99KPy1vNHCp9IvVbZ19mierPrFpCUPEMcQ1sFIal4LZbe5MLdno/dze7gX1PQi0yfI3A86lReN2rmVoagvXv1RZe9auOEmeldSr5L+URXu6u08T5S8sN0QzYVMn3tffUO0rDB65l3LIXWevfVJfGfytrLQezVSXu19NJL/7kvzXQm/LUpdy9xRv0EL5lwXTMGgj1q7t+KPpXBArrohPCeH7/rChDfVhDvNGf8FMTI2SegF7afEVXdPeoTwY4zQjTHRy/IHxH3kP6FHKXNI7339Cxpvo9VALWZ8U5zwaePNyY1q8rfzkqk21v1dspu9/vXE71fh8hTLkrOoXBEtX2ML7/yhvpBidFnBpLsjxIlVe5zQt1BnsesQdzx96Wvqf1SFyWQa7Yr/zIYz7w96i6s724yk7MD3jxOphZ/sDU0jIyMjIyMjIyMjIyMjIyMjIyMjIyMjIyMjIyMjIyOj70X/B5T81URdMl8X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ctrTitle"/>
          </p:nvPr>
        </p:nvSpPr>
        <p:spPr bwMode="auto">
          <a:xfrm>
            <a:off x="886356" y="1903982"/>
            <a:ext cx="7510389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fr-FR" sz="2400" dirty="0"/>
              <a:t>Mineure HPC-SBD</a:t>
            </a:r>
            <a:br>
              <a:rPr lang="fr-FR" sz="2400" dirty="0"/>
            </a:br>
            <a:br>
              <a:rPr lang="fr-FR" sz="1600" dirty="0"/>
            </a:br>
            <a:r>
              <a:rPr lang="en-US" sz="4000" b="1" dirty="0" err="1">
                <a:solidFill>
                  <a:srgbClr val="0000FF"/>
                </a:solidFill>
              </a:rPr>
              <a:t>Programmation</a:t>
            </a:r>
            <a:r>
              <a:rPr lang="en-US" sz="4000" b="1" dirty="0">
                <a:solidFill>
                  <a:srgbClr val="0000FF"/>
                </a:solidFill>
              </a:rPr>
              <a:t> CUDA </a:t>
            </a:r>
            <a:r>
              <a:rPr lang="en-US" sz="4000" b="1" dirty="0" err="1">
                <a:solidFill>
                  <a:srgbClr val="0000FF"/>
                </a:solidFill>
              </a:rPr>
              <a:t>optimisée</a:t>
            </a:r>
            <a:endParaRPr kumimoji="0" lang="fr-FR" altLang="fr-FR" sz="24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22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409700" y="4633776"/>
            <a:ext cx="6400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2400" b="1" dirty="0">
                <a:cs typeface="Times New Roman" pitchFamily="18" charset="0"/>
              </a:rPr>
              <a:t>Stéphane Vialle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endParaRPr lang="en-US" dirty="0"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sz="2400" b="1" dirty="0"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2400" dirty="0">
                <a:cs typeface="Times New Roman" pitchFamily="18" charset="0"/>
              </a:rPr>
              <a:t>Stephane.Vialle@centralesupelec.fr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2400" dirty="0">
                <a:cs typeface="Times New Roman" pitchFamily="18" charset="0"/>
              </a:rPr>
              <a:t>http://www.metz.supelec.fr/~vialle</a:t>
            </a:r>
            <a:endParaRPr lang="fr-FR" sz="24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7"/>
            <a:ext cx="1341208" cy="808038"/>
          </a:xfrm>
          <a:prstGeom prst="rect">
            <a:avLst/>
          </a:prstGeom>
        </p:spPr>
      </p:pic>
      <p:grpSp>
        <p:nvGrpSpPr>
          <p:cNvPr id="16" name="Groupe 15"/>
          <p:cNvGrpSpPr/>
          <p:nvPr/>
        </p:nvGrpSpPr>
        <p:grpSpPr>
          <a:xfrm>
            <a:off x="6972300" y="38100"/>
            <a:ext cx="2114551" cy="777875"/>
            <a:chOff x="6972300" y="38100"/>
            <a:chExt cx="2114551" cy="777875"/>
          </a:xfrm>
        </p:grpSpPr>
        <p:pic>
          <p:nvPicPr>
            <p:cNvPr id="20" name="Picture 13" descr="flagEurope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034338" y="38100"/>
              <a:ext cx="1052513" cy="777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Picture 14" descr="franceFlag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972300" y="50800"/>
              <a:ext cx="1031875" cy="765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4C8892A1-80A9-48E4-BED4-E43286222797}"/>
              </a:ext>
            </a:extLst>
          </p:cNvPr>
          <p:cNvGrpSpPr/>
          <p:nvPr/>
        </p:nvGrpSpPr>
        <p:grpSpPr>
          <a:xfrm>
            <a:off x="745920" y="4960776"/>
            <a:ext cx="7652160" cy="734828"/>
            <a:chOff x="666408" y="5027036"/>
            <a:chExt cx="7652160" cy="734828"/>
          </a:xfrm>
        </p:grpSpPr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33D889D6-2042-4692-AC71-084AF7188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4155" y="5027036"/>
              <a:ext cx="3551671" cy="734828"/>
            </a:xfrm>
            <a:prstGeom prst="rect">
              <a:avLst/>
            </a:prstGeom>
          </p:spPr>
        </p:pic>
        <p:pic>
          <p:nvPicPr>
            <p:cNvPr id="34" name="Picture 2" descr="Risegrid">
              <a:extLst>
                <a:ext uri="{FF2B5EF4-FFF2-40B4-BE49-F238E27FC236}">
                  <a16:creationId xmlns:a16="http://schemas.microsoft.com/office/drawing/2014/main" id="{6E9D6132-95C4-40A0-B0EF-92504E04B0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1343" y="5206445"/>
              <a:ext cx="987257" cy="462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Image 34">
              <a:extLst>
                <a:ext uri="{FF2B5EF4-FFF2-40B4-BE49-F238E27FC236}">
                  <a16:creationId xmlns:a16="http://schemas.microsoft.com/office/drawing/2014/main" id="{9B480A81-AE2F-4570-9216-251688F6B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408" y="5161440"/>
              <a:ext cx="914887" cy="551193"/>
            </a:xfrm>
            <a:prstGeom prst="rect">
              <a:avLst/>
            </a:prstGeom>
          </p:spPr>
        </p:pic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8253E208-1397-4BDE-9933-EAD83EAA6DD1}"/>
                </a:ext>
              </a:extLst>
            </p:cNvPr>
            <p:cNvGrpSpPr/>
            <p:nvPr/>
          </p:nvGrpSpPr>
          <p:grpSpPr>
            <a:xfrm>
              <a:off x="6510077" y="5205916"/>
              <a:ext cx="1808491" cy="463184"/>
              <a:chOff x="844146" y="4903470"/>
              <a:chExt cx="1808491" cy="463184"/>
            </a:xfrm>
          </p:grpSpPr>
          <p:pic>
            <p:nvPicPr>
              <p:cNvPr id="38" name="Picture 8">
                <a:extLst>
                  <a:ext uri="{FF2B5EF4-FFF2-40B4-BE49-F238E27FC236}">
                    <a16:creationId xmlns:a16="http://schemas.microsoft.com/office/drawing/2014/main" id="{EDAD1448-0433-41B1-8B0E-07DF37D568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844146" y="4903470"/>
                <a:ext cx="424189" cy="463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9" name="Image 38">
                <a:extLst>
                  <a:ext uri="{FF2B5EF4-FFF2-40B4-BE49-F238E27FC236}">
                    <a16:creationId xmlns:a16="http://schemas.microsoft.com/office/drawing/2014/main" id="{94165FE7-E814-4762-A82D-40F6B50EA2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98458" y="4921024"/>
                <a:ext cx="1354179" cy="422166"/>
              </a:xfrm>
              <a:prstGeom prst="rect">
                <a:avLst/>
              </a:prstGeom>
            </p:spPr>
          </p:pic>
        </p:grpSp>
        <p:pic>
          <p:nvPicPr>
            <p:cNvPr id="37" name="Picture 2" descr="RÃ©sultat de recherche d'images pour &quot;lri&quot;">
              <a:extLst>
                <a:ext uri="{FF2B5EF4-FFF2-40B4-BE49-F238E27FC236}">
                  <a16:creationId xmlns:a16="http://schemas.microsoft.com/office/drawing/2014/main" id="{1113E284-2FE8-4BB7-868A-22D1A492D7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3275" y="5223470"/>
              <a:ext cx="445630" cy="445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89719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0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dirty="0" err="1"/>
              <a:t>Prog</a:t>
            </a:r>
            <a:r>
              <a:rPr lang="fr-FR" sz="2000" dirty="0"/>
              <a:t>. CUDA synchrone avec la </a:t>
            </a:r>
            <a:r>
              <a:rPr lang="fr-FR" sz="2000" i="1" dirty="0" err="1"/>
              <a:t>shared</a:t>
            </a:r>
            <a:r>
              <a:rPr lang="fr-FR" sz="2000" i="1" dirty="0"/>
              <a:t> memory </a:t>
            </a:r>
            <a:br>
              <a:rPr lang="fr-FR" sz="2000" dirty="0"/>
            </a:br>
            <a:r>
              <a:rPr lang="fr-FR" sz="3800" dirty="0"/>
              <a:t>3 – Moyenne glissante &amp; blocs juxtaposés</a:t>
            </a:r>
            <a:endParaRPr lang="fr-FR" sz="3800" i="1" dirty="0"/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0" y="1035050"/>
            <a:ext cx="82413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2000" b="1" dirty="0" err="1">
                <a:latin typeface="Arial" charset="0"/>
                <a:cs typeface="Arial" charset="0"/>
              </a:rPr>
              <a:t>Kernel</a:t>
            </a:r>
            <a:r>
              <a:rPr lang="fr-FR" sz="2000" b="1" dirty="0">
                <a:latin typeface="Arial" charset="0"/>
                <a:cs typeface="Arial" charset="0"/>
              </a:rPr>
              <a:t> utilisant la mémoire </a:t>
            </a:r>
            <a:r>
              <a:rPr lang="fr-FR" sz="2000" b="1" i="1" dirty="0" err="1">
                <a:latin typeface="Arial" charset="0"/>
                <a:cs typeface="Arial" charset="0"/>
              </a:rPr>
              <a:t>shared</a:t>
            </a:r>
            <a:r>
              <a:rPr lang="fr-FR" sz="2000" b="1" i="1" dirty="0">
                <a:latin typeface="Arial" charset="0"/>
                <a:cs typeface="Arial" charset="0"/>
              </a:rPr>
              <a:t> </a:t>
            </a:r>
            <a:r>
              <a:rPr lang="fr-FR" sz="2000" b="1" dirty="0">
                <a:latin typeface="Arial" charset="0"/>
                <a:cs typeface="Arial" charset="0"/>
              </a:rPr>
              <a:t>et partageant les données – v1 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395288" y="1412776"/>
            <a:ext cx="888416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Principe : table partagée, et accès à une même case par plusieurs </a:t>
            </a:r>
            <a:r>
              <a:rPr lang="fr-FR" sz="2000" i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threads</a:t>
            </a:r>
          </a:p>
          <a:p>
            <a:pPr algn="l"/>
            <a:endParaRPr lang="fr-FR" sz="800" dirty="0">
              <a:solidFill>
                <a:srgbClr val="0000FF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l"/>
            <a:r>
              <a:rPr lang="fr-FR" sz="2000" dirty="0" err="1">
                <a:solidFill>
                  <a:srgbClr val="0000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Hyp</a:t>
            </a:r>
            <a:r>
              <a:rPr lang="fr-FR" sz="2000" dirty="0">
                <a:solidFill>
                  <a:srgbClr val="0000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: </a:t>
            </a:r>
            <a:r>
              <a:rPr lang="fr-FR" sz="1800" dirty="0" err="1">
                <a:solidFill>
                  <a:srgbClr val="0000FF"/>
                </a:solidFill>
                <a:latin typeface="Arial" charset="0"/>
                <a:ea typeface="Arial Unicode MS" pitchFamily="34" charset="-128"/>
                <a:cs typeface="Arial" charset="0"/>
              </a:rPr>
              <a:t>Nd</a:t>
            </a:r>
            <a:r>
              <a:rPr lang="fr-FR" sz="1800" dirty="0">
                <a:solidFill>
                  <a:srgbClr val="0000FF"/>
                </a:solidFill>
                <a:latin typeface="Arial" charset="0"/>
                <a:ea typeface="Arial Unicode MS" pitchFamily="34" charset="-128"/>
                <a:cs typeface="Arial" charset="0"/>
              </a:rPr>
              <a:t> = k*</a:t>
            </a:r>
            <a:r>
              <a:rPr lang="fr-FR" sz="1800" dirty="0">
                <a:solidFill>
                  <a:srgbClr val="0000FF"/>
                </a:solidFill>
                <a:latin typeface="Arial" charset="0"/>
                <a:cs typeface="Arial" charset="0"/>
              </a:rPr>
              <a:t>BLOCK_</a:t>
            </a:r>
            <a:r>
              <a:rPr lang="fr-FR" sz="1800" noProof="1">
                <a:solidFill>
                  <a:srgbClr val="0000FF"/>
                </a:solidFill>
                <a:latin typeface="Arial" charset="0"/>
                <a:cs typeface="Arial" charset="0"/>
              </a:rPr>
              <a:t>S</a:t>
            </a:r>
            <a:r>
              <a:rPr lang="fr-FR" sz="1800" dirty="0">
                <a:solidFill>
                  <a:srgbClr val="0000FF"/>
                </a:solidFill>
                <a:latin typeface="Arial" charset="0"/>
                <a:cs typeface="Arial" charset="0"/>
              </a:rPr>
              <a:t>IZE_</a:t>
            </a:r>
            <a:r>
              <a:rPr lang="fr-FR" sz="1800" noProof="1">
                <a:solidFill>
                  <a:srgbClr val="0000FF"/>
                </a:solidFill>
                <a:latin typeface="Arial" charset="0"/>
                <a:cs typeface="Arial" charset="0"/>
              </a:rPr>
              <a:t>X </a:t>
            </a:r>
            <a:endParaRPr lang="fr-FR" sz="2000" dirty="0">
              <a:solidFill>
                <a:srgbClr val="0000FF"/>
              </a:solidFill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18479" y="2464689"/>
            <a:ext cx="9090025" cy="41492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75000"/>
              </a:lnSpc>
            </a:pPr>
            <a:r>
              <a:rPr lang="fr-FR" sz="1800" b="1" dirty="0">
                <a:latin typeface="Courier New" pitchFamily="49" charset="0"/>
              </a:rPr>
              <a:t>… …</a:t>
            </a:r>
          </a:p>
          <a:p>
            <a:pPr algn="l">
              <a:lnSpc>
                <a:spcPct val="75000"/>
              </a:lnSpc>
            </a:pPr>
            <a:endParaRPr lang="fr-FR" sz="800" dirty="0">
              <a:latin typeface="Courier New" pitchFamily="49" charset="0"/>
            </a:endParaRPr>
          </a:p>
          <a:p>
            <a:pPr algn="l">
              <a:lnSpc>
                <a:spcPct val="75000"/>
              </a:lnSpc>
            </a:pPr>
            <a:r>
              <a:rPr lang="fr-FR" sz="1800" b="1" dirty="0">
                <a:solidFill>
                  <a:schemeClr val="accent2"/>
                </a:solidFill>
                <a:latin typeface="Courier New" pitchFamily="49" charset="0"/>
              </a:rPr>
              <a:t> if (</a:t>
            </a:r>
            <a:r>
              <a:rPr lang="fr-FR" sz="1800" b="1" noProof="1">
                <a:solidFill>
                  <a:schemeClr val="accent2"/>
                </a:solidFill>
                <a:latin typeface="Courier New" pitchFamily="49" charset="0"/>
              </a:rPr>
              <a:t>idx &gt; 0 &amp;&amp; idx &lt; Nd-1) {</a:t>
            </a:r>
          </a:p>
          <a:p>
            <a:pPr algn="l">
              <a:lnSpc>
                <a:spcPct val="75000"/>
              </a:lnSpc>
            </a:pPr>
            <a:r>
              <a:rPr lang="fr-FR" sz="1800" b="1" noProof="1">
                <a:solidFill>
                  <a:srgbClr val="009900"/>
                </a:solidFill>
                <a:latin typeface="Courier New" pitchFamily="49" charset="0"/>
              </a:rPr>
              <a:t>   </a:t>
            </a:r>
            <a:r>
              <a:rPr lang="fr-FR" sz="1800" b="1" i="1" noProof="1">
                <a:solidFill>
                  <a:srgbClr val="996633"/>
                </a:solidFill>
                <a:latin typeface="Courier New" pitchFamily="49" charset="0"/>
              </a:rPr>
              <a:t>// Compute the left and right values</a:t>
            </a:r>
          </a:p>
          <a:p>
            <a:pPr algn="l">
              <a:lnSpc>
                <a:spcPct val="75000"/>
              </a:lnSpc>
            </a:pPr>
            <a:r>
              <a:rPr lang="fr-FR" sz="1800" b="1" noProof="1">
                <a:latin typeface="Courier New" pitchFamily="49" charset="0"/>
              </a:rPr>
              <a:t>   float left, right;</a:t>
            </a:r>
          </a:p>
          <a:p>
            <a:pPr algn="l">
              <a:lnSpc>
                <a:spcPct val="75000"/>
              </a:lnSpc>
            </a:pPr>
            <a:r>
              <a:rPr lang="fr-FR" sz="1800" b="1" noProof="1">
                <a:latin typeface="Courier New" pitchFamily="49" charset="0"/>
              </a:rPr>
              <a:t>   </a:t>
            </a:r>
            <a:r>
              <a:rPr lang="fr-FR" sz="1800" b="1" noProof="1">
                <a:solidFill>
                  <a:srgbClr val="FF0000"/>
                </a:solidFill>
                <a:latin typeface="Courier New" pitchFamily="49" charset="0"/>
              </a:rPr>
              <a:t>if (threadIdx.x == 0</a:t>
            </a:r>
            <a:r>
              <a:rPr lang="fr-FR" sz="1800" b="1" noProof="1">
                <a:latin typeface="Courier New" pitchFamily="49" charset="0"/>
              </a:rPr>
              <a:t>) </a:t>
            </a:r>
          </a:p>
          <a:p>
            <a:pPr algn="l">
              <a:lnSpc>
                <a:spcPct val="75000"/>
              </a:lnSpc>
            </a:pPr>
            <a:r>
              <a:rPr lang="fr-FR" sz="1800" b="1" noProof="1">
                <a:latin typeface="Courier New" pitchFamily="49" charset="0"/>
              </a:rPr>
              <a:t>     left = InGPU[idx-1]; </a:t>
            </a:r>
          </a:p>
          <a:p>
            <a:pPr algn="l">
              <a:lnSpc>
                <a:spcPct val="75000"/>
              </a:lnSpc>
            </a:pPr>
            <a:r>
              <a:rPr lang="fr-FR" sz="1800" b="1" noProof="1">
                <a:latin typeface="Courier New" pitchFamily="49" charset="0"/>
              </a:rPr>
              <a:t>   else </a:t>
            </a:r>
          </a:p>
          <a:p>
            <a:pPr algn="l">
              <a:lnSpc>
                <a:spcPct val="75000"/>
              </a:lnSpc>
            </a:pPr>
            <a:r>
              <a:rPr lang="fr-FR" sz="1800" b="1" noProof="1">
                <a:latin typeface="Courier New" pitchFamily="49" charset="0"/>
              </a:rPr>
              <a:t>     left = </a:t>
            </a:r>
            <a:r>
              <a:rPr lang="fr-FR" sz="1800" b="1" dirty="0">
                <a:latin typeface="Courier New" pitchFamily="49" charset="0"/>
              </a:rPr>
              <a:t>data[</a:t>
            </a:r>
            <a:r>
              <a:rPr lang="fr-FR" sz="1800" b="1" noProof="1">
                <a:latin typeface="Courier New" pitchFamily="49" charset="0"/>
              </a:rPr>
              <a:t>threadIdx.x</a:t>
            </a:r>
            <a:r>
              <a:rPr lang="fr-FR" sz="1800" b="1" dirty="0">
                <a:latin typeface="Courier New" pitchFamily="49" charset="0"/>
              </a:rPr>
              <a:t>-1];</a:t>
            </a:r>
          </a:p>
          <a:p>
            <a:pPr algn="l">
              <a:lnSpc>
                <a:spcPct val="75000"/>
              </a:lnSpc>
            </a:pPr>
            <a:r>
              <a:rPr lang="fr-FR" sz="1800" b="1" dirty="0">
                <a:latin typeface="Courier New" pitchFamily="49" charset="0"/>
              </a:rPr>
              <a:t>   </a:t>
            </a:r>
            <a:r>
              <a:rPr lang="fr-FR" sz="1800" b="1" dirty="0">
                <a:solidFill>
                  <a:srgbClr val="FF0000"/>
                </a:solidFill>
                <a:latin typeface="Courier New" pitchFamily="49" charset="0"/>
              </a:rPr>
              <a:t>if </a:t>
            </a:r>
            <a:r>
              <a:rPr lang="fr-FR" sz="1800" b="1" noProof="1">
                <a:solidFill>
                  <a:srgbClr val="FF0000"/>
                </a:solidFill>
                <a:latin typeface="Courier New" pitchFamily="49" charset="0"/>
              </a:rPr>
              <a:t>(threadIdx.x == </a:t>
            </a:r>
            <a:r>
              <a:rPr lang="fr-FR" sz="1800" b="1" dirty="0">
                <a:solidFill>
                  <a:srgbClr val="FF0000"/>
                </a:solidFill>
                <a:latin typeface="Courier New" pitchFamily="49" charset="0"/>
              </a:rPr>
              <a:t>BLOCK_</a:t>
            </a:r>
            <a:r>
              <a:rPr lang="fr-FR" sz="1800" b="1" noProof="1">
                <a:solidFill>
                  <a:srgbClr val="FF0000"/>
                </a:solidFill>
                <a:latin typeface="Courier New" pitchFamily="49" charset="0"/>
              </a:rPr>
              <a:t>S</a:t>
            </a:r>
            <a:r>
              <a:rPr lang="fr-FR" sz="1800" b="1" dirty="0">
                <a:solidFill>
                  <a:srgbClr val="FF0000"/>
                </a:solidFill>
                <a:latin typeface="Courier New" pitchFamily="49" charset="0"/>
              </a:rPr>
              <a:t>IZE_</a:t>
            </a:r>
            <a:r>
              <a:rPr lang="fr-FR" sz="1800" b="1" noProof="1">
                <a:solidFill>
                  <a:srgbClr val="FF0000"/>
                </a:solidFill>
                <a:latin typeface="Courier New" pitchFamily="49" charset="0"/>
              </a:rPr>
              <a:t>X-1</a:t>
            </a:r>
            <a:r>
              <a:rPr lang="fr-FR" sz="1800" b="1" noProof="1">
                <a:latin typeface="Courier New" pitchFamily="49" charset="0"/>
              </a:rPr>
              <a:t>) </a:t>
            </a:r>
          </a:p>
          <a:p>
            <a:pPr algn="l">
              <a:lnSpc>
                <a:spcPct val="75000"/>
              </a:lnSpc>
            </a:pPr>
            <a:r>
              <a:rPr lang="fr-FR" sz="1800" b="1" noProof="1">
                <a:latin typeface="Courier New" pitchFamily="49" charset="0"/>
              </a:rPr>
              <a:t>     right = InGPU[idx+1]; </a:t>
            </a:r>
          </a:p>
          <a:p>
            <a:pPr algn="l">
              <a:lnSpc>
                <a:spcPct val="75000"/>
              </a:lnSpc>
            </a:pPr>
            <a:r>
              <a:rPr lang="fr-FR" sz="1800" b="1" noProof="1">
                <a:latin typeface="Courier New" pitchFamily="49" charset="0"/>
              </a:rPr>
              <a:t>   else </a:t>
            </a:r>
          </a:p>
          <a:p>
            <a:pPr algn="l">
              <a:lnSpc>
                <a:spcPct val="75000"/>
              </a:lnSpc>
            </a:pPr>
            <a:r>
              <a:rPr lang="fr-FR" sz="1800" b="1" noProof="1">
                <a:latin typeface="Courier New" pitchFamily="49" charset="0"/>
              </a:rPr>
              <a:t>     right= </a:t>
            </a:r>
            <a:r>
              <a:rPr lang="fr-FR" sz="1800" b="1" dirty="0">
                <a:latin typeface="Courier New" pitchFamily="49" charset="0"/>
              </a:rPr>
              <a:t>data[</a:t>
            </a:r>
            <a:r>
              <a:rPr lang="fr-FR" sz="1800" b="1" noProof="1">
                <a:latin typeface="Courier New" pitchFamily="49" charset="0"/>
              </a:rPr>
              <a:t>threadIdx.x+</a:t>
            </a:r>
            <a:r>
              <a:rPr lang="fr-FR" sz="1800" b="1" dirty="0">
                <a:latin typeface="Courier New" pitchFamily="49" charset="0"/>
              </a:rPr>
              <a:t>1];</a:t>
            </a:r>
          </a:p>
          <a:p>
            <a:pPr algn="l">
              <a:lnSpc>
                <a:spcPct val="75000"/>
              </a:lnSpc>
            </a:pP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  //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Compute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result</a:t>
            </a:r>
            <a:endParaRPr lang="fr-FR" sz="1800" b="1" i="1" dirty="0">
              <a:solidFill>
                <a:srgbClr val="996633"/>
              </a:solidFill>
              <a:latin typeface="Courier New" pitchFamily="49" charset="0"/>
            </a:endParaRPr>
          </a:p>
          <a:p>
            <a:pPr algn="l">
              <a:lnSpc>
                <a:spcPct val="75000"/>
              </a:lnSpc>
            </a:pP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  </a:t>
            </a:r>
            <a:r>
              <a:rPr lang="fr-FR" sz="1800" b="1" dirty="0" err="1">
                <a:latin typeface="Courier New" pitchFamily="49" charset="0"/>
              </a:rPr>
              <a:t>res</a:t>
            </a:r>
            <a:r>
              <a:rPr lang="fr-FR" sz="1800" b="1" dirty="0">
                <a:latin typeface="Courier New" pitchFamily="49" charset="0"/>
              </a:rPr>
              <a:t>[</a:t>
            </a:r>
            <a:r>
              <a:rPr lang="fr-FR" sz="1800" b="1" noProof="1">
                <a:latin typeface="Courier New" pitchFamily="49" charset="0"/>
              </a:rPr>
              <a:t>threadIdx.x</a:t>
            </a:r>
            <a:r>
              <a:rPr lang="fr-FR" sz="1800" b="1" dirty="0">
                <a:latin typeface="Courier New" pitchFamily="49" charset="0"/>
              </a:rPr>
              <a:t>] = </a:t>
            </a:r>
            <a:r>
              <a:rPr lang="fr-FR" sz="1800" b="1" dirty="0" err="1">
                <a:latin typeface="Courier New" pitchFamily="49" charset="0"/>
              </a:rPr>
              <a:t>left</a:t>
            </a:r>
            <a:r>
              <a:rPr lang="fr-FR" sz="1800" b="1" dirty="0">
                <a:latin typeface="Courier New" pitchFamily="49" charset="0"/>
              </a:rPr>
              <a:t>*0.25f + data[</a:t>
            </a:r>
            <a:r>
              <a:rPr lang="fr-FR" sz="1800" b="1" noProof="1">
                <a:latin typeface="Courier New" pitchFamily="49" charset="0"/>
              </a:rPr>
              <a:t>threadIdx.x</a:t>
            </a:r>
            <a:r>
              <a:rPr lang="fr-FR" sz="1800" b="1" dirty="0">
                <a:latin typeface="Courier New" pitchFamily="49" charset="0"/>
              </a:rPr>
              <a:t>]*0.5f +</a:t>
            </a:r>
          </a:p>
          <a:p>
            <a:pPr algn="l">
              <a:lnSpc>
                <a:spcPct val="75000"/>
              </a:lnSpc>
            </a:pPr>
            <a:r>
              <a:rPr lang="fr-FR" sz="1800" b="1" dirty="0">
                <a:latin typeface="Courier New" pitchFamily="49" charset="0"/>
              </a:rPr>
              <a:t>                      right*0.25f;</a:t>
            </a:r>
          </a:p>
          <a:p>
            <a:pPr algn="l">
              <a:lnSpc>
                <a:spcPct val="75000"/>
              </a:lnSpc>
            </a:pPr>
            <a:r>
              <a:rPr lang="fr-FR" sz="1800" b="1" dirty="0">
                <a:latin typeface="Courier New" pitchFamily="49" charset="0"/>
              </a:rPr>
              <a:t>   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//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Write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result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in the global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memory</a:t>
            </a:r>
            <a:endParaRPr lang="fr-FR" sz="1800" b="1" i="1" dirty="0">
              <a:solidFill>
                <a:srgbClr val="996633"/>
              </a:solidFill>
              <a:latin typeface="Courier New" pitchFamily="49" charset="0"/>
            </a:endParaRPr>
          </a:p>
          <a:p>
            <a:pPr algn="l">
              <a:lnSpc>
                <a:spcPct val="75000"/>
              </a:lnSpc>
            </a:pPr>
            <a:r>
              <a:rPr lang="fr-FR" sz="1800" b="1" dirty="0">
                <a:latin typeface="Courier New" pitchFamily="49" charset="0"/>
              </a:rPr>
              <a:t>   </a:t>
            </a:r>
            <a:r>
              <a:rPr lang="fr-FR" sz="1800" b="1" dirty="0" err="1">
                <a:latin typeface="Courier New" pitchFamily="49" charset="0"/>
              </a:rPr>
              <a:t>OutGPU</a:t>
            </a:r>
            <a:r>
              <a:rPr lang="fr-FR" sz="1800" b="1" dirty="0">
                <a:latin typeface="Courier New" pitchFamily="49" charset="0"/>
              </a:rPr>
              <a:t>[</a:t>
            </a:r>
            <a:r>
              <a:rPr lang="fr-FR" sz="1800" b="1" dirty="0" err="1">
                <a:latin typeface="Courier New" pitchFamily="49" charset="0"/>
              </a:rPr>
              <a:t>idx</a:t>
            </a:r>
            <a:r>
              <a:rPr lang="fr-FR" sz="1800" b="1" dirty="0">
                <a:latin typeface="Courier New" pitchFamily="49" charset="0"/>
              </a:rPr>
              <a:t>] = </a:t>
            </a:r>
            <a:r>
              <a:rPr lang="fr-FR" sz="1800" b="1" dirty="0" err="1">
                <a:latin typeface="Courier New" pitchFamily="49" charset="0"/>
              </a:rPr>
              <a:t>res</a:t>
            </a:r>
            <a:r>
              <a:rPr lang="fr-FR" sz="1800" b="1" dirty="0">
                <a:latin typeface="Courier New" pitchFamily="49" charset="0"/>
              </a:rPr>
              <a:t>[</a:t>
            </a:r>
            <a:r>
              <a:rPr lang="fr-FR" sz="1800" b="1" noProof="1">
                <a:latin typeface="Courier New" pitchFamily="49" charset="0"/>
              </a:rPr>
              <a:t>threadIdx.x</a:t>
            </a:r>
            <a:r>
              <a:rPr lang="fr-FR" sz="1800" b="1" dirty="0">
                <a:latin typeface="Courier New" pitchFamily="49" charset="0"/>
              </a:rPr>
              <a:t>]; </a:t>
            </a:r>
          </a:p>
          <a:p>
            <a:pPr algn="l">
              <a:lnSpc>
                <a:spcPct val="75000"/>
              </a:lnSpc>
            </a:pPr>
            <a:r>
              <a:rPr lang="fr-FR" sz="1800" b="1" dirty="0">
                <a:solidFill>
                  <a:schemeClr val="accent2"/>
                </a:solidFill>
                <a:latin typeface="Courier New" pitchFamily="49" charset="0"/>
              </a:rPr>
              <a:t> }</a:t>
            </a:r>
          </a:p>
          <a:p>
            <a:pPr algn="l">
              <a:lnSpc>
                <a:spcPct val="75000"/>
              </a:lnSpc>
            </a:pPr>
            <a:r>
              <a:rPr lang="fr-FR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38918" name="Text Box 15"/>
          <p:cNvSpPr txBox="1">
            <a:spLocks noChangeArrowheads="1"/>
          </p:cNvSpPr>
          <p:nvPr/>
        </p:nvSpPr>
        <p:spPr bwMode="auto">
          <a:xfrm>
            <a:off x="5070925" y="2079625"/>
            <a:ext cx="4044697" cy="646331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1800" b="1" dirty="0" err="1">
                <a:latin typeface="Courier New" pitchFamily="49" charset="0"/>
              </a:rPr>
              <a:t>Db</a:t>
            </a:r>
            <a:r>
              <a:rPr lang="fr-FR" sz="1800" b="1" dirty="0">
                <a:latin typeface="Courier New" pitchFamily="49" charset="0"/>
              </a:rPr>
              <a:t> = {BLOCK_</a:t>
            </a:r>
            <a:r>
              <a:rPr lang="fr-FR" sz="1800" b="1" noProof="1">
                <a:latin typeface="Courier New" pitchFamily="49" charset="0"/>
              </a:rPr>
              <a:t>S</a:t>
            </a:r>
            <a:r>
              <a:rPr lang="fr-FR" sz="1800" b="1" dirty="0">
                <a:latin typeface="Courier New" pitchFamily="49" charset="0"/>
              </a:rPr>
              <a:t>IZE_</a:t>
            </a:r>
            <a:r>
              <a:rPr lang="fr-FR" sz="1800" b="1" noProof="1">
                <a:latin typeface="Courier New" pitchFamily="49" charset="0"/>
              </a:rPr>
              <a:t>X</a:t>
            </a:r>
            <a:r>
              <a:rPr lang="fr-FR" sz="1800" b="1" dirty="0">
                <a:latin typeface="Courier New" pitchFamily="49" charset="0"/>
              </a:rPr>
              <a:t>,1,1}</a:t>
            </a:r>
          </a:p>
          <a:p>
            <a:pPr algn="l"/>
            <a:r>
              <a:rPr lang="fr-FR" sz="1800" b="1" dirty="0">
                <a:latin typeface="Courier New" pitchFamily="49" charset="0"/>
              </a:rPr>
              <a:t>Dg = {</a:t>
            </a:r>
            <a:r>
              <a:rPr lang="fr-FR" sz="1800" b="1" dirty="0" err="1">
                <a:latin typeface="Courier New" pitchFamily="49" charset="0"/>
              </a:rPr>
              <a:t>Nd</a:t>
            </a:r>
            <a:r>
              <a:rPr lang="fr-FR" sz="1800" b="1" dirty="0">
                <a:latin typeface="Courier New" pitchFamily="49" charset="0"/>
              </a:rPr>
              <a:t>/(BLOCK_</a:t>
            </a:r>
            <a:r>
              <a:rPr lang="fr-FR" sz="1800" b="1" noProof="1">
                <a:latin typeface="Courier New" pitchFamily="49" charset="0"/>
              </a:rPr>
              <a:t>S</a:t>
            </a:r>
            <a:r>
              <a:rPr lang="fr-FR" sz="1800" b="1" dirty="0">
                <a:latin typeface="Courier New" pitchFamily="49" charset="0"/>
              </a:rPr>
              <a:t>IZE_</a:t>
            </a:r>
            <a:r>
              <a:rPr lang="fr-FR" sz="1800" b="1" noProof="1">
                <a:latin typeface="Courier New" pitchFamily="49" charset="0"/>
              </a:rPr>
              <a:t>X)</a:t>
            </a:r>
            <a:r>
              <a:rPr lang="fr-FR" sz="1800" b="1" dirty="0">
                <a:latin typeface="Courier New" pitchFamily="49" charset="0"/>
              </a:rPr>
              <a:t>,1,1}</a:t>
            </a:r>
          </a:p>
        </p:txBody>
      </p:sp>
      <p:sp>
        <p:nvSpPr>
          <p:cNvPr id="38919" name="ZoneTexte 15"/>
          <p:cNvSpPr txBox="1">
            <a:spLocks noChangeArrowheads="1"/>
          </p:cNvSpPr>
          <p:nvPr/>
        </p:nvSpPr>
        <p:spPr bwMode="auto">
          <a:xfrm>
            <a:off x="6022653" y="6063679"/>
            <a:ext cx="31197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fr-FR" sz="2000" dirty="0">
                <a:solidFill>
                  <a:srgbClr val="0000FF"/>
                </a:solidFill>
                <a:latin typeface="Arial" charset="0"/>
                <a:cs typeface="Arial" charset="0"/>
              </a:rPr>
              <a:t>Les blocs sont juxtaposés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7030192" y="4172841"/>
            <a:ext cx="2113808" cy="707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fr-FR" sz="2000" dirty="0">
                <a:latin typeface="Arial" pitchFamily="34" charset="0"/>
                <a:cs typeface="Arial" pitchFamily="34" charset="0"/>
              </a:rPr>
              <a:t>On exploite les </a:t>
            </a:r>
          </a:p>
          <a:p>
            <a:pPr algn="l"/>
            <a:r>
              <a:rPr lang="fr-FR" sz="2000" dirty="0">
                <a:latin typeface="Arial" pitchFamily="34" charset="0"/>
                <a:cs typeface="Arial" pitchFamily="34" charset="0"/>
              </a:rPr>
              <a:t>données en </a:t>
            </a:r>
            <a:r>
              <a:rPr lang="fr-FR" sz="2000" i="1" dirty="0" err="1">
                <a:latin typeface="Arial" pitchFamily="34" charset="0"/>
                <a:cs typeface="Arial" pitchFamily="34" charset="0"/>
              </a:rPr>
              <a:t>shm</a:t>
            </a:r>
            <a:endParaRPr lang="fr-FR" sz="2000" i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Connecteur droit avec flèche 15"/>
          <p:cNvCxnSpPr>
            <a:stCxn id="14" idx="1"/>
          </p:cNvCxnSpPr>
          <p:nvPr/>
        </p:nvCxnSpPr>
        <p:spPr bwMode="auto">
          <a:xfrm rot="10800000">
            <a:off x="4500748" y="4149080"/>
            <a:ext cx="2529444" cy="37770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Connecteur droit avec flèche 18"/>
          <p:cNvCxnSpPr>
            <a:stCxn id="14" idx="1"/>
          </p:cNvCxnSpPr>
          <p:nvPr/>
        </p:nvCxnSpPr>
        <p:spPr bwMode="auto">
          <a:xfrm rot="10800000" flipV="1">
            <a:off x="4453248" y="4526784"/>
            <a:ext cx="2576945" cy="47732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ZoneTexte 21"/>
          <p:cNvSpPr txBox="1"/>
          <p:nvPr/>
        </p:nvSpPr>
        <p:spPr>
          <a:xfrm>
            <a:off x="5985164" y="2996952"/>
            <a:ext cx="3158836" cy="10156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fr-FR" sz="2000" dirty="0">
                <a:latin typeface="Arial" pitchFamily="34" charset="0"/>
                <a:cs typeface="Arial" pitchFamily="34" charset="0"/>
              </a:rPr>
              <a:t>Accès à des données non chargées dans la </a:t>
            </a:r>
            <a:r>
              <a:rPr lang="fr-FR" sz="2000" dirty="0" err="1">
                <a:latin typeface="Arial" pitchFamily="34" charset="0"/>
                <a:cs typeface="Arial" pitchFamily="34" charset="0"/>
              </a:rPr>
              <a:t>shm</a:t>
            </a:r>
            <a:r>
              <a:rPr lang="fr-FR" sz="2000" dirty="0">
                <a:latin typeface="Arial" pitchFamily="34" charset="0"/>
                <a:cs typeface="Arial" pitchFamily="34" charset="0"/>
              </a:rPr>
              <a:t> par les </a:t>
            </a:r>
            <a:r>
              <a:rPr lang="fr-FR" sz="2000" i="1" dirty="0">
                <a:latin typeface="Arial" pitchFamily="34" charset="0"/>
                <a:cs typeface="Arial" pitchFamily="34" charset="0"/>
              </a:rPr>
              <a:t>threads</a:t>
            </a:r>
            <a:r>
              <a:rPr lang="fr-FR" sz="2000" dirty="0">
                <a:latin typeface="Arial" pitchFamily="34" charset="0"/>
                <a:cs typeface="Arial" pitchFamily="34" charset="0"/>
              </a:rPr>
              <a:t> du bloc</a:t>
            </a:r>
            <a:endParaRPr lang="fr-FR" sz="2000" i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" name="Connecteur en angle 28"/>
          <p:cNvCxnSpPr>
            <a:stCxn id="22" idx="1"/>
          </p:cNvCxnSpPr>
          <p:nvPr/>
        </p:nvCxnSpPr>
        <p:spPr bwMode="auto">
          <a:xfrm rot="10800000" flipV="1">
            <a:off x="3669480" y="3504784"/>
            <a:ext cx="2315685" cy="1061680"/>
          </a:xfrm>
          <a:prstGeom prst="bentConnector3">
            <a:avLst>
              <a:gd name="adj1" fmla="val 34732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Connecteur en angle 31"/>
          <p:cNvCxnSpPr>
            <a:stCxn id="22" idx="1"/>
          </p:cNvCxnSpPr>
          <p:nvPr/>
        </p:nvCxnSpPr>
        <p:spPr bwMode="auto">
          <a:xfrm rot="10800000" flipV="1">
            <a:off x="3526976" y="3504784"/>
            <a:ext cx="2458189" cy="24228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0" name="Groupe 19"/>
          <p:cNvGrpSpPr/>
          <p:nvPr/>
        </p:nvGrpSpPr>
        <p:grpSpPr>
          <a:xfrm>
            <a:off x="4411663" y="6424613"/>
            <a:ext cx="4646612" cy="349250"/>
            <a:chOff x="4411663" y="6424613"/>
            <a:chExt cx="4646612" cy="349250"/>
          </a:xfrm>
        </p:grpSpPr>
        <p:sp>
          <p:nvSpPr>
            <p:cNvPr id="21" name="Rectangle 20"/>
            <p:cNvSpPr/>
            <p:nvPr/>
          </p:nvSpPr>
          <p:spPr bwMode="auto">
            <a:xfrm>
              <a:off x="4414838" y="6424613"/>
              <a:ext cx="4643437" cy="3492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grpSp>
          <p:nvGrpSpPr>
            <p:cNvPr id="23" name="Groupe 22"/>
            <p:cNvGrpSpPr/>
            <p:nvPr/>
          </p:nvGrpSpPr>
          <p:grpSpPr>
            <a:xfrm>
              <a:off x="4411663" y="6486525"/>
              <a:ext cx="4646612" cy="204788"/>
              <a:chOff x="4411663" y="6486525"/>
              <a:chExt cx="4646612" cy="204788"/>
            </a:xfrm>
          </p:grpSpPr>
          <p:sp>
            <p:nvSpPr>
              <p:cNvPr id="28" name="Rectangle 27"/>
              <p:cNvSpPr/>
              <p:nvPr/>
            </p:nvSpPr>
            <p:spPr bwMode="auto">
              <a:xfrm>
                <a:off x="4527550" y="6486525"/>
                <a:ext cx="4414838" cy="2047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30" name="Rectangle 29"/>
              <p:cNvSpPr/>
              <p:nvPr/>
            </p:nvSpPr>
            <p:spPr bwMode="auto">
              <a:xfrm>
                <a:off x="4411663" y="6486525"/>
                <a:ext cx="115887" cy="204788"/>
              </a:xfrm>
              <a:prstGeom prst="rect">
                <a:avLst/>
              </a:prstGeom>
              <a:pattFill prst="wdUpDiag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 bwMode="auto">
              <a:xfrm>
                <a:off x="8942388" y="6486525"/>
                <a:ext cx="115887" cy="204788"/>
              </a:xfrm>
              <a:prstGeom prst="rect">
                <a:avLst/>
              </a:prstGeom>
              <a:pattFill prst="wdUpDiag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4411663" y="6453918"/>
              <a:ext cx="1590110" cy="286796"/>
            </a:xfrm>
            <a:prstGeom prst="rect">
              <a:avLst/>
            </a:prstGeom>
            <a:noFill/>
            <a:ln w="28575" algn="ctr">
              <a:solidFill>
                <a:srgbClr val="FF99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>
              <a:off x="7455391" y="6464745"/>
              <a:ext cx="1583834" cy="276992"/>
            </a:xfrm>
            <a:prstGeom prst="rect">
              <a:avLst/>
            </a:prstGeom>
            <a:noFill/>
            <a:ln w="28575" algn="ctr">
              <a:solidFill>
                <a:srgbClr val="FF99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7" name="Rectangle 14"/>
            <p:cNvSpPr>
              <a:spLocks noChangeArrowheads="1"/>
            </p:cNvSpPr>
            <p:nvPr/>
          </p:nvSpPr>
          <p:spPr bwMode="auto">
            <a:xfrm>
              <a:off x="5994948" y="6456722"/>
              <a:ext cx="1460443" cy="276992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309205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0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dirty="0" err="1"/>
              <a:t>Prog</a:t>
            </a:r>
            <a:r>
              <a:rPr lang="fr-FR" sz="2000" dirty="0"/>
              <a:t>. CUDA synchrone avec la </a:t>
            </a:r>
            <a:r>
              <a:rPr lang="fr-FR" sz="2000" i="1" dirty="0" err="1"/>
              <a:t>shared</a:t>
            </a:r>
            <a:r>
              <a:rPr lang="fr-FR" sz="2000" i="1" dirty="0"/>
              <a:t> memory </a:t>
            </a:r>
            <a:br>
              <a:rPr lang="fr-FR" sz="2000" dirty="0"/>
            </a:br>
            <a:r>
              <a:rPr lang="fr-FR" sz="3800" dirty="0"/>
              <a:t>3 – Moyenne glissante &amp; blocs juxtaposés</a:t>
            </a:r>
            <a:endParaRPr lang="fr-FR" sz="3800" i="1" dirty="0"/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0" y="1035050"/>
            <a:ext cx="86248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2000" b="1" dirty="0" err="1">
                <a:latin typeface="Arial" charset="0"/>
                <a:cs typeface="Arial" charset="0"/>
              </a:rPr>
              <a:t>Kernel</a:t>
            </a:r>
            <a:r>
              <a:rPr lang="fr-FR" sz="2000" b="1" dirty="0">
                <a:latin typeface="Arial" charset="0"/>
                <a:cs typeface="Arial" charset="0"/>
              </a:rPr>
              <a:t> utilisant la mémoire </a:t>
            </a:r>
            <a:r>
              <a:rPr lang="fr-FR" sz="2000" b="1" i="1" dirty="0" err="1">
                <a:latin typeface="Arial" charset="0"/>
                <a:cs typeface="Arial" charset="0"/>
              </a:rPr>
              <a:t>shared</a:t>
            </a:r>
            <a:r>
              <a:rPr lang="fr-FR" sz="2000" b="1" i="1" dirty="0">
                <a:latin typeface="Arial" charset="0"/>
                <a:cs typeface="Arial" charset="0"/>
              </a:rPr>
              <a:t> </a:t>
            </a:r>
            <a:r>
              <a:rPr lang="fr-FR" sz="2000" b="1" dirty="0">
                <a:latin typeface="Arial" charset="0"/>
                <a:cs typeface="Arial" charset="0"/>
              </a:rPr>
              <a:t>et partageant les données – v2  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34925" y="2435225"/>
            <a:ext cx="9090025" cy="36941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fr-FR" sz="1800" b="1" dirty="0" err="1">
                <a:latin typeface="Courier New" pitchFamily="49" charset="0"/>
              </a:rPr>
              <a:t>__global__</a:t>
            </a:r>
            <a:r>
              <a:rPr lang="fr-FR" sz="1800" b="1" dirty="0">
                <a:latin typeface="Courier New" pitchFamily="49" charset="0"/>
              </a:rPr>
              <a:t> </a:t>
            </a:r>
            <a:r>
              <a:rPr lang="fr-FR" sz="1800" b="1" dirty="0" err="1">
                <a:latin typeface="Courier New" pitchFamily="49" charset="0"/>
              </a:rPr>
              <a:t>void</a:t>
            </a:r>
            <a:r>
              <a:rPr lang="fr-FR" sz="1800" b="1" dirty="0">
                <a:latin typeface="Courier New" pitchFamily="49" charset="0"/>
              </a:rPr>
              <a:t> f1(</a:t>
            </a:r>
            <a:r>
              <a:rPr lang="fr-FR" sz="1800" b="1" dirty="0" err="1">
                <a:latin typeface="Courier New" pitchFamily="49" charset="0"/>
              </a:rPr>
              <a:t>void</a:t>
            </a:r>
            <a:r>
              <a:rPr lang="fr-FR" sz="1800" b="1" dirty="0">
                <a:latin typeface="Courier New" pitchFamily="49" charset="0"/>
              </a:rPr>
              <a:t>)</a:t>
            </a:r>
          </a:p>
          <a:p>
            <a:pPr algn="l">
              <a:lnSpc>
                <a:spcPct val="90000"/>
              </a:lnSpc>
            </a:pPr>
            <a:r>
              <a:rPr lang="fr-FR" sz="18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90000"/>
              </a:lnSpc>
            </a:pPr>
            <a:r>
              <a:rPr lang="fr-FR" sz="1800" b="1" dirty="0">
                <a:latin typeface="Courier New" pitchFamily="49" charset="0"/>
              </a:rPr>
              <a:t> </a:t>
            </a:r>
            <a:r>
              <a:rPr lang="fr-FR" sz="1800" b="1" dirty="0" err="1">
                <a:latin typeface="Courier New" pitchFamily="49" charset="0"/>
              </a:rPr>
              <a:t>int</a:t>
            </a:r>
            <a:r>
              <a:rPr lang="fr-FR" sz="1800" b="1" dirty="0">
                <a:latin typeface="Courier New" pitchFamily="49" charset="0"/>
              </a:rPr>
              <a:t> </a:t>
            </a:r>
            <a:r>
              <a:rPr lang="fr-FR" sz="1800" b="1" dirty="0" err="1">
                <a:latin typeface="Courier New" pitchFamily="49" charset="0"/>
              </a:rPr>
              <a:t>idx</a:t>
            </a:r>
            <a:r>
              <a:rPr lang="fr-FR" sz="1800" b="1" dirty="0">
                <a:latin typeface="Courier New" pitchFamily="49" charset="0"/>
              </a:rPr>
              <a:t> = 0;  </a:t>
            </a:r>
          </a:p>
          <a:p>
            <a:pPr algn="l">
              <a:lnSpc>
                <a:spcPct val="90000"/>
              </a:lnSpc>
            </a:pPr>
            <a:r>
              <a:rPr lang="fr-FR" sz="1800" b="1" dirty="0">
                <a:latin typeface="Courier New" pitchFamily="49" charset="0"/>
              </a:rPr>
              <a:t> 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// Collective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definition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of tables in the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shared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memory</a:t>
            </a:r>
            <a:r>
              <a:rPr lang="fr-FR" sz="1800" b="1" dirty="0">
                <a:latin typeface="Courier New" pitchFamily="49" charset="0"/>
              </a:rPr>
              <a:t>     </a:t>
            </a:r>
            <a:endParaRPr lang="fr-FR" sz="1800" b="1" i="1" dirty="0">
              <a:solidFill>
                <a:srgbClr val="996633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</a:pPr>
            <a:r>
              <a:rPr lang="fr-FR" sz="1800" b="1" dirty="0">
                <a:solidFill>
                  <a:srgbClr val="009900"/>
                </a:solidFill>
                <a:latin typeface="Courier New" pitchFamily="49" charset="0"/>
              </a:rPr>
              <a:t> </a:t>
            </a:r>
            <a:r>
              <a:rPr lang="fr-FR" sz="1800" b="1" dirty="0" err="1">
                <a:solidFill>
                  <a:srgbClr val="009900"/>
                </a:solidFill>
                <a:latin typeface="Courier New" pitchFamily="49" charset="0"/>
              </a:rPr>
              <a:t>__shared__</a:t>
            </a:r>
            <a:r>
              <a:rPr lang="fr-FR" sz="1800" b="1" dirty="0">
                <a:solidFill>
                  <a:srgbClr val="009900"/>
                </a:solidFill>
                <a:latin typeface="Courier New" pitchFamily="49" charset="0"/>
              </a:rPr>
              <a:t> </a:t>
            </a:r>
            <a:r>
              <a:rPr lang="fr-FR" sz="1800" b="1" dirty="0" err="1">
                <a:solidFill>
                  <a:srgbClr val="009900"/>
                </a:solidFill>
                <a:latin typeface="Courier New" pitchFamily="49" charset="0"/>
              </a:rPr>
              <a:t>float</a:t>
            </a:r>
            <a:r>
              <a:rPr lang="fr-FR" sz="1800" b="1" dirty="0">
                <a:solidFill>
                  <a:srgbClr val="009900"/>
                </a:solidFill>
                <a:latin typeface="Courier New" pitchFamily="49" charset="0"/>
              </a:rPr>
              <a:t> data[BLOCK_</a:t>
            </a:r>
            <a:r>
              <a:rPr lang="fr-FR" sz="1800" b="1" noProof="1">
                <a:solidFill>
                  <a:srgbClr val="009900"/>
                </a:solidFill>
                <a:latin typeface="Courier New" pitchFamily="49" charset="0"/>
              </a:rPr>
              <a:t>S</a:t>
            </a:r>
            <a:r>
              <a:rPr lang="fr-FR" sz="1800" b="1" dirty="0">
                <a:solidFill>
                  <a:srgbClr val="009900"/>
                </a:solidFill>
                <a:latin typeface="Courier New" pitchFamily="49" charset="0"/>
              </a:rPr>
              <a:t>IZE_</a:t>
            </a:r>
            <a:r>
              <a:rPr lang="fr-FR" sz="1800" b="1" noProof="1">
                <a:solidFill>
                  <a:srgbClr val="009900"/>
                </a:solidFill>
                <a:latin typeface="Courier New" pitchFamily="49" charset="0"/>
              </a:rPr>
              <a:t>X</a:t>
            </a:r>
            <a:r>
              <a:rPr lang="fr-FR" sz="1800" b="1" dirty="0">
                <a:solidFill>
                  <a:srgbClr val="009900"/>
                </a:solidFill>
                <a:latin typeface="Courier New" pitchFamily="49" charset="0"/>
              </a:rPr>
              <a:t>];  </a:t>
            </a:r>
            <a:endParaRPr lang="fr-FR" sz="1800" b="1" i="1" dirty="0">
              <a:solidFill>
                <a:srgbClr val="0099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</a:pPr>
            <a:r>
              <a:rPr lang="fr-FR" sz="1800" b="1" dirty="0">
                <a:solidFill>
                  <a:srgbClr val="009900"/>
                </a:solidFill>
                <a:latin typeface="Courier New" pitchFamily="49" charset="0"/>
              </a:rPr>
              <a:t> </a:t>
            </a:r>
            <a:r>
              <a:rPr lang="fr-FR" sz="1800" b="1" dirty="0" err="1">
                <a:solidFill>
                  <a:srgbClr val="009900"/>
                </a:solidFill>
                <a:latin typeface="Courier New" pitchFamily="49" charset="0"/>
              </a:rPr>
              <a:t>__shared__</a:t>
            </a:r>
            <a:r>
              <a:rPr lang="fr-FR" sz="1800" b="1" dirty="0">
                <a:solidFill>
                  <a:srgbClr val="009900"/>
                </a:solidFill>
                <a:latin typeface="Courier New" pitchFamily="49" charset="0"/>
              </a:rPr>
              <a:t> </a:t>
            </a:r>
            <a:r>
              <a:rPr lang="fr-FR" sz="1800" b="1" dirty="0" err="1">
                <a:solidFill>
                  <a:srgbClr val="009900"/>
                </a:solidFill>
                <a:latin typeface="Courier New" pitchFamily="49" charset="0"/>
              </a:rPr>
              <a:t>float</a:t>
            </a:r>
            <a:r>
              <a:rPr lang="fr-FR" sz="1800" b="1" dirty="0">
                <a:solidFill>
                  <a:srgbClr val="009900"/>
                </a:solidFill>
                <a:latin typeface="Courier New" pitchFamily="49" charset="0"/>
              </a:rPr>
              <a:t> </a:t>
            </a:r>
            <a:r>
              <a:rPr lang="fr-FR" sz="1800" b="1" dirty="0" err="1">
                <a:solidFill>
                  <a:srgbClr val="009900"/>
                </a:solidFill>
                <a:latin typeface="Courier New" pitchFamily="49" charset="0"/>
              </a:rPr>
              <a:t>res</a:t>
            </a:r>
            <a:r>
              <a:rPr lang="fr-FR" sz="1800" b="1" dirty="0">
                <a:solidFill>
                  <a:srgbClr val="009900"/>
                </a:solidFill>
                <a:latin typeface="Courier New" pitchFamily="49" charset="0"/>
              </a:rPr>
              <a:t>[BLOCK_SIZE_X];</a:t>
            </a:r>
          </a:p>
          <a:p>
            <a:pPr algn="l">
              <a:lnSpc>
                <a:spcPct val="90000"/>
              </a:lnSpc>
            </a:pPr>
            <a:r>
              <a:rPr lang="fr-FR" sz="1800" b="1" dirty="0">
                <a:latin typeface="Courier New" pitchFamily="49" charset="0"/>
              </a:rPr>
              <a:t> 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//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Compute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data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idx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of the thread,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read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one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element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and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sync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.</a:t>
            </a:r>
          </a:p>
          <a:p>
            <a:pPr algn="l">
              <a:lnSpc>
                <a:spcPct val="90000"/>
              </a:lnSpc>
            </a:pPr>
            <a:r>
              <a:rPr lang="fr-FR" sz="1800" b="1" dirty="0">
                <a:latin typeface="Courier New" pitchFamily="49" charset="0"/>
              </a:rPr>
              <a:t> </a:t>
            </a:r>
            <a:r>
              <a:rPr lang="fr-FR" sz="1800" b="1" dirty="0" err="1">
                <a:latin typeface="Courier New" pitchFamily="49" charset="0"/>
              </a:rPr>
              <a:t>idx</a:t>
            </a:r>
            <a:r>
              <a:rPr lang="fr-FR" sz="1800" b="1" dirty="0">
                <a:latin typeface="Courier New" pitchFamily="49" charset="0"/>
              </a:rPr>
              <a:t> = </a:t>
            </a:r>
            <a:r>
              <a:rPr lang="fr-FR" sz="1800" b="1" noProof="1">
                <a:latin typeface="Courier New" pitchFamily="49" charset="0"/>
              </a:rPr>
              <a:t>threadIdx.x + blockIdx.x*B</a:t>
            </a:r>
            <a:r>
              <a:rPr lang="fr-FR" sz="1800" b="1" dirty="0">
                <a:latin typeface="Courier New" pitchFamily="49" charset="0"/>
              </a:rPr>
              <a:t>LOCK_</a:t>
            </a:r>
            <a:r>
              <a:rPr lang="fr-FR" sz="1800" b="1" noProof="1">
                <a:latin typeface="Courier New" pitchFamily="49" charset="0"/>
              </a:rPr>
              <a:t>S</a:t>
            </a:r>
            <a:r>
              <a:rPr lang="fr-FR" sz="1800" b="1" dirty="0">
                <a:latin typeface="Courier New" pitchFamily="49" charset="0"/>
              </a:rPr>
              <a:t>IZE_</a:t>
            </a:r>
            <a:r>
              <a:rPr lang="fr-FR" sz="1800" b="1" noProof="1">
                <a:latin typeface="Courier New" pitchFamily="49" charset="0"/>
              </a:rPr>
              <a:t>X;</a:t>
            </a:r>
          </a:p>
          <a:p>
            <a:pPr algn="l">
              <a:lnSpc>
                <a:spcPct val="90000"/>
              </a:lnSpc>
            </a:pPr>
            <a:r>
              <a:rPr lang="fr-FR" sz="1800" b="1" noProof="1">
                <a:solidFill>
                  <a:srgbClr val="009900"/>
                </a:solidFill>
                <a:latin typeface="Courier New" pitchFamily="49" charset="0"/>
              </a:rPr>
              <a:t> </a:t>
            </a:r>
            <a:r>
              <a:rPr lang="fr-FR" sz="1800" b="1" noProof="1">
                <a:solidFill>
                  <a:srgbClr val="FF0000"/>
                </a:solidFill>
                <a:latin typeface="Courier New" pitchFamily="49" charset="0"/>
              </a:rPr>
              <a:t>if (idx &lt; Nd) {</a:t>
            </a:r>
            <a:endParaRPr lang="fr-FR" sz="1800" b="1" dirty="0">
              <a:solidFill>
                <a:srgbClr val="FF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</a:pPr>
            <a:r>
              <a:rPr lang="fr-FR" sz="1800" b="1" dirty="0">
                <a:latin typeface="Courier New" pitchFamily="49" charset="0"/>
              </a:rPr>
              <a:t>   data[</a:t>
            </a:r>
            <a:r>
              <a:rPr lang="fr-FR" sz="1800" b="1" noProof="1">
                <a:latin typeface="Courier New" pitchFamily="49" charset="0"/>
              </a:rPr>
              <a:t>threadIdx.x</a:t>
            </a:r>
            <a:r>
              <a:rPr lang="fr-FR" sz="1800" b="1" dirty="0">
                <a:latin typeface="Courier New" pitchFamily="49" charset="0"/>
              </a:rPr>
              <a:t>] = </a:t>
            </a:r>
            <a:r>
              <a:rPr lang="fr-FR" sz="1800" b="1" dirty="0" err="1">
                <a:latin typeface="Courier New" pitchFamily="49" charset="0"/>
              </a:rPr>
              <a:t>InGPU</a:t>
            </a:r>
            <a:r>
              <a:rPr lang="fr-FR" sz="1800" b="1" dirty="0">
                <a:latin typeface="Courier New" pitchFamily="49" charset="0"/>
              </a:rPr>
              <a:t>[</a:t>
            </a:r>
            <a:r>
              <a:rPr lang="fr-FR" sz="1800" b="1" dirty="0" err="1">
                <a:latin typeface="Courier New" pitchFamily="49" charset="0"/>
              </a:rPr>
              <a:t>idx</a:t>
            </a:r>
            <a:r>
              <a:rPr lang="fr-FR" sz="1800" b="1" dirty="0">
                <a:latin typeface="Courier New" pitchFamily="49" charset="0"/>
              </a:rPr>
              <a:t>];</a:t>
            </a:r>
          </a:p>
          <a:p>
            <a:pPr algn="l">
              <a:lnSpc>
                <a:spcPct val="90000"/>
              </a:lnSpc>
            </a:pPr>
            <a:r>
              <a:rPr lang="fr-FR" sz="1800" b="1" dirty="0">
                <a:solidFill>
                  <a:srgbClr val="009900"/>
                </a:solidFill>
                <a:latin typeface="Courier New" pitchFamily="49" charset="0"/>
              </a:rPr>
              <a:t> </a:t>
            </a:r>
            <a:r>
              <a:rPr lang="fr-FR" sz="1800" b="1" dirty="0">
                <a:solidFill>
                  <a:srgbClr val="FF0000"/>
                </a:solidFill>
                <a:latin typeface="Courier New" pitchFamily="49" charset="0"/>
              </a:rPr>
              <a:t>}</a:t>
            </a:r>
          </a:p>
          <a:p>
            <a:pPr algn="l">
              <a:lnSpc>
                <a:spcPct val="90000"/>
              </a:lnSpc>
            </a:pPr>
            <a:r>
              <a:rPr lang="fr-FR" sz="1800" b="1" dirty="0">
                <a:solidFill>
                  <a:srgbClr val="009900"/>
                </a:solidFill>
                <a:latin typeface="Courier New" pitchFamily="49" charset="0"/>
              </a:rPr>
              <a:t> </a:t>
            </a:r>
            <a:r>
              <a:rPr lang="fr-FR" sz="1800" b="1" dirty="0" err="1">
                <a:solidFill>
                  <a:srgbClr val="009900"/>
                </a:solidFill>
                <a:latin typeface="Courier New" pitchFamily="49" charset="0"/>
              </a:rPr>
              <a:t>__syncthreads</a:t>
            </a:r>
            <a:r>
              <a:rPr lang="fr-FR" sz="1800" b="1" dirty="0">
                <a:solidFill>
                  <a:srgbClr val="009900"/>
                </a:solidFill>
                <a:latin typeface="Courier New" pitchFamily="49" charset="0"/>
              </a:rPr>
              <a:t>();</a:t>
            </a:r>
            <a:r>
              <a:rPr lang="fr-FR" sz="180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// REQUIRED !!</a:t>
            </a:r>
          </a:p>
          <a:p>
            <a:pPr algn="l">
              <a:lnSpc>
                <a:spcPct val="90000"/>
              </a:lnSpc>
            </a:pPr>
            <a:endParaRPr lang="fr-FR" sz="800" dirty="0">
              <a:latin typeface="Courier New" pitchFamily="49" charset="0"/>
            </a:endParaRPr>
          </a:p>
          <a:p>
            <a:pPr algn="l">
              <a:lnSpc>
                <a:spcPct val="90000"/>
              </a:lnSpc>
            </a:pPr>
            <a:r>
              <a:rPr lang="fr-FR" sz="1800" b="1" dirty="0">
                <a:latin typeface="Courier New" pitchFamily="49" charset="0"/>
              </a:rPr>
              <a:t> ………</a:t>
            </a:r>
            <a:endParaRPr lang="fr-FR" sz="1800" b="1" dirty="0">
              <a:solidFill>
                <a:srgbClr val="0099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</a:pPr>
            <a:endParaRPr lang="fr-FR" sz="1800" b="1" dirty="0">
              <a:latin typeface="Courier New" pitchFamily="49" charset="0"/>
            </a:endParaRPr>
          </a:p>
        </p:txBody>
      </p:sp>
      <p:sp>
        <p:nvSpPr>
          <p:cNvPr id="40967" name="ZoneTexte 15"/>
          <p:cNvSpPr txBox="1">
            <a:spLocks noChangeArrowheads="1"/>
          </p:cNvSpPr>
          <p:nvPr/>
        </p:nvSpPr>
        <p:spPr bwMode="auto">
          <a:xfrm>
            <a:off x="5722887" y="5745163"/>
            <a:ext cx="341952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fr-FR" sz="2000" dirty="0">
                <a:solidFill>
                  <a:srgbClr val="0000FF"/>
                </a:solidFill>
                <a:latin typeface="Arial" charset="0"/>
                <a:cs typeface="Arial" charset="0"/>
              </a:rPr>
              <a:t>Les blocs sont juxtaposés </a:t>
            </a:r>
          </a:p>
          <a:p>
            <a:pPr algn="r"/>
            <a:r>
              <a:rPr lang="fr-FR" sz="2000" dirty="0">
                <a:solidFill>
                  <a:srgbClr val="0000FF"/>
                </a:solidFill>
                <a:latin typeface="Arial" charset="0"/>
                <a:cs typeface="Arial" charset="0"/>
              </a:rPr>
              <a:t>mais le dernier bloc déborde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4072128" y="2079625"/>
            <a:ext cx="5000435" cy="92333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fr-FR" sz="1800" b="1" dirty="0" err="1">
                <a:latin typeface="Courier New" pitchFamily="49" charset="0"/>
              </a:rPr>
              <a:t>Db</a:t>
            </a:r>
            <a:r>
              <a:rPr lang="fr-FR" sz="1800" b="1" dirty="0">
                <a:latin typeface="Courier New" pitchFamily="49" charset="0"/>
              </a:rPr>
              <a:t> = {BLOCK_</a:t>
            </a:r>
            <a:r>
              <a:rPr lang="fr-FR" sz="1800" b="1" noProof="1">
                <a:latin typeface="Courier New" pitchFamily="49" charset="0"/>
              </a:rPr>
              <a:t>S</a:t>
            </a:r>
            <a:r>
              <a:rPr lang="fr-FR" sz="1800" b="1" dirty="0">
                <a:latin typeface="Courier New" pitchFamily="49" charset="0"/>
              </a:rPr>
              <a:t>IZE_</a:t>
            </a:r>
            <a:r>
              <a:rPr lang="fr-FR" sz="1800" b="1" noProof="1">
                <a:latin typeface="Courier New" pitchFamily="49" charset="0"/>
              </a:rPr>
              <a:t>X</a:t>
            </a:r>
            <a:r>
              <a:rPr lang="fr-FR" sz="1800" b="1" dirty="0">
                <a:latin typeface="Courier New" pitchFamily="49" charset="0"/>
              </a:rPr>
              <a:t>,1,1}</a:t>
            </a:r>
          </a:p>
          <a:p>
            <a:pPr algn="l"/>
            <a:r>
              <a:rPr lang="fr-FR" sz="1800" b="1" dirty="0">
                <a:solidFill>
                  <a:srgbClr val="FF0000"/>
                </a:solidFill>
                <a:latin typeface="Courier New" pitchFamily="49" charset="0"/>
              </a:rPr>
              <a:t>Dg = {</a:t>
            </a:r>
            <a:r>
              <a:rPr lang="fr-FR" sz="1800" b="1" dirty="0" err="1">
                <a:solidFill>
                  <a:srgbClr val="FF0000"/>
                </a:solidFill>
                <a:latin typeface="Courier New" pitchFamily="49" charset="0"/>
              </a:rPr>
              <a:t>Nd</a:t>
            </a:r>
            <a:r>
              <a:rPr lang="fr-FR" sz="1800" b="1" dirty="0">
                <a:solidFill>
                  <a:srgbClr val="FF0000"/>
                </a:solidFill>
                <a:latin typeface="Courier New" pitchFamily="49" charset="0"/>
              </a:rPr>
              <a:t>/(BLOCK_</a:t>
            </a:r>
            <a:r>
              <a:rPr lang="fr-FR" sz="1800" b="1" noProof="1">
                <a:solidFill>
                  <a:srgbClr val="FF0000"/>
                </a:solidFill>
                <a:latin typeface="Courier New" pitchFamily="49" charset="0"/>
              </a:rPr>
              <a:t>S</a:t>
            </a:r>
            <a:r>
              <a:rPr lang="fr-FR" sz="1800" b="1" dirty="0">
                <a:solidFill>
                  <a:srgbClr val="FF0000"/>
                </a:solidFill>
                <a:latin typeface="Courier New" pitchFamily="49" charset="0"/>
              </a:rPr>
              <a:t>IZE_</a:t>
            </a:r>
            <a:r>
              <a:rPr lang="fr-FR" sz="1800" b="1" noProof="1">
                <a:solidFill>
                  <a:srgbClr val="FF0000"/>
                </a:solidFill>
                <a:latin typeface="Courier New" pitchFamily="49" charset="0"/>
              </a:rPr>
              <a:t>X)+</a:t>
            </a:r>
          </a:p>
          <a:p>
            <a:pPr algn="l"/>
            <a:r>
              <a:rPr lang="fr-FR" sz="1800" b="1" noProof="1">
                <a:solidFill>
                  <a:srgbClr val="FF0000"/>
                </a:solidFill>
                <a:latin typeface="Courier New" pitchFamily="49" charset="0"/>
              </a:rPr>
              <a:t>     (Nd%</a:t>
            </a:r>
            <a:r>
              <a:rPr lang="fr-FR" sz="1800" b="1" dirty="0">
                <a:solidFill>
                  <a:srgbClr val="FF0000"/>
                </a:solidFill>
                <a:latin typeface="Courier New" pitchFamily="49" charset="0"/>
              </a:rPr>
              <a:t>BLOCK_</a:t>
            </a:r>
            <a:r>
              <a:rPr lang="fr-FR" sz="1800" b="1" noProof="1">
                <a:solidFill>
                  <a:srgbClr val="FF0000"/>
                </a:solidFill>
                <a:latin typeface="Courier New" pitchFamily="49" charset="0"/>
              </a:rPr>
              <a:t>S</a:t>
            </a:r>
            <a:r>
              <a:rPr lang="fr-FR" sz="1800" b="1" dirty="0">
                <a:solidFill>
                  <a:srgbClr val="FF0000"/>
                </a:solidFill>
                <a:latin typeface="Courier New" pitchFamily="49" charset="0"/>
              </a:rPr>
              <a:t>IZE_</a:t>
            </a:r>
            <a:r>
              <a:rPr lang="fr-FR" sz="1800" b="1" noProof="1">
                <a:solidFill>
                  <a:srgbClr val="FF0000"/>
                </a:solidFill>
                <a:latin typeface="Courier New" pitchFamily="49" charset="0"/>
              </a:rPr>
              <a:t>X ? 1 : 0)</a:t>
            </a:r>
            <a:r>
              <a:rPr lang="fr-FR" sz="1800" b="1" dirty="0">
                <a:solidFill>
                  <a:srgbClr val="FF0000"/>
                </a:solidFill>
                <a:latin typeface="Courier New" pitchFamily="49" charset="0"/>
              </a:rPr>
              <a:t>,1,1}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4281244" y="6392118"/>
            <a:ext cx="4778610" cy="349250"/>
            <a:chOff x="4281244" y="6464126"/>
            <a:chExt cx="4778610" cy="349250"/>
          </a:xfrm>
        </p:grpSpPr>
        <p:sp>
          <p:nvSpPr>
            <p:cNvPr id="16" name="Rectangle 15"/>
            <p:cNvSpPr/>
            <p:nvPr/>
          </p:nvSpPr>
          <p:spPr bwMode="auto">
            <a:xfrm>
              <a:off x="4284419" y="6464126"/>
              <a:ext cx="4643437" cy="3492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grpSp>
          <p:nvGrpSpPr>
            <p:cNvPr id="19" name="Groupe 18"/>
            <p:cNvGrpSpPr/>
            <p:nvPr/>
          </p:nvGrpSpPr>
          <p:grpSpPr>
            <a:xfrm>
              <a:off x="4281244" y="6526038"/>
              <a:ext cx="4646612" cy="204788"/>
              <a:chOff x="4411663" y="6486525"/>
              <a:chExt cx="4646612" cy="204788"/>
            </a:xfrm>
          </p:grpSpPr>
          <p:sp>
            <p:nvSpPr>
              <p:cNvPr id="23" name="Rectangle 22"/>
              <p:cNvSpPr/>
              <p:nvPr/>
            </p:nvSpPr>
            <p:spPr bwMode="auto">
              <a:xfrm>
                <a:off x="4527550" y="6486525"/>
                <a:ext cx="4414838" cy="2047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4411663" y="6486525"/>
                <a:ext cx="115887" cy="204788"/>
              </a:xfrm>
              <a:prstGeom prst="rect">
                <a:avLst/>
              </a:prstGeom>
              <a:pattFill prst="wdUpDiag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8942388" y="6486525"/>
                <a:ext cx="115887" cy="204788"/>
              </a:xfrm>
              <a:prstGeom prst="rect">
                <a:avLst/>
              </a:prstGeom>
              <a:pattFill prst="wdUpDiag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0" name="Rectangle 13"/>
            <p:cNvSpPr>
              <a:spLocks noChangeArrowheads="1"/>
            </p:cNvSpPr>
            <p:nvPr/>
          </p:nvSpPr>
          <p:spPr bwMode="auto">
            <a:xfrm>
              <a:off x="4281244" y="6493431"/>
              <a:ext cx="1590110" cy="286796"/>
            </a:xfrm>
            <a:prstGeom prst="rect">
              <a:avLst/>
            </a:prstGeom>
            <a:noFill/>
            <a:ln w="28575" algn="ctr">
              <a:solidFill>
                <a:srgbClr val="FF99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7476020" y="6503047"/>
              <a:ext cx="1583834" cy="276992"/>
            </a:xfrm>
            <a:prstGeom prst="rect">
              <a:avLst/>
            </a:prstGeom>
            <a:noFill/>
            <a:ln w="28575" algn="ctr">
              <a:solidFill>
                <a:srgbClr val="FF99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2" name="Rectangle 14"/>
            <p:cNvSpPr>
              <a:spLocks noChangeArrowheads="1"/>
            </p:cNvSpPr>
            <p:nvPr/>
          </p:nvSpPr>
          <p:spPr bwMode="auto">
            <a:xfrm>
              <a:off x="5864529" y="6496235"/>
              <a:ext cx="1604659" cy="276992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7" name="Text Box 4">
            <a:extLst>
              <a:ext uri="{FF2B5EF4-FFF2-40B4-BE49-F238E27FC236}">
                <a16:creationId xmlns:a16="http://schemas.microsoft.com/office/drawing/2014/main" id="{87431F4F-A7E4-47F9-BAAC-DD442B4BC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340768"/>
            <a:ext cx="7364412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Objectif : ne ramener chaque donnée qu’une seule fois en local</a:t>
            </a:r>
          </a:p>
          <a:p>
            <a:pPr algn="l"/>
            <a:r>
              <a:rPr lang="fr-FR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Principe : tables partagées, et accès aux même cases</a:t>
            </a:r>
          </a:p>
          <a:p>
            <a:pPr algn="l"/>
            <a:r>
              <a:rPr lang="fr-FR" sz="2000" dirty="0" err="1">
                <a:solidFill>
                  <a:srgbClr val="0000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Hyp</a:t>
            </a:r>
            <a:r>
              <a:rPr lang="fr-FR" sz="2000" dirty="0">
                <a:solidFill>
                  <a:srgbClr val="0000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: </a:t>
            </a:r>
            <a:r>
              <a:rPr lang="fr-FR" sz="1800" dirty="0" err="1">
                <a:solidFill>
                  <a:srgbClr val="0000FF"/>
                </a:solidFill>
                <a:latin typeface="Arial" charset="0"/>
                <a:ea typeface="Arial Unicode MS" pitchFamily="34" charset="-128"/>
                <a:cs typeface="Arial" charset="0"/>
              </a:rPr>
              <a:t>Nd</a:t>
            </a:r>
            <a:r>
              <a:rPr lang="fr-FR" sz="1800" dirty="0">
                <a:solidFill>
                  <a:srgbClr val="0000FF"/>
                </a:solidFill>
                <a:latin typeface="Arial" charset="0"/>
                <a:ea typeface="Arial Unicode MS" pitchFamily="34" charset="-128"/>
                <a:cs typeface="Arial" charset="0"/>
              </a:rPr>
              <a:t> </a:t>
            </a:r>
            <a:r>
              <a:rPr lang="fr-FR" sz="2000" b="1" dirty="0">
                <a:solidFill>
                  <a:srgbClr val="FF0000"/>
                </a:solidFill>
                <a:latin typeface="Arial" charset="0"/>
                <a:ea typeface="Arial Unicode MS" pitchFamily="34" charset="-128"/>
                <a:cs typeface="Arial" charset="0"/>
              </a:rPr>
              <a:t>≠</a:t>
            </a:r>
            <a:r>
              <a:rPr lang="fr-FR" sz="1800" dirty="0">
                <a:solidFill>
                  <a:srgbClr val="0000FF"/>
                </a:solidFill>
                <a:latin typeface="Arial" charset="0"/>
                <a:ea typeface="Arial Unicode MS" pitchFamily="34" charset="-128"/>
                <a:cs typeface="Arial" charset="0"/>
              </a:rPr>
              <a:t> k*</a:t>
            </a:r>
            <a:r>
              <a:rPr lang="fr-FR" sz="1800" dirty="0">
                <a:solidFill>
                  <a:srgbClr val="0000FF"/>
                </a:solidFill>
                <a:latin typeface="Arial" charset="0"/>
                <a:cs typeface="Arial" charset="0"/>
              </a:rPr>
              <a:t>BLOCK_</a:t>
            </a:r>
            <a:r>
              <a:rPr lang="fr-FR" sz="1800" noProof="1">
                <a:solidFill>
                  <a:srgbClr val="0000FF"/>
                </a:solidFill>
                <a:latin typeface="Arial" charset="0"/>
                <a:cs typeface="Arial" charset="0"/>
              </a:rPr>
              <a:t>S</a:t>
            </a:r>
            <a:r>
              <a:rPr lang="fr-FR" sz="1800" dirty="0">
                <a:solidFill>
                  <a:srgbClr val="0000FF"/>
                </a:solidFill>
                <a:latin typeface="Arial" charset="0"/>
                <a:cs typeface="Arial" charset="0"/>
              </a:rPr>
              <a:t>IZE_</a:t>
            </a:r>
            <a:r>
              <a:rPr lang="fr-FR" sz="1800" noProof="1">
                <a:solidFill>
                  <a:srgbClr val="0000FF"/>
                </a:solidFill>
                <a:latin typeface="Arial" charset="0"/>
                <a:cs typeface="Arial" charset="0"/>
              </a:rPr>
              <a:t>X </a:t>
            </a:r>
            <a:endParaRPr lang="fr-FR" sz="2000" dirty="0">
              <a:solidFill>
                <a:srgbClr val="0000FF"/>
              </a:solidFill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2458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0" y="1035050"/>
            <a:ext cx="86248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2000" b="1" dirty="0" err="1">
                <a:latin typeface="Arial" charset="0"/>
                <a:cs typeface="Arial" charset="0"/>
              </a:rPr>
              <a:t>Kernel</a:t>
            </a:r>
            <a:r>
              <a:rPr lang="fr-FR" sz="2000" b="1" dirty="0">
                <a:latin typeface="Arial" charset="0"/>
                <a:cs typeface="Arial" charset="0"/>
              </a:rPr>
              <a:t> utilisant la mémoire </a:t>
            </a:r>
            <a:r>
              <a:rPr lang="fr-FR" sz="2000" b="1" i="1" dirty="0" err="1">
                <a:latin typeface="Arial" charset="0"/>
                <a:cs typeface="Arial" charset="0"/>
              </a:rPr>
              <a:t>shared</a:t>
            </a:r>
            <a:r>
              <a:rPr lang="fr-FR" sz="2000" b="1" i="1" dirty="0">
                <a:latin typeface="Arial" charset="0"/>
                <a:cs typeface="Arial" charset="0"/>
              </a:rPr>
              <a:t> </a:t>
            </a:r>
            <a:r>
              <a:rPr lang="fr-FR" sz="2000" b="1" dirty="0">
                <a:latin typeface="Arial" charset="0"/>
                <a:cs typeface="Arial" charset="0"/>
              </a:rPr>
              <a:t>et partageant les données – v2  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395288" y="1340768"/>
            <a:ext cx="7364412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Objectif : ne ramener chaque donnée qu’une seule fois en local</a:t>
            </a:r>
          </a:p>
          <a:p>
            <a:pPr algn="l"/>
            <a:r>
              <a:rPr lang="fr-FR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Principe : tables partagées, et accès aux même cases</a:t>
            </a:r>
          </a:p>
          <a:p>
            <a:pPr algn="l"/>
            <a:r>
              <a:rPr lang="fr-FR" sz="2000" dirty="0" err="1">
                <a:solidFill>
                  <a:srgbClr val="0000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Hyp</a:t>
            </a:r>
            <a:r>
              <a:rPr lang="fr-FR" sz="2000" dirty="0">
                <a:solidFill>
                  <a:srgbClr val="0000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: </a:t>
            </a:r>
            <a:r>
              <a:rPr lang="fr-FR" sz="1800" dirty="0" err="1">
                <a:solidFill>
                  <a:srgbClr val="0000FF"/>
                </a:solidFill>
                <a:latin typeface="Arial" charset="0"/>
                <a:ea typeface="Arial Unicode MS" pitchFamily="34" charset="-128"/>
                <a:cs typeface="Arial" charset="0"/>
              </a:rPr>
              <a:t>Nd</a:t>
            </a:r>
            <a:r>
              <a:rPr lang="fr-FR" sz="1800" dirty="0">
                <a:solidFill>
                  <a:srgbClr val="0000FF"/>
                </a:solidFill>
                <a:latin typeface="Arial" charset="0"/>
                <a:ea typeface="Arial Unicode MS" pitchFamily="34" charset="-128"/>
                <a:cs typeface="Arial" charset="0"/>
              </a:rPr>
              <a:t> </a:t>
            </a:r>
            <a:r>
              <a:rPr lang="fr-FR" sz="2000" b="1" dirty="0">
                <a:solidFill>
                  <a:srgbClr val="FF0000"/>
                </a:solidFill>
                <a:latin typeface="Arial" charset="0"/>
                <a:ea typeface="Arial Unicode MS" pitchFamily="34" charset="-128"/>
                <a:cs typeface="Arial" charset="0"/>
              </a:rPr>
              <a:t>≠</a:t>
            </a:r>
            <a:r>
              <a:rPr lang="fr-FR" sz="1800" dirty="0">
                <a:solidFill>
                  <a:srgbClr val="0000FF"/>
                </a:solidFill>
                <a:latin typeface="Arial" charset="0"/>
                <a:ea typeface="Arial Unicode MS" pitchFamily="34" charset="-128"/>
                <a:cs typeface="Arial" charset="0"/>
              </a:rPr>
              <a:t> k*</a:t>
            </a:r>
            <a:r>
              <a:rPr lang="fr-FR" sz="1800" dirty="0">
                <a:solidFill>
                  <a:srgbClr val="0000FF"/>
                </a:solidFill>
                <a:latin typeface="Arial" charset="0"/>
                <a:cs typeface="Arial" charset="0"/>
              </a:rPr>
              <a:t>BLOCK_</a:t>
            </a:r>
            <a:r>
              <a:rPr lang="fr-FR" sz="1800" noProof="1">
                <a:solidFill>
                  <a:srgbClr val="0000FF"/>
                </a:solidFill>
                <a:latin typeface="Arial" charset="0"/>
                <a:cs typeface="Arial" charset="0"/>
              </a:rPr>
              <a:t>S</a:t>
            </a:r>
            <a:r>
              <a:rPr lang="fr-FR" sz="1800" dirty="0">
                <a:solidFill>
                  <a:srgbClr val="0000FF"/>
                </a:solidFill>
                <a:latin typeface="Arial" charset="0"/>
                <a:cs typeface="Arial" charset="0"/>
              </a:rPr>
              <a:t>IZE_</a:t>
            </a:r>
            <a:r>
              <a:rPr lang="fr-FR" sz="1800" noProof="1">
                <a:solidFill>
                  <a:srgbClr val="0000FF"/>
                </a:solidFill>
                <a:latin typeface="Arial" charset="0"/>
                <a:cs typeface="Arial" charset="0"/>
              </a:rPr>
              <a:t>X </a:t>
            </a:r>
            <a:endParaRPr lang="fr-FR" sz="2000" dirty="0">
              <a:solidFill>
                <a:srgbClr val="0000FF"/>
              </a:solidFill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35496" y="2337985"/>
            <a:ext cx="9090025" cy="4564711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75000"/>
              </a:lnSpc>
            </a:pPr>
            <a:r>
              <a:rPr lang="fr-FR" sz="18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75000"/>
              </a:lnSpc>
            </a:pPr>
            <a:r>
              <a:rPr lang="fr-FR" sz="1800" b="1" dirty="0">
                <a:latin typeface="Courier New" pitchFamily="49" charset="0"/>
              </a:rPr>
              <a:t> ………</a:t>
            </a:r>
          </a:p>
          <a:p>
            <a:pPr algn="l">
              <a:lnSpc>
                <a:spcPct val="75000"/>
              </a:lnSpc>
            </a:pPr>
            <a:endParaRPr lang="fr-FR" sz="800" b="1" dirty="0">
              <a:latin typeface="Courier New" pitchFamily="49" charset="0"/>
            </a:endParaRPr>
          </a:p>
          <a:p>
            <a:pPr algn="l">
              <a:lnSpc>
                <a:spcPct val="75000"/>
              </a:lnSpc>
            </a:pPr>
            <a:endParaRPr lang="fr-FR" sz="800" dirty="0">
              <a:latin typeface="Courier New" pitchFamily="49" charset="0"/>
            </a:endParaRPr>
          </a:p>
          <a:p>
            <a:pPr algn="l">
              <a:lnSpc>
                <a:spcPct val="75000"/>
              </a:lnSpc>
            </a:pPr>
            <a:r>
              <a:rPr lang="fr-FR" sz="1800" b="1" dirty="0">
                <a:solidFill>
                  <a:schemeClr val="accent2"/>
                </a:solidFill>
                <a:latin typeface="Courier New" pitchFamily="49" charset="0"/>
              </a:rPr>
              <a:t> if (</a:t>
            </a:r>
            <a:r>
              <a:rPr lang="fr-FR" sz="1800" b="1" noProof="1">
                <a:solidFill>
                  <a:schemeClr val="accent2"/>
                </a:solidFill>
                <a:latin typeface="Courier New" pitchFamily="49" charset="0"/>
              </a:rPr>
              <a:t>idx &gt; 0 &amp;&amp; idx &lt; Nd-1 </a:t>
            </a:r>
            <a:r>
              <a:rPr lang="fr-FR" sz="1800" b="1" noProof="1">
                <a:solidFill>
                  <a:srgbClr val="FF0000"/>
                </a:solidFill>
                <a:latin typeface="Courier New" pitchFamily="49" charset="0"/>
              </a:rPr>
              <a:t>/* &amp;&amp; idx &lt; Nd */</a:t>
            </a:r>
            <a:r>
              <a:rPr lang="fr-FR" sz="1800" b="1" noProof="1">
                <a:solidFill>
                  <a:schemeClr val="accent2"/>
                </a:solidFill>
                <a:latin typeface="Courier New" pitchFamily="49" charset="0"/>
              </a:rPr>
              <a:t>) {</a:t>
            </a:r>
          </a:p>
          <a:p>
            <a:pPr algn="l">
              <a:lnSpc>
                <a:spcPct val="75000"/>
              </a:lnSpc>
            </a:pPr>
            <a:r>
              <a:rPr lang="fr-FR" sz="1800" b="1" noProof="1">
                <a:solidFill>
                  <a:srgbClr val="009900"/>
                </a:solidFill>
                <a:latin typeface="Courier New" pitchFamily="49" charset="0"/>
              </a:rPr>
              <a:t>   </a:t>
            </a:r>
            <a:r>
              <a:rPr lang="fr-FR" sz="1800" b="1" i="1" noProof="1">
                <a:solidFill>
                  <a:srgbClr val="996633"/>
                </a:solidFill>
                <a:latin typeface="Courier New" pitchFamily="49" charset="0"/>
              </a:rPr>
              <a:t>// Compute the left and right values</a:t>
            </a:r>
          </a:p>
          <a:p>
            <a:pPr algn="l">
              <a:lnSpc>
                <a:spcPct val="75000"/>
              </a:lnSpc>
            </a:pPr>
            <a:r>
              <a:rPr lang="fr-FR" sz="1800" b="1" noProof="1">
                <a:latin typeface="Courier New" pitchFamily="49" charset="0"/>
              </a:rPr>
              <a:t>   float left, right;</a:t>
            </a:r>
          </a:p>
          <a:p>
            <a:pPr algn="l">
              <a:lnSpc>
                <a:spcPct val="75000"/>
              </a:lnSpc>
            </a:pPr>
            <a:r>
              <a:rPr lang="fr-FR" sz="1800" b="1" noProof="1">
                <a:solidFill>
                  <a:srgbClr val="009900"/>
                </a:solidFill>
                <a:latin typeface="Courier New" pitchFamily="49" charset="0"/>
              </a:rPr>
              <a:t>   if (threadIdx.x == 0) </a:t>
            </a:r>
          </a:p>
          <a:p>
            <a:pPr algn="l">
              <a:lnSpc>
                <a:spcPct val="75000"/>
              </a:lnSpc>
            </a:pPr>
            <a:r>
              <a:rPr lang="fr-FR" sz="1800" b="1" noProof="1">
                <a:latin typeface="Courier New" pitchFamily="49" charset="0"/>
              </a:rPr>
              <a:t>     left = InGPU[idx-1]; </a:t>
            </a:r>
          </a:p>
          <a:p>
            <a:pPr algn="l">
              <a:lnSpc>
                <a:spcPct val="75000"/>
              </a:lnSpc>
            </a:pPr>
            <a:r>
              <a:rPr lang="fr-FR" sz="1800" b="1" noProof="1">
                <a:latin typeface="Courier New" pitchFamily="49" charset="0"/>
              </a:rPr>
              <a:t>   else </a:t>
            </a:r>
          </a:p>
          <a:p>
            <a:pPr algn="l">
              <a:lnSpc>
                <a:spcPct val="75000"/>
              </a:lnSpc>
            </a:pPr>
            <a:r>
              <a:rPr lang="fr-FR" sz="1800" b="1" noProof="1">
                <a:latin typeface="Courier New" pitchFamily="49" charset="0"/>
              </a:rPr>
              <a:t>     left = </a:t>
            </a:r>
            <a:r>
              <a:rPr lang="fr-FR" sz="1800" b="1" dirty="0">
                <a:latin typeface="Courier New" pitchFamily="49" charset="0"/>
              </a:rPr>
              <a:t>data[</a:t>
            </a:r>
            <a:r>
              <a:rPr lang="fr-FR" sz="1800" b="1" noProof="1">
                <a:latin typeface="Courier New" pitchFamily="49" charset="0"/>
              </a:rPr>
              <a:t>threadIdx.x</a:t>
            </a:r>
            <a:r>
              <a:rPr lang="fr-FR" sz="1800" b="1" dirty="0">
                <a:latin typeface="Courier New" pitchFamily="49" charset="0"/>
              </a:rPr>
              <a:t>-1];</a:t>
            </a:r>
          </a:p>
          <a:p>
            <a:pPr algn="l">
              <a:lnSpc>
                <a:spcPct val="75000"/>
              </a:lnSpc>
            </a:pPr>
            <a:r>
              <a:rPr lang="fr-FR" sz="1800" b="1" dirty="0">
                <a:solidFill>
                  <a:srgbClr val="009900"/>
                </a:solidFill>
                <a:latin typeface="Courier New" pitchFamily="49" charset="0"/>
              </a:rPr>
              <a:t>   if </a:t>
            </a:r>
            <a:r>
              <a:rPr lang="fr-FR" sz="1800" b="1" noProof="1">
                <a:solidFill>
                  <a:srgbClr val="009900"/>
                </a:solidFill>
                <a:latin typeface="Courier New" pitchFamily="49" charset="0"/>
              </a:rPr>
              <a:t>(threadIdx.x == </a:t>
            </a:r>
            <a:r>
              <a:rPr lang="fr-FR" sz="1800" b="1" dirty="0">
                <a:solidFill>
                  <a:srgbClr val="009900"/>
                </a:solidFill>
                <a:latin typeface="Courier New" pitchFamily="49" charset="0"/>
              </a:rPr>
              <a:t>BLOCK_</a:t>
            </a:r>
            <a:r>
              <a:rPr lang="fr-FR" sz="1800" b="1" noProof="1">
                <a:solidFill>
                  <a:srgbClr val="009900"/>
                </a:solidFill>
                <a:latin typeface="Courier New" pitchFamily="49" charset="0"/>
              </a:rPr>
              <a:t>S</a:t>
            </a:r>
            <a:r>
              <a:rPr lang="fr-FR" sz="1800" b="1" dirty="0">
                <a:solidFill>
                  <a:srgbClr val="009900"/>
                </a:solidFill>
                <a:latin typeface="Courier New" pitchFamily="49" charset="0"/>
              </a:rPr>
              <a:t>IZE_</a:t>
            </a:r>
            <a:r>
              <a:rPr lang="fr-FR" sz="1800" b="1" noProof="1">
                <a:solidFill>
                  <a:srgbClr val="009900"/>
                </a:solidFill>
                <a:latin typeface="Courier New" pitchFamily="49" charset="0"/>
              </a:rPr>
              <a:t>X-1) </a:t>
            </a:r>
          </a:p>
          <a:p>
            <a:pPr algn="l">
              <a:lnSpc>
                <a:spcPct val="75000"/>
              </a:lnSpc>
            </a:pPr>
            <a:r>
              <a:rPr lang="fr-FR" sz="1800" b="1" noProof="1">
                <a:latin typeface="Courier New" pitchFamily="49" charset="0"/>
              </a:rPr>
              <a:t>     right = InGPU[idx+1]; </a:t>
            </a:r>
          </a:p>
          <a:p>
            <a:pPr algn="l">
              <a:lnSpc>
                <a:spcPct val="75000"/>
              </a:lnSpc>
            </a:pPr>
            <a:r>
              <a:rPr lang="fr-FR" sz="1800" b="1" noProof="1">
                <a:latin typeface="Courier New" pitchFamily="49" charset="0"/>
              </a:rPr>
              <a:t>   else </a:t>
            </a:r>
          </a:p>
          <a:p>
            <a:pPr algn="l">
              <a:lnSpc>
                <a:spcPct val="75000"/>
              </a:lnSpc>
            </a:pPr>
            <a:r>
              <a:rPr lang="fr-FR" sz="1800" b="1" noProof="1">
                <a:latin typeface="Courier New" pitchFamily="49" charset="0"/>
              </a:rPr>
              <a:t>     right = </a:t>
            </a:r>
            <a:r>
              <a:rPr lang="fr-FR" sz="1800" b="1" dirty="0">
                <a:latin typeface="Courier New" pitchFamily="49" charset="0"/>
              </a:rPr>
              <a:t>data[</a:t>
            </a:r>
            <a:r>
              <a:rPr lang="fr-FR" sz="1800" b="1" noProof="1">
                <a:latin typeface="Courier New" pitchFamily="49" charset="0"/>
              </a:rPr>
              <a:t>threadIdx.x+</a:t>
            </a:r>
            <a:r>
              <a:rPr lang="fr-FR" sz="1800" b="1" dirty="0">
                <a:latin typeface="Courier New" pitchFamily="49" charset="0"/>
              </a:rPr>
              <a:t>1];</a:t>
            </a:r>
          </a:p>
          <a:p>
            <a:pPr algn="l">
              <a:lnSpc>
                <a:spcPct val="75000"/>
              </a:lnSpc>
            </a:pP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  //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Compute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result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</a:t>
            </a:r>
          </a:p>
          <a:p>
            <a:pPr algn="l">
              <a:lnSpc>
                <a:spcPct val="75000"/>
              </a:lnSpc>
            </a:pP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  </a:t>
            </a:r>
            <a:r>
              <a:rPr lang="fr-FR" sz="1800" b="1" dirty="0" err="1">
                <a:latin typeface="Courier New" pitchFamily="49" charset="0"/>
              </a:rPr>
              <a:t>res</a:t>
            </a:r>
            <a:r>
              <a:rPr lang="fr-FR" sz="1800" b="1" dirty="0">
                <a:latin typeface="Courier New" pitchFamily="49" charset="0"/>
              </a:rPr>
              <a:t>[</a:t>
            </a:r>
            <a:r>
              <a:rPr lang="fr-FR" sz="1800" b="1" noProof="1">
                <a:latin typeface="Courier New" pitchFamily="49" charset="0"/>
              </a:rPr>
              <a:t>threadIdx.x</a:t>
            </a:r>
            <a:r>
              <a:rPr lang="fr-FR" sz="1800" b="1" dirty="0">
                <a:latin typeface="Courier New" pitchFamily="49" charset="0"/>
              </a:rPr>
              <a:t>] = </a:t>
            </a:r>
            <a:r>
              <a:rPr lang="fr-FR" sz="1800" b="1" dirty="0" err="1">
                <a:latin typeface="Courier New" pitchFamily="49" charset="0"/>
              </a:rPr>
              <a:t>left</a:t>
            </a:r>
            <a:r>
              <a:rPr lang="fr-FR" sz="1800" b="1" dirty="0">
                <a:latin typeface="Courier New" pitchFamily="49" charset="0"/>
              </a:rPr>
              <a:t>*0.25f + data[</a:t>
            </a:r>
            <a:r>
              <a:rPr lang="fr-FR" sz="1800" b="1" noProof="1">
                <a:latin typeface="Courier New" pitchFamily="49" charset="0"/>
              </a:rPr>
              <a:t>threadIdx.x</a:t>
            </a:r>
            <a:r>
              <a:rPr lang="fr-FR" sz="1800" b="1" dirty="0">
                <a:latin typeface="Courier New" pitchFamily="49" charset="0"/>
              </a:rPr>
              <a:t>]*0.5f +</a:t>
            </a:r>
          </a:p>
          <a:p>
            <a:pPr algn="l">
              <a:lnSpc>
                <a:spcPct val="75000"/>
              </a:lnSpc>
            </a:pPr>
            <a:r>
              <a:rPr lang="fr-FR" sz="1800" b="1" dirty="0">
                <a:latin typeface="Courier New" pitchFamily="49" charset="0"/>
              </a:rPr>
              <a:t>                      right*0.25f;</a:t>
            </a:r>
          </a:p>
          <a:p>
            <a:pPr algn="l">
              <a:lnSpc>
                <a:spcPct val="75000"/>
              </a:lnSpc>
            </a:pPr>
            <a:r>
              <a:rPr lang="fr-FR" sz="1800" b="1" dirty="0">
                <a:latin typeface="Courier New" pitchFamily="49" charset="0"/>
              </a:rPr>
              <a:t>   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//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Write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result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in the global memory</a:t>
            </a:r>
            <a:r>
              <a:rPr lang="fr-FR" sz="18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75000"/>
              </a:lnSpc>
            </a:pPr>
            <a:r>
              <a:rPr lang="fr-FR" sz="1800" b="1" dirty="0">
                <a:latin typeface="Courier New" pitchFamily="49" charset="0"/>
              </a:rPr>
              <a:t>   </a:t>
            </a:r>
            <a:r>
              <a:rPr lang="fr-FR" sz="1800" b="1" dirty="0" err="1">
                <a:latin typeface="Courier New" pitchFamily="49" charset="0"/>
              </a:rPr>
              <a:t>OutGPU</a:t>
            </a:r>
            <a:r>
              <a:rPr lang="fr-FR" sz="1800" b="1" dirty="0">
                <a:latin typeface="Courier New" pitchFamily="49" charset="0"/>
              </a:rPr>
              <a:t>[</a:t>
            </a:r>
            <a:r>
              <a:rPr lang="fr-FR" sz="1800" b="1" dirty="0" err="1">
                <a:latin typeface="Courier New" pitchFamily="49" charset="0"/>
              </a:rPr>
              <a:t>idx</a:t>
            </a:r>
            <a:r>
              <a:rPr lang="fr-FR" sz="1800" b="1" dirty="0">
                <a:latin typeface="Courier New" pitchFamily="49" charset="0"/>
              </a:rPr>
              <a:t>] = </a:t>
            </a:r>
            <a:r>
              <a:rPr lang="fr-FR" sz="1800" b="1" dirty="0" err="1">
                <a:latin typeface="Courier New" pitchFamily="49" charset="0"/>
              </a:rPr>
              <a:t>res</a:t>
            </a:r>
            <a:r>
              <a:rPr lang="fr-FR" sz="1800" b="1" dirty="0">
                <a:latin typeface="Courier New" pitchFamily="49" charset="0"/>
              </a:rPr>
              <a:t>[</a:t>
            </a:r>
            <a:r>
              <a:rPr lang="fr-FR" sz="1800" b="1" noProof="1">
                <a:latin typeface="Courier New" pitchFamily="49" charset="0"/>
              </a:rPr>
              <a:t>threadIdx.x</a:t>
            </a:r>
            <a:r>
              <a:rPr lang="fr-FR" sz="1800" b="1" dirty="0">
                <a:latin typeface="Courier New" pitchFamily="49" charset="0"/>
              </a:rPr>
              <a:t>]; </a:t>
            </a:r>
          </a:p>
          <a:p>
            <a:pPr algn="l">
              <a:lnSpc>
                <a:spcPct val="75000"/>
              </a:lnSpc>
            </a:pPr>
            <a:r>
              <a:rPr lang="fr-FR" sz="1800" b="1" dirty="0">
                <a:solidFill>
                  <a:schemeClr val="accent2"/>
                </a:solidFill>
                <a:latin typeface="Courier New" pitchFamily="49" charset="0"/>
              </a:rPr>
              <a:t> }</a:t>
            </a:r>
          </a:p>
          <a:p>
            <a:pPr algn="l">
              <a:lnSpc>
                <a:spcPct val="75000"/>
              </a:lnSpc>
            </a:pPr>
            <a:r>
              <a:rPr lang="fr-FR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41991" name="ZoneTexte 15"/>
          <p:cNvSpPr txBox="1">
            <a:spLocks noChangeArrowheads="1"/>
          </p:cNvSpPr>
          <p:nvPr/>
        </p:nvSpPr>
        <p:spPr bwMode="auto">
          <a:xfrm>
            <a:off x="5722887" y="5745163"/>
            <a:ext cx="341952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fr-FR" sz="2000" dirty="0">
                <a:solidFill>
                  <a:srgbClr val="0000FF"/>
                </a:solidFill>
                <a:latin typeface="Arial" charset="0"/>
                <a:cs typeface="Arial" charset="0"/>
              </a:rPr>
              <a:t>Les blocs sont juxtaposés </a:t>
            </a:r>
          </a:p>
          <a:p>
            <a:pPr algn="r"/>
            <a:r>
              <a:rPr lang="fr-FR" sz="2000" dirty="0">
                <a:solidFill>
                  <a:srgbClr val="0000FF"/>
                </a:solidFill>
                <a:latin typeface="Arial" charset="0"/>
                <a:cs typeface="Arial" charset="0"/>
              </a:rPr>
              <a:t>mais le dernier bloc déborde</a:t>
            </a:r>
          </a:p>
        </p:txBody>
      </p:sp>
      <p:sp>
        <p:nvSpPr>
          <p:cNvPr id="41992" name="Text Box 15"/>
          <p:cNvSpPr txBox="1">
            <a:spLocks noChangeArrowheads="1"/>
          </p:cNvSpPr>
          <p:nvPr/>
        </p:nvSpPr>
        <p:spPr bwMode="auto">
          <a:xfrm>
            <a:off x="4072128" y="1988840"/>
            <a:ext cx="5000435" cy="92333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fr-FR" sz="1800" b="1" dirty="0" err="1">
                <a:latin typeface="Courier New" pitchFamily="49" charset="0"/>
              </a:rPr>
              <a:t>Db</a:t>
            </a:r>
            <a:r>
              <a:rPr lang="fr-FR" sz="1800" b="1" dirty="0">
                <a:latin typeface="Courier New" pitchFamily="49" charset="0"/>
              </a:rPr>
              <a:t> = {BLOCK_</a:t>
            </a:r>
            <a:r>
              <a:rPr lang="fr-FR" sz="1800" b="1" noProof="1">
                <a:latin typeface="Courier New" pitchFamily="49" charset="0"/>
              </a:rPr>
              <a:t>S</a:t>
            </a:r>
            <a:r>
              <a:rPr lang="fr-FR" sz="1800" b="1" dirty="0">
                <a:latin typeface="Courier New" pitchFamily="49" charset="0"/>
              </a:rPr>
              <a:t>IZE_</a:t>
            </a:r>
            <a:r>
              <a:rPr lang="fr-FR" sz="1800" b="1" noProof="1">
                <a:latin typeface="Courier New" pitchFamily="49" charset="0"/>
              </a:rPr>
              <a:t>X</a:t>
            </a:r>
            <a:r>
              <a:rPr lang="fr-FR" sz="1800" b="1" dirty="0">
                <a:latin typeface="Courier New" pitchFamily="49" charset="0"/>
              </a:rPr>
              <a:t>,1,1}</a:t>
            </a:r>
          </a:p>
          <a:p>
            <a:pPr algn="l"/>
            <a:r>
              <a:rPr lang="fr-FR" sz="1800" b="1" dirty="0">
                <a:latin typeface="Courier New" pitchFamily="49" charset="0"/>
              </a:rPr>
              <a:t>Dg = {</a:t>
            </a:r>
            <a:r>
              <a:rPr lang="fr-FR" sz="1800" b="1" dirty="0" err="1">
                <a:latin typeface="Courier New" pitchFamily="49" charset="0"/>
              </a:rPr>
              <a:t>Nd</a:t>
            </a:r>
            <a:r>
              <a:rPr lang="fr-FR" sz="1800" b="1" dirty="0">
                <a:latin typeface="Courier New" pitchFamily="49" charset="0"/>
              </a:rPr>
              <a:t>/(BLOCK_</a:t>
            </a:r>
            <a:r>
              <a:rPr lang="fr-FR" sz="1800" b="1" noProof="1">
                <a:latin typeface="Courier New" pitchFamily="49" charset="0"/>
              </a:rPr>
              <a:t>S</a:t>
            </a:r>
            <a:r>
              <a:rPr lang="fr-FR" sz="1800" b="1" dirty="0">
                <a:latin typeface="Courier New" pitchFamily="49" charset="0"/>
              </a:rPr>
              <a:t>IZE_</a:t>
            </a:r>
            <a:r>
              <a:rPr lang="fr-FR" sz="1800" b="1" noProof="1">
                <a:latin typeface="Courier New" pitchFamily="49" charset="0"/>
              </a:rPr>
              <a:t>X)+</a:t>
            </a:r>
          </a:p>
          <a:p>
            <a:pPr algn="l"/>
            <a:r>
              <a:rPr lang="fr-FR" sz="1800" b="1" noProof="1">
                <a:latin typeface="Courier New" pitchFamily="49" charset="0"/>
              </a:rPr>
              <a:t>     (Nd%</a:t>
            </a:r>
            <a:r>
              <a:rPr lang="fr-FR" sz="1800" b="1" dirty="0">
                <a:latin typeface="Courier New" pitchFamily="49" charset="0"/>
              </a:rPr>
              <a:t>BLOCK_</a:t>
            </a:r>
            <a:r>
              <a:rPr lang="fr-FR" sz="1800" b="1" noProof="1">
                <a:latin typeface="Courier New" pitchFamily="49" charset="0"/>
              </a:rPr>
              <a:t>S</a:t>
            </a:r>
            <a:r>
              <a:rPr lang="fr-FR" sz="1800" b="1" dirty="0">
                <a:latin typeface="Courier New" pitchFamily="49" charset="0"/>
              </a:rPr>
              <a:t>IZE_</a:t>
            </a:r>
            <a:r>
              <a:rPr lang="fr-FR" sz="1800" b="1" noProof="1">
                <a:latin typeface="Courier New" pitchFamily="49" charset="0"/>
              </a:rPr>
              <a:t>X ? 1 : 0)</a:t>
            </a:r>
            <a:r>
              <a:rPr lang="fr-FR" sz="1800" b="1" dirty="0">
                <a:latin typeface="Courier New" pitchFamily="49" charset="0"/>
              </a:rPr>
              <a:t>,1,1}</a:t>
            </a:r>
          </a:p>
        </p:txBody>
      </p:sp>
      <p:grpSp>
        <p:nvGrpSpPr>
          <p:cNvPr id="14" name="Groupe 13"/>
          <p:cNvGrpSpPr/>
          <p:nvPr/>
        </p:nvGrpSpPr>
        <p:grpSpPr>
          <a:xfrm>
            <a:off x="4281244" y="6392118"/>
            <a:ext cx="4778610" cy="349250"/>
            <a:chOff x="4281244" y="6464126"/>
            <a:chExt cx="4778610" cy="349250"/>
          </a:xfrm>
        </p:grpSpPr>
        <p:sp>
          <p:nvSpPr>
            <p:cNvPr id="15" name="Rectangle 14"/>
            <p:cNvSpPr/>
            <p:nvPr/>
          </p:nvSpPr>
          <p:spPr bwMode="auto">
            <a:xfrm>
              <a:off x="4284419" y="6464126"/>
              <a:ext cx="4643437" cy="3492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grpSp>
          <p:nvGrpSpPr>
            <p:cNvPr id="16" name="Groupe 15"/>
            <p:cNvGrpSpPr/>
            <p:nvPr/>
          </p:nvGrpSpPr>
          <p:grpSpPr>
            <a:xfrm>
              <a:off x="4281244" y="6526038"/>
              <a:ext cx="4646612" cy="204788"/>
              <a:chOff x="4411663" y="6486525"/>
              <a:chExt cx="4646612" cy="204788"/>
            </a:xfrm>
          </p:grpSpPr>
          <p:sp>
            <p:nvSpPr>
              <p:cNvPr id="21" name="Rectangle 20"/>
              <p:cNvSpPr/>
              <p:nvPr/>
            </p:nvSpPr>
            <p:spPr bwMode="auto">
              <a:xfrm>
                <a:off x="4527550" y="6486525"/>
                <a:ext cx="4414838" cy="2047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4411663" y="6486525"/>
                <a:ext cx="115887" cy="204788"/>
              </a:xfrm>
              <a:prstGeom prst="rect">
                <a:avLst/>
              </a:prstGeom>
              <a:pattFill prst="wdUpDiag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8942388" y="6486525"/>
                <a:ext cx="115887" cy="204788"/>
              </a:xfrm>
              <a:prstGeom prst="rect">
                <a:avLst/>
              </a:prstGeom>
              <a:pattFill prst="wdUpDiag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4281244" y="6493431"/>
              <a:ext cx="1590110" cy="286796"/>
            </a:xfrm>
            <a:prstGeom prst="rect">
              <a:avLst/>
            </a:prstGeom>
            <a:noFill/>
            <a:ln w="28575" algn="ctr">
              <a:solidFill>
                <a:srgbClr val="FF99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7476020" y="6503047"/>
              <a:ext cx="1583834" cy="276992"/>
            </a:xfrm>
            <a:prstGeom prst="rect">
              <a:avLst/>
            </a:prstGeom>
            <a:noFill/>
            <a:ln w="28575" algn="ctr">
              <a:solidFill>
                <a:srgbClr val="FF99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5864529" y="6496235"/>
              <a:ext cx="1604659" cy="276992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9" name="Rectangle 2">
            <a:extLst>
              <a:ext uri="{FF2B5EF4-FFF2-40B4-BE49-F238E27FC236}">
                <a16:creationId xmlns:a16="http://schemas.microsoft.com/office/drawing/2014/main" id="{BEBD3796-6E70-4CB5-B57B-D62820E53C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0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dirty="0" err="1"/>
              <a:t>Prog</a:t>
            </a:r>
            <a:r>
              <a:rPr lang="fr-FR" sz="2000" dirty="0"/>
              <a:t>. CUDA synchrone avec la </a:t>
            </a:r>
            <a:r>
              <a:rPr lang="fr-FR" sz="2000" i="1" dirty="0" err="1"/>
              <a:t>shared</a:t>
            </a:r>
            <a:r>
              <a:rPr lang="fr-FR" sz="2000" i="1" dirty="0"/>
              <a:t> memory </a:t>
            </a:r>
            <a:br>
              <a:rPr lang="fr-FR" sz="2000" dirty="0"/>
            </a:br>
            <a:r>
              <a:rPr lang="fr-FR" sz="3800" dirty="0"/>
              <a:t>3 – Moyenne glissante &amp; blocs juxtaposés</a:t>
            </a:r>
            <a:endParaRPr lang="fr-FR" sz="3800" i="1" dirty="0"/>
          </a:p>
        </p:txBody>
      </p:sp>
    </p:spTree>
    <p:extLst>
      <p:ext uri="{BB962C8B-B14F-4D97-AF65-F5344CB8AC3E}">
        <p14:creationId xmlns:p14="http://schemas.microsoft.com/office/powerpoint/2010/main" val="2328857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e 14"/>
          <p:cNvGrpSpPr/>
          <p:nvPr/>
        </p:nvGrpSpPr>
        <p:grpSpPr>
          <a:xfrm>
            <a:off x="229380" y="5680818"/>
            <a:ext cx="4646612" cy="349250"/>
            <a:chOff x="4411663" y="6424613"/>
            <a:chExt cx="4646612" cy="349250"/>
          </a:xfrm>
        </p:grpSpPr>
        <p:sp>
          <p:nvSpPr>
            <p:cNvPr id="16" name="Rectangle 15"/>
            <p:cNvSpPr/>
            <p:nvPr/>
          </p:nvSpPr>
          <p:spPr bwMode="auto">
            <a:xfrm>
              <a:off x="4414838" y="6424613"/>
              <a:ext cx="4643437" cy="3492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grpSp>
          <p:nvGrpSpPr>
            <p:cNvPr id="17" name="Groupe 16"/>
            <p:cNvGrpSpPr/>
            <p:nvPr/>
          </p:nvGrpSpPr>
          <p:grpSpPr>
            <a:xfrm>
              <a:off x="4411663" y="6486525"/>
              <a:ext cx="4646612" cy="204788"/>
              <a:chOff x="4411663" y="6486525"/>
              <a:chExt cx="4646612" cy="204788"/>
            </a:xfrm>
          </p:grpSpPr>
          <p:sp>
            <p:nvSpPr>
              <p:cNvPr id="27" name="Rectangle 26"/>
              <p:cNvSpPr/>
              <p:nvPr/>
            </p:nvSpPr>
            <p:spPr bwMode="auto">
              <a:xfrm>
                <a:off x="4527550" y="6486525"/>
                <a:ext cx="4414838" cy="2047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4411663" y="6486525"/>
                <a:ext cx="115887" cy="204788"/>
              </a:xfrm>
              <a:prstGeom prst="rect">
                <a:avLst/>
              </a:prstGeom>
              <a:pattFill prst="wdUpDiag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 bwMode="auto">
              <a:xfrm>
                <a:off x="8942388" y="6486525"/>
                <a:ext cx="115887" cy="204788"/>
              </a:xfrm>
              <a:prstGeom prst="rect">
                <a:avLst/>
              </a:prstGeom>
              <a:pattFill prst="wdUpDiag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4411663" y="6453918"/>
              <a:ext cx="1590110" cy="286796"/>
            </a:xfrm>
            <a:prstGeom prst="rect">
              <a:avLst/>
            </a:prstGeom>
            <a:noFill/>
            <a:ln w="28575" algn="ctr">
              <a:solidFill>
                <a:srgbClr val="FF99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7455391" y="6464745"/>
              <a:ext cx="1583834" cy="276992"/>
            </a:xfrm>
            <a:prstGeom prst="rect">
              <a:avLst/>
            </a:prstGeom>
            <a:noFill/>
            <a:ln w="28575" algn="ctr">
              <a:solidFill>
                <a:srgbClr val="FF99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5994948" y="6456722"/>
              <a:ext cx="1460443" cy="276992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0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dirty="0" err="1"/>
              <a:t>Prog</a:t>
            </a:r>
            <a:r>
              <a:rPr lang="fr-FR" sz="2000" dirty="0"/>
              <a:t>. CUDA synchrone avec la </a:t>
            </a:r>
            <a:r>
              <a:rPr lang="fr-FR" sz="2000" i="1" dirty="0" err="1"/>
              <a:t>shared</a:t>
            </a:r>
            <a:r>
              <a:rPr lang="fr-FR" sz="2000" i="1" dirty="0"/>
              <a:t> memory </a:t>
            </a:r>
            <a:br>
              <a:rPr lang="fr-FR" sz="2000" dirty="0"/>
            </a:br>
            <a:r>
              <a:rPr lang="fr-FR" sz="3800" dirty="0"/>
              <a:t> 4 - </a:t>
            </a:r>
            <a:r>
              <a:rPr lang="fr-FR" sz="3800" i="1" dirty="0" err="1"/>
              <a:t>Shm</a:t>
            </a:r>
            <a:r>
              <a:rPr lang="fr-FR" sz="3800" i="1" dirty="0"/>
              <a:t> </a:t>
            </a:r>
            <a:r>
              <a:rPr lang="fr-FR" sz="3800" dirty="0"/>
              <a:t>partagée et blocs chevauchants</a:t>
            </a:r>
            <a:endParaRPr lang="fr-FR" sz="3800" i="1" dirty="0"/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0" y="961898"/>
            <a:ext cx="82121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2000" b="1" dirty="0" err="1">
                <a:latin typeface="Arial" charset="0"/>
                <a:cs typeface="Arial" charset="0"/>
              </a:rPr>
              <a:t>Kernel</a:t>
            </a:r>
            <a:r>
              <a:rPr lang="fr-FR" sz="2000" b="1" dirty="0">
                <a:latin typeface="Arial" charset="0"/>
                <a:cs typeface="Arial" charset="0"/>
              </a:rPr>
              <a:t> utilisant la mémoire </a:t>
            </a:r>
            <a:r>
              <a:rPr lang="fr-FR" sz="2000" b="1" i="1" dirty="0" err="1">
                <a:latin typeface="Arial" charset="0"/>
                <a:cs typeface="Arial" charset="0"/>
              </a:rPr>
              <a:t>shared</a:t>
            </a:r>
            <a:r>
              <a:rPr lang="fr-FR" sz="2000" b="1" i="1" dirty="0">
                <a:latin typeface="Arial" charset="0"/>
                <a:cs typeface="Arial" charset="0"/>
              </a:rPr>
              <a:t> </a:t>
            </a:r>
            <a:r>
              <a:rPr lang="fr-FR" sz="2000" b="1" dirty="0">
                <a:latin typeface="Arial" charset="0"/>
                <a:cs typeface="Arial" charset="0"/>
              </a:rPr>
              <a:t>et partageant les données – v3 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34925" y="2227961"/>
            <a:ext cx="9090025" cy="2850011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80000"/>
              </a:lnSpc>
            </a:pPr>
            <a:r>
              <a:rPr lang="fr-FR" sz="1800" b="1" dirty="0" err="1">
                <a:latin typeface="Courier New" pitchFamily="49" charset="0"/>
              </a:rPr>
              <a:t>__global__</a:t>
            </a:r>
            <a:r>
              <a:rPr lang="fr-FR" sz="1800" b="1" dirty="0">
                <a:latin typeface="Courier New" pitchFamily="49" charset="0"/>
              </a:rPr>
              <a:t> </a:t>
            </a:r>
            <a:r>
              <a:rPr lang="fr-FR" sz="1800" b="1" dirty="0" err="1">
                <a:latin typeface="Courier New" pitchFamily="49" charset="0"/>
              </a:rPr>
              <a:t>void</a:t>
            </a:r>
            <a:r>
              <a:rPr lang="fr-FR" sz="1800" b="1" dirty="0">
                <a:latin typeface="Courier New" pitchFamily="49" charset="0"/>
              </a:rPr>
              <a:t> f1(</a:t>
            </a:r>
            <a:r>
              <a:rPr lang="fr-FR" sz="1800" b="1" dirty="0" err="1">
                <a:latin typeface="Courier New" pitchFamily="49" charset="0"/>
              </a:rPr>
              <a:t>void</a:t>
            </a:r>
            <a:r>
              <a:rPr lang="fr-FR" sz="1800" b="1" dirty="0">
                <a:latin typeface="Courier New" pitchFamily="49" charset="0"/>
              </a:rPr>
              <a:t>)</a:t>
            </a:r>
          </a:p>
          <a:p>
            <a:pPr algn="l">
              <a:lnSpc>
                <a:spcPct val="80000"/>
              </a:lnSpc>
            </a:pPr>
            <a:r>
              <a:rPr lang="fr-FR" sz="18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80000"/>
              </a:lnSpc>
            </a:pPr>
            <a:r>
              <a:rPr lang="fr-FR" sz="1800" dirty="0">
                <a:latin typeface="Courier New" pitchFamily="49" charset="0"/>
              </a:rPr>
              <a:t>     ……</a:t>
            </a:r>
          </a:p>
          <a:p>
            <a:pPr algn="l">
              <a:lnSpc>
                <a:spcPct val="80000"/>
              </a:lnSpc>
            </a:pPr>
            <a:endParaRPr lang="fr-FR" sz="800" dirty="0">
              <a:latin typeface="Courier New" pitchFamily="49" charset="0"/>
            </a:endParaRPr>
          </a:p>
          <a:p>
            <a:pPr algn="l">
              <a:lnSpc>
                <a:spcPct val="80000"/>
              </a:lnSpc>
            </a:pPr>
            <a:r>
              <a:rPr lang="fr-FR" sz="1800" b="1" dirty="0">
                <a:latin typeface="Courier New" pitchFamily="49" charset="0"/>
              </a:rPr>
              <a:t>  if (…)</a:t>
            </a:r>
            <a:r>
              <a:rPr lang="fr-FR" sz="1800" b="1" noProof="1">
                <a:latin typeface="Courier New" pitchFamily="49" charset="0"/>
              </a:rPr>
              <a:t> {</a:t>
            </a:r>
            <a:endParaRPr lang="fr-FR" sz="1800" b="1" dirty="0">
              <a:latin typeface="Courier New" pitchFamily="49" charset="0"/>
            </a:endParaRPr>
          </a:p>
          <a:p>
            <a:pPr algn="l">
              <a:lnSpc>
                <a:spcPct val="80000"/>
              </a:lnSpc>
            </a:pP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   //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Compute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result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(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another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computation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example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…)</a:t>
            </a:r>
          </a:p>
          <a:p>
            <a:pPr algn="l">
              <a:lnSpc>
                <a:spcPct val="80000"/>
              </a:lnSpc>
            </a:pPr>
            <a:r>
              <a:rPr lang="fr-FR" sz="1800" b="1" dirty="0">
                <a:latin typeface="Courier New" pitchFamily="49" charset="0"/>
              </a:rPr>
              <a:t>    </a:t>
            </a:r>
            <a:r>
              <a:rPr lang="fr-FR" sz="1800" b="1" dirty="0" err="1">
                <a:solidFill>
                  <a:srgbClr val="FF0000"/>
                </a:solidFill>
                <a:latin typeface="Courier New" pitchFamily="49" charset="0"/>
              </a:rPr>
              <a:t>res</a:t>
            </a:r>
            <a:r>
              <a:rPr lang="fr-FR" sz="1800" b="1" dirty="0">
                <a:solidFill>
                  <a:srgbClr val="FF0000"/>
                </a:solidFill>
                <a:latin typeface="Courier New" pitchFamily="49" charset="0"/>
              </a:rPr>
              <a:t>[</a:t>
            </a:r>
            <a:r>
              <a:rPr lang="fr-FR" sz="1800" b="1" noProof="1">
                <a:solidFill>
                  <a:srgbClr val="FF0000"/>
                </a:solidFill>
                <a:latin typeface="Courier New" pitchFamily="49" charset="0"/>
              </a:rPr>
              <a:t>threadIdx.x</a:t>
            </a:r>
            <a:r>
              <a:rPr lang="fr-FR" sz="1800" b="1" dirty="0">
                <a:solidFill>
                  <a:srgbClr val="FF0000"/>
                </a:solidFill>
                <a:latin typeface="Courier New" pitchFamily="49" charset="0"/>
              </a:rPr>
              <a:t>] = data[</a:t>
            </a:r>
            <a:r>
              <a:rPr lang="fr-FR" sz="1800" b="1" noProof="1">
                <a:solidFill>
                  <a:srgbClr val="FF0000"/>
                </a:solidFill>
                <a:latin typeface="Courier New" pitchFamily="49" charset="0"/>
              </a:rPr>
              <a:t>threadIdx.x</a:t>
            </a:r>
            <a:r>
              <a:rPr lang="fr-FR" sz="1800" b="1" dirty="0">
                <a:solidFill>
                  <a:srgbClr val="FF0000"/>
                </a:solidFill>
                <a:latin typeface="Courier New" pitchFamily="49" charset="0"/>
              </a:rPr>
              <a:t>-1]*0.25f + </a:t>
            </a:r>
          </a:p>
          <a:p>
            <a:pPr algn="l">
              <a:lnSpc>
                <a:spcPct val="80000"/>
              </a:lnSpc>
            </a:pPr>
            <a:r>
              <a:rPr lang="fr-FR" sz="1800" b="1" dirty="0">
                <a:solidFill>
                  <a:srgbClr val="FF0000"/>
                </a:solidFill>
                <a:latin typeface="Courier New" pitchFamily="49" charset="0"/>
              </a:rPr>
              <a:t>                       data[</a:t>
            </a:r>
            <a:r>
              <a:rPr lang="fr-FR" sz="1800" b="1" noProof="1">
                <a:solidFill>
                  <a:srgbClr val="FF0000"/>
                </a:solidFill>
                <a:latin typeface="Courier New" pitchFamily="49" charset="0"/>
              </a:rPr>
              <a:t>threadIdx.x</a:t>
            </a:r>
            <a:r>
              <a:rPr lang="fr-FR" sz="1800" b="1" dirty="0">
                <a:solidFill>
                  <a:srgbClr val="FF0000"/>
                </a:solidFill>
                <a:latin typeface="Courier New" pitchFamily="49" charset="0"/>
              </a:rPr>
              <a:t>]*0.5f    + </a:t>
            </a:r>
          </a:p>
          <a:p>
            <a:pPr algn="l">
              <a:lnSpc>
                <a:spcPct val="80000"/>
              </a:lnSpc>
            </a:pPr>
            <a:r>
              <a:rPr lang="fr-FR" sz="1800" b="1" dirty="0">
                <a:solidFill>
                  <a:srgbClr val="FF0000"/>
                </a:solidFill>
                <a:latin typeface="Courier New" pitchFamily="49" charset="0"/>
              </a:rPr>
              <a:t>                       data[</a:t>
            </a:r>
            <a:r>
              <a:rPr lang="fr-FR" sz="1800" b="1" noProof="1">
                <a:solidFill>
                  <a:srgbClr val="FF0000"/>
                </a:solidFill>
                <a:latin typeface="Courier New" pitchFamily="49" charset="0"/>
              </a:rPr>
              <a:t>threadIdx.x</a:t>
            </a:r>
            <a:r>
              <a:rPr lang="fr-FR" sz="1800" b="1" dirty="0">
                <a:solidFill>
                  <a:srgbClr val="FF0000"/>
                </a:solidFill>
                <a:latin typeface="Courier New" pitchFamily="49" charset="0"/>
              </a:rPr>
              <a:t>+1]*0.25f;</a:t>
            </a:r>
          </a:p>
          <a:p>
            <a:pPr algn="l">
              <a:lnSpc>
                <a:spcPct val="80000"/>
              </a:lnSpc>
            </a:pPr>
            <a:r>
              <a:rPr lang="fr-FR" sz="1800" b="1" dirty="0">
                <a:latin typeface="Courier New" pitchFamily="49" charset="0"/>
              </a:rPr>
              <a:t>    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//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Write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result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in the global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memory</a:t>
            </a:r>
            <a:endParaRPr lang="fr-FR" sz="1800" b="1" i="1" dirty="0">
              <a:solidFill>
                <a:srgbClr val="996633"/>
              </a:solidFill>
              <a:latin typeface="Courier New" pitchFamily="49" charset="0"/>
            </a:endParaRPr>
          </a:p>
          <a:p>
            <a:pPr algn="l">
              <a:lnSpc>
                <a:spcPct val="80000"/>
              </a:lnSpc>
            </a:pPr>
            <a:r>
              <a:rPr lang="fr-FR" sz="1800" b="1" dirty="0">
                <a:latin typeface="Courier New" pitchFamily="49" charset="0"/>
              </a:rPr>
              <a:t>    </a:t>
            </a:r>
            <a:r>
              <a:rPr lang="fr-FR" sz="1800" b="1" dirty="0" err="1">
                <a:latin typeface="Courier New" pitchFamily="49" charset="0"/>
              </a:rPr>
              <a:t>OutGPU</a:t>
            </a:r>
            <a:r>
              <a:rPr lang="fr-FR" sz="1800" b="1" dirty="0">
                <a:latin typeface="Courier New" pitchFamily="49" charset="0"/>
              </a:rPr>
              <a:t>[</a:t>
            </a:r>
            <a:r>
              <a:rPr lang="fr-FR" sz="1800" b="1" dirty="0" err="1">
                <a:latin typeface="Courier New" pitchFamily="49" charset="0"/>
              </a:rPr>
              <a:t>idx</a:t>
            </a:r>
            <a:r>
              <a:rPr lang="fr-FR" sz="1800" b="1" dirty="0">
                <a:latin typeface="Courier New" pitchFamily="49" charset="0"/>
              </a:rPr>
              <a:t>] = </a:t>
            </a:r>
            <a:r>
              <a:rPr lang="fr-FR" sz="1800" b="1" dirty="0" err="1">
                <a:latin typeface="Courier New" pitchFamily="49" charset="0"/>
              </a:rPr>
              <a:t>res</a:t>
            </a:r>
            <a:r>
              <a:rPr lang="fr-FR" sz="1800" b="1" dirty="0">
                <a:latin typeface="Courier New" pitchFamily="49" charset="0"/>
              </a:rPr>
              <a:t>[</a:t>
            </a:r>
            <a:r>
              <a:rPr lang="fr-FR" sz="1800" b="1" noProof="1">
                <a:latin typeface="Courier New" pitchFamily="49" charset="0"/>
              </a:rPr>
              <a:t>threadIdx.x</a:t>
            </a:r>
            <a:r>
              <a:rPr lang="fr-FR" sz="1800" b="1" dirty="0">
                <a:latin typeface="Courier New" pitchFamily="49" charset="0"/>
              </a:rPr>
              <a:t>]; </a:t>
            </a:r>
          </a:p>
          <a:p>
            <a:pPr algn="l">
              <a:lnSpc>
                <a:spcPct val="80000"/>
              </a:lnSpc>
            </a:pPr>
            <a:r>
              <a:rPr lang="fr-FR" sz="1800" b="1" dirty="0">
                <a:latin typeface="Courier New" pitchFamily="49" charset="0"/>
              </a:rPr>
              <a:t>  }</a:t>
            </a:r>
          </a:p>
          <a:p>
            <a:pPr algn="l">
              <a:lnSpc>
                <a:spcPct val="80000"/>
              </a:lnSpc>
            </a:pPr>
            <a:r>
              <a:rPr lang="fr-FR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39944" name="ZoneTexte 15"/>
          <p:cNvSpPr txBox="1">
            <a:spLocks noChangeArrowheads="1"/>
          </p:cNvSpPr>
          <p:nvPr/>
        </p:nvSpPr>
        <p:spPr bwMode="auto">
          <a:xfrm>
            <a:off x="2887724" y="6234235"/>
            <a:ext cx="48479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fr-FR" sz="2000" dirty="0">
                <a:solidFill>
                  <a:srgbClr val="0000FF"/>
                </a:solidFill>
                <a:latin typeface="Arial" charset="0"/>
                <a:cs typeface="Arial" charset="0"/>
                <a:sym typeface="Wingdings" pitchFamily="2" charset="2"/>
              </a:rPr>
              <a:t> Des blocs juxtaposés ne suffisent plus</a:t>
            </a:r>
            <a:endParaRPr lang="fr-FR" sz="2000" b="1" dirty="0">
              <a:solidFill>
                <a:srgbClr val="0000FF"/>
              </a:solidFill>
              <a:latin typeface="Arial" charset="0"/>
              <a:cs typeface="Arial" charset="0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229380" y="1361948"/>
            <a:ext cx="671850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Objectif : </a:t>
            </a:r>
            <a:r>
              <a:rPr lang="fr-FR" sz="2000" dirty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toutes</a:t>
            </a:r>
            <a:r>
              <a:rPr lang="fr-FR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les données cachées en </a:t>
            </a:r>
            <a:r>
              <a:rPr lang="fr-FR" sz="2000" i="1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shared</a:t>
            </a:r>
            <a:r>
              <a:rPr lang="fr-FR" sz="2000" i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memory.</a:t>
            </a:r>
          </a:p>
          <a:p>
            <a:pPr algn="l"/>
            <a:endParaRPr lang="fr-FR" sz="800" i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l"/>
            <a:r>
              <a:rPr lang="fr-FR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     </a:t>
            </a:r>
            <a:r>
              <a:rPr lang="fr-FR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Pouvoir écrire le code suivant :</a:t>
            </a:r>
            <a:endParaRPr lang="fr-FR" sz="20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Multiplier 2"/>
          <p:cNvSpPr/>
          <p:nvPr/>
        </p:nvSpPr>
        <p:spPr bwMode="auto">
          <a:xfrm>
            <a:off x="1834252" y="5215303"/>
            <a:ext cx="1474043" cy="1225170"/>
          </a:xfrm>
          <a:prstGeom prst="mathMultiply">
            <a:avLst>
              <a:gd name="adj1" fmla="val 14609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107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0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dirty="0" err="1"/>
              <a:t>Prog</a:t>
            </a:r>
            <a:r>
              <a:rPr lang="fr-FR" sz="2000" dirty="0"/>
              <a:t>. CUDA synchrone avec la </a:t>
            </a:r>
            <a:r>
              <a:rPr lang="fr-FR" sz="2000" i="1" dirty="0" err="1"/>
              <a:t>shared</a:t>
            </a:r>
            <a:r>
              <a:rPr lang="fr-FR" sz="2000" i="1" dirty="0"/>
              <a:t> memory </a:t>
            </a:r>
            <a:br>
              <a:rPr lang="fr-FR" sz="2000" dirty="0"/>
            </a:br>
            <a:r>
              <a:rPr lang="fr-FR" sz="3800" dirty="0"/>
              <a:t> 4 - </a:t>
            </a:r>
            <a:r>
              <a:rPr lang="fr-FR" sz="3800" i="1" dirty="0" err="1"/>
              <a:t>Shm</a:t>
            </a:r>
            <a:r>
              <a:rPr lang="fr-FR" sz="3800" i="1" dirty="0"/>
              <a:t> </a:t>
            </a:r>
            <a:r>
              <a:rPr lang="fr-FR" sz="3800" dirty="0"/>
              <a:t>partagée et blocs chevauchants</a:t>
            </a:r>
            <a:endParaRPr lang="fr-FR" sz="3800" i="1" dirty="0"/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0" y="961898"/>
            <a:ext cx="82121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2000" b="1" dirty="0" err="1">
                <a:latin typeface="Arial" charset="0"/>
                <a:cs typeface="Arial" charset="0"/>
              </a:rPr>
              <a:t>Kernel</a:t>
            </a:r>
            <a:r>
              <a:rPr lang="fr-FR" sz="2000" b="1" dirty="0">
                <a:latin typeface="Arial" charset="0"/>
                <a:cs typeface="Arial" charset="0"/>
              </a:rPr>
              <a:t> utilisant la mémoire </a:t>
            </a:r>
            <a:r>
              <a:rPr lang="fr-FR" sz="2000" b="1" i="1" dirty="0" err="1">
                <a:latin typeface="Arial" charset="0"/>
                <a:cs typeface="Arial" charset="0"/>
              </a:rPr>
              <a:t>shared</a:t>
            </a:r>
            <a:r>
              <a:rPr lang="fr-FR" sz="2000" b="1" i="1" dirty="0">
                <a:latin typeface="Arial" charset="0"/>
                <a:cs typeface="Arial" charset="0"/>
              </a:rPr>
              <a:t> </a:t>
            </a:r>
            <a:r>
              <a:rPr lang="fr-FR" sz="2000" b="1" dirty="0">
                <a:latin typeface="Arial" charset="0"/>
                <a:cs typeface="Arial" charset="0"/>
              </a:rPr>
              <a:t>et partageant les données – v3 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229380" y="1361948"/>
            <a:ext cx="67185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Objectif : </a:t>
            </a:r>
            <a:r>
              <a:rPr lang="fr-FR" sz="2000" dirty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toutes</a:t>
            </a:r>
            <a:r>
              <a:rPr lang="fr-FR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les données cachées en </a:t>
            </a:r>
            <a:r>
              <a:rPr lang="fr-FR" sz="2000" i="1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shared</a:t>
            </a:r>
            <a:r>
              <a:rPr lang="fr-FR" sz="2000" i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memory.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07503" y="2504132"/>
            <a:ext cx="8928993" cy="2047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fr-FR"/>
          </a:p>
        </p:txBody>
      </p:sp>
      <p:grpSp>
        <p:nvGrpSpPr>
          <p:cNvPr id="6" name="Groupe 5"/>
          <p:cNvGrpSpPr/>
          <p:nvPr/>
        </p:nvGrpSpPr>
        <p:grpSpPr>
          <a:xfrm>
            <a:off x="1907704" y="3429000"/>
            <a:ext cx="4384687" cy="792088"/>
            <a:chOff x="1907704" y="4077072"/>
            <a:chExt cx="4384687" cy="792088"/>
          </a:xfrm>
        </p:grpSpPr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1907704" y="4444149"/>
              <a:ext cx="1648383" cy="276992"/>
            </a:xfrm>
            <a:prstGeom prst="rect">
              <a:avLst/>
            </a:prstGeom>
            <a:solidFill>
              <a:srgbClr val="FFFF99"/>
            </a:solidFill>
            <a:ln w="28575" algn="ctr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4644008" y="4448152"/>
              <a:ext cx="1648383" cy="276992"/>
            </a:xfrm>
            <a:prstGeom prst="rect">
              <a:avLst/>
            </a:prstGeom>
            <a:solidFill>
              <a:srgbClr val="FFFF99"/>
            </a:solidFill>
            <a:ln w="28575" algn="ctr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3283657" y="4149080"/>
              <a:ext cx="1648383" cy="276992"/>
            </a:xfrm>
            <a:prstGeom prst="rect">
              <a:avLst/>
            </a:prstGeom>
            <a:solidFill>
              <a:srgbClr val="FFCCCC"/>
            </a:solidFill>
            <a:ln w="28575" algn="ctr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" name="Connecteur droit 4"/>
            <p:cNvCxnSpPr/>
            <p:nvPr/>
          </p:nvCxnSpPr>
          <p:spPr bwMode="auto">
            <a:xfrm>
              <a:off x="3419872" y="4077072"/>
              <a:ext cx="0" cy="7920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Connecteur droit 32"/>
            <p:cNvCxnSpPr/>
            <p:nvPr/>
          </p:nvCxnSpPr>
          <p:spPr bwMode="auto">
            <a:xfrm>
              <a:off x="3572272" y="4077072"/>
              <a:ext cx="0" cy="7920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Connecteur droit 33"/>
            <p:cNvCxnSpPr/>
            <p:nvPr/>
          </p:nvCxnSpPr>
          <p:spPr bwMode="auto">
            <a:xfrm>
              <a:off x="3275856" y="4077072"/>
              <a:ext cx="0" cy="7920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Connecteur droit 34"/>
            <p:cNvCxnSpPr/>
            <p:nvPr/>
          </p:nvCxnSpPr>
          <p:spPr bwMode="auto">
            <a:xfrm>
              <a:off x="4779640" y="4077072"/>
              <a:ext cx="0" cy="7920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Connecteur droit 35"/>
            <p:cNvCxnSpPr/>
            <p:nvPr/>
          </p:nvCxnSpPr>
          <p:spPr bwMode="auto">
            <a:xfrm>
              <a:off x="4932040" y="4077072"/>
              <a:ext cx="0" cy="7920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Connecteur droit 36"/>
            <p:cNvCxnSpPr/>
            <p:nvPr/>
          </p:nvCxnSpPr>
          <p:spPr bwMode="auto">
            <a:xfrm>
              <a:off x="4635624" y="4077072"/>
              <a:ext cx="0" cy="7920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ZoneTexte 6"/>
          <p:cNvSpPr txBox="1"/>
          <p:nvPr/>
        </p:nvSpPr>
        <p:spPr>
          <a:xfrm>
            <a:off x="-44527" y="550794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InGPU</a:t>
            </a:r>
            <a:endParaRPr lang="fr-F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4645385" y="4941168"/>
            <a:ext cx="1654807" cy="288032"/>
          </a:xfrm>
          <a:prstGeom prst="rect">
            <a:avLst/>
          </a:prstGeom>
          <a:solidFill>
            <a:srgbClr val="CC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-75482" y="5816054"/>
            <a:ext cx="9143999" cy="4932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Rectangle 7"/>
          <p:cNvSpPr/>
          <p:nvPr/>
        </p:nvSpPr>
        <p:spPr bwMode="auto">
          <a:xfrm>
            <a:off x="1933826" y="4941168"/>
            <a:ext cx="1654807" cy="288032"/>
          </a:xfrm>
          <a:prstGeom prst="rect">
            <a:avLst/>
          </a:prstGeom>
          <a:solidFill>
            <a:srgbClr val="CC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3277233" y="4653136"/>
            <a:ext cx="1654807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152358" y="47158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dirty="0" err="1">
                <a:latin typeface="Arial" pitchFamily="34" charset="0"/>
                <a:cs typeface="Arial" pitchFamily="34" charset="0"/>
              </a:rPr>
              <a:t>Shm</a:t>
            </a:r>
            <a:r>
              <a:rPr lang="fr-FR" sz="1800" b="1" dirty="0">
                <a:latin typeface="Arial" pitchFamily="34" charset="0"/>
                <a:cs typeface="Arial" pitchFamily="34" charset="0"/>
              </a:rPr>
              <a:t> x</a:t>
            </a:r>
          </a:p>
        </p:txBody>
      </p:sp>
      <p:sp>
        <p:nvSpPr>
          <p:cNvPr id="66" name="ZoneTexte 65"/>
          <p:cNvSpPr txBox="1"/>
          <p:nvPr/>
        </p:nvSpPr>
        <p:spPr>
          <a:xfrm>
            <a:off x="6191199" y="4715852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dirty="0" err="1">
                <a:latin typeface="Arial" pitchFamily="34" charset="0"/>
                <a:cs typeface="Arial" pitchFamily="34" charset="0"/>
              </a:rPr>
              <a:t>Shm</a:t>
            </a:r>
            <a:r>
              <a:rPr lang="fr-FR" sz="1800" b="1" dirty="0">
                <a:latin typeface="Arial" pitchFamily="34" charset="0"/>
                <a:cs typeface="Arial" pitchFamily="34" charset="0"/>
              </a:rPr>
              <a:t> z</a:t>
            </a:r>
          </a:p>
        </p:txBody>
      </p:sp>
      <p:sp>
        <p:nvSpPr>
          <p:cNvPr id="67" name="ZoneTexte 66"/>
          <p:cNvSpPr txBox="1"/>
          <p:nvPr/>
        </p:nvSpPr>
        <p:spPr>
          <a:xfrm>
            <a:off x="3672638" y="43558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dirty="0" err="1">
                <a:latin typeface="Arial" pitchFamily="34" charset="0"/>
                <a:cs typeface="Arial" pitchFamily="34" charset="0"/>
              </a:rPr>
              <a:t>Shm</a:t>
            </a:r>
            <a:r>
              <a:rPr lang="fr-FR" sz="1800" b="1" dirty="0">
                <a:latin typeface="Arial" pitchFamily="34" charset="0"/>
                <a:cs typeface="Arial" pitchFamily="34" charset="0"/>
              </a:rPr>
              <a:t> y</a:t>
            </a:r>
          </a:p>
        </p:txBody>
      </p:sp>
      <p:cxnSp>
        <p:nvCxnSpPr>
          <p:cNvPr id="39943" name="Connecteur droit avec flèche 39942"/>
          <p:cNvCxnSpPr/>
          <p:nvPr/>
        </p:nvCxnSpPr>
        <p:spPr bwMode="auto">
          <a:xfrm flipH="1" flipV="1">
            <a:off x="2132112" y="2708922"/>
            <a:ext cx="1962" cy="12256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Connecteur droit avec flèche 77"/>
          <p:cNvCxnSpPr/>
          <p:nvPr/>
        </p:nvCxnSpPr>
        <p:spPr bwMode="auto">
          <a:xfrm flipH="1" flipV="1">
            <a:off x="2284512" y="2708920"/>
            <a:ext cx="1962" cy="122565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3" name="Connecteur droit 82"/>
          <p:cNvCxnSpPr/>
          <p:nvPr/>
        </p:nvCxnSpPr>
        <p:spPr bwMode="auto">
          <a:xfrm>
            <a:off x="2051720" y="3429000"/>
            <a:ext cx="0" cy="7920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Connecteur droit 83"/>
          <p:cNvCxnSpPr/>
          <p:nvPr/>
        </p:nvCxnSpPr>
        <p:spPr bwMode="auto">
          <a:xfrm>
            <a:off x="2204120" y="3429000"/>
            <a:ext cx="0" cy="7920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Connecteur droit 84"/>
          <p:cNvCxnSpPr/>
          <p:nvPr/>
        </p:nvCxnSpPr>
        <p:spPr bwMode="auto">
          <a:xfrm>
            <a:off x="1907704" y="3429000"/>
            <a:ext cx="0" cy="7920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Connecteur droit 85"/>
          <p:cNvCxnSpPr/>
          <p:nvPr/>
        </p:nvCxnSpPr>
        <p:spPr bwMode="auto">
          <a:xfrm>
            <a:off x="2356520" y="3429000"/>
            <a:ext cx="0" cy="7920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Connecteur droit avec flèche 86"/>
          <p:cNvCxnSpPr/>
          <p:nvPr/>
        </p:nvCxnSpPr>
        <p:spPr bwMode="auto">
          <a:xfrm flipH="1" flipV="1">
            <a:off x="3193502" y="2708922"/>
            <a:ext cx="1962" cy="12256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8" name="Connecteur droit avec flèche 87"/>
          <p:cNvCxnSpPr/>
          <p:nvPr/>
        </p:nvCxnSpPr>
        <p:spPr bwMode="auto">
          <a:xfrm flipH="1" flipV="1">
            <a:off x="3345902" y="2708920"/>
            <a:ext cx="1962" cy="122565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9" name="Connecteur droit avec flèche 88"/>
          <p:cNvCxnSpPr/>
          <p:nvPr/>
        </p:nvCxnSpPr>
        <p:spPr bwMode="auto">
          <a:xfrm flipH="1" flipV="1">
            <a:off x="4849686" y="2708922"/>
            <a:ext cx="1962" cy="12256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Connecteur droit avec flèche 89"/>
          <p:cNvCxnSpPr/>
          <p:nvPr/>
        </p:nvCxnSpPr>
        <p:spPr bwMode="auto">
          <a:xfrm flipH="1" flipV="1">
            <a:off x="5002086" y="2708920"/>
            <a:ext cx="1962" cy="122565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Connecteur droit avec flèche 90"/>
          <p:cNvCxnSpPr/>
          <p:nvPr/>
        </p:nvCxnSpPr>
        <p:spPr bwMode="auto">
          <a:xfrm flipH="1" flipV="1">
            <a:off x="5940152" y="2708922"/>
            <a:ext cx="1962" cy="12256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Connecteur droit avec flèche 91"/>
          <p:cNvCxnSpPr/>
          <p:nvPr/>
        </p:nvCxnSpPr>
        <p:spPr bwMode="auto">
          <a:xfrm flipH="1" flipV="1">
            <a:off x="6092552" y="2708920"/>
            <a:ext cx="1962" cy="122565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Connecteur droit 92"/>
          <p:cNvCxnSpPr/>
          <p:nvPr/>
        </p:nvCxnSpPr>
        <p:spPr bwMode="auto">
          <a:xfrm>
            <a:off x="6156176" y="3429000"/>
            <a:ext cx="0" cy="7920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Connecteur droit 93"/>
          <p:cNvCxnSpPr/>
          <p:nvPr/>
        </p:nvCxnSpPr>
        <p:spPr bwMode="auto">
          <a:xfrm>
            <a:off x="6308576" y="3429000"/>
            <a:ext cx="0" cy="7920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Connecteur droit 94"/>
          <p:cNvCxnSpPr/>
          <p:nvPr/>
        </p:nvCxnSpPr>
        <p:spPr bwMode="auto">
          <a:xfrm>
            <a:off x="6012160" y="3429000"/>
            <a:ext cx="0" cy="7920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Connecteur droit avec flèche 95"/>
          <p:cNvCxnSpPr/>
          <p:nvPr/>
        </p:nvCxnSpPr>
        <p:spPr bwMode="auto">
          <a:xfrm flipH="1" flipV="1">
            <a:off x="3498302" y="2708922"/>
            <a:ext cx="1962" cy="9376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8" name="Connecteur droit avec flèche 97"/>
          <p:cNvCxnSpPr/>
          <p:nvPr/>
        </p:nvCxnSpPr>
        <p:spPr bwMode="auto">
          <a:xfrm flipH="1" flipV="1">
            <a:off x="3650702" y="2708920"/>
            <a:ext cx="1962" cy="9376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9" name="Connecteur droit avec flèche 98"/>
          <p:cNvCxnSpPr/>
          <p:nvPr/>
        </p:nvCxnSpPr>
        <p:spPr bwMode="auto">
          <a:xfrm flipH="1" flipV="1">
            <a:off x="4714054" y="2708920"/>
            <a:ext cx="1962" cy="9376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2" name="Connecteur droit avec flèche 101"/>
          <p:cNvCxnSpPr/>
          <p:nvPr/>
        </p:nvCxnSpPr>
        <p:spPr bwMode="auto">
          <a:xfrm flipH="1" flipV="1">
            <a:off x="4572000" y="2708920"/>
            <a:ext cx="1962" cy="9376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951" name="Rectangle 39950"/>
          <p:cNvSpPr/>
          <p:nvPr/>
        </p:nvSpPr>
        <p:spPr bwMode="auto">
          <a:xfrm>
            <a:off x="2051720" y="2504132"/>
            <a:ext cx="1368152" cy="204788"/>
          </a:xfrm>
          <a:prstGeom prst="rect">
            <a:avLst/>
          </a:prstGeom>
          <a:solidFill>
            <a:srgbClr val="CC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4766108" y="2504132"/>
            <a:ext cx="1368152" cy="204788"/>
          </a:xfrm>
          <a:prstGeom prst="rect">
            <a:avLst/>
          </a:prstGeom>
          <a:solidFill>
            <a:srgbClr val="CC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3423772" y="2504132"/>
            <a:ext cx="1342336" cy="2047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ZoneTexte 105"/>
          <p:cNvSpPr txBox="1"/>
          <p:nvPr/>
        </p:nvSpPr>
        <p:spPr>
          <a:xfrm>
            <a:off x="-75482" y="2636912"/>
            <a:ext cx="1082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OutGPU</a:t>
            </a:r>
            <a:endParaRPr lang="fr-F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ZoneTexte 113"/>
          <p:cNvSpPr txBox="1"/>
          <p:nvPr/>
        </p:nvSpPr>
        <p:spPr>
          <a:xfrm>
            <a:off x="3618563" y="3142709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dirty="0">
                <a:latin typeface="Arial" pitchFamily="34" charset="0"/>
                <a:cs typeface="Arial" pitchFamily="34" charset="0"/>
              </a:rPr>
              <a:t>Calculs</a:t>
            </a:r>
          </a:p>
          <a:p>
            <a:r>
              <a:rPr lang="fr-FR" sz="1800" b="1" dirty="0">
                <a:latin typeface="Arial" pitchFamily="34" charset="0"/>
                <a:cs typeface="Arial" pitchFamily="34" charset="0"/>
              </a:rPr>
              <a:t>Bloc y</a:t>
            </a:r>
          </a:p>
        </p:txBody>
      </p:sp>
      <p:sp>
        <p:nvSpPr>
          <p:cNvPr id="118" name="ZoneTexte 117"/>
          <p:cNvSpPr txBox="1"/>
          <p:nvPr/>
        </p:nvSpPr>
        <p:spPr>
          <a:xfrm>
            <a:off x="899592" y="3563724"/>
            <a:ext cx="1005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800" b="1" dirty="0">
                <a:latin typeface="Arial" pitchFamily="34" charset="0"/>
                <a:cs typeface="Arial" pitchFamily="34" charset="0"/>
              </a:rPr>
              <a:t>Calculs</a:t>
            </a:r>
          </a:p>
          <a:p>
            <a:pPr algn="r"/>
            <a:r>
              <a:rPr lang="fr-FR" sz="1800" b="1" dirty="0">
                <a:latin typeface="Arial" pitchFamily="34" charset="0"/>
                <a:cs typeface="Arial" pitchFamily="34" charset="0"/>
              </a:rPr>
              <a:t>Bloc x</a:t>
            </a:r>
          </a:p>
        </p:txBody>
      </p:sp>
      <p:sp>
        <p:nvSpPr>
          <p:cNvPr id="119" name="ZoneTexte 118"/>
          <p:cNvSpPr txBox="1"/>
          <p:nvPr/>
        </p:nvSpPr>
        <p:spPr>
          <a:xfrm>
            <a:off x="6310788" y="3563724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800" b="1" dirty="0">
                <a:latin typeface="Arial" pitchFamily="34" charset="0"/>
                <a:cs typeface="Arial" pitchFamily="34" charset="0"/>
              </a:rPr>
              <a:t>Calculs </a:t>
            </a:r>
          </a:p>
          <a:p>
            <a:pPr algn="l"/>
            <a:r>
              <a:rPr lang="fr-FR" sz="1800" b="1" dirty="0">
                <a:latin typeface="Arial" pitchFamily="34" charset="0"/>
                <a:cs typeface="Arial" pitchFamily="34" charset="0"/>
              </a:rPr>
              <a:t>Bloc z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82075" y="5169723"/>
            <a:ext cx="1095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Mise en </a:t>
            </a:r>
          </a:p>
          <a:p>
            <a:r>
              <a:rPr lang="fr-FR" sz="1800" b="1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</a:p>
        </p:txBody>
      </p:sp>
      <p:sp>
        <p:nvSpPr>
          <p:cNvPr id="115" name="Rectangle 114"/>
          <p:cNvSpPr/>
          <p:nvPr/>
        </p:nvSpPr>
        <p:spPr bwMode="auto">
          <a:xfrm>
            <a:off x="8964488" y="2504131"/>
            <a:ext cx="179512" cy="199157"/>
          </a:xfrm>
          <a:prstGeom prst="rect">
            <a:avLst/>
          </a:pr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12986" y="2504132"/>
            <a:ext cx="166525" cy="199156"/>
          </a:xfrm>
          <a:prstGeom prst="rect">
            <a:avLst/>
          </a:pr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7380312" y="2785462"/>
            <a:ext cx="1727814" cy="715546"/>
          </a:xfrm>
          <a:prstGeom prst="wedgeRectCallout">
            <a:avLst>
              <a:gd name="adj1" fmla="val -103959"/>
              <a:gd name="adj2" fmla="val 17154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kumimoji="0" lang="fr-FR" sz="2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que l’on veut au final</a:t>
            </a:r>
            <a:endParaRPr kumimoji="0" lang="fr-FR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384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0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dirty="0" err="1"/>
              <a:t>Prog</a:t>
            </a:r>
            <a:r>
              <a:rPr lang="fr-FR" sz="2000" dirty="0"/>
              <a:t>. CUDA synchrone avec la </a:t>
            </a:r>
            <a:r>
              <a:rPr lang="fr-FR" sz="2000" i="1" dirty="0" err="1"/>
              <a:t>shared</a:t>
            </a:r>
            <a:r>
              <a:rPr lang="fr-FR" sz="2000" i="1" dirty="0"/>
              <a:t> memory </a:t>
            </a:r>
            <a:br>
              <a:rPr lang="fr-FR" sz="2000" dirty="0"/>
            </a:br>
            <a:r>
              <a:rPr lang="fr-FR" sz="3800" dirty="0"/>
              <a:t> 4 - </a:t>
            </a:r>
            <a:r>
              <a:rPr lang="fr-FR" sz="3800" i="1" dirty="0" err="1"/>
              <a:t>Shm</a:t>
            </a:r>
            <a:r>
              <a:rPr lang="fr-FR" sz="3800" i="1" dirty="0"/>
              <a:t> </a:t>
            </a:r>
            <a:r>
              <a:rPr lang="fr-FR" sz="3800" dirty="0"/>
              <a:t>partagée et blocs chevauchants</a:t>
            </a:r>
            <a:endParaRPr lang="fr-FR" sz="3800" i="1" dirty="0"/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0" y="961898"/>
            <a:ext cx="82121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2000" b="1" dirty="0" err="1">
                <a:latin typeface="Arial" charset="0"/>
                <a:cs typeface="Arial" charset="0"/>
              </a:rPr>
              <a:t>Kernel</a:t>
            </a:r>
            <a:r>
              <a:rPr lang="fr-FR" sz="2000" b="1" dirty="0">
                <a:latin typeface="Arial" charset="0"/>
                <a:cs typeface="Arial" charset="0"/>
              </a:rPr>
              <a:t> utilisant la mémoire </a:t>
            </a:r>
            <a:r>
              <a:rPr lang="fr-FR" sz="2000" b="1" i="1" dirty="0" err="1">
                <a:latin typeface="Arial" charset="0"/>
                <a:cs typeface="Arial" charset="0"/>
              </a:rPr>
              <a:t>shared</a:t>
            </a:r>
            <a:r>
              <a:rPr lang="fr-FR" sz="2000" b="1" i="1" dirty="0">
                <a:latin typeface="Arial" charset="0"/>
                <a:cs typeface="Arial" charset="0"/>
              </a:rPr>
              <a:t> </a:t>
            </a:r>
            <a:r>
              <a:rPr lang="fr-FR" sz="2000" b="1" dirty="0">
                <a:latin typeface="Arial" charset="0"/>
                <a:cs typeface="Arial" charset="0"/>
              </a:rPr>
              <a:t>et partageant les données – v3 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229380" y="1361948"/>
            <a:ext cx="67185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Objectif : </a:t>
            </a:r>
            <a:r>
              <a:rPr lang="fr-FR" sz="2000" dirty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toutes</a:t>
            </a:r>
            <a:r>
              <a:rPr lang="fr-FR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les données cachées en </a:t>
            </a:r>
            <a:r>
              <a:rPr lang="fr-FR" sz="2000" i="1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shared</a:t>
            </a:r>
            <a:r>
              <a:rPr lang="fr-FR" sz="2000" i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memory.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07503" y="2504132"/>
            <a:ext cx="8928993" cy="2047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fr-FR"/>
          </a:p>
        </p:txBody>
      </p:sp>
      <p:grpSp>
        <p:nvGrpSpPr>
          <p:cNvPr id="6" name="Groupe 5"/>
          <p:cNvGrpSpPr/>
          <p:nvPr/>
        </p:nvGrpSpPr>
        <p:grpSpPr>
          <a:xfrm>
            <a:off x="1907704" y="3429000"/>
            <a:ext cx="4384687" cy="792088"/>
            <a:chOff x="1907704" y="4077072"/>
            <a:chExt cx="4384687" cy="792088"/>
          </a:xfrm>
        </p:grpSpPr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1907704" y="4444149"/>
              <a:ext cx="1648383" cy="276992"/>
            </a:xfrm>
            <a:prstGeom prst="rect">
              <a:avLst/>
            </a:prstGeom>
            <a:solidFill>
              <a:srgbClr val="FFFF99"/>
            </a:solidFill>
            <a:ln w="28575" algn="ctr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4644008" y="4448152"/>
              <a:ext cx="1648383" cy="276992"/>
            </a:xfrm>
            <a:prstGeom prst="rect">
              <a:avLst/>
            </a:prstGeom>
            <a:solidFill>
              <a:srgbClr val="FFFF99"/>
            </a:solidFill>
            <a:ln w="28575" algn="ctr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3283657" y="4149080"/>
              <a:ext cx="1648383" cy="276992"/>
            </a:xfrm>
            <a:prstGeom prst="rect">
              <a:avLst/>
            </a:prstGeom>
            <a:solidFill>
              <a:srgbClr val="FFCCCC"/>
            </a:solidFill>
            <a:ln w="28575" algn="ctr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" name="Connecteur droit 4"/>
            <p:cNvCxnSpPr/>
            <p:nvPr/>
          </p:nvCxnSpPr>
          <p:spPr bwMode="auto">
            <a:xfrm>
              <a:off x="3419872" y="4077072"/>
              <a:ext cx="0" cy="7920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Connecteur droit 32"/>
            <p:cNvCxnSpPr/>
            <p:nvPr/>
          </p:nvCxnSpPr>
          <p:spPr bwMode="auto">
            <a:xfrm>
              <a:off x="3572272" y="4077072"/>
              <a:ext cx="0" cy="7920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Connecteur droit 33"/>
            <p:cNvCxnSpPr/>
            <p:nvPr/>
          </p:nvCxnSpPr>
          <p:spPr bwMode="auto">
            <a:xfrm>
              <a:off x="3275856" y="4077072"/>
              <a:ext cx="0" cy="7920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Connecteur droit 34"/>
            <p:cNvCxnSpPr/>
            <p:nvPr/>
          </p:nvCxnSpPr>
          <p:spPr bwMode="auto">
            <a:xfrm>
              <a:off x="4779640" y="4077072"/>
              <a:ext cx="0" cy="7920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Connecteur droit 35"/>
            <p:cNvCxnSpPr/>
            <p:nvPr/>
          </p:nvCxnSpPr>
          <p:spPr bwMode="auto">
            <a:xfrm>
              <a:off x="4932040" y="4077072"/>
              <a:ext cx="0" cy="7920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Connecteur droit 36"/>
            <p:cNvCxnSpPr/>
            <p:nvPr/>
          </p:nvCxnSpPr>
          <p:spPr bwMode="auto">
            <a:xfrm>
              <a:off x="4635624" y="4077072"/>
              <a:ext cx="0" cy="7920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ZoneTexte 6"/>
          <p:cNvSpPr txBox="1"/>
          <p:nvPr/>
        </p:nvSpPr>
        <p:spPr>
          <a:xfrm>
            <a:off x="-44527" y="550794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InGPU</a:t>
            </a:r>
            <a:endParaRPr lang="fr-F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4645385" y="4941168"/>
            <a:ext cx="1654807" cy="288032"/>
          </a:xfrm>
          <a:prstGeom prst="rect">
            <a:avLst/>
          </a:prstGeom>
          <a:solidFill>
            <a:srgbClr val="CC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-75482" y="5816054"/>
            <a:ext cx="9143999" cy="4932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Rectangle 7"/>
          <p:cNvSpPr/>
          <p:nvPr/>
        </p:nvSpPr>
        <p:spPr bwMode="auto">
          <a:xfrm>
            <a:off x="1933826" y="4941168"/>
            <a:ext cx="1654807" cy="288032"/>
          </a:xfrm>
          <a:prstGeom prst="rect">
            <a:avLst/>
          </a:prstGeom>
          <a:solidFill>
            <a:srgbClr val="CC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3277233" y="4653136"/>
            <a:ext cx="1654807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152358" y="47158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dirty="0" err="1">
                <a:latin typeface="Arial" pitchFamily="34" charset="0"/>
                <a:cs typeface="Arial" pitchFamily="34" charset="0"/>
              </a:rPr>
              <a:t>Shm</a:t>
            </a:r>
            <a:r>
              <a:rPr lang="fr-FR" sz="1800" b="1" dirty="0">
                <a:latin typeface="Arial" pitchFamily="34" charset="0"/>
                <a:cs typeface="Arial" pitchFamily="34" charset="0"/>
              </a:rPr>
              <a:t> x</a:t>
            </a:r>
          </a:p>
        </p:txBody>
      </p:sp>
      <p:sp>
        <p:nvSpPr>
          <p:cNvPr id="66" name="ZoneTexte 65"/>
          <p:cNvSpPr txBox="1"/>
          <p:nvPr/>
        </p:nvSpPr>
        <p:spPr>
          <a:xfrm>
            <a:off x="6191199" y="4715852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dirty="0" err="1">
                <a:latin typeface="Arial" pitchFamily="34" charset="0"/>
                <a:cs typeface="Arial" pitchFamily="34" charset="0"/>
              </a:rPr>
              <a:t>Shm</a:t>
            </a:r>
            <a:r>
              <a:rPr lang="fr-FR" sz="1800" b="1" dirty="0">
                <a:latin typeface="Arial" pitchFamily="34" charset="0"/>
                <a:cs typeface="Arial" pitchFamily="34" charset="0"/>
              </a:rPr>
              <a:t> z</a:t>
            </a:r>
          </a:p>
        </p:txBody>
      </p:sp>
      <p:sp>
        <p:nvSpPr>
          <p:cNvPr id="67" name="ZoneTexte 66"/>
          <p:cNvSpPr txBox="1"/>
          <p:nvPr/>
        </p:nvSpPr>
        <p:spPr>
          <a:xfrm>
            <a:off x="3672638" y="43558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dirty="0" err="1">
                <a:latin typeface="Arial" pitchFamily="34" charset="0"/>
                <a:cs typeface="Arial" pitchFamily="34" charset="0"/>
              </a:rPr>
              <a:t>Shm</a:t>
            </a:r>
            <a:r>
              <a:rPr lang="fr-FR" sz="1800" b="1" dirty="0">
                <a:latin typeface="Arial" pitchFamily="34" charset="0"/>
                <a:cs typeface="Arial" pitchFamily="34" charset="0"/>
              </a:rPr>
              <a:t> y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2123728" y="3938576"/>
            <a:ext cx="302838" cy="1102868"/>
            <a:chOff x="1983636" y="3938576"/>
            <a:chExt cx="302838" cy="1102868"/>
          </a:xfrm>
        </p:grpSpPr>
        <p:cxnSp>
          <p:nvCxnSpPr>
            <p:cNvPr id="56" name="Connecteur droit avec flèche 55"/>
            <p:cNvCxnSpPr/>
            <p:nvPr/>
          </p:nvCxnSpPr>
          <p:spPr bwMode="auto">
            <a:xfrm flipV="1">
              <a:off x="1983636" y="3938576"/>
              <a:ext cx="148476" cy="107460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2" name="Connecteur droit avec flèche 71"/>
            <p:cNvCxnSpPr/>
            <p:nvPr/>
          </p:nvCxnSpPr>
          <p:spPr bwMode="auto">
            <a:xfrm flipH="1" flipV="1">
              <a:off x="2136036" y="3966842"/>
              <a:ext cx="150438" cy="107460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4" name="Connecteur droit avec flèche 73"/>
            <p:cNvCxnSpPr/>
            <p:nvPr/>
          </p:nvCxnSpPr>
          <p:spPr bwMode="auto">
            <a:xfrm flipV="1">
              <a:off x="2132112" y="3938576"/>
              <a:ext cx="0" cy="107460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39943" name="Connecteur droit avec flèche 39942"/>
          <p:cNvCxnSpPr/>
          <p:nvPr/>
        </p:nvCxnSpPr>
        <p:spPr bwMode="auto">
          <a:xfrm flipH="1" flipV="1">
            <a:off x="2132112" y="2708922"/>
            <a:ext cx="1962" cy="12256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Connecteur droit avec flèche 77"/>
          <p:cNvCxnSpPr/>
          <p:nvPr/>
        </p:nvCxnSpPr>
        <p:spPr bwMode="auto">
          <a:xfrm flipH="1" flipV="1">
            <a:off x="2284512" y="2708920"/>
            <a:ext cx="1962" cy="122565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3" name="Connecteur droit 82"/>
          <p:cNvCxnSpPr/>
          <p:nvPr/>
        </p:nvCxnSpPr>
        <p:spPr bwMode="auto">
          <a:xfrm>
            <a:off x="2051720" y="3429000"/>
            <a:ext cx="0" cy="7920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Connecteur droit 83"/>
          <p:cNvCxnSpPr/>
          <p:nvPr/>
        </p:nvCxnSpPr>
        <p:spPr bwMode="auto">
          <a:xfrm>
            <a:off x="2204120" y="3429000"/>
            <a:ext cx="0" cy="7920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Connecteur droit 84"/>
          <p:cNvCxnSpPr/>
          <p:nvPr/>
        </p:nvCxnSpPr>
        <p:spPr bwMode="auto">
          <a:xfrm>
            <a:off x="1907704" y="3429000"/>
            <a:ext cx="0" cy="7920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Connecteur droit 85"/>
          <p:cNvCxnSpPr/>
          <p:nvPr/>
        </p:nvCxnSpPr>
        <p:spPr bwMode="auto">
          <a:xfrm>
            <a:off x="2356520" y="3429000"/>
            <a:ext cx="0" cy="7920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Connecteur droit avec flèche 86"/>
          <p:cNvCxnSpPr/>
          <p:nvPr/>
        </p:nvCxnSpPr>
        <p:spPr bwMode="auto">
          <a:xfrm flipH="1" flipV="1">
            <a:off x="3193502" y="2708922"/>
            <a:ext cx="1962" cy="12256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8" name="Connecteur droit avec flèche 87"/>
          <p:cNvCxnSpPr/>
          <p:nvPr/>
        </p:nvCxnSpPr>
        <p:spPr bwMode="auto">
          <a:xfrm flipH="1" flipV="1">
            <a:off x="3345902" y="2708920"/>
            <a:ext cx="1962" cy="122565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9" name="Connecteur droit avec flèche 88"/>
          <p:cNvCxnSpPr/>
          <p:nvPr/>
        </p:nvCxnSpPr>
        <p:spPr bwMode="auto">
          <a:xfrm flipH="1" flipV="1">
            <a:off x="4849686" y="2708922"/>
            <a:ext cx="1962" cy="12256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Connecteur droit avec flèche 89"/>
          <p:cNvCxnSpPr/>
          <p:nvPr/>
        </p:nvCxnSpPr>
        <p:spPr bwMode="auto">
          <a:xfrm flipH="1" flipV="1">
            <a:off x="5002086" y="2708920"/>
            <a:ext cx="1962" cy="122565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Connecteur droit avec flèche 90"/>
          <p:cNvCxnSpPr/>
          <p:nvPr/>
        </p:nvCxnSpPr>
        <p:spPr bwMode="auto">
          <a:xfrm flipH="1" flipV="1">
            <a:off x="5940152" y="2708922"/>
            <a:ext cx="1962" cy="12256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Connecteur droit avec flèche 91"/>
          <p:cNvCxnSpPr/>
          <p:nvPr/>
        </p:nvCxnSpPr>
        <p:spPr bwMode="auto">
          <a:xfrm flipH="1" flipV="1">
            <a:off x="6092552" y="2708920"/>
            <a:ext cx="1962" cy="122565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Connecteur droit 92"/>
          <p:cNvCxnSpPr/>
          <p:nvPr/>
        </p:nvCxnSpPr>
        <p:spPr bwMode="auto">
          <a:xfrm>
            <a:off x="6156176" y="3429000"/>
            <a:ext cx="0" cy="7920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Connecteur droit 93"/>
          <p:cNvCxnSpPr/>
          <p:nvPr/>
        </p:nvCxnSpPr>
        <p:spPr bwMode="auto">
          <a:xfrm>
            <a:off x="6308576" y="3429000"/>
            <a:ext cx="0" cy="7920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Connecteur droit 94"/>
          <p:cNvCxnSpPr/>
          <p:nvPr/>
        </p:nvCxnSpPr>
        <p:spPr bwMode="auto">
          <a:xfrm>
            <a:off x="6012160" y="3429000"/>
            <a:ext cx="0" cy="7920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Connecteur droit avec flèche 95"/>
          <p:cNvCxnSpPr/>
          <p:nvPr/>
        </p:nvCxnSpPr>
        <p:spPr bwMode="auto">
          <a:xfrm flipH="1" flipV="1">
            <a:off x="3498302" y="2708922"/>
            <a:ext cx="1962" cy="9376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8" name="Connecteur droit avec flèche 97"/>
          <p:cNvCxnSpPr/>
          <p:nvPr/>
        </p:nvCxnSpPr>
        <p:spPr bwMode="auto">
          <a:xfrm flipH="1" flipV="1">
            <a:off x="3650702" y="2708920"/>
            <a:ext cx="1962" cy="9376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9" name="Connecteur droit avec flèche 98"/>
          <p:cNvCxnSpPr/>
          <p:nvPr/>
        </p:nvCxnSpPr>
        <p:spPr bwMode="auto">
          <a:xfrm flipH="1" flipV="1">
            <a:off x="4714054" y="2708920"/>
            <a:ext cx="1962" cy="9376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2" name="Connecteur droit avec flèche 101"/>
          <p:cNvCxnSpPr/>
          <p:nvPr/>
        </p:nvCxnSpPr>
        <p:spPr bwMode="auto">
          <a:xfrm flipH="1" flipV="1">
            <a:off x="4572000" y="2708920"/>
            <a:ext cx="1962" cy="9376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951" name="Rectangle 39950"/>
          <p:cNvSpPr/>
          <p:nvPr/>
        </p:nvSpPr>
        <p:spPr bwMode="auto">
          <a:xfrm>
            <a:off x="2051720" y="2504132"/>
            <a:ext cx="1368152" cy="204788"/>
          </a:xfrm>
          <a:prstGeom prst="rect">
            <a:avLst/>
          </a:prstGeom>
          <a:solidFill>
            <a:srgbClr val="CC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4766108" y="2504132"/>
            <a:ext cx="1368152" cy="204788"/>
          </a:xfrm>
          <a:prstGeom prst="rect">
            <a:avLst/>
          </a:prstGeom>
          <a:solidFill>
            <a:srgbClr val="CC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3423772" y="2504132"/>
            <a:ext cx="1342336" cy="2047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ZoneTexte 105"/>
          <p:cNvSpPr txBox="1"/>
          <p:nvPr/>
        </p:nvSpPr>
        <p:spPr>
          <a:xfrm>
            <a:off x="-75482" y="2636912"/>
            <a:ext cx="1082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OutGPU</a:t>
            </a:r>
            <a:endParaRPr lang="fr-F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ZoneTexte 113"/>
          <p:cNvSpPr txBox="1"/>
          <p:nvPr/>
        </p:nvSpPr>
        <p:spPr>
          <a:xfrm>
            <a:off x="3618563" y="3142709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dirty="0">
                <a:latin typeface="Arial" pitchFamily="34" charset="0"/>
                <a:cs typeface="Arial" pitchFamily="34" charset="0"/>
              </a:rPr>
              <a:t>Calculs</a:t>
            </a:r>
          </a:p>
          <a:p>
            <a:r>
              <a:rPr lang="fr-FR" sz="1800" b="1" dirty="0">
                <a:latin typeface="Arial" pitchFamily="34" charset="0"/>
                <a:cs typeface="Arial" pitchFamily="34" charset="0"/>
              </a:rPr>
              <a:t>Bloc y</a:t>
            </a:r>
          </a:p>
        </p:txBody>
      </p:sp>
      <p:sp>
        <p:nvSpPr>
          <p:cNvPr id="118" name="ZoneTexte 117"/>
          <p:cNvSpPr txBox="1"/>
          <p:nvPr/>
        </p:nvSpPr>
        <p:spPr>
          <a:xfrm>
            <a:off x="899592" y="3563724"/>
            <a:ext cx="1005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800" b="1" dirty="0">
                <a:latin typeface="Arial" pitchFamily="34" charset="0"/>
                <a:cs typeface="Arial" pitchFamily="34" charset="0"/>
              </a:rPr>
              <a:t>Calculs</a:t>
            </a:r>
          </a:p>
          <a:p>
            <a:pPr algn="r"/>
            <a:r>
              <a:rPr lang="fr-FR" sz="1800" b="1" dirty="0">
                <a:latin typeface="Arial" pitchFamily="34" charset="0"/>
                <a:cs typeface="Arial" pitchFamily="34" charset="0"/>
              </a:rPr>
              <a:t>Bloc x</a:t>
            </a:r>
          </a:p>
        </p:txBody>
      </p:sp>
      <p:sp>
        <p:nvSpPr>
          <p:cNvPr id="119" name="ZoneTexte 118"/>
          <p:cNvSpPr txBox="1"/>
          <p:nvPr/>
        </p:nvSpPr>
        <p:spPr>
          <a:xfrm>
            <a:off x="6310788" y="3563724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800" b="1" dirty="0">
                <a:latin typeface="Arial" pitchFamily="34" charset="0"/>
                <a:cs typeface="Arial" pitchFamily="34" charset="0"/>
              </a:rPr>
              <a:t>Calculs </a:t>
            </a:r>
          </a:p>
          <a:p>
            <a:pPr algn="l"/>
            <a:r>
              <a:rPr lang="fr-FR" sz="1800" b="1" dirty="0">
                <a:latin typeface="Arial" pitchFamily="34" charset="0"/>
                <a:cs typeface="Arial" pitchFamily="34" charset="0"/>
              </a:rPr>
              <a:t>Bloc z</a:t>
            </a:r>
          </a:p>
        </p:txBody>
      </p:sp>
      <p:grpSp>
        <p:nvGrpSpPr>
          <p:cNvPr id="76" name="Groupe 75"/>
          <p:cNvGrpSpPr/>
          <p:nvPr/>
        </p:nvGrpSpPr>
        <p:grpSpPr>
          <a:xfrm>
            <a:off x="3203848" y="3982316"/>
            <a:ext cx="302838" cy="1102868"/>
            <a:chOff x="1983636" y="3938576"/>
            <a:chExt cx="302838" cy="1102868"/>
          </a:xfrm>
        </p:grpSpPr>
        <p:cxnSp>
          <p:nvCxnSpPr>
            <p:cNvPr id="77" name="Connecteur droit avec flèche 76"/>
            <p:cNvCxnSpPr/>
            <p:nvPr/>
          </p:nvCxnSpPr>
          <p:spPr bwMode="auto">
            <a:xfrm flipV="1">
              <a:off x="1983636" y="3938576"/>
              <a:ext cx="148476" cy="107460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9" name="Connecteur droit avec flèche 78"/>
            <p:cNvCxnSpPr/>
            <p:nvPr/>
          </p:nvCxnSpPr>
          <p:spPr bwMode="auto">
            <a:xfrm flipH="1" flipV="1">
              <a:off x="2136036" y="3966842"/>
              <a:ext cx="150438" cy="107460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0" name="Connecteur droit avec flèche 79"/>
            <p:cNvCxnSpPr/>
            <p:nvPr/>
          </p:nvCxnSpPr>
          <p:spPr bwMode="auto">
            <a:xfrm flipV="1">
              <a:off x="2132112" y="3938576"/>
              <a:ext cx="0" cy="107460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81" name="Groupe 80"/>
          <p:cNvGrpSpPr/>
          <p:nvPr/>
        </p:nvGrpSpPr>
        <p:grpSpPr>
          <a:xfrm>
            <a:off x="3349826" y="3645024"/>
            <a:ext cx="302838" cy="1102868"/>
            <a:chOff x="1983636" y="3938576"/>
            <a:chExt cx="302838" cy="1102868"/>
          </a:xfrm>
        </p:grpSpPr>
        <p:cxnSp>
          <p:nvCxnSpPr>
            <p:cNvPr id="82" name="Connecteur droit avec flèche 81"/>
            <p:cNvCxnSpPr/>
            <p:nvPr/>
          </p:nvCxnSpPr>
          <p:spPr bwMode="auto">
            <a:xfrm flipV="1">
              <a:off x="1983636" y="3938576"/>
              <a:ext cx="148476" cy="107460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7" name="Connecteur droit avec flèche 96"/>
            <p:cNvCxnSpPr/>
            <p:nvPr/>
          </p:nvCxnSpPr>
          <p:spPr bwMode="auto">
            <a:xfrm flipH="1" flipV="1">
              <a:off x="2136036" y="3966842"/>
              <a:ext cx="150438" cy="107460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0" name="Connecteur droit avec flèche 99"/>
            <p:cNvCxnSpPr/>
            <p:nvPr/>
          </p:nvCxnSpPr>
          <p:spPr bwMode="auto">
            <a:xfrm flipV="1">
              <a:off x="2132112" y="3938576"/>
              <a:ext cx="0" cy="107460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09" name="Groupe 108"/>
          <p:cNvGrpSpPr/>
          <p:nvPr/>
        </p:nvGrpSpPr>
        <p:grpSpPr>
          <a:xfrm>
            <a:off x="4557194" y="3645024"/>
            <a:ext cx="302838" cy="1102868"/>
            <a:chOff x="1983636" y="3938576"/>
            <a:chExt cx="302838" cy="1102868"/>
          </a:xfrm>
        </p:grpSpPr>
        <p:cxnSp>
          <p:nvCxnSpPr>
            <p:cNvPr id="110" name="Connecteur droit avec flèche 109"/>
            <p:cNvCxnSpPr/>
            <p:nvPr/>
          </p:nvCxnSpPr>
          <p:spPr bwMode="auto">
            <a:xfrm flipV="1">
              <a:off x="1983636" y="3938576"/>
              <a:ext cx="148476" cy="107460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1" name="Connecteur droit avec flèche 110"/>
            <p:cNvCxnSpPr/>
            <p:nvPr/>
          </p:nvCxnSpPr>
          <p:spPr bwMode="auto">
            <a:xfrm flipH="1" flipV="1">
              <a:off x="2136036" y="3966842"/>
              <a:ext cx="150438" cy="107460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2" name="Connecteur droit avec flèche 111"/>
            <p:cNvCxnSpPr/>
            <p:nvPr/>
          </p:nvCxnSpPr>
          <p:spPr bwMode="auto">
            <a:xfrm flipV="1">
              <a:off x="2132112" y="3938576"/>
              <a:ext cx="0" cy="107460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" name="ZoneTexte 3"/>
          <p:cNvSpPr txBox="1"/>
          <p:nvPr/>
        </p:nvSpPr>
        <p:spPr>
          <a:xfrm>
            <a:off x="882075" y="5169723"/>
            <a:ext cx="1095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Mise en </a:t>
            </a:r>
          </a:p>
          <a:p>
            <a:r>
              <a:rPr lang="fr-FR" sz="1800" b="1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</a:p>
        </p:txBody>
      </p:sp>
      <p:sp>
        <p:nvSpPr>
          <p:cNvPr id="115" name="Rectangle 114"/>
          <p:cNvSpPr/>
          <p:nvPr/>
        </p:nvSpPr>
        <p:spPr bwMode="auto">
          <a:xfrm>
            <a:off x="8964488" y="2504131"/>
            <a:ext cx="179512" cy="199157"/>
          </a:xfrm>
          <a:prstGeom prst="rect">
            <a:avLst/>
          </a:pr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12986" y="2504132"/>
            <a:ext cx="166525" cy="199156"/>
          </a:xfrm>
          <a:prstGeom prst="rect">
            <a:avLst/>
          </a:pr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" name="Groupe 9"/>
          <p:cNvGrpSpPr/>
          <p:nvPr/>
        </p:nvGrpSpPr>
        <p:grpSpPr>
          <a:xfrm>
            <a:off x="1979712" y="5085184"/>
            <a:ext cx="1547441" cy="833487"/>
            <a:chOff x="1979712" y="5085184"/>
            <a:chExt cx="1547441" cy="833487"/>
          </a:xfrm>
        </p:grpSpPr>
        <p:cxnSp>
          <p:nvCxnSpPr>
            <p:cNvPr id="41" name="Connecteur droit avec flèche 40"/>
            <p:cNvCxnSpPr/>
            <p:nvPr/>
          </p:nvCxnSpPr>
          <p:spPr bwMode="auto">
            <a:xfrm flipH="1" flipV="1">
              <a:off x="2132112" y="5085184"/>
              <a:ext cx="3924" cy="83348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2" name="Connecteur droit avec flèche 41"/>
            <p:cNvCxnSpPr/>
            <p:nvPr/>
          </p:nvCxnSpPr>
          <p:spPr bwMode="auto">
            <a:xfrm flipH="1" flipV="1">
              <a:off x="2284512" y="5085184"/>
              <a:ext cx="3924" cy="83348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3" name="Connecteur droit avec flèche 42"/>
            <p:cNvCxnSpPr/>
            <p:nvPr/>
          </p:nvCxnSpPr>
          <p:spPr bwMode="auto">
            <a:xfrm flipH="1" flipV="1">
              <a:off x="3218429" y="5085184"/>
              <a:ext cx="3924" cy="83348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4" name="Connecteur droit avec flèche 43"/>
            <p:cNvCxnSpPr/>
            <p:nvPr/>
          </p:nvCxnSpPr>
          <p:spPr bwMode="auto">
            <a:xfrm flipH="1" flipV="1">
              <a:off x="3370829" y="5085184"/>
              <a:ext cx="3924" cy="83348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5" name="Connecteur droit avec flèche 44"/>
            <p:cNvCxnSpPr/>
            <p:nvPr/>
          </p:nvCxnSpPr>
          <p:spPr bwMode="auto">
            <a:xfrm flipH="1" flipV="1">
              <a:off x="3523229" y="5085184"/>
              <a:ext cx="3924" cy="83348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3" name="Connecteur droit avec flèche 112"/>
            <p:cNvCxnSpPr/>
            <p:nvPr/>
          </p:nvCxnSpPr>
          <p:spPr bwMode="auto">
            <a:xfrm flipH="1" flipV="1">
              <a:off x="2436912" y="5085184"/>
              <a:ext cx="3924" cy="83348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7" name="Connecteur droit avec flèche 116"/>
            <p:cNvCxnSpPr/>
            <p:nvPr/>
          </p:nvCxnSpPr>
          <p:spPr bwMode="auto">
            <a:xfrm flipH="1" flipV="1">
              <a:off x="1979712" y="5085184"/>
              <a:ext cx="3924" cy="83348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" name="Connecteur droit 8"/>
            <p:cNvCxnSpPr/>
            <p:nvPr/>
          </p:nvCxnSpPr>
          <p:spPr bwMode="auto">
            <a:xfrm>
              <a:off x="2555776" y="5501927"/>
              <a:ext cx="637726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99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" name="Groupe 20"/>
          <p:cNvGrpSpPr/>
          <p:nvPr/>
        </p:nvGrpSpPr>
        <p:grpSpPr>
          <a:xfrm>
            <a:off x="3392983" y="4797152"/>
            <a:ext cx="1467049" cy="1121519"/>
            <a:chOff x="3392983" y="4797152"/>
            <a:chExt cx="1467049" cy="1121519"/>
          </a:xfrm>
        </p:grpSpPr>
        <p:grpSp>
          <p:nvGrpSpPr>
            <p:cNvPr id="12" name="Groupe 11"/>
            <p:cNvGrpSpPr/>
            <p:nvPr/>
          </p:nvGrpSpPr>
          <p:grpSpPr>
            <a:xfrm>
              <a:off x="3392983" y="4797152"/>
              <a:ext cx="1467049" cy="1121519"/>
              <a:chOff x="3392983" y="5085184"/>
              <a:chExt cx="1467049" cy="1121519"/>
            </a:xfrm>
          </p:grpSpPr>
          <p:cxnSp>
            <p:nvCxnSpPr>
              <p:cNvPr id="50" name="Connecteur droit avec flèche 49"/>
              <p:cNvCxnSpPr/>
              <p:nvPr/>
            </p:nvCxnSpPr>
            <p:spPr bwMode="auto">
              <a:xfrm flipH="1" flipV="1">
                <a:off x="3392983" y="5085184"/>
                <a:ext cx="3924" cy="1121519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51" name="Connecteur droit avec flèche 50"/>
              <p:cNvCxnSpPr/>
              <p:nvPr/>
            </p:nvCxnSpPr>
            <p:spPr bwMode="auto">
              <a:xfrm flipH="1" flipV="1">
                <a:off x="3545383" y="5085184"/>
                <a:ext cx="3924" cy="1121519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52" name="Connecteur droit avec flèche 51"/>
              <p:cNvCxnSpPr/>
              <p:nvPr/>
            </p:nvCxnSpPr>
            <p:spPr bwMode="auto">
              <a:xfrm flipH="1" flipV="1">
                <a:off x="4551308" y="5085184"/>
                <a:ext cx="3924" cy="1121519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53" name="Connecteur droit avec flèche 52"/>
              <p:cNvCxnSpPr/>
              <p:nvPr/>
            </p:nvCxnSpPr>
            <p:spPr bwMode="auto">
              <a:xfrm flipH="1" flipV="1">
                <a:off x="4703708" y="5085184"/>
                <a:ext cx="3924" cy="1121519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54" name="Connecteur droit avec flèche 53"/>
              <p:cNvCxnSpPr/>
              <p:nvPr/>
            </p:nvCxnSpPr>
            <p:spPr bwMode="auto">
              <a:xfrm flipH="1" flipV="1">
                <a:off x="4856108" y="5085184"/>
                <a:ext cx="3924" cy="1121519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55" name="Connecteur droit avec flèche 54"/>
              <p:cNvCxnSpPr/>
              <p:nvPr/>
            </p:nvCxnSpPr>
            <p:spPr bwMode="auto">
              <a:xfrm flipH="1" flipV="1">
                <a:off x="3697783" y="5085184"/>
                <a:ext cx="3924" cy="1121519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cxnSp>
          <p:nvCxnSpPr>
            <p:cNvPr id="121" name="Connecteur droit 120"/>
            <p:cNvCxnSpPr/>
            <p:nvPr/>
          </p:nvCxnSpPr>
          <p:spPr bwMode="auto">
            <a:xfrm>
              <a:off x="3792356" y="5357911"/>
              <a:ext cx="637726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3457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0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dirty="0" err="1"/>
              <a:t>Prog</a:t>
            </a:r>
            <a:r>
              <a:rPr lang="fr-FR" sz="2000" dirty="0"/>
              <a:t>. CUDA synchrone avec la </a:t>
            </a:r>
            <a:r>
              <a:rPr lang="fr-FR" sz="2000" i="1" dirty="0" err="1"/>
              <a:t>shared</a:t>
            </a:r>
            <a:r>
              <a:rPr lang="fr-FR" sz="2000" i="1" dirty="0"/>
              <a:t> memory </a:t>
            </a:r>
            <a:br>
              <a:rPr lang="fr-FR" sz="2000" dirty="0"/>
            </a:br>
            <a:r>
              <a:rPr lang="fr-FR" sz="3800" dirty="0"/>
              <a:t> 4 - </a:t>
            </a:r>
            <a:r>
              <a:rPr lang="fr-FR" sz="3800" i="1" dirty="0" err="1"/>
              <a:t>Shm</a:t>
            </a:r>
            <a:r>
              <a:rPr lang="fr-FR" sz="3800" i="1" dirty="0"/>
              <a:t> </a:t>
            </a:r>
            <a:r>
              <a:rPr lang="fr-FR" sz="3800" dirty="0"/>
              <a:t>partagée et blocs chevauchants</a:t>
            </a:r>
            <a:endParaRPr lang="fr-FR" sz="3800" i="1" dirty="0"/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0" y="961898"/>
            <a:ext cx="82121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2000" b="1" dirty="0" err="1">
                <a:latin typeface="Arial" charset="0"/>
                <a:cs typeface="Arial" charset="0"/>
              </a:rPr>
              <a:t>Kernel</a:t>
            </a:r>
            <a:r>
              <a:rPr lang="fr-FR" sz="2000" b="1" dirty="0">
                <a:latin typeface="Arial" charset="0"/>
                <a:cs typeface="Arial" charset="0"/>
              </a:rPr>
              <a:t> utilisant la mémoire </a:t>
            </a:r>
            <a:r>
              <a:rPr lang="fr-FR" sz="2000" b="1" i="1" dirty="0" err="1">
                <a:latin typeface="Arial" charset="0"/>
                <a:cs typeface="Arial" charset="0"/>
              </a:rPr>
              <a:t>shared</a:t>
            </a:r>
            <a:r>
              <a:rPr lang="fr-FR" sz="2000" b="1" i="1" dirty="0">
                <a:latin typeface="Arial" charset="0"/>
                <a:cs typeface="Arial" charset="0"/>
              </a:rPr>
              <a:t> </a:t>
            </a:r>
            <a:r>
              <a:rPr lang="fr-FR" sz="2000" b="1" dirty="0">
                <a:latin typeface="Arial" charset="0"/>
                <a:cs typeface="Arial" charset="0"/>
              </a:rPr>
              <a:t>et partageant les données – v3 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229380" y="1361948"/>
            <a:ext cx="67185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Objectif : </a:t>
            </a:r>
            <a:r>
              <a:rPr lang="fr-FR" sz="2000" dirty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toutes</a:t>
            </a:r>
            <a:r>
              <a:rPr lang="fr-FR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les données cachées en </a:t>
            </a:r>
            <a:r>
              <a:rPr lang="fr-FR" sz="2000" i="1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shared</a:t>
            </a:r>
            <a:r>
              <a:rPr lang="fr-FR" sz="2000" i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memory.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07505" y="2504132"/>
            <a:ext cx="8928992" cy="2047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fr-FR"/>
          </a:p>
        </p:txBody>
      </p:sp>
      <p:grpSp>
        <p:nvGrpSpPr>
          <p:cNvPr id="6" name="Groupe 5"/>
          <p:cNvGrpSpPr/>
          <p:nvPr/>
        </p:nvGrpSpPr>
        <p:grpSpPr>
          <a:xfrm>
            <a:off x="1907704" y="3429000"/>
            <a:ext cx="4384687" cy="792088"/>
            <a:chOff x="1907704" y="4077072"/>
            <a:chExt cx="4384687" cy="792088"/>
          </a:xfrm>
        </p:grpSpPr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1907704" y="4444149"/>
              <a:ext cx="1648383" cy="276992"/>
            </a:xfrm>
            <a:prstGeom prst="rect">
              <a:avLst/>
            </a:prstGeom>
            <a:solidFill>
              <a:srgbClr val="FFFF99"/>
            </a:solidFill>
            <a:ln w="28575" algn="ctr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4644008" y="4448152"/>
              <a:ext cx="1648383" cy="276992"/>
            </a:xfrm>
            <a:prstGeom prst="rect">
              <a:avLst/>
            </a:prstGeom>
            <a:solidFill>
              <a:srgbClr val="FFFF99"/>
            </a:solidFill>
            <a:ln w="28575" algn="ctr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3283657" y="4149080"/>
              <a:ext cx="1648383" cy="276992"/>
            </a:xfrm>
            <a:prstGeom prst="rect">
              <a:avLst/>
            </a:prstGeom>
            <a:solidFill>
              <a:srgbClr val="FFCCCC"/>
            </a:solidFill>
            <a:ln w="28575" algn="ctr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" name="Connecteur droit 4"/>
            <p:cNvCxnSpPr/>
            <p:nvPr/>
          </p:nvCxnSpPr>
          <p:spPr bwMode="auto">
            <a:xfrm>
              <a:off x="3419872" y="4077072"/>
              <a:ext cx="0" cy="7920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Connecteur droit 32"/>
            <p:cNvCxnSpPr/>
            <p:nvPr/>
          </p:nvCxnSpPr>
          <p:spPr bwMode="auto">
            <a:xfrm>
              <a:off x="3572272" y="4077072"/>
              <a:ext cx="0" cy="7920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Connecteur droit 33"/>
            <p:cNvCxnSpPr/>
            <p:nvPr/>
          </p:nvCxnSpPr>
          <p:spPr bwMode="auto">
            <a:xfrm>
              <a:off x="3275856" y="4077072"/>
              <a:ext cx="0" cy="7920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Connecteur droit 34"/>
            <p:cNvCxnSpPr/>
            <p:nvPr/>
          </p:nvCxnSpPr>
          <p:spPr bwMode="auto">
            <a:xfrm>
              <a:off x="4779640" y="4077072"/>
              <a:ext cx="0" cy="7920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Connecteur droit 35"/>
            <p:cNvCxnSpPr/>
            <p:nvPr/>
          </p:nvCxnSpPr>
          <p:spPr bwMode="auto">
            <a:xfrm>
              <a:off x="4932040" y="4077072"/>
              <a:ext cx="0" cy="7920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Connecteur droit 36"/>
            <p:cNvCxnSpPr/>
            <p:nvPr/>
          </p:nvCxnSpPr>
          <p:spPr bwMode="auto">
            <a:xfrm>
              <a:off x="4635624" y="4077072"/>
              <a:ext cx="0" cy="7920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ZoneTexte 6"/>
          <p:cNvSpPr txBox="1"/>
          <p:nvPr/>
        </p:nvSpPr>
        <p:spPr>
          <a:xfrm>
            <a:off x="-44527" y="550794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dirty="0" err="1">
                <a:latin typeface="Arial" pitchFamily="34" charset="0"/>
                <a:cs typeface="Arial" pitchFamily="34" charset="0"/>
              </a:rPr>
              <a:t>InGPU</a:t>
            </a:r>
            <a:endParaRPr lang="fr-FR" sz="18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0" name="Groupe 39"/>
          <p:cNvGrpSpPr/>
          <p:nvPr/>
        </p:nvGrpSpPr>
        <p:grpSpPr>
          <a:xfrm>
            <a:off x="-1" y="4653136"/>
            <a:ext cx="9143999" cy="1656184"/>
            <a:chOff x="-1" y="4941168"/>
            <a:chExt cx="9143999" cy="1656184"/>
          </a:xfrm>
        </p:grpSpPr>
        <p:sp>
          <p:nvSpPr>
            <p:cNvPr id="57" name="Rectangle 56"/>
            <p:cNvSpPr/>
            <p:nvPr/>
          </p:nvSpPr>
          <p:spPr bwMode="auto">
            <a:xfrm>
              <a:off x="4645385" y="5229200"/>
              <a:ext cx="1654807" cy="288032"/>
            </a:xfrm>
            <a:prstGeom prst="rect">
              <a:avLst/>
            </a:prstGeom>
            <a:solidFill>
              <a:srgbClr val="CCFF6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-1" y="6104086"/>
              <a:ext cx="9143999" cy="49326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933826" y="5229200"/>
              <a:ext cx="1654807" cy="288032"/>
            </a:xfrm>
            <a:prstGeom prst="rect">
              <a:avLst/>
            </a:prstGeom>
            <a:solidFill>
              <a:srgbClr val="CCFF6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1" name="Groupe 10"/>
            <p:cNvGrpSpPr/>
            <p:nvPr/>
          </p:nvGrpSpPr>
          <p:grpSpPr>
            <a:xfrm>
              <a:off x="2132112" y="5373216"/>
              <a:ext cx="1395041" cy="833487"/>
              <a:chOff x="2132112" y="5013176"/>
              <a:chExt cx="1395041" cy="1193527"/>
            </a:xfrm>
          </p:grpSpPr>
          <p:cxnSp>
            <p:nvCxnSpPr>
              <p:cNvPr id="41" name="Connecteur droit avec flèche 40"/>
              <p:cNvCxnSpPr/>
              <p:nvPr/>
            </p:nvCxnSpPr>
            <p:spPr bwMode="auto">
              <a:xfrm flipH="1" flipV="1">
                <a:off x="2132112" y="5013176"/>
                <a:ext cx="3924" cy="119352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2" name="Connecteur droit avec flèche 41"/>
              <p:cNvCxnSpPr/>
              <p:nvPr/>
            </p:nvCxnSpPr>
            <p:spPr bwMode="auto">
              <a:xfrm flipH="1" flipV="1">
                <a:off x="2284512" y="5013176"/>
                <a:ext cx="3924" cy="119352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3" name="Connecteur droit avec flèche 42"/>
              <p:cNvCxnSpPr/>
              <p:nvPr/>
            </p:nvCxnSpPr>
            <p:spPr bwMode="auto">
              <a:xfrm flipH="1" flipV="1">
                <a:off x="3218429" y="5013176"/>
                <a:ext cx="3924" cy="119352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4" name="Connecteur droit avec flèche 43"/>
              <p:cNvCxnSpPr/>
              <p:nvPr/>
            </p:nvCxnSpPr>
            <p:spPr bwMode="auto">
              <a:xfrm flipH="1" flipV="1">
                <a:off x="3370829" y="5013176"/>
                <a:ext cx="3924" cy="119352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5" name="Connecteur droit avec flèche 44"/>
              <p:cNvCxnSpPr/>
              <p:nvPr/>
            </p:nvCxnSpPr>
            <p:spPr bwMode="auto">
              <a:xfrm flipH="1" flipV="1">
                <a:off x="3523229" y="5013176"/>
                <a:ext cx="3924" cy="119352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47" name="Rectangle 46"/>
            <p:cNvSpPr/>
            <p:nvPr/>
          </p:nvSpPr>
          <p:spPr bwMode="auto">
            <a:xfrm>
              <a:off x="3277233" y="4941168"/>
              <a:ext cx="1654807" cy="28803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2" name="Groupe 11"/>
            <p:cNvGrpSpPr/>
            <p:nvPr/>
          </p:nvGrpSpPr>
          <p:grpSpPr>
            <a:xfrm>
              <a:off x="3392983" y="5085184"/>
              <a:ext cx="1467049" cy="1121519"/>
              <a:chOff x="3392983" y="5085184"/>
              <a:chExt cx="1467049" cy="1121519"/>
            </a:xfrm>
          </p:grpSpPr>
          <p:cxnSp>
            <p:nvCxnSpPr>
              <p:cNvPr id="50" name="Connecteur droit avec flèche 49"/>
              <p:cNvCxnSpPr/>
              <p:nvPr/>
            </p:nvCxnSpPr>
            <p:spPr bwMode="auto">
              <a:xfrm flipH="1" flipV="1">
                <a:off x="3392983" y="5085184"/>
                <a:ext cx="3924" cy="1121519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51" name="Connecteur droit avec flèche 50"/>
              <p:cNvCxnSpPr/>
              <p:nvPr/>
            </p:nvCxnSpPr>
            <p:spPr bwMode="auto">
              <a:xfrm flipH="1" flipV="1">
                <a:off x="3545383" y="5085184"/>
                <a:ext cx="3924" cy="1121519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52" name="Connecteur droit avec flèche 51"/>
              <p:cNvCxnSpPr/>
              <p:nvPr/>
            </p:nvCxnSpPr>
            <p:spPr bwMode="auto">
              <a:xfrm flipH="1" flipV="1">
                <a:off x="4551308" y="5085184"/>
                <a:ext cx="3924" cy="1121519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53" name="Connecteur droit avec flèche 52"/>
              <p:cNvCxnSpPr/>
              <p:nvPr/>
            </p:nvCxnSpPr>
            <p:spPr bwMode="auto">
              <a:xfrm flipH="1" flipV="1">
                <a:off x="4703708" y="5085184"/>
                <a:ext cx="3924" cy="1121519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54" name="Connecteur droit avec flèche 53"/>
              <p:cNvCxnSpPr/>
              <p:nvPr/>
            </p:nvCxnSpPr>
            <p:spPr bwMode="auto">
              <a:xfrm flipH="1" flipV="1">
                <a:off x="4856108" y="5085184"/>
                <a:ext cx="3924" cy="1121519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55" name="Connecteur droit avec flèche 54"/>
              <p:cNvCxnSpPr/>
              <p:nvPr/>
            </p:nvCxnSpPr>
            <p:spPr bwMode="auto">
              <a:xfrm flipH="1" flipV="1">
                <a:off x="3697783" y="5085184"/>
                <a:ext cx="3924" cy="1121519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58" name="Groupe 57"/>
            <p:cNvGrpSpPr/>
            <p:nvPr/>
          </p:nvGrpSpPr>
          <p:grpSpPr>
            <a:xfrm>
              <a:off x="4680743" y="5373216"/>
              <a:ext cx="1547441" cy="833487"/>
              <a:chOff x="1979712" y="5013176"/>
              <a:chExt cx="1547441" cy="1193527"/>
            </a:xfrm>
          </p:grpSpPr>
          <p:cxnSp>
            <p:nvCxnSpPr>
              <p:cNvPr id="59" name="Connecteur droit avec flèche 58"/>
              <p:cNvCxnSpPr/>
              <p:nvPr/>
            </p:nvCxnSpPr>
            <p:spPr bwMode="auto">
              <a:xfrm flipH="1" flipV="1">
                <a:off x="1979712" y="5013176"/>
                <a:ext cx="3924" cy="119352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60" name="Connecteur droit avec flèche 59"/>
              <p:cNvCxnSpPr/>
              <p:nvPr/>
            </p:nvCxnSpPr>
            <p:spPr bwMode="auto">
              <a:xfrm flipH="1" flipV="1">
                <a:off x="2132112" y="5013176"/>
                <a:ext cx="3924" cy="119352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61" name="Connecteur droit avec flèche 60"/>
              <p:cNvCxnSpPr/>
              <p:nvPr/>
            </p:nvCxnSpPr>
            <p:spPr bwMode="auto">
              <a:xfrm flipH="1" flipV="1">
                <a:off x="2284512" y="5013176"/>
                <a:ext cx="3924" cy="119352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62" name="Connecteur droit avec flèche 61"/>
              <p:cNvCxnSpPr/>
              <p:nvPr/>
            </p:nvCxnSpPr>
            <p:spPr bwMode="auto">
              <a:xfrm flipH="1" flipV="1">
                <a:off x="3218429" y="5013176"/>
                <a:ext cx="3924" cy="119352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63" name="Connecteur droit avec flèche 62"/>
              <p:cNvCxnSpPr/>
              <p:nvPr/>
            </p:nvCxnSpPr>
            <p:spPr bwMode="auto">
              <a:xfrm flipH="1" flipV="1">
                <a:off x="3370829" y="5013176"/>
                <a:ext cx="3924" cy="119352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64" name="Connecteur droit avec flèche 63"/>
              <p:cNvCxnSpPr/>
              <p:nvPr/>
            </p:nvCxnSpPr>
            <p:spPr bwMode="auto">
              <a:xfrm flipH="1" flipV="1">
                <a:off x="3523229" y="5013176"/>
                <a:ext cx="3924" cy="119352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13" name="ZoneTexte 12"/>
            <p:cNvSpPr txBox="1"/>
            <p:nvPr/>
          </p:nvSpPr>
          <p:spPr>
            <a:xfrm>
              <a:off x="1152358" y="500388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800" b="1" dirty="0" err="1">
                  <a:latin typeface="Arial" pitchFamily="34" charset="0"/>
                  <a:cs typeface="Arial" pitchFamily="34" charset="0"/>
                </a:rPr>
                <a:t>Shm</a:t>
              </a:r>
              <a:r>
                <a:rPr lang="fr-FR" sz="1800" b="1" dirty="0">
                  <a:latin typeface="Arial" pitchFamily="34" charset="0"/>
                  <a:cs typeface="Arial" pitchFamily="34" charset="0"/>
                </a:rPr>
                <a:t> x</a:t>
              </a:r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6191199" y="5003884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800" b="1" dirty="0" err="1">
                  <a:latin typeface="Arial" pitchFamily="34" charset="0"/>
                  <a:cs typeface="Arial" pitchFamily="34" charset="0"/>
                </a:rPr>
                <a:t>Shm</a:t>
              </a:r>
              <a:r>
                <a:rPr lang="fr-FR" sz="1800" b="1" dirty="0">
                  <a:latin typeface="Arial" pitchFamily="34" charset="0"/>
                  <a:cs typeface="Arial" pitchFamily="34" charset="0"/>
                </a:rPr>
                <a:t> z</a:t>
              </a:r>
            </a:p>
          </p:txBody>
        </p:sp>
      </p:grpSp>
      <p:sp>
        <p:nvSpPr>
          <p:cNvPr id="67" name="ZoneTexte 66"/>
          <p:cNvSpPr txBox="1"/>
          <p:nvPr/>
        </p:nvSpPr>
        <p:spPr>
          <a:xfrm>
            <a:off x="3672638" y="43558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dirty="0" err="1">
                <a:latin typeface="Arial" pitchFamily="34" charset="0"/>
                <a:cs typeface="Arial" pitchFamily="34" charset="0"/>
              </a:rPr>
              <a:t>Shm</a:t>
            </a:r>
            <a:r>
              <a:rPr lang="fr-FR" sz="1800" b="1" dirty="0">
                <a:latin typeface="Arial" pitchFamily="34" charset="0"/>
                <a:cs typeface="Arial" pitchFamily="34" charset="0"/>
              </a:rPr>
              <a:t> y</a:t>
            </a:r>
          </a:p>
        </p:txBody>
      </p:sp>
      <p:cxnSp>
        <p:nvCxnSpPr>
          <p:cNvPr id="39943" name="Connecteur droit avec flèche 39942"/>
          <p:cNvCxnSpPr/>
          <p:nvPr/>
        </p:nvCxnSpPr>
        <p:spPr bwMode="auto">
          <a:xfrm flipH="1" flipV="1">
            <a:off x="2132112" y="2708922"/>
            <a:ext cx="1962" cy="12256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Connecteur droit avec flèche 77"/>
          <p:cNvCxnSpPr/>
          <p:nvPr/>
        </p:nvCxnSpPr>
        <p:spPr bwMode="auto">
          <a:xfrm flipH="1" flipV="1">
            <a:off x="2284512" y="2708920"/>
            <a:ext cx="1962" cy="122565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3" name="Connecteur droit 82"/>
          <p:cNvCxnSpPr/>
          <p:nvPr/>
        </p:nvCxnSpPr>
        <p:spPr bwMode="auto">
          <a:xfrm>
            <a:off x="2051720" y="3429000"/>
            <a:ext cx="0" cy="7920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Connecteur droit 83"/>
          <p:cNvCxnSpPr/>
          <p:nvPr/>
        </p:nvCxnSpPr>
        <p:spPr bwMode="auto">
          <a:xfrm>
            <a:off x="2204120" y="3429000"/>
            <a:ext cx="0" cy="7920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Connecteur droit 84"/>
          <p:cNvCxnSpPr/>
          <p:nvPr/>
        </p:nvCxnSpPr>
        <p:spPr bwMode="auto">
          <a:xfrm>
            <a:off x="1907704" y="3429000"/>
            <a:ext cx="0" cy="7920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Connecteur droit 85"/>
          <p:cNvCxnSpPr/>
          <p:nvPr/>
        </p:nvCxnSpPr>
        <p:spPr bwMode="auto">
          <a:xfrm>
            <a:off x="2356520" y="3429000"/>
            <a:ext cx="0" cy="7920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Connecteur droit avec flèche 86"/>
          <p:cNvCxnSpPr/>
          <p:nvPr/>
        </p:nvCxnSpPr>
        <p:spPr bwMode="auto">
          <a:xfrm flipH="1" flipV="1">
            <a:off x="3193502" y="2708922"/>
            <a:ext cx="1962" cy="12256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8" name="Connecteur droit avec flèche 87"/>
          <p:cNvCxnSpPr/>
          <p:nvPr/>
        </p:nvCxnSpPr>
        <p:spPr bwMode="auto">
          <a:xfrm flipH="1" flipV="1">
            <a:off x="3345902" y="2708920"/>
            <a:ext cx="1962" cy="122565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9" name="Connecteur droit avec flèche 88"/>
          <p:cNvCxnSpPr/>
          <p:nvPr/>
        </p:nvCxnSpPr>
        <p:spPr bwMode="auto">
          <a:xfrm flipH="1" flipV="1">
            <a:off x="4849686" y="2708922"/>
            <a:ext cx="1962" cy="12256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Connecteur droit avec flèche 89"/>
          <p:cNvCxnSpPr/>
          <p:nvPr/>
        </p:nvCxnSpPr>
        <p:spPr bwMode="auto">
          <a:xfrm flipH="1" flipV="1">
            <a:off x="5002086" y="2708920"/>
            <a:ext cx="1962" cy="122565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Connecteur droit avec flèche 90"/>
          <p:cNvCxnSpPr/>
          <p:nvPr/>
        </p:nvCxnSpPr>
        <p:spPr bwMode="auto">
          <a:xfrm flipH="1" flipV="1">
            <a:off x="5940152" y="2708922"/>
            <a:ext cx="1962" cy="12256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Connecteur droit avec flèche 91"/>
          <p:cNvCxnSpPr/>
          <p:nvPr/>
        </p:nvCxnSpPr>
        <p:spPr bwMode="auto">
          <a:xfrm flipH="1" flipV="1">
            <a:off x="6092552" y="2708920"/>
            <a:ext cx="1962" cy="122565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Connecteur droit 92"/>
          <p:cNvCxnSpPr/>
          <p:nvPr/>
        </p:nvCxnSpPr>
        <p:spPr bwMode="auto">
          <a:xfrm>
            <a:off x="6156176" y="3429000"/>
            <a:ext cx="0" cy="7920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Connecteur droit 93"/>
          <p:cNvCxnSpPr/>
          <p:nvPr/>
        </p:nvCxnSpPr>
        <p:spPr bwMode="auto">
          <a:xfrm>
            <a:off x="6308576" y="3429000"/>
            <a:ext cx="0" cy="7920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Connecteur droit 94"/>
          <p:cNvCxnSpPr/>
          <p:nvPr/>
        </p:nvCxnSpPr>
        <p:spPr bwMode="auto">
          <a:xfrm>
            <a:off x="6012160" y="3429000"/>
            <a:ext cx="0" cy="7920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Connecteur droit avec flèche 95"/>
          <p:cNvCxnSpPr/>
          <p:nvPr/>
        </p:nvCxnSpPr>
        <p:spPr bwMode="auto">
          <a:xfrm flipH="1" flipV="1">
            <a:off x="3498302" y="2708922"/>
            <a:ext cx="1962" cy="9376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8" name="Connecteur droit avec flèche 97"/>
          <p:cNvCxnSpPr/>
          <p:nvPr/>
        </p:nvCxnSpPr>
        <p:spPr bwMode="auto">
          <a:xfrm flipH="1" flipV="1">
            <a:off x="3650702" y="2708920"/>
            <a:ext cx="1962" cy="9376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9" name="Connecteur droit avec flèche 98"/>
          <p:cNvCxnSpPr/>
          <p:nvPr/>
        </p:nvCxnSpPr>
        <p:spPr bwMode="auto">
          <a:xfrm flipH="1" flipV="1">
            <a:off x="4714054" y="2708920"/>
            <a:ext cx="1962" cy="9376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2" name="Connecteur droit avec flèche 101"/>
          <p:cNvCxnSpPr/>
          <p:nvPr/>
        </p:nvCxnSpPr>
        <p:spPr bwMode="auto">
          <a:xfrm flipH="1" flipV="1">
            <a:off x="4572000" y="2708920"/>
            <a:ext cx="1962" cy="9376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951" name="Rectangle 39950"/>
          <p:cNvSpPr/>
          <p:nvPr/>
        </p:nvSpPr>
        <p:spPr bwMode="auto">
          <a:xfrm>
            <a:off x="2051720" y="2504132"/>
            <a:ext cx="1368152" cy="204788"/>
          </a:xfrm>
          <a:prstGeom prst="rect">
            <a:avLst/>
          </a:prstGeom>
          <a:solidFill>
            <a:srgbClr val="CC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4766108" y="2504132"/>
            <a:ext cx="1368152" cy="204788"/>
          </a:xfrm>
          <a:prstGeom prst="rect">
            <a:avLst/>
          </a:prstGeom>
          <a:solidFill>
            <a:srgbClr val="CC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3423772" y="2504132"/>
            <a:ext cx="1342336" cy="2047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ZoneTexte 105"/>
          <p:cNvSpPr txBox="1"/>
          <p:nvPr/>
        </p:nvSpPr>
        <p:spPr>
          <a:xfrm>
            <a:off x="-75481" y="2636912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dirty="0" err="1">
                <a:latin typeface="Arial" pitchFamily="34" charset="0"/>
                <a:cs typeface="Arial" pitchFamily="34" charset="0"/>
              </a:rPr>
              <a:t>OutGPU</a:t>
            </a:r>
            <a:endParaRPr lang="fr-FR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953" name="Rectangle 39952"/>
          <p:cNvSpPr/>
          <p:nvPr/>
        </p:nvSpPr>
        <p:spPr bwMode="auto">
          <a:xfrm>
            <a:off x="3331096" y="4581128"/>
            <a:ext cx="304800" cy="176884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54" name="ZoneTexte 39953"/>
          <p:cNvSpPr txBox="1"/>
          <p:nvPr/>
        </p:nvSpPr>
        <p:spPr>
          <a:xfrm>
            <a:off x="505791" y="6309320"/>
            <a:ext cx="80395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Données lues et cachées 2 fois (dans 2 </a:t>
            </a:r>
            <a:r>
              <a:rPr lang="fr-FR" sz="2000" i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shared</a:t>
            </a:r>
            <a:r>
              <a:rPr lang="fr-FR" sz="20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i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memories</a:t>
            </a:r>
            <a:r>
              <a:rPr lang="fr-FR" sz="20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différentes)</a:t>
            </a:r>
          </a:p>
        </p:txBody>
      </p:sp>
      <p:grpSp>
        <p:nvGrpSpPr>
          <p:cNvPr id="77" name="Groupe 76"/>
          <p:cNvGrpSpPr/>
          <p:nvPr/>
        </p:nvGrpSpPr>
        <p:grpSpPr>
          <a:xfrm>
            <a:off x="2123728" y="3938576"/>
            <a:ext cx="302838" cy="1102868"/>
            <a:chOff x="1983636" y="3938576"/>
            <a:chExt cx="302838" cy="1102868"/>
          </a:xfrm>
        </p:grpSpPr>
        <p:cxnSp>
          <p:nvCxnSpPr>
            <p:cNvPr id="79" name="Connecteur droit avec flèche 78"/>
            <p:cNvCxnSpPr/>
            <p:nvPr/>
          </p:nvCxnSpPr>
          <p:spPr bwMode="auto">
            <a:xfrm flipV="1">
              <a:off x="1983636" y="3938576"/>
              <a:ext cx="148476" cy="107460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0" name="Connecteur droit avec flèche 79"/>
            <p:cNvCxnSpPr/>
            <p:nvPr/>
          </p:nvCxnSpPr>
          <p:spPr bwMode="auto">
            <a:xfrm flipH="1" flipV="1">
              <a:off x="2136036" y="3966842"/>
              <a:ext cx="150438" cy="107460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1" name="Connecteur droit avec flèche 80"/>
            <p:cNvCxnSpPr/>
            <p:nvPr/>
          </p:nvCxnSpPr>
          <p:spPr bwMode="auto">
            <a:xfrm flipV="1">
              <a:off x="2132112" y="3938576"/>
              <a:ext cx="0" cy="107460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82" name="ZoneTexte 81"/>
          <p:cNvSpPr txBox="1"/>
          <p:nvPr/>
        </p:nvSpPr>
        <p:spPr>
          <a:xfrm>
            <a:off x="3618563" y="3142709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dirty="0">
                <a:latin typeface="Arial" pitchFamily="34" charset="0"/>
                <a:cs typeface="Arial" pitchFamily="34" charset="0"/>
              </a:rPr>
              <a:t>Calculs</a:t>
            </a:r>
          </a:p>
          <a:p>
            <a:r>
              <a:rPr lang="fr-FR" sz="1800" b="1" dirty="0">
                <a:latin typeface="Arial" pitchFamily="34" charset="0"/>
                <a:cs typeface="Arial" pitchFamily="34" charset="0"/>
              </a:rPr>
              <a:t>Bloc y</a:t>
            </a:r>
          </a:p>
        </p:txBody>
      </p:sp>
      <p:sp>
        <p:nvSpPr>
          <p:cNvPr id="97" name="ZoneTexte 96"/>
          <p:cNvSpPr txBox="1"/>
          <p:nvPr/>
        </p:nvSpPr>
        <p:spPr>
          <a:xfrm>
            <a:off x="899592" y="3563724"/>
            <a:ext cx="1005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800" b="1" dirty="0">
                <a:latin typeface="Arial" pitchFamily="34" charset="0"/>
                <a:cs typeface="Arial" pitchFamily="34" charset="0"/>
              </a:rPr>
              <a:t>Calculs</a:t>
            </a:r>
          </a:p>
          <a:p>
            <a:pPr algn="r"/>
            <a:r>
              <a:rPr lang="fr-FR" sz="1800" b="1" dirty="0">
                <a:latin typeface="Arial" pitchFamily="34" charset="0"/>
                <a:cs typeface="Arial" pitchFamily="34" charset="0"/>
              </a:rPr>
              <a:t>Bloc x</a:t>
            </a:r>
          </a:p>
        </p:txBody>
      </p:sp>
      <p:sp>
        <p:nvSpPr>
          <p:cNvPr id="100" name="ZoneTexte 99"/>
          <p:cNvSpPr txBox="1"/>
          <p:nvPr/>
        </p:nvSpPr>
        <p:spPr>
          <a:xfrm>
            <a:off x="6310788" y="3563724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800" b="1" dirty="0">
                <a:latin typeface="Arial" pitchFamily="34" charset="0"/>
                <a:cs typeface="Arial" pitchFamily="34" charset="0"/>
              </a:rPr>
              <a:t>Calculs </a:t>
            </a:r>
          </a:p>
          <a:p>
            <a:pPr algn="l"/>
            <a:r>
              <a:rPr lang="fr-FR" sz="1800" b="1" dirty="0">
                <a:latin typeface="Arial" pitchFamily="34" charset="0"/>
                <a:cs typeface="Arial" pitchFamily="34" charset="0"/>
              </a:rPr>
              <a:t>Bloc z</a:t>
            </a:r>
          </a:p>
        </p:txBody>
      </p:sp>
      <p:cxnSp>
        <p:nvCxnSpPr>
          <p:cNvPr id="101" name="Connecteur droit avec flèche 100"/>
          <p:cNvCxnSpPr/>
          <p:nvPr/>
        </p:nvCxnSpPr>
        <p:spPr bwMode="auto">
          <a:xfrm flipH="1" flipV="1">
            <a:off x="2436912" y="5085184"/>
            <a:ext cx="3924" cy="8334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3" name="ZoneTexte 102"/>
          <p:cNvSpPr txBox="1"/>
          <p:nvPr/>
        </p:nvSpPr>
        <p:spPr>
          <a:xfrm>
            <a:off x="882075" y="5169723"/>
            <a:ext cx="1095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Mise en </a:t>
            </a:r>
          </a:p>
          <a:p>
            <a:r>
              <a:rPr lang="fr-FR" sz="1800" b="1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</a:p>
        </p:txBody>
      </p:sp>
      <p:sp>
        <p:nvSpPr>
          <p:cNvPr id="107" name="Rectangle 106"/>
          <p:cNvSpPr/>
          <p:nvPr/>
        </p:nvSpPr>
        <p:spPr bwMode="auto">
          <a:xfrm>
            <a:off x="8964488" y="2504131"/>
            <a:ext cx="179512" cy="199157"/>
          </a:xfrm>
          <a:prstGeom prst="rect">
            <a:avLst/>
          </a:pr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12986" y="2504132"/>
            <a:ext cx="166525" cy="199156"/>
          </a:xfrm>
          <a:prstGeom prst="rect">
            <a:avLst/>
          </a:pr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9" name="Connecteur droit avec flèche 108"/>
          <p:cNvCxnSpPr/>
          <p:nvPr/>
        </p:nvCxnSpPr>
        <p:spPr bwMode="auto">
          <a:xfrm flipH="1" flipV="1">
            <a:off x="1979712" y="5091967"/>
            <a:ext cx="3924" cy="8334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52875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99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9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9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53" grpId="0" animBg="1"/>
      <p:bldP spid="3995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0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dirty="0" err="1"/>
              <a:t>Prog</a:t>
            </a:r>
            <a:r>
              <a:rPr lang="fr-FR" sz="2000" dirty="0"/>
              <a:t>. CUDA synchrone avec la </a:t>
            </a:r>
            <a:r>
              <a:rPr lang="fr-FR" sz="2000" i="1" dirty="0" err="1"/>
              <a:t>shared</a:t>
            </a:r>
            <a:r>
              <a:rPr lang="fr-FR" sz="2000" i="1" dirty="0"/>
              <a:t> memory </a:t>
            </a:r>
            <a:br>
              <a:rPr lang="fr-FR" sz="2000" dirty="0"/>
            </a:br>
            <a:r>
              <a:rPr lang="fr-FR" sz="3800" dirty="0"/>
              <a:t> 4 - </a:t>
            </a:r>
            <a:r>
              <a:rPr lang="fr-FR" sz="3800" i="1" dirty="0" err="1"/>
              <a:t>Shm</a:t>
            </a:r>
            <a:r>
              <a:rPr lang="fr-FR" sz="3800" i="1" dirty="0"/>
              <a:t> </a:t>
            </a:r>
            <a:r>
              <a:rPr lang="fr-FR" sz="3800" dirty="0"/>
              <a:t>partagée et blocs chevauchants</a:t>
            </a:r>
            <a:endParaRPr lang="fr-FR" sz="3800" i="1" dirty="0"/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0" y="961898"/>
            <a:ext cx="82121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2000" b="1" dirty="0" err="1">
                <a:latin typeface="Arial" charset="0"/>
                <a:cs typeface="Arial" charset="0"/>
              </a:rPr>
              <a:t>Kernel</a:t>
            </a:r>
            <a:r>
              <a:rPr lang="fr-FR" sz="2000" b="1" dirty="0">
                <a:latin typeface="Arial" charset="0"/>
                <a:cs typeface="Arial" charset="0"/>
              </a:rPr>
              <a:t> utilisant la mémoire </a:t>
            </a:r>
            <a:r>
              <a:rPr lang="fr-FR" sz="2000" b="1" i="1" dirty="0" err="1">
                <a:latin typeface="Arial" charset="0"/>
                <a:cs typeface="Arial" charset="0"/>
              </a:rPr>
              <a:t>shared</a:t>
            </a:r>
            <a:r>
              <a:rPr lang="fr-FR" sz="2000" b="1" i="1" dirty="0">
                <a:latin typeface="Arial" charset="0"/>
                <a:cs typeface="Arial" charset="0"/>
              </a:rPr>
              <a:t> </a:t>
            </a:r>
            <a:r>
              <a:rPr lang="fr-FR" sz="2000" b="1" dirty="0">
                <a:latin typeface="Arial" charset="0"/>
                <a:cs typeface="Arial" charset="0"/>
              </a:rPr>
              <a:t>et partageant les données – v3 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229380" y="1361948"/>
            <a:ext cx="67185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Objectif : </a:t>
            </a:r>
            <a:r>
              <a:rPr lang="fr-FR" sz="2000" dirty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toutes</a:t>
            </a:r>
            <a:r>
              <a:rPr lang="fr-FR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les données cachées en </a:t>
            </a:r>
            <a:r>
              <a:rPr lang="fr-FR" sz="2000" i="1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shared</a:t>
            </a:r>
            <a:r>
              <a:rPr lang="fr-FR" sz="2000" i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memory.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07505" y="2504132"/>
            <a:ext cx="8928991" cy="2047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fr-FR"/>
          </a:p>
        </p:txBody>
      </p:sp>
      <p:grpSp>
        <p:nvGrpSpPr>
          <p:cNvPr id="6" name="Groupe 5"/>
          <p:cNvGrpSpPr/>
          <p:nvPr/>
        </p:nvGrpSpPr>
        <p:grpSpPr>
          <a:xfrm>
            <a:off x="1907704" y="3429000"/>
            <a:ext cx="4384687" cy="792088"/>
            <a:chOff x="1907704" y="4077072"/>
            <a:chExt cx="4384687" cy="792088"/>
          </a:xfrm>
        </p:grpSpPr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1907704" y="4444149"/>
              <a:ext cx="1648383" cy="276992"/>
            </a:xfrm>
            <a:prstGeom prst="rect">
              <a:avLst/>
            </a:prstGeom>
            <a:solidFill>
              <a:srgbClr val="FFFF99"/>
            </a:solidFill>
            <a:ln w="28575" algn="ctr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4644008" y="4448152"/>
              <a:ext cx="1648383" cy="276992"/>
            </a:xfrm>
            <a:prstGeom prst="rect">
              <a:avLst/>
            </a:prstGeom>
            <a:solidFill>
              <a:srgbClr val="FFFF99"/>
            </a:solidFill>
            <a:ln w="28575" algn="ctr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3283657" y="4149080"/>
              <a:ext cx="1648383" cy="276992"/>
            </a:xfrm>
            <a:prstGeom prst="rect">
              <a:avLst/>
            </a:prstGeom>
            <a:solidFill>
              <a:srgbClr val="FFCCCC"/>
            </a:solidFill>
            <a:ln w="28575" algn="ctr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" name="Connecteur droit 4"/>
            <p:cNvCxnSpPr/>
            <p:nvPr/>
          </p:nvCxnSpPr>
          <p:spPr bwMode="auto">
            <a:xfrm>
              <a:off x="3419872" y="4077072"/>
              <a:ext cx="0" cy="7920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Connecteur droit 32"/>
            <p:cNvCxnSpPr/>
            <p:nvPr/>
          </p:nvCxnSpPr>
          <p:spPr bwMode="auto">
            <a:xfrm>
              <a:off x="3572272" y="4077072"/>
              <a:ext cx="0" cy="7920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Connecteur droit 33"/>
            <p:cNvCxnSpPr/>
            <p:nvPr/>
          </p:nvCxnSpPr>
          <p:spPr bwMode="auto">
            <a:xfrm>
              <a:off x="3275856" y="4077072"/>
              <a:ext cx="0" cy="7920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Connecteur droit 34"/>
            <p:cNvCxnSpPr/>
            <p:nvPr/>
          </p:nvCxnSpPr>
          <p:spPr bwMode="auto">
            <a:xfrm>
              <a:off x="4779640" y="4077072"/>
              <a:ext cx="0" cy="7920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Connecteur droit 35"/>
            <p:cNvCxnSpPr/>
            <p:nvPr/>
          </p:nvCxnSpPr>
          <p:spPr bwMode="auto">
            <a:xfrm>
              <a:off x="4932040" y="4077072"/>
              <a:ext cx="0" cy="7920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Connecteur droit 36"/>
            <p:cNvCxnSpPr/>
            <p:nvPr/>
          </p:nvCxnSpPr>
          <p:spPr bwMode="auto">
            <a:xfrm>
              <a:off x="4635624" y="4077072"/>
              <a:ext cx="0" cy="7920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ZoneTexte 6"/>
          <p:cNvSpPr txBox="1"/>
          <p:nvPr/>
        </p:nvSpPr>
        <p:spPr>
          <a:xfrm>
            <a:off x="-44527" y="550794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dirty="0" err="1">
                <a:latin typeface="Arial" pitchFamily="34" charset="0"/>
                <a:cs typeface="Arial" pitchFamily="34" charset="0"/>
              </a:rPr>
              <a:t>InGPU</a:t>
            </a:r>
            <a:endParaRPr lang="fr-FR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4645385" y="4941168"/>
            <a:ext cx="1654807" cy="288032"/>
          </a:xfrm>
          <a:prstGeom prst="rect">
            <a:avLst/>
          </a:prstGeom>
          <a:solidFill>
            <a:srgbClr val="CC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-1" y="5816054"/>
            <a:ext cx="9143999" cy="4932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fr-FR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933826" y="4941168"/>
            <a:ext cx="1654807" cy="288032"/>
          </a:xfrm>
          <a:prstGeom prst="rect">
            <a:avLst/>
          </a:prstGeom>
          <a:solidFill>
            <a:srgbClr val="CC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1" name="Connecteur droit avec flèche 40"/>
          <p:cNvCxnSpPr/>
          <p:nvPr/>
        </p:nvCxnSpPr>
        <p:spPr bwMode="auto">
          <a:xfrm flipH="1" flipV="1">
            <a:off x="2132112" y="5085184"/>
            <a:ext cx="3924" cy="8334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Connecteur droit avec flèche 41"/>
          <p:cNvCxnSpPr/>
          <p:nvPr/>
        </p:nvCxnSpPr>
        <p:spPr bwMode="auto">
          <a:xfrm flipH="1" flipV="1">
            <a:off x="2284512" y="5085184"/>
            <a:ext cx="3924" cy="8334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Connecteur droit avec flèche 42"/>
          <p:cNvCxnSpPr/>
          <p:nvPr/>
        </p:nvCxnSpPr>
        <p:spPr bwMode="auto">
          <a:xfrm flipH="1" flipV="1">
            <a:off x="3218429" y="5085184"/>
            <a:ext cx="3924" cy="8334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Connecteur droit avec flèche 43"/>
          <p:cNvCxnSpPr/>
          <p:nvPr/>
        </p:nvCxnSpPr>
        <p:spPr bwMode="auto">
          <a:xfrm flipH="1" flipV="1">
            <a:off x="3370829" y="5085184"/>
            <a:ext cx="3924" cy="8334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Connecteur droit avec flèche 44"/>
          <p:cNvCxnSpPr/>
          <p:nvPr/>
        </p:nvCxnSpPr>
        <p:spPr bwMode="auto">
          <a:xfrm flipH="1" flipV="1">
            <a:off x="3523229" y="5085184"/>
            <a:ext cx="3924" cy="8334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Rectangle 46"/>
          <p:cNvSpPr/>
          <p:nvPr/>
        </p:nvSpPr>
        <p:spPr bwMode="auto">
          <a:xfrm>
            <a:off x="3277233" y="4653136"/>
            <a:ext cx="1654807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3392983" y="4797152"/>
            <a:ext cx="1467049" cy="1121519"/>
            <a:chOff x="3392983" y="5085184"/>
            <a:chExt cx="1467049" cy="1121519"/>
          </a:xfrm>
        </p:grpSpPr>
        <p:cxnSp>
          <p:nvCxnSpPr>
            <p:cNvPr id="50" name="Connecteur droit avec flèche 49"/>
            <p:cNvCxnSpPr/>
            <p:nvPr/>
          </p:nvCxnSpPr>
          <p:spPr bwMode="auto">
            <a:xfrm flipH="1" flipV="1">
              <a:off x="3392983" y="5085184"/>
              <a:ext cx="3924" cy="112151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1" name="Connecteur droit avec flèche 50"/>
            <p:cNvCxnSpPr/>
            <p:nvPr/>
          </p:nvCxnSpPr>
          <p:spPr bwMode="auto">
            <a:xfrm flipH="1" flipV="1">
              <a:off x="3545383" y="5085184"/>
              <a:ext cx="3924" cy="112151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2" name="Connecteur droit avec flèche 51"/>
            <p:cNvCxnSpPr/>
            <p:nvPr/>
          </p:nvCxnSpPr>
          <p:spPr bwMode="auto">
            <a:xfrm flipH="1" flipV="1">
              <a:off x="4551308" y="5085184"/>
              <a:ext cx="3924" cy="112151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3" name="Connecteur droit avec flèche 52"/>
            <p:cNvCxnSpPr/>
            <p:nvPr/>
          </p:nvCxnSpPr>
          <p:spPr bwMode="auto">
            <a:xfrm flipH="1" flipV="1">
              <a:off x="4703708" y="5085184"/>
              <a:ext cx="3924" cy="112151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4" name="Connecteur droit avec flèche 53"/>
            <p:cNvCxnSpPr/>
            <p:nvPr/>
          </p:nvCxnSpPr>
          <p:spPr bwMode="auto">
            <a:xfrm flipH="1" flipV="1">
              <a:off x="4856108" y="5085184"/>
              <a:ext cx="3924" cy="112151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5" name="Connecteur droit avec flèche 54"/>
            <p:cNvCxnSpPr/>
            <p:nvPr/>
          </p:nvCxnSpPr>
          <p:spPr bwMode="auto">
            <a:xfrm flipH="1" flipV="1">
              <a:off x="3697783" y="5085184"/>
              <a:ext cx="3924" cy="112151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8" name="Groupe 57"/>
          <p:cNvGrpSpPr/>
          <p:nvPr/>
        </p:nvGrpSpPr>
        <p:grpSpPr>
          <a:xfrm>
            <a:off x="4680743" y="5085184"/>
            <a:ext cx="1547441" cy="833487"/>
            <a:chOff x="1979712" y="5013176"/>
            <a:chExt cx="1547441" cy="1193527"/>
          </a:xfrm>
        </p:grpSpPr>
        <p:cxnSp>
          <p:nvCxnSpPr>
            <p:cNvPr id="59" name="Connecteur droit avec flèche 58"/>
            <p:cNvCxnSpPr/>
            <p:nvPr/>
          </p:nvCxnSpPr>
          <p:spPr bwMode="auto">
            <a:xfrm flipH="1" flipV="1">
              <a:off x="1979712" y="5013176"/>
              <a:ext cx="3924" cy="11935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0" name="Connecteur droit avec flèche 59"/>
            <p:cNvCxnSpPr/>
            <p:nvPr/>
          </p:nvCxnSpPr>
          <p:spPr bwMode="auto">
            <a:xfrm flipH="1" flipV="1">
              <a:off x="2132112" y="5013176"/>
              <a:ext cx="3924" cy="11935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1" name="Connecteur droit avec flèche 60"/>
            <p:cNvCxnSpPr/>
            <p:nvPr/>
          </p:nvCxnSpPr>
          <p:spPr bwMode="auto">
            <a:xfrm flipH="1" flipV="1">
              <a:off x="2284512" y="5013176"/>
              <a:ext cx="3924" cy="11935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2" name="Connecteur droit avec flèche 61"/>
            <p:cNvCxnSpPr/>
            <p:nvPr/>
          </p:nvCxnSpPr>
          <p:spPr bwMode="auto">
            <a:xfrm flipH="1" flipV="1">
              <a:off x="3218429" y="5013176"/>
              <a:ext cx="3924" cy="11935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3" name="Connecteur droit avec flèche 62"/>
            <p:cNvCxnSpPr/>
            <p:nvPr/>
          </p:nvCxnSpPr>
          <p:spPr bwMode="auto">
            <a:xfrm flipH="1" flipV="1">
              <a:off x="3370829" y="5013176"/>
              <a:ext cx="3924" cy="11935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4" name="Connecteur droit avec flèche 63"/>
            <p:cNvCxnSpPr/>
            <p:nvPr/>
          </p:nvCxnSpPr>
          <p:spPr bwMode="auto">
            <a:xfrm flipH="1" flipV="1">
              <a:off x="3523229" y="5013176"/>
              <a:ext cx="3924" cy="11935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3" name="ZoneTexte 12"/>
          <p:cNvSpPr txBox="1"/>
          <p:nvPr/>
        </p:nvSpPr>
        <p:spPr>
          <a:xfrm>
            <a:off x="1152358" y="47158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dirty="0" err="1">
                <a:latin typeface="Arial" pitchFamily="34" charset="0"/>
                <a:cs typeface="Arial" pitchFamily="34" charset="0"/>
              </a:rPr>
              <a:t>Shm</a:t>
            </a:r>
            <a:r>
              <a:rPr lang="fr-FR" sz="1800" b="1" dirty="0">
                <a:latin typeface="Arial" pitchFamily="34" charset="0"/>
                <a:cs typeface="Arial" pitchFamily="34" charset="0"/>
              </a:rPr>
              <a:t> x</a:t>
            </a:r>
          </a:p>
        </p:txBody>
      </p:sp>
      <p:sp>
        <p:nvSpPr>
          <p:cNvPr id="66" name="ZoneTexte 65"/>
          <p:cNvSpPr txBox="1"/>
          <p:nvPr/>
        </p:nvSpPr>
        <p:spPr>
          <a:xfrm>
            <a:off x="6191199" y="4715852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dirty="0" err="1">
                <a:latin typeface="Arial" pitchFamily="34" charset="0"/>
                <a:cs typeface="Arial" pitchFamily="34" charset="0"/>
              </a:rPr>
              <a:t>Shm</a:t>
            </a:r>
            <a:r>
              <a:rPr lang="fr-FR" sz="1800" b="1" dirty="0">
                <a:latin typeface="Arial" pitchFamily="34" charset="0"/>
                <a:cs typeface="Arial" pitchFamily="34" charset="0"/>
              </a:rPr>
              <a:t> z</a:t>
            </a:r>
          </a:p>
        </p:txBody>
      </p:sp>
      <p:sp>
        <p:nvSpPr>
          <p:cNvPr id="67" name="ZoneTexte 66"/>
          <p:cNvSpPr txBox="1"/>
          <p:nvPr/>
        </p:nvSpPr>
        <p:spPr>
          <a:xfrm>
            <a:off x="3672638" y="43558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dirty="0" err="1">
                <a:latin typeface="Arial" pitchFamily="34" charset="0"/>
                <a:cs typeface="Arial" pitchFamily="34" charset="0"/>
              </a:rPr>
              <a:t>Shm</a:t>
            </a:r>
            <a:r>
              <a:rPr lang="fr-FR" sz="1800" b="1" dirty="0">
                <a:latin typeface="Arial" pitchFamily="34" charset="0"/>
                <a:cs typeface="Arial" pitchFamily="34" charset="0"/>
              </a:rPr>
              <a:t> y</a:t>
            </a:r>
          </a:p>
        </p:txBody>
      </p:sp>
      <p:cxnSp>
        <p:nvCxnSpPr>
          <p:cNvPr id="39943" name="Connecteur droit avec flèche 39942"/>
          <p:cNvCxnSpPr/>
          <p:nvPr/>
        </p:nvCxnSpPr>
        <p:spPr bwMode="auto">
          <a:xfrm flipH="1" flipV="1">
            <a:off x="2132112" y="2708922"/>
            <a:ext cx="1962" cy="12256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Connecteur droit avec flèche 77"/>
          <p:cNvCxnSpPr/>
          <p:nvPr/>
        </p:nvCxnSpPr>
        <p:spPr bwMode="auto">
          <a:xfrm flipH="1" flipV="1">
            <a:off x="2284512" y="2708920"/>
            <a:ext cx="1962" cy="122565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3" name="Connecteur droit 82"/>
          <p:cNvCxnSpPr/>
          <p:nvPr/>
        </p:nvCxnSpPr>
        <p:spPr bwMode="auto">
          <a:xfrm>
            <a:off x="2051720" y="3429000"/>
            <a:ext cx="0" cy="7920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Connecteur droit 83"/>
          <p:cNvCxnSpPr/>
          <p:nvPr/>
        </p:nvCxnSpPr>
        <p:spPr bwMode="auto">
          <a:xfrm>
            <a:off x="2204120" y="3429000"/>
            <a:ext cx="0" cy="7920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Connecteur droit 84"/>
          <p:cNvCxnSpPr/>
          <p:nvPr/>
        </p:nvCxnSpPr>
        <p:spPr bwMode="auto">
          <a:xfrm>
            <a:off x="1907704" y="3429000"/>
            <a:ext cx="0" cy="7920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Connecteur droit 85"/>
          <p:cNvCxnSpPr/>
          <p:nvPr/>
        </p:nvCxnSpPr>
        <p:spPr bwMode="auto">
          <a:xfrm>
            <a:off x="2356520" y="3429000"/>
            <a:ext cx="0" cy="7920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Connecteur droit avec flèche 86"/>
          <p:cNvCxnSpPr/>
          <p:nvPr/>
        </p:nvCxnSpPr>
        <p:spPr bwMode="auto">
          <a:xfrm flipH="1" flipV="1">
            <a:off x="3193502" y="2708922"/>
            <a:ext cx="1962" cy="12256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8" name="Connecteur droit avec flèche 87"/>
          <p:cNvCxnSpPr/>
          <p:nvPr/>
        </p:nvCxnSpPr>
        <p:spPr bwMode="auto">
          <a:xfrm flipH="1" flipV="1">
            <a:off x="3345902" y="2708920"/>
            <a:ext cx="1962" cy="122565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9" name="Connecteur droit avec flèche 88"/>
          <p:cNvCxnSpPr/>
          <p:nvPr/>
        </p:nvCxnSpPr>
        <p:spPr bwMode="auto">
          <a:xfrm flipH="1" flipV="1">
            <a:off x="4849686" y="2708922"/>
            <a:ext cx="1962" cy="12256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Connecteur droit avec flèche 89"/>
          <p:cNvCxnSpPr/>
          <p:nvPr/>
        </p:nvCxnSpPr>
        <p:spPr bwMode="auto">
          <a:xfrm flipH="1" flipV="1">
            <a:off x="5002086" y="2708920"/>
            <a:ext cx="1962" cy="122565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Connecteur droit avec flèche 90"/>
          <p:cNvCxnSpPr/>
          <p:nvPr/>
        </p:nvCxnSpPr>
        <p:spPr bwMode="auto">
          <a:xfrm flipH="1" flipV="1">
            <a:off x="5940152" y="2708922"/>
            <a:ext cx="1962" cy="12256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Connecteur droit avec flèche 91"/>
          <p:cNvCxnSpPr/>
          <p:nvPr/>
        </p:nvCxnSpPr>
        <p:spPr bwMode="auto">
          <a:xfrm flipH="1" flipV="1">
            <a:off x="6092552" y="2708920"/>
            <a:ext cx="1962" cy="122565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Connecteur droit 92"/>
          <p:cNvCxnSpPr/>
          <p:nvPr/>
        </p:nvCxnSpPr>
        <p:spPr bwMode="auto">
          <a:xfrm>
            <a:off x="6156176" y="3429000"/>
            <a:ext cx="0" cy="7920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Connecteur droit 93"/>
          <p:cNvCxnSpPr/>
          <p:nvPr/>
        </p:nvCxnSpPr>
        <p:spPr bwMode="auto">
          <a:xfrm>
            <a:off x="6308576" y="3429000"/>
            <a:ext cx="0" cy="7920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Connecteur droit 94"/>
          <p:cNvCxnSpPr/>
          <p:nvPr/>
        </p:nvCxnSpPr>
        <p:spPr bwMode="auto">
          <a:xfrm>
            <a:off x="6012160" y="3429000"/>
            <a:ext cx="0" cy="7920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Connecteur droit avec flèche 95"/>
          <p:cNvCxnSpPr/>
          <p:nvPr/>
        </p:nvCxnSpPr>
        <p:spPr bwMode="auto">
          <a:xfrm flipH="1" flipV="1">
            <a:off x="3498302" y="2708922"/>
            <a:ext cx="1962" cy="9376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8" name="Connecteur droit avec flèche 97"/>
          <p:cNvCxnSpPr/>
          <p:nvPr/>
        </p:nvCxnSpPr>
        <p:spPr bwMode="auto">
          <a:xfrm flipH="1" flipV="1">
            <a:off x="3650702" y="2708920"/>
            <a:ext cx="1962" cy="9376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9" name="Connecteur droit avec flèche 98"/>
          <p:cNvCxnSpPr/>
          <p:nvPr/>
        </p:nvCxnSpPr>
        <p:spPr bwMode="auto">
          <a:xfrm flipH="1" flipV="1">
            <a:off x="4714054" y="2708920"/>
            <a:ext cx="1962" cy="9376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2" name="Connecteur droit avec flèche 101"/>
          <p:cNvCxnSpPr/>
          <p:nvPr/>
        </p:nvCxnSpPr>
        <p:spPr bwMode="auto">
          <a:xfrm flipH="1" flipV="1">
            <a:off x="4572000" y="2708920"/>
            <a:ext cx="1962" cy="9376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951" name="Rectangle 39950"/>
          <p:cNvSpPr/>
          <p:nvPr/>
        </p:nvSpPr>
        <p:spPr bwMode="auto">
          <a:xfrm>
            <a:off x="2051720" y="2504132"/>
            <a:ext cx="1368152" cy="204788"/>
          </a:xfrm>
          <a:prstGeom prst="rect">
            <a:avLst/>
          </a:prstGeom>
          <a:solidFill>
            <a:srgbClr val="CC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4766108" y="2504132"/>
            <a:ext cx="1368152" cy="204788"/>
          </a:xfrm>
          <a:prstGeom prst="rect">
            <a:avLst/>
          </a:prstGeom>
          <a:solidFill>
            <a:srgbClr val="CC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3423772" y="2504132"/>
            <a:ext cx="1342336" cy="2047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e 3"/>
          <p:cNvGrpSpPr/>
          <p:nvPr/>
        </p:nvGrpSpPr>
        <p:grpSpPr>
          <a:xfrm>
            <a:off x="1907704" y="5888312"/>
            <a:ext cx="4384687" cy="349000"/>
            <a:chOff x="1907704" y="5888312"/>
            <a:chExt cx="4384687" cy="349000"/>
          </a:xfrm>
        </p:grpSpPr>
        <p:sp>
          <p:nvSpPr>
            <p:cNvPr id="107" name="Rectangle 13"/>
            <p:cNvSpPr>
              <a:spLocks noChangeArrowheads="1"/>
            </p:cNvSpPr>
            <p:nvPr/>
          </p:nvSpPr>
          <p:spPr bwMode="auto">
            <a:xfrm>
              <a:off x="1907704" y="5960320"/>
              <a:ext cx="1648383" cy="276992"/>
            </a:xfrm>
            <a:prstGeom prst="rect">
              <a:avLst/>
            </a:prstGeom>
            <a:noFill/>
            <a:ln w="28575" algn="ctr">
              <a:solidFill>
                <a:srgbClr val="FF99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08" name="Rectangle 14"/>
            <p:cNvSpPr>
              <a:spLocks noChangeArrowheads="1"/>
            </p:cNvSpPr>
            <p:nvPr/>
          </p:nvSpPr>
          <p:spPr bwMode="auto">
            <a:xfrm>
              <a:off x="3275856" y="5888312"/>
              <a:ext cx="1648383" cy="276992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09" name="Rectangle 15"/>
            <p:cNvSpPr>
              <a:spLocks noChangeArrowheads="1"/>
            </p:cNvSpPr>
            <p:nvPr/>
          </p:nvSpPr>
          <p:spPr bwMode="auto">
            <a:xfrm>
              <a:off x="4644008" y="5960320"/>
              <a:ext cx="1648383" cy="276992"/>
            </a:xfrm>
            <a:prstGeom prst="rect">
              <a:avLst/>
            </a:prstGeom>
            <a:noFill/>
            <a:ln w="28575" algn="ctr">
              <a:solidFill>
                <a:srgbClr val="FF99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9952" name="ZoneTexte 39951"/>
          <p:cNvSpPr txBox="1"/>
          <p:nvPr/>
        </p:nvSpPr>
        <p:spPr>
          <a:xfrm>
            <a:off x="1475656" y="6269250"/>
            <a:ext cx="7662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Arial" pitchFamily="34" charset="0"/>
                <a:cs typeface="Arial" pitchFamily="34" charset="0"/>
              </a:rPr>
              <a:t>Les blocs </a:t>
            </a:r>
            <a:r>
              <a:rPr lang="fr-FR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 chevauchent de 2 cases pour la lecture </a:t>
            </a:r>
            <a:r>
              <a:rPr lang="fr-FR" sz="2000" dirty="0">
                <a:latin typeface="Arial" pitchFamily="34" charset="0"/>
                <a:cs typeface="Arial" pitchFamily="34" charset="0"/>
              </a:rPr>
              <a:t>de </a:t>
            </a:r>
            <a:r>
              <a:rPr lang="fr-FR" sz="2000" dirty="0" err="1">
                <a:latin typeface="Arial" pitchFamily="34" charset="0"/>
                <a:cs typeface="Arial" pitchFamily="34" charset="0"/>
              </a:rPr>
              <a:t>InGPU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1" name="ZoneTexte 110"/>
          <p:cNvSpPr txBox="1"/>
          <p:nvPr/>
        </p:nvSpPr>
        <p:spPr>
          <a:xfrm>
            <a:off x="2317564" y="2060848"/>
            <a:ext cx="66912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Arial" pitchFamily="34" charset="0"/>
                <a:cs typeface="Arial" pitchFamily="34" charset="0"/>
              </a:rPr>
              <a:t>Les blocs sont </a:t>
            </a:r>
            <a:r>
              <a:rPr lang="fr-FR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juxtaposés pour l’écriture </a:t>
            </a:r>
            <a:r>
              <a:rPr lang="fr-FR" sz="2000" dirty="0">
                <a:latin typeface="Arial" pitchFamily="34" charset="0"/>
                <a:cs typeface="Arial" pitchFamily="34" charset="0"/>
              </a:rPr>
              <a:t>dans </a:t>
            </a:r>
            <a:r>
              <a:rPr lang="fr-FR" sz="2000" dirty="0" err="1">
                <a:latin typeface="Arial" pitchFamily="34" charset="0"/>
                <a:cs typeface="Arial" pitchFamily="34" charset="0"/>
              </a:rPr>
              <a:t>OutGPU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2" name="Groupe 81"/>
          <p:cNvGrpSpPr/>
          <p:nvPr/>
        </p:nvGrpSpPr>
        <p:grpSpPr>
          <a:xfrm>
            <a:off x="2123728" y="3938576"/>
            <a:ext cx="302838" cy="1102868"/>
            <a:chOff x="1983636" y="3938576"/>
            <a:chExt cx="302838" cy="1102868"/>
          </a:xfrm>
        </p:grpSpPr>
        <p:cxnSp>
          <p:nvCxnSpPr>
            <p:cNvPr id="97" name="Connecteur droit avec flèche 96"/>
            <p:cNvCxnSpPr/>
            <p:nvPr/>
          </p:nvCxnSpPr>
          <p:spPr bwMode="auto">
            <a:xfrm flipV="1">
              <a:off x="1983636" y="3938576"/>
              <a:ext cx="148476" cy="107460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0" name="Connecteur droit avec flèche 99"/>
            <p:cNvCxnSpPr/>
            <p:nvPr/>
          </p:nvCxnSpPr>
          <p:spPr bwMode="auto">
            <a:xfrm flipH="1" flipV="1">
              <a:off x="2136036" y="3966842"/>
              <a:ext cx="150438" cy="107460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1" name="Connecteur droit avec flèche 100"/>
            <p:cNvCxnSpPr/>
            <p:nvPr/>
          </p:nvCxnSpPr>
          <p:spPr bwMode="auto">
            <a:xfrm flipV="1">
              <a:off x="2132112" y="3938576"/>
              <a:ext cx="0" cy="107460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03" name="ZoneTexte 102"/>
          <p:cNvSpPr txBox="1"/>
          <p:nvPr/>
        </p:nvSpPr>
        <p:spPr>
          <a:xfrm>
            <a:off x="3618563" y="3142709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dirty="0">
                <a:latin typeface="Arial" pitchFamily="34" charset="0"/>
                <a:cs typeface="Arial" pitchFamily="34" charset="0"/>
              </a:rPr>
              <a:t>Calculs</a:t>
            </a:r>
          </a:p>
          <a:p>
            <a:r>
              <a:rPr lang="fr-FR" sz="1800" b="1" dirty="0">
                <a:latin typeface="Arial" pitchFamily="34" charset="0"/>
                <a:cs typeface="Arial" pitchFamily="34" charset="0"/>
              </a:rPr>
              <a:t>Bloc y</a:t>
            </a:r>
          </a:p>
        </p:txBody>
      </p:sp>
      <p:sp>
        <p:nvSpPr>
          <p:cNvPr id="110" name="ZoneTexte 109"/>
          <p:cNvSpPr txBox="1"/>
          <p:nvPr/>
        </p:nvSpPr>
        <p:spPr>
          <a:xfrm>
            <a:off x="899592" y="3563724"/>
            <a:ext cx="1005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800" b="1" dirty="0">
                <a:latin typeface="Arial" pitchFamily="34" charset="0"/>
                <a:cs typeface="Arial" pitchFamily="34" charset="0"/>
              </a:rPr>
              <a:t>Calculs</a:t>
            </a:r>
          </a:p>
          <a:p>
            <a:pPr algn="r"/>
            <a:r>
              <a:rPr lang="fr-FR" sz="1800" b="1" dirty="0">
                <a:latin typeface="Arial" pitchFamily="34" charset="0"/>
                <a:cs typeface="Arial" pitchFamily="34" charset="0"/>
              </a:rPr>
              <a:t>Bloc x</a:t>
            </a:r>
          </a:p>
        </p:txBody>
      </p:sp>
      <p:sp>
        <p:nvSpPr>
          <p:cNvPr id="112" name="ZoneTexte 111"/>
          <p:cNvSpPr txBox="1"/>
          <p:nvPr/>
        </p:nvSpPr>
        <p:spPr>
          <a:xfrm>
            <a:off x="6310788" y="3563724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800" b="1" dirty="0">
                <a:latin typeface="Arial" pitchFamily="34" charset="0"/>
                <a:cs typeface="Arial" pitchFamily="34" charset="0"/>
              </a:rPr>
              <a:t>Calculs </a:t>
            </a:r>
          </a:p>
          <a:p>
            <a:pPr algn="l"/>
            <a:r>
              <a:rPr lang="fr-FR" sz="1800" b="1" dirty="0">
                <a:latin typeface="Arial" pitchFamily="34" charset="0"/>
                <a:cs typeface="Arial" pitchFamily="34" charset="0"/>
              </a:rPr>
              <a:t>Bloc z</a:t>
            </a:r>
          </a:p>
        </p:txBody>
      </p:sp>
      <p:cxnSp>
        <p:nvCxnSpPr>
          <p:cNvPr id="113" name="Connecteur droit avec flèche 112"/>
          <p:cNvCxnSpPr/>
          <p:nvPr/>
        </p:nvCxnSpPr>
        <p:spPr bwMode="auto">
          <a:xfrm flipH="1" flipV="1">
            <a:off x="2436912" y="5085184"/>
            <a:ext cx="3924" cy="8334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5" name="ZoneTexte 114"/>
          <p:cNvSpPr txBox="1"/>
          <p:nvPr/>
        </p:nvSpPr>
        <p:spPr>
          <a:xfrm>
            <a:off x="-75482" y="2636912"/>
            <a:ext cx="1082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dirty="0" err="1">
                <a:latin typeface="Arial" pitchFamily="34" charset="0"/>
                <a:cs typeface="Arial" pitchFamily="34" charset="0"/>
              </a:rPr>
              <a:t>OutGPU</a:t>
            </a:r>
            <a:endParaRPr lang="fr-FR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ZoneTexte 115"/>
          <p:cNvSpPr txBox="1"/>
          <p:nvPr/>
        </p:nvSpPr>
        <p:spPr>
          <a:xfrm>
            <a:off x="882075" y="5169723"/>
            <a:ext cx="1095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Mise en </a:t>
            </a:r>
          </a:p>
          <a:p>
            <a:r>
              <a:rPr lang="fr-FR" sz="1800" b="1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</a:p>
        </p:txBody>
      </p:sp>
      <p:sp>
        <p:nvSpPr>
          <p:cNvPr id="106" name="Rectangle 105"/>
          <p:cNvSpPr/>
          <p:nvPr/>
        </p:nvSpPr>
        <p:spPr bwMode="auto">
          <a:xfrm>
            <a:off x="8964488" y="2504131"/>
            <a:ext cx="179512" cy="199157"/>
          </a:xfrm>
          <a:prstGeom prst="rect">
            <a:avLst/>
          </a:pr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12986" y="2504132"/>
            <a:ext cx="166525" cy="199156"/>
          </a:xfrm>
          <a:prstGeom prst="rect">
            <a:avLst/>
          </a:pr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2" name="Connecteur droit avec flèche 121"/>
          <p:cNvCxnSpPr/>
          <p:nvPr/>
        </p:nvCxnSpPr>
        <p:spPr bwMode="auto">
          <a:xfrm flipH="1" flipV="1">
            <a:off x="1975788" y="5085184"/>
            <a:ext cx="3924" cy="8334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39032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52" grpId="0"/>
      <p:bldP spid="1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0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dirty="0" err="1"/>
              <a:t>Prog</a:t>
            </a:r>
            <a:r>
              <a:rPr lang="fr-FR" sz="2000" dirty="0"/>
              <a:t>. CUDA synchrone avec la </a:t>
            </a:r>
            <a:r>
              <a:rPr lang="fr-FR" sz="2000" i="1" dirty="0" err="1"/>
              <a:t>shared</a:t>
            </a:r>
            <a:r>
              <a:rPr lang="fr-FR" sz="2000" i="1" dirty="0"/>
              <a:t> memory </a:t>
            </a:r>
            <a:br>
              <a:rPr lang="fr-FR" sz="2000" dirty="0"/>
            </a:br>
            <a:r>
              <a:rPr lang="fr-FR" sz="3800" dirty="0"/>
              <a:t> 4 - </a:t>
            </a:r>
            <a:r>
              <a:rPr lang="fr-FR" sz="3800" i="1" dirty="0" err="1"/>
              <a:t>Shm</a:t>
            </a:r>
            <a:r>
              <a:rPr lang="fr-FR" sz="3800" i="1" dirty="0"/>
              <a:t> </a:t>
            </a:r>
            <a:r>
              <a:rPr lang="fr-FR" sz="3800" dirty="0"/>
              <a:t>partagée et blocs chevauchants</a:t>
            </a:r>
            <a:endParaRPr lang="fr-FR" sz="3800" i="1" dirty="0"/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0" y="961898"/>
            <a:ext cx="82121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2000" b="1" dirty="0" err="1">
                <a:latin typeface="Arial" charset="0"/>
                <a:cs typeface="Arial" charset="0"/>
              </a:rPr>
              <a:t>Kernel</a:t>
            </a:r>
            <a:r>
              <a:rPr lang="fr-FR" sz="2000" b="1" dirty="0">
                <a:latin typeface="Arial" charset="0"/>
                <a:cs typeface="Arial" charset="0"/>
              </a:rPr>
              <a:t> utilisant la mémoire </a:t>
            </a:r>
            <a:r>
              <a:rPr lang="fr-FR" sz="2000" b="1" i="1" dirty="0" err="1">
                <a:latin typeface="Arial" charset="0"/>
                <a:cs typeface="Arial" charset="0"/>
              </a:rPr>
              <a:t>shared</a:t>
            </a:r>
            <a:r>
              <a:rPr lang="fr-FR" sz="2000" b="1" i="1" dirty="0">
                <a:latin typeface="Arial" charset="0"/>
                <a:cs typeface="Arial" charset="0"/>
              </a:rPr>
              <a:t> </a:t>
            </a:r>
            <a:r>
              <a:rPr lang="fr-FR" sz="2000" b="1" dirty="0">
                <a:latin typeface="Arial" charset="0"/>
                <a:cs typeface="Arial" charset="0"/>
              </a:rPr>
              <a:t>et partageant les données – v3 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229380" y="1361948"/>
            <a:ext cx="67185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Objectif : </a:t>
            </a:r>
            <a:r>
              <a:rPr lang="fr-FR" sz="2000" dirty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toutes</a:t>
            </a:r>
            <a:r>
              <a:rPr lang="fr-FR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les données cachées en </a:t>
            </a:r>
            <a:r>
              <a:rPr lang="fr-FR" sz="2000" i="1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shared</a:t>
            </a:r>
            <a:r>
              <a:rPr lang="fr-FR" sz="2000" i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memory.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07505" y="2504132"/>
            <a:ext cx="8928991" cy="2047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fr-FR"/>
          </a:p>
        </p:txBody>
      </p:sp>
      <p:grpSp>
        <p:nvGrpSpPr>
          <p:cNvPr id="6" name="Groupe 5"/>
          <p:cNvGrpSpPr/>
          <p:nvPr/>
        </p:nvGrpSpPr>
        <p:grpSpPr>
          <a:xfrm>
            <a:off x="1907704" y="3429000"/>
            <a:ext cx="4384687" cy="792088"/>
            <a:chOff x="1907704" y="4077072"/>
            <a:chExt cx="4384687" cy="792088"/>
          </a:xfrm>
        </p:grpSpPr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1907704" y="4444149"/>
              <a:ext cx="1648383" cy="276992"/>
            </a:xfrm>
            <a:prstGeom prst="rect">
              <a:avLst/>
            </a:prstGeom>
            <a:solidFill>
              <a:srgbClr val="FFFF99"/>
            </a:solidFill>
            <a:ln w="28575" algn="ctr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4644008" y="4448152"/>
              <a:ext cx="1648383" cy="276992"/>
            </a:xfrm>
            <a:prstGeom prst="rect">
              <a:avLst/>
            </a:prstGeom>
            <a:solidFill>
              <a:srgbClr val="FFFF99"/>
            </a:solidFill>
            <a:ln w="28575" algn="ctr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3283657" y="4149080"/>
              <a:ext cx="1648383" cy="276992"/>
            </a:xfrm>
            <a:prstGeom prst="rect">
              <a:avLst/>
            </a:prstGeom>
            <a:solidFill>
              <a:srgbClr val="FFCCCC"/>
            </a:solidFill>
            <a:ln w="28575" algn="ctr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" name="Connecteur droit 4"/>
            <p:cNvCxnSpPr/>
            <p:nvPr/>
          </p:nvCxnSpPr>
          <p:spPr bwMode="auto">
            <a:xfrm>
              <a:off x="3419872" y="4077072"/>
              <a:ext cx="0" cy="7920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Connecteur droit 32"/>
            <p:cNvCxnSpPr/>
            <p:nvPr/>
          </p:nvCxnSpPr>
          <p:spPr bwMode="auto">
            <a:xfrm>
              <a:off x="3572272" y="4077072"/>
              <a:ext cx="0" cy="7920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Connecteur droit 33"/>
            <p:cNvCxnSpPr/>
            <p:nvPr/>
          </p:nvCxnSpPr>
          <p:spPr bwMode="auto">
            <a:xfrm>
              <a:off x="3275856" y="4077072"/>
              <a:ext cx="0" cy="7920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Connecteur droit 34"/>
            <p:cNvCxnSpPr/>
            <p:nvPr/>
          </p:nvCxnSpPr>
          <p:spPr bwMode="auto">
            <a:xfrm>
              <a:off x="4779640" y="4077072"/>
              <a:ext cx="0" cy="7920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Connecteur droit 35"/>
            <p:cNvCxnSpPr/>
            <p:nvPr/>
          </p:nvCxnSpPr>
          <p:spPr bwMode="auto">
            <a:xfrm>
              <a:off x="4932040" y="4077072"/>
              <a:ext cx="0" cy="7920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Connecteur droit 36"/>
            <p:cNvCxnSpPr/>
            <p:nvPr/>
          </p:nvCxnSpPr>
          <p:spPr bwMode="auto">
            <a:xfrm>
              <a:off x="4635624" y="4077072"/>
              <a:ext cx="0" cy="7920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ZoneTexte 6"/>
          <p:cNvSpPr txBox="1"/>
          <p:nvPr/>
        </p:nvSpPr>
        <p:spPr>
          <a:xfrm>
            <a:off x="-44527" y="550794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dirty="0" err="1">
                <a:latin typeface="Arial" pitchFamily="34" charset="0"/>
                <a:cs typeface="Arial" pitchFamily="34" charset="0"/>
              </a:rPr>
              <a:t>InGPU</a:t>
            </a:r>
            <a:endParaRPr lang="fr-FR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4645385" y="4941168"/>
            <a:ext cx="1654807" cy="288032"/>
          </a:xfrm>
          <a:prstGeom prst="rect">
            <a:avLst/>
          </a:prstGeom>
          <a:solidFill>
            <a:srgbClr val="CC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-1" y="5816054"/>
            <a:ext cx="9143999" cy="4932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fr-FR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933826" y="4941168"/>
            <a:ext cx="1654807" cy="288032"/>
          </a:xfrm>
          <a:prstGeom prst="rect">
            <a:avLst/>
          </a:prstGeom>
          <a:solidFill>
            <a:srgbClr val="CC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1" name="Connecteur droit avec flèche 40"/>
          <p:cNvCxnSpPr/>
          <p:nvPr/>
        </p:nvCxnSpPr>
        <p:spPr bwMode="auto">
          <a:xfrm flipH="1" flipV="1">
            <a:off x="2132112" y="5085184"/>
            <a:ext cx="3924" cy="8334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Connecteur droit avec flèche 41"/>
          <p:cNvCxnSpPr/>
          <p:nvPr/>
        </p:nvCxnSpPr>
        <p:spPr bwMode="auto">
          <a:xfrm flipH="1" flipV="1">
            <a:off x="2284512" y="5085184"/>
            <a:ext cx="3924" cy="8334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Connecteur droit avec flèche 42"/>
          <p:cNvCxnSpPr/>
          <p:nvPr/>
        </p:nvCxnSpPr>
        <p:spPr bwMode="auto">
          <a:xfrm flipH="1" flipV="1">
            <a:off x="3218429" y="5085184"/>
            <a:ext cx="3924" cy="8334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Connecteur droit avec flèche 43"/>
          <p:cNvCxnSpPr/>
          <p:nvPr/>
        </p:nvCxnSpPr>
        <p:spPr bwMode="auto">
          <a:xfrm flipH="1" flipV="1">
            <a:off x="3370829" y="5085184"/>
            <a:ext cx="3924" cy="8334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Connecteur droit avec flèche 44"/>
          <p:cNvCxnSpPr/>
          <p:nvPr/>
        </p:nvCxnSpPr>
        <p:spPr bwMode="auto">
          <a:xfrm flipH="1" flipV="1">
            <a:off x="3523229" y="5085184"/>
            <a:ext cx="3924" cy="8334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Rectangle 46"/>
          <p:cNvSpPr/>
          <p:nvPr/>
        </p:nvSpPr>
        <p:spPr bwMode="auto">
          <a:xfrm>
            <a:off x="3277233" y="4653136"/>
            <a:ext cx="1654807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0" name="Connecteur droit avec flèche 49"/>
          <p:cNvCxnSpPr/>
          <p:nvPr/>
        </p:nvCxnSpPr>
        <p:spPr bwMode="auto">
          <a:xfrm flipH="1" flipV="1">
            <a:off x="3392983" y="4797152"/>
            <a:ext cx="3924" cy="11215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Connecteur droit avec flèche 50"/>
          <p:cNvCxnSpPr/>
          <p:nvPr/>
        </p:nvCxnSpPr>
        <p:spPr bwMode="auto">
          <a:xfrm flipH="1" flipV="1">
            <a:off x="3545383" y="4797152"/>
            <a:ext cx="3924" cy="11215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Connecteur droit avec flèche 51"/>
          <p:cNvCxnSpPr/>
          <p:nvPr/>
        </p:nvCxnSpPr>
        <p:spPr bwMode="auto">
          <a:xfrm flipH="1" flipV="1">
            <a:off x="4551308" y="4797152"/>
            <a:ext cx="3924" cy="11215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Connecteur droit avec flèche 52"/>
          <p:cNvCxnSpPr/>
          <p:nvPr/>
        </p:nvCxnSpPr>
        <p:spPr bwMode="auto">
          <a:xfrm flipH="1" flipV="1">
            <a:off x="4703708" y="4797152"/>
            <a:ext cx="3924" cy="11215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Connecteur droit avec flèche 53"/>
          <p:cNvCxnSpPr/>
          <p:nvPr/>
        </p:nvCxnSpPr>
        <p:spPr bwMode="auto">
          <a:xfrm flipH="1" flipV="1">
            <a:off x="4856108" y="4797152"/>
            <a:ext cx="3924" cy="11215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Connecteur droit avec flèche 54"/>
          <p:cNvCxnSpPr/>
          <p:nvPr/>
        </p:nvCxnSpPr>
        <p:spPr bwMode="auto">
          <a:xfrm flipH="1" flipV="1">
            <a:off x="3697783" y="4797152"/>
            <a:ext cx="3924" cy="11215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Connecteur droit avec flèche 58"/>
          <p:cNvCxnSpPr/>
          <p:nvPr/>
        </p:nvCxnSpPr>
        <p:spPr bwMode="auto">
          <a:xfrm flipH="1" flipV="1">
            <a:off x="4680743" y="5085184"/>
            <a:ext cx="3924" cy="8334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Connecteur droit avec flèche 59"/>
          <p:cNvCxnSpPr/>
          <p:nvPr/>
        </p:nvCxnSpPr>
        <p:spPr bwMode="auto">
          <a:xfrm flipH="1" flipV="1">
            <a:off x="4833143" y="5085184"/>
            <a:ext cx="3924" cy="8334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Connecteur droit avec flèche 60"/>
          <p:cNvCxnSpPr/>
          <p:nvPr/>
        </p:nvCxnSpPr>
        <p:spPr bwMode="auto">
          <a:xfrm flipH="1" flipV="1">
            <a:off x="4985543" y="5085184"/>
            <a:ext cx="3924" cy="8334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Connecteur droit avec flèche 61"/>
          <p:cNvCxnSpPr/>
          <p:nvPr/>
        </p:nvCxnSpPr>
        <p:spPr bwMode="auto">
          <a:xfrm flipH="1" flipV="1">
            <a:off x="5919460" y="5085184"/>
            <a:ext cx="3924" cy="8334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Connecteur droit avec flèche 62"/>
          <p:cNvCxnSpPr/>
          <p:nvPr/>
        </p:nvCxnSpPr>
        <p:spPr bwMode="auto">
          <a:xfrm flipH="1" flipV="1">
            <a:off x="6071860" y="5085184"/>
            <a:ext cx="3924" cy="8334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Connecteur droit avec flèche 63"/>
          <p:cNvCxnSpPr/>
          <p:nvPr/>
        </p:nvCxnSpPr>
        <p:spPr bwMode="auto">
          <a:xfrm flipH="1" flipV="1">
            <a:off x="6224260" y="5085184"/>
            <a:ext cx="3924" cy="8334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ZoneTexte 12"/>
          <p:cNvSpPr txBox="1"/>
          <p:nvPr/>
        </p:nvSpPr>
        <p:spPr>
          <a:xfrm>
            <a:off x="1152358" y="47158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dirty="0" err="1">
                <a:latin typeface="Arial" pitchFamily="34" charset="0"/>
                <a:cs typeface="Arial" pitchFamily="34" charset="0"/>
              </a:rPr>
              <a:t>Shm</a:t>
            </a:r>
            <a:r>
              <a:rPr lang="fr-FR" sz="1800" b="1" dirty="0">
                <a:latin typeface="Arial" pitchFamily="34" charset="0"/>
                <a:cs typeface="Arial" pitchFamily="34" charset="0"/>
              </a:rPr>
              <a:t> x</a:t>
            </a:r>
          </a:p>
        </p:txBody>
      </p:sp>
      <p:sp>
        <p:nvSpPr>
          <p:cNvPr id="66" name="ZoneTexte 65"/>
          <p:cNvSpPr txBox="1"/>
          <p:nvPr/>
        </p:nvSpPr>
        <p:spPr>
          <a:xfrm>
            <a:off x="6191199" y="4715852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dirty="0" err="1">
                <a:latin typeface="Arial" pitchFamily="34" charset="0"/>
                <a:cs typeface="Arial" pitchFamily="34" charset="0"/>
              </a:rPr>
              <a:t>Shm</a:t>
            </a:r>
            <a:r>
              <a:rPr lang="fr-FR" sz="1800" b="1" dirty="0">
                <a:latin typeface="Arial" pitchFamily="34" charset="0"/>
                <a:cs typeface="Arial" pitchFamily="34" charset="0"/>
              </a:rPr>
              <a:t> z</a:t>
            </a:r>
          </a:p>
        </p:txBody>
      </p:sp>
      <p:sp>
        <p:nvSpPr>
          <p:cNvPr id="67" name="ZoneTexte 66"/>
          <p:cNvSpPr txBox="1"/>
          <p:nvPr/>
        </p:nvSpPr>
        <p:spPr>
          <a:xfrm>
            <a:off x="3672638" y="43558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dirty="0" err="1">
                <a:latin typeface="Arial" pitchFamily="34" charset="0"/>
                <a:cs typeface="Arial" pitchFamily="34" charset="0"/>
              </a:rPr>
              <a:t>Shm</a:t>
            </a:r>
            <a:r>
              <a:rPr lang="fr-FR" sz="1800" b="1" dirty="0">
                <a:latin typeface="Arial" pitchFamily="34" charset="0"/>
                <a:cs typeface="Arial" pitchFamily="34" charset="0"/>
              </a:rPr>
              <a:t> y</a:t>
            </a:r>
          </a:p>
        </p:txBody>
      </p:sp>
      <p:cxnSp>
        <p:nvCxnSpPr>
          <p:cNvPr id="39943" name="Connecteur droit avec flèche 39942"/>
          <p:cNvCxnSpPr/>
          <p:nvPr/>
        </p:nvCxnSpPr>
        <p:spPr bwMode="auto">
          <a:xfrm flipH="1" flipV="1">
            <a:off x="2132112" y="2708922"/>
            <a:ext cx="1962" cy="12256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Connecteur droit avec flèche 77"/>
          <p:cNvCxnSpPr/>
          <p:nvPr/>
        </p:nvCxnSpPr>
        <p:spPr bwMode="auto">
          <a:xfrm flipH="1" flipV="1">
            <a:off x="2284512" y="2708920"/>
            <a:ext cx="1962" cy="122565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3" name="Connecteur droit 82"/>
          <p:cNvCxnSpPr/>
          <p:nvPr/>
        </p:nvCxnSpPr>
        <p:spPr bwMode="auto">
          <a:xfrm>
            <a:off x="2051720" y="3429000"/>
            <a:ext cx="0" cy="7920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Connecteur droit 83"/>
          <p:cNvCxnSpPr/>
          <p:nvPr/>
        </p:nvCxnSpPr>
        <p:spPr bwMode="auto">
          <a:xfrm>
            <a:off x="2204120" y="3429000"/>
            <a:ext cx="0" cy="7920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Connecteur droit 84"/>
          <p:cNvCxnSpPr/>
          <p:nvPr/>
        </p:nvCxnSpPr>
        <p:spPr bwMode="auto">
          <a:xfrm>
            <a:off x="1907704" y="3429000"/>
            <a:ext cx="0" cy="7920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Connecteur droit 85"/>
          <p:cNvCxnSpPr/>
          <p:nvPr/>
        </p:nvCxnSpPr>
        <p:spPr bwMode="auto">
          <a:xfrm>
            <a:off x="2356520" y="3429000"/>
            <a:ext cx="0" cy="7920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Connecteur droit avec flèche 86"/>
          <p:cNvCxnSpPr/>
          <p:nvPr/>
        </p:nvCxnSpPr>
        <p:spPr bwMode="auto">
          <a:xfrm flipH="1" flipV="1">
            <a:off x="3193502" y="2708922"/>
            <a:ext cx="1962" cy="12256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8" name="Connecteur droit avec flèche 87"/>
          <p:cNvCxnSpPr/>
          <p:nvPr/>
        </p:nvCxnSpPr>
        <p:spPr bwMode="auto">
          <a:xfrm flipH="1" flipV="1">
            <a:off x="3345902" y="2708920"/>
            <a:ext cx="1962" cy="122565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9" name="Connecteur droit avec flèche 88"/>
          <p:cNvCxnSpPr/>
          <p:nvPr/>
        </p:nvCxnSpPr>
        <p:spPr bwMode="auto">
          <a:xfrm flipH="1" flipV="1">
            <a:off x="4849686" y="2708922"/>
            <a:ext cx="1962" cy="12256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Connecteur droit avec flèche 89"/>
          <p:cNvCxnSpPr/>
          <p:nvPr/>
        </p:nvCxnSpPr>
        <p:spPr bwMode="auto">
          <a:xfrm flipH="1" flipV="1">
            <a:off x="5002086" y="2708920"/>
            <a:ext cx="1962" cy="122565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Connecteur droit avec flèche 90"/>
          <p:cNvCxnSpPr/>
          <p:nvPr/>
        </p:nvCxnSpPr>
        <p:spPr bwMode="auto">
          <a:xfrm flipH="1" flipV="1">
            <a:off x="5940152" y="2708922"/>
            <a:ext cx="1962" cy="12256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Connecteur droit avec flèche 91"/>
          <p:cNvCxnSpPr/>
          <p:nvPr/>
        </p:nvCxnSpPr>
        <p:spPr bwMode="auto">
          <a:xfrm flipH="1" flipV="1">
            <a:off x="6092552" y="2708920"/>
            <a:ext cx="1962" cy="122565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Connecteur droit 92"/>
          <p:cNvCxnSpPr/>
          <p:nvPr/>
        </p:nvCxnSpPr>
        <p:spPr bwMode="auto">
          <a:xfrm>
            <a:off x="6156176" y="3429000"/>
            <a:ext cx="0" cy="7920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Connecteur droit 93"/>
          <p:cNvCxnSpPr/>
          <p:nvPr/>
        </p:nvCxnSpPr>
        <p:spPr bwMode="auto">
          <a:xfrm>
            <a:off x="6308576" y="3429000"/>
            <a:ext cx="0" cy="7920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Connecteur droit 94"/>
          <p:cNvCxnSpPr/>
          <p:nvPr/>
        </p:nvCxnSpPr>
        <p:spPr bwMode="auto">
          <a:xfrm>
            <a:off x="6012160" y="3429000"/>
            <a:ext cx="0" cy="7920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Connecteur droit avec flèche 95"/>
          <p:cNvCxnSpPr/>
          <p:nvPr/>
        </p:nvCxnSpPr>
        <p:spPr bwMode="auto">
          <a:xfrm flipH="1" flipV="1">
            <a:off x="3498302" y="2708922"/>
            <a:ext cx="1962" cy="9376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8" name="Connecteur droit avec flèche 97"/>
          <p:cNvCxnSpPr/>
          <p:nvPr/>
        </p:nvCxnSpPr>
        <p:spPr bwMode="auto">
          <a:xfrm flipH="1" flipV="1">
            <a:off x="3650702" y="2708920"/>
            <a:ext cx="1962" cy="9376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9" name="Connecteur droit avec flèche 98"/>
          <p:cNvCxnSpPr/>
          <p:nvPr/>
        </p:nvCxnSpPr>
        <p:spPr bwMode="auto">
          <a:xfrm flipH="1" flipV="1">
            <a:off x="4714054" y="2708920"/>
            <a:ext cx="1962" cy="9376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2" name="Connecteur droit avec flèche 101"/>
          <p:cNvCxnSpPr/>
          <p:nvPr/>
        </p:nvCxnSpPr>
        <p:spPr bwMode="auto">
          <a:xfrm flipH="1" flipV="1">
            <a:off x="4572000" y="2708920"/>
            <a:ext cx="1962" cy="9376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951" name="Rectangle 39950"/>
          <p:cNvSpPr/>
          <p:nvPr/>
        </p:nvSpPr>
        <p:spPr bwMode="auto">
          <a:xfrm>
            <a:off x="2051720" y="2504132"/>
            <a:ext cx="1368152" cy="204788"/>
          </a:xfrm>
          <a:prstGeom prst="rect">
            <a:avLst/>
          </a:prstGeom>
          <a:solidFill>
            <a:srgbClr val="CC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4766108" y="2504132"/>
            <a:ext cx="1368152" cy="204788"/>
          </a:xfrm>
          <a:prstGeom prst="rect">
            <a:avLst/>
          </a:prstGeom>
          <a:solidFill>
            <a:srgbClr val="CC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3423772" y="2504132"/>
            <a:ext cx="1342336" cy="2047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Rectangle 13"/>
          <p:cNvSpPr>
            <a:spLocks noChangeArrowheads="1"/>
          </p:cNvSpPr>
          <p:nvPr/>
        </p:nvSpPr>
        <p:spPr bwMode="auto">
          <a:xfrm>
            <a:off x="1907704" y="5960320"/>
            <a:ext cx="1648383" cy="276992"/>
          </a:xfrm>
          <a:prstGeom prst="rect">
            <a:avLst/>
          </a:prstGeom>
          <a:noFill/>
          <a:ln w="28575" algn="ctr">
            <a:solidFill>
              <a:srgbClr val="FF99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8" name="Rectangle 14"/>
          <p:cNvSpPr>
            <a:spLocks noChangeArrowheads="1"/>
          </p:cNvSpPr>
          <p:nvPr/>
        </p:nvSpPr>
        <p:spPr bwMode="auto">
          <a:xfrm>
            <a:off x="3275856" y="5888312"/>
            <a:ext cx="1648383" cy="276992"/>
          </a:xfrm>
          <a:prstGeom prst="rect">
            <a:avLst/>
          </a:prstGeom>
          <a:noFill/>
          <a:ln w="28575" algn="ctr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9" name="Rectangle 15"/>
          <p:cNvSpPr>
            <a:spLocks noChangeArrowheads="1"/>
          </p:cNvSpPr>
          <p:nvPr/>
        </p:nvSpPr>
        <p:spPr bwMode="auto">
          <a:xfrm>
            <a:off x="4644008" y="5960320"/>
            <a:ext cx="1648383" cy="276992"/>
          </a:xfrm>
          <a:prstGeom prst="rect">
            <a:avLst/>
          </a:prstGeom>
          <a:noFill/>
          <a:ln w="28575" algn="ctr">
            <a:solidFill>
              <a:srgbClr val="FF99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grpSp>
        <p:nvGrpSpPr>
          <p:cNvPr id="82" name="Groupe 81"/>
          <p:cNvGrpSpPr/>
          <p:nvPr/>
        </p:nvGrpSpPr>
        <p:grpSpPr>
          <a:xfrm>
            <a:off x="2123728" y="3938576"/>
            <a:ext cx="302838" cy="1102868"/>
            <a:chOff x="1983636" y="3938576"/>
            <a:chExt cx="302838" cy="1102868"/>
          </a:xfrm>
        </p:grpSpPr>
        <p:cxnSp>
          <p:nvCxnSpPr>
            <p:cNvPr id="97" name="Connecteur droit avec flèche 96"/>
            <p:cNvCxnSpPr/>
            <p:nvPr/>
          </p:nvCxnSpPr>
          <p:spPr bwMode="auto">
            <a:xfrm flipV="1">
              <a:off x="1983636" y="3938576"/>
              <a:ext cx="148476" cy="107460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0" name="Connecteur droit avec flèche 99"/>
            <p:cNvCxnSpPr/>
            <p:nvPr/>
          </p:nvCxnSpPr>
          <p:spPr bwMode="auto">
            <a:xfrm flipH="1" flipV="1">
              <a:off x="2136036" y="3966842"/>
              <a:ext cx="150438" cy="107460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1" name="Connecteur droit avec flèche 100"/>
            <p:cNvCxnSpPr/>
            <p:nvPr/>
          </p:nvCxnSpPr>
          <p:spPr bwMode="auto">
            <a:xfrm flipV="1">
              <a:off x="2132112" y="3938576"/>
              <a:ext cx="0" cy="107460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03" name="ZoneTexte 102"/>
          <p:cNvSpPr txBox="1"/>
          <p:nvPr/>
        </p:nvSpPr>
        <p:spPr>
          <a:xfrm>
            <a:off x="3618563" y="3142709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dirty="0">
                <a:latin typeface="Arial" pitchFamily="34" charset="0"/>
                <a:cs typeface="Arial" pitchFamily="34" charset="0"/>
              </a:rPr>
              <a:t>Calculs</a:t>
            </a:r>
          </a:p>
          <a:p>
            <a:r>
              <a:rPr lang="fr-FR" sz="1800" b="1" dirty="0">
                <a:latin typeface="Arial" pitchFamily="34" charset="0"/>
                <a:cs typeface="Arial" pitchFamily="34" charset="0"/>
              </a:rPr>
              <a:t>Bloc y</a:t>
            </a:r>
          </a:p>
        </p:txBody>
      </p:sp>
      <p:sp>
        <p:nvSpPr>
          <p:cNvPr id="110" name="ZoneTexte 109"/>
          <p:cNvSpPr txBox="1"/>
          <p:nvPr/>
        </p:nvSpPr>
        <p:spPr>
          <a:xfrm>
            <a:off x="899592" y="3563724"/>
            <a:ext cx="1005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800" b="1" dirty="0">
                <a:latin typeface="Arial" pitchFamily="34" charset="0"/>
                <a:cs typeface="Arial" pitchFamily="34" charset="0"/>
              </a:rPr>
              <a:t>Calculs</a:t>
            </a:r>
          </a:p>
          <a:p>
            <a:pPr algn="r"/>
            <a:r>
              <a:rPr lang="fr-FR" sz="1800" b="1" dirty="0">
                <a:latin typeface="Arial" pitchFamily="34" charset="0"/>
                <a:cs typeface="Arial" pitchFamily="34" charset="0"/>
              </a:rPr>
              <a:t>Bloc x</a:t>
            </a:r>
          </a:p>
        </p:txBody>
      </p:sp>
      <p:sp>
        <p:nvSpPr>
          <p:cNvPr id="112" name="ZoneTexte 111"/>
          <p:cNvSpPr txBox="1"/>
          <p:nvPr/>
        </p:nvSpPr>
        <p:spPr>
          <a:xfrm>
            <a:off x="6310788" y="3563724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800" b="1" dirty="0">
                <a:latin typeface="Arial" pitchFamily="34" charset="0"/>
                <a:cs typeface="Arial" pitchFamily="34" charset="0"/>
              </a:rPr>
              <a:t>Calculs </a:t>
            </a:r>
          </a:p>
          <a:p>
            <a:pPr algn="l"/>
            <a:r>
              <a:rPr lang="fr-FR" sz="1800" b="1" dirty="0">
                <a:latin typeface="Arial" pitchFamily="34" charset="0"/>
                <a:cs typeface="Arial" pitchFamily="34" charset="0"/>
              </a:rPr>
              <a:t>Bloc z</a:t>
            </a:r>
          </a:p>
        </p:txBody>
      </p:sp>
      <p:cxnSp>
        <p:nvCxnSpPr>
          <p:cNvPr id="113" name="Connecteur droit avec flèche 112"/>
          <p:cNvCxnSpPr/>
          <p:nvPr/>
        </p:nvCxnSpPr>
        <p:spPr bwMode="auto">
          <a:xfrm flipH="1" flipV="1">
            <a:off x="2436912" y="5085184"/>
            <a:ext cx="3924" cy="8334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ZoneTexte 1"/>
          <p:cNvSpPr txBox="1"/>
          <p:nvPr/>
        </p:nvSpPr>
        <p:spPr>
          <a:xfrm>
            <a:off x="6853378" y="3501008"/>
            <a:ext cx="2246944" cy="16312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Arial" pitchFamily="34" charset="0"/>
                <a:cs typeface="Arial" pitchFamily="34" charset="0"/>
              </a:rPr>
              <a:t>Certains threads participeront à la « mise en cache » mais </a:t>
            </a:r>
            <a:r>
              <a:rPr lang="fr-FR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pas</a:t>
            </a:r>
            <a:r>
              <a:rPr lang="fr-FR" sz="2000" dirty="0">
                <a:latin typeface="Arial" pitchFamily="34" charset="0"/>
                <a:cs typeface="Arial" pitchFamily="34" charset="0"/>
              </a:rPr>
              <a:t> aux calculs</a:t>
            </a:r>
          </a:p>
        </p:txBody>
      </p:sp>
      <p:sp>
        <p:nvSpPr>
          <p:cNvPr id="115" name="ZoneTexte 114"/>
          <p:cNvSpPr txBox="1"/>
          <p:nvPr/>
        </p:nvSpPr>
        <p:spPr>
          <a:xfrm>
            <a:off x="-75482" y="2636912"/>
            <a:ext cx="1082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dirty="0" err="1">
                <a:latin typeface="Arial" pitchFamily="34" charset="0"/>
                <a:cs typeface="Arial" pitchFamily="34" charset="0"/>
              </a:rPr>
              <a:t>OutGPU</a:t>
            </a:r>
            <a:endParaRPr lang="fr-FR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ZoneTexte 115"/>
          <p:cNvSpPr txBox="1"/>
          <p:nvPr/>
        </p:nvSpPr>
        <p:spPr>
          <a:xfrm>
            <a:off x="882075" y="5169723"/>
            <a:ext cx="1095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Mise en </a:t>
            </a:r>
          </a:p>
          <a:p>
            <a:r>
              <a:rPr lang="fr-FR" sz="1800" b="1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</a:p>
        </p:txBody>
      </p:sp>
      <p:sp>
        <p:nvSpPr>
          <p:cNvPr id="106" name="Rectangle 105"/>
          <p:cNvSpPr/>
          <p:nvPr/>
        </p:nvSpPr>
        <p:spPr bwMode="auto">
          <a:xfrm>
            <a:off x="8964488" y="2504131"/>
            <a:ext cx="179512" cy="199157"/>
          </a:xfrm>
          <a:prstGeom prst="rect">
            <a:avLst/>
          </a:pr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12986" y="2504132"/>
            <a:ext cx="166525" cy="199156"/>
          </a:xfrm>
          <a:prstGeom prst="rect">
            <a:avLst/>
          </a:pr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3275856" y="3501008"/>
            <a:ext cx="144016" cy="27699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7" name="Rectangle 116"/>
          <p:cNvSpPr/>
          <p:nvPr/>
        </p:nvSpPr>
        <p:spPr bwMode="auto">
          <a:xfrm>
            <a:off x="4788024" y="3497019"/>
            <a:ext cx="144016" cy="27699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8" name="Rectangle 117"/>
          <p:cNvSpPr/>
          <p:nvPr/>
        </p:nvSpPr>
        <p:spPr bwMode="auto">
          <a:xfrm>
            <a:off x="3421835" y="3787041"/>
            <a:ext cx="144016" cy="2769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0" name="Rectangle 119"/>
          <p:cNvSpPr/>
          <p:nvPr/>
        </p:nvSpPr>
        <p:spPr bwMode="auto">
          <a:xfrm>
            <a:off x="1903512" y="3787041"/>
            <a:ext cx="144016" cy="2769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2" name="Connecteur droit avec flèche 121"/>
          <p:cNvCxnSpPr/>
          <p:nvPr/>
        </p:nvCxnSpPr>
        <p:spPr bwMode="auto">
          <a:xfrm flipH="1" flipV="1">
            <a:off x="1975788" y="5085184"/>
            <a:ext cx="3924" cy="8334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4" name="Groupe 3"/>
          <p:cNvGrpSpPr/>
          <p:nvPr/>
        </p:nvGrpSpPr>
        <p:grpSpPr>
          <a:xfrm>
            <a:off x="1983032" y="5079543"/>
            <a:ext cx="1551365" cy="833487"/>
            <a:chOff x="2004502" y="6124596"/>
            <a:chExt cx="1551365" cy="833487"/>
          </a:xfrm>
        </p:grpSpPr>
        <p:cxnSp>
          <p:nvCxnSpPr>
            <p:cNvPr id="123" name="Connecteur droit avec flèche 122"/>
            <p:cNvCxnSpPr/>
            <p:nvPr/>
          </p:nvCxnSpPr>
          <p:spPr bwMode="auto">
            <a:xfrm flipH="1" flipV="1">
              <a:off x="3551943" y="6124596"/>
              <a:ext cx="3924" cy="83348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4" name="Connecteur droit avec flèche 123"/>
            <p:cNvCxnSpPr/>
            <p:nvPr/>
          </p:nvCxnSpPr>
          <p:spPr bwMode="auto">
            <a:xfrm flipH="1" flipV="1">
              <a:off x="2004502" y="6124596"/>
              <a:ext cx="3924" cy="83348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9" name="Groupe 8"/>
          <p:cNvGrpSpPr/>
          <p:nvPr/>
        </p:nvGrpSpPr>
        <p:grpSpPr>
          <a:xfrm>
            <a:off x="3394468" y="4791511"/>
            <a:ext cx="1467049" cy="1121519"/>
            <a:chOff x="3381353" y="3474297"/>
            <a:chExt cx="1467049" cy="1121519"/>
          </a:xfrm>
        </p:grpSpPr>
        <p:cxnSp>
          <p:nvCxnSpPr>
            <p:cNvPr id="125" name="Connecteur droit avec flèche 124"/>
            <p:cNvCxnSpPr/>
            <p:nvPr/>
          </p:nvCxnSpPr>
          <p:spPr bwMode="auto">
            <a:xfrm flipH="1" flipV="1">
              <a:off x="3381353" y="3474297"/>
              <a:ext cx="3924" cy="112151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6" name="Connecteur droit avec flèche 125"/>
            <p:cNvCxnSpPr/>
            <p:nvPr/>
          </p:nvCxnSpPr>
          <p:spPr bwMode="auto">
            <a:xfrm flipH="1" flipV="1">
              <a:off x="4844478" y="3474297"/>
              <a:ext cx="3924" cy="112151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9281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17" grpId="0" animBg="1"/>
      <p:bldP spid="118" grpId="0" animBg="1"/>
      <p:bldP spid="1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0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dirty="0" err="1"/>
              <a:t>Prog</a:t>
            </a:r>
            <a:r>
              <a:rPr lang="fr-FR" sz="2000" dirty="0"/>
              <a:t>. CUDA synchrone avec la </a:t>
            </a:r>
            <a:r>
              <a:rPr lang="fr-FR" sz="2000" i="1" dirty="0" err="1"/>
              <a:t>shared</a:t>
            </a:r>
            <a:r>
              <a:rPr lang="fr-FR" sz="2000" i="1" dirty="0"/>
              <a:t> memory </a:t>
            </a:r>
            <a:br>
              <a:rPr lang="fr-FR" sz="2000" dirty="0"/>
            </a:br>
            <a:r>
              <a:rPr lang="fr-FR" sz="3800" dirty="0"/>
              <a:t>4 - </a:t>
            </a:r>
            <a:r>
              <a:rPr lang="fr-FR" sz="3800" i="1" dirty="0" err="1"/>
              <a:t>Shm</a:t>
            </a:r>
            <a:r>
              <a:rPr lang="fr-FR" sz="3800" i="1" dirty="0"/>
              <a:t> </a:t>
            </a:r>
            <a:r>
              <a:rPr lang="fr-FR" sz="3800" dirty="0"/>
              <a:t>partagée et blocs chevauchants</a:t>
            </a:r>
            <a:endParaRPr lang="fr-FR" sz="3800" i="1" dirty="0"/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0" y="961898"/>
            <a:ext cx="82121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2000" b="1" dirty="0" err="1">
                <a:latin typeface="Arial" charset="0"/>
                <a:cs typeface="Arial" charset="0"/>
              </a:rPr>
              <a:t>Kernel</a:t>
            </a:r>
            <a:r>
              <a:rPr lang="fr-FR" sz="2000" b="1" dirty="0">
                <a:latin typeface="Arial" charset="0"/>
                <a:cs typeface="Arial" charset="0"/>
              </a:rPr>
              <a:t> utilisant la mémoire </a:t>
            </a:r>
            <a:r>
              <a:rPr lang="fr-FR" sz="2000" b="1" i="1" dirty="0" err="1">
                <a:latin typeface="Arial" charset="0"/>
                <a:cs typeface="Arial" charset="0"/>
              </a:rPr>
              <a:t>shared</a:t>
            </a:r>
            <a:r>
              <a:rPr lang="fr-FR" sz="2000" b="1" i="1" dirty="0">
                <a:latin typeface="Arial" charset="0"/>
                <a:cs typeface="Arial" charset="0"/>
              </a:rPr>
              <a:t> </a:t>
            </a:r>
            <a:r>
              <a:rPr lang="fr-FR" sz="2000" b="1" dirty="0">
                <a:latin typeface="Arial" charset="0"/>
                <a:cs typeface="Arial" charset="0"/>
              </a:rPr>
              <a:t>et partageant les données – v3 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229380" y="1361948"/>
            <a:ext cx="77909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Objectif : </a:t>
            </a:r>
            <a:r>
              <a:rPr lang="fr-FR" sz="2000" dirty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toutes</a:t>
            </a:r>
            <a:r>
              <a:rPr lang="fr-FR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les données des calculs d’un bloc cachées en </a:t>
            </a:r>
            <a:r>
              <a:rPr lang="fr-FR" sz="2000" i="1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shm</a:t>
            </a:r>
            <a:endParaRPr lang="fr-FR" sz="2000" i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07505" y="2504132"/>
            <a:ext cx="8928992" cy="2047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fr-FR"/>
          </a:p>
        </p:txBody>
      </p:sp>
      <p:grpSp>
        <p:nvGrpSpPr>
          <p:cNvPr id="6" name="Groupe 5"/>
          <p:cNvGrpSpPr/>
          <p:nvPr/>
        </p:nvGrpSpPr>
        <p:grpSpPr>
          <a:xfrm>
            <a:off x="1907704" y="3429000"/>
            <a:ext cx="4384687" cy="792088"/>
            <a:chOff x="1907704" y="4077072"/>
            <a:chExt cx="4384687" cy="792088"/>
          </a:xfrm>
        </p:grpSpPr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1907704" y="4444149"/>
              <a:ext cx="1648383" cy="276992"/>
            </a:xfrm>
            <a:prstGeom prst="rect">
              <a:avLst/>
            </a:prstGeom>
            <a:solidFill>
              <a:srgbClr val="FFFF99"/>
            </a:solidFill>
            <a:ln w="28575" algn="ctr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4644008" y="4448152"/>
              <a:ext cx="1648383" cy="276992"/>
            </a:xfrm>
            <a:prstGeom prst="rect">
              <a:avLst/>
            </a:prstGeom>
            <a:solidFill>
              <a:srgbClr val="FFFF99"/>
            </a:solidFill>
            <a:ln w="28575" algn="ctr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3283657" y="4149080"/>
              <a:ext cx="1648383" cy="276992"/>
            </a:xfrm>
            <a:prstGeom prst="rect">
              <a:avLst/>
            </a:prstGeom>
            <a:solidFill>
              <a:srgbClr val="FFCCCC"/>
            </a:solidFill>
            <a:ln w="28575" algn="ctr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" name="Connecteur droit 4"/>
            <p:cNvCxnSpPr/>
            <p:nvPr/>
          </p:nvCxnSpPr>
          <p:spPr bwMode="auto">
            <a:xfrm>
              <a:off x="3419872" y="4077072"/>
              <a:ext cx="0" cy="7920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Connecteur droit 32"/>
            <p:cNvCxnSpPr/>
            <p:nvPr/>
          </p:nvCxnSpPr>
          <p:spPr bwMode="auto">
            <a:xfrm>
              <a:off x="3572272" y="4077072"/>
              <a:ext cx="0" cy="7920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Connecteur droit 33"/>
            <p:cNvCxnSpPr/>
            <p:nvPr/>
          </p:nvCxnSpPr>
          <p:spPr bwMode="auto">
            <a:xfrm>
              <a:off x="3275856" y="4077072"/>
              <a:ext cx="0" cy="7920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Connecteur droit 34"/>
            <p:cNvCxnSpPr/>
            <p:nvPr/>
          </p:nvCxnSpPr>
          <p:spPr bwMode="auto">
            <a:xfrm>
              <a:off x="4779640" y="4077072"/>
              <a:ext cx="0" cy="7920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Connecteur droit 35"/>
            <p:cNvCxnSpPr/>
            <p:nvPr/>
          </p:nvCxnSpPr>
          <p:spPr bwMode="auto">
            <a:xfrm>
              <a:off x="4932040" y="4077072"/>
              <a:ext cx="0" cy="7920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Connecteur droit 36"/>
            <p:cNvCxnSpPr/>
            <p:nvPr/>
          </p:nvCxnSpPr>
          <p:spPr bwMode="auto">
            <a:xfrm>
              <a:off x="4635624" y="4077072"/>
              <a:ext cx="0" cy="7920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ZoneTexte 6"/>
          <p:cNvSpPr txBox="1"/>
          <p:nvPr/>
        </p:nvSpPr>
        <p:spPr>
          <a:xfrm>
            <a:off x="-44527" y="550794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dirty="0" err="1">
                <a:latin typeface="Arial" pitchFamily="34" charset="0"/>
                <a:cs typeface="Arial" pitchFamily="34" charset="0"/>
              </a:rPr>
              <a:t>InGPU</a:t>
            </a:r>
            <a:endParaRPr lang="fr-FR" sz="18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0" name="Groupe 39"/>
          <p:cNvGrpSpPr/>
          <p:nvPr/>
        </p:nvGrpSpPr>
        <p:grpSpPr>
          <a:xfrm>
            <a:off x="-1" y="4653136"/>
            <a:ext cx="9143999" cy="1656184"/>
            <a:chOff x="-1" y="4941168"/>
            <a:chExt cx="9143999" cy="1656184"/>
          </a:xfrm>
        </p:grpSpPr>
        <p:sp>
          <p:nvSpPr>
            <p:cNvPr id="57" name="Rectangle 56"/>
            <p:cNvSpPr/>
            <p:nvPr/>
          </p:nvSpPr>
          <p:spPr bwMode="auto">
            <a:xfrm>
              <a:off x="4645385" y="5229200"/>
              <a:ext cx="1654807" cy="288032"/>
            </a:xfrm>
            <a:prstGeom prst="rect">
              <a:avLst/>
            </a:prstGeom>
            <a:solidFill>
              <a:srgbClr val="CCFF6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-1" y="6104086"/>
              <a:ext cx="9143999" cy="49326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933826" y="5229200"/>
              <a:ext cx="1654807" cy="288032"/>
            </a:xfrm>
            <a:prstGeom prst="rect">
              <a:avLst/>
            </a:prstGeom>
            <a:solidFill>
              <a:srgbClr val="CCFF6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1" name="Groupe 10"/>
            <p:cNvGrpSpPr/>
            <p:nvPr/>
          </p:nvGrpSpPr>
          <p:grpSpPr>
            <a:xfrm>
              <a:off x="2132112" y="5373216"/>
              <a:ext cx="1395041" cy="833487"/>
              <a:chOff x="2132112" y="5013176"/>
              <a:chExt cx="1395041" cy="1193527"/>
            </a:xfrm>
          </p:grpSpPr>
          <p:cxnSp>
            <p:nvCxnSpPr>
              <p:cNvPr id="41" name="Connecteur droit avec flèche 40"/>
              <p:cNvCxnSpPr/>
              <p:nvPr/>
            </p:nvCxnSpPr>
            <p:spPr bwMode="auto">
              <a:xfrm flipH="1" flipV="1">
                <a:off x="2132112" y="5013176"/>
                <a:ext cx="3924" cy="119352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2" name="Connecteur droit avec flèche 41"/>
              <p:cNvCxnSpPr/>
              <p:nvPr/>
            </p:nvCxnSpPr>
            <p:spPr bwMode="auto">
              <a:xfrm flipH="1" flipV="1">
                <a:off x="2284512" y="5013176"/>
                <a:ext cx="3924" cy="119352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3" name="Connecteur droit avec flèche 42"/>
              <p:cNvCxnSpPr/>
              <p:nvPr/>
            </p:nvCxnSpPr>
            <p:spPr bwMode="auto">
              <a:xfrm flipH="1" flipV="1">
                <a:off x="3218429" y="5013176"/>
                <a:ext cx="3924" cy="119352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4" name="Connecteur droit avec flèche 43"/>
              <p:cNvCxnSpPr/>
              <p:nvPr/>
            </p:nvCxnSpPr>
            <p:spPr bwMode="auto">
              <a:xfrm flipH="1" flipV="1">
                <a:off x="3370829" y="5013176"/>
                <a:ext cx="3924" cy="119352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5" name="Connecteur droit avec flèche 44"/>
              <p:cNvCxnSpPr/>
              <p:nvPr/>
            </p:nvCxnSpPr>
            <p:spPr bwMode="auto">
              <a:xfrm flipH="1" flipV="1">
                <a:off x="3523229" y="5013176"/>
                <a:ext cx="3924" cy="119352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47" name="Rectangle 46"/>
            <p:cNvSpPr/>
            <p:nvPr/>
          </p:nvSpPr>
          <p:spPr bwMode="auto">
            <a:xfrm>
              <a:off x="3277233" y="4941168"/>
              <a:ext cx="1654807" cy="28803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2" name="Groupe 11"/>
            <p:cNvGrpSpPr/>
            <p:nvPr/>
          </p:nvGrpSpPr>
          <p:grpSpPr>
            <a:xfrm>
              <a:off x="3392983" y="5085184"/>
              <a:ext cx="1467049" cy="1121519"/>
              <a:chOff x="3392983" y="5085184"/>
              <a:chExt cx="1467049" cy="1121519"/>
            </a:xfrm>
          </p:grpSpPr>
          <p:cxnSp>
            <p:nvCxnSpPr>
              <p:cNvPr id="50" name="Connecteur droit avec flèche 49"/>
              <p:cNvCxnSpPr/>
              <p:nvPr/>
            </p:nvCxnSpPr>
            <p:spPr bwMode="auto">
              <a:xfrm flipH="1" flipV="1">
                <a:off x="3392983" y="5085184"/>
                <a:ext cx="3924" cy="1121519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51" name="Connecteur droit avec flèche 50"/>
              <p:cNvCxnSpPr/>
              <p:nvPr/>
            </p:nvCxnSpPr>
            <p:spPr bwMode="auto">
              <a:xfrm flipH="1" flipV="1">
                <a:off x="3545383" y="5085184"/>
                <a:ext cx="3924" cy="1121519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52" name="Connecteur droit avec flèche 51"/>
              <p:cNvCxnSpPr/>
              <p:nvPr/>
            </p:nvCxnSpPr>
            <p:spPr bwMode="auto">
              <a:xfrm flipH="1" flipV="1">
                <a:off x="4551308" y="5085184"/>
                <a:ext cx="3924" cy="1121519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53" name="Connecteur droit avec flèche 52"/>
              <p:cNvCxnSpPr/>
              <p:nvPr/>
            </p:nvCxnSpPr>
            <p:spPr bwMode="auto">
              <a:xfrm flipH="1" flipV="1">
                <a:off x="4703708" y="5085184"/>
                <a:ext cx="3924" cy="1121519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54" name="Connecteur droit avec flèche 53"/>
              <p:cNvCxnSpPr/>
              <p:nvPr/>
            </p:nvCxnSpPr>
            <p:spPr bwMode="auto">
              <a:xfrm flipH="1" flipV="1">
                <a:off x="4856108" y="5085184"/>
                <a:ext cx="3924" cy="1121519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55" name="Connecteur droit avec flèche 54"/>
              <p:cNvCxnSpPr/>
              <p:nvPr/>
            </p:nvCxnSpPr>
            <p:spPr bwMode="auto">
              <a:xfrm flipH="1" flipV="1">
                <a:off x="3697783" y="5085184"/>
                <a:ext cx="3924" cy="1121519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58" name="Groupe 57"/>
            <p:cNvGrpSpPr/>
            <p:nvPr/>
          </p:nvGrpSpPr>
          <p:grpSpPr>
            <a:xfrm>
              <a:off x="4680743" y="5373216"/>
              <a:ext cx="1547441" cy="833487"/>
              <a:chOff x="1979712" y="5013176"/>
              <a:chExt cx="1547441" cy="1193527"/>
            </a:xfrm>
          </p:grpSpPr>
          <p:cxnSp>
            <p:nvCxnSpPr>
              <p:cNvPr id="59" name="Connecteur droit avec flèche 58"/>
              <p:cNvCxnSpPr/>
              <p:nvPr/>
            </p:nvCxnSpPr>
            <p:spPr bwMode="auto">
              <a:xfrm flipH="1" flipV="1">
                <a:off x="1979712" y="5013176"/>
                <a:ext cx="3924" cy="119352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60" name="Connecteur droit avec flèche 59"/>
              <p:cNvCxnSpPr/>
              <p:nvPr/>
            </p:nvCxnSpPr>
            <p:spPr bwMode="auto">
              <a:xfrm flipH="1" flipV="1">
                <a:off x="2132112" y="5013176"/>
                <a:ext cx="3924" cy="119352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61" name="Connecteur droit avec flèche 60"/>
              <p:cNvCxnSpPr/>
              <p:nvPr/>
            </p:nvCxnSpPr>
            <p:spPr bwMode="auto">
              <a:xfrm flipH="1" flipV="1">
                <a:off x="2284512" y="5013176"/>
                <a:ext cx="3924" cy="119352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62" name="Connecteur droit avec flèche 61"/>
              <p:cNvCxnSpPr/>
              <p:nvPr/>
            </p:nvCxnSpPr>
            <p:spPr bwMode="auto">
              <a:xfrm flipH="1" flipV="1">
                <a:off x="3218429" y="5013176"/>
                <a:ext cx="3924" cy="119352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63" name="Connecteur droit avec flèche 62"/>
              <p:cNvCxnSpPr/>
              <p:nvPr/>
            </p:nvCxnSpPr>
            <p:spPr bwMode="auto">
              <a:xfrm flipH="1" flipV="1">
                <a:off x="3370829" y="5013176"/>
                <a:ext cx="3924" cy="119352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64" name="Connecteur droit avec flèche 63"/>
              <p:cNvCxnSpPr/>
              <p:nvPr/>
            </p:nvCxnSpPr>
            <p:spPr bwMode="auto">
              <a:xfrm flipH="1" flipV="1">
                <a:off x="3523229" y="5013176"/>
                <a:ext cx="3924" cy="119352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13" name="ZoneTexte 12"/>
            <p:cNvSpPr txBox="1"/>
            <p:nvPr/>
          </p:nvSpPr>
          <p:spPr>
            <a:xfrm>
              <a:off x="1152358" y="500388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800" b="1" dirty="0" err="1">
                  <a:latin typeface="Arial" pitchFamily="34" charset="0"/>
                  <a:cs typeface="Arial" pitchFamily="34" charset="0"/>
                </a:rPr>
                <a:t>Shm</a:t>
              </a:r>
              <a:r>
                <a:rPr lang="fr-FR" sz="1800" b="1" dirty="0">
                  <a:latin typeface="Arial" pitchFamily="34" charset="0"/>
                  <a:cs typeface="Arial" pitchFamily="34" charset="0"/>
                </a:rPr>
                <a:t> x</a:t>
              </a:r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6191199" y="5003884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800" b="1" dirty="0" err="1">
                  <a:latin typeface="Arial" pitchFamily="34" charset="0"/>
                  <a:cs typeface="Arial" pitchFamily="34" charset="0"/>
                </a:rPr>
                <a:t>Shm</a:t>
              </a:r>
              <a:r>
                <a:rPr lang="fr-FR" sz="1800" b="1" dirty="0">
                  <a:latin typeface="Arial" pitchFamily="34" charset="0"/>
                  <a:cs typeface="Arial" pitchFamily="34" charset="0"/>
                </a:rPr>
                <a:t> z</a:t>
              </a:r>
            </a:p>
          </p:txBody>
        </p:sp>
      </p:grpSp>
      <p:sp>
        <p:nvSpPr>
          <p:cNvPr id="67" name="ZoneTexte 66"/>
          <p:cNvSpPr txBox="1"/>
          <p:nvPr/>
        </p:nvSpPr>
        <p:spPr>
          <a:xfrm>
            <a:off x="3672638" y="43558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dirty="0" err="1">
                <a:latin typeface="Arial" pitchFamily="34" charset="0"/>
                <a:cs typeface="Arial" pitchFamily="34" charset="0"/>
              </a:rPr>
              <a:t>Shm</a:t>
            </a:r>
            <a:r>
              <a:rPr lang="fr-FR" sz="1800" b="1" dirty="0">
                <a:latin typeface="Arial" pitchFamily="34" charset="0"/>
                <a:cs typeface="Arial" pitchFamily="34" charset="0"/>
              </a:rPr>
              <a:t> y</a:t>
            </a:r>
          </a:p>
        </p:txBody>
      </p:sp>
      <p:cxnSp>
        <p:nvCxnSpPr>
          <p:cNvPr id="39943" name="Connecteur droit avec flèche 39942"/>
          <p:cNvCxnSpPr/>
          <p:nvPr/>
        </p:nvCxnSpPr>
        <p:spPr bwMode="auto">
          <a:xfrm flipH="1" flipV="1">
            <a:off x="2132112" y="2708922"/>
            <a:ext cx="1962" cy="12256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Connecteur droit avec flèche 77"/>
          <p:cNvCxnSpPr/>
          <p:nvPr/>
        </p:nvCxnSpPr>
        <p:spPr bwMode="auto">
          <a:xfrm flipH="1" flipV="1">
            <a:off x="2284512" y="2708920"/>
            <a:ext cx="1962" cy="122565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3" name="Connecteur droit 82"/>
          <p:cNvCxnSpPr/>
          <p:nvPr/>
        </p:nvCxnSpPr>
        <p:spPr bwMode="auto">
          <a:xfrm>
            <a:off x="2051720" y="3429000"/>
            <a:ext cx="0" cy="7920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Connecteur droit 83"/>
          <p:cNvCxnSpPr/>
          <p:nvPr/>
        </p:nvCxnSpPr>
        <p:spPr bwMode="auto">
          <a:xfrm>
            <a:off x="2204120" y="3429000"/>
            <a:ext cx="0" cy="7920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Connecteur droit 84"/>
          <p:cNvCxnSpPr/>
          <p:nvPr/>
        </p:nvCxnSpPr>
        <p:spPr bwMode="auto">
          <a:xfrm>
            <a:off x="1907704" y="3429000"/>
            <a:ext cx="0" cy="7920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Connecteur droit 85"/>
          <p:cNvCxnSpPr/>
          <p:nvPr/>
        </p:nvCxnSpPr>
        <p:spPr bwMode="auto">
          <a:xfrm>
            <a:off x="2356520" y="3429000"/>
            <a:ext cx="0" cy="7920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Connecteur droit avec flèche 86"/>
          <p:cNvCxnSpPr/>
          <p:nvPr/>
        </p:nvCxnSpPr>
        <p:spPr bwMode="auto">
          <a:xfrm flipH="1" flipV="1">
            <a:off x="3193502" y="2708922"/>
            <a:ext cx="1962" cy="12256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8" name="Connecteur droit avec flèche 87"/>
          <p:cNvCxnSpPr/>
          <p:nvPr/>
        </p:nvCxnSpPr>
        <p:spPr bwMode="auto">
          <a:xfrm flipH="1" flipV="1">
            <a:off x="3345902" y="2708920"/>
            <a:ext cx="1962" cy="122565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9" name="Connecteur droit avec flèche 88"/>
          <p:cNvCxnSpPr/>
          <p:nvPr/>
        </p:nvCxnSpPr>
        <p:spPr bwMode="auto">
          <a:xfrm flipH="1" flipV="1">
            <a:off x="4849686" y="2708922"/>
            <a:ext cx="1962" cy="12256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Connecteur droit avec flèche 89"/>
          <p:cNvCxnSpPr/>
          <p:nvPr/>
        </p:nvCxnSpPr>
        <p:spPr bwMode="auto">
          <a:xfrm flipH="1" flipV="1">
            <a:off x="5002086" y="2708920"/>
            <a:ext cx="1962" cy="122565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Connecteur droit avec flèche 90"/>
          <p:cNvCxnSpPr/>
          <p:nvPr/>
        </p:nvCxnSpPr>
        <p:spPr bwMode="auto">
          <a:xfrm flipH="1" flipV="1">
            <a:off x="5940152" y="2708922"/>
            <a:ext cx="1962" cy="12256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Connecteur droit avec flèche 91"/>
          <p:cNvCxnSpPr/>
          <p:nvPr/>
        </p:nvCxnSpPr>
        <p:spPr bwMode="auto">
          <a:xfrm flipH="1" flipV="1">
            <a:off x="6092552" y="2708920"/>
            <a:ext cx="1962" cy="122565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Connecteur droit 92"/>
          <p:cNvCxnSpPr/>
          <p:nvPr/>
        </p:nvCxnSpPr>
        <p:spPr bwMode="auto">
          <a:xfrm>
            <a:off x="6156176" y="3429000"/>
            <a:ext cx="0" cy="7920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Connecteur droit 93"/>
          <p:cNvCxnSpPr/>
          <p:nvPr/>
        </p:nvCxnSpPr>
        <p:spPr bwMode="auto">
          <a:xfrm>
            <a:off x="6308576" y="3429000"/>
            <a:ext cx="0" cy="7920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Connecteur droit 94"/>
          <p:cNvCxnSpPr/>
          <p:nvPr/>
        </p:nvCxnSpPr>
        <p:spPr bwMode="auto">
          <a:xfrm>
            <a:off x="6012160" y="3429000"/>
            <a:ext cx="0" cy="7920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Connecteur droit avec flèche 95"/>
          <p:cNvCxnSpPr/>
          <p:nvPr/>
        </p:nvCxnSpPr>
        <p:spPr bwMode="auto">
          <a:xfrm flipH="1" flipV="1">
            <a:off x="3498302" y="2708922"/>
            <a:ext cx="1962" cy="9376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8" name="Connecteur droit avec flèche 97"/>
          <p:cNvCxnSpPr/>
          <p:nvPr/>
        </p:nvCxnSpPr>
        <p:spPr bwMode="auto">
          <a:xfrm flipH="1" flipV="1">
            <a:off x="3650702" y="2708920"/>
            <a:ext cx="1962" cy="9376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9" name="Connecteur droit avec flèche 98"/>
          <p:cNvCxnSpPr/>
          <p:nvPr/>
        </p:nvCxnSpPr>
        <p:spPr bwMode="auto">
          <a:xfrm flipH="1" flipV="1">
            <a:off x="4714054" y="2708920"/>
            <a:ext cx="1962" cy="9376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2" name="Connecteur droit avec flèche 101"/>
          <p:cNvCxnSpPr/>
          <p:nvPr/>
        </p:nvCxnSpPr>
        <p:spPr bwMode="auto">
          <a:xfrm flipH="1" flipV="1">
            <a:off x="4572000" y="2708920"/>
            <a:ext cx="1962" cy="9376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951" name="Rectangle 39950"/>
          <p:cNvSpPr/>
          <p:nvPr/>
        </p:nvSpPr>
        <p:spPr bwMode="auto">
          <a:xfrm>
            <a:off x="2051720" y="2504132"/>
            <a:ext cx="1368152" cy="204788"/>
          </a:xfrm>
          <a:prstGeom prst="rect">
            <a:avLst/>
          </a:prstGeom>
          <a:solidFill>
            <a:srgbClr val="CC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4766108" y="2504132"/>
            <a:ext cx="1368152" cy="204788"/>
          </a:xfrm>
          <a:prstGeom prst="rect">
            <a:avLst/>
          </a:prstGeom>
          <a:solidFill>
            <a:srgbClr val="CC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3423772" y="2504132"/>
            <a:ext cx="1342336" cy="2047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Rectangle 13"/>
          <p:cNvSpPr>
            <a:spLocks noChangeArrowheads="1"/>
          </p:cNvSpPr>
          <p:nvPr/>
        </p:nvSpPr>
        <p:spPr bwMode="auto">
          <a:xfrm>
            <a:off x="1907704" y="5960320"/>
            <a:ext cx="1648383" cy="276992"/>
          </a:xfrm>
          <a:prstGeom prst="rect">
            <a:avLst/>
          </a:prstGeom>
          <a:noFill/>
          <a:ln w="28575" algn="ctr">
            <a:solidFill>
              <a:srgbClr val="FF99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fr-FR"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Rectangle 14"/>
          <p:cNvSpPr>
            <a:spLocks noChangeArrowheads="1"/>
          </p:cNvSpPr>
          <p:nvPr/>
        </p:nvSpPr>
        <p:spPr bwMode="auto">
          <a:xfrm>
            <a:off x="3275856" y="5888312"/>
            <a:ext cx="1648383" cy="276992"/>
          </a:xfrm>
          <a:prstGeom prst="rect">
            <a:avLst/>
          </a:prstGeom>
          <a:noFill/>
          <a:ln w="28575" algn="ctr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fr-FR">
              <a:latin typeface="Arial" pitchFamily="34" charset="0"/>
              <a:cs typeface="Arial" pitchFamily="34" charset="0"/>
            </a:endParaRPr>
          </a:p>
        </p:txBody>
      </p:sp>
      <p:sp>
        <p:nvSpPr>
          <p:cNvPr id="109" name="Rectangle 15"/>
          <p:cNvSpPr>
            <a:spLocks noChangeArrowheads="1"/>
          </p:cNvSpPr>
          <p:nvPr/>
        </p:nvSpPr>
        <p:spPr bwMode="auto">
          <a:xfrm>
            <a:off x="4644008" y="5960320"/>
            <a:ext cx="1648383" cy="276992"/>
          </a:xfrm>
          <a:prstGeom prst="rect">
            <a:avLst/>
          </a:prstGeom>
          <a:noFill/>
          <a:ln w="28575" algn="ctr">
            <a:solidFill>
              <a:srgbClr val="FF99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fr-FR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879703" y="1844824"/>
            <a:ext cx="2430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dirty="0">
                <a:latin typeface="Courier New" pitchFamily="49" charset="0"/>
                <a:cs typeface="Courier New" pitchFamily="49" charset="0"/>
              </a:rPr>
              <a:t>BLOCK_SIZE_X</a:t>
            </a:r>
            <a:r>
              <a:rPr lang="fr-FR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cxnSp>
        <p:nvCxnSpPr>
          <p:cNvPr id="4" name="Connecteur droit avec flèche 3"/>
          <p:cNvCxnSpPr/>
          <p:nvPr/>
        </p:nvCxnSpPr>
        <p:spPr bwMode="auto">
          <a:xfrm>
            <a:off x="3423772" y="2348880"/>
            <a:ext cx="13558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97" name="ZoneTexte 96"/>
          <p:cNvSpPr txBox="1"/>
          <p:nvPr/>
        </p:nvSpPr>
        <p:spPr>
          <a:xfrm>
            <a:off x="3191532" y="644404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dirty="0">
                <a:latin typeface="Courier New" pitchFamily="49" charset="0"/>
                <a:cs typeface="Courier New" pitchFamily="49" charset="0"/>
              </a:rPr>
              <a:t>BLOCK_SIZE_X</a:t>
            </a:r>
          </a:p>
        </p:txBody>
      </p:sp>
      <p:cxnSp>
        <p:nvCxnSpPr>
          <p:cNvPr id="100" name="Connecteur droit avec flèche 99"/>
          <p:cNvCxnSpPr/>
          <p:nvPr/>
        </p:nvCxnSpPr>
        <p:spPr bwMode="auto">
          <a:xfrm>
            <a:off x="3275856" y="6381328"/>
            <a:ext cx="164838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101" name="ZoneTexte 100"/>
          <p:cNvSpPr txBox="1"/>
          <p:nvPr/>
        </p:nvSpPr>
        <p:spPr>
          <a:xfrm>
            <a:off x="-75482" y="2636912"/>
            <a:ext cx="1082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dirty="0" err="1">
                <a:latin typeface="Arial" pitchFamily="34" charset="0"/>
                <a:cs typeface="Arial" pitchFamily="34" charset="0"/>
              </a:rPr>
              <a:t>OutGPU</a:t>
            </a:r>
            <a:endParaRPr lang="fr-FR" sz="18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3" name="Groupe 102"/>
          <p:cNvGrpSpPr/>
          <p:nvPr/>
        </p:nvGrpSpPr>
        <p:grpSpPr>
          <a:xfrm>
            <a:off x="2123728" y="3938576"/>
            <a:ext cx="302838" cy="1102868"/>
            <a:chOff x="1983636" y="3938576"/>
            <a:chExt cx="302838" cy="1102868"/>
          </a:xfrm>
        </p:grpSpPr>
        <p:cxnSp>
          <p:nvCxnSpPr>
            <p:cNvPr id="110" name="Connecteur droit avec flèche 109"/>
            <p:cNvCxnSpPr/>
            <p:nvPr/>
          </p:nvCxnSpPr>
          <p:spPr bwMode="auto">
            <a:xfrm flipV="1">
              <a:off x="1983636" y="3938576"/>
              <a:ext cx="148476" cy="107460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1" name="Connecteur droit avec flèche 110"/>
            <p:cNvCxnSpPr/>
            <p:nvPr/>
          </p:nvCxnSpPr>
          <p:spPr bwMode="auto">
            <a:xfrm flipH="1" flipV="1">
              <a:off x="2136036" y="3966842"/>
              <a:ext cx="150438" cy="107460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2" name="Connecteur droit avec flèche 111"/>
            <p:cNvCxnSpPr/>
            <p:nvPr/>
          </p:nvCxnSpPr>
          <p:spPr bwMode="auto">
            <a:xfrm flipV="1">
              <a:off x="2132112" y="3938576"/>
              <a:ext cx="0" cy="107460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13" name="ZoneTexte 112"/>
          <p:cNvSpPr txBox="1"/>
          <p:nvPr/>
        </p:nvSpPr>
        <p:spPr>
          <a:xfrm>
            <a:off x="3618563" y="3142709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dirty="0">
                <a:latin typeface="Arial" pitchFamily="34" charset="0"/>
                <a:cs typeface="Arial" pitchFamily="34" charset="0"/>
              </a:rPr>
              <a:t>Calculs</a:t>
            </a:r>
          </a:p>
          <a:p>
            <a:r>
              <a:rPr lang="fr-FR" sz="1800" b="1" dirty="0">
                <a:latin typeface="Arial" pitchFamily="34" charset="0"/>
                <a:cs typeface="Arial" pitchFamily="34" charset="0"/>
              </a:rPr>
              <a:t>Bloc y</a:t>
            </a:r>
          </a:p>
        </p:txBody>
      </p:sp>
      <p:sp>
        <p:nvSpPr>
          <p:cNvPr id="115" name="ZoneTexte 114"/>
          <p:cNvSpPr txBox="1"/>
          <p:nvPr/>
        </p:nvSpPr>
        <p:spPr>
          <a:xfrm>
            <a:off x="899592" y="3563724"/>
            <a:ext cx="1005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800" b="1" dirty="0">
                <a:latin typeface="Arial" pitchFamily="34" charset="0"/>
                <a:cs typeface="Arial" pitchFamily="34" charset="0"/>
              </a:rPr>
              <a:t>Calculs</a:t>
            </a:r>
          </a:p>
          <a:p>
            <a:pPr algn="r"/>
            <a:r>
              <a:rPr lang="fr-FR" sz="1800" b="1" dirty="0">
                <a:latin typeface="Arial" pitchFamily="34" charset="0"/>
                <a:cs typeface="Arial" pitchFamily="34" charset="0"/>
              </a:rPr>
              <a:t>Bloc x</a:t>
            </a:r>
          </a:p>
        </p:txBody>
      </p:sp>
      <p:sp>
        <p:nvSpPr>
          <p:cNvPr id="116" name="ZoneTexte 115"/>
          <p:cNvSpPr txBox="1"/>
          <p:nvPr/>
        </p:nvSpPr>
        <p:spPr>
          <a:xfrm>
            <a:off x="6310788" y="3563724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800" b="1" dirty="0">
                <a:latin typeface="Arial" pitchFamily="34" charset="0"/>
                <a:cs typeface="Arial" pitchFamily="34" charset="0"/>
              </a:rPr>
              <a:t>Calculs </a:t>
            </a:r>
          </a:p>
          <a:p>
            <a:pPr algn="l"/>
            <a:r>
              <a:rPr lang="fr-FR" sz="1800" b="1" dirty="0">
                <a:latin typeface="Arial" pitchFamily="34" charset="0"/>
                <a:cs typeface="Arial" pitchFamily="34" charset="0"/>
              </a:rPr>
              <a:t>Bloc z</a:t>
            </a:r>
          </a:p>
        </p:txBody>
      </p:sp>
      <p:cxnSp>
        <p:nvCxnSpPr>
          <p:cNvPr id="117" name="Connecteur droit avec flèche 116"/>
          <p:cNvCxnSpPr/>
          <p:nvPr/>
        </p:nvCxnSpPr>
        <p:spPr bwMode="auto">
          <a:xfrm flipH="1" flipV="1">
            <a:off x="2436912" y="5085184"/>
            <a:ext cx="3924" cy="8334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2" name="ZoneTexte 81"/>
          <p:cNvSpPr txBox="1"/>
          <p:nvPr/>
        </p:nvSpPr>
        <p:spPr>
          <a:xfrm>
            <a:off x="6974195" y="2805526"/>
            <a:ext cx="2080049" cy="70788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dirty="0" err="1">
                <a:latin typeface="Arial" pitchFamily="34" charset="0"/>
                <a:cs typeface="Arial" pitchFamily="34" charset="0"/>
              </a:rPr>
              <a:t>Nbr</a:t>
            </a:r>
            <a:r>
              <a:rPr lang="fr-FR" sz="2000" dirty="0">
                <a:latin typeface="Arial" pitchFamily="34" charset="0"/>
                <a:cs typeface="Arial" pitchFamily="34" charset="0"/>
              </a:rPr>
              <a:t> de blocs : </a:t>
            </a:r>
            <a:r>
              <a:rPr lang="fr-FR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(Nd-2) / (BSX-2)</a:t>
            </a:r>
          </a:p>
        </p:txBody>
      </p:sp>
      <p:sp>
        <p:nvSpPr>
          <p:cNvPr id="118" name="ZoneTexte 117"/>
          <p:cNvSpPr txBox="1"/>
          <p:nvPr/>
        </p:nvSpPr>
        <p:spPr>
          <a:xfrm>
            <a:off x="882075" y="5169723"/>
            <a:ext cx="1095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Mise en </a:t>
            </a:r>
          </a:p>
          <a:p>
            <a:r>
              <a:rPr lang="fr-FR" sz="1800" b="1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</a:p>
        </p:txBody>
      </p:sp>
      <p:sp>
        <p:nvSpPr>
          <p:cNvPr id="106" name="Rectangle 105"/>
          <p:cNvSpPr/>
          <p:nvPr/>
        </p:nvSpPr>
        <p:spPr bwMode="auto">
          <a:xfrm>
            <a:off x="8964488" y="2504131"/>
            <a:ext cx="179512" cy="199157"/>
          </a:xfrm>
          <a:prstGeom prst="rect">
            <a:avLst/>
          </a:pr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12986" y="2504132"/>
            <a:ext cx="166525" cy="199156"/>
          </a:xfrm>
          <a:prstGeom prst="rect">
            <a:avLst/>
          </a:pr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98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957258"/>
            <a:ext cx="9144000" cy="1828800"/>
          </a:xfrm>
        </p:spPr>
        <p:txBody>
          <a:bodyPr/>
          <a:lstStyle/>
          <a:p>
            <a:pPr eaLnBrk="1" hangingPunct="1"/>
            <a:r>
              <a:rPr lang="en-US" b="1" dirty="0" err="1"/>
              <a:t>Programmation</a:t>
            </a:r>
            <a:r>
              <a:rPr lang="en-US" b="1" dirty="0"/>
              <a:t> CUDA </a:t>
            </a:r>
            <a:r>
              <a:rPr lang="en-US" b="1" dirty="0" err="1"/>
              <a:t>optimisée</a:t>
            </a:r>
            <a:endParaRPr lang="en-US" b="1" dirty="0"/>
          </a:p>
        </p:txBody>
      </p:sp>
      <p:sp>
        <p:nvSpPr>
          <p:cNvPr id="3075" name="AutoShape 12" descr="Parchemin"/>
          <p:cNvSpPr>
            <a:spLocks noChangeArrowheads="1"/>
          </p:cNvSpPr>
          <p:nvPr/>
        </p:nvSpPr>
        <p:spPr bwMode="auto">
          <a:xfrm>
            <a:off x="565150" y="2564905"/>
            <a:ext cx="8059738" cy="2808312"/>
          </a:xfrm>
          <a:prstGeom prst="roundRect">
            <a:avLst>
              <a:gd name="adj" fmla="val 8120"/>
            </a:avLst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r>
              <a:rPr lang="fr-FR" sz="2800" dirty="0"/>
              <a:t>6 – </a:t>
            </a:r>
            <a:r>
              <a:rPr lang="fr-FR" sz="2800" dirty="0" err="1"/>
              <a:t>Prog</a:t>
            </a:r>
            <a:r>
              <a:rPr lang="fr-FR" sz="2800" dirty="0"/>
              <a:t>. CUDA synchrone avec la </a:t>
            </a:r>
            <a:r>
              <a:rPr lang="fr-FR" sz="2800" i="1" dirty="0" err="1"/>
              <a:t>shared</a:t>
            </a:r>
            <a:r>
              <a:rPr lang="fr-FR" sz="2800" i="1" dirty="0"/>
              <a:t> </a:t>
            </a:r>
            <a:r>
              <a:rPr lang="fr-FR" sz="2800" i="1" dirty="0" err="1"/>
              <a:t>memory</a:t>
            </a:r>
            <a:endParaRPr lang="fr-FR" sz="2800" i="1" dirty="0"/>
          </a:p>
          <a:p>
            <a:pPr algn="l"/>
            <a:r>
              <a:rPr lang="fr-FR" sz="2800" dirty="0"/>
              <a:t>7 – Transfert rapide entre mémoires CPU et GPU</a:t>
            </a:r>
          </a:p>
          <a:p>
            <a:pPr algn="l"/>
            <a:r>
              <a:rPr lang="fr-FR" sz="2800" dirty="0"/>
              <a:t>8 – Réduction </a:t>
            </a:r>
            <a:r>
              <a:rPr lang="fr-FR" sz="2800" dirty="0" err="1"/>
              <a:t>optmisée</a:t>
            </a:r>
            <a:r>
              <a:rPr lang="fr-FR" sz="2800" dirty="0"/>
              <a:t> (cumul d’optimisations)</a:t>
            </a:r>
          </a:p>
          <a:p>
            <a:pPr algn="l"/>
            <a:r>
              <a:rPr lang="fr-FR" sz="2800" dirty="0"/>
              <a:t>9 – Parallélisme dynamique sur GPU</a:t>
            </a:r>
          </a:p>
          <a:p>
            <a:pPr algn="l"/>
            <a:r>
              <a:rPr lang="fr-FR" sz="2800" dirty="0"/>
              <a:t>10 – Parallélisation simultanée sur </a:t>
            </a:r>
            <a:r>
              <a:rPr lang="fr-FR" sz="2800" dirty="0" err="1"/>
              <a:t>CPUs</a:t>
            </a:r>
            <a:r>
              <a:rPr lang="fr-FR" sz="2800" dirty="0"/>
              <a:t> et </a:t>
            </a:r>
            <a:r>
              <a:rPr lang="fr-FR" sz="2800" dirty="0" err="1"/>
              <a:t>GPUs</a:t>
            </a:r>
            <a:endParaRPr lang="fr-FR" sz="2800" dirty="0"/>
          </a:p>
          <a:p>
            <a:pPr algn="l"/>
            <a:r>
              <a:rPr lang="fr-FR" sz="2800" dirty="0"/>
              <a:t>11 – Premier bilan de la programmation CUDA</a:t>
            </a:r>
          </a:p>
        </p:txBody>
      </p:sp>
    </p:spTree>
    <p:extLst>
      <p:ext uri="{BB962C8B-B14F-4D97-AF65-F5344CB8AC3E}">
        <p14:creationId xmlns:p14="http://schemas.microsoft.com/office/powerpoint/2010/main" val="3897351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0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dirty="0" err="1"/>
              <a:t>Prog</a:t>
            </a:r>
            <a:r>
              <a:rPr lang="fr-FR" sz="2000" dirty="0"/>
              <a:t>. CUDA synchrone avec la </a:t>
            </a:r>
            <a:r>
              <a:rPr lang="fr-FR" sz="2000" i="1" dirty="0" err="1"/>
              <a:t>shared</a:t>
            </a:r>
            <a:r>
              <a:rPr lang="fr-FR" sz="2000" i="1" dirty="0"/>
              <a:t> memory </a:t>
            </a:r>
            <a:br>
              <a:rPr lang="fr-FR" sz="2000" dirty="0"/>
            </a:br>
            <a:r>
              <a:rPr lang="fr-FR" sz="3800" dirty="0"/>
              <a:t> 4 - </a:t>
            </a:r>
            <a:r>
              <a:rPr lang="fr-FR" sz="3800" i="1" dirty="0" err="1"/>
              <a:t>Shm</a:t>
            </a:r>
            <a:r>
              <a:rPr lang="fr-FR" sz="3800" i="1" dirty="0"/>
              <a:t> </a:t>
            </a:r>
            <a:r>
              <a:rPr lang="fr-FR" sz="3800" dirty="0"/>
              <a:t>partagée et blocs chevauchants</a:t>
            </a:r>
            <a:endParaRPr lang="fr-FR" sz="3800" i="1" dirty="0"/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0" y="961898"/>
            <a:ext cx="82121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2000" b="1" dirty="0" err="1">
                <a:latin typeface="Arial" charset="0"/>
                <a:cs typeface="Arial" charset="0"/>
              </a:rPr>
              <a:t>Kernel</a:t>
            </a:r>
            <a:r>
              <a:rPr lang="fr-FR" sz="2000" b="1" dirty="0">
                <a:latin typeface="Arial" charset="0"/>
                <a:cs typeface="Arial" charset="0"/>
              </a:rPr>
              <a:t> utilisant la mémoire </a:t>
            </a:r>
            <a:r>
              <a:rPr lang="fr-FR" sz="2000" b="1" i="1" dirty="0" err="1">
                <a:latin typeface="Arial" charset="0"/>
                <a:cs typeface="Arial" charset="0"/>
              </a:rPr>
              <a:t>shared</a:t>
            </a:r>
            <a:r>
              <a:rPr lang="fr-FR" sz="2000" b="1" i="1" dirty="0">
                <a:latin typeface="Arial" charset="0"/>
                <a:cs typeface="Arial" charset="0"/>
              </a:rPr>
              <a:t> </a:t>
            </a:r>
            <a:r>
              <a:rPr lang="fr-FR" sz="2000" b="1" dirty="0">
                <a:latin typeface="Arial" charset="0"/>
                <a:cs typeface="Arial" charset="0"/>
              </a:rPr>
              <a:t>et partageant les données – v3 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34925" y="2227961"/>
            <a:ext cx="9090025" cy="462280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80000"/>
              </a:lnSpc>
            </a:pPr>
            <a:r>
              <a:rPr lang="fr-FR" sz="1800" b="1" dirty="0" err="1">
                <a:latin typeface="Courier New" pitchFamily="49" charset="0"/>
              </a:rPr>
              <a:t>__global__</a:t>
            </a:r>
            <a:r>
              <a:rPr lang="fr-FR" sz="1800" b="1" dirty="0">
                <a:latin typeface="Courier New" pitchFamily="49" charset="0"/>
              </a:rPr>
              <a:t> </a:t>
            </a:r>
            <a:r>
              <a:rPr lang="fr-FR" sz="1800" b="1" dirty="0" err="1">
                <a:latin typeface="Courier New" pitchFamily="49" charset="0"/>
              </a:rPr>
              <a:t>void</a:t>
            </a:r>
            <a:r>
              <a:rPr lang="fr-FR" sz="1800" b="1" dirty="0">
                <a:latin typeface="Courier New" pitchFamily="49" charset="0"/>
              </a:rPr>
              <a:t> f1(</a:t>
            </a:r>
            <a:r>
              <a:rPr lang="fr-FR" sz="1800" b="1" dirty="0" err="1">
                <a:latin typeface="Courier New" pitchFamily="49" charset="0"/>
              </a:rPr>
              <a:t>void</a:t>
            </a:r>
            <a:r>
              <a:rPr lang="fr-FR" sz="1800" b="1" dirty="0">
                <a:latin typeface="Courier New" pitchFamily="49" charset="0"/>
              </a:rPr>
              <a:t>)</a:t>
            </a:r>
          </a:p>
          <a:p>
            <a:pPr algn="l">
              <a:lnSpc>
                <a:spcPct val="80000"/>
              </a:lnSpc>
            </a:pPr>
            <a:r>
              <a:rPr lang="fr-FR" sz="18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80000"/>
              </a:lnSpc>
            </a:pPr>
            <a:r>
              <a:rPr lang="fr-FR" sz="1800" b="1" dirty="0">
                <a:latin typeface="Courier New" pitchFamily="49" charset="0"/>
              </a:rPr>
              <a:t>  </a:t>
            </a:r>
            <a:r>
              <a:rPr lang="fr-FR" sz="1800" b="1" dirty="0" err="1">
                <a:latin typeface="Courier New" pitchFamily="49" charset="0"/>
              </a:rPr>
              <a:t>int</a:t>
            </a:r>
            <a:r>
              <a:rPr lang="fr-FR" sz="1800" b="1" dirty="0">
                <a:latin typeface="Courier New" pitchFamily="49" charset="0"/>
              </a:rPr>
              <a:t> </a:t>
            </a:r>
            <a:r>
              <a:rPr lang="fr-FR" sz="1800" b="1" dirty="0" err="1">
                <a:latin typeface="Courier New" pitchFamily="49" charset="0"/>
              </a:rPr>
              <a:t>idx</a:t>
            </a:r>
            <a:r>
              <a:rPr lang="fr-FR" sz="1800" b="1" dirty="0">
                <a:latin typeface="Courier New" pitchFamily="49" charset="0"/>
              </a:rPr>
              <a:t> = 0;  </a:t>
            </a:r>
          </a:p>
          <a:p>
            <a:pPr algn="l">
              <a:lnSpc>
                <a:spcPct val="80000"/>
              </a:lnSpc>
            </a:pPr>
            <a:r>
              <a:rPr lang="fr-FR" sz="1800" b="1" dirty="0">
                <a:latin typeface="Courier New" pitchFamily="49" charset="0"/>
              </a:rPr>
              <a:t>  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// Collective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definition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of tables in the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shared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memory</a:t>
            </a:r>
            <a:r>
              <a:rPr lang="fr-FR" sz="1800" b="1" dirty="0">
                <a:latin typeface="Courier New" pitchFamily="49" charset="0"/>
              </a:rPr>
              <a:t>     </a:t>
            </a:r>
            <a:endParaRPr lang="fr-FR" sz="1800" b="1" i="1" dirty="0">
              <a:solidFill>
                <a:srgbClr val="996633"/>
              </a:solidFill>
              <a:latin typeface="Courier New" pitchFamily="49" charset="0"/>
            </a:endParaRPr>
          </a:p>
          <a:p>
            <a:pPr algn="l">
              <a:lnSpc>
                <a:spcPct val="80000"/>
              </a:lnSpc>
            </a:pPr>
            <a:r>
              <a:rPr lang="fr-FR" sz="1800" b="1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fr-FR" sz="1800" b="1" dirty="0" err="1">
                <a:solidFill>
                  <a:srgbClr val="FF0000"/>
                </a:solidFill>
                <a:latin typeface="Courier New" pitchFamily="49" charset="0"/>
              </a:rPr>
              <a:t>__shared__</a:t>
            </a:r>
            <a:r>
              <a:rPr lang="fr-FR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fr-FR" sz="1800" b="1" dirty="0" err="1">
                <a:solidFill>
                  <a:srgbClr val="FF0000"/>
                </a:solidFill>
                <a:latin typeface="Courier New" pitchFamily="49" charset="0"/>
              </a:rPr>
              <a:t>float</a:t>
            </a:r>
            <a:r>
              <a:rPr lang="fr-FR" sz="1800" b="1" dirty="0">
                <a:solidFill>
                  <a:srgbClr val="FF0000"/>
                </a:solidFill>
                <a:latin typeface="Courier New" pitchFamily="49" charset="0"/>
              </a:rPr>
              <a:t> data[BLOCK_</a:t>
            </a:r>
            <a:r>
              <a:rPr lang="fr-FR" sz="1800" b="1" noProof="1">
                <a:solidFill>
                  <a:srgbClr val="FF0000"/>
                </a:solidFill>
                <a:latin typeface="Courier New" pitchFamily="49" charset="0"/>
              </a:rPr>
              <a:t>S</a:t>
            </a:r>
            <a:r>
              <a:rPr lang="fr-FR" sz="1800" b="1" dirty="0">
                <a:solidFill>
                  <a:srgbClr val="FF0000"/>
                </a:solidFill>
                <a:latin typeface="Courier New" pitchFamily="49" charset="0"/>
              </a:rPr>
              <a:t>IZE_</a:t>
            </a:r>
            <a:r>
              <a:rPr lang="fr-FR" sz="1800" b="1" noProof="1">
                <a:solidFill>
                  <a:srgbClr val="FF0000"/>
                </a:solidFill>
                <a:latin typeface="Courier New" pitchFamily="49" charset="0"/>
              </a:rPr>
              <a:t>X</a:t>
            </a:r>
            <a:r>
              <a:rPr lang="fr-FR" sz="1800" b="1" dirty="0">
                <a:solidFill>
                  <a:srgbClr val="FF0000"/>
                </a:solidFill>
                <a:latin typeface="Courier New" pitchFamily="49" charset="0"/>
              </a:rPr>
              <a:t>];  </a:t>
            </a:r>
            <a:endParaRPr lang="fr-FR" sz="18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 algn="l">
              <a:lnSpc>
                <a:spcPct val="80000"/>
              </a:lnSpc>
            </a:pPr>
            <a:r>
              <a:rPr lang="fr-FR" sz="1800" b="1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fr-FR" sz="1800" b="1" dirty="0" err="1">
                <a:solidFill>
                  <a:srgbClr val="FF0000"/>
                </a:solidFill>
                <a:latin typeface="Courier New" pitchFamily="49" charset="0"/>
              </a:rPr>
              <a:t>__shared__</a:t>
            </a:r>
            <a:r>
              <a:rPr lang="fr-FR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fr-FR" sz="1800" b="1" dirty="0" err="1">
                <a:solidFill>
                  <a:srgbClr val="FF0000"/>
                </a:solidFill>
                <a:latin typeface="Courier New" pitchFamily="49" charset="0"/>
              </a:rPr>
              <a:t>float</a:t>
            </a:r>
            <a:r>
              <a:rPr lang="fr-FR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fr-FR" sz="1800" b="1" dirty="0" err="1">
                <a:solidFill>
                  <a:srgbClr val="FF0000"/>
                </a:solidFill>
                <a:latin typeface="Courier New" pitchFamily="49" charset="0"/>
              </a:rPr>
              <a:t>res</a:t>
            </a:r>
            <a:r>
              <a:rPr lang="fr-FR" sz="1800" b="1" dirty="0">
                <a:solidFill>
                  <a:srgbClr val="FF0000"/>
                </a:solidFill>
                <a:latin typeface="Courier New" pitchFamily="49" charset="0"/>
              </a:rPr>
              <a:t>[BLOCK_SIZE_X];</a:t>
            </a:r>
          </a:p>
          <a:p>
            <a:pPr algn="l">
              <a:lnSpc>
                <a:spcPct val="80000"/>
              </a:lnSpc>
            </a:pPr>
            <a:r>
              <a:rPr lang="fr-FR" sz="1800" b="1" dirty="0">
                <a:latin typeface="Courier New" pitchFamily="49" charset="0"/>
              </a:rPr>
              <a:t>  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//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Compute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data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idx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of the thread,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read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one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element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and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sync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.</a:t>
            </a:r>
          </a:p>
          <a:p>
            <a:pPr algn="l">
              <a:lnSpc>
                <a:spcPct val="80000"/>
              </a:lnSpc>
            </a:pPr>
            <a:r>
              <a:rPr lang="fr-FR" sz="1800" b="1" dirty="0">
                <a:latin typeface="Courier New" pitchFamily="49" charset="0"/>
              </a:rPr>
              <a:t>  </a:t>
            </a:r>
            <a:r>
              <a:rPr lang="fr-FR" sz="1800" b="1" dirty="0" err="1">
                <a:latin typeface="Courier New" pitchFamily="49" charset="0"/>
              </a:rPr>
              <a:t>idx</a:t>
            </a:r>
            <a:r>
              <a:rPr lang="fr-FR" sz="1800" b="1" dirty="0">
                <a:latin typeface="Courier New" pitchFamily="49" charset="0"/>
              </a:rPr>
              <a:t> = </a:t>
            </a:r>
            <a:r>
              <a:rPr lang="fr-FR" sz="1800" b="1" noProof="1">
                <a:latin typeface="Courier New" pitchFamily="49" charset="0"/>
              </a:rPr>
              <a:t>threadIdx.x + blockIdx.x*(B</a:t>
            </a:r>
            <a:r>
              <a:rPr lang="fr-FR" sz="1800" b="1" dirty="0">
                <a:latin typeface="Courier New" pitchFamily="49" charset="0"/>
              </a:rPr>
              <a:t>LOCK_</a:t>
            </a:r>
            <a:r>
              <a:rPr lang="fr-FR" sz="1800" b="1" noProof="1">
                <a:latin typeface="Courier New" pitchFamily="49" charset="0"/>
              </a:rPr>
              <a:t>S</a:t>
            </a:r>
            <a:r>
              <a:rPr lang="fr-FR" sz="1800" b="1" dirty="0">
                <a:latin typeface="Courier New" pitchFamily="49" charset="0"/>
              </a:rPr>
              <a:t>IZE_</a:t>
            </a:r>
            <a:r>
              <a:rPr lang="fr-FR" sz="1800" b="1" noProof="1">
                <a:latin typeface="Courier New" pitchFamily="49" charset="0"/>
              </a:rPr>
              <a:t>X</a:t>
            </a:r>
            <a:r>
              <a:rPr lang="fr-FR" sz="1800" b="1" noProof="1">
                <a:solidFill>
                  <a:srgbClr val="FF0000"/>
                </a:solidFill>
                <a:latin typeface="Courier New" pitchFamily="49" charset="0"/>
              </a:rPr>
              <a:t>-2</a:t>
            </a:r>
            <a:r>
              <a:rPr lang="fr-FR" sz="1800" b="1" noProof="1">
                <a:latin typeface="Courier New" pitchFamily="49" charset="0"/>
              </a:rPr>
              <a:t>);</a:t>
            </a:r>
            <a:endParaRPr lang="fr-FR" sz="1800" b="1" dirty="0">
              <a:latin typeface="Courier New" pitchFamily="49" charset="0"/>
            </a:endParaRPr>
          </a:p>
          <a:p>
            <a:pPr algn="l">
              <a:lnSpc>
                <a:spcPct val="80000"/>
              </a:lnSpc>
            </a:pPr>
            <a:r>
              <a:rPr lang="fr-FR" sz="1800" b="1" dirty="0">
                <a:latin typeface="Courier New" pitchFamily="49" charset="0"/>
              </a:rPr>
              <a:t>  data[</a:t>
            </a:r>
            <a:r>
              <a:rPr lang="fr-FR" sz="1800" b="1" noProof="1">
                <a:latin typeface="Courier New" pitchFamily="49" charset="0"/>
              </a:rPr>
              <a:t>threadIdx.x</a:t>
            </a:r>
            <a:r>
              <a:rPr lang="fr-FR" sz="1800" b="1" dirty="0">
                <a:latin typeface="Courier New" pitchFamily="49" charset="0"/>
              </a:rPr>
              <a:t>] = </a:t>
            </a:r>
            <a:r>
              <a:rPr lang="fr-FR" sz="1800" b="1" dirty="0" err="1">
                <a:latin typeface="Courier New" pitchFamily="49" charset="0"/>
              </a:rPr>
              <a:t>InGPU</a:t>
            </a:r>
            <a:r>
              <a:rPr lang="fr-FR" sz="1800" b="1" dirty="0">
                <a:latin typeface="Courier New" pitchFamily="49" charset="0"/>
              </a:rPr>
              <a:t>[</a:t>
            </a:r>
            <a:r>
              <a:rPr lang="fr-FR" sz="1800" b="1" dirty="0" err="1">
                <a:latin typeface="Courier New" pitchFamily="49" charset="0"/>
              </a:rPr>
              <a:t>idx</a:t>
            </a:r>
            <a:r>
              <a:rPr lang="fr-FR" sz="1800" b="1" dirty="0">
                <a:latin typeface="Courier New" pitchFamily="49" charset="0"/>
              </a:rPr>
              <a:t>];</a:t>
            </a:r>
          </a:p>
          <a:p>
            <a:pPr algn="l">
              <a:lnSpc>
                <a:spcPct val="80000"/>
              </a:lnSpc>
            </a:pPr>
            <a:r>
              <a:rPr lang="fr-FR" sz="1800" b="1" dirty="0">
                <a:latin typeface="Courier New" pitchFamily="49" charset="0"/>
              </a:rPr>
              <a:t>  </a:t>
            </a:r>
            <a:r>
              <a:rPr lang="fr-FR" sz="1800" b="1" dirty="0" err="1">
                <a:solidFill>
                  <a:srgbClr val="FF0000"/>
                </a:solidFill>
                <a:latin typeface="Courier New" pitchFamily="49" charset="0"/>
              </a:rPr>
              <a:t>__syncthreads</a:t>
            </a:r>
            <a:r>
              <a:rPr lang="fr-FR" sz="1800" b="1" dirty="0">
                <a:solidFill>
                  <a:srgbClr val="FF0000"/>
                </a:solidFill>
                <a:latin typeface="Courier New" pitchFamily="49" charset="0"/>
              </a:rPr>
              <a:t>();</a:t>
            </a:r>
            <a:r>
              <a:rPr lang="fr-FR" sz="1800" dirty="0">
                <a:latin typeface="Courier New" pitchFamily="49" charset="0"/>
              </a:rPr>
              <a:t> 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// REQUIRED !!</a:t>
            </a:r>
          </a:p>
          <a:p>
            <a:pPr algn="l">
              <a:lnSpc>
                <a:spcPct val="80000"/>
              </a:lnSpc>
            </a:pPr>
            <a:endParaRPr lang="fr-FR" sz="800" dirty="0">
              <a:latin typeface="Courier New" pitchFamily="49" charset="0"/>
            </a:endParaRPr>
          </a:p>
          <a:p>
            <a:pPr algn="l">
              <a:lnSpc>
                <a:spcPct val="80000"/>
              </a:lnSpc>
            </a:pPr>
            <a:r>
              <a:rPr lang="fr-FR" sz="1800" b="1" dirty="0">
                <a:solidFill>
                  <a:srgbClr val="FF0000"/>
                </a:solidFill>
                <a:latin typeface="Courier New" pitchFamily="49" charset="0"/>
              </a:rPr>
              <a:t>  if (</a:t>
            </a:r>
            <a:r>
              <a:rPr lang="fr-FR" sz="1800" b="1" noProof="1">
                <a:solidFill>
                  <a:srgbClr val="FF0000"/>
                </a:solidFill>
                <a:latin typeface="Courier New" pitchFamily="49" charset="0"/>
              </a:rPr>
              <a:t>threadIdx.x &gt; 0 &amp;&amp; threadIdx.x &lt; B</a:t>
            </a:r>
            <a:r>
              <a:rPr lang="fr-FR" sz="1800" b="1" dirty="0">
                <a:solidFill>
                  <a:srgbClr val="FF0000"/>
                </a:solidFill>
                <a:latin typeface="Courier New" pitchFamily="49" charset="0"/>
              </a:rPr>
              <a:t>LOCK_</a:t>
            </a:r>
            <a:r>
              <a:rPr lang="fr-FR" sz="1800" b="1" noProof="1">
                <a:solidFill>
                  <a:srgbClr val="FF0000"/>
                </a:solidFill>
                <a:latin typeface="Courier New" pitchFamily="49" charset="0"/>
              </a:rPr>
              <a:t>S</a:t>
            </a:r>
            <a:r>
              <a:rPr lang="fr-FR" sz="1800" b="1" dirty="0">
                <a:solidFill>
                  <a:srgbClr val="FF0000"/>
                </a:solidFill>
                <a:latin typeface="Courier New" pitchFamily="49" charset="0"/>
              </a:rPr>
              <a:t>IZE_</a:t>
            </a:r>
            <a:r>
              <a:rPr lang="fr-FR" sz="1800" b="1" noProof="1">
                <a:solidFill>
                  <a:srgbClr val="FF0000"/>
                </a:solidFill>
                <a:latin typeface="Courier New" pitchFamily="49" charset="0"/>
              </a:rPr>
              <a:t>X-1</a:t>
            </a:r>
          </a:p>
          <a:p>
            <a:pPr algn="l">
              <a:lnSpc>
                <a:spcPct val="80000"/>
              </a:lnSpc>
            </a:pPr>
            <a:r>
              <a:rPr lang="fr-FR" sz="1800" b="1" noProof="1">
                <a:solidFill>
                  <a:srgbClr val="FF0000"/>
                </a:solidFill>
                <a:latin typeface="Courier New" pitchFamily="49" charset="0"/>
              </a:rPr>
              <a:t>      </a:t>
            </a:r>
            <a:r>
              <a:rPr lang="fr-FR" sz="1800" b="1" i="1" noProof="1">
                <a:solidFill>
                  <a:schemeClr val="accent2"/>
                </a:solidFill>
                <a:latin typeface="Courier New" pitchFamily="49" charset="0"/>
              </a:rPr>
              <a:t>/* &amp;&amp; idx &gt; 0 &amp;&amp; idx &lt; Nd-1 */</a:t>
            </a:r>
            <a:r>
              <a:rPr lang="fr-FR" sz="1800" b="1" noProof="1">
                <a:solidFill>
                  <a:srgbClr val="FF0000"/>
                </a:solidFill>
                <a:latin typeface="Courier New" pitchFamily="49" charset="0"/>
              </a:rPr>
              <a:t>) {</a:t>
            </a:r>
            <a:endParaRPr lang="fr-FR" sz="1800" b="1" dirty="0">
              <a:solidFill>
                <a:srgbClr val="FF0000"/>
              </a:solidFill>
              <a:latin typeface="Courier New" pitchFamily="49" charset="0"/>
            </a:endParaRPr>
          </a:p>
          <a:p>
            <a:pPr algn="l">
              <a:lnSpc>
                <a:spcPct val="80000"/>
              </a:lnSpc>
            </a:pP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   //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Compute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result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(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another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computation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example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…)</a:t>
            </a:r>
          </a:p>
          <a:p>
            <a:pPr algn="l">
              <a:lnSpc>
                <a:spcPct val="80000"/>
              </a:lnSpc>
            </a:pPr>
            <a:r>
              <a:rPr lang="fr-FR" sz="1800" b="1" dirty="0">
                <a:latin typeface="Courier New" pitchFamily="49" charset="0"/>
              </a:rPr>
              <a:t>    </a:t>
            </a:r>
            <a:r>
              <a:rPr lang="fr-FR" sz="1800" b="1" dirty="0" err="1">
                <a:latin typeface="Courier New" pitchFamily="49" charset="0"/>
              </a:rPr>
              <a:t>res</a:t>
            </a:r>
            <a:r>
              <a:rPr lang="fr-FR" sz="1800" b="1" dirty="0">
                <a:latin typeface="Courier New" pitchFamily="49" charset="0"/>
              </a:rPr>
              <a:t>[</a:t>
            </a:r>
            <a:r>
              <a:rPr lang="fr-FR" sz="1800" b="1" noProof="1">
                <a:latin typeface="Courier New" pitchFamily="49" charset="0"/>
              </a:rPr>
              <a:t>threadIdx.x</a:t>
            </a:r>
            <a:r>
              <a:rPr lang="fr-FR" sz="1800" b="1" dirty="0">
                <a:latin typeface="Courier New" pitchFamily="49" charset="0"/>
              </a:rPr>
              <a:t>] = data[</a:t>
            </a:r>
            <a:r>
              <a:rPr lang="fr-FR" sz="1800" b="1" noProof="1">
                <a:latin typeface="Courier New" pitchFamily="49" charset="0"/>
              </a:rPr>
              <a:t>threadIdx.x</a:t>
            </a:r>
            <a:r>
              <a:rPr lang="fr-FR" sz="1800" b="1" dirty="0">
                <a:latin typeface="Courier New" pitchFamily="49" charset="0"/>
              </a:rPr>
              <a:t>-1]*0.25f + </a:t>
            </a:r>
          </a:p>
          <a:p>
            <a:pPr algn="l">
              <a:lnSpc>
                <a:spcPct val="80000"/>
              </a:lnSpc>
            </a:pPr>
            <a:r>
              <a:rPr lang="fr-FR" sz="1800" b="1" dirty="0">
                <a:latin typeface="Courier New" pitchFamily="49" charset="0"/>
              </a:rPr>
              <a:t>                       data[</a:t>
            </a:r>
            <a:r>
              <a:rPr lang="fr-FR" sz="1800" b="1" noProof="1">
                <a:latin typeface="Courier New" pitchFamily="49" charset="0"/>
              </a:rPr>
              <a:t>threadIdx.x</a:t>
            </a:r>
            <a:r>
              <a:rPr lang="fr-FR" sz="1800" b="1" dirty="0">
                <a:latin typeface="Courier New" pitchFamily="49" charset="0"/>
              </a:rPr>
              <a:t>]*0.5f    + </a:t>
            </a:r>
          </a:p>
          <a:p>
            <a:pPr algn="l">
              <a:lnSpc>
                <a:spcPct val="80000"/>
              </a:lnSpc>
            </a:pPr>
            <a:r>
              <a:rPr lang="fr-FR" sz="1800" b="1" dirty="0">
                <a:latin typeface="Courier New" pitchFamily="49" charset="0"/>
              </a:rPr>
              <a:t>                       data[</a:t>
            </a:r>
            <a:r>
              <a:rPr lang="fr-FR" sz="1800" b="1" noProof="1">
                <a:latin typeface="Courier New" pitchFamily="49" charset="0"/>
              </a:rPr>
              <a:t>threadIdx.x</a:t>
            </a:r>
            <a:r>
              <a:rPr lang="fr-FR" sz="1800" b="1" dirty="0">
                <a:latin typeface="Courier New" pitchFamily="49" charset="0"/>
              </a:rPr>
              <a:t>+1]*0.25f;</a:t>
            </a:r>
          </a:p>
          <a:p>
            <a:pPr algn="l">
              <a:lnSpc>
                <a:spcPct val="80000"/>
              </a:lnSpc>
            </a:pPr>
            <a:r>
              <a:rPr lang="fr-FR" sz="1800" b="1" dirty="0">
                <a:latin typeface="Courier New" pitchFamily="49" charset="0"/>
              </a:rPr>
              <a:t>    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//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Write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result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in the global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memory</a:t>
            </a:r>
            <a:endParaRPr lang="fr-FR" sz="1800" b="1" i="1" dirty="0">
              <a:solidFill>
                <a:srgbClr val="996633"/>
              </a:solidFill>
              <a:latin typeface="Courier New" pitchFamily="49" charset="0"/>
            </a:endParaRPr>
          </a:p>
          <a:p>
            <a:pPr algn="l">
              <a:lnSpc>
                <a:spcPct val="80000"/>
              </a:lnSpc>
            </a:pPr>
            <a:r>
              <a:rPr lang="fr-FR" sz="1800" b="1" dirty="0">
                <a:latin typeface="Courier New" pitchFamily="49" charset="0"/>
              </a:rPr>
              <a:t>    </a:t>
            </a:r>
            <a:r>
              <a:rPr lang="fr-FR" sz="1800" b="1" dirty="0" err="1">
                <a:latin typeface="Courier New" pitchFamily="49" charset="0"/>
              </a:rPr>
              <a:t>OutGPU</a:t>
            </a:r>
            <a:r>
              <a:rPr lang="fr-FR" sz="1800" b="1" dirty="0">
                <a:latin typeface="Courier New" pitchFamily="49" charset="0"/>
              </a:rPr>
              <a:t>[</a:t>
            </a:r>
            <a:r>
              <a:rPr lang="fr-FR" sz="1800" b="1" dirty="0" err="1">
                <a:latin typeface="Courier New" pitchFamily="49" charset="0"/>
              </a:rPr>
              <a:t>idx</a:t>
            </a:r>
            <a:r>
              <a:rPr lang="fr-FR" sz="1800" b="1" dirty="0">
                <a:latin typeface="Courier New" pitchFamily="49" charset="0"/>
              </a:rPr>
              <a:t>] = </a:t>
            </a:r>
            <a:r>
              <a:rPr lang="fr-FR" sz="1800" b="1" dirty="0" err="1">
                <a:latin typeface="Courier New" pitchFamily="49" charset="0"/>
              </a:rPr>
              <a:t>res</a:t>
            </a:r>
            <a:r>
              <a:rPr lang="fr-FR" sz="1800" b="1" dirty="0">
                <a:latin typeface="Courier New" pitchFamily="49" charset="0"/>
              </a:rPr>
              <a:t>[</a:t>
            </a:r>
            <a:r>
              <a:rPr lang="fr-FR" sz="1800" b="1" noProof="1">
                <a:latin typeface="Courier New" pitchFamily="49" charset="0"/>
              </a:rPr>
              <a:t>threadIdx.x</a:t>
            </a:r>
            <a:r>
              <a:rPr lang="fr-FR" sz="1800" b="1" dirty="0">
                <a:latin typeface="Courier New" pitchFamily="49" charset="0"/>
              </a:rPr>
              <a:t>]; </a:t>
            </a:r>
          </a:p>
          <a:p>
            <a:pPr algn="l">
              <a:lnSpc>
                <a:spcPct val="80000"/>
              </a:lnSpc>
            </a:pPr>
            <a:r>
              <a:rPr lang="fr-FR" sz="1800" b="1" dirty="0">
                <a:solidFill>
                  <a:srgbClr val="FF0000"/>
                </a:solidFill>
                <a:latin typeface="Courier New" pitchFamily="49" charset="0"/>
              </a:rPr>
              <a:t>  }</a:t>
            </a:r>
          </a:p>
          <a:p>
            <a:pPr algn="l">
              <a:lnSpc>
                <a:spcPct val="80000"/>
              </a:lnSpc>
            </a:pPr>
            <a:r>
              <a:rPr lang="fr-FR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39942" name="Text Box 15"/>
          <p:cNvSpPr txBox="1">
            <a:spLocks noChangeArrowheads="1"/>
          </p:cNvSpPr>
          <p:nvPr/>
        </p:nvSpPr>
        <p:spPr bwMode="auto">
          <a:xfrm>
            <a:off x="4249160" y="2079625"/>
            <a:ext cx="4871847" cy="646331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1800" b="1" dirty="0" err="1">
                <a:latin typeface="Courier New" pitchFamily="49" charset="0"/>
              </a:rPr>
              <a:t>Db</a:t>
            </a:r>
            <a:r>
              <a:rPr lang="fr-FR" sz="1800" b="1" dirty="0">
                <a:latin typeface="Courier New" pitchFamily="49" charset="0"/>
              </a:rPr>
              <a:t> = {BLOCK_</a:t>
            </a:r>
            <a:r>
              <a:rPr lang="fr-FR" sz="1800" b="1" noProof="1">
                <a:latin typeface="Courier New" pitchFamily="49" charset="0"/>
              </a:rPr>
              <a:t>S</a:t>
            </a:r>
            <a:r>
              <a:rPr lang="fr-FR" sz="1800" b="1" dirty="0">
                <a:latin typeface="Courier New" pitchFamily="49" charset="0"/>
              </a:rPr>
              <a:t>IZE_</a:t>
            </a:r>
            <a:r>
              <a:rPr lang="fr-FR" sz="1800" b="1" noProof="1">
                <a:latin typeface="Courier New" pitchFamily="49" charset="0"/>
              </a:rPr>
              <a:t>X</a:t>
            </a:r>
            <a:r>
              <a:rPr lang="fr-FR" sz="1800" b="1" dirty="0">
                <a:latin typeface="Courier New" pitchFamily="49" charset="0"/>
              </a:rPr>
              <a:t>,1,1}</a:t>
            </a:r>
          </a:p>
          <a:p>
            <a:pPr algn="l"/>
            <a:r>
              <a:rPr lang="fr-FR" sz="1800" b="1" dirty="0">
                <a:latin typeface="Courier New" pitchFamily="49" charset="0"/>
              </a:rPr>
              <a:t>Dg = {(</a:t>
            </a:r>
            <a:r>
              <a:rPr lang="fr-FR" sz="1800" b="1" dirty="0" err="1">
                <a:latin typeface="Courier New" pitchFamily="49" charset="0"/>
              </a:rPr>
              <a:t>Nd</a:t>
            </a:r>
            <a:r>
              <a:rPr lang="fr-FR" sz="1800" b="1" dirty="0">
                <a:solidFill>
                  <a:srgbClr val="FF0000"/>
                </a:solidFill>
                <a:latin typeface="Courier New" pitchFamily="49" charset="0"/>
              </a:rPr>
              <a:t>-2</a:t>
            </a:r>
            <a:r>
              <a:rPr lang="fr-FR" sz="1800" b="1" dirty="0">
                <a:latin typeface="Courier New" pitchFamily="49" charset="0"/>
              </a:rPr>
              <a:t>)/(BLOCK_</a:t>
            </a:r>
            <a:r>
              <a:rPr lang="fr-FR" sz="1800" b="1" noProof="1">
                <a:latin typeface="Courier New" pitchFamily="49" charset="0"/>
              </a:rPr>
              <a:t>S</a:t>
            </a:r>
            <a:r>
              <a:rPr lang="fr-FR" sz="1800" b="1" dirty="0">
                <a:latin typeface="Courier New" pitchFamily="49" charset="0"/>
              </a:rPr>
              <a:t>IZE_</a:t>
            </a:r>
            <a:r>
              <a:rPr lang="fr-FR" sz="1800" b="1" noProof="1">
                <a:latin typeface="Courier New" pitchFamily="49" charset="0"/>
              </a:rPr>
              <a:t>X</a:t>
            </a:r>
            <a:r>
              <a:rPr lang="fr-FR" sz="1800" b="1" noProof="1">
                <a:solidFill>
                  <a:srgbClr val="FF0000"/>
                </a:solidFill>
                <a:latin typeface="Courier New" pitchFamily="49" charset="0"/>
              </a:rPr>
              <a:t>-2</a:t>
            </a:r>
            <a:r>
              <a:rPr lang="fr-FR" sz="1800" b="1" noProof="1">
                <a:latin typeface="Courier New" pitchFamily="49" charset="0"/>
              </a:rPr>
              <a:t>)</a:t>
            </a:r>
            <a:r>
              <a:rPr lang="fr-FR" sz="1800" b="1" dirty="0">
                <a:latin typeface="Courier New" pitchFamily="49" charset="0"/>
              </a:rPr>
              <a:t>,1,1}</a:t>
            </a:r>
          </a:p>
        </p:txBody>
      </p:sp>
      <p:sp>
        <p:nvSpPr>
          <p:cNvPr id="39944" name="ZoneTexte 15"/>
          <p:cNvSpPr txBox="1">
            <a:spLocks noChangeArrowheads="1"/>
          </p:cNvSpPr>
          <p:nvPr/>
        </p:nvSpPr>
        <p:spPr bwMode="auto">
          <a:xfrm>
            <a:off x="5153824" y="6100255"/>
            <a:ext cx="398859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fr-FR" sz="2000" dirty="0">
                <a:solidFill>
                  <a:srgbClr val="0000FF"/>
                </a:solidFill>
                <a:latin typeface="Arial" charset="0"/>
                <a:cs typeface="Arial" charset="0"/>
              </a:rPr>
              <a:t>Les blocs </a:t>
            </a:r>
            <a:r>
              <a:rPr lang="fr-FR" sz="2000" b="1" dirty="0">
                <a:solidFill>
                  <a:srgbClr val="0000FF"/>
                </a:solidFill>
                <a:latin typeface="Arial" charset="0"/>
                <a:cs typeface="Arial" charset="0"/>
              </a:rPr>
              <a:t>doivent</a:t>
            </a:r>
            <a:r>
              <a:rPr lang="fr-FR" sz="2000" dirty="0">
                <a:solidFill>
                  <a:srgbClr val="0000FF"/>
                </a:solidFill>
                <a:latin typeface="Arial" charset="0"/>
                <a:cs typeface="Arial" charset="0"/>
              </a:rPr>
              <a:t> se chevaucher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285560" y="1271905"/>
            <a:ext cx="891462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Objectif : </a:t>
            </a:r>
            <a:r>
              <a:rPr lang="fr-FR" sz="2000" dirty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toutes</a:t>
            </a:r>
            <a:r>
              <a:rPr lang="fr-FR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les données cachées en </a:t>
            </a:r>
            <a:r>
              <a:rPr lang="fr-FR" sz="2000" i="1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shared</a:t>
            </a:r>
            <a:r>
              <a:rPr lang="fr-FR" sz="2000" i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fr-FR" sz="2000" i="1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memory</a:t>
            </a:r>
            <a:endParaRPr lang="fr-FR" sz="2000" i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l"/>
            <a:r>
              <a:rPr lang="fr-FR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Principe : table partagée, et accès aux même cases depuis plusieurs </a:t>
            </a:r>
            <a:r>
              <a:rPr lang="fr-FR" sz="2000" i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threads</a:t>
            </a:r>
          </a:p>
          <a:p>
            <a:pPr algn="l"/>
            <a:r>
              <a:rPr lang="fr-FR" sz="2000" dirty="0" err="1">
                <a:solidFill>
                  <a:srgbClr val="0000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Hyp</a:t>
            </a:r>
            <a:r>
              <a:rPr lang="fr-FR" sz="2000" dirty="0">
                <a:solidFill>
                  <a:srgbClr val="0000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: </a:t>
            </a:r>
            <a:r>
              <a:rPr lang="fr-FR" sz="1800" dirty="0" err="1">
                <a:solidFill>
                  <a:srgbClr val="0000FF"/>
                </a:solidFill>
                <a:latin typeface="Arial" charset="0"/>
                <a:ea typeface="Arial Unicode MS" pitchFamily="34" charset="-128"/>
                <a:cs typeface="Arial" charset="0"/>
              </a:rPr>
              <a:t>Nd</a:t>
            </a:r>
            <a:r>
              <a:rPr lang="fr-FR" sz="1800" dirty="0">
                <a:solidFill>
                  <a:srgbClr val="0000FF"/>
                </a:solidFill>
                <a:latin typeface="Arial" charset="0"/>
                <a:ea typeface="Arial Unicode MS" pitchFamily="34" charset="-128"/>
                <a:cs typeface="Arial" charset="0"/>
              </a:rPr>
              <a:t>-2 </a:t>
            </a:r>
            <a:r>
              <a:rPr lang="fr-FR" sz="2000" dirty="0">
                <a:solidFill>
                  <a:srgbClr val="0000FF"/>
                </a:solidFill>
                <a:latin typeface="Arial" charset="0"/>
                <a:ea typeface="Arial Unicode MS" pitchFamily="34" charset="-128"/>
                <a:cs typeface="Arial" charset="0"/>
              </a:rPr>
              <a:t>=</a:t>
            </a:r>
            <a:r>
              <a:rPr lang="fr-FR" sz="1800" dirty="0">
                <a:solidFill>
                  <a:srgbClr val="0000FF"/>
                </a:solidFill>
                <a:latin typeface="Arial" charset="0"/>
                <a:ea typeface="Arial Unicode MS" pitchFamily="34" charset="-128"/>
                <a:cs typeface="Arial" charset="0"/>
              </a:rPr>
              <a:t> k*</a:t>
            </a:r>
            <a:r>
              <a:rPr lang="fr-FR" sz="1800" dirty="0">
                <a:solidFill>
                  <a:srgbClr val="0000FF"/>
                </a:solidFill>
                <a:latin typeface="Arial" charset="0"/>
                <a:cs typeface="Arial" charset="0"/>
              </a:rPr>
              <a:t>(BLOCK_</a:t>
            </a:r>
            <a:r>
              <a:rPr lang="fr-FR" sz="1800" noProof="1">
                <a:solidFill>
                  <a:srgbClr val="0000FF"/>
                </a:solidFill>
                <a:latin typeface="Arial" charset="0"/>
                <a:cs typeface="Arial" charset="0"/>
              </a:rPr>
              <a:t>S</a:t>
            </a:r>
            <a:r>
              <a:rPr lang="fr-FR" sz="1800" dirty="0">
                <a:solidFill>
                  <a:srgbClr val="0000FF"/>
                </a:solidFill>
                <a:latin typeface="Arial" charset="0"/>
                <a:cs typeface="Arial" charset="0"/>
              </a:rPr>
              <a:t>IZE_</a:t>
            </a:r>
            <a:r>
              <a:rPr lang="fr-FR" sz="1800" noProof="1">
                <a:solidFill>
                  <a:srgbClr val="0000FF"/>
                </a:solidFill>
                <a:latin typeface="Arial" charset="0"/>
                <a:cs typeface="Arial" charset="0"/>
              </a:rPr>
              <a:t>X - 2)</a:t>
            </a:r>
            <a:endParaRPr lang="fr-FR" sz="2000" dirty="0">
              <a:solidFill>
                <a:srgbClr val="0000FF"/>
              </a:solidFill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4427984" y="6453336"/>
            <a:ext cx="4646613" cy="349250"/>
            <a:chOff x="4435475" y="5782559"/>
            <a:chExt cx="4646613" cy="349250"/>
          </a:xfrm>
        </p:grpSpPr>
        <p:sp>
          <p:nvSpPr>
            <p:cNvPr id="16" name="Rectangle 15"/>
            <p:cNvSpPr/>
            <p:nvPr/>
          </p:nvSpPr>
          <p:spPr bwMode="auto">
            <a:xfrm>
              <a:off x="4438651" y="5782559"/>
              <a:ext cx="4643437" cy="3492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grpSp>
          <p:nvGrpSpPr>
            <p:cNvPr id="17" name="Groupe 16"/>
            <p:cNvGrpSpPr/>
            <p:nvPr/>
          </p:nvGrpSpPr>
          <p:grpSpPr>
            <a:xfrm>
              <a:off x="4435476" y="5844471"/>
              <a:ext cx="4646612" cy="204788"/>
              <a:chOff x="4411663" y="6486525"/>
              <a:chExt cx="4646612" cy="204788"/>
            </a:xfrm>
          </p:grpSpPr>
          <p:sp>
            <p:nvSpPr>
              <p:cNvPr id="21" name="Rectangle 20"/>
              <p:cNvSpPr/>
              <p:nvPr/>
            </p:nvSpPr>
            <p:spPr bwMode="auto">
              <a:xfrm>
                <a:off x="4527550" y="6486525"/>
                <a:ext cx="4414838" cy="2047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4411663" y="6486525"/>
                <a:ext cx="115887" cy="204788"/>
              </a:xfrm>
              <a:prstGeom prst="rect">
                <a:avLst/>
              </a:prstGeom>
              <a:pattFill prst="wdUpDiag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8942388" y="6486525"/>
                <a:ext cx="115887" cy="204788"/>
              </a:xfrm>
              <a:prstGeom prst="rect">
                <a:avLst/>
              </a:prstGeom>
              <a:pattFill prst="wdUpDiag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4435475" y="5811864"/>
              <a:ext cx="1695997" cy="286796"/>
            </a:xfrm>
            <a:prstGeom prst="rect">
              <a:avLst/>
            </a:prstGeom>
            <a:noFill/>
            <a:ln w="28575" algn="ctr">
              <a:solidFill>
                <a:srgbClr val="FF99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7438467" y="5822691"/>
              <a:ext cx="1624571" cy="276992"/>
            </a:xfrm>
            <a:prstGeom prst="rect">
              <a:avLst/>
            </a:prstGeom>
            <a:noFill/>
            <a:ln w="28575" algn="ctr">
              <a:solidFill>
                <a:srgbClr val="FF99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5938431" y="5814668"/>
              <a:ext cx="1680038" cy="276992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285571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0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dirty="0" err="1"/>
              <a:t>Prog</a:t>
            </a:r>
            <a:r>
              <a:rPr lang="fr-FR" sz="2000" dirty="0"/>
              <a:t>. CUDA synchrone avec la </a:t>
            </a:r>
            <a:r>
              <a:rPr lang="fr-FR" sz="2000" i="1" dirty="0" err="1"/>
              <a:t>shared</a:t>
            </a:r>
            <a:r>
              <a:rPr lang="fr-FR" sz="2000" i="1" dirty="0"/>
              <a:t> memory </a:t>
            </a:r>
            <a:br>
              <a:rPr lang="fr-FR" sz="2000" dirty="0"/>
            </a:br>
            <a:r>
              <a:rPr lang="fr-FR" sz="3800" dirty="0"/>
              <a:t> 4 - </a:t>
            </a:r>
            <a:r>
              <a:rPr lang="fr-FR" sz="3800" i="1" dirty="0" err="1"/>
              <a:t>Shm</a:t>
            </a:r>
            <a:r>
              <a:rPr lang="fr-FR" sz="3800" i="1" dirty="0"/>
              <a:t> </a:t>
            </a:r>
            <a:r>
              <a:rPr lang="fr-FR" sz="3800" dirty="0"/>
              <a:t>partagée et blocs chevauchants</a:t>
            </a:r>
            <a:endParaRPr lang="fr-FR" sz="3800" i="1" dirty="0"/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0" y="961898"/>
            <a:ext cx="82121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2000" b="1" dirty="0" err="1">
                <a:latin typeface="Arial" charset="0"/>
                <a:cs typeface="Arial" charset="0"/>
              </a:rPr>
              <a:t>Kernel</a:t>
            </a:r>
            <a:r>
              <a:rPr lang="fr-FR" sz="2000" b="1" dirty="0">
                <a:latin typeface="Arial" charset="0"/>
                <a:cs typeface="Arial" charset="0"/>
              </a:rPr>
              <a:t> utilisant la mémoire </a:t>
            </a:r>
            <a:r>
              <a:rPr lang="fr-FR" sz="2000" b="1" i="1" dirty="0" err="1">
                <a:latin typeface="Arial" charset="0"/>
                <a:cs typeface="Arial" charset="0"/>
              </a:rPr>
              <a:t>shared</a:t>
            </a:r>
            <a:r>
              <a:rPr lang="fr-FR" sz="2000" b="1" i="1" dirty="0">
                <a:latin typeface="Arial" charset="0"/>
                <a:cs typeface="Arial" charset="0"/>
              </a:rPr>
              <a:t> </a:t>
            </a:r>
            <a:r>
              <a:rPr lang="fr-FR" sz="2000" b="1" dirty="0">
                <a:latin typeface="Arial" charset="0"/>
                <a:cs typeface="Arial" charset="0"/>
              </a:rPr>
              <a:t>et partageant les données – v4 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285560" y="1259713"/>
            <a:ext cx="891462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Objectif : </a:t>
            </a:r>
            <a:r>
              <a:rPr lang="fr-FR" sz="2000" dirty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toutes</a:t>
            </a:r>
            <a:r>
              <a:rPr lang="fr-FR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les données cachées en </a:t>
            </a:r>
            <a:r>
              <a:rPr lang="fr-FR" sz="2000" i="1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shared</a:t>
            </a:r>
            <a:r>
              <a:rPr lang="fr-FR" sz="2000" i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fr-FR" sz="2000" i="1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memory</a:t>
            </a:r>
            <a:endParaRPr lang="fr-FR" sz="2000" i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l"/>
            <a:r>
              <a:rPr lang="fr-FR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Principe : table partagée, et accès aux même cases depuis plusieurs </a:t>
            </a:r>
            <a:r>
              <a:rPr lang="fr-FR" sz="2000" i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threads</a:t>
            </a:r>
          </a:p>
          <a:p>
            <a:pPr algn="l"/>
            <a:r>
              <a:rPr lang="fr-FR" sz="2000" dirty="0" err="1">
                <a:solidFill>
                  <a:srgbClr val="0000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Hyp</a:t>
            </a:r>
            <a:r>
              <a:rPr lang="fr-FR" sz="2000" dirty="0">
                <a:solidFill>
                  <a:srgbClr val="0000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: </a:t>
            </a:r>
            <a:r>
              <a:rPr lang="fr-FR" sz="1800" dirty="0" err="1">
                <a:solidFill>
                  <a:srgbClr val="0000FF"/>
                </a:solidFill>
                <a:latin typeface="Arial" charset="0"/>
                <a:ea typeface="Arial Unicode MS" pitchFamily="34" charset="-128"/>
                <a:cs typeface="Arial" charset="0"/>
              </a:rPr>
              <a:t>Nd</a:t>
            </a:r>
            <a:r>
              <a:rPr lang="fr-FR" sz="1800" dirty="0">
                <a:solidFill>
                  <a:srgbClr val="0000FF"/>
                </a:solidFill>
                <a:latin typeface="Arial" charset="0"/>
                <a:ea typeface="Arial Unicode MS" pitchFamily="34" charset="-128"/>
                <a:cs typeface="Arial" charset="0"/>
              </a:rPr>
              <a:t>-2 </a:t>
            </a:r>
            <a:r>
              <a:rPr lang="fr-FR" sz="2000" b="1" dirty="0">
                <a:solidFill>
                  <a:srgbClr val="FF0000"/>
                </a:solidFill>
                <a:latin typeface="Arial" charset="0"/>
                <a:ea typeface="Arial Unicode MS" pitchFamily="34" charset="-128"/>
                <a:cs typeface="Arial" charset="0"/>
              </a:rPr>
              <a:t>≠</a:t>
            </a:r>
            <a:r>
              <a:rPr lang="fr-FR" sz="1800" dirty="0">
                <a:solidFill>
                  <a:srgbClr val="0000FF"/>
                </a:solidFill>
                <a:latin typeface="Arial" charset="0"/>
                <a:ea typeface="Arial Unicode MS" pitchFamily="34" charset="-128"/>
                <a:cs typeface="Arial" charset="0"/>
              </a:rPr>
              <a:t> k*</a:t>
            </a:r>
            <a:r>
              <a:rPr lang="fr-FR" sz="1800" dirty="0">
                <a:solidFill>
                  <a:srgbClr val="0000FF"/>
                </a:solidFill>
                <a:latin typeface="Arial" charset="0"/>
                <a:cs typeface="Arial" charset="0"/>
              </a:rPr>
              <a:t>(BLOCK_</a:t>
            </a:r>
            <a:r>
              <a:rPr lang="fr-FR" sz="1800" noProof="1">
                <a:solidFill>
                  <a:srgbClr val="0000FF"/>
                </a:solidFill>
                <a:latin typeface="Arial" charset="0"/>
                <a:cs typeface="Arial" charset="0"/>
              </a:rPr>
              <a:t>S</a:t>
            </a:r>
            <a:r>
              <a:rPr lang="fr-FR" sz="1800" dirty="0">
                <a:solidFill>
                  <a:srgbClr val="0000FF"/>
                </a:solidFill>
                <a:latin typeface="Arial" charset="0"/>
                <a:cs typeface="Arial" charset="0"/>
              </a:rPr>
              <a:t>IZE_</a:t>
            </a:r>
            <a:r>
              <a:rPr lang="fr-FR" sz="1800" noProof="1">
                <a:solidFill>
                  <a:srgbClr val="0000FF"/>
                </a:solidFill>
                <a:latin typeface="Arial" charset="0"/>
                <a:cs typeface="Arial" charset="0"/>
              </a:rPr>
              <a:t>X - 2)</a:t>
            </a:r>
            <a:endParaRPr lang="fr-FR" sz="2000" dirty="0">
              <a:solidFill>
                <a:srgbClr val="0000FF"/>
              </a:solidFill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34925" y="2227961"/>
            <a:ext cx="9090025" cy="462280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80000"/>
              </a:lnSpc>
            </a:pPr>
            <a:r>
              <a:rPr lang="fr-FR" sz="1800" b="1" dirty="0" err="1">
                <a:latin typeface="Courier New" pitchFamily="49" charset="0"/>
              </a:rPr>
              <a:t>__global__</a:t>
            </a:r>
            <a:r>
              <a:rPr lang="fr-FR" sz="1800" b="1" dirty="0">
                <a:latin typeface="Courier New" pitchFamily="49" charset="0"/>
              </a:rPr>
              <a:t> </a:t>
            </a:r>
            <a:r>
              <a:rPr lang="fr-FR" sz="1800" b="1" dirty="0" err="1">
                <a:latin typeface="Courier New" pitchFamily="49" charset="0"/>
              </a:rPr>
              <a:t>void</a:t>
            </a:r>
            <a:r>
              <a:rPr lang="fr-FR" sz="1800" b="1" dirty="0">
                <a:latin typeface="Courier New" pitchFamily="49" charset="0"/>
              </a:rPr>
              <a:t> f1(</a:t>
            </a:r>
            <a:r>
              <a:rPr lang="fr-FR" sz="1800" b="1" dirty="0" err="1">
                <a:latin typeface="Courier New" pitchFamily="49" charset="0"/>
              </a:rPr>
              <a:t>void</a:t>
            </a:r>
            <a:r>
              <a:rPr lang="fr-FR" sz="1800" b="1" dirty="0">
                <a:latin typeface="Courier New" pitchFamily="49" charset="0"/>
              </a:rPr>
              <a:t>)</a:t>
            </a:r>
          </a:p>
          <a:p>
            <a:pPr algn="l">
              <a:lnSpc>
                <a:spcPct val="80000"/>
              </a:lnSpc>
            </a:pPr>
            <a:r>
              <a:rPr lang="fr-FR" sz="18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80000"/>
              </a:lnSpc>
            </a:pPr>
            <a:r>
              <a:rPr lang="fr-FR" sz="1800" b="1" dirty="0">
                <a:latin typeface="Courier New" pitchFamily="49" charset="0"/>
              </a:rPr>
              <a:t>  </a:t>
            </a:r>
            <a:r>
              <a:rPr lang="fr-FR" sz="1800" b="1" dirty="0" err="1">
                <a:latin typeface="Courier New" pitchFamily="49" charset="0"/>
              </a:rPr>
              <a:t>int</a:t>
            </a:r>
            <a:r>
              <a:rPr lang="fr-FR" sz="1800" b="1" dirty="0">
                <a:latin typeface="Courier New" pitchFamily="49" charset="0"/>
              </a:rPr>
              <a:t> </a:t>
            </a:r>
            <a:r>
              <a:rPr lang="fr-FR" sz="1800" b="1" dirty="0" err="1">
                <a:latin typeface="Courier New" pitchFamily="49" charset="0"/>
              </a:rPr>
              <a:t>idx</a:t>
            </a:r>
            <a:r>
              <a:rPr lang="fr-FR" sz="1800" b="1" dirty="0">
                <a:latin typeface="Courier New" pitchFamily="49" charset="0"/>
              </a:rPr>
              <a:t> = 0;  </a:t>
            </a:r>
          </a:p>
          <a:p>
            <a:pPr algn="l">
              <a:lnSpc>
                <a:spcPct val="80000"/>
              </a:lnSpc>
            </a:pPr>
            <a:r>
              <a:rPr lang="fr-FR" sz="1800" b="1" dirty="0">
                <a:latin typeface="Courier New" pitchFamily="49" charset="0"/>
              </a:rPr>
              <a:t>  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// Collective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definition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of tables in the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shared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memory</a:t>
            </a:r>
            <a:r>
              <a:rPr lang="fr-FR" sz="1800" b="1" dirty="0">
                <a:latin typeface="Courier New" pitchFamily="49" charset="0"/>
              </a:rPr>
              <a:t>     </a:t>
            </a:r>
            <a:endParaRPr lang="fr-FR" sz="1800" b="1" i="1" dirty="0">
              <a:solidFill>
                <a:srgbClr val="996633"/>
              </a:solidFill>
              <a:latin typeface="Courier New" pitchFamily="49" charset="0"/>
            </a:endParaRPr>
          </a:p>
          <a:p>
            <a:pPr algn="l">
              <a:lnSpc>
                <a:spcPct val="80000"/>
              </a:lnSpc>
            </a:pPr>
            <a:r>
              <a:rPr lang="fr-FR" sz="1800" b="1" dirty="0">
                <a:solidFill>
                  <a:srgbClr val="009900"/>
                </a:solidFill>
                <a:latin typeface="Courier New" pitchFamily="49" charset="0"/>
              </a:rPr>
              <a:t>  </a:t>
            </a:r>
            <a:r>
              <a:rPr lang="fr-FR" sz="1800" b="1" dirty="0" err="1">
                <a:solidFill>
                  <a:srgbClr val="009900"/>
                </a:solidFill>
                <a:latin typeface="Courier New" pitchFamily="49" charset="0"/>
              </a:rPr>
              <a:t>__shared__</a:t>
            </a:r>
            <a:r>
              <a:rPr lang="fr-FR" sz="1800" b="1" dirty="0">
                <a:solidFill>
                  <a:srgbClr val="009900"/>
                </a:solidFill>
                <a:latin typeface="Courier New" pitchFamily="49" charset="0"/>
              </a:rPr>
              <a:t> </a:t>
            </a:r>
            <a:r>
              <a:rPr lang="fr-FR" sz="1800" b="1" dirty="0" err="1">
                <a:solidFill>
                  <a:srgbClr val="009900"/>
                </a:solidFill>
                <a:latin typeface="Courier New" pitchFamily="49" charset="0"/>
              </a:rPr>
              <a:t>float</a:t>
            </a:r>
            <a:r>
              <a:rPr lang="fr-FR" sz="1800" b="1" dirty="0">
                <a:solidFill>
                  <a:srgbClr val="009900"/>
                </a:solidFill>
                <a:latin typeface="Courier New" pitchFamily="49" charset="0"/>
              </a:rPr>
              <a:t> data[BLOCK_</a:t>
            </a:r>
            <a:r>
              <a:rPr lang="fr-FR" sz="1800" b="1" noProof="1">
                <a:solidFill>
                  <a:srgbClr val="009900"/>
                </a:solidFill>
                <a:latin typeface="Courier New" pitchFamily="49" charset="0"/>
              </a:rPr>
              <a:t>S</a:t>
            </a:r>
            <a:r>
              <a:rPr lang="fr-FR" sz="1800" b="1" dirty="0">
                <a:solidFill>
                  <a:srgbClr val="009900"/>
                </a:solidFill>
                <a:latin typeface="Courier New" pitchFamily="49" charset="0"/>
              </a:rPr>
              <a:t>IZE_</a:t>
            </a:r>
            <a:r>
              <a:rPr lang="fr-FR" sz="1800" b="1" noProof="1">
                <a:solidFill>
                  <a:srgbClr val="009900"/>
                </a:solidFill>
                <a:latin typeface="Courier New" pitchFamily="49" charset="0"/>
              </a:rPr>
              <a:t>X</a:t>
            </a:r>
            <a:r>
              <a:rPr lang="fr-FR" sz="1800" b="1" dirty="0">
                <a:solidFill>
                  <a:srgbClr val="009900"/>
                </a:solidFill>
                <a:latin typeface="Courier New" pitchFamily="49" charset="0"/>
              </a:rPr>
              <a:t>];  </a:t>
            </a:r>
            <a:endParaRPr lang="fr-FR" sz="1800" b="1" i="1" dirty="0">
              <a:solidFill>
                <a:srgbClr val="009900"/>
              </a:solidFill>
              <a:latin typeface="Courier New" pitchFamily="49" charset="0"/>
            </a:endParaRPr>
          </a:p>
          <a:p>
            <a:pPr algn="l">
              <a:lnSpc>
                <a:spcPct val="80000"/>
              </a:lnSpc>
            </a:pPr>
            <a:r>
              <a:rPr lang="fr-FR" sz="1800" b="1" dirty="0">
                <a:solidFill>
                  <a:srgbClr val="009900"/>
                </a:solidFill>
                <a:latin typeface="Courier New" pitchFamily="49" charset="0"/>
              </a:rPr>
              <a:t>  </a:t>
            </a:r>
            <a:r>
              <a:rPr lang="fr-FR" sz="1800" b="1" dirty="0" err="1">
                <a:solidFill>
                  <a:srgbClr val="009900"/>
                </a:solidFill>
                <a:latin typeface="Courier New" pitchFamily="49" charset="0"/>
              </a:rPr>
              <a:t>__shared__</a:t>
            </a:r>
            <a:r>
              <a:rPr lang="fr-FR" sz="1800" b="1" dirty="0">
                <a:solidFill>
                  <a:srgbClr val="009900"/>
                </a:solidFill>
                <a:latin typeface="Courier New" pitchFamily="49" charset="0"/>
              </a:rPr>
              <a:t> </a:t>
            </a:r>
            <a:r>
              <a:rPr lang="fr-FR" sz="1800" b="1" dirty="0" err="1">
                <a:solidFill>
                  <a:srgbClr val="009900"/>
                </a:solidFill>
                <a:latin typeface="Courier New" pitchFamily="49" charset="0"/>
              </a:rPr>
              <a:t>float</a:t>
            </a:r>
            <a:r>
              <a:rPr lang="fr-FR" sz="1800" b="1" dirty="0">
                <a:solidFill>
                  <a:srgbClr val="009900"/>
                </a:solidFill>
                <a:latin typeface="Courier New" pitchFamily="49" charset="0"/>
              </a:rPr>
              <a:t> </a:t>
            </a:r>
            <a:r>
              <a:rPr lang="fr-FR" sz="1800" b="1" dirty="0" err="1">
                <a:solidFill>
                  <a:srgbClr val="009900"/>
                </a:solidFill>
                <a:latin typeface="Courier New" pitchFamily="49" charset="0"/>
              </a:rPr>
              <a:t>res</a:t>
            </a:r>
            <a:r>
              <a:rPr lang="fr-FR" sz="1800" b="1" dirty="0">
                <a:solidFill>
                  <a:srgbClr val="009900"/>
                </a:solidFill>
                <a:latin typeface="Courier New" pitchFamily="49" charset="0"/>
              </a:rPr>
              <a:t>[BLOCK_SIZE_X];</a:t>
            </a:r>
          </a:p>
          <a:p>
            <a:pPr algn="l">
              <a:lnSpc>
                <a:spcPct val="80000"/>
              </a:lnSpc>
            </a:pPr>
            <a:r>
              <a:rPr lang="fr-FR" sz="1800" b="1" dirty="0">
                <a:latin typeface="Courier New" pitchFamily="49" charset="0"/>
              </a:rPr>
              <a:t>  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//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Compute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data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idx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of the thread,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read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one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element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and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sync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.</a:t>
            </a:r>
          </a:p>
          <a:p>
            <a:pPr algn="l">
              <a:lnSpc>
                <a:spcPct val="80000"/>
              </a:lnSpc>
            </a:pPr>
            <a:r>
              <a:rPr lang="fr-FR" sz="1800" b="1" dirty="0">
                <a:latin typeface="Courier New" pitchFamily="49" charset="0"/>
              </a:rPr>
              <a:t>  </a:t>
            </a:r>
            <a:r>
              <a:rPr lang="fr-FR" sz="1800" b="1" dirty="0" err="1">
                <a:latin typeface="Courier New" pitchFamily="49" charset="0"/>
              </a:rPr>
              <a:t>idx</a:t>
            </a:r>
            <a:r>
              <a:rPr lang="fr-FR" sz="1800" b="1" dirty="0">
                <a:latin typeface="Courier New" pitchFamily="49" charset="0"/>
              </a:rPr>
              <a:t> = </a:t>
            </a:r>
            <a:r>
              <a:rPr lang="fr-FR" sz="1800" b="1" noProof="1">
                <a:latin typeface="Courier New" pitchFamily="49" charset="0"/>
              </a:rPr>
              <a:t>threadIdx.x + blockIdx.x*(B</a:t>
            </a:r>
            <a:r>
              <a:rPr lang="fr-FR" sz="1800" b="1" dirty="0">
                <a:latin typeface="Courier New" pitchFamily="49" charset="0"/>
              </a:rPr>
              <a:t>LOCK_</a:t>
            </a:r>
            <a:r>
              <a:rPr lang="fr-FR" sz="1800" b="1" noProof="1">
                <a:latin typeface="Courier New" pitchFamily="49" charset="0"/>
              </a:rPr>
              <a:t>S</a:t>
            </a:r>
            <a:r>
              <a:rPr lang="fr-FR" sz="1800" b="1" dirty="0">
                <a:latin typeface="Courier New" pitchFamily="49" charset="0"/>
              </a:rPr>
              <a:t>IZE_</a:t>
            </a:r>
            <a:r>
              <a:rPr lang="fr-FR" sz="1800" b="1" noProof="1">
                <a:latin typeface="Courier New" pitchFamily="49" charset="0"/>
              </a:rPr>
              <a:t>X</a:t>
            </a:r>
            <a:r>
              <a:rPr lang="fr-FR" sz="1800" b="1" noProof="1">
                <a:solidFill>
                  <a:srgbClr val="009900"/>
                </a:solidFill>
                <a:latin typeface="Courier New" pitchFamily="49" charset="0"/>
              </a:rPr>
              <a:t>-2</a:t>
            </a:r>
            <a:r>
              <a:rPr lang="fr-FR" sz="1800" b="1" noProof="1">
                <a:latin typeface="Courier New" pitchFamily="49" charset="0"/>
              </a:rPr>
              <a:t>);</a:t>
            </a:r>
            <a:endParaRPr lang="fr-FR" sz="1800" b="1" dirty="0">
              <a:latin typeface="Courier New" pitchFamily="49" charset="0"/>
            </a:endParaRPr>
          </a:p>
          <a:p>
            <a:pPr algn="l">
              <a:lnSpc>
                <a:spcPct val="80000"/>
              </a:lnSpc>
            </a:pPr>
            <a:r>
              <a:rPr lang="fr-FR" sz="1800" b="1" dirty="0">
                <a:latin typeface="Courier New" pitchFamily="49" charset="0"/>
              </a:rPr>
              <a:t>  </a:t>
            </a:r>
            <a:r>
              <a:rPr lang="fr-FR" sz="1800" b="1" dirty="0">
                <a:solidFill>
                  <a:srgbClr val="FF0000"/>
                </a:solidFill>
                <a:latin typeface="Courier New" pitchFamily="49" charset="0"/>
              </a:rPr>
              <a:t>if (</a:t>
            </a:r>
            <a:r>
              <a:rPr lang="fr-FR" sz="1800" b="1" dirty="0" err="1">
                <a:solidFill>
                  <a:srgbClr val="FF0000"/>
                </a:solidFill>
                <a:latin typeface="Courier New" pitchFamily="49" charset="0"/>
              </a:rPr>
              <a:t>idx</a:t>
            </a:r>
            <a:r>
              <a:rPr lang="fr-FR" sz="1800" b="1" dirty="0">
                <a:solidFill>
                  <a:srgbClr val="FF0000"/>
                </a:solidFill>
                <a:latin typeface="Courier New" pitchFamily="49" charset="0"/>
              </a:rPr>
              <a:t> &lt; </a:t>
            </a:r>
            <a:r>
              <a:rPr lang="fr-FR" sz="1800" b="1" dirty="0" err="1">
                <a:solidFill>
                  <a:srgbClr val="FF0000"/>
                </a:solidFill>
                <a:latin typeface="Courier New" pitchFamily="49" charset="0"/>
              </a:rPr>
              <a:t>Nd</a:t>
            </a:r>
            <a:r>
              <a:rPr lang="fr-FR" sz="1800" b="1" dirty="0">
                <a:solidFill>
                  <a:srgbClr val="FF0000"/>
                </a:solidFill>
                <a:latin typeface="Courier New" pitchFamily="49" charset="0"/>
              </a:rPr>
              <a:t>) {</a:t>
            </a:r>
            <a:r>
              <a:rPr lang="fr-FR" sz="1800" b="1" dirty="0">
                <a:latin typeface="Courier New" pitchFamily="49" charset="0"/>
              </a:rPr>
              <a:t>data[</a:t>
            </a:r>
            <a:r>
              <a:rPr lang="fr-FR" sz="1800" b="1" noProof="1">
                <a:latin typeface="Courier New" pitchFamily="49" charset="0"/>
              </a:rPr>
              <a:t>threadIdx.x</a:t>
            </a:r>
            <a:r>
              <a:rPr lang="fr-FR" sz="1800" b="1" dirty="0">
                <a:latin typeface="Courier New" pitchFamily="49" charset="0"/>
              </a:rPr>
              <a:t>] = </a:t>
            </a:r>
            <a:r>
              <a:rPr lang="fr-FR" sz="1800" b="1" dirty="0" err="1">
                <a:latin typeface="Courier New" pitchFamily="49" charset="0"/>
              </a:rPr>
              <a:t>InGPU</a:t>
            </a:r>
            <a:r>
              <a:rPr lang="fr-FR" sz="1800" b="1" dirty="0">
                <a:latin typeface="Courier New" pitchFamily="49" charset="0"/>
              </a:rPr>
              <a:t>[</a:t>
            </a:r>
            <a:r>
              <a:rPr lang="fr-FR" sz="1800" b="1" dirty="0" err="1">
                <a:latin typeface="Courier New" pitchFamily="49" charset="0"/>
              </a:rPr>
              <a:t>idx</a:t>
            </a:r>
            <a:r>
              <a:rPr lang="fr-FR" sz="1800" b="1" dirty="0">
                <a:latin typeface="Courier New" pitchFamily="49" charset="0"/>
              </a:rPr>
              <a:t>];</a:t>
            </a:r>
            <a:r>
              <a:rPr lang="fr-FR" sz="1800" b="1" dirty="0">
                <a:solidFill>
                  <a:srgbClr val="FF0000"/>
                </a:solidFill>
                <a:latin typeface="Courier New" pitchFamily="49" charset="0"/>
              </a:rPr>
              <a:t>}</a:t>
            </a:r>
          </a:p>
          <a:p>
            <a:pPr algn="l">
              <a:lnSpc>
                <a:spcPct val="80000"/>
              </a:lnSpc>
            </a:pPr>
            <a:r>
              <a:rPr lang="fr-FR" sz="1800" b="1" dirty="0">
                <a:solidFill>
                  <a:srgbClr val="009900"/>
                </a:solidFill>
                <a:latin typeface="Courier New" pitchFamily="49" charset="0"/>
              </a:rPr>
              <a:t>  </a:t>
            </a:r>
            <a:r>
              <a:rPr lang="fr-FR" sz="1800" b="1" dirty="0" err="1">
                <a:solidFill>
                  <a:srgbClr val="009900"/>
                </a:solidFill>
                <a:latin typeface="Courier New" pitchFamily="49" charset="0"/>
              </a:rPr>
              <a:t>__syncthreads</a:t>
            </a:r>
            <a:r>
              <a:rPr lang="fr-FR" sz="1800" b="1" dirty="0">
                <a:solidFill>
                  <a:srgbClr val="009900"/>
                </a:solidFill>
                <a:latin typeface="Courier New" pitchFamily="49" charset="0"/>
              </a:rPr>
              <a:t>()</a:t>
            </a:r>
            <a:r>
              <a:rPr lang="fr-FR" sz="18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  <a:r>
              <a:rPr lang="fr-FR" sz="1800" dirty="0">
                <a:latin typeface="Courier New" pitchFamily="49" charset="0"/>
              </a:rPr>
              <a:t> 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// REQUIRED !!</a:t>
            </a:r>
          </a:p>
          <a:p>
            <a:pPr algn="l">
              <a:lnSpc>
                <a:spcPct val="80000"/>
              </a:lnSpc>
            </a:pPr>
            <a:endParaRPr lang="fr-FR" sz="800" dirty="0">
              <a:latin typeface="Courier New" pitchFamily="49" charset="0"/>
            </a:endParaRPr>
          </a:p>
          <a:p>
            <a:pPr algn="l">
              <a:lnSpc>
                <a:spcPct val="80000"/>
              </a:lnSpc>
            </a:pPr>
            <a:r>
              <a:rPr lang="fr-FR" sz="1800" b="1" dirty="0">
                <a:solidFill>
                  <a:srgbClr val="009900"/>
                </a:solidFill>
                <a:latin typeface="Courier New" pitchFamily="49" charset="0"/>
              </a:rPr>
              <a:t>  if (</a:t>
            </a:r>
            <a:r>
              <a:rPr lang="fr-FR" sz="1800" b="1" noProof="1">
                <a:solidFill>
                  <a:srgbClr val="009900"/>
                </a:solidFill>
                <a:latin typeface="Courier New" pitchFamily="49" charset="0"/>
              </a:rPr>
              <a:t>threadIdx.x &gt; 0 &amp;&amp; threadIdx.x &lt; B</a:t>
            </a:r>
            <a:r>
              <a:rPr lang="fr-FR" sz="1800" b="1" dirty="0">
                <a:solidFill>
                  <a:srgbClr val="009900"/>
                </a:solidFill>
                <a:latin typeface="Courier New" pitchFamily="49" charset="0"/>
              </a:rPr>
              <a:t>LOCK_</a:t>
            </a:r>
            <a:r>
              <a:rPr lang="fr-FR" sz="1800" b="1" noProof="1">
                <a:solidFill>
                  <a:srgbClr val="009900"/>
                </a:solidFill>
                <a:latin typeface="Courier New" pitchFamily="49" charset="0"/>
              </a:rPr>
              <a:t>S</a:t>
            </a:r>
            <a:r>
              <a:rPr lang="fr-FR" sz="1800" b="1" dirty="0">
                <a:solidFill>
                  <a:srgbClr val="009900"/>
                </a:solidFill>
                <a:latin typeface="Courier New" pitchFamily="49" charset="0"/>
              </a:rPr>
              <a:t>IZE_</a:t>
            </a:r>
            <a:r>
              <a:rPr lang="fr-FR" sz="1800" b="1" noProof="1">
                <a:solidFill>
                  <a:srgbClr val="009900"/>
                </a:solidFill>
                <a:latin typeface="Courier New" pitchFamily="49" charset="0"/>
              </a:rPr>
              <a:t>X-1</a:t>
            </a:r>
          </a:p>
          <a:p>
            <a:pPr algn="l">
              <a:lnSpc>
                <a:spcPct val="80000"/>
              </a:lnSpc>
            </a:pPr>
            <a:r>
              <a:rPr lang="fr-FR" sz="1800" b="1" i="1" noProof="1">
                <a:solidFill>
                  <a:srgbClr val="FF0000"/>
                </a:solidFill>
                <a:latin typeface="Courier New" pitchFamily="49" charset="0"/>
              </a:rPr>
              <a:t>      </a:t>
            </a:r>
            <a:r>
              <a:rPr lang="fr-FR" sz="1800" b="1" i="1" noProof="1">
                <a:solidFill>
                  <a:srgbClr val="009900"/>
                </a:solidFill>
                <a:latin typeface="Courier New" pitchFamily="49" charset="0"/>
              </a:rPr>
              <a:t>/* &amp;&amp; idx &gt; 0 */ </a:t>
            </a:r>
            <a:r>
              <a:rPr lang="fr-FR" sz="1800" b="1" noProof="1">
                <a:solidFill>
                  <a:srgbClr val="FF0000"/>
                </a:solidFill>
                <a:latin typeface="Courier New" pitchFamily="49" charset="0"/>
              </a:rPr>
              <a:t>&amp;&amp; idx &lt; Nd-1</a:t>
            </a:r>
            <a:r>
              <a:rPr lang="fr-FR" sz="1800" b="1" noProof="1">
                <a:solidFill>
                  <a:srgbClr val="009900"/>
                </a:solidFill>
                <a:latin typeface="Courier New" pitchFamily="49" charset="0"/>
              </a:rPr>
              <a:t>) {</a:t>
            </a:r>
            <a:endParaRPr lang="fr-FR" sz="1800" b="1" dirty="0">
              <a:solidFill>
                <a:srgbClr val="009900"/>
              </a:solidFill>
              <a:latin typeface="Courier New" pitchFamily="49" charset="0"/>
            </a:endParaRPr>
          </a:p>
          <a:p>
            <a:pPr algn="l">
              <a:lnSpc>
                <a:spcPct val="80000"/>
              </a:lnSpc>
            </a:pP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   //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Compute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result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(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another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computation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example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…)</a:t>
            </a:r>
          </a:p>
          <a:p>
            <a:pPr algn="l">
              <a:lnSpc>
                <a:spcPct val="80000"/>
              </a:lnSpc>
            </a:pPr>
            <a:r>
              <a:rPr lang="fr-FR" sz="1800" b="1" dirty="0">
                <a:latin typeface="Courier New" pitchFamily="49" charset="0"/>
              </a:rPr>
              <a:t>    </a:t>
            </a:r>
            <a:r>
              <a:rPr lang="fr-FR" sz="1800" b="1" dirty="0" err="1">
                <a:latin typeface="Courier New" pitchFamily="49" charset="0"/>
              </a:rPr>
              <a:t>res</a:t>
            </a:r>
            <a:r>
              <a:rPr lang="fr-FR" sz="1800" b="1" dirty="0">
                <a:latin typeface="Courier New" pitchFamily="49" charset="0"/>
              </a:rPr>
              <a:t>[</a:t>
            </a:r>
            <a:r>
              <a:rPr lang="fr-FR" sz="1800" b="1" noProof="1">
                <a:latin typeface="Courier New" pitchFamily="49" charset="0"/>
              </a:rPr>
              <a:t>threadIdx.x</a:t>
            </a:r>
            <a:r>
              <a:rPr lang="fr-FR" sz="1800" b="1" dirty="0">
                <a:latin typeface="Courier New" pitchFamily="49" charset="0"/>
              </a:rPr>
              <a:t>] = data[</a:t>
            </a:r>
            <a:r>
              <a:rPr lang="fr-FR" sz="1800" b="1" noProof="1">
                <a:latin typeface="Courier New" pitchFamily="49" charset="0"/>
              </a:rPr>
              <a:t>threadIdx.x</a:t>
            </a:r>
            <a:r>
              <a:rPr lang="fr-FR" sz="1800" b="1" dirty="0">
                <a:latin typeface="Courier New" pitchFamily="49" charset="0"/>
              </a:rPr>
              <a:t>-1]*0.25f + </a:t>
            </a:r>
          </a:p>
          <a:p>
            <a:pPr algn="l">
              <a:lnSpc>
                <a:spcPct val="80000"/>
              </a:lnSpc>
            </a:pPr>
            <a:r>
              <a:rPr lang="fr-FR" sz="1800" b="1" dirty="0">
                <a:latin typeface="Courier New" pitchFamily="49" charset="0"/>
              </a:rPr>
              <a:t>                       data[</a:t>
            </a:r>
            <a:r>
              <a:rPr lang="fr-FR" sz="1800" b="1" noProof="1">
                <a:latin typeface="Courier New" pitchFamily="49" charset="0"/>
              </a:rPr>
              <a:t>threadIdx.x</a:t>
            </a:r>
            <a:r>
              <a:rPr lang="fr-FR" sz="1800" b="1" dirty="0">
                <a:latin typeface="Courier New" pitchFamily="49" charset="0"/>
              </a:rPr>
              <a:t>]*0.5f    + </a:t>
            </a:r>
          </a:p>
          <a:p>
            <a:pPr algn="l">
              <a:lnSpc>
                <a:spcPct val="80000"/>
              </a:lnSpc>
            </a:pPr>
            <a:r>
              <a:rPr lang="fr-FR" sz="1800" b="1" dirty="0">
                <a:latin typeface="Courier New" pitchFamily="49" charset="0"/>
              </a:rPr>
              <a:t>                       data[</a:t>
            </a:r>
            <a:r>
              <a:rPr lang="fr-FR" sz="1800" b="1" noProof="1">
                <a:latin typeface="Courier New" pitchFamily="49" charset="0"/>
              </a:rPr>
              <a:t>threadIdx.x</a:t>
            </a:r>
            <a:r>
              <a:rPr lang="fr-FR" sz="1800" b="1" dirty="0">
                <a:latin typeface="Courier New" pitchFamily="49" charset="0"/>
              </a:rPr>
              <a:t>+1]*0.25f;</a:t>
            </a:r>
          </a:p>
          <a:p>
            <a:pPr algn="l">
              <a:lnSpc>
                <a:spcPct val="80000"/>
              </a:lnSpc>
            </a:pPr>
            <a:r>
              <a:rPr lang="fr-FR" sz="1800" b="1" dirty="0">
                <a:latin typeface="Courier New" pitchFamily="49" charset="0"/>
              </a:rPr>
              <a:t>    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//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Write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result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in the global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memory</a:t>
            </a:r>
            <a:endParaRPr lang="fr-FR" sz="1800" b="1" i="1" dirty="0">
              <a:solidFill>
                <a:srgbClr val="996633"/>
              </a:solidFill>
              <a:latin typeface="Courier New" pitchFamily="49" charset="0"/>
            </a:endParaRPr>
          </a:p>
          <a:p>
            <a:pPr algn="l">
              <a:lnSpc>
                <a:spcPct val="80000"/>
              </a:lnSpc>
            </a:pPr>
            <a:r>
              <a:rPr lang="fr-FR" sz="1800" b="1" dirty="0">
                <a:latin typeface="Courier New" pitchFamily="49" charset="0"/>
              </a:rPr>
              <a:t>    </a:t>
            </a:r>
            <a:r>
              <a:rPr lang="fr-FR" sz="1800" b="1" dirty="0" err="1">
                <a:latin typeface="Courier New" pitchFamily="49" charset="0"/>
              </a:rPr>
              <a:t>OutGPU</a:t>
            </a:r>
            <a:r>
              <a:rPr lang="fr-FR" sz="1800" b="1" dirty="0">
                <a:latin typeface="Courier New" pitchFamily="49" charset="0"/>
              </a:rPr>
              <a:t>[</a:t>
            </a:r>
            <a:r>
              <a:rPr lang="fr-FR" sz="1800" b="1" dirty="0" err="1">
                <a:latin typeface="Courier New" pitchFamily="49" charset="0"/>
              </a:rPr>
              <a:t>idx</a:t>
            </a:r>
            <a:r>
              <a:rPr lang="fr-FR" sz="1800" b="1" dirty="0">
                <a:latin typeface="Courier New" pitchFamily="49" charset="0"/>
              </a:rPr>
              <a:t>] = </a:t>
            </a:r>
            <a:r>
              <a:rPr lang="fr-FR" sz="1800" b="1" dirty="0" err="1">
                <a:latin typeface="Courier New" pitchFamily="49" charset="0"/>
              </a:rPr>
              <a:t>res</a:t>
            </a:r>
            <a:r>
              <a:rPr lang="fr-FR" sz="1800" b="1" dirty="0">
                <a:latin typeface="Courier New" pitchFamily="49" charset="0"/>
              </a:rPr>
              <a:t>[</a:t>
            </a:r>
            <a:r>
              <a:rPr lang="fr-FR" sz="1800" b="1" noProof="1">
                <a:latin typeface="Courier New" pitchFamily="49" charset="0"/>
              </a:rPr>
              <a:t>threadIdx.x</a:t>
            </a:r>
            <a:r>
              <a:rPr lang="fr-FR" sz="1800" b="1" dirty="0">
                <a:latin typeface="Courier New" pitchFamily="49" charset="0"/>
              </a:rPr>
              <a:t>]; </a:t>
            </a:r>
          </a:p>
          <a:p>
            <a:pPr algn="l">
              <a:lnSpc>
                <a:spcPct val="80000"/>
              </a:lnSpc>
            </a:pPr>
            <a:r>
              <a:rPr lang="fr-FR" sz="1800" b="1" dirty="0">
                <a:solidFill>
                  <a:srgbClr val="009900"/>
                </a:solidFill>
                <a:latin typeface="Courier New" pitchFamily="49" charset="0"/>
              </a:rPr>
              <a:t>  }</a:t>
            </a:r>
          </a:p>
          <a:p>
            <a:pPr algn="l">
              <a:lnSpc>
                <a:spcPct val="80000"/>
              </a:lnSpc>
            </a:pPr>
            <a:r>
              <a:rPr lang="fr-FR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39942" name="Text Box 15"/>
          <p:cNvSpPr txBox="1">
            <a:spLocks noChangeArrowheads="1"/>
          </p:cNvSpPr>
          <p:nvPr/>
        </p:nvSpPr>
        <p:spPr bwMode="auto">
          <a:xfrm>
            <a:off x="3401568" y="2177161"/>
            <a:ext cx="5742432" cy="92333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fr-FR" sz="1800" b="1" dirty="0" err="1">
                <a:latin typeface="Courier New" pitchFamily="49" charset="0"/>
              </a:rPr>
              <a:t>Db</a:t>
            </a:r>
            <a:r>
              <a:rPr lang="fr-FR" sz="1800" b="1" dirty="0">
                <a:latin typeface="Courier New" pitchFamily="49" charset="0"/>
              </a:rPr>
              <a:t> = {BLOCK_</a:t>
            </a:r>
            <a:r>
              <a:rPr lang="fr-FR" sz="1800" b="1" noProof="1">
                <a:latin typeface="Courier New" pitchFamily="49" charset="0"/>
              </a:rPr>
              <a:t>S</a:t>
            </a:r>
            <a:r>
              <a:rPr lang="fr-FR" sz="1800" b="1" dirty="0">
                <a:latin typeface="Courier New" pitchFamily="49" charset="0"/>
              </a:rPr>
              <a:t>IZE_</a:t>
            </a:r>
            <a:r>
              <a:rPr lang="fr-FR" sz="1800" b="1" noProof="1">
                <a:latin typeface="Courier New" pitchFamily="49" charset="0"/>
              </a:rPr>
              <a:t>X</a:t>
            </a:r>
            <a:r>
              <a:rPr lang="fr-FR" sz="1800" b="1" dirty="0">
                <a:latin typeface="Courier New" pitchFamily="49" charset="0"/>
              </a:rPr>
              <a:t>,1,1}</a:t>
            </a:r>
          </a:p>
          <a:p>
            <a:pPr algn="l"/>
            <a:r>
              <a:rPr lang="fr-FR" sz="1800" b="1" dirty="0">
                <a:solidFill>
                  <a:srgbClr val="FF0000"/>
                </a:solidFill>
                <a:latin typeface="Courier New" pitchFamily="49" charset="0"/>
              </a:rPr>
              <a:t>Dg = {(</a:t>
            </a:r>
            <a:r>
              <a:rPr lang="fr-FR" sz="1800" b="1" dirty="0" err="1">
                <a:solidFill>
                  <a:srgbClr val="FF0000"/>
                </a:solidFill>
                <a:latin typeface="Courier New" pitchFamily="49" charset="0"/>
              </a:rPr>
              <a:t>Nd</a:t>
            </a:r>
            <a:r>
              <a:rPr lang="fr-FR" sz="1800" b="1" dirty="0">
                <a:solidFill>
                  <a:srgbClr val="FF0000"/>
                </a:solidFill>
                <a:latin typeface="Courier New" pitchFamily="49" charset="0"/>
              </a:rPr>
              <a:t>-2)/(BLOCK_</a:t>
            </a:r>
            <a:r>
              <a:rPr lang="fr-FR" sz="1800" b="1" noProof="1">
                <a:solidFill>
                  <a:srgbClr val="FF0000"/>
                </a:solidFill>
                <a:latin typeface="Courier New" pitchFamily="49" charset="0"/>
              </a:rPr>
              <a:t>S</a:t>
            </a:r>
            <a:r>
              <a:rPr lang="fr-FR" sz="1800" b="1" dirty="0">
                <a:solidFill>
                  <a:srgbClr val="FF0000"/>
                </a:solidFill>
                <a:latin typeface="Courier New" pitchFamily="49" charset="0"/>
              </a:rPr>
              <a:t>IZE_</a:t>
            </a:r>
            <a:r>
              <a:rPr lang="fr-FR" sz="1800" b="1" noProof="1">
                <a:solidFill>
                  <a:srgbClr val="FF0000"/>
                </a:solidFill>
                <a:latin typeface="Courier New" pitchFamily="49" charset="0"/>
              </a:rPr>
              <a:t>X-2)+</a:t>
            </a:r>
          </a:p>
          <a:p>
            <a:pPr algn="l"/>
            <a:r>
              <a:rPr lang="fr-FR" sz="1800" b="1" noProof="1">
                <a:solidFill>
                  <a:srgbClr val="FF0000"/>
                </a:solidFill>
                <a:latin typeface="Courier New" pitchFamily="49" charset="0"/>
              </a:rPr>
              <a:t>      ((Nd-2)%(</a:t>
            </a:r>
            <a:r>
              <a:rPr lang="fr-FR" sz="1800" b="1" dirty="0">
                <a:solidFill>
                  <a:srgbClr val="FF0000"/>
                </a:solidFill>
                <a:latin typeface="Courier New" pitchFamily="49" charset="0"/>
              </a:rPr>
              <a:t>BLOCK_</a:t>
            </a:r>
            <a:r>
              <a:rPr lang="fr-FR" sz="1800" b="1" noProof="1">
                <a:solidFill>
                  <a:srgbClr val="FF0000"/>
                </a:solidFill>
                <a:latin typeface="Courier New" pitchFamily="49" charset="0"/>
              </a:rPr>
              <a:t>S</a:t>
            </a:r>
            <a:r>
              <a:rPr lang="fr-FR" sz="1800" b="1" dirty="0">
                <a:solidFill>
                  <a:srgbClr val="FF0000"/>
                </a:solidFill>
                <a:latin typeface="Courier New" pitchFamily="49" charset="0"/>
              </a:rPr>
              <a:t>IZE_</a:t>
            </a:r>
            <a:r>
              <a:rPr lang="fr-FR" sz="1800" b="1" noProof="1">
                <a:solidFill>
                  <a:srgbClr val="FF0000"/>
                </a:solidFill>
                <a:latin typeface="Courier New" pitchFamily="49" charset="0"/>
              </a:rPr>
              <a:t>X-2)?1:0)</a:t>
            </a:r>
            <a:r>
              <a:rPr lang="fr-FR" sz="1800" b="1" dirty="0">
                <a:solidFill>
                  <a:srgbClr val="FF0000"/>
                </a:solidFill>
                <a:latin typeface="Courier New" pitchFamily="49" charset="0"/>
              </a:rPr>
              <a:t>,1,1}</a:t>
            </a:r>
          </a:p>
        </p:txBody>
      </p:sp>
      <p:sp>
        <p:nvSpPr>
          <p:cNvPr id="39944" name="ZoneTexte 15"/>
          <p:cNvSpPr txBox="1">
            <a:spLocks noChangeArrowheads="1"/>
          </p:cNvSpPr>
          <p:nvPr/>
        </p:nvSpPr>
        <p:spPr bwMode="auto">
          <a:xfrm>
            <a:off x="5140757" y="5795455"/>
            <a:ext cx="400167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fr-FR" sz="2000" dirty="0">
                <a:solidFill>
                  <a:srgbClr val="0000FF"/>
                </a:solidFill>
                <a:latin typeface="Arial" charset="0"/>
                <a:cs typeface="Arial" charset="0"/>
              </a:rPr>
              <a:t>Les blocs </a:t>
            </a:r>
            <a:r>
              <a:rPr lang="fr-FR" sz="2000" b="1" dirty="0">
                <a:solidFill>
                  <a:srgbClr val="0000FF"/>
                </a:solidFill>
                <a:latin typeface="Arial" charset="0"/>
                <a:cs typeface="Arial" charset="0"/>
              </a:rPr>
              <a:t>doivent</a:t>
            </a:r>
            <a:r>
              <a:rPr lang="fr-FR" sz="2000" dirty="0">
                <a:solidFill>
                  <a:srgbClr val="0000FF"/>
                </a:solidFill>
                <a:latin typeface="Arial" charset="0"/>
                <a:cs typeface="Arial" charset="0"/>
              </a:rPr>
              <a:t> se </a:t>
            </a:r>
          </a:p>
          <a:p>
            <a:pPr algn="r"/>
            <a:r>
              <a:rPr lang="fr-FR" sz="2000" dirty="0">
                <a:solidFill>
                  <a:srgbClr val="0000FF"/>
                </a:solidFill>
                <a:latin typeface="Arial" charset="0"/>
                <a:cs typeface="Arial" charset="0"/>
              </a:rPr>
              <a:t>chevaucher, et le dernier déborde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4281244" y="6453336"/>
            <a:ext cx="4778610" cy="349250"/>
            <a:chOff x="4281244" y="6392118"/>
            <a:chExt cx="4778610" cy="349250"/>
          </a:xfrm>
        </p:grpSpPr>
        <p:sp>
          <p:nvSpPr>
            <p:cNvPr id="16" name="Rectangle 15"/>
            <p:cNvSpPr/>
            <p:nvPr/>
          </p:nvSpPr>
          <p:spPr bwMode="auto">
            <a:xfrm>
              <a:off x="4284419" y="6392118"/>
              <a:ext cx="4643437" cy="3492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grpSp>
          <p:nvGrpSpPr>
            <p:cNvPr id="17" name="Groupe 16"/>
            <p:cNvGrpSpPr/>
            <p:nvPr/>
          </p:nvGrpSpPr>
          <p:grpSpPr>
            <a:xfrm>
              <a:off x="4281244" y="6454030"/>
              <a:ext cx="4646612" cy="204788"/>
              <a:chOff x="4411663" y="6486525"/>
              <a:chExt cx="4646612" cy="204788"/>
            </a:xfrm>
          </p:grpSpPr>
          <p:sp>
            <p:nvSpPr>
              <p:cNvPr id="21" name="Rectangle 20"/>
              <p:cNvSpPr/>
              <p:nvPr/>
            </p:nvSpPr>
            <p:spPr bwMode="auto">
              <a:xfrm>
                <a:off x="4527550" y="6486525"/>
                <a:ext cx="4414838" cy="2047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4411663" y="6486525"/>
                <a:ext cx="115887" cy="204788"/>
              </a:xfrm>
              <a:prstGeom prst="rect">
                <a:avLst/>
              </a:prstGeom>
              <a:pattFill prst="wdUpDiag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8942388" y="6486525"/>
                <a:ext cx="115887" cy="204788"/>
              </a:xfrm>
              <a:prstGeom prst="rect">
                <a:avLst/>
              </a:prstGeom>
              <a:pattFill prst="wdUpDiag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4281244" y="6421423"/>
              <a:ext cx="1730916" cy="286796"/>
            </a:xfrm>
            <a:prstGeom prst="rect">
              <a:avLst/>
            </a:prstGeom>
            <a:noFill/>
            <a:ln w="28575" algn="ctr">
              <a:solidFill>
                <a:srgbClr val="FF99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7476020" y="6431039"/>
              <a:ext cx="1583834" cy="276992"/>
            </a:xfrm>
            <a:prstGeom prst="rect">
              <a:avLst/>
            </a:prstGeom>
            <a:noFill/>
            <a:ln w="28575" algn="ctr">
              <a:solidFill>
                <a:srgbClr val="FF99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5796136" y="6424227"/>
              <a:ext cx="1872207" cy="276992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454090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3"/>
          <p:cNvSpPr txBox="1">
            <a:spLocks noChangeArrowheads="1"/>
          </p:cNvSpPr>
          <p:nvPr/>
        </p:nvSpPr>
        <p:spPr bwMode="auto">
          <a:xfrm>
            <a:off x="0" y="1417638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sz="3200" dirty="0"/>
              <a:t>Prog. CUDA synchrone avec la </a:t>
            </a:r>
            <a:r>
              <a:rPr lang="fr-FR" sz="3200" i="1" dirty="0" err="1"/>
              <a:t>shared</a:t>
            </a:r>
            <a:r>
              <a:rPr lang="fr-FR" sz="3200" i="1" dirty="0"/>
              <a:t> memory</a:t>
            </a:r>
            <a:endParaRPr lang="fr-FR" sz="3200" dirty="0">
              <a:solidFill>
                <a:schemeClr val="tx2"/>
              </a:solidFill>
            </a:endParaRPr>
          </a:p>
        </p:txBody>
      </p:sp>
      <p:sp>
        <p:nvSpPr>
          <p:cNvPr id="50179" name="AutoShape 5" descr="Parchemin"/>
          <p:cNvSpPr>
            <a:spLocks noChangeArrowheads="1"/>
          </p:cNvSpPr>
          <p:nvPr/>
        </p:nvSpPr>
        <p:spPr bwMode="auto">
          <a:xfrm>
            <a:off x="1306288" y="3611563"/>
            <a:ext cx="6412675" cy="1543050"/>
          </a:xfrm>
          <a:prstGeom prst="roundRect">
            <a:avLst>
              <a:gd name="adj" fmla="val 16667"/>
            </a:avLst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buFont typeface="Wingdings"/>
              <a:buChar char="à"/>
            </a:pPr>
            <a:r>
              <a:rPr lang="fr-FR" sz="7200" dirty="0"/>
              <a:t> TP CUDA 2</a:t>
            </a:r>
          </a:p>
        </p:txBody>
      </p:sp>
    </p:spTree>
    <p:extLst>
      <p:ext uri="{BB962C8B-B14F-4D97-AF65-F5344CB8AC3E}">
        <p14:creationId xmlns:p14="http://schemas.microsoft.com/office/powerpoint/2010/main" val="6540071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à coins arrondis 149"/>
          <p:cNvSpPr/>
          <p:nvPr/>
        </p:nvSpPr>
        <p:spPr bwMode="auto">
          <a:xfrm>
            <a:off x="3352973" y="2460021"/>
            <a:ext cx="1363043" cy="1076988"/>
          </a:xfrm>
          <a:prstGeom prst="roundRect">
            <a:avLst>
              <a:gd name="adj" fmla="val 7823"/>
            </a:avLst>
          </a:prstGeom>
          <a:solidFill>
            <a:srgbClr val="CCFF99">
              <a:alpha val="5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5903"/>
            <a:ext cx="7772400" cy="810809"/>
          </a:xfrm>
        </p:spPr>
        <p:txBody>
          <a:bodyPr/>
          <a:lstStyle/>
          <a:p>
            <a:r>
              <a:rPr lang="fr-FR" dirty="0"/>
              <a:t>TP CUDA 2 : </a:t>
            </a:r>
            <a:r>
              <a:rPr lang="fr-FR" i="1" dirty="0" err="1"/>
              <a:t>shared</a:t>
            </a:r>
            <a:r>
              <a:rPr lang="fr-FR" i="1" dirty="0"/>
              <a:t> memory</a:t>
            </a:r>
          </a:p>
        </p:txBody>
      </p:sp>
      <p:grpSp>
        <p:nvGrpSpPr>
          <p:cNvPr id="48" name="Groupe 47"/>
          <p:cNvGrpSpPr/>
          <p:nvPr/>
        </p:nvGrpSpPr>
        <p:grpSpPr>
          <a:xfrm>
            <a:off x="5148064" y="4473113"/>
            <a:ext cx="1728192" cy="1692190"/>
            <a:chOff x="6012160" y="1268759"/>
            <a:chExt cx="1728192" cy="1692190"/>
          </a:xfrm>
        </p:grpSpPr>
        <p:sp>
          <p:nvSpPr>
            <p:cNvPr id="32" name="Rectangle 31"/>
            <p:cNvSpPr/>
            <p:nvPr/>
          </p:nvSpPr>
          <p:spPr bwMode="auto">
            <a:xfrm>
              <a:off x="6012160" y="1268759"/>
              <a:ext cx="1728192" cy="169218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4" name="Connecteur droit 33"/>
            <p:cNvCxnSpPr/>
            <p:nvPr/>
          </p:nvCxnSpPr>
          <p:spPr bwMode="auto">
            <a:xfrm>
              <a:off x="6876256" y="1268760"/>
              <a:ext cx="0" cy="169218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Connecteur droit 35"/>
            <p:cNvCxnSpPr/>
            <p:nvPr/>
          </p:nvCxnSpPr>
          <p:spPr bwMode="auto">
            <a:xfrm>
              <a:off x="6444208" y="1268760"/>
              <a:ext cx="0" cy="169218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Connecteur droit 36"/>
            <p:cNvCxnSpPr/>
            <p:nvPr/>
          </p:nvCxnSpPr>
          <p:spPr bwMode="auto">
            <a:xfrm>
              <a:off x="7308304" y="1268760"/>
              <a:ext cx="0" cy="169218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Connecteur droit 42"/>
            <p:cNvCxnSpPr>
              <a:stCxn id="32" idx="3"/>
              <a:endCxn id="32" idx="1"/>
            </p:cNvCxnSpPr>
            <p:nvPr/>
          </p:nvCxnSpPr>
          <p:spPr bwMode="auto">
            <a:xfrm flipH="1">
              <a:off x="6012160" y="2114854"/>
              <a:ext cx="17281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Connecteur droit 45"/>
            <p:cNvCxnSpPr/>
            <p:nvPr/>
          </p:nvCxnSpPr>
          <p:spPr bwMode="auto">
            <a:xfrm flipH="1">
              <a:off x="6012160" y="2539334"/>
              <a:ext cx="17281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Connecteur droit 46"/>
            <p:cNvCxnSpPr/>
            <p:nvPr/>
          </p:nvCxnSpPr>
          <p:spPr bwMode="auto">
            <a:xfrm flipH="1">
              <a:off x="6012160" y="1700808"/>
              <a:ext cx="17281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0" name="Groupe 49"/>
          <p:cNvGrpSpPr/>
          <p:nvPr/>
        </p:nvGrpSpPr>
        <p:grpSpPr>
          <a:xfrm>
            <a:off x="5148064" y="2384882"/>
            <a:ext cx="1728192" cy="1692190"/>
            <a:chOff x="6012160" y="1268759"/>
            <a:chExt cx="1728192" cy="1692190"/>
          </a:xfrm>
        </p:grpSpPr>
        <p:sp>
          <p:nvSpPr>
            <p:cNvPr id="51" name="Rectangle 50"/>
            <p:cNvSpPr/>
            <p:nvPr/>
          </p:nvSpPr>
          <p:spPr bwMode="auto">
            <a:xfrm>
              <a:off x="6012160" y="1268759"/>
              <a:ext cx="1728192" cy="169218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2" name="Connecteur droit 51"/>
            <p:cNvCxnSpPr/>
            <p:nvPr/>
          </p:nvCxnSpPr>
          <p:spPr bwMode="auto">
            <a:xfrm>
              <a:off x="6876256" y="1268760"/>
              <a:ext cx="0" cy="169218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Connecteur droit 52"/>
            <p:cNvCxnSpPr/>
            <p:nvPr/>
          </p:nvCxnSpPr>
          <p:spPr bwMode="auto">
            <a:xfrm>
              <a:off x="6444208" y="1268760"/>
              <a:ext cx="0" cy="169218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Connecteur droit 53"/>
            <p:cNvCxnSpPr/>
            <p:nvPr/>
          </p:nvCxnSpPr>
          <p:spPr bwMode="auto">
            <a:xfrm>
              <a:off x="7308304" y="1268760"/>
              <a:ext cx="0" cy="169218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Connecteur droit 54"/>
            <p:cNvCxnSpPr>
              <a:stCxn id="51" idx="3"/>
              <a:endCxn id="51" idx="1"/>
            </p:cNvCxnSpPr>
            <p:nvPr/>
          </p:nvCxnSpPr>
          <p:spPr bwMode="auto">
            <a:xfrm flipH="1">
              <a:off x="6012160" y="2114854"/>
              <a:ext cx="17281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Connecteur droit 55"/>
            <p:cNvCxnSpPr/>
            <p:nvPr/>
          </p:nvCxnSpPr>
          <p:spPr bwMode="auto">
            <a:xfrm flipH="1">
              <a:off x="6012160" y="2539334"/>
              <a:ext cx="17281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Connecteur droit 56"/>
            <p:cNvCxnSpPr/>
            <p:nvPr/>
          </p:nvCxnSpPr>
          <p:spPr bwMode="auto">
            <a:xfrm flipH="1">
              <a:off x="6012160" y="1700808"/>
              <a:ext cx="17281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8" name="Groupe 57"/>
          <p:cNvGrpSpPr/>
          <p:nvPr/>
        </p:nvGrpSpPr>
        <p:grpSpPr>
          <a:xfrm>
            <a:off x="2987824" y="4473114"/>
            <a:ext cx="1728192" cy="1692190"/>
            <a:chOff x="6012160" y="1268759"/>
            <a:chExt cx="1728192" cy="1692190"/>
          </a:xfrm>
        </p:grpSpPr>
        <p:sp>
          <p:nvSpPr>
            <p:cNvPr id="59" name="Rectangle 58"/>
            <p:cNvSpPr/>
            <p:nvPr/>
          </p:nvSpPr>
          <p:spPr bwMode="auto">
            <a:xfrm>
              <a:off x="6012160" y="1268759"/>
              <a:ext cx="1728192" cy="169218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0" name="Connecteur droit 59"/>
            <p:cNvCxnSpPr/>
            <p:nvPr/>
          </p:nvCxnSpPr>
          <p:spPr bwMode="auto">
            <a:xfrm>
              <a:off x="6876256" y="1268760"/>
              <a:ext cx="0" cy="169218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Connecteur droit 60"/>
            <p:cNvCxnSpPr/>
            <p:nvPr/>
          </p:nvCxnSpPr>
          <p:spPr bwMode="auto">
            <a:xfrm>
              <a:off x="6444208" y="1268760"/>
              <a:ext cx="0" cy="169218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Connecteur droit 61"/>
            <p:cNvCxnSpPr/>
            <p:nvPr/>
          </p:nvCxnSpPr>
          <p:spPr bwMode="auto">
            <a:xfrm>
              <a:off x="7308304" y="1268760"/>
              <a:ext cx="0" cy="169218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Connecteur droit 62"/>
            <p:cNvCxnSpPr>
              <a:stCxn id="59" idx="3"/>
              <a:endCxn id="59" idx="1"/>
            </p:cNvCxnSpPr>
            <p:nvPr/>
          </p:nvCxnSpPr>
          <p:spPr bwMode="auto">
            <a:xfrm flipH="1">
              <a:off x="6012160" y="2114854"/>
              <a:ext cx="17281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Connecteur droit 63"/>
            <p:cNvCxnSpPr/>
            <p:nvPr/>
          </p:nvCxnSpPr>
          <p:spPr bwMode="auto">
            <a:xfrm flipH="1">
              <a:off x="6012160" y="2539334"/>
              <a:ext cx="17281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Connecteur droit 64"/>
            <p:cNvCxnSpPr/>
            <p:nvPr/>
          </p:nvCxnSpPr>
          <p:spPr bwMode="auto">
            <a:xfrm flipH="1">
              <a:off x="6012160" y="1700808"/>
              <a:ext cx="17281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71" name="Connecteur droit avec flèche 70"/>
          <p:cNvCxnSpPr>
            <a:endCxn id="125" idx="2"/>
          </p:cNvCxnSpPr>
          <p:nvPr/>
        </p:nvCxnSpPr>
        <p:spPr bwMode="auto">
          <a:xfrm flipV="1">
            <a:off x="3203848" y="3443217"/>
            <a:ext cx="648072" cy="2088232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Connecteur droit avec flèche 72"/>
          <p:cNvCxnSpPr>
            <a:endCxn id="138" idx="3"/>
          </p:cNvCxnSpPr>
          <p:nvPr/>
        </p:nvCxnSpPr>
        <p:spPr bwMode="auto">
          <a:xfrm flipH="1">
            <a:off x="4564832" y="2597121"/>
            <a:ext cx="1663352" cy="156185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99" name="Groupe 98"/>
          <p:cNvGrpSpPr/>
          <p:nvPr/>
        </p:nvGrpSpPr>
        <p:grpSpPr>
          <a:xfrm>
            <a:off x="6019328" y="5319207"/>
            <a:ext cx="424880" cy="424482"/>
            <a:chOff x="6732240" y="4437112"/>
            <a:chExt cx="432048" cy="414044"/>
          </a:xfrm>
        </p:grpSpPr>
        <p:sp>
          <p:nvSpPr>
            <p:cNvPr id="86" name="Rectangle 85"/>
            <p:cNvSpPr/>
            <p:nvPr/>
          </p:nvSpPr>
          <p:spPr bwMode="auto">
            <a:xfrm>
              <a:off x="6732240" y="4437112"/>
              <a:ext cx="432048" cy="414044"/>
            </a:xfrm>
            <a:prstGeom prst="rect">
              <a:avLst/>
            </a:prstGeom>
            <a:solidFill>
              <a:srgbClr val="FFCC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8" name="Connecteur droit 87"/>
            <p:cNvCxnSpPr/>
            <p:nvPr/>
          </p:nvCxnSpPr>
          <p:spPr bwMode="auto">
            <a:xfrm flipV="1">
              <a:off x="6804248" y="4437112"/>
              <a:ext cx="0" cy="4140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Connecteur droit 88"/>
            <p:cNvCxnSpPr/>
            <p:nvPr/>
          </p:nvCxnSpPr>
          <p:spPr bwMode="auto">
            <a:xfrm flipV="1">
              <a:off x="6876256" y="4437112"/>
              <a:ext cx="0" cy="4140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Connecteur droit 89"/>
            <p:cNvCxnSpPr/>
            <p:nvPr/>
          </p:nvCxnSpPr>
          <p:spPr bwMode="auto">
            <a:xfrm flipV="1">
              <a:off x="6948264" y="4437112"/>
              <a:ext cx="0" cy="4140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Connecteur droit 90"/>
            <p:cNvCxnSpPr/>
            <p:nvPr/>
          </p:nvCxnSpPr>
          <p:spPr bwMode="auto">
            <a:xfrm flipV="1">
              <a:off x="7020272" y="4437112"/>
              <a:ext cx="0" cy="4140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Connecteur droit 91"/>
            <p:cNvCxnSpPr/>
            <p:nvPr/>
          </p:nvCxnSpPr>
          <p:spPr bwMode="auto">
            <a:xfrm flipV="1">
              <a:off x="7092280" y="4437112"/>
              <a:ext cx="0" cy="4140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Connecteur droit 93"/>
            <p:cNvCxnSpPr/>
            <p:nvPr/>
          </p:nvCxnSpPr>
          <p:spPr bwMode="auto">
            <a:xfrm>
              <a:off x="6732240" y="4509120"/>
              <a:ext cx="43204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Connecteur droit 94"/>
            <p:cNvCxnSpPr/>
            <p:nvPr/>
          </p:nvCxnSpPr>
          <p:spPr bwMode="auto">
            <a:xfrm>
              <a:off x="6732240" y="4581128"/>
              <a:ext cx="43204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Connecteur droit 95"/>
            <p:cNvCxnSpPr/>
            <p:nvPr/>
          </p:nvCxnSpPr>
          <p:spPr bwMode="auto">
            <a:xfrm>
              <a:off x="6732240" y="4653136"/>
              <a:ext cx="43204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Connecteur droit 96"/>
            <p:cNvCxnSpPr/>
            <p:nvPr/>
          </p:nvCxnSpPr>
          <p:spPr bwMode="auto">
            <a:xfrm>
              <a:off x="6732240" y="4725144"/>
              <a:ext cx="43204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Connecteur droit 97"/>
            <p:cNvCxnSpPr/>
            <p:nvPr/>
          </p:nvCxnSpPr>
          <p:spPr bwMode="auto">
            <a:xfrm>
              <a:off x="6732240" y="4797152"/>
              <a:ext cx="43204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0" name="Groupe 99"/>
          <p:cNvGrpSpPr/>
          <p:nvPr/>
        </p:nvGrpSpPr>
        <p:grpSpPr>
          <a:xfrm>
            <a:off x="6019328" y="2384882"/>
            <a:ext cx="424880" cy="432047"/>
            <a:chOff x="6732240" y="4437112"/>
            <a:chExt cx="432048" cy="414044"/>
          </a:xfrm>
          <a:solidFill>
            <a:srgbClr val="FF6600"/>
          </a:solidFill>
        </p:grpSpPr>
        <p:sp>
          <p:nvSpPr>
            <p:cNvPr id="101" name="Rectangle 100"/>
            <p:cNvSpPr/>
            <p:nvPr/>
          </p:nvSpPr>
          <p:spPr bwMode="auto">
            <a:xfrm>
              <a:off x="6732240" y="4437112"/>
              <a:ext cx="432048" cy="414044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2" name="Connecteur droit 101"/>
            <p:cNvCxnSpPr/>
            <p:nvPr/>
          </p:nvCxnSpPr>
          <p:spPr bwMode="auto">
            <a:xfrm flipV="1">
              <a:off x="6804248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Connecteur droit 102"/>
            <p:cNvCxnSpPr/>
            <p:nvPr/>
          </p:nvCxnSpPr>
          <p:spPr bwMode="auto">
            <a:xfrm flipV="1">
              <a:off x="6876256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Connecteur droit 103"/>
            <p:cNvCxnSpPr/>
            <p:nvPr/>
          </p:nvCxnSpPr>
          <p:spPr bwMode="auto">
            <a:xfrm flipV="1">
              <a:off x="6948264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Connecteur droit 104"/>
            <p:cNvCxnSpPr/>
            <p:nvPr/>
          </p:nvCxnSpPr>
          <p:spPr bwMode="auto">
            <a:xfrm flipV="1">
              <a:off x="7020272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Connecteur droit 105"/>
            <p:cNvCxnSpPr/>
            <p:nvPr/>
          </p:nvCxnSpPr>
          <p:spPr bwMode="auto">
            <a:xfrm flipV="1">
              <a:off x="7092280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Connecteur droit 106"/>
            <p:cNvCxnSpPr/>
            <p:nvPr/>
          </p:nvCxnSpPr>
          <p:spPr bwMode="auto">
            <a:xfrm>
              <a:off x="6732240" y="4509120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Connecteur droit 107"/>
            <p:cNvCxnSpPr/>
            <p:nvPr/>
          </p:nvCxnSpPr>
          <p:spPr bwMode="auto">
            <a:xfrm>
              <a:off x="6732240" y="4581128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Connecteur droit 108"/>
            <p:cNvCxnSpPr/>
            <p:nvPr/>
          </p:nvCxnSpPr>
          <p:spPr bwMode="auto">
            <a:xfrm>
              <a:off x="6732240" y="4653136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Connecteur droit 109"/>
            <p:cNvCxnSpPr/>
            <p:nvPr/>
          </p:nvCxnSpPr>
          <p:spPr bwMode="auto">
            <a:xfrm>
              <a:off x="6732240" y="4725144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Connecteur droit 110"/>
            <p:cNvCxnSpPr/>
            <p:nvPr/>
          </p:nvCxnSpPr>
          <p:spPr bwMode="auto">
            <a:xfrm>
              <a:off x="6732240" y="4797152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2" name="Groupe 111"/>
          <p:cNvGrpSpPr/>
          <p:nvPr/>
        </p:nvGrpSpPr>
        <p:grpSpPr>
          <a:xfrm>
            <a:off x="2987824" y="5319206"/>
            <a:ext cx="438179" cy="424482"/>
            <a:chOff x="6732240" y="4437112"/>
            <a:chExt cx="432048" cy="414044"/>
          </a:xfrm>
          <a:solidFill>
            <a:srgbClr val="FF6600"/>
          </a:solidFill>
        </p:grpSpPr>
        <p:sp>
          <p:nvSpPr>
            <p:cNvPr id="113" name="Rectangle 112"/>
            <p:cNvSpPr/>
            <p:nvPr/>
          </p:nvSpPr>
          <p:spPr bwMode="auto">
            <a:xfrm>
              <a:off x="6732240" y="4437112"/>
              <a:ext cx="432048" cy="414044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4" name="Connecteur droit 113"/>
            <p:cNvCxnSpPr/>
            <p:nvPr/>
          </p:nvCxnSpPr>
          <p:spPr bwMode="auto">
            <a:xfrm flipV="1">
              <a:off x="6804248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Connecteur droit 114"/>
            <p:cNvCxnSpPr/>
            <p:nvPr/>
          </p:nvCxnSpPr>
          <p:spPr bwMode="auto">
            <a:xfrm flipV="1">
              <a:off x="6876256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Connecteur droit 115"/>
            <p:cNvCxnSpPr/>
            <p:nvPr/>
          </p:nvCxnSpPr>
          <p:spPr bwMode="auto">
            <a:xfrm flipV="1">
              <a:off x="6948264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7" name="Connecteur droit 116"/>
            <p:cNvCxnSpPr/>
            <p:nvPr/>
          </p:nvCxnSpPr>
          <p:spPr bwMode="auto">
            <a:xfrm flipV="1">
              <a:off x="7020272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Connecteur droit 117"/>
            <p:cNvCxnSpPr/>
            <p:nvPr/>
          </p:nvCxnSpPr>
          <p:spPr bwMode="auto">
            <a:xfrm flipV="1">
              <a:off x="7092280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Connecteur droit 118"/>
            <p:cNvCxnSpPr/>
            <p:nvPr/>
          </p:nvCxnSpPr>
          <p:spPr bwMode="auto">
            <a:xfrm>
              <a:off x="6732240" y="4509120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0" name="Connecteur droit 119"/>
            <p:cNvCxnSpPr/>
            <p:nvPr/>
          </p:nvCxnSpPr>
          <p:spPr bwMode="auto">
            <a:xfrm>
              <a:off x="6732240" y="4581128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1" name="Connecteur droit 120"/>
            <p:cNvCxnSpPr/>
            <p:nvPr/>
          </p:nvCxnSpPr>
          <p:spPr bwMode="auto">
            <a:xfrm>
              <a:off x="6732240" y="4653136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2" name="Connecteur droit 121"/>
            <p:cNvCxnSpPr/>
            <p:nvPr/>
          </p:nvCxnSpPr>
          <p:spPr bwMode="auto">
            <a:xfrm>
              <a:off x="6732240" y="4725144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3" name="Connecteur droit 122"/>
            <p:cNvCxnSpPr/>
            <p:nvPr/>
          </p:nvCxnSpPr>
          <p:spPr bwMode="auto">
            <a:xfrm>
              <a:off x="6732240" y="4797152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4" name="Groupe 123"/>
          <p:cNvGrpSpPr/>
          <p:nvPr/>
        </p:nvGrpSpPr>
        <p:grpSpPr>
          <a:xfrm>
            <a:off x="3639480" y="3018735"/>
            <a:ext cx="424880" cy="424482"/>
            <a:chOff x="6732240" y="4437112"/>
            <a:chExt cx="432048" cy="414044"/>
          </a:xfrm>
          <a:solidFill>
            <a:srgbClr val="92D050"/>
          </a:solidFill>
        </p:grpSpPr>
        <p:sp>
          <p:nvSpPr>
            <p:cNvPr id="125" name="Rectangle 124"/>
            <p:cNvSpPr/>
            <p:nvPr/>
          </p:nvSpPr>
          <p:spPr bwMode="auto">
            <a:xfrm>
              <a:off x="6732240" y="4437112"/>
              <a:ext cx="432048" cy="414044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6" name="Connecteur droit 125"/>
            <p:cNvCxnSpPr/>
            <p:nvPr/>
          </p:nvCxnSpPr>
          <p:spPr bwMode="auto">
            <a:xfrm flipV="1">
              <a:off x="6804248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7" name="Connecteur droit 126"/>
            <p:cNvCxnSpPr/>
            <p:nvPr/>
          </p:nvCxnSpPr>
          <p:spPr bwMode="auto">
            <a:xfrm flipV="1">
              <a:off x="6876256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8" name="Connecteur droit 127"/>
            <p:cNvCxnSpPr/>
            <p:nvPr/>
          </p:nvCxnSpPr>
          <p:spPr bwMode="auto">
            <a:xfrm flipV="1">
              <a:off x="6948264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Connecteur droit 128"/>
            <p:cNvCxnSpPr/>
            <p:nvPr/>
          </p:nvCxnSpPr>
          <p:spPr bwMode="auto">
            <a:xfrm flipV="1">
              <a:off x="7020272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Connecteur droit 129"/>
            <p:cNvCxnSpPr/>
            <p:nvPr/>
          </p:nvCxnSpPr>
          <p:spPr bwMode="auto">
            <a:xfrm flipV="1">
              <a:off x="7092280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Connecteur droit 130"/>
            <p:cNvCxnSpPr/>
            <p:nvPr/>
          </p:nvCxnSpPr>
          <p:spPr bwMode="auto">
            <a:xfrm>
              <a:off x="6732240" y="4509120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Connecteur droit 131"/>
            <p:cNvCxnSpPr/>
            <p:nvPr/>
          </p:nvCxnSpPr>
          <p:spPr bwMode="auto">
            <a:xfrm>
              <a:off x="6732240" y="4581128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Connecteur droit 132"/>
            <p:cNvCxnSpPr/>
            <p:nvPr/>
          </p:nvCxnSpPr>
          <p:spPr bwMode="auto">
            <a:xfrm>
              <a:off x="6732240" y="4653136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4" name="Connecteur droit 133"/>
            <p:cNvCxnSpPr/>
            <p:nvPr/>
          </p:nvCxnSpPr>
          <p:spPr bwMode="auto">
            <a:xfrm>
              <a:off x="6732240" y="4725144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Connecteur droit 134"/>
            <p:cNvCxnSpPr/>
            <p:nvPr/>
          </p:nvCxnSpPr>
          <p:spPr bwMode="auto">
            <a:xfrm>
              <a:off x="6732240" y="4797152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7" name="Groupe 136"/>
          <p:cNvGrpSpPr/>
          <p:nvPr/>
        </p:nvGrpSpPr>
        <p:grpSpPr>
          <a:xfrm>
            <a:off x="4139952" y="2537282"/>
            <a:ext cx="424880" cy="432047"/>
            <a:chOff x="6732240" y="4437112"/>
            <a:chExt cx="432048" cy="414044"/>
          </a:xfrm>
          <a:solidFill>
            <a:srgbClr val="92D050"/>
          </a:solidFill>
        </p:grpSpPr>
        <p:sp>
          <p:nvSpPr>
            <p:cNvPr id="138" name="Rectangle 137"/>
            <p:cNvSpPr/>
            <p:nvPr/>
          </p:nvSpPr>
          <p:spPr bwMode="auto">
            <a:xfrm>
              <a:off x="6732240" y="4437112"/>
              <a:ext cx="432048" cy="414044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9" name="Connecteur droit 138"/>
            <p:cNvCxnSpPr/>
            <p:nvPr/>
          </p:nvCxnSpPr>
          <p:spPr bwMode="auto">
            <a:xfrm flipV="1">
              <a:off x="6804248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Connecteur droit 139"/>
            <p:cNvCxnSpPr/>
            <p:nvPr/>
          </p:nvCxnSpPr>
          <p:spPr bwMode="auto">
            <a:xfrm flipV="1">
              <a:off x="6876256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1" name="Connecteur droit 140"/>
            <p:cNvCxnSpPr/>
            <p:nvPr/>
          </p:nvCxnSpPr>
          <p:spPr bwMode="auto">
            <a:xfrm flipV="1">
              <a:off x="6948264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Connecteur droit 141"/>
            <p:cNvCxnSpPr/>
            <p:nvPr/>
          </p:nvCxnSpPr>
          <p:spPr bwMode="auto">
            <a:xfrm flipV="1">
              <a:off x="7020272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Connecteur droit 142"/>
            <p:cNvCxnSpPr/>
            <p:nvPr/>
          </p:nvCxnSpPr>
          <p:spPr bwMode="auto">
            <a:xfrm flipV="1">
              <a:off x="7092280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Connecteur droit 143"/>
            <p:cNvCxnSpPr/>
            <p:nvPr/>
          </p:nvCxnSpPr>
          <p:spPr bwMode="auto">
            <a:xfrm>
              <a:off x="6732240" y="4509120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Connecteur droit 144"/>
            <p:cNvCxnSpPr/>
            <p:nvPr/>
          </p:nvCxnSpPr>
          <p:spPr bwMode="auto">
            <a:xfrm>
              <a:off x="6732240" y="4581128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Connecteur droit 145"/>
            <p:cNvCxnSpPr/>
            <p:nvPr/>
          </p:nvCxnSpPr>
          <p:spPr bwMode="auto">
            <a:xfrm>
              <a:off x="6732240" y="4653136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Connecteur droit 146"/>
            <p:cNvCxnSpPr/>
            <p:nvPr/>
          </p:nvCxnSpPr>
          <p:spPr bwMode="auto">
            <a:xfrm>
              <a:off x="6732240" y="4725144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Connecteur droit 147"/>
            <p:cNvCxnSpPr/>
            <p:nvPr/>
          </p:nvCxnSpPr>
          <p:spPr bwMode="auto">
            <a:xfrm>
              <a:off x="6732240" y="4797152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1" name="ZoneTexte 150"/>
          <p:cNvSpPr txBox="1"/>
          <p:nvPr/>
        </p:nvSpPr>
        <p:spPr>
          <a:xfrm>
            <a:off x="2315510" y="2384881"/>
            <a:ext cx="10374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2000" i="1" dirty="0" err="1"/>
              <a:t>Shared</a:t>
            </a:r>
            <a:endParaRPr lang="fr-FR" sz="2000" i="1" dirty="0"/>
          </a:p>
          <a:p>
            <a:pPr algn="r"/>
            <a:r>
              <a:rPr lang="fr-FR" sz="2000" i="1" dirty="0"/>
              <a:t>memory</a:t>
            </a:r>
          </a:p>
        </p:txBody>
      </p:sp>
      <p:sp>
        <p:nvSpPr>
          <p:cNvPr id="152" name="ZoneTexte 151"/>
          <p:cNvSpPr txBox="1"/>
          <p:nvPr/>
        </p:nvSpPr>
        <p:spPr>
          <a:xfrm>
            <a:off x="0" y="1780652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Step</a:t>
            </a:r>
            <a:r>
              <a:rPr lang="fr-FR" b="1" dirty="0"/>
              <a:t> 0.a</a:t>
            </a:r>
          </a:p>
        </p:txBody>
      </p:sp>
      <p:sp>
        <p:nvSpPr>
          <p:cNvPr id="153" name="ZoneTexte 152"/>
          <p:cNvSpPr txBox="1"/>
          <p:nvPr/>
        </p:nvSpPr>
        <p:spPr>
          <a:xfrm>
            <a:off x="6846445" y="2240865"/>
            <a:ext cx="38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</a:t>
            </a:r>
          </a:p>
        </p:txBody>
      </p:sp>
      <p:sp>
        <p:nvSpPr>
          <p:cNvPr id="154" name="ZoneTexte 153"/>
          <p:cNvSpPr txBox="1"/>
          <p:nvPr/>
        </p:nvSpPr>
        <p:spPr>
          <a:xfrm>
            <a:off x="2868372" y="4083456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</a:t>
            </a:r>
          </a:p>
        </p:txBody>
      </p:sp>
      <p:sp>
        <p:nvSpPr>
          <p:cNvPr id="155" name="ZoneTexte 154"/>
          <p:cNvSpPr txBox="1"/>
          <p:nvPr/>
        </p:nvSpPr>
        <p:spPr>
          <a:xfrm>
            <a:off x="6846445" y="4329097"/>
            <a:ext cx="38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</a:t>
            </a:r>
          </a:p>
        </p:txBody>
      </p:sp>
      <p:sp>
        <p:nvSpPr>
          <p:cNvPr id="156" name="ZoneTexte 155"/>
          <p:cNvSpPr txBox="1"/>
          <p:nvPr/>
        </p:nvSpPr>
        <p:spPr>
          <a:xfrm>
            <a:off x="107504" y="3248977"/>
            <a:ext cx="22866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dirty="0"/>
              <a:t>Chargement de sous-matrices dans la </a:t>
            </a:r>
            <a:r>
              <a:rPr lang="fr-FR" sz="2000" i="1" dirty="0" err="1"/>
              <a:t>shared</a:t>
            </a:r>
            <a:r>
              <a:rPr lang="fr-FR" sz="2000" i="1" dirty="0"/>
              <a:t> memory.</a:t>
            </a:r>
          </a:p>
          <a:p>
            <a:pPr algn="r"/>
            <a:endParaRPr lang="fr-FR" sz="2000" i="1" dirty="0"/>
          </a:p>
          <a:p>
            <a:pPr algn="r"/>
            <a:r>
              <a:rPr lang="fr-FR" sz="2000" i="1" dirty="0"/>
              <a:t>Accès coalescents à la mémoire globale.</a:t>
            </a:r>
          </a:p>
        </p:txBody>
      </p:sp>
      <p:sp>
        <p:nvSpPr>
          <p:cNvPr id="157" name="ZoneTexte 156"/>
          <p:cNvSpPr txBox="1"/>
          <p:nvPr/>
        </p:nvSpPr>
        <p:spPr>
          <a:xfrm>
            <a:off x="7148263" y="5032845"/>
            <a:ext cx="18615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2000" dirty="0"/>
              <a:t>Sous-matrice calculée par un bloc de threads</a:t>
            </a:r>
          </a:p>
        </p:txBody>
      </p:sp>
      <p:cxnSp>
        <p:nvCxnSpPr>
          <p:cNvPr id="159" name="Connecteur droit avec flèche 158"/>
          <p:cNvCxnSpPr>
            <a:stCxn id="157" idx="1"/>
          </p:cNvCxnSpPr>
          <p:nvPr/>
        </p:nvCxnSpPr>
        <p:spPr bwMode="auto">
          <a:xfrm flipH="1">
            <a:off x="6444208" y="5540677"/>
            <a:ext cx="70405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Rectangle 2"/>
          <p:cNvSpPr/>
          <p:nvPr/>
        </p:nvSpPr>
        <p:spPr>
          <a:xfrm>
            <a:off x="0" y="941819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fr-FR" b="1" dirty="0"/>
              <a:t>Blocs 2D de threads (</a:t>
            </a:r>
            <a:r>
              <a:rPr lang="fr-FR" b="1" i="1" dirty="0" err="1"/>
              <a:t>kernel</a:t>
            </a:r>
            <a:r>
              <a:rPr lang="fr-FR" b="1" i="1" dirty="0"/>
              <a:t> k3</a:t>
            </a:r>
            <a:r>
              <a:rPr lang="fr-FR" b="1" dirty="0"/>
              <a:t>)</a:t>
            </a:r>
          </a:p>
          <a:p>
            <a:pPr algn="l"/>
            <a:r>
              <a:rPr lang="fr-FR" i="1" dirty="0" err="1"/>
              <a:t>MatrixSide</a:t>
            </a:r>
            <a:r>
              <a:rPr lang="fr-FR" i="1" dirty="0"/>
              <a:t> = </a:t>
            </a:r>
            <a:r>
              <a:rPr lang="fr-FR" i="1" dirty="0" err="1"/>
              <a:t>k.BlockSize_xy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1296019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à coins arrondis 149"/>
          <p:cNvSpPr/>
          <p:nvPr/>
        </p:nvSpPr>
        <p:spPr bwMode="auto">
          <a:xfrm>
            <a:off x="3352973" y="2460021"/>
            <a:ext cx="1363043" cy="1076988"/>
          </a:xfrm>
          <a:prstGeom prst="roundRect">
            <a:avLst>
              <a:gd name="adj" fmla="val 7823"/>
            </a:avLst>
          </a:prstGeom>
          <a:solidFill>
            <a:srgbClr val="CCFF99">
              <a:alpha val="5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8" name="Groupe 47"/>
          <p:cNvGrpSpPr/>
          <p:nvPr/>
        </p:nvGrpSpPr>
        <p:grpSpPr>
          <a:xfrm>
            <a:off x="5148064" y="4473113"/>
            <a:ext cx="1728192" cy="1692190"/>
            <a:chOff x="6012160" y="1268759"/>
            <a:chExt cx="1728192" cy="1692190"/>
          </a:xfrm>
        </p:grpSpPr>
        <p:sp>
          <p:nvSpPr>
            <p:cNvPr id="32" name="Rectangle 31"/>
            <p:cNvSpPr/>
            <p:nvPr/>
          </p:nvSpPr>
          <p:spPr bwMode="auto">
            <a:xfrm>
              <a:off x="6012160" y="1268759"/>
              <a:ext cx="1728192" cy="169218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4" name="Connecteur droit 33"/>
            <p:cNvCxnSpPr/>
            <p:nvPr/>
          </p:nvCxnSpPr>
          <p:spPr bwMode="auto">
            <a:xfrm>
              <a:off x="6876256" y="1268760"/>
              <a:ext cx="0" cy="169218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Connecteur droit 35"/>
            <p:cNvCxnSpPr/>
            <p:nvPr/>
          </p:nvCxnSpPr>
          <p:spPr bwMode="auto">
            <a:xfrm>
              <a:off x="6444208" y="1268760"/>
              <a:ext cx="0" cy="169218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Connecteur droit 36"/>
            <p:cNvCxnSpPr/>
            <p:nvPr/>
          </p:nvCxnSpPr>
          <p:spPr bwMode="auto">
            <a:xfrm>
              <a:off x="7308304" y="1268760"/>
              <a:ext cx="0" cy="169218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Connecteur droit 42"/>
            <p:cNvCxnSpPr>
              <a:stCxn id="32" idx="3"/>
              <a:endCxn id="32" idx="1"/>
            </p:cNvCxnSpPr>
            <p:nvPr/>
          </p:nvCxnSpPr>
          <p:spPr bwMode="auto">
            <a:xfrm flipH="1">
              <a:off x="6012160" y="2114854"/>
              <a:ext cx="17281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Connecteur droit 45"/>
            <p:cNvCxnSpPr/>
            <p:nvPr/>
          </p:nvCxnSpPr>
          <p:spPr bwMode="auto">
            <a:xfrm flipH="1">
              <a:off x="6012160" y="2539334"/>
              <a:ext cx="17281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Connecteur droit 46"/>
            <p:cNvCxnSpPr/>
            <p:nvPr/>
          </p:nvCxnSpPr>
          <p:spPr bwMode="auto">
            <a:xfrm flipH="1">
              <a:off x="6012160" y="1700808"/>
              <a:ext cx="17281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0" name="Groupe 49"/>
          <p:cNvGrpSpPr/>
          <p:nvPr/>
        </p:nvGrpSpPr>
        <p:grpSpPr>
          <a:xfrm>
            <a:off x="5148064" y="2384882"/>
            <a:ext cx="1728192" cy="1692190"/>
            <a:chOff x="6012160" y="1268759"/>
            <a:chExt cx="1728192" cy="1692190"/>
          </a:xfrm>
        </p:grpSpPr>
        <p:sp>
          <p:nvSpPr>
            <p:cNvPr id="51" name="Rectangle 50"/>
            <p:cNvSpPr/>
            <p:nvPr/>
          </p:nvSpPr>
          <p:spPr bwMode="auto">
            <a:xfrm>
              <a:off x="6012160" y="1268759"/>
              <a:ext cx="1728192" cy="169218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2" name="Connecteur droit 51"/>
            <p:cNvCxnSpPr/>
            <p:nvPr/>
          </p:nvCxnSpPr>
          <p:spPr bwMode="auto">
            <a:xfrm>
              <a:off x="6876256" y="1268760"/>
              <a:ext cx="0" cy="169218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Connecteur droit 52"/>
            <p:cNvCxnSpPr/>
            <p:nvPr/>
          </p:nvCxnSpPr>
          <p:spPr bwMode="auto">
            <a:xfrm>
              <a:off x="6444208" y="1268760"/>
              <a:ext cx="0" cy="169218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Connecteur droit 53"/>
            <p:cNvCxnSpPr/>
            <p:nvPr/>
          </p:nvCxnSpPr>
          <p:spPr bwMode="auto">
            <a:xfrm>
              <a:off x="7308304" y="1268760"/>
              <a:ext cx="0" cy="169218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Connecteur droit 54"/>
            <p:cNvCxnSpPr>
              <a:stCxn id="51" idx="3"/>
              <a:endCxn id="51" idx="1"/>
            </p:cNvCxnSpPr>
            <p:nvPr/>
          </p:nvCxnSpPr>
          <p:spPr bwMode="auto">
            <a:xfrm flipH="1">
              <a:off x="6012160" y="2114854"/>
              <a:ext cx="17281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Connecteur droit 55"/>
            <p:cNvCxnSpPr/>
            <p:nvPr/>
          </p:nvCxnSpPr>
          <p:spPr bwMode="auto">
            <a:xfrm flipH="1">
              <a:off x="6012160" y="2539334"/>
              <a:ext cx="17281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Connecteur droit 56"/>
            <p:cNvCxnSpPr/>
            <p:nvPr/>
          </p:nvCxnSpPr>
          <p:spPr bwMode="auto">
            <a:xfrm flipH="1">
              <a:off x="6012160" y="1700808"/>
              <a:ext cx="17281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8" name="Groupe 57"/>
          <p:cNvGrpSpPr/>
          <p:nvPr/>
        </p:nvGrpSpPr>
        <p:grpSpPr>
          <a:xfrm>
            <a:off x="2987824" y="4473114"/>
            <a:ext cx="1728192" cy="1692190"/>
            <a:chOff x="6012160" y="1268759"/>
            <a:chExt cx="1728192" cy="1692190"/>
          </a:xfrm>
        </p:grpSpPr>
        <p:sp>
          <p:nvSpPr>
            <p:cNvPr id="59" name="Rectangle 58"/>
            <p:cNvSpPr/>
            <p:nvPr/>
          </p:nvSpPr>
          <p:spPr bwMode="auto">
            <a:xfrm>
              <a:off x="6012160" y="1268759"/>
              <a:ext cx="1728192" cy="169218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0" name="Connecteur droit 59"/>
            <p:cNvCxnSpPr/>
            <p:nvPr/>
          </p:nvCxnSpPr>
          <p:spPr bwMode="auto">
            <a:xfrm>
              <a:off x="6876256" y="1268760"/>
              <a:ext cx="0" cy="169218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Connecteur droit 60"/>
            <p:cNvCxnSpPr/>
            <p:nvPr/>
          </p:nvCxnSpPr>
          <p:spPr bwMode="auto">
            <a:xfrm>
              <a:off x="6444208" y="1268760"/>
              <a:ext cx="0" cy="169218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Connecteur droit 61"/>
            <p:cNvCxnSpPr/>
            <p:nvPr/>
          </p:nvCxnSpPr>
          <p:spPr bwMode="auto">
            <a:xfrm>
              <a:off x="7308304" y="1268760"/>
              <a:ext cx="0" cy="169218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Connecteur droit 62"/>
            <p:cNvCxnSpPr>
              <a:stCxn id="59" idx="3"/>
              <a:endCxn id="59" idx="1"/>
            </p:cNvCxnSpPr>
            <p:nvPr/>
          </p:nvCxnSpPr>
          <p:spPr bwMode="auto">
            <a:xfrm flipH="1">
              <a:off x="6012160" y="2114854"/>
              <a:ext cx="17281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Connecteur droit 63"/>
            <p:cNvCxnSpPr/>
            <p:nvPr/>
          </p:nvCxnSpPr>
          <p:spPr bwMode="auto">
            <a:xfrm flipH="1">
              <a:off x="6012160" y="2539334"/>
              <a:ext cx="17281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Connecteur droit 64"/>
            <p:cNvCxnSpPr/>
            <p:nvPr/>
          </p:nvCxnSpPr>
          <p:spPr bwMode="auto">
            <a:xfrm flipH="1">
              <a:off x="6012160" y="1700808"/>
              <a:ext cx="17281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9" name="Groupe 98"/>
          <p:cNvGrpSpPr/>
          <p:nvPr/>
        </p:nvGrpSpPr>
        <p:grpSpPr>
          <a:xfrm>
            <a:off x="6019328" y="5319207"/>
            <a:ext cx="424880" cy="424482"/>
            <a:chOff x="6732240" y="4437112"/>
            <a:chExt cx="432048" cy="414044"/>
          </a:xfrm>
        </p:grpSpPr>
        <p:sp>
          <p:nvSpPr>
            <p:cNvPr id="86" name="Rectangle 85"/>
            <p:cNvSpPr/>
            <p:nvPr/>
          </p:nvSpPr>
          <p:spPr bwMode="auto">
            <a:xfrm>
              <a:off x="6732240" y="4437112"/>
              <a:ext cx="432048" cy="414044"/>
            </a:xfrm>
            <a:prstGeom prst="rect">
              <a:avLst/>
            </a:prstGeom>
            <a:solidFill>
              <a:srgbClr val="FFCC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8" name="Connecteur droit 87"/>
            <p:cNvCxnSpPr/>
            <p:nvPr/>
          </p:nvCxnSpPr>
          <p:spPr bwMode="auto">
            <a:xfrm flipV="1">
              <a:off x="6804248" y="4437112"/>
              <a:ext cx="0" cy="4140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Connecteur droit 88"/>
            <p:cNvCxnSpPr/>
            <p:nvPr/>
          </p:nvCxnSpPr>
          <p:spPr bwMode="auto">
            <a:xfrm flipV="1">
              <a:off x="6876256" y="4437112"/>
              <a:ext cx="0" cy="4140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Connecteur droit 89"/>
            <p:cNvCxnSpPr/>
            <p:nvPr/>
          </p:nvCxnSpPr>
          <p:spPr bwMode="auto">
            <a:xfrm flipV="1">
              <a:off x="6948264" y="4437112"/>
              <a:ext cx="0" cy="4140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Connecteur droit 90"/>
            <p:cNvCxnSpPr/>
            <p:nvPr/>
          </p:nvCxnSpPr>
          <p:spPr bwMode="auto">
            <a:xfrm flipV="1">
              <a:off x="7020272" y="4437112"/>
              <a:ext cx="0" cy="4140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Connecteur droit 91"/>
            <p:cNvCxnSpPr/>
            <p:nvPr/>
          </p:nvCxnSpPr>
          <p:spPr bwMode="auto">
            <a:xfrm flipV="1">
              <a:off x="7092280" y="4437112"/>
              <a:ext cx="0" cy="4140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Connecteur droit 93"/>
            <p:cNvCxnSpPr/>
            <p:nvPr/>
          </p:nvCxnSpPr>
          <p:spPr bwMode="auto">
            <a:xfrm>
              <a:off x="6732240" y="4509120"/>
              <a:ext cx="43204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Connecteur droit 94"/>
            <p:cNvCxnSpPr/>
            <p:nvPr/>
          </p:nvCxnSpPr>
          <p:spPr bwMode="auto">
            <a:xfrm>
              <a:off x="6732240" y="4581128"/>
              <a:ext cx="43204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Connecteur droit 95"/>
            <p:cNvCxnSpPr/>
            <p:nvPr/>
          </p:nvCxnSpPr>
          <p:spPr bwMode="auto">
            <a:xfrm>
              <a:off x="6732240" y="4653136"/>
              <a:ext cx="43204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Connecteur droit 96"/>
            <p:cNvCxnSpPr/>
            <p:nvPr/>
          </p:nvCxnSpPr>
          <p:spPr bwMode="auto">
            <a:xfrm>
              <a:off x="6732240" y="4725144"/>
              <a:ext cx="43204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Connecteur droit 97"/>
            <p:cNvCxnSpPr/>
            <p:nvPr/>
          </p:nvCxnSpPr>
          <p:spPr bwMode="auto">
            <a:xfrm>
              <a:off x="6732240" y="4797152"/>
              <a:ext cx="43204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0" name="Groupe 99"/>
          <p:cNvGrpSpPr/>
          <p:nvPr/>
        </p:nvGrpSpPr>
        <p:grpSpPr>
          <a:xfrm>
            <a:off x="6019328" y="2384882"/>
            <a:ext cx="424880" cy="432047"/>
            <a:chOff x="6732240" y="4437112"/>
            <a:chExt cx="432048" cy="414044"/>
          </a:xfrm>
          <a:solidFill>
            <a:srgbClr val="FF6600"/>
          </a:solidFill>
        </p:grpSpPr>
        <p:sp>
          <p:nvSpPr>
            <p:cNvPr id="101" name="Rectangle 100"/>
            <p:cNvSpPr/>
            <p:nvPr/>
          </p:nvSpPr>
          <p:spPr bwMode="auto">
            <a:xfrm>
              <a:off x="6732240" y="4437112"/>
              <a:ext cx="432048" cy="414044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2" name="Connecteur droit 101"/>
            <p:cNvCxnSpPr/>
            <p:nvPr/>
          </p:nvCxnSpPr>
          <p:spPr bwMode="auto">
            <a:xfrm flipV="1">
              <a:off x="6804248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Connecteur droit 102"/>
            <p:cNvCxnSpPr/>
            <p:nvPr/>
          </p:nvCxnSpPr>
          <p:spPr bwMode="auto">
            <a:xfrm flipV="1">
              <a:off x="6876256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Connecteur droit 103"/>
            <p:cNvCxnSpPr/>
            <p:nvPr/>
          </p:nvCxnSpPr>
          <p:spPr bwMode="auto">
            <a:xfrm flipV="1">
              <a:off x="6948264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Connecteur droit 104"/>
            <p:cNvCxnSpPr/>
            <p:nvPr/>
          </p:nvCxnSpPr>
          <p:spPr bwMode="auto">
            <a:xfrm flipV="1">
              <a:off x="7020272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Connecteur droit 105"/>
            <p:cNvCxnSpPr/>
            <p:nvPr/>
          </p:nvCxnSpPr>
          <p:spPr bwMode="auto">
            <a:xfrm flipV="1">
              <a:off x="7092280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Connecteur droit 106"/>
            <p:cNvCxnSpPr/>
            <p:nvPr/>
          </p:nvCxnSpPr>
          <p:spPr bwMode="auto">
            <a:xfrm>
              <a:off x="6732240" y="4509120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Connecteur droit 107"/>
            <p:cNvCxnSpPr/>
            <p:nvPr/>
          </p:nvCxnSpPr>
          <p:spPr bwMode="auto">
            <a:xfrm>
              <a:off x="6732240" y="4581128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Connecteur droit 108"/>
            <p:cNvCxnSpPr/>
            <p:nvPr/>
          </p:nvCxnSpPr>
          <p:spPr bwMode="auto">
            <a:xfrm>
              <a:off x="6732240" y="4653136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Connecteur droit 109"/>
            <p:cNvCxnSpPr/>
            <p:nvPr/>
          </p:nvCxnSpPr>
          <p:spPr bwMode="auto">
            <a:xfrm>
              <a:off x="6732240" y="4725144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Connecteur droit 110"/>
            <p:cNvCxnSpPr/>
            <p:nvPr/>
          </p:nvCxnSpPr>
          <p:spPr bwMode="auto">
            <a:xfrm>
              <a:off x="6732240" y="4797152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2" name="Groupe 111"/>
          <p:cNvGrpSpPr/>
          <p:nvPr/>
        </p:nvGrpSpPr>
        <p:grpSpPr>
          <a:xfrm>
            <a:off x="2987824" y="5319206"/>
            <a:ext cx="438179" cy="424482"/>
            <a:chOff x="6732240" y="4437112"/>
            <a:chExt cx="432048" cy="414044"/>
          </a:xfrm>
          <a:solidFill>
            <a:srgbClr val="FF6600"/>
          </a:solidFill>
        </p:grpSpPr>
        <p:sp>
          <p:nvSpPr>
            <p:cNvPr id="113" name="Rectangle 112"/>
            <p:cNvSpPr/>
            <p:nvPr/>
          </p:nvSpPr>
          <p:spPr bwMode="auto">
            <a:xfrm>
              <a:off x="6732240" y="4437112"/>
              <a:ext cx="432048" cy="414044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4" name="Connecteur droit 113"/>
            <p:cNvCxnSpPr/>
            <p:nvPr/>
          </p:nvCxnSpPr>
          <p:spPr bwMode="auto">
            <a:xfrm flipV="1">
              <a:off x="6804248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Connecteur droit 114"/>
            <p:cNvCxnSpPr/>
            <p:nvPr/>
          </p:nvCxnSpPr>
          <p:spPr bwMode="auto">
            <a:xfrm flipV="1">
              <a:off x="6876256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Connecteur droit 115"/>
            <p:cNvCxnSpPr/>
            <p:nvPr/>
          </p:nvCxnSpPr>
          <p:spPr bwMode="auto">
            <a:xfrm flipV="1">
              <a:off x="6948264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7" name="Connecteur droit 116"/>
            <p:cNvCxnSpPr/>
            <p:nvPr/>
          </p:nvCxnSpPr>
          <p:spPr bwMode="auto">
            <a:xfrm flipV="1">
              <a:off x="7020272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Connecteur droit 117"/>
            <p:cNvCxnSpPr/>
            <p:nvPr/>
          </p:nvCxnSpPr>
          <p:spPr bwMode="auto">
            <a:xfrm flipV="1">
              <a:off x="7092280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Connecteur droit 118"/>
            <p:cNvCxnSpPr/>
            <p:nvPr/>
          </p:nvCxnSpPr>
          <p:spPr bwMode="auto">
            <a:xfrm>
              <a:off x="6732240" y="4509120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0" name="Connecteur droit 119"/>
            <p:cNvCxnSpPr/>
            <p:nvPr/>
          </p:nvCxnSpPr>
          <p:spPr bwMode="auto">
            <a:xfrm>
              <a:off x="6732240" y="4581128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1" name="Connecteur droit 120"/>
            <p:cNvCxnSpPr/>
            <p:nvPr/>
          </p:nvCxnSpPr>
          <p:spPr bwMode="auto">
            <a:xfrm>
              <a:off x="6732240" y="4653136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2" name="Connecteur droit 121"/>
            <p:cNvCxnSpPr/>
            <p:nvPr/>
          </p:nvCxnSpPr>
          <p:spPr bwMode="auto">
            <a:xfrm>
              <a:off x="6732240" y="4725144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3" name="Connecteur droit 122"/>
            <p:cNvCxnSpPr/>
            <p:nvPr/>
          </p:nvCxnSpPr>
          <p:spPr bwMode="auto">
            <a:xfrm>
              <a:off x="6732240" y="4797152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4" name="Groupe 123"/>
          <p:cNvGrpSpPr/>
          <p:nvPr/>
        </p:nvGrpSpPr>
        <p:grpSpPr>
          <a:xfrm>
            <a:off x="3639480" y="3018735"/>
            <a:ext cx="424880" cy="424482"/>
            <a:chOff x="6732240" y="4437112"/>
            <a:chExt cx="432048" cy="414044"/>
          </a:xfrm>
          <a:solidFill>
            <a:srgbClr val="92D050"/>
          </a:solidFill>
        </p:grpSpPr>
        <p:sp>
          <p:nvSpPr>
            <p:cNvPr id="125" name="Rectangle 124"/>
            <p:cNvSpPr/>
            <p:nvPr/>
          </p:nvSpPr>
          <p:spPr bwMode="auto">
            <a:xfrm>
              <a:off x="6732240" y="4437112"/>
              <a:ext cx="432048" cy="414044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6" name="Connecteur droit 125"/>
            <p:cNvCxnSpPr/>
            <p:nvPr/>
          </p:nvCxnSpPr>
          <p:spPr bwMode="auto">
            <a:xfrm flipV="1">
              <a:off x="6804248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7" name="Connecteur droit 126"/>
            <p:cNvCxnSpPr/>
            <p:nvPr/>
          </p:nvCxnSpPr>
          <p:spPr bwMode="auto">
            <a:xfrm flipV="1">
              <a:off x="6876256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8" name="Connecteur droit 127"/>
            <p:cNvCxnSpPr/>
            <p:nvPr/>
          </p:nvCxnSpPr>
          <p:spPr bwMode="auto">
            <a:xfrm flipV="1">
              <a:off x="6948264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Connecteur droit 128"/>
            <p:cNvCxnSpPr/>
            <p:nvPr/>
          </p:nvCxnSpPr>
          <p:spPr bwMode="auto">
            <a:xfrm flipV="1">
              <a:off x="7020272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Connecteur droit 129"/>
            <p:cNvCxnSpPr/>
            <p:nvPr/>
          </p:nvCxnSpPr>
          <p:spPr bwMode="auto">
            <a:xfrm flipV="1">
              <a:off x="7092280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Connecteur droit 130"/>
            <p:cNvCxnSpPr/>
            <p:nvPr/>
          </p:nvCxnSpPr>
          <p:spPr bwMode="auto">
            <a:xfrm>
              <a:off x="6732240" y="4509120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Connecteur droit 131"/>
            <p:cNvCxnSpPr/>
            <p:nvPr/>
          </p:nvCxnSpPr>
          <p:spPr bwMode="auto">
            <a:xfrm>
              <a:off x="6732240" y="4581128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Connecteur droit 132"/>
            <p:cNvCxnSpPr/>
            <p:nvPr/>
          </p:nvCxnSpPr>
          <p:spPr bwMode="auto">
            <a:xfrm>
              <a:off x="6732240" y="4653136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4" name="Connecteur droit 133"/>
            <p:cNvCxnSpPr/>
            <p:nvPr/>
          </p:nvCxnSpPr>
          <p:spPr bwMode="auto">
            <a:xfrm>
              <a:off x="6732240" y="4725144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Connecteur droit 134"/>
            <p:cNvCxnSpPr/>
            <p:nvPr/>
          </p:nvCxnSpPr>
          <p:spPr bwMode="auto">
            <a:xfrm>
              <a:off x="6732240" y="4797152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7" name="Groupe 136"/>
          <p:cNvGrpSpPr/>
          <p:nvPr/>
        </p:nvGrpSpPr>
        <p:grpSpPr>
          <a:xfrm>
            <a:off x="4139952" y="2537282"/>
            <a:ext cx="424880" cy="432047"/>
            <a:chOff x="6732240" y="4437112"/>
            <a:chExt cx="432048" cy="414044"/>
          </a:xfrm>
          <a:solidFill>
            <a:srgbClr val="92D050"/>
          </a:solidFill>
        </p:grpSpPr>
        <p:sp>
          <p:nvSpPr>
            <p:cNvPr id="138" name="Rectangle 137"/>
            <p:cNvSpPr/>
            <p:nvPr/>
          </p:nvSpPr>
          <p:spPr bwMode="auto">
            <a:xfrm>
              <a:off x="6732240" y="4437112"/>
              <a:ext cx="432048" cy="414044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9" name="Connecteur droit 138"/>
            <p:cNvCxnSpPr/>
            <p:nvPr/>
          </p:nvCxnSpPr>
          <p:spPr bwMode="auto">
            <a:xfrm flipV="1">
              <a:off x="6804248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Connecteur droit 139"/>
            <p:cNvCxnSpPr/>
            <p:nvPr/>
          </p:nvCxnSpPr>
          <p:spPr bwMode="auto">
            <a:xfrm flipV="1">
              <a:off x="6876256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1" name="Connecteur droit 140"/>
            <p:cNvCxnSpPr/>
            <p:nvPr/>
          </p:nvCxnSpPr>
          <p:spPr bwMode="auto">
            <a:xfrm flipV="1">
              <a:off x="6948264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Connecteur droit 141"/>
            <p:cNvCxnSpPr/>
            <p:nvPr/>
          </p:nvCxnSpPr>
          <p:spPr bwMode="auto">
            <a:xfrm flipV="1">
              <a:off x="7020272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Connecteur droit 142"/>
            <p:cNvCxnSpPr/>
            <p:nvPr/>
          </p:nvCxnSpPr>
          <p:spPr bwMode="auto">
            <a:xfrm flipV="1">
              <a:off x="7092280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Connecteur droit 143"/>
            <p:cNvCxnSpPr/>
            <p:nvPr/>
          </p:nvCxnSpPr>
          <p:spPr bwMode="auto">
            <a:xfrm>
              <a:off x="6732240" y="4509120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Connecteur droit 144"/>
            <p:cNvCxnSpPr/>
            <p:nvPr/>
          </p:nvCxnSpPr>
          <p:spPr bwMode="auto">
            <a:xfrm>
              <a:off x="6732240" y="4581128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Connecteur droit 145"/>
            <p:cNvCxnSpPr/>
            <p:nvPr/>
          </p:nvCxnSpPr>
          <p:spPr bwMode="auto">
            <a:xfrm>
              <a:off x="6732240" y="4653136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Connecteur droit 146"/>
            <p:cNvCxnSpPr/>
            <p:nvPr/>
          </p:nvCxnSpPr>
          <p:spPr bwMode="auto">
            <a:xfrm>
              <a:off x="6732240" y="4725144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Connecteur droit 147"/>
            <p:cNvCxnSpPr/>
            <p:nvPr/>
          </p:nvCxnSpPr>
          <p:spPr bwMode="auto">
            <a:xfrm>
              <a:off x="6732240" y="4797152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1" name="ZoneTexte 150"/>
          <p:cNvSpPr txBox="1"/>
          <p:nvPr/>
        </p:nvSpPr>
        <p:spPr>
          <a:xfrm>
            <a:off x="2315510" y="2384881"/>
            <a:ext cx="10374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2000" i="1" dirty="0" err="1"/>
              <a:t>Shared</a:t>
            </a:r>
            <a:endParaRPr lang="fr-FR" sz="2000" i="1" dirty="0"/>
          </a:p>
          <a:p>
            <a:pPr algn="r"/>
            <a:r>
              <a:rPr lang="fr-FR" sz="2000" i="1" dirty="0"/>
              <a:t>memory</a:t>
            </a:r>
          </a:p>
        </p:txBody>
      </p:sp>
      <p:sp>
        <p:nvSpPr>
          <p:cNvPr id="153" name="ZoneTexte 152"/>
          <p:cNvSpPr txBox="1"/>
          <p:nvPr/>
        </p:nvSpPr>
        <p:spPr>
          <a:xfrm>
            <a:off x="6846445" y="2240865"/>
            <a:ext cx="38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</a:t>
            </a:r>
          </a:p>
        </p:txBody>
      </p:sp>
      <p:sp>
        <p:nvSpPr>
          <p:cNvPr id="154" name="ZoneTexte 153"/>
          <p:cNvSpPr txBox="1"/>
          <p:nvPr/>
        </p:nvSpPr>
        <p:spPr>
          <a:xfrm>
            <a:off x="2868372" y="4083456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</a:t>
            </a:r>
          </a:p>
        </p:txBody>
      </p:sp>
      <p:sp>
        <p:nvSpPr>
          <p:cNvPr id="155" name="ZoneTexte 154"/>
          <p:cNvSpPr txBox="1"/>
          <p:nvPr/>
        </p:nvSpPr>
        <p:spPr>
          <a:xfrm>
            <a:off x="6846445" y="4329097"/>
            <a:ext cx="38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</a:t>
            </a:r>
          </a:p>
        </p:txBody>
      </p:sp>
      <p:grpSp>
        <p:nvGrpSpPr>
          <p:cNvPr id="136" name="Groupe 135"/>
          <p:cNvGrpSpPr/>
          <p:nvPr/>
        </p:nvGrpSpPr>
        <p:grpSpPr>
          <a:xfrm>
            <a:off x="4139952" y="3035073"/>
            <a:ext cx="424880" cy="410263"/>
            <a:chOff x="6732240" y="4437112"/>
            <a:chExt cx="432048" cy="414044"/>
          </a:xfrm>
          <a:solidFill>
            <a:srgbClr val="00B0F0"/>
          </a:solidFill>
        </p:grpSpPr>
        <p:sp>
          <p:nvSpPr>
            <p:cNvPr id="149" name="Rectangle 148"/>
            <p:cNvSpPr/>
            <p:nvPr/>
          </p:nvSpPr>
          <p:spPr bwMode="auto">
            <a:xfrm>
              <a:off x="6732240" y="4437112"/>
              <a:ext cx="432048" cy="414044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6" name="Connecteur droit 155"/>
            <p:cNvCxnSpPr/>
            <p:nvPr/>
          </p:nvCxnSpPr>
          <p:spPr bwMode="auto">
            <a:xfrm flipV="1">
              <a:off x="6804248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7" name="Connecteur droit 156"/>
            <p:cNvCxnSpPr/>
            <p:nvPr/>
          </p:nvCxnSpPr>
          <p:spPr bwMode="auto">
            <a:xfrm flipV="1">
              <a:off x="6876256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8" name="Connecteur droit 157"/>
            <p:cNvCxnSpPr/>
            <p:nvPr/>
          </p:nvCxnSpPr>
          <p:spPr bwMode="auto">
            <a:xfrm flipV="1">
              <a:off x="6948264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9" name="Connecteur droit 158"/>
            <p:cNvCxnSpPr/>
            <p:nvPr/>
          </p:nvCxnSpPr>
          <p:spPr bwMode="auto">
            <a:xfrm flipV="1">
              <a:off x="7020272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0" name="Connecteur droit 159"/>
            <p:cNvCxnSpPr/>
            <p:nvPr/>
          </p:nvCxnSpPr>
          <p:spPr bwMode="auto">
            <a:xfrm flipV="1">
              <a:off x="7092280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1" name="Connecteur droit 160"/>
            <p:cNvCxnSpPr/>
            <p:nvPr/>
          </p:nvCxnSpPr>
          <p:spPr bwMode="auto">
            <a:xfrm>
              <a:off x="6732240" y="4509120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2" name="Connecteur droit 161"/>
            <p:cNvCxnSpPr/>
            <p:nvPr/>
          </p:nvCxnSpPr>
          <p:spPr bwMode="auto">
            <a:xfrm>
              <a:off x="6732240" y="4581128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3" name="Connecteur droit 162"/>
            <p:cNvCxnSpPr/>
            <p:nvPr/>
          </p:nvCxnSpPr>
          <p:spPr bwMode="auto">
            <a:xfrm>
              <a:off x="6732240" y="4653136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4" name="Connecteur droit 163"/>
            <p:cNvCxnSpPr/>
            <p:nvPr/>
          </p:nvCxnSpPr>
          <p:spPr bwMode="auto">
            <a:xfrm>
              <a:off x="6732240" y="4725144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5" name="Connecteur droit 164"/>
            <p:cNvCxnSpPr/>
            <p:nvPr/>
          </p:nvCxnSpPr>
          <p:spPr bwMode="auto">
            <a:xfrm>
              <a:off x="6732240" y="4797152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" name="ZoneTexte 2"/>
          <p:cNvSpPr txBox="1"/>
          <p:nvPr/>
        </p:nvSpPr>
        <p:spPr>
          <a:xfrm>
            <a:off x="179512" y="2996952"/>
            <a:ext cx="22866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dirty="0"/>
              <a:t>Sous-produit de matrices, dans la </a:t>
            </a:r>
            <a:r>
              <a:rPr lang="fr-FR" sz="2000" i="1" dirty="0" err="1"/>
              <a:t>shared</a:t>
            </a:r>
            <a:r>
              <a:rPr lang="fr-FR" sz="2000" i="1" dirty="0"/>
              <a:t> memory</a:t>
            </a:r>
          </a:p>
        </p:txBody>
      </p:sp>
      <p:cxnSp>
        <p:nvCxnSpPr>
          <p:cNvPr id="5" name="Connecteur droit avec flèche 4"/>
          <p:cNvCxnSpPr/>
          <p:nvPr/>
        </p:nvCxnSpPr>
        <p:spPr bwMode="auto">
          <a:xfrm flipV="1">
            <a:off x="2466208" y="3445344"/>
            <a:ext cx="1744557" cy="59949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6" name="Titre 1"/>
          <p:cNvSpPr>
            <a:spLocks noGrp="1"/>
          </p:cNvSpPr>
          <p:nvPr>
            <p:ph type="title"/>
          </p:nvPr>
        </p:nvSpPr>
        <p:spPr>
          <a:xfrm>
            <a:off x="683568" y="25903"/>
            <a:ext cx="7772400" cy="810809"/>
          </a:xfrm>
        </p:spPr>
        <p:txBody>
          <a:bodyPr/>
          <a:lstStyle/>
          <a:p>
            <a:r>
              <a:rPr lang="fr-FR" dirty="0"/>
              <a:t>TP CUDA 2 : </a:t>
            </a:r>
            <a:r>
              <a:rPr lang="fr-FR" i="1" dirty="0" err="1"/>
              <a:t>shared</a:t>
            </a:r>
            <a:r>
              <a:rPr lang="fr-FR" i="1" dirty="0"/>
              <a:t> memory</a:t>
            </a:r>
          </a:p>
        </p:txBody>
      </p:sp>
      <p:sp>
        <p:nvSpPr>
          <p:cNvPr id="167" name="ZoneTexte 166"/>
          <p:cNvSpPr txBox="1"/>
          <p:nvPr/>
        </p:nvSpPr>
        <p:spPr>
          <a:xfrm>
            <a:off x="-8817" y="1780652"/>
            <a:ext cx="1245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Step</a:t>
            </a:r>
            <a:r>
              <a:rPr lang="fr-FR" b="1" dirty="0"/>
              <a:t> 0.b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0" y="941819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fr-FR" b="1" dirty="0"/>
              <a:t>Blocs 2D de threads (</a:t>
            </a:r>
            <a:r>
              <a:rPr lang="fr-FR" b="1" i="1" dirty="0" err="1"/>
              <a:t>kernel</a:t>
            </a:r>
            <a:r>
              <a:rPr lang="fr-FR" b="1" i="1" dirty="0"/>
              <a:t> k3</a:t>
            </a:r>
            <a:r>
              <a:rPr lang="fr-FR" b="1" dirty="0"/>
              <a:t>)</a:t>
            </a:r>
          </a:p>
          <a:p>
            <a:pPr algn="l"/>
            <a:r>
              <a:rPr lang="fr-FR" i="1" dirty="0" err="1"/>
              <a:t>MatrixSide</a:t>
            </a:r>
            <a:r>
              <a:rPr lang="fr-FR" i="1" dirty="0"/>
              <a:t> = </a:t>
            </a:r>
            <a:r>
              <a:rPr lang="fr-FR" i="1" dirty="0" err="1"/>
              <a:t>k.BlockSize_xy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452950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à coins arrondis 149"/>
          <p:cNvSpPr/>
          <p:nvPr/>
        </p:nvSpPr>
        <p:spPr bwMode="auto">
          <a:xfrm>
            <a:off x="3352973" y="2460021"/>
            <a:ext cx="1363043" cy="1076988"/>
          </a:xfrm>
          <a:prstGeom prst="roundRect">
            <a:avLst>
              <a:gd name="adj" fmla="val 7823"/>
            </a:avLst>
          </a:prstGeom>
          <a:solidFill>
            <a:srgbClr val="CCFF99">
              <a:alpha val="5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8" name="Groupe 47"/>
          <p:cNvGrpSpPr/>
          <p:nvPr/>
        </p:nvGrpSpPr>
        <p:grpSpPr>
          <a:xfrm>
            <a:off x="5148064" y="4473113"/>
            <a:ext cx="1728192" cy="1692190"/>
            <a:chOff x="6012160" y="1268759"/>
            <a:chExt cx="1728192" cy="1692190"/>
          </a:xfrm>
        </p:grpSpPr>
        <p:sp>
          <p:nvSpPr>
            <p:cNvPr id="32" name="Rectangle 31"/>
            <p:cNvSpPr/>
            <p:nvPr/>
          </p:nvSpPr>
          <p:spPr bwMode="auto">
            <a:xfrm>
              <a:off x="6012160" y="1268759"/>
              <a:ext cx="1728192" cy="169218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4" name="Connecteur droit 33"/>
            <p:cNvCxnSpPr/>
            <p:nvPr/>
          </p:nvCxnSpPr>
          <p:spPr bwMode="auto">
            <a:xfrm>
              <a:off x="6876256" y="1268760"/>
              <a:ext cx="0" cy="169218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Connecteur droit 35"/>
            <p:cNvCxnSpPr/>
            <p:nvPr/>
          </p:nvCxnSpPr>
          <p:spPr bwMode="auto">
            <a:xfrm>
              <a:off x="6444208" y="1268760"/>
              <a:ext cx="0" cy="169218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Connecteur droit 36"/>
            <p:cNvCxnSpPr/>
            <p:nvPr/>
          </p:nvCxnSpPr>
          <p:spPr bwMode="auto">
            <a:xfrm>
              <a:off x="7308304" y="1268760"/>
              <a:ext cx="0" cy="169218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Connecteur droit 42"/>
            <p:cNvCxnSpPr>
              <a:stCxn id="32" idx="3"/>
              <a:endCxn id="32" idx="1"/>
            </p:cNvCxnSpPr>
            <p:nvPr/>
          </p:nvCxnSpPr>
          <p:spPr bwMode="auto">
            <a:xfrm flipH="1">
              <a:off x="6012160" y="2114854"/>
              <a:ext cx="17281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Connecteur droit 45"/>
            <p:cNvCxnSpPr/>
            <p:nvPr/>
          </p:nvCxnSpPr>
          <p:spPr bwMode="auto">
            <a:xfrm flipH="1">
              <a:off x="6012160" y="2539334"/>
              <a:ext cx="17281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Connecteur droit 46"/>
            <p:cNvCxnSpPr/>
            <p:nvPr/>
          </p:nvCxnSpPr>
          <p:spPr bwMode="auto">
            <a:xfrm flipH="1">
              <a:off x="6012160" y="1700808"/>
              <a:ext cx="17281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0" name="Groupe 49"/>
          <p:cNvGrpSpPr/>
          <p:nvPr/>
        </p:nvGrpSpPr>
        <p:grpSpPr>
          <a:xfrm>
            <a:off x="5148064" y="2384882"/>
            <a:ext cx="1728192" cy="1692190"/>
            <a:chOff x="6012160" y="1268759"/>
            <a:chExt cx="1728192" cy="1692190"/>
          </a:xfrm>
        </p:grpSpPr>
        <p:sp>
          <p:nvSpPr>
            <p:cNvPr id="51" name="Rectangle 50"/>
            <p:cNvSpPr/>
            <p:nvPr/>
          </p:nvSpPr>
          <p:spPr bwMode="auto">
            <a:xfrm>
              <a:off x="6012160" y="1268759"/>
              <a:ext cx="1728192" cy="169218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2" name="Connecteur droit 51"/>
            <p:cNvCxnSpPr/>
            <p:nvPr/>
          </p:nvCxnSpPr>
          <p:spPr bwMode="auto">
            <a:xfrm>
              <a:off x="6876256" y="1268760"/>
              <a:ext cx="0" cy="169218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Connecteur droit 52"/>
            <p:cNvCxnSpPr/>
            <p:nvPr/>
          </p:nvCxnSpPr>
          <p:spPr bwMode="auto">
            <a:xfrm>
              <a:off x="6444208" y="1268760"/>
              <a:ext cx="0" cy="169218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Connecteur droit 53"/>
            <p:cNvCxnSpPr/>
            <p:nvPr/>
          </p:nvCxnSpPr>
          <p:spPr bwMode="auto">
            <a:xfrm>
              <a:off x="7308304" y="1268760"/>
              <a:ext cx="0" cy="169218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Connecteur droit 54"/>
            <p:cNvCxnSpPr>
              <a:stCxn id="51" idx="3"/>
              <a:endCxn id="51" idx="1"/>
            </p:cNvCxnSpPr>
            <p:nvPr/>
          </p:nvCxnSpPr>
          <p:spPr bwMode="auto">
            <a:xfrm flipH="1">
              <a:off x="6012160" y="2114854"/>
              <a:ext cx="17281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Connecteur droit 55"/>
            <p:cNvCxnSpPr/>
            <p:nvPr/>
          </p:nvCxnSpPr>
          <p:spPr bwMode="auto">
            <a:xfrm flipH="1">
              <a:off x="6012160" y="2539334"/>
              <a:ext cx="17281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Connecteur droit 56"/>
            <p:cNvCxnSpPr/>
            <p:nvPr/>
          </p:nvCxnSpPr>
          <p:spPr bwMode="auto">
            <a:xfrm flipH="1">
              <a:off x="6012160" y="1700808"/>
              <a:ext cx="17281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8" name="Groupe 57"/>
          <p:cNvGrpSpPr/>
          <p:nvPr/>
        </p:nvGrpSpPr>
        <p:grpSpPr>
          <a:xfrm>
            <a:off x="2987824" y="4473114"/>
            <a:ext cx="1728192" cy="1692190"/>
            <a:chOff x="6012160" y="1268759"/>
            <a:chExt cx="1728192" cy="1692190"/>
          </a:xfrm>
        </p:grpSpPr>
        <p:sp>
          <p:nvSpPr>
            <p:cNvPr id="59" name="Rectangle 58"/>
            <p:cNvSpPr/>
            <p:nvPr/>
          </p:nvSpPr>
          <p:spPr bwMode="auto">
            <a:xfrm>
              <a:off x="6012160" y="1268759"/>
              <a:ext cx="1728192" cy="169218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0" name="Connecteur droit 59"/>
            <p:cNvCxnSpPr/>
            <p:nvPr/>
          </p:nvCxnSpPr>
          <p:spPr bwMode="auto">
            <a:xfrm>
              <a:off x="6876256" y="1268760"/>
              <a:ext cx="0" cy="169218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Connecteur droit 60"/>
            <p:cNvCxnSpPr/>
            <p:nvPr/>
          </p:nvCxnSpPr>
          <p:spPr bwMode="auto">
            <a:xfrm>
              <a:off x="6444208" y="1268760"/>
              <a:ext cx="0" cy="169218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Connecteur droit 61"/>
            <p:cNvCxnSpPr/>
            <p:nvPr/>
          </p:nvCxnSpPr>
          <p:spPr bwMode="auto">
            <a:xfrm>
              <a:off x="7308304" y="1268760"/>
              <a:ext cx="0" cy="169218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Connecteur droit 62"/>
            <p:cNvCxnSpPr>
              <a:stCxn id="59" idx="3"/>
              <a:endCxn id="59" idx="1"/>
            </p:cNvCxnSpPr>
            <p:nvPr/>
          </p:nvCxnSpPr>
          <p:spPr bwMode="auto">
            <a:xfrm flipH="1">
              <a:off x="6012160" y="2114854"/>
              <a:ext cx="17281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Connecteur droit 63"/>
            <p:cNvCxnSpPr/>
            <p:nvPr/>
          </p:nvCxnSpPr>
          <p:spPr bwMode="auto">
            <a:xfrm flipH="1">
              <a:off x="6012160" y="2539334"/>
              <a:ext cx="17281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Connecteur droit 64"/>
            <p:cNvCxnSpPr/>
            <p:nvPr/>
          </p:nvCxnSpPr>
          <p:spPr bwMode="auto">
            <a:xfrm flipH="1">
              <a:off x="6012160" y="1700808"/>
              <a:ext cx="17281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71" name="Connecteur droit avec flèche 70"/>
          <p:cNvCxnSpPr>
            <a:endCxn id="125" idx="2"/>
          </p:cNvCxnSpPr>
          <p:nvPr/>
        </p:nvCxnSpPr>
        <p:spPr bwMode="auto">
          <a:xfrm flipV="1">
            <a:off x="3632830" y="3443217"/>
            <a:ext cx="219090" cy="1875989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Connecteur droit avec flèche 72"/>
          <p:cNvCxnSpPr>
            <a:stCxn id="101" idx="1"/>
            <a:endCxn id="138" idx="3"/>
          </p:cNvCxnSpPr>
          <p:nvPr/>
        </p:nvCxnSpPr>
        <p:spPr bwMode="auto">
          <a:xfrm flipH="1" flipV="1">
            <a:off x="4564832" y="2753306"/>
            <a:ext cx="1443966" cy="265429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99" name="Groupe 98"/>
          <p:cNvGrpSpPr/>
          <p:nvPr/>
        </p:nvGrpSpPr>
        <p:grpSpPr>
          <a:xfrm>
            <a:off x="6019328" y="5319207"/>
            <a:ext cx="424880" cy="424482"/>
            <a:chOff x="6732240" y="4437112"/>
            <a:chExt cx="432048" cy="414044"/>
          </a:xfrm>
        </p:grpSpPr>
        <p:sp>
          <p:nvSpPr>
            <p:cNvPr id="86" name="Rectangle 85"/>
            <p:cNvSpPr/>
            <p:nvPr/>
          </p:nvSpPr>
          <p:spPr bwMode="auto">
            <a:xfrm>
              <a:off x="6732240" y="4437112"/>
              <a:ext cx="432048" cy="414044"/>
            </a:xfrm>
            <a:prstGeom prst="rect">
              <a:avLst/>
            </a:prstGeom>
            <a:solidFill>
              <a:srgbClr val="FFCC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8" name="Connecteur droit 87"/>
            <p:cNvCxnSpPr/>
            <p:nvPr/>
          </p:nvCxnSpPr>
          <p:spPr bwMode="auto">
            <a:xfrm flipV="1">
              <a:off x="6804248" y="4437112"/>
              <a:ext cx="0" cy="4140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Connecteur droit 88"/>
            <p:cNvCxnSpPr/>
            <p:nvPr/>
          </p:nvCxnSpPr>
          <p:spPr bwMode="auto">
            <a:xfrm flipV="1">
              <a:off x="6876256" y="4437112"/>
              <a:ext cx="0" cy="4140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Connecteur droit 89"/>
            <p:cNvCxnSpPr/>
            <p:nvPr/>
          </p:nvCxnSpPr>
          <p:spPr bwMode="auto">
            <a:xfrm flipV="1">
              <a:off x="6948264" y="4437112"/>
              <a:ext cx="0" cy="4140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Connecteur droit 90"/>
            <p:cNvCxnSpPr/>
            <p:nvPr/>
          </p:nvCxnSpPr>
          <p:spPr bwMode="auto">
            <a:xfrm flipV="1">
              <a:off x="7020272" y="4437112"/>
              <a:ext cx="0" cy="4140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Connecteur droit 91"/>
            <p:cNvCxnSpPr/>
            <p:nvPr/>
          </p:nvCxnSpPr>
          <p:spPr bwMode="auto">
            <a:xfrm flipV="1">
              <a:off x="7092280" y="4437112"/>
              <a:ext cx="0" cy="4140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Connecteur droit 93"/>
            <p:cNvCxnSpPr/>
            <p:nvPr/>
          </p:nvCxnSpPr>
          <p:spPr bwMode="auto">
            <a:xfrm>
              <a:off x="6732240" y="4509120"/>
              <a:ext cx="43204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Connecteur droit 94"/>
            <p:cNvCxnSpPr/>
            <p:nvPr/>
          </p:nvCxnSpPr>
          <p:spPr bwMode="auto">
            <a:xfrm>
              <a:off x="6732240" y="4581128"/>
              <a:ext cx="43204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Connecteur droit 95"/>
            <p:cNvCxnSpPr/>
            <p:nvPr/>
          </p:nvCxnSpPr>
          <p:spPr bwMode="auto">
            <a:xfrm>
              <a:off x="6732240" y="4653136"/>
              <a:ext cx="43204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Connecteur droit 96"/>
            <p:cNvCxnSpPr/>
            <p:nvPr/>
          </p:nvCxnSpPr>
          <p:spPr bwMode="auto">
            <a:xfrm>
              <a:off x="6732240" y="4725144"/>
              <a:ext cx="43204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Connecteur droit 97"/>
            <p:cNvCxnSpPr/>
            <p:nvPr/>
          </p:nvCxnSpPr>
          <p:spPr bwMode="auto">
            <a:xfrm>
              <a:off x="6732240" y="4797152"/>
              <a:ext cx="43204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0" name="Groupe 99"/>
          <p:cNvGrpSpPr/>
          <p:nvPr/>
        </p:nvGrpSpPr>
        <p:grpSpPr>
          <a:xfrm>
            <a:off x="6008798" y="2802711"/>
            <a:ext cx="439216" cy="432047"/>
            <a:chOff x="6732240" y="4437112"/>
            <a:chExt cx="432048" cy="414044"/>
          </a:xfrm>
          <a:solidFill>
            <a:srgbClr val="FF6600"/>
          </a:solidFill>
        </p:grpSpPr>
        <p:sp>
          <p:nvSpPr>
            <p:cNvPr id="101" name="Rectangle 100"/>
            <p:cNvSpPr/>
            <p:nvPr/>
          </p:nvSpPr>
          <p:spPr bwMode="auto">
            <a:xfrm>
              <a:off x="6732240" y="4437112"/>
              <a:ext cx="432048" cy="414044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2" name="Connecteur droit 101"/>
            <p:cNvCxnSpPr/>
            <p:nvPr/>
          </p:nvCxnSpPr>
          <p:spPr bwMode="auto">
            <a:xfrm flipV="1">
              <a:off x="6804248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Connecteur droit 102"/>
            <p:cNvCxnSpPr/>
            <p:nvPr/>
          </p:nvCxnSpPr>
          <p:spPr bwMode="auto">
            <a:xfrm flipV="1">
              <a:off x="6876256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Connecteur droit 103"/>
            <p:cNvCxnSpPr/>
            <p:nvPr/>
          </p:nvCxnSpPr>
          <p:spPr bwMode="auto">
            <a:xfrm flipV="1">
              <a:off x="6948264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Connecteur droit 104"/>
            <p:cNvCxnSpPr/>
            <p:nvPr/>
          </p:nvCxnSpPr>
          <p:spPr bwMode="auto">
            <a:xfrm flipV="1">
              <a:off x="7020272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Connecteur droit 105"/>
            <p:cNvCxnSpPr/>
            <p:nvPr/>
          </p:nvCxnSpPr>
          <p:spPr bwMode="auto">
            <a:xfrm flipV="1">
              <a:off x="7092280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Connecteur droit 106"/>
            <p:cNvCxnSpPr/>
            <p:nvPr/>
          </p:nvCxnSpPr>
          <p:spPr bwMode="auto">
            <a:xfrm>
              <a:off x="6732240" y="4509120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Connecteur droit 107"/>
            <p:cNvCxnSpPr/>
            <p:nvPr/>
          </p:nvCxnSpPr>
          <p:spPr bwMode="auto">
            <a:xfrm>
              <a:off x="6732240" y="4581128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Connecteur droit 108"/>
            <p:cNvCxnSpPr/>
            <p:nvPr/>
          </p:nvCxnSpPr>
          <p:spPr bwMode="auto">
            <a:xfrm>
              <a:off x="6732240" y="4653136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Connecteur droit 109"/>
            <p:cNvCxnSpPr/>
            <p:nvPr/>
          </p:nvCxnSpPr>
          <p:spPr bwMode="auto">
            <a:xfrm>
              <a:off x="6732240" y="4725144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Connecteur droit 110"/>
            <p:cNvCxnSpPr/>
            <p:nvPr/>
          </p:nvCxnSpPr>
          <p:spPr bwMode="auto">
            <a:xfrm>
              <a:off x="6732240" y="4797152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2" name="Groupe 111"/>
          <p:cNvGrpSpPr/>
          <p:nvPr/>
        </p:nvGrpSpPr>
        <p:grpSpPr>
          <a:xfrm>
            <a:off x="3413741" y="5319206"/>
            <a:ext cx="438179" cy="424482"/>
            <a:chOff x="6732240" y="4437112"/>
            <a:chExt cx="432048" cy="414044"/>
          </a:xfrm>
          <a:solidFill>
            <a:srgbClr val="FF6600"/>
          </a:solidFill>
        </p:grpSpPr>
        <p:sp>
          <p:nvSpPr>
            <p:cNvPr id="113" name="Rectangle 112"/>
            <p:cNvSpPr/>
            <p:nvPr/>
          </p:nvSpPr>
          <p:spPr bwMode="auto">
            <a:xfrm>
              <a:off x="6732240" y="4437112"/>
              <a:ext cx="432048" cy="414044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4" name="Connecteur droit 113"/>
            <p:cNvCxnSpPr/>
            <p:nvPr/>
          </p:nvCxnSpPr>
          <p:spPr bwMode="auto">
            <a:xfrm flipV="1">
              <a:off x="6804248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Connecteur droit 114"/>
            <p:cNvCxnSpPr/>
            <p:nvPr/>
          </p:nvCxnSpPr>
          <p:spPr bwMode="auto">
            <a:xfrm flipV="1">
              <a:off x="6876256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Connecteur droit 115"/>
            <p:cNvCxnSpPr/>
            <p:nvPr/>
          </p:nvCxnSpPr>
          <p:spPr bwMode="auto">
            <a:xfrm flipV="1">
              <a:off x="6948264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7" name="Connecteur droit 116"/>
            <p:cNvCxnSpPr/>
            <p:nvPr/>
          </p:nvCxnSpPr>
          <p:spPr bwMode="auto">
            <a:xfrm flipV="1">
              <a:off x="7020272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Connecteur droit 117"/>
            <p:cNvCxnSpPr/>
            <p:nvPr/>
          </p:nvCxnSpPr>
          <p:spPr bwMode="auto">
            <a:xfrm flipV="1">
              <a:off x="7092280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Connecteur droit 118"/>
            <p:cNvCxnSpPr/>
            <p:nvPr/>
          </p:nvCxnSpPr>
          <p:spPr bwMode="auto">
            <a:xfrm>
              <a:off x="6732240" y="4509120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0" name="Connecteur droit 119"/>
            <p:cNvCxnSpPr/>
            <p:nvPr/>
          </p:nvCxnSpPr>
          <p:spPr bwMode="auto">
            <a:xfrm>
              <a:off x="6732240" y="4581128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1" name="Connecteur droit 120"/>
            <p:cNvCxnSpPr/>
            <p:nvPr/>
          </p:nvCxnSpPr>
          <p:spPr bwMode="auto">
            <a:xfrm>
              <a:off x="6732240" y="4653136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2" name="Connecteur droit 121"/>
            <p:cNvCxnSpPr/>
            <p:nvPr/>
          </p:nvCxnSpPr>
          <p:spPr bwMode="auto">
            <a:xfrm>
              <a:off x="6732240" y="4725144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3" name="Connecteur droit 122"/>
            <p:cNvCxnSpPr/>
            <p:nvPr/>
          </p:nvCxnSpPr>
          <p:spPr bwMode="auto">
            <a:xfrm>
              <a:off x="6732240" y="4797152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4" name="Groupe 123"/>
          <p:cNvGrpSpPr/>
          <p:nvPr/>
        </p:nvGrpSpPr>
        <p:grpSpPr>
          <a:xfrm>
            <a:off x="3639480" y="3018735"/>
            <a:ext cx="424880" cy="424482"/>
            <a:chOff x="6732240" y="4437112"/>
            <a:chExt cx="432048" cy="414044"/>
          </a:xfrm>
          <a:solidFill>
            <a:srgbClr val="92D050"/>
          </a:solidFill>
        </p:grpSpPr>
        <p:sp>
          <p:nvSpPr>
            <p:cNvPr id="125" name="Rectangle 124"/>
            <p:cNvSpPr/>
            <p:nvPr/>
          </p:nvSpPr>
          <p:spPr bwMode="auto">
            <a:xfrm>
              <a:off x="6732240" y="4437112"/>
              <a:ext cx="432048" cy="414044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6" name="Connecteur droit 125"/>
            <p:cNvCxnSpPr/>
            <p:nvPr/>
          </p:nvCxnSpPr>
          <p:spPr bwMode="auto">
            <a:xfrm flipV="1">
              <a:off x="6804248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7" name="Connecteur droit 126"/>
            <p:cNvCxnSpPr/>
            <p:nvPr/>
          </p:nvCxnSpPr>
          <p:spPr bwMode="auto">
            <a:xfrm flipV="1">
              <a:off x="6876256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8" name="Connecteur droit 127"/>
            <p:cNvCxnSpPr/>
            <p:nvPr/>
          </p:nvCxnSpPr>
          <p:spPr bwMode="auto">
            <a:xfrm flipV="1">
              <a:off x="6948264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Connecteur droit 128"/>
            <p:cNvCxnSpPr/>
            <p:nvPr/>
          </p:nvCxnSpPr>
          <p:spPr bwMode="auto">
            <a:xfrm flipV="1">
              <a:off x="7020272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Connecteur droit 129"/>
            <p:cNvCxnSpPr/>
            <p:nvPr/>
          </p:nvCxnSpPr>
          <p:spPr bwMode="auto">
            <a:xfrm flipV="1">
              <a:off x="7092280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Connecteur droit 130"/>
            <p:cNvCxnSpPr/>
            <p:nvPr/>
          </p:nvCxnSpPr>
          <p:spPr bwMode="auto">
            <a:xfrm>
              <a:off x="6732240" y="4509120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Connecteur droit 131"/>
            <p:cNvCxnSpPr/>
            <p:nvPr/>
          </p:nvCxnSpPr>
          <p:spPr bwMode="auto">
            <a:xfrm>
              <a:off x="6732240" y="4581128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Connecteur droit 132"/>
            <p:cNvCxnSpPr/>
            <p:nvPr/>
          </p:nvCxnSpPr>
          <p:spPr bwMode="auto">
            <a:xfrm>
              <a:off x="6732240" y="4653136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4" name="Connecteur droit 133"/>
            <p:cNvCxnSpPr/>
            <p:nvPr/>
          </p:nvCxnSpPr>
          <p:spPr bwMode="auto">
            <a:xfrm>
              <a:off x="6732240" y="4725144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Connecteur droit 134"/>
            <p:cNvCxnSpPr/>
            <p:nvPr/>
          </p:nvCxnSpPr>
          <p:spPr bwMode="auto">
            <a:xfrm>
              <a:off x="6732240" y="4797152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7" name="Groupe 136"/>
          <p:cNvGrpSpPr/>
          <p:nvPr/>
        </p:nvGrpSpPr>
        <p:grpSpPr>
          <a:xfrm>
            <a:off x="4139952" y="2537282"/>
            <a:ext cx="424880" cy="432047"/>
            <a:chOff x="6732240" y="4437112"/>
            <a:chExt cx="432048" cy="414044"/>
          </a:xfrm>
          <a:solidFill>
            <a:srgbClr val="92D050"/>
          </a:solidFill>
        </p:grpSpPr>
        <p:sp>
          <p:nvSpPr>
            <p:cNvPr id="138" name="Rectangle 137"/>
            <p:cNvSpPr/>
            <p:nvPr/>
          </p:nvSpPr>
          <p:spPr bwMode="auto">
            <a:xfrm>
              <a:off x="6732240" y="4437112"/>
              <a:ext cx="432048" cy="414044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9" name="Connecteur droit 138"/>
            <p:cNvCxnSpPr/>
            <p:nvPr/>
          </p:nvCxnSpPr>
          <p:spPr bwMode="auto">
            <a:xfrm flipV="1">
              <a:off x="6804248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Connecteur droit 139"/>
            <p:cNvCxnSpPr/>
            <p:nvPr/>
          </p:nvCxnSpPr>
          <p:spPr bwMode="auto">
            <a:xfrm flipV="1">
              <a:off x="6876256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1" name="Connecteur droit 140"/>
            <p:cNvCxnSpPr/>
            <p:nvPr/>
          </p:nvCxnSpPr>
          <p:spPr bwMode="auto">
            <a:xfrm flipV="1">
              <a:off x="6948264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Connecteur droit 141"/>
            <p:cNvCxnSpPr/>
            <p:nvPr/>
          </p:nvCxnSpPr>
          <p:spPr bwMode="auto">
            <a:xfrm flipV="1">
              <a:off x="7020272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Connecteur droit 142"/>
            <p:cNvCxnSpPr/>
            <p:nvPr/>
          </p:nvCxnSpPr>
          <p:spPr bwMode="auto">
            <a:xfrm flipV="1">
              <a:off x="7092280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Connecteur droit 143"/>
            <p:cNvCxnSpPr/>
            <p:nvPr/>
          </p:nvCxnSpPr>
          <p:spPr bwMode="auto">
            <a:xfrm>
              <a:off x="6732240" y="4509120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Connecteur droit 144"/>
            <p:cNvCxnSpPr/>
            <p:nvPr/>
          </p:nvCxnSpPr>
          <p:spPr bwMode="auto">
            <a:xfrm>
              <a:off x="6732240" y="4581128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Connecteur droit 145"/>
            <p:cNvCxnSpPr/>
            <p:nvPr/>
          </p:nvCxnSpPr>
          <p:spPr bwMode="auto">
            <a:xfrm>
              <a:off x="6732240" y="4653136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Connecteur droit 146"/>
            <p:cNvCxnSpPr/>
            <p:nvPr/>
          </p:nvCxnSpPr>
          <p:spPr bwMode="auto">
            <a:xfrm>
              <a:off x="6732240" y="4725144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Connecteur droit 147"/>
            <p:cNvCxnSpPr/>
            <p:nvPr/>
          </p:nvCxnSpPr>
          <p:spPr bwMode="auto">
            <a:xfrm>
              <a:off x="6732240" y="4797152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1" name="ZoneTexte 150"/>
          <p:cNvSpPr txBox="1"/>
          <p:nvPr/>
        </p:nvSpPr>
        <p:spPr>
          <a:xfrm>
            <a:off x="2315510" y="2384881"/>
            <a:ext cx="10374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2000" i="1" dirty="0" err="1"/>
              <a:t>Shared</a:t>
            </a:r>
            <a:endParaRPr lang="fr-FR" sz="2000" i="1" dirty="0"/>
          </a:p>
          <a:p>
            <a:pPr algn="r"/>
            <a:r>
              <a:rPr lang="fr-FR" sz="2000" i="1" dirty="0"/>
              <a:t>memory</a:t>
            </a:r>
          </a:p>
        </p:txBody>
      </p:sp>
      <p:sp>
        <p:nvSpPr>
          <p:cNvPr id="153" name="ZoneTexte 152"/>
          <p:cNvSpPr txBox="1"/>
          <p:nvPr/>
        </p:nvSpPr>
        <p:spPr>
          <a:xfrm>
            <a:off x="6846445" y="2240865"/>
            <a:ext cx="38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</a:t>
            </a:r>
          </a:p>
        </p:txBody>
      </p:sp>
      <p:sp>
        <p:nvSpPr>
          <p:cNvPr id="154" name="ZoneTexte 153"/>
          <p:cNvSpPr txBox="1"/>
          <p:nvPr/>
        </p:nvSpPr>
        <p:spPr>
          <a:xfrm>
            <a:off x="2868372" y="4083456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</a:t>
            </a:r>
          </a:p>
        </p:txBody>
      </p:sp>
      <p:sp>
        <p:nvSpPr>
          <p:cNvPr id="155" name="ZoneTexte 154"/>
          <p:cNvSpPr txBox="1"/>
          <p:nvPr/>
        </p:nvSpPr>
        <p:spPr>
          <a:xfrm>
            <a:off x="6846445" y="4329097"/>
            <a:ext cx="38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</a:t>
            </a:r>
          </a:p>
        </p:txBody>
      </p:sp>
      <p:sp>
        <p:nvSpPr>
          <p:cNvPr id="156" name="ZoneTexte 155"/>
          <p:cNvSpPr txBox="1"/>
          <p:nvPr/>
        </p:nvSpPr>
        <p:spPr>
          <a:xfrm>
            <a:off x="107504" y="3248977"/>
            <a:ext cx="22866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dirty="0"/>
              <a:t>Chargement de sous-matrices dans la </a:t>
            </a:r>
            <a:r>
              <a:rPr lang="fr-FR" sz="2000" i="1" dirty="0" err="1"/>
              <a:t>shared</a:t>
            </a:r>
            <a:r>
              <a:rPr lang="fr-FR" sz="2000" i="1" dirty="0"/>
              <a:t> memory.</a:t>
            </a:r>
          </a:p>
          <a:p>
            <a:pPr algn="r"/>
            <a:endParaRPr lang="fr-FR" sz="2000" i="1" dirty="0"/>
          </a:p>
          <a:p>
            <a:pPr algn="r"/>
            <a:r>
              <a:rPr lang="fr-FR" sz="2000" i="1" dirty="0"/>
              <a:t>Accès coalescents à la mémoire globale.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008798" y="2384881"/>
            <a:ext cx="439216" cy="417830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7" name="Rectangle 166"/>
          <p:cNvSpPr/>
          <p:nvPr/>
        </p:nvSpPr>
        <p:spPr bwMode="auto">
          <a:xfrm>
            <a:off x="2991186" y="5319207"/>
            <a:ext cx="428686" cy="424482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6" name="Titre 1"/>
          <p:cNvSpPr>
            <a:spLocks noGrp="1"/>
          </p:cNvSpPr>
          <p:nvPr>
            <p:ph type="title"/>
          </p:nvPr>
        </p:nvSpPr>
        <p:spPr>
          <a:xfrm>
            <a:off x="683568" y="25903"/>
            <a:ext cx="7772400" cy="810809"/>
          </a:xfrm>
        </p:spPr>
        <p:txBody>
          <a:bodyPr/>
          <a:lstStyle/>
          <a:p>
            <a:r>
              <a:rPr lang="fr-FR" dirty="0"/>
              <a:t>TP CUDA 2 : </a:t>
            </a:r>
            <a:r>
              <a:rPr lang="fr-FR" i="1" dirty="0" err="1"/>
              <a:t>shared</a:t>
            </a:r>
            <a:r>
              <a:rPr lang="fr-FR" i="1" dirty="0"/>
              <a:t> memory</a:t>
            </a:r>
          </a:p>
        </p:txBody>
      </p:sp>
      <p:sp>
        <p:nvSpPr>
          <p:cNvPr id="149" name="ZoneTexte 148"/>
          <p:cNvSpPr txBox="1"/>
          <p:nvPr/>
        </p:nvSpPr>
        <p:spPr>
          <a:xfrm>
            <a:off x="0" y="1780652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Step</a:t>
            </a:r>
            <a:r>
              <a:rPr lang="fr-FR" b="1" dirty="0"/>
              <a:t> 1.a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0" y="941819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fr-FR" b="1" dirty="0"/>
              <a:t>Blocs 2D de threads (</a:t>
            </a:r>
            <a:r>
              <a:rPr lang="fr-FR" b="1" i="1" dirty="0" err="1"/>
              <a:t>kernel</a:t>
            </a:r>
            <a:r>
              <a:rPr lang="fr-FR" b="1" i="1" dirty="0"/>
              <a:t> k3</a:t>
            </a:r>
            <a:r>
              <a:rPr lang="fr-FR" b="1" dirty="0"/>
              <a:t>)</a:t>
            </a:r>
          </a:p>
          <a:p>
            <a:pPr algn="l"/>
            <a:r>
              <a:rPr lang="fr-FR" i="1" dirty="0" err="1"/>
              <a:t>MatrixSide</a:t>
            </a:r>
            <a:r>
              <a:rPr lang="fr-FR" i="1" dirty="0"/>
              <a:t> = </a:t>
            </a:r>
            <a:r>
              <a:rPr lang="fr-FR" i="1" dirty="0" err="1"/>
              <a:t>k.BlockSize_xy</a:t>
            </a:r>
            <a:endParaRPr lang="fr-FR" i="1" dirty="0"/>
          </a:p>
        </p:txBody>
      </p:sp>
      <p:grpSp>
        <p:nvGrpSpPr>
          <p:cNvPr id="152" name="Groupe 151"/>
          <p:cNvGrpSpPr/>
          <p:nvPr/>
        </p:nvGrpSpPr>
        <p:grpSpPr>
          <a:xfrm>
            <a:off x="4139952" y="3035073"/>
            <a:ext cx="424880" cy="410263"/>
            <a:chOff x="6732240" y="4437112"/>
            <a:chExt cx="432048" cy="414044"/>
          </a:xfrm>
          <a:solidFill>
            <a:srgbClr val="00B0F0"/>
          </a:solidFill>
        </p:grpSpPr>
        <p:sp>
          <p:nvSpPr>
            <p:cNvPr id="158" name="Rectangle 157"/>
            <p:cNvSpPr/>
            <p:nvPr/>
          </p:nvSpPr>
          <p:spPr bwMode="auto">
            <a:xfrm>
              <a:off x="6732240" y="4437112"/>
              <a:ext cx="432048" cy="414044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9" name="Connecteur droit 158"/>
            <p:cNvCxnSpPr/>
            <p:nvPr/>
          </p:nvCxnSpPr>
          <p:spPr bwMode="auto">
            <a:xfrm flipV="1">
              <a:off x="6804248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0" name="Connecteur droit 159"/>
            <p:cNvCxnSpPr/>
            <p:nvPr/>
          </p:nvCxnSpPr>
          <p:spPr bwMode="auto">
            <a:xfrm flipV="1">
              <a:off x="6876256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1" name="Connecteur droit 160"/>
            <p:cNvCxnSpPr/>
            <p:nvPr/>
          </p:nvCxnSpPr>
          <p:spPr bwMode="auto">
            <a:xfrm flipV="1">
              <a:off x="6948264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2" name="Connecteur droit 161"/>
            <p:cNvCxnSpPr/>
            <p:nvPr/>
          </p:nvCxnSpPr>
          <p:spPr bwMode="auto">
            <a:xfrm flipV="1">
              <a:off x="7020272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3" name="Connecteur droit 162"/>
            <p:cNvCxnSpPr/>
            <p:nvPr/>
          </p:nvCxnSpPr>
          <p:spPr bwMode="auto">
            <a:xfrm flipV="1">
              <a:off x="7092280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4" name="Connecteur droit 163"/>
            <p:cNvCxnSpPr/>
            <p:nvPr/>
          </p:nvCxnSpPr>
          <p:spPr bwMode="auto">
            <a:xfrm>
              <a:off x="6732240" y="4509120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5" name="Connecteur droit 164"/>
            <p:cNvCxnSpPr/>
            <p:nvPr/>
          </p:nvCxnSpPr>
          <p:spPr bwMode="auto">
            <a:xfrm>
              <a:off x="6732240" y="4581128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6" name="Connecteur droit 165"/>
            <p:cNvCxnSpPr/>
            <p:nvPr/>
          </p:nvCxnSpPr>
          <p:spPr bwMode="auto">
            <a:xfrm>
              <a:off x="6732240" y="4653136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8" name="Connecteur droit 167"/>
            <p:cNvCxnSpPr/>
            <p:nvPr/>
          </p:nvCxnSpPr>
          <p:spPr bwMode="auto">
            <a:xfrm>
              <a:off x="6732240" y="4725144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9" name="Connecteur droit 168"/>
            <p:cNvCxnSpPr/>
            <p:nvPr/>
          </p:nvCxnSpPr>
          <p:spPr bwMode="auto">
            <a:xfrm>
              <a:off x="6732240" y="4797152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071138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à coins arrondis 149"/>
          <p:cNvSpPr/>
          <p:nvPr/>
        </p:nvSpPr>
        <p:spPr bwMode="auto">
          <a:xfrm>
            <a:off x="3352973" y="2460021"/>
            <a:ext cx="1363043" cy="1076988"/>
          </a:xfrm>
          <a:prstGeom prst="roundRect">
            <a:avLst>
              <a:gd name="adj" fmla="val 7823"/>
            </a:avLst>
          </a:prstGeom>
          <a:solidFill>
            <a:srgbClr val="CCFF99">
              <a:alpha val="5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8" name="Groupe 47"/>
          <p:cNvGrpSpPr/>
          <p:nvPr/>
        </p:nvGrpSpPr>
        <p:grpSpPr>
          <a:xfrm>
            <a:off x="5148064" y="4473113"/>
            <a:ext cx="1728192" cy="1692190"/>
            <a:chOff x="6012160" y="1268759"/>
            <a:chExt cx="1728192" cy="1692190"/>
          </a:xfrm>
        </p:grpSpPr>
        <p:sp>
          <p:nvSpPr>
            <p:cNvPr id="32" name="Rectangle 31"/>
            <p:cNvSpPr/>
            <p:nvPr/>
          </p:nvSpPr>
          <p:spPr bwMode="auto">
            <a:xfrm>
              <a:off x="6012160" y="1268759"/>
              <a:ext cx="1728192" cy="169218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4" name="Connecteur droit 33"/>
            <p:cNvCxnSpPr/>
            <p:nvPr/>
          </p:nvCxnSpPr>
          <p:spPr bwMode="auto">
            <a:xfrm>
              <a:off x="6876256" y="1268760"/>
              <a:ext cx="0" cy="169218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Connecteur droit 35"/>
            <p:cNvCxnSpPr/>
            <p:nvPr/>
          </p:nvCxnSpPr>
          <p:spPr bwMode="auto">
            <a:xfrm>
              <a:off x="6444208" y="1268760"/>
              <a:ext cx="0" cy="169218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Connecteur droit 36"/>
            <p:cNvCxnSpPr/>
            <p:nvPr/>
          </p:nvCxnSpPr>
          <p:spPr bwMode="auto">
            <a:xfrm>
              <a:off x="7308304" y="1268760"/>
              <a:ext cx="0" cy="169218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Connecteur droit 42"/>
            <p:cNvCxnSpPr>
              <a:stCxn id="32" idx="3"/>
              <a:endCxn id="32" idx="1"/>
            </p:cNvCxnSpPr>
            <p:nvPr/>
          </p:nvCxnSpPr>
          <p:spPr bwMode="auto">
            <a:xfrm flipH="1">
              <a:off x="6012160" y="2114854"/>
              <a:ext cx="17281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Connecteur droit 45"/>
            <p:cNvCxnSpPr/>
            <p:nvPr/>
          </p:nvCxnSpPr>
          <p:spPr bwMode="auto">
            <a:xfrm flipH="1">
              <a:off x="6012160" y="2539334"/>
              <a:ext cx="17281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Connecteur droit 46"/>
            <p:cNvCxnSpPr/>
            <p:nvPr/>
          </p:nvCxnSpPr>
          <p:spPr bwMode="auto">
            <a:xfrm flipH="1">
              <a:off x="6012160" y="1700808"/>
              <a:ext cx="17281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0" name="Groupe 49"/>
          <p:cNvGrpSpPr/>
          <p:nvPr/>
        </p:nvGrpSpPr>
        <p:grpSpPr>
          <a:xfrm>
            <a:off x="5148064" y="2384882"/>
            <a:ext cx="1728192" cy="1692190"/>
            <a:chOff x="6012160" y="1268759"/>
            <a:chExt cx="1728192" cy="1692190"/>
          </a:xfrm>
        </p:grpSpPr>
        <p:sp>
          <p:nvSpPr>
            <p:cNvPr id="51" name="Rectangle 50"/>
            <p:cNvSpPr/>
            <p:nvPr/>
          </p:nvSpPr>
          <p:spPr bwMode="auto">
            <a:xfrm>
              <a:off x="6012160" y="1268759"/>
              <a:ext cx="1728192" cy="169218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2" name="Connecteur droit 51"/>
            <p:cNvCxnSpPr/>
            <p:nvPr/>
          </p:nvCxnSpPr>
          <p:spPr bwMode="auto">
            <a:xfrm>
              <a:off x="6876256" y="1268760"/>
              <a:ext cx="0" cy="169218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Connecteur droit 52"/>
            <p:cNvCxnSpPr/>
            <p:nvPr/>
          </p:nvCxnSpPr>
          <p:spPr bwMode="auto">
            <a:xfrm>
              <a:off x="6444208" y="1268760"/>
              <a:ext cx="0" cy="169218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Connecteur droit 53"/>
            <p:cNvCxnSpPr/>
            <p:nvPr/>
          </p:nvCxnSpPr>
          <p:spPr bwMode="auto">
            <a:xfrm>
              <a:off x="7308304" y="1268760"/>
              <a:ext cx="0" cy="169218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Connecteur droit 54"/>
            <p:cNvCxnSpPr>
              <a:stCxn id="51" idx="3"/>
              <a:endCxn id="51" idx="1"/>
            </p:cNvCxnSpPr>
            <p:nvPr/>
          </p:nvCxnSpPr>
          <p:spPr bwMode="auto">
            <a:xfrm flipH="1">
              <a:off x="6012160" y="2114854"/>
              <a:ext cx="17281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Connecteur droit 55"/>
            <p:cNvCxnSpPr/>
            <p:nvPr/>
          </p:nvCxnSpPr>
          <p:spPr bwMode="auto">
            <a:xfrm flipH="1">
              <a:off x="6012160" y="2539334"/>
              <a:ext cx="17281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Connecteur droit 56"/>
            <p:cNvCxnSpPr/>
            <p:nvPr/>
          </p:nvCxnSpPr>
          <p:spPr bwMode="auto">
            <a:xfrm flipH="1">
              <a:off x="6012160" y="1700808"/>
              <a:ext cx="17281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8" name="Groupe 57"/>
          <p:cNvGrpSpPr/>
          <p:nvPr/>
        </p:nvGrpSpPr>
        <p:grpSpPr>
          <a:xfrm>
            <a:off x="2987824" y="4473114"/>
            <a:ext cx="1728192" cy="1692190"/>
            <a:chOff x="6012160" y="1268759"/>
            <a:chExt cx="1728192" cy="1692190"/>
          </a:xfrm>
        </p:grpSpPr>
        <p:sp>
          <p:nvSpPr>
            <p:cNvPr id="59" name="Rectangle 58"/>
            <p:cNvSpPr/>
            <p:nvPr/>
          </p:nvSpPr>
          <p:spPr bwMode="auto">
            <a:xfrm>
              <a:off x="6012160" y="1268759"/>
              <a:ext cx="1728192" cy="169218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0" name="Connecteur droit 59"/>
            <p:cNvCxnSpPr/>
            <p:nvPr/>
          </p:nvCxnSpPr>
          <p:spPr bwMode="auto">
            <a:xfrm>
              <a:off x="6876256" y="1268760"/>
              <a:ext cx="0" cy="169218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Connecteur droit 60"/>
            <p:cNvCxnSpPr/>
            <p:nvPr/>
          </p:nvCxnSpPr>
          <p:spPr bwMode="auto">
            <a:xfrm>
              <a:off x="6444208" y="1268760"/>
              <a:ext cx="0" cy="169218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Connecteur droit 61"/>
            <p:cNvCxnSpPr/>
            <p:nvPr/>
          </p:nvCxnSpPr>
          <p:spPr bwMode="auto">
            <a:xfrm>
              <a:off x="7308304" y="1268760"/>
              <a:ext cx="0" cy="169218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Connecteur droit 62"/>
            <p:cNvCxnSpPr>
              <a:stCxn id="59" idx="3"/>
              <a:endCxn id="59" idx="1"/>
            </p:cNvCxnSpPr>
            <p:nvPr/>
          </p:nvCxnSpPr>
          <p:spPr bwMode="auto">
            <a:xfrm flipH="1">
              <a:off x="6012160" y="2114854"/>
              <a:ext cx="17281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Connecteur droit 63"/>
            <p:cNvCxnSpPr/>
            <p:nvPr/>
          </p:nvCxnSpPr>
          <p:spPr bwMode="auto">
            <a:xfrm flipH="1">
              <a:off x="6012160" y="2539334"/>
              <a:ext cx="17281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Connecteur droit 64"/>
            <p:cNvCxnSpPr/>
            <p:nvPr/>
          </p:nvCxnSpPr>
          <p:spPr bwMode="auto">
            <a:xfrm flipH="1">
              <a:off x="6012160" y="1700808"/>
              <a:ext cx="17281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9" name="Groupe 98"/>
          <p:cNvGrpSpPr/>
          <p:nvPr/>
        </p:nvGrpSpPr>
        <p:grpSpPr>
          <a:xfrm>
            <a:off x="6019328" y="5319207"/>
            <a:ext cx="424880" cy="424482"/>
            <a:chOff x="6732240" y="4437112"/>
            <a:chExt cx="432048" cy="414044"/>
          </a:xfrm>
        </p:grpSpPr>
        <p:sp>
          <p:nvSpPr>
            <p:cNvPr id="86" name="Rectangle 85"/>
            <p:cNvSpPr/>
            <p:nvPr/>
          </p:nvSpPr>
          <p:spPr bwMode="auto">
            <a:xfrm>
              <a:off x="6732240" y="4437112"/>
              <a:ext cx="432048" cy="414044"/>
            </a:xfrm>
            <a:prstGeom prst="rect">
              <a:avLst/>
            </a:prstGeom>
            <a:solidFill>
              <a:srgbClr val="FFCC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8" name="Connecteur droit 87"/>
            <p:cNvCxnSpPr/>
            <p:nvPr/>
          </p:nvCxnSpPr>
          <p:spPr bwMode="auto">
            <a:xfrm flipV="1">
              <a:off x="6804248" y="4437112"/>
              <a:ext cx="0" cy="4140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Connecteur droit 88"/>
            <p:cNvCxnSpPr/>
            <p:nvPr/>
          </p:nvCxnSpPr>
          <p:spPr bwMode="auto">
            <a:xfrm flipV="1">
              <a:off x="6876256" y="4437112"/>
              <a:ext cx="0" cy="4140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Connecteur droit 89"/>
            <p:cNvCxnSpPr/>
            <p:nvPr/>
          </p:nvCxnSpPr>
          <p:spPr bwMode="auto">
            <a:xfrm flipV="1">
              <a:off x="6948264" y="4437112"/>
              <a:ext cx="0" cy="4140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Connecteur droit 90"/>
            <p:cNvCxnSpPr/>
            <p:nvPr/>
          </p:nvCxnSpPr>
          <p:spPr bwMode="auto">
            <a:xfrm flipV="1">
              <a:off x="7020272" y="4437112"/>
              <a:ext cx="0" cy="4140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Connecteur droit 91"/>
            <p:cNvCxnSpPr/>
            <p:nvPr/>
          </p:nvCxnSpPr>
          <p:spPr bwMode="auto">
            <a:xfrm flipV="1">
              <a:off x="7092280" y="4437112"/>
              <a:ext cx="0" cy="4140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Connecteur droit 93"/>
            <p:cNvCxnSpPr/>
            <p:nvPr/>
          </p:nvCxnSpPr>
          <p:spPr bwMode="auto">
            <a:xfrm>
              <a:off x="6732240" y="4509120"/>
              <a:ext cx="43204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Connecteur droit 94"/>
            <p:cNvCxnSpPr/>
            <p:nvPr/>
          </p:nvCxnSpPr>
          <p:spPr bwMode="auto">
            <a:xfrm>
              <a:off x="6732240" y="4581128"/>
              <a:ext cx="43204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Connecteur droit 95"/>
            <p:cNvCxnSpPr/>
            <p:nvPr/>
          </p:nvCxnSpPr>
          <p:spPr bwMode="auto">
            <a:xfrm>
              <a:off x="6732240" y="4653136"/>
              <a:ext cx="43204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Connecteur droit 96"/>
            <p:cNvCxnSpPr/>
            <p:nvPr/>
          </p:nvCxnSpPr>
          <p:spPr bwMode="auto">
            <a:xfrm>
              <a:off x="6732240" y="4725144"/>
              <a:ext cx="43204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Connecteur droit 97"/>
            <p:cNvCxnSpPr/>
            <p:nvPr/>
          </p:nvCxnSpPr>
          <p:spPr bwMode="auto">
            <a:xfrm>
              <a:off x="6732240" y="4797152"/>
              <a:ext cx="43204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4" name="Groupe 123"/>
          <p:cNvGrpSpPr/>
          <p:nvPr/>
        </p:nvGrpSpPr>
        <p:grpSpPr>
          <a:xfrm>
            <a:off x="3639480" y="3018735"/>
            <a:ext cx="424880" cy="424482"/>
            <a:chOff x="6732240" y="4437112"/>
            <a:chExt cx="432048" cy="414044"/>
          </a:xfrm>
          <a:solidFill>
            <a:srgbClr val="92D050"/>
          </a:solidFill>
        </p:grpSpPr>
        <p:sp>
          <p:nvSpPr>
            <p:cNvPr id="125" name="Rectangle 124"/>
            <p:cNvSpPr/>
            <p:nvPr/>
          </p:nvSpPr>
          <p:spPr bwMode="auto">
            <a:xfrm>
              <a:off x="6732240" y="4437112"/>
              <a:ext cx="432048" cy="414044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6" name="Connecteur droit 125"/>
            <p:cNvCxnSpPr/>
            <p:nvPr/>
          </p:nvCxnSpPr>
          <p:spPr bwMode="auto">
            <a:xfrm flipV="1">
              <a:off x="6804248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7" name="Connecteur droit 126"/>
            <p:cNvCxnSpPr/>
            <p:nvPr/>
          </p:nvCxnSpPr>
          <p:spPr bwMode="auto">
            <a:xfrm flipV="1">
              <a:off x="6876256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8" name="Connecteur droit 127"/>
            <p:cNvCxnSpPr/>
            <p:nvPr/>
          </p:nvCxnSpPr>
          <p:spPr bwMode="auto">
            <a:xfrm flipV="1">
              <a:off x="6948264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Connecteur droit 128"/>
            <p:cNvCxnSpPr/>
            <p:nvPr/>
          </p:nvCxnSpPr>
          <p:spPr bwMode="auto">
            <a:xfrm flipV="1">
              <a:off x="7020272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Connecteur droit 129"/>
            <p:cNvCxnSpPr/>
            <p:nvPr/>
          </p:nvCxnSpPr>
          <p:spPr bwMode="auto">
            <a:xfrm flipV="1">
              <a:off x="7092280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Connecteur droit 130"/>
            <p:cNvCxnSpPr/>
            <p:nvPr/>
          </p:nvCxnSpPr>
          <p:spPr bwMode="auto">
            <a:xfrm>
              <a:off x="6732240" y="4509120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Connecteur droit 131"/>
            <p:cNvCxnSpPr/>
            <p:nvPr/>
          </p:nvCxnSpPr>
          <p:spPr bwMode="auto">
            <a:xfrm>
              <a:off x="6732240" y="4581128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Connecteur droit 132"/>
            <p:cNvCxnSpPr/>
            <p:nvPr/>
          </p:nvCxnSpPr>
          <p:spPr bwMode="auto">
            <a:xfrm>
              <a:off x="6732240" y="4653136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4" name="Connecteur droit 133"/>
            <p:cNvCxnSpPr/>
            <p:nvPr/>
          </p:nvCxnSpPr>
          <p:spPr bwMode="auto">
            <a:xfrm>
              <a:off x="6732240" y="4725144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Connecteur droit 134"/>
            <p:cNvCxnSpPr/>
            <p:nvPr/>
          </p:nvCxnSpPr>
          <p:spPr bwMode="auto">
            <a:xfrm>
              <a:off x="6732240" y="4797152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7" name="Groupe 136"/>
          <p:cNvGrpSpPr/>
          <p:nvPr/>
        </p:nvGrpSpPr>
        <p:grpSpPr>
          <a:xfrm>
            <a:off x="4139952" y="2537282"/>
            <a:ext cx="424880" cy="432047"/>
            <a:chOff x="6732240" y="4437112"/>
            <a:chExt cx="432048" cy="414044"/>
          </a:xfrm>
          <a:solidFill>
            <a:srgbClr val="92D050"/>
          </a:solidFill>
        </p:grpSpPr>
        <p:sp>
          <p:nvSpPr>
            <p:cNvPr id="138" name="Rectangle 137"/>
            <p:cNvSpPr/>
            <p:nvPr/>
          </p:nvSpPr>
          <p:spPr bwMode="auto">
            <a:xfrm>
              <a:off x="6732240" y="4437112"/>
              <a:ext cx="432048" cy="414044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9" name="Connecteur droit 138"/>
            <p:cNvCxnSpPr/>
            <p:nvPr/>
          </p:nvCxnSpPr>
          <p:spPr bwMode="auto">
            <a:xfrm flipV="1">
              <a:off x="6804248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Connecteur droit 139"/>
            <p:cNvCxnSpPr/>
            <p:nvPr/>
          </p:nvCxnSpPr>
          <p:spPr bwMode="auto">
            <a:xfrm flipV="1">
              <a:off x="6876256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1" name="Connecteur droit 140"/>
            <p:cNvCxnSpPr/>
            <p:nvPr/>
          </p:nvCxnSpPr>
          <p:spPr bwMode="auto">
            <a:xfrm flipV="1">
              <a:off x="6948264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Connecteur droit 141"/>
            <p:cNvCxnSpPr/>
            <p:nvPr/>
          </p:nvCxnSpPr>
          <p:spPr bwMode="auto">
            <a:xfrm flipV="1">
              <a:off x="7020272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Connecteur droit 142"/>
            <p:cNvCxnSpPr/>
            <p:nvPr/>
          </p:nvCxnSpPr>
          <p:spPr bwMode="auto">
            <a:xfrm flipV="1">
              <a:off x="7092280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Connecteur droit 143"/>
            <p:cNvCxnSpPr/>
            <p:nvPr/>
          </p:nvCxnSpPr>
          <p:spPr bwMode="auto">
            <a:xfrm>
              <a:off x="6732240" y="4509120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Connecteur droit 144"/>
            <p:cNvCxnSpPr/>
            <p:nvPr/>
          </p:nvCxnSpPr>
          <p:spPr bwMode="auto">
            <a:xfrm>
              <a:off x="6732240" y="4581128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Connecteur droit 145"/>
            <p:cNvCxnSpPr/>
            <p:nvPr/>
          </p:nvCxnSpPr>
          <p:spPr bwMode="auto">
            <a:xfrm>
              <a:off x="6732240" y="4653136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Connecteur droit 146"/>
            <p:cNvCxnSpPr/>
            <p:nvPr/>
          </p:nvCxnSpPr>
          <p:spPr bwMode="auto">
            <a:xfrm>
              <a:off x="6732240" y="4725144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Connecteur droit 147"/>
            <p:cNvCxnSpPr/>
            <p:nvPr/>
          </p:nvCxnSpPr>
          <p:spPr bwMode="auto">
            <a:xfrm>
              <a:off x="6732240" y="4797152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1" name="ZoneTexte 150"/>
          <p:cNvSpPr txBox="1"/>
          <p:nvPr/>
        </p:nvSpPr>
        <p:spPr>
          <a:xfrm>
            <a:off x="2315510" y="2384881"/>
            <a:ext cx="10374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2000" i="1" dirty="0" err="1"/>
              <a:t>Shared</a:t>
            </a:r>
            <a:endParaRPr lang="fr-FR" sz="2000" i="1" dirty="0"/>
          </a:p>
          <a:p>
            <a:pPr algn="r"/>
            <a:r>
              <a:rPr lang="fr-FR" sz="2000" i="1" dirty="0"/>
              <a:t>memory</a:t>
            </a:r>
          </a:p>
        </p:txBody>
      </p:sp>
      <p:sp>
        <p:nvSpPr>
          <p:cNvPr id="153" name="ZoneTexte 152"/>
          <p:cNvSpPr txBox="1"/>
          <p:nvPr/>
        </p:nvSpPr>
        <p:spPr>
          <a:xfrm>
            <a:off x="6846445" y="2240865"/>
            <a:ext cx="38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</a:t>
            </a:r>
          </a:p>
        </p:txBody>
      </p:sp>
      <p:sp>
        <p:nvSpPr>
          <p:cNvPr id="154" name="ZoneTexte 153"/>
          <p:cNvSpPr txBox="1"/>
          <p:nvPr/>
        </p:nvSpPr>
        <p:spPr>
          <a:xfrm>
            <a:off x="2868372" y="4083456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</a:t>
            </a:r>
          </a:p>
        </p:txBody>
      </p:sp>
      <p:sp>
        <p:nvSpPr>
          <p:cNvPr id="155" name="ZoneTexte 154"/>
          <p:cNvSpPr txBox="1"/>
          <p:nvPr/>
        </p:nvSpPr>
        <p:spPr>
          <a:xfrm>
            <a:off x="6846445" y="4329097"/>
            <a:ext cx="38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</a:t>
            </a:r>
          </a:p>
        </p:txBody>
      </p:sp>
      <p:grpSp>
        <p:nvGrpSpPr>
          <p:cNvPr id="136" name="Groupe 135"/>
          <p:cNvGrpSpPr/>
          <p:nvPr/>
        </p:nvGrpSpPr>
        <p:grpSpPr>
          <a:xfrm>
            <a:off x="4139952" y="3035073"/>
            <a:ext cx="424880" cy="410263"/>
            <a:chOff x="6732240" y="4437112"/>
            <a:chExt cx="432048" cy="414044"/>
          </a:xfrm>
          <a:solidFill>
            <a:srgbClr val="00B0F0"/>
          </a:solidFill>
        </p:grpSpPr>
        <p:sp>
          <p:nvSpPr>
            <p:cNvPr id="149" name="Rectangle 148"/>
            <p:cNvSpPr/>
            <p:nvPr/>
          </p:nvSpPr>
          <p:spPr bwMode="auto">
            <a:xfrm>
              <a:off x="6732240" y="4437112"/>
              <a:ext cx="432048" cy="414044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6" name="Connecteur droit 155"/>
            <p:cNvCxnSpPr/>
            <p:nvPr/>
          </p:nvCxnSpPr>
          <p:spPr bwMode="auto">
            <a:xfrm flipV="1">
              <a:off x="6804248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7" name="Connecteur droit 156"/>
            <p:cNvCxnSpPr/>
            <p:nvPr/>
          </p:nvCxnSpPr>
          <p:spPr bwMode="auto">
            <a:xfrm flipV="1">
              <a:off x="6876256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8" name="Connecteur droit 157"/>
            <p:cNvCxnSpPr/>
            <p:nvPr/>
          </p:nvCxnSpPr>
          <p:spPr bwMode="auto">
            <a:xfrm flipV="1">
              <a:off x="6948264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9" name="Connecteur droit 158"/>
            <p:cNvCxnSpPr/>
            <p:nvPr/>
          </p:nvCxnSpPr>
          <p:spPr bwMode="auto">
            <a:xfrm flipV="1">
              <a:off x="7020272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0" name="Connecteur droit 159"/>
            <p:cNvCxnSpPr/>
            <p:nvPr/>
          </p:nvCxnSpPr>
          <p:spPr bwMode="auto">
            <a:xfrm flipV="1">
              <a:off x="7092280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1" name="Connecteur droit 160"/>
            <p:cNvCxnSpPr/>
            <p:nvPr/>
          </p:nvCxnSpPr>
          <p:spPr bwMode="auto">
            <a:xfrm>
              <a:off x="6732240" y="4509120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2" name="Connecteur droit 161"/>
            <p:cNvCxnSpPr/>
            <p:nvPr/>
          </p:nvCxnSpPr>
          <p:spPr bwMode="auto">
            <a:xfrm>
              <a:off x="6732240" y="4581128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3" name="Connecteur droit 162"/>
            <p:cNvCxnSpPr/>
            <p:nvPr/>
          </p:nvCxnSpPr>
          <p:spPr bwMode="auto">
            <a:xfrm>
              <a:off x="6732240" y="4653136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4" name="Connecteur droit 163"/>
            <p:cNvCxnSpPr/>
            <p:nvPr/>
          </p:nvCxnSpPr>
          <p:spPr bwMode="auto">
            <a:xfrm>
              <a:off x="6732240" y="4725144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5" name="Connecteur droit 164"/>
            <p:cNvCxnSpPr/>
            <p:nvPr/>
          </p:nvCxnSpPr>
          <p:spPr bwMode="auto">
            <a:xfrm>
              <a:off x="6732240" y="4797152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" name="ZoneTexte 2"/>
          <p:cNvSpPr txBox="1"/>
          <p:nvPr/>
        </p:nvSpPr>
        <p:spPr>
          <a:xfrm>
            <a:off x="179512" y="3537009"/>
            <a:ext cx="22866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dirty="0"/>
              <a:t>Accumulation d’un sous-produit de matrices, dans la </a:t>
            </a:r>
            <a:r>
              <a:rPr lang="fr-FR" sz="2000" i="1" dirty="0" err="1"/>
              <a:t>shared</a:t>
            </a:r>
            <a:r>
              <a:rPr lang="fr-FR" sz="2000" i="1" dirty="0"/>
              <a:t> memory</a:t>
            </a:r>
          </a:p>
        </p:txBody>
      </p:sp>
      <p:cxnSp>
        <p:nvCxnSpPr>
          <p:cNvPr id="5" name="Connecteur droit avec flèche 4"/>
          <p:cNvCxnSpPr>
            <a:stCxn id="3" idx="3"/>
          </p:cNvCxnSpPr>
          <p:nvPr/>
        </p:nvCxnSpPr>
        <p:spPr bwMode="auto">
          <a:xfrm flipV="1">
            <a:off x="2466208" y="3445345"/>
            <a:ext cx="1744557" cy="75338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66" name="Groupe 165"/>
          <p:cNvGrpSpPr/>
          <p:nvPr/>
        </p:nvGrpSpPr>
        <p:grpSpPr>
          <a:xfrm>
            <a:off x="3413741" y="5319206"/>
            <a:ext cx="438179" cy="424482"/>
            <a:chOff x="6732240" y="4437112"/>
            <a:chExt cx="432048" cy="414044"/>
          </a:xfrm>
          <a:solidFill>
            <a:srgbClr val="FF6600"/>
          </a:solidFill>
        </p:grpSpPr>
        <p:sp>
          <p:nvSpPr>
            <p:cNvPr id="167" name="Rectangle 166"/>
            <p:cNvSpPr/>
            <p:nvPr/>
          </p:nvSpPr>
          <p:spPr bwMode="auto">
            <a:xfrm>
              <a:off x="6732240" y="4437112"/>
              <a:ext cx="432048" cy="414044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8" name="Connecteur droit 167"/>
            <p:cNvCxnSpPr/>
            <p:nvPr/>
          </p:nvCxnSpPr>
          <p:spPr bwMode="auto">
            <a:xfrm flipV="1">
              <a:off x="6804248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9" name="Connecteur droit 168"/>
            <p:cNvCxnSpPr/>
            <p:nvPr/>
          </p:nvCxnSpPr>
          <p:spPr bwMode="auto">
            <a:xfrm flipV="1">
              <a:off x="6876256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0" name="Connecteur droit 169"/>
            <p:cNvCxnSpPr/>
            <p:nvPr/>
          </p:nvCxnSpPr>
          <p:spPr bwMode="auto">
            <a:xfrm flipV="1">
              <a:off x="6948264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1" name="Connecteur droit 170"/>
            <p:cNvCxnSpPr/>
            <p:nvPr/>
          </p:nvCxnSpPr>
          <p:spPr bwMode="auto">
            <a:xfrm flipV="1">
              <a:off x="7020272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2" name="Connecteur droit 171"/>
            <p:cNvCxnSpPr/>
            <p:nvPr/>
          </p:nvCxnSpPr>
          <p:spPr bwMode="auto">
            <a:xfrm flipV="1">
              <a:off x="7092280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3" name="Connecteur droit 172"/>
            <p:cNvCxnSpPr/>
            <p:nvPr/>
          </p:nvCxnSpPr>
          <p:spPr bwMode="auto">
            <a:xfrm>
              <a:off x="6732240" y="4509120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4" name="Connecteur droit 173"/>
            <p:cNvCxnSpPr/>
            <p:nvPr/>
          </p:nvCxnSpPr>
          <p:spPr bwMode="auto">
            <a:xfrm>
              <a:off x="6732240" y="4581128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5" name="Connecteur droit 174"/>
            <p:cNvCxnSpPr/>
            <p:nvPr/>
          </p:nvCxnSpPr>
          <p:spPr bwMode="auto">
            <a:xfrm>
              <a:off x="6732240" y="4653136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6" name="Connecteur droit 175"/>
            <p:cNvCxnSpPr/>
            <p:nvPr/>
          </p:nvCxnSpPr>
          <p:spPr bwMode="auto">
            <a:xfrm>
              <a:off x="6732240" y="4725144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7" name="Connecteur droit 176"/>
            <p:cNvCxnSpPr/>
            <p:nvPr/>
          </p:nvCxnSpPr>
          <p:spPr bwMode="auto">
            <a:xfrm>
              <a:off x="6732240" y="4797152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8" name="Rectangle 177"/>
          <p:cNvSpPr/>
          <p:nvPr/>
        </p:nvSpPr>
        <p:spPr bwMode="auto">
          <a:xfrm>
            <a:off x="2991186" y="5319207"/>
            <a:ext cx="428686" cy="424482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79" name="Groupe 178"/>
          <p:cNvGrpSpPr/>
          <p:nvPr/>
        </p:nvGrpSpPr>
        <p:grpSpPr>
          <a:xfrm>
            <a:off x="6008798" y="2802711"/>
            <a:ext cx="439216" cy="432047"/>
            <a:chOff x="6732240" y="4437112"/>
            <a:chExt cx="432048" cy="414044"/>
          </a:xfrm>
          <a:solidFill>
            <a:srgbClr val="FF6600"/>
          </a:solidFill>
        </p:grpSpPr>
        <p:sp>
          <p:nvSpPr>
            <p:cNvPr id="180" name="Rectangle 179"/>
            <p:cNvSpPr/>
            <p:nvPr/>
          </p:nvSpPr>
          <p:spPr bwMode="auto">
            <a:xfrm>
              <a:off x="6732240" y="4437112"/>
              <a:ext cx="432048" cy="414044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1" name="Connecteur droit 180"/>
            <p:cNvCxnSpPr/>
            <p:nvPr/>
          </p:nvCxnSpPr>
          <p:spPr bwMode="auto">
            <a:xfrm flipV="1">
              <a:off x="6804248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2" name="Connecteur droit 181"/>
            <p:cNvCxnSpPr/>
            <p:nvPr/>
          </p:nvCxnSpPr>
          <p:spPr bwMode="auto">
            <a:xfrm flipV="1">
              <a:off x="6876256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3" name="Connecteur droit 182"/>
            <p:cNvCxnSpPr/>
            <p:nvPr/>
          </p:nvCxnSpPr>
          <p:spPr bwMode="auto">
            <a:xfrm flipV="1">
              <a:off x="6948264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4" name="Connecteur droit 183"/>
            <p:cNvCxnSpPr/>
            <p:nvPr/>
          </p:nvCxnSpPr>
          <p:spPr bwMode="auto">
            <a:xfrm flipV="1">
              <a:off x="7020272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5" name="Connecteur droit 184"/>
            <p:cNvCxnSpPr/>
            <p:nvPr/>
          </p:nvCxnSpPr>
          <p:spPr bwMode="auto">
            <a:xfrm flipV="1">
              <a:off x="7092280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6" name="Connecteur droit 185"/>
            <p:cNvCxnSpPr/>
            <p:nvPr/>
          </p:nvCxnSpPr>
          <p:spPr bwMode="auto">
            <a:xfrm>
              <a:off x="6732240" y="4509120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7" name="Connecteur droit 186"/>
            <p:cNvCxnSpPr/>
            <p:nvPr/>
          </p:nvCxnSpPr>
          <p:spPr bwMode="auto">
            <a:xfrm>
              <a:off x="6732240" y="4581128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8" name="Connecteur droit 187"/>
            <p:cNvCxnSpPr/>
            <p:nvPr/>
          </p:nvCxnSpPr>
          <p:spPr bwMode="auto">
            <a:xfrm>
              <a:off x="6732240" y="4653136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9" name="Connecteur droit 188"/>
            <p:cNvCxnSpPr/>
            <p:nvPr/>
          </p:nvCxnSpPr>
          <p:spPr bwMode="auto">
            <a:xfrm>
              <a:off x="6732240" y="4725144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0" name="Connecteur droit 189"/>
            <p:cNvCxnSpPr/>
            <p:nvPr/>
          </p:nvCxnSpPr>
          <p:spPr bwMode="auto">
            <a:xfrm>
              <a:off x="6732240" y="4797152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1" name="Rectangle 190"/>
          <p:cNvSpPr/>
          <p:nvPr/>
        </p:nvSpPr>
        <p:spPr bwMode="auto">
          <a:xfrm>
            <a:off x="6008798" y="2384881"/>
            <a:ext cx="439216" cy="417830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0" name="Titre 1"/>
          <p:cNvSpPr>
            <a:spLocks noGrp="1"/>
          </p:cNvSpPr>
          <p:nvPr>
            <p:ph type="title"/>
          </p:nvPr>
        </p:nvSpPr>
        <p:spPr>
          <a:xfrm>
            <a:off x="683568" y="25903"/>
            <a:ext cx="7772400" cy="810809"/>
          </a:xfrm>
        </p:spPr>
        <p:txBody>
          <a:bodyPr/>
          <a:lstStyle/>
          <a:p>
            <a:r>
              <a:rPr lang="fr-FR" dirty="0"/>
              <a:t>TP CUDA 2 : </a:t>
            </a:r>
            <a:r>
              <a:rPr lang="fr-FR" i="1" dirty="0" err="1"/>
              <a:t>shared</a:t>
            </a:r>
            <a:r>
              <a:rPr lang="fr-FR" i="1" dirty="0"/>
              <a:t> memory</a:t>
            </a:r>
          </a:p>
        </p:txBody>
      </p:sp>
      <p:sp>
        <p:nvSpPr>
          <p:cNvPr id="111" name="ZoneTexte 110"/>
          <p:cNvSpPr txBox="1"/>
          <p:nvPr/>
        </p:nvSpPr>
        <p:spPr>
          <a:xfrm>
            <a:off x="-8817" y="1780652"/>
            <a:ext cx="1245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Step</a:t>
            </a:r>
            <a:r>
              <a:rPr lang="fr-FR" b="1" dirty="0"/>
              <a:t> 1.b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0" y="941819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fr-FR" b="1" dirty="0"/>
              <a:t>Blocs 2D de threads (</a:t>
            </a:r>
            <a:r>
              <a:rPr lang="fr-FR" b="1" i="1" dirty="0" err="1"/>
              <a:t>kernel</a:t>
            </a:r>
            <a:r>
              <a:rPr lang="fr-FR" b="1" i="1" dirty="0"/>
              <a:t> k3</a:t>
            </a:r>
            <a:r>
              <a:rPr lang="fr-FR" b="1" dirty="0"/>
              <a:t>)</a:t>
            </a:r>
          </a:p>
          <a:p>
            <a:pPr algn="l"/>
            <a:r>
              <a:rPr lang="fr-FR" i="1" dirty="0" err="1"/>
              <a:t>MatrixSide</a:t>
            </a:r>
            <a:r>
              <a:rPr lang="fr-FR" i="1" dirty="0"/>
              <a:t> = </a:t>
            </a:r>
            <a:r>
              <a:rPr lang="fr-FR" i="1" dirty="0" err="1"/>
              <a:t>k.BlockSize_xy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8936316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à coins arrondis 149"/>
          <p:cNvSpPr/>
          <p:nvPr/>
        </p:nvSpPr>
        <p:spPr bwMode="auto">
          <a:xfrm>
            <a:off x="3352973" y="2460021"/>
            <a:ext cx="1363043" cy="1076988"/>
          </a:xfrm>
          <a:prstGeom prst="roundRect">
            <a:avLst>
              <a:gd name="adj" fmla="val 7823"/>
            </a:avLst>
          </a:prstGeom>
          <a:solidFill>
            <a:srgbClr val="CCFF99">
              <a:alpha val="5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8" name="Groupe 47"/>
          <p:cNvGrpSpPr/>
          <p:nvPr/>
        </p:nvGrpSpPr>
        <p:grpSpPr>
          <a:xfrm>
            <a:off x="5148064" y="4473113"/>
            <a:ext cx="1728192" cy="1692190"/>
            <a:chOff x="6012160" y="1268759"/>
            <a:chExt cx="1728192" cy="1692190"/>
          </a:xfrm>
        </p:grpSpPr>
        <p:sp>
          <p:nvSpPr>
            <p:cNvPr id="32" name="Rectangle 31"/>
            <p:cNvSpPr/>
            <p:nvPr/>
          </p:nvSpPr>
          <p:spPr bwMode="auto">
            <a:xfrm>
              <a:off x="6012160" y="1268759"/>
              <a:ext cx="1728192" cy="169218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4" name="Connecteur droit 33"/>
            <p:cNvCxnSpPr/>
            <p:nvPr/>
          </p:nvCxnSpPr>
          <p:spPr bwMode="auto">
            <a:xfrm>
              <a:off x="6876256" y="1268760"/>
              <a:ext cx="0" cy="169218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Connecteur droit 35"/>
            <p:cNvCxnSpPr/>
            <p:nvPr/>
          </p:nvCxnSpPr>
          <p:spPr bwMode="auto">
            <a:xfrm>
              <a:off x="6444208" y="1268760"/>
              <a:ext cx="0" cy="169218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Connecteur droit 36"/>
            <p:cNvCxnSpPr/>
            <p:nvPr/>
          </p:nvCxnSpPr>
          <p:spPr bwMode="auto">
            <a:xfrm>
              <a:off x="7308304" y="1268760"/>
              <a:ext cx="0" cy="169218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Connecteur droit 42"/>
            <p:cNvCxnSpPr>
              <a:stCxn id="32" idx="3"/>
              <a:endCxn id="32" idx="1"/>
            </p:cNvCxnSpPr>
            <p:nvPr/>
          </p:nvCxnSpPr>
          <p:spPr bwMode="auto">
            <a:xfrm flipH="1">
              <a:off x="6012160" y="2114854"/>
              <a:ext cx="17281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Connecteur droit 45"/>
            <p:cNvCxnSpPr/>
            <p:nvPr/>
          </p:nvCxnSpPr>
          <p:spPr bwMode="auto">
            <a:xfrm flipH="1">
              <a:off x="6012160" y="2539334"/>
              <a:ext cx="17281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Connecteur droit 46"/>
            <p:cNvCxnSpPr/>
            <p:nvPr/>
          </p:nvCxnSpPr>
          <p:spPr bwMode="auto">
            <a:xfrm flipH="1">
              <a:off x="6012160" y="1700808"/>
              <a:ext cx="17281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0" name="Groupe 49"/>
          <p:cNvGrpSpPr/>
          <p:nvPr/>
        </p:nvGrpSpPr>
        <p:grpSpPr>
          <a:xfrm>
            <a:off x="5148064" y="2384882"/>
            <a:ext cx="1728192" cy="1692190"/>
            <a:chOff x="6012160" y="1268759"/>
            <a:chExt cx="1728192" cy="1692190"/>
          </a:xfrm>
        </p:grpSpPr>
        <p:sp>
          <p:nvSpPr>
            <p:cNvPr id="51" name="Rectangle 50"/>
            <p:cNvSpPr/>
            <p:nvPr/>
          </p:nvSpPr>
          <p:spPr bwMode="auto">
            <a:xfrm>
              <a:off x="6012160" y="1268759"/>
              <a:ext cx="1728192" cy="169218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2" name="Connecteur droit 51"/>
            <p:cNvCxnSpPr/>
            <p:nvPr/>
          </p:nvCxnSpPr>
          <p:spPr bwMode="auto">
            <a:xfrm>
              <a:off x="6876256" y="1268760"/>
              <a:ext cx="0" cy="169218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Connecteur droit 52"/>
            <p:cNvCxnSpPr/>
            <p:nvPr/>
          </p:nvCxnSpPr>
          <p:spPr bwMode="auto">
            <a:xfrm>
              <a:off x="6444208" y="1268760"/>
              <a:ext cx="0" cy="169218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Connecteur droit 53"/>
            <p:cNvCxnSpPr/>
            <p:nvPr/>
          </p:nvCxnSpPr>
          <p:spPr bwMode="auto">
            <a:xfrm>
              <a:off x="7308304" y="1268760"/>
              <a:ext cx="0" cy="169218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Connecteur droit 54"/>
            <p:cNvCxnSpPr>
              <a:stCxn id="51" idx="3"/>
              <a:endCxn id="51" idx="1"/>
            </p:cNvCxnSpPr>
            <p:nvPr/>
          </p:nvCxnSpPr>
          <p:spPr bwMode="auto">
            <a:xfrm flipH="1">
              <a:off x="6012160" y="2114854"/>
              <a:ext cx="17281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Connecteur droit 55"/>
            <p:cNvCxnSpPr/>
            <p:nvPr/>
          </p:nvCxnSpPr>
          <p:spPr bwMode="auto">
            <a:xfrm flipH="1">
              <a:off x="6012160" y="2539334"/>
              <a:ext cx="17281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Connecteur droit 56"/>
            <p:cNvCxnSpPr/>
            <p:nvPr/>
          </p:nvCxnSpPr>
          <p:spPr bwMode="auto">
            <a:xfrm flipH="1">
              <a:off x="6012160" y="1700808"/>
              <a:ext cx="17281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8" name="Groupe 57"/>
          <p:cNvGrpSpPr/>
          <p:nvPr/>
        </p:nvGrpSpPr>
        <p:grpSpPr>
          <a:xfrm>
            <a:off x="2987824" y="4473114"/>
            <a:ext cx="1728192" cy="1692190"/>
            <a:chOff x="6012160" y="1268759"/>
            <a:chExt cx="1728192" cy="1692190"/>
          </a:xfrm>
        </p:grpSpPr>
        <p:sp>
          <p:nvSpPr>
            <p:cNvPr id="59" name="Rectangle 58"/>
            <p:cNvSpPr/>
            <p:nvPr/>
          </p:nvSpPr>
          <p:spPr bwMode="auto">
            <a:xfrm>
              <a:off x="6012160" y="1268759"/>
              <a:ext cx="1728192" cy="169218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0" name="Connecteur droit 59"/>
            <p:cNvCxnSpPr/>
            <p:nvPr/>
          </p:nvCxnSpPr>
          <p:spPr bwMode="auto">
            <a:xfrm>
              <a:off x="6876256" y="1268760"/>
              <a:ext cx="0" cy="169218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Connecteur droit 60"/>
            <p:cNvCxnSpPr/>
            <p:nvPr/>
          </p:nvCxnSpPr>
          <p:spPr bwMode="auto">
            <a:xfrm>
              <a:off x="6444208" y="1268760"/>
              <a:ext cx="0" cy="169218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Connecteur droit 61"/>
            <p:cNvCxnSpPr/>
            <p:nvPr/>
          </p:nvCxnSpPr>
          <p:spPr bwMode="auto">
            <a:xfrm>
              <a:off x="7308304" y="1268760"/>
              <a:ext cx="0" cy="169218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Connecteur droit 62"/>
            <p:cNvCxnSpPr>
              <a:stCxn id="59" idx="3"/>
              <a:endCxn id="59" idx="1"/>
            </p:cNvCxnSpPr>
            <p:nvPr/>
          </p:nvCxnSpPr>
          <p:spPr bwMode="auto">
            <a:xfrm flipH="1">
              <a:off x="6012160" y="2114854"/>
              <a:ext cx="17281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Connecteur droit 63"/>
            <p:cNvCxnSpPr/>
            <p:nvPr/>
          </p:nvCxnSpPr>
          <p:spPr bwMode="auto">
            <a:xfrm flipH="1">
              <a:off x="6012160" y="2539334"/>
              <a:ext cx="17281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Connecteur droit 64"/>
            <p:cNvCxnSpPr/>
            <p:nvPr/>
          </p:nvCxnSpPr>
          <p:spPr bwMode="auto">
            <a:xfrm flipH="1">
              <a:off x="6012160" y="1700808"/>
              <a:ext cx="17281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9" name="Groupe 98"/>
          <p:cNvGrpSpPr/>
          <p:nvPr/>
        </p:nvGrpSpPr>
        <p:grpSpPr>
          <a:xfrm>
            <a:off x="6019328" y="5319207"/>
            <a:ext cx="424880" cy="424482"/>
            <a:chOff x="6732240" y="4437112"/>
            <a:chExt cx="432048" cy="414044"/>
          </a:xfrm>
        </p:grpSpPr>
        <p:sp>
          <p:nvSpPr>
            <p:cNvPr id="86" name="Rectangle 85"/>
            <p:cNvSpPr/>
            <p:nvPr/>
          </p:nvSpPr>
          <p:spPr bwMode="auto">
            <a:xfrm>
              <a:off x="6732240" y="4437112"/>
              <a:ext cx="432048" cy="414044"/>
            </a:xfrm>
            <a:prstGeom prst="rect">
              <a:avLst/>
            </a:prstGeom>
            <a:solidFill>
              <a:srgbClr val="FFCC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8" name="Connecteur droit 87"/>
            <p:cNvCxnSpPr/>
            <p:nvPr/>
          </p:nvCxnSpPr>
          <p:spPr bwMode="auto">
            <a:xfrm flipV="1">
              <a:off x="6804248" y="4437112"/>
              <a:ext cx="0" cy="4140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Connecteur droit 88"/>
            <p:cNvCxnSpPr/>
            <p:nvPr/>
          </p:nvCxnSpPr>
          <p:spPr bwMode="auto">
            <a:xfrm flipV="1">
              <a:off x="6876256" y="4437112"/>
              <a:ext cx="0" cy="4140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Connecteur droit 89"/>
            <p:cNvCxnSpPr/>
            <p:nvPr/>
          </p:nvCxnSpPr>
          <p:spPr bwMode="auto">
            <a:xfrm flipV="1">
              <a:off x="6948264" y="4437112"/>
              <a:ext cx="0" cy="4140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Connecteur droit 90"/>
            <p:cNvCxnSpPr/>
            <p:nvPr/>
          </p:nvCxnSpPr>
          <p:spPr bwMode="auto">
            <a:xfrm flipV="1">
              <a:off x="7020272" y="4437112"/>
              <a:ext cx="0" cy="4140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Connecteur droit 91"/>
            <p:cNvCxnSpPr/>
            <p:nvPr/>
          </p:nvCxnSpPr>
          <p:spPr bwMode="auto">
            <a:xfrm flipV="1">
              <a:off x="7092280" y="4437112"/>
              <a:ext cx="0" cy="4140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Connecteur droit 93"/>
            <p:cNvCxnSpPr/>
            <p:nvPr/>
          </p:nvCxnSpPr>
          <p:spPr bwMode="auto">
            <a:xfrm>
              <a:off x="6732240" y="4509120"/>
              <a:ext cx="43204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Connecteur droit 94"/>
            <p:cNvCxnSpPr/>
            <p:nvPr/>
          </p:nvCxnSpPr>
          <p:spPr bwMode="auto">
            <a:xfrm>
              <a:off x="6732240" y="4581128"/>
              <a:ext cx="43204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Connecteur droit 95"/>
            <p:cNvCxnSpPr/>
            <p:nvPr/>
          </p:nvCxnSpPr>
          <p:spPr bwMode="auto">
            <a:xfrm>
              <a:off x="6732240" y="4653136"/>
              <a:ext cx="43204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Connecteur droit 96"/>
            <p:cNvCxnSpPr/>
            <p:nvPr/>
          </p:nvCxnSpPr>
          <p:spPr bwMode="auto">
            <a:xfrm>
              <a:off x="6732240" y="4725144"/>
              <a:ext cx="43204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Connecteur droit 97"/>
            <p:cNvCxnSpPr/>
            <p:nvPr/>
          </p:nvCxnSpPr>
          <p:spPr bwMode="auto">
            <a:xfrm>
              <a:off x="6732240" y="4797152"/>
              <a:ext cx="43204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4" name="Groupe 123"/>
          <p:cNvGrpSpPr/>
          <p:nvPr/>
        </p:nvGrpSpPr>
        <p:grpSpPr>
          <a:xfrm>
            <a:off x="3639480" y="3018735"/>
            <a:ext cx="424880" cy="424482"/>
            <a:chOff x="6732240" y="4437112"/>
            <a:chExt cx="432048" cy="414044"/>
          </a:xfrm>
          <a:solidFill>
            <a:srgbClr val="92D050"/>
          </a:solidFill>
        </p:grpSpPr>
        <p:sp>
          <p:nvSpPr>
            <p:cNvPr id="125" name="Rectangle 124"/>
            <p:cNvSpPr/>
            <p:nvPr/>
          </p:nvSpPr>
          <p:spPr bwMode="auto">
            <a:xfrm>
              <a:off x="6732240" y="4437112"/>
              <a:ext cx="432048" cy="414044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6" name="Connecteur droit 125"/>
            <p:cNvCxnSpPr/>
            <p:nvPr/>
          </p:nvCxnSpPr>
          <p:spPr bwMode="auto">
            <a:xfrm flipV="1">
              <a:off x="6804248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7" name="Connecteur droit 126"/>
            <p:cNvCxnSpPr/>
            <p:nvPr/>
          </p:nvCxnSpPr>
          <p:spPr bwMode="auto">
            <a:xfrm flipV="1">
              <a:off x="6876256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8" name="Connecteur droit 127"/>
            <p:cNvCxnSpPr/>
            <p:nvPr/>
          </p:nvCxnSpPr>
          <p:spPr bwMode="auto">
            <a:xfrm flipV="1">
              <a:off x="6948264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Connecteur droit 128"/>
            <p:cNvCxnSpPr/>
            <p:nvPr/>
          </p:nvCxnSpPr>
          <p:spPr bwMode="auto">
            <a:xfrm flipV="1">
              <a:off x="7020272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Connecteur droit 129"/>
            <p:cNvCxnSpPr/>
            <p:nvPr/>
          </p:nvCxnSpPr>
          <p:spPr bwMode="auto">
            <a:xfrm flipV="1">
              <a:off x="7092280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Connecteur droit 130"/>
            <p:cNvCxnSpPr/>
            <p:nvPr/>
          </p:nvCxnSpPr>
          <p:spPr bwMode="auto">
            <a:xfrm>
              <a:off x="6732240" y="4509120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Connecteur droit 131"/>
            <p:cNvCxnSpPr/>
            <p:nvPr/>
          </p:nvCxnSpPr>
          <p:spPr bwMode="auto">
            <a:xfrm>
              <a:off x="6732240" y="4581128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Connecteur droit 132"/>
            <p:cNvCxnSpPr/>
            <p:nvPr/>
          </p:nvCxnSpPr>
          <p:spPr bwMode="auto">
            <a:xfrm>
              <a:off x="6732240" y="4653136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4" name="Connecteur droit 133"/>
            <p:cNvCxnSpPr/>
            <p:nvPr/>
          </p:nvCxnSpPr>
          <p:spPr bwMode="auto">
            <a:xfrm>
              <a:off x="6732240" y="4725144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Connecteur droit 134"/>
            <p:cNvCxnSpPr/>
            <p:nvPr/>
          </p:nvCxnSpPr>
          <p:spPr bwMode="auto">
            <a:xfrm>
              <a:off x="6732240" y="4797152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7" name="Groupe 136"/>
          <p:cNvGrpSpPr/>
          <p:nvPr/>
        </p:nvGrpSpPr>
        <p:grpSpPr>
          <a:xfrm>
            <a:off x="4139952" y="2537282"/>
            <a:ext cx="424880" cy="432047"/>
            <a:chOff x="6732240" y="4437112"/>
            <a:chExt cx="432048" cy="414044"/>
          </a:xfrm>
          <a:solidFill>
            <a:srgbClr val="92D050"/>
          </a:solidFill>
        </p:grpSpPr>
        <p:sp>
          <p:nvSpPr>
            <p:cNvPr id="138" name="Rectangle 137"/>
            <p:cNvSpPr/>
            <p:nvPr/>
          </p:nvSpPr>
          <p:spPr bwMode="auto">
            <a:xfrm>
              <a:off x="6732240" y="4437112"/>
              <a:ext cx="432048" cy="414044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9" name="Connecteur droit 138"/>
            <p:cNvCxnSpPr/>
            <p:nvPr/>
          </p:nvCxnSpPr>
          <p:spPr bwMode="auto">
            <a:xfrm flipV="1">
              <a:off x="6804248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Connecteur droit 139"/>
            <p:cNvCxnSpPr/>
            <p:nvPr/>
          </p:nvCxnSpPr>
          <p:spPr bwMode="auto">
            <a:xfrm flipV="1">
              <a:off x="6876256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1" name="Connecteur droit 140"/>
            <p:cNvCxnSpPr/>
            <p:nvPr/>
          </p:nvCxnSpPr>
          <p:spPr bwMode="auto">
            <a:xfrm flipV="1">
              <a:off x="6948264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Connecteur droit 141"/>
            <p:cNvCxnSpPr/>
            <p:nvPr/>
          </p:nvCxnSpPr>
          <p:spPr bwMode="auto">
            <a:xfrm flipV="1">
              <a:off x="7020272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Connecteur droit 142"/>
            <p:cNvCxnSpPr/>
            <p:nvPr/>
          </p:nvCxnSpPr>
          <p:spPr bwMode="auto">
            <a:xfrm flipV="1">
              <a:off x="7092280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Connecteur droit 143"/>
            <p:cNvCxnSpPr/>
            <p:nvPr/>
          </p:nvCxnSpPr>
          <p:spPr bwMode="auto">
            <a:xfrm>
              <a:off x="6732240" y="4509120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Connecteur droit 144"/>
            <p:cNvCxnSpPr/>
            <p:nvPr/>
          </p:nvCxnSpPr>
          <p:spPr bwMode="auto">
            <a:xfrm>
              <a:off x="6732240" y="4581128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Connecteur droit 145"/>
            <p:cNvCxnSpPr/>
            <p:nvPr/>
          </p:nvCxnSpPr>
          <p:spPr bwMode="auto">
            <a:xfrm>
              <a:off x="6732240" y="4653136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Connecteur droit 146"/>
            <p:cNvCxnSpPr/>
            <p:nvPr/>
          </p:nvCxnSpPr>
          <p:spPr bwMode="auto">
            <a:xfrm>
              <a:off x="6732240" y="4725144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Connecteur droit 147"/>
            <p:cNvCxnSpPr/>
            <p:nvPr/>
          </p:nvCxnSpPr>
          <p:spPr bwMode="auto">
            <a:xfrm>
              <a:off x="6732240" y="4797152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1" name="ZoneTexte 150"/>
          <p:cNvSpPr txBox="1"/>
          <p:nvPr/>
        </p:nvSpPr>
        <p:spPr>
          <a:xfrm>
            <a:off x="2315510" y="2384881"/>
            <a:ext cx="10374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2000" i="1" dirty="0" err="1"/>
              <a:t>Shared</a:t>
            </a:r>
            <a:endParaRPr lang="fr-FR" sz="2000" i="1" dirty="0"/>
          </a:p>
          <a:p>
            <a:pPr algn="r"/>
            <a:r>
              <a:rPr lang="fr-FR" sz="2000" i="1" dirty="0"/>
              <a:t>memory</a:t>
            </a:r>
          </a:p>
        </p:txBody>
      </p:sp>
      <p:sp>
        <p:nvSpPr>
          <p:cNvPr id="153" name="ZoneTexte 152"/>
          <p:cNvSpPr txBox="1"/>
          <p:nvPr/>
        </p:nvSpPr>
        <p:spPr>
          <a:xfrm>
            <a:off x="6846445" y="2240865"/>
            <a:ext cx="38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</a:t>
            </a:r>
          </a:p>
        </p:txBody>
      </p:sp>
      <p:sp>
        <p:nvSpPr>
          <p:cNvPr id="154" name="ZoneTexte 153"/>
          <p:cNvSpPr txBox="1"/>
          <p:nvPr/>
        </p:nvSpPr>
        <p:spPr>
          <a:xfrm>
            <a:off x="2868372" y="4083456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</a:t>
            </a:r>
          </a:p>
        </p:txBody>
      </p:sp>
      <p:sp>
        <p:nvSpPr>
          <p:cNvPr id="155" name="ZoneTexte 154"/>
          <p:cNvSpPr txBox="1"/>
          <p:nvPr/>
        </p:nvSpPr>
        <p:spPr>
          <a:xfrm>
            <a:off x="6846445" y="4329097"/>
            <a:ext cx="38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</a:t>
            </a:r>
          </a:p>
        </p:txBody>
      </p:sp>
      <p:grpSp>
        <p:nvGrpSpPr>
          <p:cNvPr id="136" name="Groupe 135"/>
          <p:cNvGrpSpPr/>
          <p:nvPr/>
        </p:nvGrpSpPr>
        <p:grpSpPr>
          <a:xfrm>
            <a:off x="4139952" y="3035073"/>
            <a:ext cx="424880" cy="410263"/>
            <a:chOff x="6732240" y="4437112"/>
            <a:chExt cx="432048" cy="414044"/>
          </a:xfrm>
          <a:solidFill>
            <a:srgbClr val="00B0F0"/>
          </a:solidFill>
        </p:grpSpPr>
        <p:sp>
          <p:nvSpPr>
            <p:cNvPr id="149" name="Rectangle 148"/>
            <p:cNvSpPr/>
            <p:nvPr/>
          </p:nvSpPr>
          <p:spPr bwMode="auto">
            <a:xfrm>
              <a:off x="6732240" y="4437112"/>
              <a:ext cx="432048" cy="414044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6" name="Connecteur droit 155"/>
            <p:cNvCxnSpPr/>
            <p:nvPr/>
          </p:nvCxnSpPr>
          <p:spPr bwMode="auto">
            <a:xfrm flipV="1">
              <a:off x="6804248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7" name="Connecteur droit 156"/>
            <p:cNvCxnSpPr/>
            <p:nvPr/>
          </p:nvCxnSpPr>
          <p:spPr bwMode="auto">
            <a:xfrm flipV="1">
              <a:off x="6876256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8" name="Connecteur droit 157"/>
            <p:cNvCxnSpPr/>
            <p:nvPr/>
          </p:nvCxnSpPr>
          <p:spPr bwMode="auto">
            <a:xfrm flipV="1">
              <a:off x="6948264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9" name="Connecteur droit 158"/>
            <p:cNvCxnSpPr/>
            <p:nvPr/>
          </p:nvCxnSpPr>
          <p:spPr bwMode="auto">
            <a:xfrm flipV="1">
              <a:off x="7020272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0" name="Connecteur droit 159"/>
            <p:cNvCxnSpPr/>
            <p:nvPr/>
          </p:nvCxnSpPr>
          <p:spPr bwMode="auto">
            <a:xfrm flipV="1">
              <a:off x="7092280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1" name="Connecteur droit 160"/>
            <p:cNvCxnSpPr/>
            <p:nvPr/>
          </p:nvCxnSpPr>
          <p:spPr bwMode="auto">
            <a:xfrm>
              <a:off x="6732240" y="4509120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2" name="Connecteur droit 161"/>
            <p:cNvCxnSpPr/>
            <p:nvPr/>
          </p:nvCxnSpPr>
          <p:spPr bwMode="auto">
            <a:xfrm>
              <a:off x="6732240" y="4581128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3" name="Connecteur droit 162"/>
            <p:cNvCxnSpPr/>
            <p:nvPr/>
          </p:nvCxnSpPr>
          <p:spPr bwMode="auto">
            <a:xfrm>
              <a:off x="6732240" y="4653136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4" name="Connecteur droit 163"/>
            <p:cNvCxnSpPr/>
            <p:nvPr/>
          </p:nvCxnSpPr>
          <p:spPr bwMode="auto">
            <a:xfrm>
              <a:off x="6732240" y="4725144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5" name="Connecteur droit 164"/>
            <p:cNvCxnSpPr/>
            <p:nvPr/>
          </p:nvCxnSpPr>
          <p:spPr bwMode="auto">
            <a:xfrm>
              <a:off x="6732240" y="4797152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" name="ZoneTexte 2"/>
          <p:cNvSpPr txBox="1"/>
          <p:nvPr/>
        </p:nvSpPr>
        <p:spPr>
          <a:xfrm>
            <a:off x="179512" y="3537009"/>
            <a:ext cx="22866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dirty="0"/>
              <a:t>Renvoie de la sous-matrice résultat dans la mémoire globale.</a:t>
            </a:r>
          </a:p>
          <a:p>
            <a:pPr algn="r"/>
            <a:endParaRPr lang="fr-FR" sz="2000" dirty="0"/>
          </a:p>
          <a:p>
            <a:pPr algn="r"/>
            <a:r>
              <a:rPr lang="fr-FR" sz="2000" dirty="0"/>
              <a:t>Accès coalescent à la mémoire globale.</a:t>
            </a:r>
          </a:p>
        </p:txBody>
      </p:sp>
      <p:sp>
        <p:nvSpPr>
          <p:cNvPr id="178" name="Rectangle 177"/>
          <p:cNvSpPr/>
          <p:nvPr/>
        </p:nvSpPr>
        <p:spPr bwMode="auto">
          <a:xfrm>
            <a:off x="2991186" y="5319207"/>
            <a:ext cx="428686" cy="424482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1" name="Rectangle 190"/>
          <p:cNvSpPr/>
          <p:nvPr/>
        </p:nvSpPr>
        <p:spPr bwMode="auto">
          <a:xfrm>
            <a:off x="6019328" y="2384881"/>
            <a:ext cx="424880" cy="432050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3419872" y="5319209"/>
            <a:ext cx="432048" cy="424480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3851920" y="5319207"/>
            <a:ext cx="432049" cy="424482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4283969" y="5319207"/>
            <a:ext cx="432047" cy="424481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6012160" y="2816931"/>
            <a:ext cx="432048" cy="417829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6012160" y="3230977"/>
            <a:ext cx="432048" cy="424480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6012160" y="3658976"/>
            <a:ext cx="432048" cy="424480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Connecteur droit avec flèche 5"/>
          <p:cNvCxnSpPr/>
          <p:nvPr/>
        </p:nvCxnSpPr>
        <p:spPr bwMode="auto">
          <a:xfrm>
            <a:off x="4564832" y="3445336"/>
            <a:ext cx="1447328" cy="187387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7" name="ZoneTexte 116"/>
          <p:cNvSpPr txBox="1"/>
          <p:nvPr/>
        </p:nvSpPr>
        <p:spPr>
          <a:xfrm>
            <a:off x="7148263" y="5032845"/>
            <a:ext cx="18615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2000" dirty="0"/>
              <a:t>Sous-matrice calculée par un bloc de threads</a:t>
            </a:r>
          </a:p>
        </p:txBody>
      </p:sp>
      <p:cxnSp>
        <p:nvCxnSpPr>
          <p:cNvPr id="118" name="Connecteur droit avec flèche 117"/>
          <p:cNvCxnSpPr>
            <a:stCxn id="117" idx="1"/>
          </p:cNvCxnSpPr>
          <p:nvPr/>
        </p:nvCxnSpPr>
        <p:spPr bwMode="auto">
          <a:xfrm flipH="1">
            <a:off x="6444208" y="5540677"/>
            <a:ext cx="70405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0" name="Titre 1"/>
          <p:cNvSpPr>
            <a:spLocks noGrp="1"/>
          </p:cNvSpPr>
          <p:nvPr>
            <p:ph type="title"/>
          </p:nvPr>
        </p:nvSpPr>
        <p:spPr>
          <a:xfrm>
            <a:off x="683568" y="25903"/>
            <a:ext cx="7772400" cy="810809"/>
          </a:xfrm>
        </p:spPr>
        <p:txBody>
          <a:bodyPr/>
          <a:lstStyle/>
          <a:p>
            <a:r>
              <a:rPr lang="fr-FR" dirty="0"/>
              <a:t>TP CUDA 2 : </a:t>
            </a:r>
            <a:r>
              <a:rPr lang="fr-FR" i="1" dirty="0" err="1"/>
              <a:t>shared</a:t>
            </a:r>
            <a:r>
              <a:rPr lang="fr-FR" i="1" dirty="0"/>
              <a:t> memory</a:t>
            </a:r>
          </a:p>
        </p:txBody>
      </p:sp>
      <p:sp>
        <p:nvSpPr>
          <p:cNvPr id="101" name="ZoneTexte 100"/>
          <p:cNvSpPr txBox="1"/>
          <p:nvPr/>
        </p:nvSpPr>
        <p:spPr>
          <a:xfrm>
            <a:off x="-8817" y="1780652"/>
            <a:ext cx="1245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Last op.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0" y="941819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fr-FR" b="1" dirty="0"/>
              <a:t>Blocs 2D de threads (</a:t>
            </a:r>
            <a:r>
              <a:rPr lang="fr-FR" b="1" i="1" dirty="0" err="1"/>
              <a:t>kernel</a:t>
            </a:r>
            <a:r>
              <a:rPr lang="fr-FR" b="1" i="1" dirty="0"/>
              <a:t> k3</a:t>
            </a:r>
            <a:r>
              <a:rPr lang="fr-FR" b="1" dirty="0"/>
              <a:t>)</a:t>
            </a:r>
          </a:p>
          <a:p>
            <a:pPr algn="l"/>
            <a:r>
              <a:rPr lang="fr-FR" i="1" dirty="0" err="1"/>
              <a:t>MatrixSide</a:t>
            </a:r>
            <a:r>
              <a:rPr lang="fr-FR" i="1" dirty="0"/>
              <a:t> = </a:t>
            </a:r>
            <a:r>
              <a:rPr lang="fr-FR" i="1" dirty="0" err="1"/>
              <a:t>k.BlockSize_xy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13751714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e 47"/>
          <p:cNvGrpSpPr/>
          <p:nvPr/>
        </p:nvGrpSpPr>
        <p:grpSpPr>
          <a:xfrm>
            <a:off x="5148064" y="4473113"/>
            <a:ext cx="1728192" cy="1692190"/>
            <a:chOff x="6012160" y="1268759"/>
            <a:chExt cx="1728192" cy="1692190"/>
          </a:xfrm>
        </p:grpSpPr>
        <p:sp>
          <p:nvSpPr>
            <p:cNvPr id="32" name="Rectangle 31"/>
            <p:cNvSpPr/>
            <p:nvPr/>
          </p:nvSpPr>
          <p:spPr bwMode="auto">
            <a:xfrm>
              <a:off x="6012160" y="1268759"/>
              <a:ext cx="1728192" cy="169218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4" name="Connecteur droit 33"/>
            <p:cNvCxnSpPr/>
            <p:nvPr/>
          </p:nvCxnSpPr>
          <p:spPr bwMode="auto">
            <a:xfrm>
              <a:off x="6876256" y="1268760"/>
              <a:ext cx="0" cy="169218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Connecteur droit 35"/>
            <p:cNvCxnSpPr/>
            <p:nvPr/>
          </p:nvCxnSpPr>
          <p:spPr bwMode="auto">
            <a:xfrm>
              <a:off x="6444208" y="1268760"/>
              <a:ext cx="0" cy="169218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Connecteur droit 36"/>
            <p:cNvCxnSpPr/>
            <p:nvPr/>
          </p:nvCxnSpPr>
          <p:spPr bwMode="auto">
            <a:xfrm>
              <a:off x="7308304" y="1268760"/>
              <a:ext cx="0" cy="169218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Connecteur droit 42"/>
            <p:cNvCxnSpPr>
              <a:stCxn id="32" idx="3"/>
              <a:endCxn id="32" idx="1"/>
            </p:cNvCxnSpPr>
            <p:nvPr/>
          </p:nvCxnSpPr>
          <p:spPr bwMode="auto">
            <a:xfrm flipH="1">
              <a:off x="6012160" y="2114854"/>
              <a:ext cx="17281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Connecteur droit 45"/>
            <p:cNvCxnSpPr/>
            <p:nvPr/>
          </p:nvCxnSpPr>
          <p:spPr bwMode="auto">
            <a:xfrm flipH="1">
              <a:off x="6012160" y="2539334"/>
              <a:ext cx="17281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Connecteur droit 46"/>
            <p:cNvCxnSpPr/>
            <p:nvPr/>
          </p:nvCxnSpPr>
          <p:spPr bwMode="auto">
            <a:xfrm flipH="1">
              <a:off x="6012160" y="1700808"/>
              <a:ext cx="17281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0" name="Groupe 49"/>
          <p:cNvGrpSpPr/>
          <p:nvPr/>
        </p:nvGrpSpPr>
        <p:grpSpPr>
          <a:xfrm>
            <a:off x="5148064" y="2384882"/>
            <a:ext cx="1728192" cy="1692190"/>
            <a:chOff x="6012160" y="1268759"/>
            <a:chExt cx="1728192" cy="1692190"/>
          </a:xfrm>
        </p:grpSpPr>
        <p:sp>
          <p:nvSpPr>
            <p:cNvPr id="51" name="Rectangle 50"/>
            <p:cNvSpPr/>
            <p:nvPr/>
          </p:nvSpPr>
          <p:spPr bwMode="auto">
            <a:xfrm>
              <a:off x="6012160" y="1268759"/>
              <a:ext cx="1728192" cy="169218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2" name="Connecteur droit 51"/>
            <p:cNvCxnSpPr/>
            <p:nvPr/>
          </p:nvCxnSpPr>
          <p:spPr bwMode="auto">
            <a:xfrm>
              <a:off x="6876256" y="1268760"/>
              <a:ext cx="0" cy="169218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Connecteur droit 52"/>
            <p:cNvCxnSpPr/>
            <p:nvPr/>
          </p:nvCxnSpPr>
          <p:spPr bwMode="auto">
            <a:xfrm>
              <a:off x="6444208" y="1268760"/>
              <a:ext cx="0" cy="169218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Connecteur droit 53"/>
            <p:cNvCxnSpPr/>
            <p:nvPr/>
          </p:nvCxnSpPr>
          <p:spPr bwMode="auto">
            <a:xfrm>
              <a:off x="7308304" y="1268760"/>
              <a:ext cx="0" cy="169218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Connecteur droit 54"/>
            <p:cNvCxnSpPr>
              <a:stCxn id="51" idx="3"/>
              <a:endCxn id="51" idx="1"/>
            </p:cNvCxnSpPr>
            <p:nvPr/>
          </p:nvCxnSpPr>
          <p:spPr bwMode="auto">
            <a:xfrm flipH="1">
              <a:off x="6012160" y="2114854"/>
              <a:ext cx="17281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Connecteur droit 55"/>
            <p:cNvCxnSpPr/>
            <p:nvPr/>
          </p:nvCxnSpPr>
          <p:spPr bwMode="auto">
            <a:xfrm flipH="1">
              <a:off x="6012160" y="2539334"/>
              <a:ext cx="17281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Connecteur droit 56"/>
            <p:cNvCxnSpPr/>
            <p:nvPr/>
          </p:nvCxnSpPr>
          <p:spPr bwMode="auto">
            <a:xfrm flipH="1">
              <a:off x="6012160" y="1700808"/>
              <a:ext cx="17281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8" name="Groupe 57"/>
          <p:cNvGrpSpPr/>
          <p:nvPr/>
        </p:nvGrpSpPr>
        <p:grpSpPr>
          <a:xfrm>
            <a:off x="2987824" y="4473114"/>
            <a:ext cx="1728192" cy="1692190"/>
            <a:chOff x="6012160" y="1268759"/>
            <a:chExt cx="1728192" cy="1692190"/>
          </a:xfrm>
        </p:grpSpPr>
        <p:sp>
          <p:nvSpPr>
            <p:cNvPr id="59" name="Rectangle 58"/>
            <p:cNvSpPr/>
            <p:nvPr/>
          </p:nvSpPr>
          <p:spPr bwMode="auto">
            <a:xfrm>
              <a:off x="6012160" y="1268759"/>
              <a:ext cx="1728192" cy="169218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0" name="Connecteur droit 59"/>
            <p:cNvCxnSpPr/>
            <p:nvPr/>
          </p:nvCxnSpPr>
          <p:spPr bwMode="auto">
            <a:xfrm>
              <a:off x="6876256" y="1268760"/>
              <a:ext cx="0" cy="169218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Connecteur droit 60"/>
            <p:cNvCxnSpPr/>
            <p:nvPr/>
          </p:nvCxnSpPr>
          <p:spPr bwMode="auto">
            <a:xfrm>
              <a:off x="6444208" y="1268760"/>
              <a:ext cx="0" cy="169218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Connecteur droit 61"/>
            <p:cNvCxnSpPr/>
            <p:nvPr/>
          </p:nvCxnSpPr>
          <p:spPr bwMode="auto">
            <a:xfrm>
              <a:off x="7308304" y="1268760"/>
              <a:ext cx="0" cy="169218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Connecteur droit 62"/>
            <p:cNvCxnSpPr>
              <a:stCxn id="59" idx="3"/>
              <a:endCxn id="59" idx="1"/>
            </p:cNvCxnSpPr>
            <p:nvPr/>
          </p:nvCxnSpPr>
          <p:spPr bwMode="auto">
            <a:xfrm flipH="1">
              <a:off x="6012160" y="2114854"/>
              <a:ext cx="17281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Connecteur droit 63"/>
            <p:cNvCxnSpPr/>
            <p:nvPr/>
          </p:nvCxnSpPr>
          <p:spPr bwMode="auto">
            <a:xfrm flipH="1">
              <a:off x="6012160" y="2539334"/>
              <a:ext cx="17281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Connecteur droit 64"/>
            <p:cNvCxnSpPr/>
            <p:nvPr/>
          </p:nvCxnSpPr>
          <p:spPr bwMode="auto">
            <a:xfrm flipH="1">
              <a:off x="6012160" y="1700808"/>
              <a:ext cx="17281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9" name="Groupe 98"/>
          <p:cNvGrpSpPr/>
          <p:nvPr/>
        </p:nvGrpSpPr>
        <p:grpSpPr>
          <a:xfrm>
            <a:off x="6019328" y="5319207"/>
            <a:ext cx="424880" cy="424482"/>
            <a:chOff x="6732240" y="4437112"/>
            <a:chExt cx="432048" cy="414044"/>
          </a:xfrm>
        </p:grpSpPr>
        <p:sp>
          <p:nvSpPr>
            <p:cNvPr id="86" name="Rectangle 85"/>
            <p:cNvSpPr/>
            <p:nvPr/>
          </p:nvSpPr>
          <p:spPr bwMode="auto">
            <a:xfrm>
              <a:off x="6732240" y="4437112"/>
              <a:ext cx="432048" cy="414044"/>
            </a:xfrm>
            <a:prstGeom prst="rect">
              <a:avLst/>
            </a:prstGeom>
            <a:solidFill>
              <a:srgbClr val="FFCC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8" name="Connecteur droit 87"/>
            <p:cNvCxnSpPr/>
            <p:nvPr/>
          </p:nvCxnSpPr>
          <p:spPr bwMode="auto">
            <a:xfrm flipV="1">
              <a:off x="6804248" y="4437112"/>
              <a:ext cx="0" cy="4140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Connecteur droit 88"/>
            <p:cNvCxnSpPr/>
            <p:nvPr/>
          </p:nvCxnSpPr>
          <p:spPr bwMode="auto">
            <a:xfrm flipV="1">
              <a:off x="6876256" y="4437112"/>
              <a:ext cx="0" cy="4140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Connecteur droit 89"/>
            <p:cNvCxnSpPr/>
            <p:nvPr/>
          </p:nvCxnSpPr>
          <p:spPr bwMode="auto">
            <a:xfrm flipV="1">
              <a:off x="6948264" y="4437112"/>
              <a:ext cx="0" cy="4140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Connecteur droit 90"/>
            <p:cNvCxnSpPr/>
            <p:nvPr/>
          </p:nvCxnSpPr>
          <p:spPr bwMode="auto">
            <a:xfrm flipV="1">
              <a:off x="7020272" y="4437112"/>
              <a:ext cx="0" cy="4140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Connecteur droit 91"/>
            <p:cNvCxnSpPr/>
            <p:nvPr/>
          </p:nvCxnSpPr>
          <p:spPr bwMode="auto">
            <a:xfrm flipV="1">
              <a:off x="7092280" y="4437112"/>
              <a:ext cx="0" cy="4140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Connecteur droit 93"/>
            <p:cNvCxnSpPr/>
            <p:nvPr/>
          </p:nvCxnSpPr>
          <p:spPr bwMode="auto">
            <a:xfrm>
              <a:off x="6732240" y="4509120"/>
              <a:ext cx="43204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Connecteur droit 94"/>
            <p:cNvCxnSpPr/>
            <p:nvPr/>
          </p:nvCxnSpPr>
          <p:spPr bwMode="auto">
            <a:xfrm>
              <a:off x="6732240" y="4581128"/>
              <a:ext cx="43204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Connecteur droit 95"/>
            <p:cNvCxnSpPr/>
            <p:nvPr/>
          </p:nvCxnSpPr>
          <p:spPr bwMode="auto">
            <a:xfrm>
              <a:off x="6732240" y="4653136"/>
              <a:ext cx="43204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Connecteur droit 96"/>
            <p:cNvCxnSpPr/>
            <p:nvPr/>
          </p:nvCxnSpPr>
          <p:spPr bwMode="auto">
            <a:xfrm>
              <a:off x="6732240" y="4725144"/>
              <a:ext cx="43204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Connecteur droit 97"/>
            <p:cNvCxnSpPr/>
            <p:nvPr/>
          </p:nvCxnSpPr>
          <p:spPr bwMode="auto">
            <a:xfrm>
              <a:off x="6732240" y="4797152"/>
              <a:ext cx="43204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1" name="ZoneTexte 150"/>
          <p:cNvSpPr txBox="1"/>
          <p:nvPr/>
        </p:nvSpPr>
        <p:spPr>
          <a:xfrm>
            <a:off x="2315510" y="2384881"/>
            <a:ext cx="10374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2000" i="1" dirty="0" err="1"/>
              <a:t>Shared</a:t>
            </a:r>
            <a:endParaRPr lang="fr-FR" sz="2000" i="1" dirty="0"/>
          </a:p>
          <a:p>
            <a:pPr algn="r"/>
            <a:r>
              <a:rPr lang="fr-FR" sz="2000" i="1" dirty="0"/>
              <a:t>memory</a:t>
            </a:r>
          </a:p>
        </p:txBody>
      </p:sp>
      <p:sp>
        <p:nvSpPr>
          <p:cNvPr id="153" name="ZoneTexte 152"/>
          <p:cNvSpPr txBox="1"/>
          <p:nvPr/>
        </p:nvSpPr>
        <p:spPr>
          <a:xfrm>
            <a:off x="6846445" y="2240865"/>
            <a:ext cx="38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</a:t>
            </a:r>
          </a:p>
        </p:txBody>
      </p:sp>
      <p:sp>
        <p:nvSpPr>
          <p:cNvPr id="154" name="ZoneTexte 153"/>
          <p:cNvSpPr txBox="1"/>
          <p:nvPr/>
        </p:nvSpPr>
        <p:spPr>
          <a:xfrm>
            <a:off x="2868372" y="4083456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</a:t>
            </a:r>
          </a:p>
        </p:txBody>
      </p:sp>
      <p:sp>
        <p:nvSpPr>
          <p:cNvPr id="155" name="ZoneTexte 154"/>
          <p:cNvSpPr txBox="1"/>
          <p:nvPr/>
        </p:nvSpPr>
        <p:spPr>
          <a:xfrm>
            <a:off x="6846445" y="4329097"/>
            <a:ext cx="38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-1" y="3537009"/>
            <a:ext cx="2488879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Les threads ne partagent </a:t>
            </a:r>
            <a:r>
              <a:rPr lang="fr-FR" dirty="0">
                <a:solidFill>
                  <a:srgbClr val="FF0000"/>
                </a:solidFill>
              </a:rPr>
              <a:t>pas</a:t>
            </a:r>
            <a:r>
              <a:rPr lang="fr-FR" dirty="0"/>
              <a:t> leurs résultats (</a:t>
            </a:r>
            <a:r>
              <a:rPr lang="fr-FR" dirty="0" err="1"/>
              <a:t>C</a:t>
            </a:r>
            <a:r>
              <a:rPr lang="fr-FR" baseline="-25000" dirty="0" err="1"/>
              <a:t>ij</a:t>
            </a:r>
            <a:r>
              <a:rPr lang="fr-FR" dirty="0"/>
              <a:t>)</a:t>
            </a:r>
          </a:p>
          <a:p>
            <a:pPr algn="r"/>
            <a:endParaRPr lang="fr-FR" sz="900" dirty="0"/>
          </a:p>
          <a:p>
            <a:pPr algn="r"/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Inutile de les stocker en </a:t>
            </a:r>
            <a:r>
              <a:rPr lang="fr-FR" i="1" dirty="0" err="1">
                <a:solidFill>
                  <a:srgbClr val="FF0000"/>
                </a:solidFill>
                <a:sym typeface="Wingdings" panose="05000000000000000000" pitchFamily="2" charset="2"/>
              </a:rPr>
              <a:t>shared</a:t>
            </a:r>
            <a:r>
              <a:rPr lang="fr-FR" i="1" dirty="0">
                <a:solidFill>
                  <a:srgbClr val="FF0000"/>
                </a:solidFill>
                <a:sym typeface="Wingdings" panose="05000000000000000000" pitchFamily="2" charset="2"/>
              </a:rPr>
              <a:t> memory</a:t>
            </a:r>
            <a:endParaRPr lang="fr-FR" i="1" dirty="0">
              <a:solidFill>
                <a:srgbClr val="FF0000"/>
              </a:solidFill>
            </a:endParaRPr>
          </a:p>
        </p:txBody>
      </p:sp>
      <p:sp>
        <p:nvSpPr>
          <p:cNvPr id="178" name="Rectangle 177"/>
          <p:cNvSpPr/>
          <p:nvPr/>
        </p:nvSpPr>
        <p:spPr bwMode="auto">
          <a:xfrm>
            <a:off x="2991186" y="5319207"/>
            <a:ext cx="428686" cy="424482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1" name="Rectangle 190"/>
          <p:cNvSpPr/>
          <p:nvPr/>
        </p:nvSpPr>
        <p:spPr bwMode="auto">
          <a:xfrm>
            <a:off x="6019328" y="2384881"/>
            <a:ext cx="424880" cy="432050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3419872" y="5319209"/>
            <a:ext cx="432048" cy="424480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3851920" y="5319207"/>
            <a:ext cx="432049" cy="424482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4283969" y="5319207"/>
            <a:ext cx="432047" cy="424481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6012160" y="2816931"/>
            <a:ext cx="432048" cy="417829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6012160" y="3230977"/>
            <a:ext cx="432048" cy="424480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6012160" y="3658976"/>
            <a:ext cx="432048" cy="424480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7" name="ZoneTexte 116"/>
          <p:cNvSpPr txBox="1"/>
          <p:nvPr/>
        </p:nvSpPr>
        <p:spPr>
          <a:xfrm>
            <a:off x="7148263" y="5032845"/>
            <a:ext cx="18615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2000" dirty="0"/>
              <a:t>Sous-matrice calculée par un bloc de threads</a:t>
            </a:r>
          </a:p>
        </p:txBody>
      </p:sp>
      <p:cxnSp>
        <p:nvCxnSpPr>
          <p:cNvPr id="118" name="Connecteur droit avec flèche 117"/>
          <p:cNvCxnSpPr>
            <a:stCxn id="117" idx="1"/>
          </p:cNvCxnSpPr>
          <p:nvPr/>
        </p:nvCxnSpPr>
        <p:spPr bwMode="auto">
          <a:xfrm flipH="1">
            <a:off x="6444208" y="5540677"/>
            <a:ext cx="70405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0" name="Titre 1"/>
          <p:cNvSpPr>
            <a:spLocks noGrp="1"/>
          </p:cNvSpPr>
          <p:nvPr>
            <p:ph type="title"/>
          </p:nvPr>
        </p:nvSpPr>
        <p:spPr>
          <a:xfrm>
            <a:off x="683568" y="25903"/>
            <a:ext cx="7772400" cy="810809"/>
          </a:xfrm>
        </p:spPr>
        <p:txBody>
          <a:bodyPr/>
          <a:lstStyle/>
          <a:p>
            <a:r>
              <a:rPr lang="fr-FR" dirty="0"/>
              <a:t>TP CUDA 2 : </a:t>
            </a:r>
            <a:r>
              <a:rPr lang="fr-FR" i="1" dirty="0" err="1"/>
              <a:t>shared</a:t>
            </a:r>
            <a:r>
              <a:rPr lang="fr-FR" i="1" dirty="0"/>
              <a:t> memory</a:t>
            </a:r>
          </a:p>
        </p:txBody>
      </p:sp>
      <p:sp>
        <p:nvSpPr>
          <p:cNvPr id="101" name="ZoneTexte 100"/>
          <p:cNvSpPr txBox="1"/>
          <p:nvPr/>
        </p:nvSpPr>
        <p:spPr>
          <a:xfrm>
            <a:off x="-1867" y="1754165"/>
            <a:ext cx="7849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b="1" dirty="0"/>
              <a:t>Avec des </a:t>
            </a:r>
            <a:r>
              <a:rPr lang="fr-FR" b="1" dirty="0">
                <a:solidFill>
                  <a:srgbClr val="CC00CC"/>
                </a:solidFill>
              </a:rPr>
              <a:t>registres</a:t>
            </a:r>
            <a:r>
              <a:rPr lang="fr-FR" b="1" dirty="0">
                <a:solidFill>
                  <a:srgbClr val="7030A0"/>
                </a:solidFill>
              </a:rPr>
              <a:t> </a:t>
            </a:r>
            <a:r>
              <a:rPr lang="fr-FR" b="1" dirty="0"/>
              <a:t>pour stocker les résultats intermédiaires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0" y="941819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fr-FR" b="1" dirty="0"/>
              <a:t>Blocs 2D de threads (</a:t>
            </a:r>
            <a:r>
              <a:rPr lang="fr-FR" b="1" i="1" dirty="0" err="1"/>
              <a:t>kernel</a:t>
            </a:r>
            <a:r>
              <a:rPr lang="fr-FR" b="1" i="1" dirty="0"/>
              <a:t> k3</a:t>
            </a:r>
            <a:r>
              <a:rPr lang="fr-FR" b="1" dirty="0"/>
              <a:t>)</a:t>
            </a:r>
          </a:p>
          <a:p>
            <a:pPr algn="l"/>
            <a:r>
              <a:rPr lang="fr-FR" i="1" dirty="0" err="1"/>
              <a:t>MatrixSide</a:t>
            </a:r>
            <a:r>
              <a:rPr lang="fr-FR" i="1" dirty="0"/>
              <a:t> = </a:t>
            </a:r>
            <a:r>
              <a:rPr lang="fr-FR" i="1" dirty="0" err="1"/>
              <a:t>k.BlockSize_xy</a:t>
            </a:r>
            <a:endParaRPr lang="fr-FR" i="1" dirty="0"/>
          </a:p>
        </p:txBody>
      </p:sp>
      <p:grpSp>
        <p:nvGrpSpPr>
          <p:cNvPr id="17" name="Groupe 16"/>
          <p:cNvGrpSpPr/>
          <p:nvPr/>
        </p:nvGrpSpPr>
        <p:grpSpPr>
          <a:xfrm>
            <a:off x="3352973" y="2460021"/>
            <a:ext cx="1460302" cy="1121613"/>
            <a:chOff x="3352973" y="2460021"/>
            <a:chExt cx="1460302" cy="1121613"/>
          </a:xfrm>
        </p:grpSpPr>
        <p:grpSp>
          <p:nvGrpSpPr>
            <p:cNvPr id="15" name="Groupe 14"/>
            <p:cNvGrpSpPr/>
            <p:nvPr/>
          </p:nvGrpSpPr>
          <p:grpSpPr>
            <a:xfrm>
              <a:off x="3352973" y="2460021"/>
              <a:ext cx="1363043" cy="1076988"/>
              <a:chOff x="3352973" y="2460021"/>
              <a:chExt cx="1363043" cy="1076988"/>
            </a:xfrm>
          </p:grpSpPr>
          <p:sp>
            <p:nvSpPr>
              <p:cNvPr id="150" name="Rectangle à coins arrondis 149"/>
              <p:cNvSpPr/>
              <p:nvPr/>
            </p:nvSpPr>
            <p:spPr bwMode="auto">
              <a:xfrm>
                <a:off x="3352973" y="2460021"/>
                <a:ext cx="1363043" cy="1076988"/>
              </a:xfrm>
              <a:prstGeom prst="roundRect">
                <a:avLst>
                  <a:gd name="adj" fmla="val 7823"/>
                </a:avLst>
              </a:prstGeom>
              <a:solidFill>
                <a:srgbClr val="CCFF99">
                  <a:alpha val="50196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2" name="Groupe 11"/>
              <p:cNvGrpSpPr/>
              <p:nvPr/>
            </p:nvGrpSpPr>
            <p:grpSpPr>
              <a:xfrm>
                <a:off x="4139952" y="2996952"/>
                <a:ext cx="576064" cy="540057"/>
                <a:chOff x="4139952" y="2996952"/>
                <a:chExt cx="576064" cy="540057"/>
              </a:xfrm>
            </p:grpSpPr>
            <p:cxnSp>
              <p:nvCxnSpPr>
                <p:cNvPr id="9" name="Connecteur droit 8"/>
                <p:cNvCxnSpPr/>
                <p:nvPr/>
              </p:nvCxnSpPr>
              <p:spPr bwMode="auto">
                <a:xfrm flipH="1">
                  <a:off x="4139952" y="2996952"/>
                  <a:ext cx="576064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1" name="Connecteur droit 10"/>
                <p:cNvCxnSpPr/>
                <p:nvPr/>
              </p:nvCxnSpPr>
              <p:spPr bwMode="auto">
                <a:xfrm>
                  <a:off x="4139952" y="2996952"/>
                  <a:ext cx="0" cy="540057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grpSp>
          <p:nvGrpSpPr>
            <p:cNvPr id="124" name="Groupe 123"/>
            <p:cNvGrpSpPr/>
            <p:nvPr/>
          </p:nvGrpSpPr>
          <p:grpSpPr>
            <a:xfrm>
              <a:off x="3639480" y="3018735"/>
              <a:ext cx="424880" cy="424482"/>
              <a:chOff x="6732240" y="4437112"/>
              <a:chExt cx="432048" cy="414044"/>
            </a:xfrm>
            <a:solidFill>
              <a:srgbClr val="92D050"/>
            </a:solidFill>
          </p:grpSpPr>
          <p:sp>
            <p:nvSpPr>
              <p:cNvPr id="125" name="Rectangle 124"/>
              <p:cNvSpPr/>
              <p:nvPr/>
            </p:nvSpPr>
            <p:spPr bwMode="auto">
              <a:xfrm>
                <a:off x="6732240" y="4437112"/>
                <a:ext cx="432048" cy="414044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26" name="Connecteur droit 125"/>
              <p:cNvCxnSpPr/>
              <p:nvPr/>
            </p:nvCxnSpPr>
            <p:spPr bwMode="auto">
              <a:xfrm flipV="1">
                <a:off x="6804248" y="4437112"/>
                <a:ext cx="0" cy="414044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7" name="Connecteur droit 126"/>
              <p:cNvCxnSpPr/>
              <p:nvPr/>
            </p:nvCxnSpPr>
            <p:spPr bwMode="auto">
              <a:xfrm flipV="1">
                <a:off x="6876256" y="4437112"/>
                <a:ext cx="0" cy="414044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8" name="Connecteur droit 127"/>
              <p:cNvCxnSpPr/>
              <p:nvPr/>
            </p:nvCxnSpPr>
            <p:spPr bwMode="auto">
              <a:xfrm flipV="1">
                <a:off x="6948264" y="4437112"/>
                <a:ext cx="0" cy="414044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9" name="Connecteur droit 128"/>
              <p:cNvCxnSpPr/>
              <p:nvPr/>
            </p:nvCxnSpPr>
            <p:spPr bwMode="auto">
              <a:xfrm flipV="1">
                <a:off x="7020272" y="4437112"/>
                <a:ext cx="0" cy="414044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0" name="Connecteur droit 129"/>
              <p:cNvCxnSpPr/>
              <p:nvPr/>
            </p:nvCxnSpPr>
            <p:spPr bwMode="auto">
              <a:xfrm flipV="1">
                <a:off x="7092280" y="4437112"/>
                <a:ext cx="0" cy="414044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1" name="Connecteur droit 130"/>
              <p:cNvCxnSpPr/>
              <p:nvPr/>
            </p:nvCxnSpPr>
            <p:spPr bwMode="auto">
              <a:xfrm>
                <a:off x="6732240" y="4509120"/>
                <a:ext cx="432048" cy="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2" name="Connecteur droit 131"/>
              <p:cNvCxnSpPr/>
              <p:nvPr/>
            </p:nvCxnSpPr>
            <p:spPr bwMode="auto">
              <a:xfrm>
                <a:off x="6732240" y="4581128"/>
                <a:ext cx="432048" cy="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3" name="Connecteur droit 132"/>
              <p:cNvCxnSpPr/>
              <p:nvPr/>
            </p:nvCxnSpPr>
            <p:spPr bwMode="auto">
              <a:xfrm>
                <a:off x="6732240" y="4653136"/>
                <a:ext cx="432048" cy="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4" name="Connecteur droit 133"/>
              <p:cNvCxnSpPr/>
              <p:nvPr/>
            </p:nvCxnSpPr>
            <p:spPr bwMode="auto">
              <a:xfrm>
                <a:off x="6732240" y="4725144"/>
                <a:ext cx="432048" cy="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5" name="Connecteur droit 134"/>
              <p:cNvCxnSpPr/>
              <p:nvPr/>
            </p:nvCxnSpPr>
            <p:spPr bwMode="auto">
              <a:xfrm>
                <a:off x="6732240" y="4797152"/>
                <a:ext cx="432048" cy="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37" name="Groupe 136"/>
            <p:cNvGrpSpPr/>
            <p:nvPr/>
          </p:nvGrpSpPr>
          <p:grpSpPr>
            <a:xfrm>
              <a:off x="4139952" y="2537282"/>
              <a:ext cx="424880" cy="432047"/>
              <a:chOff x="6732240" y="4437112"/>
              <a:chExt cx="432048" cy="414044"/>
            </a:xfrm>
            <a:solidFill>
              <a:srgbClr val="92D050"/>
            </a:solidFill>
          </p:grpSpPr>
          <p:sp>
            <p:nvSpPr>
              <p:cNvPr id="138" name="Rectangle 137"/>
              <p:cNvSpPr/>
              <p:nvPr/>
            </p:nvSpPr>
            <p:spPr bwMode="auto">
              <a:xfrm>
                <a:off x="6732240" y="4437112"/>
                <a:ext cx="432048" cy="414044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39" name="Connecteur droit 138"/>
              <p:cNvCxnSpPr/>
              <p:nvPr/>
            </p:nvCxnSpPr>
            <p:spPr bwMode="auto">
              <a:xfrm flipV="1">
                <a:off x="6804248" y="4437112"/>
                <a:ext cx="0" cy="414044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0" name="Connecteur droit 139"/>
              <p:cNvCxnSpPr/>
              <p:nvPr/>
            </p:nvCxnSpPr>
            <p:spPr bwMode="auto">
              <a:xfrm flipV="1">
                <a:off x="6876256" y="4437112"/>
                <a:ext cx="0" cy="414044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1" name="Connecteur droit 140"/>
              <p:cNvCxnSpPr/>
              <p:nvPr/>
            </p:nvCxnSpPr>
            <p:spPr bwMode="auto">
              <a:xfrm flipV="1">
                <a:off x="6948264" y="4437112"/>
                <a:ext cx="0" cy="414044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2" name="Connecteur droit 141"/>
              <p:cNvCxnSpPr/>
              <p:nvPr/>
            </p:nvCxnSpPr>
            <p:spPr bwMode="auto">
              <a:xfrm flipV="1">
                <a:off x="7020272" y="4437112"/>
                <a:ext cx="0" cy="414044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3" name="Connecteur droit 142"/>
              <p:cNvCxnSpPr/>
              <p:nvPr/>
            </p:nvCxnSpPr>
            <p:spPr bwMode="auto">
              <a:xfrm flipV="1">
                <a:off x="7092280" y="4437112"/>
                <a:ext cx="0" cy="414044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4" name="Connecteur droit 143"/>
              <p:cNvCxnSpPr/>
              <p:nvPr/>
            </p:nvCxnSpPr>
            <p:spPr bwMode="auto">
              <a:xfrm>
                <a:off x="6732240" y="4509120"/>
                <a:ext cx="432048" cy="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5" name="Connecteur droit 144"/>
              <p:cNvCxnSpPr/>
              <p:nvPr/>
            </p:nvCxnSpPr>
            <p:spPr bwMode="auto">
              <a:xfrm>
                <a:off x="6732240" y="4581128"/>
                <a:ext cx="432048" cy="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6" name="Connecteur droit 145"/>
              <p:cNvCxnSpPr/>
              <p:nvPr/>
            </p:nvCxnSpPr>
            <p:spPr bwMode="auto">
              <a:xfrm>
                <a:off x="6732240" y="4653136"/>
                <a:ext cx="432048" cy="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7" name="Connecteur droit 146"/>
              <p:cNvCxnSpPr/>
              <p:nvPr/>
            </p:nvCxnSpPr>
            <p:spPr bwMode="auto">
              <a:xfrm>
                <a:off x="6732240" y="4725144"/>
                <a:ext cx="432048" cy="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8" name="Connecteur droit 147"/>
              <p:cNvCxnSpPr/>
              <p:nvPr/>
            </p:nvCxnSpPr>
            <p:spPr bwMode="auto">
              <a:xfrm>
                <a:off x="6732240" y="4797152"/>
                <a:ext cx="432048" cy="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7" name="Groupe 6"/>
            <p:cNvGrpSpPr/>
            <p:nvPr/>
          </p:nvGrpSpPr>
          <p:grpSpPr>
            <a:xfrm>
              <a:off x="4165203" y="3018735"/>
              <a:ext cx="648072" cy="562899"/>
              <a:chOff x="4139952" y="2996952"/>
              <a:chExt cx="648072" cy="562899"/>
            </a:xfrm>
          </p:grpSpPr>
          <p:sp>
            <p:nvSpPr>
              <p:cNvPr id="2" name="Rectangle 1"/>
              <p:cNvSpPr/>
              <p:nvPr/>
            </p:nvSpPr>
            <p:spPr bwMode="auto">
              <a:xfrm>
                <a:off x="4139952" y="2996952"/>
                <a:ext cx="648072" cy="562899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5" name="Groupe 4"/>
              <p:cNvGrpSpPr/>
              <p:nvPr/>
            </p:nvGrpSpPr>
            <p:grpSpPr>
              <a:xfrm>
                <a:off x="4230670" y="3069464"/>
                <a:ext cx="360040" cy="390900"/>
                <a:chOff x="7956376" y="2996952"/>
                <a:chExt cx="520824" cy="551756"/>
              </a:xfrm>
            </p:grpSpPr>
            <p:sp>
              <p:nvSpPr>
                <p:cNvPr id="4" name="Rectangle 3"/>
                <p:cNvSpPr/>
                <p:nvPr/>
              </p:nvSpPr>
              <p:spPr bwMode="auto">
                <a:xfrm>
                  <a:off x="7956376" y="2996952"/>
                  <a:ext cx="72008" cy="95606"/>
                </a:xfrm>
                <a:prstGeom prst="rect">
                  <a:avLst/>
                </a:prstGeom>
                <a:solidFill>
                  <a:srgbClr val="CC00CC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4" name="Rectangle 103"/>
                <p:cNvSpPr/>
                <p:nvPr/>
              </p:nvSpPr>
              <p:spPr bwMode="auto">
                <a:xfrm>
                  <a:off x="8100392" y="2998365"/>
                  <a:ext cx="72008" cy="95606"/>
                </a:xfrm>
                <a:prstGeom prst="rect">
                  <a:avLst/>
                </a:prstGeom>
                <a:solidFill>
                  <a:srgbClr val="CC00CC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5" name="Rectangle 104"/>
                <p:cNvSpPr/>
                <p:nvPr/>
              </p:nvSpPr>
              <p:spPr bwMode="auto">
                <a:xfrm>
                  <a:off x="8252792" y="2996952"/>
                  <a:ext cx="72008" cy="95606"/>
                </a:xfrm>
                <a:prstGeom prst="rect">
                  <a:avLst/>
                </a:prstGeom>
                <a:solidFill>
                  <a:srgbClr val="CC00CC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6" name="Rectangle 105"/>
                <p:cNvSpPr/>
                <p:nvPr/>
              </p:nvSpPr>
              <p:spPr bwMode="auto">
                <a:xfrm>
                  <a:off x="8405192" y="2996952"/>
                  <a:ext cx="72008" cy="95606"/>
                </a:xfrm>
                <a:prstGeom prst="rect">
                  <a:avLst/>
                </a:prstGeom>
                <a:solidFill>
                  <a:srgbClr val="CC00CC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7" name="Rectangle 106"/>
                <p:cNvSpPr/>
                <p:nvPr/>
              </p:nvSpPr>
              <p:spPr bwMode="auto">
                <a:xfrm>
                  <a:off x="7956376" y="3143186"/>
                  <a:ext cx="72008" cy="95606"/>
                </a:xfrm>
                <a:prstGeom prst="rect">
                  <a:avLst/>
                </a:prstGeom>
                <a:solidFill>
                  <a:srgbClr val="CC00CC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8" name="Rectangle 107"/>
                <p:cNvSpPr/>
                <p:nvPr/>
              </p:nvSpPr>
              <p:spPr bwMode="auto">
                <a:xfrm>
                  <a:off x="8100392" y="3144599"/>
                  <a:ext cx="72008" cy="95606"/>
                </a:xfrm>
                <a:prstGeom prst="rect">
                  <a:avLst/>
                </a:prstGeom>
                <a:solidFill>
                  <a:srgbClr val="CC00CC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15" name="Rectangle 114"/>
                <p:cNvSpPr/>
                <p:nvPr/>
              </p:nvSpPr>
              <p:spPr bwMode="auto">
                <a:xfrm>
                  <a:off x="8252792" y="3143186"/>
                  <a:ext cx="72008" cy="95606"/>
                </a:xfrm>
                <a:prstGeom prst="rect">
                  <a:avLst/>
                </a:prstGeom>
                <a:solidFill>
                  <a:srgbClr val="CC00CC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16" name="Rectangle 115"/>
                <p:cNvSpPr/>
                <p:nvPr/>
              </p:nvSpPr>
              <p:spPr bwMode="auto">
                <a:xfrm>
                  <a:off x="8405192" y="3143186"/>
                  <a:ext cx="72008" cy="95606"/>
                </a:xfrm>
                <a:prstGeom prst="rect">
                  <a:avLst/>
                </a:prstGeom>
                <a:solidFill>
                  <a:srgbClr val="CC00CC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19" name="Rectangle 118"/>
                <p:cNvSpPr/>
                <p:nvPr/>
              </p:nvSpPr>
              <p:spPr bwMode="auto">
                <a:xfrm>
                  <a:off x="7956376" y="3298144"/>
                  <a:ext cx="72008" cy="95606"/>
                </a:xfrm>
                <a:prstGeom prst="rect">
                  <a:avLst/>
                </a:prstGeom>
                <a:solidFill>
                  <a:srgbClr val="CC00CC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20" name="Rectangle 119"/>
                <p:cNvSpPr/>
                <p:nvPr/>
              </p:nvSpPr>
              <p:spPr bwMode="auto">
                <a:xfrm>
                  <a:off x="8100392" y="3299557"/>
                  <a:ext cx="72008" cy="95606"/>
                </a:xfrm>
                <a:prstGeom prst="rect">
                  <a:avLst/>
                </a:prstGeom>
                <a:solidFill>
                  <a:srgbClr val="CC00CC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21" name="Rectangle 120"/>
                <p:cNvSpPr/>
                <p:nvPr/>
              </p:nvSpPr>
              <p:spPr bwMode="auto">
                <a:xfrm>
                  <a:off x="8252792" y="3298144"/>
                  <a:ext cx="72008" cy="95606"/>
                </a:xfrm>
                <a:prstGeom prst="rect">
                  <a:avLst/>
                </a:prstGeom>
                <a:solidFill>
                  <a:srgbClr val="CC00CC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22" name="Rectangle 121"/>
                <p:cNvSpPr/>
                <p:nvPr/>
              </p:nvSpPr>
              <p:spPr bwMode="auto">
                <a:xfrm>
                  <a:off x="8405192" y="3298144"/>
                  <a:ext cx="72008" cy="95606"/>
                </a:xfrm>
                <a:prstGeom prst="rect">
                  <a:avLst/>
                </a:prstGeom>
                <a:solidFill>
                  <a:srgbClr val="CC00CC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23" name="Rectangle 122"/>
                <p:cNvSpPr/>
                <p:nvPr/>
              </p:nvSpPr>
              <p:spPr bwMode="auto">
                <a:xfrm>
                  <a:off x="7956376" y="3451689"/>
                  <a:ext cx="72008" cy="95606"/>
                </a:xfrm>
                <a:prstGeom prst="rect">
                  <a:avLst/>
                </a:prstGeom>
                <a:solidFill>
                  <a:srgbClr val="CC00CC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52" name="Rectangle 151"/>
                <p:cNvSpPr/>
                <p:nvPr/>
              </p:nvSpPr>
              <p:spPr bwMode="auto">
                <a:xfrm>
                  <a:off x="8100392" y="3453102"/>
                  <a:ext cx="72008" cy="95606"/>
                </a:xfrm>
                <a:prstGeom prst="rect">
                  <a:avLst/>
                </a:prstGeom>
                <a:solidFill>
                  <a:srgbClr val="CC00CC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66" name="Rectangle 165"/>
                <p:cNvSpPr/>
                <p:nvPr/>
              </p:nvSpPr>
              <p:spPr bwMode="auto">
                <a:xfrm>
                  <a:off x="8252792" y="3451689"/>
                  <a:ext cx="72008" cy="95606"/>
                </a:xfrm>
                <a:prstGeom prst="rect">
                  <a:avLst/>
                </a:prstGeom>
                <a:solidFill>
                  <a:srgbClr val="CC00CC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67" name="Rectangle 166"/>
                <p:cNvSpPr/>
                <p:nvPr/>
              </p:nvSpPr>
              <p:spPr bwMode="auto">
                <a:xfrm>
                  <a:off x="8405192" y="3451689"/>
                  <a:ext cx="72008" cy="95606"/>
                </a:xfrm>
                <a:prstGeom prst="rect">
                  <a:avLst/>
                </a:prstGeom>
                <a:solidFill>
                  <a:srgbClr val="CC00CC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</p:grpSp>
      <p:cxnSp>
        <p:nvCxnSpPr>
          <p:cNvPr id="6" name="Connecteur droit avec flèche 5"/>
          <p:cNvCxnSpPr/>
          <p:nvPr/>
        </p:nvCxnSpPr>
        <p:spPr bwMode="auto">
          <a:xfrm>
            <a:off x="4617695" y="3509638"/>
            <a:ext cx="1394465" cy="1809569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5078487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5903"/>
            <a:ext cx="7772400" cy="1143000"/>
          </a:xfrm>
        </p:spPr>
        <p:txBody>
          <a:bodyPr/>
          <a:lstStyle/>
          <a:p>
            <a:r>
              <a:rPr lang="fr-FR" dirty="0"/>
              <a:t>TP CUDA 2 : </a:t>
            </a:r>
            <a:r>
              <a:rPr lang="fr-FR" i="1" dirty="0" err="1"/>
              <a:t>shared</a:t>
            </a:r>
            <a:r>
              <a:rPr lang="fr-FR" i="1" dirty="0"/>
              <a:t> memory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-35534" y="1167135"/>
            <a:ext cx="3408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b="1" dirty="0"/>
              <a:t>Implantation </a:t>
            </a:r>
            <a:r>
              <a:rPr lang="fr-FR" b="1" i="1" dirty="0" err="1"/>
              <a:t>kernel</a:t>
            </a:r>
            <a:r>
              <a:rPr lang="fr-FR" b="1" i="1" dirty="0"/>
              <a:t> k3 </a:t>
            </a:r>
            <a:r>
              <a:rPr lang="fr-FR" b="1" dirty="0"/>
              <a:t>: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20394" y="1628800"/>
            <a:ext cx="81836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/>
              <a:t>Implantation (presque) simple si 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fr-FR" dirty="0"/>
              <a:t>Matrices carrées de : 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SIZE × SIZE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fr-FR" dirty="0"/>
              <a:t>Blocs carrés de : 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BSXY × BSXY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fr-FR" sz="2000" b="1" dirty="0">
                <a:latin typeface="Courier New" pitchFamily="49" charset="0"/>
                <a:cs typeface="Courier New" pitchFamily="49" charset="0"/>
              </a:rPr>
              <a:t>SIZE = q × BSXY </a:t>
            </a:r>
            <a:r>
              <a:rPr lang="fr-FR" dirty="0"/>
              <a:t>(pavage exact du problème par les blocs)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23528" y="3991704"/>
            <a:ext cx="862749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fr-FR" dirty="0"/>
              <a:t>Reset d’une sous-matrice de résultats en </a:t>
            </a:r>
            <a:r>
              <a:rPr lang="fr-FR" i="1" dirty="0" err="1"/>
              <a:t>shared</a:t>
            </a:r>
            <a:r>
              <a:rPr lang="fr-FR" i="1" dirty="0"/>
              <a:t> memory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fr-FR" sz="2000" b="1" dirty="0">
                <a:latin typeface="Courier New" pitchFamily="49" charset="0"/>
                <a:cs typeface="Courier New" pitchFamily="49" charset="0"/>
              </a:rPr>
              <a:t>SIZE/BSXY</a:t>
            </a:r>
            <a:r>
              <a:rPr lang="fr-FR" dirty="0"/>
              <a:t> </a:t>
            </a:r>
            <a:r>
              <a:rPr lang="fr-FR" dirty="0" err="1"/>
              <a:t>steps</a:t>
            </a:r>
            <a:r>
              <a:rPr lang="fr-FR" dirty="0"/>
              <a:t> :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fr-FR" dirty="0" err="1"/>
              <a:t>Step</a:t>
            </a:r>
            <a:r>
              <a:rPr lang="fr-FR" dirty="0"/>
              <a:t> </a:t>
            </a:r>
            <a:r>
              <a:rPr lang="fr-FR" dirty="0" err="1"/>
              <a:t>x.a</a:t>
            </a:r>
            <a:r>
              <a:rPr lang="fr-FR" dirty="0"/>
              <a:t> : monter sous-matrices A et B en </a:t>
            </a:r>
            <a:r>
              <a:rPr lang="fr-FR" i="1" dirty="0" err="1"/>
              <a:t>shared</a:t>
            </a:r>
            <a:r>
              <a:rPr lang="fr-FR" i="1" dirty="0"/>
              <a:t> memory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fr-FR" dirty="0"/>
              <a:t>Barrière de synchronisation entre threads du bloc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fr-FR" dirty="0" err="1"/>
              <a:t>Step</a:t>
            </a:r>
            <a:r>
              <a:rPr lang="fr-FR" dirty="0"/>
              <a:t> </a:t>
            </a:r>
            <a:r>
              <a:rPr lang="fr-FR" dirty="0" err="1"/>
              <a:t>x.b</a:t>
            </a:r>
            <a:r>
              <a:rPr lang="fr-FR" dirty="0"/>
              <a:t> : faire un sous-produit de matrices en </a:t>
            </a:r>
            <a:r>
              <a:rPr lang="fr-FR" i="1" dirty="0" err="1"/>
              <a:t>shared</a:t>
            </a:r>
            <a:r>
              <a:rPr lang="fr-FR" i="1" dirty="0"/>
              <a:t> memory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fr-FR" dirty="0"/>
              <a:t>Barrière de synchronisation entre threads du bloc</a:t>
            </a:r>
            <a:endParaRPr lang="fr-FR" i="1" dirty="0"/>
          </a:p>
          <a:p>
            <a:pPr marL="342900" indent="-342900" algn="l">
              <a:buFont typeface="Arial" pitchFamily="34" charset="0"/>
              <a:buChar char="•"/>
            </a:pPr>
            <a:r>
              <a:rPr lang="fr-FR" dirty="0"/>
              <a:t>Retour de la sous-matrice de résultat en mémoire globale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0" y="3558207"/>
            <a:ext cx="1867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Algorithme :</a:t>
            </a:r>
          </a:p>
        </p:txBody>
      </p:sp>
    </p:spTree>
    <p:extLst>
      <p:ext uri="{BB962C8B-B14F-4D97-AF65-F5344CB8AC3E}">
        <p14:creationId xmlns:p14="http://schemas.microsoft.com/office/powerpoint/2010/main" val="1479310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51975"/>
            <a:ext cx="9144000" cy="2667000"/>
          </a:xfrm>
        </p:spPr>
        <p:txBody>
          <a:bodyPr/>
          <a:lstStyle/>
          <a:p>
            <a:pPr eaLnBrk="1" hangingPunct="1"/>
            <a:br>
              <a:rPr lang="fr-FR" sz="2000" b="1" dirty="0"/>
            </a:br>
            <a:br>
              <a:rPr lang="fr-FR" sz="800" b="1" dirty="0"/>
            </a:br>
            <a:r>
              <a:rPr lang="fr-FR" sz="2800" dirty="0"/>
              <a:t> </a:t>
            </a:r>
            <a:r>
              <a:rPr lang="en-US" sz="2800" dirty="0" err="1"/>
              <a:t>Programmation</a:t>
            </a:r>
            <a:r>
              <a:rPr lang="en-US" sz="2800" dirty="0"/>
              <a:t> CUDA </a:t>
            </a:r>
            <a:r>
              <a:rPr lang="en-US" sz="2800" dirty="0" err="1"/>
              <a:t>optimisée</a:t>
            </a:r>
            <a:br>
              <a:rPr lang="fr-FR" sz="1600" dirty="0"/>
            </a:br>
            <a:br>
              <a:rPr lang="fr-FR" sz="3600" dirty="0"/>
            </a:br>
            <a:r>
              <a:rPr lang="fr-FR" b="1" dirty="0"/>
              <a:t>6 – </a:t>
            </a:r>
            <a:r>
              <a:rPr lang="fr-FR" b="1" dirty="0" err="1"/>
              <a:t>Prog</a:t>
            </a:r>
            <a:r>
              <a:rPr lang="fr-FR" b="1" dirty="0"/>
              <a:t>. CUDA synchrone avec la </a:t>
            </a:r>
            <a:r>
              <a:rPr lang="fr-FR" b="1" i="1" dirty="0" err="1"/>
              <a:t>shared</a:t>
            </a:r>
            <a:r>
              <a:rPr lang="fr-FR" b="1" i="1" dirty="0"/>
              <a:t> </a:t>
            </a:r>
            <a:r>
              <a:rPr lang="fr-FR" b="1" i="1" dirty="0" err="1"/>
              <a:t>memory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AutoShape 3" descr="Parchemin"/>
          <p:cNvSpPr>
            <a:spLocks noChangeArrowheads="1"/>
          </p:cNvSpPr>
          <p:nvPr/>
        </p:nvSpPr>
        <p:spPr bwMode="auto">
          <a:xfrm>
            <a:off x="755576" y="3791712"/>
            <a:ext cx="7642485" cy="2060448"/>
          </a:xfrm>
          <a:prstGeom prst="roundRect">
            <a:avLst>
              <a:gd name="adj" fmla="val 10000"/>
            </a:avLst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>
              <a:buFontTx/>
              <a:buChar char="•"/>
            </a:pPr>
            <a:r>
              <a:rPr lang="fr-FR" sz="2800" dirty="0"/>
              <a:t> Principes de la </a:t>
            </a:r>
            <a:r>
              <a:rPr lang="fr-FR" sz="2800" i="1" dirty="0" err="1"/>
              <a:t>shared</a:t>
            </a:r>
            <a:r>
              <a:rPr lang="fr-FR" sz="2800" i="1" dirty="0"/>
              <a:t> </a:t>
            </a:r>
            <a:r>
              <a:rPr lang="fr-FR" sz="2800" i="1" dirty="0" err="1"/>
              <a:t>memory</a:t>
            </a:r>
            <a:endParaRPr lang="fr-FR" sz="2800" dirty="0"/>
          </a:p>
          <a:p>
            <a:pPr algn="l">
              <a:buFontTx/>
              <a:buChar char="•"/>
            </a:pPr>
            <a:r>
              <a:rPr lang="fr-FR" sz="2800" dirty="0"/>
              <a:t> Syntaxe d’utilisation de la </a:t>
            </a:r>
            <a:r>
              <a:rPr lang="fr-FR" sz="2800" i="1" dirty="0" err="1"/>
              <a:t>shm</a:t>
            </a:r>
            <a:endParaRPr lang="fr-FR" sz="2800" i="1" dirty="0"/>
          </a:p>
          <a:p>
            <a:pPr algn="l">
              <a:buFontTx/>
              <a:buChar char="•"/>
            </a:pPr>
            <a:r>
              <a:rPr lang="fr-FR" sz="2800" dirty="0"/>
              <a:t> Moyenne glissante &amp; blocs juxtaposés</a:t>
            </a:r>
          </a:p>
          <a:p>
            <a:pPr algn="l">
              <a:buFontTx/>
              <a:buChar char="•"/>
            </a:pPr>
            <a:r>
              <a:rPr lang="fr-FR" sz="2800" i="1" dirty="0"/>
              <a:t> </a:t>
            </a:r>
            <a:r>
              <a:rPr lang="fr-FR" sz="2800" dirty="0"/>
              <a:t>Moyenne glissante &amp; blocs chevauchants</a:t>
            </a:r>
          </a:p>
        </p:txBody>
      </p:sp>
    </p:spTree>
    <p:extLst>
      <p:ext uri="{BB962C8B-B14F-4D97-AF65-F5344CB8AC3E}">
        <p14:creationId xmlns:p14="http://schemas.microsoft.com/office/powerpoint/2010/main" val="28845904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5903"/>
            <a:ext cx="7772400" cy="738801"/>
          </a:xfrm>
        </p:spPr>
        <p:txBody>
          <a:bodyPr/>
          <a:lstStyle/>
          <a:p>
            <a:r>
              <a:rPr lang="fr-FR" dirty="0"/>
              <a:t>TP CUDA 2 : </a:t>
            </a:r>
            <a:r>
              <a:rPr lang="fr-FR" i="1" dirty="0" err="1"/>
              <a:t>shared</a:t>
            </a:r>
            <a:r>
              <a:rPr lang="fr-FR" i="1" dirty="0"/>
              <a:t> memory</a:t>
            </a:r>
          </a:p>
        </p:txBody>
      </p:sp>
      <p:sp>
        <p:nvSpPr>
          <p:cNvPr id="152" name="ZoneTexte 151"/>
          <p:cNvSpPr txBox="1"/>
          <p:nvPr/>
        </p:nvSpPr>
        <p:spPr>
          <a:xfrm>
            <a:off x="0" y="869811"/>
            <a:ext cx="42571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b="1" dirty="0"/>
              <a:t>Blocs 2D de threads (</a:t>
            </a:r>
            <a:r>
              <a:rPr lang="fr-FR" b="1" i="1" dirty="0" err="1"/>
              <a:t>kernel</a:t>
            </a:r>
            <a:r>
              <a:rPr lang="fr-FR" b="1" i="1" dirty="0"/>
              <a:t> k4</a:t>
            </a:r>
            <a:r>
              <a:rPr lang="fr-FR" b="1" dirty="0"/>
              <a:t>)</a:t>
            </a:r>
          </a:p>
          <a:p>
            <a:pPr algn="l"/>
            <a:r>
              <a:rPr lang="fr-FR" b="1" i="1" dirty="0" err="1"/>
              <a:t>MatrixSide</a:t>
            </a:r>
            <a:r>
              <a:rPr lang="fr-FR" b="1" i="1" dirty="0"/>
              <a:t> </a:t>
            </a:r>
            <a:r>
              <a:rPr lang="fr-FR" b="1" i="1" dirty="0">
                <a:solidFill>
                  <a:srgbClr val="FF0000"/>
                </a:solidFill>
              </a:rPr>
              <a:t>≠</a:t>
            </a:r>
            <a:r>
              <a:rPr lang="fr-FR" b="1" i="1" dirty="0"/>
              <a:t> </a:t>
            </a:r>
            <a:r>
              <a:rPr lang="fr-FR" b="1" i="1" dirty="0" err="1"/>
              <a:t>k.BlockSize_xy</a:t>
            </a:r>
            <a:endParaRPr lang="fr-FR" b="1" i="1" dirty="0"/>
          </a:p>
        </p:txBody>
      </p:sp>
      <p:sp>
        <p:nvSpPr>
          <p:cNvPr id="87" name="Rectangle à coins arrondis 86"/>
          <p:cNvSpPr/>
          <p:nvPr/>
        </p:nvSpPr>
        <p:spPr bwMode="auto">
          <a:xfrm>
            <a:off x="3352973" y="2280004"/>
            <a:ext cx="1363043" cy="1076988"/>
          </a:xfrm>
          <a:prstGeom prst="roundRect">
            <a:avLst>
              <a:gd name="adj" fmla="val 7823"/>
            </a:avLst>
          </a:prstGeom>
          <a:solidFill>
            <a:srgbClr val="CCFF99">
              <a:alpha val="5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60" name="Groupe 159"/>
          <p:cNvGrpSpPr/>
          <p:nvPr/>
        </p:nvGrpSpPr>
        <p:grpSpPr>
          <a:xfrm>
            <a:off x="3639480" y="2838718"/>
            <a:ext cx="424880" cy="424482"/>
            <a:chOff x="6732240" y="4437112"/>
            <a:chExt cx="432048" cy="414044"/>
          </a:xfrm>
          <a:solidFill>
            <a:srgbClr val="92D050"/>
          </a:solidFill>
        </p:grpSpPr>
        <p:sp>
          <p:nvSpPr>
            <p:cNvPr id="161" name="Rectangle 160"/>
            <p:cNvSpPr/>
            <p:nvPr/>
          </p:nvSpPr>
          <p:spPr bwMode="auto">
            <a:xfrm>
              <a:off x="6732240" y="4437112"/>
              <a:ext cx="432048" cy="414044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2" name="Connecteur droit 161"/>
            <p:cNvCxnSpPr/>
            <p:nvPr/>
          </p:nvCxnSpPr>
          <p:spPr bwMode="auto">
            <a:xfrm flipV="1">
              <a:off x="6804248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3" name="Connecteur droit 162"/>
            <p:cNvCxnSpPr/>
            <p:nvPr/>
          </p:nvCxnSpPr>
          <p:spPr bwMode="auto">
            <a:xfrm flipV="1">
              <a:off x="6876256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4" name="Connecteur droit 163"/>
            <p:cNvCxnSpPr/>
            <p:nvPr/>
          </p:nvCxnSpPr>
          <p:spPr bwMode="auto">
            <a:xfrm flipV="1">
              <a:off x="6948264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5" name="Connecteur droit 164"/>
            <p:cNvCxnSpPr/>
            <p:nvPr/>
          </p:nvCxnSpPr>
          <p:spPr bwMode="auto">
            <a:xfrm flipV="1">
              <a:off x="7020272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6" name="Connecteur droit 165"/>
            <p:cNvCxnSpPr/>
            <p:nvPr/>
          </p:nvCxnSpPr>
          <p:spPr bwMode="auto">
            <a:xfrm flipV="1">
              <a:off x="7092280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7" name="Connecteur droit 166"/>
            <p:cNvCxnSpPr/>
            <p:nvPr/>
          </p:nvCxnSpPr>
          <p:spPr bwMode="auto">
            <a:xfrm>
              <a:off x="6732240" y="4509120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8" name="Connecteur droit 167"/>
            <p:cNvCxnSpPr/>
            <p:nvPr/>
          </p:nvCxnSpPr>
          <p:spPr bwMode="auto">
            <a:xfrm>
              <a:off x="6732240" y="4581128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9" name="Connecteur droit 168"/>
            <p:cNvCxnSpPr/>
            <p:nvPr/>
          </p:nvCxnSpPr>
          <p:spPr bwMode="auto">
            <a:xfrm>
              <a:off x="6732240" y="4653136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0" name="Connecteur droit 169"/>
            <p:cNvCxnSpPr/>
            <p:nvPr/>
          </p:nvCxnSpPr>
          <p:spPr bwMode="auto">
            <a:xfrm>
              <a:off x="6732240" y="4725144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1" name="Connecteur droit 170"/>
            <p:cNvCxnSpPr/>
            <p:nvPr/>
          </p:nvCxnSpPr>
          <p:spPr bwMode="auto">
            <a:xfrm>
              <a:off x="6732240" y="4797152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72" name="Groupe 171"/>
          <p:cNvGrpSpPr/>
          <p:nvPr/>
        </p:nvGrpSpPr>
        <p:grpSpPr>
          <a:xfrm>
            <a:off x="4139952" y="2357265"/>
            <a:ext cx="424880" cy="432047"/>
            <a:chOff x="6732240" y="4437112"/>
            <a:chExt cx="432048" cy="414044"/>
          </a:xfrm>
          <a:solidFill>
            <a:srgbClr val="92D050"/>
          </a:solidFill>
        </p:grpSpPr>
        <p:sp>
          <p:nvSpPr>
            <p:cNvPr id="173" name="Rectangle 172"/>
            <p:cNvSpPr/>
            <p:nvPr/>
          </p:nvSpPr>
          <p:spPr bwMode="auto">
            <a:xfrm>
              <a:off x="6732240" y="4437112"/>
              <a:ext cx="432048" cy="414044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4" name="Connecteur droit 173"/>
            <p:cNvCxnSpPr/>
            <p:nvPr/>
          </p:nvCxnSpPr>
          <p:spPr bwMode="auto">
            <a:xfrm flipV="1">
              <a:off x="6804248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5" name="Connecteur droit 174"/>
            <p:cNvCxnSpPr/>
            <p:nvPr/>
          </p:nvCxnSpPr>
          <p:spPr bwMode="auto">
            <a:xfrm flipV="1">
              <a:off x="6876256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6" name="Connecteur droit 175"/>
            <p:cNvCxnSpPr/>
            <p:nvPr/>
          </p:nvCxnSpPr>
          <p:spPr bwMode="auto">
            <a:xfrm flipV="1">
              <a:off x="6948264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7" name="Connecteur droit 176"/>
            <p:cNvCxnSpPr/>
            <p:nvPr/>
          </p:nvCxnSpPr>
          <p:spPr bwMode="auto">
            <a:xfrm flipV="1">
              <a:off x="7020272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8" name="Connecteur droit 177"/>
            <p:cNvCxnSpPr/>
            <p:nvPr/>
          </p:nvCxnSpPr>
          <p:spPr bwMode="auto">
            <a:xfrm flipV="1">
              <a:off x="7092280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9" name="Connecteur droit 178"/>
            <p:cNvCxnSpPr/>
            <p:nvPr/>
          </p:nvCxnSpPr>
          <p:spPr bwMode="auto">
            <a:xfrm>
              <a:off x="6732240" y="4509120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0" name="Connecteur droit 179"/>
            <p:cNvCxnSpPr/>
            <p:nvPr/>
          </p:nvCxnSpPr>
          <p:spPr bwMode="auto">
            <a:xfrm>
              <a:off x="6732240" y="4581128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1" name="Connecteur droit 180"/>
            <p:cNvCxnSpPr/>
            <p:nvPr/>
          </p:nvCxnSpPr>
          <p:spPr bwMode="auto">
            <a:xfrm>
              <a:off x="6732240" y="4653136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2" name="Connecteur droit 181"/>
            <p:cNvCxnSpPr/>
            <p:nvPr/>
          </p:nvCxnSpPr>
          <p:spPr bwMode="auto">
            <a:xfrm>
              <a:off x="6732240" y="4725144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3" name="Connecteur droit 182"/>
            <p:cNvCxnSpPr/>
            <p:nvPr/>
          </p:nvCxnSpPr>
          <p:spPr bwMode="auto">
            <a:xfrm>
              <a:off x="6732240" y="4797152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4" name="ZoneTexte 183"/>
          <p:cNvSpPr txBox="1"/>
          <p:nvPr/>
        </p:nvSpPr>
        <p:spPr>
          <a:xfrm>
            <a:off x="7134477" y="1844824"/>
            <a:ext cx="38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</a:t>
            </a:r>
          </a:p>
        </p:txBody>
      </p:sp>
      <p:sp>
        <p:nvSpPr>
          <p:cNvPr id="185" name="ZoneTexte 184"/>
          <p:cNvSpPr txBox="1"/>
          <p:nvPr/>
        </p:nvSpPr>
        <p:spPr>
          <a:xfrm>
            <a:off x="2699792" y="3903439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</a:t>
            </a:r>
          </a:p>
        </p:txBody>
      </p:sp>
      <p:sp>
        <p:nvSpPr>
          <p:cNvPr id="186" name="ZoneTexte 185"/>
          <p:cNvSpPr txBox="1"/>
          <p:nvPr/>
        </p:nvSpPr>
        <p:spPr>
          <a:xfrm>
            <a:off x="7134477" y="4149080"/>
            <a:ext cx="38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</a:t>
            </a:r>
          </a:p>
        </p:txBody>
      </p:sp>
      <p:grpSp>
        <p:nvGrpSpPr>
          <p:cNvPr id="187" name="Groupe 186"/>
          <p:cNvGrpSpPr/>
          <p:nvPr/>
        </p:nvGrpSpPr>
        <p:grpSpPr>
          <a:xfrm>
            <a:off x="4139952" y="2855056"/>
            <a:ext cx="424880" cy="410263"/>
            <a:chOff x="6732240" y="4437112"/>
            <a:chExt cx="432048" cy="414044"/>
          </a:xfrm>
          <a:solidFill>
            <a:srgbClr val="00B0F0"/>
          </a:solidFill>
        </p:grpSpPr>
        <p:sp>
          <p:nvSpPr>
            <p:cNvPr id="188" name="Rectangle 187"/>
            <p:cNvSpPr/>
            <p:nvPr/>
          </p:nvSpPr>
          <p:spPr bwMode="auto">
            <a:xfrm>
              <a:off x="6732240" y="4437112"/>
              <a:ext cx="432048" cy="414044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9" name="Connecteur droit 188"/>
            <p:cNvCxnSpPr/>
            <p:nvPr/>
          </p:nvCxnSpPr>
          <p:spPr bwMode="auto">
            <a:xfrm flipV="1">
              <a:off x="6804248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0" name="Connecteur droit 189"/>
            <p:cNvCxnSpPr/>
            <p:nvPr/>
          </p:nvCxnSpPr>
          <p:spPr bwMode="auto">
            <a:xfrm flipV="1">
              <a:off x="6876256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1" name="Connecteur droit 190"/>
            <p:cNvCxnSpPr/>
            <p:nvPr/>
          </p:nvCxnSpPr>
          <p:spPr bwMode="auto">
            <a:xfrm flipV="1">
              <a:off x="6948264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2" name="Connecteur droit 191"/>
            <p:cNvCxnSpPr/>
            <p:nvPr/>
          </p:nvCxnSpPr>
          <p:spPr bwMode="auto">
            <a:xfrm flipV="1">
              <a:off x="7020272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3" name="Connecteur droit 192"/>
            <p:cNvCxnSpPr/>
            <p:nvPr/>
          </p:nvCxnSpPr>
          <p:spPr bwMode="auto">
            <a:xfrm flipV="1">
              <a:off x="7092280" y="4437112"/>
              <a:ext cx="0" cy="41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4" name="Connecteur droit 193"/>
            <p:cNvCxnSpPr/>
            <p:nvPr/>
          </p:nvCxnSpPr>
          <p:spPr bwMode="auto">
            <a:xfrm>
              <a:off x="6732240" y="4509120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5" name="Connecteur droit 194"/>
            <p:cNvCxnSpPr/>
            <p:nvPr/>
          </p:nvCxnSpPr>
          <p:spPr bwMode="auto">
            <a:xfrm>
              <a:off x="6732240" y="4581128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6" name="Connecteur droit 195"/>
            <p:cNvCxnSpPr/>
            <p:nvPr/>
          </p:nvCxnSpPr>
          <p:spPr bwMode="auto">
            <a:xfrm>
              <a:off x="6732240" y="4653136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7" name="Connecteur droit 196"/>
            <p:cNvCxnSpPr/>
            <p:nvPr/>
          </p:nvCxnSpPr>
          <p:spPr bwMode="auto">
            <a:xfrm>
              <a:off x="6732240" y="4725144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8" name="Connecteur droit 197"/>
            <p:cNvCxnSpPr/>
            <p:nvPr/>
          </p:nvCxnSpPr>
          <p:spPr bwMode="auto">
            <a:xfrm>
              <a:off x="6732240" y="4797152"/>
              <a:ext cx="432048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4" name="Groupe 33"/>
          <p:cNvGrpSpPr/>
          <p:nvPr/>
        </p:nvGrpSpPr>
        <p:grpSpPr>
          <a:xfrm>
            <a:off x="5148064" y="4293097"/>
            <a:ext cx="2153072" cy="2059880"/>
            <a:chOff x="5148064" y="3861049"/>
            <a:chExt cx="2153072" cy="2059880"/>
          </a:xfrm>
        </p:grpSpPr>
        <p:sp>
          <p:nvSpPr>
            <p:cNvPr id="100" name="Rectangle 99"/>
            <p:cNvSpPr/>
            <p:nvPr/>
          </p:nvSpPr>
          <p:spPr bwMode="auto">
            <a:xfrm>
              <a:off x="5148064" y="3861049"/>
              <a:ext cx="1944216" cy="187220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1" name="Connecteur droit 100"/>
            <p:cNvCxnSpPr/>
            <p:nvPr/>
          </p:nvCxnSpPr>
          <p:spPr bwMode="auto">
            <a:xfrm>
              <a:off x="6012160" y="3861049"/>
              <a:ext cx="0" cy="187220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Connecteur droit 101"/>
            <p:cNvCxnSpPr/>
            <p:nvPr/>
          </p:nvCxnSpPr>
          <p:spPr bwMode="auto">
            <a:xfrm>
              <a:off x="5580112" y="3861049"/>
              <a:ext cx="0" cy="187220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Connecteur droit 102"/>
            <p:cNvCxnSpPr/>
            <p:nvPr/>
          </p:nvCxnSpPr>
          <p:spPr bwMode="auto">
            <a:xfrm>
              <a:off x="6444208" y="3861049"/>
              <a:ext cx="0" cy="187220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Connecteur droit 103"/>
            <p:cNvCxnSpPr/>
            <p:nvPr/>
          </p:nvCxnSpPr>
          <p:spPr bwMode="auto">
            <a:xfrm flipH="1">
              <a:off x="5148064" y="4725144"/>
              <a:ext cx="194421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Connecteur droit 104"/>
            <p:cNvCxnSpPr/>
            <p:nvPr/>
          </p:nvCxnSpPr>
          <p:spPr bwMode="auto">
            <a:xfrm flipH="1" flipV="1">
              <a:off x="5148064" y="5131623"/>
              <a:ext cx="1944216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Connecteur droit 105"/>
            <p:cNvCxnSpPr/>
            <p:nvPr/>
          </p:nvCxnSpPr>
          <p:spPr bwMode="auto">
            <a:xfrm flipH="1">
              <a:off x="5148064" y="4293097"/>
              <a:ext cx="194421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42" name="Groupe 141"/>
            <p:cNvGrpSpPr/>
            <p:nvPr/>
          </p:nvGrpSpPr>
          <p:grpSpPr>
            <a:xfrm>
              <a:off x="6019328" y="4725144"/>
              <a:ext cx="424880" cy="406480"/>
              <a:chOff x="6732240" y="4437112"/>
              <a:chExt cx="432048" cy="414044"/>
            </a:xfrm>
          </p:grpSpPr>
          <p:sp>
            <p:nvSpPr>
              <p:cNvPr id="143" name="Rectangle 142"/>
              <p:cNvSpPr/>
              <p:nvPr/>
            </p:nvSpPr>
            <p:spPr bwMode="auto">
              <a:xfrm>
                <a:off x="6732240" y="4437112"/>
                <a:ext cx="432048" cy="414044"/>
              </a:xfrm>
              <a:prstGeom prst="rect">
                <a:avLst/>
              </a:prstGeom>
              <a:solidFill>
                <a:srgbClr val="FFCC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46" name="Connecteur droit 145"/>
              <p:cNvCxnSpPr/>
              <p:nvPr/>
            </p:nvCxnSpPr>
            <p:spPr bwMode="auto">
              <a:xfrm flipV="1">
                <a:off x="6804248" y="4437112"/>
                <a:ext cx="0" cy="41404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7" name="Connecteur droit 146"/>
              <p:cNvCxnSpPr/>
              <p:nvPr/>
            </p:nvCxnSpPr>
            <p:spPr bwMode="auto">
              <a:xfrm flipV="1">
                <a:off x="6876256" y="4437112"/>
                <a:ext cx="0" cy="41404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8" name="Connecteur droit 147"/>
              <p:cNvCxnSpPr/>
              <p:nvPr/>
            </p:nvCxnSpPr>
            <p:spPr bwMode="auto">
              <a:xfrm flipV="1">
                <a:off x="6948264" y="4437112"/>
                <a:ext cx="0" cy="41404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9" name="Connecteur droit 148"/>
              <p:cNvCxnSpPr/>
              <p:nvPr/>
            </p:nvCxnSpPr>
            <p:spPr bwMode="auto">
              <a:xfrm flipV="1">
                <a:off x="7020272" y="4437112"/>
                <a:ext cx="0" cy="41404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0" name="Connecteur droit 149"/>
              <p:cNvCxnSpPr/>
              <p:nvPr/>
            </p:nvCxnSpPr>
            <p:spPr bwMode="auto">
              <a:xfrm flipV="1">
                <a:off x="7092280" y="4437112"/>
                <a:ext cx="0" cy="41404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1" name="Connecteur droit 150"/>
              <p:cNvCxnSpPr/>
              <p:nvPr/>
            </p:nvCxnSpPr>
            <p:spPr bwMode="auto">
              <a:xfrm>
                <a:off x="6732240" y="4509120"/>
                <a:ext cx="432048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6" name="Connecteur droit 155"/>
              <p:cNvCxnSpPr/>
              <p:nvPr/>
            </p:nvCxnSpPr>
            <p:spPr bwMode="auto">
              <a:xfrm>
                <a:off x="6732240" y="4581128"/>
                <a:ext cx="432048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7" name="Connecteur droit 156"/>
              <p:cNvCxnSpPr/>
              <p:nvPr/>
            </p:nvCxnSpPr>
            <p:spPr bwMode="auto">
              <a:xfrm>
                <a:off x="6732240" y="4653136"/>
                <a:ext cx="432048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8" name="Connecteur droit 157"/>
              <p:cNvCxnSpPr/>
              <p:nvPr/>
            </p:nvCxnSpPr>
            <p:spPr bwMode="auto">
              <a:xfrm>
                <a:off x="6732240" y="4725144"/>
                <a:ext cx="432048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9" name="Connecteur droit 158"/>
              <p:cNvCxnSpPr/>
              <p:nvPr/>
            </p:nvCxnSpPr>
            <p:spPr bwMode="auto">
              <a:xfrm>
                <a:off x="6732240" y="4797152"/>
                <a:ext cx="432048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4" name="Connecteur droit 13"/>
            <p:cNvCxnSpPr/>
            <p:nvPr/>
          </p:nvCxnSpPr>
          <p:spPr bwMode="auto">
            <a:xfrm>
              <a:off x="6876256" y="3861050"/>
              <a:ext cx="0" cy="187220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7" name="Connecteur droit 206"/>
            <p:cNvCxnSpPr/>
            <p:nvPr/>
          </p:nvCxnSpPr>
          <p:spPr bwMode="auto">
            <a:xfrm flipH="1" flipV="1">
              <a:off x="5148064" y="5517232"/>
              <a:ext cx="1944216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50" name="Groupe 249"/>
            <p:cNvGrpSpPr/>
            <p:nvPr/>
          </p:nvGrpSpPr>
          <p:grpSpPr>
            <a:xfrm>
              <a:off x="6876256" y="4305322"/>
              <a:ext cx="424880" cy="406480"/>
              <a:chOff x="6732240" y="4437112"/>
              <a:chExt cx="432048" cy="414044"/>
            </a:xfrm>
            <a:solidFill>
              <a:srgbClr val="FFFF66"/>
            </a:solidFill>
          </p:grpSpPr>
          <p:sp>
            <p:nvSpPr>
              <p:cNvPr id="251" name="Rectangle 250"/>
              <p:cNvSpPr/>
              <p:nvPr/>
            </p:nvSpPr>
            <p:spPr bwMode="auto">
              <a:xfrm>
                <a:off x="6732240" y="4437112"/>
                <a:ext cx="432048" cy="414044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52" name="Connecteur droit 251"/>
              <p:cNvCxnSpPr/>
              <p:nvPr/>
            </p:nvCxnSpPr>
            <p:spPr bwMode="auto">
              <a:xfrm flipV="1">
                <a:off x="6804248" y="4437112"/>
                <a:ext cx="0" cy="414044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3" name="Connecteur droit 252"/>
              <p:cNvCxnSpPr/>
              <p:nvPr/>
            </p:nvCxnSpPr>
            <p:spPr bwMode="auto">
              <a:xfrm flipV="1">
                <a:off x="6876256" y="4437112"/>
                <a:ext cx="0" cy="414044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4" name="Connecteur droit 253"/>
              <p:cNvCxnSpPr/>
              <p:nvPr/>
            </p:nvCxnSpPr>
            <p:spPr bwMode="auto">
              <a:xfrm flipV="1">
                <a:off x="6948264" y="4437112"/>
                <a:ext cx="0" cy="414044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5" name="Connecteur droit 254"/>
              <p:cNvCxnSpPr/>
              <p:nvPr/>
            </p:nvCxnSpPr>
            <p:spPr bwMode="auto">
              <a:xfrm flipV="1">
                <a:off x="7020272" y="4437112"/>
                <a:ext cx="0" cy="414044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6" name="Connecteur droit 255"/>
              <p:cNvCxnSpPr/>
              <p:nvPr/>
            </p:nvCxnSpPr>
            <p:spPr bwMode="auto">
              <a:xfrm flipV="1">
                <a:off x="7092280" y="4437112"/>
                <a:ext cx="0" cy="414044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7" name="Connecteur droit 256"/>
              <p:cNvCxnSpPr/>
              <p:nvPr/>
            </p:nvCxnSpPr>
            <p:spPr bwMode="auto">
              <a:xfrm>
                <a:off x="6732240" y="4509120"/>
                <a:ext cx="432048" cy="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8" name="Connecteur droit 257"/>
              <p:cNvCxnSpPr/>
              <p:nvPr/>
            </p:nvCxnSpPr>
            <p:spPr bwMode="auto">
              <a:xfrm>
                <a:off x="6732240" y="4581128"/>
                <a:ext cx="432048" cy="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9" name="Connecteur droit 258"/>
              <p:cNvCxnSpPr/>
              <p:nvPr/>
            </p:nvCxnSpPr>
            <p:spPr bwMode="auto">
              <a:xfrm>
                <a:off x="6732240" y="4653136"/>
                <a:ext cx="432048" cy="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0" name="Connecteur droit 259"/>
              <p:cNvCxnSpPr/>
              <p:nvPr/>
            </p:nvCxnSpPr>
            <p:spPr bwMode="auto">
              <a:xfrm>
                <a:off x="6732240" y="4725144"/>
                <a:ext cx="432048" cy="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1" name="Connecteur droit 260"/>
              <p:cNvCxnSpPr/>
              <p:nvPr/>
            </p:nvCxnSpPr>
            <p:spPr bwMode="auto">
              <a:xfrm>
                <a:off x="6732240" y="4797152"/>
                <a:ext cx="432048" cy="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62" name="Groupe 261"/>
            <p:cNvGrpSpPr/>
            <p:nvPr/>
          </p:nvGrpSpPr>
          <p:grpSpPr>
            <a:xfrm>
              <a:off x="6019328" y="5514449"/>
              <a:ext cx="424880" cy="406480"/>
              <a:chOff x="6732240" y="4437112"/>
              <a:chExt cx="432048" cy="414044"/>
            </a:xfrm>
            <a:solidFill>
              <a:srgbClr val="FFFF66"/>
            </a:solidFill>
          </p:grpSpPr>
          <p:sp>
            <p:nvSpPr>
              <p:cNvPr id="263" name="Rectangle 262"/>
              <p:cNvSpPr/>
              <p:nvPr/>
            </p:nvSpPr>
            <p:spPr bwMode="auto">
              <a:xfrm>
                <a:off x="6732240" y="4437112"/>
                <a:ext cx="432048" cy="414044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64" name="Connecteur droit 263"/>
              <p:cNvCxnSpPr/>
              <p:nvPr/>
            </p:nvCxnSpPr>
            <p:spPr bwMode="auto">
              <a:xfrm flipV="1">
                <a:off x="6804248" y="4437112"/>
                <a:ext cx="0" cy="414044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5" name="Connecteur droit 264"/>
              <p:cNvCxnSpPr/>
              <p:nvPr/>
            </p:nvCxnSpPr>
            <p:spPr bwMode="auto">
              <a:xfrm flipV="1">
                <a:off x="6876256" y="4437112"/>
                <a:ext cx="0" cy="414044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6" name="Connecteur droit 265"/>
              <p:cNvCxnSpPr/>
              <p:nvPr/>
            </p:nvCxnSpPr>
            <p:spPr bwMode="auto">
              <a:xfrm flipV="1">
                <a:off x="6948264" y="4437112"/>
                <a:ext cx="0" cy="414044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7" name="Connecteur droit 266"/>
              <p:cNvCxnSpPr/>
              <p:nvPr/>
            </p:nvCxnSpPr>
            <p:spPr bwMode="auto">
              <a:xfrm flipV="1">
                <a:off x="7020272" y="4437112"/>
                <a:ext cx="0" cy="414044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8" name="Connecteur droit 267"/>
              <p:cNvCxnSpPr/>
              <p:nvPr/>
            </p:nvCxnSpPr>
            <p:spPr bwMode="auto">
              <a:xfrm flipV="1">
                <a:off x="7092280" y="4437112"/>
                <a:ext cx="0" cy="414044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9" name="Connecteur droit 268"/>
              <p:cNvCxnSpPr/>
              <p:nvPr/>
            </p:nvCxnSpPr>
            <p:spPr bwMode="auto">
              <a:xfrm>
                <a:off x="6732240" y="4509120"/>
                <a:ext cx="432048" cy="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0" name="Connecteur droit 269"/>
              <p:cNvCxnSpPr/>
              <p:nvPr/>
            </p:nvCxnSpPr>
            <p:spPr bwMode="auto">
              <a:xfrm>
                <a:off x="6732240" y="4581128"/>
                <a:ext cx="432048" cy="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1" name="Connecteur droit 270"/>
              <p:cNvCxnSpPr/>
              <p:nvPr/>
            </p:nvCxnSpPr>
            <p:spPr bwMode="auto">
              <a:xfrm>
                <a:off x="6732240" y="4653136"/>
                <a:ext cx="432048" cy="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2" name="Connecteur droit 271"/>
              <p:cNvCxnSpPr/>
              <p:nvPr/>
            </p:nvCxnSpPr>
            <p:spPr bwMode="auto">
              <a:xfrm>
                <a:off x="6732240" y="4725144"/>
                <a:ext cx="432048" cy="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3" name="Connecteur droit 272"/>
              <p:cNvCxnSpPr/>
              <p:nvPr/>
            </p:nvCxnSpPr>
            <p:spPr bwMode="auto">
              <a:xfrm>
                <a:off x="6732240" y="4797152"/>
                <a:ext cx="432048" cy="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33" name="Groupe 32"/>
          <p:cNvGrpSpPr/>
          <p:nvPr/>
        </p:nvGrpSpPr>
        <p:grpSpPr>
          <a:xfrm>
            <a:off x="2771800" y="4291781"/>
            <a:ext cx="2139992" cy="1872207"/>
            <a:chOff x="2771800" y="3859733"/>
            <a:chExt cx="2139992" cy="1872207"/>
          </a:xfrm>
        </p:grpSpPr>
        <p:grpSp>
          <p:nvGrpSpPr>
            <p:cNvPr id="249" name="Groupe 248"/>
            <p:cNvGrpSpPr/>
            <p:nvPr/>
          </p:nvGrpSpPr>
          <p:grpSpPr>
            <a:xfrm>
              <a:off x="2771800" y="3859733"/>
              <a:ext cx="1944216" cy="1872207"/>
              <a:chOff x="2978692" y="3859733"/>
              <a:chExt cx="1944216" cy="1872207"/>
            </a:xfrm>
          </p:grpSpPr>
          <p:sp>
            <p:nvSpPr>
              <p:cNvPr id="248" name="Rectangle 247"/>
              <p:cNvSpPr/>
              <p:nvPr/>
            </p:nvSpPr>
            <p:spPr bwMode="auto">
              <a:xfrm>
                <a:off x="2978692" y="4725144"/>
                <a:ext cx="1944216" cy="405163"/>
              </a:xfrm>
              <a:prstGeom prst="rect">
                <a:avLst/>
              </a:prstGeom>
              <a:solidFill>
                <a:srgbClr val="FF66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237" name="Groupe 236"/>
              <p:cNvGrpSpPr/>
              <p:nvPr/>
            </p:nvGrpSpPr>
            <p:grpSpPr>
              <a:xfrm>
                <a:off x="2978692" y="3859733"/>
                <a:ext cx="1944216" cy="1872207"/>
                <a:chOff x="5165179" y="1765859"/>
                <a:chExt cx="1944216" cy="1872207"/>
              </a:xfrm>
            </p:grpSpPr>
            <p:sp>
              <p:nvSpPr>
                <p:cNvPr id="239" name="Rectangle 238"/>
                <p:cNvSpPr/>
                <p:nvPr/>
              </p:nvSpPr>
              <p:spPr bwMode="auto">
                <a:xfrm>
                  <a:off x="5165179" y="1765859"/>
                  <a:ext cx="1944216" cy="1872207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240" name="Connecteur droit 239"/>
                <p:cNvCxnSpPr/>
                <p:nvPr/>
              </p:nvCxnSpPr>
              <p:spPr bwMode="auto">
                <a:xfrm>
                  <a:off x="6029275" y="1765859"/>
                  <a:ext cx="0" cy="187220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41" name="Connecteur droit 240"/>
                <p:cNvCxnSpPr/>
                <p:nvPr/>
              </p:nvCxnSpPr>
              <p:spPr bwMode="auto">
                <a:xfrm>
                  <a:off x="5597227" y="1765859"/>
                  <a:ext cx="0" cy="187220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42" name="Connecteur droit 241"/>
                <p:cNvCxnSpPr/>
                <p:nvPr/>
              </p:nvCxnSpPr>
              <p:spPr bwMode="auto">
                <a:xfrm>
                  <a:off x="6461323" y="1765859"/>
                  <a:ext cx="0" cy="187220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43" name="Connecteur droit 242"/>
                <p:cNvCxnSpPr/>
                <p:nvPr/>
              </p:nvCxnSpPr>
              <p:spPr bwMode="auto">
                <a:xfrm flipH="1">
                  <a:off x="5165179" y="2629954"/>
                  <a:ext cx="1944216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44" name="Connecteur droit 243"/>
                <p:cNvCxnSpPr/>
                <p:nvPr/>
              </p:nvCxnSpPr>
              <p:spPr bwMode="auto">
                <a:xfrm flipH="1" flipV="1">
                  <a:off x="5165179" y="3036433"/>
                  <a:ext cx="1944216" cy="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45" name="Connecteur droit 244"/>
                <p:cNvCxnSpPr/>
                <p:nvPr/>
              </p:nvCxnSpPr>
              <p:spPr bwMode="auto">
                <a:xfrm flipH="1">
                  <a:off x="5165179" y="2197907"/>
                  <a:ext cx="1944216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46" name="Connecteur droit 245"/>
                <p:cNvCxnSpPr/>
                <p:nvPr/>
              </p:nvCxnSpPr>
              <p:spPr bwMode="auto">
                <a:xfrm>
                  <a:off x="6893371" y="1765860"/>
                  <a:ext cx="0" cy="187220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47" name="Connecteur droit 246"/>
                <p:cNvCxnSpPr/>
                <p:nvPr/>
              </p:nvCxnSpPr>
              <p:spPr bwMode="auto">
                <a:xfrm flipH="1" flipV="1">
                  <a:off x="5165179" y="3422042"/>
                  <a:ext cx="1944216" cy="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grpSp>
          <p:nvGrpSpPr>
            <p:cNvPr id="274" name="Groupe 273"/>
            <p:cNvGrpSpPr/>
            <p:nvPr/>
          </p:nvGrpSpPr>
          <p:grpSpPr>
            <a:xfrm>
              <a:off x="4486912" y="4723828"/>
              <a:ext cx="424880" cy="406480"/>
              <a:chOff x="6732240" y="4437112"/>
              <a:chExt cx="432048" cy="414044"/>
            </a:xfrm>
            <a:solidFill>
              <a:srgbClr val="FFCC66"/>
            </a:solidFill>
          </p:grpSpPr>
          <p:sp>
            <p:nvSpPr>
              <p:cNvPr id="275" name="Rectangle 274"/>
              <p:cNvSpPr/>
              <p:nvPr/>
            </p:nvSpPr>
            <p:spPr bwMode="auto">
              <a:xfrm>
                <a:off x="6732240" y="4437112"/>
                <a:ext cx="432048" cy="414044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76" name="Connecteur droit 275"/>
              <p:cNvCxnSpPr/>
              <p:nvPr/>
            </p:nvCxnSpPr>
            <p:spPr bwMode="auto">
              <a:xfrm flipV="1">
                <a:off x="6804248" y="4437112"/>
                <a:ext cx="0" cy="414044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7" name="Connecteur droit 276"/>
              <p:cNvCxnSpPr/>
              <p:nvPr/>
            </p:nvCxnSpPr>
            <p:spPr bwMode="auto">
              <a:xfrm flipV="1">
                <a:off x="6876256" y="4437112"/>
                <a:ext cx="0" cy="414044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8" name="Connecteur droit 277"/>
              <p:cNvCxnSpPr/>
              <p:nvPr/>
            </p:nvCxnSpPr>
            <p:spPr bwMode="auto">
              <a:xfrm flipV="1">
                <a:off x="6948264" y="4437112"/>
                <a:ext cx="0" cy="414044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9" name="Connecteur droit 278"/>
              <p:cNvCxnSpPr/>
              <p:nvPr/>
            </p:nvCxnSpPr>
            <p:spPr bwMode="auto">
              <a:xfrm flipV="1">
                <a:off x="7020272" y="4437112"/>
                <a:ext cx="0" cy="414044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0" name="Connecteur droit 279"/>
              <p:cNvCxnSpPr/>
              <p:nvPr/>
            </p:nvCxnSpPr>
            <p:spPr bwMode="auto">
              <a:xfrm flipV="1">
                <a:off x="7092280" y="4437112"/>
                <a:ext cx="0" cy="414044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1" name="Connecteur droit 280"/>
              <p:cNvCxnSpPr/>
              <p:nvPr/>
            </p:nvCxnSpPr>
            <p:spPr bwMode="auto">
              <a:xfrm>
                <a:off x="6732240" y="4509120"/>
                <a:ext cx="432048" cy="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2" name="Connecteur droit 281"/>
              <p:cNvCxnSpPr/>
              <p:nvPr/>
            </p:nvCxnSpPr>
            <p:spPr bwMode="auto">
              <a:xfrm>
                <a:off x="6732240" y="4581128"/>
                <a:ext cx="432048" cy="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3" name="Connecteur droit 282"/>
              <p:cNvCxnSpPr/>
              <p:nvPr/>
            </p:nvCxnSpPr>
            <p:spPr bwMode="auto">
              <a:xfrm>
                <a:off x="6732240" y="4653136"/>
                <a:ext cx="432048" cy="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4" name="Connecteur droit 283"/>
              <p:cNvCxnSpPr/>
              <p:nvPr/>
            </p:nvCxnSpPr>
            <p:spPr bwMode="auto">
              <a:xfrm>
                <a:off x="6732240" y="4725144"/>
                <a:ext cx="432048" cy="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5" name="Connecteur droit 284"/>
              <p:cNvCxnSpPr/>
              <p:nvPr/>
            </p:nvCxnSpPr>
            <p:spPr bwMode="auto">
              <a:xfrm>
                <a:off x="6732240" y="4797152"/>
                <a:ext cx="432048" cy="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32" name="Groupe 31"/>
          <p:cNvGrpSpPr/>
          <p:nvPr/>
        </p:nvGrpSpPr>
        <p:grpSpPr>
          <a:xfrm>
            <a:off x="5165179" y="1988840"/>
            <a:ext cx="1944216" cy="2062664"/>
            <a:chOff x="5165179" y="1556792"/>
            <a:chExt cx="1944216" cy="2062664"/>
          </a:xfrm>
        </p:grpSpPr>
        <p:grpSp>
          <p:nvGrpSpPr>
            <p:cNvPr id="236" name="Groupe 235"/>
            <p:cNvGrpSpPr/>
            <p:nvPr/>
          </p:nvGrpSpPr>
          <p:grpSpPr>
            <a:xfrm>
              <a:off x="5165179" y="1556792"/>
              <a:ext cx="1944216" cy="1872207"/>
              <a:chOff x="5165179" y="1765859"/>
              <a:chExt cx="1944216" cy="1872207"/>
            </a:xfrm>
          </p:grpSpPr>
          <p:sp>
            <p:nvSpPr>
              <p:cNvPr id="230" name="Rectangle 229"/>
              <p:cNvSpPr/>
              <p:nvPr/>
            </p:nvSpPr>
            <p:spPr bwMode="auto">
              <a:xfrm>
                <a:off x="6029275" y="1765860"/>
                <a:ext cx="432048" cy="1872206"/>
              </a:xfrm>
              <a:prstGeom prst="rect">
                <a:avLst/>
              </a:prstGeom>
              <a:solidFill>
                <a:srgbClr val="FF66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9" name="Rectangle 208"/>
              <p:cNvSpPr/>
              <p:nvPr/>
            </p:nvSpPr>
            <p:spPr bwMode="auto">
              <a:xfrm>
                <a:off x="5165179" y="1765859"/>
                <a:ext cx="1944216" cy="187220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10" name="Connecteur droit 209"/>
              <p:cNvCxnSpPr/>
              <p:nvPr/>
            </p:nvCxnSpPr>
            <p:spPr bwMode="auto">
              <a:xfrm>
                <a:off x="6029275" y="1765859"/>
                <a:ext cx="0" cy="187220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1" name="Connecteur droit 210"/>
              <p:cNvCxnSpPr/>
              <p:nvPr/>
            </p:nvCxnSpPr>
            <p:spPr bwMode="auto">
              <a:xfrm>
                <a:off x="5597227" y="1765859"/>
                <a:ext cx="0" cy="187220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2" name="Connecteur droit 211"/>
              <p:cNvCxnSpPr/>
              <p:nvPr/>
            </p:nvCxnSpPr>
            <p:spPr bwMode="auto">
              <a:xfrm>
                <a:off x="6461323" y="1765859"/>
                <a:ext cx="0" cy="187220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3" name="Connecteur droit 212"/>
              <p:cNvCxnSpPr/>
              <p:nvPr/>
            </p:nvCxnSpPr>
            <p:spPr bwMode="auto">
              <a:xfrm flipH="1">
                <a:off x="5165179" y="2629954"/>
                <a:ext cx="1944216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4" name="Connecteur droit 213"/>
              <p:cNvCxnSpPr/>
              <p:nvPr/>
            </p:nvCxnSpPr>
            <p:spPr bwMode="auto">
              <a:xfrm flipH="1" flipV="1">
                <a:off x="5165179" y="3036433"/>
                <a:ext cx="1944216" cy="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5" name="Connecteur droit 214"/>
              <p:cNvCxnSpPr/>
              <p:nvPr/>
            </p:nvCxnSpPr>
            <p:spPr bwMode="auto">
              <a:xfrm flipH="1">
                <a:off x="5165179" y="2197907"/>
                <a:ext cx="1944216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7" name="Connecteur droit 216"/>
              <p:cNvCxnSpPr/>
              <p:nvPr/>
            </p:nvCxnSpPr>
            <p:spPr bwMode="auto">
              <a:xfrm>
                <a:off x="6893371" y="1765860"/>
                <a:ext cx="0" cy="1872206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8" name="Connecteur droit 217"/>
              <p:cNvCxnSpPr/>
              <p:nvPr/>
            </p:nvCxnSpPr>
            <p:spPr bwMode="auto">
              <a:xfrm flipH="1" flipV="1">
                <a:off x="5165179" y="3422042"/>
                <a:ext cx="1944216" cy="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86" name="Groupe 285"/>
            <p:cNvGrpSpPr/>
            <p:nvPr/>
          </p:nvGrpSpPr>
          <p:grpSpPr>
            <a:xfrm>
              <a:off x="6029275" y="3212976"/>
              <a:ext cx="424880" cy="406480"/>
              <a:chOff x="6732240" y="4437112"/>
              <a:chExt cx="432048" cy="414044"/>
            </a:xfrm>
            <a:solidFill>
              <a:srgbClr val="FFCC66"/>
            </a:solidFill>
          </p:grpSpPr>
          <p:sp>
            <p:nvSpPr>
              <p:cNvPr id="287" name="Rectangle 286"/>
              <p:cNvSpPr/>
              <p:nvPr/>
            </p:nvSpPr>
            <p:spPr bwMode="auto">
              <a:xfrm>
                <a:off x="6732240" y="4437112"/>
                <a:ext cx="432048" cy="414044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88" name="Connecteur droit 287"/>
              <p:cNvCxnSpPr/>
              <p:nvPr/>
            </p:nvCxnSpPr>
            <p:spPr bwMode="auto">
              <a:xfrm flipV="1">
                <a:off x="6804248" y="4437112"/>
                <a:ext cx="0" cy="414044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9" name="Connecteur droit 288"/>
              <p:cNvCxnSpPr/>
              <p:nvPr/>
            </p:nvCxnSpPr>
            <p:spPr bwMode="auto">
              <a:xfrm flipV="1">
                <a:off x="6876256" y="4437112"/>
                <a:ext cx="0" cy="414044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0" name="Connecteur droit 289"/>
              <p:cNvCxnSpPr/>
              <p:nvPr/>
            </p:nvCxnSpPr>
            <p:spPr bwMode="auto">
              <a:xfrm flipV="1">
                <a:off x="6948264" y="4437112"/>
                <a:ext cx="0" cy="414044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1" name="Connecteur droit 290"/>
              <p:cNvCxnSpPr/>
              <p:nvPr/>
            </p:nvCxnSpPr>
            <p:spPr bwMode="auto">
              <a:xfrm flipV="1">
                <a:off x="7020272" y="4437112"/>
                <a:ext cx="0" cy="414044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2" name="Connecteur droit 291"/>
              <p:cNvCxnSpPr/>
              <p:nvPr/>
            </p:nvCxnSpPr>
            <p:spPr bwMode="auto">
              <a:xfrm flipV="1">
                <a:off x="7092280" y="4437112"/>
                <a:ext cx="0" cy="414044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3" name="Connecteur droit 292"/>
              <p:cNvCxnSpPr/>
              <p:nvPr/>
            </p:nvCxnSpPr>
            <p:spPr bwMode="auto">
              <a:xfrm>
                <a:off x="6732240" y="4509120"/>
                <a:ext cx="432048" cy="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4" name="Connecteur droit 293"/>
              <p:cNvCxnSpPr/>
              <p:nvPr/>
            </p:nvCxnSpPr>
            <p:spPr bwMode="auto">
              <a:xfrm>
                <a:off x="6732240" y="4581128"/>
                <a:ext cx="432048" cy="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5" name="Connecteur droit 294"/>
              <p:cNvCxnSpPr/>
              <p:nvPr/>
            </p:nvCxnSpPr>
            <p:spPr bwMode="auto">
              <a:xfrm>
                <a:off x="6732240" y="4653136"/>
                <a:ext cx="432048" cy="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6" name="Connecteur droit 295"/>
              <p:cNvCxnSpPr/>
              <p:nvPr/>
            </p:nvCxnSpPr>
            <p:spPr bwMode="auto">
              <a:xfrm>
                <a:off x="6732240" y="4725144"/>
                <a:ext cx="432048" cy="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7" name="Connecteur droit 296"/>
              <p:cNvCxnSpPr/>
              <p:nvPr/>
            </p:nvCxnSpPr>
            <p:spPr bwMode="auto">
              <a:xfrm>
                <a:off x="6732240" y="4797152"/>
                <a:ext cx="432048" cy="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298" name="ZoneTexte 297"/>
          <p:cNvSpPr txBox="1"/>
          <p:nvPr/>
        </p:nvSpPr>
        <p:spPr>
          <a:xfrm>
            <a:off x="107504" y="2246093"/>
            <a:ext cx="25202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i="1" dirty="0">
                <a:solidFill>
                  <a:srgbClr val="FF0000"/>
                </a:solidFill>
              </a:rPr>
              <a:t>Quand faut-il faire le cache ?</a:t>
            </a:r>
          </a:p>
          <a:p>
            <a:pPr algn="l"/>
            <a:endParaRPr lang="fr-FR" b="1" i="1" dirty="0">
              <a:solidFill>
                <a:srgbClr val="FF0000"/>
              </a:solidFill>
            </a:endParaRPr>
          </a:p>
          <a:p>
            <a:pPr algn="l"/>
            <a:r>
              <a:rPr lang="fr-FR" b="1" i="1" dirty="0">
                <a:solidFill>
                  <a:srgbClr val="FF0000"/>
                </a:solidFill>
              </a:rPr>
              <a:t>Quand faut-il faire les calculs ?</a:t>
            </a:r>
          </a:p>
        </p:txBody>
      </p:sp>
    </p:spTree>
    <p:extLst>
      <p:ext uri="{BB962C8B-B14F-4D97-AF65-F5344CB8AC3E}">
        <p14:creationId xmlns:p14="http://schemas.microsoft.com/office/powerpoint/2010/main" val="10653107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51975"/>
            <a:ext cx="9144000" cy="2667000"/>
          </a:xfrm>
        </p:spPr>
        <p:txBody>
          <a:bodyPr/>
          <a:lstStyle/>
          <a:p>
            <a:pPr eaLnBrk="1" hangingPunct="1"/>
            <a:r>
              <a:rPr lang="en-US" sz="2800" dirty="0" err="1"/>
              <a:t>Programmation</a:t>
            </a:r>
            <a:r>
              <a:rPr lang="en-US" sz="2800" dirty="0"/>
              <a:t> CUDA </a:t>
            </a:r>
            <a:r>
              <a:rPr lang="en-US" sz="2800" dirty="0" err="1"/>
              <a:t>optimisée</a:t>
            </a:r>
            <a:br>
              <a:rPr lang="fr-FR" sz="1600" dirty="0"/>
            </a:br>
            <a:br>
              <a:rPr lang="fr-FR" sz="3600" dirty="0"/>
            </a:br>
            <a:r>
              <a:rPr lang="fr-FR" b="1" dirty="0"/>
              <a:t>7 – Transfert rapide entre mémoires CPU et GPU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Rectangle à coins arrondis 2"/>
          <p:cNvSpPr/>
          <p:nvPr/>
        </p:nvSpPr>
        <p:spPr bwMode="auto">
          <a:xfrm>
            <a:off x="2340864" y="4559808"/>
            <a:ext cx="4588590" cy="1083770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fr-FR" sz="2800" dirty="0"/>
              <a:t> Allocation de mémoire CPU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fr-FR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fr-FR" sz="28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Streaming</a:t>
            </a:r>
          </a:p>
        </p:txBody>
      </p:sp>
    </p:spTree>
    <p:extLst>
      <p:ext uri="{BB962C8B-B14F-4D97-AF65-F5344CB8AC3E}">
        <p14:creationId xmlns:p14="http://schemas.microsoft.com/office/powerpoint/2010/main" val="5443179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fr-FR" sz="2000" dirty="0"/>
              <a:t>Transfert rapide entre mémoires CPU et GPU</a:t>
            </a:r>
            <a:br>
              <a:rPr lang="fr-FR" sz="2000" dirty="0"/>
            </a:br>
            <a:r>
              <a:rPr lang="fr-FR" sz="4000" dirty="0"/>
              <a:t>1 – Allocation de mémoire CPU </a:t>
            </a:r>
            <a:r>
              <a:rPr lang="fr-FR" sz="4000" i="1" dirty="0" err="1"/>
              <a:t>pined</a:t>
            </a:r>
            <a:endParaRPr lang="fr-FR" sz="3600" i="1" dirty="0"/>
          </a:p>
        </p:txBody>
      </p:sp>
      <p:grpSp>
        <p:nvGrpSpPr>
          <p:cNvPr id="12" name="Groupe 11"/>
          <p:cNvGrpSpPr/>
          <p:nvPr/>
        </p:nvGrpSpPr>
        <p:grpSpPr>
          <a:xfrm>
            <a:off x="1000100" y="1214422"/>
            <a:ext cx="5857916" cy="1428760"/>
            <a:chOff x="928662" y="1714488"/>
            <a:chExt cx="5857916" cy="1428760"/>
          </a:xfrm>
        </p:grpSpPr>
        <p:grpSp>
          <p:nvGrpSpPr>
            <p:cNvPr id="11" name="Groupe 10"/>
            <p:cNvGrpSpPr/>
            <p:nvPr/>
          </p:nvGrpSpPr>
          <p:grpSpPr>
            <a:xfrm>
              <a:off x="928662" y="1714488"/>
              <a:ext cx="1785950" cy="1428760"/>
              <a:chOff x="928662" y="1714488"/>
              <a:chExt cx="1785950" cy="1428760"/>
            </a:xfrm>
          </p:grpSpPr>
          <p:sp>
            <p:nvSpPr>
              <p:cNvPr id="4" name="Rectangle 3"/>
              <p:cNvSpPr/>
              <p:nvPr/>
            </p:nvSpPr>
            <p:spPr bwMode="auto">
              <a:xfrm>
                <a:off x="928662" y="1714488"/>
                <a:ext cx="1785950" cy="142876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CPU</a:t>
                </a:r>
              </a:p>
            </p:txBody>
          </p:sp>
          <p:sp>
            <p:nvSpPr>
              <p:cNvPr id="5" name="Rectangle à coins arrondis 4"/>
              <p:cNvSpPr/>
              <p:nvPr/>
            </p:nvSpPr>
            <p:spPr bwMode="auto">
              <a:xfrm>
                <a:off x="1000100" y="2357430"/>
                <a:ext cx="1643074" cy="714380"/>
              </a:xfrm>
              <a:prstGeom prst="round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RAM</a:t>
                </a:r>
              </a:p>
            </p:txBody>
          </p:sp>
        </p:grpSp>
        <p:grpSp>
          <p:nvGrpSpPr>
            <p:cNvPr id="9" name="Groupe 8"/>
            <p:cNvGrpSpPr/>
            <p:nvPr/>
          </p:nvGrpSpPr>
          <p:grpSpPr>
            <a:xfrm>
              <a:off x="5000628" y="1714488"/>
              <a:ext cx="1785950" cy="1428760"/>
              <a:chOff x="4143372" y="1714488"/>
              <a:chExt cx="1785950" cy="1428760"/>
            </a:xfrm>
          </p:grpSpPr>
          <p:sp>
            <p:nvSpPr>
              <p:cNvPr id="6" name="Rectangle 5"/>
              <p:cNvSpPr/>
              <p:nvPr/>
            </p:nvSpPr>
            <p:spPr bwMode="auto">
              <a:xfrm>
                <a:off x="4143372" y="1714488"/>
                <a:ext cx="1785950" cy="142876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fr-FR" dirty="0"/>
                  <a:t>G</a:t>
                </a:r>
                <a:r>
                  <a:rPr kumimoji="0" lang="fr-FR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PU</a:t>
                </a:r>
              </a:p>
            </p:txBody>
          </p:sp>
          <p:sp>
            <p:nvSpPr>
              <p:cNvPr id="7" name="Rectangle à coins arrondis 6"/>
              <p:cNvSpPr/>
              <p:nvPr/>
            </p:nvSpPr>
            <p:spPr bwMode="auto">
              <a:xfrm>
                <a:off x="4214810" y="2357430"/>
                <a:ext cx="1643074" cy="714380"/>
              </a:xfrm>
              <a:prstGeom prst="round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RAM</a:t>
                </a:r>
              </a:p>
            </p:txBody>
          </p:sp>
        </p:grpSp>
        <p:sp>
          <p:nvSpPr>
            <p:cNvPr id="8" name="Double flèche horizontale 7"/>
            <p:cNvSpPr/>
            <p:nvPr/>
          </p:nvSpPr>
          <p:spPr bwMode="auto">
            <a:xfrm>
              <a:off x="2571736" y="2428868"/>
              <a:ext cx="2571768" cy="571504"/>
            </a:xfrm>
            <a:prstGeom prst="left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8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PCI Express</a:t>
              </a:r>
            </a:p>
          </p:txBody>
        </p:sp>
      </p:grpSp>
      <p:sp>
        <p:nvSpPr>
          <p:cNvPr id="13" name="Flèche en arc 12"/>
          <p:cNvSpPr/>
          <p:nvPr/>
        </p:nvSpPr>
        <p:spPr bwMode="auto">
          <a:xfrm flipV="1">
            <a:off x="500034" y="2143116"/>
            <a:ext cx="1071570" cy="1143008"/>
          </a:xfrm>
          <a:prstGeom prst="circularArrow">
            <a:avLst>
              <a:gd name="adj1" fmla="val 9313"/>
              <a:gd name="adj2" fmla="val 1253324"/>
              <a:gd name="adj3" fmla="val 15048165"/>
              <a:gd name="adj4" fmla="val 5061244"/>
              <a:gd name="adj5" fmla="val 12500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6" name="Groupe 15"/>
          <p:cNvGrpSpPr/>
          <p:nvPr/>
        </p:nvGrpSpPr>
        <p:grpSpPr>
          <a:xfrm>
            <a:off x="1071538" y="3000372"/>
            <a:ext cx="7950654" cy="1723549"/>
            <a:chOff x="1785918" y="3500438"/>
            <a:chExt cx="7950654" cy="1723549"/>
          </a:xfrm>
        </p:grpSpPr>
        <p:sp>
          <p:nvSpPr>
            <p:cNvPr id="14" name="ZoneTexte 13"/>
            <p:cNvSpPr txBox="1"/>
            <p:nvPr/>
          </p:nvSpPr>
          <p:spPr>
            <a:xfrm>
              <a:off x="1928794" y="3500438"/>
              <a:ext cx="7807778" cy="1723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buFont typeface="Arial" pitchFamily="34" charset="0"/>
                <a:buChar char="•"/>
              </a:pPr>
              <a:r>
                <a:rPr lang="fr-FR" dirty="0"/>
                <a:t> Mémoire paginée (standard – </a:t>
              </a:r>
              <a:r>
                <a:rPr lang="fr-FR" sz="2000" b="1" dirty="0" err="1">
                  <a:latin typeface="Courier New" pitchFamily="49" charset="0"/>
                  <a:cs typeface="Courier New" pitchFamily="49" charset="0"/>
                </a:rPr>
                <a:t>malloc</a:t>
              </a:r>
              <a:r>
                <a:rPr lang="fr-FR" sz="2000" b="1" dirty="0">
                  <a:latin typeface="Courier New" pitchFamily="49" charset="0"/>
                  <a:cs typeface="Courier New" pitchFamily="49" charset="0"/>
                </a:rPr>
                <a:t>(…)</a:t>
              </a:r>
              <a:r>
                <a:rPr lang="fr-FR" dirty="0"/>
                <a:t>)</a:t>
              </a:r>
            </a:p>
            <a:p>
              <a:pPr algn="l"/>
              <a:endParaRPr lang="fr-FR" sz="1000" dirty="0"/>
            </a:p>
            <a:p>
              <a:pPr algn="l">
                <a:buFont typeface="Arial" pitchFamily="34" charset="0"/>
                <a:buChar char="•"/>
              </a:pPr>
              <a:r>
                <a:rPr lang="fr-FR" dirty="0"/>
                <a:t> </a:t>
              </a:r>
              <a:r>
                <a:rPr lang="fr-FR" b="1" dirty="0"/>
                <a:t>Mémoire « </a:t>
              </a:r>
              <a:r>
                <a:rPr lang="fr-FR" b="1" i="1" dirty="0" err="1"/>
                <a:t>pined</a:t>
              </a:r>
              <a:r>
                <a:rPr lang="fr-FR" b="1" dirty="0"/>
                <a:t> » (ou « </a:t>
              </a:r>
              <a:r>
                <a:rPr lang="fr-FR" b="1" i="1" dirty="0" err="1"/>
                <a:t>locked</a:t>
              </a:r>
              <a:r>
                <a:rPr lang="fr-FR" b="1" dirty="0"/>
                <a:t> ») </a:t>
              </a:r>
              <a:r>
                <a:rPr lang="fr-FR" b="1" dirty="0">
                  <a:solidFill>
                    <a:srgbClr val="FF0000"/>
                  </a:solidFill>
                  <a:sym typeface="Wingdings" pitchFamily="2" charset="2"/>
                </a:rPr>
                <a:t> transferts + rapides</a:t>
              </a:r>
              <a:endParaRPr lang="fr-FR" b="1" dirty="0">
                <a:solidFill>
                  <a:srgbClr val="FF0000"/>
                </a:solidFill>
              </a:endParaRPr>
            </a:p>
            <a:p>
              <a:pPr algn="l">
                <a:buFont typeface="Arial" pitchFamily="34" charset="0"/>
                <a:buChar char="•"/>
              </a:pPr>
              <a:r>
                <a:rPr lang="fr-FR" dirty="0"/>
                <a:t> Mémoire « </a:t>
              </a:r>
              <a:r>
                <a:rPr lang="fr-FR" i="1" dirty="0" err="1"/>
                <a:t>mapped</a:t>
              </a:r>
              <a:r>
                <a:rPr lang="fr-FR" dirty="0"/>
                <a:t> » dans l’espace CUDA du GPU</a:t>
              </a:r>
            </a:p>
            <a:p>
              <a:pPr algn="l">
                <a:buFont typeface="Arial" pitchFamily="34" charset="0"/>
                <a:buChar char="•"/>
              </a:pPr>
              <a:r>
                <a:rPr lang="fr-FR" dirty="0"/>
                <a:t> Mémoire « </a:t>
              </a:r>
              <a:r>
                <a:rPr lang="fr-FR" i="1" dirty="0" err="1"/>
                <a:t>write</a:t>
              </a:r>
              <a:r>
                <a:rPr lang="fr-FR" i="1" dirty="0"/>
                <a:t> – </a:t>
              </a:r>
              <a:r>
                <a:rPr lang="fr-FR" i="1" dirty="0" err="1"/>
                <a:t>combined</a:t>
              </a:r>
              <a:r>
                <a:rPr lang="fr-FR" dirty="0"/>
                <a:t> »</a:t>
              </a:r>
            </a:p>
          </p:txBody>
        </p:sp>
        <p:sp>
          <p:nvSpPr>
            <p:cNvPr id="15" name="Accolade ouvrante 14"/>
            <p:cNvSpPr/>
            <p:nvPr/>
          </p:nvSpPr>
          <p:spPr bwMode="auto">
            <a:xfrm>
              <a:off x="1785918" y="3643314"/>
              <a:ext cx="214314" cy="1500198"/>
            </a:xfrm>
            <a:prstGeom prst="leftBrac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8" name="ZoneTexte 17"/>
          <p:cNvSpPr txBox="1"/>
          <p:nvPr/>
        </p:nvSpPr>
        <p:spPr>
          <a:xfrm>
            <a:off x="857224" y="5032260"/>
            <a:ext cx="82153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dirty="0"/>
              <a:t>La mémoire paginée peut être envoyée sur disque, alors que la  mémoire « </a:t>
            </a:r>
            <a:r>
              <a:rPr lang="fr-FR" i="1" dirty="0" err="1"/>
              <a:t>pined</a:t>
            </a:r>
            <a:r>
              <a:rPr lang="fr-FR" dirty="0"/>
              <a:t> » reste en RAM</a:t>
            </a:r>
          </a:p>
          <a:p>
            <a:pPr algn="l"/>
            <a:endParaRPr lang="fr-FR" sz="1000" dirty="0"/>
          </a:p>
          <a:p>
            <a:pPr algn="l">
              <a:buFont typeface="Wingdings"/>
              <a:buChar char="à"/>
            </a:pPr>
            <a:r>
              <a:rPr lang="fr-FR" dirty="0">
                <a:sym typeface="Wingdings" pitchFamily="2" charset="2"/>
              </a:rPr>
              <a:t> La mémoire « </a:t>
            </a:r>
            <a:r>
              <a:rPr lang="fr-FR" i="1" dirty="0" err="1">
                <a:sym typeface="Wingdings" pitchFamily="2" charset="2"/>
              </a:rPr>
              <a:t>pined</a:t>
            </a:r>
            <a:r>
              <a:rPr lang="fr-FR" dirty="0">
                <a:sym typeface="Wingdings" pitchFamily="2" charset="2"/>
              </a:rPr>
              <a:t> » permettra des transferts plus rapides </a:t>
            </a:r>
          </a:p>
          <a:p>
            <a:pPr algn="l"/>
            <a:r>
              <a:rPr lang="fr-FR" dirty="0">
                <a:sym typeface="Wingdings" pitchFamily="2" charset="2"/>
              </a:rPr>
              <a:t>     mais bloquera de l’espace mémoire sur CPU</a:t>
            </a:r>
            <a:endParaRPr lang="fr-FR" dirty="0"/>
          </a:p>
        </p:txBody>
      </p:sp>
      <p:sp>
        <p:nvSpPr>
          <p:cNvPr id="19" name="Triangle isocèle 18"/>
          <p:cNvSpPr/>
          <p:nvPr/>
        </p:nvSpPr>
        <p:spPr bwMode="auto">
          <a:xfrm>
            <a:off x="142844" y="5286388"/>
            <a:ext cx="714380" cy="1285884"/>
          </a:xfrm>
          <a:prstGeom prst="triangl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288559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fr-FR" sz="2000" dirty="0"/>
              <a:t>Transfert rapide entre mémoires CPU et GPU</a:t>
            </a:r>
            <a:br>
              <a:rPr lang="fr-FR" sz="2000" dirty="0"/>
            </a:br>
            <a:r>
              <a:rPr lang="fr-FR" sz="4000" dirty="0"/>
              <a:t>1 – Allocation de mémoire CPU </a:t>
            </a:r>
            <a:r>
              <a:rPr lang="fr-FR" sz="3600" i="1" dirty="0" err="1"/>
              <a:t>pined</a:t>
            </a:r>
            <a:endParaRPr lang="fr-FR" sz="3600" i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-6752" y="1340768"/>
            <a:ext cx="9110186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b="1" dirty="0"/>
              <a:t>Allocation de mémoire « </a:t>
            </a:r>
            <a:r>
              <a:rPr lang="fr-FR" b="1" i="1" dirty="0" err="1"/>
              <a:t>pined</a:t>
            </a:r>
            <a:r>
              <a:rPr lang="fr-FR" b="1" dirty="0"/>
              <a:t> » (ou « </a:t>
            </a:r>
            <a:r>
              <a:rPr lang="fr-FR" b="1" i="1" dirty="0" err="1"/>
              <a:t>locked</a:t>
            </a:r>
            <a:r>
              <a:rPr lang="fr-FR" b="1" dirty="0"/>
              <a:t> ») </a:t>
            </a:r>
          </a:p>
          <a:p>
            <a:pPr algn="l"/>
            <a:endParaRPr lang="fr-FR" sz="800" dirty="0">
              <a:latin typeface="+mn-lt"/>
              <a:cs typeface="Courier New" pitchFamily="49" charset="0"/>
            </a:endParaRPr>
          </a:p>
          <a:p>
            <a:pPr lvl="1" algn="l"/>
            <a:r>
              <a:rPr lang="fr-FR" dirty="0">
                <a:latin typeface="+mn-lt"/>
                <a:cs typeface="Courier New" pitchFamily="49" charset="0"/>
              </a:rPr>
              <a:t>On alloue de la mémoire « </a:t>
            </a:r>
            <a:r>
              <a:rPr lang="fr-FR" dirty="0" err="1">
                <a:latin typeface="+mn-lt"/>
                <a:cs typeface="Courier New" pitchFamily="49" charset="0"/>
              </a:rPr>
              <a:t>pined</a:t>
            </a:r>
            <a:r>
              <a:rPr lang="fr-FR" dirty="0">
                <a:latin typeface="+mn-lt"/>
                <a:cs typeface="Courier New" pitchFamily="49" charset="0"/>
              </a:rPr>
              <a:t> » sur le CPU :</a:t>
            </a:r>
          </a:p>
          <a:p>
            <a:pPr lvl="1" algn="l"/>
            <a:endParaRPr lang="fr-FR" sz="800" dirty="0">
              <a:latin typeface="+mn-lt"/>
              <a:cs typeface="Courier New" pitchFamily="49" charset="0"/>
            </a:endParaRPr>
          </a:p>
          <a:p>
            <a:pPr lvl="2" algn="l"/>
            <a:r>
              <a:rPr lang="fr-FR" sz="2000" b="1" dirty="0" err="1">
                <a:latin typeface="Courier New" pitchFamily="49" charset="0"/>
                <a:cs typeface="Courier New" pitchFamily="49" charset="0"/>
              </a:rPr>
              <a:t>cudaMallocHost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2000" b="1" dirty="0" err="1">
                <a:latin typeface="Courier New" pitchFamily="49" charset="0"/>
                <a:cs typeface="Courier New" pitchFamily="49" charset="0"/>
              </a:rPr>
              <a:t>AdrPtHost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, size)</a:t>
            </a:r>
          </a:p>
          <a:p>
            <a:pPr algn="l"/>
            <a:endParaRPr lang="fr-FR" sz="800" b="1" dirty="0">
              <a:latin typeface="Courier New" pitchFamily="49" charset="0"/>
              <a:cs typeface="Courier New" pitchFamily="49" charset="0"/>
            </a:endParaRPr>
          </a:p>
          <a:p>
            <a:pPr lvl="2" algn="l"/>
            <a:r>
              <a:rPr lang="fr-FR" dirty="0">
                <a:latin typeface="+mn-lt"/>
                <a:cs typeface="Courier New" pitchFamily="49" charset="0"/>
              </a:rPr>
              <a:t>ou bien</a:t>
            </a:r>
          </a:p>
          <a:p>
            <a:pPr lvl="1" algn="l"/>
            <a:endParaRPr lang="fr-FR" sz="800" b="1" dirty="0">
              <a:latin typeface="Courier New" pitchFamily="49" charset="0"/>
              <a:cs typeface="Courier New" pitchFamily="49" charset="0"/>
            </a:endParaRPr>
          </a:p>
          <a:p>
            <a:pPr lvl="2" algn="l"/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cudaHostAlloc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AdrPtHost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size, </a:t>
            </a:r>
            <a:r>
              <a:rPr lang="fr-FR" sz="2000" b="1" dirty="0" err="1">
                <a:latin typeface="Courier New" pitchFamily="49" charset="0"/>
                <a:cs typeface="Courier New" pitchFamily="49" charset="0"/>
              </a:rPr>
              <a:t>cudaHostAllocDefault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 algn="l"/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1" dirty="0" err="1"/>
              <a:t>Convertion</a:t>
            </a:r>
            <a:r>
              <a:rPr lang="en-US" b="1" dirty="0"/>
              <a:t> </a:t>
            </a:r>
            <a:r>
              <a:rPr lang="en-US" b="1" dirty="0" err="1"/>
              <a:t>dynamique</a:t>
            </a:r>
            <a:r>
              <a:rPr lang="en-US" b="1" dirty="0"/>
              <a:t> de </a:t>
            </a:r>
            <a:r>
              <a:rPr lang="en-US" b="1" dirty="0" err="1"/>
              <a:t>mémoire</a:t>
            </a:r>
            <a:r>
              <a:rPr lang="en-US" b="1" dirty="0"/>
              <a:t> </a:t>
            </a:r>
            <a:r>
              <a:rPr lang="en-US" b="1" dirty="0" err="1"/>
              <a:t>paginée</a:t>
            </a:r>
            <a:r>
              <a:rPr lang="en-US" b="1" dirty="0"/>
              <a:t> en </a:t>
            </a:r>
            <a:r>
              <a:rPr lang="fr-FR" b="1" dirty="0"/>
              <a:t>mémoire « </a:t>
            </a:r>
            <a:r>
              <a:rPr lang="fr-FR" b="1" i="1" dirty="0" err="1"/>
              <a:t>pined</a:t>
            </a:r>
            <a:r>
              <a:rPr lang="fr-FR" b="1" dirty="0"/>
              <a:t> » </a:t>
            </a:r>
          </a:p>
          <a:p>
            <a:pPr algn="l"/>
            <a:endParaRPr lang="fr-FR" sz="800" b="1" dirty="0"/>
          </a:p>
          <a:p>
            <a:pPr lvl="1" algn="l"/>
            <a:r>
              <a:rPr lang="fr-FR" dirty="0"/>
              <a:t>On transforme en mémoire « </a:t>
            </a:r>
            <a:r>
              <a:rPr lang="fr-FR" dirty="0" err="1"/>
              <a:t>pined</a:t>
            </a:r>
            <a:r>
              <a:rPr lang="fr-FR" dirty="0"/>
              <a:t> » un zone mémoire standard :</a:t>
            </a:r>
          </a:p>
          <a:p>
            <a:pPr algn="l"/>
            <a:endParaRPr lang="fr-FR" sz="800" b="1" dirty="0"/>
          </a:p>
          <a:p>
            <a:pPr lvl="1" algn="l"/>
            <a:r>
              <a:rPr lang="fr-FR" sz="20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sz="2000" b="1" dirty="0" err="1">
                <a:latin typeface="Courier New" pitchFamily="49" charset="0"/>
                <a:cs typeface="Courier New" pitchFamily="49" charset="0"/>
              </a:rPr>
              <a:t>cudaHostRegister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PtHost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size, …)</a:t>
            </a:r>
          </a:p>
          <a:p>
            <a:pPr algn="l"/>
            <a:endParaRPr lang="en-US" sz="800" b="1" dirty="0">
              <a:latin typeface="Courier New" pitchFamily="49" charset="0"/>
              <a:cs typeface="Courier New" pitchFamily="49" charset="0"/>
            </a:endParaRPr>
          </a:p>
          <a:p>
            <a:pPr lvl="1" algn="l"/>
            <a:r>
              <a:rPr lang="en-US" dirty="0">
                <a:latin typeface="+mn-lt"/>
                <a:cs typeface="Courier New" pitchFamily="49" charset="0"/>
              </a:rPr>
              <a:t>On la </a:t>
            </a:r>
            <a:r>
              <a:rPr lang="en-US" dirty="0" err="1">
                <a:latin typeface="+mn-lt"/>
                <a:cs typeface="Courier New" pitchFamily="49" charset="0"/>
              </a:rPr>
              <a:t>retransforme</a:t>
            </a:r>
            <a:r>
              <a:rPr lang="en-US" dirty="0">
                <a:latin typeface="+mn-lt"/>
                <a:cs typeface="Courier New" pitchFamily="49" charset="0"/>
              </a:rPr>
              <a:t> en </a:t>
            </a:r>
            <a:r>
              <a:rPr lang="en-US" dirty="0" err="1">
                <a:latin typeface="+mn-lt"/>
                <a:cs typeface="Courier New" pitchFamily="49" charset="0"/>
              </a:rPr>
              <a:t>mémoire</a:t>
            </a:r>
            <a:r>
              <a:rPr lang="en-US" dirty="0">
                <a:latin typeface="+mn-lt"/>
                <a:cs typeface="Courier New" pitchFamily="49" charset="0"/>
              </a:rPr>
              <a:t> standard :</a:t>
            </a:r>
          </a:p>
          <a:p>
            <a:pPr algn="l"/>
            <a:endParaRPr lang="en-US" sz="800" dirty="0">
              <a:latin typeface="+mn-lt"/>
              <a:cs typeface="Courier New" pitchFamily="49" charset="0"/>
            </a:endParaRPr>
          </a:p>
          <a:p>
            <a:pPr lvl="2" algn="l"/>
            <a:r>
              <a:rPr lang="fr-FR" sz="2000" b="1" dirty="0" err="1">
                <a:latin typeface="Courier New" pitchFamily="49" charset="0"/>
                <a:cs typeface="Courier New" pitchFamily="49" charset="0"/>
              </a:rPr>
              <a:t>cudaHostUnregister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(…)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algn="l"/>
            <a:endParaRPr lang="en-US" sz="800" b="1" dirty="0">
              <a:latin typeface="Courier New" pitchFamily="49" charset="0"/>
              <a:cs typeface="Courier New" pitchFamily="49" charset="0"/>
            </a:endParaRPr>
          </a:p>
          <a:p>
            <a:pPr marL="800100" lvl="1" indent="-342900" algn="l">
              <a:buFont typeface="Wingdings"/>
              <a:buChar char="à"/>
            </a:pP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Facilite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 la 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récupération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/transformation de </a:t>
            </a:r>
            <a:r>
              <a:rPr lang="en-US" i="1" dirty="0">
                <a:solidFill>
                  <a:srgbClr val="FF0000"/>
                </a:solidFill>
                <a:sym typeface="Wingdings" pitchFamily="2" charset="2"/>
              </a:rPr>
              <a:t>legacy codes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802203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fr-FR" sz="2000" dirty="0"/>
              <a:t>Transfert rapide entre mémoires CPU et GPU</a:t>
            </a:r>
            <a:br>
              <a:rPr lang="fr-FR" sz="2000" dirty="0"/>
            </a:br>
            <a:r>
              <a:rPr lang="fr-FR" sz="4000" dirty="0"/>
              <a:t>1 – Exploitation de mémoire CPU </a:t>
            </a:r>
            <a:r>
              <a:rPr lang="fr-FR" sz="3600" i="1" dirty="0" err="1"/>
              <a:t>pined</a:t>
            </a:r>
            <a:endParaRPr lang="fr-FR" sz="3600" i="1" dirty="0"/>
          </a:p>
        </p:txBody>
      </p:sp>
      <p:sp>
        <p:nvSpPr>
          <p:cNvPr id="16" name="ZoneTexte 15"/>
          <p:cNvSpPr txBox="1"/>
          <p:nvPr/>
        </p:nvSpPr>
        <p:spPr>
          <a:xfrm>
            <a:off x="0" y="1368058"/>
            <a:ext cx="9144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/>
              <a:t>3 exploitations possibles d’une zone mémoire CPU « </a:t>
            </a:r>
            <a:r>
              <a:rPr lang="fr-FR" b="1" dirty="0" err="1"/>
              <a:t>pined</a:t>
            </a:r>
            <a:r>
              <a:rPr lang="fr-FR" b="1" dirty="0"/>
              <a:t> » :</a:t>
            </a:r>
          </a:p>
          <a:p>
            <a:pPr algn="l"/>
            <a:endParaRPr lang="fr-FR" sz="800" b="1" dirty="0"/>
          </a:p>
          <a:p>
            <a:pPr lvl="1" algn="l">
              <a:buFont typeface="Arial" pitchFamily="34" charset="0"/>
              <a:buChar char="•"/>
            </a:pPr>
            <a:r>
              <a:rPr lang="fr-FR" dirty="0"/>
              <a:t> Continuer à réaliser des transferts synchrones … mais plus rapides</a:t>
            </a:r>
          </a:p>
          <a:p>
            <a:pPr lvl="2" algn="l"/>
            <a:r>
              <a:rPr lang="fr-FR" sz="2000" b="1" dirty="0" err="1">
                <a:latin typeface="Courier New" pitchFamily="49" charset="0"/>
                <a:cs typeface="Courier New" pitchFamily="49" charset="0"/>
              </a:rPr>
              <a:t>cudaMemcpy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2000" b="1" dirty="0" err="1">
                <a:latin typeface="Courier New" pitchFamily="49" charset="0"/>
                <a:cs typeface="Courier New" pitchFamily="49" charset="0"/>
              </a:rPr>
              <a:t>PtDst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2000" b="1" dirty="0" err="1">
                <a:latin typeface="Courier New" pitchFamily="49" charset="0"/>
                <a:cs typeface="Courier New" pitchFamily="49" charset="0"/>
              </a:rPr>
              <a:t>PtSrc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, size, </a:t>
            </a:r>
            <a:r>
              <a:rPr lang="fr-FR" sz="2000" b="1" dirty="0" err="1">
                <a:latin typeface="Courier New" pitchFamily="49" charset="0"/>
                <a:cs typeface="Courier New" pitchFamily="49" charset="0"/>
              </a:rPr>
              <a:t>cudaMemcpyKind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 algn="l">
              <a:buFont typeface="Arial" pitchFamily="34" charset="0"/>
              <a:buChar char="•"/>
            </a:pPr>
            <a:endParaRPr lang="fr-FR" dirty="0"/>
          </a:p>
          <a:p>
            <a:pPr lvl="1" algn="l">
              <a:buFont typeface="Arial" pitchFamily="34" charset="0"/>
              <a:buChar char="•"/>
            </a:pPr>
            <a:r>
              <a:rPr lang="fr-FR" dirty="0"/>
              <a:t> Réaliser des transferts asynchrones (non bloquants) et réaliser une </a:t>
            </a:r>
          </a:p>
          <a:p>
            <a:pPr lvl="1" algn="l"/>
            <a:r>
              <a:rPr lang="fr-FR" dirty="0"/>
              <a:t>   autre tâche en parallèle sur le CPU</a:t>
            </a:r>
          </a:p>
          <a:p>
            <a:pPr lvl="2" algn="l"/>
            <a:r>
              <a:rPr lang="fr-FR" sz="2000" b="1" dirty="0" err="1">
                <a:latin typeface="Courier New" pitchFamily="49" charset="0"/>
                <a:cs typeface="Courier New" pitchFamily="49" charset="0"/>
              </a:rPr>
              <a:t>cudaMemcpyAsync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2000" b="1" dirty="0" err="1">
                <a:latin typeface="Courier New" pitchFamily="49" charset="0"/>
                <a:cs typeface="Courier New" pitchFamily="49" charset="0"/>
              </a:rPr>
              <a:t>PtDst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2000" b="1" dirty="0" err="1">
                <a:latin typeface="Courier New" pitchFamily="49" charset="0"/>
                <a:cs typeface="Courier New" pitchFamily="49" charset="0"/>
              </a:rPr>
              <a:t>PtSrc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, size, </a:t>
            </a:r>
            <a:r>
              <a:rPr lang="fr-FR" sz="2000" b="1" dirty="0" err="1">
                <a:latin typeface="Courier New" pitchFamily="49" charset="0"/>
                <a:cs typeface="Courier New" pitchFamily="49" charset="0"/>
              </a:rPr>
              <a:t>cudaMemcpyKind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algn="l"/>
            <a:r>
              <a:rPr lang="fr-FR" sz="2000" b="1" dirty="0"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fr-FR" sz="2000" b="1" dirty="0" err="1">
                <a:latin typeface="Courier New" pitchFamily="49" charset="0"/>
                <a:cs typeface="Courier New" pitchFamily="49" charset="0"/>
              </a:rPr>
              <a:t>stream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 = 0)</a:t>
            </a:r>
          </a:p>
          <a:p>
            <a:pPr lvl="1" algn="l"/>
            <a:endParaRPr lang="fr-FR" dirty="0"/>
          </a:p>
          <a:p>
            <a:pPr lvl="1" algn="l">
              <a:buFont typeface="Arial" pitchFamily="34" charset="0"/>
              <a:buChar char="•"/>
            </a:pPr>
            <a:r>
              <a:rPr lang="fr-FR" dirty="0"/>
              <a:t> Utiliser des « </a:t>
            </a:r>
            <a:r>
              <a:rPr lang="fr-FR" i="1" dirty="0" err="1"/>
              <a:t>streams</a:t>
            </a:r>
            <a:r>
              <a:rPr lang="fr-FR" dirty="0"/>
              <a:t> » pour exploiter au maximum le </a:t>
            </a:r>
          </a:p>
          <a:p>
            <a:pPr lvl="1" algn="l"/>
            <a:r>
              <a:rPr lang="fr-FR" dirty="0"/>
              <a:t>   recouvrement des transferts et des calculs sur GPU… </a:t>
            </a:r>
            <a:r>
              <a:rPr lang="fr-FR" dirty="0">
                <a:sym typeface="Wingdings" pitchFamily="2" charset="2"/>
              </a:rPr>
              <a:t>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98565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0184" y="0"/>
            <a:ext cx="7772400" cy="1143000"/>
          </a:xfrm>
        </p:spPr>
        <p:txBody>
          <a:bodyPr/>
          <a:lstStyle/>
          <a:p>
            <a:r>
              <a:rPr lang="fr-FR" sz="2000" dirty="0"/>
              <a:t>Transfert rapide entre mémoires CPU et GPU</a:t>
            </a:r>
            <a:br>
              <a:rPr lang="fr-FR" sz="2000" dirty="0"/>
            </a:br>
            <a:r>
              <a:rPr lang="fr-FR" sz="4000" dirty="0"/>
              <a:t>2 – </a:t>
            </a:r>
            <a:r>
              <a:rPr lang="fr-FR" sz="4000" i="1" dirty="0"/>
              <a:t>Streaming</a:t>
            </a:r>
            <a:endParaRPr lang="fr-FR" sz="3600" i="1" dirty="0"/>
          </a:p>
        </p:txBody>
      </p:sp>
      <p:sp>
        <p:nvSpPr>
          <p:cNvPr id="5" name="ZoneTexte 4"/>
          <p:cNvSpPr txBox="1"/>
          <p:nvPr/>
        </p:nvSpPr>
        <p:spPr>
          <a:xfrm>
            <a:off x="35496" y="2357430"/>
            <a:ext cx="6039769" cy="440120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fr-FR" sz="2000" b="1" dirty="0">
                <a:latin typeface="Courier New" pitchFamily="49" charset="0"/>
                <a:cs typeface="Courier New" pitchFamily="49" charset="0"/>
              </a:rPr>
              <a:t>size = N*</a:t>
            </a:r>
            <a:r>
              <a:rPr lang="fr-FR" sz="2000" b="1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2000" b="1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)/</a:t>
            </a:r>
            <a:r>
              <a:rPr lang="fr-FR" sz="2000" b="1" dirty="0" err="1">
                <a:latin typeface="Courier New" pitchFamily="49" charset="0"/>
                <a:cs typeface="Courier New" pitchFamily="49" charset="0"/>
              </a:rPr>
              <a:t>nStreams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algn="l"/>
            <a:r>
              <a:rPr lang="fr-FR" sz="2000" b="1" dirty="0">
                <a:latin typeface="Courier New" pitchFamily="49" charset="0"/>
                <a:cs typeface="Courier New" pitchFamily="49" charset="0"/>
              </a:rPr>
              <a:t>for (i = 0; i &lt; </a:t>
            </a:r>
            <a:r>
              <a:rPr lang="fr-FR" sz="2000" b="1" dirty="0" err="1">
                <a:latin typeface="Courier New" pitchFamily="49" charset="0"/>
                <a:cs typeface="Courier New" pitchFamily="49" charset="0"/>
              </a:rPr>
              <a:t>nStreams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; i++) { </a:t>
            </a:r>
          </a:p>
          <a:p>
            <a:pPr algn="l"/>
            <a:r>
              <a:rPr lang="fr-FR" sz="2000" b="1" dirty="0">
                <a:latin typeface="Courier New" pitchFamily="49" charset="0"/>
                <a:cs typeface="Courier New" pitchFamily="49" charset="0"/>
              </a:rPr>
              <a:t>  offset = i * N/</a:t>
            </a:r>
            <a:r>
              <a:rPr lang="fr-FR" sz="2000" b="1" dirty="0" err="1">
                <a:latin typeface="Courier New" pitchFamily="49" charset="0"/>
                <a:cs typeface="Courier New" pitchFamily="49" charset="0"/>
              </a:rPr>
              <a:t>nStreams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algn="l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cudaMemcpyAsync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a_d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+ offset, </a:t>
            </a:r>
          </a:p>
          <a:p>
            <a:pPr algn="l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a_h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+ offset, </a:t>
            </a:r>
          </a:p>
          <a:p>
            <a:pPr algn="l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      size, dir, </a:t>
            </a:r>
          </a:p>
          <a:p>
            <a:pPr algn="l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      stream[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]); </a:t>
            </a:r>
          </a:p>
          <a:p>
            <a:pPr algn="l"/>
            <a:r>
              <a:rPr lang="fr-FR" sz="2000" b="1" dirty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algn="l"/>
            <a:r>
              <a:rPr lang="fr-FR" sz="2000" b="1" dirty="0">
                <a:latin typeface="Courier New" pitchFamily="49" charset="0"/>
                <a:cs typeface="Courier New" pitchFamily="49" charset="0"/>
              </a:rPr>
              <a:t>for (i = 0; i &lt; </a:t>
            </a:r>
            <a:r>
              <a:rPr lang="fr-FR" sz="2000" b="1" dirty="0" err="1">
                <a:latin typeface="Courier New" pitchFamily="49" charset="0"/>
                <a:cs typeface="Courier New" pitchFamily="49" charset="0"/>
              </a:rPr>
              <a:t>nStreams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; i++) { </a:t>
            </a:r>
          </a:p>
          <a:p>
            <a:pPr algn="l"/>
            <a:r>
              <a:rPr lang="fr-FR" sz="2000" b="1" dirty="0">
                <a:latin typeface="Courier New" pitchFamily="49" charset="0"/>
                <a:cs typeface="Courier New" pitchFamily="49" charset="0"/>
              </a:rPr>
              <a:t>  offset = i * N/</a:t>
            </a:r>
            <a:r>
              <a:rPr lang="fr-FR" sz="2000" b="1" dirty="0" err="1">
                <a:latin typeface="Courier New" pitchFamily="49" charset="0"/>
                <a:cs typeface="Courier New" pitchFamily="49" charset="0"/>
              </a:rPr>
              <a:t>nStreams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algn="l"/>
            <a:r>
              <a:rPr lang="fr-FR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kernel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&lt;&lt;&lt; {N/</a:t>
            </a:r>
            <a:r>
              <a:rPr lang="fr-FR" sz="2000" b="1" dirty="0" err="1">
                <a:latin typeface="Courier New" pitchFamily="49" charset="0"/>
                <a:cs typeface="Courier New" pitchFamily="49" charset="0"/>
              </a:rPr>
              <a:t>nThreads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/nStreams,1,1}, </a:t>
            </a:r>
          </a:p>
          <a:p>
            <a:pPr algn="l"/>
            <a:r>
              <a:rPr lang="fr-FR" sz="2000" b="1" dirty="0">
                <a:latin typeface="Courier New" pitchFamily="49" charset="0"/>
                <a:cs typeface="Courier New" pitchFamily="49" charset="0"/>
              </a:rPr>
              <a:t>            {nThreads,1,1}, 0,</a:t>
            </a:r>
          </a:p>
          <a:p>
            <a:pPr algn="l"/>
            <a:r>
              <a:rPr lang="fr-FR" sz="20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fr-FR" sz="2000" b="1" dirty="0" err="1">
                <a:latin typeface="Courier New" pitchFamily="49" charset="0"/>
                <a:cs typeface="Courier New" pitchFamily="49" charset="0"/>
              </a:rPr>
              <a:t>stream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[i] &gt;&gt;&gt;(</a:t>
            </a:r>
            <a:r>
              <a:rPr lang="fr-FR" sz="2000" b="1" dirty="0" err="1">
                <a:latin typeface="Courier New" pitchFamily="49" charset="0"/>
                <a:cs typeface="Courier New" pitchFamily="49" charset="0"/>
              </a:rPr>
              <a:t>a_d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+offset);</a:t>
            </a:r>
          </a:p>
          <a:p>
            <a:pPr algn="l"/>
            <a:r>
              <a:rPr lang="fr-FR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35496" y="1214422"/>
            <a:ext cx="67866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fr-FR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cudaMemcpy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2000" b="1" dirty="0" err="1">
                <a:latin typeface="Courier New" pitchFamily="49" charset="0"/>
                <a:cs typeface="Courier New" pitchFamily="49" charset="0"/>
              </a:rPr>
              <a:t>a_d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2000" b="1" dirty="0" err="1">
                <a:latin typeface="Courier New" pitchFamily="49" charset="0"/>
                <a:cs typeface="Courier New" pitchFamily="49" charset="0"/>
              </a:rPr>
              <a:t>a_h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, N*</a:t>
            </a:r>
            <a:r>
              <a:rPr lang="fr-FR" sz="2000" b="1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2000" b="1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), </a:t>
            </a:r>
            <a:r>
              <a:rPr lang="fr-FR" sz="2000" b="1" dirty="0" err="1">
                <a:latin typeface="Courier New" pitchFamily="49" charset="0"/>
                <a:cs typeface="Courier New" pitchFamily="49" charset="0"/>
              </a:rPr>
              <a:t>dir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algn="l"/>
            <a:r>
              <a:rPr lang="fr-FR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kernel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&lt;&lt;&lt; N/</a:t>
            </a:r>
            <a:r>
              <a:rPr lang="fr-FR" sz="2000" b="1" dirty="0" err="1">
                <a:latin typeface="Courier New" pitchFamily="49" charset="0"/>
                <a:cs typeface="Courier New" pitchFamily="49" charset="0"/>
              </a:rPr>
              <a:t>nThreads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2000" b="1" dirty="0" err="1">
                <a:latin typeface="Courier New" pitchFamily="49" charset="0"/>
                <a:cs typeface="Courier New" pitchFamily="49" charset="0"/>
              </a:rPr>
              <a:t>nThreads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 &gt;&gt;&gt;(</a:t>
            </a:r>
            <a:r>
              <a:rPr lang="fr-FR" sz="2000" b="1" dirty="0" err="1">
                <a:latin typeface="Courier New" pitchFamily="49" charset="0"/>
                <a:cs typeface="Courier New" pitchFamily="49" charset="0"/>
              </a:rPr>
              <a:t>a_d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7" name="Flèche vers le bas 6"/>
          <p:cNvSpPr/>
          <p:nvPr/>
        </p:nvSpPr>
        <p:spPr bwMode="auto">
          <a:xfrm>
            <a:off x="2786050" y="1857364"/>
            <a:ext cx="357190" cy="642942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8" name="Groupe 27"/>
          <p:cNvGrpSpPr/>
          <p:nvPr/>
        </p:nvGrpSpPr>
        <p:grpSpPr>
          <a:xfrm>
            <a:off x="7072330" y="1285860"/>
            <a:ext cx="2000264" cy="890293"/>
            <a:chOff x="7072330" y="1285860"/>
            <a:chExt cx="2000264" cy="890293"/>
          </a:xfrm>
        </p:grpSpPr>
        <p:sp>
          <p:nvSpPr>
            <p:cNvPr id="8" name="Rectangle 7"/>
            <p:cNvSpPr/>
            <p:nvPr/>
          </p:nvSpPr>
          <p:spPr bwMode="auto">
            <a:xfrm>
              <a:off x="7072330" y="1285860"/>
              <a:ext cx="1000132" cy="142876"/>
            </a:xfrm>
            <a:prstGeom prst="rect">
              <a:avLst/>
            </a:prstGeom>
            <a:solidFill>
              <a:srgbClr val="00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8072462" y="1500174"/>
              <a:ext cx="1000132" cy="142876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3" name="Groupe 22"/>
            <p:cNvGrpSpPr/>
            <p:nvPr/>
          </p:nvGrpSpPr>
          <p:grpSpPr>
            <a:xfrm>
              <a:off x="7072330" y="1714488"/>
              <a:ext cx="1928826" cy="461665"/>
              <a:chOff x="7072330" y="1714488"/>
              <a:chExt cx="1928826" cy="461665"/>
            </a:xfrm>
          </p:grpSpPr>
          <p:cxnSp>
            <p:nvCxnSpPr>
              <p:cNvPr id="21" name="Connecteur droit avec flèche 20"/>
              <p:cNvCxnSpPr/>
              <p:nvPr/>
            </p:nvCxnSpPr>
            <p:spPr bwMode="auto">
              <a:xfrm>
                <a:off x="7072330" y="1785926"/>
                <a:ext cx="1928826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2" name="ZoneTexte 21"/>
              <p:cNvSpPr txBox="1"/>
              <p:nvPr/>
            </p:nvSpPr>
            <p:spPr>
              <a:xfrm>
                <a:off x="8715404" y="1714488"/>
                <a:ext cx="2696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t</a:t>
                </a:r>
              </a:p>
            </p:txBody>
          </p:sp>
        </p:grpSp>
      </p:grpSp>
      <p:grpSp>
        <p:nvGrpSpPr>
          <p:cNvPr id="29" name="Groupe 28"/>
          <p:cNvGrpSpPr/>
          <p:nvPr/>
        </p:nvGrpSpPr>
        <p:grpSpPr>
          <a:xfrm>
            <a:off x="7072330" y="2780928"/>
            <a:ext cx="1928826" cy="890293"/>
            <a:chOff x="7072330" y="4643446"/>
            <a:chExt cx="1928826" cy="890293"/>
          </a:xfrm>
        </p:grpSpPr>
        <p:sp>
          <p:nvSpPr>
            <p:cNvPr id="10" name="Rectangle 9"/>
            <p:cNvSpPr/>
            <p:nvPr/>
          </p:nvSpPr>
          <p:spPr bwMode="auto">
            <a:xfrm>
              <a:off x="7072330" y="4643446"/>
              <a:ext cx="357190" cy="142876"/>
            </a:xfrm>
            <a:prstGeom prst="rect">
              <a:avLst/>
            </a:prstGeom>
            <a:solidFill>
              <a:srgbClr val="00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429520" y="4857760"/>
              <a:ext cx="357190" cy="142876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7500958" y="4643446"/>
              <a:ext cx="357190" cy="142876"/>
            </a:xfrm>
            <a:prstGeom prst="rect">
              <a:avLst/>
            </a:prstGeom>
            <a:solidFill>
              <a:srgbClr val="00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7929586" y="4643446"/>
              <a:ext cx="357190" cy="142876"/>
            </a:xfrm>
            <a:prstGeom prst="rect">
              <a:avLst/>
            </a:prstGeom>
            <a:solidFill>
              <a:srgbClr val="00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7858148" y="4857760"/>
              <a:ext cx="357190" cy="142876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8286776" y="4857760"/>
              <a:ext cx="357190" cy="142876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4" name="Groupe 23"/>
            <p:cNvGrpSpPr/>
            <p:nvPr/>
          </p:nvGrpSpPr>
          <p:grpSpPr>
            <a:xfrm>
              <a:off x="7072330" y="5072074"/>
              <a:ext cx="1928826" cy="461665"/>
              <a:chOff x="7072330" y="1714488"/>
              <a:chExt cx="1928826" cy="461665"/>
            </a:xfrm>
          </p:grpSpPr>
          <p:cxnSp>
            <p:nvCxnSpPr>
              <p:cNvPr id="25" name="Connecteur droit avec flèche 24"/>
              <p:cNvCxnSpPr/>
              <p:nvPr/>
            </p:nvCxnSpPr>
            <p:spPr bwMode="auto">
              <a:xfrm>
                <a:off x="7072330" y="1785926"/>
                <a:ext cx="1928826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6" name="ZoneTexte 25"/>
              <p:cNvSpPr txBox="1"/>
              <p:nvPr/>
            </p:nvSpPr>
            <p:spPr>
              <a:xfrm>
                <a:off x="8715404" y="1714488"/>
                <a:ext cx="2696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t</a:t>
                </a:r>
              </a:p>
            </p:txBody>
          </p:sp>
        </p:grpSp>
      </p:grpSp>
      <p:sp>
        <p:nvSpPr>
          <p:cNvPr id="27" name="ZoneTexte 26"/>
          <p:cNvSpPr txBox="1"/>
          <p:nvPr/>
        </p:nvSpPr>
        <p:spPr>
          <a:xfrm>
            <a:off x="6000760" y="5042142"/>
            <a:ext cx="31432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dirty="0"/>
              <a:t>16 </a:t>
            </a:r>
            <a:r>
              <a:rPr lang="fr-FR" i="1" dirty="0" err="1"/>
              <a:t>streams</a:t>
            </a:r>
            <a:r>
              <a:rPr lang="fr-FR" dirty="0"/>
              <a:t> sont </a:t>
            </a:r>
          </a:p>
          <a:p>
            <a:pPr algn="l"/>
            <a:r>
              <a:rPr lang="fr-FR" dirty="0"/>
              <a:t>disponibles : </a:t>
            </a:r>
          </a:p>
          <a:p>
            <a:pPr marL="177800" lvl="1" algn="l">
              <a:buFont typeface="Arial" pitchFamily="34" charset="0"/>
              <a:buChar char="•"/>
            </a:pPr>
            <a:r>
              <a:rPr lang="fr-FR" sz="1600" dirty="0"/>
              <a:t>  </a:t>
            </a:r>
            <a:r>
              <a:rPr lang="fr-FR" sz="1600" b="1" dirty="0" err="1">
                <a:latin typeface="Courier New" pitchFamily="49" charset="0"/>
                <a:cs typeface="Courier New" pitchFamily="49" charset="0"/>
              </a:rPr>
              <a:t>cudaStreamCreate</a:t>
            </a:r>
            <a:r>
              <a:rPr lang="fr-FR" sz="1600" b="1" dirty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pPr marL="177800" lvl="1" algn="l">
              <a:buFont typeface="Arial" pitchFamily="34" charset="0"/>
              <a:buChar char="•"/>
            </a:pPr>
            <a:r>
              <a:rPr lang="fr-F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latin typeface="Courier New" pitchFamily="49" charset="0"/>
                <a:cs typeface="Courier New" pitchFamily="49" charset="0"/>
              </a:rPr>
              <a:t>cudaStreamDestroy</a:t>
            </a:r>
            <a:r>
              <a:rPr lang="fr-FR" sz="1600" b="1" dirty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pPr marL="177800" lvl="1" algn="l">
              <a:buFont typeface="Arial" pitchFamily="34" charset="0"/>
              <a:buChar char="•"/>
            </a:pPr>
            <a:r>
              <a:rPr lang="fr-F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latin typeface="Courier New" pitchFamily="49" charset="0"/>
                <a:cs typeface="Courier New" pitchFamily="49" charset="0"/>
              </a:rPr>
              <a:t>cudaStreamSynchronize</a:t>
            </a:r>
            <a:endParaRPr lang="fr-FR" sz="1600" b="1" dirty="0">
              <a:latin typeface="Courier New" pitchFamily="49" charset="0"/>
              <a:cs typeface="Courier New" pitchFamily="49" charset="0"/>
            </a:endParaRPr>
          </a:p>
          <a:p>
            <a:pPr marL="177800" lvl="1" algn="l">
              <a:buFont typeface="Arial" pitchFamily="34" charset="0"/>
              <a:buChar char="•"/>
            </a:pPr>
            <a:r>
              <a:rPr lang="fr-FR" sz="1600" b="1" dirty="0">
                <a:latin typeface="Courier New" pitchFamily="49" charset="0"/>
                <a:cs typeface="Courier New" pitchFamily="49" charset="0"/>
              </a:rPr>
              <a:t> …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2928926" y="6429396"/>
            <a:ext cx="3057311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i="1" dirty="0"/>
              <a:t>CUDA C Best Practices Guide</a:t>
            </a:r>
            <a:endParaRPr lang="fr-FR" sz="1800" b="1" i="1" dirty="0"/>
          </a:p>
        </p:txBody>
      </p:sp>
      <p:sp>
        <p:nvSpPr>
          <p:cNvPr id="3" name="ZoneTexte 2"/>
          <p:cNvSpPr txBox="1"/>
          <p:nvPr/>
        </p:nvSpPr>
        <p:spPr>
          <a:xfrm>
            <a:off x="6111175" y="3749293"/>
            <a:ext cx="2961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dirty="0"/>
              <a:t>Les </a:t>
            </a:r>
            <a:r>
              <a:rPr lang="fr-FR" dirty="0" err="1"/>
              <a:t>ops</a:t>
            </a:r>
            <a:r>
              <a:rPr lang="fr-FR" dirty="0"/>
              <a:t>. sur un même </a:t>
            </a:r>
            <a:r>
              <a:rPr lang="fr-FR" i="1" dirty="0" err="1"/>
              <a:t>stream</a:t>
            </a:r>
            <a:r>
              <a:rPr lang="fr-FR" dirty="0"/>
              <a:t> sont sérialisées</a:t>
            </a:r>
          </a:p>
          <a:p>
            <a:pPr algn="l"/>
            <a:r>
              <a:rPr lang="fr-FR" dirty="0"/>
              <a:t>automatiquement</a:t>
            </a:r>
          </a:p>
        </p:txBody>
      </p:sp>
    </p:spTree>
    <p:extLst>
      <p:ext uri="{BB962C8B-B14F-4D97-AF65-F5344CB8AC3E}">
        <p14:creationId xmlns:p14="http://schemas.microsoft.com/office/powerpoint/2010/main" val="33630946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95536" y="2780928"/>
            <a:ext cx="8502555" cy="3600400"/>
          </a:xfrm>
          <a:prstGeom prst="roundRect">
            <a:avLst>
              <a:gd name="adj" fmla="val 9485"/>
            </a:avLst>
          </a:prstGeom>
          <a:blipFill>
            <a:blip r:embed="rId2"/>
            <a:tile tx="0" ty="0" sx="100000" sy="100000" flip="none" algn="tl"/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l">
              <a:buFont typeface="Arial" pitchFamily="34" charset="0"/>
              <a:buChar char="•"/>
            </a:pPr>
            <a:r>
              <a:rPr lang="fr-FR" sz="2800" dirty="0">
                <a:solidFill>
                  <a:schemeClr val="tx1"/>
                </a:solidFill>
              </a:rPr>
              <a:t>Schéma de base de la réduction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fr-FR" sz="2800" dirty="0">
                <a:solidFill>
                  <a:schemeClr val="tx1"/>
                </a:solidFill>
              </a:rPr>
              <a:t>Optimisation du schéma de réduction 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fr-FR" sz="2800" dirty="0">
                <a:solidFill>
                  <a:schemeClr val="tx1"/>
                </a:solidFill>
              </a:rPr>
              <a:t>Implantation coalescente et peu divergente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fr-FR" sz="2800" dirty="0">
                <a:solidFill>
                  <a:schemeClr val="tx1"/>
                </a:solidFill>
              </a:rPr>
              <a:t>Implantation en </a:t>
            </a:r>
            <a:r>
              <a:rPr lang="fr-FR" sz="2800" i="1" dirty="0" err="1">
                <a:solidFill>
                  <a:schemeClr val="tx1"/>
                </a:solidFill>
              </a:rPr>
              <a:t>shared</a:t>
            </a:r>
            <a:r>
              <a:rPr lang="fr-FR" sz="2800" i="1" dirty="0">
                <a:solidFill>
                  <a:schemeClr val="tx1"/>
                </a:solidFill>
              </a:rPr>
              <a:t> memory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fr-FR" sz="2800" dirty="0">
                <a:solidFill>
                  <a:schemeClr val="tx1"/>
                </a:solidFill>
              </a:rPr>
              <a:t>Déroulement auto-adapté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fr-FR" sz="2800" dirty="0">
                <a:solidFill>
                  <a:schemeClr val="tx1"/>
                </a:solidFill>
              </a:rPr>
              <a:t>Optimisation SIMD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fr-FR" sz="2800" dirty="0">
                <a:solidFill>
                  <a:schemeClr val="tx1"/>
                </a:solidFill>
              </a:rPr>
              <a:t>Implantation en Template C++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fr-FR" sz="2800" dirty="0">
                <a:solidFill>
                  <a:schemeClr val="tx1"/>
                </a:solidFill>
              </a:rPr>
              <a:t>Bilan des optimisations</a:t>
            </a: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245664" y="555332"/>
            <a:ext cx="8686800" cy="2009572"/>
          </a:xfrm>
        </p:spPr>
        <p:txBody>
          <a:bodyPr/>
          <a:lstStyle/>
          <a:p>
            <a:pPr marL="342900" indent="-342900"/>
            <a:r>
              <a:rPr lang="en-US" sz="2800" dirty="0" err="1"/>
              <a:t>Programmation</a:t>
            </a:r>
            <a:r>
              <a:rPr lang="en-US" sz="2800" dirty="0"/>
              <a:t> CUDA </a:t>
            </a:r>
            <a:r>
              <a:rPr lang="en-US" sz="2800" dirty="0" err="1"/>
              <a:t>optimisée</a:t>
            </a:r>
            <a:br>
              <a:rPr lang="fr-FR" sz="2800" dirty="0"/>
            </a:br>
            <a:br>
              <a:rPr lang="fr-FR" sz="1800" dirty="0"/>
            </a:br>
            <a:r>
              <a:rPr lang="fr-FR" b="1" dirty="0">
                <a:latin typeface="+mn-lt"/>
              </a:rPr>
              <a:t>8 – </a:t>
            </a:r>
            <a:r>
              <a:rPr lang="fr-FR" b="1" dirty="0">
                <a:solidFill>
                  <a:schemeClr val="tx1"/>
                </a:solidFill>
                <a:latin typeface="+mn-lt"/>
              </a:rPr>
              <a:t>Réduction optimisée</a:t>
            </a:r>
            <a:br>
              <a:rPr lang="fr-FR" b="1" dirty="0">
                <a:solidFill>
                  <a:schemeClr val="tx1"/>
                </a:solidFill>
                <a:latin typeface="+mn-lt"/>
              </a:rPr>
            </a:br>
            <a:r>
              <a:rPr lang="fr-FR" sz="3600" dirty="0">
                <a:solidFill>
                  <a:schemeClr val="tx1"/>
                </a:solidFill>
                <a:latin typeface="+mn-lt"/>
              </a:rPr>
              <a:t>(cumul d’optimisations)</a:t>
            </a:r>
            <a:endParaRPr lang="fr-FR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735652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0184" y="0"/>
            <a:ext cx="7772400" cy="1143000"/>
          </a:xfrm>
        </p:spPr>
        <p:txBody>
          <a:bodyPr/>
          <a:lstStyle/>
          <a:p>
            <a:r>
              <a:rPr lang="fr-FR" sz="2000" dirty="0"/>
              <a:t>Réduction optimisée</a:t>
            </a:r>
            <a:br>
              <a:rPr lang="fr-FR" sz="2000" dirty="0"/>
            </a:br>
            <a:r>
              <a:rPr lang="fr-FR" sz="4000" dirty="0"/>
              <a:t>1 – Schéma de base de la réduction</a:t>
            </a:r>
            <a:endParaRPr lang="fr-FR" sz="3600" i="1" dirty="0"/>
          </a:p>
        </p:txBody>
      </p:sp>
      <p:grpSp>
        <p:nvGrpSpPr>
          <p:cNvPr id="9" name="Groupe 8"/>
          <p:cNvGrpSpPr/>
          <p:nvPr/>
        </p:nvGrpSpPr>
        <p:grpSpPr>
          <a:xfrm>
            <a:off x="1547664" y="1556792"/>
            <a:ext cx="6286544" cy="2786082"/>
            <a:chOff x="2000232" y="1643050"/>
            <a:chExt cx="6286544" cy="2786082"/>
          </a:xfrm>
        </p:grpSpPr>
        <p:pic>
          <p:nvPicPr>
            <p:cNvPr id="5" name="Image 4" descr="arbr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71670" y="1785926"/>
              <a:ext cx="4817031" cy="2633674"/>
            </a:xfrm>
            <a:prstGeom prst="rect">
              <a:avLst/>
            </a:prstGeom>
          </p:spPr>
        </p:pic>
        <p:sp>
          <p:nvSpPr>
            <p:cNvPr id="6" name="Rectangle à coins arrondis 5"/>
            <p:cNvSpPr/>
            <p:nvPr/>
          </p:nvSpPr>
          <p:spPr bwMode="auto">
            <a:xfrm>
              <a:off x="2000232" y="1785926"/>
              <a:ext cx="4929222" cy="571504"/>
            </a:xfrm>
            <a:prstGeom prst="roundRect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6950000" y="1643050"/>
              <a:ext cx="13367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0000FF"/>
                  </a:solidFill>
                </a:rPr>
                <a:t>Vecteur à</a:t>
              </a:r>
            </a:p>
            <a:p>
              <a:pPr algn="l"/>
              <a:r>
                <a:rPr lang="fr-FR" dirty="0">
                  <a:solidFill>
                    <a:srgbClr val="0000FF"/>
                  </a:solidFill>
                </a:rPr>
                <a:t>sommer</a:t>
              </a: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4643438" y="3967467"/>
              <a:ext cx="1899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0000FF"/>
                  </a:solidFill>
                </a:rPr>
                <a:t>Somme finale</a:t>
              </a:r>
            </a:p>
          </p:txBody>
        </p:sp>
      </p:grpSp>
      <p:sp>
        <p:nvSpPr>
          <p:cNvPr id="10" name="ZoneTexte 9"/>
          <p:cNvSpPr txBox="1"/>
          <p:nvPr/>
        </p:nvSpPr>
        <p:spPr>
          <a:xfrm>
            <a:off x="500034" y="4542076"/>
            <a:ext cx="802655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/>
              <a:t>Une « réduction » contient du parallélisme…</a:t>
            </a:r>
          </a:p>
          <a:p>
            <a:pPr algn="l"/>
            <a:r>
              <a:rPr lang="fr-FR" dirty="0"/>
              <a:t>… mais difficile à exploiter car :</a:t>
            </a:r>
          </a:p>
          <a:p>
            <a:pPr algn="l"/>
            <a:endParaRPr lang="fr-FR" sz="800" dirty="0"/>
          </a:p>
          <a:p>
            <a:pPr lvl="1" algn="l">
              <a:buFont typeface="Arial" pitchFamily="34" charset="0"/>
              <a:buChar char="•"/>
            </a:pPr>
            <a:r>
              <a:rPr lang="fr-FR" dirty="0"/>
              <a:t> plus les calculs progressent et moins il y a de parallélisme,</a:t>
            </a:r>
            <a:endParaRPr lang="fr-FR" sz="800" dirty="0"/>
          </a:p>
          <a:p>
            <a:pPr lvl="1" algn="l">
              <a:buFont typeface="Arial" pitchFamily="34" charset="0"/>
              <a:buChar char="•"/>
            </a:pPr>
            <a:r>
              <a:rPr lang="fr-FR" dirty="0"/>
              <a:t> il y a </a:t>
            </a:r>
            <a:r>
              <a:rPr lang="fr-FR" dirty="0" err="1"/>
              <a:t>bcp</a:t>
            </a:r>
            <a:r>
              <a:rPr lang="fr-FR" dirty="0"/>
              <a:t> d’accès aux données et peu de calculs,</a:t>
            </a:r>
          </a:p>
          <a:p>
            <a:pPr lvl="1" algn="l">
              <a:buFont typeface="Arial" pitchFamily="34" charset="0"/>
              <a:buChar char="•"/>
            </a:pPr>
            <a:r>
              <a:rPr lang="fr-FR" dirty="0"/>
              <a:t> et risque de </a:t>
            </a:r>
            <a:r>
              <a:rPr lang="fr-FR" i="1" dirty="0"/>
              <a:t>divergence</a:t>
            </a:r>
            <a:r>
              <a:rPr lang="fr-FR" dirty="0"/>
              <a:t> et de </a:t>
            </a:r>
            <a:r>
              <a:rPr lang="fr-FR" i="1" dirty="0"/>
              <a:t>non-coalescence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0" y="1239143"/>
            <a:ext cx="1293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b="1" dirty="0"/>
              <a:t>Principe</a:t>
            </a:r>
          </a:p>
        </p:txBody>
      </p:sp>
    </p:spTree>
    <p:extLst>
      <p:ext uri="{BB962C8B-B14F-4D97-AF65-F5344CB8AC3E}">
        <p14:creationId xmlns:p14="http://schemas.microsoft.com/office/powerpoint/2010/main" val="12397450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fr-FR" sz="2000" dirty="0"/>
              <a:t>Réduction optimisée</a:t>
            </a:r>
            <a:br>
              <a:rPr lang="fr-FR" sz="2000" dirty="0"/>
            </a:br>
            <a:r>
              <a:rPr lang="fr-FR" sz="4000" dirty="0"/>
              <a:t>2 – Optimisation du schéma de réduction </a:t>
            </a:r>
            <a:endParaRPr lang="fr-FR" sz="3600" i="1" dirty="0"/>
          </a:p>
        </p:txBody>
      </p:sp>
      <p:pic>
        <p:nvPicPr>
          <p:cNvPr id="17" name="Image 16" descr="bad-strateg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124" y="1214423"/>
            <a:ext cx="5500726" cy="3643337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0" y="5093815"/>
            <a:ext cx="824440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dirty="0"/>
              <a:t>Données à réduire de + en +  dispersées</a:t>
            </a:r>
          </a:p>
          <a:p>
            <a:pPr marL="457200" lvl="2" algn="l"/>
            <a:r>
              <a:rPr lang="fr-FR" dirty="0">
                <a:sym typeface="Wingdings" pitchFamily="2" charset="2"/>
              </a:rPr>
              <a:t> Accès mémoire de moins en moins « coalescents » !</a:t>
            </a:r>
          </a:p>
          <a:p>
            <a:pPr algn="l"/>
            <a:endParaRPr lang="fr-FR" sz="800" dirty="0"/>
          </a:p>
          <a:p>
            <a:pPr algn="l"/>
            <a:r>
              <a:rPr lang="fr-FR" dirty="0"/>
              <a:t>Thread actifs de + en + dispersées</a:t>
            </a:r>
            <a:endParaRPr lang="fr-FR" sz="800" dirty="0"/>
          </a:p>
          <a:p>
            <a:pPr lvl="1" algn="l">
              <a:buFont typeface="Wingdings"/>
              <a:buChar char="à"/>
            </a:pPr>
            <a:r>
              <a:rPr lang="fr-FR" dirty="0"/>
              <a:t> Activations de « </a:t>
            </a:r>
            <a:r>
              <a:rPr lang="fr-FR" dirty="0" err="1"/>
              <a:t>warps</a:t>
            </a:r>
            <a:r>
              <a:rPr lang="fr-FR" dirty="0"/>
              <a:t> » très pauvres en threads actifs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-36512" y="1571612"/>
            <a:ext cx="1522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6600"/>
                </a:solidFill>
              </a:rPr>
              <a:t>Thread Id</a:t>
            </a:r>
          </a:p>
        </p:txBody>
      </p:sp>
      <p:sp>
        <p:nvSpPr>
          <p:cNvPr id="22" name="Carré corné 21"/>
          <p:cNvSpPr/>
          <p:nvPr/>
        </p:nvSpPr>
        <p:spPr bwMode="auto">
          <a:xfrm>
            <a:off x="7036099" y="1772816"/>
            <a:ext cx="2000232" cy="2803261"/>
          </a:xfrm>
          <a:prstGeom prst="foldedCorner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Forte divergence</a:t>
            </a:r>
            <a:r>
              <a:rPr kumimoji="0" 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0" lang="fr-FR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/>
              <a:t>et </a:t>
            </a:r>
            <a:r>
              <a:rPr lang="fr-FR" b="1" dirty="0">
                <a:solidFill>
                  <a:srgbClr val="C00000"/>
                </a:solidFill>
              </a:rPr>
              <a:t>pas de coalescence</a:t>
            </a:r>
            <a:r>
              <a:rPr lang="fr-FR" dirty="0"/>
              <a:t>.</a:t>
            </a:r>
            <a:endParaRPr kumimoji="0" 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T</a:t>
            </a:r>
            <a:r>
              <a:rPr kumimoji="0" 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rès</a:t>
            </a:r>
            <a:r>
              <a:rPr kumimoji="0" lang="fr-FR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m</a:t>
            </a:r>
            <a:r>
              <a:rPr kumimoji="0" 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auvaise stratégie sur GPU !</a:t>
            </a:r>
          </a:p>
        </p:txBody>
      </p:sp>
    </p:spTree>
    <p:extLst>
      <p:ext uri="{BB962C8B-B14F-4D97-AF65-F5344CB8AC3E}">
        <p14:creationId xmlns:p14="http://schemas.microsoft.com/office/powerpoint/2010/main" val="6062456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fr-FR" sz="2000" dirty="0"/>
              <a:t>Réduction optimisée</a:t>
            </a:r>
            <a:br>
              <a:rPr lang="fr-FR" sz="2000" dirty="0"/>
            </a:br>
            <a:r>
              <a:rPr lang="fr-FR" sz="4000" dirty="0"/>
              <a:t>2 – Optimisation du schéma de réduction </a:t>
            </a:r>
            <a:endParaRPr lang="fr-FR" sz="3600" i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0" y="5072074"/>
            <a:ext cx="85725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dirty="0"/>
              <a:t>Sous-ensembles de threads actifs  « contiguës depuis le thread 0 ».</a:t>
            </a:r>
          </a:p>
          <a:p>
            <a:pPr algn="l"/>
            <a:endParaRPr lang="fr-FR" sz="1200" dirty="0"/>
          </a:p>
          <a:p>
            <a:pPr algn="l"/>
            <a:r>
              <a:rPr lang="fr-FR" dirty="0"/>
              <a:t>Mais données à réduire de + en +  dispersées</a:t>
            </a:r>
          </a:p>
          <a:p>
            <a:pPr marL="457200" lvl="2" algn="l"/>
            <a:r>
              <a:rPr lang="fr-FR" dirty="0">
                <a:sym typeface="Wingdings" pitchFamily="2" charset="2"/>
              </a:rPr>
              <a:t> Accès mémoire toujours de moins en moins « coalescents » !</a:t>
            </a:r>
          </a:p>
        </p:txBody>
      </p:sp>
      <p:pic>
        <p:nvPicPr>
          <p:cNvPr id="5" name="Image 4" descr="bad-strategy-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904" y="1233501"/>
            <a:ext cx="5467368" cy="3624259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-18732" y="1571612"/>
            <a:ext cx="1522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6600"/>
                </a:solidFill>
              </a:rPr>
              <a:t>Thread Id</a:t>
            </a:r>
          </a:p>
        </p:txBody>
      </p:sp>
      <p:sp>
        <p:nvSpPr>
          <p:cNvPr id="8" name="Carré corné 7"/>
          <p:cNvSpPr/>
          <p:nvPr/>
        </p:nvSpPr>
        <p:spPr bwMode="auto">
          <a:xfrm>
            <a:off x="7036264" y="1787636"/>
            <a:ext cx="2000232" cy="2793492"/>
          </a:xfrm>
          <a:prstGeom prst="foldedCorner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cs typeface="Times New Roman" pitchFamily="18" charset="0"/>
              </a:rPr>
              <a:t>Divergence maîtrisée</a:t>
            </a:r>
            <a:r>
              <a:rPr kumimoji="0" 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mais </a:t>
            </a:r>
            <a:r>
              <a:rPr kumimoji="0" lang="fr-FR" sz="2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pas de coalescence</a:t>
            </a:r>
            <a:r>
              <a:rPr kumimoji="0" 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Mauvaise stratégie sur GPU !</a:t>
            </a:r>
          </a:p>
        </p:txBody>
      </p:sp>
    </p:spTree>
    <p:extLst>
      <p:ext uri="{BB962C8B-B14F-4D97-AF65-F5344CB8AC3E}">
        <p14:creationId xmlns:p14="http://schemas.microsoft.com/office/powerpoint/2010/main" val="944411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0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dirty="0" err="1"/>
              <a:t>Prog</a:t>
            </a:r>
            <a:r>
              <a:rPr lang="fr-FR" sz="2000" dirty="0"/>
              <a:t>. CUDA synchrone avec la </a:t>
            </a:r>
            <a:r>
              <a:rPr lang="fr-FR" sz="2000" i="1" dirty="0" err="1"/>
              <a:t>shared</a:t>
            </a:r>
            <a:r>
              <a:rPr lang="fr-FR" sz="2000" i="1" dirty="0"/>
              <a:t> memory </a:t>
            </a:r>
            <a:br>
              <a:rPr lang="fr-FR" dirty="0"/>
            </a:br>
            <a:r>
              <a:rPr lang="fr-FR" dirty="0"/>
              <a:t> </a:t>
            </a:r>
            <a:r>
              <a:rPr lang="fr-FR" sz="4000" dirty="0"/>
              <a:t>1 - Principe de la </a:t>
            </a:r>
            <a:r>
              <a:rPr lang="fr-FR" sz="4000" i="1" dirty="0" err="1"/>
              <a:t>shared</a:t>
            </a:r>
            <a:r>
              <a:rPr lang="fr-FR" sz="4000" i="1" dirty="0"/>
              <a:t> memory</a:t>
            </a:r>
          </a:p>
        </p:txBody>
      </p:sp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0" y="1035050"/>
            <a:ext cx="918405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2000" b="1" dirty="0">
                <a:latin typeface="Arial" charset="0"/>
                <a:cs typeface="Arial" charset="0"/>
              </a:rPr>
              <a:t>Avantages des </a:t>
            </a:r>
            <a:r>
              <a:rPr lang="fr-FR" sz="2000" b="1" dirty="0" err="1">
                <a:latin typeface="Arial" charset="0"/>
                <a:cs typeface="Arial" charset="0"/>
              </a:rPr>
              <a:t>kernels</a:t>
            </a:r>
            <a:r>
              <a:rPr lang="fr-FR" sz="2000" b="1" dirty="0">
                <a:latin typeface="Arial" charset="0"/>
                <a:cs typeface="Arial" charset="0"/>
              </a:rPr>
              <a:t> utilisant la mémoire globale et la mémoire </a:t>
            </a:r>
            <a:r>
              <a:rPr lang="fr-FR" sz="2000" b="1" i="1" dirty="0" err="1">
                <a:latin typeface="Arial" charset="0"/>
                <a:cs typeface="Arial" charset="0"/>
              </a:rPr>
              <a:t>shared</a:t>
            </a:r>
            <a:r>
              <a:rPr lang="fr-FR" sz="2000" b="1" i="1" dirty="0">
                <a:latin typeface="Arial" charset="0"/>
                <a:cs typeface="Arial" charset="0"/>
              </a:rPr>
              <a:t> :</a:t>
            </a:r>
          </a:p>
        </p:txBody>
      </p:sp>
      <p:sp>
        <p:nvSpPr>
          <p:cNvPr id="35845" name="Text Box 15"/>
          <p:cNvSpPr txBox="1">
            <a:spLocks noChangeArrowheads="1"/>
          </p:cNvSpPr>
          <p:nvPr/>
        </p:nvSpPr>
        <p:spPr bwMode="auto">
          <a:xfrm>
            <a:off x="20038" y="1484784"/>
            <a:ext cx="4843462" cy="2354491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fr-FR" sz="2000" b="1" dirty="0">
                <a:latin typeface="Arial" charset="0"/>
                <a:cs typeface="Arial" charset="0"/>
              </a:rPr>
              <a:t>Motivations/Problèmes :</a:t>
            </a:r>
          </a:p>
          <a:p>
            <a:pPr lvl="1" algn="l">
              <a:buFontTx/>
              <a:buChar char="•"/>
            </a:pPr>
            <a:r>
              <a:rPr lang="fr-FR" sz="2000" dirty="0">
                <a:latin typeface="Arial" charset="0"/>
                <a:cs typeface="Arial" charset="0"/>
              </a:rPr>
              <a:t> besoin que les threads d’un bloc </a:t>
            </a:r>
          </a:p>
          <a:p>
            <a:pPr lvl="1" algn="l"/>
            <a:r>
              <a:rPr lang="fr-FR" sz="2000" dirty="0">
                <a:latin typeface="Arial" charset="0"/>
                <a:cs typeface="Arial" charset="0"/>
              </a:rPr>
              <a:t>  puissent partager des données</a:t>
            </a:r>
          </a:p>
          <a:p>
            <a:pPr lvl="1" algn="l">
              <a:buFontTx/>
              <a:buChar char="•"/>
            </a:pP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 besoin de plus de mémoire (rapide) </a:t>
            </a:r>
          </a:p>
          <a:p>
            <a:pPr lvl="1" algn="l"/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  que celle des registres,</a:t>
            </a:r>
          </a:p>
          <a:p>
            <a:pPr lvl="1" algn="l"/>
            <a:endParaRPr lang="fr-FR" sz="700" dirty="0">
              <a:latin typeface="Arial" charset="0"/>
              <a:cs typeface="Arial" charset="0"/>
            </a:endParaRPr>
          </a:p>
          <a:p>
            <a:pPr algn="l">
              <a:buFont typeface="Wingdings" pitchFamily="2" charset="2"/>
              <a:buChar char="à"/>
            </a:pPr>
            <a:r>
              <a:rPr lang="fr-FR" sz="2000" dirty="0">
                <a:latin typeface="Arial" charset="0"/>
                <a:cs typeface="Arial" charset="0"/>
                <a:sym typeface="Wingdings" pitchFamily="2" charset="2"/>
              </a:rPr>
              <a:t> Utiliser la </a:t>
            </a:r>
            <a:r>
              <a:rPr lang="fr-FR" sz="2000" i="1" dirty="0" err="1">
                <a:latin typeface="Arial" charset="0"/>
                <a:cs typeface="Arial" charset="0"/>
                <a:sym typeface="Wingdings" pitchFamily="2" charset="2"/>
              </a:rPr>
              <a:t>shared</a:t>
            </a:r>
            <a:r>
              <a:rPr lang="fr-FR" sz="2000" i="1" dirty="0">
                <a:latin typeface="Arial" charset="0"/>
                <a:cs typeface="Arial" charset="0"/>
                <a:sym typeface="Wingdings" pitchFamily="2" charset="2"/>
              </a:rPr>
              <a:t> memory </a:t>
            </a:r>
            <a:r>
              <a:rPr lang="fr-FR" sz="2000" dirty="0">
                <a:latin typeface="Arial" charset="0"/>
                <a:cs typeface="Arial" charset="0"/>
                <a:sym typeface="Wingdings" pitchFamily="2" charset="2"/>
              </a:rPr>
              <a:t>de </a:t>
            </a:r>
          </a:p>
          <a:p>
            <a:pPr algn="l">
              <a:buFont typeface="Wingdings" pitchFamily="2" charset="2"/>
              <a:buNone/>
            </a:pPr>
            <a:r>
              <a:rPr lang="fr-FR" sz="2000" dirty="0">
                <a:latin typeface="Arial" charset="0"/>
                <a:cs typeface="Arial" charset="0"/>
                <a:sym typeface="Wingdings" pitchFamily="2" charset="2"/>
              </a:rPr>
              <a:t>     chaque</a:t>
            </a:r>
            <a:r>
              <a:rPr lang="fr-FR" sz="2000" dirty="0">
                <a:latin typeface="Arial" charset="0"/>
                <a:cs typeface="Arial" charset="0"/>
              </a:rPr>
              <a:t> multiprocesseur.</a:t>
            </a:r>
          </a:p>
        </p:txBody>
      </p:sp>
      <p:pic>
        <p:nvPicPr>
          <p:cNvPr id="35847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15333" y="1988841"/>
            <a:ext cx="4028668" cy="486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8" name="Line 7"/>
          <p:cNvSpPr>
            <a:spLocks noChangeShapeType="1"/>
          </p:cNvSpPr>
          <p:nvPr/>
        </p:nvSpPr>
        <p:spPr bwMode="auto">
          <a:xfrm flipV="1">
            <a:off x="4835236" y="5301208"/>
            <a:ext cx="1248932" cy="282174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5851" name="Line 10"/>
          <p:cNvSpPr>
            <a:spLocks noChangeShapeType="1"/>
          </p:cNvSpPr>
          <p:nvPr/>
        </p:nvSpPr>
        <p:spPr bwMode="auto">
          <a:xfrm flipH="1">
            <a:off x="4788024" y="5526604"/>
            <a:ext cx="2195686" cy="27866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5852" name="Text Box 11"/>
          <p:cNvSpPr txBox="1">
            <a:spLocks noChangeArrowheads="1"/>
          </p:cNvSpPr>
          <p:nvPr/>
        </p:nvSpPr>
        <p:spPr bwMode="auto">
          <a:xfrm>
            <a:off x="6025874" y="5184173"/>
            <a:ext cx="2486145" cy="549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fr-FR" sz="1800" b="1" dirty="0" err="1">
                <a:solidFill>
                  <a:schemeClr val="bg1"/>
                </a:solidFill>
                <a:latin typeface="Courier New" pitchFamily="49" charset="0"/>
              </a:rPr>
              <a:t>InGPU</a:t>
            </a:r>
            <a:r>
              <a:rPr lang="fr-FR" sz="1800" b="1" dirty="0">
                <a:solidFill>
                  <a:schemeClr val="bg1"/>
                </a:solidFill>
                <a:latin typeface="Courier New" pitchFamily="49" charset="0"/>
              </a:rPr>
              <a:t>[N];</a:t>
            </a:r>
          </a:p>
          <a:p>
            <a:pPr algn="l">
              <a:lnSpc>
                <a:spcPct val="80000"/>
              </a:lnSpc>
            </a:pPr>
            <a:r>
              <a:rPr lang="fr-FR" sz="1800" b="1" dirty="0">
                <a:solidFill>
                  <a:schemeClr val="bg1"/>
                </a:solidFill>
                <a:latin typeface="Courier New" pitchFamily="49" charset="0"/>
              </a:rPr>
              <a:t>	</a:t>
            </a:r>
            <a:r>
              <a:rPr lang="fr-FR" sz="1800" b="1" dirty="0" err="1">
                <a:solidFill>
                  <a:schemeClr val="bg1"/>
                </a:solidFill>
                <a:latin typeface="Courier New" pitchFamily="49" charset="0"/>
              </a:rPr>
              <a:t>OutGPU</a:t>
            </a:r>
            <a:r>
              <a:rPr lang="fr-FR" sz="1800" b="1" dirty="0">
                <a:solidFill>
                  <a:schemeClr val="bg1"/>
                </a:solidFill>
                <a:latin typeface="Courier New" pitchFamily="49" charset="0"/>
              </a:rPr>
              <a:t>[N];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096EBD2B-1D93-4931-AC69-A3BE73A3FA64}"/>
              </a:ext>
            </a:extLst>
          </p:cNvPr>
          <p:cNvGrpSpPr/>
          <p:nvPr/>
        </p:nvGrpSpPr>
        <p:grpSpPr>
          <a:xfrm>
            <a:off x="5436096" y="2924944"/>
            <a:ext cx="720080" cy="2304256"/>
            <a:chOff x="5436096" y="2924944"/>
            <a:chExt cx="720080" cy="2304256"/>
          </a:xfrm>
        </p:grpSpPr>
        <p:cxnSp>
          <p:nvCxnSpPr>
            <p:cNvPr id="3" name="Connecteur droit avec flèche 2">
              <a:extLst>
                <a:ext uri="{FF2B5EF4-FFF2-40B4-BE49-F238E27FC236}">
                  <a16:creationId xmlns:a16="http://schemas.microsoft.com/office/drawing/2014/main" id="{2F6193B8-39E2-4F37-BDC3-47B683B892C9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5436096" y="4077072"/>
              <a:ext cx="720080" cy="1152128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A7BDFEFF-E15E-41ED-B40A-568D5195A3D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436096" y="2924944"/>
              <a:ext cx="0" cy="1152128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5AB3421B-0FD4-4429-B622-9B7498D6FE9C}"/>
              </a:ext>
            </a:extLst>
          </p:cNvPr>
          <p:cNvGrpSpPr/>
          <p:nvPr/>
        </p:nvGrpSpPr>
        <p:grpSpPr>
          <a:xfrm>
            <a:off x="6372200" y="2924944"/>
            <a:ext cx="0" cy="2304256"/>
            <a:chOff x="6372200" y="2924944"/>
            <a:chExt cx="0" cy="2304256"/>
          </a:xfrm>
        </p:grpSpPr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5AE1F7AC-A733-4EF7-9979-7D3215B97FE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372200" y="4077072"/>
              <a:ext cx="0" cy="1152128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EDF5FBB3-C76F-4E23-B9A6-4A0BEA0900E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372200" y="2924944"/>
              <a:ext cx="0" cy="1152128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A85E42A7-A95E-4705-A445-556B29FA0FC1}"/>
              </a:ext>
            </a:extLst>
          </p:cNvPr>
          <p:cNvGrpSpPr/>
          <p:nvPr/>
        </p:nvGrpSpPr>
        <p:grpSpPr>
          <a:xfrm>
            <a:off x="5868143" y="2924944"/>
            <a:ext cx="1728193" cy="2520280"/>
            <a:chOff x="5868143" y="2924944"/>
            <a:chExt cx="1728193" cy="2520280"/>
          </a:xfrm>
        </p:grpSpPr>
        <p:cxnSp>
          <p:nvCxnSpPr>
            <p:cNvPr id="7" name="Connecteur droit avec flèche 6">
              <a:extLst>
                <a:ext uri="{FF2B5EF4-FFF2-40B4-BE49-F238E27FC236}">
                  <a16:creationId xmlns:a16="http://schemas.microsoft.com/office/drawing/2014/main" id="{8D649B27-0B0E-4011-A694-0620377F029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868144" y="4077072"/>
              <a:ext cx="1728192" cy="1368152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3056222B-66A4-4DC2-BCFF-25635857AE9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868143" y="2924944"/>
              <a:ext cx="1" cy="1152128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F9E285D1-85CE-44EE-AF6F-FCF5C7D8289A}"/>
              </a:ext>
            </a:extLst>
          </p:cNvPr>
          <p:cNvSpPr/>
          <p:nvPr/>
        </p:nvSpPr>
        <p:spPr bwMode="auto">
          <a:xfrm>
            <a:off x="5364088" y="2852936"/>
            <a:ext cx="1584176" cy="72008"/>
          </a:xfrm>
          <a:prstGeom prst="rect">
            <a:avLst/>
          </a:prstGeom>
          <a:solidFill>
            <a:srgbClr val="0099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BE8BC97D-5012-48C2-9E85-B96D7A419E14}"/>
              </a:ext>
            </a:extLst>
          </p:cNvPr>
          <p:cNvGrpSpPr/>
          <p:nvPr/>
        </p:nvGrpSpPr>
        <p:grpSpPr>
          <a:xfrm>
            <a:off x="6804248" y="2924944"/>
            <a:ext cx="1080120" cy="2520280"/>
            <a:chOff x="6804248" y="2924944"/>
            <a:chExt cx="1080120" cy="2520280"/>
          </a:xfrm>
        </p:grpSpPr>
        <p:cxnSp>
          <p:nvCxnSpPr>
            <p:cNvPr id="42" name="Connecteur droit avec flèche 41">
              <a:extLst>
                <a:ext uri="{FF2B5EF4-FFF2-40B4-BE49-F238E27FC236}">
                  <a16:creationId xmlns:a16="http://schemas.microsoft.com/office/drawing/2014/main" id="{A6A6FE60-9A0D-4153-BADE-CA92356F6F0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04248" y="2924944"/>
              <a:ext cx="0" cy="1152128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6" name="Connecteur droit avec flèche 55">
              <a:extLst>
                <a:ext uri="{FF2B5EF4-FFF2-40B4-BE49-F238E27FC236}">
                  <a16:creationId xmlns:a16="http://schemas.microsoft.com/office/drawing/2014/main" id="{FD529527-BD91-4228-A118-CA2046C9983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04248" y="4077072"/>
              <a:ext cx="1080120" cy="1368152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35866" name="ZoneTexte 35865">
            <a:extLst>
              <a:ext uri="{FF2B5EF4-FFF2-40B4-BE49-F238E27FC236}">
                <a16:creationId xmlns:a16="http://schemas.microsoft.com/office/drawing/2014/main" id="{F38E3BA1-EE27-4FC2-BF54-DEF17EA0175C}"/>
              </a:ext>
            </a:extLst>
          </p:cNvPr>
          <p:cNvSpPr txBox="1"/>
          <p:nvPr/>
        </p:nvSpPr>
        <p:spPr>
          <a:xfrm>
            <a:off x="4040821" y="5445224"/>
            <a:ext cx="72808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7B1C1446-48C5-43A2-8292-713B410E43EC}"/>
              </a:ext>
            </a:extLst>
          </p:cNvPr>
          <p:cNvGrpSpPr/>
          <p:nvPr/>
        </p:nvGrpSpPr>
        <p:grpSpPr>
          <a:xfrm>
            <a:off x="2051720" y="4005064"/>
            <a:ext cx="2952328" cy="1296144"/>
            <a:chOff x="2051720" y="4005064"/>
            <a:chExt cx="2952328" cy="1296144"/>
          </a:xfrm>
        </p:grpSpPr>
        <p:sp>
          <p:nvSpPr>
            <p:cNvPr id="35868" name="Accolade ouvrante 35867">
              <a:extLst>
                <a:ext uri="{FF2B5EF4-FFF2-40B4-BE49-F238E27FC236}">
                  <a16:creationId xmlns:a16="http://schemas.microsoft.com/office/drawing/2014/main" id="{A9D97B4C-B4C2-4DC5-AADA-343A1C3916A1}"/>
                </a:ext>
              </a:extLst>
            </p:cNvPr>
            <p:cNvSpPr/>
            <p:nvPr/>
          </p:nvSpPr>
          <p:spPr bwMode="auto">
            <a:xfrm>
              <a:off x="4788024" y="4005064"/>
              <a:ext cx="216024" cy="1296144"/>
            </a:xfrm>
            <a:prstGeom prst="leftBrace">
              <a:avLst/>
            </a:prstGeom>
            <a:noFill/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869" name="ZoneTexte 35868">
              <a:extLst>
                <a:ext uri="{FF2B5EF4-FFF2-40B4-BE49-F238E27FC236}">
                  <a16:creationId xmlns:a16="http://schemas.microsoft.com/office/drawing/2014/main" id="{22A926FE-BFDD-416B-9878-4EF6A8F0EAD5}"/>
                </a:ext>
              </a:extLst>
            </p:cNvPr>
            <p:cNvSpPr txBox="1"/>
            <p:nvPr/>
          </p:nvSpPr>
          <p:spPr>
            <a:xfrm>
              <a:off x="2051720" y="4293096"/>
              <a:ext cx="283603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>
                  <a:latin typeface="Arial" panose="020B0604020202020204" pitchFamily="34" charset="0"/>
                  <a:cs typeface="Arial" panose="020B0604020202020204" pitchFamily="34" charset="0"/>
                </a:rPr>
                <a:t>Assurer la coalescence</a:t>
              </a:r>
            </a:p>
            <a:p>
              <a:r>
                <a:rPr lang="fr-FR" sz="2000" dirty="0">
                  <a:latin typeface="Arial" panose="020B0604020202020204" pitchFamily="34" charset="0"/>
                  <a:cs typeface="Arial" panose="020B0604020202020204" pitchFamily="34" charset="0"/>
                </a:rPr>
                <a:t>(en </a:t>
              </a:r>
              <a:r>
                <a:rPr lang="fr-FR" sz="20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lecture</a:t>
              </a:r>
              <a:r>
                <a:rPr lang="fr-FR" sz="2000" dirty="0">
                  <a:latin typeface="Arial" panose="020B0604020202020204" pitchFamily="34" charset="0"/>
                  <a:cs typeface="Arial" panose="020B0604020202020204" pitchFamily="34" charset="0"/>
                </a:rPr>
                <a:t> et </a:t>
              </a:r>
              <a:r>
                <a:rPr lang="fr-FR" sz="2000" b="1" dirty="0">
                  <a:solidFill>
                    <a:srgbClr val="9900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écriture</a:t>
              </a:r>
              <a:r>
                <a:rPr lang="fr-FR" sz="20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</p:grp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28C22B6D-4505-4CFB-AB3B-9605FD80C3B8}"/>
              </a:ext>
            </a:extLst>
          </p:cNvPr>
          <p:cNvCxnSpPr>
            <a:cxnSpLocks/>
          </p:cNvCxnSpPr>
          <p:nvPr/>
        </p:nvCxnSpPr>
        <p:spPr bwMode="auto">
          <a:xfrm flipH="1">
            <a:off x="5652120" y="2924944"/>
            <a:ext cx="1" cy="115212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5D94AAA7-2C6B-4822-B572-6ED8092FDD39}"/>
              </a:ext>
            </a:extLst>
          </p:cNvPr>
          <p:cNvCxnSpPr>
            <a:cxnSpLocks/>
          </p:cNvCxnSpPr>
          <p:nvPr/>
        </p:nvCxnSpPr>
        <p:spPr bwMode="auto">
          <a:xfrm flipH="1">
            <a:off x="6588224" y="2924944"/>
            <a:ext cx="1" cy="115212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16208FB2-A366-42F1-9DD3-7805961493AF}"/>
              </a:ext>
            </a:extLst>
          </p:cNvPr>
          <p:cNvSpPr txBox="1"/>
          <p:nvPr/>
        </p:nvSpPr>
        <p:spPr>
          <a:xfrm>
            <a:off x="179512" y="5437673"/>
            <a:ext cx="3456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Rmq</a:t>
            </a: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les accès à la </a:t>
            </a:r>
            <a:r>
              <a:rPr lang="fr-F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shared</a:t>
            </a:r>
            <a:r>
              <a:rPr lang="fr-FR" sz="2000" i="1" dirty="0">
                <a:latin typeface="Arial" panose="020B0604020202020204" pitchFamily="34" charset="0"/>
                <a:cs typeface="Arial" panose="020B0604020202020204" pitchFamily="34" charset="0"/>
              </a:rPr>
              <a:t> memory 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ne sont </a:t>
            </a:r>
            <a:r>
              <a:rPr lang="fr-FR" sz="2000" u="sng" dirty="0">
                <a:latin typeface="Arial" panose="020B0604020202020204" pitchFamily="34" charset="0"/>
                <a:cs typeface="Arial" panose="020B0604020202020204" pitchFamily="34" charset="0"/>
              </a:rPr>
              <a:t>pas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soumis à la coalescence</a:t>
            </a:r>
          </a:p>
        </p:txBody>
      </p:sp>
    </p:spTree>
    <p:extLst>
      <p:ext uri="{BB962C8B-B14F-4D97-AF65-F5344CB8AC3E}">
        <p14:creationId xmlns:p14="http://schemas.microsoft.com/office/powerpoint/2010/main" val="289954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good-strateg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482" y="1247775"/>
            <a:ext cx="5610244" cy="3895737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-36512" y="1967203"/>
            <a:ext cx="1522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6600"/>
                </a:solidFill>
              </a:rPr>
              <a:t>Thread Id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-32" y="5340036"/>
            <a:ext cx="828944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/>
              <a:t>Sous-ensembles de threads actifs  « contiguës depuis le thread 0 ».</a:t>
            </a:r>
          </a:p>
          <a:p>
            <a:pPr algn="l"/>
            <a:endParaRPr lang="fr-FR" sz="800" dirty="0"/>
          </a:p>
          <a:p>
            <a:pPr algn="l"/>
            <a:r>
              <a:rPr lang="fr-FR" dirty="0"/>
              <a:t>Accès mémoires qui restent coalescents.</a:t>
            </a:r>
          </a:p>
          <a:p>
            <a:pPr algn="l"/>
            <a:endParaRPr lang="fr-FR" sz="800" dirty="0"/>
          </a:p>
          <a:p>
            <a:pPr lvl="1" algn="l"/>
            <a:r>
              <a:rPr lang="fr-FR" dirty="0">
                <a:sym typeface="Wingdings" pitchFamily="2" charset="2"/>
              </a:rPr>
              <a:t> Stratégie efficace sur GPU … … </a:t>
            </a:r>
            <a:r>
              <a:rPr lang="fr-FR" b="1" dirty="0">
                <a:solidFill>
                  <a:srgbClr val="FF0000"/>
                </a:solidFill>
                <a:sym typeface="Wingdings" pitchFamily="2" charset="2"/>
              </a:rPr>
              <a:t>comment l’implanter ?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6" name="Carré corné 5"/>
          <p:cNvSpPr/>
          <p:nvPr/>
        </p:nvSpPr>
        <p:spPr bwMode="auto">
          <a:xfrm>
            <a:off x="7108272" y="1916832"/>
            <a:ext cx="2000232" cy="2664296"/>
          </a:xfrm>
          <a:prstGeom prst="foldedCorner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cs typeface="Times New Roman" pitchFamily="18" charset="0"/>
              </a:rPr>
              <a:t>Pas de divergence et accès coalescents</a:t>
            </a:r>
            <a:r>
              <a:rPr kumimoji="0" lang="fr-FR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Bonne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stratégie sur GPU </a:t>
            </a:r>
            <a:r>
              <a:rPr kumimoji="0" 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!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E7D699AB-B58D-4CCB-92EE-FEEB723A8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fr-FR" sz="2000" dirty="0"/>
              <a:t>Réduction optimisée</a:t>
            </a:r>
            <a:br>
              <a:rPr lang="fr-FR" sz="2000" dirty="0"/>
            </a:br>
            <a:r>
              <a:rPr lang="fr-FR" sz="4000" dirty="0"/>
              <a:t>2 – Optimisation du schéma de réduction </a:t>
            </a:r>
            <a:endParaRPr lang="fr-FR" sz="3600" i="1" dirty="0"/>
          </a:p>
        </p:txBody>
      </p:sp>
    </p:spTree>
    <p:extLst>
      <p:ext uri="{BB962C8B-B14F-4D97-AF65-F5344CB8AC3E}">
        <p14:creationId xmlns:p14="http://schemas.microsoft.com/office/powerpoint/2010/main" val="18101452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0" y="1095127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/>
              <a:t>On garder actif un sous-ensemble [0;n] de threads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0" y="1628800"/>
            <a:ext cx="7571303" cy="3231654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>
              <a:lnSpc>
                <a:spcPct val="85000"/>
              </a:lnSpc>
            </a:pPr>
            <a:r>
              <a:rPr lang="fr-FR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b="1" dirty="0" err="1">
                <a:latin typeface="Courier New" pitchFamily="49" charset="0"/>
                <a:cs typeface="Courier New" pitchFamily="49" charset="0"/>
              </a:rPr>
              <a:t>idx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 = …;</a:t>
            </a:r>
          </a:p>
          <a:p>
            <a:pPr algn="l">
              <a:lnSpc>
                <a:spcPct val="85000"/>
              </a:lnSpc>
            </a:pPr>
            <a:r>
              <a:rPr lang="fr-FR" sz="20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1</a:t>
            </a:r>
            <a:r>
              <a:rPr lang="fr-FR" sz="2000" b="1" i="1" baseline="30000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ère</a:t>
            </a:r>
            <a:r>
              <a:rPr lang="fr-FR" sz="20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partie du </a:t>
            </a:r>
            <a:r>
              <a:rPr lang="fr-FR" sz="20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kernel</a:t>
            </a:r>
            <a:r>
              <a:rPr lang="fr-FR" sz="20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: tous les th actifs</a:t>
            </a:r>
          </a:p>
          <a:p>
            <a:pPr algn="l">
              <a:lnSpc>
                <a:spcPct val="85000"/>
              </a:lnSpc>
            </a:pPr>
            <a:r>
              <a:rPr lang="fr-FR" sz="2000" b="1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fr-FR" sz="2000" b="1" dirty="0" err="1">
                <a:latin typeface="Courier New" pitchFamily="49" charset="0"/>
                <a:cs typeface="Courier New" pitchFamily="49" charset="0"/>
              </a:rPr>
              <a:t>idx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] = …</a:t>
            </a:r>
          </a:p>
          <a:p>
            <a:pPr algn="l">
              <a:lnSpc>
                <a:spcPct val="85000"/>
              </a:lnSpc>
            </a:pPr>
            <a:endParaRPr lang="fr-FR" sz="2000" b="1" i="1" dirty="0">
              <a:solidFill>
                <a:srgbClr val="6633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r>
              <a:rPr lang="fr-FR" sz="20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2</a:t>
            </a:r>
            <a:r>
              <a:rPr lang="fr-FR" sz="2000" b="1" i="1" baseline="30000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nd</a:t>
            </a:r>
            <a:r>
              <a:rPr lang="fr-FR" sz="20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partie du </a:t>
            </a:r>
            <a:r>
              <a:rPr lang="fr-FR" sz="20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kernel</a:t>
            </a:r>
            <a:r>
              <a:rPr lang="fr-FR" sz="20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: la moitié des th actifs</a:t>
            </a:r>
          </a:p>
          <a:p>
            <a:pPr algn="l">
              <a:lnSpc>
                <a:spcPct val="85000"/>
              </a:lnSpc>
            </a:pPr>
            <a:r>
              <a:rPr lang="fr-FR" sz="2000" b="1" dirty="0">
                <a:latin typeface="Courier New" pitchFamily="49" charset="0"/>
                <a:cs typeface="Courier New" pitchFamily="49" charset="0"/>
              </a:rPr>
              <a:t>if (idx%2 == 0) {</a:t>
            </a:r>
          </a:p>
          <a:p>
            <a:pPr algn="l">
              <a:lnSpc>
                <a:spcPct val="85000"/>
              </a:lnSpc>
            </a:pPr>
            <a:r>
              <a:rPr lang="fr-FR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2000" b="1" dirty="0" err="1">
                <a:latin typeface="Courier New" pitchFamily="49" charset="0"/>
                <a:cs typeface="Courier New" pitchFamily="49" charset="0"/>
              </a:rPr>
              <a:t>Res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fr-FR" sz="2000" b="1" dirty="0" err="1">
                <a:latin typeface="Courier New" pitchFamily="49" charset="0"/>
                <a:cs typeface="Courier New" pitchFamily="49" charset="0"/>
              </a:rPr>
              <a:t>idx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] = A[</a:t>
            </a:r>
            <a:r>
              <a:rPr lang="fr-FR" sz="2000" b="1" dirty="0" err="1">
                <a:latin typeface="Courier New" pitchFamily="49" charset="0"/>
                <a:cs typeface="Courier New" pitchFamily="49" charset="0"/>
              </a:rPr>
              <a:t>idx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] + A[idx+1];</a:t>
            </a:r>
          </a:p>
          <a:p>
            <a:pPr algn="l">
              <a:lnSpc>
                <a:spcPct val="85000"/>
              </a:lnSpc>
            </a:pPr>
            <a:r>
              <a:rPr lang="fr-FR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>
              <a:lnSpc>
                <a:spcPct val="85000"/>
              </a:lnSpc>
            </a:pPr>
            <a:r>
              <a:rPr lang="fr-FR" sz="2000" b="1" dirty="0">
                <a:latin typeface="Courier New" pitchFamily="49" charset="0"/>
                <a:cs typeface="Courier New" pitchFamily="49" charset="0"/>
              </a:rPr>
              <a:t>if (idx%4 == 0) { </a:t>
            </a:r>
            <a:r>
              <a:rPr lang="fr-FR" sz="20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Puis le quart des th actifs</a:t>
            </a:r>
          </a:p>
          <a:p>
            <a:pPr algn="l">
              <a:lnSpc>
                <a:spcPct val="85000"/>
              </a:lnSpc>
            </a:pPr>
            <a:r>
              <a:rPr lang="fr-FR" sz="2000" b="1" dirty="0">
                <a:latin typeface="Courier New" pitchFamily="49" charset="0"/>
                <a:cs typeface="Courier New" pitchFamily="49" charset="0"/>
              </a:rPr>
              <a:t>  …………</a:t>
            </a:r>
          </a:p>
          <a:p>
            <a:pPr algn="l">
              <a:lnSpc>
                <a:spcPct val="85000"/>
              </a:lnSpc>
            </a:pPr>
            <a:r>
              <a:rPr lang="fr-FR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>
              <a:lnSpc>
                <a:spcPct val="85000"/>
              </a:lnSpc>
            </a:pPr>
            <a:r>
              <a:rPr lang="fr-FR" sz="2000" b="1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675289" y="4366552"/>
            <a:ext cx="7468711" cy="2446824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>
              <a:lnSpc>
                <a:spcPct val="85000"/>
              </a:lnSpc>
            </a:pPr>
            <a:r>
              <a:rPr lang="fr-FR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b="1" dirty="0" err="1">
                <a:latin typeface="Courier New" pitchFamily="49" charset="0"/>
                <a:cs typeface="Courier New" pitchFamily="49" charset="0"/>
              </a:rPr>
              <a:t>idx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 = …;</a:t>
            </a:r>
          </a:p>
          <a:p>
            <a:pPr algn="l">
              <a:lnSpc>
                <a:spcPct val="85000"/>
              </a:lnSpc>
            </a:pPr>
            <a:r>
              <a:rPr lang="fr-FR" sz="20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1</a:t>
            </a:r>
            <a:r>
              <a:rPr lang="fr-FR" sz="2000" b="1" i="1" baseline="30000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ère</a:t>
            </a:r>
            <a:r>
              <a:rPr lang="fr-FR" sz="20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partie du </a:t>
            </a:r>
            <a:r>
              <a:rPr lang="fr-FR" sz="20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kernel</a:t>
            </a:r>
            <a:r>
              <a:rPr lang="fr-FR" sz="20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: tous les th actifs</a:t>
            </a:r>
          </a:p>
          <a:p>
            <a:pPr algn="l">
              <a:lnSpc>
                <a:spcPct val="85000"/>
              </a:lnSpc>
            </a:pPr>
            <a:r>
              <a:rPr lang="fr-FR" sz="2000" b="1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fr-FR" sz="2000" b="1" dirty="0" err="1">
                <a:latin typeface="Courier New" pitchFamily="49" charset="0"/>
                <a:cs typeface="Courier New" pitchFamily="49" charset="0"/>
              </a:rPr>
              <a:t>idx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] = …</a:t>
            </a:r>
          </a:p>
          <a:p>
            <a:pPr algn="l">
              <a:lnSpc>
                <a:spcPct val="85000"/>
              </a:lnSpc>
            </a:pPr>
            <a:endParaRPr lang="fr-FR" sz="2000" b="1" i="1" dirty="0">
              <a:solidFill>
                <a:srgbClr val="6633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r>
              <a:rPr lang="fr-FR" sz="20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2</a:t>
            </a:r>
            <a:r>
              <a:rPr lang="fr-FR" sz="2000" b="1" i="1" baseline="30000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nd</a:t>
            </a:r>
            <a:r>
              <a:rPr lang="fr-FR" sz="20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partie du </a:t>
            </a:r>
            <a:r>
              <a:rPr lang="fr-FR" sz="20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kernel</a:t>
            </a:r>
            <a:r>
              <a:rPr lang="fr-FR" sz="20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: la moitié des th actifs</a:t>
            </a:r>
          </a:p>
          <a:p>
            <a:pPr algn="l">
              <a:lnSpc>
                <a:spcPct val="85000"/>
              </a:lnSpc>
            </a:pPr>
            <a:r>
              <a:rPr lang="fr-FR" sz="2000" b="1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 BLOCKSIZE_X/2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algn="l">
              <a:lnSpc>
                <a:spcPct val="85000"/>
              </a:lnSpc>
            </a:pPr>
            <a:r>
              <a:rPr lang="fr-FR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2000" b="1" dirty="0" err="1">
                <a:latin typeface="Courier New" pitchFamily="49" charset="0"/>
                <a:cs typeface="Courier New" pitchFamily="49" charset="0"/>
              </a:rPr>
              <a:t>Res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fr-FR" sz="2000" b="1" dirty="0" err="1">
                <a:latin typeface="Courier New" pitchFamily="49" charset="0"/>
                <a:cs typeface="Courier New" pitchFamily="49" charset="0"/>
              </a:rPr>
              <a:t>idx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] = A[</a:t>
            </a:r>
            <a:r>
              <a:rPr lang="fr-FR" sz="2000" b="1" dirty="0" err="1">
                <a:latin typeface="Courier New" pitchFamily="49" charset="0"/>
                <a:cs typeface="Courier New" pitchFamily="49" charset="0"/>
              </a:rPr>
              <a:t>idx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] + A[</a:t>
            </a:r>
            <a:r>
              <a:rPr lang="fr-FR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fr-FR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+ BLOCKSIZE_X/2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algn="l">
              <a:lnSpc>
                <a:spcPct val="85000"/>
              </a:lnSpc>
            </a:pPr>
            <a:r>
              <a:rPr lang="fr-FR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>
              <a:lnSpc>
                <a:spcPct val="85000"/>
              </a:lnSpc>
            </a:pPr>
            <a:r>
              <a:rPr lang="fr-FR" sz="2000" b="1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 BLOCKSIZE_X/4) … </a:t>
            </a:r>
            <a:endParaRPr lang="fr-FR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 rot="20059181">
            <a:off x="7596255" y="2613566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Mauvais</a:t>
            </a:r>
          </a:p>
        </p:txBody>
      </p:sp>
      <p:sp>
        <p:nvSpPr>
          <p:cNvPr id="7" name="Virage 6"/>
          <p:cNvSpPr/>
          <p:nvPr/>
        </p:nvSpPr>
        <p:spPr bwMode="auto">
          <a:xfrm flipV="1">
            <a:off x="399677" y="5342065"/>
            <a:ext cx="1296717" cy="1370444"/>
          </a:xfrm>
          <a:prstGeom prst="ben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30ED2D2B-E74A-4F48-8114-DCDF288F1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fr-FR" sz="2000" dirty="0"/>
              <a:t>Réduction optimisée</a:t>
            </a:r>
            <a:br>
              <a:rPr lang="fr-FR" sz="2000" dirty="0"/>
            </a:br>
            <a:r>
              <a:rPr lang="fr-FR" sz="4000" dirty="0"/>
              <a:t>3 – Implant. coalescente et peu divergente</a:t>
            </a:r>
            <a:endParaRPr lang="fr-FR" sz="3600" i="1" dirty="0"/>
          </a:p>
        </p:txBody>
      </p:sp>
    </p:spTree>
    <p:extLst>
      <p:ext uri="{BB962C8B-B14F-4D97-AF65-F5344CB8AC3E}">
        <p14:creationId xmlns:p14="http://schemas.microsoft.com/office/powerpoint/2010/main" val="35018448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0" y="1091927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/>
              <a:t>On peut même terminer explicitement les threads inutiles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83568" y="1553592"/>
            <a:ext cx="7468711" cy="4539704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>
              <a:lnSpc>
                <a:spcPct val="85000"/>
              </a:lnSpc>
            </a:pPr>
            <a:r>
              <a:rPr lang="fr-FR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b="1" dirty="0" err="1">
                <a:latin typeface="Courier New" pitchFamily="49" charset="0"/>
                <a:cs typeface="Courier New" pitchFamily="49" charset="0"/>
              </a:rPr>
              <a:t>idx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 = …;</a:t>
            </a:r>
          </a:p>
          <a:p>
            <a:pPr algn="l">
              <a:lnSpc>
                <a:spcPct val="85000"/>
              </a:lnSpc>
            </a:pPr>
            <a:r>
              <a:rPr lang="fr-FR" sz="20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1</a:t>
            </a:r>
            <a:r>
              <a:rPr lang="fr-FR" sz="2000" b="1" i="1" baseline="30000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ère</a:t>
            </a:r>
            <a:r>
              <a:rPr lang="fr-FR" sz="20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partie du </a:t>
            </a:r>
            <a:r>
              <a:rPr lang="fr-FR" sz="20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kernel</a:t>
            </a:r>
            <a:r>
              <a:rPr lang="fr-FR" sz="20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: tous les th actifs</a:t>
            </a:r>
          </a:p>
          <a:p>
            <a:pPr algn="l">
              <a:lnSpc>
                <a:spcPct val="85000"/>
              </a:lnSpc>
            </a:pPr>
            <a:r>
              <a:rPr lang="fr-FR" sz="2000" b="1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fr-FR" sz="2000" b="1" dirty="0" err="1">
                <a:latin typeface="Courier New" pitchFamily="49" charset="0"/>
                <a:cs typeface="Courier New" pitchFamily="49" charset="0"/>
              </a:rPr>
              <a:t>idx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] = …</a:t>
            </a:r>
          </a:p>
          <a:p>
            <a:pPr algn="l">
              <a:lnSpc>
                <a:spcPct val="85000"/>
              </a:lnSpc>
            </a:pPr>
            <a:endParaRPr lang="fr-FR" sz="2000" b="1" i="1" dirty="0">
              <a:solidFill>
                <a:srgbClr val="6633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r>
              <a:rPr lang="fr-FR" sz="20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2</a:t>
            </a:r>
            <a:r>
              <a:rPr lang="fr-FR" sz="2000" b="1" i="1" baseline="30000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nd</a:t>
            </a:r>
            <a:r>
              <a:rPr lang="fr-FR" sz="20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partie du </a:t>
            </a:r>
            <a:r>
              <a:rPr lang="fr-FR" sz="20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kernel</a:t>
            </a:r>
            <a:r>
              <a:rPr lang="fr-FR" sz="20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: la moitié des th actifs</a:t>
            </a:r>
          </a:p>
          <a:p>
            <a:pPr algn="l">
              <a:lnSpc>
                <a:spcPct val="85000"/>
              </a:lnSpc>
            </a:pPr>
            <a:r>
              <a:rPr lang="fr-FR" sz="2000" b="1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20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fr-FR" sz="20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&lt; BLOCKSIZE_X/2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algn="l">
              <a:lnSpc>
                <a:spcPct val="85000"/>
              </a:lnSpc>
            </a:pPr>
            <a:r>
              <a:rPr lang="fr-FR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2000" b="1" dirty="0" err="1">
                <a:latin typeface="Courier New" pitchFamily="49" charset="0"/>
                <a:cs typeface="Courier New" pitchFamily="49" charset="0"/>
              </a:rPr>
              <a:t>Res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fr-FR" sz="2000" b="1" dirty="0" err="1">
                <a:latin typeface="Courier New" pitchFamily="49" charset="0"/>
                <a:cs typeface="Courier New" pitchFamily="49" charset="0"/>
              </a:rPr>
              <a:t>idx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] = A[</a:t>
            </a:r>
            <a:r>
              <a:rPr lang="fr-FR" sz="2000" b="1" dirty="0" err="1">
                <a:latin typeface="Courier New" pitchFamily="49" charset="0"/>
                <a:cs typeface="Courier New" pitchFamily="49" charset="0"/>
              </a:rPr>
              <a:t>idx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] + A[</a:t>
            </a:r>
            <a:r>
              <a:rPr lang="fr-FR" sz="20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fr-FR" sz="20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+ BLOCKSIZE_X/2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algn="l">
              <a:lnSpc>
                <a:spcPct val="85000"/>
              </a:lnSpc>
            </a:pPr>
            <a:r>
              <a:rPr lang="fr-FR" sz="2000" b="1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fr-FR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algn="l">
              <a:lnSpc>
                <a:spcPct val="85000"/>
              </a:lnSpc>
            </a:pPr>
            <a:r>
              <a:rPr lang="fr-FR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return;</a:t>
            </a:r>
          </a:p>
          <a:p>
            <a:pPr algn="l">
              <a:lnSpc>
                <a:spcPct val="85000"/>
              </a:lnSpc>
            </a:pPr>
            <a:r>
              <a:rPr lang="fr-FR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>
              <a:lnSpc>
                <a:spcPct val="85000"/>
              </a:lnSpc>
            </a:pPr>
            <a:r>
              <a:rPr lang="fr-FR" sz="20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Puis le quart des th actifs</a:t>
            </a:r>
          </a:p>
          <a:p>
            <a:pPr algn="l">
              <a:lnSpc>
                <a:spcPct val="85000"/>
              </a:lnSpc>
            </a:pPr>
            <a:r>
              <a:rPr lang="fr-FR" sz="2000" b="1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20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fr-FR" sz="20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&lt; BLOCKSIZE_X/4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algn="l">
              <a:lnSpc>
                <a:spcPct val="85000"/>
              </a:lnSpc>
            </a:pPr>
            <a:r>
              <a:rPr lang="fr-FR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2000" b="1" dirty="0" err="1">
                <a:latin typeface="Courier New" pitchFamily="49" charset="0"/>
                <a:cs typeface="Courier New" pitchFamily="49" charset="0"/>
              </a:rPr>
              <a:t>Res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fr-FR" sz="2000" b="1" dirty="0" err="1">
                <a:latin typeface="Courier New" pitchFamily="49" charset="0"/>
                <a:cs typeface="Courier New" pitchFamily="49" charset="0"/>
              </a:rPr>
              <a:t>idx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] = A[</a:t>
            </a:r>
            <a:r>
              <a:rPr lang="fr-FR" sz="2000" b="1" dirty="0" err="1">
                <a:latin typeface="Courier New" pitchFamily="49" charset="0"/>
                <a:cs typeface="Courier New" pitchFamily="49" charset="0"/>
              </a:rPr>
              <a:t>idx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] + A[</a:t>
            </a:r>
            <a:r>
              <a:rPr lang="fr-FR" sz="20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fr-FR" sz="20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+ BLOCKSIZE_X/4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algn="l">
              <a:lnSpc>
                <a:spcPct val="85000"/>
              </a:lnSpc>
            </a:pPr>
            <a:r>
              <a:rPr lang="fr-FR" sz="2000" b="1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fr-FR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algn="l">
              <a:lnSpc>
                <a:spcPct val="85000"/>
              </a:lnSpc>
            </a:pPr>
            <a:r>
              <a:rPr lang="fr-FR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return;</a:t>
            </a:r>
          </a:p>
          <a:p>
            <a:pPr algn="l">
              <a:lnSpc>
                <a:spcPct val="85000"/>
              </a:lnSpc>
            </a:pPr>
            <a:r>
              <a:rPr lang="fr-FR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>
              <a:lnSpc>
                <a:spcPct val="85000"/>
              </a:lnSpc>
            </a:pPr>
            <a:r>
              <a:rPr lang="fr-FR" sz="2000" b="1" dirty="0">
                <a:latin typeface="Courier New" pitchFamily="49" charset="0"/>
                <a:cs typeface="Courier New" pitchFamily="49" charset="0"/>
              </a:rPr>
              <a:t>……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07504" y="6027003"/>
            <a:ext cx="91198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fr-FR" u="sng" dirty="0"/>
              <a:t>Moin</a:t>
            </a:r>
            <a:r>
              <a:rPr lang="fr-FR" dirty="0"/>
              <a:t>s de « </a:t>
            </a:r>
            <a:r>
              <a:rPr lang="fr-FR" dirty="0" err="1"/>
              <a:t>warps</a:t>
            </a:r>
            <a:r>
              <a:rPr lang="fr-FR" dirty="0"/>
              <a:t> » activés en 2</a:t>
            </a:r>
            <a:r>
              <a:rPr lang="fr-FR" baseline="30000" dirty="0"/>
              <a:t>nd</a:t>
            </a:r>
            <a:r>
              <a:rPr lang="fr-FR" dirty="0"/>
              <a:t> partie de </a:t>
            </a:r>
            <a:r>
              <a:rPr lang="fr-FR" dirty="0" err="1"/>
              <a:t>kernels</a:t>
            </a:r>
            <a:endParaRPr lang="fr-FR" dirty="0"/>
          </a:p>
          <a:p>
            <a:pPr marL="342900" indent="-342900" algn="l">
              <a:buFont typeface="Arial" pitchFamily="34" charset="0"/>
              <a:buChar char="•"/>
            </a:pPr>
            <a:r>
              <a:rPr lang="fr-FR" dirty="0"/>
              <a:t>Moins d’accès en mémoire globale (</a:t>
            </a:r>
            <a:r>
              <a:rPr lang="fr-FR" dirty="0" err="1"/>
              <a:t>hyp</a:t>
            </a:r>
            <a:r>
              <a:rPr lang="fr-FR" dirty="0"/>
              <a:t> : accès coalescents par </a:t>
            </a:r>
            <a:r>
              <a:rPr lang="fr-FR" dirty="0" err="1"/>
              <a:t>warp</a:t>
            </a:r>
            <a:r>
              <a:rPr lang="fr-FR" dirty="0"/>
              <a:t>)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D54BABE7-5F39-4A5F-8AEE-0F2CCB86B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fr-FR" sz="2000" dirty="0"/>
              <a:t>Réduction optimisée</a:t>
            </a:r>
            <a:br>
              <a:rPr lang="fr-FR" sz="2000" dirty="0"/>
            </a:br>
            <a:r>
              <a:rPr lang="fr-FR" sz="4000" dirty="0"/>
              <a:t>3 – Implant. coalescente et peu divergente</a:t>
            </a:r>
            <a:endParaRPr lang="fr-FR" sz="3600" i="1" dirty="0"/>
          </a:p>
        </p:txBody>
      </p:sp>
    </p:spTree>
    <p:extLst>
      <p:ext uri="{BB962C8B-B14F-4D97-AF65-F5344CB8AC3E}">
        <p14:creationId xmlns:p14="http://schemas.microsoft.com/office/powerpoint/2010/main" val="39073061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fr-FR" sz="2000" dirty="0"/>
              <a:t>Réduction optimisée</a:t>
            </a:r>
            <a:br>
              <a:rPr lang="fr-FR" sz="2000" dirty="0"/>
            </a:br>
            <a:r>
              <a:rPr lang="fr-FR" sz="3900" dirty="0"/>
              <a:t>4 – Implantation en </a:t>
            </a:r>
            <a:r>
              <a:rPr lang="fr-FR" sz="3900" i="1" dirty="0" err="1"/>
              <a:t>shared</a:t>
            </a:r>
            <a:r>
              <a:rPr lang="fr-FR" sz="3900" i="1" dirty="0"/>
              <a:t> memory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0" y="1105656"/>
            <a:ext cx="9144000" cy="597856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85000"/>
              </a:lnSpc>
            </a:pPr>
            <a:r>
              <a:rPr lang="fr-FR" sz="1600" b="1" dirty="0">
                <a:latin typeface="Courier New" pitchFamily="49" charset="0"/>
                <a:cs typeface="Courier New" pitchFamily="49" charset="0"/>
              </a:rPr>
              <a:t>__global__ </a:t>
            </a:r>
            <a:r>
              <a:rPr lang="fr-FR" sz="1600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latin typeface="Courier New" pitchFamily="49" charset="0"/>
                <a:cs typeface="Courier New" pitchFamily="49" charset="0"/>
              </a:rPr>
              <a:t>Reduce_kernel</a:t>
            </a:r>
            <a:r>
              <a:rPr lang="fr-FR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b="1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latin typeface="Courier New" pitchFamily="49" charset="0"/>
                <a:cs typeface="Courier New" pitchFamily="49" charset="0"/>
              </a:rPr>
              <a:t>gtab</a:t>
            </a:r>
            <a:r>
              <a:rPr lang="fr-FR" sz="1600" b="1" dirty="0">
                <a:latin typeface="Courier New" pitchFamily="49" charset="0"/>
                <a:cs typeface="Courier New" pitchFamily="49" charset="0"/>
              </a:rPr>
              <a:t>[N], </a:t>
            </a:r>
            <a:r>
              <a:rPr lang="fr-FR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b="1" dirty="0">
                <a:latin typeface="Courier New" pitchFamily="49" charset="0"/>
                <a:cs typeface="Courier New" pitchFamily="49" charset="0"/>
              </a:rPr>
              <a:t> l, </a:t>
            </a:r>
            <a:r>
              <a:rPr lang="fr-FR" sz="1600" b="1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sz="16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fr-FR" sz="1600" b="1" dirty="0" err="1">
                <a:latin typeface="Courier New" pitchFamily="49" charset="0"/>
                <a:cs typeface="Courier New" pitchFamily="49" charset="0"/>
              </a:rPr>
              <a:t>AdrGRes</a:t>
            </a:r>
            <a:r>
              <a:rPr lang="fr-FR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>
              <a:lnSpc>
                <a:spcPct val="85000"/>
              </a:lnSpc>
            </a:pPr>
            <a:r>
              <a:rPr lang="fr-FR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>
              <a:lnSpc>
                <a:spcPct val="85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__shared__ float buff[BLOCK_SIZE];  </a:t>
            </a:r>
            <a:r>
              <a:rPr lang="en-US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BLOCK_SIZE must be a power of 2</a:t>
            </a:r>
          </a:p>
          <a:p>
            <a:pPr algn="l">
              <a:lnSpc>
                <a:spcPct val="85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useful = BLOCK_SIZE;            </a:t>
            </a:r>
            <a:r>
              <a:rPr lang="en-US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Nb</a:t>
            </a:r>
            <a:r>
              <a:rPr lang="en-US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of useful threads</a:t>
            </a:r>
          </a:p>
          <a:p>
            <a:pPr algn="l">
              <a:lnSpc>
                <a:spcPct val="85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latin typeface="Courier New" pitchFamily="49" charset="0"/>
                <a:cs typeface="Courier New" pitchFamily="49" charset="0"/>
              </a:rPr>
              <a:t>idx</a:t>
            </a:r>
            <a:r>
              <a:rPr lang="fr-FR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b="1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fr-FR" sz="160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fr-FR" sz="1600" b="1" dirty="0" err="1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fr-FR" sz="1600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BLOCK_SIZE;</a:t>
            </a:r>
          </a:p>
          <a:p>
            <a:pPr algn="l">
              <a:lnSpc>
                <a:spcPct val="85000"/>
              </a:lnSpc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Coalescent global memory reading (all threads are active)</a:t>
            </a: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if (</a:t>
            </a:r>
            <a:r>
              <a:rPr lang="fr-FR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fr-FR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&lt; N) </a:t>
            </a: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buff</a:t>
            </a:r>
            <a:r>
              <a:rPr lang="fr-FR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fr-FR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fr-FR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fr-FR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gtab</a:t>
            </a:r>
            <a:r>
              <a:rPr lang="fr-FR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fr-FR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fr-FR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];    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load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global data</a:t>
            </a: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fr-FR" sz="16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buff[</a:t>
            </a:r>
            <a:r>
              <a:rPr lang="fr-FR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fr-FR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] = 0.0;          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padding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when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necessary</a:t>
            </a:r>
            <a:endParaRPr lang="fr-FR" sz="1600" b="1" i="1" dirty="0">
              <a:solidFill>
                <a:srgbClr val="6633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syncthreads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();                </a:t>
            </a:r>
            <a:r>
              <a:rPr lang="en-US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Required synchronization barrier</a:t>
            </a:r>
          </a:p>
          <a:p>
            <a:pPr algn="l">
              <a:lnSpc>
                <a:spcPct val="85000"/>
              </a:lnSpc>
            </a:pPr>
            <a:endParaRPr lang="en-US" sz="16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Reduction loop</a:t>
            </a:r>
          </a:p>
          <a:p>
            <a:pPr algn="l">
              <a:lnSpc>
                <a:spcPct val="85000"/>
              </a:lnSpc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useful &gt;&gt;= 1;       </a:t>
            </a:r>
            <a:r>
              <a:rPr lang="en-US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Only half of threads are now useful</a:t>
            </a:r>
            <a:endParaRPr lang="fr-FR" sz="1600" b="1" i="1" dirty="0">
              <a:solidFill>
                <a:srgbClr val="6633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useful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&gt; 0) {</a:t>
            </a: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if (</a:t>
            </a:r>
            <a:r>
              <a:rPr lang="fr-F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useful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Useful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threads </a:t>
            </a:r>
            <a:r>
              <a:rPr lang="fr-FR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reduce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data</a:t>
            </a: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buff[</a:t>
            </a:r>
            <a:r>
              <a:rPr lang="fr-F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 +=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buff[</a:t>
            </a:r>
            <a:r>
              <a:rPr lang="fr-F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fr-F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useful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return;         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Useless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threads </a:t>
            </a:r>
            <a:r>
              <a:rPr lang="fr-FR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terminate</a:t>
            </a:r>
            <a:endParaRPr lang="fr-FR" sz="1600" b="1" i="1" dirty="0">
              <a:solidFill>
                <a:srgbClr val="6633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useful &gt;&gt;= 1;     </a:t>
            </a:r>
            <a:r>
              <a:rPr lang="en-US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Half of threads won’t be useful at the next </a:t>
            </a:r>
            <a:r>
              <a:rPr lang="en-US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iter</a:t>
            </a:r>
            <a:endParaRPr lang="en-US" sz="1600" b="1" i="1" dirty="0">
              <a:solidFill>
                <a:srgbClr val="6633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syncthreads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Required synchronization barrier</a:t>
            </a: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pPr algn="l">
              <a:lnSpc>
                <a:spcPct val="85000"/>
              </a:lnSpc>
            </a:pPr>
            <a:endParaRPr lang="fr-FR" sz="1600" b="1" dirty="0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// Accumulation in global memory by th 0 of the block   </a:t>
            </a:r>
          </a:p>
          <a:p>
            <a:pPr algn="l">
              <a:lnSpc>
                <a:spcPct val="85000"/>
              </a:lnSpc>
            </a:pP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atomicAdd</a:t>
            </a:r>
            <a:r>
              <a:rPr lang="fr-FR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AdrGRes,buff</a:t>
            </a:r>
            <a:r>
              <a:rPr lang="fr-FR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[0]);</a:t>
            </a:r>
            <a:r>
              <a:rPr lang="fr-FR" sz="16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expensive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op: not the </a:t>
            </a:r>
            <a:r>
              <a:rPr lang="fr-FR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solution</a:t>
            </a:r>
          </a:p>
          <a:p>
            <a:pPr algn="l">
              <a:lnSpc>
                <a:spcPct val="85000"/>
              </a:lnSpc>
            </a:pPr>
            <a:r>
              <a:rPr lang="fr-FR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76681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fr-FR" sz="2000" dirty="0"/>
              <a:t>Réduction optimisée</a:t>
            </a:r>
            <a:br>
              <a:rPr lang="fr-FR" sz="2000" dirty="0"/>
            </a:br>
            <a:r>
              <a:rPr lang="fr-FR" sz="3900" dirty="0"/>
              <a:t>4 – Implantation en </a:t>
            </a:r>
            <a:r>
              <a:rPr lang="fr-FR" sz="3900" i="1" dirty="0" err="1"/>
              <a:t>shared</a:t>
            </a:r>
            <a:r>
              <a:rPr lang="fr-FR" sz="3900" i="1" dirty="0"/>
              <a:t> memory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0" y="1105655"/>
            <a:ext cx="9144000" cy="555998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85000"/>
              </a:lnSpc>
            </a:pPr>
            <a:r>
              <a:rPr lang="fr-FR" sz="1600" b="1" dirty="0">
                <a:latin typeface="Courier New" pitchFamily="49" charset="0"/>
                <a:cs typeface="Courier New" pitchFamily="49" charset="0"/>
              </a:rPr>
              <a:t>__global__ </a:t>
            </a:r>
            <a:r>
              <a:rPr lang="fr-FR" sz="1600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latin typeface="Courier New" pitchFamily="49" charset="0"/>
                <a:cs typeface="Courier New" pitchFamily="49" charset="0"/>
              </a:rPr>
              <a:t>Reduce_kernel</a:t>
            </a:r>
            <a:r>
              <a:rPr lang="fr-FR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b="1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latin typeface="Courier New" pitchFamily="49" charset="0"/>
                <a:cs typeface="Courier New" pitchFamily="49" charset="0"/>
              </a:rPr>
              <a:t>gtab</a:t>
            </a:r>
            <a:r>
              <a:rPr lang="fr-FR" sz="1600" b="1" dirty="0">
                <a:latin typeface="Courier New" pitchFamily="49" charset="0"/>
                <a:cs typeface="Courier New" pitchFamily="49" charset="0"/>
              </a:rPr>
              <a:t>[N], </a:t>
            </a:r>
            <a:r>
              <a:rPr lang="fr-FR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b="1" dirty="0">
                <a:latin typeface="Courier New" pitchFamily="49" charset="0"/>
                <a:cs typeface="Courier New" pitchFamily="49" charset="0"/>
              </a:rPr>
              <a:t> l, </a:t>
            </a:r>
            <a:r>
              <a:rPr lang="fr-FR" sz="1600" b="1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sz="16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fr-FR" sz="1600" b="1" dirty="0" err="1">
                <a:latin typeface="Courier New" pitchFamily="49" charset="0"/>
                <a:cs typeface="Courier New" pitchFamily="49" charset="0"/>
              </a:rPr>
              <a:t>AdrGRes</a:t>
            </a:r>
            <a:r>
              <a:rPr lang="fr-FR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>
              <a:lnSpc>
                <a:spcPct val="85000"/>
              </a:lnSpc>
            </a:pPr>
            <a:r>
              <a:rPr lang="fr-FR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>
              <a:lnSpc>
                <a:spcPct val="85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__shared__ float buff[BLOCK_SIZE];  </a:t>
            </a:r>
            <a:r>
              <a:rPr lang="en-US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BLOCK_SIZE must be a power of 2</a:t>
            </a:r>
          </a:p>
          <a:p>
            <a:pPr algn="l">
              <a:lnSpc>
                <a:spcPct val="85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useful = BLOCK_SIZE;            </a:t>
            </a:r>
            <a:r>
              <a:rPr lang="en-US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Nb</a:t>
            </a:r>
            <a:r>
              <a:rPr lang="en-US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of useful threads</a:t>
            </a:r>
          </a:p>
          <a:p>
            <a:pPr algn="l">
              <a:lnSpc>
                <a:spcPct val="85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latin typeface="Courier New" pitchFamily="49" charset="0"/>
                <a:cs typeface="Courier New" pitchFamily="49" charset="0"/>
              </a:rPr>
              <a:t>idx</a:t>
            </a:r>
            <a:r>
              <a:rPr lang="fr-FR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b="1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fr-FR" sz="160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fr-FR" sz="1600" b="1" dirty="0" err="1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fr-FR" sz="1600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BLOCK_SIZE;</a:t>
            </a:r>
          </a:p>
          <a:p>
            <a:pPr algn="l">
              <a:lnSpc>
                <a:spcPct val="85000"/>
              </a:lnSpc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Coalescent global memory reading (all threads are active)</a:t>
            </a: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if (</a:t>
            </a:r>
            <a:r>
              <a:rPr lang="fr-FR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fr-FR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&lt; N) </a:t>
            </a: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buff</a:t>
            </a:r>
            <a:r>
              <a:rPr lang="fr-FR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fr-FR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fr-FR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fr-FR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gtab</a:t>
            </a:r>
            <a:r>
              <a:rPr lang="fr-FR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fr-FR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fr-FR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];  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load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global data</a:t>
            </a: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fr-FR" sz="16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buff[</a:t>
            </a:r>
            <a:r>
              <a:rPr lang="fr-FR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fr-FR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] = 0.0;        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padding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when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necessary</a:t>
            </a:r>
            <a:endParaRPr lang="fr-FR" sz="1600" b="1" i="1" dirty="0">
              <a:solidFill>
                <a:srgbClr val="6633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endParaRPr lang="en-US" sz="16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Reduction loop</a:t>
            </a:r>
          </a:p>
          <a:p>
            <a:pPr algn="l">
              <a:lnSpc>
                <a:spcPct val="85000"/>
              </a:lnSpc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useful &gt;&gt;= 1;       </a:t>
            </a:r>
            <a:r>
              <a:rPr lang="en-US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Only half of threads are now useful</a:t>
            </a:r>
            <a:endParaRPr lang="fr-FR" sz="1600" b="1" i="1" dirty="0">
              <a:solidFill>
                <a:srgbClr val="6633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useful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&gt; 0) {</a:t>
            </a:r>
            <a:endParaRPr lang="fr-FR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__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syncthreads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8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Required synchronization barrier </a:t>
            </a: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if (</a:t>
            </a:r>
            <a:r>
              <a:rPr lang="fr-F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useful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Useful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threads </a:t>
            </a:r>
            <a:r>
              <a:rPr lang="fr-FR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reduce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data</a:t>
            </a: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buff[</a:t>
            </a:r>
            <a:r>
              <a:rPr lang="fr-F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 +=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buff[</a:t>
            </a:r>
            <a:r>
              <a:rPr lang="fr-F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fr-F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useful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return;         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Useless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threads </a:t>
            </a:r>
            <a:r>
              <a:rPr lang="fr-FR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terminate</a:t>
            </a:r>
            <a:endParaRPr lang="fr-FR" sz="1600" b="1" i="1" dirty="0">
              <a:solidFill>
                <a:srgbClr val="6633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useful &gt;&gt;= 1;     </a:t>
            </a:r>
            <a:r>
              <a:rPr lang="en-US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Half of threads won’t be useful at the next </a:t>
            </a:r>
            <a:r>
              <a:rPr lang="en-US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iter</a:t>
            </a:r>
            <a:endParaRPr lang="en-US" sz="1600" b="1" i="1" dirty="0">
              <a:solidFill>
                <a:srgbClr val="6633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pPr algn="l">
              <a:lnSpc>
                <a:spcPct val="85000"/>
              </a:lnSpc>
            </a:pPr>
            <a:endParaRPr lang="fr-FR" sz="1600" b="1" dirty="0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// Accumulation in global memory by th 0 of the block</a:t>
            </a:r>
            <a:r>
              <a:rPr lang="fr-FR" sz="16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atomicAdd</a:t>
            </a:r>
            <a:r>
              <a:rPr lang="fr-FR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AdrGRes,buff</a:t>
            </a:r>
            <a:r>
              <a:rPr lang="fr-FR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[0]);</a:t>
            </a:r>
            <a:r>
              <a:rPr lang="fr-FR" sz="16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expensive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op: not the </a:t>
            </a:r>
            <a:r>
              <a:rPr lang="fr-FR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solution</a:t>
            </a:r>
          </a:p>
          <a:p>
            <a:pPr algn="l">
              <a:lnSpc>
                <a:spcPct val="85000"/>
              </a:lnSpc>
            </a:pPr>
            <a:r>
              <a:rPr lang="fr-FR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ZoneTexte 2"/>
          <p:cNvSpPr txBox="1"/>
          <p:nvPr/>
        </p:nvSpPr>
        <p:spPr>
          <a:xfrm rot="20512282">
            <a:off x="7108725" y="4368385"/>
            <a:ext cx="1865184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dirty="0"/>
              <a:t>Avec 1 barrière de synchro. de moins </a:t>
            </a:r>
            <a:r>
              <a:rPr lang="fr-FR" sz="2000" dirty="0">
                <a:sym typeface="Wingdings" pitchFamily="2" charset="2"/>
              </a:rPr>
              <a:t>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1326932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fr-FR" sz="2000" dirty="0"/>
              <a:t>Réduction optimisée</a:t>
            </a:r>
            <a:br>
              <a:rPr lang="fr-FR" sz="2000" dirty="0"/>
            </a:br>
            <a:r>
              <a:rPr lang="fr-FR" sz="4000" dirty="0"/>
              <a:t>5 – Déroulement auto-adapté</a:t>
            </a:r>
            <a:endParaRPr lang="fr-FR" sz="4000" i="1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DD0CFB-3D3F-4B7D-BF5B-18A9F34F9DAE}"/>
              </a:ext>
            </a:extLst>
          </p:cNvPr>
          <p:cNvSpPr txBox="1"/>
          <p:nvPr/>
        </p:nvSpPr>
        <p:spPr>
          <a:xfrm>
            <a:off x="467544" y="1844824"/>
            <a:ext cx="803457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b="1" dirty="0"/>
              <a:t>Principe 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/>
              <a:t>Implanter un kernel sans limite de taille (générique) : </a:t>
            </a:r>
          </a:p>
          <a:p>
            <a:pPr lvl="2" algn="l"/>
            <a:r>
              <a:rPr lang="fr-FR" dirty="0"/>
              <a:t>BLOCK_SIZE_X = 1, 2, 4, 8, …512, 1024</a:t>
            </a:r>
          </a:p>
          <a:p>
            <a:pPr lvl="2" algn="l"/>
            <a:endParaRPr lang="fr-FR" sz="8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/>
              <a:t>Mais ne compiler que les parties correspondant à sa taille</a:t>
            </a:r>
          </a:p>
          <a:p>
            <a:pPr marL="1257300" lvl="2" indent="-342900" algn="l">
              <a:buFont typeface="Wingdings" panose="05000000000000000000" pitchFamily="2" charset="2"/>
              <a:buChar char="à"/>
            </a:pPr>
            <a:r>
              <a:rPr lang="fr-FR" dirty="0">
                <a:sym typeface="Wingdings" panose="05000000000000000000" pitchFamily="2" charset="2"/>
              </a:rPr>
              <a:t>Compiler le strict minimum d’instruction à exécuter</a:t>
            </a:r>
          </a:p>
          <a:p>
            <a:pPr marL="1257300" lvl="2" indent="-342900" algn="l">
              <a:buFont typeface="Wingdings" panose="05000000000000000000" pitchFamily="2" charset="2"/>
              <a:buChar char="à"/>
            </a:pPr>
            <a:endParaRPr lang="fr-FR" dirty="0">
              <a:sym typeface="Wingdings" panose="05000000000000000000" pitchFamily="2" charset="2"/>
            </a:endParaRPr>
          </a:p>
          <a:p>
            <a:pPr algn="l"/>
            <a:r>
              <a:rPr lang="fr-FR" b="1" dirty="0">
                <a:sym typeface="Wingdings" panose="05000000000000000000" pitchFamily="2" charset="2"/>
              </a:rPr>
              <a:t>Solution :</a:t>
            </a:r>
          </a:p>
          <a:p>
            <a:pPr algn="l"/>
            <a:endParaRPr lang="fr-FR" sz="800" b="1" dirty="0">
              <a:sym typeface="Wingdings" panose="05000000000000000000" pitchFamily="2" charset="2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Dérouler la boucle de réduction</a:t>
            </a:r>
          </a:p>
          <a:p>
            <a:pPr algn="l"/>
            <a:endParaRPr lang="fr-FR" sz="800" dirty="0">
              <a:sym typeface="Wingdings" panose="05000000000000000000" pitchFamily="2" charset="2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Éliminer à la compilation les étapes inutiles</a:t>
            </a:r>
          </a:p>
        </p:txBody>
      </p:sp>
    </p:spTree>
    <p:extLst>
      <p:ext uri="{BB962C8B-B14F-4D97-AF65-F5344CB8AC3E}">
        <p14:creationId xmlns:p14="http://schemas.microsoft.com/office/powerpoint/2010/main" val="21381221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fr-FR" sz="2000" dirty="0"/>
              <a:t>Réduction optimisée</a:t>
            </a:r>
            <a:br>
              <a:rPr lang="fr-FR" sz="2000" dirty="0"/>
            </a:br>
            <a:r>
              <a:rPr lang="fr-FR" sz="4000" dirty="0"/>
              <a:t>5 – Déroulement auto-adapté</a:t>
            </a:r>
            <a:endParaRPr lang="fr-FR" sz="4000" i="1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114889"/>
            <a:ext cx="9144000" cy="595239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85000"/>
              </a:lnSpc>
            </a:pPr>
            <a:r>
              <a:rPr lang="fr-FR" sz="1600" b="1" dirty="0">
                <a:latin typeface="Courier New" pitchFamily="49" charset="0"/>
                <a:cs typeface="Courier New" pitchFamily="49" charset="0"/>
              </a:rPr>
              <a:t>__global__ </a:t>
            </a:r>
            <a:r>
              <a:rPr lang="fr-FR" sz="1600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latin typeface="Courier New" pitchFamily="49" charset="0"/>
                <a:cs typeface="Courier New" pitchFamily="49" charset="0"/>
              </a:rPr>
              <a:t>Reduce_kernel</a:t>
            </a:r>
            <a:r>
              <a:rPr lang="fr-FR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b="1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latin typeface="Courier New" pitchFamily="49" charset="0"/>
                <a:cs typeface="Courier New" pitchFamily="49" charset="0"/>
              </a:rPr>
              <a:t>gtab</a:t>
            </a:r>
            <a:r>
              <a:rPr lang="fr-FR" sz="1600" b="1" dirty="0">
                <a:latin typeface="Courier New" pitchFamily="49" charset="0"/>
                <a:cs typeface="Courier New" pitchFamily="49" charset="0"/>
              </a:rPr>
              <a:t>[N], </a:t>
            </a:r>
            <a:r>
              <a:rPr lang="fr-FR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b="1" dirty="0">
                <a:latin typeface="Courier New" pitchFamily="49" charset="0"/>
                <a:cs typeface="Courier New" pitchFamily="49" charset="0"/>
              </a:rPr>
              <a:t> l, </a:t>
            </a:r>
            <a:r>
              <a:rPr lang="fr-FR" sz="1600" b="1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sz="16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fr-FR" sz="1600" b="1" dirty="0" err="1">
                <a:latin typeface="Courier New" pitchFamily="49" charset="0"/>
                <a:cs typeface="Courier New" pitchFamily="49" charset="0"/>
              </a:rPr>
              <a:t>AdrGRes</a:t>
            </a:r>
            <a:r>
              <a:rPr lang="fr-FR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>
              <a:lnSpc>
                <a:spcPct val="85000"/>
              </a:lnSpc>
            </a:pPr>
            <a:r>
              <a:rPr lang="fr-FR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>
              <a:lnSpc>
                <a:spcPct val="85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__shared__ float buff[BLOCK_SIZE];  </a:t>
            </a:r>
            <a:r>
              <a:rPr lang="en-US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BLOCK_SIZE must be a power of 2</a:t>
            </a:r>
          </a:p>
          <a:p>
            <a:pPr algn="l">
              <a:lnSpc>
                <a:spcPct val="85000"/>
              </a:lnSpc>
            </a:pPr>
            <a:r>
              <a:rPr lang="fr-F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latin typeface="Courier New" pitchFamily="49" charset="0"/>
                <a:cs typeface="Courier New" pitchFamily="49" charset="0"/>
              </a:rPr>
              <a:t>idx</a:t>
            </a:r>
            <a:r>
              <a:rPr lang="fr-FR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b="1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fr-FR" sz="160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fr-FR" sz="1600" b="1" dirty="0" err="1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fr-FR" sz="1600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BLOCK_SIZE;</a:t>
            </a:r>
          </a:p>
          <a:p>
            <a:pPr algn="l">
              <a:lnSpc>
                <a:spcPct val="85000"/>
              </a:lnSpc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Coalescent global memory reading (all threads are active)</a:t>
            </a: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if (</a:t>
            </a:r>
            <a:r>
              <a:rPr lang="fr-FR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fr-FR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&lt; N) </a:t>
            </a: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buff</a:t>
            </a:r>
            <a:r>
              <a:rPr lang="fr-FR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fr-FR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fr-FR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fr-FR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gtab</a:t>
            </a:r>
            <a:r>
              <a:rPr lang="fr-FR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fr-FR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fr-FR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];  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load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global data (coalescent)</a:t>
            </a: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fr-FR" sz="16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buff[</a:t>
            </a:r>
            <a:r>
              <a:rPr lang="fr-FR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fr-FR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] = 0.0;        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padding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when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necessary</a:t>
            </a:r>
            <a:endParaRPr lang="fr-FR" sz="1600" b="1" i="1" dirty="0">
              <a:solidFill>
                <a:srgbClr val="6633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endParaRPr lang="en-US" sz="16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Reduction loop</a:t>
            </a:r>
          </a:p>
          <a:p>
            <a:pPr algn="l">
              <a:lnSpc>
                <a:spcPct val="85000"/>
              </a:lnSpc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#if BLOCK_SIZE &gt; 512</a:t>
            </a:r>
            <a:endParaRPr lang="fr-FR" sz="1600" b="1" dirty="0">
              <a:solidFill>
                <a:srgbClr val="0099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syncthreads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          </a:t>
            </a:r>
            <a:r>
              <a:rPr lang="en-US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Barrière</a:t>
            </a:r>
            <a:r>
              <a:rPr lang="en-US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de </a:t>
            </a:r>
            <a:r>
              <a:rPr lang="en-US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synchro</a:t>
            </a:r>
            <a:r>
              <a:rPr lang="en-US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NECESSAIRE </a:t>
            </a: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if (</a:t>
            </a:r>
            <a:r>
              <a:rPr lang="fr-F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6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512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   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Useful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threads </a:t>
            </a:r>
            <a:r>
              <a:rPr lang="fr-FR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reduce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data</a:t>
            </a: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buff[</a:t>
            </a:r>
            <a:r>
              <a:rPr lang="fr-F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 +=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buff[</a:t>
            </a:r>
            <a:r>
              <a:rPr lang="fr-F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fr-FR" sz="16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512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return;                 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Useless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threads </a:t>
            </a:r>
            <a:r>
              <a:rPr lang="fr-FR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terminate</a:t>
            </a:r>
            <a:endParaRPr lang="fr-FR" sz="1600" b="1" i="1" dirty="0">
              <a:solidFill>
                <a:srgbClr val="6633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fr-FR" sz="16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endif</a:t>
            </a:r>
            <a:endParaRPr lang="fr-FR" sz="1600" b="1" dirty="0">
              <a:solidFill>
                <a:srgbClr val="0099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endParaRPr lang="fr-FR" sz="1600" b="1" dirty="0">
              <a:solidFill>
                <a:srgbClr val="0099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#if BLOCK_SIZE &gt; 256</a:t>
            </a:r>
            <a:endParaRPr lang="fr-FR" sz="1600" b="1" dirty="0">
              <a:solidFill>
                <a:srgbClr val="0099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syncthreads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          </a:t>
            </a:r>
            <a:r>
              <a:rPr lang="en-US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Barrière</a:t>
            </a:r>
            <a:r>
              <a:rPr lang="en-US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de </a:t>
            </a:r>
            <a:r>
              <a:rPr lang="en-US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synchro</a:t>
            </a:r>
            <a:r>
              <a:rPr lang="en-US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NECESSAIRE </a:t>
            </a: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if (</a:t>
            </a:r>
            <a:r>
              <a:rPr lang="fr-F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6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256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   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Useful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threads </a:t>
            </a:r>
            <a:r>
              <a:rPr lang="fr-FR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reduce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data</a:t>
            </a: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buff[</a:t>
            </a:r>
            <a:r>
              <a:rPr lang="fr-F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 +=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buff[</a:t>
            </a:r>
            <a:r>
              <a:rPr lang="fr-F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fr-FR" sz="16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256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return;                 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Useless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threads </a:t>
            </a:r>
            <a:r>
              <a:rPr lang="fr-FR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terminate</a:t>
            </a:r>
            <a:endParaRPr lang="fr-FR" sz="1600" b="1" i="1" dirty="0">
              <a:solidFill>
                <a:srgbClr val="6633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fr-FR" sz="16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endif</a:t>
            </a:r>
            <a:endParaRPr lang="fr-FR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1433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fr-FR" sz="2000" dirty="0"/>
              <a:t>Réduction optimisée</a:t>
            </a:r>
            <a:br>
              <a:rPr lang="fr-FR" sz="2000" dirty="0"/>
            </a:br>
            <a:r>
              <a:rPr lang="fr-FR" sz="4000" dirty="0"/>
              <a:t>5 – Déroulement auto-adapté</a:t>
            </a:r>
            <a:endParaRPr lang="fr-FR" sz="3600" i="1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102602"/>
            <a:ext cx="9144000" cy="511524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#if BLOCK_SIZE &gt; 128</a:t>
            </a:r>
            <a:endParaRPr lang="fr-FR" sz="1600" b="1" dirty="0">
              <a:solidFill>
                <a:srgbClr val="0099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syncthreads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         </a:t>
            </a:r>
            <a:r>
              <a:rPr lang="en-US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Barrière</a:t>
            </a:r>
            <a:r>
              <a:rPr lang="en-US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de </a:t>
            </a:r>
            <a:r>
              <a:rPr lang="en-US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synchro</a:t>
            </a:r>
            <a:r>
              <a:rPr lang="en-US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NECESSAIRE </a:t>
            </a: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if (</a:t>
            </a:r>
            <a:r>
              <a:rPr lang="fr-F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6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128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  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Useful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threads </a:t>
            </a:r>
            <a:r>
              <a:rPr lang="fr-FR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reduce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data</a:t>
            </a: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buff[</a:t>
            </a:r>
            <a:r>
              <a:rPr lang="fr-F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 +=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buff[</a:t>
            </a:r>
            <a:r>
              <a:rPr lang="fr-F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fr-FR" sz="16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128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return;                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Useless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threads </a:t>
            </a:r>
            <a:r>
              <a:rPr lang="fr-FR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terminate</a:t>
            </a:r>
            <a:endParaRPr lang="fr-FR" sz="1600" b="1" i="1" dirty="0">
              <a:solidFill>
                <a:srgbClr val="6633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fr-FR" sz="16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endif</a:t>
            </a:r>
            <a:endParaRPr lang="fr-FR" sz="1600" b="1" dirty="0">
              <a:solidFill>
                <a:srgbClr val="0099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endParaRPr lang="fr-FR" sz="1600" b="1" dirty="0">
              <a:solidFill>
                <a:srgbClr val="0099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#if BLOCK_SIZE &gt; 64</a:t>
            </a:r>
            <a:endParaRPr lang="fr-FR" sz="1600" b="1" dirty="0">
              <a:solidFill>
                <a:srgbClr val="0099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syncthreads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         </a:t>
            </a:r>
            <a:r>
              <a:rPr lang="en-US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Barrière</a:t>
            </a:r>
            <a:r>
              <a:rPr lang="en-US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de </a:t>
            </a:r>
            <a:r>
              <a:rPr lang="en-US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synchro</a:t>
            </a:r>
            <a:r>
              <a:rPr lang="en-US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NECESSAIRE </a:t>
            </a: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if (</a:t>
            </a:r>
            <a:r>
              <a:rPr lang="fr-F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6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64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   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Useful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threads </a:t>
            </a:r>
            <a:r>
              <a:rPr lang="fr-FR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reduce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data</a:t>
            </a: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buff[</a:t>
            </a:r>
            <a:r>
              <a:rPr lang="fr-F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 +=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buff[</a:t>
            </a:r>
            <a:r>
              <a:rPr lang="fr-F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fr-FR" sz="16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64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return;                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Useless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threads </a:t>
            </a:r>
            <a:r>
              <a:rPr lang="fr-FR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terminate</a:t>
            </a:r>
            <a:endParaRPr lang="fr-FR" sz="1600" b="1" i="1" dirty="0">
              <a:solidFill>
                <a:srgbClr val="6633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fr-FR" sz="16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endif</a:t>
            </a:r>
            <a:endParaRPr lang="fr-FR" sz="1600" b="1" dirty="0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endParaRPr lang="fr-FR" sz="1600" b="1" dirty="0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#if BLOCK_SIZE &gt; 32</a:t>
            </a:r>
            <a:endParaRPr lang="fr-FR" sz="1600" b="1" dirty="0">
              <a:solidFill>
                <a:srgbClr val="0099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syncthreads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         </a:t>
            </a:r>
            <a:r>
              <a:rPr lang="en-US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Barrière</a:t>
            </a:r>
            <a:r>
              <a:rPr lang="en-US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de </a:t>
            </a:r>
            <a:r>
              <a:rPr lang="en-US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synchro</a:t>
            </a:r>
            <a:r>
              <a:rPr lang="en-US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NECESSAIRE </a:t>
            </a: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if (</a:t>
            </a:r>
            <a:r>
              <a:rPr lang="fr-F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6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32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   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Useful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threads </a:t>
            </a:r>
            <a:r>
              <a:rPr lang="fr-FR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reduce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data</a:t>
            </a: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buff[</a:t>
            </a:r>
            <a:r>
              <a:rPr lang="fr-F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 +=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buff[</a:t>
            </a:r>
            <a:r>
              <a:rPr lang="fr-F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fr-FR" sz="16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32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return;                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Useless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threads </a:t>
            </a:r>
            <a:r>
              <a:rPr lang="fr-FR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terminate</a:t>
            </a:r>
            <a:endParaRPr lang="fr-FR" sz="1600" b="1" i="1" dirty="0">
              <a:solidFill>
                <a:srgbClr val="6633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fr-FR" sz="16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endif</a:t>
            </a:r>
            <a:endParaRPr lang="fr-FR" sz="1600" b="1" dirty="0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endParaRPr lang="fr-FR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1322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fr-FR" sz="2000" dirty="0"/>
              <a:t>Réduction optimisée </a:t>
            </a:r>
            <a:br>
              <a:rPr lang="fr-FR" sz="2000" dirty="0"/>
            </a:br>
            <a:r>
              <a:rPr lang="fr-FR" sz="4000" dirty="0"/>
              <a:t>5 – Déroulement auto-adapté</a:t>
            </a:r>
            <a:endParaRPr lang="fr-FR" sz="3600" i="1" dirty="0"/>
          </a:p>
        </p:txBody>
      </p:sp>
      <p:sp>
        <p:nvSpPr>
          <p:cNvPr id="5" name="ZoneTexte 4"/>
          <p:cNvSpPr txBox="1"/>
          <p:nvPr/>
        </p:nvSpPr>
        <p:spPr>
          <a:xfrm>
            <a:off x="-14808" y="1096426"/>
            <a:ext cx="9144000" cy="579543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#if BLOCK_SIZE &gt; 16</a:t>
            </a:r>
            <a:endParaRPr lang="fr-FR" sz="1600" b="1" dirty="0">
              <a:solidFill>
                <a:srgbClr val="0099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syncthreads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         </a:t>
            </a:r>
            <a:r>
              <a:rPr lang="en-US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Barrière</a:t>
            </a:r>
            <a:r>
              <a:rPr lang="en-US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de </a:t>
            </a:r>
            <a:r>
              <a:rPr lang="en-US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synchro</a:t>
            </a:r>
            <a:r>
              <a:rPr lang="en-US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NECESSAIRE </a:t>
            </a: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if (</a:t>
            </a:r>
            <a:r>
              <a:rPr lang="fr-F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6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16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   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Useful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threads </a:t>
            </a:r>
            <a:r>
              <a:rPr lang="fr-FR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reduce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data</a:t>
            </a: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buff[</a:t>
            </a:r>
            <a:r>
              <a:rPr lang="fr-F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 +=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buff[</a:t>
            </a:r>
            <a:r>
              <a:rPr lang="fr-F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fr-FR" sz="16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16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return;                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Useless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threads </a:t>
            </a:r>
            <a:r>
              <a:rPr lang="fr-FR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terminate</a:t>
            </a:r>
            <a:endParaRPr lang="fr-FR" sz="1600" b="1" i="1" dirty="0">
              <a:solidFill>
                <a:srgbClr val="6633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fr-FR" sz="16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endif</a:t>
            </a:r>
            <a:endParaRPr lang="fr-FR" sz="1600" b="1" dirty="0">
              <a:solidFill>
                <a:srgbClr val="0099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endParaRPr lang="fr-FR" sz="800" b="1" dirty="0">
              <a:solidFill>
                <a:srgbClr val="0099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#if BLOCK_SIZE &gt; 8</a:t>
            </a:r>
            <a:endParaRPr lang="fr-FR" sz="1600" b="1" dirty="0">
              <a:solidFill>
                <a:srgbClr val="0099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syncthreads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         </a:t>
            </a:r>
            <a:r>
              <a:rPr lang="en-US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Barrière</a:t>
            </a:r>
            <a:r>
              <a:rPr lang="en-US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de </a:t>
            </a:r>
            <a:r>
              <a:rPr lang="en-US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synchro</a:t>
            </a:r>
            <a:r>
              <a:rPr lang="en-US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NECESSAIRE </a:t>
            </a: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if (</a:t>
            </a:r>
            <a:r>
              <a:rPr lang="fr-F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6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    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Useful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threads </a:t>
            </a:r>
            <a:r>
              <a:rPr lang="fr-FR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reduce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data</a:t>
            </a: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buff[</a:t>
            </a:r>
            <a:r>
              <a:rPr lang="fr-F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 +=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buff[</a:t>
            </a:r>
            <a:r>
              <a:rPr lang="fr-F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fr-FR" sz="16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return;                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Useless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threads </a:t>
            </a:r>
            <a:r>
              <a:rPr lang="fr-FR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terminate</a:t>
            </a:r>
            <a:endParaRPr lang="fr-FR" sz="1600" b="1" i="1" dirty="0">
              <a:solidFill>
                <a:srgbClr val="6633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fr-FR" sz="16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endif</a:t>
            </a:r>
            <a:endParaRPr lang="fr-FR" sz="1600" b="1" dirty="0">
              <a:solidFill>
                <a:srgbClr val="0099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endParaRPr lang="fr-FR" sz="800" b="1" dirty="0">
              <a:solidFill>
                <a:srgbClr val="0099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r>
              <a:rPr lang="fr-FR" sz="20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………</a:t>
            </a:r>
            <a:endParaRPr lang="fr-FR" sz="2000" b="1" dirty="0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endParaRPr lang="fr-FR" sz="800" b="1" dirty="0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#if BLOCK_SIZE &gt; 1</a:t>
            </a:r>
            <a:endParaRPr lang="fr-FR" sz="1600" b="1" dirty="0">
              <a:solidFill>
                <a:srgbClr val="0099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syncthreads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         </a:t>
            </a:r>
            <a:r>
              <a:rPr lang="en-US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Barrière</a:t>
            </a:r>
            <a:r>
              <a:rPr lang="en-US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de </a:t>
            </a:r>
            <a:r>
              <a:rPr lang="en-US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synchro</a:t>
            </a:r>
            <a:r>
              <a:rPr lang="en-US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NECESSAIRE </a:t>
            </a: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if (</a:t>
            </a:r>
            <a:r>
              <a:rPr lang="fr-F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&lt; </a:t>
            </a:r>
            <a:r>
              <a:rPr lang="fr-FR" sz="16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   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Useful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threads </a:t>
            </a:r>
            <a:r>
              <a:rPr lang="fr-FR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reduce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data</a:t>
            </a: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buff[</a:t>
            </a:r>
            <a:r>
              <a:rPr lang="fr-F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 +=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buff[</a:t>
            </a:r>
            <a:r>
              <a:rPr lang="fr-F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fr-FR" sz="16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return;                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Useless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threads </a:t>
            </a:r>
            <a:r>
              <a:rPr lang="fr-FR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terminate</a:t>
            </a:r>
            <a:endParaRPr lang="fr-FR" sz="1600" b="1" i="1" dirty="0">
              <a:solidFill>
                <a:srgbClr val="6633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fr-FR" sz="16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endif</a:t>
            </a:r>
            <a:endParaRPr lang="fr-FR" sz="1600" b="1" dirty="0">
              <a:solidFill>
                <a:srgbClr val="0099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endParaRPr lang="fr-FR" sz="800" b="1" dirty="0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Accumulation in global memory by th 0 (the </a:t>
            </a:r>
            <a:r>
              <a:rPr lang="fr-FR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survivor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!)</a:t>
            </a: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atomicAdd</a:t>
            </a:r>
            <a:r>
              <a:rPr lang="fr-FR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AdrGRes,buff</a:t>
            </a:r>
            <a:r>
              <a:rPr lang="fr-FR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[0]);</a:t>
            </a:r>
          </a:p>
          <a:p>
            <a:pPr algn="l">
              <a:lnSpc>
                <a:spcPct val="85000"/>
              </a:lnSpc>
            </a:pPr>
            <a:r>
              <a:rPr lang="fr-FR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54330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fr-FR" sz="2000" dirty="0"/>
              <a:t>Réduction optimisée</a:t>
            </a:r>
            <a:br>
              <a:rPr lang="fr-FR" sz="2000" dirty="0"/>
            </a:br>
            <a:r>
              <a:rPr lang="fr-FR" sz="4000" dirty="0"/>
              <a:t>6 – </a:t>
            </a:r>
            <a:r>
              <a:rPr lang="fr-FR" sz="4000" dirty="0">
                <a:solidFill>
                  <a:schemeClr val="tx1"/>
                </a:solidFill>
              </a:rPr>
              <a:t>Optimisation SIMD</a:t>
            </a:r>
            <a:endParaRPr lang="fr-FR" sz="4000" i="1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1EF0E12-3EB8-4C0F-9E3A-FB27E4C8D65E}"/>
              </a:ext>
            </a:extLst>
          </p:cNvPr>
          <p:cNvSpPr txBox="1"/>
          <p:nvPr/>
        </p:nvSpPr>
        <p:spPr>
          <a:xfrm>
            <a:off x="467544" y="1844824"/>
            <a:ext cx="86764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/>
              <a:t>Principe 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/>
              <a:t>Profiter des propriétés SIMD des </a:t>
            </a:r>
            <a:r>
              <a:rPr lang="fr-FR" i="1" dirty="0" err="1"/>
              <a:t>warps</a:t>
            </a:r>
            <a:r>
              <a:rPr lang="fr-FR" dirty="0"/>
              <a:t> lorsqu’il ne reste plus qu’un </a:t>
            </a:r>
            <a:r>
              <a:rPr lang="fr-FR" i="1" dirty="0" err="1"/>
              <a:t>warp</a:t>
            </a:r>
            <a:r>
              <a:rPr lang="fr-FR" dirty="0"/>
              <a:t> actif dans le bloc</a:t>
            </a:r>
          </a:p>
          <a:p>
            <a:pPr lvl="2" algn="l"/>
            <a:endParaRPr lang="fr-FR" sz="8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/>
              <a:t>On peut alors supprimer les opérations de synchronisation entre threads ( 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syncthreads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dirty="0"/>
              <a:t>) !</a:t>
            </a:r>
            <a:endParaRPr lang="fr-FR" dirty="0">
              <a:sym typeface="Wingdings" panose="05000000000000000000" pitchFamily="2" charset="2"/>
            </a:endParaRPr>
          </a:p>
          <a:p>
            <a:pPr marL="1257300" lvl="2" indent="-342900" algn="l">
              <a:buFont typeface="Wingdings" panose="05000000000000000000" pitchFamily="2" charset="2"/>
              <a:buChar char="à"/>
            </a:pPr>
            <a:endParaRPr lang="fr-FR" dirty="0">
              <a:sym typeface="Wingdings" panose="05000000000000000000" pitchFamily="2" charset="2"/>
            </a:endParaRPr>
          </a:p>
          <a:p>
            <a:pPr algn="l"/>
            <a:r>
              <a:rPr lang="fr-FR" b="1" dirty="0">
                <a:sym typeface="Wingdings" panose="05000000000000000000" pitchFamily="2" charset="2"/>
              </a:rPr>
              <a:t>Solution :</a:t>
            </a:r>
          </a:p>
          <a:p>
            <a:pPr algn="l"/>
            <a:endParaRPr lang="fr-FR" sz="800" b="1" dirty="0">
              <a:sym typeface="Wingdings" panose="05000000000000000000" pitchFamily="2" charset="2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Simplifier le code quand le nombre de threads actifs devient inférieur à 32</a:t>
            </a:r>
          </a:p>
        </p:txBody>
      </p:sp>
    </p:spTree>
    <p:extLst>
      <p:ext uri="{BB962C8B-B14F-4D97-AF65-F5344CB8AC3E}">
        <p14:creationId xmlns:p14="http://schemas.microsoft.com/office/powerpoint/2010/main" val="3097800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0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dirty="0" err="1"/>
              <a:t>Prog</a:t>
            </a:r>
            <a:r>
              <a:rPr lang="fr-FR" sz="2000" dirty="0"/>
              <a:t>. CUDA synchrone avec la </a:t>
            </a:r>
            <a:r>
              <a:rPr lang="fr-FR" sz="2000" i="1" dirty="0" err="1"/>
              <a:t>shared</a:t>
            </a:r>
            <a:r>
              <a:rPr lang="fr-FR" sz="2000" i="1" dirty="0"/>
              <a:t> memory </a:t>
            </a:r>
            <a:br>
              <a:rPr lang="fr-FR" dirty="0"/>
            </a:br>
            <a:r>
              <a:rPr lang="fr-FR" dirty="0"/>
              <a:t> </a:t>
            </a:r>
            <a:r>
              <a:rPr lang="fr-FR" sz="4000" dirty="0"/>
              <a:t>1 - Principe de la </a:t>
            </a:r>
            <a:r>
              <a:rPr lang="fr-FR" sz="4000" i="1" dirty="0" err="1"/>
              <a:t>shared</a:t>
            </a:r>
            <a:r>
              <a:rPr lang="fr-FR" sz="4000" i="1" dirty="0"/>
              <a:t> memory</a:t>
            </a:r>
          </a:p>
        </p:txBody>
      </p:sp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0" y="1035050"/>
            <a:ext cx="918405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2000" b="1" dirty="0">
                <a:latin typeface="Arial" charset="0"/>
                <a:cs typeface="Arial" charset="0"/>
              </a:rPr>
              <a:t>Avantages des </a:t>
            </a:r>
            <a:r>
              <a:rPr lang="fr-FR" sz="2000" b="1" dirty="0" err="1">
                <a:latin typeface="Arial" charset="0"/>
                <a:cs typeface="Arial" charset="0"/>
              </a:rPr>
              <a:t>kernels</a:t>
            </a:r>
            <a:r>
              <a:rPr lang="fr-FR" sz="2000" b="1" dirty="0">
                <a:latin typeface="Arial" charset="0"/>
                <a:cs typeface="Arial" charset="0"/>
              </a:rPr>
              <a:t> utilisant la mémoire globale et la mémoire </a:t>
            </a:r>
            <a:r>
              <a:rPr lang="fr-FR" sz="2000" b="1" i="1" dirty="0" err="1">
                <a:latin typeface="Arial" charset="0"/>
                <a:cs typeface="Arial" charset="0"/>
              </a:rPr>
              <a:t>shared</a:t>
            </a:r>
            <a:r>
              <a:rPr lang="fr-FR" sz="2000" b="1" i="1" dirty="0">
                <a:latin typeface="Arial" charset="0"/>
                <a:cs typeface="Arial" charset="0"/>
              </a:rPr>
              <a:t> :</a:t>
            </a:r>
          </a:p>
        </p:txBody>
      </p:sp>
      <p:sp>
        <p:nvSpPr>
          <p:cNvPr id="35845" name="Text Box 15"/>
          <p:cNvSpPr txBox="1">
            <a:spLocks noChangeArrowheads="1"/>
          </p:cNvSpPr>
          <p:nvPr/>
        </p:nvSpPr>
        <p:spPr bwMode="auto">
          <a:xfrm>
            <a:off x="20038" y="1484784"/>
            <a:ext cx="4843462" cy="2354491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fr-FR" sz="2000" b="1" dirty="0">
                <a:latin typeface="Arial" charset="0"/>
                <a:cs typeface="Arial" charset="0"/>
              </a:rPr>
              <a:t>Motivations/Problèmes :</a:t>
            </a:r>
          </a:p>
          <a:p>
            <a:pPr lvl="1" algn="l">
              <a:buFontTx/>
              <a:buChar char="•"/>
            </a:pPr>
            <a:r>
              <a:rPr lang="fr-FR" sz="2000" dirty="0">
                <a:latin typeface="Arial" charset="0"/>
                <a:cs typeface="Arial" charset="0"/>
              </a:rPr>
              <a:t> besoin que les threads d’un bloc </a:t>
            </a:r>
          </a:p>
          <a:p>
            <a:pPr lvl="1" algn="l"/>
            <a:r>
              <a:rPr lang="fr-FR" sz="2000" dirty="0">
                <a:latin typeface="Arial" charset="0"/>
                <a:cs typeface="Arial" charset="0"/>
              </a:rPr>
              <a:t>  puissent partager des données</a:t>
            </a:r>
          </a:p>
          <a:p>
            <a:pPr lvl="1" algn="l">
              <a:buFontTx/>
              <a:buChar char="•"/>
            </a:pP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 besoin de plus de mémoire (rapide) </a:t>
            </a:r>
          </a:p>
          <a:p>
            <a:pPr lvl="1" algn="l"/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  que celle des registres,</a:t>
            </a:r>
          </a:p>
          <a:p>
            <a:pPr lvl="1" algn="l"/>
            <a:endParaRPr lang="fr-FR" sz="700" dirty="0">
              <a:latin typeface="Arial" charset="0"/>
              <a:cs typeface="Arial" charset="0"/>
            </a:endParaRPr>
          </a:p>
          <a:p>
            <a:pPr algn="l">
              <a:buFont typeface="Wingdings" pitchFamily="2" charset="2"/>
              <a:buChar char="à"/>
            </a:pPr>
            <a:r>
              <a:rPr lang="fr-FR" sz="2000" dirty="0">
                <a:latin typeface="Arial" charset="0"/>
                <a:cs typeface="Arial" charset="0"/>
                <a:sym typeface="Wingdings" pitchFamily="2" charset="2"/>
              </a:rPr>
              <a:t> Utiliser la </a:t>
            </a:r>
            <a:r>
              <a:rPr lang="fr-FR" sz="2000" i="1" dirty="0" err="1">
                <a:latin typeface="Arial" charset="0"/>
                <a:cs typeface="Arial" charset="0"/>
                <a:sym typeface="Wingdings" pitchFamily="2" charset="2"/>
              </a:rPr>
              <a:t>shared</a:t>
            </a:r>
            <a:r>
              <a:rPr lang="fr-FR" sz="2000" i="1" dirty="0">
                <a:latin typeface="Arial" charset="0"/>
                <a:cs typeface="Arial" charset="0"/>
                <a:sym typeface="Wingdings" pitchFamily="2" charset="2"/>
              </a:rPr>
              <a:t> memory </a:t>
            </a:r>
            <a:r>
              <a:rPr lang="fr-FR" sz="2000" dirty="0">
                <a:latin typeface="Arial" charset="0"/>
                <a:cs typeface="Arial" charset="0"/>
                <a:sym typeface="Wingdings" pitchFamily="2" charset="2"/>
              </a:rPr>
              <a:t>de </a:t>
            </a:r>
          </a:p>
          <a:p>
            <a:pPr algn="l">
              <a:buFont typeface="Wingdings" pitchFamily="2" charset="2"/>
              <a:buNone/>
            </a:pPr>
            <a:r>
              <a:rPr lang="fr-FR" sz="2000" dirty="0">
                <a:latin typeface="Arial" charset="0"/>
                <a:cs typeface="Arial" charset="0"/>
                <a:sym typeface="Wingdings" pitchFamily="2" charset="2"/>
              </a:rPr>
              <a:t>     chaque</a:t>
            </a:r>
            <a:r>
              <a:rPr lang="fr-FR" sz="2000" dirty="0">
                <a:latin typeface="Arial" charset="0"/>
                <a:cs typeface="Arial" charset="0"/>
              </a:rPr>
              <a:t> multiprocesseur.</a:t>
            </a:r>
          </a:p>
        </p:txBody>
      </p:sp>
      <p:pic>
        <p:nvPicPr>
          <p:cNvPr id="35847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15333" y="1988841"/>
            <a:ext cx="4028668" cy="486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52" name="Text Box 11"/>
          <p:cNvSpPr txBox="1">
            <a:spLocks noChangeArrowheads="1"/>
          </p:cNvSpPr>
          <p:nvPr/>
        </p:nvSpPr>
        <p:spPr bwMode="auto">
          <a:xfrm>
            <a:off x="6025874" y="5184173"/>
            <a:ext cx="2486145" cy="549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fr-FR" sz="1800" b="1" dirty="0" err="1">
                <a:solidFill>
                  <a:schemeClr val="bg1"/>
                </a:solidFill>
                <a:latin typeface="Courier New" pitchFamily="49" charset="0"/>
              </a:rPr>
              <a:t>InGPU</a:t>
            </a:r>
            <a:r>
              <a:rPr lang="fr-FR" sz="1800" b="1" dirty="0">
                <a:solidFill>
                  <a:schemeClr val="bg1"/>
                </a:solidFill>
                <a:latin typeface="Courier New" pitchFamily="49" charset="0"/>
              </a:rPr>
              <a:t>[N];</a:t>
            </a:r>
          </a:p>
          <a:p>
            <a:pPr algn="l">
              <a:lnSpc>
                <a:spcPct val="80000"/>
              </a:lnSpc>
            </a:pPr>
            <a:r>
              <a:rPr lang="fr-FR" sz="1800" b="1" dirty="0">
                <a:solidFill>
                  <a:schemeClr val="bg1"/>
                </a:solidFill>
                <a:latin typeface="Courier New" pitchFamily="49" charset="0"/>
              </a:rPr>
              <a:t>	</a:t>
            </a:r>
            <a:r>
              <a:rPr lang="fr-FR" sz="1800" b="1" dirty="0" err="1">
                <a:solidFill>
                  <a:schemeClr val="bg1"/>
                </a:solidFill>
                <a:latin typeface="Courier New" pitchFamily="49" charset="0"/>
              </a:rPr>
              <a:t>OutGPU</a:t>
            </a:r>
            <a:r>
              <a:rPr lang="fr-FR" sz="1800" b="1" dirty="0">
                <a:solidFill>
                  <a:schemeClr val="bg1"/>
                </a:solidFill>
                <a:latin typeface="Courier New" pitchFamily="49" charset="0"/>
              </a:rPr>
              <a:t>[N];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096EBD2B-1D93-4931-AC69-A3BE73A3FA64}"/>
              </a:ext>
            </a:extLst>
          </p:cNvPr>
          <p:cNvGrpSpPr/>
          <p:nvPr/>
        </p:nvGrpSpPr>
        <p:grpSpPr>
          <a:xfrm>
            <a:off x="5436096" y="2924944"/>
            <a:ext cx="720080" cy="2304256"/>
            <a:chOff x="5436096" y="2924944"/>
            <a:chExt cx="720080" cy="2304256"/>
          </a:xfrm>
        </p:grpSpPr>
        <p:cxnSp>
          <p:nvCxnSpPr>
            <p:cNvPr id="3" name="Connecteur droit avec flèche 2">
              <a:extLst>
                <a:ext uri="{FF2B5EF4-FFF2-40B4-BE49-F238E27FC236}">
                  <a16:creationId xmlns:a16="http://schemas.microsoft.com/office/drawing/2014/main" id="{2F6193B8-39E2-4F37-BDC3-47B683B892C9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5436096" y="4077072"/>
              <a:ext cx="720080" cy="1152128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A7BDFEFF-E15E-41ED-B40A-568D5195A3D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436096" y="2924944"/>
              <a:ext cx="0" cy="1152128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5AB3421B-0FD4-4429-B622-9B7498D6FE9C}"/>
              </a:ext>
            </a:extLst>
          </p:cNvPr>
          <p:cNvGrpSpPr/>
          <p:nvPr/>
        </p:nvGrpSpPr>
        <p:grpSpPr>
          <a:xfrm>
            <a:off x="6372200" y="2924944"/>
            <a:ext cx="0" cy="2304256"/>
            <a:chOff x="6372200" y="2924944"/>
            <a:chExt cx="0" cy="2304256"/>
          </a:xfrm>
        </p:grpSpPr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5AE1F7AC-A733-4EF7-9979-7D3215B97FE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372200" y="4077072"/>
              <a:ext cx="0" cy="1152128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EDF5FBB3-C76F-4E23-B9A6-4A0BEA0900E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372200" y="2924944"/>
              <a:ext cx="0" cy="1152128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A85E42A7-A95E-4705-A445-556B29FA0FC1}"/>
              </a:ext>
            </a:extLst>
          </p:cNvPr>
          <p:cNvGrpSpPr/>
          <p:nvPr/>
        </p:nvGrpSpPr>
        <p:grpSpPr>
          <a:xfrm>
            <a:off x="5868143" y="2924944"/>
            <a:ext cx="1728193" cy="2520280"/>
            <a:chOff x="5868143" y="2924944"/>
            <a:chExt cx="1728193" cy="2520280"/>
          </a:xfrm>
        </p:grpSpPr>
        <p:cxnSp>
          <p:nvCxnSpPr>
            <p:cNvPr id="7" name="Connecteur droit avec flèche 6">
              <a:extLst>
                <a:ext uri="{FF2B5EF4-FFF2-40B4-BE49-F238E27FC236}">
                  <a16:creationId xmlns:a16="http://schemas.microsoft.com/office/drawing/2014/main" id="{8D649B27-0B0E-4011-A694-0620377F029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868144" y="4077072"/>
              <a:ext cx="1728192" cy="1368152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3056222B-66A4-4DC2-BCFF-25635857AE9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868143" y="2924944"/>
              <a:ext cx="1" cy="1152128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F9E285D1-85CE-44EE-AF6F-FCF5C7D8289A}"/>
              </a:ext>
            </a:extLst>
          </p:cNvPr>
          <p:cNvSpPr/>
          <p:nvPr/>
        </p:nvSpPr>
        <p:spPr bwMode="auto">
          <a:xfrm>
            <a:off x="5364088" y="2852936"/>
            <a:ext cx="1584176" cy="72008"/>
          </a:xfrm>
          <a:prstGeom prst="rect">
            <a:avLst/>
          </a:prstGeom>
          <a:solidFill>
            <a:srgbClr val="0099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BE8BC97D-5012-48C2-9E85-B96D7A419E14}"/>
              </a:ext>
            </a:extLst>
          </p:cNvPr>
          <p:cNvGrpSpPr/>
          <p:nvPr/>
        </p:nvGrpSpPr>
        <p:grpSpPr>
          <a:xfrm>
            <a:off x="6804248" y="2924944"/>
            <a:ext cx="1080120" cy="2520280"/>
            <a:chOff x="6804248" y="2924944"/>
            <a:chExt cx="1080120" cy="2520280"/>
          </a:xfrm>
        </p:grpSpPr>
        <p:cxnSp>
          <p:nvCxnSpPr>
            <p:cNvPr id="42" name="Connecteur droit avec flèche 41">
              <a:extLst>
                <a:ext uri="{FF2B5EF4-FFF2-40B4-BE49-F238E27FC236}">
                  <a16:creationId xmlns:a16="http://schemas.microsoft.com/office/drawing/2014/main" id="{A6A6FE60-9A0D-4153-BADE-CA92356F6F0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04248" y="2924944"/>
              <a:ext cx="0" cy="1152128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6" name="Connecteur droit avec flèche 55">
              <a:extLst>
                <a:ext uri="{FF2B5EF4-FFF2-40B4-BE49-F238E27FC236}">
                  <a16:creationId xmlns:a16="http://schemas.microsoft.com/office/drawing/2014/main" id="{FD529527-BD91-4228-A118-CA2046C9983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04248" y="4077072"/>
              <a:ext cx="1080120" cy="1368152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28C22B6D-4505-4CFB-AB3B-9605FD80C3B8}"/>
              </a:ext>
            </a:extLst>
          </p:cNvPr>
          <p:cNvCxnSpPr>
            <a:cxnSpLocks/>
          </p:cNvCxnSpPr>
          <p:nvPr/>
        </p:nvCxnSpPr>
        <p:spPr bwMode="auto">
          <a:xfrm flipH="1">
            <a:off x="5652120" y="2924944"/>
            <a:ext cx="1" cy="115212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5D94AAA7-2C6B-4822-B572-6ED8092FDD39}"/>
              </a:ext>
            </a:extLst>
          </p:cNvPr>
          <p:cNvCxnSpPr>
            <a:cxnSpLocks/>
          </p:cNvCxnSpPr>
          <p:nvPr/>
        </p:nvCxnSpPr>
        <p:spPr bwMode="auto">
          <a:xfrm flipH="1">
            <a:off x="6588224" y="2924944"/>
            <a:ext cx="1" cy="115212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29" name="Text Box 16">
            <a:extLst>
              <a:ext uri="{FF2B5EF4-FFF2-40B4-BE49-F238E27FC236}">
                <a16:creationId xmlns:a16="http://schemas.microsoft.com/office/drawing/2014/main" id="{D3044CC6-4048-4092-852F-C7CDA4E72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077072"/>
            <a:ext cx="5105885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2000" b="1" i="1" dirty="0" err="1">
                <a:latin typeface="Arial" charset="0"/>
                <a:cs typeface="Arial" charset="0"/>
              </a:rPr>
              <a:t>Shared</a:t>
            </a:r>
            <a:r>
              <a:rPr lang="fr-FR" sz="2000" b="1" i="1" dirty="0">
                <a:latin typeface="Arial" charset="0"/>
                <a:cs typeface="Arial" charset="0"/>
              </a:rPr>
              <a:t> </a:t>
            </a:r>
            <a:r>
              <a:rPr lang="fr-FR" sz="2000" b="1" i="1" dirty="0" err="1">
                <a:latin typeface="Arial" charset="0"/>
                <a:cs typeface="Arial" charset="0"/>
              </a:rPr>
              <a:t>memory</a:t>
            </a:r>
            <a:r>
              <a:rPr lang="fr-FR" sz="2000" b="1" i="1" dirty="0">
                <a:latin typeface="Arial" charset="0"/>
                <a:cs typeface="Arial" charset="0"/>
              </a:rPr>
              <a:t> </a:t>
            </a:r>
            <a:r>
              <a:rPr lang="fr-FR" sz="2000" b="1" dirty="0">
                <a:latin typeface="Arial" charset="0"/>
                <a:cs typeface="Arial" charset="0"/>
              </a:rPr>
              <a:t>d’un multiprocesseur :</a:t>
            </a:r>
            <a:r>
              <a:rPr lang="fr-FR" sz="2000" dirty="0">
                <a:latin typeface="Arial" charset="0"/>
                <a:cs typeface="Arial" charset="0"/>
              </a:rPr>
              <a:t> </a:t>
            </a:r>
          </a:p>
          <a:p>
            <a:pPr lvl="1" algn="l">
              <a:buFontTx/>
              <a:buChar char="•"/>
            </a:pPr>
            <a:r>
              <a:rPr lang="fr-FR" sz="2000" dirty="0">
                <a:latin typeface="Arial" charset="0"/>
                <a:cs typeface="Arial" charset="0"/>
              </a:rPr>
              <a:t> 64KB/</a:t>
            </a:r>
            <a:r>
              <a:rPr lang="fr-FR" sz="2000" dirty="0" err="1">
                <a:latin typeface="Arial" charset="0"/>
                <a:cs typeface="Arial" charset="0"/>
              </a:rPr>
              <a:t>multiproc</a:t>
            </a:r>
            <a:r>
              <a:rPr lang="fr-FR" sz="2000" dirty="0">
                <a:latin typeface="Arial" charset="0"/>
                <a:cs typeface="Arial" charset="0"/>
              </a:rPr>
              <a:t> sur archi Pascal.</a:t>
            </a:r>
          </a:p>
          <a:p>
            <a:pPr lvl="1" algn="l">
              <a:buFontTx/>
              <a:buChar char="•"/>
            </a:pPr>
            <a:r>
              <a:rPr lang="fr-FR" sz="2000" dirty="0">
                <a:latin typeface="Arial" charset="0"/>
                <a:cs typeface="Arial" charset="0"/>
              </a:rPr>
              <a:t> 2x48KB sur archi Turing</a:t>
            </a:r>
          </a:p>
          <a:p>
            <a:pPr lvl="1" algn="l"/>
            <a:r>
              <a:rPr lang="fr-FR" sz="1800" dirty="0">
                <a:latin typeface="Arial" charset="0"/>
                <a:cs typeface="Arial" charset="0"/>
              </a:rPr>
              <a:t>  (48KB par bloc)</a:t>
            </a:r>
          </a:p>
          <a:p>
            <a:pPr lvl="1" algn="l"/>
            <a:endParaRPr lang="fr-FR" sz="1000" dirty="0">
              <a:latin typeface="Arial" charset="0"/>
              <a:cs typeface="Arial" charset="0"/>
            </a:endParaRPr>
          </a:p>
          <a:p>
            <a:pPr lvl="1" algn="l">
              <a:buFontTx/>
              <a:buChar char="•"/>
            </a:pPr>
            <a:r>
              <a:rPr lang="fr-FR" sz="2000" dirty="0">
                <a:solidFill>
                  <a:srgbClr val="FF0000"/>
                </a:solidFill>
                <a:latin typeface="Arial" charset="0"/>
                <a:cs typeface="Arial" charset="0"/>
              </a:rPr>
              <a:t> partagée par tous les threads du bloc,</a:t>
            </a:r>
          </a:p>
          <a:p>
            <a:pPr lvl="1" algn="l">
              <a:buFontTx/>
              <a:buChar char="•"/>
            </a:pPr>
            <a:r>
              <a:rPr lang="fr-FR" sz="2000" dirty="0">
                <a:solidFill>
                  <a:srgbClr val="FF0000"/>
                </a:solidFill>
                <a:latin typeface="Arial" charset="0"/>
                <a:cs typeface="Arial" charset="0"/>
              </a:rPr>
              <a:t> accès rapide sans contraintes</a:t>
            </a:r>
          </a:p>
          <a:p>
            <a:pPr lvl="1" algn="l"/>
            <a:r>
              <a:rPr lang="fr-FR" sz="1800" dirty="0">
                <a:latin typeface="Arial" charset="0"/>
                <a:cs typeface="Arial" charset="0"/>
              </a:rPr>
              <a:t>  (un peu plus lent que les registres)</a:t>
            </a:r>
          </a:p>
          <a:p>
            <a:pPr marL="623888" lvl="1" indent="-203200" algn="l">
              <a:buFont typeface="Arial" panose="020B0604020202020204" pitchFamily="34" charset="0"/>
              <a:buChar char="•"/>
              <a:tabLst>
                <a:tab pos="623888" algn="l"/>
              </a:tabLst>
            </a:pPr>
            <a:r>
              <a:rPr lang="fr-FR" sz="1800" dirty="0">
                <a:latin typeface="Arial" charset="0"/>
                <a:cs typeface="Arial" charset="0"/>
              </a:rPr>
              <a:t>même technologie que le cache L1</a:t>
            </a:r>
          </a:p>
        </p:txBody>
      </p:sp>
    </p:spTree>
    <p:extLst>
      <p:ext uri="{BB962C8B-B14F-4D97-AF65-F5344CB8AC3E}">
        <p14:creationId xmlns:p14="http://schemas.microsoft.com/office/powerpoint/2010/main" val="1113120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fr-FR" sz="2000" dirty="0"/>
              <a:t>Réduction optimisée</a:t>
            </a:r>
            <a:br>
              <a:rPr lang="fr-FR" sz="2000" dirty="0"/>
            </a:br>
            <a:r>
              <a:rPr lang="fr-FR" sz="4000" dirty="0"/>
              <a:t>6 – </a:t>
            </a:r>
            <a:r>
              <a:rPr lang="fr-FR" sz="4000" dirty="0">
                <a:solidFill>
                  <a:schemeClr val="tx1"/>
                </a:solidFill>
              </a:rPr>
              <a:t>Optimisation SIMD</a:t>
            </a:r>
            <a:endParaRPr lang="fr-FR" sz="4000" i="1" dirty="0"/>
          </a:p>
        </p:txBody>
      </p:sp>
      <p:sp>
        <p:nvSpPr>
          <p:cNvPr id="5" name="ZoneTexte 4"/>
          <p:cNvSpPr txBox="1"/>
          <p:nvPr/>
        </p:nvSpPr>
        <p:spPr>
          <a:xfrm>
            <a:off x="-36512" y="1088728"/>
            <a:ext cx="9144000" cy="587205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82000"/>
              </a:lnSpc>
            </a:pPr>
            <a:r>
              <a:rPr lang="fr-FR" sz="1600" b="1" dirty="0">
                <a:latin typeface="Courier New" pitchFamily="49" charset="0"/>
                <a:cs typeface="Courier New" pitchFamily="49" charset="0"/>
              </a:rPr>
              <a:t>__global__ </a:t>
            </a:r>
            <a:r>
              <a:rPr lang="fr-FR" sz="1600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latin typeface="Courier New" pitchFamily="49" charset="0"/>
                <a:cs typeface="Courier New" pitchFamily="49" charset="0"/>
              </a:rPr>
              <a:t>Reduce_kernel</a:t>
            </a:r>
            <a:r>
              <a:rPr lang="fr-FR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b="1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latin typeface="Courier New" pitchFamily="49" charset="0"/>
                <a:cs typeface="Courier New" pitchFamily="49" charset="0"/>
              </a:rPr>
              <a:t>gtab</a:t>
            </a:r>
            <a:r>
              <a:rPr lang="fr-FR" sz="1600" b="1" dirty="0">
                <a:latin typeface="Courier New" pitchFamily="49" charset="0"/>
                <a:cs typeface="Courier New" pitchFamily="49" charset="0"/>
              </a:rPr>
              <a:t>[N], </a:t>
            </a:r>
            <a:r>
              <a:rPr lang="fr-FR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b="1" dirty="0">
                <a:latin typeface="Courier New" pitchFamily="49" charset="0"/>
                <a:cs typeface="Courier New" pitchFamily="49" charset="0"/>
              </a:rPr>
              <a:t> l, </a:t>
            </a:r>
            <a:r>
              <a:rPr lang="fr-FR" sz="1600" b="1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sz="16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fr-FR" sz="1600" b="1" dirty="0" err="1">
                <a:latin typeface="Courier New" pitchFamily="49" charset="0"/>
                <a:cs typeface="Courier New" pitchFamily="49" charset="0"/>
              </a:rPr>
              <a:t>AdrGRes</a:t>
            </a:r>
            <a:r>
              <a:rPr lang="fr-FR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>
              <a:lnSpc>
                <a:spcPct val="82000"/>
              </a:lnSpc>
            </a:pPr>
            <a:r>
              <a:rPr lang="fr-FR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>
              <a:lnSpc>
                <a:spcPct val="82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__shared__ float buff[</a:t>
            </a:r>
            <a:r>
              <a:rPr lang="en-US" sz="1800" b="1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BLOCK_SIZE &gt; 64 ? BLOCK_SIZE :64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];</a:t>
            </a:r>
            <a:r>
              <a:rPr lang="en-US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//power of 2</a:t>
            </a:r>
          </a:p>
          <a:p>
            <a:pPr algn="l">
              <a:lnSpc>
                <a:spcPct val="82000"/>
              </a:lnSpc>
            </a:pPr>
            <a:r>
              <a:rPr lang="fr-F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latin typeface="Courier New" pitchFamily="49" charset="0"/>
                <a:cs typeface="Courier New" pitchFamily="49" charset="0"/>
              </a:rPr>
              <a:t>idx</a:t>
            </a:r>
            <a:r>
              <a:rPr lang="fr-FR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b="1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fr-FR" sz="160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fr-FR" sz="1600" b="1" dirty="0" err="1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fr-FR" sz="1600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BLOCK_SIZE;</a:t>
            </a:r>
          </a:p>
          <a:p>
            <a:pPr algn="l">
              <a:lnSpc>
                <a:spcPct val="82000"/>
              </a:lnSpc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2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Coalescent global memory reading (all threads are active)</a:t>
            </a:r>
          </a:p>
          <a:p>
            <a:pPr algn="l">
              <a:lnSpc>
                <a:spcPct val="82000"/>
              </a:lnSpc>
            </a:pPr>
            <a:r>
              <a:rPr lang="fr-FR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if (</a:t>
            </a:r>
            <a:r>
              <a:rPr lang="fr-FR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fr-FR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&lt; N) </a:t>
            </a:r>
          </a:p>
          <a:p>
            <a:pPr algn="l">
              <a:lnSpc>
                <a:spcPct val="82000"/>
              </a:lnSpc>
            </a:pPr>
            <a:r>
              <a:rPr lang="fr-FR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buff</a:t>
            </a:r>
            <a:r>
              <a:rPr lang="fr-FR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fr-FR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fr-FR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fr-FR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gtab</a:t>
            </a:r>
            <a:r>
              <a:rPr lang="fr-FR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fr-FR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fr-FR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];  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load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global data (coalescent)</a:t>
            </a:r>
          </a:p>
          <a:p>
            <a:pPr algn="l">
              <a:lnSpc>
                <a:spcPct val="82000"/>
              </a:lnSpc>
            </a:pPr>
            <a:r>
              <a:rPr lang="fr-FR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fr-FR" sz="16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2000"/>
              </a:lnSpc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buff[</a:t>
            </a:r>
            <a:r>
              <a:rPr lang="fr-FR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fr-FR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] = 0.0;        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padding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when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necessary</a:t>
            </a:r>
            <a:endParaRPr lang="fr-FR" sz="1600" b="1" i="1" dirty="0">
              <a:solidFill>
                <a:srgbClr val="6633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2000"/>
              </a:lnSpc>
            </a:pPr>
            <a:endParaRPr lang="en-US" sz="16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2000"/>
              </a:lnSpc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Reduction loop</a:t>
            </a:r>
          </a:p>
          <a:p>
            <a:pPr algn="l">
              <a:lnSpc>
                <a:spcPct val="82000"/>
              </a:lnSpc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#if BLOCK_SIZE &gt; 512</a:t>
            </a:r>
            <a:endParaRPr lang="fr-FR" sz="1600" b="1" dirty="0">
              <a:solidFill>
                <a:srgbClr val="0099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2000"/>
              </a:lnSpc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syncthreads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          </a:t>
            </a:r>
            <a:r>
              <a:rPr lang="en-US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Barrière</a:t>
            </a:r>
            <a:r>
              <a:rPr lang="en-US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de </a:t>
            </a:r>
            <a:r>
              <a:rPr lang="en-US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synchro</a:t>
            </a:r>
            <a:r>
              <a:rPr lang="en-US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NECESSAIRE </a:t>
            </a:r>
          </a:p>
          <a:p>
            <a:pPr algn="l">
              <a:lnSpc>
                <a:spcPct val="82000"/>
              </a:lnSpc>
            </a:pP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if (</a:t>
            </a:r>
            <a:r>
              <a:rPr lang="fr-F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6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512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   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Useful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threads </a:t>
            </a:r>
            <a:r>
              <a:rPr lang="fr-FR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reduce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data</a:t>
            </a:r>
          </a:p>
          <a:p>
            <a:pPr algn="l">
              <a:lnSpc>
                <a:spcPct val="82000"/>
              </a:lnSpc>
            </a:pP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buff[</a:t>
            </a:r>
            <a:r>
              <a:rPr lang="fr-F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 +=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buff[</a:t>
            </a:r>
            <a:r>
              <a:rPr lang="fr-F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fr-FR" sz="16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512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algn="l">
              <a:lnSpc>
                <a:spcPct val="82000"/>
              </a:lnSpc>
            </a:pP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algn="l">
              <a:lnSpc>
                <a:spcPct val="82000"/>
              </a:lnSpc>
            </a:pP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return;                 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Useless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threads </a:t>
            </a:r>
            <a:r>
              <a:rPr lang="fr-FR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terminate</a:t>
            </a:r>
            <a:endParaRPr lang="fr-FR" sz="1600" b="1" i="1" dirty="0">
              <a:solidFill>
                <a:srgbClr val="6633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2000"/>
              </a:lnSpc>
            </a:pP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fr-FR" sz="16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endif</a:t>
            </a:r>
            <a:endParaRPr lang="fr-FR" sz="1600" b="1" dirty="0">
              <a:solidFill>
                <a:srgbClr val="0099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2000"/>
              </a:lnSpc>
            </a:pPr>
            <a:endParaRPr lang="fr-FR" sz="1600" b="1" dirty="0">
              <a:solidFill>
                <a:srgbClr val="0099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2000"/>
              </a:lnSpc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#if BLOCK_SIZE &gt; 256</a:t>
            </a:r>
            <a:endParaRPr lang="fr-FR" sz="1600" b="1" dirty="0">
              <a:solidFill>
                <a:srgbClr val="0099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2000"/>
              </a:lnSpc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syncthreads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          </a:t>
            </a:r>
            <a:r>
              <a:rPr lang="en-US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Barrière</a:t>
            </a:r>
            <a:r>
              <a:rPr lang="en-US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de </a:t>
            </a:r>
            <a:r>
              <a:rPr lang="en-US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synchro</a:t>
            </a:r>
            <a:r>
              <a:rPr lang="en-US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NECESSAIRE </a:t>
            </a:r>
          </a:p>
          <a:p>
            <a:pPr algn="l">
              <a:lnSpc>
                <a:spcPct val="82000"/>
              </a:lnSpc>
            </a:pP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if (</a:t>
            </a:r>
            <a:r>
              <a:rPr lang="fr-F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6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256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   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Useful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threads </a:t>
            </a:r>
            <a:r>
              <a:rPr lang="fr-FR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reduce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data</a:t>
            </a:r>
          </a:p>
          <a:p>
            <a:pPr algn="l">
              <a:lnSpc>
                <a:spcPct val="82000"/>
              </a:lnSpc>
            </a:pP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buff[</a:t>
            </a:r>
            <a:r>
              <a:rPr lang="fr-F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 +=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buff[</a:t>
            </a:r>
            <a:r>
              <a:rPr lang="fr-F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fr-FR" sz="16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256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algn="l">
              <a:lnSpc>
                <a:spcPct val="82000"/>
              </a:lnSpc>
            </a:pP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>
              <a:lnSpc>
                <a:spcPct val="82000"/>
              </a:lnSpc>
            </a:pP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return;                 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Useless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threads </a:t>
            </a:r>
            <a:r>
              <a:rPr lang="fr-FR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terminate</a:t>
            </a:r>
            <a:endParaRPr lang="fr-FR" sz="1600" b="1" i="1" dirty="0">
              <a:solidFill>
                <a:srgbClr val="6633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2000"/>
              </a:lnSpc>
            </a:pP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fr-FR" sz="16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endif</a:t>
            </a:r>
            <a:endParaRPr lang="fr-FR" sz="1600" b="1" dirty="0">
              <a:solidFill>
                <a:srgbClr val="0099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2000"/>
              </a:lnSpc>
            </a:pPr>
            <a:r>
              <a:rPr lang="fr-FR" b="1" dirty="0">
                <a:latin typeface="Courier New" pitchFamily="49" charset="0"/>
                <a:cs typeface="Courier New" pitchFamily="49" charset="0"/>
              </a:rPr>
              <a:t> 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23266594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-14808" y="1062567"/>
            <a:ext cx="9144000" cy="579543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#if BLOCK_SIZE &gt; 16</a:t>
            </a:r>
            <a:endParaRPr lang="fr-FR" sz="1600" b="1" dirty="0">
              <a:solidFill>
                <a:srgbClr val="0099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strike="sngStrike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b="1" strike="sngStrike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syncthreads</a:t>
            </a:r>
            <a:r>
              <a:rPr lang="en-US" sz="1600" b="1" strike="sngStrike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         </a:t>
            </a:r>
            <a:r>
              <a:rPr lang="en-US" sz="1600" b="1" i="1" strike="sngStrike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strike="sngStrike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Barrière</a:t>
            </a:r>
            <a:r>
              <a:rPr lang="en-US" sz="1600" b="1" i="1" strike="sngStrike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de </a:t>
            </a:r>
            <a:r>
              <a:rPr lang="en-US" sz="1600" b="1" i="1" strike="sngStrike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synchro</a:t>
            </a:r>
            <a:r>
              <a:rPr lang="en-US" sz="1600" b="1" i="1" strike="sngStrike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NECESSAIRE </a:t>
            </a: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strike="sngStrike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fr-FR" sz="1600" b="1" strike="sngStrike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600" b="1" strike="sngStrike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16</a:t>
            </a:r>
            <a:r>
              <a:rPr lang="fr-FR" sz="1600" b="1" strike="sngStrike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   </a:t>
            </a:r>
            <a:r>
              <a:rPr lang="fr-FR" sz="1600" b="1" i="1" strike="sngStrike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sz="1600" b="1" i="1" strike="sngStrike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Useful</a:t>
            </a:r>
            <a:r>
              <a:rPr lang="fr-FR" sz="1600" b="1" i="1" strike="sngStrike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threads </a:t>
            </a:r>
            <a:r>
              <a:rPr lang="fr-FR" sz="1600" b="1" i="1" strike="sngStrike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reduce</a:t>
            </a:r>
            <a:r>
              <a:rPr lang="fr-FR" sz="1600" b="1" i="1" strike="sngStrike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data</a:t>
            </a: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buff[</a:t>
            </a:r>
            <a:r>
              <a:rPr lang="fr-F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 +=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buff[</a:t>
            </a:r>
            <a:r>
              <a:rPr lang="fr-F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fr-FR" sz="16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16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strike="sngStrike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sz="1600" b="1" strike="sngStrike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return;                </a:t>
            </a:r>
            <a:r>
              <a:rPr lang="fr-FR" sz="1600" b="1" i="1" strike="sngStrike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sz="1600" b="1" i="1" strike="sngStrike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Useless</a:t>
            </a:r>
            <a:r>
              <a:rPr lang="fr-FR" sz="1600" b="1" i="1" strike="sngStrike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threads </a:t>
            </a:r>
            <a:r>
              <a:rPr lang="fr-FR" sz="1600" b="1" i="1" strike="sngStrike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terminate</a:t>
            </a:r>
            <a:endParaRPr lang="fr-FR" sz="1600" b="1" i="1" strike="sngStrike" dirty="0">
              <a:solidFill>
                <a:srgbClr val="6633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fr-FR" sz="16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endif</a:t>
            </a:r>
            <a:endParaRPr lang="fr-FR" sz="1600" b="1" dirty="0">
              <a:solidFill>
                <a:srgbClr val="0099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endParaRPr lang="fr-FR" sz="800" b="1" dirty="0">
              <a:solidFill>
                <a:srgbClr val="0099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#if BLOCK_SIZE &gt; 8</a:t>
            </a:r>
            <a:endParaRPr lang="fr-FR" sz="1600" b="1" dirty="0">
              <a:solidFill>
                <a:srgbClr val="0099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strike="sngStrike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b="1" strike="sngStrike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syncthreads</a:t>
            </a:r>
            <a:r>
              <a:rPr lang="en-US" sz="1600" b="1" strike="sngStrike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         </a:t>
            </a:r>
            <a:r>
              <a:rPr lang="en-US" sz="1600" b="1" i="1" strike="sngStrike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strike="sngStrike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Barrière</a:t>
            </a:r>
            <a:r>
              <a:rPr lang="en-US" sz="1600" b="1" i="1" strike="sngStrike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de </a:t>
            </a:r>
            <a:r>
              <a:rPr lang="en-US" sz="1600" b="1" i="1" strike="sngStrike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synchro</a:t>
            </a:r>
            <a:r>
              <a:rPr lang="en-US" sz="1600" b="1" i="1" strike="sngStrike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NECESSAIRE </a:t>
            </a: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strike="sngStrike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fr-FR" sz="1600" b="1" strike="sngStrike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600" b="1" strike="sngStrike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sz="1600" b="1" strike="sngStrike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    </a:t>
            </a:r>
            <a:r>
              <a:rPr lang="fr-FR" sz="1600" b="1" i="1" strike="sngStrike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sz="1600" b="1" i="1" strike="sngStrike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Useful</a:t>
            </a:r>
            <a:r>
              <a:rPr lang="fr-FR" sz="1600" b="1" i="1" strike="sngStrike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threads </a:t>
            </a:r>
            <a:r>
              <a:rPr lang="fr-FR" sz="1600" b="1" i="1" strike="sngStrike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reduce</a:t>
            </a:r>
            <a:r>
              <a:rPr lang="fr-FR" sz="1600" b="1" i="1" strike="sngStrike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data</a:t>
            </a: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buff[</a:t>
            </a:r>
            <a:r>
              <a:rPr lang="fr-F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 +=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buff[</a:t>
            </a:r>
            <a:r>
              <a:rPr lang="fr-F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fr-FR" sz="16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strike="sngStrike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fr-FR" sz="1600" b="1" strike="sngStrike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sz="1600" b="1" strike="sngStrike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return;                </a:t>
            </a:r>
            <a:r>
              <a:rPr lang="fr-FR" sz="1600" b="1" i="1" strike="sngStrike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sz="1600" b="1" i="1" strike="sngStrike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Useless</a:t>
            </a:r>
            <a:r>
              <a:rPr lang="fr-FR" sz="1600" b="1" i="1" strike="sngStrike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threads </a:t>
            </a:r>
            <a:r>
              <a:rPr lang="fr-FR" sz="1600" b="1" i="1" strike="sngStrike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terminate</a:t>
            </a:r>
            <a:endParaRPr lang="fr-FR" sz="1600" b="1" i="1" strike="sngStrike" dirty="0">
              <a:solidFill>
                <a:srgbClr val="6633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fr-FR" sz="16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endif</a:t>
            </a:r>
            <a:endParaRPr lang="fr-FR" sz="1600" b="1" dirty="0">
              <a:solidFill>
                <a:srgbClr val="0099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endParaRPr lang="fr-FR" sz="800" b="1" dirty="0">
              <a:solidFill>
                <a:srgbClr val="0099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r>
              <a:rPr lang="fr-FR" sz="20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………</a:t>
            </a:r>
            <a:endParaRPr lang="fr-FR" sz="2000" b="1" dirty="0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endParaRPr lang="fr-FR" sz="800" b="1" dirty="0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#if BLOCK_SIZE &gt; 1</a:t>
            </a:r>
            <a:endParaRPr lang="fr-FR" sz="1600" b="1" dirty="0">
              <a:solidFill>
                <a:srgbClr val="0099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strike="sngStrike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b="1" strike="sngStrike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syncthreads</a:t>
            </a:r>
            <a:r>
              <a:rPr lang="en-US" sz="1600" b="1" strike="sngStrike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         </a:t>
            </a:r>
            <a:r>
              <a:rPr lang="en-US" sz="1600" b="1" i="1" strike="sngStrike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strike="sngStrike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Barrière</a:t>
            </a:r>
            <a:r>
              <a:rPr lang="en-US" sz="1600" b="1" i="1" strike="sngStrike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de </a:t>
            </a:r>
            <a:r>
              <a:rPr lang="en-US" sz="1600" b="1" i="1" strike="sngStrike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synchro</a:t>
            </a:r>
            <a:r>
              <a:rPr lang="en-US" sz="1600" b="1" i="1" strike="sngStrike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NECESSAIRE </a:t>
            </a: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strike="sngStrike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fr-FR" sz="1600" b="1" strike="sngStrike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600" b="1" strike="sngStrike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fr-FR" sz="1600" b="1" strike="sngStrike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    </a:t>
            </a:r>
            <a:r>
              <a:rPr lang="fr-FR" sz="1600" b="1" i="1" strike="sngStrike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sz="1600" b="1" i="1" strike="sngStrike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Useful</a:t>
            </a:r>
            <a:r>
              <a:rPr lang="fr-FR" sz="1600" b="1" i="1" strike="sngStrike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threads </a:t>
            </a:r>
            <a:r>
              <a:rPr lang="fr-FR" sz="1600" b="1" i="1" strike="sngStrike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reduce</a:t>
            </a:r>
            <a:r>
              <a:rPr lang="fr-FR" sz="1600" b="1" i="1" strike="sngStrike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data</a:t>
            </a: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buff[</a:t>
            </a:r>
            <a:r>
              <a:rPr lang="fr-F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 +=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buff[</a:t>
            </a:r>
            <a:r>
              <a:rPr lang="fr-F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fr-FR" sz="16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strike="sngStrike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sz="1600" b="1" strike="sngStrike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return;                </a:t>
            </a:r>
            <a:r>
              <a:rPr lang="fr-FR" sz="1600" b="1" i="1" strike="sngStrike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sz="1600" b="1" i="1" strike="sngStrike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Useless</a:t>
            </a:r>
            <a:r>
              <a:rPr lang="fr-FR" sz="1600" b="1" i="1" strike="sngStrike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threads </a:t>
            </a:r>
            <a:r>
              <a:rPr lang="fr-FR" sz="1600" b="1" i="1" strike="sngStrike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terminate</a:t>
            </a:r>
            <a:endParaRPr lang="fr-FR" sz="1600" b="1" i="1" strike="sngStrike" dirty="0">
              <a:solidFill>
                <a:srgbClr val="6633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fr-FR" sz="16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endif</a:t>
            </a:r>
            <a:endParaRPr lang="fr-FR" sz="1600" b="1" dirty="0">
              <a:solidFill>
                <a:srgbClr val="0099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endParaRPr lang="fr-FR" sz="800" b="1" dirty="0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Accumulation in global memory by th0 (warning 32 threads </a:t>
            </a:r>
            <a:r>
              <a:rPr lang="fr-FR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still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alive)</a:t>
            </a: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800" b="1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800" b="1" dirty="0" err="1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fr-FR" sz="1800" b="1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 == 0) </a:t>
            </a:r>
            <a:r>
              <a:rPr lang="fr-FR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atomicAdd</a:t>
            </a:r>
            <a:r>
              <a:rPr lang="fr-FR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AdrGRes,buff</a:t>
            </a:r>
            <a:r>
              <a:rPr lang="fr-FR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[0]);</a:t>
            </a:r>
            <a:endParaRPr lang="fr-FR" sz="1600" b="1" dirty="0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r>
              <a:rPr lang="fr-FR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6423520" y="1291876"/>
            <a:ext cx="2684984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dirty="0"/>
              <a:t>32 th vivants seulement dans 1 seul </a:t>
            </a:r>
            <a:r>
              <a:rPr lang="fr-FR" sz="2000" dirty="0" err="1"/>
              <a:t>warp</a:t>
            </a:r>
            <a:endParaRPr lang="fr-FR" sz="2000" dirty="0"/>
          </a:p>
          <a:p>
            <a:r>
              <a:rPr lang="fr-FR" sz="2000" b="1" dirty="0">
                <a:sym typeface="Wingdings" panose="05000000000000000000" pitchFamily="2" charset="2"/>
              </a:rPr>
              <a:t> SIMD pur</a:t>
            </a:r>
            <a:endParaRPr lang="fr-FR" sz="2000" b="1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94D19566-4AAA-4857-91F4-F663CC253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fr-FR" sz="2000" dirty="0"/>
              <a:t>Réduction optimisée</a:t>
            </a:r>
            <a:br>
              <a:rPr lang="fr-FR" sz="2000" dirty="0"/>
            </a:br>
            <a:r>
              <a:rPr lang="fr-FR" sz="4000" dirty="0"/>
              <a:t>6 – </a:t>
            </a:r>
            <a:r>
              <a:rPr lang="fr-FR" sz="4000" dirty="0">
                <a:solidFill>
                  <a:schemeClr val="tx1"/>
                </a:solidFill>
              </a:rPr>
              <a:t>Optimisation SIMD</a:t>
            </a:r>
            <a:endParaRPr lang="fr-FR" sz="4000" i="1" dirty="0"/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AFF27C52-D61A-4979-AC1C-2B52F43CC24B}"/>
              </a:ext>
            </a:extLst>
          </p:cNvPr>
          <p:cNvGrpSpPr/>
          <p:nvPr/>
        </p:nvGrpSpPr>
        <p:grpSpPr>
          <a:xfrm>
            <a:off x="1835696" y="3093928"/>
            <a:ext cx="7272808" cy="3215392"/>
            <a:chOff x="1835696" y="3093928"/>
            <a:chExt cx="7272808" cy="3215392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333DECF0-0CAF-4CB5-9130-6EE03F5E24C0}"/>
                </a:ext>
              </a:extLst>
            </p:cNvPr>
            <p:cNvSpPr txBox="1"/>
            <p:nvPr/>
          </p:nvSpPr>
          <p:spPr>
            <a:xfrm>
              <a:off x="6444208" y="3093928"/>
              <a:ext cx="2664296" cy="163121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000" dirty="0"/>
                <a:t>Attention, on n’a pas tuer les threads [1;31] du </a:t>
              </a:r>
              <a:r>
                <a:rPr lang="fr-FR" sz="2000" dirty="0" err="1"/>
                <a:t>warp</a:t>
              </a:r>
              <a:endParaRPr lang="fr-FR" sz="2000" dirty="0"/>
            </a:p>
            <a:p>
              <a:r>
                <a:rPr lang="fr-FR" sz="2000" b="1" dirty="0">
                  <a:sym typeface="Wingdings" panose="05000000000000000000" pitchFamily="2" charset="2"/>
                </a:rPr>
                <a:t> Ne faire écrire que le dernier</a:t>
              </a:r>
              <a:endParaRPr lang="fr-FR" sz="2000" b="1" dirty="0"/>
            </a:p>
          </p:txBody>
        </p:sp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8E78BD61-28C8-4614-9E27-F0000F7C703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835696" y="4725144"/>
              <a:ext cx="4608512" cy="158417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252D835F-68F4-4957-8B8C-0C7502FD33B1}"/>
              </a:ext>
            </a:extLst>
          </p:cNvPr>
          <p:cNvGrpSpPr/>
          <p:nvPr/>
        </p:nvGrpSpPr>
        <p:grpSpPr>
          <a:xfrm>
            <a:off x="3995936" y="4985881"/>
            <a:ext cx="5112568" cy="1323439"/>
            <a:chOff x="3995936" y="4985881"/>
            <a:chExt cx="5112568" cy="1323439"/>
          </a:xfrm>
        </p:grpSpPr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9451AE70-EB44-4F5D-8863-D4EB3EEDB1D4}"/>
                </a:ext>
              </a:extLst>
            </p:cNvPr>
            <p:cNvSpPr txBox="1"/>
            <p:nvPr/>
          </p:nvSpPr>
          <p:spPr>
            <a:xfrm>
              <a:off x="6408712" y="4985881"/>
              <a:ext cx="2699792" cy="13234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000" b="1" dirty="0"/>
                <a:t>Ecriture atomique </a:t>
              </a:r>
              <a:r>
                <a:rPr lang="fr-FR" sz="2000" dirty="0"/>
                <a:t>pour éviter les conflits avec les threads 0 des autres blocs !</a:t>
              </a:r>
            </a:p>
          </p:txBody>
        </p:sp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FCFFA704-A824-407B-9C5A-8B52E33159D9}"/>
                </a:ext>
              </a:extLst>
            </p:cNvPr>
            <p:cNvCxnSpPr>
              <a:stCxn id="14" idx="1"/>
            </p:cNvCxnSpPr>
            <p:nvPr/>
          </p:nvCxnSpPr>
          <p:spPr bwMode="auto">
            <a:xfrm flipH="1">
              <a:off x="3995936" y="5647601"/>
              <a:ext cx="2412776" cy="66171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69013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-14808" y="1681389"/>
            <a:ext cx="9144000" cy="516756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#if BLOCK_SIZE &gt; 32</a:t>
            </a:r>
            <a:endParaRPr lang="fr-FR" sz="1600" b="1" dirty="0">
              <a:solidFill>
                <a:srgbClr val="0099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syncthreads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         </a:t>
            </a:r>
            <a:r>
              <a:rPr lang="en-US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Barrière</a:t>
            </a:r>
            <a:r>
              <a:rPr lang="en-US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de </a:t>
            </a:r>
            <a:r>
              <a:rPr lang="en-US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synchro</a:t>
            </a:r>
            <a:r>
              <a:rPr lang="en-US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NECESSAIRE </a:t>
            </a: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if (</a:t>
            </a:r>
            <a:r>
              <a:rPr lang="fr-F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6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32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   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Useful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threads </a:t>
            </a:r>
            <a:r>
              <a:rPr lang="fr-FR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reduce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data</a:t>
            </a: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buff[</a:t>
            </a:r>
            <a:r>
              <a:rPr lang="fr-F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 +=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buff[</a:t>
            </a:r>
            <a:r>
              <a:rPr lang="fr-F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fr-FR" sz="16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32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return;                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Useless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threads </a:t>
            </a:r>
            <a:r>
              <a:rPr lang="fr-FR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terminate</a:t>
            </a:r>
            <a:endParaRPr lang="fr-FR" sz="1600" b="1" i="1" dirty="0">
              <a:solidFill>
                <a:srgbClr val="6633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fr-FR" sz="16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endif</a:t>
            </a:r>
            <a:endParaRPr lang="fr-FR" sz="1600" b="1" dirty="0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endParaRPr lang="en-US" sz="1600" b="1" dirty="0">
              <a:solidFill>
                <a:srgbClr val="0099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r>
              <a:rPr lang="en-US" sz="16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#if BLOCK_SIZE &gt; 16</a:t>
            </a:r>
            <a:endParaRPr lang="en-US" sz="1600" b="1" i="1" strike="sngStrike" dirty="0">
              <a:solidFill>
                <a:srgbClr val="6633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buff[</a:t>
            </a:r>
            <a:r>
              <a:rPr lang="fr-F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 +=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buff[</a:t>
            </a:r>
            <a:r>
              <a:rPr lang="fr-F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fr-FR" sz="16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16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#</a:t>
            </a:r>
            <a:r>
              <a:rPr lang="fr-FR" sz="16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endif</a:t>
            </a:r>
            <a:endParaRPr lang="fr-FR" sz="1600" b="1" dirty="0">
              <a:solidFill>
                <a:srgbClr val="0099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endParaRPr lang="fr-FR" sz="1600" b="1" dirty="0">
              <a:solidFill>
                <a:srgbClr val="0099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endParaRPr lang="fr-FR" sz="800" b="1" dirty="0">
              <a:solidFill>
                <a:srgbClr val="0099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#if BLOCK_SIZE &gt; 8</a:t>
            </a:r>
            <a:endParaRPr lang="fr-FR" sz="1600" b="1" dirty="0">
              <a:solidFill>
                <a:srgbClr val="0099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buff[</a:t>
            </a:r>
            <a:r>
              <a:rPr lang="fr-F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 +=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buff[</a:t>
            </a:r>
            <a:r>
              <a:rPr lang="fr-F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fr-FR" sz="16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#</a:t>
            </a:r>
            <a:r>
              <a:rPr lang="fr-FR" sz="16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endif</a:t>
            </a:r>
            <a:endParaRPr lang="fr-FR" sz="1600" b="1" dirty="0">
              <a:solidFill>
                <a:srgbClr val="0099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endParaRPr lang="fr-FR" sz="800" b="1" dirty="0">
              <a:solidFill>
                <a:srgbClr val="0099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r>
              <a:rPr lang="fr-FR" sz="20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………</a:t>
            </a:r>
            <a:endParaRPr lang="fr-FR" sz="2000" b="1" dirty="0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endParaRPr lang="fr-FR" sz="800" b="1" dirty="0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#if BLOCK_SIZE &gt; 1</a:t>
            </a:r>
            <a:endParaRPr lang="fr-FR" sz="1600" b="1" dirty="0">
              <a:solidFill>
                <a:srgbClr val="0099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buff[</a:t>
            </a:r>
            <a:r>
              <a:rPr lang="fr-F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 +=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buff[</a:t>
            </a:r>
            <a:r>
              <a:rPr lang="fr-F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fr-FR" sz="16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#</a:t>
            </a:r>
            <a:r>
              <a:rPr lang="fr-FR" sz="16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endif</a:t>
            </a:r>
            <a:endParaRPr lang="fr-FR" sz="1600" b="1" dirty="0">
              <a:solidFill>
                <a:srgbClr val="0099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endParaRPr lang="fr-FR" sz="800" b="1" dirty="0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Accumulation in global memory by th0 (warning 32 threads </a:t>
            </a:r>
            <a:r>
              <a:rPr lang="fr-FR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still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alive)</a:t>
            </a: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800" b="1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800" b="1" dirty="0" err="1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fr-FR" sz="1800" b="1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 == 0) </a:t>
            </a:r>
            <a:r>
              <a:rPr lang="fr-FR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atomicAdd</a:t>
            </a:r>
            <a:r>
              <a:rPr lang="fr-FR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AdrGRes,buff</a:t>
            </a:r>
            <a:r>
              <a:rPr lang="fr-FR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[0]);</a:t>
            </a:r>
            <a:endParaRPr lang="fr-FR" sz="1600" b="1" dirty="0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r>
              <a:rPr lang="fr-FR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2488" y="1239143"/>
            <a:ext cx="6228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b="1" dirty="0"/>
              <a:t>Simple </a:t>
            </a:r>
            <a:r>
              <a:rPr lang="fr-FR" b="1" dirty="0" err="1"/>
              <a:t>ré-écriture</a:t>
            </a:r>
            <a:r>
              <a:rPr lang="fr-FR" b="1" dirty="0"/>
              <a:t> sans les lignes supprimées :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F440901-A891-43AC-B84F-9E44FB936F04}"/>
              </a:ext>
            </a:extLst>
          </p:cNvPr>
          <p:cNvSpPr txBox="1"/>
          <p:nvPr/>
        </p:nvSpPr>
        <p:spPr>
          <a:xfrm>
            <a:off x="6423520" y="3429000"/>
            <a:ext cx="2684984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dirty="0"/>
              <a:t>32 th vivants seulement dans 1 seul </a:t>
            </a:r>
            <a:r>
              <a:rPr lang="fr-FR" sz="2000" dirty="0" err="1"/>
              <a:t>warp</a:t>
            </a:r>
            <a:endParaRPr lang="fr-FR" sz="2000" dirty="0"/>
          </a:p>
          <a:p>
            <a:r>
              <a:rPr lang="fr-FR" sz="2000" b="1" dirty="0">
                <a:sym typeface="Wingdings" panose="05000000000000000000" pitchFamily="2" charset="2"/>
              </a:rPr>
              <a:t> SIMD pur</a:t>
            </a:r>
            <a:endParaRPr lang="fr-FR" sz="2000" b="1" dirty="0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A5FF9EB-3A69-4ED3-B912-690907D5F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fr-FR" sz="2000" dirty="0"/>
              <a:t>Réduction optimisée</a:t>
            </a:r>
            <a:br>
              <a:rPr lang="fr-FR" sz="2000" dirty="0"/>
            </a:br>
            <a:r>
              <a:rPr lang="fr-FR" sz="4000" dirty="0"/>
              <a:t>6 – </a:t>
            </a:r>
            <a:r>
              <a:rPr lang="fr-FR" sz="4000" dirty="0">
                <a:solidFill>
                  <a:schemeClr val="tx1"/>
                </a:solidFill>
              </a:rPr>
              <a:t>Optimisation SIMD</a:t>
            </a:r>
            <a:endParaRPr lang="fr-FR" sz="4000" i="1" dirty="0"/>
          </a:p>
        </p:txBody>
      </p:sp>
    </p:spTree>
    <p:extLst>
      <p:ext uri="{BB962C8B-B14F-4D97-AF65-F5344CB8AC3E}">
        <p14:creationId xmlns:p14="http://schemas.microsoft.com/office/powerpoint/2010/main" val="30330509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308EE59F-379F-4B87-BD91-C5AA495691E0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fr-FR" sz="2000" kern="0" dirty="0"/>
              <a:t>Réduction optimisée</a:t>
            </a:r>
            <a:br>
              <a:rPr lang="fr-FR" sz="2000" kern="0" dirty="0"/>
            </a:br>
            <a:r>
              <a:rPr lang="fr-FR" sz="4000" dirty="0"/>
              <a:t>7 – </a:t>
            </a:r>
            <a:r>
              <a:rPr lang="fr-FR" sz="4000" dirty="0">
                <a:solidFill>
                  <a:schemeClr val="tx1"/>
                </a:solidFill>
              </a:rPr>
              <a:t>Implantation en </a:t>
            </a:r>
            <a:r>
              <a:rPr lang="fr-FR" sz="4000" dirty="0" err="1">
                <a:solidFill>
                  <a:schemeClr val="tx1"/>
                </a:solidFill>
              </a:rPr>
              <a:t>template</a:t>
            </a:r>
            <a:r>
              <a:rPr lang="fr-FR" sz="4000" dirty="0">
                <a:solidFill>
                  <a:schemeClr val="tx1"/>
                </a:solidFill>
              </a:rPr>
              <a:t> C++</a:t>
            </a:r>
            <a:endParaRPr lang="fr-FR" sz="4000" i="1" kern="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F5D2E06-E33E-4688-9553-31E6A4D63AAE}"/>
              </a:ext>
            </a:extLst>
          </p:cNvPr>
          <p:cNvSpPr txBox="1"/>
          <p:nvPr/>
        </p:nvSpPr>
        <p:spPr>
          <a:xfrm>
            <a:off x="467544" y="2060848"/>
            <a:ext cx="85197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dirty="0"/>
              <a:t>NVCC est un compilateur C++…</a:t>
            </a:r>
          </a:p>
          <a:p>
            <a:pPr algn="l"/>
            <a:endParaRPr lang="fr-FR" dirty="0"/>
          </a:p>
          <a:p>
            <a:pPr marL="342900" indent="-342900" algn="l">
              <a:buFont typeface="Wingdings" panose="05000000000000000000" pitchFamily="2" charset="2"/>
              <a:buChar char="à"/>
            </a:pPr>
            <a:r>
              <a:rPr lang="fr-FR" dirty="0"/>
              <a:t>On peut se servir du mécanisme des « </a:t>
            </a:r>
            <a:r>
              <a:rPr lang="fr-FR" b="1" dirty="0" err="1"/>
              <a:t>templates</a:t>
            </a:r>
            <a:r>
              <a:rPr lang="fr-FR" dirty="0"/>
              <a:t> » pour</a:t>
            </a:r>
          </a:p>
          <a:p>
            <a:pPr algn="l"/>
            <a:r>
              <a:rPr lang="fr-FR" dirty="0"/>
              <a:t>    spécialiser le code à la compilation</a:t>
            </a:r>
          </a:p>
        </p:txBody>
      </p:sp>
    </p:spTree>
    <p:extLst>
      <p:ext uri="{BB962C8B-B14F-4D97-AF65-F5344CB8AC3E}">
        <p14:creationId xmlns:p14="http://schemas.microsoft.com/office/powerpoint/2010/main" val="41037286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5853"/>
          </a:xfrm>
        </p:spPr>
        <p:txBody>
          <a:bodyPr/>
          <a:lstStyle/>
          <a:p>
            <a:pPr marL="457200" indent="-457200"/>
            <a:r>
              <a:rPr lang="fr-FR" sz="2000" dirty="0"/>
              <a:t>Réduction optimisée</a:t>
            </a:r>
            <a:br>
              <a:rPr lang="fr-FR" sz="2000" dirty="0"/>
            </a:br>
            <a:r>
              <a:rPr lang="fr-FR" sz="4000" dirty="0"/>
              <a:t>7 – </a:t>
            </a:r>
            <a:r>
              <a:rPr lang="fr-FR" sz="4000" dirty="0">
                <a:solidFill>
                  <a:schemeClr val="tx1"/>
                </a:solidFill>
              </a:rPr>
              <a:t>Implantation en </a:t>
            </a:r>
            <a:r>
              <a:rPr lang="fr-FR" sz="4000" dirty="0" err="1">
                <a:solidFill>
                  <a:schemeClr val="tx1"/>
                </a:solidFill>
              </a:rPr>
              <a:t>template</a:t>
            </a:r>
            <a:r>
              <a:rPr lang="fr-FR" sz="4000" dirty="0">
                <a:solidFill>
                  <a:schemeClr val="tx1"/>
                </a:solidFill>
              </a:rPr>
              <a:t> C++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0" y="875853"/>
            <a:ext cx="9144000" cy="597856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85000"/>
              </a:lnSpc>
            </a:pPr>
            <a:r>
              <a:rPr lang="fr-FR" sz="18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template</a:t>
            </a:r>
            <a:r>
              <a:rPr lang="fr-FR" sz="18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fr-FR" sz="18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8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BLOCK_SIZE</a:t>
            </a:r>
            <a:r>
              <a:rPr lang="fr-FR" sz="18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>
              <a:lnSpc>
                <a:spcPct val="85000"/>
              </a:lnSpc>
            </a:pPr>
            <a:r>
              <a:rPr lang="fr-FR" sz="1600" b="1" dirty="0">
                <a:latin typeface="Courier New" pitchFamily="49" charset="0"/>
                <a:cs typeface="Courier New" pitchFamily="49" charset="0"/>
              </a:rPr>
              <a:t>__global__ </a:t>
            </a:r>
            <a:r>
              <a:rPr lang="fr-FR" sz="1600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latin typeface="Courier New" pitchFamily="49" charset="0"/>
                <a:cs typeface="Courier New" pitchFamily="49" charset="0"/>
              </a:rPr>
              <a:t>Reduce_kernel</a:t>
            </a:r>
            <a:r>
              <a:rPr lang="fr-FR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b="1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latin typeface="Courier New" pitchFamily="49" charset="0"/>
                <a:cs typeface="Courier New" pitchFamily="49" charset="0"/>
              </a:rPr>
              <a:t>gtab</a:t>
            </a:r>
            <a:r>
              <a:rPr lang="fr-FR" sz="1600" b="1" dirty="0">
                <a:latin typeface="Courier New" pitchFamily="49" charset="0"/>
                <a:cs typeface="Courier New" pitchFamily="49" charset="0"/>
              </a:rPr>
              <a:t>[N], </a:t>
            </a:r>
            <a:r>
              <a:rPr lang="fr-FR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b="1" dirty="0">
                <a:latin typeface="Courier New" pitchFamily="49" charset="0"/>
                <a:cs typeface="Courier New" pitchFamily="49" charset="0"/>
              </a:rPr>
              <a:t> l, </a:t>
            </a:r>
            <a:r>
              <a:rPr lang="fr-FR" sz="1600" b="1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sz="16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fr-FR" sz="1600" b="1" dirty="0" err="1">
                <a:latin typeface="Courier New" pitchFamily="49" charset="0"/>
                <a:cs typeface="Courier New" pitchFamily="49" charset="0"/>
              </a:rPr>
              <a:t>AdrGRes</a:t>
            </a:r>
            <a:r>
              <a:rPr lang="fr-FR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>
              <a:lnSpc>
                <a:spcPct val="85000"/>
              </a:lnSpc>
            </a:pPr>
            <a:r>
              <a:rPr lang="fr-FR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>
              <a:lnSpc>
                <a:spcPct val="85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__shared__ float buff[BLOCK_SIZE];  </a:t>
            </a:r>
            <a:r>
              <a:rPr lang="en-US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BLOCK_SIZE must be a power of 2</a:t>
            </a:r>
          </a:p>
          <a:p>
            <a:pPr algn="l">
              <a:lnSpc>
                <a:spcPct val="85000"/>
              </a:lnSpc>
            </a:pPr>
            <a:r>
              <a:rPr lang="fr-F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latin typeface="Courier New" pitchFamily="49" charset="0"/>
                <a:cs typeface="Courier New" pitchFamily="49" charset="0"/>
              </a:rPr>
              <a:t>idx</a:t>
            </a:r>
            <a:r>
              <a:rPr lang="fr-FR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b="1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fr-FR" sz="160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fr-FR" sz="1600" b="1" dirty="0" err="1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fr-FR" sz="1600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BLOCK_SIZE;</a:t>
            </a:r>
          </a:p>
          <a:p>
            <a:pPr algn="l">
              <a:lnSpc>
                <a:spcPct val="85000"/>
              </a:lnSpc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Coalescent global memory reading (all threads are active)</a:t>
            </a: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if (</a:t>
            </a:r>
            <a:r>
              <a:rPr lang="fr-FR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fr-FR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&lt; N) </a:t>
            </a: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buff</a:t>
            </a:r>
            <a:r>
              <a:rPr lang="fr-FR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fr-FR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fr-FR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fr-FR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gtab</a:t>
            </a:r>
            <a:r>
              <a:rPr lang="fr-FR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fr-FR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fr-FR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];  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load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global data (coalescent)</a:t>
            </a: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fr-FR" sz="16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buff[</a:t>
            </a:r>
            <a:r>
              <a:rPr lang="fr-FR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fr-FR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] = 0.0;        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padding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when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necessary</a:t>
            </a:r>
            <a:endParaRPr lang="fr-FR" sz="1600" b="1" i="1" dirty="0">
              <a:solidFill>
                <a:srgbClr val="6633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endParaRPr lang="en-US" sz="8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Reduction loop</a:t>
            </a:r>
          </a:p>
          <a:p>
            <a:pPr algn="l">
              <a:lnSpc>
                <a:spcPct val="85000"/>
              </a:lnSpc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if (BLOCK_SIZE &gt; 512) {</a:t>
            </a:r>
            <a:endParaRPr lang="fr-FR" sz="1600" b="1" dirty="0">
              <a:solidFill>
                <a:srgbClr val="0099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__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syncthreads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  </a:t>
            </a:r>
            <a:r>
              <a:rPr lang="en-US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Barrière</a:t>
            </a:r>
            <a:r>
              <a:rPr lang="en-US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de </a:t>
            </a:r>
            <a:r>
              <a:rPr lang="en-US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synchro</a:t>
            </a:r>
            <a:r>
              <a:rPr lang="en-US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NECESSAIRE </a:t>
            </a: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if (</a:t>
            </a:r>
            <a:r>
              <a:rPr lang="fr-F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6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512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   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Useful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threads </a:t>
            </a:r>
            <a:r>
              <a:rPr lang="fr-FR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reduce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data</a:t>
            </a: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buff[</a:t>
            </a:r>
            <a:r>
              <a:rPr lang="fr-F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 +=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buff[</a:t>
            </a:r>
            <a:r>
              <a:rPr lang="fr-F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fr-FR" sz="16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512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return;         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Useless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threads </a:t>
            </a:r>
            <a:r>
              <a:rPr lang="fr-FR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terminate</a:t>
            </a:r>
            <a:endParaRPr lang="fr-FR" sz="1600" b="1" i="1" dirty="0">
              <a:solidFill>
                <a:srgbClr val="6633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>
              <a:lnSpc>
                <a:spcPct val="85000"/>
              </a:lnSpc>
            </a:pPr>
            <a:endParaRPr lang="fr-FR" sz="800" b="1" dirty="0">
              <a:solidFill>
                <a:srgbClr val="0099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if (BLOCK_SIZE &gt; 256) {</a:t>
            </a:r>
            <a:endParaRPr lang="fr-FR" sz="1600" b="1" dirty="0">
              <a:solidFill>
                <a:srgbClr val="0099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__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syncthreads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  </a:t>
            </a:r>
            <a:r>
              <a:rPr lang="en-US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Barrière</a:t>
            </a:r>
            <a:r>
              <a:rPr lang="en-US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de </a:t>
            </a:r>
            <a:r>
              <a:rPr lang="en-US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synchro</a:t>
            </a:r>
            <a:r>
              <a:rPr lang="en-US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NECESSAIRE </a:t>
            </a: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if (</a:t>
            </a:r>
            <a:r>
              <a:rPr lang="fr-F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6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256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   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Useful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threads </a:t>
            </a:r>
            <a:r>
              <a:rPr lang="fr-FR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reduce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data</a:t>
            </a: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buff[</a:t>
            </a:r>
            <a:r>
              <a:rPr lang="fr-F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 +=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buff[</a:t>
            </a:r>
            <a:r>
              <a:rPr lang="fr-F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fr-FR" sz="16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256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return;         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Useless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threads </a:t>
            </a:r>
            <a:r>
              <a:rPr lang="fr-FR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terminate</a:t>
            </a:r>
            <a:endParaRPr lang="fr-FR" sz="1600" b="1" dirty="0">
              <a:solidFill>
                <a:srgbClr val="0099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r>
              <a:rPr lang="fr-FR" sz="1600" b="1" i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>
              <a:lnSpc>
                <a:spcPct val="85000"/>
              </a:lnSpc>
            </a:pPr>
            <a:r>
              <a:rPr lang="fr-FR" sz="20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…………</a:t>
            </a:r>
            <a:endParaRPr lang="fr-FR" sz="2000" b="1" dirty="0">
              <a:solidFill>
                <a:srgbClr val="6633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2620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-14808" y="1174388"/>
            <a:ext cx="9144000" cy="486287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if (BLOCK_SIZE &gt; 32) {</a:t>
            </a:r>
            <a:endParaRPr lang="fr-FR" sz="1600" b="1" dirty="0">
              <a:solidFill>
                <a:srgbClr val="0099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__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syncthreads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Barrière</a:t>
            </a:r>
            <a:r>
              <a:rPr lang="en-US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de </a:t>
            </a:r>
            <a:r>
              <a:rPr lang="en-US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synchro</a:t>
            </a:r>
            <a:r>
              <a:rPr lang="en-US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NECESSAIRE </a:t>
            </a: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if (</a:t>
            </a:r>
            <a:r>
              <a:rPr lang="fr-F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6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32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   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Useful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threads </a:t>
            </a:r>
            <a:r>
              <a:rPr lang="fr-FR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reduce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data</a:t>
            </a: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buff[</a:t>
            </a:r>
            <a:r>
              <a:rPr lang="fr-F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 +=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buff[</a:t>
            </a:r>
            <a:r>
              <a:rPr lang="fr-F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fr-FR" sz="16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32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return;        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Useless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threads </a:t>
            </a:r>
            <a:r>
              <a:rPr lang="fr-FR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terminate</a:t>
            </a:r>
            <a:endParaRPr lang="fr-FR" sz="1600" b="1" i="1" dirty="0">
              <a:solidFill>
                <a:srgbClr val="6633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fr-FR" sz="1600" b="1" dirty="0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endParaRPr lang="en-US" sz="1600" b="1" dirty="0">
              <a:solidFill>
                <a:srgbClr val="0099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r>
              <a:rPr lang="en-US" sz="16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if (BLOCK_SIZE &gt; 16) {</a:t>
            </a:r>
            <a:endParaRPr lang="fr-FR" sz="1600" b="1" dirty="0">
              <a:solidFill>
                <a:srgbClr val="0099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buff[</a:t>
            </a:r>
            <a:r>
              <a:rPr lang="fr-F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 +=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buff[</a:t>
            </a:r>
            <a:r>
              <a:rPr lang="fr-F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fr-FR" sz="16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16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pPr algn="l">
              <a:lnSpc>
                <a:spcPct val="85000"/>
              </a:lnSpc>
            </a:pPr>
            <a:endParaRPr lang="fr-FR" sz="800" b="1" dirty="0">
              <a:solidFill>
                <a:srgbClr val="0099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if (BLOCK_SIZE &gt; 8) {</a:t>
            </a:r>
            <a:endParaRPr lang="fr-FR" sz="1600" b="1" dirty="0">
              <a:solidFill>
                <a:srgbClr val="0099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buff[</a:t>
            </a:r>
            <a:r>
              <a:rPr lang="fr-F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 +=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buff[</a:t>
            </a:r>
            <a:r>
              <a:rPr lang="fr-F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fr-FR" sz="16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}</a:t>
            </a:r>
            <a:endParaRPr lang="fr-FR" sz="800" b="1" dirty="0">
              <a:solidFill>
                <a:srgbClr val="0099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r>
              <a:rPr lang="fr-FR" sz="20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………</a:t>
            </a:r>
            <a:endParaRPr lang="fr-FR" sz="2000" b="1" dirty="0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endParaRPr lang="fr-FR" sz="800" b="1" dirty="0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if (BLOCK_SIZE &gt; 1) {</a:t>
            </a:r>
            <a:endParaRPr lang="fr-FR" sz="1600" b="1" dirty="0">
              <a:solidFill>
                <a:srgbClr val="0099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buff[</a:t>
            </a:r>
            <a:r>
              <a:rPr lang="fr-F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 +=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buff[</a:t>
            </a:r>
            <a:r>
              <a:rPr lang="fr-F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fr-FR" sz="16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pPr algn="l">
              <a:lnSpc>
                <a:spcPct val="85000"/>
              </a:lnSpc>
            </a:pPr>
            <a:endParaRPr lang="fr-FR" sz="800" b="1" dirty="0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Accumulation in global memory by th0 (warning 32 threads </a:t>
            </a:r>
            <a:r>
              <a:rPr lang="fr-FR" sz="1600" b="1" i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still</a:t>
            </a:r>
            <a:r>
              <a:rPr lang="fr-FR" sz="1600" b="1" i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alive)</a:t>
            </a:r>
          </a:p>
          <a:p>
            <a:pPr algn="l">
              <a:lnSpc>
                <a:spcPct val="85000"/>
              </a:lnSpc>
            </a:pPr>
            <a:r>
              <a:rPr lang="fr-FR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b="1" dirty="0" err="1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fr-FR" sz="1600" b="1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 == 0) </a:t>
            </a:r>
            <a:r>
              <a:rPr lang="fr-FR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atomicAdd</a:t>
            </a:r>
            <a:r>
              <a:rPr lang="fr-FR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AdrGRes,buff</a:t>
            </a:r>
            <a:r>
              <a:rPr lang="fr-FR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[0]);</a:t>
            </a:r>
            <a:endParaRPr lang="fr-FR" sz="1600" b="1" dirty="0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5000"/>
              </a:lnSpc>
            </a:pPr>
            <a:r>
              <a:rPr lang="fr-FR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74AC88FC-EAB1-4D1B-9171-BEFA6D60E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5853"/>
          </a:xfrm>
        </p:spPr>
        <p:txBody>
          <a:bodyPr/>
          <a:lstStyle/>
          <a:p>
            <a:pPr marL="457200" indent="-457200"/>
            <a:r>
              <a:rPr lang="fr-FR" sz="2000" dirty="0"/>
              <a:t>Réduction optimisée</a:t>
            </a:r>
            <a:br>
              <a:rPr lang="fr-FR" sz="2000" dirty="0"/>
            </a:br>
            <a:r>
              <a:rPr lang="fr-FR" sz="4000" dirty="0"/>
              <a:t>7 – </a:t>
            </a:r>
            <a:r>
              <a:rPr lang="fr-FR" sz="4000" dirty="0">
                <a:solidFill>
                  <a:schemeClr val="tx1"/>
                </a:solidFill>
              </a:rPr>
              <a:t>Implantation en </a:t>
            </a:r>
            <a:r>
              <a:rPr lang="fr-FR" sz="4000" dirty="0" err="1">
                <a:solidFill>
                  <a:schemeClr val="tx1"/>
                </a:solidFill>
              </a:rPr>
              <a:t>template</a:t>
            </a:r>
            <a:r>
              <a:rPr lang="fr-FR" sz="4000" dirty="0">
                <a:solidFill>
                  <a:schemeClr val="tx1"/>
                </a:solidFill>
              </a:rPr>
              <a:t> C++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6FA8E3E-23D9-407D-8103-3BEFD9DDB0F8}"/>
              </a:ext>
            </a:extLst>
          </p:cNvPr>
          <p:cNvSpPr txBox="1"/>
          <p:nvPr/>
        </p:nvSpPr>
        <p:spPr>
          <a:xfrm>
            <a:off x="6423520" y="2773377"/>
            <a:ext cx="2684984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dirty="0"/>
              <a:t>32 th vivants seulement dans 1 seul </a:t>
            </a:r>
            <a:r>
              <a:rPr lang="fr-FR" sz="2000" dirty="0" err="1"/>
              <a:t>warp</a:t>
            </a:r>
            <a:endParaRPr lang="fr-FR" sz="2000" dirty="0"/>
          </a:p>
          <a:p>
            <a:r>
              <a:rPr lang="fr-FR" sz="2000" b="1" dirty="0">
                <a:sym typeface="Wingdings" panose="05000000000000000000" pitchFamily="2" charset="2"/>
              </a:rPr>
              <a:t> SIMD pur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37266207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fr-FR" sz="2000" dirty="0"/>
              <a:t>Réduction optimisée</a:t>
            </a:r>
            <a:br>
              <a:rPr lang="fr-FR" sz="2000" dirty="0"/>
            </a:br>
            <a:r>
              <a:rPr lang="fr-FR" sz="4000" dirty="0"/>
              <a:t>8 – Bilan des optimisations</a:t>
            </a:r>
            <a:endParaRPr lang="fr-FR" sz="3600" i="1" dirty="0"/>
          </a:p>
        </p:txBody>
      </p:sp>
      <p:sp>
        <p:nvSpPr>
          <p:cNvPr id="3" name="ZoneTexte 2"/>
          <p:cNvSpPr txBox="1"/>
          <p:nvPr/>
        </p:nvSpPr>
        <p:spPr>
          <a:xfrm>
            <a:off x="144016" y="1232168"/>
            <a:ext cx="889248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Ecrire des kernels coalescents et non-divergents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fr-FR" sz="1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Utiliser la </a:t>
            </a:r>
            <a:r>
              <a:rPr lang="fr-FR" i="1" dirty="0" err="1"/>
              <a:t>shared</a:t>
            </a:r>
            <a:r>
              <a:rPr lang="fr-FR" i="1" dirty="0"/>
              <a:t> memory </a:t>
            </a:r>
            <a:r>
              <a:rPr lang="fr-FR" dirty="0"/>
              <a:t>avec un « algo de cache dédié au pb »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sz="1200" dirty="0">
              <a:sym typeface="Wingdings" pitchFamily="2" charset="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ym typeface="Wingdings" pitchFamily="2" charset="2"/>
              </a:rPr>
              <a:t>Terminer les threads devenues inutiles, et éliminer des </a:t>
            </a:r>
            <a:r>
              <a:rPr lang="fr-FR" dirty="0" err="1">
                <a:sym typeface="Wingdings" pitchFamily="2" charset="2"/>
              </a:rPr>
              <a:t>warps</a:t>
            </a:r>
            <a:r>
              <a:rPr lang="fr-FR" dirty="0">
                <a:sym typeface="Wingdings" pitchFamily="2" charset="2"/>
              </a:rPr>
              <a:t> entiers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fr-FR" sz="1200" dirty="0">
              <a:sym typeface="Wingdings" pitchFamily="2" charset="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ym typeface="Wingdings" pitchFamily="2" charset="2"/>
              </a:rPr>
              <a:t>Ne pas oublier de resynchroniser les threads !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ym typeface="Wingdings" pitchFamily="2" charset="2"/>
              </a:rPr>
              <a:t>Mais éliminer les synchros quand il ne reste qu’un seul </a:t>
            </a:r>
            <a:r>
              <a:rPr lang="fr-FR" dirty="0" err="1">
                <a:sym typeface="Wingdings" pitchFamily="2" charset="2"/>
              </a:rPr>
              <a:t>warp</a:t>
            </a:r>
            <a:r>
              <a:rPr lang="fr-FR" dirty="0">
                <a:sym typeface="Wingdings" pitchFamily="2" charset="2"/>
              </a:rPr>
              <a:t> actif!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fr-FR" sz="1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Écrire des kernels génériques avec des constantes (connues à la compilation), afin que le compilateur :</a:t>
            </a:r>
          </a:p>
          <a:p>
            <a:pPr algn="l"/>
            <a:endParaRPr lang="fr-FR" sz="400" dirty="0"/>
          </a:p>
          <a:p>
            <a:pPr marL="800100" lvl="1" indent="-342900" algn="l">
              <a:buFont typeface="Times New Roman" panose="02020603050405020304" pitchFamily="18" charset="0"/>
              <a:buChar char="−"/>
            </a:pPr>
            <a:r>
              <a:rPr lang="fr-FR" dirty="0"/>
              <a:t>élimine les lignes de code inutiles </a:t>
            </a:r>
          </a:p>
          <a:p>
            <a:pPr lvl="1" algn="l"/>
            <a:r>
              <a:rPr lang="fr-FR" sz="2000" dirty="0"/>
              <a:t>    (par </a:t>
            </a:r>
            <a:r>
              <a:rPr lang="fr-FR" sz="2000" dirty="0">
                <a:sym typeface="Wingdings" pitchFamily="2" charset="2"/>
              </a:rPr>
              <a:t>« </a:t>
            </a:r>
            <a:r>
              <a:rPr lang="fr-FR" sz="18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#</a:t>
            </a:r>
            <a:r>
              <a:rPr lang="fr-FR" sz="18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define</a:t>
            </a:r>
            <a:r>
              <a:rPr lang="fr-FR" sz="2000" dirty="0">
                <a:sym typeface="Wingdings" pitchFamily="2" charset="2"/>
              </a:rPr>
              <a:t> » ou « </a:t>
            </a:r>
            <a:r>
              <a:rPr lang="fr-FR" sz="2000" dirty="0" err="1">
                <a:sym typeface="Wingdings" pitchFamily="2" charset="2"/>
              </a:rPr>
              <a:t>template</a:t>
            </a:r>
            <a:r>
              <a:rPr lang="fr-FR" sz="2000" dirty="0">
                <a:sym typeface="Wingdings" pitchFamily="2" charset="2"/>
              </a:rPr>
              <a:t> </a:t>
            </a:r>
            <a:r>
              <a:rPr lang="fr-FR" sz="2000" dirty="0" err="1">
                <a:sym typeface="Wingdings" pitchFamily="2" charset="2"/>
              </a:rPr>
              <a:t>functions</a:t>
            </a:r>
            <a:r>
              <a:rPr lang="fr-FR" sz="2000" dirty="0">
                <a:sym typeface="Wingdings" pitchFamily="2" charset="2"/>
              </a:rPr>
              <a:t> ») </a:t>
            </a:r>
          </a:p>
          <a:p>
            <a:pPr algn="l"/>
            <a:endParaRPr lang="fr-FR" sz="400" dirty="0">
              <a:sym typeface="Wingdings" pitchFamily="2" charset="2"/>
            </a:endParaRPr>
          </a:p>
          <a:p>
            <a:pPr marL="800100" lvl="1" indent="-342900" algn="l">
              <a:buFont typeface="Times New Roman" panose="02020603050405020304" pitchFamily="18" charset="0"/>
              <a:buChar char="−"/>
            </a:pPr>
            <a:r>
              <a:rPr lang="fr-FR" dirty="0">
                <a:sym typeface="Wingdings" pitchFamily="2" charset="2"/>
              </a:rPr>
              <a:t>spécialise le kernel pour le problème.</a:t>
            </a:r>
          </a:p>
          <a:p>
            <a:pPr algn="l"/>
            <a:endParaRPr lang="fr-FR" sz="1600" dirty="0">
              <a:sym typeface="Wingdings" pitchFamily="2" charset="2"/>
            </a:endParaRPr>
          </a:p>
          <a:p>
            <a:pPr algn="l"/>
            <a:r>
              <a:rPr lang="fr-FR" sz="2000" b="1" dirty="0">
                <a:sym typeface="Wingdings" pitchFamily="2" charset="2"/>
              </a:rPr>
              <a:t>Pour la réduction : </a:t>
            </a:r>
            <a:r>
              <a:rPr lang="fr-FR" sz="2000" dirty="0">
                <a:sym typeface="Wingdings" pitchFamily="2" charset="2"/>
              </a:rPr>
              <a:t>voir les documentations de </a:t>
            </a:r>
            <a:r>
              <a:rPr lang="en-US" sz="2000" dirty="0"/>
              <a:t>Mark Harris (NVIDIA)</a:t>
            </a:r>
          </a:p>
          <a:p>
            <a:pPr algn="l"/>
            <a:r>
              <a:rPr lang="en-US" sz="2000" dirty="0"/>
              <a:t>                                 </a:t>
            </a:r>
            <a:r>
              <a:rPr lang="en-US" sz="2000" i="1" dirty="0"/>
              <a:t>Optimizing Parallel Reduction in CUDA</a:t>
            </a:r>
          </a:p>
        </p:txBody>
      </p:sp>
    </p:spTree>
    <p:extLst>
      <p:ext uri="{BB962C8B-B14F-4D97-AF65-F5344CB8AC3E}">
        <p14:creationId xmlns:p14="http://schemas.microsoft.com/office/powerpoint/2010/main" val="4697503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51975"/>
            <a:ext cx="9144000" cy="2667000"/>
          </a:xfrm>
        </p:spPr>
        <p:txBody>
          <a:bodyPr/>
          <a:lstStyle/>
          <a:p>
            <a:pPr eaLnBrk="1" hangingPunct="1"/>
            <a:r>
              <a:rPr lang="en-US" sz="2800" dirty="0" err="1"/>
              <a:t>Programmation</a:t>
            </a:r>
            <a:r>
              <a:rPr lang="en-US" sz="2800" dirty="0"/>
              <a:t> CUDA </a:t>
            </a:r>
            <a:r>
              <a:rPr lang="en-US" sz="2800" dirty="0" err="1"/>
              <a:t>optimisée</a:t>
            </a:r>
            <a:br>
              <a:rPr lang="en-US" sz="2800" dirty="0"/>
            </a:br>
            <a:br>
              <a:rPr lang="fr-FR" sz="3600" dirty="0"/>
            </a:br>
            <a:r>
              <a:rPr lang="fr-FR" sz="3600" b="1" dirty="0"/>
              <a:t>9</a:t>
            </a:r>
            <a:r>
              <a:rPr lang="fr-FR" b="1" dirty="0"/>
              <a:t> – Parallélisme dynamique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0633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442" y="2983843"/>
            <a:ext cx="5131557" cy="387415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 flipH="1">
            <a:off x="-1" y="1304181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fr-FR" sz="800" dirty="0"/>
          </a:p>
          <a:p>
            <a:pPr algn="l"/>
            <a:r>
              <a:rPr lang="fr-FR" b="1" dirty="0"/>
              <a:t>Un thread GPU peut lancer d’autres threads GPU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/>
              <a:t>Un thread définit et lance lui-même une grille de blocs de threads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sz="2400" dirty="0"/>
              <a:t>Très utile pour des maillages adaptatifs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597" y="5029768"/>
            <a:ext cx="2028825" cy="159067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60141"/>
            <a:ext cx="3916907" cy="3916907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5273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4000" dirty="0"/>
              <a:t>Parallélisme dynamique</a:t>
            </a:r>
          </a:p>
        </p:txBody>
      </p:sp>
    </p:spTree>
    <p:extLst>
      <p:ext uri="{BB962C8B-B14F-4D97-AF65-F5344CB8AC3E}">
        <p14:creationId xmlns:p14="http://schemas.microsoft.com/office/powerpoint/2010/main" val="25066668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95787" y="3717032"/>
            <a:ext cx="8502555" cy="1440160"/>
          </a:xfrm>
          <a:prstGeom prst="roundRect">
            <a:avLst>
              <a:gd name="adj" fmla="val 9485"/>
            </a:avLst>
          </a:prstGeom>
          <a:blipFill>
            <a:blip r:embed="rId2"/>
            <a:tile tx="0" ty="0" sx="100000" sy="100000" flip="none" algn="tl"/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l">
              <a:buFont typeface="Arial" pitchFamily="34" charset="0"/>
              <a:buChar char="•"/>
            </a:pPr>
            <a:r>
              <a:rPr lang="fr-FR" sz="2800" dirty="0">
                <a:solidFill>
                  <a:schemeClr val="tx1"/>
                </a:solidFill>
              </a:rPr>
              <a:t>Multithreading CPU et CUDA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fr-FR" sz="2800" dirty="0">
                <a:solidFill>
                  <a:schemeClr val="tx1"/>
                </a:solidFill>
              </a:rPr>
              <a:t>Equilibrage de charge CPU/GPU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245664" y="555332"/>
            <a:ext cx="8686800" cy="2585636"/>
          </a:xfrm>
        </p:spPr>
        <p:txBody>
          <a:bodyPr/>
          <a:lstStyle/>
          <a:p>
            <a:pPr marL="342900" indent="-342900"/>
            <a:r>
              <a:rPr lang="en-US" sz="2800" dirty="0" err="1"/>
              <a:t>Programmation</a:t>
            </a:r>
            <a:r>
              <a:rPr lang="en-US" sz="2800" dirty="0"/>
              <a:t> CUDA </a:t>
            </a:r>
            <a:r>
              <a:rPr lang="en-US" sz="2800" dirty="0" err="1"/>
              <a:t>optimisée</a:t>
            </a:r>
            <a:br>
              <a:rPr lang="fr-FR" sz="2800" dirty="0"/>
            </a:br>
            <a:br>
              <a:rPr lang="fr-FR" sz="2800" dirty="0"/>
            </a:br>
            <a:r>
              <a:rPr lang="fr-FR" b="1" dirty="0">
                <a:latin typeface="+mn-lt"/>
              </a:rPr>
              <a:t>10 - </a:t>
            </a:r>
            <a:r>
              <a:rPr lang="fr-FR" b="1" dirty="0">
                <a:solidFill>
                  <a:schemeClr val="tx1"/>
                </a:solidFill>
                <a:latin typeface="+mn-lt"/>
              </a:rPr>
              <a:t>Parallélisation simultanée sur </a:t>
            </a:r>
            <a:r>
              <a:rPr lang="fr-FR" b="1" dirty="0" err="1">
                <a:solidFill>
                  <a:schemeClr val="tx1"/>
                </a:solidFill>
                <a:latin typeface="+mn-lt"/>
              </a:rPr>
              <a:t>CPUs</a:t>
            </a:r>
            <a:r>
              <a:rPr lang="fr-FR" b="1" dirty="0">
                <a:solidFill>
                  <a:schemeClr val="tx1"/>
                </a:solidFill>
                <a:latin typeface="+mn-lt"/>
              </a:rPr>
              <a:t> et </a:t>
            </a:r>
            <a:r>
              <a:rPr lang="fr-FR" b="1" dirty="0" err="1">
                <a:solidFill>
                  <a:schemeClr val="tx1"/>
                </a:solidFill>
                <a:latin typeface="+mn-lt"/>
              </a:rPr>
              <a:t>GPUs</a:t>
            </a:r>
            <a:endParaRPr lang="fr-FR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1113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0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dirty="0" err="1"/>
              <a:t>Prog</a:t>
            </a:r>
            <a:r>
              <a:rPr lang="fr-FR" sz="2000" dirty="0"/>
              <a:t>. CUDA synchrone avec la </a:t>
            </a:r>
            <a:r>
              <a:rPr lang="fr-FR" sz="2000" i="1" dirty="0" err="1"/>
              <a:t>shared</a:t>
            </a:r>
            <a:r>
              <a:rPr lang="fr-FR" sz="2000" i="1" dirty="0"/>
              <a:t> memory </a:t>
            </a:r>
            <a:br>
              <a:rPr lang="fr-FR" sz="2000" dirty="0"/>
            </a:br>
            <a:r>
              <a:rPr lang="fr-FR" sz="4000" dirty="0"/>
              <a:t> 2 – Syntaxe d’utilisation de la </a:t>
            </a:r>
            <a:r>
              <a:rPr lang="fr-FR" sz="4000" i="1" dirty="0" err="1"/>
              <a:t>shm</a:t>
            </a:r>
            <a:endParaRPr lang="fr-FR" dirty="0"/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0" y="900621"/>
            <a:ext cx="83968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2000" b="1" dirty="0">
                <a:latin typeface="Arial" charset="0"/>
                <a:cs typeface="Arial" charset="0"/>
              </a:rPr>
              <a:t>Kernel utilisant la mémoire </a:t>
            </a:r>
            <a:r>
              <a:rPr lang="fr-FR" sz="2000" b="1" i="1" dirty="0" err="1">
                <a:latin typeface="Arial" charset="0"/>
                <a:cs typeface="Arial" charset="0"/>
              </a:rPr>
              <a:t>shared</a:t>
            </a:r>
            <a:r>
              <a:rPr lang="fr-FR" sz="2000" b="1" i="1" dirty="0">
                <a:latin typeface="Arial" charset="0"/>
                <a:cs typeface="Arial" charset="0"/>
              </a:rPr>
              <a:t> … </a:t>
            </a:r>
            <a:r>
              <a:rPr lang="fr-FR" sz="2000" b="1" dirty="0">
                <a:latin typeface="Arial" charset="0"/>
                <a:cs typeface="Arial" charset="0"/>
              </a:rPr>
              <a:t>sans partager les données (!) </a:t>
            </a:r>
          </a:p>
        </p:txBody>
      </p:sp>
      <p:sp>
        <p:nvSpPr>
          <p:cNvPr id="36868" name="Text Box 13"/>
          <p:cNvSpPr txBox="1">
            <a:spLocks noChangeArrowheads="1"/>
          </p:cNvSpPr>
          <p:nvPr/>
        </p:nvSpPr>
        <p:spPr bwMode="auto">
          <a:xfrm>
            <a:off x="371854" y="1267008"/>
            <a:ext cx="8776762" cy="176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fr-FR" sz="2000" dirty="0">
                <a:latin typeface="Arial" charset="0"/>
                <a:cs typeface="Arial" charset="0"/>
              </a:rPr>
              <a:t>Calcul    : </a:t>
            </a:r>
            <a:r>
              <a:rPr lang="fr-FR" sz="2000" dirty="0" err="1">
                <a:solidFill>
                  <a:schemeClr val="accent2"/>
                </a:solidFill>
                <a:latin typeface="Arial" charset="0"/>
                <a:cs typeface="Arial" charset="0"/>
              </a:rPr>
              <a:t>res</a:t>
            </a:r>
            <a:r>
              <a:rPr lang="fr-FR" sz="2000" dirty="0">
                <a:solidFill>
                  <a:schemeClr val="accent2"/>
                </a:solidFill>
                <a:latin typeface="Arial" charset="0"/>
                <a:cs typeface="Arial" charset="0"/>
              </a:rPr>
              <a:t>[i] = data[i]*data[i];</a:t>
            </a:r>
          </a:p>
          <a:p>
            <a:pPr algn="l">
              <a:lnSpc>
                <a:spcPct val="80000"/>
              </a:lnSpc>
            </a:pPr>
            <a:endParaRPr lang="fr-FR" sz="400" dirty="0">
              <a:latin typeface="Arial" charset="0"/>
              <a:cs typeface="Arial" charset="0"/>
            </a:endParaRPr>
          </a:p>
          <a:p>
            <a:pPr algn="l">
              <a:lnSpc>
                <a:spcPct val="80000"/>
              </a:lnSpc>
            </a:pPr>
            <a:r>
              <a:rPr lang="fr-FR" sz="2000" dirty="0">
                <a:latin typeface="Arial" charset="0"/>
                <a:cs typeface="Arial" charset="0"/>
              </a:rPr>
              <a:t>Objectif  : accélérer les accès répétés à une même donnée,</a:t>
            </a:r>
          </a:p>
          <a:p>
            <a:pPr algn="l">
              <a:lnSpc>
                <a:spcPct val="80000"/>
              </a:lnSpc>
            </a:pPr>
            <a:r>
              <a:rPr lang="fr-FR" sz="2000" dirty="0">
                <a:latin typeface="Arial" charset="0"/>
                <a:cs typeface="Arial" charset="0"/>
              </a:rPr>
              <a:t>                et disposer de plus de mémoire qu’avec uniquement les registres.</a:t>
            </a:r>
          </a:p>
          <a:p>
            <a:pPr algn="l">
              <a:lnSpc>
                <a:spcPct val="80000"/>
              </a:lnSpc>
            </a:pPr>
            <a:endParaRPr lang="fr-FR" sz="400" dirty="0">
              <a:latin typeface="Arial" charset="0"/>
              <a:cs typeface="Arial" charset="0"/>
            </a:endParaRPr>
          </a:p>
          <a:p>
            <a:pPr algn="l">
              <a:lnSpc>
                <a:spcPct val="80000"/>
              </a:lnSpc>
            </a:pPr>
            <a:r>
              <a:rPr lang="fr-FR" sz="2000" dirty="0">
                <a:latin typeface="Arial" charset="0"/>
                <a:cs typeface="Arial" charset="0"/>
              </a:rPr>
              <a:t>Principe : les </a:t>
            </a:r>
            <a:r>
              <a:rPr lang="fr-FR" sz="2000" i="1" dirty="0">
                <a:latin typeface="Arial" charset="0"/>
                <a:cs typeface="Arial" charset="0"/>
              </a:rPr>
              <a:t>threads</a:t>
            </a:r>
            <a:r>
              <a:rPr lang="fr-FR" sz="2000" dirty="0">
                <a:latin typeface="Arial" charset="0"/>
                <a:cs typeface="Arial" charset="0"/>
              </a:rPr>
              <a:t> définissent des tables partagées,</a:t>
            </a:r>
          </a:p>
          <a:p>
            <a:pPr algn="l">
              <a:lnSpc>
                <a:spcPct val="80000"/>
              </a:lnSpc>
            </a:pPr>
            <a:r>
              <a:rPr lang="fr-FR" sz="2000" dirty="0">
                <a:latin typeface="Arial" charset="0"/>
                <a:cs typeface="Arial" charset="0"/>
              </a:rPr>
              <a:t>                mais différents </a:t>
            </a:r>
            <a:r>
              <a:rPr lang="fr-FR" sz="2000" i="1" dirty="0">
                <a:latin typeface="Arial" charset="0"/>
                <a:cs typeface="Arial" charset="0"/>
              </a:rPr>
              <a:t>thread</a:t>
            </a:r>
            <a:r>
              <a:rPr lang="fr-FR" sz="2000" dirty="0">
                <a:latin typeface="Arial" charset="0"/>
                <a:cs typeface="Arial" charset="0"/>
              </a:rPr>
              <a:t> accèdent à des cases différentes.</a:t>
            </a:r>
          </a:p>
          <a:p>
            <a:pPr algn="l">
              <a:lnSpc>
                <a:spcPct val="80000"/>
              </a:lnSpc>
            </a:pPr>
            <a:endParaRPr lang="fr-FR" sz="800" dirty="0">
              <a:latin typeface="Arial" charset="0"/>
              <a:cs typeface="Arial" charset="0"/>
            </a:endParaRPr>
          </a:p>
          <a:p>
            <a:pPr algn="l">
              <a:lnSpc>
                <a:spcPct val="80000"/>
              </a:lnSpc>
            </a:pPr>
            <a:r>
              <a:rPr lang="fr-FR" sz="2000" dirty="0" err="1">
                <a:solidFill>
                  <a:srgbClr val="0000FF"/>
                </a:solidFill>
                <a:latin typeface="Arial" charset="0"/>
                <a:cs typeface="Arial" charset="0"/>
              </a:rPr>
              <a:t>Hyp</a:t>
            </a:r>
            <a:r>
              <a:rPr lang="fr-FR" sz="2000" dirty="0">
                <a:solidFill>
                  <a:srgbClr val="0000FF"/>
                </a:solidFill>
                <a:latin typeface="Arial" charset="0"/>
                <a:cs typeface="Arial" charset="0"/>
              </a:rPr>
              <a:t> : </a:t>
            </a:r>
            <a:r>
              <a:rPr lang="fr-FR" sz="1800" dirty="0" err="1">
                <a:solidFill>
                  <a:srgbClr val="0000FF"/>
                </a:solidFill>
                <a:latin typeface="Arial" charset="0"/>
                <a:cs typeface="Arial" charset="0"/>
              </a:rPr>
              <a:t>Nd</a:t>
            </a:r>
            <a:r>
              <a:rPr lang="fr-FR" sz="1800" dirty="0">
                <a:solidFill>
                  <a:srgbClr val="0000FF"/>
                </a:solidFill>
                <a:latin typeface="Arial" charset="0"/>
                <a:cs typeface="Arial" charset="0"/>
              </a:rPr>
              <a:t> = </a:t>
            </a:r>
            <a:r>
              <a:rPr lang="fr-FR" sz="1800" dirty="0" err="1">
                <a:solidFill>
                  <a:srgbClr val="0000FF"/>
                </a:solidFill>
                <a:latin typeface="Arial" charset="0"/>
                <a:cs typeface="Arial" charset="0"/>
              </a:rPr>
              <a:t>k.BLOCK_</a:t>
            </a:r>
            <a:r>
              <a:rPr lang="fr-FR" sz="1800" noProof="1">
                <a:solidFill>
                  <a:srgbClr val="0000FF"/>
                </a:solidFill>
                <a:latin typeface="Arial" charset="0"/>
                <a:cs typeface="Arial" charset="0"/>
              </a:rPr>
              <a:t>S</a:t>
            </a:r>
            <a:r>
              <a:rPr lang="fr-FR" sz="1800" dirty="0">
                <a:solidFill>
                  <a:srgbClr val="0000FF"/>
                </a:solidFill>
                <a:latin typeface="Arial" charset="0"/>
                <a:cs typeface="Arial" charset="0"/>
              </a:rPr>
              <a:t>IZE_</a:t>
            </a:r>
            <a:r>
              <a:rPr lang="fr-FR" sz="1800" noProof="1">
                <a:solidFill>
                  <a:srgbClr val="0000FF"/>
                </a:solidFill>
                <a:latin typeface="Arial" charset="0"/>
                <a:cs typeface="Arial" charset="0"/>
              </a:rPr>
              <a:t>X</a:t>
            </a:r>
            <a:endParaRPr lang="fr-FR" sz="2000" dirty="0">
              <a:solidFill>
                <a:srgbClr val="0000FF"/>
              </a:solidFill>
              <a:latin typeface="Arial" charset="0"/>
              <a:cs typeface="Arial" charset="0"/>
            </a:endParaRPr>
          </a:p>
        </p:txBody>
      </p:sp>
      <p:sp>
        <p:nvSpPr>
          <p:cNvPr id="36869" name="Text Box 14"/>
          <p:cNvSpPr txBox="1">
            <a:spLocks noChangeArrowheads="1"/>
          </p:cNvSpPr>
          <p:nvPr/>
        </p:nvSpPr>
        <p:spPr bwMode="auto">
          <a:xfrm>
            <a:off x="-4763" y="3016505"/>
            <a:ext cx="9148763" cy="383181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</a:pPr>
            <a:r>
              <a:rPr lang="fr-FR" sz="1800" b="1" dirty="0" err="1">
                <a:latin typeface="Courier New" pitchFamily="49" charset="0"/>
              </a:rPr>
              <a:t>__global__</a:t>
            </a:r>
            <a:r>
              <a:rPr lang="fr-FR" sz="1800" b="1" dirty="0">
                <a:latin typeface="Courier New" pitchFamily="49" charset="0"/>
              </a:rPr>
              <a:t> </a:t>
            </a:r>
            <a:r>
              <a:rPr lang="fr-FR" sz="1800" b="1" dirty="0" err="1">
                <a:latin typeface="Courier New" pitchFamily="49" charset="0"/>
              </a:rPr>
              <a:t>void</a:t>
            </a:r>
            <a:r>
              <a:rPr lang="fr-FR" sz="1800" b="1" dirty="0">
                <a:latin typeface="Courier New" pitchFamily="49" charset="0"/>
              </a:rPr>
              <a:t> f1(</a:t>
            </a:r>
            <a:r>
              <a:rPr lang="fr-FR" sz="1800" b="1" dirty="0" err="1">
                <a:latin typeface="Courier New" pitchFamily="49" charset="0"/>
              </a:rPr>
              <a:t>void</a:t>
            </a:r>
            <a:r>
              <a:rPr lang="fr-FR" sz="1800" b="1" dirty="0">
                <a:latin typeface="Courier New" pitchFamily="49" charset="0"/>
              </a:rPr>
              <a:t>)</a:t>
            </a:r>
          </a:p>
          <a:p>
            <a:pPr algn="l">
              <a:lnSpc>
                <a:spcPct val="90000"/>
              </a:lnSpc>
            </a:pPr>
            <a:r>
              <a:rPr lang="fr-FR" sz="18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90000"/>
              </a:lnSpc>
            </a:pPr>
            <a:r>
              <a:rPr lang="fr-FR" sz="1800" b="1" dirty="0">
                <a:latin typeface="Courier New" pitchFamily="49" charset="0"/>
              </a:rPr>
              <a:t>  </a:t>
            </a:r>
            <a:r>
              <a:rPr lang="fr-FR" sz="1800" b="1" dirty="0" err="1">
                <a:latin typeface="Courier New" pitchFamily="49" charset="0"/>
              </a:rPr>
              <a:t>int</a:t>
            </a:r>
            <a:r>
              <a:rPr lang="fr-FR" sz="1800" b="1" dirty="0">
                <a:latin typeface="Courier New" pitchFamily="49" charset="0"/>
              </a:rPr>
              <a:t> </a:t>
            </a:r>
            <a:r>
              <a:rPr lang="fr-FR" sz="1800" b="1" dirty="0" err="1">
                <a:latin typeface="Courier New" pitchFamily="49" charset="0"/>
              </a:rPr>
              <a:t>idx</a:t>
            </a:r>
            <a:r>
              <a:rPr lang="fr-FR" sz="1800" b="1" dirty="0">
                <a:latin typeface="Courier New" pitchFamily="49" charset="0"/>
              </a:rPr>
              <a:t> = 0;  </a:t>
            </a:r>
          </a:p>
          <a:p>
            <a:pPr algn="l">
              <a:lnSpc>
                <a:spcPct val="90000"/>
              </a:lnSpc>
            </a:pPr>
            <a:r>
              <a:rPr lang="fr-FR" sz="1800" b="1" dirty="0">
                <a:latin typeface="Courier New" pitchFamily="49" charset="0"/>
              </a:rPr>
              <a:t>  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// Collective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definition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of tables in the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shared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memory</a:t>
            </a:r>
            <a:r>
              <a:rPr lang="fr-FR" sz="1800" b="1" dirty="0">
                <a:latin typeface="Courier New" pitchFamily="49" charset="0"/>
              </a:rPr>
              <a:t>     </a:t>
            </a:r>
            <a:endParaRPr lang="fr-FR" sz="1800" b="1" i="1" dirty="0">
              <a:solidFill>
                <a:srgbClr val="996633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</a:pPr>
            <a:r>
              <a:rPr lang="fr-FR" sz="1800" b="1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fr-FR" sz="1800" b="1" dirty="0" err="1">
                <a:solidFill>
                  <a:srgbClr val="FF0000"/>
                </a:solidFill>
                <a:latin typeface="Courier New" pitchFamily="49" charset="0"/>
              </a:rPr>
              <a:t>__shared__</a:t>
            </a:r>
            <a:r>
              <a:rPr lang="fr-FR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fr-FR" sz="1800" b="1" dirty="0" err="1">
                <a:solidFill>
                  <a:srgbClr val="FF0000"/>
                </a:solidFill>
                <a:latin typeface="Courier New" pitchFamily="49" charset="0"/>
              </a:rPr>
              <a:t>float</a:t>
            </a:r>
            <a:r>
              <a:rPr lang="fr-FR" sz="1800" b="1" dirty="0">
                <a:solidFill>
                  <a:srgbClr val="FF0000"/>
                </a:solidFill>
                <a:latin typeface="Courier New" pitchFamily="49" charset="0"/>
              </a:rPr>
              <a:t> data[BLOCK_</a:t>
            </a:r>
            <a:r>
              <a:rPr lang="fr-FR" sz="1800" b="1" noProof="1">
                <a:solidFill>
                  <a:srgbClr val="FF0000"/>
                </a:solidFill>
                <a:latin typeface="Courier New" pitchFamily="49" charset="0"/>
              </a:rPr>
              <a:t>S</a:t>
            </a:r>
            <a:r>
              <a:rPr lang="fr-FR" sz="1800" b="1" dirty="0">
                <a:solidFill>
                  <a:srgbClr val="FF0000"/>
                </a:solidFill>
                <a:latin typeface="Courier New" pitchFamily="49" charset="0"/>
              </a:rPr>
              <a:t>IZE_</a:t>
            </a:r>
            <a:r>
              <a:rPr lang="fr-FR" sz="1800" b="1" noProof="1">
                <a:solidFill>
                  <a:srgbClr val="FF0000"/>
                </a:solidFill>
                <a:latin typeface="Courier New" pitchFamily="49" charset="0"/>
              </a:rPr>
              <a:t>X</a:t>
            </a:r>
            <a:r>
              <a:rPr lang="fr-FR" sz="1800" b="1" dirty="0">
                <a:solidFill>
                  <a:srgbClr val="FF0000"/>
                </a:solidFill>
                <a:latin typeface="Courier New" pitchFamily="49" charset="0"/>
              </a:rPr>
              <a:t>];  </a:t>
            </a:r>
            <a:endParaRPr lang="fr-FR" sz="18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</a:pPr>
            <a:r>
              <a:rPr lang="fr-FR" sz="1800" b="1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fr-FR" sz="1800" b="1" dirty="0" err="1">
                <a:solidFill>
                  <a:srgbClr val="FF0000"/>
                </a:solidFill>
                <a:latin typeface="Courier New" pitchFamily="49" charset="0"/>
              </a:rPr>
              <a:t>__shared__</a:t>
            </a:r>
            <a:r>
              <a:rPr lang="fr-FR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fr-FR" sz="1800" b="1" dirty="0" err="1">
                <a:solidFill>
                  <a:srgbClr val="FF0000"/>
                </a:solidFill>
                <a:latin typeface="Courier New" pitchFamily="49" charset="0"/>
              </a:rPr>
              <a:t>float</a:t>
            </a:r>
            <a:r>
              <a:rPr lang="fr-FR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fr-FR" sz="1800" b="1" dirty="0" err="1">
                <a:solidFill>
                  <a:srgbClr val="FF0000"/>
                </a:solidFill>
                <a:latin typeface="Courier New" pitchFamily="49" charset="0"/>
              </a:rPr>
              <a:t>res</a:t>
            </a:r>
            <a:r>
              <a:rPr lang="fr-FR" sz="1800" b="1" dirty="0">
                <a:solidFill>
                  <a:srgbClr val="FF0000"/>
                </a:solidFill>
                <a:latin typeface="Courier New" pitchFamily="49" charset="0"/>
              </a:rPr>
              <a:t>[BLOCK_SIZE_X];  </a:t>
            </a:r>
          </a:p>
          <a:p>
            <a:pPr algn="l">
              <a:lnSpc>
                <a:spcPct val="90000"/>
              </a:lnSpc>
            </a:pPr>
            <a:r>
              <a:rPr lang="fr-FR" sz="1800" b="1" dirty="0">
                <a:latin typeface="Courier New" pitchFamily="49" charset="0"/>
              </a:rPr>
              <a:t>  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//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Compute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data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idx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of the thread</a:t>
            </a:r>
          </a:p>
          <a:p>
            <a:pPr algn="l">
              <a:lnSpc>
                <a:spcPct val="90000"/>
              </a:lnSpc>
            </a:pPr>
            <a:r>
              <a:rPr lang="fr-FR" sz="1800" b="1" dirty="0">
                <a:latin typeface="Courier New" pitchFamily="49" charset="0"/>
              </a:rPr>
              <a:t>  </a:t>
            </a:r>
            <a:r>
              <a:rPr lang="fr-FR" sz="1800" b="1" dirty="0" err="1">
                <a:latin typeface="Courier New" pitchFamily="49" charset="0"/>
              </a:rPr>
              <a:t>idx</a:t>
            </a:r>
            <a:r>
              <a:rPr lang="fr-FR" sz="1800" b="1" dirty="0">
                <a:latin typeface="Courier New" pitchFamily="49" charset="0"/>
              </a:rPr>
              <a:t> = </a:t>
            </a:r>
            <a:r>
              <a:rPr lang="fr-FR" sz="1800" b="1" noProof="1">
                <a:latin typeface="Courier New" pitchFamily="49" charset="0"/>
              </a:rPr>
              <a:t>threadIdx.x + blockIdx.x*B</a:t>
            </a:r>
            <a:r>
              <a:rPr lang="fr-FR" sz="1800" b="1" dirty="0">
                <a:latin typeface="Courier New" pitchFamily="49" charset="0"/>
              </a:rPr>
              <a:t>LOCK_</a:t>
            </a:r>
            <a:r>
              <a:rPr lang="fr-FR" sz="1800" b="1" noProof="1">
                <a:latin typeface="Courier New" pitchFamily="49" charset="0"/>
              </a:rPr>
              <a:t>S</a:t>
            </a:r>
            <a:r>
              <a:rPr lang="fr-FR" sz="1800" b="1" dirty="0">
                <a:latin typeface="Courier New" pitchFamily="49" charset="0"/>
              </a:rPr>
              <a:t>IZE_</a:t>
            </a:r>
            <a:r>
              <a:rPr lang="fr-FR" sz="1800" b="1" noProof="1">
                <a:latin typeface="Courier New" pitchFamily="49" charset="0"/>
              </a:rPr>
              <a:t>X;</a:t>
            </a:r>
            <a:endParaRPr lang="fr-FR" sz="1800" b="1" dirty="0">
              <a:latin typeface="Courier New" pitchFamily="49" charset="0"/>
            </a:endParaRPr>
          </a:p>
          <a:p>
            <a:pPr algn="l">
              <a:lnSpc>
                <a:spcPct val="90000"/>
              </a:lnSpc>
            </a:pPr>
            <a:r>
              <a:rPr lang="fr-FR" sz="1800" b="1" dirty="0">
                <a:latin typeface="Courier New" pitchFamily="49" charset="0"/>
              </a:rPr>
              <a:t>  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// Read data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from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the global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memory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, store in the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shared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memory</a:t>
            </a:r>
            <a:endParaRPr lang="fr-FR" sz="1800" b="1" i="1" dirty="0">
              <a:solidFill>
                <a:srgbClr val="996633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</a:pPr>
            <a:r>
              <a:rPr lang="fr-FR" sz="1800" b="1" dirty="0">
                <a:latin typeface="Courier New" pitchFamily="49" charset="0"/>
              </a:rPr>
              <a:t>  data[</a:t>
            </a:r>
            <a:r>
              <a:rPr lang="fr-FR" sz="1800" b="1" noProof="1">
                <a:latin typeface="Courier New" pitchFamily="49" charset="0"/>
              </a:rPr>
              <a:t>threadIdx.x</a:t>
            </a:r>
            <a:r>
              <a:rPr lang="fr-FR" sz="1800" b="1" dirty="0">
                <a:latin typeface="Courier New" pitchFamily="49" charset="0"/>
              </a:rPr>
              <a:t>] = </a:t>
            </a:r>
            <a:r>
              <a:rPr lang="fr-FR" sz="1800" b="1" dirty="0" err="1">
                <a:latin typeface="Courier New" pitchFamily="49" charset="0"/>
              </a:rPr>
              <a:t>InGPU</a:t>
            </a:r>
            <a:r>
              <a:rPr lang="fr-FR" sz="1800" b="1" dirty="0">
                <a:latin typeface="Courier New" pitchFamily="49" charset="0"/>
              </a:rPr>
              <a:t>[</a:t>
            </a:r>
            <a:r>
              <a:rPr lang="fr-FR" sz="1800" b="1" dirty="0" err="1">
                <a:latin typeface="Courier New" pitchFamily="49" charset="0"/>
              </a:rPr>
              <a:t>idx</a:t>
            </a:r>
            <a:r>
              <a:rPr lang="fr-FR" sz="1800" b="1" dirty="0">
                <a:latin typeface="Courier New" pitchFamily="49" charset="0"/>
              </a:rPr>
              <a:t>];</a:t>
            </a:r>
          </a:p>
          <a:p>
            <a:pPr algn="l">
              <a:lnSpc>
                <a:spcPct val="90000"/>
              </a:lnSpc>
            </a:pP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 //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Compute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result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(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just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a computation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example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…)</a:t>
            </a:r>
          </a:p>
          <a:p>
            <a:pPr algn="l">
              <a:lnSpc>
                <a:spcPct val="90000"/>
              </a:lnSpc>
            </a:pPr>
            <a:r>
              <a:rPr lang="fr-FR" sz="1800" b="1" dirty="0">
                <a:latin typeface="Courier New" pitchFamily="49" charset="0"/>
              </a:rPr>
              <a:t>  </a:t>
            </a:r>
            <a:r>
              <a:rPr lang="fr-FR" sz="1800" b="1" dirty="0" err="1">
                <a:latin typeface="Courier New" pitchFamily="49" charset="0"/>
              </a:rPr>
              <a:t>res</a:t>
            </a:r>
            <a:r>
              <a:rPr lang="fr-FR" sz="1800" b="1" dirty="0">
                <a:latin typeface="Courier New" pitchFamily="49" charset="0"/>
              </a:rPr>
              <a:t>[</a:t>
            </a:r>
            <a:r>
              <a:rPr lang="fr-FR" sz="1800" b="1" noProof="1">
                <a:latin typeface="Courier New" pitchFamily="49" charset="0"/>
              </a:rPr>
              <a:t>threadIdx.x</a:t>
            </a:r>
            <a:r>
              <a:rPr lang="fr-FR" sz="1800" b="1" dirty="0">
                <a:latin typeface="Courier New" pitchFamily="49" charset="0"/>
              </a:rPr>
              <a:t>] = data[</a:t>
            </a:r>
            <a:r>
              <a:rPr lang="fr-FR" sz="1800" b="1" noProof="1">
                <a:latin typeface="Courier New" pitchFamily="49" charset="0"/>
              </a:rPr>
              <a:t>threadIdx.x</a:t>
            </a:r>
            <a:r>
              <a:rPr lang="fr-FR" sz="1800" b="1" dirty="0">
                <a:latin typeface="Courier New" pitchFamily="49" charset="0"/>
              </a:rPr>
              <a:t>]*data[</a:t>
            </a:r>
            <a:r>
              <a:rPr lang="fr-FR" sz="1800" b="1" noProof="1">
                <a:latin typeface="Courier New" pitchFamily="49" charset="0"/>
              </a:rPr>
              <a:t>threadIdx.x]</a:t>
            </a:r>
            <a:r>
              <a:rPr lang="fr-FR" sz="1800" b="1" dirty="0">
                <a:latin typeface="Courier New" pitchFamily="49" charset="0"/>
              </a:rPr>
              <a:t>;</a:t>
            </a:r>
          </a:p>
          <a:p>
            <a:pPr algn="l">
              <a:lnSpc>
                <a:spcPct val="90000"/>
              </a:lnSpc>
            </a:pPr>
            <a:r>
              <a:rPr lang="fr-FR" sz="1800" b="1" dirty="0">
                <a:latin typeface="Courier New" pitchFamily="49" charset="0"/>
              </a:rPr>
              <a:t>  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//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Write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result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in the global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memory</a:t>
            </a:r>
            <a:endParaRPr lang="fr-FR" sz="1800" b="1" i="1" dirty="0">
              <a:solidFill>
                <a:srgbClr val="996633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</a:pPr>
            <a:r>
              <a:rPr lang="fr-FR" sz="1800" b="1" dirty="0">
                <a:latin typeface="Courier New" pitchFamily="49" charset="0"/>
              </a:rPr>
              <a:t>  </a:t>
            </a:r>
            <a:r>
              <a:rPr lang="fr-FR" sz="1800" b="1" dirty="0" err="1">
                <a:latin typeface="Courier New" pitchFamily="49" charset="0"/>
              </a:rPr>
              <a:t>OutGPU</a:t>
            </a:r>
            <a:r>
              <a:rPr lang="fr-FR" sz="1800" b="1" dirty="0">
                <a:latin typeface="Courier New" pitchFamily="49" charset="0"/>
              </a:rPr>
              <a:t>[</a:t>
            </a:r>
            <a:r>
              <a:rPr lang="fr-FR" sz="1800" b="1" dirty="0" err="1">
                <a:latin typeface="Courier New" pitchFamily="49" charset="0"/>
              </a:rPr>
              <a:t>idx</a:t>
            </a:r>
            <a:r>
              <a:rPr lang="fr-FR" sz="1800" b="1" dirty="0">
                <a:latin typeface="Courier New" pitchFamily="49" charset="0"/>
              </a:rPr>
              <a:t>] = </a:t>
            </a:r>
            <a:r>
              <a:rPr lang="fr-FR" sz="1800" b="1" dirty="0" err="1">
                <a:latin typeface="Courier New" pitchFamily="49" charset="0"/>
              </a:rPr>
              <a:t>res</a:t>
            </a:r>
            <a:r>
              <a:rPr lang="fr-FR" sz="1800" b="1" dirty="0">
                <a:latin typeface="Courier New" pitchFamily="49" charset="0"/>
              </a:rPr>
              <a:t>[</a:t>
            </a:r>
            <a:r>
              <a:rPr lang="fr-FR" sz="1800" b="1" noProof="1">
                <a:latin typeface="Courier New" pitchFamily="49" charset="0"/>
              </a:rPr>
              <a:t>threadIdx.x</a:t>
            </a:r>
            <a:r>
              <a:rPr lang="fr-FR" sz="1800" b="1" dirty="0">
                <a:latin typeface="Courier New" pitchFamily="49" charset="0"/>
              </a:rPr>
              <a:t>]; </a:t>
            </a:r>
          </a:p>
          <a:p>
            <a:pPr algn="l">
              <a:lnSpc>
                <a:spcPct val="90000"/>
              </a:lnSpc>
            </a:pPr>
            <a:r>
              <a:rPr lang="fr-FR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36870" name="Text Box 15"/>
          <p:cNvSpPr txBox="1">
            <a:spLocks noChangeArrowheads="1"/>
          </p:cNvSpPr>
          <p:nvPr/>
        </p:nvSpPr>
        <p:spPr bwMode="auto">
          <a:xfrm>
            <a:off x="5362125" y="2732913"/>
            <a:ext cx="3768980" cy="646331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1800" b="1" dirty="0" err="1">
                <a:latin typeface="Courier New" pitchFamily="49" charset="0"/>
              </a:rPr>
              <a:t>Db</a:t>
            </a:r>
            <a:r>
              <a:rPr lang="fr-FR" sz="1800" b="1" dirty="0">
                <a:latin typeface="Courier New" pitchFamily="49" charset="0"/>
              </a:rPr>
              <a:t> = {BLOCK_</a:t>
            </a:r>
            <a:r>
              <a:rPr lang="fr-FR" sz="1800" b="1" noProof="1">
                <a:latin typeface="Courier New" pitchFamily="49" charset="0"/>
              </a:rPr>
              <a:t>S</a:t>
            </a:r>
            <a:r>
              <a:rPr lang="fr-FR" sz="1800" b="1" dirty="0">
                <a:latin typeface="Courier New" pitchFamily="49" charset="0"/>
              </a:rPr>
              <a:t>IZE_</a:t>
            </a:r>
            <a:r>
              <a:rPr lang="fr-FR" sz="1800" b="1" noProof="1">
                <a:latin typeface="Courier New" pitchFamily="49" charset="0"/>
              </a:rPr>
              <a:t>X</a:t>
            </a:r>
            <a:r>
              <a:rPr lang="fr-FR" sz="1800" b="1" dirty="0">
                <a:latin typeface="Courier New" pitchFamily="49" charset="0"/>
              </a:rPr>
              <a:t>,1,1}</a:t>
            </a:r>
          </a:p>
          <a:p>
            <a:pPr algn="l"/>
            <a:r>
              <a:rPr lang="fr-FR" sz="1800" b="1" dirty="0">
                <a:latin typeface="Courier New" pitchFamily="49" charset="0"/>
              </a:rPr>
              <a:t>Dg = {</a:t>
            </a:r>
            <a:r>
              <a:rPr lang="fr-FR" sz="1800" b="1" dirty="0" err="1">
                <a:latin typeface="Courier New" pitchFamily="49" charset="0"/>
              </a:rPr>
              <a:t>Nd</a:t>
            </a:r>
            <a:r>
              <a:rPr lang="fr-FR" sz="1800" b="1" dirty="0">
                <a:latin typeface="Courier New" pitchFamily="49" charset="0"/>
              </a:rPr>
              <a:t>/BLOCK_</a:t>
            </a:r>
            <a:r>
              <a:rPr lang="fr-FR" sz="1800" b="1" noProof="1">
                <a:latin typeface="Courier New" pitchFamily="49" charset="0"/>
              </a:rPr>
              <a:t>S</a:t>
            </a:r>
            <a:r>
              <a:rPr lang="fr-FR" sz="1800" b="1" dirty="0">
                <a:latin typeface="Courier New" pitchFamily="49" charset="0"/>
              </a:rPr>
              <a:t>IZE_</a:t>
            </a:r>
            <a:r>
              <a:rPr lang="fr-FR" sz="1800" b="1" noProof="1">
                <a:latin typeface="Courier New" pitchFamily="49" charset="0"/>
              </a:rPr>
              <a:t>X</a:t>
            </a:r>
            <a:r>
              <a:rPr lang="fr-FR" sz="1800" b="1" dirty="0">
                <a:latin typeface="Courier New" pitchFamily="49" charset="0"/>
              </a:rPr>
              <a:t>,1,1}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973824" y="4064302"/>
            <a:ext cx="2170176" cy="707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Arial" pitchFamily="34" charset="0"/>
                <a:cs typeface="Arial" pitchFamily="34" charset="0"/>
              </a:rPr>
              <a:t>Le programmeur </a:t>
            </a:r>
          </a:p>
          <a:p>
            <a:r>
              <a:rPr lang="fr-FR" sz="2000" dirty="0">
                <a:latin typeface="Arial" pitchFamily="34" charset="0"/>
                <a:cs typeface="Arial" pitchFamily="34" charset="0"/>
              </a:rPr>
              <a:t>« fait le cache » !</a:t>
            </a:r>
          </a:p>
        </p:txBody>
      </p:sp>
      <p:sp>
        <p:nvSpPr>
          <p:cNvPr id="8" name="ZoneTexte 15"/>
          <p:cNvSpPr txBox="1">
            <a:spLocks noChangeArrowheads="1"/>
          </p:cNvSpPr>
          <p:nvPr/>
        </p:nvSpPr>
        <p:spPr bwMode="auto">
          <a:xfrm>
            <a:off x="6022649" y="6100255"/>
            <a:ext cx="31197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fr-FR" sz="2000" dirty="0">
                <a:solidFill>
                  <a:srgbClr val="0000FF"/>
                </a:solidFill>
                <a:latin typeface="Arial" charset="0"/>
                <a:cs typeface="Arial" charset="0"/>
              </a:rPr>
              <a:t>Les blocs sont juxtaposés</a:t>
            </a:r>
          </a:p>
        </p:txBody>
      </p:sp>
      <p:grpSp>
        <p:nvGrpSpPr>
          <p:cNvPr id="9" name="Groupe 16"/>
          <p:cNvGrpSpPr>
            <a:grpSpLocks/>
          </p:cNvGrpSpPr>
          <p:nvPr/>
        </p:nvGrpSpPr>
        <p:grpSpPr bwMode="auto">
          <a:xfrm>
            <a:off x="4401311" y="6424613"/>
            <a:ext cx="4637913" cy="349250"/>
            <a:chOff x="4402487" y="6364706"/>
            <a:chExt cx="4637333" cy="348915"/>
          </a:xfrm>
        </p:grpSpPr>
        <p:sp>
          <p:nvSpPr>
            <p:cNvPr id="10" name="Rectangle 9"/>
            <p:cNvSpPr/>
            <p:nvPr/>
          </p:nvSpPr>
          <p:spPr bwMode="auto">
            <a:xfrm>
              <a:off x="4416012" y="6364706"/>
              <a:ext cx="4619047" cy="34891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4402487" y="6426558"/>
              <a:ext cx="4620190" cy="20668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4412837" y="6393983"/>
              <a:ext cx="1589911" cy="286521"/>
            </a:xfrm>
            <a:prstGeom prst="rect">
              <a:avLst/>
            </a:prstGeom>
            <a:noFill/>
            <a:ln w="28575" algn="ctr">
              <a:solidFill>
                <a:srgbClr val="FF99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7456184" y="6404800"/>
              <a:ext cx="1583636" cy="276726"/>
            </a:xfrm>
            <a:prstGeom prst="rect">
              <a:avLst/>
            </a:prstGeom>
            <a:noFill/>
            <a:ln w="28575" algn="ctr">
              <a:solidFill>
                <a:srgbClr val="FF99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5995924" y="6396784"/>
              <a:ext cx="1460260" cy="276726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6997912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re 1"/>
          <p:cNvSpPr>
            <a:spLocks noGrp="1"/>
          </p:cNvSpPr>
          <p:nvPr>
            <p:ph type="title"/>
          </p:nvPr>
        </p:nvSpPr>
        <p:spPr>
          <a:xfrm>
            <a:off x="0" y="68240"/>
            <a:ext cx="9143999" cy="900752"/>
          </a:xfrm>
        </p:spPr>
        <p:txBody>
          <a:bodyPr/>
          <a:lstStyle/>
          <a:p>
            <a:pPr eaLnBrk="1" hangingPunct="1"/>
            <a:r>
              <a:rPr lang="fr-FR" sz="2000" dirty="0">
                <a:solidFill>
                  <a:schemeClr val="tx1"/>
                </a:solidFill>
              </a:rPr>
              <a:t>Parallélisation simultanée sur </a:t>
            </a:r>
            <a:r>
              <a:rPr lang="fr-FR" sz="2000" dirty="0" err="1">
                <a:solidFill>
                  <a:schemeClr val="tx1"/>
                </a:solidFill>
              </a:rPr>
              <a:t>CPUs</a:t>
            </a:r>
            <a:r>
              <a:rPr lang="fr-FR" sz="2000" dirty="0">
                <a:solidFill>
                  <a:schemeClr val="tx1"/>
                </a:solidFill>
              </a:rPr>
              <a:t> et </a:t>
            </a:r>
            <a:r>
              <a:rPr lang="fr-FR" sz="2000" dirty="0" err="1">
                <a:solidFill>
                  <a:schemeClr val="tx1"/>
                </a:solidFill>
              </a:rPr>
              <a:t>GPUs</a:t>
            </a:r>
            <a:br>
              <a:rPr lang="fr-FR" sz="4000" b="1" dirty="0">
                <a:solidFill>
                  <a:schemeClr val="tx1"/>
                </a:solidFill>
              </a:rPr>
            </a:br>
            <a:r>
              <a:rPr lang="fr-FR" sz="4000" dirty="0"/>
              <a:t>1 - Multithreading CPU et CUDA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3641" y="1052736"/>
            <a:ext cx="741100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b="1" dirty="0"/>
              <a:t>Cas général : 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fr-FR" dirty="0"/>
              <a:t>un nœud de calcul avec </a:t>
            </a:r>
            <a:r>
              <a:rPr lang="fr-FR" i="1" dirty="0" err="1"/>
              <a:t>Nc</a:t>
            </a:r>
            <a:r>
              <a:rPr lang="fr-FR" dirty="0"/>
              <a:t> cœurs CPU </a:t>
            </a:r>
            <a:r>
              <a:rPr lang="fr-FR" u="sng" dirty="0"/>
              <a:t>et</a:t>
            </a:r>
            <a:r>
              <a:rPr lang="fr-FR" dirty="0"/>
              <a:t> </a:t>
            </a:r>
            <a:r>
              <a:rPr lang="fr-FR" i="1" dirty="0" err="1"/>
              <a:t>Ng</a:t>
            </a:r>
            <a:r>
              <a:rPr lang="fr-FR" dirty="0"/>
              <a:t> </a:t>
            </a:r>
            <a:r>
              <a:rPr lang="fr-FR" dirty="0" err="1"/>
              <a:t>GPUs</a:t>
            </a:r>
            <a:r>
              <a:rPr lang="fr-FR" dirty="0"/>
              <a:t>.</a:t>
            </a:r>
          </a:p>
          <a:p>
            <a:pPr algn="l"/>
            <a:endParaRPr lang="fr-FR" sz="1200" dirty="0"/>
          </a:p>
          <a:p>
            <a:pPr algn="l"/>
            <a:r>
              <a:rPr lang="fr-FR" b="1" dirty="0"/>
              <a:t>Objectifs :</a:t>
            </a:r>
          </a:p>
          <a:p>
            <a:pPr lvl="1" algn="l">
              <a:buFont typeface="Arial" pitchFamily="34" charset="0"/>
              <a:buChar char="•"/>
            </a:pPr>
            <a:r>
              <a:rPr lang="fr-FR" dirty="0"/>
              <a:t> utiliser </a:t>
            </a:r>
            <a:r>
              <a:rPr lang="fr-FR" u="sng" dirty="0"/>
              <a:t>toute la puissance </a:t>
            </a:r>
            <a:r>
              <a:rPr lang="fr-FR" dirty="0"/>
              <a:t>du </a:t>
            </a:r>
            <a:r>
              <a:rPr lang="fr-FR" dirty="0" err="1"/>
              <a:t>noeud</a:t>
            </a:r>
            <a:r>
              <a:rPr lang="fr-FR" dirty="0"/>
              <a:t> de calcul</a:t>
            </a:r>
          </a:p>
          <a:p>
            <a:pPr lvl="1" algn="l">
              <a:buFont typeface="Arial" pitchFamily="34" charset="0"/>
              <a:buChar char="•"/>
            </a:pPr>
            <a:r>
              <a:rPr lang="fr-FR" dirty="0"/>
              <a:t> utiliser tous les </a:t>
            </a:r>
            <a:r>
              <a:rPr lang="fr-FR" dirty="0" err="1"/>
              <a:t>GPUs</a:t>
            </a:r>
            <a:r>
              <a:rPr lang="fr-FR" dirty="0"/>
              <a:t> </a:t>
            </a:r>
            <a:r>
              <a:rPr lang="fr-FR" u="sng" dirty="0"/>
              <a:t>et</a:t>
            </a:r>
            <a:r>
              <a:rPr lang="fr-FR" dirty="0"/>
              <a:t> tous les cœurs </a:t>
            </a:r>
            <a:r>
              <a:rPr lang="fr-FR" dirty="0" err="1"/>
              <a:t>CPUs</a:t>
            </a:r>
            <a:r>
              <a:rPr lang="fr-FR" dirty="0"/>
              <a:t> 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0" y="3284984"/>
            <a:ext cx="818866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fr-FR" b="1" dirty="0"/>
              <a:t>1</a:t>
            </a:r>
            <a:r>
              <a:rPr lang="fr-FR" b="1" baseline="30000" dirty="0"/>
              <a:t>ère</a:t>
            </a:r>
            <a:r>
              <a:rPr lang="fr-FR" b="1" dirty="0"/>
              <a:t> démarche possible (fréquente) : </a:t>
            </a:r>
          </a:p>
          <a:p>
            <a:pPr lvl="1" algn="l">
              <a:buFont typeface="Arial" pitchFamily="34" charset="0"/>
              <a:buChar char="•"/>
            </a:pPr>
            <a:r>
              <a:rPr lang="fr-FR" dirty="0">
                <a:solidFill>
                  <a:srgbClr val="FF0000"/>
                </a:solidFill>
              </a:rPr>
              <a:t> implanter un </a:t>
            </a:r>
            <a:r>
              <a:rPr lang="fr-FR" dirty="0" err="1">
                <a:solidFill>
                  <a:srgbClr val="FF0000"/>
                </a:solidFill>
              </a:rPr>
              <a:t>pgm</a:t>
            </a:r>
            <a:r>
              <a:rPr lang="fr-FR" dirty="0">
                <a:solidFill>
                  <a:srgbClr val="FF0000"/>
                </a:solidFill>
              </a:rPr>
              <a:t> CPU multithreads, avec </a:t>
            </a:r>
            <a:r>
              <a:rPr lang="fr-FR" i="1" dirty="0" err="1">
                <a:solidFill>
                  <a:srgbClr val="FF0000"/>
                </a:solidFill>
              </a:rPr>
              <a:t>Nc</a:t>
            </a:r>
            <a:r>
              <a:rPr lang="fr-FR" dirty="0">
                <a:solidFill>
                  <a:srgbClr val="FF0000"/>
                </a:solidFill>
              </a:rPr>
              <a:t> threads CPU</a:t>
            </a:r>
          </a:p>
          <a:p>
            <a:pPr lvl="1" algn="l">
              <a:buFont typeface="Arial" pitchFamily="34" charset="0"/>
              <a:buChar char="•"/>
            </a:pPr>
            <a:r>
              <a:rPr lang="fr-FR" dirty="0">
                <a:solidFill>
                  <a:srgbClr val="FF0000"/>
                </a:solidFill>
              </a:rPr>
              <a:t> dédier </a:t>
            </a:r>
            <a:r>
              <a:rPr lang="fr-FR" i="1" dirty="0" err="1">
                <a:solidFill>
                  <a:srgbClr val="FF0000"/>
                </a:solidFill>
              </a:rPr>
              <a:t>Ng</a:t>
            </a:r>
            <a:r>
              <a:rPr lang="fr-FR" dirty="0">
                <a:solidFill>
                  <a:srgbClr val="FF0000"/>
                </a:solidFill>
              </a:rPr>
              <a:t> (&lt; </a:t>
            </a:r>
            <a:r>
              <a:rPr lang="fr-FR" i="1" dirty="0" err="1">
                <a:solidFill>
                  <a:srgbClr val="FF0000"/>
                </a:solidFill>
              </a:rPr>
              <a:t>Nc</a:t>
            </a:r>
            <a:r>
              <a:rPr lang="fr-FR" dirty="0">
                <a:solidFill>
                  <a:srgbClr val="FF0000"/>
                </a:solidFill>
              </a:rPr>
              <a:t>) threads CPU pour piloter un GPU chacun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755575" y="4634159"/>
            <a:ext cx="842298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/>
              <a:buChar char="à"/>
            </a:pPr>
            <a:r>
              <a:rPr lang="fr-FR" dirty="0"/>
              <a:t>Un thread CPU peut fixer le GPU sur lequel il veut agir : 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000" b="1" dirty="0" err="1">
                <a:latin typeface="Courier New" pitchFamily="49" charset="0"/>
                <a:cs typeface="Courier New" pitchFamily="49" charset="0"/>
              </a:rPr>
              <a:t>cudaSetDevice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(#</a:t>
            </a:r>
            <a:r>
              <a:rPr lang="fr-FR" sz="2000" b="1" dirty="0" err="1">
                <a:latin typeface="Courier New" pitchFamily="49" charset="0"/>
                <a:cs typeface="Courier New" pitchFamily="49" charset="0"/>
              </a:rPr>
              <a:t>gpuIdx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);</a:t>
            </a:r>
            <a:endParaRPr lang="fr-FR" dirty="0"/>
          </a:p>
          <a:p>
            <a:pPr algn="l"/>
            <a:endParaRPr lang="fr-FR" sz="800" dirty="0"/>
          </a:p>
          <a:p>
            <a:pPr algn="l"/>
            <a:r>
              <a:rPr lang="fr-FR" b="1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fr-FR" b="1" dirty="0">
                <a:solidFill>
                  <a:srgbClr val="FF0000"/>
                </a:solidFill>
              </a:rPr>
              <a:t>La synchronisation du </a:t>
            </a:r>
            <a:r>
              <a:rPr lang="fr-FR" b="1" dirty="0" err="1">
                <a:solidFill>
                  <a:srgbClr val="FF0000"/>
                </a:solidFill>
              </a:rPr>
              <a:t>pgm</a:t>
            </a:r>
            <a:r>
              <a:rPr lang="fr-FR" b="1" dirty="0">
                <a:solidFill>
                  <a:srgbClr val="FF0000"/>
                </a:solidFill>
              </a:rPr>
              <a:t> reste celle des threads CPU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574117" y="6446741"/>
            <a:ext cx="8604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2000" dirty="0" err="1"/>
              <a:t>Rmq</a:t>
            </a:r>
            <a:r>
              <a:rPr lang="fr-FR" sz="2000" dirty="0"/>
              <a:t> : CUDA se marie bien avec du multithreading CPU (ex : CUDA + </a:t>
            </a:r>
            <a:r>
              <a:rPr lang="fr-FR" sz="2000" dirty="0" err="1"/>
              <a:t>OpenMP</a:t>
            </a:r>
            <a:r>
              <a:rPr lang="fr-F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000562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re 1"/>
          <p:cNvSpPr>
            <a:spLocks noGrp="1"/>
          </p:cNvSpPr>
          <p:nvPr>
            <p:ph type="title"/>
          </p:nvPr>
        </p:nvSpPr>
        <p:spPr>
          <a:xfrm>
            <a:off x="0" y="68240"/>
            <a:ext cx="9143999" cy="900752"/>
          </a:xfrm>
        </p:spPr>
        <p:txBody>
          <a:bodyPr/>
          <a:lstStyle/>
          <a:p>
            <a:pPr eaLnBrk="1" hangingPunct="1"/>
            <a:r>
              <a:rPr lang="fr-FR" sz="2000" dirty="0">
                <a:solidFill>
                  <a:schemeClr val="tx1"/>
                </a:solidFill>
              </a:rPr>
              <a:t>Parallélisation simultanée sur </a:t>
            </a:r>
            <a:r>
              <a:rPr lang="fr-FR" sz="2000" dirty="0" err="1">
                <a:solidFill>
                  <a:schemeClr val="tx1"/>
                </a:solidFill>
              </a:rPr>
              <a:t>CPUs</a:t>
            </a:r>
            <a:r>
              <a:rPr lang="fr-FR" sz="2000" dirty="0">
                <a:solidFill>
                  <a:schemeClr val="tx1"/>
                </a:solidFill>
              </a:rPr>
              <a:t> et </a:t>
            </a:r>
            <a:r>
              <a:rPr lang="fr-FR" sz="2000" dirty="0" err="1">
                <a:solidFill>
                  <a:schemeClr val="tx1"/>
                </a:solidFill>
              </a:rPr>
              <a:t>GPUs</a:t>
            </a:r>
            <a:br>
              <a:rPr lang="fr-FR" sz="4000" dirty="0">
                <a:solidFill>
                  <a:schemeClr val="tx1"/>
                </a:solidFill>
              </a:rPr>
            </a:br>
            <a:r>
              <a:rPr lang="fr-FR" sz="4000" dirty="0"/>
              <a:t>1 - Multithreading CPU et CUDA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3641" y="1052736"/>
            <a:ext cx="741100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b="1" dirty="0"/>
              <a:t>Cas général : 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fr-FR" dirty="0"/>
              <a:t>un nœud de calcul avec </a:t>
            </a:r>
            <a:r>
              <a:rPr lang="fr-FR" i="1" dirty="0" err="1"/>
              <a:t>Nc</a:t>
            </a:r>
            <a:r>
              <a:rPr lang="fr-FR" dirty="0"/>
              <a:t> cœurs CPU </a:t>
            </a:r>
            <a:r>
              <a:rPr lang="fr-FR" u="sng" dirty="0"/>
              <a:t>et</a:t>
            </a:r>
            <a:r>
              <a:rPr lang="fr-FR" dirty="0"/>
              <a:t> </a:t>
            </a:r>
            <a:r>
              <a:rPr lang="fr-FR" i="1" dirty="0" err="1"/>
              <a:t>Ng</a:t>
            </a:r>
            <a:r>
              <a:rPr lang="fr-FR" dirty="0"/>
              <a:t> </a:t>
            </a:r>
            <a:r>
              <a:rPr lang="fr-FR" dirty="0" err="1"/>
              <a:t>GPUs</a:t>
            </a:r>
            <a:r>
              <a:rPr lang="fr-FR" dirty="0"/>
              <a:t>.</a:t>
            </a:r>
          </a:p>
          <a:p>
            <a:pPr algn="l"/>
            <a:endParaRPr lang="fr-FR" sz="1200" dirty="0"/>
          </a:p>
          <a:p>
            <a:pPr algn="l"/>
            <a:r>
              <a:rPr lang="fr-FR" b="1" dirty="0"/>
              <a:t>Objectifs :</a:t>
            </a:r>
          </a:p>
          <a:p>
            <a:pPr lvl="1" algn="l">
              <a:buFont typeface="Arial" pitchFamily="34" charset="0"/>
              <a:buChar char="•"/>
            </a:pPr>
            <a:r>
              <a:rPr lang="fr-FR" dirty="0"/>
              <a:t> utiliser </a:t>
            </a:r>
            <a:r>
              <a:rPr lang="fr-FR" u="sng" dirty="0"/>
              <a:t>toute la puissance </a:t>
            </a:r>
            <a:r>
              <a:rPr lang="fr-FR" dirty="0"/>
              <a:t>du </a:t>
            </a:r>
            <a:r>
              <a:rPr lang="fr-FR" dirty="0" err="1"/>
              <a:t>noeud</a:t>
            </a:r>
            <a:r>
              <a:rPr lang="fr-FR" dirty="0"/>
              <a:t> de calcul</a:t>
            </a:r>
          </a:p>
          <a:p>
            <a:pPr lvl="1" algn="l">
              <a:buFont typeface="Arial" pitchFamily="34" charset="0"/>
              <a:buChar char="•"/>
            </a:pPr>
            <a:r>
              <a:rPr lang="fr-FR" dirty="0"/>
              <a:t> utiliser tous les </a:t>
            </a:r>
            <a:r>
              <a:rPr lang="fr-FR" dirty="0" err="1"/>
              <a:t>GPUs</a:t>
            </a:r>
            <a:r>
              <a:rPr lang="fr-FR" dirty="0"/>
              <a:t> </a:t>
            </a:r>
            <a:r>
              <a:rPr lang="fr-FR" u="sng" dirty="0"/>
              <a:t>et</a:t>
            </a:r>
            <a:r>
              <a:rPr lang="fr-FR" dirty="0"/>
              <a:t> tous les cœurs </a:t>
            </a:r>
            <a:r>
              <a:rPr lang="fr-FR" dirty="0" err="1"/>
              <a:t>CPUs</a:t>
            </a:r>
            <a:r>
              <a:rPr lang="fr-FR" dirty="0"/>
              <a:t> 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0" y="3284984"/>
            <a:ext cx="8892480" cy="33547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fr-FR" b="1" dirty="0"/>
              <a:t>2</a:t>
            </a:r>
            <a:r>
              <a:rPr lang="fr-FR" b="1" baseline="30000" dirty="0"/>
              <a:t>ème</a:t>
            </a:r>
            <a:r>
              <a:rPr lang="fr-FR" b="1" dirty="0"/>
              <a:t> démarche possible : </a:t>
            </a:r>
          </a:p>
          <a:p>
            <a:pPr lvl="1" algn="l">
              <a:buFont typeface="Arial" pitchFamily="34" charset="0"/>
              <a:buChar char="•"/>
            </a:pPr>
            <a:r>
              <a:rPr lang="fr-FR" dirty="0">
                <a:solidFill>
                  <a:srgbClr val="FF0000"/>
                </a:solidFill>
              </a:rPr>
              <a:t> chaque GPU est exploité par plusieurs threads CPU, pour </a:t>
            </a:r>
          </a:p>
          <a:p>
            <a:pPr lvl="1" algn="l"/>
            <a:r>
              <a:rPr lang="fr-FR" dirty="0">
                <a:solidFill>
                  <a:srgbClr val="FF0000"/>
                </a:solidFill>
              </a:rPr>
              <a:t>  l’utiliser au mieux de ses capacités,</a:t>
            </a:r>
          </a:p>
          <a:p>
            <a:pPr algn="l"/>
            <a:endParaRPr lang="fr-FR" sz="600" dirty="0">
              <a:solidFill>
                <a:srgbClr val="FF0000"/>
              </a:solidFill>
            </a:endParaRPr>
          </a:p>
          <a:p>
            <a:pPr lvl="1" algn="l">
              <a:buFont typeface="Arial" pitchFamily="34" charset="0"/>
              <a:buChar char="•"/>
            </a:pPr>
            <a:r>
              <a:rPr lang="fr-FR" dirty="0">
                <a:solidFill>
                  <a:srgbClr val="FF0000"/>
                </a:solidFill>
              </a:rPr>
              <a:t> avec une synchronisation reposant sur le </a:t>
            </a:r>
            <a:r>
              <a:rPr lang="fr-FR" i="1" dirty="0" err="1">
                <a:solidFill>
                  <a:srgbClr val="FF0000"/>
                </a:solidFill>
              </a:rPr>
              <a:t>scheduler</a:t>
            </a:r>
            <a:r>
              <a:rPr lang="fr-FR" dirty="0">
                <a:solidFill>
                  <a:srgbClr val="FF0000"/>
                </a:solidFill>
              </a:rPr>
              <a:t> du GPU…</a:t>
            </a:r>
          </a:p>
          <a:p>
            <a:pPr lvl="1" algn="l"/>
            <a:r>
              <a:rPr lang="fr-FR" dirty="0">
                <a:solidFill>
                  <a:srgbClr val="FF0000"/>
                </a:solidFill>
              </a:rPr>
              <a:t>  ou avec une synchronisation sur « la ressource GPU » faite dans</a:t>
            </a:r>
          </a:p>
          <a:p>
            <a:pPr lvl="1" algn="l"/>
            <a:r>
              <a:rPr lang="fr-FR" dirty="0">
                <a:solidFill>
                  <a:srgbClr val="FF0000"/>
                </a:solidFill>
              </a:rPr>
              <a:t>  les threads CPU (sorte de </a:t>
            </a:r>
            <a:r>
              <a:rPr lang="fr-FR" i="1" dirty="0" err="1">
                <a:solidFill>
                  <a:srgbClr val="FF0000"/>
                </a:solidFill>
              </a:rPr>
              <a:t>mutex</a:t>
            </a:r>
            <a:r>
              <a:rPr lang="fr-FR" dirty="0">
                <a:solidFill>
                  <a:srgbClr val="FF0000"/>
                </a:solidFill>
              </a:rPr>
              <a:t>/file d’attente du GPU).</a:t>
            </a:r>
          </a:p>
          <a:p>
            <a:pPr algn="l"/>
            <a:endParaRPr lang="fr-FR" sz="600" dirty="0">
              <a:solidFill>
                <a:srgbClr val="C00000"/>
              </a:solidFill>
            </a:endParaRPr>
          </a:p>
          <a:p>
            <a:pPr marL="800100" lvl="1" indent="-342900" algn="l">
              <a:buFont typeface="Wingdings"/>
              <a:buChar char="à"/>
            </a:pPr>
            <a:r>
              <a:rPr lang="fr-FR" dirty="0">
                <a:sym typeface="Wingdings" pitchFamily="2" charset="2"/>
              </a:rPr>
              <a:t>La synchro du </a:t>
            </a:r>
            <a:r>
              <a:rPr lang="fr-FR" dirty="0" err="1">
                <a:sym typeface="Wingdings" pitchFamily="2" charset="2"/>
              </a:rPr>
              <a:t>pgm</a:t>
            </a:r>
            <a:r>
              <a:rPr lang="fr-FR" dirty="0">
                <a:sym typeface="Wingdings" pitchFamily="2" charset="2"/>
              </a:rPr>
              <a:t> se fait entre les threads CPU, et entre </a:t>
            </a:r>
          </a:p>
          <a:p>
            <a:pPr lvl="1" algn="l"/>
            <a:r>
              <a:rPr lang="fr-FR" dirty="0">
                <a:sym typeface="Wingdings" pitchFamily="2" charset="2"/>
              </a:rPr>
              <a:t>    chaque GPU et ses threads CPU clients.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574117" y="6446741"/>
            <a:ext cx="8604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2000" dirty="0" err="1"/>
              <a:t>Rmq</a:t>
            </a:r>
            <a:r>
              <a:rPr lang="fr-FR" sz="2000" dirty="0"/>
              <a:t> : CUDA se marie bien avec du multithreading CPU (ex : CUDA + </a:t>
            </a:r>
            <a:r>
              <a:rPr lang="fr-FR" sz="2000" dirty="0" err="1"/>
              <a:t>OpenMP</a:t>
            </a:r>
            <a:r>
              <a:rPr lang="fr-F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302443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re 1"/>
          <p:cNvSpPr>
            <a:spLocks noGrp="1"/>
          </p:cNvSpPr>
          <p:nvPr>
            <p:ph type="title"/>
          </p:nvPr>
        </p:nvSpPr>
        <p:spPr>
          <a:xfrm>
            <a:off x="0" y="68240"/>
            <a:ext cx="9143999" cy="900752"/>
          </a:xfrm>
        </p:spPr>
        <p:txBody>
          <a:bodyPr/>
          <a:lstStyle/>
          <a:p>
            <a:pPr eaLnBrk="1" hangingPunct="1"/>
            <a:r>
              <a:rPr lang="fr-FR" sz="2000" dirty="0">
                <a:solidFill>
                  <a:schemeClr val="tx1"/>
                </a:solidFill>
              </a:rPr>
              <a:t>Parallélisation simultanée sur </a:t>
            </a:r>
            <a:r>
              <a:rPr lang="fr-FR" sz="2000" dirty="0" err="1">
                <a:solidFill>
                  <a:schemeClr val="tx1"/>
                </a:solidFill>
              </a:rPr>
              <a:t>CPUs</a:t>
            </a:r>
            <a:r>
              <a:rPr lang="fr-FR" sz="2000" dirty="0">
                <a:solidFill>
                  <a:schemeClr val="tx1"/>
                </a:solidFill>
              </a:rPr>
              <a:t> et </a:t>
            </a:r>
            <a:r>
              <a:rPr lang="fr-FR" sz="2000" dirty="0" err="1">
                <a:solidFill>
                  <a:schemeClr val="tx1"/>
                </a:solidFill>
              </a:rPr>
              <a:t>GPUs</a:t>
            </a:r>
            <a:br>
              <a:rPr lang="fr-FR" sz="4000" dirty="0">
                <a:solidFill>
                  <a:schemeClr val="tx1"/>
                </a:solidFill>
              </a:rPr>
            </a:br>
            <a:r>
              <a:rPr lang="fr-FR" sz="4000" dirty="0"/>
              <a:t>2 - Equilibrage de charge CPU/GPU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-10790" y="1268760"/>
            <a:ext cx="9144000" cy="5078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fr-FR" b="1" dirty="0"/>
              <a:t>Stratégie d’équilibrage de charge </a:t>
            </a:r>
            <a:r>
              <a:rPr lang="fr-FR" b="1" dirty="0">
                <a:solidFill>
                  <a:srgbClr val="FF0000"/>
                </a:solidFill>
              </a:rPr>
              <a:t>statique </a:t>
            </a:r>
            <a:r>
              <a:rPr lang="fr-FR" b="1" dirty="0"/>
              <a:t>:</a:t>
            </a:r>
            <a:r>
              <a:rPr lang="fr-FR" b="1" dirty="0">
                <a:solidFill>
                  <a:srgbClr val="FF0000"/>
                </a:solidFill>
              </a:rPr>
              <a:t> </a:t>
            </a:r>
          </a:p>
          <a:p>
            <a:pPr algn="l"/>
            <a:endParaRPr lang="fr-FR" sz="1200" b="1" dirty="0">
              <a:solidFill>
                <a:srgbClr val="C00000"/>
              </a:solidFill>
            </a:endParaRPr>
          </a:p>
          <a:p>
            <a:pPr lvl="1" algn="l">
              <a:buFont typeface="Arial" pitchFamily="34" charset="0"/>
              <a:buChar char="•"/>
            </a:pPr>
            <a:r>
              <a:rPr lang="fr-FR" dirty="0"/>
              <a:t> Mesures de performances séparées sur GPU et sur CPU </a:t>
            </a:r>
          </a:p>
          <a:p>
            <a:pPr marL="1257300" lvl="2" indent="-342900" algn="l">
              <a:buFont typeface="Times New Roman" panose="02020603050405020304" pitchFamily="18" charset="0"/>
              <a:buChar char="−"/>
            </a:pPr>
            <a:r>
              <a:rPr lang="fr-FR" i="1" dirty="0" err="1"/>
              <a:t>off-line</a:t>
            </a:r>
            <a:r>
              <a:rPr lang="fr-FR" dirty="0"/>
              <a:t> : avant lancement de l’application</a:t>
            </a:r>
          </a:p>
          <a:p>
            <a:pPr lvl="2" algn="l"/>
            <a:r>
              <a:rPr lang="fr-FR" dirty="0"/>
              <a:t>OU</a:t>
            </a:r>
          </a:p>
          <a:p>
            <a:pPr marL="1257300" lvl="2" indent="-342900" algn="l">
              <a:buFont typeface="Times New Roman" panose="02020603050405020304" pitchFamily="18" charset="0"/>
              <a:buChar char="−"/>
            </a:pPr>
            <a:r>
              <a:rPr lang="fr-FR" dirty="0"/>
              <a:t>lancement de micro-benchmarks durant la phase d’initialisation </a:t>
            </a:r>
            <a:r>
              <a:rPr lang="fr-FR" sz="2000" dirty="0"/>
              <a:t>(bon résultats dans une étude avec l’ONERA)</a:t>
            </a:r>
          </a:p>
          <a:p>
            <a:pPr algn="l"/>
            <a:endParaRPr lang="fr-FR" sz="1200" dirty="0"/>
          </a:p>
          <a:p>
            <a:pPr lvl="1" algn="l">
              <a:buFont typeface="Arial" pitchFamily="34" charset="0"/>
              <a:buChar char="•"/>
            </a:pPr>
            <a:r>
              <a:rPr lang="fr-FR" dirty="0"/>
              <a:t> Calcul de la répartition optimale théorique entre CPU et GPU</a:t>
            </a:r>
          </a:p>
          <a:p>
            <a:pPr algn="l"/>
            <a:endParaRPr lang="fr-FR" sz="1200" dirty="0"/>
          </a:p>
          <a:p>
            <a:pPr lvl="1" algn="l">
              <a:buFont typeface="Arial" pitchFamily="34" charset="0"/>
              <a:buChar char="•"/>
            </a:pPr>
            <a:r>
              <a:rPr lang="fr-FR" dirty="0"/>
              <a:t> Répartition des données et exécution des calculs </a:t>
            </a:r>
          </a:p>
          <a:p>
            <a:pPr lvl="1" algn="l"/>
            <a:endParaRPr lang="fr-FR" dirty="0">
              <a:solidFill>
                <a:srgbClr val="C00000"/>
              </a:solidFill>
            </a:endParaRPr>
          </a:p>
          <a:p>
            <a:pPr marL="800100" lvl="1" indent="-342900" algn="l">
              <a:buFont typeface="Wingdings"/>
              <a:buChar char="à"/>
            </a:pPr>
            <a:r>
              <a:rPr lang="fr-FR" dirty="0">
                <a:solidFill>
                  <a:srgbClr val="FF0000"/>
                </a:solidFill>
                <a:sym typeface="Wingdings" pitchFamily="2" charset="2"/>
              </a:rPr>
              <a:t> Développement (assez) simple</a:t>
            </a:r>
          </a:p>
          <a:p>
            <a:pPr marL="800100" lvl="1" indent="-342900" algn="l">
              <a:buFont typeface="Wingdings"/>
              <a:buChar char="à"/>
            </a:pPr>
            <a:r>
              <a:rPr lang="fr-FR" dirty="0">
                <a:solidFill>
                  <a:srgbClr val="FF0000"/>
                </a:solidFill>
              </a:rPr>
              <a:t> Performances souvent bonnes mais parfois sous-optimales </a:t>
            </a:r>
          </a:p>
          <a:p>
            <a:pPr lvl="1" algn="l"/>
            <a:r>
              <a:rPr lang="fr-FR" dirty="0">
                <a:solidFill>
                  <a:srgbClr val="FF0000"/>
                </a:solidFill>
              </a:rPr>
              <a:t>     (la répartition reste sensible et fonction de la taille des calculs)</a:t>
            </a:r>
          </a:p>
        </p:txBody>
      </p:sp>
    </p:spTree>
    <p:extLst>
      <p:ext uri="{BB962C8B-B14F-4D97-AF65-F5344CB8AC3E}">
        <p14:creationId xmlns:p14="http://schemas.microsoft.com/office/powerpoint/2010/main" val="23944116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re 1"/>
          <p:cNvSpPr>
            <a:spLocks noGrp="1"/>
          </p:cNvSpPr>
          <p:nvPr>
            <p:ph type="title"/>
          </p:nvPr>
        </p:nvSpPr>
        <p:spPr>
          <a:xfrm>
            <a:off x="0" y="68240"/>
            <a:ext cx="9143999" cy="900752"/>
          </a:xfrm>
        </p:spPr>
        <p:txBody>
          <a:bodyPr/>
          <a:lstStyle/>
          <a:p>
            <a:pPr eaLnBrk="1" hangingPunct="1"/>
            <a:r>
              <a:rPr lang="fr-FR" sz="2000" dirty="0">
                <a:solidFill>
                  <a:schemeClr val="tx1"/>
                </a:solidFill>
              </a:rPr>
              <a:t>Parallélisation simultanée sur </a:t>
            </a:r>
            <a:r>
              <a:rPr lang="fr-FR" sz="2000" dirty="0" err="1">
                <a:solidFill>
                  <a:schemeClr val="tx1"/>
                </a:solidFill>
              </a:rPr>
              <a:t>CPUs</a:t>
            </a:r>
            <a:r>
              <a:rPr lang="fr-FR" sz="2000" dirty="0">
                <a:solidFill>
                  <a:schemeClr val="tx1"/>
                </a:solidFill>
              </a:rPr>
              <a:t> et </a:t>
            </a:r>
            <a:r>
              <a:rPr lang="fr-FR" sz="2000" dirty="0" err="1">
                <a:solidFill>
                  <a:schemeClr val="tx1"/>
                </a:solidFill>
              </a:rPr>
              <a:t>GPUs</a:t>
            </a:r>
            <a:br>
              <a:rPr lang="fr-FR" sz="4000" dirty="0">
                <a:solidFill>
                  <a:schemeClr val="tx1"/>
                </a:solidFill>
              </a:rPr>
            </a:br>
            <a:r>
              <a:rPr lang="fr-FR" sz="4000" dirty="0"/>
              <a:t>2 - Equilibrage de charge CPU/GPU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-20400" y="1268760"/>
            <a:ext cx="9144000" cy="41549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fr-FR" b="1" dirty="0"/>
              <a:t>Stratégie d’équilibrage de charge </a:t>
            </a:r>
            <a:r>
              <a:rPr lang="fr-FR" b="1" dirty="0">
                <a:solidFill>
                  <a:srgbClr val="FF0000"/>
                </a:solidFill>
              </a:rPr>
              <a:t>dynamique </a:t>
            </a:r>
            <a:r>
              <a:rPr lang="fr-FR" b="1" dirty="0"/>
              <a:t>: </a:t>
            </a:r>
          </a:p>
          <a:p>
            <a:pPr algn="l"/>
            <a:endParaRPr lang="fr-FR" sz="1200" b="1" dirty="0"/>
          </a:p>
          <a:p>
            <a:pPr lvl="1" algn="l">
              <a:buFont typeface="Arial" pitchFamily="34" charset="0"/>
              <a:buChar char="•"/>
            </a:pPr>
            <a:r>
              <a:rPr lang="fr-FR" dirty="0"/>
              <a:t> Définition d’un mécanisme de demande de tâche par les threads </a:t>
            </a:r>
          </a:p>
          <a:p>
            <a:pPr lvl="1" algn="l"/>
            <a:r>
              <a:rPr lang="fr-FR" dirty="0"/>
              <a:t>   </a:t>
            </a:r>
            <a:r>
              <a:rPr lang="fr-FR" dirty="0" err="1"/>
              <a:t>CPUs</a:t>
            </a:r>
            <a:endParaRPr lang="fr-FR" dirty="0"/>
          </a:p>
          <a:p>
            <a:pPr algn="l"/>
            <a:endParaRPr lang="fr-FR" sz="1200" dirty="0"/>
          </a:p>
          <a:p>
            <a:pPr lvl="1" algn="l">
              <a:buFont typeface="Arial" pitchFamily="34" charset="0"/>
              <a:buChar char="•"/>
            </a:pPr>
            <a:r>
              <a:rPr lang="fr-FR" dirty="0"/>
              <a:t> Traitement d’une tâche récupérée par un thread CPU sur un (ou </a:t>
            </a:r>
          </a:p>
          <a:p>
            <a:pPr lvl="1" algn="l"/>
            <a:r>
              <a:rPr lang="fr-FR" dirty="0"/>
              <a:t>   plusieurs) cœur CPU, ou sur son GPU associé.</a:t>
            </a:r>
          </a:p>
          <a:p>
            <a:pPr algn="l"/>
            <a:endParaRPr lang="fr-FR" sz="1200" dirty="0"/>
          </a:p>
          <a:p>
            <a:pPr lvl="1" algn="l">
              <a:buFont typeface="Arial" pitchFamily="34" charset="0"/>
              <a:buChar char="•"/>
            </a:pPr>
            <a:r>
              <a:rPr lang="fr-FR" dirty="0"/>
              <a:t> Quand un thread CPU à fini sa tâche, il en redemande une autre…</a:t>
            </a:r>
          </a:p>
          <a:p>
            <a:pPr algn="l"/>
            <a:endParaRPr lang="fr-FR" sz="1200" dirty="0">
              <a:solidFill>
                <a:srgbClr val="C00000"/>
              </a:solidFill>
            </a:endParaRPr>
          </a:p>
          <a:p>
            <a:pPr marL="800100" lvl="1" indent="-342900" algn="l">
              <a:buFont typeface="Wingdings"/>
              <a:buChar char="à"/>
            </a:pPr>
            <a:r>
              <a:rPr lang="fr-FR" dirty="0">
                <a:solidFill>
                  <a:srgbClr val="FF0000"/>
                </a:solidFill>
                <a:sym typeface="Wingdings" pitchFamily="2" charset="2"/>
              </a:rPr>
              <a:t> Développement plus complexe !</a:t>
            </a:r>
          </a:p>
          <a:p>
            <a:pPr marL="800100" lvl="1" indent="-342900" algn="l">
              <a:buFont typeface="Wingdings"/>
              <a:buChar char="à"/>
            </a:pPr>
            <a:r>
              <a:rPr lang="fr-FR" dirty="0">
                <a:solidFill>
                  <a:srgbClr val="FF0000"/>
                </a:solidFill>
              </a:rPr>
              <a:t> Performances meilleures … si le mécanisme de gestion   </a:t>
            </a:r>
          </a:p>
          <a:p>
            <a:pPr lvl="1" algn="l"/>
            <a:r>
              <a:rPr lang="fr-FR" dirty="0">
                <a:solidFill>
                  <a:srgbClr val="FF0000"/>
                </a:solidFill>
              </a:rPr>
              <a:t>      des tâches et des données n’est pas trop couteux !</a:t>
            </a:r>
          </a:p>
        </p:txBody>
      </p:sp>
    </p:spTree>
    <p:extLst>
      <p:ext uri="{BB962C8B-B14F-4D97-AF65-F5344CB8AC3E}">
        <p14:creationId xmlns:p14="http://schemas.microsoft.com/office/powerpoint/2010/main" val="16077169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re 1"/>
          <p:cNvSpPr>
            <a:spLocks noGrp="1"/>
          </p:cNvSpPr>
          <p:nvPr>
            <p:ph type="title"/>
          </p:nvPr>
        </p:nvSpPr>
        <p:spPr>
          <a:xfrm>
            <a:off x="0" y="68240"/>
            <a:ext cx="9143999" cy="900752"/>
          </a:xfrm>
        </p:spPr>
        <p:txBody>
          <a:bodyPr/>
          <a:lstStyle/>
          <a:p>
            <a:pPr eaLnBrk="1" hangingPunct="1"/>
            <a:r>
              <a:rPr lang="fr-FR" sz="2000" dirty="0">
                <a:solidFill>
                  <a:schemeClr val="tx1"/>
                </a:solidFill>
              </a:rPr>
              <a:t>Parallélisation simultanée sur </a:t>
            </a:r>
            <a:r>
              <a:rPr lang="fr-FR" sz="2000" dirty="0" err="1">
                <a:solidFill>
                  <a:schemeClr val="tx1"/>
                </a:solidFill>
              </a:rPr>
              <a:t>CPUs</a:t>
            </a:r>
            <a:r>
              <a:rPr lang="fr-FR" sz="2000" dirty="0">
                <a:solidFill>
                  <a:schemeClr val="tx1"/>
                </a:solidFill>
              </a:rPr>
              <a:t> et </a:t>
            </a:r>
            <a:r>
              <a:rPr lang="fr-FR" sz="2000" dirty="0" err="1">
                <a:solidFill>
                  <a:schemeClr val="tx1"/>
                </a:solidFill>
              </a:rPr>
              <a:t>GPUs</a:t>
            </a:r>
            <a:br>
              <a:rPr lang="fr-FR" sz="4000" dirty="0">
                <a:solidFill>
                  <a:schemeClr val="tx1"/>
                </a:solidFill>
              </a:rPr>
            </a:br>
            <a:r>
              <a:rPr lang="fr-FR" sz="4000" dirty="0"/>
              <a:t>2 - Equilibrage de charge CPU/GPU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-20400" y="1268760"/>
            <a:ext cx="9144000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fr-FR" b="1" dirty="0"/>
              <a:t>Stratégie d’équilibrage de charge </a:t>
            </a:r>
            <a:r>
              <a:rPr lang="fr-FR" b="1" dirty="0">
                <a:solidFill>
                  <a:srgbClr val="FF0000"/>
                </a:solidFill>
              </a:rPr>
              <a:t>dynamique </a:t>
            </a:r>
            <a:r>
              <a:rPr lang="fr-FR" b="1" dirty="0"/>
              <a:t>:</a:t>
            </a:r>
            <a:r>
              <a:rPr lang="fr-FR" b="1" dirty="0">
                <a:solidFill>
                  <a:srgbClr val="FF0000"/>
                </a:solidFill>
              </a:rPr>
              <a:t> </a:t>
            </a:r>
          </a:p>
          <a:p>
            <a:pPr algn="l"/>
            <a:endParaRPr lang="fr-FR" sz="1200" b="1" dirty="0"/>
          </a:p>
          <a:p>
            <a:pPr lvl="1" algn="l">
              <a:buFont typeface="Arial" pitchFamily="34" charset="0"/>
              <a:buChar char="•"/>
            </a:pPr>
            <a:r>
              <a:rPr lang="fr-FR" dirty="0"/>
              <a:t> Il est possible de s’appuyer sur un mécanisme existant de </a:t>
            </a:r>
          </a:p>
          <a:p>
            <a:pPr lvl="1" algn="l"/>
            <a:r>
              <a:rPr lang="fr-FR" dirty="0"/>
              <a:t>   répartition dynamique de tâche entre threads CPU</a:t>
            </a:r>
          </a:p>
          <a:p>
            <a:pPr algn="l"/>
            <a:endParaRPr lang="fr-FR" sz="1200" dirty="0"/>
          </a:p>
          <a:p>
            <a:pPr lvl="1" algn="l">
              <a:buFont typeface="Arial" pitchFamily="34" charset="0"/>
              <a:buChar char="•"/>
            </a:pPr>
            <a:r>
              <a:rPr lang="fr-FR" dirty="0"/>
              <a:t> Ex : gestion dynamique de tâches d’</a:t>
            </a:r>
            <a:r>
              <a:rPr lang="fr-FR" dirty="0" err="1"/>
              <a:t>OpenMP</a:t>
            </a:r>
            <a:r>
              <a:rPr lang="fr-FR" dirty="0"/>
              <a:t> ou de certains </a:t>
            </a:r>
          </a:p>
          <a:p>
            <a:pPr lvl="1" algn="l"/>
            <a:r>
              <a:rPr lang="fr-FR" dirty="0"/>
              <a:t>          </a:t>
            </a:r>
            <a:r>
              <a:rPr lang="fr-FR" i="1" dirty="0"/>
              <a:t>thread-pools</a:t>
            </a:r>
          </a:p>
          <a:p>
            <a:pPr lvl="1" algn="l"/>
            <a:endParaRPr lang="fr-FR" dirty="0">
              <a:solidFill>
                <a:srgbClr val="C00000"/>
              </a:solidFill>
            </a:endParaRPr>
          </a:p>
          <a:p>
            <a:pPr marL="800100" lvl="1" indent="-342900" algn="l">
              <a:buFont typeface="Wingdings"/>
              <a:buChar char="à"/>
            </a:pPr>
            <a:r>
              <a:rPr lang="fr-FR" dirty="0">
                <a:solidFill>
                  <a:srgbClr val="FF0000"/>
                </a:solidFill>
                <a:sym typeface="Wingdings" pitchFamily="2" charset="2"/>
              </a:rPr>
              <a:t> Le développement devient alors beaucoup plus simple</a:t>
            </a:r>
          </a:p>
          <a:p>
            <a:pPr marL="800100" lvl="1" indent="-342900" algn="l">
              <a:buFont typeface="Wingdings"/>
              <a:buChar char="à"/>
            </a:pPr>
            <a:endParaRPr lang="fr-FR" dirty="0">
              <a:solidFill>
                <a:srgbClr val="C00000"/>
              </a:solidFill>
              <a:sym typeface="Wingdings" pitchFamily="2" charset="2"/>
            </a:endParaRPr>
          </a:p>
          <a:p>
            <a:pPr lvl="1" algn="l"/>
            <a:r>
              <a:rPr lang="fr-FR" dirty="0"/>
              <a:t>Bon retour d’expérience avec cette démarche sur des problèmes de géophysique (recherche pétrolière)</a:t>
            </a:r>
          </a:p>
          <a:p>
            <a:pPr lvl="1" algn="l"/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42725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51975"/>
            <a:ext cx="9144000" cy="2667000"/>
          </a:xfrm>
        </p:spPr>
        <p:txBody>
          <a:bodyPr/>
          <a:lstStyle/>
          <a:p>
            <a:pPr eaLnBrk="1" hangingPunct="1"/>
            <a:r>
              <a:rPr lang="en-US" sz="2800" dirty="0" err="1"/>
              <a:t>Programmation</a:t>
            </a:r>
            <a:r>
              <a:rPr lang="en-US" sz="2800" dirty="0"/>
              <a:t> CUDA </a:t>
            </a:r>
            <a:r>
              <a:rPr lang="en-US" sz="2800" dirty="0" err="1"/>
              <a:t>optimisée</a:t>
            </a:r>
            <a:br>
              <a:rPr lang="fr-FR" sz="1600" dirty="0"/>
            </a:br>
            <a:br>
              <a:rPr lang="fr-FR" sz="3600" dirty="0"/>
            </a:br>
            <a:r>
              <a:rPr lang="fr-FR" b="1" dirty="0"/>
              <a:t>11 – Premier b</a:t>
            </a:r>
            <a:r>
              <a:rPr lang="fr-FR" b="1" dirty="0">
                <a:solidFill>
                  <a:schemeClr val="tx1"/>
                </a:solidFill>
              </a:rPr>
              <a:t>ilan de la programmation CUDA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71457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0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dirty="0">
                <a:solidFill>
                  <a:schemeClr val="tx1"/>
                </a:solidFill>
              </a:rPr>
              <a:t>Bilan de la programmation CUDA synchrone</a:t>
            </a:r>
            <a:br>
              <a:rPr lang="fr-FR" b="1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Premier b</a:t>
            </a:r>
            <a:r>
              <a:rPr lang="fr-FR" dirty="0"/>
              <a:t>ilan</a:t>
            </a:r>
            <a:endParaRPr lang="fr-FR" sz="3600" dirty="0"/>
          </a:p>
        </p:txBody>
      </p:sp>
      <p:sp>
        <p:nvSpPr>
          <p:cNvPr id="48131" name="Text Box 32"/>
          <p:cNvSpPr txBox="1">
            <a:spLocks noChangeArrowheads="1"/>
          </p:cNvSpPr>
          <p:nvPr/>
        </p:nvSpPr>
        <p:spPr bwMode="auto">
          <a:xfrm>
            <a:off x="0" y="1100792"/>
            <a:ext cx="91440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fr-FR" b="1" dirty="0">
                <a:latin typeface="+mn-lt"/>
                <a:cs typeface="Arial" charset="0"/>
              </a:rPr>
              <a:t>Une nouvelle façon de programmer (ou que l’on redécouvre) :</a:t>
            </a:r>
          </a:p>
          <a:p>
            <a:pPr algn="l"/>
            <a:endParaRPr lang="fr-FR" sz="1200" b="1" dirty="0">
              <a:latin typeface="+mn-lt"/>
              <a:cs typeface="Arial" charset="0"/>
            </a:endParaRPr>
          </a:p>
          <a:p>
            <a:pPr lvl="1" algn="l">
              <a:buFontTx/>
              <a:buChar char="•"/>
            </a:pPr>
            <a:r>
              <a:rPr lang="fr-FR" dirty="0">
                <a:latin typeface="+mn-lt"/>
                <a:cs typeface="Arial" charset="0"/>
              </a:rPr>
              <a:t> Demande une période d’apprentissage (!) </a:t>
            </a:r>
            <a:r>
              <a:rPr lang="fr-FR" dirty="0" err="1">
                <a:latin typeface="+mn-lt"/>
                <a:cs typeface="Arial" charset="0"/>
              </a:rPr>
              <a:t>debug</a:t>
            </a:r>
            <a:r>
              <a:rPr lang="fr-FR" dirty="0">
                <a:latin typeface="+mn-lt"/>
                <a:cs typeface="Arial" charset="0"/>
              </a:rPr>
              <a:t> difficile…</a:t>
            </a:r>
          </a:p>
          <a:p>
            <a:pPr lvl="1" algn="l"/>
            <a:endParaRPr lang="fr-FR" sz="1200" dirty="0">
              <a:latin typeface="+mn-lt"/>
              <a:cs typeface="Arial" charset="0"/>
            </a:endParaRPr>
          </a:p>
          <a:p>
            <a:pPr lvl="1" algn="l">
              <a:buFontTx/>
              <a:buChar char="•"/>
            </a:pPr>
            <a:r>
              <a:rPr lang="fr-FR" dirty="0">
                <a:latin typeface="+mn-lt"/>
                <a:cs typeface="Arial" charset="0"/>
              </a:rPr>
              <a:t> Arriver à </a:t>
            </a:r>
            <a:r>
              <a:rPr lang="fr-FR" dirty="0">
                <a:solidFill>
                  <a:srgbClr val="FF0000"/>
                </a:solidFill>
                <a:latin typeface="+mn-lt"/>
                <a:cs typeface="Arial" charset="0"/>
              </a:rPr>
              <a:t>identifier rapidement si un algorithme est adapté au GPU</a:t>
            </a:r>
            <a:endParaRPr lang="fr-FR" dirty="0">
              <a:latin typeface="+mn-lt"/>
              <a:cs typeface="Arial" charset="0"/>
            </a:endParaRPr>
          </a:p>
          <a:p>
            <a:pPr lvl="1" algn="l"/>
            <a:endParaRPr lang="fr-FR" sz="1200" dirty="0">
              <a:latin typeface="+mn-lt"/>
              <a:cs typeface="Arial" charset="0"/>
            </a:endParaRPr>
          </a:p>
          <a:p>
            <a:pPr lvl="1" algn="l">
              <a:buFontTx/>
              <a:buChar char="•"/>
            </a:pPr>
            <a:r>
              <a:rPr lang="fr-FR" dirty="0">
                <a:latin typeface="+mn-lt"/>
                <a:cs typeface="Arial" charset="0"/>
              </a:rPr>
              <a:t> Apprendre les optimisations principales : voir le « </a:t>
            </a:r>
            <a:r>
              <a:rPr lang="fr-FR" i="1" dirty="0">
                <a:latin typeface="+mn-lt"/>
                <a:cs typeface="Arial" charset="0"/>
              </a:rPr>
              <a:t>CUDA C Best </a:t>
            </a:r>
          </a:p>
          <a:p>
            <a:pPr lvl="1" algn="l"/>
            <a:r>
              <a:rPr lang="fr-FR" i="1" dirty="0">
                <a:latin typeface="+mn-lt"/>
                <a:cs typeface="Arial" charset="0"/>
              </a:rPr>
              <a:t>  Practices Guide</a:t>
            </a:r>
            <a:r>
              <a:rPr lang="fr-FR" dirty="0">
                <a:latin typeface="+mn-lt"/>
                <a:cs typeface="Arial" charset="0"/>
              </a:rPr>
              <a:t> ».</a:t>
            </a:r>
          </a:p>
          <a:p>
            <a:pPr lvl="1" algn="l"/>
            <a:endParaRPr lang="fr-FR" dirty="0">
              <a:latin typeface="+mn-lt"/>
              <a:cs typeface="Arial" charset="0"/>
            </a:endParaRPr>
          </a:p>
          <a:p>
            <a:pPr algn="l"/>
            <a:r>
              <a:rPr lang="fr-FR" b="1" dirty="0">
                <a:latin typeface="+mn-lt"/>
                <a:cs typeface="Arial" charset="0"/>
              </a:rPr>
              <a:t>Performances :</a:t>
            </a:r>
          </a:p>
          <a:p>
            <a:pPr algn="l"/>
            <a:endParaRPr lang="fr-FR" sz="1200" b="1" dirty="0">
              <a:latin typeface="+mn-lt"/>
              <a:cs typeface="Arial" charset="0"/>
            </a:endParaRPr>
          </a:p>
          <a:p>
            <a:pPr lvl="1" algn="l">
              <a:buFont typeface="Arial" pitchFamily="34" charset="0"/>
              <a:buChar char="•"/>
            </a:pPr>
            <a:r>
              <a:rPr lang="fr-FR" dirty="0">
                <a:latin typeface="+mn-lt"/>
                <a:cs typeface="Arial" charset="0"/>
              </a:rPr>
              <a:t> Annonces de gains </a:t>
            </a:r>
            <a:r>
              <a:rPr lang="fr-FR" i="1" dirty="0">
                <a:latin typeface="+mn-lt"/>
                <a:cs typeface="Arial" charset="0"/>
              </a:rPr>
              <a:t>spectaculaires</a:t>
            </a:r>
            <a:r>
              <a:rPr lang="fr-FR" dirty="0">
                <a:latin typeface="+mn-lt"/>
                <a:cs typeface="Arial" charset="0"/>
              </a:rPr>
              <a:t> vis-à-vis d’un </a:t>
            </a:r>
            <a:r>
              <a:rPr lang="fr-FR" dirty="0" err="1">
                <a:latin typeface="+mn-lt"/>
                <a:cs typeface="Arial" charset="0"/>
              </a:rPr>
              <a:t>coeur</a:t>
            </a:r>
            <a:r>
              <a:rPr lang="fr-FR" dirty="0">
                <a:latin typeface="+mn-lt"/>
                <a:cs typeface="Arial" charset="0"/>
              </a:rPr>
              <a:t> CPU</a:t>
            </a:r>
          </a:p>
          <a:p>
            <a:pPr algn="l"/>
            <a:endParaRPr lang="fr-FR" sz="1200" dirty="0">
              <a:latin typeface="+mn-lt"/>
              <a:cs typeface="Arial" charset="0"/>
            </a:endParaRPr>
          </a:p>
          <a:p>
            <a:pPr lvl="1" algn="l">
              <a:buFont typeface="Arial" pitchFamily="34" charset="0"/>
              <a:buChar char="•"/>
            </a:pPr>
            <a:r>
              <a:rPr lang="fr-FR" dirty="0">
                <a:latin typeface="+mn-lt"/>
                <a:cs typeface="Arial" charset="0"/>
              </a:rPr>
              <a:t> </a:t>
            </a:r>
            <a:r>
              <a:rPr lang="fr-FR" dirty="0">
                <a:solidFill>
                  <a:srgbClr val="FF0000"/>
                </a:solidFill>
                <a:latin typeface="+mn-lt"/>
                <a:cs typeface="Arial" charset="0"/>
              </a:rPr>
              <a:t>Souvent un gain de 2 à 10 seulement vis-à-vis d’un code parallèle</a:t>
            </a:r>
          </a:p>
          <a:p>
            <a:pPr lvl="1" algn="l"/>
            <a:r>
              <a:rPr lang="fr-FR" dirty="0">
                <a:solidFill>
                  <a:srgbClr val="FF0000"/>
                </a:solidFill>
                <a:latin typeface="+mn-lt"/>
                <a:cs typeface="Arial" charset="0"/>
              </a:rPr>
              <a:t>  et optimisé sur dual-CPU (serveur standard) !</a:t>
            </a:r>
          </a:p>
          <a:p>
            <a:pPr algn="l"/>
            <a:endParaRPr lang="fr-FR" sz="1200" dirty="0">
              <a:latin typeface="+mn-lt"/>
              <a:cs typeface="Arial" charset="0"/>
            </a:endParaRPr>
          </a:p>
          <a:p>
            <a:pPr lvl="1" algn="l">
              <a:buFont typeface="Arial" pitchFamily="34" charset="0"/>
              <a:buChar char="•"/>
            </a:pPr>
            <a:r>
              <a:rPr lang="fr-FR" dirty="0">
                <a:latin typeface="+mn-lt"/>
                <a:cs typeface="Arial" charset="0"/>
              </a:rPr>
              <a:t>  Code hybrides CPU+GPU efficaces mais restent plus complexes.</a:t>
            </a:r>
          </a:p>
        </p:txBody>
      </p:sp>
    </p:spTree>
    <p:extLst>
      <p:ext uri="{BB962C8B-B14F-4D97-AF65-F5344CB8AC3E}">
        <p14:creationId xmlns:p14="http://schemas.microsoft.com/office/powerpoint/2010/main" val="375782439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3"/>
          <p:cNvSpPr txBox="1">
            <a:spLocks noChangeArrowheads="1"/>
          </p:cNvSpPr>
          <p:nvPr/>
        </p:nvSpPr>
        <p:spPr bwMode="auto">
          <a:xfrm>
            <a:off x="984175" y="1417638"/>
            <a:ext cx="735231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 err="1"/>
              <a:t>Programmation</a:t>
            </a:r>
            <a:r>
              <a:rPr lang="en-US" sz="3200" dirty="0"/>
              <a:t> CUDA </a:t>
            </a:r>
            <a:r>
              <a:rPr lang="en-US" sz="3200" dirty="0" err="1"/>
              <a:t>optimisée</a:t>
            </a:r>
            <a:endParaRPr lang="fr-FR" sz="3200" dirty="0">
              <a:solidFill>
                <a:schemeClr val="tx2"/>
              </a:solidFill>
            </a:endParaRPr>
          </a:p>
        </p:txBody>
      </p:sp>
      <p:sp>
        <p:nvSpPr>
          <p:cNvPr id="50179" name="AutoShape 5" descr="Parchemin"/>
          <p:cNvSpPr>
            <a:spLocks noChangeArrowheads="1"/>
          </p:cNvSpPr>
          <p:nvPr/>
        </p:nvSpPr>
        <p:spPr bwMode="auto">
          <a:xfrm>
            <a:off x="2346325" y="3611563"/>
            <a:ext cx="4719638" cy="1543050"/>
          </a:xfrm>
          <a:prstGeom prst="roundRect">
            <a:avLst>
              <a:gd name="adj" fmla="val 16667"/>
            </a:avLst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fr-FR" sz="720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940832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0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dirty="0" err="1"/>
              <a:t>Prog</a:t>
            </a:r>
            <a:r>
              <a:rPr lang="fr-FR" sz="2000" dirty="0"/>
              <a:t>. CUDA synchrone avec la </a:t>
            </a:r>
            <a:r>
              <a:rPr lang="fr-FR" sz="2000" i="1" dirty="0" err="1"/>
              <a:t>shared</a:t>
            </a:r>
            <a:r>
              <a:rPr lang="fr-FR" sz="2000" i="1" dirty="0"/>
              <a:t> memory </a:t>
            </a:r>
            <a:br>
              <a:rPr lang="fr-FR" sz="2000" dirty="0"/>
            </a:br>
            <a:r>
              <a:rPr lang="fr-FR" sz="3800" dirty="0"/>
              <a:t>3 – Moyenne glissante &amp; blocs juxtaposés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0" y="1035050"/>
            <a:ext cx="82413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2000" b="1" dirty="0" err="1">
                <a:latin typeface="Arial" charset="0"/>
                <a:cs typeface="Arial" charset="0"/>
              </a:rPr>
              <a:t>Kernel</a:t>
            </a:r>
            <a:r>
              <a:rPr lang="fr-FR" sz="2000" b="1" dirty="0">
                <a:latin typeface="Arial" charset="0"/>
                <a:cs typeface="Arial" charset="0"/>
              </a:rPr>
              <a:t> utilisant la mémoire </a:t>
            </a:r>
            <a:r>
              <a:rPr lang="fr-FR" sz="2000" b="1" i="1" dirty="0" err="1">
                <a:latin typeface="Arial" charset="0"/>
                <a:cs typeface="Arial" charset="0"/>
              </a:rPr>
              <a:t>shared</a:t>
            </a:r>
            <a:r>
              <a:rPr lang="fr-FR" sz="2000" b="1" i="1" dirty="0">
                <a:latin typeface="Arial" charset="0"/>
                <a:cs typeface="Arial" charset="0"/>
              </a:rPr>
              <a:t> </a:t>
            </a:r>
            <a:r>
              <a:rPr lang="fr-FR" sz="2000" b="1" dirty="0">
                <a:latin typeface="Arial" charset="0"/>
                <a:cs typeface="Arial" charset="0"/>
              </a:rPr>
              <a:t>et partageant les données – v1 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395288" y="1357249"/>
            <a:ext cx="8629285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Calcul    :  </a:t>
            </a:r>
            <a:r>
              <a:rPr lang="fr-FR" sz="2000" b="1" dirty="0">
                <a:solidFill>
                  <a:schemeClr val="accent2"/>
                </a:solidFill>
                <a:latin typeface="Courier New" pitchFamily="49" charset="0"/>
              </a:rPr>
              <a:t>if (i &gt; 0 &amp;&amp; i &lt; </a:t>
            </a:r>
            <a:r>
              <a:rPr lang="fr-FR" sz="2000" b="1" dirty="0" err="1">
                <a:solidFill>
                  <a:schemeClr val="accent2"/>
                </a:solidFill>
                <a:latin typeface="Courier New" pitchFamily="49" charset="0"/>
              </a:rPr>
              <a:t>Nd</a:t>
            </a:r>
            <a:r>
              <a:rPr lang="fr-FR" sz="2000" b="1" dirty="0">
                <a:solidFill>
                  <a:schemeClr val="accent2"/>
                </a:solidFill>
                <a:latin typeface="Courier New" pitchFamily="49" charset="0"/>
              </a:rPr>
              <a:t>-1)</a:t>
            </a:r>
          </a:p>
          <a:p>
            <a:pPr algn="l"/>
            <a:r>
              <a:rPr lang="fr-FR" sz="2000" b="1" dirty="0">
                <a:solidFill>
                  <a:schemeClr val="accent2"/>
                </a:solidFill>
                <a:latin typeface="Courier New" pitchFamily="49" charset="0"/>
              </a:rPr>
              <a:t>          </a:t>
            </a:r>
            <a:r>
              <a:rPr lang="fr-FR" sz="2000" b="1" dirty="0" err="1">
                <a:solidFill>
                  <a:schemeClr val="accent2"/>
                </a:solidFill>
                <a:latin typeface="Courier New" pitchFamily="49" charset="0"/>
              </a:rPr>
              <a:t>res</a:t>
            </a:r>
            <a:r>
              <a:rPr lang="fr-FR" sz="2000" b="1" dirty="0">
                <a:solidFill>
                  <a:schemeClr val="accent2"/>
                </a:solidFill>
                <a:latin typeface="Courier New" pitchFamily="49" charset="0"/>
              </a:rPr>
              <a:t>[</a:t>
            </a:r>
            <a:r>
              <a:rPr lang="fr-FR" sz="2000" b="1" noProof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fr-FR" sz="2000" b="1" dirty="0">
                <a:solidFill>
                  <a:schemeClr val="accent2"/>
                </a:solidFill>
                <a:latin typeface="Courier New" pitchFamily="49" charset="0"/>
              </a:rPr>
              <a:t>] = data[i-1]/4+data[</a:t>
            </a:r>
            <a:r>
              <a:rPr lang="fr-FR" sz="2000" b="1" noProof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fr-FR" sz="2000" b="1" dirty="0">
                <a:solidFill>
                  <a:schemeClr val="accent2"/>
                </a:solidFill>
                <a:latin typeface="Courier New" pitchFamily="49" charset="0"/>
              </a:rPr>
              <a:t>]/2+data[i+1]/4;</a:t>
            </a:r>
            <a:endParaRPr lang="fr-FR" sz="2000" dirty="0">
              <a:solidFill>
                <a:schemeClr val="accent2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l"/>
            <a:r>
              <a:rPr lang="fr-FR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Objectif  : </a:t>
            </a:r>
            <a:r>
              <a:rPr lang="fr-FR" sz="2000" dirty="0">
                <a:latin typeface="Arial" charset="0"/>
                <a:cs typeface="Arial" charset="0"/>
              </a:rPr>
              <a:t>accélérer les accès répétés à une même donnée,</a:t>
            </a:r>
          </a:p>
          <a:p>
            <a:pPr algn="l"/>
            <a:r>
              <a:rPr lang="fr-FR" sz="2000" dirty="0">
                <a:latin typeface="Arial" charset="0"/>
                <a:ea typeface="Arial Unicode MS" pitchFamily="34" charset="-128"/>
                <a:cs typeface="Arial" charset="0"/>
              </a:rPr>
              <a:t>                 et </a:t>
            </a:r>
            <a:r>
              <a:rPr lang="fr-FR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ramener chaque donnée en </a:t>
            </a:r>
            <a:r>
              <a:rPr lang="fr-FR" sz="2000" i="1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shared</a:t>
            </a:r>
            <a:r>
              <a:rPr lang="fr-FR" sz="2000" i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memory  </a:t>
            </a:r>
            <a:r>
              <a:rPr lang="fr-FR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(une seule fois)</a:t>
            </a:r>
          </a:p>
          <a:p>
            <a:pPr algn="l"/>
            <a:endParaRPr lang="fr-FR" sz="4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l"/>
            <a:r>
              <a:rPr lang="fr-FR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Principe : table partagée, et accès à une même case par plusieurs </a:t>
            </a:r>
            <a:r>
              <a:rPr lang="fr-FR" sz="2000" i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threads</a:t>
            </a:r>
          </a:p>
          <a:p>
            <a:pPr algn="l"/>
            <a:endParaRPr lang="fr-FR" sz="800" i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l"/>
            <a:r>
              <a:rPr lang="fr-FR" sz="2000" dirty="0" err="1">
                <a:solidFill>
                  <a:srgbClr val="0000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Hyp</a:t>
            </a:r>
            <a:r>
              <a:rPr lang="fr-FR" sz="2000" dirty="0">
                <a:solidFill>
                  <a:srgbClr val="0000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: </a:t>
            </a:r>
            <a:r>
              <a:rPr lang="fr-FR" sz="1800" dirty="0" err="1">
                <a:solidFill>
                  <a:srgbClr val="0000FF"/>
                </a:solidFill>
                <a:latin typeface="Arial" charset="0"/>
                <a:ea typeface="Arial Unicode MS" pitchFamily="34" charset="-128"/>
                <a:cs typeface="Arial" charset="0"/>
              </a:rPr>
              <a:t>Nd</a:t>
            </a:r>
            <a:r>
              <a:rPr lang="fr-FR" sz="1800" dirty="0">
                <a:solidFill>
                  <a:srgbClr val="0000FF"/>
                </a:solidFill>
                <a:latin typeface="Arial" charset="0"/>
                <a:ea typeface="Arial Unicode MS" pitchFamily="34" charset="-128"/>
                <a:cs typeface="Arial" charset="0"/>
              </a:rPr>
              <a:t> = k*</a:t>
            </a:r>
            <a:r>
              <a:rPr lang="fr-FR" sz="1800" dirty="0">
                <a:solidFill>
                  <a:srgbClr val="0000FF"/>
                </a:solidFill>
                <a:latin typeface="Arial" charset="0"/>
                <a:cs typeface="Arial" charset="0"/>
              </a:rPr>
              <a:t>BLOCK_</a:t>
            </a:r>
            <a:r>
              <a:rPr lang="fr-FR" sz="1800" noProof="1">
                <a:solidFill>
                  <a:srgbClr val="0000FF"/>
                </a:solidFill>
                <a:latin typeface="Arial" charset="0"/>
                <a:cs typeface="Arial" charset="0"/>
              </a:rPr>
              <a:t>S</a:t>
            </a:r>
            <a:r>
              <a:rPr lang="fr-FR" sz="1800" dirty="0">
                <a:solidFill>
                  <a:srgbClr val="0000FF"/>
                </a:solidFill>
                <a:latin typeface="Arial" charset="0"/>
                <a:cs typeface="Arial" charset="0"/>
              </a:rPr>
              <a:t>IZE_</a:t>
            </a:r>
            <a:r>
              <a:rPr lang="fr-FR" sz="1800" noProof="1">
                <a:solidFill>
                  <a:srgbClr val="0000FF"/>
                </a:solidFill>
                <a:latin typeface="Arial" charset="0"/>
                <a:cs typeface="Arial" charset="0"/>
              </a:rPr>
              <a:t>X </a:t>
            </a:r>
            <a:endParaRPr lang="fr-FR" sz="2000" dirty="0">
              <a:solidFill>
                <a:srgbClr val="0000FF"/>
              </a:solidFill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24384" y="3369356"/>
            <a:ext cx="9090025" cy="3201646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</a:pPr>
            <a:r>
              <a:rPr lang="fr-FR" sz="1800" b="1" dirty="0" err="1">
                <a:latin typeface="Courier New" pitchFamily="49" charset="0"/>
              </a:rPr>
              <a:t>__global__</a:t>
            </a:r>
            <a:r>
              <a:rPr lang="fr-FR" sz="1800" b="1" dirty="0">
                <a:latin typeface="Courier New" pitchFamily="49" charset="0"/>
              </a:rPr>
              <a:t> </a:t>
            </a:r>
            <a:r>
              <a:rPr lang="fr-FR" sz="1800" b="1" dirty="0" err="1">
                <a:latin typeface="Courier New" pitchFamily="49" charset="0"/>
              </a:rPr>
              <a:t>void</a:t>
            </a:r>
            <a:r>
              <a:rPr lang="fr-FR" sz="1800" b="1" dirty="0">
                <a:latin typeface="Courier New" pitchFamily="49" charset="0"/>
              </a:rPr>
              <a:t> f1(</a:t>
            </a:r>
            <a:r>
              <a:rPr lang="fr-FR" sz="1800" b="1" dirty="0" err="1">
                <a:latin typeface="Courier New" pitchFamily="49" charset="0"/>
              </a:rPr>
              <a:t>void</a:t>
            </a:r>
            <a:r>
              <a:rPr lang="fr-FR" sz="1800" b="1" dirty="0">
                <a:latin typeface="Courier New" pitchFamily="49" charset="0"/>
              </a:rPr>
              <a:t>)</a:t>
            </a:r>
          </a:p>
          <a:p>
            <a:pPr algn="l">
              <a:lnSpc>
                <a:spcPct val="90000"/>
              </a:lnSpc>
            </a:pPr>
            <a:r>
              <a:rPr lang="fr-FR" sz="18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90000"/>
              </a:lnSpc>
            </a:pPr>
            <a:r>
              <a:rPr lang="fr-FR" sz="1800" b="1" dirty="0">
                <a:latin typeface="Courier New" pitchFamily="49" charset="0"/>
              </a:rPr>
              <a:t> </a:t>
            </a:r>
            <a:r>
              <a:rPr lang="fr-FR" sz="1800" b="1" dirty="0" err="1">
                <a:latin typeface="Courier New" pitchFamily="49" charset="0"/>
              </a:rPr>
              <a:t>int</a:t>
            </a:r>
            <a:r>
              <a:rPr lang="fr-FR" sz="1800" b="1" dirty="0">
                <a:latin typeface="Courier New" pitchFamily="49" charset="0"/>
              </a:rPr>
              <a:t> </a:t>
            </a:r>
            <a:r>
              <a:rPr lang="fr-FR" sz="1800" b="1" dirty="0" err="1">
                <a:latin typeface="Courier New" pitchFamily="49" charset="0"/>
              </a:rPr>
              <a:t>idx</a:t>
            </a:r>
            <a:r>
              <a:rPr lang="fr-FR" sz="1800" b="1" dirty="0">
                <a:latin typeface="Courier New" pitchFamily="49" charset="0"/>
              </a:rPr>
              <a:t> = 0;  </a:t>
            </a:r>
          </a:p>
          <a:p>
            <a:pPr algn="l">
              <a:lnSpc>
                <a:spcPct val="90000"/>
              </a:lnSpc>
            </a:pPr>
            <a:r>
              <a:rPr lang="fr-FR" sz="1800" b="1" dirty="0">
                <a:latin typeface="Courier New" pitchFamily="49" charset="0"/>
              </a:rPr>
              <a:t> 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// Collective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definition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of tables in the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shared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memory</a:t>
            </a:r>
            <a:r>
              <a:rPr lang="fr-FR" sz="1800" b="1" dirty="0">
                <a:latin typeface="Courier New" pitchFamily="49" charset="0"/>
              </a:rPr>
              <a:t>     </a:t>
            </a:r>
            <a:endParaRPr lang="fr-FR" sz="1800" b="1" i="1" dirty="0">
              <a:solidFill>
                <a:srgbClr val="996633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</a:pPr>
            <a:r>
              <a:rPr lang="fr-FR" sz="1800" b="1" dirty="0">
                <a:latin typeface="Courier New" pitchFamily="49" charset="0"/>
              </a:rPr>
              <a:t> </a:t>
            </a:r>
            <a:r>
              <a:rPr lang="fr-FR" sz="1800" b="1" dirty="0" err="1">
                <a:solidFill>
                  <a:srgbClr val="FF0000"/>
                </a:solidFill>
                <a:latin typeface="Courier New" pitchFamily="49" charset="0"/>
              </a:rPr>
              <a:t>__shared__</a:t>
            </a:r>
            <a:r>
              <a:rPr lang="fr-FR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fr-FR" sz="1800" b="1" dirty="0" err="1">
                <a:solidFill>
                  <a:srgbClr val="FF0000"/>
                </a:solidFill>
                <a:latin typeface="Courier New" pitchFamily="49" charset="0"/>
              </a:rPr>
              <a:t>float</a:t>
            </a:r>
            <a:r>
              <a:rPr lang="fr-FR" sz="1800" b="1" dirty="0">
                <a:solidFill>
                  <a:srgbClr val="FF0000"/>
                </a:solidFill>
                <a:latin typeface="Courier New" pitchFamily="49" charset="0"/>
              </a:rPr>
              <a:t> data[BLOCK_</a:t>
            </a:r>
            <a:r>
              <a:rPr lang="fr-FR" sz="1800" b="1" noProof="1">
                <a:solidFill>
                  <a:srgbClr val="FF0000"/>
                </a:solidFill>
                <a:latin typeface="Courier New" pitchFamily="49" charset="0"/>
              </a:rPr>
              <a:t>S</a:t>
            </a:r>
            <a:r>
              <a:rPr lang="fr-FR" sz="1800" b="1" dirty="0">
                <a:solidFill>
                  <a:srgbClr val="FF0000"/>
                </a:solidFill>
                <a:latin typeface="Courier New" pitchFamily="49" charset="0"/>
              </a:rPr>
              <a:t>IZE_</a:t>
            </a:r>
            <a:r>
              <a:rPr lang="fr-FR" sz="1800" b="1" noProof="1">
                <a:solidFill>
                  <a:srgbClr val="FF0000"/>
                </a:solidFill>
                <a:latin typeface="Courier New" pitchFamily="49" charset="0"/>
              </a:rPr>
              <a:t>X</a:t>
            </a:r>
            <a:r>
              <a:rPr lang="fr-FR" sz="1800" b="1" dirty="0">
                <a:solidFill>
                  <a:srgbClr val="FF0000"/>
                </a:solidFill>
                <a:latin typeface="Courier New" pitchFamily="49" charset="0"/>
              </a:rPr>
              <a:t>];  </a:t>
            </a:r>
            <a:endParaRPr lang="fr-FR" sz="18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</a:pPr>
            <a:r>
              <a:rPr lang="fr-FR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fr-FR" sz="1800" b="1" dirty="0" err="1">
                <a:solidFill>
                  <a:srgbClr val="FF0000"/>
                </a:solidFill>
                <a:latin typeface="Courier New" pitchFamily="49" charset="0"/>
              </a:rPr>
              <a:t>__shared__</a:t>
            </a:r>
            <a:r>
              <a:rPr lang="fr-FR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fr-FR" sz="1800" b="1" dirty="0" err="1">
                <a:solidFill>
                  <a:srgbClr val="FF0000"/>
                </a:solidFill>
                <a:latin typeface="Courier New" pitchFamily="49" charset="0"/>
              </a:rPr>
              <a:t>float</a:t>
            </a:r>
            <a:r>
              <a:rPr lang="fr-FR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fr-FR" sz="1800" b="1" dirty="0" err="1">
                <a:solidFill>
                  <a:srgbClr val="FF0000"/>
                </a:solidFill>
                <a:latin typeface="Courier New" pitchFamily="49" charset="0"/>
              </a:rPr>
              <a:t>res</a:t>
            </a:r>
            <a:r>
              <a:rPr lang="fr-FR" sz="1800" b="1" dirty="0">
                <a:solidFill>
                  <a:srgbClr val="FF0000"/>
                </a:solidFill>
                <a:latin typeface="Courier New" pitchFamily="49" charset="0"/>
              </a:rPr>
              <a:t>[BLOCK_SIZE_X];</a:t>
            </a:r>
          </a:p>
          <a:p>
            <a:pPr algn="l">
              <a:lnSpc>
                <a:spcPct val="90000"/>
              </a:lnSpc>
            </a:pPr>
            <a:r>
              <a:rPr lang="fr-FR" sz="1800" b="1" dirty="0">
                <a:latin typeface="Courier New" pitchFamily="49" charset="0"/>
              </a:rPr>
              <a:t> 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//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Compute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data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idx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of the thread,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read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one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element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 and </a:t>
            </a:r>
            <a:r>
              <a:rPr lang="fr-FR" sz="1800" b="1" i="1" dirty="0" err="1">
                <a:solidFill>
                  <a:srgbClr val="996633"/>
                </a:solidFill>
                <a:latin typeface="Courier New" pitchFamily="49" charset="0"/>
              </a:rPr>
              <a:t>sync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.</a:t>
            </a:r>
          </a:p>
          <a:p>
            <a:pPr algn="l">
              <a:lnSpc>
                <a:spcPct val="90000"/>
              </a:lnSpc>
            </a:pPr>
            <a:r>
              <a:rPr lang="fr-FR" sz="1800" b="1" dirty="0">
                <a:latin typeface="Courier New" pitchFamily="49" charset="0"/>
              </a:rPr>
              <a:t> </a:t>
            </a:r>
            <a:r>
              <a:rPr lang="fr-FR" sz="1800" b="1" dirty="0" err="1">
                <a:latin typeface="Courier New" pitchFamily="49" charset="0"/>
              </a:rPr>
              <a:t>idx</a:t>
            </a:r>
            <a:r>
              <a:rPr lang="fr-FR" sz="1800" b="1" dirty="0">
                <a:latin typeface="Courier New" pitchFamily="49" charset="0"/>
              </a:rPr>
              <a:t> = </a:t>
            </a:r>
            <a:r>
              <a:rPr lang="fr-FR" sz="1800" b="1" noProof="1">
                <a:latin typeface="Courier New" pitchFamily="49" charset="0"/>
              </a:rPr>
              <a:t>threadIdx.x + blockIdx.x*B</a:t>
            </a:r>
            <a:r>
              <a:rPr lang="fr-FR" sz="1800" b="1" dirty="0">
                <a:latin typeface="Courier New" pitchFamily="49" charset="0"/>
              </a:rPr>
              <a:t>LOCK_</a:t>
            </a:r>
            <a:r>
              <a:rPr lang="fr-FR" sz="1800" b="1" noProof="1">
                <a:latin typeface="Courier New" pitchFamily="49" charset="0"/>
              </a:rPr>
              <a:t>S</a:t>
            </a:r>
            <a:r>
              <a:rPr lang="fr-FR" sz="1800" b="1" dirty="0">
                <a:latin typeface="Courier New" pitchFamily="49" charset="0"/>
              </a:rPr>
              <a:t>IZE_</a:t>
            </a:r>
            <a:r>
              <a:rPr lang="fr-FR" sz="1800" b="1" noProof="1">
                <a:latin typeface="Courier New" pitchFamily="49" charset="0"/>
              </a:rPr>
              <a:t>X;</a:t>
            </a:r>
            <a:endParaRPr lang="fr-FR" sz="1800" b="1" dirty="0">
              <a:latin typeface="Courier New" pitchFamily="49" charset="0"/>
            </a:endParaRPr>
          </a:p>
          <a:p>
            <a:pPr algn="l">
              <a:lnSpc>
                <a:spcPct val="90000"/>
              </a:lnSpc>
            </a:pPr>
            <a:r>
              <a:rPr lang="fr-FR" sz="1800" b="1" dirty="0">
                <a:latin typeface="Courier New" pitchFamily="49" charset="0"/>
              </a:rPr>
              <a:t> data[</a:t>
            </a:r>
            <a:r>
              <a:rPr lang="fr-FR" sz="1800" b="1" noProof="1">
                <a:latin typeface="Courier New" pitchFamily="49" charset="0"/>
              </a:rPr>
              <a:t>threadIdx.x</a:t>
            </a:r>
            <a:r>
              <a:rPr lang="fr-FR" sz="1800" b="1" dirty="0">
                <a:latin typeface="Courier New" pitchFamily="49" charset="0"/>
              </a:rPr>
              <a:t>] = </a:t>
            </a:r>
            <a:r>
              <a:rPr lang="fr-FR" sz="1800" b="1" dirty="0" err="1">
                <a:latin typeface="Courier New" pitchFamily="49" charset="0"/>
              </a:rPr>
              <a:t>InGPU</a:t>
            </a:r>
            <a:r>
              <a:rPr lang="fr-FR" sz="1800" b="1" dirty="0">
                <a:latin typeface="Courier New" pitchFamily="49" charset="0"/>
              </a:rPr>
              <a:t>[</a:t>
            </a:r>
            <a:r>
              <a:rPr lang="fr-FR" sz="1800" b="1" dirty="0" err="1">
                <a:latin typeface="Courier New" pitchFamily="49" charset="0"/>
              </a:rPr>
              <a:t>idx</a:t>
            </a:r>
            <a:r>
              <a:rPr lang="fr-FR" sz="1800" b="1" dirty="0">
                <a:latin typeface="Courier New" pitchFamily="49" charset="0"/>
              </a:rPr>
              <a:t>];</a:t>
            </a:r>
          </a:p>
          <a:p>
            <a:pPr algn="l">
              <a:lnSpc>
                <a:spcPct val="90000"/>
              </a:lnSpc>
            </a:pPr>
            <a:r>
              <a:rPr lang="fr-FR" sz="1800" b="1" dirty="0">
                <a:latin typeface="Courier New" pitchFamily="49" charset="0"/>
              </a:rPr>
              <a:t> </a:t>
            </a:r>
            <a:r>
              <a:rPr lang="fr-FR" sz="1800" b="1" dirty="0" err="1">
                <a:solidFill>
                  <a:srgbClr val="FF0000"/>
                </a:solidFill>
                <a:latin typeface="Courier New" pitchFamily="49" charset="0"/>
              </a:rPr>
              <a:t>__syncthreads</a:t>
            </a:r>
            <a:r>
              <a:rPr lang="fr-FR" sz="1800" b="1" dirty="0">
                <a:solidFill>
                  <a:srgbClr val="FF0000"/>
                </a:solidFill>
                <a:latin typeface="Courier New" pitchFamily="49" charset="0"/>
              </a:rPr>
              <a:t>();</a:t>
            </a:r>
            <a:r>
              <a:rPr lang="fr-FR" sz="1800" dirty="0">
                <a:latin typeface="Courier New" pitchFamily="49" charset="0"/>
              </a:rPr>
              <a:t> </a:t>
            </a:r>
            <a:r>
              <a:rPr lang="fr-FR" sz="1800" b="1" i="1" dirty="0">
                <a:solidFill>
                  <a:srgbClr val="996633"/>
                </a:solidFill>
                <a:latin typeface="Courier New" pitchFamily="49" charset="0"/>
              </a:rPr>
              <a:t>// REQUIRED !!</a:t>
            </a:r>
          </a:p>
          <a:p>
            <a:pPr algn="l">
              <a:lnSpc>
                <a:spcPct val="90000"/>
              </a:lnSpc>
            </a:pPr>
            <a:endParaRPr lang="fr-FR" sz="800" dirty="0">
              <a:latin typeface="Courier New" pitchFamily="49" charset="0"/>
            </a:endParaRPr>
          </a:p>
          <a:p>
            <a:pPr algn="l">
              <a:lnSpc>
                <a:spcPct val="90000"/>
              </a:lnSpc>
            </a:pPr>
            <a:r>
              <a:rPr lang="fr-FR" sz="1800" b="1" dirty="0">
                <a:latin typeface="Courier New" pitchFamily="49" charset="0"/>
              </a:rPr>
              <a:t> ………</a:t>
            </a:r>
          </a:p>
          <a:p>
            <a:pPr algn="l">
              <a:lnSpc>
                <a:spcPct val="90000"/>
              </a:lnSpc>
            </a:pPr>
            <a:endParaRPr lang="fr-FR" sz="1800" b="1" i="1" dirty="0">
              <a:solidFill>
                <a:srgbClr val="996633"/>
              </a:solidFill>
              <a:latin typeface="Courier New" pitchFamily="49" charset="0"/>
            </a:endParaRPr>
          </a:p>
        </p:txBody>
      </p:sp>
      <p:sp>
        <p:nvSpPr>
          <p:cNvPr id="37894" name="Text Box 15"/>
          <p:cNvSpPr txBox="1">
            <a:spLocks noChangeArrowheads="1"/>
          </p:cNvSpPr>
          <p:nvPr/>
        </p:nvSpPr>
        <p:spPr bwMode="auto">
          <a:xfrm>
            <a:off x="5070925" y="3286633"/>
            <a:ext cx="4044697" cy="646331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1800" b="1" dirty="0" err="1">
                <a:latin typeface="Courier New" pitchFamily="49" charset="0"/>
              </a:rPr>
              <a:t>Db</a:t>
            </a:r>
            <a:r>
              <a:rPr lang="fr-FR" sz="1800" b="1" dirty="0">
                <a:latin typeface="Courier New" pitchFamily="49" charset="0"/>
              </a:rPr>
              <a:t> = {BLOCK_</a:t>
            </a:r>
            <a:r>
              <a:rPr lang="fr-FR" sz="1800" b="1" noProof="1">
                <a:latin typeface="Courier New" pitchFamily="49" charset="0"/>
              </a:rPr>
              <a:t>S</a:t>
            </a:r>
            <a:r>
              <a:rPr lang="fr-FR" sz="1800" b="1" dirty="0">
                <a:latin typeface="Courier New" pitchFamily="49" charset="0"/>
              </a:rPr>
              <a:t>IZE_</a:t>
            </a:r>
            <a:r>
              <a:rPr lang="fr-FR" sz="1800" b="1" noProof="1">
                <a:latin typeface="Courier New" pitchFamily="49" charset="0"/>
              </a:rPr>
              <a:t>X</a:t>
            </a:r>
            <a:r>
              <a:rPr lang="fr-FR" sz="1800" b="1" dirty="0">
                <a:latin typeface="Courier New" pitchFamily="49" charset="0"/>
              </a:rPr>
              <a:t>,1,1}</a:t>
            </a:r>
          </a:p>
          <a:p>
            <a:pPr algn="l"/>
            <a:r>
              <a:rPr lang="fr-FR" sz="1800" b="1" dirty="0">
                <a:latin typeface="Courier New" pitchFamily="49" charset="0"/>
              </a:rPr>
              <a:t>Dg = {</a:t>
            </a:r>
            <a:r>
              <a:rPr lang="fr-FR" sz="1800" b="1" dirty="0" err="1">
                <a:latin typeface="Courier New" pitchFamily="49" charset="0"/>
              </a:rPr>
              <a:t>Nd</a:t>
            </a:r>
            <a:r>
              <a:rPr lang="fr-FR" sz="1800" b="1" dirty="0">
                <a:latin typeface="Courier New" pitchFamily="49" charset="0"/>
              </a:rPr>
              <a:t>/(BLOCK_</a:t>
            </a:r>
            <a:r>
              <a:rPr lang="fr-FR" sz="1800" b="1" noProof="1">
                <a:latin typeface="Courier New" pitchFamily="49" charset="0"/>
              </a:rPr>
              <a:t>S</a:t>
            </a:r>
            <a:r>
              <a:rPr lang="fr-FR" sz="1800" b="1" dirty="0">
                <a:latin typeface="Courier New" pitchFamily="49" charset="0"/>
              </a:rPr>
              <a:t>IZE_</a:t>
            </a:r>
            <a:r>
              <a:rPr lang="fr-FR" sz="1800" b="1" noProof="1">
                <a:latin typeface="Courier New" pitchFamily="49" charset="0"/>
              </a:rPr>
              <a:t>X)</a:t>
            </a:r>
            <a:r>
              <a:rPr lang="fr-FR" sz="1800" b="1" dirty="0">
                <a:latin typeface="Courier New" pitchFamily="49" charset="0"/>
              </a:rPr>
              <a:t>,1,1}</a:t>
            </a:r>
          </a:p>
        </p:txBody>
      </p:sp>
      <p:sp>
        <p:nvSpPr>
          <p:cNvPr id="37895" name="ZoneTexte 15"/>
          <p:cNvSpPr txBox="1">
            <a:spLocks noChangeArrowheads="1"/>
          </p:cNvSpPr>
          <p:nvPr/>
        </p:nvSpPr>
        <p:spPr bwMode="auto">
          <a:xfrm>
            <a:off x="6022649" y="6075871"/>
            <a:ext cx="31197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fr-FR" sz="2000" dirty="0">
                <a:solidFill>
                  <a:srgbClr val="0000FF"/>
                </a:solidFill>
                <a:latin typeface="Arial" charset="0"/>
                <a:cs typeface="Arial" charset="0"/>
              </a:rPr>
              <a:t>Les blocs sont juxtaposés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5070925" y="5457418"/>
            <a:ext cx="4044697" cy="707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Chaque thread du bloc </a:t>
            </a:r>
            <a:r>
              <a:rPr lang="fr-FR" sz="2000" dirty="0">
                <a:latin typeface="Arial" pitchFamily="34" charset="0"/>
                <a:cs typeface="Arial" pitchFamily="34" charset="0"/>
              </a:rPr>
              <a:t>a fini de charger une donnée en </a:t>
            </a:r>
            <a:r>
              <a:rPr lang="fr-FR" sz="2000" i="1" dirty="0" err="1">
                <a:latin typeface="Arial" pitchFamily="34" charset="0"/>
                <a:cs typeface="Arial" pitchFamily="34" charset="0"/>
              </a:rPr>
              <a:t>shm</a:t>
            </a:r>
            <a:endParaRPr lang="fr-FR" sz="2000" i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" name="Connecteur droit avec flèche 2"/>
          <p:cNvCxnSpPr>
            <a:stCxn id="14" idx="1"/>
          </p:cNvCxnSpPr>
          <p:nvPr/>
        </p:nvCxnSpPr>
        <p:spPr bwMode="auto">
          <a:xfrm flipH="1">
            <a:off x="4527550" y="5811361"/>
            <a:ext cx="54337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" name="Groupe 4"/>
          <p:cNvGrpSpPr/>
          <p:nvPr/>
        </p:nvGrpSpPr>
        <p:grpSpPr>
          <a:xfrm>
            <a:off x="4411663" y="6424613"/>
            <a:ext cx="4646612" cy="349250"/>
            <a:chOff x="4411663" y="6424613"/>
            <a:chExt cx="4646612" cy="34925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4414838" y="6424613"/>
              <a:ext cx="4643437" cy="3492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grpSp>
          <p:nvGrpSpPr>
            <p:cNvPr id="4" name="Groupe 3"/>
            <p:cNvGrpSpPr/>
            <p:nvPr/>
          </p:nvGrpSpPr>
          <p:grpSpPr>
            <a:xfrm>
              <a:off x="4411663" y="6486525"/>
              <a:ext cx="4646612" cy="204788"/>
              <a:chOff x="4411663" y="6486525"/>
              <a:chExt cx="4646612" cy="204788"/>
            </a:xfrm>
          </p:grpSpPr>
          <p:sp>
            <p:nvSpPr>
              <p:cNvPr id="25" name="Rectangle 24"/>
              <p:cNvSpPr/>
              <p:nvPr/>
            </p:nvSpPr>
            <p:spPr bwMode="auto">
              <a:xfrm>
                <a:off x="4527550" y="6486525"/>
                <a:ext cx="4414838" cy="2047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2" name="Rectangle 1"/>
              <p:cNvSpPr/>
              <p:nvPr/>
            </p:nvSpPr>
            <p:spPr bwMode="auto">
              <a:xfrm>
                <a:off x="4411663" y="6486525"/>
                <a:ext cx="115887" cy="204788"/>
              </a:xfrm>
              <a:prstGeom prst="rect">
                <a:avLst/>
              </a:prstGeom>
              <a:pattFill prst="wdUpDiag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 bwMode="auto">
              <a:xfrm>
                <a:off x="8942388" y="6486525"/>
                <a:ext cx="115887" cy="204788"/>
              </a:xfrm>
              <a:prstGeom prst="rect">
                <a:avLst/>
              </a:prstGeom>
              <a:pattFill prst="wdUpDiag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7899" name="Rectangle 13"/>
            <p:cNvSpPr>
              <a:spLocks noChangeArrowheads="1"/>
            </p:cNvSpPr>
            <p:nvPr/>
          </p:nvSpPr>
          <p:spPr bwMode="auto">
            <a:xfrm>
              <a:off x="4411663" y="6453918"/>
              <a:ext cx="1590110" cy="286796"/>
            </a:xfrm>
            <a:prstGeom prst="rect">
              <a:avLst/>
            </a:prstGeom>
            <a:noFill/>
            <a:ln w="28575" algn="ctr">
              <a:solidFill>
                <a:srgbClr val="FF99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7900" name="Rectangle 15"/>
            <p:cNvSpPr>
              <a:spLocks noChangeArrowheads="1"/>
            </p:cNvSpPr>
            <p:nvPr/>
          </p:nvSpPr>
          <p:spPr bwMode="auto">
            <a:xfrm>
              <a:off x="7455391" y="6464745"/>
              <a:ext cx="1583834" cy="276992"/>
            </a:xfrm>
            <a:prstGeom prst="rect">
              <a:avLst/>
            </a:prstGeom>
            <a:noFill/>
            <a:ln w="28575" algn="ctr">
              <a:solidFill>
                <a:srgbClr val="FF99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7901" name="Rectangle 14"/>
            <p:cNvSpPr>
              <a:spLocks noChangeArrowheads="1"/>
            </p:cNvSpPr>
            <p:nvPr/>
          </p:nvSpPr>
          <p:spPr bwMode="auto">
            <a:xfrm>
              <a:off x="5994948" y="6456722"/>
              <a:ext cx="1460443" cy="276992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255695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3563888" y="3800135"/>
            <a:ext cx="1685537" cy="272934"/>
          </a:xfrm>
          <a:prstGeom prst="rect">
            <a:avLst/>
          </a:prstGeom>
          <a:solidFill>
            <a:srgbClr val="FFCCCC"/>
          </a:solidFill>
          <a:ln w="28575" algn="ctr">
            <a:solidFill>
              <a:srgbClr val="FF33CC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fr-FR">
              <a:latin typeface="Arial" pitchFamily="34" charset="0"/>
              <a:cs typeface="Arial" pitchFamily="34" charset="0"/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0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dirty="0" err="1"/>
              <a:t>Prog</a:t>
            </a:r>
            <a:r>
              <a:rPr lang="fr-FR" sz="2000" dirty="0"/>
              <a:t>. CUDA synchrone avec la </a:t>
            </a:r>
            <a:r>
              <a:rPr lang="fr-FR" sz="2000" i="1" dirty="0" err="1"/>
              <a:t>shared</a:t>
            </a:r>
            <a:r>
              <a:rPr lang="fr-FR" sz="2000" i="1" dirty="0"/>
              <a:t> memory </a:t>
            </a:r>
            <a:br>
              <a:rPr lang="fr-FR" sz="2000" dirty="0"/>
            </a:br>
            <a:r>
              <a:rPr lang="fr-FR" sz="3800" dirty="0"/>
              <a:t>3 – Moyenne glissante &amp; blocs juxtaposés</a:t>
            </a:r>
            <a:endParaRPr lang="fr-FR" sz="3800" i="1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373774" y="1412776"/>
            <a:ext cx="855875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Objectif : </a:t>
            </a:r>
            <a:r>
              <a:rPr lang="fr-FR" sz="2000" dirty="0">
                <a:latin typeface="Arial" charset="0"/>
                <a:cs typeface="Arial" charset="0"/>
              </a:rPr>
              <a:t>accélérer les accès répétés à une même donnée,</a:t>
            </a:r>
          </a:p>
          <a:p>
            <a:pPr algn="l"/>
            <a:r>
              <a:rPr lang="fr-FR" sz="2000" dirty="0">
                <a:latin typeface="Arial" charset="0"/>
                <a:ea typeface="Arial Unicode MS" pitchFamily="34" charset="-128"/>
                <a:cs typeface="Arial" charset="0"/>
              </a:rPr>
              <a:t>               et </a:t>
            </a:r>
            <a:r>
              <a:rPr lang="fr-FR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ramener chaque donnée en </a:t>
            </a:r>
            <a:r>
              <a:rPr lang="fr-FR" sz="2000" i="1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shared</a:t>
            </a:r>
            <a:r>
              <a:rPr lang="fr-FR" sz="2000" i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memory  </a:t>
            </a:r>
            <a:r>
              <a:rPr lang="fr-FR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(une seule fois)</a:t>
            </a: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1907713" y="3803852"/>
            <a:ext cx="1648383" cy="276992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99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fr-FR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Connecteur droit 4"/>
          <p:cNvCxnSpPr/>
          <p:nvPr/>
        </p:nvCxnSpPr>
        <p:spPr bwMode="auto">
          <a:xfrm>
            <a:off x="3419872" y="3429000"/>
            <a:ext cx="0" cy="7920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Connecteur droit 32"/>
          <p:cNvCxnSpPr/>
          <p:nvPr/>
        </p:nvCxnSpPr>
        <p:spPr bwMode="auto">
          <a:xfrm>
            <a:off x="3563888" y="3429000"/>
            <a:ext cx="0" cy="7920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Connecteur droit 33"/>
          <p:cNvCxnSpPr/>
          <p:nvPr/>
        </p:nvCxnSpPr>
        <p:spPr bwMode="auto">
          <a:xfrm>
            <a:off x="3275856" y="3429000"/>
            <a:ext cx="0" cy="7920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ZoneTexte 6"/>
          <p:cNvSpPr txBox="1"/>
          <p:nvPr/>
        </p:nvSpPr>
        <p:spPr>
          <a:xfrm>
            <a:off x="-44527" y="550794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InGPU</a:t>
            </a:r>
            <a:endParaRPr lang="fr-F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-1" y="5816054"/>
            <a:ext cx="9143999" cy="4932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Rectangle 7"/>
          <p:cNvSpPr/>
          <p:nvPr/>
        </p:nvSpPr>
        <p:spPr bwMode="auto">
          <a:xfrm>
            <a:off x="1904996" y="4941168"/>
            <a:ext cx="1683638" cy="287789"/>
          </a:xfrm>
          <a:prstGeom prst="rect">
            <a:avLst/>
          </a:prstGeom>
          <a:solidFill>
            <a:srgbClr val="CC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3594618" y="4940925"/>
            <a:ext cx="1654807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811527" y="475625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dirty="0" err="1">
                <a:latin typeface="Arial" pitchFamily="34" charset="0"/>
                <a:cs typeface="Arial" pitchFamily="34" charset="0"/>
              </a:rPr>
              <a:t>Shm</a:t>
            </a:r>
            <a:r>
              <a:rPr lang="fr-FR" sz="1800" b="1" dirty="0">
                <a:latin typeface="Arial" pitchFamily="34" charset="0"/>
                <a:cs typeface="Arial" pitchFamily="34" charset="0"/>
              </a:rPr>
              <a:t> x</a:t>
            </a:r>
          </a:p>
        </p:txBody>
      </p:sp>
      <p:sp>
        <p:nvSpPr>
          <p:cNvPr id="67" name="ZoneTexte 66"/>
          <p:cNvSpPr txBox="1"/>
          <p:nvPr/>
        </p:nvSpPr>
        <p:spPr>
          <a:xfrm>
            <a:off x="5318486" y="475625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dirty="0" err="1">
                <a:latin typeface="Arial" pitchFamily="34" charset="0"/>
                <a:cs typeface="Arial" pitchFamily="34" charset="0"/>
              </a:rPr>
              <a:t>Shm</a:t>
            </a:r>
            <a:r>
              <a:rPr lang="fr-FR" sz="1800" b="1" dirty="0">
                <a:latin typeface="Arial" pitchFamily="34" charset="0"/>
                <a:cs typeface="Arial" pitchFamily="34" charset="0"/>
              </a:rPr>
              <a:t> y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1979712" y="3938576"/>
            <a:ext cx="302838" cy="1102868"/>
            <a:chOff x="1983636" y="3938576"/>
            <a:chExt cx="302838" cy="1102868"/>
          </a:xfrm>
        </p:grpSpPr>
        <p:cxnSp>
          <p:nvCxnSpPr>
            <p:cNvPr id="56" name="Connecteur droit avec flèche 55"/>
            <p:cNvCxnSpPr/>
            <p:nvPr/>
          </p:nvCxnSpPr>
          <p:spPr bwMode="auto">
            <a:xfrm flipV="1">
              <a:off x="1983636" y="3938576"/>
              <a:ext cx="148476" cy="107460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2" name="Connecteur droit avec flèche 71"/>
            <p:cNvCxnSpPr/>
            <p:nvPr/>
          </p:nvCxnSpPr>
          <p:spPr bwMode="auto">
            <a:xfrm flipH="1" flipV="1">
              <a:off x="2136036" y="3966842"/>
              <a:ext cx="150438" cy="107460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4" name="Connecteur droit avec flèche 73"/>
            <p:cNvCxnSpPr/>
            <p:nvPr/>
          </p:nvCxnSpPr>
          <p:spPr bwMode="auto">
            <a:xfrm flipV="1">
              <a:off x="2132112" y="3938576"/>
              <a:ext cx="0" cy="107460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83" name="Connecteur droit 82"/>
          <p:cNvCxnSpPr/>
          <p:nvPr/>
        </p:nvCxnSpPr>
        <p:spPr bwMode="auto">
          <a:xfrm>
            <a:off x="2051720" y="3429000"/>
            <a:ext cx="0" cy="7920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Connecteur droit 83"/>
          <p:cNvCxnSpPr/>
          <p:nvPr/>
        </p:nvCxnSpPr>
        <p:spPr bwMode="auto">
          <a:xfrm>
            <a:off x="2204120" y="3429000"/>
            <a:ext cx="0" cy="7920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Connecteur droit 84"/>
          <p:cNvCxnSpPr/>
          <p:nvPr/>
        </p:nvCxnSpPr>
        <p:spPr bwMode="auto">
          <a:xfrm>
            <a:off x="1907704" y="3429000"/>
            <a:ext cx="0" cy="7920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1" name="Groupe 20"/>
          <p:cNvGrpSpPr/>
          <p:nvPr/>
        </p:nvGrpSpPr>
        <p:grpSpPr>
          <a:xfrm>
            <a:off x="2132112" y="2708920"/>
            <a:ext cx="1215752" cy="1225653"/>
            <a:chOff x="2132112" y="2708920"/>
            <a:chExt cx="1215752" cy="1225653"/>
          </a:xfrm>
        </p:grpSpPr>
        <p:cxnSp>
          <p:nvCxnSpPr>
            <p:cNvPr id="39943" name="Connecteur droit avec flèche 39942"/>
            <p:cNvCxnSpPr/>
            <p:nvPr/>
          </p:nvCxnSpPr>
          <p:spPr bwMode="auto">
            <a:xfrm flipH="1" flipV="1">
              <a:off x="2132112" y="2708922"/>
              <a:ext cx="1962" cy="122565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8" name="Connecteur droit avec flèche 87"/>
            <p:cNvCxnSpPr/>
            <p:nvPr/>
          </p:nvCxnSpPr>
          <p:spPr bwMode="auto">
            <a:xfrm flipH="1" flipV="1">
              <a:off x="3345902" y="2708920"/>
              <a:ext cx="1962" cy="122565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06" name="ZoneTexte 105"/>
          <p:cNvSpPr txBox="1"/>
          <p:nvPr/>
        </p:nvSpPr>
        <p:spPr>
          <a:xfrm>
            <a:off x="-75482" y="2636912"/>
            <a:ext cx="1082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OutGPU</a:t>
            </a:r>
            <a:endParaRPr lang="fr-F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ZoneTexte 113"/>
          <p:cNvSpPr txBox="1"/>
          <p:nvPr/>
        </p:nvSpPr>
        <p:spPr>
          <a:xfrm>
            <a:off x="5292080" y="3555871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800" b="1" dirty="0">
                <a:latin typeface="Arial" pitchFamily="34" charset="0"/>
                <a:cs typeface="Arial" pitchFamily="34" charset="0"/>
              </a:rPr>
              <a:t>Calculs</a:t>
            </a:r>
          </a:p>
          <a:p>
            <a:pPr algn="l"/>
            <a:r>
              <a:rPr lang="fr-FR" sz="1800" b="1" dirty="0">
                <a:latin typeface="Arial" pitchFamily="34" charset="0"/>
                <a:cs typeface="Arial" pitchFamily="34" charset="0"/>
              </a:rPr>
              <a:t>Bloc y</a:t>
            </a:r>
          </a:p>
        </p:txBody>
      </p:sp>
      <p:sp>
        <p:nvSpPr>
          <p:cNvPr id="118" name="ZoneTexte 117"/>
          <p:cNvSpPr txBox="1"/>
          <p:nvPr/>
        </p:nvSpPr>
        <p:spPr>
          <a:xfrm>
            <a:off x="669736" y="3561665"/>
            <a:ext cx="1005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800" b="1" dirty="0">
                <a:latin typeface="Arial" pitchFamily="34" charset="0"/>
                <a:cs typeface="Arial" pitchFamily="34" charset="0"/>
              </a:rPr>
              <a:t>Calculs</a:t>
            </a:r>
          </a:p>
          <a:p>
            <a:pPr algn="r"/>
            <a:r>
              <a:rPr lang="fr-FR" sz="1800" b="1" dirty="0">
                <a:latin typeface="Arial" pitchFamily="34" charset="0"/>
                <a:cs typeface="Arial" pitchFamily="34" charset="0"/>
              </a:rPr>
              <a:t>Bloc x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659651" y="5147657"/>
            <a:ext cx="1095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Mise en </a:t>
            </a:r>
          </a:p>
          <a:p>
            <a:r>
              <a:rPr lang="fr-FR" sz="1800" b="1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</a:p>
        </p:txBody>
      </p:sp>
      <p:sp>
        <p:nvSpPr>
          <p:cNvPr id="115" name="Text Box 3"/>
          <p:cNvSpPr txBox="1">
            <a:spLocks noChangeArrowheads="1"/>
          </p:cNvSpPr>
          <p:nvPr/>
        </p:nvSpPr>
        <p:spPr bwMode="auto">
          <a:xfrm>
            <a:off x="0" y="1035050"/>
            <a:ext cx="82413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2000" b="1" dirty="0" err="1">
                <a:latin typeface="Arial" charset="0"/>
                <a:cs typeface="Arial" charset="0"/>
              </a:rPr>
              <a:t>Kernel</a:t>
            </a:r>
            <a:r>
              <a:rPr lang="fr-FR" sz="2000" b="1" dirty="0">
                <a:latin typeface="Arial" charset="0"/>
                <a:cs typeface="Arial" charset="0"/>
              </a:rPr>
              <a:t> utilisant la mémoire </a:t>
            </a:r>
            <a:r>
              <a:rPr lang="fr-FR" sz="2000" b="1" i="1" dirty="0" err="1">
                <a:latin typeface="Arial" charset="0"/>
                <a:cs typeface="Arial" charset="0"/>
              </a:rPr>
              <a:t>shared</a:t>
            </a:r>
            <a:r>
              <a:rPr lang="fr-FR" sz="2000" b="1" i="1" dirty="0">
                <a:latin typeface="Arial" charset="0"/>
                <a:cs typeface="Arial" charset="0"/>
              </a:rPr>
              <a:t> </a:t>
            </a:r>
            <a:r>
              <a:rPr lang="fr-FR" sz="2000" b="1" dirty="0">
                <a:latin typeface="Arial" charset="0"/>
                <a:cs typeface="Arial" charset="0"/>
              </a:rPr>
              <a:t>et partageant les données – v1 </a:t>
            </a:r>
          </a:p>
        </p:txBody>
      </p:sp>
      <p:cxnSp>
        <p:nvCxnSpPr>
          <p:cNvPr id="120" name="Connecteur droit 119"/>
          <p:cNvCxnSpPr/>
          <p:nvPr/>
        </p:nvCxnSpPr>
        <p:spPr bwMode="auto">
          <a:xfrm>
            <a:off x="3707904" y="3430874"/>
            <a:ext cx="0" cy="7920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Connecteur droit 120"/>
          <p:cNvCxnSpPr/>
          <p:nvPr/>
        </p:nvCxnSpPr>
        <p:spPr bwMode="auto">
          <a:xfrm>
            <a:off x="3887467" y="3429000"/>
            <a:ext cx="0" cy="7920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Connecteur droit 131"/>
          <p:cNvCxnSpPr/>
          <p:nvPr/>
        </p:nvCxnSpPr>
        <p:spPr bwMode="auto">
          <a:xfrm>
            <a:off x="4932040" y="3429000"/>
            <a:ext cx="0" cy="7920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Connecteur droit 132"/>
          <p:cNvCxnSpPr/>
          <p:nvPr/>
        </p:nvCxnSpPr>
        <p:spPr bwMode="auto">
          <a:xfrm>
            <a:off x="5105409" y="3430874"/>
            <a:ext cx="0" cy="7920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Connecteur droit 133"/>
          <p:cNvCxnSpPr/>
          <p:nvPr/>
        </p:nvCxnSpPr>
        <p:spPr bwMode="auto">
          <a:xfrm>
            <a:off x="5249425" y="3429000"/>
            <a:ext cx="0" cy="7920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oupe 8"/>
          <p:cNvGrpSpPr/>
          <p:nvPr/>
        </p:nvGrpSpPr>
        <p:grpSpPr>
          <a:xfrm>
            <a:off x="12986" y="2504131"/>
            <a:ext cx="9131014" cy="199158"/>
            <a:chOff x="12986" y="2504131"/>
            <a:chExt cx="9131014" cy="19915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79511" y="2504132"/>
              <a:ext cx="8784977" cy="19915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39951" name="Rectangle 39950"/>
            <p:cNvSpPr/>
            <p:nvPr/>
          </p:nvSpPr>
          <p:spPr bwMode="auto">
            <a:xfrm>
              <a:off x="1904995" y="2504132"/>
              <a:ext cx="1651091" cy="199157"/>
            </a:xfrm>
            <a:prstGeom prst="rect">
              <a:avLst/>
            </a:prstGeom>
            <a:solidFill>
              <a:srgbClr val="CCFF6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3544291" y="2517539"/>
              <a:ext cx="1651091" cy="18575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" name="Rectangle 2"/>
            <p:cNvSpPr/>
            <p:nvPr/>
          </p:nvSpPr>
          <p:spPr bwMode="auto">
            <a:xfrm>
              <a:off x="8964488" y="2504131"/>
              <a:ext cx="179512" cy="199157"/>
            </a:xfrm>
            <a:prstGeom prst="rect">
              <a:avLst/>
            </a:prstGeom>
            <a:pattFill prst="wdUpDiag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" name="Rectangle 144"/>
            <p:cNvSpPr/>
            <p:nvPr/>
          </p:nvSpPr>
          <p:spPr bwMode="auto">
            <a:xfrm>
              <a:off x="12986" y="2504132"/>
              <a:ext cx="166525" cy="199156"/>
            </a:xfrm>
            <a:prstGeom prst="rect">
              <a:avLst/>
            </a:prstGeom>
            <a:pattFill prst="wdUpDiag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46" name="Groupe 145"/>
          <p:cNvGrpSpPr/>
          <p:nvPr/>
        </p:nvGrpSpPr>
        <p:grpSpPr>
          <a:xfrm>
            <a:off x="3226383" y="3940444"/>
            <a:ext cx="302838" cy="1102868"/>
            <a:chOff x="1983636" y="3938576"/>
            <a:chExt cx="302838" cy="1102868"/>
          </a:xfrm>
        </p:grpSpPr>
        <p:cxnSp>
          <p:nvCxnSpPr>
            <p:cNvPr id="147" name="Connecteur droit avec flèche 146"/>
            <p:cNvCxnSpPr/>
            <p:nvPr/>
          </p:nvCxnSpPr>
          <p:spPr bwMode="auto">
            <a:xfrm flipV="1">
              <a:off x="1983636" y="3938576"/>
              <a:ext cx="148476" cy="107460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8" name="Connecteur droit avec flèche 147"/>
            <p:cNvCxnSpPr/>
            <p:nvPr/>
          </p:nvCxnSpPr>
          <p:spPr bwMode="auto">
            <a:xfrm flipH="1" flipV="1">
              <a:off x="2136036" y="3966842"/>
              <a:ext cx="150438" cy="107460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9" name="Connecteur droit avec flèche 148"/>
            <p:cNvCxnSpPr/>
            <p:nvPr/>
          </p:nvCxnSpPr>
          <p:spPr bwMode="auto">
            <a:xfrm flipV="1">
              <a:off x="2132112" y="3938576"/>
              <a:ext cx="0" cy="107460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57" name="Groupe 156"/>
          <p:cNvGrpSpPr/>
          <p:nvPr/>
        </p:nvGrpSpPr>
        <p:grpSpPr>
          <a:xfrm>
            <a:off x="2143618" y="3946653"/>
            <a:ext cx="302838" cy="1102868"/>
            <a:chOff x="1983636" y="3938576"/>
            <a:chExt cx="302838" cy="1102868"/>
          </a:xfrm>
        </p:grpSpPr>
        <p:cxnSp>
          <p:nvCxnSpPr>
            <p:cNvPr id="158" name="Connecteur droit avec flèche 157"/>
            <p:cNvCxnSpPr/>
            <p:nvPr/>
          </p:nvCxnSpPr>
          <p:spPr bwMode="auto">
            <a:xfrm flipV="1">
              <a:off x="1983636" y="3938576"/>
              <a:ext cx="148476" cy="107460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9" name="Connecteur droit avec flèche 158"/>
            <p:cNvCxnSpPr/>
            <p:nvPr/>
          </p:nvCxnSpPr>
          <p:spPr bwMode="auto">
            <a:xfrm flipH="1" flipV="1">
              <a:off x="2136036" y="3966842"/>
              <a:ext cx="150438" cy="107460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0" name="Connecteur droit avec flèche 159"/>
            <p:cNvCxnSpPr/>
            <p:nvPr/>
          </p:nvCxnSpPr>
          <p:spPr bwMode="auto">
            <a:xfrm flipV="1">
              <a:off x="2132112" y="3938576"/>
              <a:ext cx="0" cy="107460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61" name="Groupe 160"/>
          <p:cNvGrpSpPr/>
          <p:nvPr/>
        </p:nvGrpSpPr>
        <p:grpSpPr>
          <a:xfrm>
            <a:off x="3066875" y="3931806"/>
            <a:ext cx="302838" cy="1102868"/>
            <a:chOff x="1983636" y="3938576"/>
            <a:chExt cx="302838" cy="1102868"/>
          </a:xfrm>
        </p:grpSpPr>
        <p:cxnSp>
          <p:nvCxnSpPr>
            <p:cNvPr id="162" name="Connecteur droit avec flèche 161"/>
            <p:cNvCxnSpPr/>
            <p:nvPr/>
          </p:nvCxnSpPr>
          <p:spPr bwMode="auto">
            <a:xfrm flipV="1">
              <a:off x="1983636" y="3938576"/>
              <a:ext cx="148476" cy="107460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3" name="Connecteur droit avec flèche 162"/>
            <p:cNvCxnSpPr/>
            <p:nvPr/>
          </p:nvCxnSpPr>
          <p:spPr bwMode="auto">
            <a:xfrm flipH="1" flipV="1">
              <a:off x="2136036" y="3966842"/>
              <a:ext cx="150438" cy="107460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4" name="Connecteur droit avec flèche 163"/>
            <p:cNvCxnSpPr/>
            <p:nvPr/>
          </p:nvCxnSpPr>
          <p:spPr bwMode="auto">
            <a:xfrm flipV="1">
              <a:off x="2132112" y="3938576"/>
              <a:ext cx="0" cy="107460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165" name="Connecteur droit avec flèche 164"/>
          <p:cNvCxnSpPr/>
          <p:nvPr/>
        </p:nvCxnSpPr>
        <p:spPr bwMode="auto">
          <a:xfrm flipH="1" flipV="1">
            <a:off x="2284302" y="2704867"/>
            <a:ext cx="1962" cy="122565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6" name="Connecteur droit avec flèche 165"/>
          <p:cNvCxnSpPr/>
          <p:nvPr/>
        </p:nvCxnSpPr>
        <p:spPr bwMode="auto">
          <a:xfrm flipH="1" flipV="1">
            <a:off x="3206578" y="2703289"/>
            <a:ext cx="1962" cy="122565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9941" name="Groupe 39940"/>
          <p:cNvGrpSpPr/>
          <p:nvPr/>
        </p:nvGrpSpPr>
        <p:grpSpPr>
          <a:xfrm>
            <a:off x="1979712" y="5085184"/>
            <a:ext cx="1547441" cy="839499"/>
            <a:chOff x="1979712" y="5085184"/>
            <a:chExt cx="1547441" cy="839499"/>
          </a:xfrm>
        </p:grpSpPr>
        <p:cxnSp>
          <p:nvCxnSpPr>
            <p:cNvPr id="41" name="Connecteur droit avec flèche 40"/>
            <p:cNvCxnSpPr/>
            <p:nvPr/>
          </p:nvCxnSpPr>
          <p:spPr bwMode="auto">
            <a:xfrm flipH="1" flipV="1">
              <a:off x="1979712" y="5085184"/>
              <a:ext cx="3924" cy="8334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2" name="Connecteur droit avec flèche 41"/>
            <p:cNvCxnSpPr/>
            <p:nvPr/>
          </p:nvCxnSpPr>
          <p:spPr bwMode="auto">
            <a:xfrm flipH="1" flipV="1">
              <a:off x="2123728" y="5085184"/>
              <a:ext cx="3924" cy="8334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3" name="Connecteur droit avec flèche 42"/>
            <p:cNvCxnSpPr/>
            <p:nvPr/>
          </p:nvCxnSpPr>
          <p:spPr bwMode="auto">
            <a:xfrm flipH="1" flipV="1">
              <a:off x="3218429" y="5085184"/>
              <a:ext cx="3924" cy="8334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4" name="Connecteur droit avec flèche 43"/>
            <p:cNvCxnSpPr/>
            <p:nvPr/>
          </p:nvCxnSpPr>
          <p:spPr bwMode="auto">
            <a:xfrm flipH="1" flipV="1">
              <a:off x="3370829" y="5085184"/>
              <a:ext cx="3924" cy="8334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5" name="Connecteur droit avec flèche 44"/>
            <p:cNvCxnSpPr/>
            <p:nvPr/>
          </p:nvCxnSpPr>
          <p:spPr bwMode="auto">
            <a:xfrm flipH="1" flipV="1">
              <a:off x="3523229" y="5085184"/>
              <a:ext cx="3924" cy="8334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3" name="Connecteur droit avec flèche 112"/>
            <p:cNvCxnSpPr/>
            <p:nvPr/>
          </p:nvCxnSpPr>
          <p:spPr bwMode="auto">
            <a:xfrm flipH="1" flipV="1">
              <a:off x="2279585" y="5085184"/>
              <a:ext cx="3924" cy="8334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7" name="Connecteur droit avec flèche 166"/>
            <p:cNvCxnSpPr/>
            <p:nvPr/>
          </p:nvCxnSpPr>
          <p:spPr bwMode="auto">
            <a:xfrm flipH="1" flipV="1">
              <a:off x="2432943" y="5085184"/>
              <a:ext cx="3924" cy="8334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8" name="Connecteur droit avec flèche 167"/>
            <p:cNvCxnSpPr/>
            <p:nvPr/>
          </p:nvCxnSpPr>
          <p:spPr bwMode="auto">
            <a:xfrm flipH="1" flipV="1">
              <a:off x="3066875" y="5091196"/>
              <a:ext cx="3924" cy="8334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46743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7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75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75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75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75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3563888" y="3800135"/>
            <a:ext cx="1685537" cy="272934"/>
          </a:xfrm>
          <a:prstGeom prst="rect">
            <a:avLst/>
          </a:prstGeom>
          <a:solidFill>
            <a:srgbClr val="FFCCCC"/>
          </a:solidFill>
          <a:ln w="28575" algn="ctr">
            <a:solidFill>
              <a:srgbClr val="FF33CC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fr-FR">
              <a:latin typeface="Arial" pitchFamily="34" charset="0"/>
              <a:cs typeface="Arial" pitchFamily="34" charset="0"/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0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dirty="0" err="1"/>
              <a:t>Prog</a:t>
            </a:r>
            <a:r>
              <a:rPr lang="fr-FR" sz="2000" dirty="0"/>
              <a:t>. CUDA synchrone avec la </a:t>
            </a:r>
            <a:r>
              <a:rPr lang="fr-FR" sz="2000" i="1" dirty="0" err="1"/>
              <a:t>shared</a:t>
            </a:r>
            <a:r>
              <a:rPr lang="fr-FR" sz="2000" i="1" dirty="0"/>
              <a:t> memory </a:t>
            </a:r>
            <a:br>
              <a:rPr lang="fr-FR" sz="2000" dirty="0"/>
            </a:br>
            <a:r>
              <a:rPr lang="fr-FR" sz="3800" dirty="0"/>
              <a:t>3 – Moyenne glissante &amp; blocs juxtaposés</a:t>
            </a:r>
            <a:endParaRPr lang="fr-FR" sz="3800" i="1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373774" y="1412776"/>
            <a:ext cx="855875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Objectif : </a:t>
            </a:r>
            <a:r>
              <a:rPr lang="fr-FR" sz="2000" dirty="0">
                <a:latin typeface="Arial" charset="0"/>
                <a:cs typeface="Arial" charset="0"/>
              </a:rPr>
              <a:t>accélérer les accès répétés à une même donnée,</a:t>
            </a:r>
          </a:p>
          <a:p>
            <a:pPr algn="l"/>
            <a:r>
              <a:rPr lang="fr-FR" sz="2000" dirty="0">
                <a:latin typeface="Arial" charset="0"/>
                <a:ea typeface="Arial Unicode MS" pitchFamily="34" charset="-128"/>
                <a:cs typeface="Arial" charset="0"/>
              </a:rPr>
              <a:t>               et </a:t>
            </a:r>
            <a:r>
              <a:rPr lang="fr-FR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ramener chaque donnée en </a:t>
            </a:r>
            <a:r>
              <a:rPr lang="fr-FR" sz="2000" i="1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shared</a:t>
            </a:r>
            <a:r>
              <a:rPr lang="fr-FR" sz="2000" i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memory  </a:t>
            </a:r>
            <a:r>
              <a:rPr lang="fr-FR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(une seule fois)</a:t>
            </a: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1907713" y="3803852"/>
            <a:ext cx="1648383" cy="276992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99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fr-FR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Connecteur droit 4"/>
          <p:cNvCxnSpPr/>
          <p:nvPr/>
        </p:nvCxnSpPr>
        <p:spPr bwMode="auto">
          <a:xfrm>
            <a:off x="3419872" y="3429000"/>
            <a:ext cx="0" cy="7920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Connecteur droit 32"/>
          <p:cNvCxnSpPr/>
          <p:nvPr/>
        </p:nvCxnSpPr>
        <p:spPr bwMode="auto">
          <a:xfrm>
            <a:off x="3563888" y="3429000"/>
            <a:ext cx="0" cy="7920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Connecteur droit 33"/>
          <p:cNvCxnSpPr/>
          <p:nvPr/>
        </p:nvCxnSpPr>
        <p:spPr bwMode="auto">
          <a:xfrm>
            <a:off x="3275856" y="3429000"/>
            <a:ext cx="0" cy="7920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ZoneTexte 6"/>
          <p:cNvSpPr txBox="1"/>
          <p:nvPr/>
        </p:nvSpPr>
        <p:spPr>
          <a:xfrm>
            <a:off x="-44527" y="550794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InGPU</a:t>
            </a:r>
            <a:endParaRPr lang="fr-F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-1" y="5816054"/>
            <a:ext cx="9143999" cy="4932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Rectangle 7"/>
          <p:cNvSpPr/>
          <p:nvPr/>
        </p:nvSpPr>
        <p:spPr bwMode="auto">
          <a:xfrm>
            <a:off x="1904996" y="4941168"/>
            <a:ext cx="1683638" cy="287789"/>
          </a:xfrm>
          <a:prstGeom prst="rect">
            <a:avLst/>
          </a:prstGeom>
          <a:solidFill>
            <a:srgbClr val="CC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3594618" y="4940925"/>
            <a:ext cx="1654807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811527" y="475625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dirty="0" err="1">
                <a:latin typeface="Arial" pitchFamily="34" charset="0"/>
                <a:cs typeface="Arial" pitchFamily="34" charset="0"/>
              </a:rPr>
              <a:t>Shm</a:t>
            </a:r>
            <a:r>
              <a:rPr lang="fr-FR" sz="1800" b="1" dirty="0">
                <a:latin typeface="Arial" pitchFamily="34" charset="0"/>
                <a:cs typeface="Arial" pitchFamily="34" charset="0"/>
              </a:rPr>
              <a:t> x</a:t>
            </a:r>
          </a:p>
        </p:txBody>
      </p:sp>
      <p:sp>
        <p:nvSpPr>
          <p:cNvPr id="67" name="ZoneTexte 66"/>
          <p:cNvSpPr txBox="1"/>
          <p:nvPr/>
        </p:nvSpPr>
        <p:spPr>
          <a:xfrm>
            <a:off x="5318486" y="475625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dirty="0" err="1">
                <a:latin typeface="Arial" pitchFamily="34" charset="0"/>
                <a:cs typeface="Arial" pitchFamily="34" charset="0"/>
              </a:rPr>
              <a:t>Shm</a:t>
            </a:r>
            <a:r>
              <a:rPr lang="fr-FR" sz="1800" b="1" dirty="0">
                <a:latin typeface="Arial" pitchFamily="34" charset="0"/>
                <a:cs typeface="Arial" pitchFamily="34" charset="0"/>
              </a:rPr>
              <a:t> y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1979712" y="3938576"/>
            <a:ext cx="302838" cy="1102868"/>
            <a:chOff x="1983636" y="3938576"/>
            <a:chExt cx="302838" cy="1102868"/>
          </a:xfrm>
        </p:grpSpPr>
        <p:cxnSp>
          <p:nvCxnSpPr>
            <p:cNvPr id="56" name="Connecteur droit avec flèche 55"/>
            <p:cNvCxnSpPr/>
            <p:nvPr/>
          </p:nvCxnSpPr>
          <p:spPr bwMode="auto">
            <a:xfrm flipV="1">
              <a:off x="1983636" y="3938576"/>
              <a:ext cx="148476" cy="107460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2" name="Connecteur droit avec flèche 71"/>
            <p:cNvCxnSpPr/>
            <p:nvPr/>
          </p:nvCxnSpPr>
          <p:spPr bwMode="auto">
            <a:xfrm flipH="1" flipV="1">
              <a:off x="2136036" y="3966842"/>
              <a:ext cx="150438" cy="107460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4" name="Connecteur droit avec flèche 73"/>
            <p:cNvCxnSpPr/>
            <p:nvPr/>
          </p:nvCxnSpPr>
          <p:spPr bwMode="auto">
            <a:xfrm flipV="1">
              <a:off x="2132112" y="3938576"/>
              <a:ext cx="0" cy="107460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83" name="Connecteur droit 82"/>
          <p:cNvCxnSpPr/>
          <p:nvPr/>
        </p:nvCxnSpPr>
        <p:spPr bwMode="auto">
          <a:xfrm>
            <a:off x="2051720" y="3429000"/>
            <a:ext cx="0" cy="7920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Connecteur droit 83"/>
          <p:cNvCxnSpPr/>
          <p:nvPr/>
        </p:nvCxnSpPr>
        <p:spPr bwMode="auto">
          <a:xfrm>
            <a:off x="2204120" y="3429000"/>
            <a:ext cx="0" cy="7920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Connecteur droit 84"/>
          <p:cNvCxnSpPr/>
          <p:nvPr/>
        </p:nvCxnSpPr>
        <p:spPr bwMode="auto">
          <a:xfrm>
            <a:off x="1907704" y="3429000"/>
            <a:ext cx="0" cy="7920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1" name="Groupe 20"/>
          <p:cNvGrpSpPr/>
          <p:nvPr/>
        </p:nvGrpSpPr>
        <p:grpSpPr>
          <a:xfrm>
            <a:off x="2132112" y="2708920"/>
            <a:ext cx="1215752" cy="1225653"/>
            <a:chOff x="2132112" y="2708920"/>
            <a:chExt cx="1215752" cy="1225653"/>
          </a:xfrm>
        </p:grpSpPr>
        <p:cxnSp>
          <p:nvCxnSpPr>
            <p:cNvPr id="39943" name="Connecteur droit avec flèche 39942"/>
            <p:cNvCxnSpPr/>
            <p:nvPr/>
          </p:nvCxnSpPr>
          <p:spPr bwMode="auto">
            <a:xfrm flipH="1" flipV="1">
              <a:off x="2132112" y="2708922"/>
              <a:ext cx="1962" cy="122565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8" name="Connecteur droit avec flèche 87"/>
            <p:cNvCxnSpPr/>
            <p:nvPr/>
          </p:nvCxnSpPr>
          <p:spPr bwMode="auto">
            <a:xfrm flipH="1" flipV="1">
              <a:off x="3345902" y="2708920"/>
              <a:ext cx="1962" cy="122565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06" name="ZoneTexte 105"/>
          <p:cNvSpPr txBox="1"/>
          <p:nvPr/>
        </p:nvSpPr>
        <p:spPr>
          <a:xfrm>
            <a:off x="-75482" y="2636912"/>
            <a:ext cx="1082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OutGPU</a:t>
            </a:r>
            <a:endParaRPr lang="fr-F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ZoneTexte 113"/>
          <p:cNvSpPr txBox="1"/>
          <p:nvPr/>
        </p:nvSpPr>
        <p:spPr>
          <a:xfrm>
            <a:off x="5292080" y="3555871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800" b="1" dirty="0">
                <a:latin typeface="Arial" pitchFamily="34" charset="0"/>
                <a:cs typeface="Arial" pitchFamily="34" charset="0"/>
              </a:rPr>
              <a:t>Calculs</a:t>
            </a:r>
          </a:p>
          <a:p>
            <a:pPr algn="l"/>
            <a:r>
              <a:rPr lang="fr-FR" sz="1800" b="1" dirty="0">
                <a:latin typeface="Arial" pitchFamily="34" charset="0"/>
                <a:cs typeface="Arial" pitchFamily="34" charset="0"/>
              </a:rPr>
              <a:t>Bloc y</a:t>
            </a:r>
          </a:p>
        </p:txBody>
      </p:sp>
      <p:sp>
        <p:nvSpPr>
          <p:cNvPr id="118" name="ZoneTexte 117"/>
          <p:cNvSpPr txBox="1"/>
          <p:nvPr/>
        </p:nvSpPr>
        <p:spPr>
          <a:xfrm>
            <a:off x="669736" y="3561665"/>
            <a:ext cx="1005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800" b="1" dirty="0">
                <a:latin typeface="Arial" pitchFamily="34" charset="0"/>
                <a:cs typeface="Arial" pitchFamily="34" charset="0"/>
              </a:rPr>
              <a:t>Calculs</a:t>
            </a:r>
          </a:p>
          <a:p>
            <a:pPr algn="r"/>
            <a:r>
              <a:rPr lang="fr-FR" sz="1800" b="1" dirty="0">
                <a:latin typeface="Arial" pitchFamily="34" charset="0"/>
                <a:cs typeface="Arial" pitchFamily="34" charset="0"/>
              </a:rPr>
              <a:t>Bloc x</a:t>
            </a:r>
          </a:p>
        </p:txBody>
      </p:sp>
      <p:grpSp>
        <p:nvGrpSpPr>
          <p:cNvPr id="15" name="Groupe 14"/>
          <p:cNvGrpSpPr/>
          <p:nvPr/>
        </p:nvGrpSpPr>
        <p:grpSpPr>
          <a:xfrm>
            <a:off x="1979712" y="5085184"/>
            <a:ext cx="1547441" cy="833487"/>
            <a:chOff x="1979712" y="5085184"/>
            <a:chExt cx="1547441" cy="833487"/>
          </a:xfrm>
        </p:grpSpPr>
        <p:grpSp>
          <p:nvGrpSpPr>
            <p:cNvPr id="11" name="Groupe 10"/>
            <p:cNvGrpSpPr/>
            <p:nvPr/>
          </p:nvGrpSpPr>
          <p:grpSpPr>
            <a:xfrm>
              <a:off x="1979712" y="5085184"/>
              <a:ext cx="1547441" cy="833487"/>
              <a:chOff x="1979712" y="5013176"/>
              <a:chExt cx="1547441" cy="1193527"/>
            </a:xfrm>
          </p:grpSpPr>
          <p:cxnSp>
            <p:nvCxnSpPr>
              <p:cNvPr id="41" name="Connecteur droit avec flèche 40"/>
              <p:cNvCxnSpPr/>
              <p:nvPr/>
            </p:nvCxnSpPr>
            <p:spPr bwMode="auto">
              <a:xfrm flipH="1" flipV="1">
                <a:off x="1979712" y="5013176"/>
                <a:ext cx="3924" cy="119352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2" name="Connecteur droit avec flèche 41"/>
              <p:cNvCxnSpPr/>
              <p:nvPr/>
            </p:nvCxnSpPr>
            <p:spPr bwMode="auto">
              <a:xfrm flipH="1" flipV="1">
                <a:off x="2123728" y="5013176"/>
                <a:ext cx="3924" cy="119352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3" name="Connecteur droit avec flèche 42"/>
              <p:cNvCxnSpPr/>
              <p:nvPr/>
            </p:nvCxnSpPr>
            <p:spPr bwMode="auto">
              <a:xfrm flipH="1" flipV="1">
                <a:off x="3218429" y="5013176"/>
                <a:ext cx="3924" cy="119352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4" name="Connecteur droit avec flèche 43"/>
              <p:cNvCxnSpPr/>
              <p:nvPr/>
            </p:nvCxnSpPr>
            <p:spPr bwMode="auto">
              <a:xfrm flipH="1" flipV="1">
                <a:off x="3370829" y="5013176"/>
                <a:ext cx="3924" cy="119352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5" name="Connecteur droit avec flèche 44"/>
              <p:cNvCxnSpPr/>
              <p:nvPr/>
            </p:nvCxnSpPr>
            <p:spPr bwMode="auto">
              <a:xfrm flipH="1" flipV="1">
                <a:off x="3523229" y="5013176"/>
                <a:ext cx="3924" cy="119352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cxnSp>
          <p:nvCxnSpPr>
            <p:cNvPr id="113" name="Connecteur droit avec flèche 112"/>
            <p:cNvCxnSpPr/>
            <p:nvPr/>
          </p:nvCxnSpPr>
          <p:spPr bwMode="auto">
            <a:xfrm flipH="1" flipV="1">
              <a:off x="2267744" y="5085184"/>
              <a:ext cx="3924" cy="8334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" name="ZoneTexte 3"/>
          <p:cNvSpPr txBox="1"/>
          <p:nvPr/>
        </p:nvSpPr>
        <p:spPr>
          <a:xfrm>
            <a:off x="659651" y="5147657"/>
            <a:ext cx="1095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Mise en </a:t>
            </a:r>
          </a:p>
          <a:p>
            <a:r>
              <a:rPr lang="fr-FR" sz="1800" b="1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</a:p>
        </p:txBody>
      </p:sp>
      <p:sp>
        <p:nvSpPr>
          <p:cNvPr id="115" name="Text Box 3"/>
          <p:cNvSpPr txBox="1">
            <a:spLocks noChangeArrowheads="1"/>
          </p:cNvSpPr>
          <p:nvPr/>
        </p:nvSpPr>
        <p:spPr bwMode="auto">
          <a:xfrm>
            <a:off x="0" y="1035050"/>
            <a:ext cx="82413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2000" b="1" dirty="0" err="1">
                <a:latin typeface="Arial" charset="0"/>
                <a:cs typeface="Arial" charset="0"/>
              </a:rPr>
              <a:t>Kernel</a:t>
            </a:r>
            <a:r>
              <a:rPr lang="fr-FR" sz="2000" b="1" dirty="0">
                <a:latin typeface="Arial" charset="0"/>
                <a:cs typeface="Arial" charset="0"/>
              </a:rPr>
              <a:t> utilisant la mémoire </a:t>
            </a:r>
            <a:r>
              <a:rPr lang="fr-FR" sz="2000" b="1" i="1" dirty="0" err="1">
                <a:latin typeface="Arial" charset="0"/>
                <a:cs typeface="Arial" charset="0"/>
              </a:rPr>
              <a:t>shared</a:t>
            </a:r>
            <a:r>
              <a:rPr lang="fr-FR" sz="2000" b="1" i="1" dirty="0">
                <a:latin typeface="Arial" charset="0"/>
                <a:cs typeface="Arial" charset="0"/>
              </a:rPr>
              <a:t> </a:t>
            </a:r>
            <a:r>
              <a:rPr lang="fr-FR" sz="2000" b="1" dirty="0">
                <a:latin typeface="Arial" charset="0"/>
                <a:cs typeface="Arial" charset="0"/>
              </a:rPr>
              <a:t>et partageant les données – v1 </a:t>
            </a:r>
          </a:p>
        </p:txBody>
      </p:sp>
      <p:cxnSp>
        <p:nvCxnSpPr>
          <p:cNvPr id="120" name="Connecteur droit 119"/>
          <p:cNvCxnSpPr/>
          <p:nvPr/>
        </p:nvCxnSpPr>
        <p:spPr bwMode="auto">
          <a:xfrm>
            <a:off x="3707904" y="3430874"/>
            <a:ext cx="0" cy="7920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Connecteur droit 120"/>
          <p:cNvCxnSpPr/>
          <p:nvPr/>
        </p:nvCxnSpPr>
        <p:spPr bwMode="auto">
          <a:xfrm>
            <a:off x="3887467" y="3429000"/>
            <a:ext cx="0" cy="7920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0" name="Groupe 9"/>
          <p:cNvGrpSpPr/>
          <p:nvPr/>
        </p:nvGrpSpPr>
        <p:grpSpPr>
          <a:xfrm>
            <a:off x="3673622" y="5100566"/>
            <a:ext cx="1478366" cy="833487"/>
            <a:chOff x="3673622" y="5100566"/>
            <a:chExt cx="1478366" cy="833487"/>
          </a:xfrm>
        </p:grpSpPr>
        <p:grpSp>
          <p:nvGrpSpPr>
            <p:cNvPr id="122" name="Groupe 121"/>
            <p:cNvGrpSpPr/>
            <p:nvPr/>
          </p:nvGrpSpPr>
          <p:grpSpPr>
            <a:xfrm>
              <a:off x="3673622" y="5100566"/>
              <a:ext cx="1478366" cy="833487"/>
              <a:chOff x="1979712" y="5013176"/>
              <a:chExt cx="1478366" cy="1193527"/>
            </a:xfrm>
          </p:grpSpPr>
          <p:cxnSp>
            <p:nvCxnSpPr>
              <p:cNvPr id="123" name="Connecteur droit avec flèche 122"/>
              <p:cNvCxnSpPr/>
              <p:nvPr/>
            </p:nvCxnSpPr>
            <p:spPr bwMode="auto">
              <a:xfrm flipH="1" flipV="1">
                <a:off x="1979712" y="5013176"/>
                <a:ext cx="3924" cy="119352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24" name="Connecteur droit avec flèche 123"/>
              <p:cNvCxnSpPr/>
              <p:nvPr/>
            </p:nvCxnSpPr>
            <p:spPr bwMode="auto">
              <a:xfrm flipH="1" flipV="1">
                <a:off x="2123728" y="5013176"/>
                <a:ext cx="3924" cy="119352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25" name="Connecteur droit avec flèche 124"/>
              <p:cNvCxnSpPr/>
              <p:nvPr/>
            </p:nvCxnSpPr>
            <p:spPr bwMode="auto">
              <a:xfrm flipH="1" flipV="1">
                <a:off x="3166122" y="5013176"/>
                <a:ext cx="3924" cy="119352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26" name="Connecteur droit avec flèche 125"/>
              <p:cNvCxnSpPr/>
              <p:nvPr/>
            </p:nvCxnSpPr>
            <p:spPr bwMode="auto">
              <a:xfrm flipH="1" flipV="1">
                <a:off x="3310138" y="5013176"/>
                <a:ext cx="3924" cy="119352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27" name="Connecteur droit avec flèche 126"/>
              <p:cNvCxnSpPr/>
              <p:nvPr/>
            </p:nvCxnSpPr>
            <p:spPr bwMode="auto">
              <a:xfrm flipH="1" flipV="1">
                <a:off x="3454154" y="5013176"/>
                <a:ext cx="3924" cy="119352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cxnSp>
          <p:nvCxnSpPr>
            <p:cNvPr id="128" name="Connecteur droit avec flèche 127"/>
            <p:cNvCxnSpPr/>
            <p:nvPr/>
          </p:nvCxnSpPr>
          <p:spPr bwMode="auto">
            <a:xfrm flipH="1" flipV="1">
              <a:off x="3990726" y="5100566"/>
              <a:ext cx="3924" cy="8334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132" name="Connecteur droit 131"/>
          <p:cNvCxnSpPr/>
          <p:nvPr/>
        </p:nvCxnSpPr>
        <p:spPr bwMode="auto">
          <a:xfrm>
            <a:off x="4932040" y="3429000"/>
            <a:ext cx="0" cy="7920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Connecteur droit 132"/>
          <p:cNvCxnSpPr/>
          <p:nvPr/>
        </p:nvCxnSpPr>
        <p:spPr bwMode="auto">
          <a:xfrm>
            <a:off x="5105409" y="3430874"/>
            <a:ext cx="0" cy="7920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Connecteur droit 133"/>
          <p:cNvCxnSpPr/>
          <p:nvPr/>
        </p:nvCxnSpPr>
        <p:spPr bwMode="auto">
          <a:xfrm>
            <a:off x="5249425" y="3429000"/>
            <a:ext cx="0" cy="7920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35" name="Groupe 134"/>
          <p:cNvGrpSpPr/>
          <p:nvPr/>
        </p:nvGrpSpPr>
        <p:grpSpPr>
          <a:xfrm>
            <a:off x="3670244" y="3945940"/>
            <a:ext cx="302838" cy="1102868"/>
            <a:chOff x="1983636" y="3938576"/>
            <a:chExt cx="302838" cy="1102868"/>
          </a:xfrm>
        </p:grpSpPr>
        <p:cxnSp>
          <p:nvCxnSpPr>
            <p:cNvPr id="136" name="Connecteur droit avec flèche 135"/>
            <p:cNvCxnSpPr/>
            <p:nvPr/>
          </p:nvCxnSpPr>
          <p:spPr bwMode="auto">
            <a:xfrm flipV="1">
              <a:off x="1983636" y="3938576"/>
              <a:ext cx="148476" cy="107460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7" name="Connecteur droit avec flèche 136"/>
            <p:cNvCxnSpPr/>
            <p:nvPr/>
          </p:nvCxnSpPr>
          <p:spPr bwMode="auto">
            <a:xfrm flipH="1" flipV="1">
              <a:off x="2136036" y="3966842"/>
              <a:ext cx="150438" cy="107460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8" name="Connecteur droit avec flèche 137"/>
            <p:cNvCxnSpPr/>
            <p:nvPr/>
          </p:nvCxnSpPr>
          <p:spPr bwMode="auto">
            <a:xfrm flipV="1">
              <a:off x="2132112" y="3938576"/>
              <a:ext cx="0" cy="107460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39" name="Groupe 138"/>
          <p:cNvGrpSpPr/>
          <p:nvPr/>
        </p:nvGrpSpPr>
        <p:grpSpPr>
          <a:xfrm>
            <a:off x="4860032" y="3933056"/>
            <a:ext cx="302838" cy="1102868"/>
            <a:chOff x="1983636" y="3938576"/>
            <a:chExt cx="302838" cy="1102868"/>
          </a:xfrm>
        </p:grpSpPr>
        <p:cxnSp>
          <p:nvCxnSpPr>
            <p:cNvPr id="140" name="Connecteur droit avec flèche 139"/>
            <p:cNvCxnSpPr/>
            <p:nvPr/>
          </p:nvCxnSpPr>
          <p:spPr bwMode="auto">
            <a:xfrm flipV="1">
              <a:off x="1983636" y="3938576"/>
              <a:ext cx="148476" cy="107460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1" name="Connecteur droit avec flèche 140"/>
            <p:cNvCxnSpPr/>
            <p:nvPr/>
          </p:nvCxnSpPr>
          <p:spPr bwMode="auto">
            <a:xfrm flipH="1" flipV="1">
              <a:off x="2136036" y="3966842"/>
              <a:ext cx="150438" cy="107460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2" name="Connecteur droit avec flèche 141"/>
            <p:cNvCxnSpPr/>
            <p:nvPr/>
          </p:nvCxnSpPr>
          <p:spPr bwMode="auto">
            <a:xfrm flipV="1">
              <a:off x="2132112" y="3938576"/>
              <a:ext cx="0" cy="107460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2" name="Groupe 21"/>
          <p:cNvGrpSpPr/>
          <p:nvPr/>
        </p:nvGrpSpPr>
        <p:grpSpPr>
          <a:xfrm>
            <a:off x="3808307" y="2697688"/>
            <a:ext cx="1206087" cy="1225653"/>
            <a:chOff x="3808307" y="2697688"/>
            <a:chExt cx="1206087" cy="1225653"/>
          </a:xfrm>
        </p:grpSpPr>
        <p:cxnSp>
          <p:nvCxnSpPr>
            <p:cNvPr id="143" name="Connecteur droit avec flèche 142"/>
            <p:cNvCxnSpPr/>
            <p:nvPr/>
          </p:nvCxnSpPr>
          <p:spPr bwMode="auto">
            <a:xfrm flipH="1" flipV="1">
              <a:off x="3808307" y="2697690"/>
              <a:ext cx="1962" cy="122565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4" name="Connecteur droit avec flèche 143"/>
            <p:cNvCxnSpPr/>
            <p:nvPr/>
          </p:nvCxnSpPr>
          <p:spPr bwMode="auto">
            <a:xfrm flipH="1" flipV="1">
              <a:off x="5012432" y="2697688"/>
              <a:ext cx="1962" cy="122565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9" name="Groupe 8"/>
          <p:cNvGrpSpPr/>
          <p:nvPr/>
        </p:nvGrpSpPr>
        <p:grpSpPr>
          <a:xfrm>
            <a:off x="12986" y="2504131"/>
            <a:ext cx="9131014" cy="199158"/>
            <a:chOff x="12986" y="2504131"/>
            <a:chExt cx="9131014" cy="19915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79511" y="2504132"/>
              <a:ext cx="8784977" cy="19915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39951" name="Rectangle 39950"/>
            <p:cNvSpPr/>
            <p:nvPr/>
          </p:nvSpPr>
          <p:spPr bwMode="auto">
            <a:xfrm>
              <a:off x="1904995" y="2504132"/>
              <a:ext cx="1651091" cy="199157"/>
            </a:xfrm>
            <a:prstGeom prst="rect">
              <a:avLst/>
            </a:prstGeom>
            <a:solidFill>
              <a:srgbClr val="CCFF6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3544291" y="2517539"/>
              <a:ext cx="1651091" cy="18575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" name="Rectangle 2"/>
            <p:cNvSpPr/>
            <p:nvPr/>
          </p:nvSpPr>
          <p:spPr bwMode="auto">
            <a:xfrm>
              <a:off x="8964488" y="2504131"/>
              <a:ext cx="179512" cy="199157"/>
            </a:xfrm>
            <a:prstGeom prst="rect">
              <a:avLst/>
            </a:prstGeom>
            <a:pattFill prst="wdUpDiag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" name="Rectangle 144"/>
            <p:cNvSpPr/>
            <p:nvPr/>
          </p:nvSpPr>
          <p:spPr bwMode="auto">
            <a:xfrm>
              <a:off x="12986" y="2504132"/>
              <a:ext cx="166525" cy="199156"/>
            </a:xfrm>
            <a:prstGeom prst="rect">
              <a:avLst/>
            </a:prstGeom>
            <a:pattFill prst="wdUpDiag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46" name="Groupe 145"/>
          <p:cNvGrpSpPr/>
          <p:nvPr/>
        </p:nvGrpSpPr>
        <p:grpSpPr>
          <a:xfrm>
            <a:off x="3226383" y="3940444"/>
            <a:ext cx="302838" cy="1102868"/>
            <a:chOff x="1983636" y="3938576"/>
            <a:chExt cx="302838" cy="1102868"/>
          </a:xfrm>
        </p:grpSpPr>
        <p:cxnSp>
          <p:nvCxnSpPr>
            <p:cNvPr id="147" name="Connecteur droit avec flèche 146"/>
            <p:cNvCxnSpPr/>
            <p:nvPr/>
          </p:nvCxnSpPr>
          <p:spPr bwMode="auto">
            <a:xfrm flipV="1">
              <a:off x="1983636" y="3938576"/>
              <a:ext cx="148476" cy="107460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8" name="Connecteur droit avec flèche 147"/>
            <p:cNvCxnSpPr/>
            <p:nvPr/>
          </p:nvCxnSpPr>
          <p:spPr bwMode="auto">
            <a:xfrm flipH="1" flipV="1">
              <a:off x="2136036" y="3966842"/>
              <a:ext cx="150438" cy="107460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9" name="Connecteur droit avec flèche 148"/>
            <p:cNvCxnSpPr/>
            <p:nvPr/>
          </p:nvCxnSpPr>
          <p:spPr bwMode="auto">
            <a:xfrm flipV="1">
              <a:off x="2132112" y="3938576"/>
              <a:ext cx="0" cy="107460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8" name="Groupe 37"/>
          <p:cNvGrpSpPr/>
          <p:nvPr/>
        </p:nvGrpSpPr>
        <p:grpSpPr>
          <a:xfrm>
            <a:off x="3389047" y="3933941"/>
            <a:ext cx="279356" cy="1984730"/>
            <a:chOff x="3389047" y="3933941"/>
            <a:chExt cx="279356" cy="1984730"/>
          </a:xfrm>
        </p:grpSpPr>
        <p:cxnSp>
          <p:nvCxnSpPr>
            <p:cNvPr id="24" name="Connecteur droit avec flèche 23"/>
            <p:cNvCxnSpPr/>
            <p:nvPr/>
          </p:nvCxnSpPr>
          <p:spPr bwMode="auto">
            <a:xfrm flipH="1" flipV="1">
              <a:off x="3491880" y="3934573"/>
              <a:ext cx="32547" cy="115049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0" name="Connecteur droit avec flèche 149"/>
            <p:cNvCxnSpPr/>
            <p:nvPr/>
          </p:nvCxnSpPr>
          <p:spPr bwMode="auto">
            <a:xfrm flipV="1">
              <a:off x="3389047" y="3950198"/>
              <a:ext cx="92439" cy="112359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Connecteur droit avec flèche 26"/>
            <p:cNvCxnSpPr/>
            <p:nvPr/>
          </p:nvCxnSpPr>
          <p:spPr bwMode="auto">
            <a:xfrm flipH="1" flipV="1">
              <a:off x="3489468" y="3933941"/>
              <a:ext cx="178935" cy="198473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52" name="Groupe 151"/>
          <p:cNvGrpSpPr/>
          <p:nvPr/>
        </p:nvGrpSpPr>
        <p:grpSpPr>
          <a:xfrm flipH="1">
            <a:off x="1810322" y="3910309"/>
            <a:ext cx="313406" cy="1997762"/>
            <a:chOff x="3354997" y="3920909"/>
            <a:chExt cx="313406" cy="1997762"/>
          </a:xfrm>
        </p:grpSpPr>
        <p:cxnSp>
          <p:nvCxnSpPr>
            <p:cNvPr id="153" name="Connecteur droit avec flèche 152"/>
            <p:cNvCxnSpPr/>
            <p:nvPr/>
          </p:nvCxnSpPr>
          <p:spPr bwMode="auto">
            <a:xfrm flipV="1">
              <a:off x="3477051" y="3920909"/>
              <a:ext cx="4615" cy="116348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4" name="Connecteur droit avec flèche 153"/>
            <p:cNvCxnSpPr/>
            <p:nvPr/>
          </p:nvCxnSpPr>
          <p:spPr bwMode="auto">
            <a:xfrm flipV="1">
              <a:off x="3354997" y="3950198"/>
              <a:ext cx="126488" cy="114069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5" name="Connecteur droit avec flèche 154"/>
            <p:cNvCxnSpPr/>
            <p:nvPr/>
          </p:nvCxnSpPr>
          <p:spPr bwMode="auto">
            <a:xfrm flipH="1" flipV="1">
              <a:off x="3489468" y="3933941"/>
              <a:ext cx="178935" cy="198473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39940" name="Connecteur droit avec flèche 39939"/>
          <p:cNvCxnSpPr/>
          <p:nvPr/>
        </p:nvCxnSpPr>
        <p:spPr bwMode="auto">
          <a:xfrm flipH="1" flipV="1">
            <a:off x="1991508" y="2691015"/>
            <a:ext cx="2718" cy="123342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6" name="Connecteur droit avec flèche 155"/>
          <p:cNvCxnSpPr/>
          <p:nvPr/>
        </p:nvCxnSpPr>
        <p:spPr bwMode="auto">
          <a:xfrm flipH="1" flipV="1">
            <a:off x="3494247" y="2693860"/>
            <a:ext cx="2718" cy="123342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3705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75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75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7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3_Modèle par défaut">
  <a:themeElements>
    <a:clrScheme name="Modèle par défaut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dèle par défaut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6320</TotalTime>
  <Words>6794</Words>
  <Application>Microsoft Office PowerPoint</Application>
  <PresentationFormat>Affichage à l'écran (4:3)</PresentationFormat>
  <Paragraphs>1118</Paragraphs>
  <Slides>67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67</vt:i4>
      </vt:variant>
    </vt:vector>
  </HeadingPairs>
  <TitlesOfParts>
    <vt:vector size="73" baseType="lpstr">
      <vt:lpstr>Arial Unicode MS</vt:lpstr>
      <vt:lpstr>Arial</vt:lpstr>
      <vt:lpstr>Courier New</vt:lpstr>
      <vt:lpstr>Times New Roman</vt:lpstr>
      <vt:lpstr>Wingdings</vt:lpstr>
      <vt:lpstr>3_Modèle par défaut</vt:lpstr>
      <vt:lpstr>Mineure HPC-SBD  Programmation CUDA optimisée</vt:lpstr>
      <vt:lpstr>Programmation CUDA optimisée</vt:lpstr>
      <vt:lpstr>   Programmation CUDA optimisée  6 – Prog. CUDA synchrone avec la shared memory</vt:lpstr>
      <vt:lpstr>Prog. CUDA synchrone avec la shared memory   1 - Principe de la shared memory</vt:lpstr>
      <vt:lpstr>Prog. CUDA synchrone avec la shared memory   1 - Principe de la shared memory</vt:lpstr>
      <vt:lpstr>Prog. CUDA synchrone avec la shared memory   2 – Syntaxe d’utilisation de la shm</vt:lpstr>
      <vt:lpstr>Prog. CUDA synchrone avec la shared memory  3 – Moyenne glissante &amp; blocs juxtaposés</vt:lpstr>
      <vt:lpstr>Prog. CUDA synchrone avec la shared memory  3 – Moyenne glissante &amp; blocs juxtaposés</vt:lpstr>
      <vt:lpstr>Prog. CUDA synchrone avec la shared memory  3 – Moyenne glissante &amp; blocs juxtaposés</vt:lpstr>
      <vt:lpstr>Prog. CUDA synchrone avec la shared memory  3 – Moyenne glissante &amp; blocs juxtaposés</vt:lpstr>
      <vt:lpstr>Prog. CUDA synchrone avec la shared memory  3 – Moyenne glissante &amp; blocs juxtaposés</vt:lpstr>
      <vt:lpstr>Prog. CUDA synchrone avec la shared memory  3 – Moyenne glissante &amp; blocs juxtaposés</vt:lpstr>
      <vt:lpstr>Prog. CUDA synchrone avec la shared memory   4 - Shm partagée et blocs chevauchants</vt:lpstr>
      <vt:lpstr>Prog. CUDA synchrone avec la shared memory   4 - Shm partagée et blocs chevauchants</vt:lpstr>
      <vt:lpstr>Prog. CUDA synchrone avec la shared memory   4 - Shm partagée et blocs chevauchants</vt:lpstr>
      <vt:lpstr>Prog. CUDA synchrone avec la shared memory   4 - Shm partagée et blocs chevauchants</vt:lpstr>
      <vt:lpstr>Prog. CUDA synchrone avec la shared memory   4 - Shm partagée et blocs chevauchants</vt:lpstr>
      <vt:lpstr>Prog. CUDA synchrone avec la shared memory   4 - Shm partagée et blocs chevauchants</vt:lpstr>
      <vt:lpstr>Prog. CUDA synchrone avec la shared memory  4 - Shm partagée et blocs chevauchants</vt:lpstr>
      <vt:lpstr>Prog. CUDA synchrone avec la shared memory   4 - Shm partagée et blocs chevauchants</vt:lpstr>
      <vt:lpstr>Prog. CUDA synchrone avec la shared memory   4 - Shm partagée et blocs chevauchants</vt:lpstr>
      <vt:lpstr>Présentation PowerPoint</vt:lpstr>
      <vt:lpstr>TP CUDA 2 : shared memory</vt:lpstr>
      <vt:lpstr>TP CUDA 2 : shared memory</vt:lpstr>
      <vt:lpstr>TP CUDA 2 : shared memory</vt:lpstr>
      <vt:lpstr>TP CUDA 2 : shared memory</vt:lpstr>
      <vt:lpstr>TP CUDA 2 : shared memory</vt:lpstr>
      <vt:lpstr>TP CUDA 2 : shared memory</vt:lpstr>
      <vt:lpstr>TP CUDA 2 : shared memory</vt:lpstr>
      <vt:lpstr>TP CUDA 2 : shared memory</vt:lpstr>
      <vt:lpstr>Programmation CUDA optimisée  7 – Transfert rapide entre mémoires CPU et GPU</vt:lpstr>
      <vt:lpstr>Transfert rapide entre mémoires CPU et GPU 1 – Allocation de mémoire CPU pined</vt:lpstr>
      <vt:lpstr>Transfert rapide entre mémoires CPU et GPU 1 – Allocation de mémoire CPU pined</vt:lpstr>
      <vt:lpstr>Transfert rapide entre mémoires CPU et GPU 1 – Exploitation de mémoire CPU pined</vt:lpstr>
      <vt:lpstr>Transfert rapide entre mémoires CPU et GPU 2 – Streaming</vt:lpstr>
      <vt:lpstr>Programmation CUDA optimisée  8 – Réduction optimisée (cumul d’optimisations)</vt:lpstr>
      <vt:lpstr>Réduction optimisée 1 – Schéma de base de la réduction</vt:lpstr>
      <vt:lpstr>Réduction optimisée 2 – Optimisation du schéma de réduction </vt:lpstr>
      <vt:lpstr>Réduction optimisée 2 – Optimisation du schéma de réduction </vt:lpstr>
      <vt:lpstr>Réduction optimisée 2 – Optimisation du schéma de réduction </vt:lpstr>
      <vt:lpstr>Réduction optimisée 3 – Implant. coalescente et peu divergente</vt:lpstr>
      <vt:lpstr>Réduction optimisée 3 – Implant. coalescente et peu divergente</vt:lpstr>
      <vt:lpstr>Réduction optimisée 4 – Implantation en shared memory</vt:lpstr>
      <vt:lpstr>Réduction optimisée 4 – Implantation en shared memory</vt:lpstr>
      <vt:lpstr>Réduction optimisée 5 – Déroulement auto-adapté</vt:lpstr>
      <vt:lpstr>Réduction optimisée 5 – Déroulement auto-adapté</vt:lpstr>
      <vt:lpstr>Réduction optimisée 5 – Déroulement auto-adapté</vt:lpstr>
      <vt:lpstr>Réduction optimisée  5 – Déroulement auto-adapté</vt:lpstr>
      <vt:lpstr>Réduction optimisée 6 – Optimisation SIMD</vt:lpstr>
      <vt:lpstr>Réduction optimisée 6 – Optimisation SIMD</vt:lpstr>
      <vt:lpstr>Réduction optimisée 6 – Optimisation SIMD</vt:lpstr>
      <vt:lpstr>Réduction optimisée 6 – Optimisation SIMD</vt:lpstr>
      <vt:lpstr>Présentation PowerPoint</vt:lpstr>
      <vt:lpstr>Réduction optimisée 7 – Implantation en template C++</vt:lpstr>
      <vt:lpstr>Réduction optimisée 7 – Implantation en template C++</vt:lpstr>
      <vt:lpstr>Réduction optimisée 8 – Bilan des optimisations</vt:lpstr>
      <vt:lpstr>Programmation CUDA optimisée  9 – Parallélisme dynamique</vt:lpstr>
      <vt:lpstr>Parallélisme dynamique</vt:lpstr>
      <vt:lpstr>Programmation CUDA optimisée  10 - Parallélisation simultanée sur CPUs et GPUs</vt:lpstr>
      <vt:lpstr>Parallélisation simultanée sur CPUs et GPUs 1 - Multithreading CPU et CUDA</vt:lpstr>
      <vt:lpstr>Parallélisation simultanée sur CPUs et GPUs 1 - Multithreading CPU et CUDA</vt:lpstr>
      <vt:lpstr>Parallélisation simultanée sur CPUs et GPUs 2 - Equilibrage de charge CPU/GPU</vt:lpstr>
      <vt:lpstr>Parallélisation simultanée sur CPUs et GPUs 2 - Equilibrage de charge CPU/GPU</vt:lpstr>
      <vt:lpstr>Parallélisation simultanée sur CPUs et GPUs 2 - Equilibrage de charge CPU/GPU</vt:lpstr>
      <vt:lpstr>Programmation CUDA optimisée  11 – Premier bilan de la programmation CUDA</vt:lpstr>
      <vt:lpstr>Bilan de la programmation CUDA synchrone Premier bilan</vt:lpstr>
      <vt:lpstr>Présentation PowerPoint</vt:lpstr>
    </vt:vector>
  </TitlesOfParts>
  <Company>SUPELEC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VIALLE</dc:creator>
  <cp:lastModifiedBy>Stephane Vialle</cp:lastModifiedBy>
  <cp:revision>1541</cp:revision>
  <cp:lastPrinted>2017-12-01T06:30:47Z</cp:lastPrinted>
  <dcterms:created xsi:type="dcterms:W3CDTF">2002-08-01T08:50:09Z</dcterms:created>
  <dcterms:modified xsi:type="dcterms:W3CDTF">2019-02-21T20:45:18Z</dcterms:modified>
</cp:coreProperties>
</file>