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4" d="100"/>
          <a:sy n="14" d="100"/>
        </p:scale>
        <p:origin x="2080" y="5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3274" y="2"/>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504347" y="27348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numCol="1">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150000"/>
                </a:lnSpc>
              </a:pPr>
              <a:r>
                <a:rPr lang="en-US" altLang="zh-CN" sz="6000" baseline="0" dirty="0">
                  <a:latin typeface="Poppins" panose="00000500000000000000" pitchFamily="2" charset="0"/>
                  <a:ea typeface="SimSun" pitchFamily="2" charset="-122"/>
                  <a:cs typeface="Poppins" panose="00000500000000000000" pitchFamily="2" charset="0"/>
                </a:rPr>
                <a:t>[HEALTH MONITORING SYSTEM </a:t>
              </a:r>
            </a:p>
            <a:p>
              <a:pPr algn="ctr" eaLnBrk="1" hangingPunct="1">
                <a:lnSpc>
                  <a:spcPct val="150000"/>
                </a:lnSpc>
              </a:pPr>
              <a:r>
                <a:rPr lang="en-US" altLang="zh-CN" sz="6000" baseline="0" dirty="0">
                  <a:latin typeface="Poppins" panose="00000500000000000000" pitchFamily="2" charset="0"/>
                  <a:ea typeface="SimSun" pitchFamily="2" charset="-122"/>
                  <a:cs typeface="Poppins" panose="00000500000000000000" pitchFamily="2" charset="0"/>
                </a:rPr>
                <a:t>FOR AUTOMOBILES]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&lt;&lt;SIVARANJINI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0971318" y="25669718"/>
            <a:ext cx="20775181" cy="5170646"/>
          </a:xfrm>
          <a:prstGeom prst="rect">
            <a:avLst/>
          </a:prstGeom>
          <a:noFill/>
        </p:spPr>
        <p:txBody>
          <a:bodyPr wrap="square" rtlCol="0">
            <a:spAutoFit/>
          </a:bodyPr>
          <a:lstStyle/>
          <a:p>
            <a:r>
              <a:rPr lang="en-US" sz="5500" dirty="0"/>
              <a:t>The upgraded IoT engine monitoring system uses machine learning for predictive maintenance and sensors for emissions, noise, fuel efficiency, and battery health. Edge computing enables real-time analytics in low-connectivity areas, while integration with automotive ecosystems provides fleet management insights. Self-healing capabilities improve reliability by automatically detecting and correcting faults.</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207568" cy="15447883"/>
          </a:xfrm>
          <a:prstGeom prst="rect">
            <a:avLst/>
          </a:prstGeom>
          <a:noFill/>
        </p:spPr>
        <p:txBody>
          <a:bodyPr wrap="square" rtlCol="0">
            <a:spAutoFit/>
          </a:bodyPr>
          <a:lstStyle/>
          <a:p>
            <a:pPr lvl="0">
              <a:lnSpc>
                <a:spcPct val="107000"/>
              </a:lnSpc>
              <a:spcAft>
                <a:spcPts val="800"/>
              </a:spcAft>
              <a:tabLst>
                <a:tab pos="457200" algn="l"/>
              </a:tabLst>
            </a:pPr>
            <a:r>
              <a:rPr lang="en-US" sz="5500" dirty="0"/>
              <a:t>Sensors are mounted on engines to collect temperature, pressure, and other key data. A microcontroller acquires and pre-processes this data, then transmits it using the MQTT protocol. The data is published to a cloud-based database for scalable storage and analysis. A Node-RED dashboard visualizes engine health in real-time, with alerts triggered when thresholds are exceeded. This system provides efficient monitoring and historical analysis of engine performance.</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flipH="1">
            <a:off x="490445" y="5643727"/>
            <a:ext cx="10173402" cy="12095619"/>
          </a:xfrm>
          <a:prstGeom prst="rect">
            <a:avLst/>
          </a:prstGeom>
          <a:noFill/>
        </p:spPr>
        <p:txBody>
          <a:bodyPr wrap="square" rtlCol="0">
            <a:spAutoFit/>
          </a:bodyPr>
          <a:lstStyle/>
          <a:p>
            <a:r>
              <a:rPr lang="en-IN" sz="6000" dirty="0"/>
              <a:t>This IoT system enables real-time monitoring and diagnostics for Diesel/Petrol and Electric Vehicle (EV) engines. Sensor data is processed by microcontrollers and transmitted to a cloud database via MQTT. A Node-RED dashboard visualizes engine health, helping detect early signs of degradation, optimize maintenance, and reduce downtime.</a:t>
            </a:r>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611208" y="17617699"/>
            <a:ext cx="9826718" cy="17677853"/>
          </a:xfrm>
          <a:prstGeom prst="rect">
            <a:avLst/>
          </a:prstGeom>
          <a:noFill/>
        </p:spPr>
        <p:txBody>
          <a:bodyPr wrap="square" rtlCol="0">
            <a:spAutoFit/>
          </a:bodyPr>
          <a:lstStyle/>
          <a:p>
            <a:pPr>
              <a:lnSpc>
                <a:spcPct val="107000"/>
              </a:lnSpc>
              <a:spcAft>
                <a:spcPts val="800"/>
              </a:spcAft>
            </a:pP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400" dirty="0"/>
          </a:p>
          <a:p>
            <a:r>
              <a:rPr lang="en-US" sz="5500" dirty="0"/>
              <a:t>The growing demand for efficient engine health monitoring has driven the adoption of IoT-based systems. Traditional diagnostics rely on manual checks, causing delays in issue detection. By embedding sensors in Diesel/Petrol and Electric Vehicle engines, real-time data like temperature, pressure, and vibrations are captured and analyzed. Microcontrollers handle data acquisition, while cloud computing ensures data accessibility. This approach provides actionable insights into engine condition, enabling timely interventions and improved maintenance.</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718915" y="27218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335993" y="2890405"/>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M. Lok Vignesh, R. Mokshitha  ,K. Sowmya</a:t>
            </a: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912273" y="15708371"/>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0988270" y="16633136"/>
            <a:ext cx="10488648" cy="6017032"/>
          </a:xfrm>
          <a:prstGeom prst="rect">
            <a:avLst/>
          </a:prstGeom>
          <a:noFill/>
        </p:spPr>
        <p:txBody>
          <a:bodyPr wrap="square" rtlCol="0">
            <a:spAutoFit/>
          </a:bodyPr>
          <a:lstStyle/>
          <a:p>
            <a:r>
              <a:rPr lang="en-US" sz="5500" dirty="0"/>
              <a:t>This IoT-based engine or EV health monitoring system improves maintenance efficiency and reduces costs while optimizing performance to cut fuel consumption and emissions, supporting sustainability goals.</a:t>
            </a:r>
          </a:p>
        </p:txBody>
      </p:sp>
      <p:sp>
        <p:nvSpPr>
          <p:cNvPr id="41" name="Rectangle 2">
            <a:extLst>
              <a:ext uri="{FF2B5EF4-FFF2-40B4-BE49-F238E27FC236}">
                <a16:creationId xmlns:a16="http://schemas.microsoft.com/office/drawing/2014/main" id="{446D1C14-4C7A-E17C-1763-8211D1E1172F}"/>
              </a:ext>
            </a:extLst>
          </p:cNvPr>
          <p:cNvSpPr>
            <a:spLocks noChangeArrowheads="1"/>
          </p:cNvSpPr>
          <p:nvPr/>
        </p:nvSpPr>
        <p:spPr bwMode="auto">
          <a:xfrm>
            <a:off x="152400" y="-322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独自スクリプトも実行できる！モダンでクールな MQTT クライアント「MQTT X」の紹介 | DevelopersIO">
            <a:extLst>
              <a:ext uri="{FF2B5EF4-FFF2-40B4-BE49-F238E27FC236}">
                <a16:creationId xmlns:a16="http://schemas.microsoft.com/office/drawing/2014/main" id="{FDF133C2-3CBE-1F86-6608-B2E2B59F5D8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497" t="20608" r="8035" b="23893"/>
          <a:stretch/>
        </p:blipFill>
        <p:spPr bwMode="auto">
          <a:xfrm>
            <a:off x="16436511" y="19331445"/>
            <a:ext cx="4097695" cy="17967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RED - TangibleJS">
            <a:extLst>
              <a:ext uri="{FF2B5EF4-FFF2-40B4-BE49-F238E27FC236}">
                <a16:creationId xmlns:a16="http://schemas.microsoft.com/office/drawing/2014/main" id="{371EEE75-5622-A02A-D9A8-594DAA95CA6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702" t="24939" r="22771" b="23903"/>
          <a:stretch/>
        </p:blipFill>
        <p:spPr bwMode="auto">
          <a:xfrm>
            <a:off x="16458538" y="21617900"/>
            <a:ext cx="3924154" cy="23572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conExperience » V-Collection » Data Cloud Icon">
            <a:extLst>
              <a:ext uri="{FF2B5EF4-FFF2-40B4-BE49-F238E27FC236}">
                <a16:creationId xmlns:a16="http://schemas.microsoft.com/office/drawing/2014/main" id="{DC61986B-87E3-0437-72B8-6C9666CA4D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99723" y="21098088"/>
            <a:ext cx="3699235" cy="2926261"/>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16">
            <a:extLst>
              <a:ext uri="{FF2B5EF4-FFF2-40B4-BE49-F238E27FC236}">
                <a16:creationId xmlns:a16="http://schemas.microsoft.com/office/drawing/2014/main" id="{BFFDA3BC-53F2-0FE0-6118-EF8CE9AE2E5A}"/>
              </a:ext>
            </a:extLst>
          </p:cNvPr>
          <p:cNvSpPr>
            <a:spLocks noChangeArrowheads="1"/>
          </p:cNvSpPr>
          <p:nvPr/>
        </p:nvSpPr>
        <p:spPr bwMode="auto">
          <a:xfrm>
            <a:off x="11027893" y="31015212"/>
            <a:ext cx="20402010" cy="552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6000" dirty="0"/>
          </a:p>
          <a:p>
            <a:r>
              <a:rPr lang="en-US" sz="5500" dirty="0"/>
              <a:t>Real-time monitoring enhances vehicle safety and reduces breakdown risks, while predictive maintenance lowers emissions, repair costs, and downtime. The system boosts EV adoption with reliable diagnostics and creates jobs in IoT and cloud computing. It supports sustainable transportation for both traditional and electric vehicles.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2" name="Picture 18" descr="IoT for Vehicles – Dension">
            <a:extLst>
              <a:ext uri="{FF2B5EF4-FFF2-40B4-BE49-F238E27FC236}">
                <a16:creationId xmlns:a16="http://schemas.microsoft.com/office/drawing/2014/main" id="{C9093158-BF51-3BC4-F007-79757D1395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31611" y="21259531"/>
            <a:ext cx="6989278" cy="376307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FCD64630-1033-3A8B-E40D-0176625C0197}"/>
              </a:ext>
            </a:extLst>
          </p:cNvPr>
          <p:cNvPicPr>
            <a:picLocks noChangeAspect="1"/>
          </p:cNvPicPr>
          <p:nvPr/>
        </p:nvPicPr>
        <p:blipFill>
          <a:blip r:embed="rId11"/>
          <a:stretch>
            <a:fillRect/>
          </a:stretch>
        </p:blipFill>
        <p:spPr>
          <a:xfrm>
            <a:off x="21228898" y="5966492"/>
            <a:ext cx="4937161" cy="4075805"/>
          </a:xfrm>
          <a:prstGeom prst="rect">
            <a:avLst/>
          </a:prstGeom>
        </p:spPr>
      </p:pic>
      <p:pic>
        <p:nvPicPr>
          <p:cNvPr id="52" name="Picture 51">
            <a:extLst>
              <a:ext uri="{FF2B5EF4-FFF2-40B4-BE49-F238E27FC236}">
                <a16:creationId xmlns:a16="http://schemas.microsoft.com/office/drawing/2014/main" id="{C2FCBE0C-9142-1E4A-3346-894022ED1746}"/>
              </a:ext>
            </a:extLst>
          </p:cNvPr>
          <p:cNvPicPr>
            <a:picLocks noChangeAspect="1"/>
          </p:cNvPicPr>
          <p:nvPr/>
        </p:nvPicPr>
        <p:blipFill>
          <a:blip r:embed="rId12"/>
          <a:stretch>
            <a:fillRect/>
          </a:stretch>
        </p:blipFill>
        <p:spPr>
          <a:xfrm>
            <a:off x="26482685" y="5908464"/>
            <a:ext cx="4606916" cy="4133833"/>
          </a:xfrm>
          <a:prstGeom prst="rect">
            <a:avLst/>
          </a:prstGeom>
        </p:spPr>
      </p:pic>
      <p:pic>
        <p:nvPicPr>
          <p:cNvPr id="54" name="Picture 53">
            <a:extLst>
              <a:ext uri="{FF2B5EF4-FFF2-40B4-BE49-F238E27FC236}">
                <a16:creationId xmlns:a16="http://schemas.microsoft.com/office/drawing/2014/main" id="{2CC7F156-C4BE-E79E-EE40-A2F564435B44}"/>
              </a:ext>
            </a:extLst>
          </p:cNvPr>
          <p:cNvPicPr>
            <a:picLocks noChangeAspect="1"/>
          </p:cNvPicPr>
          <p:nvPr/>
        </p:nvPicPr>
        <p:blipFill>
          <a:blip r:embed="rId13"/>
          <a:stretch>
            <a:fillRect/>
          </a:stretch>
        </p:blipFill>
        <p:spPr>
          <a:xfrm>
            <a:off x="21191788" y="10712690"/>
            <a:ext cx="4974272" cy="4332974"/>
          </a:xfrm>
          <a:prstGeom prst="rect">
            <a:avLst/>
          </a:prstGeom>
        </p:spPr>
      </p:pic>
      <p:pic>
        <p:nvPicPr>
          <p:cNvPr id="56" name="Picture 55">
            <a:extLst>
              <a:ext uri="{FF2B5EF4-FFF2-40B4-BE49-F238E27FC236}">
                <a16:creationId xmlns:a16="http://schemas.microsoft.com/office/drawing/2014/main" id="{51EDB099-61C3-2E53-C3EF-A4345D5CF152}"/>
              </a:ext>
            </a:extLst>
          </p:cNvPr>
          <p:cNvPicPr>
            <a:picLocks noChangeAspect="1"/>
          </p:cNvPicPr>
          <p:nvPr/>
        </p:nvPicPr>
        <p:blipFill>
          <a:blip r:embed="rId14"/>
          <a:stretch>
            <a:fillRect/>
          </a:stretch>
        </p:blipFill>
        <p:spPr>
          <a:xfrm>
            <a:off x="26392748" y="10712690"/>
            <a:ext cx="4696853" cy="4332974"/>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6628</TotalTime>
  <Words>408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R MOKSHITHA</cp:lastModifiedBy>
  <cp:revision>206</cp:revision>
  <cp:lastPrinted>2013-08-04T02:58:23Z</cp:lastPrinted>
  <dcterms:created xsi:type="dcterms:W3CDTF">2011-10-21T15:46:33Z</dcterms:created>
  <dcterms:modified xsi:type="dcterms:W3CDTF">2024-10-24T11:13:11Z</dcterms:modified>
</cp:coreProperties>
</file>