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2650"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3274" y="2"/>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504347" y="27348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numCol="1">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150000"/>
                </a:lnSpc>
              </a:pPr>
              <a:r>
                <a:rPr lang="en-US" altLang="zh-CN" sz="6000" baseline="0" dirty="0">
                  <a:latin typeface="Poppins" panose="00000500000000000000" pitchFamily="2" charset="0"/>
                  <a:ea typeface="SimSun" pitchFamily="2" charset="-122"/>
                  <a:cs typeface="Poppins" panose="00000500000000000000" pitchFamily="2" charset="0"/>
                </a:rPr>
                <a:t>[HEALTH MONITORING SYSTEM </a:t>
              </a:r>
            </a:p>
            <a:p>
              <a:pPr algn="ctr" eaLnBrk="1" hangingPunct="1">
                <a:lnSpc>
                  <a:spcPct val="150000"/>
                </a:lnSpc>
              </a:pPr>
              <a:r>
                <a:rPr lang="en-US" altLang="zh-CN" sz="6000" baseline="0" dirty="0">
                  <a:latin typeface="Poppins" panose="00000500000000000000" pitchFamily="2" charset="0"/>
                  <a:ea typeface="SimSun" pitchFamily="2" charset="-122"/>
                  <a:cs typeface="Poppins" panose="00000500000000000000" pitchFamily="2" charset="0"/>
                </a:rPr>
                <a:t>FOR AUTOMOBILES]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7884018" cy="4832092"/>
          </a:xfrm>
          <a:prstGeom prst="rect">
            <a:avLst/>
          </a:prstGeom>
          <a:noFill/>
        </p:spPr>
        <p:txBody>
          <a:bodyPr wrap="square" rtlCol="0">
            <a:spAutoFit/>
          </a:bodyPr>
          <a:lstStyle/>
          <a:p>
            <a:endParaRPr lang="en-US" sz="4400" dirty="0"/>
          </a:p>
          <a:p>
            <a:r>
              <a:rPr lang="en-US" sz="4400" dirty="0"/>
              <a:t>The upgraded IoT-based engine health monitoring system utilizes machine learning for predictive maintenance and includes sensors for emissions, noise, fuel efficiency, and battery health. Edge computing allows real-time analytics in low-connectivity areas, while integration with automotive ecosystems provides fleet management insights. Self-healing capabilities enhance reliability by automatically detecting and correcting faults.</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207568" cy="1858290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Sensors/Dataset Collection:</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Sensors are mounted on both types of engines to collect data related to temperature, pressure, and other key operational parameters.</a:t>
            </a:r>
          </a:p>
          <a:p>
            <a:pPr marL="342900" lvl="0" indent="-342900">
              <a:lnSpc>
                <a:spcPct val="107000"/>
              </a:lnSpc>
              <a:spcAft>
                <a:spcPts val="800"/>
              </a:spcAft>
              <a:buFont typeface="+mj-lt"/>
              <a:buAutoNum type="arabicPeriod"/>
              <a:tabLst>
                <a:tab pos="457200" algn="l"/>
              </a:tabLs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Microcontroller (Data Acquisition):</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The microcontroller gathers sensor data, pre-processes it, and transmits it to the next stage.</a:t>
            </a:r>
          </a:p>
          <a:p>
            <a:pPr marL="342900" lvl="0" indent="-342900">
              <a:lnSpc>
                <a:spcPct val="107000"/>
              </a:lnSpc>
              <a:spcAft>
                <a:spcPts val="800"/>
              </a:spcAft>
              <a:buFont typeface="+mj-lt"/>
              <a:buAutoNum type="arabicPeriod"/>
              <a:tabLst>
                <a:tab pos="457200" algn="l"/>
              </a:tabLs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MQTT Broker:</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The system employs the MQTT protocol to publish the sensor data to a cloud-based database. This lightweight messaging protocol ensures efficient and reliable data transmission.</a:t>
            </a:r>
          </a:p>
          <a:p>
            <a:pPr marL="342900" lvl="0" indent="-342900">
              <a:lnSpc>
                <a:spcPct val="107000"/>
              </a:lnSpc>
              <a:spcAft>
                <a:spcPts val="800"/>
              </a:spcAft>
              <a:buFont typeface="+mj-lt"/>
              <a:buAutoNum type="arabicPeriod"/>
              <a:tabLst>
                <a:tab pos="457200" algn="l"/>
              </a:tabLs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Cloud Database:</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All data is stored in a centralized cloud database, allowing for scalable data handling and historical analysis.</a:t>
            </a:r>
          </a:p>
          <a:p>
            <a:pPr marL="342900" lvl="0" indent="-342900">
              <a:lnSpc>
                <a:spcPct val="107000"/>
              </a:lnSpc>
              <a:spcAft>
                <a:spcPts val="800"/>
              </a:spcAft>
              <a:buFont typeface="+mj-lt"/>
              <a:buAutoNum type="arabicPeriod"/>
              <a:tabLst>
                <a:tab pos="457200" algn="l"/>
              </a:tabLs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Node-RED Dashboard:</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The stored data is visualized on a Node-RED dashboard, enabling users to monitor engine health metrics in real-time. Alerts are generated if critical thresholds are exceeded.</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9"/>
            <a:ext cx="13796276" cy="6489212"/>
          </a:xfrm>
          <a:prstGeom prst="rect">
            <a:avLst/>
          </a:prstGeom>
          <a:noFill/>
        </p:spPr>
        <p:txBody>
          <a:bodyPr wrap="square" rtlCol="0">
            <a:spAutoFit/>
          </a:bodyPr>
          <a:lstStyle/>
          <a:p>
            <a:pPr lvl="0">
              <a:lnSpc>
                <a:spcPct val="107000"/>
              </a:lnSpc>
              <a:spcAft>
                <a:spcPts val="800"/>
              </a:spcAft>
              <a:buSzPts val="1000"/>
              <a:tabLst>
                <a:tab pos="457200" algn="l"/>
              </a:tabLst>
            </a:pPr>
            <a:endParaRPr lang="en-IN" sz="6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6000" b="1" kern="100" dirty="0">
                <a:effectLst/>
                <a:latin typeface="Calibri" panose="020F0502020204030204" pitchFamily="34" charset="0"/>
                <a:ea typeface="Calibri" panose="020F0502020204030204" pitchFamily="34" charset="0"/>
                <a:cs typeface="Times New Roman" panose="02020603050405020304" pitchFamily="18" charset="0"/>
              </a:rPr>
              <a:t>Early Fault Detection</a:t>
            </a:r>
            <a:endParaRPr lang="en-IN" sz="6000" b="1"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6000" b="1" dirty="0">
                <a:effectLst/>
                <a:latin typeface="Calibri" panose="020F0502020204030204" pitchFamily="34" charset="0"/>
                <a:ea typeface="Calibri" panose="020F0502020204030204" pitchFamily="34" charset="0"/>
                <a:cs typeface="Times New Roman" panose="02020603050405020304" pitchFamily="18" charset="0"/>
              </a:rPr>
              <a:t>Reduced Maintenance Costs</a:t>
            </a:r>
            <a:endParaRPr lang="en-IN" sz="6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6000" b="1" dirty="0">
                <a:effectLst/>
                <a:latin typeface="Calibri" panose="020F0502020204030204" pitchFamily="34" charset="0"/>
                <a:ea typeface="Calibri" panose="020F0502020204030204" pitchFamily="34" charset="0"/>
                <a:cs typeface="Times New Roman" panose="02020603050405020304" pitchFamily="18" charset="0"/>
              </a:rPr>
              <a:t>Increased Engine Longevity</a:t>
            </a:r>
            <a:endParaRPr lang="en-IN" sz="6000" b="1"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6000" b="1" dirty="0">
                <a:effectLst/>
                <a:latin typeface="Calibri" panose="020F0502020204030204" pitchFamily="34" charset="0"/>
                <a:ea typeface="Calibri" panose="020F0502020204030204" pitchFamily="34" charset="0"/>
                <a:cs typeface="Times New Roman" panose="02020603050405020304" pitchFamily="18" charset="0"/>
              </a:rPr>
              <a:t>Real-Time Monitoring</a:t>
            </a:r>
            <a:endParaRPr lang="en-IN" sz="6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6000" b="1" dirty="0">
                <a:effectLst/>
                <a:latin typeface="Calibri" panose="020F0502020204030204" pitchFamily="34" charset="0"/>
                <a:ea typeface="Calibri" panose="020F0502020204030204" pitchFamily="34" charset="0"/>
                <a:cs typeface="Times New Roman" panose="02020603050405020304" pitchFamily="18" charset="0"/>
              </a:rPr>
              <a:t>Cross-Platform Compatibility</a:t>
            </a:r>
            <a:endParaRPr lang="en-IN" sz="6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flipH="1">
            <a:off x="611208" y="6762691"/>
            <a:ext cx="9328892" cy="10248960"/>
          </a:xfrm>
          <a:prstGeom prst="rect">
            <a:avLst/>
          </a:prstGeom>
          <a:noFill/>
        </p:spPr>
        <p:txBody>
          <a:bodyPr wrap="square" rtlCol="0">
            <a:spAutoFit/>
          </a:bodyPr>
          <a:lstStyle/>
          <a:p>
            <a:r>
              <a:rPr lang="en-US" sz="4400" dirty="0"/>
              <a:t>This system presents a real-time monitoring and diagnostic framework for assessing the health condition of both Diesel/Petrol engines and Electric Vehicle (EV) engines. By utilizing an IoT-based approach, sensor data from the engine is collected and processed using microcontrollers. The data is</a:t>
            </a:r>
          </a:p>
          <a:p>
            <a:r>
              <a:rPr lang="en-US" sz="4400" dirty="0"/>
              <a:t>transmitted  to a cloud-based database through MQTT protocols, enabling centralized monitoring via a Node-RED dashboard. This system aims to identify early signs of engine degradation, optimize maintenance schedules, and reduce downtime</a:t>
            </a:r>
            <a:r>
              <a:rPr lang="en-IN" sz="4400" dirty="0"/>
              <a:t>t</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8" y="19088546"/>
            <a:ext cx="8287988" cy="16101652"/>
          </a:xfrm>
          <a:prstGeom prst="rect">
            <a:avLst/>
          </a:prstGeom>
          <a:noFill/>
        </p:spPr>
        <p:txBody>
          <a:bodyPr wrap="square" rtlCol="0">
            <a:spAutoFit/>
          </a:bodyPr>
          <a:lstStyle/>
          <a:p>
            <a:pPr>
              <a:lnSpc>
                <a:spcPct val="107000"/>
              </a:lnSpc>
              <a:spcAft>
                <a:spcPts val="800"/>
              </a:spcAft>
            </a:pP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The increasing need for efficient and reliable engine health monitoring has led to the development of systems that utilize Internet of Things (IoT) technologies. Traditional engine diagnostics often involve manual checks, leading to delays in detecting issues. By embedding sensors in Diesel/Petrol and Electric Vehicle engines, real-time data such as temperature, pressure, vibrations, and other operational metrics can be captured and analysed . Microcontrollers act as the interface for data acquisition, while cloud computing ensures that this data is accessible for further analysis, ultimately providing actionable insights on the engine's condition.</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718915" y="27218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M. Lok Vignesh, R. Mokshitha  ,K. Sowmya</a:t>
            </a: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912273" y="15708371"/>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42386" y="16279623"/>
            <a:ext cx="9857616" cy="7663636"/>
          </a:xfrm>
          <a:prstGeom prst="rect">
            <a:avLst/>
          </a:prstGeom>
          <a:noFill/>
        </p:spPr>
        <p:txBody>
          <a:bodyPr wrap="square" rtlCol="0">
            <a:spAutoFit/>
          </a:bodyPr>
          <a:lstStyle/>
          <a:p>
            <a:endParaRPr lang="en-US" sz="3600" dirty="0"/>
          </a:p>
          <a:p>
            <a:r>
              <a:rPr lang="en-US" sz="3800" dirty="0"/>
              <a:t>In addition to enhancing maintenance efficiency and reducing operational costs, this IoT-based engine health monitoring system significantly contributes to sustainability in the automotive industry. By facilitating predictive maintenance and optimizing engine performance, it minimizes unnecessary fuel consumption and emissions, aligning with environmental regulations and promoting a greener approach to vehicle operation. This comprehensive solution not only addresses immediate performance needs but also supports long-term sustainability goals</a:t>
            </a:r>
          </a:p>
        </p:txBody>
      </p:sp>
      <p:sp>
        <p:nvSpPr>
          <p:cNvPr id="41" name="Rectangle 2">
            <a:extLst>
              <a:ext uri="{FF2B5EF4-FFF2-40B4-BE49-F238E27FC236}">
                <a16:creationId xmlns:a16="http://schemas.microsoft.com/office/drawing/2014/main" id="{446D1C14-4C7A-E17C-1763-8211D1E1172F}"/>
              </a:ext>
            </a:extLst>
          </p:cNvPr>
          <p:cNvSpPr>
            <a:spLocks noChangeArrowheads="1"/>
          </p:cNvSpPr>
          <p:nvPr/>
        </p:nvSpPr>
        <p:spPr bwMode="auto">
          <a:xfrm>
            <a:off x="152400" y="-322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6" name="Rectangle 6">
            <a:extLst>
              <a:ext uri="{FF2B5EF4-FFF2-40B4-BE49-F238E27FC236}">
                <a16:creationId xmlns:a16="http://schemas.microsoft.com/office/drawing/2014/main" id="{97F5C040-7059-1732-64B5-6EAE778C4E66}"/>
              </a:ext>
            </a:extLst>
          </p:cNvPr>
          <p:cNvSpPr>
            <a:spLocks noChangeArrowheads="1"/>
          </p:cNvSpPr>
          <p:nvPr/>
        </p:nvSpPr>
        <p:spPr bwMode="auto">
          <a:xfrm>
            <a:off x="10826778" y="32360506"/>
            <a:ext cx="2060109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Enhanced Vehicle Safety</a:t>
            </a:r>
            <a:r>
              <a:rPr kumimoji="0" lang="en-US" altLang="en-US" sz="3000" b="0" i="0" u="none" strike="noStrike" cap="none" normalizeH="0" baseline="0" dirty="0">
                <a:ln>
                  <a:noFill/>
                </a:ln>
                <a:solidFill>
                  <a:schemeClr val="tx1"/>
                </a:solidFill>
                <a:effectLst/>
                <a:latin typeface="Arial" panose="020B0604020202020204" pitchFamily="34" charset="0"/>
              </a:rPr>
              <a:t>: Real-time monitoring reduces breakdown risks and improves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Environmental Benefits</a:t>
            </a:r>
            <a:r>
              <a:rPr kumimoji="0" lang="en-US" altLang="en-US" sz="3000" b="0" i="0" u="none" strike="noStrike" cap="none" normalizeH="0" baseline="0" dirty="0">
                <a:ln>
                  <a:noFill/>
                </a:ln>
                <a:solidFill>
                  <a:schemeClr val="tx1"/>
                </a:solidFill>
                <a:effectLst/>
                <a:latin typeface="Arial" panose="020B0604020202020204" pitchFamily="34" charset="0"/>
              </a:rPr>
              <a:t>: Detects inefficiencies early, lowering emissions and supporting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Economic Savings</a:t>
            </a:r>
            <a:r>
              <a:rPr kumimoji="0" lang="en-US" altLang="en-US" sz="3000" b="0" i="0" u="none" strike="noStrike" cap="none" normalizeH="0" baseline="0" dirty="0">
                <a:ln>
                  <a:noFill/>
                </a:ln>
                <a:solidFill>
                  <a:schemeClr val="tx1"/>
                </a:solidFill>
                <a:effectLst/>
                <a:latin typeface="Arial" panose="020B0604020202020204" pitchFamily="34" charset="0"/>
              </a:rPr>
              <a:t>: Predictive maintenance reduces repair costs and minimizes downtime, especially for fleets.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Support for EV Adoption</a:t>
            </a:r>
            <a:r>
              <a:rPr kumimoji="0" lang="en-US" altLang="en-US" sz="3000" b="0" i="0" u="none" strike="noStrike" cap="none" normalizeH="0" baseline="0" dirty="0">
                <a:ln>
                  <a:noFill/>
                </a:ln>
                <a:solidFill>
                  <a:schemeClr val="tx1"/>
                </a:solidFill>
                <a:effectLst/>
                <a:latin typeface="Arial" panose="020B0604020202020204" pitchFamily="34" charset="0"/>
              </a:rPr>
              <a:t>: Reliable diagnostics increase confidence in electric vehicle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Job Creation</a:t>
            </a:r>
            <a:r>
              <a:rPr kumimoji="0" lang="en-US" altLang="en-US" sz="3000" b="0" i="0" u="none" strike="noStrike" cap="none" normalizeH="0" baseline="0" dirty="0">
                <a:ln>
                  <a:noFill/>
                </a:ln>
                <a:solidFill>
                  <a:schemeClr val="tx1"/>
                </a:solidFill>
                <a:effectLst/>
                <a:latin typeface="Arial" panose="020B0604020202020204" pitchFamily="34" charset="0"/>
              </a:rPr>
              <a:t>: Expands opportunities in IoT, cloud computing, and data science.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Arial" panose="020B0604020202020204" pitchFamily="34" charset="0"/>
              </a:rPr>
              <a:t>Sustainable Transportation</a:t>
            </a:r>
            <a:r>
              <a:rPr kumimoji="0" lang="en-US" altLang="en-US" sz="3000" b="0" i="0" u="none" strike="noStrike" cap="none" normalizeH="0" baseline="0" dirty="0">
                <a:ln>
                  <a:noFill/>
                </a:ln>
                <a:solidFill>
                  <a:schemeClr val="tx1"/>
                </a:solidFill>
                <a:effectLst/>
                <a:latin typeface="Arial" panose="020B0604020202020204" pitchFamily="34" charset="0"/>
              </a:rPr>
              <a:t>: Ensures long-term reliability for traditional and electric vehicles, supporting cleaner energy transitions. </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6577</TotalTime>
  <Words>614</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BU21EECE0100099 M.LOKVIGNESH</cp:lastModifiedBy>
  <cp:revision>202</cp:revision>
  <cp:lastPrinted>2013-08-04T02:58:23Z</cp:lastPrinted>
  <dcterms:created xsi:type="dcterms:W3CDTF">2011-10-21T15:46:33Z</dcterms:created>
  <dcterms:modified xsi:type="dcterms:W3CDTF">2024-10-23T05:30:13Z</dcterms:modified>
</cp:coreProperties>
</file>