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4" d="100"/>
          <a:sy n="14" d="100"/>
        </p:scale>
        <p:origin x="2080" y="5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[REAL-TIME HEALTH MONITORING SYSTEM FOR AUTOMOBILES]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S.SIVARAJINI&gt;&gt;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350880" cy="10248960"/>
          </a:xfrm>
          <a:prstGeom prst="rect">
            <a:avLst/>
          </a:prstGeom>
          <a:noFill/>
        </p:spPr>
        <p:txBody>
          <a:bodyPr wrap="square" rtlCol="0">
            <a:spAutoFit/>
          </a:bodyPr>
          <a:lstStyle/>
          <a:p>
            <a:r>
              <a:rPr lang="en-IN" sz="5500" dirty="0"/>
              <a:t>This project develops a real-time automobile health monitoring system using ESP32, DHT22, and IoT-based cloud analytics. Data is processed via Wokwi, Node-RED, and ThingSpeak, with AI models (LSTM, ARIMA) detecting anomalies and nonlinear regression predicting trends. This system enhances vehicle safety, reduces maintenance costs, and enables predictive maintenance.</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10185393" cy="11095345"/>
          </a:xfrm>
          <a:prstGeom prst="rect">
            <a:avLst/>
          </a:prstGeom>
          <a:noFill/>
        </p:spPr>
        <p:txBody>
          <a:bodyPr wrap="square" rtlCol="0">
            <a:spAutoFit/>
          </a:bodyPr>
          <a:lstStyle/>
          <a:p>
            <a:r>
              <a:rPr lang="en-US" sz="5500" dirty="0"/>
              <a:t>Real-time health monitoring is crucial for ensuring safety, efficiency, and reliability across industries. Traditional maintenance methods often miss early warning signs, leading to unexpected failures. Advancements in IoT and AI enable continuous monitoring through smart sensors and cloud analytics. Machine learning enhances predictive maintenance, optimizing performance and reducing downtime.</a:t>
            </a:r>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a:t>
            </a:r>
            <a:r>
              <a:rPr lang="en-US" sz="4500" b="1">
                <a:latin typeface="Poppins" panose="00000500000000000000" pitchFamily="2" charset="0"/>
                <a:ea typeface="SimSun" pitchFamily="2" charset="-122"/>
                <a:cs typeface="Poppins" panose="00000500000000000000" pitchFamily="2" charset="0"/>
              </a:rPr>
              <a:t>name (M.LOK VIGNESH, </a:t>
            </a:r>
            <a:r>
              <a:rPr lang="en-US" sz="4500" b="1" dirty="0">
                <a:latin typeface="Poppins" panose="00000500000000000000" pitchFamily="2" charset="0"/>
                <a:ea typeface="SimSun" pitchFamily="2" charset="-122"/>
                <a:cs typeface="Poppins" panose="00000500000000000000" pitchFamily="2" charset="0"/>
              </a:rPr>
              <a:t>K.SOWMYA</a:t>
            </a:r>
            <a:r>
              <a:rPr lang="en-US" sz="4500" b="1">
                <a:latin typeface="Poppins" panose="00000500000000000000" pitchFamily="2" charset="0"/>
                <a:ea typeface="SimSun" pitchFamily="2" charset="-122"/>
                <a:cs typeface="Poppins" panose="00000500000000000000" pitchFamily="2" charset="0"/>
              </a:rPr>
              <a:t>, R.MOKSHITHA)}</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082209" y="16640117"/>
            <a:ext cx="10193345" cy="6555641"/>
          </a:xfrm>
          <a:prstGeom prst="rect">
            <a:avLst/>
          </a:prstGeom>
          <a:noFill/>
        </p:spPr>
        <p:txBody>
          <a:bodyPr wrap="square" rtlCol="0">
            <a:spAutoFit/>
          </a:bodyPr>
          <a:lstStyle/>
          <a:p>
            <a:r>
              <a:rPr lang="en-US" sz="6000" dirty="0"/>
              <a:t>This project enables real-time vehicle health monitoring using IoT, cloud computing, and AI for predictive maintenance. It enhances safety, reduces costs, and contributes to smarter, more reliable transportation.</a:t>
            </a:r>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5755600" y="33727693"/>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500" dirty="0">
                <a:solidFill>
                  <a:schemeClr val="tx1"/>
                </a:solidFill>
              </a:rPr>
              <a:t>insert your QR code here</a:t>
            </a:r>
            <a:endParaRPr lang="en-IN" sz="5500" dirty="0">
              <a:solidFill>
                <a:schemeClr val="tx1"/>
              </a:solidFill>
            </a:endParaRP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8">
            <a:extLst>
              <a:ext uri="{FF2B5EF4-FFF2-40B4-BE49-F238E27FC236}">
                <a16:creationId xmlns:a16="http://schemas.microsoft.com/office/drawing/2014/main" id="{19FE0C80-B139-A1B6-2BE2-D0B529D19C14}"/>
              </a:ext>
            </a:extLst>
          </p:cNvPr>
          <p:cNvSpPr>
            <a:spLocks noChangeArrowheads="1"/>
          </p:cNvSpPr>
          <p:nvPr/>
        </p:nvSpPr>
        <p:spPr bwMode="auto">
          <a:xfrm rot="10800000" flipV="1">
            <a:off x="11073939" y="5679443"/>
            <a:ext cx="9527750" cy="1194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5500" dirty="0"/>
              <a:t>ESP32 &amp; DHT22 capture and monitor vehicle temperature and humidity, with Wokwi enabling cost-effective virtual testing. MQTT &amp; Node-RED ensure real-time data transmission and dashboard visualization. ThingSpeak Cloud stores, processes, and analyzes key sensor data for insights.</a:t>
            </a:r>
            <a:br>
              <a:rPr lang="en-IN" sz="5500" dirty="0"/>
            </a:br>
            <a:r>
              <a:rPr lang="en-IN" sz="5500" dirty="0"/>
              <a:t>AI &amp; ML detect anomalies, predict trends, and enable predictive maintenance for vehicle safety.</a:t>
            </a:r>
            <a:endParaRPr kumimoji="0" lang="en-US" altLang="en-US" sz="5500" i="0" u="none" strike="noStrike" cap="none" normalizeH="0" baseline="0" dirty="0">
              <a:ln>
                <a:noFill/>
              </a:ln>
              <a:solidFill>
                <a:schemeClr val="tx1"/>
              </a:solidFill>
              <a:effectLst/>
              <a:cs typeface="Arial" panose="020B0604020202020204" pitchFamily="34" charset="0"/>
            </a:endParaRPr>
          </a:p>
        </p:txBody>
      </p:sp>
      <p:sp>
        <p:nvSpPr>
          <p:cNvPr id="35" name="Rectangle 1">
            <a:extLst>
              <a:ext uri="{FF2B5EF4-FFF2-40B4-BE49-F238E27FC236}">
                <a16:creationId xmlns:a16="http://schemas.microsoft.com/office/drawing/2014/main" id="{38E30727-84F1-4AA7-2524-FE9904E114CC}"/>
              </a:ext>
            </a:extLst>
          </p:cNvPr>
          <p:cNvSpPr>
            <a:spLocks noChangeArrowheads="1"/>
          </p:cNvSpPr>
          <p:nvPr/>
        </p:nvSpPr>
        <p:spPr bwMode="auto">
          <a:xfrm rot="10800000" flipV="1">
            <a:off x="10994586" y="24449731"/>
            <a:ext cx="20350230"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Integration with advanced sensors for monitoring more vehicle parameters like engine health, tire pressure, and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Implementation of edge computing to enable faster on-device anomaly detection, reducing dependency on cloud processing. </a:t>
            </a:r>
          </a:p>
        </p:txBody>
      </p:sp>
      <p:sp>
        <p:nvSpPr>
          <p:cNvPr id="42" name="Rectangle 2">
            <a:extLst>
              <a:ext uri="{FF2B5EF4-FFF2-40B4-BE49-F238E27FC236}">
                <a16:creationId xmlns:a16="http://schemas.microsoft.com/office/drawing/2014/main" id="{289C2980-7D58-682F-DBF6-D43523D118C6}"/>
              </a:ext>
            </a:extLst>
          </p:cNvPr>
          <p:cNvSpPr>
            <a:spLocks noChangeArrowheads="1"/>
          </p:cNvSpPr>
          <p:nvPr/>
        </p:nvSpPr>
        <p:spPr bwMode="auto">
          <a:xfrm>
            <a:off x="10876722" y="29203242"/>
            <a:ext cx="20477681"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Enhances road safety by preventing unexpected vehicle failures, reducing accidents and breakdowns.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Promotes cost-effective maintenance, helping vehicle owners save on repairs and extending automobile lifespan. </a:t>
            </a:r>
          </a:p>
        </p:txBody>
      </p:sp>
      <p:pic>
        <p:nvPicPr>
          <p:cNvPr id="44" name="Picture 43">
            <a:extLst>
              <a:ext uri="{FF2B5EF4-FFF2-40B4-BE49-F238E27FC236}">
                <a16:creationId xmlns:a16="http://schemas.microsoft.com/office/drawing/2014/main" id="{1718A897-2854-009D-E50F-7A4D60B625F0}"/>
              </a:ext>
            </a:extLst>
          </p:cNvPr>
          <p:cNvPicPr>
            <a:picLocks noChangeAspect="1"/>
          </p:cNvPicPr>
          <p:nvPr/>
        </p:nvPicPr>
        <p:blipFill>
          <a:blip r:embed="rId5"/>
          <a:stretch>
            <a:fillRect/>
          </a:stretch>
        </p:blipFill>
        <p:spPr>
          <a:xfrm>
            <a:off x="21123938" y="11131064"/>
            <a:ext cx="4868198" cy="3745372"/>
          </a:xfrm>
          <a:prstGeom prst="rect">
            <a:avLst/>
          </a:prstGeom>
        </p:spPr>
      </p:pic>
      <p:pic>
        <p:nvPicPr>
          <p:cNvPr id="46" name="Picture 45">
            <a:extLst>
              <a:ext uri="{FF2B5EF4-FFF2-40B4-BE49-F238E27FC236}">
                <a16:creationId xmlns:a16="http://schemas.microsoft.com/office/drawing/2014/main" id="{6EB6C928-4503-278B-56F1-14C7D238B56D}"/>
              </a:ext>
            </a:extLst>
          </p:cNvPr>
          <p:cNvPicPr>
            <a:picLocks noChangeAspect="1"/>
          </p:cNvPicPr>
          <p:nvPr/>
        </p:nvPicPr>
        <p:blipFill>
          <a:blip r:embed="rId6"/>
          <a:stretch>
            <a:fillRect/>
          </a:stretch>
        </p:blipFill>
        <p:spPr>
          <a:xfrm>
            <a:off x="26173467" y="11212318"/>
            <a:ext cx="5131064" cy="3745372"/>
          </a:xfrm>
          <a:prstGeom prst="rect">
            <a:avLst/>
          </a:prstGeom>
        </p:spPr>
      </p:pic>
      <p:sp>
        <p:nvSpPr>
          <p:cNvPr id="47" name="TextBox 46">
            <a:extLst>
              <a:ext uri="{FF2B5EF4-FFF2-40B4-BE49-F238E27FC236}">
                <a16:creationId xmlns:a16="http://schemas.microsoft.com/office/drawing/2014/main" id="{FA06696E-48F2-97C4-E09F-5E3C15CFC98C}"/>
              </a:ext>
            </a:extLst>
          </p:cNvPr>
          <p:cNvSpPr txBox="1"/>
          <p:nvPr/>
        </p:nvSpPr>
        <p:spPr>
          <a:xfrm>
            <a:off x="21169235" y="9366820"/>
            <a:ext cx="9994449" cy="1785104"/>
          </a:xfrm>
          <a:prstGeom prst="rect">
            <a:avLst/>
          </a:prstGeom>
          <a:noFill/>
        </p:spPr>
        <p:txBody>
          <a:bodyPr wrap="square" rtlCol="0">
            <a:spAutoFit/>
          </a:bodyPr>
          <a:lstStyle/>
          <a:p>
            <a:pPr marL="685800" indent="-685800">
              <a:buFont typeface="Arial" panose="020B0604020202020204" pitchFamily="34" charset="0"/>
              <a:buChar char="•"/>
            </a:pPr>
            <a:r>
              <a:rPr lang="en-US" sz="5500" dirty="0"/>
              <a:t>Prediction of temperature and humidity:</a:t>
            </a:r>
            <a:endParaRPr lang="en-IN" sz="5500" dirty="0"/>
          </a:p>
        </p:txBody>
      </p:sp>
      <p:pic>
        <p:nvPicPr>
          <p:cNvPr id="49" name="Picture 48">
            <a:extLst>
              <a:ext uri="{FF2B5EF4-FFF2-40B4-BE49-F238E27FC236}">
                <a16:creationId xmlns:a16="http://schemas.microsoft.com/office/drawing/2014/main" id="{BC004D92-A6C9-E827-CB21-E9361DAF593E}"/>
              </a:ext>
            </a:extLst>
          </p:cNvPr>
          <p:cNvPicPr>
            <a:picLocks noChangeAspect="1"/>
          </p:cNvPicPr>
          <p:nvPr/>
        </p:nvPicPr>
        <p:blipFill>
          <a:blip r:embed="rId7"/>
          <a:stretch>
            <a:fillRect/>
          </a:stretch>
        </p:blipFill>
        <p:spPr>
          <a:xfrm>
            <a:off x="21169235" y="6437052"/>
            <a:ext cx="8069821" cy="2912734"/>
          </a:xfrm>
          <a:prstGeom prst="rect">
            <a:avLst/>
          </a:prstGeom>
        </p:spPr>
      </p:pic>
      <p:sp>
        <p:nvSpPr>
          <p:cNvPr id="51" name="TextBox 50">
            <a:extLst>
              <a:ext uri="{FF2B5EF4-FFF2-40B4-BE49-F238E27FC236}">
                <a16:creationId xmlns:a16="http://schemas.microsoft.com/office/drawing/2014/main" id="{D6D8E730-89FD-FDA9-230F-1BC2BD5F592B}"/>
              </a:ext>
            </a:extLst>
          </p:cNvPr>
          <p:cNvSpPr txBox="1"/>
          <p:nvPr/>
        </p:nvSpPr>
        <p:spPr>
          <a:xfrm>
            <a:off x="21255723" y="5341402"/>
            <a:ext cx="9224277" cy="938719"/>
          </a:xfrm>
          <a:prstGeom prst="rect">
            <a:avLst/>
          </a:prstGeom>
          <a:noFill/>
        </p:spPr>
        <p:txBody>
          <a:bodyPr wrap="square" rtlCol="0">
            <a:spAutoFit/>
          </a:bodyPr>
          <a:lstStyle/>
          <a:p>
            <a:r>
              <a:rPr lang="en-US" sz="5500" dirty="0"/>
              <a:t>K- means clustering :</a:t>
            </a:r>
            <a:endParaRPr lang="en-IN" sz="5500" dirty="0"/>
          </a:p>
        </p:txBody>
      </p:sp>
      <p:pic>
        <p:nvPicPr>
          <p:cNvPr id="53" name="Picture 52">
            <a:extLst>
              <a:ext uri="{FF2B5EF4-FFF2-40B4-BE49-F238E27FC236}">
                <a16:creationId xmlns:a16="http://schemas.microsoft.com/office/drawing/2014/main" id="{57B049B6-FFFF-AD1E-2A09-714AEB34C9D1}"/>
              </a:ext>
            </a:extLst>
          </p:cNvPr>
          <p:cNvPicPr>
            <a:picLocks noChangeAspect="1"/>
          </p:cNvPicPr>
          <p:nvPr/>
        </p:nvPicPr>
        <p:blipFill>
          <a:blip r:embed="rId8"/>
          <a:stretch>
            <a:fillRect/>
          </a:stretch>
        </p:blipFill>
        <p:spPr>
          <a:xfrm>
            <a:off x="11073446" y="17612793"/>
            <a:ext cx="9503924" cy="6483635"/>
          </a:xfrm>
          <a:prstGeom prst="rect">
            <a:avLst/>
          </a:prstGeom>
        </p:spPr>
      </p:pic>
      <p:pic>
        <p:nvPicPr>
          <p:cNvPr id="55" name="Picture 54">
            <a:extLst>
              <a:ext uri="{FF2B5EF4-FFF2-40B4-BE49-F238E27FC236}">
                <a16:creationId xmlns:a16="http://schemas.microsoft.com/office/drawing/2014/main" id="{114D76F2-7F02-392F-EB37-1A4848D15F5B}"/>
              </a:ext>
            </a:extLst>
          </p:cNvPr>
          <p:cNvPicPr>
            <a:picLocks noChangeAspect="1"/>
          </p:cNvPicPr>
          <p:nvPr/>
        </p:nvPicPr>
        <p:blipFill>
          <a:blip r:embed="rId9"/>
          <a:stretch>
            <a:fillRect/>
          </a:stretch>
        </p:blipFill>
        <p:spPr>
          <a:xfrm>
            <a:off x="285801" y="29929556"/>
            <a:ext cx="10161536" cy="5948604"/>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6678</TotalTime>
  <Words>370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R MOKSHITHA</cp:lastModifiedBy>
  <cp:revision>209</cp:revision>
  <cp:lastPrinted>2013-08-04T02:58:23Z</cp:lastPrinted>
  <dcterms:created xsi:type="dcterms:W3CDTF">2011-10-21T15:46:33Z</dcterms:created>
  <dcterms:modified xsi:type="dcterms:W3CDTF">2025-03-19T03:48:57Z</dcterms:modified>
</cp:coreProperties>
</file>