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DCCA-DABF-4FDA-AE65-CB1341E9613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DFF1-82CD-47A8-B93D-C1FC9A27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4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DCCA-DABF-4FDA-AE65-CB1341E9613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DFF1-82CD-47A8-B93D-C1FC9A27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5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DCCA-DABF-4FDA-AE65-CB1341E9613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DFF1-82CD-47A8-B93D-C1FC9A27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3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DCCA-DABF-4FDA-AE65-CB1341E9613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DFF1-82CD-47A8-B93D-C1FC9A27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9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DCCA-DABF-4FDA-AE65-CB1341E9613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DFF1-82CD-47A8-B93D-C1FC9A27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DCCA-DABF-4FDA-AE65-CB1341E9613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DFF1-82CD-47A8-B93D-C1FC9A27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DCCA-DABF-4FDA-AE65-CB1341E9613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DFF1-82CD-47A8-B93D-C1FC9A27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0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DCCA-DABF-4FDA-AE65-CB1341E9613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DFF1-82CD-47A8-B93D-C1FC9A27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7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DCCA-DABF-4FDA-AE65-CB1341E9613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DFF1-82CD-47A8-B93D-C1FC9A27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DCCA-DABF-4FDA-AE65-CB1341E9613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DFF1-82CD-47A8-B93D-C1FC9A27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4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DCCA-DABF-4FDA-AE65-CB1341E9613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DFF1-82CD-47A8-B93D-C1FC9A27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3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CCA-DABF-4FDA-AE65-CB1341E9613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2DFF1-82CD-47A8-B93D-C1FC9A27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2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image" Target="../media/image2.png"/><Relationship Id="rId21" Type="http://schemas.openxmlformats.org/officeDocument/2006/relationships/image" Target="../media/image14.png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9" Type="http://schemas.openxmlformats.org/officeDocument/2006/relationships/image" Target="../media/image528.svg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1" y="3122034"/>
            <a:ext cx="4267481" cy="37983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0" y="87683"/>
            <a:ext cx="9682620" cy="67703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9358" y="87683"/>
            <a:ext cx="9573053" cy="677031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solidFill>
                  <a:schemeClr val="accent3"/>
                </a:solidFill>
              </a:rPr>
              <a:t>                     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126090" y="950548"/>
            <a:ext cx="9368639" cy="590745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chemeClr val="accent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64791" y="5504763"/>
            <a:ext cx="1374503" cy="46844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F0000"/>
                </a:solidFill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2455329" y="5519639"/>
            <a:ext cx="1374503" cy="46844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F0000"/>
                </a:solidFill>
              </a:rPr>
              <a:t>Private subnet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397709" y="4549358"/>
            <a:ext cx="1765300" cy="168510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Availability Zone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2269114" y="4549358"/>
            <a:ext cx="1765300" cy="168511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Availability Zone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64790" y="5041940"/>
            <a:ext cx="1374503" cy="40313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2429202" y="5010102"/>
            <a:ext cx="1400629" cy="40313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8" name="Graphic 15">
            <a:extLst>
              <a:ext uri="{FF2B5EF4-FFF2-40B4-BE49-F238E27FC236}">
                <a16:creationId xmlns:a16="http://schemas.microsoft.com/office/drawing/2014/main" id="{C74B9571-CBCE-0B41-BB93-C639C1D06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1522" y="6302102"/>
            <a:ext cx="711200" cy="469758"/>
          </a:xfrm>
          <a:prstGeom prst="rect">
            <a:avLst/>
          </a:prstGeom>
        </p:spPr>
      </p:pic>
      <p:pic>
        <p:nvPicPr>
          <p:cNvPr id="19" name="Graphic 15">
            <a:extLst>
              <a:ext uri="{FF2B5EF4-FFF2-40B4-BE49-F238E27FC236}">
                <a16:creationId xmlns:a16="http://schemas.microsoft.com/office/drawing/2014/main" id="{C74B9571-CBCE-0B41-BB93-C639C1D06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63278" y="6310405"/>
            <a:ext cx="711200" cy="46975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E056789-E01E-A44B-9172-89585FFD2FD0}"/>
              </a:ext>
            </a:extLst>
          </p:cNvPr>
          <p:cNvSpPr txBox="1"/>
          <p:nvPr/>
        </p:nvSpPr>
        <p:spPr>
          <a:xfrm>
            <a:off x="1395906" y="6415353"/>
            <a:ext cx="16451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RDS Multi-AZ Replication</a:t>
            </a:r>
            <a:endParaRPr lang="en-US" sz="1050" dirty="0"/>
          </a:p>
        </p:txBody>
      </p:sp>
      <p:pic>
        <p:nvPicPr>
          <p:cNvPr id="34" name="Picture 33" descr="EC2-Instances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9" y="4084165"/>
            <a:ext cx="405502" cy="405502"/>
          </a:xfrm>
          <a:prstGeom prst="rect">
            <a:avLst/>
          </a:prstGeom>
        </p:spPr>
      </p:pic>
      <p:pic>
        <p:nvPicPr>
          <p:cNvPr id="35" name="Picture 34" descr="EC2-Instances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14" y="4079541"/>
            <a:ext cx="405502" cy="405502"/>
          </a:xfrm>
          <a:prstGeom prst="rect">
            <a:avLst/>
          </a:prstGeom>
        </p:spPr>
      </p:pic>
      <p:pic>
        <p:nvPicPr>
          <p:cNvPr id="36" name="Picture 35" descr="EC2-Instances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51" y="4079541"/>
            <a:ext cx="405502" cy="405502"/>
          </a:xfrm>
          <a:prstGeom prst="rect">
            <a:avLst/>
          </a:prstGeom>
        </p:spPr>
      </p:pic>
      <p:pic>
        <p:nvPicPr>
          <p:cNvPr id="40" name="Picture 39" descr="EC2-Instances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45" y="4092966"/>
            <a:ext cx="405502" cy="405502"/>
          </a:xfrm>
          <a:prstGeom prst="rect">
            <a:avLst/>
          </a:prstGeom>
        </p:spPr>
      </p:pic>
      <p:pic>
        <p:nvPicPr>
          <p:cNvPr id="41" name="Picture 40" descr="EC2-Instances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90" y="4088342"/>
            <a:ext cx="405502" cy="405502"/>
          </a:xfrm>
          <a:prstGeom prst="rect">
            <a:avLst/>
          </a:prstGeom>
        </p:spPr>
      </p:pic>
      <p:pic>
        <p:nvPicPr>
          <p:cNvPr id="42" name="Picture 41" descr="EC2-Instances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727" y="4088342"/>
            <a:ext cx="405502" cy="40550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400386" y="4408895"/>
            <a:ext cx="144420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EC2 Instances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44" name="Picture 43" descr="VPC-Internet-Gateway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0" y="496036"/>
            <a:ext cx="442023" cy="44202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17498" y="642771"/>
            <a:ext cx="103870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Internet Gateway</a:t>
            </a:r>
          </a:p>
          <a:p>
            <a:pPr algn="ctr"/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58" name="Picture 57" descr="S3-Bucket-with-objects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43" y="1133368"/>
            <a:ext cx="643333" cy="64333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91308" y="1267087"/>
            <a:ext cx="24273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S3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3" y="2303384"/>
            <a:ext cx="490258" cy="49025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97077" y="2522797"/>
            <a:ext cx="58846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Lambda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0607" y="2869796"/>
            <a:ext cx="410642" cy="265206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673734" y="2938875"/>
            <a:ext cx="407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SQS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46851" y="3579197"/>
            <a:ext cx="329821" cy="325041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736137" y="3954404"/>
            <a:ext cx="9512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Load Balancer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935" y="4095203"/>
            <a:ext cx="1367528" cy="85124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2681847" y="3630861"/>
            <a:ext cx="11768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Production Account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66845" y="4752509"/>
            <a:ext cx="11768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Root Account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256" y="3025756"/>
            <a:ext cx="1372207" cy="1025583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554069" y="3840530"/>
            <a:ext cx="98424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Shared Services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056" y="4993490"/>
            <a:ext cx="1367528" cy="851240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4462966" y="5650796"/>
            <a:ext cx="11768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Logging &amp; Analytics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256" y="5891777"/>
            <a:ext cx="1367528" cy="917948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4478705" y="6603031"/>
            <a:ext cx="11768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Security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868083" y="3138689"/>
            <a:ext cx="1165690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indent="0" algn="ctr">
              <a:buFont typeface="Arial" panose="020B0604020202020204" pitchFamily="34" charset="0"/>
              <a:buNone/>
              <a:defRPr sz="1000" b="1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Active Directory for SSO Integration in a shared Amazon VPC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800232" y="5075289"/>
            <a:ext cx="1233541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000" b="1">
                <a:solidFill>
                  <a:srgbClr val="00B0F0"/>
                </a:solidFill>
              </a:defRPr>
            </a:lvl1pPr>
          </a:lstStyle>
          <a:p>
            <a:pPr marL="0" indent="0" algn="ctr">
              <a:buNone/>
            </a:pPr>
            <a:r>
              <a:rPr lang="en-US" dirty="0"/>
              <a:t>Central S3 bucket for all Flowlog, Application, AWS CloudTrail and AWS Config log files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73263" y="5991968"/>
            <a:ext cx="1233541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indent="0">
              <a:buFont typeface="Arial" panose="020B0604020202020204" pitchFamily="34" charset="0"/>
              <a:buNone/>
              <a:defRPr sz="1000" b="1">
                <a:solidFill>
                  <a:srgbClr val="00B0F0"/>
                </a:solidFill>
              </a:defRPr>
            </a:lvl1pPr>
          </a:lstStyle>
          <a:p>
            <a:pPr algn="ctr"/>
            <a:r>
              <a:rPr lang="en-US" dirty="0"/>
              <a:t>Security Account to Audit and address emergency security incidents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777942" y="4188956"/>
            <a:ext cx="1255831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indent="0">
              <a:buFont typeface="Arial" panose="020B0604020202020204" pitchFamily="34" charset="0"/>
              <a:buNone/>
              <a:defRPr sz="1000" b="1">
                <a:solidFill>
                  <a:srgbClr val="00B0F0"/>
                </a:solidFill>
              </a:defRPr>
            </a:lvl1pPr>
          </a:lstStyle>
          <a:p>
            <a:pPr algn="ctr"/>
            <a:r>
              <a:rPr lang="en-US" dirty="0"/>
              <a:t>AWS Organization Account to manage member accounts , Service Control Policies and AWS SSO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78504" y="1907784"/>
            <a:ext cx="386333" cy="441901"/>
          </a:xfrm>
          <a:prstGeom prst="rect">
            <a:avLst/>
          </a:prstGeom>
        </p:spPr>
      </p:pic>
      <p:sp>
        <p:nvSpPr>
          <p:cNvPr id="149" name="Double Brace 148"/>
          <p:cNvSpPr/>
          <p:nvPr/>
        </p:nvSpPr>
        <p:spPr>
          <a:xfrm>
            <a:off x="1696815" y="1414096"/>
            <a:ext cx="196299" cy="166842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3048" y="1803660"/>
            <a:ext cx="430690" cy="457276"/>
          </a:xfrm>
          <a:prstGeom prst="rect">
            <a:avLst/>
          </a:prstGeom>
        </p:spPr>
      </p:pic>
      <p:sp>
        <p:nvSpPr>
          <p:cNvPr id="151" name="TextBox 150"/>
          <p:cNvSpPr txBox="1"/>
          <p:nvPr/>
        </p:nvSpPr>
        <p:spPr>
          <a:xfrm>
            <a:off x="122912" y="1997387"/>
            <a:ext cx="93172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Step Functions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255320" y="5082189"/>
            <a:ext cx="2149745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B0F0"/>
                </a:solidFill>
              </a:rPr>
              <a:t>Log Analytics solution using Kinesis streams/firehose/analytics, Elastrsearch, Kibana.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B0F0"/>
                </a:solidFill>
              </a:rPr>
              <a:t>Incident </a:t>
            </a:r>
            <a:r>
              <a:rPr lang="en-US" sz="1000" b="1" dirty="0" smtClean="0">
                <a:solidFill>
                  <a:srgbClr val="00B0F0"/>
                </a:solidFill>
              </a:rPr>
              <a:t>Management/Monitoring using ServiceNow</a:t>
            </a:r>
            <a:endParaRPr lang="en-US" sz="1000" b="1" dirty="0">
              <a:solidFill>
                <a:srgbClr val="00B0F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55774" y="5991967"/>
            <a:ext cx="2149291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B0F0"/>
                </a:solidFill>
              </a:rPr>
              <a:t>Amazon Guartduty, Config, IAM, SCP, SNS, Shield.</a:t>
            </a:r>
            <a:endParaRPr lang="en-US" sz="1000" b="1" dirty="0">
              <a:solidFill>
                <a:srgbClr val="00B0F0"/>
              </a:solidFill>
            </a:endParaRPr>
          </a:p>
        </p:txBody>
      </p:sp>
      <p:cxnSp>
        <p:nvCxnSpPr>
          <p:cNvPr id="168" name="Straight Arrow Connector 167"/>
          <p:cNvCxnSpPr/>
          <p:nvPr/>
        </p:nvCxnSpPr>
        <p:spPr>
          <a:xfrm>
            <a:off x="1395906" y="1420975"/>
            <a:ext cx="661836" cy="64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Picture 168" descr="S3-Bucket-with-objects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67" y="2691894"/>
            <a:ext cx="643333" cy="643333"/>
          </a:xfrm>
          <a:prstGeom prst="rect">
            <a:avLst/>
          </a:prstGeom>
        </p:spPr>
      </p:pic>
      <p:sp>
        <p:nvSpPr>
          <p:cNvPr id="170" name="TextBox 169"/>
          <p:cNvSpPr txBox="1"/>
          <p:nvPr/>
        </p:nvSpPr>
        <p:spPr>
          <a:xfrm>
            <a:off x="3376722" y="2737137"/>
            <a:ext cx="24273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S3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172" name="Straight Arrow Connector 171"/>
          <p:cNvCxnSpPr>
            <a:endCxn id="169" idx="2"/>
          </p:cNvCxnSpPr>
          <p:nvPr/>
        </p:nvCxnSpPr>
        <p:spPr>
          <a:xfrm flipV="1">
            <a:off x="3889134" y="3335227"/>
            <a:ext cx="0" cy="31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Picture 17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108" y="2002819"/>
            <a:ext cx="490258" cy="490258"/>
          </a:xfrm>
          <a:prstGeom prst="rect">
            <a:avLst/>
          </a:prstGeom>
        </p:spPr>
      </p:pic>
      <p:cxnSp>
        <p:nvCxnSpPr>
          <p:cNvPr id="175" name="Straight Arrow Connector 174"/>
          <p:cNvCxnSpPr>
            <a:stCxn id="169" idx="0"/>
            <a:endCxn id="174" idx="2"/>
          </p:cNvCxnSpPr>
          <p:nvPr/>
        </p:nvCxnSpPr>
        <p:spPr>
          <a:xfrm flipV="1">
            <a:off x="3889134" y="2493077"/>
            <a:ext cx="4103" cy="19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74" idx="1"/>
          </p:cNvCxnSpPr>
          <p:nvPr/>
        </p:nvCxnSpPr>
        <p:spPr>
          <a:xfrm flipH="1">
            <a:off x="2557820" y="2247948"/>
            <a:ext cx="10902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7093272" y="3135002"/>
            <a:ext cx="2149291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B0F0"/>
                </a:solidFill>
              </a:rPr>
              <a:t>AWS Organizations, Active Directory Connector</a:t>
            </a:r>
            <a:endParaRPr lang="en-US" sz="1000" b="1" dirty="0">
              <a:solidFill>
                <a:srgbClr val="00B0F0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9933819" y="4408895"/>
            <a:ext cx="2024313" cy="14590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Customer On-premises Datacenter</a:t>
            </a:r>
            <a:endParaRPr lang="en-US" dirty="0"/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577309" y="3078590"/>
            <a:ext cx="685800" cy="723900"/>
          </a:xfrm>
          <a:prstGeom prst="rect">
            <a:avLst/>
          </a:prstGeom>
        </p:spPr>
      </p:pic>
      <p:cxnSp>
        <p:nvCxnSpPr>
          <p:cNvPr id="189" name="Straight Arrow Connector 188"/>
          <p:cNvCxnSpPr>
            <a:endCxn id="188" idx="2"/>
          </p:cNvCxnSpPr>
          <p:nvPr/>
        </p:nvCxnSpPr>
        <p:spPr>
          <a:xfrm flipV="1">
            <a:off x="10920209" y="3802490"/>
            <a:ext cx="0" cy="559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Picture 19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700803" y="4905745"/>
            <a:ext cx="638175" cy="847725"/>
          </a:xfrm>
          <a:prstGeom prst="rect">
            <a:avLst/>
          </a:prstGeom>
        </p:spPr>
      </p:pic>
      <p:sp>
        <p:nvSpPr>
          <p:cNvPr id="202" name="TextBox 201"/>
          <p:cNvSpPr txBox="1"/>
          <p:nvPr/>
        </p:nvSpPr>
        <p:spPr>
          <a:xfrm>
            <a:off x="9933818" y="6110038"/>
            <a:ext cx="2024313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indent="0" algn="ctr">
              <a:buFont typeface="Arial" panose="020B0604020202020204" pitchFamily="34" charset="0"/>
              <a:buNone/>
              <a:defRPr sz="1000" b="1">
                <a:solidFill>
                  <a:srgbClr val="00B0F0"/>
                </a:solidFill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On-premise Active Directory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On premise viewing workstations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AWS Storage Gateway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12" name="Straight Arrow Connector 211"/>
          <p:cNvCxnSpPr/>
          <p:nvPr/>
        </p:nvCxnSpPr>
        <p:spPr>
          <a:xfrm flipH="1" flipV="1">
            <a:off x="1645823" y="1299309"/>
            <a:ext cx="7759242" cy="39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3569384" y="1104368"/>
            <a:ext cx="3417664" cy="1538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indent="0" algn="ctr">
              <a:buFont typeface="Arial" panose="020B0604020202020204" pitchFamily="34" charset="0"/>
              <a:buNone/>
              <a:defRPr sz="1000" b="1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Field generated data being uploaded to the landing s3 Bucket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4944020" y="2608192"/>
            <a:ext cx="3915764" cy="1538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indent="0" algn="ctr">
              <a:buFont typeface="Arial" panose="020B0604020202020204" pitchFamily="34" charset="0"/>
              <a:buNone/>
              <a:defRPr sz="1000" b="1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Generated 2D and 3D Images being rendered to customer workstations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31474" y="1912439"/>
            <a:ext cx="812802" cy="539271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050311" y="1411078"/>
            <a:ext cx="1114425" cy="504825"/>
          </a:xfrm>
          <a:prstGeom prst="rect">
            <a:avLst/>
          </a:prstGeom>
        </p:spPr>
      </p:pic>
      <p:cxnSp>
        <p:nvCxnSpPr>
          <p:cNvPr id="235" name="Straight Arrow Connector 234"/>
          <p:cNvCxnSpPr/>
          <p:nvPr/>
        </p:nvCxnSpPr>
        <p:spPr>
          <a:xfrm flipV="1">
            <a:off x="3879917" y="1866584"/>
            <a:ext cx="4103" cy="19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232" idx="3"/>
          </p:cNvCxnSpPr>
          <p:nvPr/>
        </p:nvCxnSpPr>
        <p:spPr>
          <a:xfrm flipV="1">
            <a:off x="4164736" y="1663490"/>
            <a:ext cx="286903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486909" y="3887645"/>
            <a:ext cx="11295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Helvetica Neue"/>
                <a:cs typeface="Helvetica Neue"/>
              </a:defRPr>
            </a:lvl1pPr>
          </a:lstStyle>
          <a:p>
            <a:r>
              <a:rPr lang="en-US" sz="800" b="1" dirty="0" smtClean="0"/>
              <a:t>Security Group,/ NACL</a:t>
            </a:r>
            <a:endParaRPr lang="en-US" sz="800" b="1" dirty="0"/>
          </a:p>
        </p:txBody>
      </p:sp>
      <p:pic>
        <p:nvPicPr>
          <p:cNvPr id="244" name="Picture 24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145283" y="146310"/>
            <a:ext cx="1924050" cy="1657350"/>
          </a:xfrm>
          <a:prstGeom prst="rect">
            <a:avLst/>
          </a:prstGeom>
        </p:spPr>
      </p:pic>
      <p:cxnSp>
        <p:nvCxnSpPr>
          <p:cNvPr id="248" name="Straight Connector 247"/>
          <p:cNvCxnSpPr/>
          <p:nvPr/>
        </p:nvCxnSpPr>
        <p:spPr>
          <a:xfrm>
            <a:off x="9392539" y="1323396"/>
            <a:ext cx="0" cy="5549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4210800" y="2975983"/>
            <a:ext cx="5194265" cy="121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 flipV="1">
            <a:off x="9405065" y="2501814"/>
            <a:ext cx="0" cy="4871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0145283" y="2151275"/>
            <a:ext cx="7749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flipV="1">
            <a:off x="10920209" y="1803661"/>
            <a:ext cx="0" cy="4442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endCxn id="188" idx="0"/>
          </p:cNvCxnSpPr>
          <p:nvPr/>
        </p:nvCxnSpPr>
        <p:spPr>
          <a:xfrm>
            <a:off x="10920209" y="2151275"/>
            <a:ext cx="0" cy="927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4045141" y="2163400"/>
            <a:ext cx="58846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Lambda</a:t>
            </a:r>
            <a:endParaRPr lang="en-US" sz="10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254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Balakrishnan, Vinod</dc:creator>
  <cp:lastModifiedBy>Balakrishnan, Vinod</cp:lastModifiedBy>
  <cp:revision>2</cp:revision>
  <dcterms:created xsi:type="dcterms:W3CDTF">2019-12-22T11:02:21Z</dcterms:created>
  <dcterms:modified xsi:type="dcterms:W3CDTF">2020-01-05T06:13:28Z</dcterms:modified>
</cp:coreProperties>
</file>