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314" r:id="rId5"/>
    <p:sldId id="31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844D3-1C91-BD26-E020-23B999ECAE52}" v="27" dt="2021-08-09T04:00:59.194"/>
    <p1510:client id="{2E018F09-CD2D-D2E5-92E7-A37AB85D0B45}" v="54" dt="2021-08-10T04:29:50.909"/>
    <p1510:client id="{351B9648-A352-7BFC-5BD6-9A7E9A0C408D}" v="322" dt="2021-08-09T12:20:55.232"/>
    <p1510:client id="{7782531C-D069-4487-801C-63F11FC46D28}" v="105" dt="2021-08-09T12:13:20.391"/>
    <p1510:client id="{C3A37F5C-B2E3-31BB-2851-F0D7B1953D8C}" v="15" dt="2021-08-09T16:25:28.255"/>
    <p1510:client id="{C7D78341-D07F-2FC0-1ACE-E749A2BAE7CC}" v="21" dt="2021-08-10T04:34:17.916"/>
    <p1510:client id="{CC7D8A86-5CBF-F31F-6DCD-2F87D328F157}" v="65" dt="2021-08-09T12:17:51.074"/>
    <p1510:client id="{E7C67E65-C5FB-4574-92BF-F5CC60E87F99}" v="17" vWet="21" dt="2021-08-09T03:55:50.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BE61B-BE96-414A-8707-C280D9F3DAB6}" type="datetimeFigureOut">
              <a:rPr lang="en-US" smtClean="0"/>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76ABB-5413-E947-8E22-A03C3E52EA9C}" type="slidenum">
              <a:rPr lang="en-US" smtClean="0"/>
              <a:t>‹#›</a:t>
            </a:fld>
            <a:endParaRPr lang="en-US"/>
          </a:p>
        </p:txBody>
      </p:sp>
    </p:spTree>
    <p:extLst>
      <p:ext uri="{BB962C8B-B14F-4D97-AF65-F5344CB8AC3E}">
        <p14:creationId xmlns:p14="http://schemas.microsoft.com/office/powerpoint/2010/main" val="309987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C76ABB-5413-E947-8E22-A03C3E52EA9C}" type="slidenum">
              <a:rPr lang="en-US" smtClean="0"/>
              <a:t>1</a:t>
            </a:fld>
            <a:endParaRPr lang="en-US"/>
          </a:p>
        </p:txBody>
      </p:sp>
    </p:spTree>
    <p:extLst>
      <p:ext uri="{BB962C8B-B14F-4D97-AF65-F5344CB8AC3E}">
        <p14:creationId xmlns:p14="http://schemas.microsoft.com/office/powerpoint/2010/main" val="2952591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BD96-276E-43AD-8DDF-958243B66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9A3072-FA56-42F3-B8A2-7FDD7A21D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A86488-56F7-46CE-A01E-C0EF5964DFE9}"/>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5" name="Footer Placeholder 4">
            <a:extLst>
              <a:ext uri="{FF2B5EF4-FFF2-40B4-BE49-F238E27FC236}">
                <a16:creationId xmlns:a16="http://schemas.microsoft.com/office/drawing/2014/main" id="{7D77E5DD-4443-4874-9DF0-8BBBB00E1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9FB2E-BEC8-4A89-8AB8-A38095D06EAB}"/>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402418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5576-50C7-4CF0-97A2-A9B59AF2B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9CAE8E-0BAA-430B-98E7-4AB4DAE57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6C986-2817-430D-9B0E-E5B5574748B9}"/>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5" name="Footer Placeholder 4">
            <a:extLst>
              <a:ext uri="{FF2B5EF4-FFF2-40B4-BE49-F238E27FC236}">
                <a16:creationId xmlns:a16="http://schemas.microsoft.com/office/drawing/2014/main" id="{438A40D0-3B66-4F2A-B83B-E8E2BF62E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C7BE7-F64E-44FA-8963-AE8A83B0324C}"/>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32869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27AF8F-5C76-4A08-B43D-115BD1821B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845A38-096B-4816-AA79-1B9313504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916E8-900E-4F5F-9109-85D586314D3B}"/>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5" name="Footer Placeholder 4">
            <a:extLst>
              <a:ext uri="{FF2B5EF4-FFF2-40B4-BE49-F238E27FC236}">
                <a16:creationId xmlns:a16="http://schemas.microsoft.com/office/drawing/2014/main" id="{DFC15AAA-64EE-441F-BE13-D21B3881D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511E4-5C51-4C72-A9D6-A54AA99DE6B0}"/>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331320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6D29-621D-44C9-91F2-707CDD4A5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DA78E-8CCE-4B6B-9F12-D853D6DED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AE556-F714-468F-A873-677879149815}"/>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5" name="Footer Placeholder 4">
            <a:extLst>
              <a:ext uri="{FF2B5EF4-FFF2-40B4-BE49-F238E27FC236}">
                <a16:creationId xmlns:a16="http://schemas.microsoft.com/office/drawing/2014/main" id="{D86E3848-3B39-45AB-A3D2-7753C2D2C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7809F-F90B-4D41-AB55-5ECFE39719CD}"/>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398239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FF36-34B7-4AE3-9956-48DFA448C5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22DA6-6B6E-4B42-82E8-76C654C31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D935F-BC34-42D3-95BA-5F4ECE546F67}"/>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5" name="Footer Placeholder 4">
            <a:extLst>
              <a:ext uri="{FF2B5EF4-FFF2-40B4-BE49-F238E27FC236}">
                <a16:creationId xmlns:a16="http://schemas.microsoft.com/office/drawing/2014/main" id="{137AB97C-103B-4A37-86AA-B9FCBCC82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CEF3C-0072-4830-9B3D-626CB3E9235F}"/>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52599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5074-9AAF-4DED-BE01-E45102999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49A5C-615D-473E-983A-D772F0540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02910-DE07-4B87-892B-94E2C6226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919AB-B6C5-46EF-93E5-C0AB30B4B687}"/>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6" name="Footer Placeholder 5">
            <a:extLst>
              <a:ext uri="{FF2B5EF4-FFF2-40B4-BE49-F238E27FC236}">
                <a16:creationId xmlns:a16="http://schemas.microsoft.com/office/drawing/2014/main" id="{551C0C1F-CBC9-4EB6-A857-2083F6234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636A3-2774-44CD-8424-3E312FA3F63E}"/>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305608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7CE9-1D61-4ECC-81FD-FD7210CA4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3CD854-89C3-4019-9A18-CCF89D4A3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93D723-69AE-4976-92F4-244DE6D12F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6EE184-0B2A-4A08-986E-99AABDA38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43732-B0CA-4D9D-AA7D-CA6A5844A3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B84504-BAEC-405E-B333-1AEAE5B9FCA9}"/>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8" name="Footer Placeholder 7">
            <a:extLst>
              <a:ext uri="{FF2B5EF4-FFF2-40B4-BE49-F238E27FC236}">
                <a16:creationId xmlns:a16="http://schemas.microsoft.com/office/drawing/2014/main" id="{80B8A978-9216-4027-93FD-6FB6B7185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E4FAEA-999A-4370-8055-D2742C82046E}"/>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237828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BE83-5E26-4E39-AB6C-41DF0372C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F4C34-A565-4224-838F-487ADC2FE174}"/>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4" name="Footer Placeholder 3">
            <a:extLst>
              <a:ext uri="{FF2B5EF4-FFF2-40B4-BE49-F238E27FC236}">
                <a16:creationId xmlns:a16="http://schemas.microsoft.com/office/drawing/2014/main" id="{63B58D9B-F6C4-45F7-8574-1816097DF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E77FA5-8645-46FC-BF8E-EF8182CB5AF8}"/>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352218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77CDD-ADF4-4081-8B38-690D8206F8B9}"/>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3" name="Footer Placeholder 2">
            <a:extLst>
              <a:ext uri="{FF2B5EF4-FFF2-40B4-BE49-F238E27FC236}">
                <a16:creationId xmlns:a16="http://schemas.microsoft.com/office/drawing/2014/main" id="{DA740438-66DC-4B47-9FF7-C55DC51FCD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1BAB0-E144-4F24-BE88-D43ED6458FEF}"/>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259309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5676-1772-4842-80D4-523D8784C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15D2B-FAC7-4154-800B-16F26CE7F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F13A63-793C-4E79-94AA-00807B40F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B09F0-5864-411D-84BA-7915EBABEA7E}"/>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6" name="Footer Placeholder 5">
            <a:extLst>
              <a:ext uri="{FF2B5EF4-FFF2-40B4-BE49-F238E27FC236}">
                <a16:creationId xmlns:a16="http://schemas.microsoft.com/office/drawing/2014/main" id="{3ECB89B2-AE9F-4835-BB3F-07F90D3A0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88F87-545F-440D-9867-DAE2CD9CFA8E}"/>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116984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93B0-EE41-46A4-8C3A-05064F597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53C48B-52C3-49E7-938A-D9A705F66D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8D14B7-849E-46DF-A0EB-79044B0B3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4190C-56DC-45A7-9857-EEFDF3AFB1DB}"/>
              </a:ext>
            </a:extLst>
          </p:cNvPr>
          <p:cNvSpPr>
            <a:spLocks noGrp="1"/>
          </p:cNvSpPr>
          <p:nvPr>
            <p:ph type="dt" sz="half" idx="10"/>
          </p:nvPr>
        </p:nvSpPr>
        <p:spPr/>
        <p:txBody>
          <a:bodyPr/>
          <a:lstStyle/>
          <a:p>
            <a:fld id="{EFFA0B24-A460-4D37-BD4C-3E5DF5B058DE}" type="datetimeFigureOut">
              <a:rPr lang="en-US" smtClean="0"/>
              <a:t>8/12/2021</a:t>
            </a:fld>
            <a:endParaRPr lang="en-US"/>
          </a:p>
        </p:txBody>
      </p:sp>
      <p:sp>
        <p:nvSpPr>
          <p:cNvPr id="6" name="Footer Placeholder 5">
            <a:extLst>
              <a:ext uri="{FF2B5EF4-FFF2-40B4-BE49-F238E27FC236}">
                <a16:creationId xmlns:a16="http://schemas.microsoft.com/office/drawing/2014/main" id="{E69CFBA7-1742-42B8-8F5B-918B7BA37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70FCA-9E55-4349-8CC4-28E9528857A5}"/>
              </a:ext>
            </a:extLst>
          </p:cNvPr>
          <p:cNvSpPr>
            <a:spLocks noGrp="1"/>
          </p:cNvSpPr>
          <p:nvPr>
            <p:ph type="sldNum" sz="quarter" idx="12"/>
          </p:nvPr>
        </p:nvSpPr>
        <p:spPr/>
        <p:txBody>
          <a:bodyPr/>
          <a:lstStyle/>
          <a:p>
            <a:fld id="{1AC45232-B710-47FF-988C-1F63FA66B06F}" type="slidenum">
              <a:rPr lang="en-US" smtClean="0"/>
              <a:t>‹#›</a:t>
            </a:fld>
            <a:endParaRPr lang="en-US"/>
          </a:p>
        </p:txBody>
      </p:sp>
    </p:spTree>
    <p:extLst>
      <p:ext uri="{BB962C8B-B14F-4D97-AF65-F5344CB8AC3E}">
        <p14:creationId xmlns:p14="http://schemas.microsoft.com/office/powerpoint/2010/main" val="182762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A4AB7F-53FD-420E-94EA-6060F54C8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0C6EB2-DCFB-4A53-A552-16EA8138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1D4C6-5E4A-47E3-A254-1FEDF1562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A0B24-A460-4D37-BD4C-3E5DF5B058DE}" type="datetimeFigureOut">
              <a:rPr lang="en-US" smtClean="0"/>
              <a:t>8/12/2021</a:t>
            </a:fld>
            <a:endParaRPr lang="en-US"/>
          </a:p>
        </p:txBody>
      </p:sp>
      <p:sp>
        <p:nvSpPr>
          <p:cNvPr id="5" name="Footer Placeholder 4">
            <a:extLst>
              <a:ext uri="{FF2B5EF4-FFF2-40B4-BE49-F238E27FC236}">
                <a16:creationId xmlns:a16="http://schemas.microsoft.com/office/drawing/2014/main" id="{E33F8B8C-D3B2-4884-B68C-BA64DCC1D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255FB-A161-4E22-8DB2-31614CAC9D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45232-B710-47FF-988C-1F63FA66B06F}" type="slidenum">
              <a:rPr lang="en-US" smtClean="0"/>
              <a:t>‹#›</a:t>
            </a:fld>
            <a:endParaRPr lang="en-US"/>
          </a:p>
        </p:txBody>
      </p:sp>
    </p:spTree>
    <p:extLst>
      <p:ext uri="{BB962C8B-B14F-4D97-AF65-F5344CB8AC3E}">
        <p14:creationId xmlns:p14="http://schemas.microsoft.com/office/powerpoint/2010/main" val="274828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3.org/2014/automotive/data_spec.html"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322A8-2225-D141-97FF-BF558C601359}"/>
              </a:ext>
            </a:extLst>
          </p:cNvPr>
          <p:cNvSpPr>
            <a:spLocks noGrp="1"/>
          </p:cNvSpPr>
          <p:nvPr>
            <p:ph type="title"/>
          </p:nvPr>
        </p:nvSpPr>
        <p:spPr>
          <a:xfrm>
            <a:off x="685800" y="297888"/>
            <a:ext cx="10817352" cy="640080"/>
          </a:xfrm>
        </p:spPr>
        <p:txBody>
          <a:bodyPr vert="horz" lIns="0" tIns="0" rIns="0" bIns="0" rtlCol="0" anchor="t">
            <a:noAutofit/>
          </a:bodyPr>
          <a:lstStyle/>
          <a:p>
            <a:r>
              <a:rPr lang="en-US" sz="2000" err="1">
                <a:solidFill>
                  <a:srgbClr val="FF0000"/>
                </a:solidFill>
                <a:latin typeface="Futura Note book"/>
              </a:rPr>
              <a:t>MyCar</a:t>
            </a:r>
            <a:r>
              <a:rPr lang="en-US" sz="2000">
                <a:solidFill>
                  <a:srgbClr val="FF0000"/>
                </a:solidFill>
                <a:latin typeface="Futura Note book"/>
              </a:rPr>
              <a:t> Solution</a:t>
            </a:r>
          </a:p>
        </p:txBody>
      </p:sp>
      <p:sp>
        <p:nvSpPr>
          <p:cNvPr id="3" name="Rectangle 2"/>
          <p:cNvSpPr/>
          <p:nvPr/>
        </p:nvSpPr>
        <p:spPr>
          <a:xfrm>
            <a:off x="587828" y="717386"/>
            <a:ext cx="10915323" cy="738664"/>
          </a:xfrm>
          <a:prstGeom prst="rect">
            <a:avLst/>
          </a:prstGeom>
        </p:spPr>
        <p:txBody>
          <a:bodyPr wrap="square">
            <a:spAutoFit/>
          </a:bodyPr>
          <a:lstStyle/>
          <a:p>
            <a:r>
              <a:rPr lang="en-GB" altLang="ja-JP" sz="1400">
                <a:solidFill>
                  <a:srgbClr val="079FFF">
                    <a:lumMod val="75000"/>
                  </a:srgbClr>
                </a:solidFill>
                <a:latin typeface="Futura Next Book"/>
              </a:rPr>
              <a:t>As next gen solution, customers need a one stop solution for the vehicle hunt. The portal that we are going to build is going to provide features to facilitate search vehicles and its accessories using free text or attribute based searches. Portal also provides the feature for comparisons for vehicles and its spare parts/accessories.</a:t>
            </a:r>
            <a:endParaRPr lang="en-US" sz="1400">
              <a:solidFill>
                <a:srgbClr val="079FFF">
                  <a:lumMod val="75000"/>
                </a:srgbClr>
              </a:solidFill>
              <a:latin typeface="Futura Next Book"/>
            </a:endParaRPr>
          </a:p>
        </p:txBody>
      </p:sp>
      <p:sp>
        <p:nvSpPr>
          <p:cNvPr id="23" name="Rectangle 22">
            <a:extLst>
              <a:ext uri="{FF2B5EF4-FFF2-40B4-BE49-F238E27FC236}">
                <a16:creationId xmlns:a16="http://schemas.microsoft.com/office/drawing/2014/main" id="{B4A55E92-E6B5-0B4D-A087-7D6C38D91294}"/>
              </a:ext>
            </a:extLst>
          </p:cNvPr>
          <p:cNvSpPr/>
          <p:nvPr/>
        </p:nvSpPr>
        <p:spPr>
          <a:xfrm>
            <a:off x="3216891" y="1717970"/>
            <a:ext cx="5531107" cy="4108817"/>
          </a:xfrm>
          <a:prstGeom prst="rect">
            <a:avLst/>
          </a:prstGeom>
          <a:solidFill>
            <a:schemeClr val="bg1"/>
          </a:solidFill>
          <a:ln>
            <a:no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79FFF">
                    <a:lumMod val="75000"/>
                  </a:srgbClr>
                </a:solidFill>
                <a:effectLst/>
                <a:uLnTx/>
                <a:uFillTx/>
                <a:latin typeface="Futura Next Book" panose="020B0502020204020303" pitchFamily="34" charset="0"/>
              </a:rPr>
              <a:t>NFRs &amp; SLAs:</a:t>
            </a:r>
            <a:r>
              <a:rPr kumimoji="0" lang="en-US" sz="900" b="0" i="0" u="none" strike="noStrike" kern="1200" cap="none" spc="0" normalizeH="0" baseline="0" noProof="0">
                <a:ln>
                  <a:noFill/>
                </a:ln>
                <a:solidFill>
                  <a:srgbClr val="000000"/>
                </a:solidFill>
                <a:effectLst/>
                <a:uLnTx/>
                <a:uFillTx/>
                <a:latin typeface="Futura Next Book" panose="020B0502020204020303" pitchFamily="34" charset="0"/>
              </a:rPr>
              <a:t> </a:t>
            </a: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900" b="0" i="0" u="none" strike="noStrike" kern="1200" cap="none" spc="0" normalizeH="0" baseline="0" noProof="0">
                <a:ln>
                  <a:noFill/>
                </a:ln>
                <a:solidFill>
                  <a:srgbClr val="000000"/>
                </a:solidFill>
                <a:effectLst/>
                <a:uLnTx/>
                <a:uFillTx/>
                <a:latin typeface="Futura Next Book" panose="020B0502020204020303" pitchFamily="34" charset="0"/>
              </a:rPr>
              <a:t>API should not be accessible outside domain freely</a:t>
            </a:r>
          </a:p>
          <a:p>
            <a:pPr marL="742950" lvl="1" indent="-285750">
              <a:buFont typeface="+mj-lt"/>
              <a:buAutoNum type="arabicPeriod"/>
              <a:defRPr/>
            </a:pPr>
            <a:r>
              <a:rPr lang="en-IN" sz="900">
                <a:solidFill>
                  <a:srgbClr val="000000"/>
                </a:solidFill>
                <a:latin typeface="Futura Next Book" panose="020B0502020204020303" pitchFamily="34" charset="0"/>
              </a:rPr>
              <a:t>Use of API Gateway</a:t>
            </a:r>
            <a:endParaRPr kumimoji="0" lang="en-IN" sz="900" b="0" i="0" u="none" strike="noStrike" kern="1200" cap="none" spc="0" normalizeH="0" baseline="0" noProof="0">
              <a:ln>
                <a:noFill/>
              </a:ln>
              <a:solidFill>
                <a:srgbClr val="000000"/>
              </a:solidFill>
              <a:effectLst/>
              <a:uLnTx/>
              <a:uFillTx/>
              <a:latin typeface="Futura Next Book" panose="020B05020202040203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900" b="0" i="0" u="none" strike="noStrike" kern="1200" cap="none" spc="0" normalizeH="0" baseline="0" noProof="0">
                <a:ln>
                  <a:noFill/>
                </a:ln>
                <a:solidFill>
                  <a:srgbClr val="000000"/>
                </a:solidFill>
                <a:effectLst/>
                <a:uLnTx/>
                <a:uFillTx/>
                <a:latin typeface="Futura Next Book" panose="020B0502020204020303" pitchFamily="34" charset="0"/>
              </a:rPr>
              <a:t>The </a:t>
            </a:r>
            <a:r>
              <a:rPr kumimoji="0" lang="en-IN" sz="900" b="0" i="0" u="none" strike="noStrike" kern="1200" cap="none" spc="0" normalizeH="0" baseline="0" noProof="0" err="1">
                <a:ln>
                  <a:noFill/>
                </a:ln>
                <a:solidFill>
                  <a:srgbClr val="000000"/>
                </a:solidFill>
                <a:effectLst/>
                <a:uLnTx/>
                <a:uFillTx/>
                <a:latin typeface="Futura Next Book" panose="020B0502020204020303" pitchFamily="34" charset="0"/>
              </a:rPr>
              <a:t>platfom</a:t>
            </a:r>
            <a:r>
              <a:rPr kumimoji="0" lang="en-IN" sz="900" b="0" i="0" u="none" strike="noStrike" kern="1200" cap="none" spc="0" normalizeH="0" baseline="0" noProof="0">
                <a:ln>
                  <a:noFill/>
                </a:ln>
                <a:solidFill>
                  <a:srgbClr val="000000"/>
                </a:solidFill>
                <a:effectLst/>
                <a:uLnTx/>
                <a:uFillTx/>
                <a:latin typeface="Futura Next Book" panose="020B0502020204020303" pitchFamily="34" charset="0"/>
              </a:rPr>
              <a:t> must be https and basic authentication</a:t>
            </a: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altLang="ja-JP" sz="900" b="0" i="0" u="none" strike="noStrike" kern="1200" cap="none" spc="0" normalizeH="0" baseline="0" noProof="0">
                <a:ln>
                  <a:noFill/>
                </a:ln>
                <a:solidFill>
                  <a:srgbClr val="000000"/>
                </a:solidFill>
                <a:effectLst/>
                <a:uLnTx/>
                <a:uFillTx/>
                <a:latin typeface="Futura Next Book" panose="020B0502020204020303" pitchFamily="34" charset="0"/>
              </a:rPr>
              <a:t>The 90 percentile page response time should be under 3 seconds </a:t>
            </a: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altLang="ja-JP" sz="900" b="0" i="0" u="none" strike="noStrike" kern="1200" cap="none" spc="0" normalizeH="0" baseline="0" noProof="0">
                <a:ln>
                  <a:noFill/>
                </a:ln>
                <a:solidFill>
                  <a:srgbClr val="000000"/>
                </a:solidFill>
                <a:effectLst/>
                <a:uLnTx/>
                <a:uFillTx/>
                <a:latin typeface="Futura Next Book" panose="020B0502020204020303" pitchFamily="34" charset="0"/>
              </a:rPr>
              <a:t>The API response time should be under 300 </a:t>
            </a:r>
            <a:r>
              <a:rPr kumimoji="0" lang="en-GB" altLang="ja-JP" sz="900" b="0" i="0" u="none" strike="noStrike" kern="1200" cap="none" spc="0" normalizeH="0" baseline="0" noProof="0" err="1">
                <a:ln>
                  <a:noFill/>
                </a:ln>
                <a:solidFill>
                  <a:srgbClr val="000000"/>
                </a:solidFill>
                <a:effectLst/>
                <a:uLnTx/>
                <a:uFillTx/>
                <a:latin typeface="Futura Next Book" panose="020B0502020204020303" pitchFamily="34" charset="0"/>
              </a:rPr>
              <a:t>ms</a:t>
            </a:r>
            <a:r>
              <a:rPr kumimoji="0" lang="en-GB" altLang="ja-JP" sz="900" b="0" i="0" u="none" strike="noStrike" kern="1200" cap="none" spc="0" normalizeH="0" baseline="0" noProof="0">
                <a:ln>
                  <a:noFill/>
                </a:ln>
                <a:solidFill>
                  <a:srgbClr val="000000"/>
                </a:solidFill>
                <a:effectLst/>
                <a:uLnTx/>
                <a:uFillTx/>
                <a:latin typeface="Futura Next Book" panose="020B0502020204020303" pitchFamily="34" charset="0"/>
              </a:rPr>
              <a:t> </a:t>
            </a: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altLang="ja-JP" sz="900" b="0" i="0" u="none" strike="noStrike" kern="1200" cap="none" spc="0" normalizeH="0" baseline="0" noProof="0">
                <a:ln>
                  <a:noFill/>
                </a:ln>
                <a:solidFill>
                  <a:srgbClr val="000000"/>
                </a:solidFill>
                <a:effectLst/>
                <a:uLnTx/>
                <a:uFillTx/>
                <a:latin typeface="Futura Next Book" panose="020B0502020204020303" pitchFamily="34" charset="0"/>
              </a:rPr>
              <a:t>The site should be scalable to take a load 0 to 1000 parallel connections and site should be sustainable to the load</a:t>
            </a:r>
          </a:p>
          <a:p>
            <a:pPr marL="285750" marR="0" lvl="0" indent="-285750" algn="l" defTabSz="914400" rtl="0" eaLnBrk="1" fontAlgn="auto" latinLnBrk="0" hangingPunct="1">
              <a:lnSpc>
                <a:spcPct val="150000"/>
              </a:lnSpc>
              <a:spcBef>
                <a:spcPts val="0"/>
              </a:spcBef>
              <a:spcAft>
                <a:spcPts val="0"/>
              </a:spcAft>
              <a:buClrTx/>
              <a:buSzTx/>
              <a:buFont typeface="+mj-lt"/>
              <a:buAutoNum type="arabicPeriod"/>
              <a:tabLst/>
              <a:defRPr/>
            </a:pPr>
            <a:r>
              <a:rPr kumimoji="1" lang="en-GB" altLang="ja-JP" sz="900" b="0" i="0" u="none" strike="noStrike" kern="1200" cap="none" spc="0" normalizeH="0" baseline="0" noProof="0">
                <a:ln>
                  <a:noFill/>
                </a:ln>
                <a:solidFill>
                  <a:srgbClr val="000000"/>
                </a:solidFill>
                <a:effectLst/>
                <a:uLnTx/>
                <a:uFillTx/>
                <a:latin typeface="Futura Next Book" panose="020B0502020204020303" pitchFamily="34" charset="0"/>
              </a:rPr>
              <a:t>The platform should support 99.95% up time </a:t>
            </a:r>
          </a:p>
          <a:p>
            <a:pPr marL="742950" lvl="1" indent="-285750">
              <a:lnSpc>
                <a:spcPct val="150000"/>
              </a:lnSpc>
              <a:buFont typeface="+mj-lt"/>
              <a:buAutoNum type="arabicPeriod"/>
              <a:defRPr/>
            </a:pPr>
            <a:r>
              <a:rPr kumimoji="1" lang="en-GB" altLang="ja-JP" sz="900">
                <a:solidFill>
                  <a:srgbClr val="000000"/>
                </a:solidFill>
                <a:latin typeface="Futura Next Book" panose="020B0502020204020303" pitchFamily="34" charset="0"/>
              </a:rPr>
              <a:t>Use of containers and container orchestration tools</a:t>
            </a:r>
          </a:p>
          <a:p>
            <a:pPr marL="285750" marR="0" lvl="0" indent="-285750" algn="l" defTabSz="914400" rtl="0" eaLnBrk="1" fontAlgn="auto" latinLnBrk="0" hangingPunct="1">
              <a:lnSpc>
                <a:spcPct val="150000"/>
              </a:lnSpc>
              <a:spcBef>
                <a:spcPts val="0"/>
              </a:spcBef>
              <a:spcAft>
                <a:spcPts val="0"/>
              </a:spcAft>
              <a:buClrTx/>
              <a:buSzTx/>
              <a:buFont typeface="+mj-lt"/>
              <a:buAutoNum type="arabicPeriod"/>
              <a:tabLst/>
              <a:defRPr/>
            </a:pPr>
            <a:r>
              <a:rPr kumimoji="1" lang="en-GB" altLang="ja-JP" sz="900" b="0" i="0" u="none" strike="noStrike" kern="1200" cap="none" spc="0" normalizeH="0" baseline="0" noProof="0">
                <a:ln>
                  <a:noFill/>
                </a:ln>
                <a:solidFill>
                  <a:srgbClr val="000000"/>
                </a:solidFill>
                <a:effectLst/>
                <a:uLnTx/>
                <a:uFillTx/>
                <a:latin typeface="Futura Next Book" panose="020B0502020204020303" pitchFamily="34" charset="0"/>
              </a:rPr>
              <a:t>The platform must be adhere to security compliance for the OWASP top 10 vulnerabilities</a:t>
            </a:r>
          </a:p>
          <a:p>
            <a:pPr marL="285750" marR="0" lvl="0" indent="-285750" algn="l" defTabSz="914400" rtl="0" eaLnBrk="1" fontAlgn="auto" latinLnBrk="0" hangingPunct="1">
              <a:lnSpc>
                <a:spcPct val="150000"/>
              </a:lnSpc>
              <a:spcBef>
                <a:spcPts val="0"/>
              </a:spcBef>
              <a:spcAft>
                <a:spcPts val="0"/>
              </a:spcAft>
              <a:buClrTx/>
              <a:buSzTx/>
              <a:buFont typeface="+mj-lt"/>
              <a:buAutoNum type="arabicPeriod"/>
              <a:tabLst/>
              <a:defRPr/>
            </a:pPr>
            <a:r>
              <a:rPr kumimoji="1" lang="en-GB" altLang="ja-JP" sz="900">
                <a:solidFill>
                  <a:srgbClr val="000000"/>
                </a:solidFill>
                <a:latin typeface="Futura Next Book" panose="020B0502020204020303" pitchFamily="34" charset="0"/>
              </a:rPr>
              <a:t>The platform must secure PII data encryption at rest and in-transit</a:t>
            </a:r>
          </a:p>
          <a:p>
            <a:pPr marL="285750" indent="-285750">
              <a:buFont typeface="+mj-lt"/>
              <a:buAutoNum type="arabicPeriod"/>
              <a:defRPr/>
            </a:pPr>
            <a:r>
              <a:rPr lang="en-GB" altLang="ja-JP" sz="900">
                <a:solidFill>
                  <a:srgbClr val="000000"/>
                </a:solidFill>
                <a:latin typeface="Futura Next Book" panose="020B0502020204020303" pitchFamily="34" charset="0"/>
              </a:rPr>
              <a:t>The site should be able to support multiple language</a:t>
            </a:r>
          </a:p>
          <a:p>
            <a:pPr marL="285750" indent="-285750">
              <a:buFont typeface="+mj-lt"/>
              <a:buAutoNum type="arabicPeriod"/>
              <a:defRPr/>
            </a:pPr>
            <a:r>
              <a:rPr lang="en-GB" altLang="ja-JP" sz="900">
                <a:solidFill>
                  <a:srgbClr val="000000"/>
                </a:solidFill>
                <a:latin typeface="Futura Next Book" panose="020B0502020204020303" pitchFamily="34" charset="0"/>
              </a:rPr>
              <a:t>The site should be responsive to </a:t>
            </a:r>
          </a:p>
          <a:p>
            <a:pPr marL="628650" lvl="1" indent="-171450">
              <a:buFont typeface="Arial" panose="020B0604020202020204" pitchFamily="34" charset="0"/>
              <a:buChar char="•"/>
              <a:defRPr/>
            </a:pPr>
            <a:r>
              <a:rPr lang="en-GB" altLang="ja-JP" sz="900">
                <a:solidFill>
                  <a:srgbClr val="000000"/>
                </a:solidFill>
                <a:latin typeface="Futura Next Book" panose="020B0502020204020303" pitchFamily="34" charset="0"/>
              </a:rPr>
              <a:t> Chrome 85 &amp; above</a:t>
            </a:r>
          </a:p>
          <a:p>
            <a:pPr marL="628650" lvl="1" indent="-171450">
              <a:buFont typeface="Arial" panose="020B0604020202020204" pitchFamily="34" charset="0"/>
              <a:buChar char="•"/>
              <a:defRPr/>
            </a:pPr>
            <a:r>
              <a:rPr lang="en-GB" altLang="ja-JP" sz="900">
                <a:solidFill>
                  <a:srgbClr val="000000"/>
                </a:solidFill>
                <a:latin typeface="Futura Next Book" panose="020B0502020204020303" pitchFamily="34" charset="0"/>
              </a:rPr>
              <a:t> IOS &amp; Android</a:t>
            </a:r>
          </a:p>
          <a:p>
            <a:pPr marL="285750" marR="0" lvl="0" indent="-285750" algn="l" defTabSz="914400" rtl="0" eaLnBrk="1" fontAlgn="auto" latinLnBrk="0" hangingPunct="1">
              <a:lnSpc>
                <a:spcPct val="150000"/>
              </a:lnSpc>
              <a:spcBef>
                <a:spcPts val="0"/>
              </a:spcBef>
              <a:spcAft>
                <a:spcPts val="0"/>
              </a:spcAft>
              <a:buClrTx/>
              <a:buSzTx/>
              <a:buFont typeface="+mj-lt"/>
              <a:buAutoNum type="arabicPeriod"/>
              <a:tabLst/>
              <a:defRPr/>
            </a:pPr>
            <a:r>
              <a:rPr kumimoji="0" lang="en-GB" altLang="ja-JP" sz="900" b="0" i="0" u="none" strike="noStrike" kern="1200" cap="none" spc="0" normalizeH="0" baseline="0" noProof="0">
                <a:ln>
                  <a:noFill/>
                </a:ln>
                <a:solidFill>
                  <a:srgbClr val="000000"/>
                </a:solidFill>
                <a:effectLst/>
                <a:uLnTx/>
                <a:uFillTx/>
                <a:latin typeface="Futura Next Book" panose="020B0502020204020303" pitchFamily="34" charset="0"/>
              </a:rPr>
              <a:t>The platform data backup should happen daily.</a:t>
            </a:r>
          </a:p>
          <a:p>
            <a:pPr marL="285750" indent="-285750">
              <a:lnSpc>
                <a:spcPct val="150000"/>
              </a:lnSpc>
              <a:buFont typeface="+mj-lt"/>
              <a:buAutoNum type="arabicPeriod"/>
              <a:defRPr/>
            </a:pPr>
            <a:r>
              <a:rPr lang="en-GB" altLang="ja-JP" sz="900">
                <a:solidFill>
                  <a:srgbClr val="000000"/>
                </a:solidFill>
                <a:latin typeface="Futura Next Book" panose="020B0502020204020303" pitchFamily="34" charset="0"/>
              </a:rPr>
              <a:t>The pipeline should automate the code, quality checks, test automation, performance test using JMeter and security test.</a:t>
            </a:r>
          </a:p>
          <a:p>
            <a:pPr marL="285750" indent="-285750">
              <a:lnSpc>
                <a:spcPct val="150000"/>
              </a:lnSpc>
              <a:buFont typeface="+mj-lt"/>
              <a:buAutoNum type="arabicPeriod"/>
              <a:defRPr/>
            </a:pPr>
            <a:r>
              <a:rPr lang="en-GB" altLang="ja-JP" sz="900">
                <a:solidFill>
                  <a:srgbClr val="000000"/>
                </a:solidFill>
                <a:latin typeface="Futura Next Book" panose="020B0502020204020303" pitchFamily="34" charset="0"/>
              </a:rPr>
              <a:t>Planform much also follow CI/CD process and follow Blue/Green deployment strategy</a:t>
            </a:r>
          </a:p>
          <a:p>
            <a:pPr marL="285750" indent="-285750">
              <a:buFont typeface="+mj-lt"/>
              <a:buAutoNum type="arabicPeriod"/>
              <a:defRPr/>
            </a:pPr>
            <a:r>
              <a:rPr lang="en-GB" altLang="ja-JP" sz="900">
                <a:solidFill>
                  <a:srgbClr val="000000"/>
                </a:solidFill>
                <a:latin typeface="Futura Next Book" panose="020B0502020204020303" pitchFamily="34" charset="0"/>
              </a:rPr>
              <a:t>The Delivered code should have</a:t>
            </a:r>
          </a:p>
          <a:p>
            <a:pPr marL="742950" lvl="1" indent="-285750">
              <a:buFont typeface="Arial" panose="020B0604020202020204" pitchFamily="34" charset="0"/>
              <a:buChar char="•"/>
              <a:defRPr/>
            </a:pPr>
            <a:r>
              <a:rPr lang="en-GB" altLang="ja-JP" sz="900">
                <a:solidFill>
                  <a:srgbClr val="000000"/>
                </a:solidFill>
                <a:latin typeface="Futura Next Book" panose="020B0502020204020303" pitchFamily="34" charset="0"/>
              </a:rPr>
              <a:t>0 Blocker and critical Sonar Bugs vulnerability</a:t>
            </a:r>
          </a:p>
          <a:p>
            <a:pPr marL="742950" lvl="1" indent="-285750">
              <a:buFont typeface="Arial" panose="020B0604020202020204" pitchFamily="34" charset="0"/>
              <a:buChar char="•"/>
              <a:defRPr/>
            </a:pPr>
            <a:r>
              <a:rPr lang="en-GB" altLang="ja-JP" sz="900">
                <a:solidFill>
                  <a:srgbClr val="000000"/>
                </a:solidFill>
                <a:latin typeface="Futura Next Book" panose="020B0502020204020303" pitchFamily="34" charset="0"/>
              </a:rPr>
              <a:t>0P1 &amp;P2 defect</a:t>
            </a:r>
          </a:p>
          <a:p>
            <a:pPr marL="742950" lvl="1" indent="-285750">
              <a:buFont typeface="Arial" panose="020B0604020202020204" pitchFamily="34" charset="0"/>
              <a:buChar char="•"/>
              <a:defRPr/>
            </a:pPr>
            <a:r>
              <a:rPr lang="en-GB" altLang="ja-JP" sz="900">
                <a:solidFill>
                  <a:srgbClr val="000000"/>
                </a:solidFill>
                <a:latin typeface="Futura Next Book" panose="020B0502020204020303" pitchFamily="34" charset="0"/>
              </a:rPr>
              <a:t>90% Junit coverage</a:t>
            </a:r>
          </a:p>
          <a:p>
            <a:pPr marL="742950" lvl="1" indent="-285750">
              <a:buFont typeface="Arial" panose="020B0604020202020204" pitchFamily="34" charset="0"/>
              <a:buChar char="•"/>
              <a:defRPr/>
            </a:pPr>
            <a:r>
              <a:rPr lang="en-GB" altLang="ja-JP" sz="900">
                <a:solidFill>
                  <a:srgbClr val="000000"/>
                </a:solidFill>
                <a:latin typeface="Futura Next Book" panose="020B0502020204020303" pitchFamily="34" charset="0"/>
              </a:rPr>
              <a:t>100% Test Automation</a:t>
            </a:r>
          </a:p>
        </p:txBody>
      </p:sp>
      <p:sp>
        <p:nvSpPr>
          <p:cNvPr id="25" name="Rectangle 24">
            <a:extLst>
              <a:ext uri="{FF2B5EF4-FFF2-40B4-BE49-F238E27FC236}">
                <a16:creationId xmlns:a16="http://schemas.microsoft.com/office/drawing/2014/main" id="{B4A55E92-E6B5-0B4D-A087-7D6C38D91294}"/>
              </a:ext>
            </a:extLst>
          </p:cNvPr>
          <p:cNvSpPr/>
          <p:nvPr/>
        </p:nvSpPr>
        <p:spPr>
          <a:xfrm>
            <a:off x="8899594" y="1886937"/>
            <a:ext cx="2905690" cy="1815882"/>
          </a:xfrm>
          <a:prstGeom prst="rect">
            <a:avLst/>
          </a:prstGeom>
          <a:solidFill>
            <a:schemeClr val="bg1"/>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79FFF">
                    <a:lumMod val="75000"/>
                  </a:srgbClr>
                </a:solidFill>
                <a:effectLst/>
                <a:uLnTx/>
                <a:uFillTx/>
                <a:latin typeface="Futura Next Book"/>
                <a:ea typeface="+mn-ea"/>
                <a:cs typeface="+mn-cs"/>
              </a:rPr>
              <a:t>Engg. PoV:</a:t>
            </a:r>
            <a:r>
              <a:rPr kumimoji="0" lang="en-US" sz="1100" b="0" i="0" u="none" strike="noStrike" kern="1200" cap="none" spc="0" normalizeH="0" baseline="0" noProof="0">
                <a:ln>
                  <a:noFill/>
                </a:ln>
                <a:solidFill>
                  <a:srgbClr val="000000"/>
                </a:solidFill>
                <a:effectLst/>
                <a:uLnTx/>
                <a:uFillTx/>
                <a:latin typeface="Futura Next Book"/>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100% method coverage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80% block/line coverage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Code Quality  0 Blocker, Critical &amp; Major issues reported by </a:t>
            </a:r>
            <a:r>
              <a:rPr kumimoji="0" lang="en-IN" sz="1100" b="0" i="0" u="none" strike="noStrike" kern="1200" cap="none" spc="0" normalizeH="0" baseline="0" noProof="0" err="1">
                <a:ln>
                  <a:noFill/>
                </a:ln>
                <a:solidFill>
                  <a:srgbClr val="000000"/>
                </a:solidFill>
                <a:effectLst/>
                <a:uLnTx/>
                <a:uFillTx/>
                <a:latin typeface="Futura Next Book" panose="020B0502020204020303" pitchFamily="34" charset="77"/>
                <a:ea typeface="+mn-ea"/>
                <a:cs typeface="+mn-cs"/>
              </a:rPr>
              <a:t>Sonarqube</a:t>
            </a: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 </a:t>
            </a:r>
            <a:r>
              <a:rPr kumimoji="0" lang="en-IN" sz="1100" b="0" i="0" u="none" strike="noStrike" kern="1200" cap="none" spc="0" normalizeH="0" baseline="0" noProof="0" err="1">
                <a:ln>
                  <a:noFill/>
                </a:ln>
                <a:solidFill>
                  <a:srgbClr val="000000"/>
                </a:solidFill>
                <a:effectLst/>
                <a:uLnTx/>
                <a:uFillTx/>
                <a:latin typeface="Futura Next Book" panose="020B0502020204020303" pitchFamily="34" charset="77"/>
                <a:ea typeface="+mn-ea"/>
                <a:cs typeface="+mn-cs"/>
              </a:rPr>
              <a:t>ESLint</a:t>
            </a:r>
            <a:endPar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Code Complexity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Unit Test Reports</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Monitoring &amp;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000000"/>
              </a:solidFill>
              <a:effectLst/>
              <a:uLnTx/>
              <a:uFillTx/>
              <a:latin typeface="Futura Next Book"/>
              <a:ea typeface="+mn-ea"/>
              <a:cs typeface="+mn-cs"/>
            </a:endParaRPr>
          </a:p>
        </p:txBody>
      </p:sp>
      <p:sp>
        <p:nvSpPr>
          <p:cNvPr id="26" name="Rectangle 25">
            <a:extLst>
              <a:ext uri="{FF2B5EF4-FFF2-40B4-BE49-F238E27FC236}">
                <a16:creationId xmlns:a16="http://schemas.microsoft.com/office/drawing/2014/main" id="{B4A55E92-E6B5-0B4D-A087-7D6C38D91294}"/>
              </a:ext>
            </a:extLst>
          </p:cNvPr>
          <p:cNvSpPr/>
          <p:nvPr/>
        </p:nvSpPr>
        <p:spPr>
          <a:xfrm>
            <a:off x="8899594" y="3957947"/>
            <a:ext cx="2905690" cy="969496"/>
          </a:xfrm>
          <a:prstGeom prst="rect">
            <a:avLst/>
          </a:prstGeom>
          <a:solidFill>
            <a:schemeClr val="bg1"/>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79FFF">
                    <a:lumMod val="75000"/>
                  </a:srgbClr>
                </a:solidFill>
                <a:effectLst/>
                <a:uLnTx/>
                <a:uFillTx/>
                <a:latin typeface="Futura Next Book"/>
                <a:ea typeface="+mn-ea"/>
                <a:cs typeface="+mn-cs"/>
              </a:rPr>
              <a:t>Testing:</a:t>
            </a:r>
            <a:r>
              <a:rPr kumimoji="0" lang="en-US" sz="1100" b="0" i="0" u="none" strike="noStrike" kern="1200" cap="none" spc="0" normalizeH="0" baseline="0" noProof="0">
                <a:ln>
                  <a:noFill/>
                </a:ln>
                <a:solidFill>
                  <a:srgbClr val="000000"/>
                </a:solidFill>
                <a:effectLst/>
                <a:uLnTx/>
                <a:uFillTx/>
                <a:latin typeface="Futura Next Book"/>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Automated test data creation &amp; clean-up</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Performance test harness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000000"/>
              </a:solidFill>
              <a:effectLst/>
              <a:uLnTx/>
              <a:uFillTx/>
              <a:latin typeface="Futura Next Book"/>
              <a:ea typeface="+mn-ea"/>
              <a:cs typeface="+mn-cs"/>
            </a:endParaRPr>
          </a:p>
        </p:txBody>
      </p:sp>
      <p:sp>
        <p:nvSpPr>
          <p:cNvPr id="8" name="TextBox 7">
            <a:extLst>
              <a:ext uri="{FF2B5EF4-FFF2-40B4-BE49-F238E27FC236}">
                <a16:creationId xmlns:a16="http://schemas.microsoft.com/office/drawing/2014/main" id="{8A17A181-5C38-EE42-8C6E-D0520A8FCA1C}"/>
              </a:ext>
            </a:extLst>
          </p:cNvPr>
          <p:cNvSpPr txBox="1"/>
          <p:nvPr/>
        </p:nvSpPr>
        <p:spPr>
          <a:xfrm>
            <a:off x="386716" y="1746491"/>
            <a:ext cx="2584449" cy="5001369"/>
          </a:xfrm>
          <a:prstGeom prst="rect">
            <a:avLst/>
          </a:prstGeom>
          <a:noFill/>
        </p:spPr>
        <p:txBody>
          <a:bodyPr wrap="square" lIns="91440" tIns="45720" rIns="91440" bIns="45720" rtlCol="0" anchor="t">
            <a:spAutoFit/>
          </a:bodyPr>
          <a:lstStyle/>
          <a:p>
            <a:pPr marL="342900" indent="-342900">
              <a:buAutoNum type="arabicPeriod"/>
            </a:pPr>
            <a:r>
              <a:rPr lang="en-US" sz="1100"/>
              <a:t>Catalog(Vendor) and accessories</a:t>
            </a:r>
          </a:p>
          <a:p>
            <a:pPr marL="800100" lvl="1" indent="-342900">
              <a:buFont typeface="Arial" panose="020B0604020202020204" pitchFamily="34" charset="0"/>
              <a:buChar char="•"/>
            </a:pPr>
            <a:r>
              <a:rPr lang="en-US" sz="1100"/>
              <a:t>Import/Export</a:t>
            </a:r>
            <a:endParaRPr lang="en-US" sz="1100">
              <a:cs typeface="Calibri"/>
            </a:endParaRPr>
          </a:p>
          <a:p>
            <a:pPr marL="800100" lvl="1" indent="-342900">
              <a:buFont typeface="Arial" panose="020B0604020202020204" pitchFamily="34" charset="0"/>
              <a:buChar char="•"/>
            </a:pPr>
            <a:r>
              <a:rPr lang="en-US" sz="1100"/>
              <a:t>Near real-time &amp; Incremental updates to data</a:t>
            </a:r>
            <a:endParaRPr lang="en-US" sz="1100">
              <a:cs typeface="Calibri"/>
            </a:endParaRPr>
          </a:p>
          <a:p>
            <a:pPr marL="800100" lvl="1" indent="-342900">
              <a:buFont typeface="Arial" panose="020B0604020202020204" pitchFamily="34" charset="0"/>
              <a:buChar char="•"/>
            </a:pPr>
            <a:r>
              <a:rPr lang="en-US" sz="1100"/>
              <a:t>Multi Brand</a:t>
            </a:r>
            <a:endParaRPr lang="en-US" sz="1100">
              <a:cs typeface="Calibri"/>
            </a:endParaRPr>
          </a:p>
          <a:p>
            <a:pPr marL="800100" lvl="1" indent="-342900">
              <a:buFont typeface="Arial" panose="020B0604020202020204" pitchFamily="34" charset="0"/>
              <a:buChar char="•"/>
            </a:pPr>
            <a:r>
              <a:rPr lang="en-US" sz="1100"/>
              <a:t>Search </a:t>
            </a:r>
            <a:endParaRPr lang="en-US" sz="1100">
              <a:cs typeface="Calibri"/>
            </a:endParaRPr>
          </a:p>
          <a:p>
            <a:pPr marL="800100" lvl="1" indent="-342900">
              <a:buFont typeface="Arial" panose="020B0604020202020204" pitchFamily="34" charset="0"/>
              <a:buChar char="•"/>
            </a:pPr>
            <a:r>
              <a:rPr lang="en-US" sz="1100"/>
              <a:t>View </a:t>
            </a:r>
            <a:endParaRPr lang="en-US" sz="1100">
              <a:cs typeface="Calibri"/>
            </a:endParaRPr>
          </a:p>
          <a:p>
            <a:pPr marL="342900" indent="-342900">
              <a:buFont typeface="+mj-lt"/>
              <a:buAutoNum type="arabicPeriod"/>
            </a:pPr>
            <a:r>
              <a:rPr lang="en-US" sz="1100"/>
              <a:t>Car Details [70% 86% ]</a:t>
            </a:r>
            <a:endParaRPr lang="en-US" sz="1100">
              <a:cs typeface="Calibri"/>
            </a:endParaRPr>
          </a:p>
          <a:p>
            <a:pPr marL="800100" lvl="1" indent="-342900">
              <a:buFont typeface="Arial" panose="020B0604020202020204" pitchFamily="34" charset="0"/>
              <a:buChar char="•"/>
            </a:pPr>
            <a:r>
              <a:rPr lang="en-US" sz="1100"/>
              <a:t>Price [70%]</a:t>
            </a:r>
            <a:endParaRPr lang="en-US" sz="1100">
              <a:cs typeface="Calibri"/>
            </a:endParaRPr>
          </a:p>
          <a:p>
            <a:pPr marL="800100" lvl="1" indent="-342900">
              <a:buFont typeface="Arial" panose="020B0604020202020204" pitchFamily="34" charset="0"/>
              <a:buChar char="•"/>
            </a:pPr>
            <a:r>
              <a:rPr lang="en-US" sz="1100"/>
              <a:t>Add to Favorite</a:t>
            </a:r>
            <a:endParaRPr lang="en-US" sz="1100">
              <a:cs typeface="Calibri"/>
            </a:endParaRPr>
          </a:p>
          <a:p>
            <a:pPr marL="800100" lvl="1" indent="-342900">
              <a:buFont typeface="Arial" panose="020B0604020202020204" pitchFamily="34" charset="0"/>
              <a:buChar char="•"/>
            </a:pPr>
            <a:r>
              <a:rPr lang="en-US" sz="1100"/>
              <a:t>Rating [%]</a:t>
            </a:r>
            <a:endParaRPr lang="en-US" sz="1100">
              <a:cs typeface="Calibri"/>
            </a:endParaRPr>
          </a:p>
          <a:p>
            <a:pPr marL="800100" lvl="1" indent="-342900">
              <a:buFont typeface="Arial" panose="020B0604020202020204" pitchFamily="34" charset="0"/>
              <a:buChar char="•"/>
            </a:pPr>
            <a:r>
              <a:rPr lang="en-US" sz="1100"/>
              <a:t>Review [80% 90%]</a:t>
            </a:r>
            <a:endParaRPr lang="en-US" sz="1100">
              <a:cs typeface="Calibri"/>
            </a:endParaRPr>
          </a:p>
          <a:p>
            <a:pPr marL="342900" indent="-342900">
              <a:buAutoNum type="arabicPeriod"/>
            </a:pPr>
            <a:r>
              <a:rPr lang="en-US" sz="1100"/>
              <a:t>Car Model Comparison</a:t>
            </a:r>
            <a:endParaRPr lang="en-US" sz="1100">
              <a:cs typeface="Calibri"/>
            </a:endParaRPr>
          </a:p>
          <a:p>
            <a:pPr marL="800100" lvl="1" indent="-342900">
              <a:buFont typeface="Arial,Sans-Serif"/>
              <a:buChar char="•"/>
            </a:pPr>
            <a:r>
              <a:rPr lang="en-US" sz="1100">
                <a:ea typeface="+mn-lt"/>
                <a:cs typeface="+mn-lt"/>
              </a:rPr>
              <a:t>Save (as guest/as logged in suer) </a:t>
            </a:r>
          </a:p>
          <a:p>
            <a:pPr marL="800100" lvl="1" indent="-342900">
              <a:buFont typeface="Arial,Sans-Serif"/>
              <a:buChar char="•"/>
            </a:pPr>
            <a:r>
              <a:rPr lang="en-US" sz="1100">
                <a:ea typeface="+mn-lt"/>
                <a:cs typeface="+mn-lt"/>
              </a:rPr>
              <a:t>Download saved comparison(as logged in user) (80%)</a:t>
            </a:r>
          </a:p>
          <a:p>
            <a:r>
              <a:rPr lang="en-US" sz="1100">
                <a:cs typeface="Calibri"/>
              </a:rPr>
              <a:t>4.  </a:t>
            </a:r>
            <a:r>
              <a:rPr lang="en-US" sz="1100">
                <a:ea typeface="+mn-lt"/>
                <a:cs typeface="+mn-lt"/>
              </a:rPr>
              <a:t>      Car Search</a:t>
            </a:r>
            <a:r>
              <a:rPr lang="en-US" sz="1100">
                <a:cs typeface="Calibri"/>
              </a:rPr>
              <a:t>      </a:t>
            </a:r>
          </a:p>
          <a:p>
            <a:pPr marL="628650" lvl="1" indent="-171450">
              <a:buFont typeface="Arial"/>
              <a:buChar char="•"/>
            </a:pPr>
            <a:r>
              <a:rPr lang="en-US" sz="1100">
                <a:cs typeface="Calibri"/>
              </a:rPr>
              <a:t>     Free Text Search [70%]</a:t>
            </a:r>
          </a:p>
          <a:p>
            <a:pPr marL="628650" lvl="1" indent="-171450">
              <a:buFont typeface="Arial"/>
              <a:buChar char="•"/>
            </a:pPr>
            <a:r>
              <a:rPr lang="en-US" sz="1100">
                <a:cs typeface="Calibri"/>
              </a:rPr>
              <a:t>     Advanced Search[80% 80%]</a:t>
            </a:r>
          </a:p>
          <a:p>
            <a:pPr lvl="1"/>
            <a:endParaRPr lang="en-US" sz="1100"/>
          </a:p>
          <a:p>
            <a:r>
              <a:rPr lang="en-US" sz="1100"/>
              <a:t>5.        Build a canonical model for automobile data using </a:t>
            </a:r>
            <a:endParaRPr lang="en-US" sz="1100">
              <a:cs typeface="Calibri"/>
            </a:endParaRPr>
          </a:p>
          <a:p>
            <a:pPr marL="628650" lvl="1" indent="-171450">
              <a:buFont typeface="Arial" panose="020B0604020202020204" pitchFamily="34" charset="0"/>
              <a:buChar char="•"/>
            </a:pPr>
            <a:r>
              <a:rPr lang="en-US" sz="1100" b="1">
                <a:hlinkClick r:id="rId3"/>
              </a:rPr>
              <a:t>https://www.w3.org/2014/automotive/data_spec.html</a:t>
            </a:r>
            <a:endParaRPr lang="en-US" sz="1100" b="1"/>
          </a:p>
          <a:p>
            <a:pPr marL="628650" lvl="1" indent="-171450">
              <a:buFont typeface="Arial" panose="020B0604020202020204" pitchFamily="34" charset="0"/>
              <a:buChar char="•"/>
            </a:pPr>
            <a:r>
              <a:rPr lang="en-US" sz="1100" b="1"/>
              <a:t>https://www.w3.org/TR/vehicle-information-service/</a:t>
            </a:r>
            <a:endParaRPr lang="en-US" sz="1100" b="1">
              <a:cs typeface="Calibri"/>
            </a:endParaRPr>
          </a:p>
        </p:txBody>
      </p:sp>
    </p:spTree>
    <p:extLst>
      <p:ext uri="{BB962C8B-B14F-4D97-AF65-F5344CB8AC3E}">
        <p14:creationId xmlns:p14="http://schemas.microsoft.com/office/powerpoint/2010/main" val="251093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322A8-2225-D141-97FF-BF558C601359}"/>
              </a:ext>
            </a:extLst>
          </p:cNvPr>
          <p:cNvSpPr>
            <a:spLocks noGrp="1"/>
          </p:cNvSpPr>
          <p:nvPr>
            <p:ph type="title"/>
          </p:nvPr>
        </p:nvSpPr>
        <p:spPr/>
        <p:txBody>
          <a:bodyPr/>
          <a:lstStyle/>
          <a:p>
            <a:r>
              <a:rPr lang="en-US" sz="2000">
                <a:solidFill>
                  <a:srgbClr val="FF0000"/>
                </a:solidFill>
                <a:latin typeface="Futura Note book"/>
              </a:rPr>
              <a:t>Login Service</a:t>
            </a:r>
          </a:p>
        </p:txBody>
      </p:sp>
      <p:sp>
        <p:nvSpPr>
          <p:cNvPr id="3" name="Rectangle 2"/>
          <p:cNvSpPr/>
          <p:nvPr/>
        </p:nvSpPr>
        <p:spPr>
          <a:xfrm>
            <a:off x="587829" y="1186261"/>
            <a:ext cx="109153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rgbClr val="079FFF">
                    <a:lumMod val="75000"/>
                  </a:srgbClr>
                </a:solidFill>
                <a:effectLst/>
                <a:uLnTx/>
                <a:uFillTx/>
                <a:latin typeface="Futura Next Book" panose="020B0502020204020303" pitchFamily="34" charset="77"/>
                <a:cs typeface="+mn-cs"/>
              </a:rPr>
              <a:t>Build a Micro-frontend for independent authentication powered by a Login service, public facing and with the capability to support 10 million users, with two factor authentication Supporting Customers, Internal Users &amp; Applications as Identities</a:t>
            </a:r>
            <a:endParaRPr kumimoji="0" lang="en-US" sz="1200" b="0" i="0" u="none" strike="noStrike" kern="1200" cap="none" spc="0" normalizeH="0" baseline="0" noProof="0">
              <a:ln>
                <a:noFill/>
              </a:ln>
              <a:solidFill>
                <a:srgbClr val="079FFF">
                  <a:lumMod val="75000"/>
                </a:srgbClr>
              </a:solidFill>
              <a:effectLst/>
              <a:uLnTx/>
              <a:uFillTx/>
              <a:latin typeface="Futura Next Book" panose="020B0502020204020303" pitchFamily="34" charset="77"/>
              <a:cs typeface="+mn-cs"/>
            </a:endParaRP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rgbClr val="079FFF">
                    <a:lumMod val="75000"/>
                  </a:srgbClr>
                </a:solidFill>
                <a:effectLst/>
                <a:uLnTx/>
                <a:uFillTx/>
                <a:latin typeface="Calibri" panose="020F0502020204030204" pitchFamily="34" charset="0"/>
                <a:ea typeface="Calibri" panose="020F0502020204030204" pitchFamily="34" charset="0"/>
                <a:cs typeface="+mn-cs"/>
              </a:rPr>
              <a:t> </a:t>
            </a:r>
            <a:endParaRPr kumimoji="0" lang="en-US" sz="1200" b="0" i="0" u="none" strike="noStrike" kern="1200" cap="none" spc="0" normalizeH="0" baseline="0" noProof="0">
              <a:ln>
                <a:noFill/>
              </a:ln>
              <a:solidFill>
                <a:srgbClr val="079FFF">
                  <a:lumMod val="75000"/>
                </a:srgbClr>
              </a:solidFill>
              <a:effectLst/>
              <a:uLnTx/>
              <a:uFillTx/>
              <a:latin typeface="Calibri" panose="020F0502020204030204" pitchFamily="34" charset="0"/>
              <a:ea typeface="Calibri" panose="020F0502020204030204" pitchFamily="34" charset="0"/>
              <a:cs typeface="+mn-cs"/>
            </a:endParaRPr>
          </a:p>
        </p:txBody>
      </p:sp>
      <p:sp>
        <p:nvSpPr>
          <p:cNvPr id="23" name="Rectangle 22">
            <a:extLst>
              <a:ext uri="{FF2B5EF4-FFF2-40B4-BE49-F238E27FC236}">
                <a16:creationId xmlns:a16="http://schemas.microsoft.com/office/drawing/2014/main" id="{B4A55E92-E6B5-0B4D-A087-7D6C38D91294}"/>
              </a:ext>
            </a:extLst>
          </p:cNvPr>
          <p:cNvSpPr/>
          <p:nvPr/>
        </p:nvSpPr>
        <p:spPr>
          <a:xfrm>
            <a:off x="4117390" y="2056082"/>
            <a:ext cx="3260489" cy="2492990"/>
          </a:xfrm>
          <a:prstGeom prst="rect">
            <a:avLst/>
          </a:prstGeom>
          <a:solidFill>
            <a:schemeClr val="bg1"/>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79FFF">
                    <a:lumMod val="75000"/>
                  </a:srgbClr>
                </a:solidFill>
                <a:effectLst/>
                <a:uLnTx/>
                <a:uFillTx/>
                <a:latin typeface="Futura Next Book"/>
                <a:ea typeface="+mn-ea"/>
                <a:cs typeface="+mn-cs"/>
              </a:rPr>
              <a:t>NFRs &amp; SLAs:</a:t>
            </a:r>
            <a:r>
              <a:rPr kumimoji="0" lang="en-US" sz="1100" b="0" i="0" u="none" strike="noStrike" kern="1200" cap="none" spc="0" normalizeH="0" baseline="0" noProof="0">
                <a:ln>
                  <a:noFill/>
                </a:ln>
                <a:solidFill>
                  <a:srgbClr val="000000"/>
                </a:solidFill>
                <a:effectLst/>
                <a:uLnTx/>
                <a:uFillTx/>
                <a:latin typeface="Futura Next Book"/>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Secure access over HTTPS/TLS (Encryption over wire)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Secure data store for PII information (Encryption at rest)</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Page view times &lt; 1s</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Response times for </a:t>
            </a:r>
            <a:r>
              <a:rPr kumimoji="0" lang="en-IN" sz="1100" b="0" i="0" u="none" strike="noStrike" kern="1200" cap="none" spc="0" normalizeH="0" baseline="0" noProof="0" err="1">
                <a:ln>
                  <a:noFill/>
                </a:ln>
                <a:solidFill>
                  <a:srgbClr val="000000"/>
                </a:solidFill>
                <a:effectLst/>
                <a:uLnTx/>
                <a:uFillTx/>
                <a:latin typeface="Futura Next Book" panose="020B0502020204020303" pitchFamily="34" charset="77"/>
                <a:ea typeface="+mn-ea"/>
                <a:cs typeface="+mn-cs"/>
              </a:rPr>
              <a:t>microservices</a:t>
            </a: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 &lt; 500 </a:t>
            </a:r>
            <a:r>
              <a:rPr kumimoji="0" lang="en-IN" sz="1100" b="0" i="0" u="none" strike="noStrike" kern="1200" cap="none" spc="0" normalizeH="0" baseline="0" noProof="0" err="1">
                <a:ln>
                  <a:noFill/>
                </a:ln>
                <a:solidFill>
                  <a:srgbClr val="000000"/>
                </a:solidFill>
                <a:effectLst/>
                <a:uLnTx/>
                <a:uFillTx/>
                <a:latin typeface="Futura Next Book" panose="020B0502020204020303" pitchFamily="34" charset="77"/>
                <a:ea typeface="+mn-ea"/>
                <a:cs typeface="+mn-cs"/>
              </a:rPr>
              <a:t>ms</a:t>
            </a: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 / request</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Throughput of 1500 req./sec.</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Availability - 99.999</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Services  and </a:t>
            </a:r>
            <a:r>
              <a:rPr kumimoji="0" lang="en-IN" sz="1100" b="0" i="0" u="none" strike="noStrike" kern="1200" cap="none" spc="0" normalizeH="0" baseline="0" noProof="0" err="1">
                <a:ln>
                  <a:noFill/>
                </a:ln>
                <a:solidFill>
                  <a:srgbClr val="000000"/>
                </a:solidFill>
                <a:effectLst/>
                <a:uLnTx/>
                <a:uFillTx/>
                <a:latin typeface="Futura Next Book" panose="020B0502020204020303" pitchFamily="34" charset="77"/>
                <a:ea typeface="+mn-ea"/>
                <a:cs typeface="+mn-cs"/>
              </a:rPr>
              <a:t>microfront</a:t>
            </a: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 end will be deployed in Azure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Basic Log Analysis and reporting</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endParaRPr kumimoji="0" lang="en-US" sz="1300" b="0" i="0" u="none" strike="noStrike" kern="1200" cap="none" spc="0" normalizeH="0" baseline="0" noProof="0">
              <a:ln>
                <a:noFill/>
              </a:ln>
              <a:solidFill>
                <a:srgbClr val="000000"/>
              </a:solidFill>
              <a:effectLst/>
              <a:uLnTx/>
              <a:uFillTx/>
              <a:latin typeface="Futura Next Book"/>
              <a:ea typeface="+mn-ea"/>
              <a:cs typeface="+mn-cs"/>
            </a:endParaRPr>
          </a:p>
        </p:txBody>
      </p:sp>
      <p:sp>
        <p:nvSpPr>
          <p:cNvPr id="24" name="Rectangle 23">
            <a:extLst>
              <a:ext uri="{FF2B5EF4-FFF2-40B4-BE49-F238E27FC236}">
                <a16:creationId xmlns:a16="http://schemas.microsoft.com/office/drawing/2014/main" id="{B4A55E92-E6B5-0B4D-A087-7D6C38D91294}"/>
              </a:ext>
            </a:extLst>
          </p:cNvPr>
          <p:cNvSpPr/>
          <p:nvPr/>
        </p:nvSpPr>
        <p:spPr>
          <a:xfrm>
            <a:off x="587829" y="2055912"/>
            <a:ext cx="3260489" cy="4185761"/>
          </a:xfrm>
          <a:prstGeom prst="rect">
            <a:avLst/>
          </a:prstGeom>
          <a:solidFill>
            <a:schemeClr val="bg1"/>
          </a:solidFill>
          <a:ln>
            <a:noFill/>
          </a:ln>
        </p:spPr>
        <p:txBody>
          <a:bodyPr wrap="square" lIns="91440" tIns="45720" rIns="91440" bIns="45720" anchor="t">
            <a:spAutoFit/>
          </a:bodyPr>
          <a:lstStyle/>
          <a:p>
            <a:pPr>
              <a:defRPr/>
            </a:pPr>
            <a:r>
              <a:rPr kumimoji="0" lang="en-US" sz="1100" b="0" i="0" u="none" strike="noStrike" kern="1200" cap="none" spc="0" normalizeH="0" baseline="0" noProof="0">
                <a:ln>
                  <a:noFill/>
                </a:ln>
                <a:solidFill>
                  <a:srgbClr val="079FFF"/>
                </a:solidFill>
                <a:effectLst/>
                <a:uLnTx/>
                <a:uFillTx/>
                <a:latin typeface="Futura Next Book"/>
                <a:ea typeface="+mn-ea"/>
                <a:cs typeface="+mn-cs"/>
              </a:rPr>
              <a:t>Key Features:</a:t>
            </a:r>
            <a:r>
              <a:rPr lang="en-US" sz="1100">
                <a:solidFill>
                  <a:srgbClr val="000000"/>
                </a:solidFill>
                <a:latin typeface="Futura Next Book"/>
              </a:rPr>
              <a:t> </a:t>
            </a:r>
            <a:endParaRPr kumimoji="0" lang="en-US" sz="1100" b="0" i="0" u="none" strike="noStrike" kern="1200" cap="none" spc="0" normalizeH="0" baseline="0" noProof="0">
              <a:ln>
                <a:noFill/>
              </a:ln>
              <a:solidFill>
                <a:srgbClr val="000000"/>
              </a:solidFill>
              <a:effectLst/>
              <a:uLnTx/>
              <a:uFillTx/>
              <a:latin typeface="Futura Next Book"/>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a:rPr>
              <a:t>UI</a:t>
            </a:r>
            <a:endParaRPr kumimoji="0" lang="en-US" sz="1100" b="0" i="0" u="none" strike="noStrike" kern="1200" cap="none" spc="0" normalizeH="0" baseline="0" noProof="0">
              <a:ln>
                <a:noFill/>
              </a:ln>
              <a:solidFill>
                <a:srgbClr val="000000"/>
              </a:solidFill>
              <a:effectLst/>
              <a:uLnTx/>
              <a:uFillTx/>
              <a:latin typeface="Futura Next Book"/>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Register (with captcha support</a:t>
            </a:r>
            <a:r>
              <a:rPr lang="en-US" sz="1100">
                <a:ea typeface="+mn-lt"/>
                <a:cs typeface="+mn-lt"/>
              </a:rPr>
              <a:t>[90%]</a:t>
            </a:r>
            <a:endPar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Login (with captcha support)</a:t>
            </a:r>
            <a:r>
              <a:rPr lang="en-US" sz="1100">
                <a:latin typeface="Calibri"/>
                <a:cs typeface="Calibri"/>
              </a:rPr>
              <a:t>[90%]</a:t>
            </a:r>
            <a:endPar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Change password</a:t>
            </a:r>
            <a:r>
              <a:rPr lang="en-US" sz="1100">
                <a:latin typeface="Calibri"/>
                <a:cs typeface="Calibri"/>
              </a:rPr>
              <a:t>[100%]</a:t>
            </a:r>
            <a:endPar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Forgot password</a:t>
            </a:r>
            <a:r>
              <a:rPr lang="en-US" sz="1100">
                <a:latin typeface="Calibri"/>
                <a:cs typeface="Calibri"/>
              </a:rPr>
              <a:t>[100%]</a:t>
            </a:r>
            <a:endParaRPr lang="en-US" sz="1100" b="0" i="0" u="none" strike="noStrike" kern="1200" cap="none" spc="0" normalizeH="0" baseline="0" noProof="0">
              <a:ln>
                <a:noFill/>
              </a:ln>
              <a:effectLst/>
              <a:uLnTx/>
              <a:uFillTx/>
              <a:latin typeface="Calibri"/>
              <a:cs typeface="Calibri"/>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Confirm Account screen</a:t>
            </a:r>
            <a:endParaRPr lang="en-IN" sz="1100" b="0" i="0" u="none" strike="noStrike" kern="1200" cap="none" spc="0" normalizeH="0" baseline="0" noProof="0">
              <a:ln>
                <a:noFill/>
              </a:ln>
              <a:solidFill>
                <a:srgbClr val="000000"/>
              </a:solidFill>
              <a:effectLst/>
              <a:uLnTx/>
              <a:uFillTx/>
              <a:latin typeface="Futura Next Book"/>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Profile Update</a:t>
            </a:r>
            <a:r>
              <a:rPr lang="en-US" sz="1100">
                <a:latin typeface="Calibri"/>
                <a:cs typeface="Calibri"/>
              </a:rPr>
              <a:t>[100%]</a:t>
            </a:r>
            <a:endParaRPr lang="en-US" sz="1100" b="0" i="0" u="none" strike="noStrike" kern="1200" cap="none" spc="0" normalizeH="0" baseline="0" noProof="0">
              <a:ln>
                <a:noFill/>
              </a:ln>
              <a:effectLst/>
              <a:uLnTx/>
              <a:uFillTx/>
              <a:latin typeface="Calibri"/>
              <a:cs typeface="Calibri"/>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HTML5 Form validation on all Forms</a:t>
            </a:r>
            <a:endParaRPr kumimoji="0" lang="en-US" sz="1100" b="0" i="0" u="none" strike="noStrike" kern="1200" cap="none" spc="0" normalizeH="0" baseline="0" noProof="0">
              <a:ln>
                <a:noFill/>
              </a:ln>
              <a:solidFill>
                <a:srgbClr val="000000"/>
              </a:solidFill>
              <a:effectLst/>
              <a:uLnTx/>
              <a:uFillTx/>
              <a:latin typeface="Futura Next Book"/>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Admin UI for viewing active sessions &amp; overrides</a:t>
            </a:r>
            <a:endParaRPr kumimoji="0" lang="en-US" sz="1100" b="0" i="0" u="none" strike="noStrike" kern="1200" cap="none" spc="0" normalizeH="0" baseline="0" noProof="0">
              <a:ln>
                <a:noFill/>
              </a:ln>
              <a:solidFill>
                <a:srgbClr val="000000"/>
              </a:solidFill>
              <a:effectLst/>
              <a:uLnTx/>
              <a:uFillTx/>
              <a:latin typeface="Futura Next Book"/>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De-Register</a:t>
            </a:r>
            <a:endParaRPr lang="en-IN" sz="1100" b="0" i="0" u="none" strike="noStrike" kern="1200" cap="none" spc="0" normalizeH="0" baseline="0" noProof="0">
              <a:ln>
                <a:noFill/>
              </a:ln>
              <a:solidFill>
                <a:srgbClr val="000000"/>
              </a:solidFill>
              <a:effectLst/>
              <a:uLnTx/>
              <a:uFillTx/>
              <a:latin typeface="Futura Next Book"/>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a:rPr>
              <a:t>Service</a:t>
            </a:r>
            <a:endParaRPr kumimoji="0" lang="en-US" sz="1100" b="0" i="0" u="none" strike="noStrike" kern="1200" cap="none" spc="0" normalizeH="0" baseline="0" noProof="0">
              <a:ln>
                <a:noFill/>
              </a:ln>
              <a:solidFill>
                <a:srgbClr val="000000"/>
              </a:solidFill>
              <a:effectLst/>
              <a:uLnTx/>
              <a:uFillTx/>
              <a:latin typeface="Futura Next Book"/>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Register</a:t>
            </a:r>
            <a:r>
              <a:rPr lang="en-US" sz="1100">
                <a:latin typeface="Calibri"/>
                <a:cs typeface="Calibri"/>
              </a:rPr>
              <a:t>[100%]</a:t>
            </a:r>
            <a:endPar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685800" lvl="1" indent="-228600">
              <a:buFont typeface="Arial" panose="020B0604020202020204" pitchFamily="34" charset="0"/>
              <a:buChar char="•"/>
              <a:defRPr/>
            </a:pPr>
            <a:r>
              <a:rPr kumimoji="0" lang="en-IN" sz="1100" b="0" i="0" u="none" strike="noStrike" kern="1200" cap="none" spc="0" normalizeH="0" baseline="0" noProof="0">
                <a:ln>
                  <a:noFill/>
                </a:ln>
                <a:solidFill>
                  <a:srgbClr val="000000"/>
                </a:solidFill>
                <a:effectLst/>
                <a:uLnTx/>
                <a:uFillTx/>
                <a:latin typeface="Futura Next Book"/>
              </a:rPr>
              <a:t>Login</a:t>
            </a:r>
            <a:r>
              <a:rPr lang="en-IN" sz="1100">
                <a:solidFill>
                  <a:srgbClr val="000000"/>
                </a:solidFill>
                <a:latin typeface="Futura Next Book"/>
              </a:rPr>
              <a:t> </a:t>
            </a:r>
            <a:r>
              <a:rPr lang="en-US" sz="1100">
                <a:latin typeface="Calibri"/>
                <a:cs typeface="Calibri"/>
              </a:rPr>
              <a:t>[100%]</a:t>
            </a:r>
            <a:endParaRPr kumimoji="0" lang="en-US" sz="1100" b="0" i="0" u="none" strike="noStrike" kern="1200" cap="none" spc="0" normalizeH="0" baseline="0" noProof="0">
              <a:ln>
                <a:noFill/>
              </a:ln>
              <a:effectLst/>
              <a:uLnTx/>
              <a:uFillTx/>
              <a:latin typeface="Futura Next Book" panose="020B0502020204020303" pitchFamily="34" charset="77"/>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Issue/Re-Issue/Cancel Tokens</a:t>
            </a:r>
            <a:r>
              <a:rPr lang="en-US" sz="1100">
                <a:latin typeface="Calibri"/>
                <a:cs typeface="Calibri"/>
              </a:rPr>
              <a:t>[100%]</a:t>
            </a:r>
            <a:endPar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De-Register</a:t>
            </a:r>
            <a:endParaRPr kumimoji="0" lang="en-US" sz="1100" b="0" i="0" u="none" strike="noStrike" kern="1200" cap="none" spc="0" normalizeH="0" baseline="0" noProof="0">
              <a:ln>
                <a:noFill/>
              </a:ln>
              <a:solidFill>
                <a:srgbClr val="000000"/>
              </a:solidFill>
              <a:effectLst/>
              <a:uLnTx/>
              <a:uFillTx/>
              <a:latin typeface="Futura Next Book"/>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Forgot password</a:t>
            </a:r>
            <a:r>
              <a:rPr lang="en-US" sz="1100">
                <a:latin typeface="Calibri"/>
                <a:cs typeface="Calibri"/>
              </a:rPr>
              <a:t>[100%]</a:t>
            </a:r>
            <a:endPar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Change password</a:t>
            </a:r>
            <a:r>
              <a:rPr lang="en-US" sz="1100">
                <a:latin typeface="Calibri"/>
                <a:cs typeface="Calibri"/>
              </a:rPr>
              <a:t>[100%]</a:t>
            </a:r>
            <a:endParaRPr lang="en-US" sz="1100" b="0" i="0" u="none" strike="noStrike" kern="1200" cap="none" spc="0" normalizeH="0" baseline="0" noProof="0">
              <a:ln>
                <a:noFill/>
              </a:ln>
              <a:effectLst/>
              <a:uLnTx/>
              <a:uFillTx/>
              <a:latin typeface="Calibri"/>
              <a:cs typeface="Calibri"/>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000000"/>
                </a:solidFill>
                <a:effectLst/>
                <a:uLnTx/>
                <a:uFillTx/>
                <a:latin typeface="Futura Next Book"/>
              </a:rPr>
              <a:t>Profile Update</a:t>
            </a:r>
            <a:r>
              <a:rPr lang="en-US" sz="1100">
                <a:latin typeface="Calibri"/>
                <a:cs typeface="Calibri"/>
              </a:rPr>
              <a:t>[100%]</a:t>
            </a:r>
            <a:endParaRPr lang="en-US" sz="1100" b="0" i="0" u="none" strike="noStrike" kern="1200" cap="none" spc="0" normalizeH="0" baseline="0" noProof="0">
              <a:ln>
                <a:noFill/>
              </a:ln>
              <a:effectLst/>
              <a:uLnTx/>
              <a:uFillTx/>
              <a:latin typeface="Calibri"/>
              <a:cs typeface="Calibri"/>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000000"/>
              </a:solidFill>
              <a:effectLst/>
              <a:uLnTx/>
              <a:uFillTx/>
              <a:latin typeface="Futura Next Book"/>
              <a:ea typeface="+mn-ea"/>
              <a:cs typeface="+mn-cs"/>
            </a:endParaRPr>
          </a:p>
        </p:txBody>
      </p:sp>
      <p:sp>
        <p:nvSpPr>
          <p:cNvPr id="25" name="Rectangle 24">
            <a:extLst>
              <a:ext uri="{FF2B5EF4-FFF2-40B4-BE49-F238E27FC236}">
                <a16:creationId xmlns:a16="http://schemas.microsoft.com/office/drawing/2014/main" id="{B4A55E92-E6B5-0B4D-A087-7D6C38D91294}"/>
              </a:ext>
            </a:extLst>
          </p:cNvPr>
          <p:cNvSpPr/>
          <p:nvPr/>
        </p:nvSpPr>
        <p:spPr>
          <a:xfrm>
            <a:off x="7864291" y="2056082"/>
            <a:ext cx="3260489" cy="1815882"/>
          </a:xfrm>
          <a:prstGeom prst="rect">
            <a:avLst/>
          </a:prstGeom>
          <a:solidFill>
            <a:schemeClr val="bg1"/>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79FFF">
                    <a:lumMod val="75000"/>
                  </a:srgbClr>
                </a:solidFill>
                <a:effectLst/>
                <a:uLnTx/>
                <a:uFillTx/>
                <a:latin typeface="Futura Next Book"/>
                <a:ea typeface="+mn-ea"/>
                <a:cs typeface="+mn-cs"/>
              </a:rPr>
              <a:t>Engg. PoV:</a:t>
            </a:r>
            <a:r>
              <a:rPr kumimoji="0" lang="en-US" sz="1100" b="0" i="0" u="none" strike="noStrike" kern="1200" cap="none" spc="0" normalizeH="0" baseline="0" noProof="0">
                <a:ln>
                  <a:noFill/>
                </a:ln>
                <a:solidFill>
                  <a:srgbClr val="000000"/>
                </a:solidFill>
                <a:effectLst/>
                <a:uLnTx/>
                <a:uFillTx/>
                <a:latin typeface="Futura Next Book"/>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100% method coverage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80% block/line coverage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Code Quality  0 Blocker, Critical &amp; Major issues reported by </a:t>
            </a:r>
            <a:r>
              <a:rPr kumimoji="0" lang="en-IN" sz="1100" b="0" i="0" u="none" strike="noStrike" kern="1200" cap="none" spc="0" normalizeH="0" baseline="0" noProof="0" err="1">
                <a:ln>
                  <a:noFill/>
                </a:ln>
                <a:solidFill>
                  <a:srgbClr val="000000"/>
                </a:solidFill>
                <a:effectLst/>
                <a:uLnTx/>
                <a:uFillTx/>
                <a:latin typeface="Futura Next Book" panose="020B0502020204020303" pitchFamily="34" charset="77"/>
                <a:ea typeface="+mn-ea"/>
                <a:cs typeface="+mn-cs"/>
              </a:rPr>
              <a:t>Sonarqube,ESLint</a:t>
            </a:r>
            <a:endPar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Code Complexity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Memory profiling</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Unit Test Reports</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Monitoring &amp;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000000"/>
              </a:solidFill>
              <a:effectLst/>
              <a:uLnTx/>
              <a:uFillTx/>
              <a:latin typeface="Futura Next Book"/>
              <a:ea typeface="+mn-ea"/>
              <a:cs typeface="+mn-cs"/>
            </a:endParaRPr>
          </a:p>
        </p:txBody>
      </p:sp>
      <p:sp>
        <p:nvSpPr>
          <p:cNvPr id="26" name="Rectangle 25">
            <a:extLst>
              <a:ext uri="{FF2B5EF4-FFF2-40B4-BE49-F238E27FC236}">
                <a16:creationId xmlns:a16="http://schemas.microsoft.com/office/drawing/2014/main" id="{B4A55E92-E6B5-0B4D-A087-7D6C38D91294}"/>
              </a:ext>
            </a:extLst>
          </p:cNvPr>
          <p:cNvSpPr/>
          <p:nvPr/>
        </p:nvSpPr>
        <p:spPr>
          <a:xfrm>
            <a:off x="7864291" y="4153580"/>
            <a:ext cx="3260489" cy="800219"/>
          </a:xfrm>
          <a:prstGeom prst="rect">
            <a:avLst/>
          </a:prstGeom>
          <a:solidFill>
            <a:schemeClr val="bg1"/>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79FFF">
                    <a:lumMod val="75000"/>
                  </a:srgbClr>
                </a:solidFill>
                <a:effectLst/>
                <a:uLnTx/>
                <a:uFillTx/>
                <a:latin typeface="Futura Next Book"/>
                <a:ea typeface="+mn-ea"/>
                <a:cs typeface="+mn-cs"/>
              </a:rPr>
              <a:t>Testing:</a:t>
            </a:r>
            <a:r>
              <a:rPr kumimoji="0" lang="en-US" sz="1100" b="0" i="0" u="none" strike="noStrike" kern="1200" cap="none" spc="0" normalizeH="0" baseline="0" noProof="0">
                <a:ln>
                  <a:noFill/>
                </a:ln>
                <a:solidFill>
                  <a:srgbClr val="000000"/>
                </a:solidFill>
                <a:effectLst/>
                <a:uLnTx/>
                <a:uFillTx/>
                <a:latin typeface="Futura Next Book"/>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Automated test data creation &amp; clean-up</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1100" b="0" i="0" u="none" strike="noStrike" kern="1200" cap="none" spc="0" normalizeH="0" baseline="0" noProof="0">
                <a:ln>
                  <a:noFill/>
                </a:ln>
                <a:solidFill>
                  <a:srgbClr val="000000"/>
                </a:solidFill>
                <a:effectLst/>
                <a:uLnTx/>
                <a:uFillTx/>
                <a:latin typeface="Futura Next Book" panose="020B0502020204020303" pitchFamily="34" charset="77"/>
                <a:ea typeface="+mn-ea"/>
                <a:cs typeface="+mn-cs"/>
              </a:rPr>
              <a:t>Performance test harness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000000"/>
              </a:solidFill>
              <a:effectLst/>
              <a:uLnTx/>
              <a:uFillTx/>
              <a:latin typeface="Futura Next Book"/>
              <a:ea typeface="+mn-ea"/>
              <a:cs typeface="+mn-cs"/>
            </a:endParaRPr>
          </a:p>
        </p:txBody>
      </p:sp>
    </p:spTree>
    <p:extLst>
      <p:ext uri="{BB962C8B-B14F-4D97-AF65-F5344CB8AC3E}">
        <p14:creationId xmlns:p14="http://schemas.microsoft.com/office/powerpoint/2010/main" val="411534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FBE072347AEB4A8A34218BF3FCF925" ma:contentTypeVersion="3" ma:contentTypeDescription="Create a new document." ma:contentTypeScope="" ma:versionID="9246a79cb6716d960b51e818953f6f8c">
  <xsd:schema xmlns:xsd="http://www.w3.org/2001/XMLSchema" xmlns:xs="http://www.w3.org/2001/XMLSchema" xmlns:p="http://schemas.microsoft.com/office/2006/metadata/properties" xmlns:ns3="afa71d40-3522-41b1-813d-a844d602b31b" targetNamespace="http://schemas.microsoft.com/office/2006/metadata/properties" ma:root="true" ma:fieldsID="49717956b33231c689fa6092a13b26de" ns3:_="">
    <xsd:import namespace="afa71d40-3522-41b1-813d-a844d602b31b"/>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71d40-3522-41b1-813d-a844d602b31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F84C70-2449-4FBB-B148-68F2B33065EC}">
  <ds:schemaRefs>
    <ds:schemaRef ds:uri="http://schemas.microsoft.com/sharepoint/v3/contenttype/forms"/>
  </ds:schemaRefs>
</ds:datastoreItem>
</file>

<file path=customXml/itemProps2.xml><?xml version="1.0" encoding="utf-8"?>
<ds:datastoreItem xmlns:ds="http://schemas.openxmlformats.org/officeDocument/2006/customXml" ds:itemID="{553CBCEB-42CF-41FC-A1B5-C1707F4AE748}">
  <ds:schemaRefs>
    <ds:schemaRef ds:uri="afa71d40-3522-41b1-813d-a844d602b3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978F6D0-BB1B-4D09-B1E3-B22FA04015CE}">
  <ds:schemaRefs>
    <ds:schemaRef ds:uri="afa71d40-3522-41b1-813d-a844d602b31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1</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MyCar Solution</vt:lpstr>
      <vt:lpstr>Login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Nissan Video</dc:title>
  <dc:creator>Alok Choudhury</dc:creator>
  <cp:revision>2</cp:revision>
  <dcterms:created xsi:type="dcterms:W3CDTF">2021-06-16T10:30:00Z</dcterms:created>
  <dcterms:modified xsi:type="dcterms:W3CDTF">2021-08-12T14:31:30Z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0x010100B2FBE072347AEB4A8A34218BF3FCF925</vt:lpwstr>
  </property>
</Properties>
</file>