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4"/>
  </p:notesMasterIdLst>
  <p:sldIdLst>
    <p:sldId id="256" r:id="rId2"/>
    <p:sldId id="342" r:id="rId3"/>
    <p:sldId id="341" r:id="rId4"/>
    <p:sldId id="344" r:id="rId5"/>
    <p:sldId id="345" r:id="rId6"/>
    <p:sldId id="350" r:id="rId7"/>
    <p:sldId id="352" r:id="rId8"/>
    <p:sldId id="336" r:id="rId9"/>
    <p:sldId id="337" r:id="rId10"/>
    <p:sldId id="312" r:id="rId11"/>
    <p:sldId id="313" r:id="rId12"/>
    <p:sldId id="314" r:id="rId13"/>
    <p:sldId id="315" r:id="rId14"/>
    <p:sldId id="316" r:id="rId15"/>
    <p:sldId id="317" r:id="rId16"/>
    <p:sldId id="258" r:id="rId17"/>
    <p:sldId id="338" r:id="rId18"/>
    <p:sldId id="319" r:id="rId19"/>
    <p:sldId id="318" r:id="rId20"/>
    <p:sldId id="323" r:id="rId21"/>
    <p:sldId id="321" r:id="rId22"/>
    <p:sldId id="320" r:id="rId23"/>
    <p:sldId id="327" r:id="rId24"/>
    <p:sldId id="322" r:id="rId25"/>
    <p:sldId id="324" r:id="rId26"/>
    <p:sldId id="325" r:id="rId27"/>
    <p:sldId id="326" r:id="rId28"/>
    <p:sldId id="328" r:id="rId29"/>
    <p:sldId id="329" r:id="rId30"/>
    <p:sldId id="351" r:id="rId31"/>
    <p:sldId id="330" r:id="rId32"/>
    <p:sldId id="331" r:id="rId33"/>
    <p:sldId id="332" r:id="rId34"/>
    <p:sldId id="333" r:id="rId35"/>
    <p:sldId id="334" r:id="rId36"/>
    <p:sldId id="349" r:id="rId37"/>
    <p:sldId id="339" r:id="rId38"/>
    <p:sldId id="340" r:id="rId39"/>
    <p:sldId id="335" r:id="rId40"/>
    <p:sldId id="347" r:id="rId41"/>
    <p:sldId id="291" r:id="rId42"/>
    <p:sldId id="346" r:id="rId4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5"/>
      <p:bold r:id="rId46"/>
      <p:italic r:id="rId47"/>
      <p:boldItalic r:id="rId48"/>
    </p:embeddedFont>
    <p:embeddedFont>
      <p:font typeface="Barlow Medium" panose="00000600000000000000" pitchFamily="2" charset="0"/>
      <p:regular r:id="rId49"/>
      <p:bold r:id="rId50"/>
      <p:italic r:id="rId51"/>
      <p:boldItalic r:id="rId52"/>
    </p:embeddedFont>
    <p:embeddedFont>
      <p:font typeface="Blackadder ITC" panose="04020505051007020D02" pitchFamily="82" charset="0"/>
      <p:regular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Crimson Text" panose="020B0604020202020204" charset="0"/>
      <p:regular r:id="rId58"/>
      <p:bold r:id="rId59"/>
      <p:italic r:id="rId60"/>
      <p:boldItalic r:id="rId61"/>
    </p:embeddedFont>
    <p:embeddedFont>
      <p:font typeface="Nova Flat" panose="020B0604020202020204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2561C71-7027-4F80-8BCA-BE6D96EDDD59}">
          <p14:sldIdLst>
            <p14:sldId id="256"/>
            <p14:sldId id="342"/>
            <p14:sldId id="341"/>
            <p14:sldId id="344"/>
            <p14:sldId id="345"/>
          </p14:sldIdLst>
        </p14:section>
        <p14:section name="BPE intro" id="{877FC143-BA48-44E9-B0CC-8841DBDF92C9}">
          <p14:sldIdLst>
            <p14:sldId id="350"/>
            <p14:sldId id="352"/>
            <p14:sldId id="336"/>
            <p14:sldId id="337"/>
            <p14:sldId id="312"/>
            <p14:sldId id="313"/>
            <p14:sldId id="314"/>
            <p14:sldId id="315"/>
            <p14:sldId id="316"/>
            <p14:sldId id="317"/>
            <p14:sldId id="258"/>
          </p14:sldIdLst>
        </p14:section>
        <p14:section name="BPE" id="{9CE9E4C5-1E7E-4725-AE26-1D0775DC6ECE}">
          <p14:sldIdLst>
            <p14:sldId id="338"/>
            <p14:sldId id="319"/>
            <p14:sldId id="318"/>
            <p14:sldId id="323"/>
            <p14:sldId id="321"/>
            <p14:sldId id="320"/>
            <p14:sldId id="327"/>
            <p14:sldId id="322"/>
            <p14:sldId id="324"/>
            <p14:sldId id="325"/>
            <p14:sldId id="326"/>
            <p14:sldId id="328"/>
            <p14:sldId id="329"/>
            <p14:sldId id="351"/>
            <p14:sldId id="330"/>
            <p14:sldId id="331"/>
            <p14:sldId id="332"/>
            <p14:sldId id="333"/>
            <p14:sldId id="334"/>
            <p14:sldId id="349"/>
          </p14:sldIdLst>
        </p14:section>
        <p14:section name="Untitled Section" id="{55D3B30D-D2DE-4EB4-B156-5E0D566CB892}">
          <p14:sldIdLst>
            <p14:sldId id="339"/>
            <p14:sldId id="340"/>
            <p14:sldId id="335"/>
            <p14:sldId id="347"/>
            <p14:sldId id="291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185"/>
    <a:srgbClr val="C8DD4B"/>
    <a:srgbClr val="7A1850"/>
    <a:srgbClr val="7B3C5A"/>
    <a:srgbClr val="551C90"/>
    <a:srgbClr val="4CD9DC"/>
    <a:srgbClr val="F83E30"/>
    <a:srgbClr val="EBAD3D"/>
    <a:srgbClr val="6440E8"/>
    <a:srgbClr val="EAC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73393-808A-4AC8-951B-5B015312F394}">
  <a:tblStyle styleId="{29E73393-808A-4AC8-951B-5B015312F3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017ad9157a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017ad9157a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>
          <a:extLst>
            <a:ext uri="{FF2B5EF4-FFF2-40B4-BE49-F238E27FC236}">
              <a16:creationId xmlns:a16="http://schemas.microsoft.com/office/drawing/2014/main" id="{5563F293-92B6-64E8-AC19-16692858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003bd6ff09_0_0:notes">
            <a:extLst>
              <a:ext uri="{FF2B5EF4-FFF2-40B4-BE49-F238E27FC236}">
                <a16:creationId xmlns:a16="http://schemas.microsoft.com/office/drawing/2014/main" id="{2FFE95CF-8F61-FB95-5835-D2B855905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003bd6ff09_0_0:notes">
            <a:extLst>
              <a:ext uri="{FF2B5EF4-FFF2-40B4-BE49-F238E27FC236}">
                <a16:creationId xmlns:a16="http://schemas.microsoft.com/office/drawing/2014/main" id="{7DD25799-A2D1-D129-E91F-CA5A0B21E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162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>
          <a:extLst>
            <a:ext uri="{FF2B5EF4-FFF2-40B4-BE49-F238E27FC236}">
              <a16:creationId xmlns:a16="http://schemas.microsoft.com/office/drawing/2014/main" id="{5AF8C428-20BD-C437-9809-ABA54745D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017ad9157a_0_1707:notes">
            <a:extLst>
              <a:ext uri="{FF2B5EF4-FFF2-40B4-BE49-F238E27FC236}">
                <a16:creationId xmlns:a16="http://schemas.microsoft.com/office/drawing/2014/main" id="{D0900345-C5DB-A56F-6AA7-BDE4BF5EE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017ad9157a_0_1707:notes">
            <a:extLst>
              <a:ext uri="{FF2B5EF4-FFF2-40B4-BE49-F238E27FC236}">
                <a16:creationId xmlns:a16="http://schemas.microsoft.com/office/drawing/2014/main" id="{E9C5DB6D-B907-7B1E-49BD-37230047E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66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>
          <a:extLst>
            <a:ext uri="{FF2B5EF4-FFF2-40B4-BE49-F238E27FC236}">
              <a16:creationId xmlns:a16="http://schemas.microsoft.com/office/drawing/2014/main" id="{889A31EE-9838-0B67-B158-B7607A23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003bd6ff09_0_0:notes">
            <a:extLst>
              <a:ext uri="{FF2B5EF4-FFF2-40B4-BE49-F238E27FC236}">
                <a16:creationId xmlns:a16="http://schemas.microsoft.com/office/drawing/2014/main" id="{5FDF7531-DDFA-83BC-9E9D-224AFE076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003bd6ff09_0_0:notes">
            <a:extLst>
              <a:ext uri="{FF2B5EF4-FFF2-40B4-BE49-F238E27FC236}">
                <a16:creationId xmlns:a16="http://schemas.microsoft.com/office/drawing/2014/main" id="{4132D813-F4D0-5B8F-0E4C-F4EB372359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19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g1003bd6ff0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0" name="Google Shape;3480;g1003bd6ff0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>
          <a:extLst>
            <a:ext uri="{FF2B5EF4-FFF2-40B4-BE49-F238E27FC236}">
              <a16:creationId xmlns:a16="http://schemas.microsoft.com/office/drawing/2014/main" id="{4A4F941F-2F56-B4C3-C619-2CB9AEB85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003bd6ff09_0_0:notes">
            <a:extLst>
              <a:ext uri="{FF2B5EF4-FFF2-40B4-BE49-F238E27FC236}">
                <a16:creationId xmlns:a16="http://schemas.microsoft.com/office/drawing/2014/main" id="{7C066491-0A3F-558A-AD3A-50E1B3935A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003bd6ff09_0_0:notes">
            <a:extLst>
              <a:ext uri="{FF2B5EF4-FFF2-40B4-BE49-F238E27FC236}">
                <a16:creationId xmlns:a16="http://schemas.microsoft.com/office/drawing/2014/main" id="{60B26918-4CF4-1123-90C5-422989202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90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1A027ED0-4C23-053D-BB7F-EAF5EFF7E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003bd6ff09_0_5:notes">
            <a:extLst>
              <a:ext uri="{FF2B5EF4-FFF2-40B4-BE49-F238E27FC236}">
                <a16:creationId xmlns:a16="http://schemas.microsoft.com/office/drawing/2014/main" id="{7A7784C3-C92C-5C39-E5E9-6BABB2317D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003bd6ff09_0_5:notes">
            <a:extLst>
              <a:ext uri="{FF2B5EF4-FFF2-40B4-BE49-F238E27FC236}">
                <a16:creationId xmlns:a16="http://schemas.microsoft.com/office/drawing/2014/main" id="{80DEB794-1D5F-F18B-EAE8-E8AAA6858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0209DF58-CE0C-6273-00C9-5FC511311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>
            <a:extLst>
              <a:ext uri="{FF2B5EF4-FFF2-40B4-BE49-F238E27FC236}">
                <a16:creationId xmlns:a16="http://schemas.microsoft.com/office/drawing/2014/main" id="{8992D98B-7832-A685-D094-08BB97C9F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>
            <a:extLst>
              <a:ext uri="{FF2B5EF4-FFF2-40B4-BE49-F238E27FC236}">
                <a16:creationId xmlns:a16="http://schemas.microsoft.com/office/drawing/2014/main" id="{840CC23D-4B47-E42E-93EE-F96420A33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07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>
          <a:extLst>
            <a:ext uri="{FF2B5EF4-FFF2-40B4-BE49-F238E27FC236}">
              <a16:creationId xmlns:a16="http://schemas.microsoft.com/office/drawing/2014/main" id="{108BB212-E192-F118-9FE7-C648B49DB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003bd6ff09_0_0:notes">
            <a:extLst>
              <a:ext uri="{FF2B5EF4-FFF2-40B4-BE49-F238E27FC236}">
                <a16:creationId xmlns:a16="http://schemas.microsoft.com/office/drawing/2014/main" id="{2253552D-5343-6542-D6EF-EB5261843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003bd6ff09_0_0:notes">
            <a:extLst>
              <a:ext uri="{FF2B5EF4-FFF2-40B4-BE49-F238E27FC236}">
                <a16:creationId xmlns:a16="http://schemas.microsoft.com/office/drawing/2014/main" id="{E465B1DE-46A2-C05D-38D9-B1316E4F1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3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32031D03-87CA-E9EA-AF82-668EE9D41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>
            <a:extLst>
              <a:ext uri="{FF2B5EF4-FFF2-40B4-BE49-F238E27FC236}">
                <a16:creationId xmlns:a16="http://schemas.microsoft.com/office/drawing/2014/main" id="{EA704991-4737-C8FC-E828-4134A6C0E7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>
            <a:extLst>
              <a:ext uri="{FF2B5EF4-FFF2-40B4-BE49-F238E27FC236}">
                <a16:creationId xmlns:a16="http://schemas.microsoft.com/office/drawing/2014/main" id="{67AEE43C-61AF-9059-64DD-307D7C3E09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7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3B663AC6-4BD7-AFA0-3872-B6E0F54C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>
            <a:extLst>
              <a:ext uri="{FF2B5EF4-FFF2-40B4-BE49-F238E27FC236}">
                <a16:creationId xmlns:a16="http://schemas.microsoft.com/office/drawing/2014/main" id="{4B20EB75-ADF5-DFBB-4AFD-4FFCA4521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>
            <a:extLst>
              <a:ext uri="{FF2B5EF4-FFF2-40B4-BE49-F238E27FC236}">
                <a16:creationId xmlns:a16="http://schemas.microsoft.com/office/drawing/2014/main" id="{0A3C809C-243E-6FCF-EBCA-9CE6F4C88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11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A5EA656A-D3E9-6E78-A6D0-8F6BF04B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>
            <a:extLst>
              <a:ext uri="{FF2B5EF4-FFF2-40B4-BE49-F238E27FC236}">
                <a16:creationId xmlns:a16="http://schemas.microsoft.com/office/drawing/2014/main" id="{D4A2B086-E87D-D459-040D-5D56AF1B8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>
            <a:extLst>
              <a:ext uri="{FF2B5EF4-FFF2-40B4-BE49-F238E27FC236}">
                <a16:creationId xmlns:a16="http://schemas.microsoft.com/office/drawing/2014/main" id="{CAF498DE-DBF2-7B57-E08B-8E428C99DF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4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AE7D0400-20E5-8929-31B9-C82564C7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>
            <a:extLst>
              <a:ext uri="{FF2B5EF4-FFF2-40B4-BE49-F238E27FC236}">
                <a16:creationId xmlns:a16="http://schemas.microsoft.com/office/drawing/2014/main" id="{543D591B-3330-0A7E-A9E8-48A30B98D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>
            <a:extLst>
              <a:ext uri="{FF2B5EF4-FFF2-40B4-BE49-F238E27FC236}">
                <a16:creationId xmlns:a16="http://schemas.microsoft.com/office/drawing/2014/main" id="{FBADA8F8-D858-7F69-6998-A83A4A3EF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95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2075" y="1467025"/>
            <a:ext cx="7039800" cy="18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52050" y="3416375"/>
            <a:ext cx="70398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12" name="Google Shape;12;p2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1100" y="539500"/>
            <a:ext cx="1206211" cy="336300"/>
            <a:chOff x="2113900" y="803075"/>
            <a:chExt cx="1206211" cy="336300"/>
          </a:xfrm>
        </p:grpSpPr>
        <p:sp>
          <p:nvSpPr>
            <p:cNvPr id="31" name="Google Shape;31;p2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4898489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3845464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>
            <a:off x="1379338" y="4255280"/>
            <a:ext cx="1543427" cy="1543427"/>
            <a:chOff x="-1154300" y="1435713"/>
            <a:chExt cx="1019100" cy="10191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-1092956" y="1494839"/>
              <a:ext cx="896401" cy="900845"/>
              <a:chOff x="-1092956" y="1494839"/>
              <a:chExt cx="896401" cy="900845"/>
            </a:xfrm>
          </p:grpSpPr>
          <p:sp>
            <p:nvSpPr>
              <p:cNvPr id="53" name="Google Shape;53;p2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-1154300" y="1435713"/>
              <a:ext cx="1019100" cy="10191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"/>
          <p:cNvSpPr/>
          <p:nvPr/>
        </p:nvSpPr>
        <p:spPr>
          <a:xfrm rot="10800000" flipH="1">
            <a:off x="4987089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/>
          <p:nvPr/>
        </p:nvSpPr>
        <p:spPr>
          <a:xfrm rot="10800000" flipH="1">
            <a:off x="3510274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3"/>
          <p:cNvGrpSpPr/>
          <p:nvPr/>
        </p:nvGrpSpPr>
        <p:grpSpPr>
          <a:xfrm>
            <a:off x="7600027" y="1374101"/>
            <a:ext cx="1101925" cy="1100809"/>
            <a:chOff x="4079851" y="151677"/>
            <a:chExt cx="1014291" cy="1013263"/>
          </a:xfrm>
        </p:grpSpPr>
        <p:sp>
          <p:nvSpPr>
            <p:cNvPr id="635" name="Google Shape;635;p33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285999" y="-6"/>
            <a:ext cx="1751857" cy="1728189"/>
            <a:chOff x="4153095" y="184485"/>
            <a:chExt cx="1261418" cy="1244376"/>
          </a:xfrm>
        </p:grpSpPr>
        <p:sp>
          <p:nvSpPr>
            <p:cNvPr id="639" name="Google Shape;639;p33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3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657" name="Google Shape;657;p33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3510267" y="3707482"/>
            <a:ext cx="2460541" cy="2460541"/>
            <a:chOff x="1867264" y="3751457"/>
            <a:chExt cx="1904149" cy="1904149"/>
          </a:xfrm>
        </p:grpSpPr>
        <p:sp>
          <p:nvSpPr>
            <p:cNvPr id="676" name="Google Shape;676;p33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3"/>
          <p:cNvSpPr/>
          <p:nvPr/>
        </p:nvSpPr>
        <p:spPr>
          <a:xfrm flipH="1">
            <a:off x="404913" y="405415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4"/>
          <p:cNvGrpSpPr/>
          <p:nvPr/>
        </p:nvGrpSpPr>
        <p:grpSpPr>
          <a:xfrm>
            <a:off x="6037306" y="2027023"/>
            <a:ext cx="2664856" cy="2664856"/>
            <a:chOff x="1867264" y="3751457"/>
            <a:chExt cx="1904149" cy="1904149"/>
          </a:xfrm>
        </p:grpSpPr>
        <p:sp>
          <p:nvSpPr>
            <p:cNvPr id="683" name="Google Shape;683;p34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4"/>
          <p:cNvGrpSpPr/>
          <p:nvPr/>
        </p:nvGrpSpPr>
        <p:grpSpPr>
          <a:xfrm>
            <a:off x="5927284" y="539505"/>
            <a:ext cx="1416950" cy="1397807"/>
            <a:chOff x="4153095" y="184485"/>
            <a:chExt cx="1261418" cy="1244376"/>
          </a:xfrm>
        </p:grpSpPr>
        <p:sp>
          <p:nvSpPr>
            <p:cNvPr id="688" name="Google Shape;688;p34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4"/>
          <p:cNvSpPr/>
          <p:nvPr/>
        </p:nvSpPr>
        <p:spPr>
          <a:xfrm>
            <a:off x="554350" y="3391638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34"/>
          <p:cNvGrpSpPr/>
          <p:nvPr/>
        </p:nvGrpSpPr>
        <p:grpSpPr>
          <a:xfrm>
            <a:off x="621100" y="539500"/>
            <a:ext cx="1206211" cy="336300"/>
            <a:chOff x="621100" y="539500"/>
            <a:chExt cx="1206211" cy="336300"/>
          </a:xfrm>
        </p:grpSpPr>
        <p:sp>
          <p:nvSpPr>
            <p:cNvPr id="707" name="Google Shape;707;p34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5"/>
          <p:cNvGrpSpPr/>
          <p:nvPr/>
        </p:nvGrpSpPr>
        <p:grpSpPr>
          <a:xfrm>
            <a:off x="6811050" y="2891000"/>
            <a:ext cx="2013910" cy="2041524"/>
            <a:chOff x="-79100" y="-499150"/>
            <a:chExt cx="2013910" cy="2041524"/>
          </a:xfrm>
        </p:grpSpPr>
        <p:sp>
          <p:nvSpPr>
            <p:cNvPr id="727" name="Google Shape;727;p35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5"/>
          <p:cNvSpPr/>
          <p:nvPr/>
        </p:nvSpPr>
        <p:spPr>
          <a:xfrm rot="5400000">
            <a:off x="-252374" y="1508960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rot="5400000">
            <a:off x="-252374" y="455936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35"/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747" name="Google Shape;747;p35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7316700" y="539500"/>
            <a:ext cx="1206211" cy="336300"/>
            <a:chOff x="621100" y="539500"/>
            <a:chExt cx="1206211" cy="336300"/>
          </a:xfrm>
        </p:grpSpPr>
        <p:sp>
          <p:nvSpPr>
            <p:cNvPr id="766" name="Google Shape;766;p35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3371298" y="1959725"/>
            <a:ext cx="411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1654004" y="2038650"/>
            <a:ext cx="16053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3371288" y="2920375"/>
            <a:ext cx="40755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432861" y="-1106622"/>
            <a:ext cx="2435100" cy="2435100"/>
            <a:chOff x="432861" y="-1106622"/>
            <a:chExt cx="2435100" cy="2435100"/>
          </a:xfrm>
        </p:grpSpPr>
        <p:sp>
          <p:nvSpPr>
            <p:cNvPr id="63" name="Google Shape;63;p3"/>
            <p:cNvSpPr/>
            <p:nvPr/>
          </p:nvSpPr>
          <p:spPr>
            <a:xfrm>
              <a:off x="432861" y="-1106622"/>
              <a:ext cx="2435100" cy="2435100"/>
            </a:xfrm>
            <a:prstGeom prst="ellipse">
              <a:avLst/>
            </a:prstGeom>
            <a:solidFill>
              <a:srgbClr val="61ABFC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>
              <a:off x="682783" y="-852106"/>
              <a:ext cx="1935354" cy="1925806"/>
              <a:chOff x="7498900" y="3716375"/>
              <a:chExt cx="532100" cy="52947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498900" y="3716375"/>
                <a:ext cx="52080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52075" y="3769550"/>
                <a:ext cx="434050" cy="434425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581100" y="3823850"/>
                <a:ext cx="339050" cy="314525"/>
              </a:xfrm>
              <a:custGeom>
                <a:avLst/>
                <a:gdLst/>
                <a:ahLst/>
                <a:cxnLst/>
                <a:rect l="l" t="t" r="r" b="b"/>
                <a:pathLst>
                  <a:path w="13562" h="12581" extrusionOk="0">
                    <a:moveTo>
                      <a:pt x="7528" y="12550"/>
                    </a:moveTo>
                    <a:cubicBezTo>
                      <a:pt x="5084" y="12550"/>
                      <a:pt x="2882" y="11072"/>
                      <a:pt x="1946" y="8824"/>
                    </a:cubicBezTo>
                    <a:cubicBezTo>
                      <a:pt x="1011" y="6562"/>
                      <a:pt x="1524" y="3967"/>
                      <a:pt x="3259" y="2248"/>
                    </a:cubicBezTo>
                    <a:cubicBezTo>
                      <a:pt x="4978" y="528"/>
                      <a:pt x="7573" y="0"/>
                      <a:pt x="9835" y="936"/>
                    </a:cubicBezTo>
                    <a:cubicBezTo>
                      <a:pt x="12083" y="1871"/>
                      <a:pt x="13561" y="4073"/>
                      <a:pt x="13561" y="6517"/>
                    </a:cubicBezTo>
                    <a:cubicBezTo>
                      <a:pt x="13561" y="9850"/>
                      <a:pt x="10861" y="12550"/>
                      <a:pt x="7528" y="12550"/>
                    </a:cubicBezTo>
                    <a:close/>
                    <a:moveTo>
                      <a:pt x="7528" y="890"/>
                    </a:moveTo>
                    <a:cubicBezTo>
                      <a:pt x="2520" y="890"/>
                      <a:pt x="1" y="6939"/>
                      <a:pt x="3545" y="10484"/>
                    </a:cubicBezTo>
                    <a:cubicBezTo>
                      <a:pt x="5159" y="12098"/>
                      <a:pt x="7573" y="12580"/>
                      <a:pt x="9669" y="11705"/>
                    </a:cubicBezTo>
                    <a:cubicBezTo>
                      <a:pt x="11766" y="10831"/>
                      <a:pt x="13139" y="8779"/>
                      <a:pt x="13139" y="6517"/>
                    </a:cubicBezTo>
                    <a:cubicBezTo>
                      <a:pt x="13139" y="3409"/>
                      <a:pt x="10620" y="890"/>
                      <a:pt x="7528" y="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507575" y="3745025"/>
                <a:ext cx="173850" cy="48347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857150" y="3986375"/>
                <a:ext cx="173850" cy="24212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98825" y="3859300"/>
                <a:ext cx="297550" cy="264750"/>
              </a:xfrm>
              <a:custGeom>
                <a:avLst/>
                <a:gdLst/>
                <a:ahLst/>
                <a:cxnLst/>
                <a:rect l="l" t="t" r="r" b="b"/>
                <a:pathLst>
                  <a:path w="11902" h="10590" extrusionOk="0">
                    <a:moveTo>
                      <a:pt x="6819" y="1297"/>
                    </a:moveTo>
                    <a:cubicBezTo>
                      <a:pt x="10197" y="1282"/>
                      <a:pt x="11902" y="5385"/>
                      <a:pt x="9503" y="7784"/>
                    </a:cubicBezTo>
                    <a:cubicBezTo>
                      <a:pt x="7105" y="10182"/>
                      <a:pt x="3017" y="8492"/>
                      <a:pt x="3017" y="5099"/>
                    </a:cubicBezTo>
                    <a:cubicBezTo>
                      <a:pt x="3017" y="3002"/>
                      <a:pt x="4707" y="1297"/>
                      <a:pt x="6819" y="1297"/>
                    </a:cubicBezTo>
                    <a:close/>
                    <a:moveTo>
                      <a:pt x="6819" y="0"/>
                    </a:moveTo>
                    <a:cubicBezTo>
                      <a:pt x="2278" y="0"/>
                      <a:pt x="1" y="5491"/>
                      <a:pt x="3213" y="8689"/>
                    </a:cubicBezTo>
                    <a:cubicBezTo>
                      <a:pt x="4677" y="10152"/>
                      <a:pt x="6864" y="10589"/>
                      <a:pt x="8764" y="9790"/>
                    </a:cubicBezTo>
                    <a:cubicBezTo>
                      <a:pt x="10665" y="9005"/>
                      <a:pt x="11902" y="7150"/>
                      <a:pt x="11902" y="5099"/>
                    </a:cubicBezTo>
                    <a:cubicBezTo>
                      <a:pt x="11902" y="2278"/>
                      <a:pt x="9624" y="0"/>
                      <a:pt x="6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6151561" y="3885440"/>
            <a:ext cx="2435237" cy="2435237"/>
            <a:chOff x="1718025" y="-429812"/>
            <a:chExt cx="1692900" cy="1692900"/>
          </a:xfrm>
        </p:grpSpPr>
        <p:sp>
          <p:nvSpPr>
            <p:cNvPr id="72" name="Google Shape;72;p3"/>
            <p:cNvSpPr/>
            <p:nvPr/>
          </p:nvSpPr>
          <p:spPr>
            <a:xfrm>
              <a:off x="1718025" y="-429812"/>
              <a:ext cx="1692900" cy="16929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3"/>
            <p:cNvGrpSpPr/>
            <p:nvPr/>
          </p:nvGrpSpPr>
          <p:grpSpPr>
            <a:xfrm>
              <a:off x="1827290" y="-325449"/>
              <a:ext cx="1474349" cy="1484179"/>
              <a:chOff x="-529750" y="2597875"/>
              <a:chExt cx="1191008" cy="119894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2823" extrusionOk="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41" extrusionOk="0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947" extrusionOk="0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827" extrusionOk="0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19" extrusionOk="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770" extrusionOk="0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102" extrusionOk="0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75" extrusionOk="0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47" extrusionOk="0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32" extrusionOk="0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660" extrusionOk="0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117" extrusionOk="0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755" extrusionOk="0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19" extrusionOk="0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842" extrusionOk="0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10197" extrusionOk="0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3727" extrusionOk="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6382" extrusionOk="0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8178188" y="10177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2419500" y="1420650"/>
            <a:ext cx="43050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subTitle" idx="1"/>
          </p:nvPr>
        </p:nvSpPr>
        <p:spPr>
          <a:xfrm>
            <a:off x="2419500" y="2163750"/>
            <a:ext cx="430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68" name="Google Shape;168;p9"/>
          <p:cNvGrpSpPr/>
          <p:nvPr/>
        </p:nvGrpSpPr>
        <p:grpSpPr>
          <a:xfrm>
            <a:off x="230750" y="156675"/>
            <a:ext cx="2013910" cy="2041524"/>
            <a:chOff x="-79100" y="-499150"/>
            <a:chExt cx="2013910" cy="2041524"/>
          </a:xfrm>
        </p:grpSpPr>
        <p:sp>
          <p:nvSpPr>
            <p:cNvPr id="169" name="Google Shape;169;p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4944319" y="18967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4944319" y="220895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1713576" y="18967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4"/>
          </p:nvPr>
        </p:nvSpPr>
        <p:spPr>
          <a:xfrm>
            <a:off x="1713576" y="22089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44319" y="36778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6"/>
          </p:nvPr>
        </p:nvSpPr>
        <p:spPr>
          <a:xfrm>
            <a:off x="4944319" y="39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7"/>
          </p:nvPr>
        </p:nvSpPr>
        <p:spPr>
          <a:xfrm>
            <a:off x="1713576" y="3677800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8"/>
          </p:nvPr>
        </p:nvSpPr>
        <p:spPr>
          <a:xfrm>
            <a:off x="1713576" y="3989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2459676" y="13138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667769" y="13138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459676" y="30843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667769" y="308433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80" name="Google Shape;280;p13"/>
          <p:cNvGrpSpPr/>
          <p:nvPr/>
        </p:nvGrpSpPr>
        <p:grpSpPr>
          <a:xfrm>
            <a:off x="7702300" y="-144750"/>
            <a:ext cx="2013910" cy="2041524"/>
            <a:chOff x="-79100" y="-499150"/>
            <a:chExt cx="2013910" cy="2041524"/>
          </a:xfrm>
        </p:grpSpPr>
        <p:sp>
          <p:nvSpPr>
            <p:cNvPr id="281" name="Google Shape;281;p13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-376635" y="2103601"/>
            <a:ext cx="1474349" cy="1484179"/>
            <a:chOff x="-529750" y="2597875"/>
            <a:chExt cx="1191008" cy="1198949"/>
          </a:xfrm>
        </p:grpSpPr>
        <p:sp>
          <p:nvSpPr>
            <p:cNvPr id="299" name="Google Shape;299;p13"/>
            <p:cNvSpPr/>
            <p:nvPr/>
          </p:nvSpPr>
          <p:spPr>
            <a:xfrm>
              <a:off x="-529750" y="2597875"/>
              <a:ext cx="1167272" cy="1198949"/>
            </a:xfrm>
            <a:custGeom>
              <a:avLst/>
              <a:gdLst/>
              <a:ahLst/>
              <a:cxnLst/>
              <a:rect l="l" t="t" r="r" b="b"/>
              <a:pathLst>
                <a:path w="22220" h="22823" extrusionOk="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18803" y="2708769"/>
              <a:ext cx="990553" cy="989765"/>
            </a:xfrm>
            <a:custGeom>
              <a:avLst/>
              <a:gdLst/>
              <a:ahLst/>
              <a:cxnLst/>
              <a:rect l="l" t="t" r="r" b="b"/>
              <a:pathLst>
                <a:path w="18856" h="18841" extrusionOk="0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71686" y="3592295"/>
              <a:ext cx="8773" cy="102281"/>
            </a:xfrm>
            <a:custGeom>
              <a:avLst/>
              <a:gdLst/>
              <a:ahLst/>
              <a:cxnLst/>
              <a:rect l="l" t="t" r="r" b="b"/>
              <a:pathLst>
                <a:path w="167" h="1947" extrusionOk="0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230122" y="3557414"/>
              <a:ext cx="49223" cy="95977"/>
            </a:xfrm>
            <a:custGeom>
              <a:avLst/>
              <a:gdLst/>
              <a:ahLst/>
              <a:cxnLst/>
              <a:rect l="l" t="t" r="r" b="b"/>
              <a:pathLst>
                <a:path w="937" h="1827" extrusionOk="0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362449" y="3460756"/>
              <a:ext cx="80900" cy="74544"/>
            </a:xfrm>
            <a:custGeom>
              <a:avLst/>
              <a:gdLst/>
              <a:ahLst/>
              <a:cxnLst/>
              <a:rect l="l" t="t" r="r" b="b"/>
              <a:pathLst>
                <a:path w="1540" h="1419" extrusionOk="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444872" y="3318922"/>
              <a:ext cx="99129" cy="40450"/>
            </a:xfrm>
            <a:custGeom>
              <a:avLst/>
              <a:gdLst/>
              <a:ahLst/>
              <a:cxnLst/>
              <a:rect l="l" t="t" r="r" b="b"/>
              <a:pathLst>
                <a:path w="1887" h="770" extrusionOk="0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462312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410831" y="2954458"/>
              <a:ext cx="92720" cy="57891"/>
            </a:xfrm>
            <a:custGeom>
              <a:avLst/>
              <a:gdLst/>
              <a:ahLst/>
              <a:cxnLst/>
              <a:rect l="l" t="t" r="r" b="b"/>
              <a:pathLst>
                <a:path w="1765" h="1102" extrusionOk="0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301460" y="2803903"/>
              <a:ext cx="66611" cy="87992"/>
            </a:xfrm>
            <a:custGeom>
              <a:avLst/>
              <a:gdLst/>
              <a:ahLst/>
              <a:cxnLst/>
              <a:rect l="l" t="t" r="r" b="b"/>
              <a:pathLst>
                <a:path w="1268" h="1675" extrusionOk="0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52480" y="2722269"/>
              <a:ext cx="30154" cy="102281"/>
            </a:xfrm>
            <a:custGeom>
              <a:avLst/>
              <a:gdLst/>
              <a:ahLst/>
              <a:cxnLst/>
              <a:rect l="l" t="t" r="r" b="b"/>
              <a:pathLst>
                <a:path w="574" h="1947" extrusionOk="0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30541" y="2723057"/>
              <a:ext cx="30154" cy="101493"/>
            </a:xfrm>
            <a:custGeom>
              <a:avLst/>
              <a:gdLst/>
              <a:ahLst/>
              <a:cxnLst/>
              <a:rect l="l" t="t" r="r" b="b"/>
              <a:pathLst>
                <a:path w="574" h="1932" extrusionOk="0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5978" y="2803903"/>
              <a:ext cx="67399" cy="87204"/>
            </a:xfrm>
            <a:custGeom>
              <a:avLst/>
              <a:gdLst/>
              <a:ahLst/>
              <a:cxnLst/>
              <a:rect l="l" t="t" r="r" b="b"/>
              <a:pathLst>
                <a:path w="1283" h="1660" extrusionOk="0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350669" y="2954458"/>
              <a:ext cx="91984" cy="58679"/>
            </a:xfrm>
            <a:custGeom>
              <a:avLst/>
              <a:gdLst/>
              <a:ahLst/>
              <a:cxnLst/>
              <a:rect l="l" t="t" r="r" b="b"/>
              <a:pathLst>
                <a:path w="1751" h="1117" extrusionOk="0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12499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391854" y="3319709"/>
              <a:ext cx="99076" cy="39662"/>
            </a:xfrm>
            <a:custGeom>
              <a:avLst/>
              <a:gdLst/>
              <a:ahLst/>
              <a:cxnLst/>
              <a:rect l="l" t="t" r="r" b="b"/>
              <a:pathLst>
                <a:path w="1886" h="755" extrusionOk="0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-291256" y="3460756"/>
              <a:ext cx="81688" cy="74544"/>
            </a:xfrm>
            <a:custGeom>
              <a:avLst/>
              <a:gdLst/>
              <a:ahLst/>
              <a:cxnLst/>
              <a:rect l="l" t="t" r="r" b="b"/>
              <a:pathLst>
                <a:path w="1555" h="1419" extrusionOk="0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-127199" y="3556626"/>
              <a:ext cx="49170" cy="96765"/>
            </a:xfrm>
            <a:custGeom>
              <a:avLst/>
              <a:gdLst/>
              <a:ahLst/>
              <a:cxnLst/>
              <a:rect l="l" t="t" r="r" b="b"/>
              <a:pathLst>
                <a:path w="936" h="1842" extrusionOk="0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-191393" y="2935442"/>
              <a:ext cx="535674" cy="535674"/>
            </a:xfrm>
            <a:custGeom>
              <a:avLst/>
              <a:gdLst/>
              <a:ahLst/>
              <a:cxnLst/>
              <a:rect l="l" t="t" r="r" b="b"/>
              <a:pathLst>
                <a:path w="10197" h="10197" extrusionOk="0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-294408" y="2853020"/>
              <a:ext cx="744911" cy="721114"/>
            </a:xfrm>
            <a:custGeom>
              <a:avLst/>
              <a:gdLst/>
              <a:ahLst/>
              <a:cxnLst/>
              <a:rect l="l" t="t" r="r" b="b"/>
              <a:pathLst>
                <a:path w="14180" h="13727" extrusionOk="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-91583" y="3036040"/>
              <a:ext cx="335262" cy="335262"/>
            </a:xfrm>
            <a:custGeom>
              <a:avLst/>
              <a:gdLst/>
              <a:ahLst/>
              <a:cxnLst/>
              <a:rect l="l" t="t" r="r" b="b"/>
              <a:pathLst>
                <a:path w="6382" h="6382" extrusionOk="0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5626" y="2617679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-509158" y="3203247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ONE_COLUMN_TEXT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2716050" y="1550850"/>
            <a:ext cx="37119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2716050" y="2293950"/>
            <a:ext cx="37119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2398875" y="2987300"/>
            <a:ext cx="43464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1761450" y="1658500"/>
            <a:ext cx="5621100" cy="12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27" name="Google Shape;327;p15"/>
          <p:cNvGrpSpPr/>
          <p:nvPr/>
        </p:nvGrpSpPr>
        <p:grpSpPr>
          <a:xfrm>
            <a:off x="2460599" y="1"/>
            <a:ext cx="4222944" cy="670103"/>
            <a:chOff x="2460599" y="484301"/>
            <a:chExt cx="4222944" cy="670103"/>
          </a:xfrm>
        </p:grpSpPr>
        <p:sp>
          <p:nvSpPr>
            <p:cNvPr id="328" name="Google Shape;328;p15"/>
            <p:cNvSpPr/>
            <p:nvPr/>
          </p:nvSpPr>
          <p:spPr>
            <a:xfrm rot="10800000" flipH="1">
              <a:off x="3893564" y="4843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 rot="10800000" flipH="1">
              <a:off x="2460599" y="4843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 rot="10800000" flipH="1">
              <a:off x="5326539" y="4843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5"/>
          <p:cNvGrpSpPr/>
          <p:nvPr/>
        </p:nvGrpSpPr>
        <p:grpSpPr>
          <a:xfrm>
            <a:off x="2460599" y="4473401"/>
            <a:ext cx="4222944" cy="670103"/>
            <a:chOff x="2460599" y="4473401"/>
            <a:chExt cx="4222944" cy="670103"/>
          </a:xfrm>
        </p:grpSpPr>
        <p:sp>
          <p:nvSpPr>
            <p:cNvPr id="332" name="Google Shape;332;p15"/>
            <p:cNvSpPr/>
            <p:nvPr/>
          </p:nvSpPr>
          <p:spPr>
            <a:xfrm>
              <a:off x="3893564" y="44734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460599" y="44734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326539" y="44734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2"/>
          <p:cNvSpPr txBox="1">
            <a:spLocks noGrp="1"/>
          </p:cNvSpPr>
          <p:nvPr>
            <p:ph type="title"/>
          </p:nvPr>
        </p:nvSpPr>
        <p:spPr>
          <a:xfrm>
            <a:off x="1177200" y="686550"/>
            <a:ext cx="32127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2"/>
          <p:cNvSpPr txBox="1">
            <a:spLocks noGrp="1"/>
          </p:cNvSpPr>
          <p:nvPr>
            <p:ph type="subTitle" idx="1"/>
          </p:nvPr>
        </p:nvSpPr>
        <p:spPr>
          <a:xfrm>
            <a:off x="1177200" y="1593625"/>
            <a:ext cx="34347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32"/>
          <p:cNvSpPr txBox="1"/>
          <p:nvPr/>
        </p:nvSpPr>
        <p:spPr>
          <a:xfrm>
            <a:off x="1177200" y="3430875"/>
            <a:ext cx="311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4000">
              <a:schemeClr val="accent5"/>
            </a:gs>
            <a:gs pos="80000">
              <a:schemeClr val="lt1"/>
            </a:gs>
            <a:gs pos="100000">
              <a:srgbClr val="61158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sz="3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kayaulai@ucsb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B7FDFC-18A1-52B3-D58A-0A2E0FDF1887}"/>
              </a:ext>
            </a:extLst>
          </p:cNvPr>
          <p:cNvSpPr/>
          <p:nvPr/>
        </p:nvSpPr>
        <p:spPr>
          <a:xfrm>
            <a:off x="1787237" y="2493818"/>
            <a:ext cx="990600" cy="568037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94" name="Google Shape;794;p39"/>
          <p:cNvSpPr/>
          <p:nvPr/>
        </p:nvSpPr>
        <p:spPr>
          <a:xfrm>
            <a:off x="3127575" y="-302626"/>
            <a:ext cx="1019100" cy="10191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xfrm>
            <a:off x="831273" y="1261938"/>
            <a:ext cx="7758376" cy="18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text processing:</a:t>
            </a:r>
            <a:r>
              <a:rPr lang="zh-TW" altLang="en-US" dirty="0"/>
              <a:t> </a:t>
            </a:r>
            <a:r>
              <a:rPr lang="en-HK" altLang="zh-TW" dirty="0"/>
              <a:t>Week</a:t>
            </a:r>
            <a:r>
              <a:rPr lang="zh-TW" altLang="en-US" dirty="0"/>
              <a:t> </a:t>
            </a:r>
            <a:r>
              <a:rPr lang="en-HK" altLang="zh-TW" dirty="0"/>
              <a:t>1 Class 1</a:t>
            </a:r>
            <a:br>
              <a:rPr lang="en-US" dirty="0"/>
            </a:br>
            <a:r>
              <a:rPr lang="en-US" dirty="0" err="1">
                <a:solidFill>
                  <a:schemeClr val="lt2"/>
                </a:solidFill>
              </a:rPr>
              <a:t>Subword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lt2"/>
                </a:solidFill>
              </a:rPr>
              <a:t>tokenisation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796" name="Google Shape;796;p39"/>
          <p:cNvSpPr txBox="1">
            <a:spLocks noGrp="1"/>
          </p:cNvSpPr>
          <p:nvPr>
            <p:ph type="subTitle" idx="1"/>
          </p:nvPr>
        </p:nvSpPr>
        <p:spPr>
          <a:xfrm>
            <a:off x="1052050" y="3211288"/>
            <a:ext cx="7039800" cy="865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Ryan Ka Yau Lai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University of California, Santa Barbara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</a:t>
            </a:r>
            <a:r>
              <a:rPr lang="en"/>
              <a:t>at University of Nevada, Reno</a:t>
            </a:r>
            <a:endParaRPr dirty="0"/>
          </a:p>
        </p:txBody>
      </p:sp>
      <p:sp>
        <p:nvSpPr>
          <p:cNvPr id="797" name="Google Shape;797;p39"/>
          <p:cNvSpPr/>
          <p:nvPr/>
        </p:nvSpPr>
        <p:spPr>
          <a:xfrm>
            <a:off x="221163" y="34298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9"/>
          <p:cNvGrpSpPr/>
          <p:nvPr/>
        </p:nvGrpSpPr>
        <p:grpSpPr>
          <a:xfrm>
            <a:off x="3186597" y="-241315"/>
            <a:ext cx="900845" cy="896401"/>
            <a:chOff x="7498900" y="3716375"/>
            <a:chExt cx="532100" cy="529475"/>
          </a:xfrm>
        </p:grpSpPr>
        <p:sp>
          <p:nvSpPr>
            <p:cNvPr id="799" name="Google Shape;799;p39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9"/>
          <p:cNvGrpSpPr/>
          <p:nvPr/>
        </p:nvGrpSpPr>
        <p:grpSpPr>
          <a:xfrm>
            <a:off x="5365700" y="-1063259"/>
            <a:ext cx="2013910" cy="2041524"/>
            <a:chOff x="-79100" y="-499150"/>
            <a:chExt cx="2013910" cy="2041524"/>
          </a:xfrm>
        </p:grpSpPr>
        <p:sp>
          <p:nvSpPr>
            <p:cNvPr id="806" name="Google Shape;806;p3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9"/>
          <p:cNvSpPr/>
          <p:nvPr/>
        </p:nvSpPr>
        <p:spPr>
          <a:xfrm>
            <a:off x="8560059" y="2035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DA2584-72BC-2B25-F9E8-7C3C0F610DF3}"/>
              </a:ext>
            </a:extLst>
          </p:cNvPr>
          <p:cNvSpPr/>
          <p:nvPr/>
        </p:nvSpPr>
        <p:spPr>
          <a:xfrm>
            <a:off x="2806045" y="2493816"/>
            <a:ext cx="1340629" cy="568037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776DDC-1936-EF88-4A11-1684D9F9196A}"/>
              </a:ext>
            </a:extLst>
          </p:cNvPr>
          <p:cNvSpPr/>
          <p:nvPr/>
        </p:nvSpPr>
        <p:spPr>
          <a:xfrm>
            <a:off x="4331139" y="2493815"/>
            <a:ext cx="1510631" cy="568037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FBE47C-D6C5-B237-1C7A-F1F761952813}"/>
              </a:ext>
            </a:extLst>
          </p:cNvPr>
          <p:cNvSpPr/>
          <p:nvPr/>
        </p:nvSpPr>
        <p:spPr>
          <a:xfrm>
            <a:off x="5868980" y="2493814"/>
            <a:ext cx="441766" cy="568037"/>
          </a:xfrm>
          <a:prstGeom prst="roundRect">
            <a:avLst/>
          </a:prstGeom>
          <a:solidFill>
            <a:srgbClr val="F83E30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6962CA-D106-297F-42D1-B7F32D958210}"/>
              </a:ext>
            </a:extLst>
          </p:cNvPr>
          <p:cNvSpPr/>
          <p:nvPr/>
        </p:nvSpPr>
        <p:spPr>
          <a:xfrm>
            <a:off x="6337956" y="2493814"/>
            <a:ext cx="1308584" cy="568037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A75EDA4D-CF70-7AF9-F7FF-A59B50BB2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>
            <a:extLst>
              <a:ext uri="{FF2B5EF4-FFF2-40B4-BE49-F238E27FC236}">
                <a16:creationId xmlns:a16="http://schemas.microsoft.com/office/drawing/2014/main" id="{DD126277-B4C1-CF9E-C161-24B4D3089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Think back to </a:t>
            </a:r>
            <a:r>
              <a:rPr lang="en-US" altLang="zh-TW" i="1" dirty="0"/>
              <a:t>n</a:t>
            </a:r>
            <a:r>
              <a:rPr lang="en-US" altLang="zh-TW" dirty="0"/>
              <a:t>-grams …</a:t>
            </a:r>
            <a:endParaRPr dirty="0"/>
          </a:p>
        </p:txBody>
      </p:sp>
      <p:grpSp>
        <p:nvGrpSpPr>
          <p:cNvPr id="830" name="Google Shape;830;p40">
            <a:extLst>
              <a:ext uri="{FF2B5EF4-FFF2-40B4-BE49-F238E27FC236}">
                <a16:creationId xmlns:a16="http://schemas.microsoft.com/office/drawing/2014/main" id="{3BD3A3DD-CF45-FC83-57A1-8F98D2516DAD}"/>
              </a:ext>
            </a:extLst>
          </p:cNvPr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>
              <a:extLst>
                <a:ext uri="{FF2B5EF4-FFF2-40B4-BE49-F238E27FC236}">
                  <a16:creationId xmlns:a16="http://schemas.microsoft.com/office/drawing/2014/main" id="{A0BA612F-A3AA-6D09-22F4-5BC71DD04690}"/>
                </a:ext>
              </a:extLst>
            </p:cNvPr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>
              <a:extLst>
                <a:ext uri="{FF2B5EF4-FFF2-40B4-BE49-F238E27FC236}">
                  <a16:creationId xmlns:a16="http://schemas.microsoft.com/office/drawing/2014/main" id="{EA352043-A7E9-999E-BD60-CA8B06BCFBC4}"/>
                </a:ext>
              </a:extLst>
            </p:cNvPr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>
              <a:extLst>
                <a:ext uri="{FF2B5EF4-FFF2-40B4-BE49-F238E27FC236}">
                  <a16:creationId xmlns:a16="http://schemas.microsoft.com/office/drawing/2014/main" id="{578131A1-4070-966F-2F98-DF38304945E0}"/>
                </a:ext>
              </a:extLst>
            </p:cNvPr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>
              <a:extLst>
                <a:ext uri="{FF2B5EF4-FFF2-40B4-BE49-F238E27FC236}">
                  <a16:creationId xmlns:a16="http://schemas.microsoft.com/office/drawing/2014/main" id="{EB1A7FE3-25A4-9DB6-12E2-AC15B6DF067C}"/>
                </a:ext>
              </a:extLst>
            </p:cNvPr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>
              <a:extLst>
                <a:ext uri="{FF2B5EF4-FFF2-40B4-BE49-F238E27FC236}">
                  <a16:creationId xmlns:a16="http://schemas.microsoft.com/office/drawing/2014/main" id="{1AB5341F-79FE-B278-4624-2A8DE42D7E5D}"/>
                </a:ext>
              </a:extLst>
            </p:cNvPr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>
              <a:extLst>
                <a:ext uri="{FF2B5EF4-FFF2-40B4-BE49-F238E27FC236}">
                  <a16:creationId xmlns:a16="http://schemas.microsoft.com/office/drawing/2014/main" id="{0098DD98-122B-72AF-3001-6F6366F61E69}"/>
                </a:ext>
              </a:extLst>
            </p:cNvPr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>
              <a:extLst>
                <a:ext uri="{FF2B5EF4-FFF2-40B4-BE49-F238E27FC236}">
                  <a16:creationId xmlns:a16="http://schemas.microsoft.com/office/drawing/2014/main" id="{ACD374B9-32BA-BC50-0876-0F42F3039EEB}"/>
                </a:ext>
              </a:extLst>
            </p:cNvPr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>
              <a:extLst>
                <a:ext uri="{FF2B5EF4-FFF2-40B4-BE49-F238E27FC236}">
                  <a16:creationId xmlns:a16="http://schemas.microsoft.com/office/drawing/2014/main" id="{3904A7A8-7101-EE3C-67C1-FE07C114F684}"/>
                </a:ext>
              </a:extLst>
            </p:cNvPr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>
              <a:extLst>
                <a:ext uri="{FF2B5EF4-FFF2-40B4-BE49-F238E27FC236}">
                  <a16:creationId xmlns:a16="http://schemas.microsoft.com/office/drawing/2014/main" id="{32EDE8C7-D60F-8680-D8ED-535610A93147}"/>
                </a:ext>
              </a:extLst>
            </p:cNvPr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>
              <a:extLst>
                <a:ext uri="{FF2B5EF4-FFF2-40B4-BE49-F238E27FC236}">
                  <a16:creationId xmlns:a16="http://schemas.microsoft.com/office/drawing/2014/main" id="{34866903-F370-8004-035A-721AC09D19DC}"/>
                </a:ext>
              </a:extLst>
            </p:cNvPr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>
              <a:extLst>
                <a:ext uri="{FF2B5EF4-FFF2-40B4-BE49-F238E27FC236}">
                  <a16:creationId xmlns:a16="http://schemas.microsoft.com/office/drawing/2014/main" id="{8348FC3D-A3FF-EA06-6FA4-49F838A4E558}"/>
                </a:ext>
              </a:extLst>
            </p:cNvPr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>
              <a:extLst>
                <a:ext uri="{FF2B5EF4-FFF2-40B4-BE49-F238E27FC236}">
                  <a16:creationId xmlns:a16="http://schemas.microsoft.com/office/drawing/2014/main" id="{FEC157BE-A499-A03D-2F75-CDEAECCB50EF}"/>
                </a:ext>
              </a:extLst>
            </p:cNvPr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>
              <a:extLst>
                <a:ext uri="{FF2B5EF4-FFF2-40B4-BE49-F238E27FC236}">
                  <a16:creationId xmlns:a16="http://schemas.microsoft.com/office/drawing/2014/main" id="{75658D97-5A7F-F531-31BB-87F0C697B759}"/>
                </a:ext>
              </a:extLst>
            </p:cNvPr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>
              <a:extLst>
                <a:ext uri="{FF2B5EF4-FFF2-40B4-BE49-F238E27FC236}">
                  <a16:creationId xmlns:a16="http://schemas.microsoft.com/office/drawing/2014/main" id="{D241FC92-8D13-6CDD-31F5-990127F98201}"/>
                </a:ext>
              </a:extLst>
            </p:cNvPr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>
              <a:extLst>
                <a:ext uri="{FF2B5EF4-FFF2-40B4-BE49-F238E27FC236}">
                  <a16:creationId xmlns:a16="http://schemas.microsoft.com/office/drawing/2014/main" id="{D3CF24DE-3C11-A42B-3F7D-EC5A76D10376}"/>
                </a:ext>
              </a:extLst>
            </p:cNvPr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>
              <a:extLst>
                <a:ext uri="{FF2B5EF4-FFF2-40B4-BE49-F238E27FC236}">
                  <a16:creationId xmlns:a16="http://schemas.microsoft.com/office/drawing/2014/main" id="{D05D3005-E726-113E-73B3-CFFC41DF3EDA}"/>
                </a:ext>
              </a:extLst>
            </p:cNvPr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>
              <a:extLst>
                <a:ext uri="{FF2B5EF4-FFF2-40B4-BE49-F238E27FC236}">
                  <a16:creationId xmlns:a16="http://schemas.microsoft.com/office/drawing/2014/main" id="{68C57072-E3BA-DE4B-52CA-1EC51FF8DFBB}"/>
                </a:ext>
              </a:extLst>
            </p:cNvPr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>
              <a:extLst>
                <a:ext uri="{FF2B5EF4-FFF2-40B4-BE49-F238E27FC236}">
                  <a16:creationId xmlns:a16="http://schemas.microsoft.com/office/drawing/2014/main" id="{5EFBF8BE-0AC1-6FA6-C47D-C68C078AAC1C}"/>
                </a:ext>
              </a:extLst>
            </p:cNvPr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D8027-62F5-04EB-D5B5-71B9A28A5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749" y="1568569"/>
            <a:ext cx="4777016" cy="1003181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/>
              <a:t>The common cormorant or shag</a:t>
            </a:r>
          </a:p>
          <a:p>
            <a:pPr marL="127000" indent="0">
              <a:buNone/>
            </a:pPr>
            <a:r>
              <a:rPr lang="en-US" sz="2400" dirty="0"/>
              <a:t>Lays eggs inside a paper bag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D4420A-04CF-28F2-19B9-BBA18C8DCC41}"/>
              </a:ext>
            </a:extLst>
          </p:cNvPr>
          <p:cNvSpPr/>
          <p:nvPr/>
        </p:nvSpPr>
        <p:spPr>
          <a:xfrm>
            <a:off x="960381" y="1662545"/>
            <a:ext cx="577473" cy="394855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42C4EB-8BC4-3803-4A80-B2A44C79FDCC}"/>
              </a:ext>
            </a:extLst>
          </p:cNvPr>
          <p:cNvSpPr/>
          <p:nvPr/>
        </p:nvSpPr>
        <p:spPr>
          <a:xfrm>
            <a:off x="1537854" y="1662545"/>
            <a:ext cx="1198419" cy="394851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EC29DC-B68E-C1F5-D678-1B1AB620B0CC}"/>
              </a:ext>
            </a:extLst>
          </p:cNvPr>
          <p:cNvSpPr/>
          <p:nvPr/>
        </p:nvSpPr>
        <p:spPr>
          <a:xfrm>
            <a:off x="2756557" y="1669469"/>
            <a:ext cx="1434444" cy="38792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89DABA-999B-817B-95AF-F8EC71DC52DD}"/>
              </a:ext>
            </a:extLst>
          </p:cNvPr>
          <p:cNvSpPr/>
          <p:nvPr/>
        </p:nvSpPr>
        <p:spPr>
          <a:xfrm>
            <a:off x="4191001" y="1662545"/>
            <a:ext cx="339435" cy="394851"/>
          </a:xfrm>
          <a:prstGeom prst="roundRect">
            <a:avLst/>
          </a:prstGeom>
          <a:solidFill>
            <a:srgbClr val="F83E30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962EF9-D21F-8BB8-DAF5-FAB0B0E6BA19}"/>
              </a:ext>
            </a:extLst>
          </p:cNvPr>
          <p:cNvSpPr/>
          <p:nvPr/>
        </p:nvSpPr>
        <p:spPr>
          <a:xfrm>
            <a:off x="4530436" y="1662545"/>
            <a:ext cx="685800" cy="394851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85E330-8079-F7A4-2A04-38465025E9F1}"/>
              </a:ext>
            </a:extLst>
          </p:cNvPr>
          <p:cNvSpPr/>
          <p:nvPr/>
        </p:nvSpPr>
        <p:spPr>
          <a:xfrm>
            <a:off x="953951" y="2078177"/>
            <a:ext cx="680885" cy="339441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0489FD-E9C5-AD2E-D409-C9B026829AE7}"/>
              </a:ext>
            </a:extLst>
          </p:cNvPr>
          <p:cNvSpPr/>
          <p:nvPr/>
        </p:nvSpPr>
        <p:spPr>
          <a:xfrm>
            <a:off x="1665054" y="2064321"/>
            <a:ext cx="680885" cy="353298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EE2701-8961-D0EE-F499-78DA6F4B0D32}"/>
              </a:ext>
            </a:extLst>
          </p:cNvPr>
          <p:cNvSpPr/>
          <p:nvPr/>
        </p:nvSpPr>
        <p:spPr>
          <a:xfrm>
            <a:off x="2345939" y="2078177"/>
            <a:ext cx="819825" cy="35329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80A026-CFC7-60F7-03DB-FEAFA0CBBEEA}"/>
              </a:ext>
            </a:extLst>
          </p:cNvPr>
          <p:cNvSpPr/>
          <p:nvPr/>
        </p:nvSpPr>
        <p:spPr>
          <a:xfrm>
            <a:off x="3179619" y="2071248"/>
            <a:ext cx="214745" cy="35329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9341F5-91BB-75AB-F128-1DCBD4ADB801}"/>
              </a:ext>
            </a:extLst>
          </p:cNvPr>
          <p:cNvSpPr/>
          <p:nvPr/>
        </p:nvSpPr>
        <p:spPr>
          <a:xfrm>
            <a:off x="3408219" y="2078178"/>
            <a:ext cx="819825" cy="353298"/>
          </a:xfrm>
          <a:prstGeom prst="roundRect">
            <a:avLst/>
          </a:prstGeom>
          <a:solidFill>
            <a:srgbClr val="F83E30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B1F490-95B9-EFA8-1B5F-4934E0AA9932}"/>
              </a:ext>
            </a:extLst>
          </p:cNvPr>
          <p:cNvSpPr/>
          <p:nvPr/>
        </p:nvSpPr>
        <p:spPr>
          <a:xfrm>
            <a:off x="4239912" y="2078178"/>
            <a:ext cx="495042" cy="353298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pic>
        <p:nvPicPr>
          <p:cNvPr id="1029" name="Picture 5" descr="Common cormorant | bird | Britannica">
            <a:extLst>
              <a:ext uri="{FF2B5EF4-FFF2-40B4-BE49-F238E27FC236}">
                <a16:creationId xmlns:a16="http://schemas.microsoft.com/office/drawing/2014/main" id="{0AE25ACE-7926-C9B2-28BA-C1277382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46" y="2057396"/>
            <a:ext cx="1553879" cy="213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655661E1-D208-B609-F27E-4A6601F93602}"/>
              </a:ext>
            </a:extLst>
          </p:cNvPr>
          <p:cNvSpPr/>
          <p:nvPr/>
        </p:nvSpPr>
        <p:spPr>
          <a:xfrm flipH="1">
            <a:off x="1303383" y="1278841"/>
            <a:ext cx="833680" cy="361123"/>
          </a:xfrm>
          <a:prstGeom prst="curvedDownArrow">
            <a:avLst/>
          </a:prstGeom>
          <a:solidFill>
            <a:srgbClr val="551C9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0F1A72-C72A-76EF-5EFF-157E5412B5A0}"/>
              </a:ext>
            </a:extLst>
          </p:cNvPr>
          <p:cNvGrpSpPr/>
          <p:nvPr/>
        </p:nvGrpSpPr>
        <p:grpSpPr>
          <a:xfrm>
            <a:off x="1303383" y="1271913"/>
            <a:ext cx="2286854" cy="378938"/>
            <a:chOff x="1303383" y="1307453"/>
            <a:chExt cx="2286854" cy="343397"/>
          </a:xfrm>
          <a:solidFill>
            <a:srgbClr val="7B3C5A"/>
          </a:solidFill>
        </p:grpSpPr>
        <p:sp>
          <p:nvSpPr>
            <p:cNvPr id="19" name="Arrow: Curved Down 18">
              <a:extLst>
                <a:ext uri="{FF2B5EF4-FFF2-40B4-BE49-F238E27FC236}">
                  <a16:creationId xmlns:a16="http://schemas.microsoft.com/office/drawing/2014/main" id="{1CB86B65-DB0B-B2C3-17D8-6CE93F307496}"/>
                </a:ext>
              </a:extLst>
            </p:cNvPr>
            <p:cNvSpPr/>
            <p:nvPr/>
          </p:nvSpPr>
          <p:spPr>
            <a:xfrm flipH="1">
              <a:off x="1303383" y="1307453"/>
              <a:ext cx="2266570" cy="325582"/>
            </a:xfrm>
            <a:prstGeom prst="curvedDownArrow">
              <a:avLst/>
            </a:prstGeom>
            <a:grp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id="{01814545-AB62-B44F-5EE4-2D22B0C48344}"/>
                </a:ext>
              </a:extLst>
            </p:cNvPr>
            <p:cNvSpPr/>
            <p:nvPr/>
          </p:nvSpPr>
          <p:spPr>
            <a:xfrm flipH="1">
              <a:off x="2155793" y="1328071"/>
              <a:ext cx="1434444" cy="322779"/>
            </a:xfrm>
            <a:prstGeom prst="curvedDownArrow">
              <a:avLst/>
            </a:prstGeom>
            <a:grp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5BD969-B0FF-6823-607E-C9CF809649D7}"/>
              </a:ext>
            </a:extLst>
          </p:cNvPr>
          <p:cNvGrpSpPr/>
          <p:nvPr/>
        </p:nvGrpSpPr>
        <p:grpSpPr>
          <a:xfrm>
            <a:off x="1330037" y="1262181"/>
            <a:ext cx="3105785" cy="381745"/>
            <a:chOff x="1330037" y="1262181"/>
            <a:chExt cx="3105785" cy="3817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911ADB-C05C-6482-1EF2-E207EB438BC3}"/>
                </a:ext>
              </a:extLst>
            </p:cNvPr>
            <p:cNvGrpSpPr/>
            <p:nvPr/>
          </p:nvGrpSpPr>
          <p:grpSpPr>
            <a:xfrm>
              <a:off x="2148968" y="1262185"/>
              <a:ext cx="2286854" cy="381741"/>
              <a:chOff x="1303383" y="1271912"/>
              <a:chExt cx="2286854" cy="381741"/>
            </a:xfrm>
            <a:solidFill>
              <a:srgbClr val="7A1850"/>
            </a:solidFill>
          </p:grpSpPr>
          <p:sp>
            <p:nvSpPr>
              <p:cNvPr id="23" name="Arrow: Curved Down 22">
                <a:extLst>
                  <a:ext uri="{FF2B5EF4-FFF2-40B4-BE49-F238E27FC236}">
                    <a16:creationId xmlns:a16="http://schemas.microsoft.com/office/drawing/2014/main" id="{7945C762-EF9B-91A7-4B10-855A54956B7C}"/>
                  </a:ext>
                </a:extLst>
              </p:cNvPr>
              <p:cNvSpPr/>
              <p:nvPr/>
            </p:nvSpPr>
            <p:spPr>
              <a:xfrm flipH="1">
                <a:off x="1303383" y="1271912"/>
                <a:ext cx="2266570" cy="361123"/>
              </a:xfrm>
              <a:prstGeom prst="curvedDown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row: Curved Down 23">
                <a:extLst>
                  <a:ext uri="{FF2B5EF4-FFF2-40B4-BE49-F238E27FC236}">
                    <a16:creationId xmlns:a16="http://schemas.microsoft.com/office/drawing/2014/main" id="{77116EF9-25FD-5C48-4BAE-63F6C0418EE0}"/>
                  </a:ext>
                </a:extLst>
              </p:cNvPr>
              <p:cNvSpPr/>
              <p:nvPr/>
            </p:nvSpPr>
            <p:spPr>
              <a:xfrm flipH="1">
                <a:off x="2155793" y="1328071"/>
                <a:ext cx="1434444" cy="325582"/>
              </a:xfrm>
              <a:prstGeom prst="curvedDown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Arrow: Curved Down 24">
              <a:extLst>
                <a:ext uri="{FF2B5EF4-FFF2-40B4-BE49-F238E27FC236}">
                  <a16:creationId xmlns:a16="http://schemas.microsoft.com/office/drawing/2014/main" id="{820BA2B0-54FA-820B-97FA-41DF7C36744F}"/>
                </a:ext>
              </a:extLst>
            </p:cNvPr>
            <p:cNvSpPr/>
            <p:nvPr/>
          </p:nvSpPr>
          <p:spPr>
            <a:xfrm flipH="1">
              <a:off x="1330037" y="1262181"/>
              <a:ext cx="3095078" cy="378814"/>
            </a:xfrm>
            <a:prstGeom prst="curvedDownArrow">
              <a:avLst/>
            </a:prstGeom>
            <a:solidFill>
              <a:srgbClr val="7A185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pic>
        <p:nvPicPr>
          <p:cNvPr id="1035" name="Picture 11" descr="Paris Review - Christopher Isherwood, The Art of Fiction No. 49">
            <a:extLst>
              <a:ext uri="{FF2B5EF4-FFF2-40B4-BE49-F238E27FC236}">
                <a16:creationId xmlns:a16="http://schemas.microsoft.com/office/drawing/2014/main" id="{0EC6B6A9-6CEF-176C-525E-4DAD7D6D4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" y="3255943"/>
            <a:ext cx="1796176" cy="13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B22492-E382-4473-64F2-39BF02F98B7B}"/>
              </a:ext>
            </a:extLst>
          </p:cNvPr>
          <p:cNvSpPr txBox="1"/>
          <p:nvPr/>
        </p:nvSpPr>
        <p:spPr>
          <a:xfrm>
            <a:off x="288696" y="46873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Christopher Isherwood, </a:t>
            </a:r>
            <a:r>
              <a:rPr lang="en-HK" i="1" dirty="0">
                <a:solidFill>
                  <a:schemeClr val="tx1"/>
                </a:solidFill>
              </a:rPr>
              <a:t>The Common Cormorant</a:t>
            </a:r>
          </a:p>
        </p:txBody>
      </p:sp>
    </p:spTree>
    <p:extLst>
      <p:ext uri="{BB962C8B-B14F-4D97-AF65-F5344CB8AC3E}">
        <p14:creationId xmlns:p14="http://schemas.microsoft.com/office/powerpoint/2010/main" val="2100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5DBA4A1A-C9E9-20A7-286B-A3116CAD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>
            <a:extLst>
              <a:ext uri="{FF2B5EF4-FFF2-40B4-BE49-F238E27FC236}">
                <a16:creationId xmlns:a16="http://schemas.microsoft.com/office/drawing/2014/main" id="{2411E29B-767F-D3BC-8AFE-982572C87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Think back to </a:t>
            </a:r>
            <a:r>
              <a:rPr lang="en-US" altLang="zh-TW" i="1" dirty="0"/>
              <a:t>n</a:t>
            </a:r>
            <a:r>
              <a:rPr lang="en-US" altLang="zh-TW" dirty="0"/>
              <a:t>-grams …</a:t>
            </a:r>
            <a:endParaRPr dirty="0"/>
          </a:p>
        </p:txBody>
      </p:sp>
      <p:grpSp>
        <p:nvGrpSpPr>
          <p:cNvPr id="830" name="Google Shape;830;p40">
            <a:extLst>
              <a:ext uri="{FF2B5EF4-FFF2-40B4-BE49-F238E27FC236}">
                <a16:creationId xmlns:a16="http://schemas.microsoft.com/office/drawing/2014/main" id="{FE49D591-1B14-36BC-C323-C1F90AF84D73}"/>
              </a:ext>
            </a:extLst>
          </p:cNvPr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>
              <a:extLst>
                <a:ext uri="{FF2B5EF4-FFF2-40B4-BE49-F238E27FC236}">
                  <a16:creationId xmlns:a16="http://schemas.microsoft.com/office/drawing/2014/main" id="{FAF69D83-A48B-D172-DFC4-BC61E8F2BC2A}"/>
                </a:ext>
              </a:extLst>
            </p:cNvPr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>
              <a:extLst>
                <a:ext uri="{FF2B5EF4-FFF2-40B4-BE49-F238E27FC236}">
                  <a16:creationId xmlns:a16="http://schemas.microsoft.com/office/drawing/2014/main" id="{2E752165-1565-DAFE-6C96-3583457C7C80}"/>
                </a:ext>
              </a:extLst>
            </p:cNvPr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>
              <a:extLst>
                <a:ext uri="{FF2B5EF4-FFF2-40B4-BE49-F238E27FC236}">
                  <a16:creationId xmlns:a16="http://schemas.microsoft.com/office/drawing/2014/main" id="{DBE9D612-0ED6-72B5-8A0F-E485E9D70FBD}"/>
                </a:ext>
              </a:extLst>
            </p:cNvPr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>
              <a:extLst>
                <a:ext uri="{FF2B5EF4-FFF2-40B4-BE49-F238E27FC236}">
                  <a16:creationId xmlns:a16="http://schemas.microsoft.com/office/drawing/2014/main" id="{C32F4CE8-1CF2-39A0-1129-BC72FB14B14C}"/>
                </a:ext>
              </a:extLst>
            </p:cNvPr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>
              <a:extLst>
                <a:ext uri="{FF2B5EF4-FFF2-40B4-BE49-F238E27FC236}">
                  <a16:creationId xmlns:a16="http://schemas.microsoft.com/office/drawing/2014/main" id="{4422A9DE-03F1-2340-41FE-45D0F2FC46BA}"/>
                </a:ext>
              </a:extLst>
            </p:cNvPr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>
              <a:extLst>
                <a:ext uri="{FF2B5EF4-FFF2-40B4-BE49-F238E27FC236}">
                  <a16:creationId xmlns:a16="http://schemas.microsoft.com/office/drawing/2014/main" id="{5896E5FC-8E36-CDF6-0953-47B523E12943}"/>
                </a:ext>
              </a:extLst>
            </p:cNvPr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>
              <a:extLst>
                <a:ext uri="{FF2B5EF4-FFF2-40B4-BE49-F238E27FC236}">
                  <a16:creationId xmlns:a16="http://schemas.microsoft.com/office/drawing/2014/main" id="{9C6D0C8C-B472-99FD-DCCC-A1B52FA88B60}"/>
                </a:ext>
              </a:extLst>
            </p:cNvPr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>
              <a:extLst>
                <a:ext uri="{FF2B5EF4-FFF2-40B4-BE49-F238E27FC236}">
                  <a16:creationId xmlns:a16="http://schemas.microsoft.com/office/drawing/2014/main" id="{D638F50F-875C-3E0F-17BA-B8BEE5673C89}"/>
                </a:ext>
              </a:extLst>
            </p:cNvPr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>
              <a:extLst>
                <a:ext uri="{FF2B5EF4-FFF2-40B4-BE49-F238E27FC236}">
                  <a16:creationId xmlns:a16="http://schemas.microsoft.com/office/drawing/2014/main" id="{50D1483B-CECD-2BD5-E110-D8F9D6EDFB5B}"/>
                </a:ext>
              </a:extLst>
            </p:cNvPr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>
              <a:extLst>
                <a:ext uri="{FF2B5EF4-FFF2-40B4-BE49-F238E27FC236}">
                  <a16:creationId xmlns:a16="http://schemas.microsoft.com/office/drawing/2014/main" id="{FA76D429-64C5-D634-61C5-9149F55C516C}"/>
                </a:ext>
              </a:extLst>
            </p:cNvPr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>
              <a:extLst>
                <a:ext uri="{FF2B5EF4-FFF2-40B4-BE49-F238E27FC236}">
                  <a16:creationId xmlns:a16="http://schemas.microsoft.com/office/drawing/2014/main" id="{80D308FF-03CC-14F5-2A2A-7373501D7613}"/>
                </a:ext>
              </a:extLst>
            </p:cNvPr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>
              <a:extLst>
                <a:ext uri="{FF2B5EF4-FFF2-40B4-BE49-F238E27FC236}">
                  <a16:creationId xmlns:a16="http://schemas.microsoft.com/office/drawing/2014/main" id="{B9E3ABD9-004E-A91F-D01B-7F50DEA3531B}"/>
                </a:ext>
              </a:extLst>
            </p:cNvPr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>
              <a:extLst>
                <a:ext uri="{FF2B5EF4-FFF2-40B4-BE49-F238E27FC236}">
                  <a16:creationId xmlns:a16="http://schemas.microsoft.com/office/drawing/2014/main" id="{E1CDF757-01CA-8968-09BB-C7175633A907}"/>
                </a:ext>
              </a:extLst>
            </p:cNvPr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>
              <a:extLst>
                <a:ext uri="{FF2B5EF4-FFF2-40B4-BE49-F238E27FC236}">
                  <a16:creationId xmlns:a16="http://schemas.microsoft.com/office/drawing/2014/main" id="{6F216535-3FF4-6A08-FABD-2A8CF5902DBC}"/>
                </a:ext>
              </a:extLst>
            </p:cNvPr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>
              <a:extLst>
                <a:ext uri="{FF2B5EF4-FFF2-40B4-BE49-F238E27FC236}">
                  <a16:creationId xmlns:a16="http://schemas.microsoft.com/office/drawing/2014/main" id="{122FA4B5-DB56-A16F-1652-388491AFF9E5}"/>
                </a:ext>
              </a:extLst>
            </p:cNvPr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>
              <a:extLst>
                <a:ext uri="{FF2B5EF4-FFF2-40B4-BE49-F238E27FC236}">
                  <a16:creationId xmlns:a16="http://schemas.microsoft.com/office/drawing/2014/main" id="{3A38D96A-C8B6-6171-BE99-4B73145ECD4F}"/>
                </a:ext>
              </a:extLst>
            </p:cNvPr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>
              <a:extLst>
                <a:ext uri="{FF2B5EF4-FFF2-40B4-BE49-F238E27FC236}">
                  <a16:creationId xmlns:a16="http://schemas.microsoft.com/office/drawing/2014/main" id="{53DA7DAA-2A2B-5666-4724-84280D1BDC82}"/>
                </a:ext>
              </a:extLst>
            </p:cNvPr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>
              <a:extLst>
                <a:ext uri="{FF2B5EF4-FFF2-40B4-BE49-F238E27FC236}">
                  <a16:creationId xmlns:a16="http://schemas.microsoft.com/office/drawing/2014/main" id="{32EB0934-8341-6614-733D-9C4552917F8E}"/>
                </a:ext>
              </a:extLst>
            </p:cNvPr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75CD5-B3BF-FAE3-9C7C-12BE190F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749" y="1568569"/>
            <a:ext cx="6042936" cy="3129906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/>
              <a:t>The common     &lt;UNK&gt;     or shag</a:t>
            </a:r>
          </a:p>
          <a:p>
            <a:pPr marL="127000" indent="0">
              <a:buNone/>
            </a:pPr>
            <a:r>
              <a:rPr lang="en-US" sz="2400" dirty="0"/>
              <a:t>Lays eggs inside a paper bag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8FD795-3F85-2537-4742-DC3E8831DC26}"/>
              </a:ext>
            </a:extLst>
          </p:cNvPr>
          <p:cNvSpPr/>
          <p:nvPr/>
        </p:nvSpPr>
        <p:spPr>
          <a:xfrm>
            <a:off x="960381" y="1662545"/>
            <a:ext cx="577473" cy="394855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D47A52-5AA4-4D77-ED6A-CC47C97ADE65}"/>
              </a:ext>
            </a:extLst>
          </p:cNvPr>
          <p:cNvSpPr/>
          <p:nvPr/>
        </p:nvSpPr>
        <p:spPr>
          <a:xfrm>
            <a:off x="1537854" y="1662545"/>
            <a:ext cx="1198419" cy="394851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C5FB63-2ED2-6933-D992-B8AA0D1F385C}"/>
              </a:ext>
            </a:extLst>
          </p:cNvPr>
          <p:cNvSpPr/>
          <p:nvPr/>
        </p:nvSpPr>
        <p:spPr>
          <a:xfrm>
            <a:off x="2746415" y="1669249"/>
            <a:ext cx="1434444" cy="38792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79EE44-F942-1AD6-188E-A60134FD2B82}"/>
              </a:ext>
            </a:extLst>
          </p:cNvPr>
          <p:cNvSpPr/>
          <p:nvPr/>
        </p:nvSpPr>
        <p:spPr>
          <a:xfrm>
            <a:off x="4191001" y="1662545"/>
            <a:ext cx="339435" cy="394851"/>
          </a:xfrm>
          <a:prstGeom prst="roundRect">
            <a:avLst/>
          </a:prstGeom>
          <a:solidFill>
            <a:srgbClr val="F83E30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004C02-083E-43B4-F717-0239BAC9F41B}"/>
              </a:ext>
            </a:extLst>
          </p:cNvPr>
          <p:cNvSpPr/>
          <p:nvPr/>
        </p:nvSpPr>
        <p:spPr>
          <a:xfrm>
            <a:off x="4530436" y="1662545"/>
            <a:ext cx="685800" cy="394851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404CB3-277C-A952-FA91-619A4371ACE1}"/>
              </a:ext>
            </a:extLst>
          </p:cNvPr>
          <p:cNvSpPr/>
          <p:nvPr/>
        </p:nvSpPr>
        <p:spPr>
          <a:xfrm>
            <a:off x="953951" y="2078177"/>
            <a:ext cx="680885" cy="339441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ECD24B-9B67-99B7-DE55-1BD3A49386EB}"/>
              </a:ext>
            </a:extLst>
          </p:cNvPr>
          <p:cNvSpPr/>
          <p:nvPr/>
        </p:nvSpPr>
        <p:spPr>
          <a:xfrm>
            <a:off x="1665054" y="2064321"/>
            <a:ext cx="680885" cy="353298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C8E1FD-293B-1FB1-6273-7C785170B3C3}"/>
              </a:ext>
            </a:extLst>
          </p:cNvPr>
          <p:cNvSpPr/>
          <p:nvPr/>
        </p:nvSpPr>
        <p:spPr>
          <a:xfrm>
            <a:off x="2345939" y="2078177"/>
            <a:ext cx="819825" cy="35329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A47DFC-9EC7-4DC5-C6EB-06FCE70BE72D}"/>
              </a:ext>
            </a:extLst>
          </p:cNvPr>
          <p:cNvSpPr/>
          <p:nvPr/>
        </p:nvSpPr>
        <p:spPr>
          <a:xfrm>
            <a:off x="3179619" y="2071248"/>
            <a:ext cx="214745" cy="35329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B985CF-6C4D-FFDC-A66B-E3B5EC458E4F}"/>
              </a:ext>
            </a:extLst>
          </p:cNvPr>
          <p:cNvSpPr/>
          <p:nvPr/>
        </p:nvSpPr>
        <p:spPr>
          <a:xfrm>
            <a:off x="3408219" y="2078178"/>
            <a:ext cx="819825" cy="353298"/>
          </a:xfrm>
          <a:prstGeom prst="roundRect">
            <a:avLst/>
          </a:prstGeom>
          <a:solidFill>
            <a:srgbClr val="F83E30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ED9B2E-9355-2F32-0DD1-EC08A4BDF261}"/>
              </a:ext>
            </a:extLst>
          </p:cNvPr>
          <p:cNvSpPr/>
          <p:nvPr/>
        </p:nvSpPr>
        <p:spPr>
          <a:xfrm>
            <a:off x="4239912" y="2078178"/>
            <a:ext cx="495042" cy="353298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pic>
        <p:nvPicPr>
          <p:cNvPr id="1029" name="Picture 5" descr="Common cormorant | bird | Britannica">
            <a:extLst>
              <a:ext uri="{FF2B5EF4-FFF2-40B4-BE49-F238E27FC236}">
                <a16:creationId xmlns:a16="http://schemas.microsoft.com/office/drawing/2014/main" id="{0E1FCB1C-AE87-E134-6955-79C68A03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46" y="2057396"/>
            <a:ext cx="1553879" cy="213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CF98DA5-F821-6584-E09B-C1E4EF2E423F}"/>
              </a:ext>
            </a:extLst>
          </p:cNvPr>
          <p:cNvGrpSpPr/>
          <p:nvPr/>
        </p:nvGrpSpPr>
        <p:grpSpPr>
          <a:xfrm>
            <a:off x="1330037" y="1262181"/>
            <a:ext cx="3105785" cy="381745"/>
            <a:chOff x="1330037" y="1262181"/>
            <a:chExt cx="3105785" cy="3817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D9C56B0-AFAA-DB0C-B018-3C995056AD12}"/>
                </a:ext>
              </a:extLst>
            </p:cNvPr>
            <p:cNvGrpSpPr/>
            <p:nvPr/>
          </p:nvGrpSpPr>
          <p:grpSpPr>
            <a:xfrm>
              <a:off x="2148968" y="1262185"/>
              <a:ext cx="2286854" cy="381741"/>
              <a:chOff x="1303383" y="1271912"/>
              <a:chExt cx="2286854" cy="381741"/>
            </a:xfrm>
            <a:solidFill>
              <a:srgbClr val="7A1850"/>
            </a:solidFill>
          </p:grpSpPr>
          <p:sp>
            <p:nvSpPr>
              <p:cNvPr id="23" name="Arrow: Curved Down 22">
                <a:extLst>
                  <a:ext uri="{FF2B5EF4-FFF2-40B4-BE49-F238E27FC236}">
                    <a16:creationId xmlns:a16="http://schemas.microsoft.com/office/drawing/2014/main" id="{3544C9FB-D3EB-C357-2277-1CB9BB36AB02}"/>
                  </a:ext>
                </a:extLst>
              </p:cNvPr>
              <p:cNvSpPr/>
              <p:nvPr/>
            </p:nvSpPr>
            <p:spPr>
              <a:xfrm flipH="1">
                <a:off x="1303383" y="1271912"/>
                <a:ext cx="2266570" cy="361123"/>
              </a:xfrm>
              <a:prstGeom prst="curvedDown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row: Curved Down 23">
                <a:extLst>
                  <a:ext uri="{FF2B5EF4-FFF2-40B4-BE49-F238E27FC236}">
                    <a16:creationId xmlns:a16="http://schemas.microsoft.com/office/drawing/2014/main" id="{2CBB5911-966F-C51C-5044-EE87AA5D21C4}"/>
                  </a:ext>
                </a:extLst>
              </p:cNvPr>
              <p:cNvSpPr/>
              <p:nvPr/>
            </p:nvSpPr>
            <p:spPr>
              <a:xfrm flipH="1">
                <a:off x="2155793" y="1274839"/>
                <a:ext cx="1434444" cy="378814"/>
              </a:xfrm>
              <a:prstGeom prst="curvedDown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Arrow: Curved Down 24">
              <a:extLst>
                <a:ext uri="{FF2B5EF4-FFF2-40B4-BE49-F238E27FC236}">
                  <a16:creationId xmlns:a16="http://schemas.microsoft.com/office/drawing/2014/main" id="{3CC6129F-119F-71BB-9E5C-49F2E335D29B}"/>
                </a:ext>
              </a:extLst>
            </p:cNvPr>
            <p:cNvSpPr/>
            <p:nvPr/>
          </p:nvSpPr>
          <p:spPr>
            <a:xfrm flipH="1">
              <a:off x="1330037" y="1262181"/>
              <a:ext cx="3095078" cy="378814"/>
            </a:xfrm>
            <a:prstGeom prst="curvedDownArrow">
              <a:avLst/>
            </a:prstGeom>
            <a:solidFill>
              <a:srgbClr val="7A185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1" descr="Paris Review - Christopher Isherwood, The Art of Fiction No. 49">
            <a:extLst>
              <a:ext uri="{FF2B5EF4-FFF2-40B4-BE49-F238E27FC236}">
                <a16:creationId xmlns:a16="http://schemas.microsoft.com/office/drawing/2014/main" id="{7C0A563E-1B94-D978-F8D3-875E1FF01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" y="3255943"/>
            <a:ext cx="1796176" cy="13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85A02-7F06-D45C-21B8-FD83B0C36549}"/>
              </a:ext>
            </a:extLst>
          </p:cNvPr>
          <p:cNvSpPr txBox="1"/>
          <p:nvPr/>
        </p:nvSpPr>
        <p:spPr>
          <a:xfrm>
            <a:off x="288696" y="46873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Christopher Isherwood, </a:t>
            </a:r>
            <a:r>
              <a:rPr lang="en-HK" i="1" dirty="0">
                <a:solidFill>
                  <a:schemeClr val="tx1"/>
                </a:solidFill>
              </a:rPr>
              <a:t>The Common Cormorant</a:t>
            </a:r>
          </a:p>
        </p:txBody>
      </p:sp>
    </p:spTree>
    <p:extLst>
      <p:ext uri="{BB962C8B-B14F-4D97-AF65-F5344CB8AC3E}">
        <p14:creationId xmlns:p14="http://schemas.microsoft.com/office/powerpoint/2010/main" val="276605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9BECD7A9-566D-872F-2C43-5B5EF759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>
            <a:extLst>
              <a:ext uri="{FF2B5EF4-FFF2-40B4-BE49-F238E27FC236}">
                <a16:creationId xmlns:a16="http://schemas.microsoft.com/office/drawing/2014/main" id="{C80D4F3B-71F6-395B-CA94-746DE00F3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And to word vectors …</a:t>
            </a:r>
            <a:endParaRPr dirty="0"/>
          </a:p>
        </p:txBody>
      </p:sp>
      <p:grpSp>
        <p:nvGrpSpPr>
          <p:cNvPr id="830" name="Google Shape;830;p40">
            <a:extLst>
              <a:ext uri="{FF2B5EF4-FFF2-40B4-BE49-F238E27FC236}">
                <a16:creationId xmlns:a16="http://schemas.microsoft.com/office/drawing/2014/main" id="{30E5C78C-38F5-D95A-593F-3B8F349233CB}"/>
              </a:ext>
            </a:extLst>
          </p:cNvPr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>
              <a:extLst>
                <a:ext uri="{FF2B5EF4-FFF2-40B4-BE49-F238E27FC236}">
                  <a16:creationId xmlns:a16="http://schemas.microsoft.com/office/drawing/2014/main" id="{0EDC4646-4162-8319-39FA-745376CB2F10}"/>
                </a:ext>
              </a:extLst>
            </p:cNvPr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>
              <a:extLst>
                <a:ext uri="{FF2B5EF4-FFF2-40B4-BE49-F238E27FC236}">
                  <a16:creationId xmlns:a16="http://schemas.microsoft.com/office/drawing/2014/main" id="{9CDF32BD-99D7-79E2-F499-BEAB04C79696}"/>
                </a:ext>
              </a:extLst>
            </p:cNvPr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>
              <a:extLst>
                <a:ext uri="{FF2B5EF4-FFF2-40B4-BE49-F238E27FC236}">
                  <a16:creationId xmlns:a16="http://schemas.microsoft.com/office/drawing/2014/main" id="{23DABD19-A103-9D43-F6AC-2A19FD68ED13}"/>
                </a:ext>
              </a:extLst>
            </p:cNvPr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>
              <a:extLst>
                <a:ext uri="{FF2B5EF4-FFF2-40B4-BE49-F238E27FC236}">
                  <a16:creationId xmlns:a16="http://schemas.microsoft.com/office/drawing/2014/main" id="{A20B7DDA-EBF8-C7F2-276B-9E984F68378F}"/>
                </a:ext>
              </a:extLst>
            </p:cNvPr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>
              <a:extLst>
                <a:ext uri="{FF2B5EF4-FFF2-40B4-BE49-F238E27FC236}">
                  <a16:creationId xmlns:a16="http://schemas.microsoft.com/office/drawing/2014/main" id="{6C594A8A-16D0-A9FE-5207-C00FC6968B65}"/>
                </a:ext>
              </a:extLst>
            </p:cNvPr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>
              <a:extLst>
                <a:ext uri="{FF2B5EF4-FFF2-40B4-BE49-F238E27FC236}">
                  <a16:creationId xmlns:a16="http://schemas.microsoft.com/office/drawing/2014/main" id="{596926D4-F4D9-4799-32D2-86AC6732B08F}"/>
                </a:ext>
              </a:extLst>
            </p:cNvPr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>
              <a:extLst>
                <a:ext uri="{FF2B5EF4-FFF2-40B4-BE49-F238E27FC236}">
                  <a16:creationId xmlns:a16="http://schemas.microsoft.com/office/drawing/2014/main" id="{A3934D32-EDF4-8BAE-1388-51B585C23C00}"/>
                </a:ext>
              </a:extLst>
            </p:cNvPr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>
              <a:extLst>
                <a:ext uri="{FF2B5EF4-FFF2-40B4-BE49-F238E27FC236}">
                  <a16:creationId xmlns:a16="http://schemas.microsoft.com/office/drawing/2014/main" id="{413AA344-0A9B-4BAC-269A-582200E77C1A}"/>
                </a:ext>
              </a:extLst>
            </p:cNvPr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>
              <a:extLst>
                <a:ext uri="{FF2B5EF4-FFF2-40B4-BE49-F238E27FC236}">
                  <a16:creationId xmlns:a16="http://schemas.microsoft.com/office/drawing/2014/main" id="{C9D54878-22AD-2D04-04EA-93C0113E4FD5}"/>
                </a:ext>
              </a:extLst>
            </p:cNvPr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>
              <a:extLst>
                <a:ext uri="{FF2B5EF4-FFF2-40B4-BE49-F238E27FC236}">
                  <a16:creationId xmlns:a16="http://schemas.microsoft.com/office/drawing/2014/main" id="{1A9DF30B-59B0-5C70-06C5-E756A81D4EA6}"/>
                </a:ext>
              </a:extLst>
            </p:cNvPr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>
              <a:extLst>
                <a:ext uri="{FF2B5EF4-FFF2-40B4-BE49-F238E27FC236}">
                  <a16:creationId xmlns:a16="http://schemas.microsoft.com/office/drawing/2014/main" id="{3D8DE4E4-740D-D937-C98C-916AE49F2280}"/>
                </a:ext>
              </a:extLst>
            </p:cNvPr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>
              <a:extLst>
                <a:ext uri="{FF2B5EF4-FFF2-40B4-BE49-F238E27FC236}">
                  <a16:creationId xmlns:a16="http://schemas.microsoft.com/office/drawing/2014/main" id="{3247C5EF-25BC-5951-04F0-FE69A799FA11}"/>
                </a:ext>
              </a:extLst>
            </p:cNvPr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>
              <a:extLst>
                <a:ext uri="{FF2B5EF4-FFF2-40B4-BE49-F238E27FC236}">
                  <a16:creationId xmlns:a16="http://schemas.microsoft.com/office/drawing/2014/main" id="{76A642C9-3A92-1A7A-4DC0-9641203C8DC6}"/>
                </a:ext>
              </a:extLst>
            </p:cNvPr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>
              <a:extLst>
                <a:ext uri="{FF2B5EF4-FFF2-40B4-BE49-F238E27FC236}">
                  <a16:creationId xmlns:a16="http://schemas.microsoft.com/office/drawing/2014/main" id="{B5232DF5-2F60-115A-CB9F-F1CAA497A94D}"/>
                </a:ext>
              </a:extLst>
            </p:cNvPr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>
              <a:extLst>
                <a:ext uri="{FF2B5EF4-FFF2-40B4-BE49-F238E27FC236}">
                  <a16:creationId xmlns:a16="http://schemas.microsoft.com/office/drawing/2014/main" id="{A3E7B9AA-B2EC-DDAD-0541-41F5F8235933}"/>
                </a:ext>
              </a:extLst>
            </p:cNvPr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>
              <a:extLst>
                <a:ext uri="{FF2B5EF4-FFF2-40B4-BE49-F238E27FC236}">
                  <a16:creationId xmlns:a16="http://schemas.microsoft.com/office/drawing/2014/main" id="{9D91C26B-ACBB-2DD2-2733-C8C149E2BD12}"/>
                </a:ext>
              </a:extLst>
            </p:cNvPr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>
              <a:extLst>
                <a:ext uri="{FF2B5EF4-FFF2-40B4-BE49-F238E27FC236}">
                  <a16:creationId xmlns:a16="http://schemas.microsoft.com/office/drawing/2014/main" id="{0B330126-8835-F1F0-E756-176AD918B002}"/>
                </a:ext>
              </a:extLst>
            </p:cNvPr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>
              <a:extLst>
                <a:ext uri="{FF2B5EF4-FFF2-40B4-BE49-F238E27FC236}">
                  <a16:creationId xmlns:a16="http://schemas.microsoft.com/office/drawing/2014/main" id="{4DC9D7CE-A592-8A5B-11A0-DB6B3934A049}"/>
                </a:ext>
              </a:extLst>
            </p:cNvPr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DCF50D-64A4-D7DA-C4A0-65D29F5BC503}"/>
              </a:ext>
            </a:extLst>
          </p:cNvPr>
          <p:cNvSpPr txBox="1"/>
          <p:nvPr/>
        </p:nvSpPr>
        <p:spPr>
          <a:xfrm>
            <a:off x="2832100" y="2291783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common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03912C-6590-E82F-C79B-5E5ECB52CB6F}"/>
              </a:ext>
            </a:extLst>
          </p:cNvPr>
          <p:cNvSpPr txBox="1"/>
          <p:nvPr/>
        </p:nvSpPr>
        <p:spPr>
          <a:xfrm>
            <a:off x="4859371" y="3417756"/>
            <a:ext cx="109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cormorant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714CB-1ADF-6AA3-EF3A-81D0240EA0B5}"/>
              </a:ext>
            </a:extLst>
          </p:cNvPr>
          <p:cNvSpPr txBox="1"/>
          <p:nvPr/>
        </p:nvSpPr>
        <p:spPr>
          <a:xfrm>
            <a:off x="5592730" y="3199346"/>
            <a:ext cx="617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shag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C1717-E6A9-959A-D1A5-C78393CCE443}"/>
              </a:ext>
            </a:extLst>
          </p:cNvPr>
          <p:cNvSpPr txBox="1"/>
          <p:nvPr/>
        </p:nvSpPr>
        <p:spPr>
          <a:xfrm>
            <a:off x="4212415" y="3045457"/>
            <a:ext cx="556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bird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78FCD6-1830-A40A-F05A-86E56D818F82}"/>
              </a:ext>
            </a:extLst>
          </p:cNvPr>
          <p:cNvSpPr txBox="1"/>
          <p:nvPr/>
        </p:nvSpPr>
        <p:spPr>
          <a:xfrm>
            <a:off x="4631465" y="2073762"/>
            <a:ext cx="556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egg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0D214F-1241-B3BD-1F47-C1DF320D5C84}"/>
              </a:ext>
            </a:extLst>
          </p:cNvPr>
          <p:cNvSpPr txBox="1"/>
          <p:nvPr/>
        </p:nvSpPr>
        <p:spPr>
          <a:xfrm>
            <a:off x="2171906" y="3023561"/>
            <a:ext cx="556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bag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EFEE7A-9E5E-775D-992E-708A42F044C3}"/>
              </a:ext>
            </a:extLst>
          </p:cNvPr>
          <p:cNvSpPr txBox="1"/>
          <p:nvPr/>
        </p:nvSpPr>
        <p:spPr>
          <a:xfrm>
            <a:off x="4768850" y="1765985"/>
            <a:ext cx="556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lay</a:t>
            </a:r>
            <a:endParaRPr lang="en-HK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AC90FE-F948-5B22-2237-D89AD1F1D9D7}"/>
              </a:ext>
            </a:extLst>
          </p:cNvPr>
          <p:cNvCxnSpPr/>
          <p:nvPr/>
        </p:nvCxnSpPr>
        <p:spPr>
          <a:xfrm flipV="1">
            <a:off x="1619250" y="1181100"/>
            <a:ext cx="0" cy="32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BCBB57-5535-B0E2-580E-D950BDC7ED42}"/>
              </a:ext>
            </a:extLst>
          </p:cNvPr>
          <p:cNvCxnSpPr>
            <a:cxnSpLocks/>
          </p:cNvCxnSpPr>
          <p:nvPr/>
        </p:nvCxnSpPr>
        <p:spPr>
          <a:xfrm>
            <a:off x="787400" y="3914010"/>
            <a:ext cx="641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1636C2-F8A3-3A5C-AD54-2A76379FE19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619250" y="3725533"/>
            <a:ext cx="3786221" cy="18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8C2AE6-0283-7AB1-C457-FC2D3A08A389}"/>
              </a:ext>
            </a:extLst>
          </p:cNvPr>
          <p:cNvCxnSpPr>
            <a:cxnSpLocks/>
          </p:cNvCxnSpPr>
          <p:nvPr/>
        </p:nvCxnSpPr>
        <p:spPr>
          <a:xfrm flipV="1">
            <a:off x="1619249" y="3369902"/>
            <a:ext cx="3973481" cy="53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3EBCFF-0B28-9055-9E6F-53F1AF0D7F63}"/>
              </a:ext>
            </a:extLst>
          </p:cNvPr>
          <p:cNvSpPr/>
          <p:nvPr/>
        </p:nvSpPr>
        <p:spPr>
          <a:xfrm>
            <a:off x="4871916" y="3467048"/>
            <a:ext cx="957384" cy="228552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2E204A-33FC-AEC7-C9FB-7FC4CB7FF439}"/>
              </a:ext>
            </a:extLst>
          </p:cNvPr>
          <p:cNvSpPr/>
          <p:nvPr/>
        </p:nvSpPr>
        <p:spPr>
          <a:xfrm>
            <a:off x="5621216" y="3229279"/>
            <a:ext cx="524169" cy="246717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04EE8C1-F8A0-28CF-AF29-7A2BF5B6A708}"/>
              </a:ext>
            </a:extLst>
          </p:cNvPr>
          <p:cNvSpPr/>
          <p:nvPr/>
        </p:nvSpPr>
        <p:spPr>
          <a:xfrm>
            <a:off x="2142279" y="3056938"/>
            <a:ext cx="524169" cy="246717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3E58A2-B843-B551-069F-B8CCC73BA208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617706" y="3303655"/>
            <a:ext cx="786658" cy="60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Picture 5" descr="Common cormorant | bird | Britannica">
            <a:extLst>
              <a:ext uri="{FF2B5EF4-FFF2-40B4-BE49-F238E27FC236}">
                <a16:creationId xmlns:a16="http://schemas.microsoft.com/office/drawing/2014/main" id="{13A0FB25-C88B-A00B-9588-5CB92BF6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71" y="2483807"/>
            <a:ext cx="937182" cy="128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IKRAK carrier bag, large, cotton ...">
            <a:extLst>
              <a:ext uri="{FF2B5EF4-FFF2-40B4-BE49-F238E27FC236}">
                <a16:creationId xmlns:a16="http://schemas.microsoft.com/office/drawing/2014/main" id="{2CCD0CF9-276B-9CAA-18ED-BA6892F8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56" b="96000" l="3111" r="93778">
                        <a14:foregroundMark x1="12000" y1="63111" x2="22222" y2="70222"/>
                        <a14:foregroundMark x1="9333" y1="60000" x2="53778" y2="13333"/>
                        <a14:foregroundMark x1="53778" y1="13333" x2="72000" y2="7556"/>
                        <a14:foregroundMark x1="56889" y1="68000" x2="67556" y2="52000"/>
                        <a14:foregroundMark x1="85333" y1="25333" x2="73778" y2="91111"/>
                        <a14:foregroundMark x1="73778" y1="91111" x2="12444" y2="64889"/>
                        <a14:foregroundMark x1="12444" y1="64889" x2="78222" y2="77778"/>
                        <a14:foregroundMark x1="78222" y1="77778" x2="84444" y2="13778"/>
                        <a14:foregroundMark x1="84444" y1="13778" x2="10667" y2="29778"/>
                        <a14:foregroundMark x1="12000" y1="27111" x2="9778" y2="20444"/>
                        <a14:foregroundMark x1="10667" y1="45778" x2="10667" y2="45778"/>
                        <a14:foregroundMark x1="9778" y1="52889" x2="9778" y2="52889"/>
                        <a14:foregroundMark x1="12000" y1="42222" x2="10667" y2="61778"/>
                        <a14:foregroundMark x1="9333" y1="62222" x2="6667" y2="79556"/>
                        <a14:foregroundMark x1="89778" y1="17778" x2="85333" y2="73333"/>
                        <a14:foregroundMark x1="94222" y1="32889" x2="76444" y2="89333"/>
                        <a14:foregroundMark x1="76889" y1="96000" x2="48000" y2="89333"/>
                        <a14:foregroundMark x1="3556" y1="64889" x2="3111" y2="8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30" y="2120204"/>
            <a:ext cx="759950" cy="75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343FB32A-BC4B-73D9-BD49-789964F30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>
            <a:extLst>
              <a:ext uri="{FF2B5EF4-FFF2-40B4-BE49-F238E27FC236}">
                <a16:creationId xmlns:a16="http://schemas.microsoft.com/office/drawing/2014/main" id="{0CD5CDC8-60D2-DA73-1B51-267356DC50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Traditional </a:t>
            </a:r>
            <a:r>
              <a:rPr lang="en-US" altLang="zh-TW" dirty="0" err="1"/>
              <a:t>tokenisation</a:t>
            </a:r>
            <a:endParaRPr dirty="0"/>
          </a:p>
        </p:txBody>
      </p:sp>
      <p:sp>
        <p:nvSpPr>
          <p:cNvPr id="829" name="Google Shape;829;p40">
            <a:extLst>
              <a:ext uri="{FF2B5EF4-FFF2-40B4-BE49-F238E27FC236}">
                <a16:creationId xmlns:a16="http://schemas.microsoft.com/office/drawing/2014/main" id="{655B0DCD-2E75-7D14-FB36-49972B2AF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3782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altLang="zh-TW" sz="2400" dirty="0"/>
              <a:t>Largely one word/punctuation mark = one token</a:t>
            </a:r>
          </a:p>
          <a:p>
            <a:pPr marL="285750" indent="-285750"/>
            <a:endParaRPr lang="en-US" altLang="zh-TW" sz="2400" dirty="0"/>
          </a:p>
          <a:p>
            <a:pPr marL="285750" indent="-285750"/>
            <a:endParaRPr lang="en-US" altLang="zh-TW" sz="2400" dirty="0"/>
          </a:p>
          <a:p>
            <a:pPr marL="285750" indent="-285750"/>
            <a:endParaRPr lang="en-US" altLang="zh-TW" sz="2400" dirty="0"/>
          </a:p>
          <a:p>
            <a:pPr marL="285750" indent="-285750"/>
            <a:r>
              <a:rPr lang="en-US" altLang="zh-TW" sz="2400" dirty="0"/>
              <a:t>No information </a:t>
            </a:r>
            <a:r>
              <a:rPr lang="en-US" altLang="zh-TW" sz="2400" b="1" dirty="0"/>
              <a:t>within </a:t>
            </a:r>
            <a:r>
              <a:rPr lang="en-US" altLang="zh-TW" sz="2400" dirty="0"/>
              <a:t>the token – everything within a token is treated as a whole</a:t>
            </a:r>
          </a:p>
          <a:p>
            <a:pPr marL="742950" lvl="1" indent="-285750"/>
            <a:r>
              <a:rPr lang="en-US" altLang="zh-TW" sz="2000" i="1" dirty="0"/>
              <a:t>Strawberry</a:t>
            </a:r>
            <a:r>
              <a:rPr lang="en-US" altLang="zh-TW" sz="2000" dirty="0"/>
              <a:t>: No way of knowing ‘straw’ + ‘berry’</a:t>
            </a:r>
          </a:p>
          <a:p>
            <a:pPr marL="742950" lvl="1" indent="-285750"/>
            <a:r>
              <a:rPr lang="en-US" altLang="zh-TW" sz="2000" dirty="0"/>
              <a:t>Traditional </a:t>
            </a:r>
            <a:r>
              <a:rPr lang="en-US" altLang="zh-TW" sz="2000" dirty="0" err="1"/>
              <a:t>tokenisation</a:t>
            </a:r>
            <a:r>
              <a:rPr lang="en-US" altLang="zh-TW" sz="2000" dirty="0"/>
              <a:t> cannot ‘</a:t>
            </a:r>
            <a:r>
              <a:rPr lang="en-US" altLang="zh-TW" sz="2000" b="1" dirty="0"/>
              <a:t>see</a:t>
            </a:r>
            <a:r>
              <a:rPr lang="en-US" altLang="zh-TW" sz="2000" dirty="0"/>
              <a:t>’ structure below the word!</a:t>
            </a:r>
            <a:endParaRPr lang="en-US" altLang="zh-TW" sz="2700" dirty="0"/>
          </a:p>
          <a:p>
            <a:pPr marL="285750" indent="-285750"/>
            <a:endParaRPr sz="2400" dirty="0"/>
          </a:p>
        </p:txBody>
      </p:sp>
      <p:grpSp>
        <p:nvGrpSpPr>
          <p:cNvPr id="830" name="Google Shape;830;p40">
            <a:extLst>
              <a:ext uri="{FF2B5EF4-FFF2-40B4-BE49-F238E27FC236}">
                <a16:creationId xmlns:a16="http://schemas.microsoft.com/office/drawing/2014/main" id="{9D2D8F1D-76F6-3676-C551-49298E76A099}"/>
              </a:ext>
            </a:extLst>
          </p:cNvPr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>
              <a:extLst>
                <a:ext uri="{FF2B5EF4-FFF2-40B4-BE49-F238E27FC236}">
                  <a16:creationId xmlns:a16="http://schemas.microsoft.com/office/drawing/2014/main" id="{35CAF94C-2179-2BE3-70D9-F1E562548227}"/>
                </a:ext>
              </a:extLst>
            </p:cNvPr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>
              <a:extLst>
                <a:ext uri="{FF2B5EF4-FFF2-40B4-BE49-F238E27FC236}">
                  <a16:creationId xmlns:a16="http://schemas.microsoft.com/office/drawing/2014/main" id="{131E3C60-883F-577F-1F98-43813E50FA62}"/>
                </a:ext>
              </a:extLst>
            </p:cNvPr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>
              <a:extLst>
                <a:ext uri="{FF2B5EF4-FFF2-40B4-BE49-F238E27FC236}">
                  <a16:creationId xmlns:a16="http://schemas.microsoft.com/office/drawing/2014/main" id="{6D48DDC6-DBB2-0834-839E-9B1C96C90DAA}"/>
                </a:ext>
              </a:extLst>
            </p:cNvPr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>
              <a:extLst>
                <a:ext uri="{FF2B5EF4-FFF2-40B4-BE49-F238E27FC236}">
                  <a16:creationId xmlns:a16="http://schemas.microsoft.com/office/drawing/2014/main" id="{7060D461-A1B4-D289-BB68-B9213D30900E}"/>
                </a:ext>
              </a:extLst>
            </p:cNvPr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>
              <a:extLst>
                <a:ext uri="{FF2B5EF4-FFF2-40B4-BE49-F238E27FC236}">
                  <a16:creationId xmlns:a16="http://schemas.microsoft.com/office/drawing/2014/main" id="{12DE03E2-50F1-C96A-95B2-4B1F8CC24CE8}"/>
                </a:ext>
              </a:extLst>
            </p:cNvPr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>
              <a:extLst>
                <a:ext uri="{FF2B5EF4-FFF2-40B4-BE49-F238E27FC236}">
                  <a16:creationId xmlns:a16="http://schemas.microsoft.com/office/drawing/2014/main" id="{02D55435-FFDD-4246-B333-FED4DCCF3AD5}"/>
                </a:ext>
              </a:extLst>
            </p:cNvPr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>
              <a:extLst>
                <a:ext uri="{FF2B5EF4-FFF2-40B4-BE49-F238E27FC236}">
                  <a16:creationId xmlns:a16="http://schemas.microsoft.com/office/drawing/2014/main" id="{F6702639-6700-6DAD-9A17-5957B7B829C5}"/>
                </a:ext>
              </a:extLst>
            </p:cNvPr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>
              <a:extLst>
                <a:ext uri="{FF2B5EF4-FFF2-40B4-BE49-F238E27FC236}">
                  <a16:creationId xmlns:a16="http://schemas.microsoft.com/office/drawing/2014/main" id="{C719B708-7BBB-9F07-1008-B2D2B8448640}"/>
                </a:ext>
              </a:extLst>
            </p:cNvPr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>
              <a:extLst>
                <a:ext uri="{FF2B5EF4-FFF2-40B4-BE49-F238E27FC236}">
                  <a16:creationId xmlns:a16="http://schemas.microsoft.com/office/drawing/2014/main" id="{6A1A7931-A6BB-3610-624A-D968BB2C9F85}"/>
                </a:ext>
              </a:extLst>
            </p:cNvPr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>
              <a:extLst>
                <a:ext uri="{FF2B5EF4-FFF2-40B4-BE49-F238E27FC236}">
                  <a16:creationId xmlns:a16="http://schemas.microsoft.com/office/drawing/2014/main" id="{077AE6F7-40E7-0342-C7F6-4345FDF6B0D9}"/>
                </a:ext>
              </a:extLst>
            </p:cNvPr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>
              <a:extLst>
                <a:ext uri="{FF2B5EF4-FFF2-40B4-BE49-F238E27FC236}">
                  <a16:creationId xmlns:a16="http://schemas.microsoft.com/office/drawing/2014/main" id="{80B57831-3894-F826-E34F-2116B1974B3D}"/>
                </a:ext>
              </a:extLst>
            </p:cNvPr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>
              <a:extLst>
                <a:ext uri="{FF2B5EF4-FFF2-40B4-BE49-F238E27FC236}">
                  <a16:creationId xmlns:a16="http://schemas.microsoft.com/office/drawing/2014/main" id="{B02FB6B6-5DC3-3AC2-6294-A92DF8A8FD8F}"/>
                </a:ext>
              </a:extLst>
            </p:cNvPr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>
              <a:extLst>
                <a:ext uri="{FF2B5EF4-FFF2-40B4-BE49-F238E27FC236}">
                  <a16:creationId xmlns:a16="http://schemas.microsoft.com/office/drawing/2014/main" id="{35A5759C-0BDA-7747-5497-6A60E5900F2D}"/>
                </a:ext>
              </a:extLst>
            </p:cNvPr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>
              <a:extLst>
                <a:ext uri="{FF2B5EF4-FFF2-40B4-BE49-F238E27FC236}">
                  <a16:creationId xmlns:a16="http://schemas.microsoft.com/office/drawing/2014/main" id="{47A6A2F1-3553-24FA-5583-144ADC9461C7}"/>
                </a:ext>
              </a:extLst>
            </p:cNvPr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>
              <a:extLst>
                <a:ext uri="{FF2B5EF4-FFF2-40B4-BE49-F238E27FC236}">
                  <a16:creationId xmlns:a16="http://schemas.microsoft.com/office/drawing/2014/main" id="{29FF69D8-1224-18F0-B59C-2ACBAF6CF82F}"/>
                </a:ext>
              </a:extLst>
            </p:cNvPr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>
              <a:extLst>
                <a:ext uri="{FF2B5EF4-FFF2-40B4-BE49-F238E27FC236}">
                  <a16:creationId xmlns:a16="http://schemas.microsoft.com/office/drawing/2014/main" id="{60CE0F73-0703-C1BE-3110-6E9ECD824DF6}"/>
                </a:ext>
              </a:extLst>
            </p:cNvPr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>
              <a:extLst>
                <a:ext uri="{FF2B5EF4-FFF2-40B4-BE49-F238E27FC236}">
                  <a16:creationId xmlns:a16="http://schemas.microsoft.com/office/drawing/2014/main" id="{A27AC5A2-CB26-1FA3-0591-6E46AA272EB2}"/>
                </a:ext>
              </a:extLst>
            </p:cNvPr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>
              <a:extLst>
                <a:ext uri="{FF2B5EF4-FFF2-40B4-BE49-F238E27FC236}">
                  <a16:creationId xmlns:a16="http://schemas.microsoft.com/office/drawing/2014/main" id="{4292BB13-F225-B6B5-7948-85D00F68C024}"/>
                </a:ext>
              </a:extLst>
            </p:cNvPr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548CD66-FA3F-D13B-826D-7024F48029C5}"/>
              </a:ext>
            </a:extLst>
          </p:cNvPr>
          <p:cNvSpPr txBox="1">
            <a:spLocks/>
          </p:cNvSpPr>
          <p:nvPr/>
        </p:nvSpPr>
        <p:spPr>
          <a:xfrm>
            <a:off x="776749" y="1568569"/>
            <a:ext cx="4777016" cy="100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27000" indent="0">
              <a:buFont typeface="Barlow"/>
              <a:buNone/>
            </a:pPr>
            <a:r>
              <a:rPr lang="en-US" sz="2400" dirty="0"/>
              <a:t>The common cormorant or shag ,</a:t>
            </a:r>
          </a:p>
          <a:p>
            <a:pPr marL="127000" indent="0">
              <a:buFont typeface="Barlow"/>
              <a:buNone/>
            </a:pPr>
            <a:r>
              <a:rPr lang="en-US" sz="2400" dirty="0"/>
              <a:t>Lays eggs inside a paper bag 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1F814E-870E-5797-A439-598245B4DA54}"/>
              </a:ext>
            </a:extLst>
          </p:cNvPr>
          <p:cNvSpPr/>
          <p:nvPr/>
        </p:nvSpPr>
        <p:spPr>
          <a:xfrm>
            <a:off x="960381" y="1662545"/>
            <a:ext cx="577473" cy="394855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2FF09E-A649-9FDC-2418-BF03F581FDCA}"/>
              </a:ext>
            </a:extLst>
          </p:cNvPr>
          <p:cNvSpPr/>
          <p:nvPr/>
        </p:nvSpPr>
        <p:spPr>
          <a:xfrm>
            <a:off x="1537854" y="1662545"/>
            <a:ext cx="1198419" cy="394851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EAB059-A3C7-3B25-364C-C627CD271DF7}"/>
              </a:ext>
            </a:extLst>
          </p:cNvPr>
          <p:cNvSpPr/>
          <p:nvPr/>
        </p:nvSpPr>
        <p:spPr>
          <a:xfrm>
            <a:off x="2756557" y="1669469"/>
            <a:ext cx="1434444" cy="38792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72C984-B900-4DBC-6444-D105A735E3E3}"/>
              </a:ext>
            </a:extLst>
          </p:cNvPr>
          <p:cNvSpPr/>
          <p:nvPr/>
        </p:nvSpPr>
        <p:spPr>
          <a:xfrm>
            <a:off x="4191001" y="1662545"/>
            <a:ext cx="339435" cy="394851"/>
          </a:xfrm>
          <a:prstGeom prst="roundRect">
            <a:avLst/>
          </a:prstGeom>
          <a:solidFill>
            <a:srgbClr val="F83E30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E14E05-810F-ABB3-5C75-9B7067D55EA5}"/>
              </a:ext>
            </a:extLst>
          </p:cNvPr>
          <p:cNvSpPr/>
          <p:nvPr/>
        </p:nvSpPr>
        <p:spPr>
          <a:xfrm>
            <a:off x="4530436" y="1662545"/>
            <a:ext cx="685800" cy="394851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13451C-42E4-5E32-92E1-F8DC861F100C}"/>
              </a:ext>
            </a:extLst>
          </p:cNvPr>
          <p:cNvSpPr/>
          <p:nvPr/>
        </p:nvSpPr>
        <p:spPr>
          <a:xfrm>
            <a:off x="953951" y="2078177"/>
            <a:ext cx="680885" cy="339441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AE141C-3A54-40DF-7917-08BA86124F04}"/>
              </a:ext>
            </a:extLst>
          </p:cNvPr>
          <p:cNvSpPr/>
          <p:nvPr/>
        </p:nvSpPr>
        <p:spPr>
          <a:xfrm>
            <a:off x="1665054" y="2064321"/>
            <a:ext cx="680885" cy="353298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68A0E2-B1EC-6635-AD25-6EBF34A744D8}"/>
              </a:ext>
            </a:extLst>
          </p:cNvPr>
          <p:cNvSpPr/>
          <p:nvPr/>
        </p:nvSpPr>
        <p:spPr>
          <a:xfrm>
            <a:off x="2345939" y="2078177"/>
            <a:ext cx="819825" cy="35329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2D0E0C-F9A9-EAB5-F46F-1A82628F009D}"/>
              </a:ext>
            </a:extLst>
          </p:cNvPr>
          <p:cNvSpPr/>
          <p:nvPr/>
        </p:nvSpPr>
        <p:spPr>
          <a:xfrm>
            <a:off x="3179619" y="2071248"/>
            <a:ext cx="214745" cy="353298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82608B-CE8D-9F27-5430-1A77749347CC}"/>
              </a:ext>
            </a:extLst>
          </p:cNvPr>
          <p:cNvSpPr/>
          <p:nvPr/>
        </p:nvSpPr>
        <p:spPr>
          <a:xfrm>
            <a:off x="3408219" y="2078178"/>
            <a:ext cx="819825" cy="353298"/>
          </a:xfrm>
          <a:prstGeom prst="roundRect">
            <a:avLst/>
          </a:prstGeom>
          <a:solidFill>
            <a:srgbClr val="F83E30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548F82-C4C6-2E08-2057-75F418064BF7}"/>
              </a:ext>
            </a:extLst>
          </p:cNvPr>
          <p:cNvSpPr/>
          <p:nvPr/>
        </p:nvSpPr>
        <p:spPr>
          <a:xfrm>
            <a:off x="4239912" y="2078178"/>
            <a:ext cx="495042" cy="353298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B9E2D29-3D1F-4360-9984-D0301FC6043E}"/>
              </a:ext>
            </a:extLst>
          </p:cNvPr>
          <p:cNvSpPr/>
          <p:nvPr/>
        </p:nvSpPr>
        <p:spPr>
          <a:xfrm>
            <a:off x="5216236" y="1662545"/>
            <a:ext cx="193468" cy="394851"/>
          </a:xfrm>
          <a:prstGeom prst="roundRect">
            <a:avLst/>
          </a:prstGeom>
          <a:solidFill>
            <a:srgbClr val="C8DD4B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70C344-3092-2729-D58C-0DE9E25B0178}"/>
              </a:ext>
            </a:extLst>
          </p:cNvPr>
          <p:cNvSpPr/>
          <p:nvPr/>
        </p:nvSpPr>
        <p:spPr>
          <a:xfrm>
            <a:off x="4746822" y="2078177"/>
            <a:ext cx="214745" cy="353298"/>
          </a:xfrm>
          <a:prstGeom prst="roundRect">
            <a:avLst/>
          </a:prstGeom>
          <a:solidFill>
            <a:srgbClr val="57D185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80F39F-0440-D3FE-03D9-06294A0032CE}"/>
              </a:ext>
            </a:extLst>
          </p:cNvPr>
          <p:cNvSpPr/>
          <p:nvPr/>
        </p:nvSpPr>
        <p:spPr>
          <a:xfrm>
            <a:off x="1436914" y="3448016"/>
            <a:ext cx="1240971" cy="353298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0114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C903-1F30-072C-1429-3AFA61C3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445025"/>
            <a:ext cx="7901700" cy="687856"/>
          </a:xfrm>
        </p:spPr>
        <p:txBody>
          <a:bodyPr/>
          <a:lstStyle/>
          <a:p>
            <a:r>
              <a:rPr lang="en" dirty="0"/>
              <a:t>Consequences of tokenisation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BA17C-3386-70EE-E859-E9076296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273629"/>
            <a:ext cx="3663517" cy="2166801"/>
          </a:xfrm>
        </p:spPr>
        <p:txBody>
          <a:bodyPr/>
          <a:lstStyle/>
          <a:p>
            <a:r>
              <a:rPr lang="en-HK" sz="2000" dirty="0"/>
              <a:t>ChatGPT cannot count how many ‘r’s there are in ‘strawberry’</a:t>
            </a:r>
          </a:p>
          <a:p>
            <a:r>
              <a:rPr lang="en-HK" sz="2000" dirty="0"/>
              <a:t>Reason: character-level information is not available to ChatGPT!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263C2B-EBD5-768A-A81E-C0238AB42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12"/>
          <a:stretch/>
        </p:blipFill>
        <p:spPr bwMode="auto">
          <a:xfrm>
            <a:off x="4767229" y="1415687"/>
            <a:ext cx="3357153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2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9773-4F99-54A9-D69B-81560F77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0" y="275208"/>
            <a:ext cx="7901700" cy="1259678"/>
          </a:xfrm>
        </p:spPr>
        <p:txBody>
          <a:bodyPr/>
          <a:lstStyle/>
          <a:p>
            <a:r>
              <a:rPr lang="en-HK" dirty="0"/>
              <a:t>Tokenisation in polysynthetic languages?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3A11C-15F4-37F0-59D9-8D84F04E3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663" y="1596934"/>
            <a:ext cx="4389119" cy="2992827"/>
          </a:xfrm>
        </p:spPr>
        <p:txBody>
          <a:bodyPr/>
          <a:lstStyle/>
          <a:p>
            <a:r>
              <a:rPr lang="en-HK" sz="2000" dirty="0"/>
              <a:t>Words are often entire sentences</a:t>
            </a:r>
          </a:p>
          <a:p>
            <a:r>
              <a:rPr lang="en-HK" sz="2000" dirty="0"/>
              <a:t>Unlikely to appear </a:t>
            </a:r>
            <a:r>
              <a:rPr lang="en-US" sz="2000" dirty="0"/>
              <a:t>more than once!</a:t>
            </a:r>
          </a:p>
          <a:p>
            <a:endParaRPr lang="en-HK" sz="2000" dirty="0"/>
          </a:p>
          <a:p>
            <a:r>
              <a:rPr lang="en-HK" sz="2000" dirty="0"/>
              <a:t>Under word-level tokenisation:</a:t>
            </a:r>
          </a:p>
          <a:p>
            <a:pPr lvl="1"/>
            <a:r>
              <a:rPr lang="en-HK" sz="1800" dirty="0"/>
              <a:t>Replace them with &lt;UNK&gt;  ➤ Too many &lt;UNK&gt;s</a:t>
            </a:r>
          </a:p>
          <a:p>
            <a:pPr lvl="1"/>
            <a:r>
              <a:rPr lang="en-HK" sz="1800" dirty="0"/>
              <a:t>Lemmatise them ➤ Lose most info about the sentence</a:t>
            </a:r>
          </a:p>
          <a:p>
            <a:pPr lvl="1"/>
            <a:endParaRPr lang="en-HK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6DDBF85-47ED-36D8-A1AA-548422D2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00" y="1116875"/>
            <a:ext cx="3864946" cy="366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20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1"/>
          <p:cNvSpPr txBox="1">
            <a:spLocks noGrp="1"/>
          </p:cNvSpPr>
          <p:nvPr>
            <p:ph type="title"/>
          </p:nvPr>
        </p:nvSpPr>
        <p:spPr>
          <a:xfrm>
            <a:off x="2419500" y="1420650"/>
            <a:ext cx="43050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idea 1</a:t>
            </a:r>
            <a:endParaRPr dirty="0"/>
          </a:p>
        </p:txBody>
      </p:sp>
      <p:sp>
        <p:nvSpPr>
          <p:cNvPr id="854" name="Google Shape;854;p41"/>
          <p:cNvSpPr txBox="1">
            <a:spLocks noGrp="1"/>
          </p:cNvSpPr>
          <p:nvPr>
            <p:ph type="subTitle" idx="1"/>
          </p:nvPr>
        </p:nvSpPr>
        <p:spPr>
          <a:xfrm>
            <a:off x="1867989" y="2163750"/>
            <a:ext cx="5442821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Instead of treating words as tokens, we can divide words into </a:t>
            </a:r>
            <a:r>
              <a:rPr lang="en" sz="2400" b="1" dirty="0"/>
              <a:t>subwords</a:t>
            </a:r>
            <a:r>
              <a:rPr lang="en" sz="2400" dirty="0"/>
              <a:t> and treat those as tokens in language models, semantic space models, etc.</a:t>
            </a:r>
            <a:endParaRPr sz="2400" dirty="0"/>
          </a:p>
        </p:txBody>
      </p:sp>
      <p:sp>
        <p:nvSpPr>
          <p:cNvPr id="855" name="Google Shape;855;p41"/>
          <p:cNvSpPr/>
          <p:nvPr/>
        </p:nvSpPr>
        <p:spPr>
          <a:xfrm>
            <a:off x="7671538" y="5395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1"/>
          <p:cNvGrpSpPr/>
          <p:nvPr/>
        </p:nvGrpSpPr>
        <p:grpSpPr>
          <a:xfrm>
            <a:off x="8472573" y="3136912"/>
            <a:ext cx="471138" cy="470661"/>
            <a:chOff x="4079851" y="151677"/>
            <a:chExt cx="1014291" cy="1013263"/>
          </a:xfrm>
        </p:grpSpPr>
        <p:sp>
          <p:nvSpPr>
            <p:cNvPr id="857" name="Google Shape;857;p41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9050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7310810" y="3492166"/>
            <a:ext cx="1344848" cy="1343486"/>
            <a:chOff x="4079851" y="151677"/>
            <a:chExt cx="1014291" cy="1013263"/>
          </a:xfrm>
        </p:grpSpPr>
        <p:sp>
          <p:nvSpPr>
            <p:cNvPr id="861" name="Google Shape;861;p41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4323054" y="394357"/>
              <a:ext cx="527899" cy="527899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1"/>
          <p:cNvSpPr/>
          <p:nvPr/>
        </p:nvSpPr>
        <p:spPr>
          <a:xfrm>
            <a:off x="621088" y="37566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>
          <a:extLst>
            <a:ext uri="{FF2B5EF4-FFF2-40B4-BE49-F238E27FC236}">
              <a16:creationId xmlns:a16="http://schemas.microsoft.com/office/drawing/2014/main" id="{387F85DD-2BA0-1C5C-2065-114D0CCE2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3">
            <a:extLst>
              <a:ext uri="{FF2B5EF4-FFF2-40B4-BE49-F238E27FC236}">
                <a16:creationId xmlns:a16="http://schemas.microsoft.com/office/drawing/2014/main" id="{E18B8E45-BBFB-3D79-B3B6-AB67250AD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1298" y="1959725"/>
            <a:ext cx="411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Byte-pair encoding</a:t>
            </a:r>
            <a:endParaRPr dirty="0"/>
          </a:p>
        </p:txBody>
      </p:sp>
      <p:sp>
        <p:nvSpPr>
          <p:cNvPr id="891" name="Google Shape;891;p43">
            <a:extLst>
              <a:ext uri="{FF2B5EF4-FFF2-40B4-BE49-F238E27FC236}">
                <a16:creationId xmlns:a16="http://schemas.microsoft.com/office/drawing/2014/main" id="{D4B9E13D-5DFC-EF64-7BEE-842610C2B52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80047" y="2038650"/>
            <a:ext cx="1879257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92" name="Google Shape;892;p43">
            <a:extLst>
              <a:ext uri="{FF2B5EF4-FFF2-40B4-BE49-F238E27FC236}">
                <a16:creationId xmlns:a16="http://schemas.microsoft.com/office/drawing/2014/main" id="{DF2C9DF4-3901-05DF-62CB-BE9B2D7A8F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14498" y="3317940"/>
            <a:ext cx="40755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basic subword tokenisation algorithm</a:t>
            </a:r>
            <a:endParaRPr dirty="0"/>
          </a:p>
        </p:txBody>
      </p:sp>
      <p:grpSp>
        <p:nvGrpSpPr>
          <p:cNvPr id="893" name="Google Shape;893;p43">
            <a:extLst>
              <a:ext uri="{FF2B5EF4-FFF2-40B4-BE49-F238E27FC236}">
                <a16:creationId xmlns:a16="http://schemas.microsoft.com/office/drawing/2014/main" id="{66324F21-A69F-2129-8304-42C0971F6660}"/>
              </a:ext>
            </a:extLst>
          </p:cNvPr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894" name="Google Shape;894;p43">
              <a:extLst>
                <a:ext uri="{FF2B5EF4-FFF2-40B4-BE49-F238E27FC236}">
                  <a16:creationId xmlns:a16="http://schemas.microsoft.com/office/drawing/2014/main" id="{F76BE89E-E141-A3A5-31B1-4DD072A73603}"/>
                </a:ext>
              </a:extLst>
            </p:cNvPr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>
              <a:extLst>
                <a:ext uri="{FF2B5EF4-FFF2-40B4-BE49-F238E27FC236}">
                  <a16:creationId xmlns:a16="http://schemas.microsoft.com/office/drawing/2014/main" id="{46D521FE-F6CD-7DE7-52BA-BEBBCCDB7914}"/>
                </a:ext>
              </a:extLst>
            </p:cNvPr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>
              <a:extLst>
                <a:ext uri="{FF2B5EF4-FFF2-40B4-BE49-F238E27FC236}">
                  <a16:creationId xmlns:a16="http://schemas.microsoft.com/office/drawing/2014/main" id="{63791817-E17A-2391-B910-F6DFC0952A93}"/>
                </a:ext>
              </a:extLst>
            </p:cNvPr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>
              <a:extLst>
                <a:ext uri="{FF2B5EF4-FFF2-40B4-BE49-F238E27FC236}">
                  <a16:creationId xmlns:a16="http://schemas.microsoft.com/office/drawing/2014/main" id="{98D2A435-C43F-FF40-06D1-7DFCF4FDFF19}"/>
                </a:ext>
              </a:extLst>
            </p:cNvPr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>
              <a:extLst>
                <a:ext uri="{FF2B5EF4-FFF2-40B4-BE49-F238E27FC236}">
                  <a16:creationId xmlns:a16="http://schemas.microsoft.com/office/drawing/2014/main" id="{4F940488-00CB-E219-37A0-8411505D78CE}"/>
                </a:ext>
              </a:extLst>
            </p:cNvPr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>
              <a:extLst>
                <a:ext uri="{FF2B5EF4-FFF2-40B4-BE49-F238E27FC236}">
                  <a16:creationId xmlns:a16="http://schemas.microsoft.com/office/drawing/2014/main" id="{9F51BAF0-0E70-C586-DE63-6C3047110B4C}"/>
                </a:ext>
              </a:extLst>
            </p:cNvPr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>
              <a:extLst>
                <a:ext uri="{FF2B5EF4-FFF2-40B4-BE49-F238E27FC236}">
                  <a16:creationId xmlns:a16="http://schemas.microsoft.com/office/drawing/2014/main" id="{870C00B2-6BBC-6717-15E2-789CF70C9AB0}"/>
                </a:ext>
              </a:extLst>
            </p:cNvPr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>
              <a:extLst>
                <a:ext uri="{FF2B5EF4-FFF2-40B4-BE49-F238E27FC236}">
                  <a16:creationId xmlns:a16="http://schemas.microsoft.com/office/drawing/2014/main" id="{7EB601DC-E479-80ED-6C30-DE6FD6CF20CE}"/>
                </a:ext>
              </a:extLst>
            </p:cNvPr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>
              <a:extLst>
                <a:ext uri="{FF2B5EF4-FFF2-40B4-BE49-F238E27FC236}">
                  <a16:creationId xmlns:a16="http://schemas.microsoft.com/office/drawing/2014/main" id="{885E3D26-0887-3448-EB9F-D4CBF71E3A56}"/>
                </a:ext>
              </a:extLst>
            </p:cNvPr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>
              <a:extLst>
                <a:ext uri="{FF2B5EF4-FFF2-40B4-BE49-F238E27FC236}">
                  <a16:creationId xmlns:a16="http://schemas.microsoft.com/office/drawing/2014/main" id="{85BFD52C-8F20-9933-8FBD-E03D6719D52B}"/>
                </a:ext>
              </a:extLst>
            </p:cNvPr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>
              <a:extLst>
                <a:ext uri="{FF2B5EF4-FFF2-40B4-BE49-F238E27FC236}">
                  <a16:creationId xmlns:a16="http://schemas.microsoft.com/office/drawing/2014/main" id="{C938EC3E-9767-1B79-996B-8DE6242E8AF4}"/>
                </a:ext>
              </a:extLst>
            </p:cNvPr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>
              <a:extLst>
                <a:ext uri="{FF2B5EF4-FFF2-40B4-BE49-F238E27FC236}">
                  <a16:creationId xmlns:a16="http://schemas.microsoft.com/office/drawing/2014/main" id="{132B3253-B36A-15BA-975C-1F3CE84FD087}"/>
                </a:ext>
              </a:extLst>
            </p:cNvPr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>
              <a:extLst>
                <a:ext uri="{FF2B5EF4-FFF2-40B4-BE49-F238E27FC236}">
                  <a16:creationId xmlns:a16="http://schemas.microsoft.com/office/drawing/2014/main" id="{4BBA2F75-4509-D65B-C569-5A3643B9002F}"/>
                </a:ext>
              </a:extLst>
            </p:cNvPr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>
              <a:extLst>
                <a:ext uri="{FF2B5EF4-FFF2-40B4-BE49-F238E27FC236}">
                  <a16:creationId xmlns:a16="http://schemas.microsoft.com/office/drawing/2014/main" id="{7E4C467F-B74E-BCFC-8DC4-9B201670DDAD}"/>
                </a:ext>
              </a:extLst>
            </p:cNvPr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>
              <a:extLst>
                <a:ext uri="{FF2B5EF4-FFF2-40B4-BE49-F238E27FC236}">
                  <a16:creationId xmlns:a16="http://schemas.microsoft.com/office/drawing/2014/main" id="{7FC531BB-65FF-D549-AE47-11E781BCDB4C}"/>
                </a:ext>
              </a:extLst>
            </p:cNvPr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>
              <a:extLst>
                <a:ext uri="{FF2B5EF4-FFF2-40B4-BE49-F238E27FC236}">
                  <a16:creationId xmlns:a16="http://schemas.microsoft.com/office/drawing/2014/main" id="{BC5220BB-39A3-1E34-9AED-129E6A97662C}"/>
                </a:ext>
              </a:extLst>
            </p:cNvPr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>
              <a:extLst>
                <a:ext uri="{FF2B5EF4-FFF2-40B4-BE49-F238E27FC236}">
                  <a16:creationId xmlns:a16="http://schemas.microsoft.com/office/drawing/2014/main" id="{329B0E78-A22D-6BFF-1F56-25C6F2E66731}"/>
                </a:ext>
              </a:extLst>
            </p:cNvPr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>
              <a:extLst>
                <a:ext uri="{FF2B5EF4-FFF2-40B4-BE49-F238E27FC236}">
                  <a16:creationId xmlns:a16="http://schemas.microsoft.com/office/drawing/2014/main" id="{F5E9F62D-73E2-C692-E59E-95E8172108B9}"/>
                </a:ext>
              </a:extLst>
            </p:cNvPr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3">
            <a:extLst>
              <a:ext uri="{FF2B5EF4-FFF2-40B4-BE49-F238E27FC236}">
                <a16:creationId xmlns:a16="http://schemas.microsoft.com/office/drawing/2014/main" id="{32CECD50-B67C-CCEF-3EF7-738710B392DC}"/>
              </a:ext>
            </a:extLst>
          </p:cNvPr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913" name="Google Shape;913;p43">
              <a:extLst>
                <a:ext uri="{FF2B5EF4-FFF2-40B4-BE49-F238E27FC236}">
                  <a16:creationId xmlns:a16="http://schemas.microsoft.com/office/drawing/2014/main" id="{1476F896-9BF0-53D3-9692-D779A6DC45F7}"/>
                </a:ext>
              </a:extLst>
            </p:cNvPr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>
              <a:extLst>
                <a:ext uri="{FF2B5EF4-FFF2-40B4-BE49-F238E27FC236}">
                  <a16:creationId xmlns:a16="http://schemas.microsoft.com/office/drawing/2014/main" id="{FC1A5C1C-1D16-5F23-6DC9-9C5CFD710082}"/>
                </a:ext>
              </a:extLst>
            </p:cNvPr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>
              <a:extLst>
                <a:ext uri="{FF2B5EF4-FFF2-40B4-BE49-F238E27FC236}">
                  <a16:creationId xmlns:a16="http://schemas.microsoft.com/office/drawing/2014/main" id="{84AE0C39-97B6-BA42-CC8A-D58215D4E6D5}"/>
                </a:ext>
              </a:extLst>
            </p:cNvPr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>
              <a:extLst>
                <a:ext uri="{FF2B5EF4-FFF2-40B4-BE49-F238E27FC236}">
                  <a16:creationId xmlns:a16="http://schemas.microsoft.com/office/drawing/2014/main" id="{0C5EA32E-DF3E-EB38-7CBD-7C2C00265AA1}"/>
                </a:ext>
              </a:extLst>
            </p:cNvPr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>
              <a:extLst>
                <a:ext uri="{FF2B5EF4-FFF2-40B4-BE49-F238E27FC236}">
                  <a16:creationId xmlns:a16="http://schemas.microsoft.com/office/drawing/2014/main" id="{3BFCC11E-27A4-6D64-E7D2-ADDEC12CFF61}"/>
                </a:ext>
              </a:extLst>
            </p:cNvPr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>
              <a:extLst>
                <a:ext uri="{FF2B5EF4-FFF2-40B4-BE49-F238E27FC236}">
                  <a16:creationId xmlns:a16="http://schemas.microsoft.com/office/drawing/2014/main" id="{F3160991-EAF5-A08A-4565-E31D3266EE4C}"/>
                </a:ext>
              </a:extLst>
            </p:cNvPr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>
              <a:extLst>
                <a:ext uri="{FF2B5EF4-FFF2-40B4-BE49-F238E27FC236}">
                  <a16:creationId xmlns:a16="http://schemas.microsoft.com/office/drawing/2014/main" id="{173F9C58-4DE7-C24C-52FA-44F6055412B1}"/>
                </a:ext>
              </a:extLst>
            </p:cNvPr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>
              <a:extLst>
                <a:ext uri="{FF2B5EF4-FFF2-40B4-BE49-F238E27FC236}">
                  <a16:creationId xmlns:a16="http://schemas.microsoft.com/office/drawing/2014/main" id="{AAF8A9BB-60A5-82B5-6D0C-1590E201159E}"/>
                </a:ext>
              </a:extLst>
            </p:cNvPr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>
              <a:extLst>
                <a:ext uri="{FF2B5EF4-FFF2-40B4-BE49-F238E27FC236}">
                  <a16:creationId xmlns:a16="http://schemas.microsoft.com/office/drawing/2014/main" id="{0B226FDB-846D-C258-07FF-C492909EABB8}"/>
                </a:ext>
              </a:extLst>
            </p:cNvPr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>
              <a:extLst>
                <a:ext uri="{FF2B5EF4-FFF2-40B4-BE49-F238E27FC236}">
                  <a16:creationId xmlns:a16="http://schemas.microsoft.com/office/drawing/2014/main" id="{990B10A6-1360-73A2-CFC4-8CFDC2D0BE75}"/>
                </a:ext>
              </a:extLst>
            </p:cNvPr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>
              <a:extLst>
                <a:ext uri="{FF2B5EF4-FFF2-40B4-BE49-F238E27FC236}">
                  <a16:creationId xmlns:a16="http://schemas.microsoft.com/office/drawing/2014/main" id="{88433B45-C032-A80E-766E-3F7BF737511E}"/>
                </a:ext>
              </a:extLst>
            </p:cNvPr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>
              <a:extLst>
                <a:ext uri="{FF2B5EF4-FFF2-40B4-BE49-F238E27FC236}">
                  <a16:creationId xmlns:a16="http://schemas.microsoft.com/office/drawing/2014/main" id="{510A9CDB-92B8-4845-3401-CDC869A4515D}"/>
                </a:ext>
              </a:extLst>
            </p:cNvPr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>
              <a:extLst>
                <a:ext uri="{FF2B5EF4-FFF2-40B4-BE49-F238E27FC236}">
                  <a16:creationId xmlns:a16="http://schemas.microsoft.com/office/drawing/2014/main" id="{AD25C61E-72A7-7BB9-D5BA-0D39E7DFB83B}"/>
                </a:ext>
              </a:extLst>
            </p:cNvPr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>
              <a:extLst>
                <a:ext uri="{FF2B5EF4-FFF2-40B4-BE49-F238E27FC236}">
                  <a16:creationId xmlns:a16="http://schemas.microsoft.com/office/drawing/2014/main" id="{B38E0885-F7BA-64E5-9210-39588D04A5F4}"/>
                </a:ext>
              </a:extLst>
            </p:cNvPr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>
              <a:extLst>
                <a:ext uri="{FF2B5EF4-FFF2-40B4-BE49-F238E27FC236}">
                  <a16:creationId xmlns:a16="http://schemas.microsoft.com/office/drawing/2014/main" id="{E9CB905C-F831-A580-D57B-1DD611BA384F}"/>
                </a:ext>
              </a:extLst>
            </p:cNvPr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>
              <a:extLst>
                <a:ext uri="{FF2B5EF4-FFF2-40B4-BE49-F238E27FC236}">
                  <a16:creationId xmlns:a16="http://schemas.microsoft.com/office/drawing/2014/main" id="{68748633-45E5-171B-BEB5-6D4C6C7E7817}"/>
                </a:ext>
              </a:extLst>
            </p:cNvPr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>
              <a:extLst>
                <a:ext uri="{FF2B5EF4-FFF2-40B4-BE49-F238E27FC236}">
                  <a16:creationId xmlns:a16="http://schemas.microsoft.com/office/drawing/2014/main" id="{A29700B2-4434-BF37-43C7-AB6A0A717FEC}"/>
                </a:ext>
              </a:extLst>
            </p:cNvPr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>
              <a:extLst>
                <a:ext uri="{FF2B5EF4-FFF2-40B4-BE49-F238E27FC236}">
                  <a16:creationId xmlns:a16="http://schemas.microsoft.com/office/drawing/2014/main" id="{8F0ED0ED-6826-8CCD-C041-32E4B256822D}"/>
                </a:ext>
              </a:extLst>
            </p:cNvPr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3">
            <a:extLst>
              <a:ext uri="{FF2B5EF4-FFF2-40B4-BE49-F238E27FC236}">
                <a16:creationId xmlns:a16="http://schemas.microsoft.com/office/drawing/2014/main" id="{FC9811C6-E0CB-C616-9869-57C0292F7700}"/>
              </a:ext>
            </a:extLst>
          </p:cNvPr>
          <p:cNvSpPr/>
          <p:nvPr/>
        </p:nvSpPr>
        <p:spPr>
          <a:xfrm>
            <a:off x="2436563" y="40479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>
            <a:extLst>
              <a:ext uri="{FF2B5EF4-FFF2-40B4-BE49-F238E27FC236}">
                <a16:creationId xmlns:a16="http://schemas.microsoft.com/office/drawing/2014/main" id="{BFE99D11-0094-8B32-30E8-13335EF34416}"/>
              </a:ext>
            </a:extLst>
          </p:cNvPr>
          <p:cNvSpPr/>
          <p:nvPr/>
        </p:nvSpPr>
        <p:spPr>
          <a:xfrm>
            <a:off x="8456150" y="18267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83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D2-116F-DB1F-8D77-D2EECE5D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Some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191A-799E-3FED-3165-4D1E2D5E4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2400" b="1" dirty="0"/>
              <a:t>Vocabulary</a:t>
            </a:r>
            <a:r>
              <a:rPr lang="en-HK" sz="2400" dirty="0"/>
              <a:t>: The set of types, i.e. all possible tokens, recognised by the model (including &lt;UNK&gt;)</a:t>
            </a:r>
          </a:p>
          <a:p>
            <a:r>
              <a:rPr lang="en-HK" sz="2400" b="1" dirty="0" err="1"/>
              <a:t>Subword</a:t>
            </a:r>
            <a:r>
              <a:rPr lang="en-HK" sz="2400" dirty="0"/>
              <a:t>: A kind of token that can go below the level of a word, i.e. a part of a word (but not multiple words)</a:t>
            </a:r>
          </a:p>
          <a:p>
            <a:pPr lvl="1"/>
            <a:r>
              <a:rPr lang="en-HK" sz="2400" dirty="0"/>
              <a:t>Approximates </a:t>
            </a:r>
            <a:r>
              <a:rPr lang="en-HK" sz="2400" b="1" dirty="0"/>
              <a:t>morphemes</a:t>
            </a:r>
          </a:p>
          <a:p>
            <a:endParaRPr lang="en-HK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615BDC-4F39-338C-BAEF-EC55CEDDC5F8}"/>
              </a:ext>
            </a:extLst>
          </p:cNvPr>
          <p:cNvSpPr/>
          <p:nvPr/>
        </p:nvSpPr>
        <p:spPr>
          <a:xfrm>
            <a:off x="1127563" y="2003714"/>
            <a:ext cx="557546" cy="341070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EC19DC-6133-5E5C-C978-CECDBD1BC036}"/>
              </a:ext>
            </a:extLst>
          </p:cNvPr>
          <p:cNvSpPr/>
          <p:nvPr/>
        </p:nvSpPr>
        <p:spPr>
          <a:xfrm>
            <a:off x="1685110" y="2003713"/>
            <a:ext cx="731520" cy="341071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2562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08C9-29CC-EEEB-FF05-9841C425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 (BPE)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275F2E-DC2A-3AA8-79F9-CC64FA73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152475"/>
            <a:ext cx="4192563" cy="3416400"/>
          </a:xfrm>
        </p:spPr>
        <p:txBody>
          <a:bodyPr/>
          <a:lstStyle/>
          <a:p>
            <a:r>
              <a:rPr lang="en-HK" sz="2400" dirty="0"/>
              <a:t>The most basic algorithm for </a:t>
            </a:r>
            <a:r>
              <a:rPr lang="en-HK" sz="2400" dirty="0" err="1"/>
              <a:t>subword</a:t>
            </a:r>
            <a:r>
              <a:rPr lang="en-HK" sz="2400" dirty="0"/>
              <a:t> tokenisation</a:t>
            </a:r>
          </a:p>
          <a:p>
            <a:r>
              <a:rPr lang="en-HK" sz="2400" dirty="0"/>
              <a:t>Many advanced algorithms build on BPE</a:t>
            </a:r>
          </a:p>
          <a:p>
            <a:r>
              <a:rPr lang="en-HK" sz="2400" dirty="0"/>
              <a:t>Used in OpenAI’s GPT models!</a:t>
            </a:r>
          </a:p>
        </p:txBody>
      </p:sp>
      <p:pic>
        <p:nvPicPr>
          <p:cNvPr id="4098" name="Picture 2" descr="The human genome's vocabulary as proposed by the DNA language model GROVER  | bioRxiv">
            <a:extLst>
              <a:ext uri="{FF2B5EF4-FFF2-40B4-BE49-F238E27FC236}">
                <a16:creationId xmlns:a16="http://schemas.microsoft.com/office/drawing/2014/main" id="{B73C4462-D027-990C-066B-D41ED2369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69"/>
          <a:stretch/>
        </p:blipFill>
        <p:spPr bwMode="auto">
          <a:xfrm>
            <a:off x="5344304" y="1201924"/>
            <a:ext cx="2787325" cy="33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16A395-FB84-DEC9-0CD4-1622BA5EE658}"/>
              </a:ext>
            </a:extLst>
          </p:cNvPr>
          <p:cNvSpPr txBox="1"/>
          <p:nvPr/>
        </p:nvSpPr>
        <p:spPr>
          <a:xfrm>
            <a:off x="5344304" y="468174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chemeClr val="tx1"/>
                </a:solidFill>
              </a:rPr>
              <a:t>Even biologists are using it!</a:t>
            </a:r>
          </a:p>
        </p:txBody>
      </p:sp>
    </p:spTree>
    <p:extLst>
      <p:ext uri="{BB962C8B-B14F-4D97-AF65-F5344CB8AC3E}">
        <p14:creationId xmlns:p14="http://schemas.microsoft.com/office/powerpoint/2010/main" val="392405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>
          <a:extLst>
            <a:ext uri="{FF2B5EF4-FFF2-40B4-BE49-F238E27FC236}">
              <a16:creationId xmlns:a16="http://schemas.microsoft.com/office/drawing/2014/main" id="{E9FDBCC0-5B0B-6E25-7840-58ED9C78B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3">
            <a:extLst>
              <a:ext uri="{FF2B5EF4-FFF2-40B4-BE49-F238E27FC236}">
                <a16:creationId xmlns:a16="http://schemas.microsoft.com/office/drawing/2014/main" id="{FB41C07D-5727-B8A4-1B57-FA55BBEE7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836" y="1451113"/>
            <a:ext cx="4118700" cy="178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course</a:t>
            </a:r>
            <a:endParaRPr dirty="0"/>
          </a:p>
        </p:txBody>
      </p:sp>
      <p:sp>
        <p:nvSpPr>
          <p:cNvPr id="891" name="Google Shape;891;p43">
            <a:extLst>
              <a:ext uri="{FF2B5EF4-FFF2-40B4-BE49-F238E27FC236}">
                <a16:creationId xmlns:a16="http://schemas.microsoft.com/office/drawing/2014/main" id="{BFAD5161-3F8B-7ECE-351A-6CB2F379559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21346" y="2038650"/>
            <a:ext cx="1937958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grpSp>
        <p:nvGrpSpPr>
          <p:cNvPr id="893" name="Google Shape;893;p43">
            <a:extLst>
              <a:ext uri="{FF2B5EF4-FFF2-40B4-BE49-F238E27FC236}">
                <a16:creationId xmlns:a16="http://schemas.microsoft.com/office/drawing/2014/main" id="{9E2E44B2-DD9D-AE8D-8EA9-9C55C133EA8E}"/>
              </a:ext>
            </a:extLst>
          </p:cNvPr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894" name="Google Shape;894;p43">
              <a:extLst>
                <a:ext uri="{FF2B5EF4-FFF2-40B4-BE49-F238E27FC236}">
                  <a16:creationId xmlns:a16="http://schemas.microsoft.com/office/drawing/2014/main" id="{EB9AFF66-7CD9-580A-0CF0-2ED84521A6FC}"/>
                </a:ext>
              </a:extLst>
            </p:cNvPr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>
              <a:extLst>
                <a:ext uri="{FF2B5EF4-FFF2-40B4-BE49-F238E27FC236}">
                  <a16:creationId xmlns:a16="http://schemas.microsoft.com/office/drawing/2014/main" id="{DA2A2C10-F319-D49C-A946-1DF4A2857F78}"/>
                </a:ext>
              </a:extLst>
            </p:cNvPr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>
              <a:extLst>
                <a:ext uri="{FF2B5EF4-FFF2-40B4-BE49-F238E27FC236}">
                  <a16:creationId xmlns:a16="http://schemas.microsoft.com/office/drawing/2014/main" id="{B1BA8302-EC95-8536-55BA-0D4F7C670317}"/>
                </a:ext>
              </a:extLst>
            </p:cNvPr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>
              <a:extLst>
                <a:ext uri="{FF2B5EF4-FFF2-40B4-BE49-F238E27FC236}">
                  <a16:creationId xmlns:a16="http://schemas.microsoft.com/office/drawing/2014/main" id="{F53D703E-9F19-0574-BF46-DB2CB2BF3A39}"/>
                </a:ext>
              </a:extLst>
            </p:cNvPr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>
              <a:extLst>
                <a:ext uri="{FF2B5EF4-FFF2-40B4-BE49-F238E27FC236}">
                  <a16:creationId xmlns:a16="http://schemas.microsoft.com/office/drawing/2014/main" id="{D5226529-4488-0BDF-D3F0-DB3F5E8DA768}"/>
                </a:ext>
              </a:extLst>
            </p:cNvPr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>
              <a:extLst>
                <a:ext uri="{FF2B5EF4-FFF2-40B4-BE49-F238E27FC236}">
                  <a16:creationId xmlns:a16="http://schemas.microsoft.com/office/drawing/2014/main" id="{2654C229-21DA-C9EC-EB70-3317B811B4FA}"/>
                </a:ext>
              </a:extLst>
            </p:cNvPr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>
              <a:extLst>
                <a:ext uri="{FF2B5EF4-FFF2-40B4-BE49-F238E27FC236}">
                  <a16:creationId xmlns:a16="http://schemas.microsoft.com/office/drawing/2014/main" id="{7278FE6A-6D7B-74FC-032E-63EC4C83ED8B}"/>
                </a:ext>
              </a:extLst>
            </p:cNvPr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>
              <a:extLst>
                <a:ext uri="{FF2B5EF4-FFF2-40B4-BE49-F238E27FC236}">
                  <a16:creationId xmlns:a16="http://schemas.microsoft.com/office/drawing/2014/main" id="{2F8D9C9A-43DB-342E-D910-3A0ADB6FCA92}"/>
                </a:ext>
              </a:extLst>
            </p:cNvPr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>
              <a:extLst>
                <a:ext uri="{FF2B5EF4-FFF2-40B4-BE49-F238E27FC236}">
                  <a16:creationId xmlns:a16="http://schemas.microsoft.com/office/drawing/2014/main" id="{59AC4EE3-C6CA-6C91-F01B-C1BAAEFBB4BA}"/>
                </a:ext>
              </a:extLst>
            </p:cNvPr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>
              <a:extLst>
                <a:ext uri="{FF2B5EF4-FFF2-40B4-BE49-F238E27FC236}">
                  <a16:creationId xmlns:a16="http://schemas.microsoft.com/office/drawing/2014/main" id="{C8132540-E870-82C6-A737-8C6F117C1A2D}"/>
                </a:ext>
              </a:extLst>
            </p:cNvPr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>
              <a:extLst>
                <a:ext uri="{FF2B5EF4-FFF2-40B4-BE49-F238E27FC236}">
                  <a16:creationId xmlns:a16="http://schemas.microsoft.com/office/drawing/2014/main" id="{58F52388-4CBF-DE30-53CC-6963986D4CFE}"/>
                </a:ext>
              </a:extLst>
            </p:cNvPr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>
              <a:extLst>
                <a:ext uri="{FF2B5EF4-FFF2-40B4-BE49-F238E27FC236}">
                  <a16:creationId xmlns:a16="http://schemas.microsoft.com/office/drawing/2014/main" id="{9EB3FC8B-F5B5-63C3-F6AF-BA62A92388E1}"/>
                </a:ext>
              </a:extLst>
            </p:cNvPr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>
              <a:extLst>
                <a:ext uri="{FF2B5EF4-FFF2-40B4-BE49-F238E27FC236}">
                  <a16:creationId xmlns:a16="http://schemas.microsoft.com/office/drawing/2014/main" id="{AF73D6E7-8607-9F95-C212-577867915335}"/>
                </a:ext>
              </a:extLst>
            </p:cNvPr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>
              <a:extLst>
                <a:ext uri="{FF2B5EF4-FFF2-40B4-BE49-F238E27FC236}">
                  <a16:creationId xmlns:a16="http://schemas.microsoft.com/office/drawing/2014/main" id="{40CC8283-2997-2D86-474B-371A4346BCC4}"/>
                </a:ext>
              </a:extLst>
            </p:cNvPr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>
              <a:extLst>
                <a:ext uri="{FF2B5EF4-FFF2-40B4-BE49-F238E27FC236}">
                  <a16:creationId xmlns:a16="http://schemas.microsoft.com/office/drawing/2014/main" id="{2825EBD9-8CDB-F023-F03F-BCE179921D66}"/>
                </a:ext>
              </a:extLst>
            </p:cNvPr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>
              <a:extLst>
                <a:ext uri="{FF2B5EF4-FFF2-40B4-BE49-F238E27FC236}">
                  <a16:creationId xmlns:a16="http://schemas.microsoft.com/office/drawing/2014/main" id="{1374B13E-DCF3-1CDE-B32A-7AA8D0AC879E}"/>
                </a:ext>
              </a:extLst>
            </p:cNvPr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>
              <a:extLst>
                <a:ext uri="{FF2B5EF4-FFF2-40B4-BE49-F238E27FC236}">
                  <a16:creationId xmlns:a16="http://schemas.microsoft.com/office/drawing/2014/main" id="{AB3FC960-95AD-5716-9F90-AEB2376808AE}"/>
                </a:ext>
              </a:extLst>
            </p:cNvPr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>
              <a:extLst>
                <a:ext uri="{FF2B5EF4-FFF2-40B4-BE49-F238E27FC236}">
                  <a16:creationId xmlns:a16="http://schemas.microsoft.com/office/drawing/2014/main" id="{65E42E62-B759-D350-C91D-C4EEED939653}"/>
                </a:ext>
              </a:extLst>
            </p:cNvPr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3">
            <a:extLst>
              <a:ext uri="{FF2B5EF4-FFF2-40B4-BE49-F238E27FC236}">
                <a16:creationId xmlns:a16="http://schemas.microsoft.com/office/drawing/2014/main" id="{F7B5B7A6-F519-CBC1-98AA-C693A018A86F}"/>
              </a:ext>
            </a:extLst>
          </p:cNvPr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913" name="Google Shape;913;p43">
              <a:extLst>
                <a:ext uri="{FF2B5EF4-FFF2-40B4-BE49-F238E27FC236}">
                  <a16:creationId xmlns:a16="http://schemas.microsoft.com/office/drawing/2014/main" id="{63F7B65A-9AAF-5C7B-E856-E8EE49D6246B}"/>
                </a:ext>
              </a:extLst>
            </p:cNvPr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>
              <a:extLst>
                <a:ext uri="{FF2B5EF4-FFF2-40B4-BE49-F238E27FC236}">
                  <a16:creationId xmlns:a16="http://schemas.microsoft.com/office/drawing/2014/main" id="{E5CE74AF-AEE3-C89C-6664-732663A433E3}"/>
                </a:ext>
              </a:extLst>
            </p:cNvPr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>
              <a:extLst>
                <a:ext uri="{FF2B5EF4-FFF2-40B4-BE49-F238E27FC236}">
                  <a16:creationId xmlns:a16="http://schemas.microsoft.com/office/drawing/2014/main" id="{29F75873-4667-22D2-88C6-BBBCCDA39CD0}"/>
                </a:ext>
              </a:extLst>
            </p:cNvPr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>
              <a:extLst>
                <a:ext uri="{FF2B5EF4-FFF2-40B4-BE49-F238E27FC236}">
                  <a16:creationId xmlns:a16="http://schemas.microsoft.com/office/drawing/2014/main" id="{1C3EE098-76CE-18ED-8A7B-52DB7A57A080}"/>
                </a:ext>
              </a:extLst>
            </p:cNvPr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>
              <a:extLst>
                <a:ext uri="{FF2B5EF4-FFF2-40B4-BE49-F238E27FC236}">
                  <a16:creationId xmlns:a16="http://schemas.microsoft.com/office/drawing/2014/main" id="{D3C44BF7-438C-BCCE-65AD-0B44AFFFD4E5}"/>
                </a:ext>
              </a:extLst>
            </p:cNvPr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>
              <a:extLst>
                <a:ext uri="{FF2B5EF4-FFF2-40B4-BE49-F238E27FC236}">
                  <a16:creationId xmlns:a16="http://schemas.microsoft.com/office/drawing/2014/main" id="{220457D6-15C3-D8CD-42D0-0BC4495B69A4}"/>
                </a:ext>
              </a:extLst>
            </p:cNvPr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>
              <a:extLst>
                <a:ext uri="{FF2B5EF4-FFF2-40B4-BE49-F238E27FC236}">
                  <a16:creationId xmlns:a16="http://schemas.microsoft.com/office/drawing/2014/main" id="{C9E19326-6254-A490-C90A-6ECB683EE59C}"/>
                </a:ext>
              </a:extLst>
            </p:cNvPr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>
              <a:extLst>
                <a:ext uri="{FF2B5EF4-FFF2-40B4-BE49-F238E27FC236}">
                  <a16:creationId xmlns:a16="http://schemas.microsoft.com/office/drawing/2014/main" id="{D8C94B8F-2D00-8A47-F42E-1D5789B356E1}"/>
                </a:ext>
              </a:extLst>
            </p:cNvPr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>
              <a:extLst>
                <a:ext uri="{FF2B5EF4-FFF2-40B4-BE49-F238E27FC236}">
                  <a16:creationId xmlns:a16="http://schemas.microsoft.com/office/drawing/2014/main" id="{51C10FE1-8F63-B82C-CE3C-B32B59E89593}"/>
                </a:ext>
              </a:extLst>
            </p:cNvPr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>
              <a:extLst>
                <a:ext uri="{FF2B5EF4-FFF2-40B4-BE49-F238E27FC236}">
                  <a16:creationId xmlns:a16="http://schemas.microsoft.com/office/drawing/2014/main" id="{A75E06DF-8041-CBDE-8E31-0C470E5A9AD4}"/>
                </a:ext>
              </a:extLst>
            </p:cNvPr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>
              <a:extLst>
                <a:ext uri="{FF2B5EF4-FFF2-40B4-BE49-F238E27FC236}">
                  <a16:creationId xmlns:a16="http://schemas.microsoft.com/office/drawing/2014/main" id="{E1398E28-CD92-04D6-1C23-D1E5A289BEEF}"/>
                </a:ext>
              </a:extLst>
            </p:cNvPr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>
              <a:extLst>
                <a:ext uri="{FF2B5EF4-FFF2-40B4-BE49-F238E27FC236}">
                  <a16:creationId xmlns:a16="http://schemas.microsoft.com/office/drawing/2014/main" id="{129BA468-18BC-C8EB-71EF-3F4B32BE90E5}"/>
                </a:ext>
              </a:extLst>
            </p:cNvPr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>
              <a:extLst>
                <a:ext uri="{FF2B5EF4-FFF2-40B4-BE49-F238E27FC236}">
                  <a16:creationId xmlns:a16="http://schemas.microsoft.com/office/drawing/2014/main" id="{9FF534B5-83D5-86FA-E97C-22C8A0E8CC5F}"/>
                </a:ext>
              </a:extLst>
            </p:cNvPr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>
              <a:extLst>
                <a:ext uri="{FF2B5EF4-FFF2-40B4-BE49-F238E27FC236}">
                  <a16:creationId xmlns:a16="http://schemas.microsoft.com/office/drawing/2014/main" id="{E5D3BA4D-FBCA-85DE-7380-CF10CE1073BF}"/>
                </a:ext>
              </a:extLst>
            </p:cNvPr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>
              <a:extLst>
                <a:ext uri="{FF2B5EF4-FFF2-40B4-BE49-F238E27FC236}">
                  <a16:creationId xmlns:a16="http://schemas.microsoft.com/office/drawing/2014/main" id="{B4A7A7CF-06E5-016B-ABA8-38F0A5DADCA8}"/>
                </a:ext>
              </a:extLst>
            </p:cNvPr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>
              <a:extLst>
                <a:ext uri="{FF2B5EF4-FFF2-40B4-BE49-F238E27FC236}">
                  <a16:creationId xmlns:a16="http://schemas.microsoft.com/office/drawing/2014/main" id="{6A89C8A6-6AD2-1160-3F1F-6B19A9EC3C39}"/>
                </a:ext>
              </a:extLst>
            </p:cNvPr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>
              <a:extLst>
                <a:ext uri="{FF2B5EF4-FFF2-40B4-BE49-F238E27FC236}">
                  <a16:creationId xmlns:a16="http://schemas.microsoft.com/office/drawing/2014/main" id="{56521FD0-636A-4451-08CF-98B8AAD92916}"/>
                </a:ext>
              </a:extLst>
            </p:cNvPr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>
              <a:extLst>
                <a:ext uri="{FF2B5EF4-FFF2-40B4-BE49-F238E27FC236}">
                  <a16:creationId xmlns:a16="http://schemas.microsoft.com/office/drawing/2014/main" id="{18D23EF3-A7B6-7B06-D05A-8F8137D5FCD1}"/>
                </a:ext>
              </a:extLst>
            </p:cNvPr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3">
            <a:extLst>
              <a:ext uri="{FF2B5EF4-FFF2-40B4-BE49-F238E27FC236}">
                <a16:creationId xmlns:a16="http://schemas.microsoft.com/office/drawing/2014/main" id="{451CBF8D-476C-BEDF-499E-F6ABB6B9E685}"/>
              </a:ext>
            </a:extLst>
          </p:cNvPr>
          <p:cNvSpPr/>
          <p:nvPr/>
        </p:nvSpPr>
        <p:spPr>
          <a:xfrm>
            <a:off x="2436563" y="40479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>
            <a:extLst>
              <a:ext uri="{FF2B5EF4-FFF2-40B4-BE49-F238E27FC236}">
                <a16:creationId xmlns:a16="http://schemas.microsoft.com/office/drawing/2014/main" id="{8C7E8332-76D1-3CEB-A4B8-7FF2B6D5BB09}"/>
              </a:ext>
            </a:extLst>
          </p:cNvPr>
          <p:cNvSpPr/>
          <p:nvPr/>
        </p:nvSpPr>
        <p:spPr>
          <a:xfrm>
            <a:off x="8456150" y="18267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9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83728-0344-2686-7AFE-4AC8A9B9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AAA2-F335-36F4-6D7B-4BD16587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 (BPE)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D244-3912-F4D1-614B-A85811D4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80" y="1015314"/>
            <a:ext cx="5858791" cy="11605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27000" indent="0">
              <a:buNone/>
            </a:pPr>
            <a:r>
              <a:rPr lang="en-HK" sz="2000" dirty="0"/>
              <a:t>Inputs:</a:t>
            </a:r>
          </a:p>
          <a:p>
            <a:pPr marL="584200" lvl="1" indent="0">
              <a:buNone/>
            </a:pPr>
            <a:r>
              <a:rPr lang="en-HK" sz="2000" i="1" dirty="0"/>
              <a:t>Data</a:t>
            </a:r>
            <a:r>
              <a:rPr lang="en-HK" sz="2000" dirty="0"/>
              <a:t>: Texts for training</a:t>
            </a:r>
          </a:p>
          <a:p>
            <a:pPr marL="584200" lvl="1" indent="0">
              <a:buNone/>
            </a:pPr>
            <a:r>
              <a:rPr lang="en-HK" sz="2000" i="1" dirty="0"/>
              <a:t>Hyperparameters</a:t>
            </a:r>
            <a:r>
              <a:rPr lang="en-HK" sz="2000" dirty="0"/>
              <a:t>: A desired vocabulary size </a:t>
            </a:r>
            <a:r>
              <a:rPr lang="en-HK" sz="2000" i="1" dirty="0"/>
              <a:t>V</a:t>
            </a:r>
            <a:endParaRPr lang="en-HK" sz="2000" i="1" dirty="0">
              <a:latin typeface="Blackadder ITC" panose="04020505051007020D02" pitchFamily="82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9EB757F-B6CD-7BFB-2770-FFE034F75DA1}"/>
              </a:ext>
            </a:extLst>
          </p:cNvPr>
          <p:cNvSpPr txBox="1">
            <a:spLocks/>
          </p:cNvSpPr>
          <p:nvPr/>
        </p:nvSpPr>
        <p:spPr>
          <a:xfrm>
            <a:off x="3774763" y="2242027"/>
            <a:ext cx="5108933" cy="1208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27000" indent="0">
              <a:buFont typeface="Barlow"/>
              <a:buNone/>
            </a:pPr>
            <a:r>
              <a:rPr lang="en-HK" sz="2000" dirty="0"/>
              <a:t>Outputs:</a:t>
            </a:r>
          </a:p>
          <a:p>
            <a:pPr marL="584200" lvl="1" indent="0">
              <a:buFont typeface="Barlow"/>
              <a:buNone/>
            </a:pPr>
            <a:r>
              <a:rPr lang="en-HK" sz="2000" dirty="0"/>
              <a:t>A final vocabulary of </a:t>
            </a:r>
            <a:r>
              <a:rPr lang="en-HK" sz="2000" dirty="0" err="1"/>
              <a:t>subword</a:t>
            </a:r>
            <a:r>
              <a:rPr lang="en-HK" sz="2000" dirty="0"/>
              <a:t> types</a:t>
            </a:r>
          </a:p>
          <a:p>
            <a:pPr marL="584200" lvl="1" indent="0">
              <a:buFont typeface="Barlow"/>
              <a:buNone/>
            </a:pP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HK" altLang="zh-TW" sz="2000" dirty="0"/>
              <a:t>text tokenised using the vocabulary</a:t>
            </a:r>
            <a:endParaRPr lang="en-HK" sz="2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39BB93-B494-8736-13F4-4F747763413C}"/>
              </a:ext>
            </a:extLst>
          </p:cNvPr>
          <p:cNvSpPr txBox="1">
            <a:spLocks/>
          </p:cNvSpPr>
          <p:nvPr/>
        </p:nvSpPr>
        <p:spPr>
          <a:xfrm>
            <a:off x="525275" y="3516848"/>
            <a:ext cx="7951805" cy="15564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27000" indent="0">
              <a:buFont typeface="Barlow"/>
              <a:buNone/>
            </a:pPr>
            <a:r>
              <a:rPr lang="en-HK" sz="2000" dirty="0"/>
              <a:t>Process (general idea):</a:t>
            </a:r>
          </a:p>
          <a:p>
            <a:pPr marL="584200" lvl="1" indent="0">
              <a:buFont typeface="Barlow"/>
              <a:buNone/>
            </a:pPr>
            <a:r>
              <a:rPr lang="en-US" sz="2000" dirty="0"/>
              <a:t>Start with the smallest possible </a:t>
            </a:r>
            <a:r>
              <a:rPr lang="en-US" sz="2000" dirty="0" err="1"/>
              <a:t>subwords</a:t>
            </a:r>
            <a:r>
              <a:rPr lang="en-US" sz="2000" dirty="0"/>
              <a:t> (i.e. single characters)</a:t>
            </a:r>
          </a:p>
          <a:p>
            <a:pPr marL="584200" lvl="1" indent="0">
              <a:buFont typeface="Barlow"/>
              <a:buNone/>
            </a:pPr>
            <a:r>
              <a:rPr lang="en-US" altLang="zh-TW" sz="2000" dirty="0"/>
              <a:t>Successively merge the most common </a:t>
            </a:r>
            <a:r>
              <a:rPr lang="en-US" altLang="zh-TW" sz="2000" dirty="0" err="1"/>
              <a:t>subword</a:t>
            </a:r>
            <a:r>
              <a:rPr lang="en-US" altLang="zh-TW" sz="2000" dirty="0"/>
              <a:t> sequence into a new </a:t>
            </a:r>
            <a:r>
              <a:rPr lang="en-US" altLang="zh-TW" sz="2000" dirty="0" err="1"/>
              <a:t>subword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929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207A5-EEAF-5C80-670C-9CE2FF3E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2F8B-E0A4-C314-FD63-48A0B1C1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98756-A627-FF62-429C-70A7B191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81" y="1015315"/>
            <a:ext cx="8085294" cy="572701"/>
          </a:xfrm>
        </p:spPr>
        <p:txBody>
          <a:bodyPr/>
          <a:lstStyle/>
          <a:p>
            <a:pPr marL="127000" indent="0">
              <a:buNone/>
            </a:pPr>
            <a:r>
              <a:rPr lang="en-HK" sz="2000" dirty="0"/>
              <a:t>Input corpus: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D6135-81DB-4359-49B5-365E8735CC51}"/>
              </a:ext>
            </a:extLst>
          </p:cNvPr>
          <p:cNvSpPr txBox="1"/>
          <p:nvPr/>
        </p:nvSpPr>
        <p:spPr>
          <a:xfrm>
            <a:off x="2351315" y="1127270"/>
            <a:ext cx="60219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["The sink stinks.", "Sit in the egg.",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"The tinker hikes.", "The hiker kisses the stinking sink."]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1DE835-C9CC-E417-8AE2-AADFFB22D0A4}"/>
              </a:ext>
            </a:extLst>
          </p:cNvPr>
          <p:cNvSpPr txBox="1">
            <a:spLocks/>
          </p:cNvSpPr>
          <p:nvPr/>
        </p:nvSpPr>
        <p:spPr>
          <a:xfrm>
            <a:off x="594976" y="1588016"/>
            <a:ext cx="8085294" cy="332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584200" indent="-457200">
              <a:buFont typeface="+mj-lt"/>
              <a:buAutoNum type="arabicPeriod"/>
            </a:pPr>
            <a:r>
              <a:rPr lang="en-HK" sz="2000" dirty="0"/>
              <a:t>Initial steps: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Preprocess by splitting the corpus by word boundaries &amp; normalising</a:t>
            </a:r>
          </a:p>
          <a:p>
            <a:pPr marL="1041400" lvl="1" indent="-457200">
              <a:buFont typeface="+mj-lt"/>
              <a:buAutoNum type="alphaLcParenR"/>
            </a:pPr>
            <a:endParaRPr lang="en-HK" sz="1800" dirty="0"/>
          </a:p>
          <a:p>
            <a:pPr marL="1041400" lvl="1" indent="-457200">
              <a:buFont typeface="+mj-lt"/>
              <a:buAutoNum type="alphaLcParenR"/>
            </a:pPr>
            <a:endParaRPr lang="en-HK" sz="1800" dirty="0"/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Get the initial tokenisation by splitting the text into tokens of single characters</a:t>
            </a:r>
          </a:p>
          <a:p>
            <a:pPr marL="584200" lvl="1" indent="0">
              <a:buNone/>
            </a:pPr>
            <a:r>
              <a:rPr lang="en-HK" sz="1800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C102F-D363-1849-ABBA-A8BF7F372926}"/>
              </a:ext>
            </a:extLst>
          </p:cNvPr>
          <p:cNvSpPr txBox="1"/>
          <p:nvPr/>
        </p:nvSpPr>
        <p:spPr>
          <a:xfrm>
            <a:off x="1561011" y="2326726"/>
            <a:ext cx="728114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the#sink#stinks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#.',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sit#in#the#egg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#.',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the#tinker#hikes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#.',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the#hiker#kisses#the#stinking#sink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#.']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138D2-0580-48CF-2D91-FD897DFA7091}"/>
              </a:ext>
            </a:extLst>
          </p:cNvPr>
          <p:cNvSpPr txBox="1"/>
          <p:nvPr/>
        </p:nvSpPr>
        <p:spPr>
          <a:xfrm>
            <a:off x="1561011" y="3651131"/>
            <a:ext cx="728114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s i n k # s t i n k s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 i t # i n # t h e # e g g # . 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t i n k e r # h i k e s # . 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h i k e r # k i s s e s # t h e # s t i n k i n g # s i n k # .</a:t>
            </a:r>
            <a:endParaRPr lang="en-H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E4FF-ECB8-B8F2-045C-6BFE128D2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5C5A-B402-34DE-C8BA-77A21613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7619CD-E760-B64E-F154-CA316AC16C3A}"/>
              </a:ext>
            </a:extLst>
          </p:cNvPr>
          <p:cNvSpPr txBox="1">
            <a:spLocks/>
          </p:cNvSpPr>
          <p:nvPr/>
        </p:nvSpPr>
        <p:spPr>
          <a:xfrm>
            <a:off x="594976" y="1588016"/>
            <a:ext cx="8085294" cy="332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584200" indent="-457200">
              <a:buFont typeface="+mj-lt"/>
              <a:buAutoNum type="arabicPeriod"/>
            </a:pPr>
            <a:r>
              <a:rPr lang="en-HK" sz="2000" dirty="0"/>
              <a:t>Initial steps:</a:t>
            </a:r>
          </a:p>
          <a:p>
            <a:pPr marL="1041400" lvl="1" indent="-457200">
              <a:buFont typeface="+mj-lt"/>
              <a:buAutoNum type="alphaLcParenR" startAt="3"/>
            </a:pPr>
            <a:r>
              <a:rPr lang="en-HK" sz="1800" dirty="0"/>
              <a:t>Get the vocabulary from the initial tokenisation</a:t>
            </a:r>
          </a:p>
          <a:p>
            <a:pPr marL="584200" lvl="1" indent="0">
              <a:buNone/>
            </a:pPr>
            <a:endParaRPr lang="en-HK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090F8-A7E6-110B-22C6-C7F126D9128A}"/>
              </a:ext>
            </a:extLst>
          </p:cNvPr>
          <p:cNvSpPr txBox="1"/>
          <p:nvPr/>
        </p:nvSpPr>
        <p:spPr>
          <a:xfrm>
            <a:off x="1561011" y="2275303"/>
            <a:ext cx="514458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{'.', 'e', 'g', 'h',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'k', 'n', 'r', 's', 't'}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3981E2-2A16-7ABB-052F-44E033389697}"/>
              </a:ext>
            </a:extLst>
          </p:cNvPr>
          <p:cNvSpPr txBox="1">
            <a:spLocks/>
          </p:cNvSpPr>
          <p:nvPr/>
        </p:nvSpPr>
        <p:spPr>
          <a:xfrm>
            <a:off x="575381" y="1015315"/>
            <a:ext cx="808529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27000" indent="0">
              <a:buFont typeface="Barlow"/>
              <a:buNone/>
            </a:pPr>
            <a:r>
              <a:rPr lang="en-HK" sz="2000"/>
              <a:t>Input corpus: </a:t>
            </a:r>
            <a:endParaRPr lang="en-H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CF90C-3FB5-B9DE-D094-CAD42C8E9162}"/>
              </a:ext>
            </a:extLst>
          </p:cNvPr>
          <p:cNvSpPr txBox="1"/>
          <p:nvPr/>
        </p:nvSpPr>
        <p:spPr>
          <a:xfrm>
            <a:off x="2351315" y="1127270"/>
            <a:ext cx="60219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["The sink stinks.", "Sit in the egg.",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"The tinker hikes.", "The hiker kisses the stinking sink."]</a:t>
            </a:r>
            <a:endParaRPr lang="en-H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1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9C0E-0118-29ED-A1FC-C5C52F32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73BC-3921-E75D-02F9-9945C8D11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4200" indent="-457200">
              <a:buFont typeface="+mj-lt"/>
              <a:buAutoNum type="arabicPeriod" startAt="2"/>
            </a:pPr>
            <a:r>
              <a:rPr lang="en-HK" sz="2000" dirty="0"/>
              <a:t>Training steps</a:t>
            </a:r>
            <a:br>
              <a:rPr lang="en-HK" sz="2000" dirty="0"/>
            </a:br>
            <a:r>
              <a:rPr lang="en-HK" sz="2000" dirty="0"/>
              <a:t>Repeat until the vocabulary has size </a:t>
            </a:r>
            <a:r>
              <a:rPr lang="en-HK" sz="2000" i="1" dirty="0"/>
              <a:t>V</a:t>
            </a:r>
            <a:r>
              <a:rPr lang="en-HK" sz="2000" dirty="0"/>
              <a:t>: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Count all the bigrams that appear in the text with the initial tokenisation, and get the top bigram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US" sz="1800" dirty="0"/>
              <a:t>Merge all instances of the bigram in the tokenized text</a:t>
            </a:r>
            <a:endParaRPr lang="en-HK" sz="1800" dirty="0"/>
          </a:p>
          <a:p>
            <a:pPr marL="1041400" lvl="1" indent="-457200">
              <a:buFont typeface="+mj-lt"/>
              <a:buAutoNum type="alphaLcParenR"/>
            </a:pPr>
            <a:r>
              <a:rPr lang="en-US" sz="1800" dirty="0"/>
              <a:t>Add the newly merged </a:t>
            </a:r>
            <a:r>
              <a:rPr lang="en-US" sz="1800" dirty="0" err="1"/>
              <a:t>subword</a:t>
            </a:r>
            <a:r>
              <a:rPr lang="en-US" sz="1800" dirty="0"/>
              <a:t> token into the vocabulary</a:t>
            </a:r>
            <a:endParaRPr lang="en-HK" sz="1800" dirty="0"/>
          </a:p>
          <a:p>
            <a:pPr marL="127000" indent="0">
              <a:buNone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3261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8411A-0C81-B408-9727-75F0C09FF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C071-7503-C01B-816D-0D070347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876B7DA-7708-CD51-CF50-7D948CD4127F}"/>
              </a:ext>
            </a:extLst>
          </p:cNvPr>
          <p:cNvSpPr txBox="1">
            <a:spLocks/>
          </p:cNvSpPr>
          <p:nvPr/>
        </p:nvSpPr>
        <p:spPr>
          <a:xfrm>
            <a:off x="575380" y="1124285"/>
            <a:ext cx="8085294" cy="108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584200" indent="-457200">
              <a:buFont typeface="+mj-lt"/>
              <a:buAutoNum type="arabicPeriod" startAt="2"/>
            </a:pPr>
            <a:r>
              <a:rPr lang="en-HK" sz="2000" dirty="0"/>
              <a:t>Training steps (first iteration):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Count all the bigrams that appear in the text with the initial tokenisation, and get the top bigram</a:t>
            </a:r>
          </a:p>
          <a:p>
            <a:pPr marL="584200" lvl="1" indent="0">
              <a:buNone/>
            </a:pPr>
            <a:endParaRPr lang="en-HK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6DF90D-F52D-826E-8B45-A5FA0545E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99009"/>
              </p:ext>
            </p:extLst>
          </p:nvPr>
        </p:nvGraphicFramePr>
        <p:xfrm>
          <a:off x="2647406" y="2386277"/>
          <a:ext cx="24144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03">
                  <a:extLst>
                    <a:ext uri="{9D8B030D-6E8A-4147-A177-3AD203B41FA5}">
                      <a16:colId xmlns:a16="http://schemas.microsoft.com/office/drawing/2014/main" val="2416005076"/>
                    </a:ext>
                  </a:extLst>
                </a:gridCol>
                <a:gridCol w="741649">
                  <a:extLst>
                    <a:ext uri="{9D8B030D-6E8A-4147-A177-3AD203B41FA5}">
                      <a16:colId xmlns:a16="http://schemas.microsoft.com/office/drawing/2014/main" val="41926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/>
                        <a:t>Bigram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Freq.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('</a:t>
                      </a:r>
                      <a:r>
                        <a:rPr lang="en-HK" sz="1400" b="0" u="none" strike="noStrike" cap="none" dirty="0" err="1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i</a:t>
                      </a:r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', 'n')</a:t>
                      </a:r>
                      <a:endParaRPr lang="en-HK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1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('t', 'h')</a:t>
                      </a:r>
                      <a:endParaRPr lang="en-HK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9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('h', 'e')</a:t>
                      </a:r>
                      <a:endParaRPr lang="en-HK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('n', 'k')</a:t>
                      </a:r>
                      <a:endParaRPr lang="en-HK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9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48788"/>
                  </a:ext>
                </a:extLst>
              </a:tr>
            </a:tbl>
          </a:graphicData>
        </a:graphic>
      </p:graphicFrame>
      <p:sp>
        <p:nvSpPr>
          <p:cNvPr id="9" name="Star: 5 Points 8">
            <a:extLst>
              <a:ext uri="{FF2B5EF4-FFF2-40B4-BE49-F238E27FC236}">
                <a16:creationId xmlns:a16="http://schemas.microsoft.com/office/drawing/2014/main" id="{16460C56-1A9C-A414-48BE-60E268C14E2A}"/>
              </a:ext>
            </a:extLst>
          </p:cNvPr>
          <p:cNvSpPr/>
          <p:nvPr/>
        </p:nvSpPr>
        <p:spPr>
          <a:xfrm>
            <a:off x="2050869" y="2691453"/>
            <a:ext cx="470262" cy="470262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87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B945-A333-687F-F5BF-0ECE0C622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E756-0194-07D4-3AB0-73F9F87C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F866F99-4F69-0B35-939F-49BB2D4283C6}"/>
              </a:ext>
            </a:extLst>
          </p:cNvPr>
          <p:cNvSpPr txBox="1">
            <a:spLocks/>
          </p:cNvSpPr>
          <p:nvPr/>
        </p:nvSpPr>
        <p:spPr>
          <a:xfrm>
            <a:off x="575380" y="1124285"/>
            <a:ext cx="8085294" cy="73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584200" indent="-457200">
              <a:buFont typeface="+mj-lt"/>
              <a:buAutoNum type="arabicPeriod" startAt="2"/>
            </a:pPr>
            <a:r>
              <a:rPr lang="en-HK" sz="2000" dirty="0"/>
              <a:t>Training steps (first iteration):</a:t>
            </a:r>
          </a:p>
          <a:p>
            <a:pPr marL="1041400" lvl="1" indent="-457200">
              <a:buFont typeface="+mj-lt"/>
              <a:buAutoNum type="alphaLcParenR" startAt="2"/>
            </a:pPr>
            <a:r>
              <a:rPr lang="en-US" sz="1800" dirty="0"/>
              <a:t>Merge all instances of the bigram in the tokenized text</a:t>
            </a:r>
            <a:endParaRPr lang="en-H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16864-549A-3D41-E51A-9D18C05F314A}"/>
              </a:ext>
            </a:extLst>
          </p:cNvPr>
          <p:cNvSpPr txBox="1"/>
          <p:nvPr/>
        </p:nvSpPr>
        <p:spPr>
          <a:xfrm>
            <a:off x="1219200" y="1974598"/>
            <a:ext cx="734942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s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 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# s t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 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s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 i t #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 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# t h e # e g g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t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 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e r # h i k e s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h i k e r # k i s s e s # t h e # s t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 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 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g # s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 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# .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D6B369-99BA-EFBF-8BDD-BBA6D9DABF6E}"/>
              </a:ext>
            </a:extLst>
          </p:cNvPr>
          <p:cNvSpPr/>
          <p:nvPr/>
        </p:nvSpPr>
        <p:spPr>
          <a:xfrm>
            <a:off x="4675249" y="3159173"/>
            <a:ext cx="437322" cy="3710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771E-6C57-963D-0231-71A7BE168702}"/>
              </a:ext>
            </a:extLst>
          </p:cNvPr>
          <p:cNvSpPr txBox="1"/>
          <p:nvPr/>
        </p:nvSpPr>
        <p:spPr>
          <a:xfrm>
            <a:off x="1219200" y="3716760"/>
            <a:ext cx="734942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s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# s t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s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 i t #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# t h e # e g g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t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e r # h i k e s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h i k e r # k i s s e s # t h e # s t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g # s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# .</a:t>
            </a:r>
          </a:p>
        </p:txBody>
      </p:sp>
    </p:spTree>
    <p:extLst>
      <p:ext uri="{BB962C8B-B14F-4D97-AF65-F5344CB8AC3E}">
        <p14:creationId xmlns:p14="http://schemas.microsoft.com/office/powerpoint/2010/main" val="3840344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7F903-AD80-E528-1AEB-25E3E685B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A6BD-A9AB-B7AD-17D6-BF1699BD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E0DFD8-DB45-A3F7-62B5-774532AA17D6}"/>
              </a:ext>
            </a:extLst>
          </p:cNvPr>
          <p:cNvSpPr txBox="1">
            <a:spLocks/>
          </p:cNvSpPr>
          <p:nvPr/>
        </p:nvSpPr>
        <p:spPr>
          <a:xfrm>
            <a:off x="575380" y="1124285"/>
            <a:ext cx="8085294" cy="73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584200" indent="-457200">
              <a:buFont typeface="+mj-lt"/>
              <a:buAutoNum type="arabicPeriod" startAt="2"/>
            </a:pPr>
            <a:r>
              <a:rPr lang="en-HK" sz="2000" dirty="0"/>
              <a:t>Training steps (first iteration):</a:t>
            </a:r>
          </a:p>
          <a:p>
            <a:pPr marL="1041400" lvl="1" indent="-457200">
              <a:buFont typeface="+mj-lt"/>
              <a:buAutoNum type="alphaLcParenR" startAt="3"/>
            </a:pPr>
            <a:r>
              <a:rPr lang="en-US" sz="1800" dirty="0"/>
              <a:t>Add the newly merged </a:t>
            </a:r>
            <a:r>
              <a:rPr lang="en-US" sz="1800" dirty="0" err="1"/>
              <a:t>subword</a:t>
            </a:r>
            <a:r>
              <a:rPr lang="en-US" sz="1800" dirty="0"/>
              <a:t> token into the vocabulary.</a:t>
            </a:r>
            <a:endParaRPr lang="en-HK" sz="18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DBA664E-328A-D138-3F5E-B3449D4735F2}"/>
              </a:ext>
            </a:extLst>
          </p:cNvPr>
          <p:cNvSpPr/>
          <p:nvPr/>
        </p:nvSpPr>
        <p:spPr>
          <a:xfrm>
            <a:off x="3921270" y="2557027"/>
            <a:ext cx="437322" cy="3710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87A00-FD95-B89B-8D13-7A4A435F1734}"/>
              </a:ext>
            </a:extLst>
          </p:cNvPr>
          <p:cNvSpPr txBox="1"/>
          <p:nvPr/>
        </p:nvSpPr>
        <p:spPr>
          <a:xfrm>
            <a:off x="1567637" y="2048886"/>
            <a:ext cx="608549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{'.', 'e', 'g', 'h',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'k', 'n', 'r', 's', 't'}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2B92E-81B2-1E1B-E723-836D28FD63DE}"/>
              </a:ext>
            </a:extLst>
          </p:cNvPr>
          <p:cNvSpPr txBox="1"/>
          <p:nvPr/>
        </p:nvSpPr>
        <p:spPr>
          <a:xfrm>
            <a:off x="1567636" y="3068138"/>
            <a:ext cx="608549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{'.', 'e', 'g', 'h',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'k', 'n', 'r', 's', 't', </a:t>
            </a:r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'in'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34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CA48C-FFF6-D214-6AA4-9C0619F8D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2645-B3C3-51FD-0756-B13DAC9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E4037B-6402-FBB0-C61F-70E5F9E368D0}"/>
              </a:ext>
            </a:extLst>
          </p:cNvPr>
          <p:cNvSpPr txBox="1">
            <a:spLocks/>
          </p:cNvSpPr>
          <p:nvPr/>
        </p:nvSpPr>
        <p:spPr>
          <a:xfrm>
            <a:off x="575380" y="1124285"/>
            <a:ext cx="8085294" cy="108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584200" indent="-457200">
              <a:buFont typeface="+mj-lt"/>
              <a:buAutoNum type="arabicPeriod" startAt="2"/>
            </a:pPr>
            <a:r>
              <a:rPr lang="en-HK" sz="2000" dirty="0"/>
              <a:t>Training steps (second iteration):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Count all the bigrams that appear in the text with the initial tokenisation, and get the top bigram</a:t>
            </a:r>
          </a:p>
          <a:p>
            <a:pPr marL="584200" lvl="1" indent="0">
              <a:buNone/>
            </a:pPr>
            <a:endParaRPr lang="en-HK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4A6A55-5C9F-D5F3-BEBA-2BBAAC601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89064"/>
              </p:ext>
            </p:extLst>
          </p:nvPr>
        </p:nvGraphicFramePr>
        <p:xfrm>
          <a:off x="2647406" y="2386277"/>
          <a:ext cx="24144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03">
                  <a:extLst>
                    <a:ext uri="{9D8B030D-6E8A-4147-A177-3AD203B41FA5}">
                      <a16:colId xmlns:a16="http://schemas.microsoft.com/office/drawing/2014/main" val="2416005076"/>
                    </a:ext>
                  </a:extLst>
                </a:gridCol>
                <a:gridCol w="741649">
                  <a:extLst>
                    <a:ext uri="{9D8B030D-6E8A-4147-A177-3AD203B41FA5}">
                      <a16:colId xmlns:a16="http://schemas.microsoft.com/office/drawing/2014/main" val="41926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/>
                        <a:t>Bigram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Freq.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('t', 'h')</a:t>
                      </a:r>
                      <a:endParaRPr lang="en-HK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9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('h', 'e')</a:t>
                      </a:r>
                      <a:endParaRPr lang="en-HK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('in', 'k')</a:t>
                      </a:r>
                      <a:endParaRPr lang="en-HK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9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HK" sz="1400" b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('t', 'in')</a:t>
                      </a:r>
                      <a:endParaRPr lang="en-HK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5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48788"/>
                  </a:ext>
                </a:extLst>
              </a:tr>
            </a:tbl>
          </a:graphicData>
        </a:graphic>
      </p:graphicFrame>
      <p:sp>
        <p:nvSpPr>
          <p:cNvPr id="9" name="Star: 5 Points 8">
            <a:extLst>
              <a:ext uri="{FF2B5EF4-FFF2-40B4-BE49-F238E27FC236}">
                <a16:creationId xmlns:a16="http://schemas.microsoft.com/office/drawing/2014/main" id="{1DE89241-EF11-A295-8D3C-2A6BC3A282D5}"/>
              </a:ext>
            </a:extLst>
          </p:cNvPr>
          <p:cNvSpPr/>
          <p:nvPr/>
        </p:nvSpPr>
        <p:spPr>
          <a:xfrm>
            <a:off x="2050869" y="2691453"/>
            <a:ext cx="470262" cy="470262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942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6DB78-9EE0-1EF0-91FD-13A804C8B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C64E-F117-1438-7530-DFD47D59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96BE4C-01D8-0366-3B6E-6FF26D24F28F}"/>
              </a:ext>
            </a:extLst>
          </p:cNvPr>
          <p:cNvSpPr txBox="1">
            <a:spLocks/>
          </p:cNvSpPr>
          <p:nvPr/>
        </p:nvSpPr>
        <p:spPr>
          <a:xfrm>
            <a:off x="575380" y="1124285"/>
            <a:ext cx="8085294" cy="73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584200" indent="-457200">
              <a:buFont typeface="+mj-lt"/>
              <a:buAutoNum type="arabicPeriod" startAt="2"/>
            </a:pPr>
            <a:r>
              <a:rPr lang="en-HK" sz="2000" dirty="0"/>
              <a:t>Training steps (second iteration):</a:t>
            </a:r>
          </a:p>
          <a:p>
            <a:pPr marL="1041400" lvl="1" indent="-457200">
              <a:buFont typeface="+mj-lt"/>
              <a:buAutoNum type="alphaLcParenR" startAt="2"/>
            </a:pPr>
            <a:r>
              <a:rPr lang="en-US" sz="1800" dirty="0"/>
              <a:t>Merge all instances of the bigram in the tokenized text</a:t>
            </a:r>
            <a:endParaRPr lang="en-HK" sz="18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848786F-5834-B8DC-57C8-A6EBD15BBD75}"/>
              </a:ext>
            </a:extLst>
          </p:cNvPr>
          <p:cNvSpPr/>
          <p:nvPr/>
        </p:nvSpPr>
        <p:spPr>
          <a:xfrm>
            <a:off x="4675249" y="3159173"/>
            <a:ext cx="437322" cy="3710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5AE74-CD47-DAD3-30FC-F639659C25C0}"/>
              </a:ext>
            </a:extLst>
          </p:cNvPr>
          <p:cNvSpPr txBox="1"/>
          <p:nvPr/>
        </p:nvSpPr>
        <p:spPr>
          <a:xfrm>
            <a:off x="1219200" y="2033498"/>
            <a:ext cx="734942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 h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 # s in k # s t in k s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 i t # in #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 h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 # e g g # .</a:t>
            </a:r>
          </a:p>
          <a:p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 h 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 # t in k e r # h i k e s # .</a:t>
            </a:r>
          </a:p>
          <a:p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 h 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 # h i k e r # k i s s e s #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 h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 # s t in k in g # s in k #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4E0D8-F9D5-264C-7BC8-78013BAA0E3D}"/>
              </a:ext>
            </a:extLst>
          </p:cNvPr>
          <p:cNvSpPr txBox="1"/>
          <p:nvPr/>
        </p:nvSpPr>
        <p:spPr>
          <a:xfrm>
            <a:off x="1219200" y="3701802"/>
            <a:ext cx="734942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 # s in k # s t in k s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 i t # in #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 # e g g # .</a:t>
            </a:r>
          </a:p>
          <a:p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th 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 # t in k e r # h i k e s # .</a:t>
            </a:r>
          </a:p>
          <a:p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th 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 # h i k e r # k i s s e s # </a:t>
            </a:r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 # s t in k in g # s in k # .</a:t>
            </a:r>
          </a:p>
        </p:txBody>
      </p:sp>
    </p:spTree>
    <p:extLst>
      <p:ext uri="{BB962C8B-B14F-4D97-AF65-F5344CB8AC3E}">
        <p14:creationId xmlns:p14="http://schemas.microsoft.com/office/powerpoint/2010/main" val="340959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6F3C2-6D26-9D79-E3CD-CD868910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5BFB-5796-C393-7B62-AF1675A2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0" y="307865"/>
            <a:ext cx="7901700" cy="572700"/>
          </a:xfrm>
        </p:spPr>
        <p:txBody>
          <a:bodyPr/>
          <a:lstStyle/>
          <a:p>
            <a:r>
              <a:rPr lang="en-HK" dirty="0"/>
              <a:t>Byte-pair encoding: Sample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19AABB8-990C-4B3D-3190-ADDA48AE0DCB}"/>
              </a:ext>
            </a:extLst>
          </p:cNvPr>
          <p:cNvSpPr txBox="1">
            <a:spLocks/>
          </p:cNvSpPr>
          <p:nvPr/>
        </p:nvSpPr>
        <p:spPr>
          <a:xfrm>
            <a:off x="575380" y="1124285"/>
            <a:ext cx="8085294" cy="73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584200" indent="-457200">
              <a:buFont typeface="+mj-lt"/>
              <a:buAutoNum type="arabicPeriod" startAt="2"/>
            </a:pPr>
            <a:r>
              <a:rPr lang="en-HK" sz="2000" dirty="0"/>
              <a:t>Training steps (second iteration):</a:t>
            </a:r>
          </a:p>
          <a:p>
            <a:pPr marL="1041400" lvl="1" indent="-457200">
              <a:buFont typeface="+mj-lt"/>
              <a:buAutoNum type="alphaLcParenR" startAt="3"/>
            </a:pPr>
            <a:r>
              <a:rPr lang="en-US" sz="1800" dirty="0"/>
              <a:t>Add the newly merged </a:t>
            </a:r>
            <a:r>
              <a:rPr lang="en-US" sz="1800" dirty="0" err="1"/>
              <a:t>subword</a:t>
            </a:r>
            <a:r>
              <a:rPr lang="en-US" sz="1800" dirty="0"/>
              <a:t> token into the vocabulary.</a:t>
            </a:r>
            <a:endParaRPr lang="en-HK" sz="18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DD68AC7-D1C7-B0C8-7DCF-4619ACDEA91F}"/>
              </a:ext>
            </a:extLst>
          </p:cNvPr>
          <p:cNvSpPr/>
          <p:nvPr/>
        </p:nvSpPr>
        <p:spPr>
          <a:xfrm>
            <a:off x="3921270" y="2557027"/>
            <a:ext cx="437322" cy="3710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C6951-0569-0F98-4984-8B9E05046D90}"/>
              </a:ext>
            </a:extLst>
          </p:cNvPr>
          <p:cNvSpPr txBox="1"/>
          <p:nvPr/>
        </p:nvSpPr>
        <p:spPr>
          <a:xfrm>
            <a:off x="1567637" y="2048886"/>
            <a:ext cx="608549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{'.', 'e', 'g', 'h',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'k', 'n', 'r', 's', 't', </a:t>
            </a:r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'in'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5DCE6-E0AD-772E-A5BB-2C3A89BBC297}"/>
              </a:ext>
            </a:extLst>
          </p:cNvPr>
          <p:cNvSpPr txBox="1"/>
          <p:nvPr/>
        </p:nvSpPr>
        <p:spPr>
          <a:xfrm>
            <a:off x="1567636" y="3068138"/>
            <a:ext cx="608549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{'.', 'e', 'g', 'h',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'k', 'n', 'r', 's', 't', </a:t>
            </a:r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'in', </a:t>
            </a:r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09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E29C-EBFF-D933-A965-73F3F967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322" y="445025"/>
            <a:ext cx="6561478" cy="572700"/>
          </a:xfrm>
        </p:spPr>
        <p:txBody>
          <a:bodyPr/>
          <a:lstStyle/>
          <a:p>
            <a:r>
              <a:rPr lang="en-HK" dirty="0"/>
              <a:t>After this class, you will be able to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893E-0B7A-DA41-0E99-810A2580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543877"/>
            <a:ext cx="7901700" cy="302499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HK" sz="2000" b="1" dirty="0"/>
              <a:t>Describe </a:t>
            </a:r>
            <a:r>
              <a:rPr lang="en-HK" sz="2000" dirty="0"/>
              <a:t>mechanisms behind classic statistical models</a:t>
            </a:r>
            <a:r>
              <a:rPr lang="en-HK" sz="2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en-HK" sz="14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(</a:t>
            </a:r>
            <a:r>
              <a:rPr lang="en-HK" sz="1400" i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memory-based learning, </a:t>
            </a:r>
            <a:r>
              <a:rPr lang="en-HK" sz="1400" i="1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na</a:t>
            </a:r>
            <a:r>
              <a:rPr lang="en-US" sz="1400" i="1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ïve</a:t>
            </a:r>
            <a:r>
              <a:rPr lang="en-US" sz="1400" i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Bayes, </a:t>
            </a:r>
            <a:r>
              <a:rPr lang="en-HK" sz="1400" i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conditional random fields</a:t>
            </a:r>
            <a:r>
              <a:rPr lang="en-HK" sz="14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)  </a:t>
            </a:r>
            <a:r>
              <a:rPr lang="en-HK" sz="2000" dirty="0"/>
              <a:t>and modern neural models </a:t>
            </a:r>
            <a:r>
              <a:rPr lang="en-HK" sz="14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(</a:t>
            </a:r>
            <a:r>
              <a:rPr lang="en-HK" sz="1400" i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feed-forward neural networks, recurrent neural networks, transformers</a:t>
            </a:r>
            <a:r>
              <a:rPr lang="en-HK" sz="14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HK" sz="2000" b="1" dirty="0"/>
              <a:t>Implement</a:t>
            </a:r>
            <a:r>
              <a:rPr lang="en-HK" sz="2000" dirty="0"/>
              <a:t> computational models in scikit-learn and </a:t>
            </a:r>
            <a:r>
              <a:rPr lang="en-HK" sz="2000" dirty="0" err="1"/>
              <a:t>Keras</a:t>
            </a:r>
            <a:endParaRPr lang="en-HK" sz="2000" dirty="0"/>
          </a:p>
          <a:p>
            <a:pPr>
              <a:spcBef>
                <a:spcPts val="600"/>
              </a:spcBef>
            </a:pPr>
            <a:r>
              <a:rPr lang="en-HK" sz="2000" b="1" dirty="0"/>
              <a:t>Apply</a:t>
            </a:r>
            <a:r>
              <a:rPr lang="en-HK" sz="2000" dirty="0"/>
              <a:t> computational linguistic models to solve problems in a field of your choice</a:t>
            </a:r>
            <a:r>
              <a:rPr lang="en-HK" sz="2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en-HK" sz="1400" i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(e.g. theoretical linguistics, language teaching, digital humanities…)</a:t>
            </a:r>
            <a:endParaRPr lang="en-HK" sz="1600" i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HK" sz="2000" b="1" dirty="0"/>
              <a:t>Examine</a:t>
            </a:r>
            <a:r>
              <a:rPr lang="en-HK" sz="2000" dirty="0"/>
              <a:t> the implications of modern language technology on language teaching, linguistic theory, &amp; American &amp; global society more generally</a:t>
            </a:r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5B7E425B-CBFB-0C17-EDDB-47294961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140" y="574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EAB-CB44-00E7-6541-5DF48E15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Main training loop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AF1DE-267C-0ECC-24B3-50A2F074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689" y="1890526"/>
            <a:ext cx="5942985" cy="162991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27000" indent="0">
              <a:lnSpc>
                <a:spcPts val="1425"/>
              </a:lnSpc>
              <a:spcAft>
                <a:spcPts val="1000"/>
              </a:spcAft>
              <a:buNone/>
            </a:pPr>
            <a:r>
              <a:rPr lang="en-HK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HK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(vocab) </a:t>
            </a:r>
            <a:r>
              <a:rPr lang="en-HK" sz="14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V:</a:t>
            </a:r>
          </a:p>
          <a:p>
            <a:pPr marL="127000" indent="0">
              <a:lnSpc>
                <a:spcPts val="1425"/>
              </a:lnSpc>
              <a:spcAft>
                <a:spcPts val="1000"/>
              </a:spcAft>
              <a:buNone/>
            </a:pPr>
            <a:r>
              <a:rPr lang="en-HK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bigrams = 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count_bigrams_in_corpus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corpus_tokenized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7000" indent="0">
              <a:lnSpc>
                <a:spcPts val="1425"/>
              </a:lnSpc>
              <a:spcAft>
                <a:spcPts val="1000"/>
              </a:spcAft>
              <a:buNone/>
            </a:pP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top_bigram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bigrams.most_common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HK" sz="1400" b="0" dirty="0">
                <a:solidFill>
                  <a:srgbClr val="57D18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HK" sz="1400" b="0" dirty="0">
                <a:solidFill>
                  <a:srgbClr val="57D18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27000" indent="0">
              <a:lnSpc>
                <a:spcPts val="1425"/>
              </a:lnSpc>
              <a:spcAft>
                <a:spcPts val="1000"/>
              </a:spcAft>
              <a:buNone/>
            </a:pPr>
            <a:r>
              <a:rPr lang="en-HK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merge_bigram_in_corpus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corpus_tokenized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top_bigram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7000" indent="0">
              <a:lnSpc>
                <a:spcPts val="1425"/>
              </a:lnSpc>
              <a:spcAft>
                <a:spcPts val="1000"/>
              </a:spcAft>
              <a:buNone/>
            </a:pP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vocab.add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top_bigram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HK" sz="1400" b="0" dirty="0">
                <a:solidFill>
                  <a:srgbClr val="57D18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HK" sz="14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top_bigram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HK" sz="1400" b="0" dirty="0">
                <a:solidFill>
                  <a:srgbClr val="57D18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HK" sz="14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70D9D-7C6D-7310-F764-B106E04F5B08}"/>
              </a:ext>
            </a:extLst>
          </p:cNvPr>
          <p:cNvSpPr/>
          <p:nvPr/>
        </p:nvSpPr>
        <p:spPr>
          <a:xfrm>
            <a:off x="6531429" y="2188026"/>
            <a:ext cx="1991371" cy="3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a) Count bigrams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937D63-68C1-54B4-3389-6BCD7F648773}"/>
              </a:ext>
            </a:extLst>
          </p:cNvPr>
          <p:cNvSpPr/>
          <p:nvPr/>
        </p:nvSpPr>
        <p:spPr>
          <a:xfrm>
            <a:off x="6533605" y="2505888"/>
            <a:ext cx="1991371" cy="3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a) Get top bigram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BAF35-BEB6-4A34-5B29-4276F2C23E28}"/>
              </a:ext>
            </a:extLst>
          </p:cNvPr>
          <p:cNvSpPr/>
          <p:nvPr/>
        </p:nvSpPr>
        <p:spPr>
          <a:xfrm>
            <a:off x="6531429" y="2806335"/>
            <a:ext cx="1991371" cy="3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b) Merge</a:t>
            </a:r>
            <a:r>
              <a:rPr lang="zh-TW" altLang="en-US" dirty="0"/>
              <a:t> </a:t>
            </a:r>
            <a:r>
              <a:rPr lang="en-HK" altLang="zh-TW" dirty="0"/>
              <a:t>top</a:t>
            </a:r>
            <a:r>
              <a:rPr lang="zh-TW" altLang="en-US" dirty="0"/>
              <a:t> </a:t>
            </a:r>
            <a:r>
              <a:rPr lang="en-HK" altLang="zh-TW" dirty="0"/>
              <a:t>bigram</a:t>
            </a:r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8B8BD-F489-1E59-921C-79CA3B39B906}"/>
              </a:ext>
            </a:extLst>
          </p:cNvPr>
          <p:cNvSpPr/>
          <p:nvPr/>
        </p:nvSpPr>
        <p:spPr>
          <a:xfrm>
            <a:off x="6535784" y="3126375"/>
            <a:ext cx="1991371" cy="3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c) Update vocabulary</a:t>
            </a:r>
          </a:p>
        </p:txBody>
      </p:sp>
    </p:spTree>
    <p:extLst>
      <p:ext uri="{BB962C8B-B14F-4D97-AF65-F5344CB8AC3E}">
        <p14:creationId xmlns:p14="http://schemas.microsoft.com/office/powerpoint/2010/main" val="18941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8F7D-CAF3-DE0A-4E24-EBF78087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Final product (for </a:t>
            </a:r>
            <a:r>
              <a:rPr lang="en-HK" i="1" dirty="0"/>
              <a:t>V</a:t>
            </a:r>
            <a:r>
              <a:rPr lang="en-HK" dirty="0"/>
              <a:t> = 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87DB8-14EB-2976-AC51-35EBCD59A6B6}"/>
              </a:ext>
            </a:extLst>
          </p:cNvPr>
          <p:cNvSpPr txBox="1"/>
          <p:nvPr/>
        </p:nvSpPr>
        <p:spPr>
          <a:xfrm>
            <a:off x="768626" y="1482062"/>
            <a:ext cx="734942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the # sink # stink s # 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t # in # the # e 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# 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the #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tink</a:t>
            </a:r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er #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hik</a:t>
            </a:r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e s # 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the #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hik</a:t>
            </a:r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er # k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e s # the # stink in g # sink #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C22C1-D1F8-ACB2-4FB9-B3D137031429}"/>
              </a:ext>
            </a:extLst>
          </p:cNvPr>
          <p:cNvSpPr txBox="1"/>
          <p:nvPr/>
        </p:nvSpPr>
        <p:spPr>
          <a:xfrm>
            <a:off x="768626" y="2824138"/>
            <a:ext cx="734942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{'sink', 'ink', 'stink', 'h', '.',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'g', 'the', 'r', 'hi', 's', 'in', 't', 'er', 'e',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'n',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tink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'k',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hik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346112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7A53-7AF7-72FE-B6D0-F78389B8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445025"/>
            <a:ext cx="7901700" cy="707450"/>
          </a:xfrm>
        </p:spPr>
        <p:txBody>
          <a:bodyPr/>
          <a:lstStyle/>
          <a:p>
            <a:r>
              <a:rPr lang="en-HK" dirty="0"/>
              <a:t>Tokenizing a new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37E4-CE06-9187-EFDE-84CD85368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318591"/>
            <a:ext cx="7901700" cy="1577009"/>
          </a:xfrm>
        </p:spPr>
        <p:txBody>
          <a:bodyPr/>
          <a:lstStyle/>
          <a:p>
            <a:r>
              <a:rPr lang="en-HK" sz="2000" dirty="0"/>
              <a:t>Idea: Complete all the merges in the same order as during training!</a:t>
            </a:r>
          </a:p>
          <a:p>
            <a:r>
              <a:rPr lang="en-HK" sz="2000" dirty="0"/>
              <a:t>This means that during the initial tokenisation process, we must </a:t>
            </a:r>
            <a:r>
              <a:rPr lang="en-HK" sz="2000" b="1" dirty="0"/>
              <a:t>save</a:t>
            </a:r>
            <a:r>
              <a:rPr lang="en-HK" sz="2000" dirty="0"/>
              <a:t> which bigrams were merged at each step</a:t>
            </a:r>
          </a:p>
        </p:txBody>
      </p:sp>
    </p:spTree>
    <p:extLst>
      <p:ext uri="{BB962C8B-B14F-4D97-AF65-F5344CB8AC3E}">
        <p14:creationId xmlns:p14="http://schemas.microsoft.com/office/powerpoint/2010/main" val="3468168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3815A-ADD3-1968-C6F3-69AA00B40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00EE-E14D-E64C-840A-67A7E040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445025"/>
            <a:ext cx="7901700" cy="707450"/>
          </a:xfrm>
        </p:spPr>
        <p:txBody>
          <a:bodyPr/>
          <a:lstStyle/>
          <a:p>
            <a:r>
              <a:rPr lang="en-HK" dirty="0"/>
              <a:t>Tokenizing a new text: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A7F9-7BA2-B95A-F148-10EA7A4C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318591"/>
            <a:ext cx="7901700" cy="3021496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HK" sz="2000" dirty="0"/>
              <a:t>Initial steps: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Preprocess by splitting the corpus by word boundaries &amp; normalising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Get the initial tokenisation by splitting the text into tokens of single characters</a:t>
            </a:r>
          </a:p>
          <a:p>
            <a:pPr marL="584200" indent="-457200">
              <a:buFont typeface="+mj-lt"/>
              <a:buAutoNum type="arabicPeriod"/>
            </a:pPr>
            <a:r>
              <a:rPr lang="en-HK" sz="2100" dirty="0"/>
              <a:t>Tokenising:</a:t>
            </a:r>
            <a:br>
              <a:rPr lang="en-HK" sz="2100" dirty="0"/>
            </a:br>
            <a:r>
              <a:rPr lang="en-HK" sz="2000" dirty="0"/>
              <a:t>For each bigram merged during training,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2000" dirty="0"/>
              <a:t>Merge the bigram in the new text.</a:t>
            </a:r>
          </a:p>
          <a:p>
            <a:pPr marL="584200" indent="-457200">
              <a:buFont typeface="+mj-lt"/>
              <a:buAutoNum type="arabicPeriod"/>
            </a:pPr>
            <a:endParaRPr lang="en-HK" sz="2100" dirty="0"/>
          </a:p>
          <a:p>
            <a:pPr marL="1041400" lvl="1" indent="-457200">
              <a:buFont typeface="+mj-lt"/>
              <a:buAutoNum type="alphaLcParenR"/>
            </a:pP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2920654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45E8-B59E-EC23-1812-19FAA6F4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0CC4-2D02-160C-DEFE-8357B739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445025"/>
            <a:ext cx="7901700" cy="707450"/>
          </a:xfrm>
        </p:spPr>
        <p:txBody>
          <a:bodyPr/>
          <a:lstStyle/>
          <a:p>
            <a:r>
              <a:rPr lang="en-HK" dirty="0"/>
              <a:t>Tokenizing a new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CF94B-6622-DCD0-B70E-E72DE1EA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50" y="1775792"/>
            <a:ext cx="7901700" cy="1789043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HK" sz="2000" dirty="0"/>
              <a:t>Initial steps: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Preprocess by splitting the corpus by word boundaries &amp; normalising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1800" dirty="0"/>
              <a:t>Get the initial tokenisation by splitting the text into tokens of single characters</a:t>
            </a:r>
            <a:endParaRPr lang="en-HK" sz="2100" dirty="0"/>
          </a:p>
          <a:p>
            <a:pPr marL="1041400" lvl="1" indent="-457200">
              <a:buFont typeface="+mj-lt"/>
              <a:buAutoNum type="alphaLcParenR"/>
            </a:pPr>
            <a:endParaRPr lang="en-HK" sz="2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91BC397-124D-7A9A-AE90-E36B6F0543EB}"/>
              </a:ext>
            </a:extLst>
          </p:cNvPr>
          <p:cNvSpPr txBox="1">
            <a:spLocks/>
          </p:cNvSpPr>
          <p:nvPr/>
        </p:nvSpPr>
        <p:spPr>
          <a:xfrm>
            <a:off x="621100" y="1152475"/>
            <a:ext cx="808529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27000" indent="0">
              <a:buFont typeface="Barlow"/>
              <a:buNone/>
            </a:pPr>
            <a:r>
              <a:rPr lang="en-HK" sz="2000" dirty="0"/>
              <a:t>Input corpus: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24CEA-343F-6E74-B61D-42764CF9B9B6}"/>
              </a:ext>
            </a:extLst>
          </p:cNvPr>
          <p:cNvSpPr txBox="1"/>
          <p:nvPr/>
        </p:nvSpPr>
        <p:spPr>
          <a:xfrm>
            <a:off x="2397034" y="1264430"/>
            <a:ext cx="6021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["The sinks are stinky.", "He kisses the egg."]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652D5-B013-D9D7-F5D3-56644999B60C}"/>
              </a:ext>
            </a:extLst>
          </p:cNvPr>
          <p:cNvSpPr txBox="1"/>
          <p:nvPr/>
        </p:nvSpPr>
        <p:spPr>
          <a:xfrm>
            <a:off x="786895" y="3615451"/>
            <a:ext cx="60219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s i n k s # a r e # s t i n k y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 e # k i s s e s # t h e # e g g # .</a:t>
            </a:r>
          </a:p>
        </p:txBody>
      </p:sp>
    </p:spTree>
    <p:extLst>
      <p:ext uri="{BB962C8B-B14F-4D97-AF65-F5344CB8AC3E}">
        <p14:creationId xmlns:p14="http://schemas.microsoft.com/office/powerpoint/2010/main" val="16842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DA3A9-AF3E-88F6-8B8F-A61773D28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C0AF-28B1-0650-D88F-9E3FFDC1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445025"/>
            <a:ext cx="7901700" cy="707450"/>
          </a:xfrm>
        </p:spPr>
        <p:txBody>
          <a:bodyPr/>
          <a:lstStyle/>
          <a:p>
            <a:r>
              <a:rPr lang="en-HK" dirty="0"/>
              <a:t>Tokenizing a new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F31D8-D205-ABA9-7765-43A929B4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193774"/>
            <a:ext cx="7901700" cy="1133060"/>
          </a:xfrm>
        </p:spPr>
        <p:txBody>
          <a:bodyPr/>
          <a:lstStyle/>
          <a:p>
            <a:pPr marL="584200" indent="-457200">
              <a:buFont typeface="+mj-lt"/>
              <a:buAutoNum type="arabicPeriod" startAt="2"/>
            </a:pPr>
            <a:r>
              <a:rPr lang="en-HK" sz="2100" dirty="0"/>
              <a:t>Tokenising:</a:t>
            </a:r>
            <a:br>
              <a:rPr lang="en-HK" sz="2100" dirty="0"/>
            </a:br>
            <a:r>
              <a:rPr lang="en-HK" sz="2000" dirty="0"/>
              <a:t>For each bigram merged during training,</a:t>
            </a:r>
          </a:p>
          <a:p>
            <a:pPr marL="1041400" lvl="1" indent="-457200">
              <a:buFont typeface="+mj-lt"/>
              <a:buAutoNum type="alphaLcParenR"/>
            </a:pPr>
            <a:r>
              <a:rPr lang="en-HK" sz="2000" dirty="0"/>
              <a:t>Merge the bigram in the new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F1ECF-FFE8-0D9C-37FC-5043CF2AFAB1}"/>
              </a:ext>
            </a:extLst>
          </p:cNvPr>
          <p:cNvSpPr txBox="1"/>
          <p:nvPr/>
        </p:nvSpPr>
        <p:spPr>
          <a:xfrm>
            <a:off x="1866949" y="2368133"/>
            <a:ext cx="445433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s i n k s # a r e # s t i n k y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 e # k i s s e s # t h e # e g g # 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ED83D01-3D03-59CC-01D8-43BBC2CCDB66}"/>
              </a:ext>
            </a:extLst>
          </p:cNvPr>
          <p:cNvSpPr/>
          <p:nvPr/>
        </p:nvSpPr>
        <p:spPr>
          <a:xfrm>
            <a:off x="3911900" y="2983021"/>
            <a:ext cx="364434" cy="298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1F1E7-E4A5-B462-4797-59DB01A2E315}"/>
              </a:ext>
            </a:extLst>
          </p:cNvPr>
          <p:cNvSpPr txBox="1"/>
          <p:nvPr/>
        </p:nvSpPr>
        <p:spPr>
          <a:xfrm>
            <a:off x="1866949" y="3372863"/>
            <a:ext cx="445433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h e # s </a:t>
            </a:r>
            <a:r>
              <a:rPr lang="pt-BR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s # a r e # s t </a:t>
            </a:r>
            <a:r>
              <a:rPr lang="pt-BR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k y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 e # k i s s e s # t h e # e g g #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B66EFE8-2705-798C-7DDB-570BF407F82A}"/>
              </a:ext>
            </a:extLst>
          </p:cNvPr>
          <p:cNvSpPr/>
          <p:nvPr/>
        </p:nvSpPr>
        <p:spPr>
          <a:xfrm>
            <a:off x="3911900" y="3987751"/>
            <a:ext cx="364434" cy="298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AD0DEA-7C06-DB32-B6A3-589F0B686B9A}"/>
              </a:ext>
            </a:extLst>
          </p:cNvPr>
          <p:cNvSpPr txBox="1"/>
          <p:nvPr/>
        </p:nvSpPr>
        <p:spPr>
          <a:xfrm>
            <a:off x="4276334" y="3912373"/>
            <a:ext cx="507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en-H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3B103-BDC3-62FF-0CD8-1426E3B79A43}"/>
              </a:ext>
            </a:extLst>
          </p:cNvPr>
          <p:cNvSpPr txBox="1"/>
          <p:nvPr/>
        </p:nvSpPr>
        <p:spPr>
          <a:xfrm>
            <a:off x="1842951" y="4347593"/>
            <a:ext cx="445433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# sink s # a r e # stink y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 e # k i s s e s # the # e g g # .</a:t>
            </a:r>
          </a:p>
        </p:txBody>
      </p:sp>
    </p:spTree>
    <p:extLst>
      <p:ext uri="{BB962C8B-B14F-4D97-AF65-F5344CB8AC3E}">
        <p14:creationId xmlns:p14="http://schemas.microsoft.com/office/powerpoint/2010/main" val="4072886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>
          <a:extLst>
            <a:ext uri="{FF2B5EF4-FFF2-40B4-BE49-F238E27FC236}">
              <a16:creationId xmlns:a16="http://schemas.microsoft.com/office/drawing/2014/main" id="{141018CC-24C1-9C3D-9C94-D6B0BBA3E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1">
            <a:extLst>
              <a:ext uri="{FF2B5EF4-FFF2-40B4-BE49-F238E27FC236}">
                <a16:creationId xmlns:a16="http://schemas.microsoft.com/office/drawing/2014/main" id="{AFCFF268-3A89-4115-CAE0-6C1033F9E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9500" y="1420650"/>
            <a:ext cx="43050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idea 2</a:t>
            </a:r>
            <a:endParaRPr dirty="0"/>
          </a:p>
        </p:txBody>
      </p:sp>
      <p:sp>
        <p:nvSpPr>
          <p:cNvPr id="854" name="Google Shape;854;p41">
            <a:extLst>
              <a:ext uri="{FF2B5EF4-FFF2-40B4-BE49-F238E27FC236}">
                <a16:creationId xmlns:a16="http://schemas.microsoft.com/office/drawing/2014/main" id="{87D011AE-7BE1-998F-2A76-26D8A18660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7989" y="2163750"/>
            <a:ext cx="5442821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can tokenise empirically by starting with the smallest possible units and combining the strongest combination of units each time.</a:t>
            </a:r>
            <a:endParaRPr sz="2400" dirty="0"/>
          </a:p>
        </p:txBody>
      </p:sp>
      <p:sp>
        <p:nvSpPr>
          <p:cNvPr id="855" name="Google Shape;855;p41">
            <a:extLst>
              <a:ext uri="{FF2B5EF4-FFF2-40B4-BE49-F238E27FC236}">
                <a16:creationId xmlns:a16="http://schemas.microsoft.com/office/drawing/2014/main" id="{BB6D1C8D-F907-AEDD-BB2E-0AA66C96AE06}"/>
              </a:ext>
            </a:extLst>
          </p:cNvPr>
          <p:cNvSpPr/>
          <p:nvPr/>
        </p:nvSpPr>
        <p:spPr>
          <a:xfrm>
            <a:off x="7671538" y="5395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1">
            <a:extLst>
              <a:ext uri="{FF2B5EF4-FFF2-40B4-BE49-F238E27FC236}">
                <a16:creationId xmlns:a16="http://schemas.microsoft.com/office/drawing/2014/main" id="{92B5481C-6206-4584-C037-553B0D90A6BB}"/>
              </a:ext>
            </a:extLst>
          </p:cNvPr>
          <p:cNvGrpSpPr/>
          <p:nvPr/>
        </p:nvGrpSpPr>
        <p:grpSpPr>
          <a:xfrm>
            <a:off x="8472573" y="3136912"/>
            <a:ext cx="471138" cy="470661"/>
            <a:chOff x="4079851" y="151677"/>
            <a:chExt cx="1014291" cy="1013263"/>
          </a:xfrm>
        </p:grpSpPr>
        <p:sp>
          <p:nvSpPr>
            <p:cNvPr id="857" name="Google Shape;857;p41">
              <a:extLst>
                <a:ext uri="{FF2B5EF4-FFF2-40B4-BE49-F238E27FC236}">
                  <a16:creationId xmlns:a16="http://schemas.microsoft.com/office/drawing/2014/main" id="{FC8F779C-41D5-B57E-FBB9-F4B5F58AB0A4}"/>
                </a:ext>
              </a:extLst>
            </p:cNvPr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>
              <a:extLst>
                <a:ext uri="{FF2B5EF4-FFF2-40B4-BE49-F238E27FC236}">
                  <a16:creationId xmlns:a16="http://schemas.microsoft.com/office/drawing/2014/main" id="{67EEE47F-CB76-79E8-17A1-BF98EDF4374F}"/>
                </a:ext>
              </a:extLst>
            </p:cNvPr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9050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>
              <a:extLst>
                <a:ext uri="{FF2B5EF4-FFF2-40B4-BE49-F238E27FC236}">
                  <a16:creationId xmlns:a16="http://schemas.microsoft.com/office/drawing/2014/main" id="{FC5DC6A2-28D2-091C-6C69-3EDE89EBC2DE}"/>
                </a:ext>
              </a:extLst>
            </p:cNvPr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1">
            <a:extLst>
              <a:ext uri="{FF2B5EF4-FFF2-40B4-BE49-F238E27FC236}">
                <a16:creationId xmlns:a16="http://schemas.microsoft.com/office/drawing/2014/main" id="{1AC933EE-1696-9C37-8C72-B1DCE85C7A1E}"/>
              </a:ext>
            </a:extLst>
          </p:cNvPr>
          <p:cNvGrpSpPr/>
          <p:nvPr/>
        </p:nvGrpSpPr>
        <p:grpSpPr>
          <a:xfrm>
            <a:off x="7310810" y="3492166"/>
            <a:ext cx="1344848" cy="1343486"/>
            <a:chOff x="4079851" y="151677"/>
            <a:chExt cx="1014291" cy="1013263"/>
          </a:xfrm>
        </p:grpSpPr>
        <p:sp>
          <p:nvSpPr>
            <p:cNvPr id="861" name="Google Shape;861;p41">
              <a:extLst>
                <a:ext uri="{FF2B5EF4-FFF2-40B4-BE49-F238E27FC236}">
                  <a16:creationId xmlns:a16="http://schemas.microsoft.com/office/drawing/2014/main" id="{F917E461-C654-2547-26FF-082F7D3677C7}"/>
                </a:ext>
              </a:extLst>
            </p:cNvPr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>
              <a:extLst>
                <a:ext uri="{FF2B5EF4-FFF2-40B4-BE49-F238E27FC236}">
                  <a16:creationId xmlns:a16="http://schemas.microsoft.com/office/drawing/2014/main" id="{D7D5C0CD-8418-9F02-7A42-902BCD47FFD8}"/>
                </a:ext>
              </a:extLst>
            </p:cNvPr>
            <p:cNvSpPr/>
            <p:nvPr/>
          </p:nvSpPr>
          <p:spPr>
            <a:xfrm>
              <a:off x="4323054" y="394357"/>
              <a:ext cx="527899" cy="527899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1">
            <a:extLst>
              <a:ext uri="{FF2B5EF4-FFF2-40B4-BE49-F238E27FC236}">
                <a16:creationId xmlns:a16="http://schemas.microsoft.com/office/drawing/2014/main" id="{C81D616E-52FC-3B4D-A065-EB5CAEBA05CE}"/>
              </a:ext>
            </a:extLst>
          </p:cNvPr>
          <p:cNvSpPr/>
          <p:nvPr/>
        </p:nvSpPr>
        <p:spPr>
          <a:xfrm>
            <a:off x="621088" y="37566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31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>
          <a:extLst>
            <a:ext uri="{FF2B5EF4-FFF2-40B4-BE49-F238E27FC236}">
              <a16:creationId xmlns:a16="http://schemas.microsoft.com/office/drawing/2014/main" id="{68A28F91-C174-1E8B-0179-440419DCE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3">
            <a:extLst>
              <a:ext uri="{FF2B5EF4-FFF2-40B4-BE49-F238E27FC236}">
                <a16:creationId xmlns:a16="http://schemas.microsoft.com/office/drawing/2014/main" id="{DA5610E2-DDE1-4F96-9B80-A4D9F4A5A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1298" y="1959725"/>
            <a:ext cx="411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Analysing output</a:t>
            </a:r>
            <a:endParaRPr dirty="0"/>
          </a:p>
        </p:txBody>
      </p:sp>
      <p:sp>
        <p:nvSpPr>
          <p:cNvPr id="891" name="Google Shape;891;p43">
            <a:extLst>
              <a:ext uri="{FF2B5EF4-FFF2-40B4-BE49-F238E27FC236}">
                <a16:creationId xmlns:a16="http://schemas.microsoft.com/office/drawing/2014/main" id="{472830FF-EDE6-D770-7FB8-4220898FEC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194855" y="1647710"/>
            <a:ext cx="2005748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92" name="Google Shape;892;p43">
            <a:extLst>
              <a:ext uri="{FF2B5EF4-FFF2-40B4-BE49-F238E27FC236}">
                <a16:creationId xmlns:a16="http://schemas.microsoft.com/office/drawing/2014/main" id="{25478D50-5E2F-E6F5-CB37-B71BF8149B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71298" y="3351071"/>
            <a:ext cx="40755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subword tokenisation help?</a:t>
            </a:r>
            <a:endParaRPr dirty="0"/>
          </a:p>
        </p:txBody>
      </p:sp>
      <p:grpSp>
        <p:nvGrpSpPr>
          <p:cNvPr id="893" name="Google Shape;893;p43">
            <a:extLst>
              <a:ext uri="{FF2B5EF4-FFF2-40B4-BE49-F238E27FC236}">
                <a16:creationId xmlns:a16="http://schemas.microsoft.com/office/drawing/2014/main" id="{61685F67-D3B4-DC27-AC8A-A6C20D6EECF4}"/>
              </a:ext>
            </a:extLst>
          </p:cNvPr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894" name="Google Shape;894;p43">
              <a:extLst>
                <a:ext uri="{FF2B5EF4-FFF2-40B4-BE49-F238E27FC236}">
                  <a16:creationId xmlns:a16="http://schemas.microsoft.com/office/drawing/2014/main" id="{2B442040-5A63-8C5D-1579-E24FC404B760}"/>
                </a:ext>
              </a:extLst>
            </p:cNvPr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>
              <a:extLst>
                <a:ext uri="{FF2B5EF4-FFF2-40B4-BE49-F238E27FC236}">
                  <a16:creationId xmlns:a16="http://schemas.microsoft.com/office/drawing/2014/main" id="{19C686B4-C2D2-D36B-0F90-742DC47D780C}"/>
                </a:ext>
              </a:extLst>
            </p:cNvPr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>
              <a:extLst>
                <a:ext uri="{FF2B5EF4-FFF2-40B4-BE49-F238E27FC236}">
                  <a16:creationId xmlns:a16="http://schemas.microsoft.com/office/drawing/2014/main" id="{C0A6D7DF-B18A-0C3C-816D-40AE5EC0FEF7}"/>
                </a:ext>
              </a:extLst>
            </p:cNvPr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>
              <a:extLst>
                <a:ext uri="{FF2B5EF4-FFF2-40B4-BE49-F238E27FC236}">
                  <a16:creationId xmlns:a16="http://schemas.microsoft.com/office/drawing/2014/main" id="{6FBBA013-FC43-E578-F103-0F41989AF5C8}"/>
                </a:ext>
              </a:extLst>
            </p:cNvPr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>
              <a:extLst>
                <a:ext uri="{FF2B5EF4-FFF2-40B4-BE49-F238E27FC236}">
                  <a16:creationId xmlns:a16="http://schemas.microsoft.com/office/drawing/2014/main" id="{49AD556D-6B66-3E6A-819D-73D0A457C2F4}"/>
                </a:ext>
              </a:extLst>
            </p:cNvPr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>
              <a:extLst>
                <a:ext uri="{FF2B5EF4-FFF2-40B4-BE49-F238E27FC236}">
                  <a16:creationId xmlns:a16="http://schemas.microsoft.com/office/drawing/2014/main" id="{64A46D43-6C9C-FFED-7546-C0CA8CD0A297}"/>
                </a:ext>
              </a:extLst>
            </p:cNvPr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>
              <a:extLst>
                <a:ext uri="{FF2B5EF4-FFF2-40B4-BE49-F238E27FC236}">
                  <a16:creationId xmlns:a16="http://schemas.microsoft.com/office/drawing/2014/main" id="{616DB64D-8DF2-0C31-7318-7120C4E6771D}"/>
                </a:ext>
              </a:extLst>
            </p:cNvPr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>
              <a:extLst>
                <a:ext uri="{FF2B5EF4-FFF2-40B4-BE49-F238E27FC236}">
                  <a16:creationId xmlns:a16="http://schemas.microsoft.com/office/drawing/2014/main" id="{8F4706E6-48E9-3C31-9553-4C8DB113A1C5}"/>
                </a:ext>
              </a:extLst>
            </p:cNvPr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>
              <a:extLst>
                <a:ext uri="{FF2B5EF4-FFF2-40B4-BE49-F238E27FC236}">
                  <a16:creationId xmlns:a16="http://schemas.microsoft.com/office/drawing/2014/main" id="{DC53BF43-DB34-842B-B698-3233D9D48AAB}"/>
                </a:ext>
              </a:extLst>
            </p:cNvPr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>
              <a:extLst>
                <a:ext uri="{FF2B5EF4-FFF2-40B4-BE49-F238E27FC236}">
                  <a16:creationId xmlns:a16="http://schemas.microsoft.com/office/drawing/2014/main" id="{97BCC65C-51FE-CCC8-431D-E6028107F40E}"/>
                </a:ext>
              </a:extLst>
            </p:cNvPr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>
              <a:extLst>
                <a:ext uri="{FF2B5EF4-FFF2-40B4-BE49-F238E27FC236}">
                  <a16:creationId xmlns:a16="http://schemas.microsoft.com/office/drawing/2014/main" id="{AF298A14-0A8D-0940-6E83-D7F46EC2F9FB}"/>
                </a:ext>
              </a:extLst>
            </p:cNvPr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>
              <a:extLst>
                <a:ext uri="{FF2B5EF4-FFF2-40B4-BE49-F238E27FC236}">
                  <a16:creationId xmlns:a16="http://schemas.microsoft.com/office/drawing/2014/main" id="{4F4960A8-D708-30B6-C5F2-7377433625FE}"/>
                </a:ext>
              </a:extLst>
            </p:cNvPr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>
              <a:extLst>
                <a:ext uri="{FF2B5EF4-FFF2-40B4-BE49-F238E27FC236}">
                  <a16:creationId xmlns:a16="http://schemas.microsoft.com/office/drawing/2014/main" id="{9ED7B1B1-448F-1A0C-78C1-160B494141BC}"/>
                </a:ext>
              </a:extLst>
            </p:cNvPr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>
              <a:extLst>
                <a:ext uri="{FF2B5EF4-FFF2-40B4-BE49-F238E27FC236}">
                  <a16:creationId xmlns:a16="http://schemas.microsoft.com/office/drawing/2014/main" id="{4B85A9B3-5B84-4DED-5012-7A26C13724B0}"/>
                </a:ext>
              </a:extLst>
            </p:cNvPr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>
              <a:extLst>
                <a:ext uri="{FF2B5EF4-FFF2-40B4-BE49-F238E27FC236}">
                  <a16:creationId xmlns:a16="http://schemas.microsoft.com/office/drawing/2014/main" id="{1097BC50-BD90-889A-2A0C-E657DB0D7D90}"/>
                </a:ext>
              </a:extLst>
            </p:cNvPr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>
              <a:extLst>
                <a:ext uri="{FF2B5EF4-FFF2-40B4-BE49-F238E27FC236}">
                  <a16:creationId xmlns:a16="http://schemas.microsoft.com/office/drawing/2014/main" id="{19B3E014-FF37-3C23-FD6E-86770BCF8049}"/>
                </a:ext>
              </a:extLst>
            </p:cNvPr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>
              <a:extLst>
                <a:ext uri="{FF2B5EF4-FFF2-40B4-BE49-F238E27FC236}">
                  <a16:creationId xmlns:a16="http://schemas.microsoft.com/office/drawing/2014/main" id="{2540C1E2-2630-BA9F-C848-A9B7B4EB68B5}"/>
                </a:ext>
              </a:extLst>
            </p:cNvPr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>
              <a:extLst>
                <a:ext uri="{FF2B5EF4-FFF2-40B4-BE49-F238E27FC236}">
                  <a16:creationId xmlns:a16="http://schemas.microsoft.com/office/drawing/2014/main" id="{3DB276B4-11C7-9623-2AF4-5092F3EF556D}"/>
                </a:ext>
              </a:extLst>
            </p:cNvPr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3">
            <a:extLst>
              <a:ext uri="{FF2B5EF4-FFF2-40B4-BE49-F238E27FC236}">
                <a16:creationId xmlns:a16="http://schemas.microsoft.com/office/drawing/2014/main" id="{4EFB557B-439E-F806-1D4D-BD5B640DDAF3}"/>
              </a:ext>
            </a:extLst>
          </p:cNvPr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913" name="Google Shape;913;p43">
              <a:extLst>
                <a:ext uri="{FF2B5EF4-FFF2-40B4-BE49-F238E27FC236}">
                  <a16:creationId xmlns:a16="http://schemas.microsoft.com/office/drawing/2014/main" id="{9006E0B2-9ABD-AF70-DE92-3786DD4A2E85}"/>
                </a:ext>
              </a:extLst>
            </p:cNvPr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>
              <a:extLst>
                <a:ext uri="{FF2B5EF4-FFF2-40B4-BE49-F238E27FC236}">
                  <a16:creationId xmlns:a16="http://schemas.microsoft.com/office/drawing/2014/main" id="{5EB74FF5-588D-DDA4-2CA3-4AF6C6B4FDC2}"/>
                </a:ext>
              </a:extLst>
            </p:cNvPr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>
              <a:extLst>
                <a:ext uri="{FF2B5EF4-FFF2-40B4-BE49-F238E27FC236}">
                  <a16:creationId xmlns:a16="http://schemas.microsoft.com/office/drawing/2014/main" id="{E5F336A5-FC0C-E23A-B418-6BC2653CD7E7}"/>
                </a:ext>
              </a:extLst>
            </p:cNvPr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>
              <a:extLst>
                <a:ext uri="{FF2B5EF4-FFF2-40B4-BE49-F238E27FC236}">
                  <a16:creationId xmlns:a16="http://schemas.microsoft.com/office/drawing/2014/main" id="{C5A3A3FE-439A-A321-9E5C-221BD49D9673}"/>
                </a:ext>
              </a:extLst>
            </p:cNvPr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>
              <a:extLst>
                <a:ext uri="{FF2B5EF4-FFF2-40B4-BE49-F238E27FC236}">
                  <a16:creationId xmlns:a16="http://schemas.microsoft.com/office/drawing/2014/main" id="{C30F6BB7-21AA-48DA-A251-F7B1E38106EB}"/>
                </a:ext>
              </a:extLst>
            </p:cNvPr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>
              <a:extLst>
                <a:ext uri="{FF2B5EF4-FFF2-40B4-BE49-F238E27FC236}">
                  <a16:creationId xmlns:a16="http://schemas.microsoft.com/office/drawing/2014/main" id="{164DE208-B2EB-6FFF-87D5-1D497CFC4176}"/>
                </a:ext>
              </a:extLst>
            </p:cNvPr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>
              <a:extLst>
                <a:ext uri="{FF2B5EF4-FFF2-40B4-BE49-F238E27FC236}">
                  <a16:creationId xmlns:a16="http://schemas.microsoft.com/office/drawing/2014/main" id="{9A512354-FA27-175D-858E-24471465E786}"/>
                </a:ext>
              </a:extLst>
            </p:cNvPr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>
              <a:extLst>
                <a:ext uri="{FF2B5EF4-FFF2-40B4-BE49-F238E27FC236}">
                  <a16:creationId xmlns:a16="http://schemas.microsoft.com/office/drawing/2014/main" id="{1FD8479F-FCE4-3233-1C4B-80B74818F923}"/>
                </a:ext>
              </a:extLst>
            </p:cNvPr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>
              <a:extLst>
                <a:ext uri="{FF2B5EF4-FFF2-40B4-BE49-F238E27FC236}">
                  <a16:creationId xmlns:a16="http://schemas.microsoft.com/office/drawing/2014/main" id="{3690D28A-F1B4-7A27-0E96-9F3B0CC6D95B}"/>
                </a:ext>
              </a:extLst>
            </p:cNvPr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>
              <a:extLst>
                <a:ext uri="{FF2B5EF4-FFF2-40B4-BE49-F238E27FC236}">
                  <a16:creationId xmlns:a16="http://schemas.microsoft.com/office/drawing/2014/main" id="{08DE61E8-54C6-AEA3-CA1D-24C51BE21E0C}"/>
                </a:ext>
              </a:extLst>
            </p:cNvPr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>
              <a:extLst>
                <a:ext uri="{FF2B5EF4-FFF2-40B4-BE49-F238E27FC236}">
                  <a16:creationId xmlns:a16="http://schemas.microsoft.com/office/drawing/2014/main" id="{A74B3FDF-B68C-BCA0-36BE-B6F346FA349A}"/>
                </a:ext>
              </a:extLst>
            </p:cNvPr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>
              <a:extLst>
                <a:ext uri="{FF2B5EF4-FFF2-40B4-BE49-F238E27FC236}">
                  <a16:creationId xmlns:a16="http://schemas.microsoft.com/office/drawing/2014/main" id="{4B7A38DA-B05C-0FFF-D652-386DA653A041}"/>
                </a:ext>
              </a:extLst>
            </p:cNvPr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>
              <a:extLst>
                <a:ext uri="{FF2B5EF4-FFF2-40B4-BE49-F238E27FC236}">
                  <a16:creationId xmlns:a16="http://schemas.microsoft.com/office/drawing/2014/main" id="{7F8A8422-F4A9-E548-CD14-918049D5C0E8}"/>
                </a:ext>
              </a:extLst>
            </p:cNvPr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>
              <a:extLst>
                <a:ext uri="{FF2B5EF4-FFF2-40B4-BE49-F238E27FC236}">
                  <a16:creationId xmlns:a16="http://schemas.microsoft.com/office/drawing/2014/main" id="{4D9CD861-3E2C-6F87-5363-5EC5DE2129FD}"/>
                </a:ext>
              </a:extLst>
            </p:cNvPr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>
              <a:extLst>
                <a:ext uri="{FF2B5EF4-FFF2-40B4-BE49-F238E27FC236}">
                  <a16:creationId xmlns:a16="http://schemas.microsoft.com/office/drawing/2014/main" id="{B60D6667-808B-E023-7CA6-B8C07D514AB9}"/>
                </a:ext>
              </a:extLst>
            </p:cNvPr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>
              <a:extLst>
                <a:ext uri="{FF2B5EF4-FFF2-40B4-BE49-F238E27FC236}">
                  <a16:creationId xmlns:a16="http://schemas.microsoft.com/office/drawing/2014/main" id="{6896FF60-9FA7-AB61-B9AE-F50FE1F58FBB}"/>
                </a:ext>
              </a:extLst>
            </p:cNvPr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>
              <a:extLst>
                <a:ext uri="{FF2B5EF4-FFF2-40B4-BE49-F238E27FC236}">
                  <a16:creationId xmlns:a16="http://schemas.microsoft.com/office/drawing/2014/main" id="{E4A0D2EE-679E-D751-B7E3-907754C46686}"/>
                </a:ext>
              </a:extLst>
            </p:cNvPr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>
              <a:extLst>
                <a:ext uri="{FF2B5EF4-FFF2-40B4-BE49-F238E27FC236}">
                  <a16:creationId xmlns:a16="http://schemas.microsoft.com/office/drawing/2014/main" id="{DFD261B0-3161-C737-7D2A-50246D5AD207}"/>
                </a:ext>
              </a:extLst>
            </p:cNvPr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3">
            <a:extLst>
              <a:ext uri="{FF2B5EF4-FFF2-40B4-BE49-F238E27FC236}">
                <a16:creationId xmlns:a16="http://schemas.microsoft.com/office/drawing/2014/main" id="{3D7AF1CE-6157-EDB0-AAA0-ABF3B0D9D975}"/>
              </a:ext>
            </a:extLst>
          </p:cNvPr>
          <p:cNvSpPr/>
          <p:nvPr/>
        </p:nvSpPr>
        <p:spPr>
          <a:xfrm>
            <a:off x="2436563" y="40479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>
            <a:extLst>
              <a:ext uri="{FF2B5EF4-FFF2-40B4-BE49-F238E27FC236}">
                <a16:creationId xmlns:a16="http://schemas.microsoft.com/office/drawing/2014/main" id="{56D27A83-5BC9-E656-47D7-4E2AB8936C62}"/>
              </a:ext>
            </a:extLst>
          </p:cNvPr>
          <p:cNvSpPr/>
          <p:nvPr/>
        </p:nvSpPr>
        <p:spPr>
          <a:xfrm>
            <a:off x="8456150" y="18267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726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D9F8-7DEA-123D-B52B-E339441A1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DCD5-A395-890B-C8C7-E42FE1BF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445025"/>
            <a:ext cx="7901700" cy="707450"/>
          </a:xfrm>
        </p:spPr>
        <p:txBody>
          <a:bodyPr/>
          <a:lstStyle/>
          <a:p>
            <a:r>
              <a:rPr lang="en-HK" dirty="0"/>
              <a:t>Analysing the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7800-1775-5987-95C9-E26457EE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949148"/>
            <a:ext cx="7901700" cy="1900609"/>
          </a:xfrm>
        </p:spPr>
        <p:txBody>
          <a:bodyPr/>
          <a:lstStyle/>
          <a:p>
            <a:r>
              <a:rPr lang="en-HK" sz="2000" i="1" dirty="0"/>
              <a:t>Kiss</a:t>
            </a:r>
            <a:r>
              <a:rPr lang="en-HK" sz="2000" dirty="0"/>
              <a:t> and </a:t>
            </a:r>
            <a:r>
              <a:rPr lang="en-HK" sz="2000" i="1" dirty="0"/>
              <a:t>egg</a:t>
            </a:r>
            <a:r>
              <a:rPr lang="en-HK" sz="2000" dirty="0"/>
              <a:t>: Did not appear much in training data</a:t>
            </a:r>
          </a:p>
          <a:p>
            <a:pPr lvl="1"/>
            <a:r>
              <a:rPr lang="en-HK" sz="2000" dirty="0"/>
              <a:t>Each individual letter is a </a:t>
            </a:r>
            <a:r>
              <a:rPr lang="en-HK" sz="2000" dirty="0" err="1"/>
              <a:t>subword</a:t>
            </a:r>
            <a:endParaRPr lang="en-HK" sz="2000" dirty="0"/>
          </a:p>
          <a:p>
            <a:pPr lvl="1"/>
            <a:endParaRPr lang="en-HK" sz="2000" dirty="0"/>
          </a:p>
          <a:p>
            <a:pPr marL="584200" lvl="1" indent="0">
              <a:buNone/>
            </a:pPr>
            <a:r>
              <a:rPr lang="en-HK" sz="2000" i="1" dirty="0"/>
              <a:t>Q</a:t>
            </a:r>
            <a:r>
              <a:rPr lang="en-HK" sz="2000" dirty="0"/>
              <a:t>: Imagine we train a trigram language model based on a BPE </a:t>
            </a:r>
            <a:r>
              <a:rPr lang="en-HK" sz="2000" dirty="0" err="1"/>
              <a:t>tokeniser</a:t>
            </a:r>
            <a:r>
              <a:rPr lang="en-HK" sz="2000" dirty="0"/>
              <a:t> that tokenises </a:t>
            </a:r>
            <a:r>
              <a:rPr lang="en-HK" sz="2000" i="1" dirty="0"/>
              <a:t>kiss</a:t>
            </a:r>
            <a:r>
              <a:rPr lang="en-HK" sz="2000" dirty="0"/>
              <a:t> and </a:t>
            </a:r>
            <a:r>
              <a:rPr lang="en-HK" sz="2000" i="1" dirty="0" err="1"/>
              <a:t>kssi</a:t>
            </a:r>
            <a:r>
              <a:rPr lang="en-HK" sz="2000" dirty="0"/>
              <a:t> as </a:t>
            </a:r>
            <a:r>
              <a:rPr lang="en-HK" sz="2000" i="1" dirty="0"/>
              <a:t>k </a:t>
            </a:r>
            <a:r>
              <a:rPr lang="en-HK" sz="2000" i="1" dirty="0" err="1"/>
              <a:t>i</a:t>
            </a:r>
            <a:r>
              <a:rPr lang="en-HK" sz="2000" i="1" dirty="0"/>
              <a:t> s </a:t>
            </a:r>
            <a:r>
              <a:rPr lang="en-HK" sz="2000" i="1" dirty="0" err="1"/>
              <a:t>s</a:t>
            </a:r>
            <a:r>
              <a:rPr lang="en-HK" sz="2000" i="1" dirty="0"/>
              <a:t> </a:t>
            </a:r>
            <a:r>
              <a:rPr lang="en-HK" sz="2000" dirty="0"/>
              <a:t>and </a:t>
            </a:r>
            <a:r>
              <a:rPr lang="en-HK" sz="2000" i="1" dirty="0"/>
              <a:t>k s </a:t>
            </a:r>
            <a:r>
              <a:rPr lang="en-HK" sz="2000" i="1" dirty="0" err="1"/>
              <a:t>s</a:t>
            </a:r>
            <a:r>
              <a:rPr lang="en-HK" sz="2000" i="1" dirty="0"/>
              <a:t> </a:t>
            </a:r>
            <a:r>
              <a:rPr lang="en-HK" sz="2000" i="1" dirty="0" err="1"/>
              <a:t>i</a:t>
            </a:r>
            <a:r>
              <a:rPr lang="en-HK" sz="2000" dirty="0"/>
              <a:t>. Which one do you think will have a greater </a:t>
            </a:r>
            <a:r>
              <a:rPr lang="en-HK" sz="2000" i="1" dirty="0"/>
              <a:t>n</a:t>
            </a:r>
            <a:r>
              <a:rPr lang="en-HK" sz="2000" dirty="0"/>
              <a:t>-gram probability?</a:t>
            </a:r>
            <a:endParaRPr lang="en-HK" sz="20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59A08-A931-09F9-029E-AFC27906AD25}"/>
              </a:ext>
            </a:extLst>
          </p:cNvPr>
          <p:cNvSpPr txBox="1"/>
          <p:nvPr/>
        </p:nvSpPr>
        <p:spPr>
          <a:xfrm>
            <a:off x="1670672" y="1289201"/>
            <a:ext cx="445433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# sink s # a r e # stink y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 e # k i s s e s # the # e g g # .</a:t>
            </a:r>
          </a:p>
        </p:txBody>
      </p:sp>
      <p:pic>
        <p:nvPicPr>
          <p:cNvPr id="4" name="Graphic 3" descr="Brain in head outline">
            <a:extLst>
              <a:ext uri="{FF2B5EF4-FFF2-40B4-BE49-F238E27FC236}">
                <a16:creationId xmlns:a16="http://schemas.microsoft.com/office/drawing/2014/main" id="{93CF5018-FD1E-BEDD-F405-81141912F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00" y="3106807"/>
            <a:ext cx="504411" cy="5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3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ABEA-4720-7DF3-9E8C-38E469453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77-9354-49F0-0C76-C80B9E49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445025"/>
            <a:ext cx="7901700" cy="707450"/>
          </a:xfrm>
        </p:spPr>
        <p:txBody>
          <a:bodyPr/>
          <a:lstStyle/>
          <a:p>
            <a:r>
              <a:rPr lang="en-HK" dirty="0"/>
              <a:t>Analysing the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6A79F-695E-2AD6-E84E-A0E484C1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949148"/>
            <a:ext cx="7901700" cy="1900609"/>
          </a:xfrm>
        </p:spPr>
        <p:txBody>
          <a:bodyPr/>
          <a:lstStyle/>
          <a:p>
            <a:r>
              <a:rPr lang="en-HK" sz="2000" i="1" dirty="0"/>
              <a:t>Sink</a:t>
            </a:r>
            <a:r>
              <a:rPr lang="en-HK" sz="2000" dirty="0"/>
              <a:t> and </a:t>
            </a:r>
            <a:r>
              <a:rPr lang="en-HK" sz="2000" i="1" dirty="0"/>
              <a:t>stink</a:t>
            </a:r>
            <a:r>
              <a:rPr lang="en-HK" sz="2000" dirty="0"/>
              <a:t>: Frequently appear in training data</a:t>
            </a:r>
          </a:p>
          <a:p>
            <a:pPr lvl="1"/>
            <a:r>
              <a:rPr lang="en-HK" sz="2000" dirty="0"/>
              <a:t>Can be separated out from </a:t>
            </a:r>
            <a:r>
              <a:rPr lang="en-HK" sz="2000" i="1" dirty="0"/>
              <a:t>sinks</a:t>
            </a:r>
            <a:r>
              <a:rPr lang="en-HK" sz="2000" dirty="0"/>
              <a:t> and </a:t>
            </a:r>
            <a:r>
              <a:rPr lang="en-HK" sz="2000" i="1" dirty="0"/>
              <a:t>stinky</a:t>
            </a:r>
            <a:r>
              <a:rPr lang="en-HK" sz="2000" dirty="0"/>
              <a:t> (which are unseen)</a:t>
            </a:r>
          </a:p>
          <a:p>
            <a:pPr lvl="2"/>
            <a:r>
              <a:rPr lang="en-HK" sz="2000" i="1" dirty="0"/>
              <a:t>Sinks</a:t>
            </a:r>
            <a:r>
              <a:rPr lang="en-HK" sz="2000" dirty="0"/>
              <a:t> and </a:t>
            </a:r>
            <a:r>
              <a:rPr lang="en-HK" sz="2000" i="1" dirty="0"/>
              <a:t>stinky </a:t>
            </a:r>
            <a:r>
              <a:rPr lang="en-HK" sz="2000" dirty="0"/>
              <a:t>are not treated as &lt;UNK&gt;</a:t>
            </a:r>
          </a:p>
          <a:p>
            <a:pPr marL="127000" indent="0">
              <a:buNone/>
            </a:pPr>
            <a:endParaRPr lang="en-HK" sz="1800" dirty="0"/>
          </a:p>
          <a:p>
            <a:pPr marL="584200" lvl="1" indent="0">
              <a:buNone/>
            </a:pPr>
            <a:r>
              <a:rPr lang="en-HK" sz="2000" b="1" dirty="0"/>
              <a:t>Q</a:t>
            </a:r>
            <a:r>
              <a:rPr lang="en-HK" sz="2000" dirty="0"/>
              <a:t>: If </a:t>
            </a:r>
            <a:r>
              <a:rPr lang="en-HK" sz="2000" i="1" dirty="0" err="1"/>
              <a:t>sjinky</a:t>
            </a:r>
            <a:r>
              <a:rPr lang="en-HK" sz="2000" dirty="0"/>
              <a:t> appeared in the new corpus, would an </a:t>
            </a:r>
            <a:r>
              <a:rPr lang="en-HK" sz="2000" i="1" dirty="0"/>
              <a:t>n</a:t>
            </a:r>
            <a:r>
              <a:rPr lang="en-HK" sz="2000" dirty="0"/>
              <a:t>-gram model trained on the training corpus assign higher probability to </a:t>
            </a:r>
            <a:r>
              <a:rPr lang="en-HK" sz="2000" i="1" dirty="0"/>
              <a:t>stinky </a:t>
            </a:r>
            <a:r>
              <a:rPr lang="en-HK" sz="2000" dirty="0"/>
              <a:t>or </a:t>
            </a:r>
            <a:r>
              <a:rPr lang="en-HK" sz="2000" i="1" dirty="0" err="1"/>
              <a:t>sjinky</a:t>
            </a:r>
            <a:r>
              <a:rPr lang="en-HK" sz="2000" dirty="0"/>
              <a:t>?</a:t>
            </a:r>
            <a:endParaRPr lang="en-HK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CD80C-CACE-C248-A1F4-53C21208A636}"/>
              </a:ext>
            </a:extLst>
          </p:cNvPr>
          <p:cNvSpPr txBox="1"/>
          <p:nvPr/>
        </p:nvSpPr>
        <p:spPr>
          <a:xfrm>
            <a:off x="1670672" y="1289201"/>
            <a:ext cx="445433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# sink s # a r e # stink y # 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 e # k i s s e s # the # e g g # .</a:t>
            </a:r>
          </a:p>
        </p:txBody>
      </p:sp>
      <p:pic>
        <p:nvPicPr>
          <p:cNvPr id="5" name="Graphic 4" descr="Brain in head outline">
            <a:extLst>
              <a:ext uri="{FF2B5EF4-FFF2-40B4-BE49-F238E27FC236}">
                <a16:creationId xmlns:a16="http://schemas.microsoft.com/office/drawing/2014/main" id="{F8DD1E2D-EA98-EC0F-2C78-E87FD5D49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658" y="3345346"/>
            <a:ext cx="504411" cy="5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094DC2E8-E1A1-1118-0110-9F0926B8C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2">
            <a:extLst>
              <a:ext uri="{FF2B5EF4-FFF2-40B4-BE49-F238E27FC236}">
                <a16:creationId xmlns:a16="http://schemas.microsoft.com/office/drawing/2014/main" id="{99432A06-6456-975A-92DB-B52F46B69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4"/>
            <a:ext cx="7901700" cy="66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should you already know?</a:t>
            </a:r>
            <a:endParaRPr dirty="0"/>
          </a:p>
        </p:txBody>
      </p:sp>
      <p:sp>
        <p:nvSpPr>
          <p:cNvPr id="869" name="Google Shape;869;p42">
            <a:extLst>
              <a:ext uri="{FF2B5EF4-FFF2-40B4-BE49-F238E27FC236}">
                <a16:creationId xmlns:a16="http://schemas.microsoft.com/office/drawing/2014/main" id="{EDA326DF-3BDF-5066-3A52-CB4489E921C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906382" y="1465700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ova Flat"/>
                <a:ea typeface="Nova Flat"/>
                <a:cs typeface="Nova Flat"/>
                <a:sym typeface="Nova Flat"/>
              </a:rPr>
              <a:t>Programming</a:t>
            </a:r>
            <a:endParaRPr dirty="0"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70" name="Google Shape;870;p42">
            <a:extLst>
              <a:ext uri="{FF2B5EF4-FFF2-40B4-BE49-F238E27FC236}">
                <a16:creationId xmlns:a16="http://schemas.microsoft.com/office/drawing/2014/main" id="{3443BD9D-3E9A-62F3-51D0-8861FA2103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87017" y="14657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ova Flat"/>
                <a:ea typeface="Nova Flat"/>
                <a:cs typeface="Nova Flat"/>
                <a:sym typeface="Nova Flat"/>
              </a:rPr>
              <a:t>Mathematics</a:t>
            </a:r>
            <a:endParaRPr dirty="0"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71" name="Google Shape;871;p42">
            <a:extLst>
              <a:ext uri="{FF2B5EF4-FFF2-40B4-BE49-F238E27FC236}">
                <a16:creationId xmlns:a16="http://schemas.microsoft.com/office/drawing/2014/main" id="{0664D004-0DC6-C87E-3E3B-E7941EE8F22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387017" y="1777875"/>
            <a:ext cx="2486100" cy="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Basic probability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Matrix and vector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Gradients &amp; Jacobians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872" name="Google Shape;872;p42">
            <a:extLst>
              <a:ext uri="{FF2B5EF4-FFF2-40B4-BE49-F238E27FC236}">
                <a16:creationId xmlns:a16="http://schemas.microsoft.com/office/drawing/2014/main" id="{14E681F7-45A6-9F3F-058D-E1CBAB8A1D2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760544" y="1782350"/>
            <a:ext cx="2811456" cy="934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Basic Python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lang="en-HK" dirty="0"/>
              <a:t> / </a:t>
            </a:r>
            <a:r>
              <a:rPr lang="en-HK" dirty="0" err="1"/>
              <a:t>spaCy</a:t>
            </a:r>
            <a:r>
              <a:rPr lang="en-HK" dirty="0"/>
              <a:t> for preprocessing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NumPy for maths</a:t>
            </a:r>
            <a:endParaRPr dirty="0"/>
          </a:p>
        </p:txBody>
      </p:sp>
      <p:sp>
        <p:nvSpPr>
          <p:cNvPr id="873" name="Google Shape;873;p42">
            <a:extLst>
              <a:ext uri="{FF2B5EF4-FFF2-40B4-BE49-F238E27FC236}">
                <a16:creationId xmlns:a16="http://schemas.microsoft.com/office/drawing/2014/main" id="{CB6B66CD-BEEB-808F-051F-C297F943A61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557307" y="3198096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ova Flat"/>
                <a:ea typeface="Nova Flat"/>
                <a:cs typeface="Nova Flat"/>
                <a:sym typeface="Nova Flat"/>
              </a:rPr>
              <a:t>Comp ling</a:t>
            </a:r>
            <a:endParaRPr dirty="0"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74" name="Google Shape;874;p42">
            <a:extLst>
              <a:ext uri="{FF2B5EF4-FFF2-40B4-BE49-F238E27FC236}">
                <a16:creationId xmlns:a16="http://schemas.microsoft.com/office/drawing/2014/main" id="{409C8BA6-7502-BCF6-1814-137A5E2334E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377839" y="3510270"/>
            <a:ext cx="2665568" cy="1355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N-grams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Vector-space semantics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HMM &amp; Viterbi algorithm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Supervised learning w/ logistic regression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875" name="Google Shape;875;p42">
            <a:extLst>
              <a:ext uri="{FF2B5EF4-FFF2-40B4-BE49-F238E27FC236}">
                <a16:creationId xmlns:a16="http://schemas.microsoft.com/office/drawing/2014/main" id="{A80FF4C0-7ACD-26AE-2F12-C01F7EE70E67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906382" y="321222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ova Flat"/>
                <a:ea typeface="Nova Flat"/>
                <a:cs typeface="Nova Flat"/>
                <a:sym typeface="Nova Flat"/>
              </a:rPr>
              <a:t>Linguistics</a:t>
            </a:r>
            <a:endParaRPr dirty="0"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76" name="Google Shape;876;p42">
            <a:extLst>
              <a:ext uri="{FF2B5EF4-FFF2-40B4-BE49-F238E27FC236}">
                <a16:creationId xmlns:a16="http://schemas.microsoft.com/office/drawing/2014/main" id="{2AF597D6-8E5A-F77E-2BC8-18BD07865BEB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668613" y="3591713"/>
            <a:ext cx="2903337" cy="1174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Syntax (</a:t>
            </a:r>
            <a:r>
              <a:rPr lang="en-HK" sz="1400" dirty="0"/>
              <a:t>nouns, verbs, subjects, objects</a:t>
            </a:r>
            <a:r>
              <a:rPr lang="en-HK" dirty="0"/>
              <a:t>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Morphology (</a:t>
            </a:r>
            <a:r>
              <a:rPr lang="en-HK" sz="1400" dirty="0"/>
              <a:t>affixes, lemmas, types &amp; tokens</a:t>
            </a:r>
            <a:r>
              <a:rPr lang="en-HK" dirty="0"/>
              <a:t>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dirty="0"/>
              <a:t>Discourse (</a:t>
            </a:r>
            <a:r>
              <a:rPr lang="en-HK" sz="1200" dirty="0"/>
              <a:t>coreference</a:t>
            </a:r>
            <a:r>
              <a:rPr lang="en-HK" dirty="0"/>
              <a:t>)</a:t>
            </a:r>
            <a:endParaRPr dirty="0"/>
          </a:p>
        </p:txBody>
      </p:sp>
      <p:sp>
        <p:nvSpPr>
          <p:cNvPr id="877" name="Google Shape;877;p42">
            <a:extLst>
              <a:ext uri="{FF2B5EF4-FFF2-40B4-BE49-F238E27FC236}">
                <a16:creationId xmlns:a16="http://schemas.microsoft.com/office/drawing/2014/main" id="{E62A68BA-955C-95B4-ED99-9D75795726A1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058023" y="13587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8" name="Google Shape;878;p42">
            <a:extLst>
              <a:ext uri="{FF2B5EF4-FFF2-40B4-BE49-F238E27FC236}">
                <a16:creationId xmlns:a16="http://schemas.microsoft.com/office/drawing/2014/main" id="{F49C4ADA-3A03-5283-195A-1856A5BADC6B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571950" y="13138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79" name="Google Shape;879;p42">
            <a:extLst>
              <a:ext uri="{FF2B5EF4-FFF2-40B4-BE49-F238E27FC236}">
                <a16:creationId xmlns:a16="http://schemas.microsoft.com/office/drawing/2014/main" id="{AE4451F4-528F-E61F-D340-992FFCE85045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1100493" y="3073882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80" name="Google Shape;880;p42">
            <a:extLst>
              <a:ext uri="{FF2B5EF4-FFF2-40B4-BE49-F238E27FC236}">
                <a16:creationId xmlns:a16="http://schemas.microsoft.com/office/drawing/2014/main" id="{D01E6DAC-2BA1-64BF-EE90-DF57A0AF510A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4571950" y="30949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81" name="Google Shape;881;p42">
            <a:extLst>
              <a:ext uri="{FF2B5EF4-FFF2-40B4-BE49-F238E27FC236}">
                <a16:creationId xmlns:a16="http://schemas.microsoft.com/office/drawing/2014/main" id="{08B6DAF8-7E18-1D02-5C25-319691766021}"/>
              </a:ext>
            </a:extLst>
          </p:cNvPr>
          <p:cNvSpPr/>
          <p:nvPr/>
        </p:nvSpPr>
        <p:spPr>
          <a:xfrm>
            <a:off x="7921113" y="39136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2">
            <a:extLst>
              <a:ext uri="{FF2B5EF4-FFF2-40B4-BE49-F238E27FC236}">
                <a16:creationId xmlns:a16="http://schemas.microsoft.com/office/drawing/2014/main" id="{57A128BD-A792-FE81-B076-6D1399009654}"/>
              </a:ext>
            </a:extLst>
          </p:cNvPr>
          <p:cNvGrpSpPr/>
          <p:nvPr/>
        </p:nvGrpSpPr>
        <p:grpSpPr>
          <a:xfrm>
            <a:off x="822454" y="3943003"/>
            <a:ext cx="471138" cy="470661"/>
            <a:chOff x="4079851" y="151677"/>
            <a:chExt cx="1014291" cy="1013263"/>
          </a:xfrm>
        </p:grpSpPr>
        <p:sp>
          <p:nvSpPr>
            <p:cNvPr id="883" name="Google Shape;883;p42">
              <a:extLst>
                <a:ext uri="{FF2B5EF4-FFF2-40B4-BE49-F238E27FC236}">
                  <a16:creationId xmlns:a16="http://schemas.microsoft.com/office/drawing/2014/main" id="{FC863FBA-34F9-F5C2-B62E-EA72CA533BE9}"/>
                </a:ext>
              </a:extLst>
            </p:cNvPr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>
              <a:extLst>
                <a:ext uri="{FF2B5EF4-FFF2-40B4-BE49-F238E27FC236}">
                  <a16:creationId xmlns:a16="http://schemas.microsoft.com/office/drawing/2014/main" id="{A2B989F0-66A7-CC31-8DD7-59886F8B5725}"/>
                </a:ext>
              </a:extLst>
            </p:cNvPr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9050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>
              <a:extLst>
                <a:ext uri="{FF2B5EF4-FFF2-40B4-BE49-F238E27FC236}">
                  <a16:creationId xmlns:a16="http://schemas.microsoft.com/office/drawing/2014/main" id="{E2EF803A-8FA1-1299-A88E-79551F1BB257}"/>
                </a:ext>
              </a:extLst>
            </p:cNvPr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220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" grpId="0" build="p"/>
      <p:bldP spid="870" grpId="0" build="p"/>
      <p:bldP spid="871" grpId="0" uiExpand="1" build="p"/>
      <p:bldP spid="872" grpId="0" uiExpand="1" build="p"/>
      <p:bldP spid="873" grpId="0" build="p"/>
      <p:bldP spid="874" grpId="0" build="p"/>
      <p:bldP spid="875" grpId="0" build="p"/>
      <p:bldP spid="876" grpId="0" uiExpand="1" build="p"/>
      <p:bldP spid="877" grpId="0"/>
      <p:bldP spid="878" grpId="0"/>
      <p:bldP spid="879" grpId="0"/>
      <p:bldP spid="8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2397EC-3118-492F-FCDD-750805B8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EBF355-C81E-D9E8-6675-7E281CDF4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dirty="0"/>
              <a:t>Questions?</a:t>
            </a:r>
            <a:endParaRPr lang="en-HK" sz="6000" dirty="0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DD143DCF-17A0-405B-9846-6E398F8A6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" y="1620140"/>
            <a:ext cx="147828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18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p74"/>
          <p:cNvSpPr txBox="1">
            <a:spLocks noGrp="1"/>
          </p:cNvSpPr>
          <p:nvPr>
            <p:ph type="title"/>
          </p:nvPr>
        </p:nvSpPr>
        <p:spPr>
          <a:xfrm>
            <a:off x="1177200" y="686550"/>
            <a:ext cx="32127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483" name="Google Shape;3483;p74"/>
          <p:cNvSpPr txBox="1">
            <a:spLocks noGrp="1"/>
          </p:cNvSpPr>
          <p:nvPr>
            <p:ph type="subTitle" idx="1"/>
          </p:nvPr>
        </p:nvSpPr>
        <p:spPr>
          <a:xfrm>
            <a:off x="1177200" y="1593625"/>
            <a:ext cx="34347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Do you have any questions?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HK" dirty="0">
                <a:solidFill>
                  <a:schemeClr val="dk1"/>
                </a:solidFill>
                <a:hlinkClick r:id="rId3"/>
              </a:rPr>
              <a:t>kayaulai@ucsb.edu</a:t>
            </a:r>
            <a:endParaRPr lang="en-HK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HK" dirty="0"/>
              <a:t>http://rkylai.wordpress.com</a:t>
            </a:r>
            <a:endParaRPr dirty="0"/>
          </a:p>
        </p:txBody>
      </p:sp>
      <p:sp>
        <p:nvSpPr>
          <p:cNvPr id="3484" name="Google Shape;3484;p74"/>
          <p:cNvSpPr txBox="1"/>
          <p:nvPr/>
        </p:nvSpPr>
        <p:spPr>
          <a:xfrm>
            <a:off x="1177200" y="4046470"/>
            <a:ext cx="3000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00" name="Google Shape;3500;p74"/>
          <p:cNvSpPr/>
          <p:nvPr/>
        </p:nvSpPr>
        <p:spPr>
          <a:xfrm>
            <a:off x="4875787" y="984832"/>
            <a:ext cx="3452224" cy="3452224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1" name="Google Shape;3501;p74"/>
          <p:cNvPicPr preferRelativeResize="0"/>
          <p:nvPr/>
        </p:nvPicPr>
        <p:blipFill rotWithShape="1">
          <a:blip r:embed="rId4">
            <a:alphaModFix/>
          </a:blip>
          <a:srcRect l="34887" t="2480" r="1680" b="2480"/>
          <a:stretch/>
        </p:blipFill>
        <p:spPr>
          <a:xfrm>
            <a:off x="4982329" y="1091300"/>
            <a:ext cx="3239100" cy="323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2" name="Google Shape;3502;p74"/>
          <p:cNvSpPr/>
          <p:nvPr/>
        </p:nvSpPr>
        <p:spPr>
          <a:xfrm>
            <a:off x="7970500" y="4016675"/>
            <a:ext cx="1019100" cy="1019100"/>
          </a:xfrm>
          <a:prstGeom prst="ellipse">
            <a:avLst/>
          </a:prstGeom>
          <a:solidFill>
            <a:srgbClr val="61ABFC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74"/>
          <p:cNvSpPr/>
          <p:nvPr/>
        </p:nvSpPr>
        <p:spPr>
          <a:xfrm>
            <a:off x="4611888" y="41002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4" name="Google Shape;3504;p74"/>
          <p:cNvGrpSpPr/>
          <p:nvPr/>
        </p:nvGrpSpPr>
        <p:grpSpPr>
          <a:xfrm>
            <a:off x="5108229" y="438230"/>
            <a:ext cx="481788" cy="481300"/>
            <a:chOff x="4079851" y="151677"/>
            <a:chExt cx="1014291" cy="1013263"/>
          </a:xfrm>
        </p:grpSpPr>
        <p:sp>
          <p:nvSpPr>
            <p:cNvPr id="3505" name="Google Shape;3505;p74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4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4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8" name="Google Shape;3508;p74"/>
          <p:cNvGrpSpPr/>
          <p:nvPr/>
        </p:nvGrpSpPr>
        <p:grpSpPr>
          <a:xfrm>
            <a:off x="8029522" y="4077986"/>
            <a:ext cx="900845" cy="896401"/>
            <a:chOff x="7498900" y="3716375"/>
            <a:chExt cx="532100" cy="529475"/>
          </a:xfrm>
        </p:grpSpPr>
        <p:sp>
          <p:nvSpPr>
            <p:cNvPr id="3509" name="Google Shape;3509;p74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4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4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4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4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4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5" name="Google Shape;3515;p74"/>
          <p:cNvGrpSpPr/>
          <p:nvPr/>
        </p:nvGrpSpPr>
        <p:grpSpPr>
          <a:xfrm>
            <a:off x="7229550" y="371350"/>
            <a:ext cx="1206211" cy="336300"/>
            <a:chOff x="7299150" y="4255275"/>
            <a:chExt cx="1206211" cy="336300"/>
          </a:xfrm>
        </p:grpSpPr>
        <p:sp>
          <p:nvSpPr>
            <p:cNvPr id="3516" name="Google Shape;3516;p74"/>
            <p:cNvSpPr/>
            <p:nvPr/>
          </p:nvSpPr>
          <p:spPr>
            <a:xfrm rot="10800000" flipH="1">
              <a:off x="843757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4"/>
            <p:cNvSpPr/>
            <p:nvPr/>
          </p:nvSpPr>
          <p:spPr>
            <a:xfrm rot="10800000" flipH="1">
              <a:off x="8311080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4"/>
            <p:cNvSpPr/>
            <p:nvPr/>
          </p:nvSpPr>
          <p:spPr>
            <a:xfrm rot="10800000" flipH="1">
              <a:off x="8184589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4"/>
            <p:cNvSpPr/>
            <p:nvPr/>
          </p:nvSpPr>
          <p:spPr>
            <a:xfrm rot="10800000" flipH="1">
              <a:off x="8058097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4"/>
            <p:cNvSpPr/>
            <p:nvPr/>
          </p:nvSpPr>
          <p:spPr>
            <a:xfrm rot="10800000" flipH="1">
              <a:off x="7931606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4"/>
            <p:cNvSpPr/>
            <p:nvPr/>
          </p:nvSpPr>
          <p:spPr>
            <a:xfrm rot="10800000" flipH="1">
              <a:off x="7805115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4"/>
            <p:cNvSpPr/>
            <p:nvPr/>
          </p:nvSpPr>
          <p:spPr>
            <a:xfrm rot="10800000" flipH="1">
              <a:off x="7678624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4"/>
            <p:cNvSpPr/>
            <p:nvPr/>
          </p:nvSpPr>
          <p:spPr>
            <a:xfrm rot="10800000" flipH="1">
              <a:off x="7552132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4"/>
            <p:cNvSpPr/>
            <p:nvPr/>
          </p:nvSpPr>
          <p:spPr>
            <a:xfrm rot="10800000" flipH="1"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4"/>
            <p:cNvSpPr/>
            <p:nvPr/>
          </p:nvSpPr>
          <p:spPr>
            <a:xfrm rot="10800000" flipH="1"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4"/>
            <p:cNvSpPr/>
            <p:nvPr/>
          </p:nvSpPr>
          <p:spPr>
            <a:xfrm rot="10800000" flipH="1"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4"/>
            <p:cNvSpPr/>
            <p:nvPr/>
          </p:nvSpPr>
          <p:spPr>
            <a:xfrm rot="10800000" flipH="1"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4"/>
            <p:cNvSpPr/>
            <p:nvPr/>
          </p:nvSpPr>
          <p:spPr>
            <a:xfrm rot="10800000" flipH="1"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4"/>
            <p:cNvSpPr/>
            <p:nvPr/>
          </p:nvSpPr>
          <p:spPr>
            <a:xfrm rot="10800000" flipH="1">
              <a:off x="7805115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4"/>
            <p:cNvSpPr/>
            <p:nvPr/>
          </p:nvSpPr>
          <p:spPr>
            <a:xfrm rot="10800000" flipH="1">
              <a:off x="7678624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4"/>
            <p:cNvSpPr/>
            <p:nvPr/>
          </p:nvSpPr>
          <p:spPr>
            <a:xfrm rot="10800000" flipH="1">
              <a:off x="7552132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4"/>
            <p:cNvSpPr/>
            <p:nvPr/>
          </p:nvSpPr>
          <p:spPr>
            <a:xfrm rot="10800000" flipH="1"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4"/>
            <p:cNvSpPr/>
            <p:nvPr/>
          </p:nvSpPr>
          <p:spPr>
            <a:xfrm rot="10800000" flipH="1"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919F3-1B4B-7EE5-05AD-264E64FF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ED8B-2D79-8B47-34CD-A02502A9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is this class </a:t>
            </a:r>
            <a:r>
              <a:rPr lang="en-HK" b="1" u="sng" dirty="0"/>
              <a:t>not</a:t>
            </a:r>
            <a:r>
              <a:rPr lang="en-HK" dirty="0"/>
              <a:t> about?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7A575-AF0D-FD54-9B51-CA2C13D5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152475"/>
            <a:ext cx="5898970" cy="341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sz="2400" dirty="0"/>
              <a:t>Processing speech data </a:t>
            </a:r>
            <a:r>
              <a:rPr lang="en-HK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(e.g. automatic speech recognition, speech synthesis)</a:t>
            </a:r>
          </a:p>
          <a:p>
            <a:pPr>
              <a:spcBef>
                <a:spcPts val="1200"/>
              </a:spcBef>
            </a:pPr>
            <a:r>
              <a:rPr lang="en-HK" sz="2400" dirty="0"/>
              <a:t>Corpus construction and annotation </a:t>
            </a:r>
            <a:r>
              <a:rPr lang="en-HK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(e.g. Universal Dependencies, inter-annotator agreement)</a:t>
            </a:r>
            <a:endParaRPr lang="en-HK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HK" sz="2400" dirty="0"/>
              <a:t>Statistical estimation and inference</a:t>
            </a:r>
            <a:r>
              <a:rPr lang="en-HK" sz="2000" dirty="0"/>
              <a:t> </a:t>
            </a:r>
            <a:r>
              <a:rPr lang="en-HK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(e.g. confidence intervals, MCMC)</a:t>
            </a:r>
            <a:endParaRPr lang="en-HK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HK" sz="2400" dirty="0"/>
              <a:t>Software engineering</a:t>
            </a:r>
            <a:r>
              <a:rPr lang="en-HK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(e.g. unit testing, continuous integration)</a:t>
            </a:r>
            <a:endParaRPr lang="en-HK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HK" sz="2400" dirty="0"/>
          </a:p>
          <a:p>
            <a:pPr>
              <a:spcBef>
                <a:spcPts val="1200"/>
              </a:spcBef>
            </a:pPr>
            <a:endParaRPr lang="en-HK" sz="2400" dirty="0"/>
          </a:p>
          <a:p>
            <a:pPr>
              <a:spcBef>
                <a:spcPts val="1200"/>
              </a:spcBef>
            </a:pPr>
            <a:endParaRPr lang="en-HK" sz="2400" dirty="0"/>
          </a:p>
        </p:txBody>
      </p:sp>
      <p:pic>
        <p:nvPicPr>
          <p:cNvPr id="5" name="Graphic 4" descr="No sign with solid fill">
            <a:extLst>
              <a:ext uri="{FF2B5EF4-FFF2-40B4-BE49-F238E27FC236}">
                <a16:creationId xmlns:a16="http://schemas.microsoft.com/office/drawing/2014/main" id="{DC79A705-B2C0-244F-027C-7962E7E13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1" y="366940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619B294-4B69-817D-94FE-30455BD15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8618" y="3605170"/>
            <a:ext cx="914400" cy="914400"/>
          </a:xfrm>
          <a:prstGeom prst="rect">
            <a:avLst/>
          </a:prstGeom>
        </p:spPr>
      </p:pic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FA3FA136-47AE-822A-911F-6F15849C6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8400" y="2742601"/>
            <a:ext cx="914400" cy="914400"/>
          </a:xfrm>
          <a:prstGeom prst="rect">
            <a:avLst/>
          </a:prstGeom>
        </p:spPr>
      </p:pic>
      <p:pic>
        <p:nvPicPr>
          <p:cNvPr id="11" name="Graphic 10" descr="Soundwave with solid fill">
            <a:extLst>
              <a:ext uri="{FF2B5EF4-FFF2-40B4-BE49-F238E27FC236}">
                <a16:creationId xmlns:a16="http://schemas.microsoft.com/office/drawing/2014/main" id="{F4622E9B-9F52-F821-2A2E-0032F32026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6940" y="1486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81-61AB-41F1-39F6-8F32AE1B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3D59-1A3D-2C64-5E23-AD4CA35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0" y="1152475"/>
            <a:ext cx="7901700" cy="3546000"/>
          </a:xfrm>
        </p:spPr>
        <p:txBody>
          <a:bodyPr/>
          <a:lstStyle/>
          <a:p>
            <a:r>
              <a:rPr lang="en-HK" sz="2000" dirty="0"/>
              <a:t>Participation (8%, up to 2 unexcused absences)</a:t>
            </a:r>
          </a:p>
          <a:p>
            <a:r>
              <a:rPr lang="en-HK" sz="2000" dirty="0"/>
              <a:t>12 quizzes (12%, 1% @)</a:t>
            </a:r>
          </a:p>
          <a:p>
            <a:pPr lvl="1"/>
            <a:r>
              <a:rPr lang="en-HK" sz="1800" dirty="0"/>
              <a:t>This week: Syllabus quiz</a:t>
            </a:r>
          </a:p>
          <a:p>
            <a:pPr lvl="1"/>
            <a:r>
              <a:rPr lang="en-HK" sz="1800" dirty="0"/>
              <a:t>Quiz released on Class 1 of each week</a:t>
            </a:r>
          </a:p>
          <a:p>
            <a:pPr lvl="1"/>
            <a:r>
              <a:rPr lang="en-HK" sz="1800" dirty="0"/>
              <a:t>Group discussions on Class 2</a:t>
            </a:r>
          </a:p>
          <a:p>
            <a:pPr lvl="1"/>
            <a:r>
              <a:rPr lang="en-HK" sz="1800" dirty="0"/>
              <a:t>You can change responses until Sunday</a:t>
            </a:r>
          </a:p>
          <a:p>
            <a:r>
              <a:rPr lang="en-HK" sz="2000" dirty="0"/>
              <a:t>4 practical coding exercises (24%) through GitHub classroom</a:t>
            </a:r>
          </a:p>
          <a:p>
            <a:r>
              <a:rPr lang="en-HK" sz="2000" dirty="0"/>
              <a:t>4 brief reading responses (24%)</a:t>
            </a:r>
          </a:p>
          <a:p>
            <a:pPr lvl="1"/>
            <a:r>
              <a:rPr lang="en-HK" sz="1800" dirty="0"/>
              <a:t>3-4 questions to test understanding + critical thinking</a:t>
            </a:r>
          </a:p>
          <a:p>
            <a:r>
              <a:rPr lang="en-HK" sz="2000" dirty="0"/>
              <a:t>Project (32%)</a:t>
            </a:r>
          </a:p>
          <a:p>
            <a:pPr lvl="1"/>
            <a:r>
              <a:rPr lang="en-HK" sz="1800" dirty="0"/>
              <a:t>Full project proposal + Tiny start (e.g. pilot study, data collection …)</a:t>
            </a:r>
          </a:p>
          <a:p>
            <a:endParaRPr lang="en-HK" sz="2000" dirty="0"/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087E787E-7B0D-79A6-3EE2-5BA6A43D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60" y="490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0617-0339-DD23-2C48-00170E5AA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4704" y="2072441"/>
            <a:ext cx="6164263" cy="1678601"/>
          </a:xfrm>
        </p:spPr>
        <p:txBody>
          <a:bodyPr/>
          <a:lstStyle/>
          <a:p>
            <a:r>
              <a:rPr lang="en-US" dirty="0"/>
              <a:t>Now let’s get started with our first topic!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2551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5F691FA6-EC68-B557-4A19-23BEF1E01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08F6FA-F674-34BB-04A0-834097A0AEBC}"/>
              </a:ext>
            </a:extLst>
          </p:cNvPr>
          <p:cNvSpPr/>
          <p:nvPr/>
        </p:nvSpPr>
        <p:spPr>
          <a:xfrm>
            <a:off x="1787237" y="2295698"/>
            <a:ext cx="990600" cy="568037"/>
          </a:xfrm>
          <a:prstGeom prst="roundRect">
            <a:avLst/>
          </a:prstGeom>
          <a:solidFill>
            <a:srgbClr val="EAC93D">
              <a:alpha val="3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94" name="Google Shape;794;p39">
            <a:extLst>
              <a:ext uri="{FF2B5EF4-FFF2-40B4-BE49-F238E27FC236}">
                <a16:creationId xmlns:a16="http://schemas.microsoft.com/office/drawing/2014/main" id="{22FA45BC-EC03-AFD7-ABFC-ED1D75C8A952}"/>
              </a:ext>
            </a:extLst>
          </p:cNvPr>
          <p:cNvSpPr/>
          <p:nvPr/>
        </p:nvSpPr>
        <p:spPr>
          <a:xfrm>
            <a:off x="3127575" y="-302626"/>
            <a:ext cx="1019100" cy="10191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">
            <a:extLst>
              <a:ext uri="{FF2B5EF4-FFF2-40B4-BE49-F238E27FC236}">
                <a16:creationId xmlns:a16="http://schemas.microsoft.com/office/drawing/2014/main" id="{2AF84075-0A1C-4EE0-D9BD-625A859FF2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1273" y="1063818"/>
            <a:ext cx="7758376" cy="18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lt2"/>
                </a:solidFill>
              </a:rPr>
            </a:br>
            <a:br>
              <a:rPr lang="en-US" dirty="0">
                <a:solidFill>
                  <a:schemeClr val="lt2"/>
                </a:solidFill>
              </a:rPr>
            </a:br>
            <a:r>
              <a:rPr lang="en-US" dirty="0" err="1">
                <a:solidFill>
                  <a:schemeClr val="lt2"/>
                </a:solidFill>
              </a:rPr>
              <a:t>Subword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lt2"/>
                </a:solidFill>
              </a:rPr>
              <a:t>tokenisation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797" name="Google Shape;797;p39">
            <a:extLst>
              <a:ext uri="{FF2B5EF4-FFF2-40B4-BE49-F238E27FC236}">
                <a16:creationId xmlns:a16="http://schemas.microsoft.com/office/drawing/2014/main" id="{7E45817E-606A-1EEC-56D1-7416F4EDEF8E}"/>
              </a:ext>
            </a:extLst>
          </p:cNvPr>
          <p:cNvSpPr/>
          <p:nvPr/>
        </p:nvSpPr>
        <p:spPr>
          <a:xfrm>
            <a:off x="221163" y="34298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9">
            <a:extLst>
              <a:ext uri="{FF2B5EF4-FFF2-40B4-BE49-F238E27FC236}">
                <a16:creationId xmlns:a16="http://schemas.microsoft.com/office/drawing/2014/main" id="{C1F7D57A-E284-1A77-F525-EEDECDBB33DF}"/>
              </a:ext>
            </a:extLst>
          </p:cNvPr>
          <p:cNvGrpSpPr/>
          <p:nvPr/>
        </p:nvGrpSpPr>
        <p:grpSpPr>
          <a:xfrm>
            <a:off x="3186597" y="-241315"/>
            <a:ext cx="900845" cy="896401"/>
            <a:chOff x="7498900" y="3716375"/>
            <a:chExt cx="532100" cy="529475"/>
          </a:xfrm>
        </p:grpSpPr>
        <p:sp>
          <p:nvSpPr>
            <p:cNvPr id="799" name="Google Shape;799;p39">
              <a:extLst>
                <a:ext uri="{FF2B5EF4-FFF2-40B4-BE49-F238E27FC236}">
                  <a16:creationId xmlns:a16="http://schemas.microsoft.com/office/drawing/2014/main" id="{4F708179-0CEE-FFBE-83D4-43751992EC6D}"/>
                </a:ext>
              </a:extLst>
            </p:cNvPr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>
              <a:extLst>
                <a:ext uri="{FF2B5EF4-FFF2-40B4-BE49-F238E27FC236}">
                  <a16:creationId xmlns:a16="http://schemas.microsoft.com/office/drawing/2014/main" id="{CA33D346-8213-9EC0-749E-39469BF0219A}"/>
                </a:ext>
              </a:extLst>
            </p:cNvPr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>
              <a:extLst>
                <a:ext uri="{FF2B5EF4-FFF2-40B4-BE49-F238E27FC236}">
                  <a16:creationId xmlns:a16="http://schemas.microsoft.com/office/drawing/2014/main" id="{CB655186-32F2-9BEE-D566-BCD9E5B4A23C}"/>
                </a:ext>
              </a:extLst>
            </p:cNvPr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>
              <a:extLst>
                <a:ext uri="{FF2B5EF4-FFF2-40B4-BE49-F238E27FC236}">
                  <a16:creationId xmlns:a16="http://schemas.microsoft.com/office/drawing/2014/main" id="{612348A7-B4E0-963E-E754-5DF62506371D}"/>
                </a:ext>
              </a:extLst>
            </p:cNvPr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>
              <a:extLst>
                <a:ext uri="{FF2B5EF4-FFF2-40B4-BE49-F238E27FC236}">
                  <a16:creationId xmlns:a16="http://schemas.microsoft.com/office/drawing/2014/main" id="{734CB109-F908-6399-943C-DCB5185AE81E}"/>
                </a:ext>
              </a:extLst>
            </p:cNvPr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>
              <a:extLst>
                <a:ext uri="{FF2B5EF4-FFF2-40B4-BE49-F238E27FC236}">
                  <a16:creationId xmlns:a16="http://schemas.microsoft.com/office/drawing/2014/main" id="{AA752F36-5D88-8BB6-E7C6-F13CCC0C0EE2}"/>
                </a:ext>
              </a:extLst>
            </p:cNvPr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9">
            <a:extLst>
              <a:ext uri="{FF2B5EF4-FFF2-40B4-BE49-F238E27FC236}">
                <a16:creationId xmlns:a16="http://schemas.microsoft.com/office/drawing/2014/main" id="{EE791A27-C0D3-65D5-2F85-96381474BE7F}"/>
              </a:ext>
            </a:extLst>
          </p:cNvPr>
          <p:cNvGrpSpPr/>
          <p:nvPr/>
        </p:nvGrpSpPr>
        <p:grpSpPr>
          <a:xfrm>
            <a:off x="5365700" y="-1063259"/>
            <a:ext cx="2013910" cy="2041524"/>
            <a:chOff x="-79100" y="-499150"/>
            <a:chExt cx="2013910" cy="2041524"/>
          </a:xfrm>
        </p:grpSpPr>
        <p:sp>
          <p:nvSpPr>
            <p:cNvPr id="806" name="Google Shape;806;p39">
              <a:extLst>
                <a:ext uri="{FF2B5EF4-FFF2-40B4-BE49-F238E27FC236}">
                  <a16:creationId xmlns:a16="http://schemas.microsoft.com/office/drawing/2014/main" id="{03BE46E7-B158-EAD6-311D-67BB6D29890A}"/>
                </a:ext>
              </a:extLst>
            </p:cNvPr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>
              <a:extLst>
                <a:ext uri="{FF2B5EF4-FFF2-40B4-BE49-F238E27FC236}">
                  <a16:creationId xmlns:a16="http://schemas.microsoft.com/office/drawing/2014/main" id="{B4C32A81-B64B-7313-61BF-D1DBD73DC48D}"/>
                </a:ext>
              </a:extLst>
            </p:cNvPr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>
              <a:extLst>
                <a:ext uri="{FF2B5EF4-FFF2-40B4-BE49-F238E27FC236}">
                  <a16:creationId xmlns:a16="http://schemas.microsoft.com/office/drawing/2014/main" id="{CCABB34D-9B36-8841-897C-0AA576BC78E0}"/>
                </a:ext>
              </a:extLst>
            </p:cNvPr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>
              <a:extLst>
                <a:ext uri="{FF2B5EF4-FFF2-40B4-BE49-F238E27FC236}">
                  <a16:creationId xmlns:a16="http://schemas.microsoft.com/office/drawing/2014/main" id="{F5DE784F-9FCB-7926-66E2-3AE98B8200D9}"/>
                </a:ext>
              </a:extLst>
            </p:cNvPr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>
              <a:extLst>
                <a:ext uri="{FF2B5EF4-FFF2-40B4-BE49-F238E27FC236}">
                  <a16:creationId xmlns:a16="http://schemas.microsoft.com/office/drawing/2014/main" id="{A3E23096-49C7-6825-2A28-EB57C2CFE43C}"/>
                </a:ext>
              </a:extLst>
            </p:cNvPr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>
              <a:extLst>
                <a:ext uri="{FF2B5EF4-FFF2-40B4-BE49-F238E27FC236}">
                  <a16:creationId xmlns:a16="http://schemas.microsoft.com/office/drawing/2014/main" id="{C68A95B7-5F3B-88E6-2194-E6ECDB3C8108}"/>
                </a:ext>
              </a:extLst>
            </p:cNvPr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>
              <a:extLst>
                <a:ext uri="{FF2B5EF4-FFF2-40B4-BE49-F238E27FC236}">
                  <a16:creationId xmlns:a16="http://schemas.microsoft.com/office/drawing/2014/main" id="{34661AD3-BF55-6370-63DF-D957232E5152}"/>
                </a:ext>
              </a:extLst>
            </p:cNvPr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>
              <a:extLst>
                <a:ext uri="{FF2B5EF4-FFF2-40B4-BE49-F238E27FC236}">
                  <a16:creationId xmlns:a16="http://schemas.microsoft.com/office/drawing/2014/main" id="{677F8964-3041-211B-989F-A0A1C9CF0EEE}"/>
                </a:ext>
              </a:extLst>
            </p:cNvPr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>
              <a:extLst>
                <a:ext uri="{FF2B5EF4-FFF2-40B4-BE49-F238E27FC236}">
                  <a16:creationId xmlns:a16="http://schemas.microsoft.com/office/drawing/2014/main" id="{33D7FC63-1B4C-BEBF-54A9-CAC0DC069069}"/>
                </a:ext>
              </a:extLst>
            </p:cNvPr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>
              <a:extLst>
                <a:ext uri="{FF2B5EF4-FFF2-40B4-BE49-F238E27FC236}">
                  <a16:creationId xmlns:a16="http://schemas.microsoft.com/office/drawing/2014/main" id="{51EEE404-E90C-6F1A-9CD2-EBDA958FAC86}"/>
                </a:ext>
              </a:extLst>
            </p:cNvPr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>
              <a:extLst>
                <a:ext uri="{FF2B5EF4-FFF2-40B4-BE49-F238E27FC236}">
                  <a16:creationId xmlns:a16="http://schemas.microsoft.com/office/drawing/2014/main" id="{C4708CFC-7C4A-12A7-5C63-DF8B00BE5ACE}"/>
                </a:ext>
              </a:extLst>
            </p:cNvPr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>
              <a:extLst>
                <a:ext uri="{FF2B5EF4-FFF2-40B4-BE49-F238E27FC236}">
                  <a16:creationId xmlns:a16="http://schemas.microsoft.com/office/drawing/2014/main" id="{2DEB2726-FA57-C788-EDE7-4B95365CE4F1}"/>
                </a:ext>
              </a:extLst>
            </p:cNvPr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>
              <a:extLst>
                <a:ext uri="{FF2B5EF4-FFF2-40B4-BE49-F238E27FC236}">
                  <a16:creationId xmlns:a16="http://schemas.microsoft.com/office/drawing/2014/main" id="{3D26DC5F-AF9B-B997-C2BB-FBA3D46E2A92}"/>
                </a:ext>
              </a:extLst>
            </p:cNvPr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>
              <a:extLst>
                <a:ext uri="{FF2B5EF4-FFF2-40B4-BE49-F238E27FC236}">
                  <a16:creationId xmlns:a16="http://schemas.microsoft.com/office/drawing/2014/main" id="{BC8315C7-3912-A1FA-0D97-7C016A1663CB}"/>
                </a:ext>
              </a:extLst>
            </p:cNvPr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>
              <a:extLst>
                <a:ext uri="{FF2B5EF4-FFF2-40B4-BE49-F238E27FC236}">
                  <a16:creationId xmlns:a16="http://schemas.microsoft.com/office/drawing/2014/main" id="{C783BB75-882A-F775-6CC3-485E0E7FAB82}"/>
                </a:ext>
              </a:extLst>
            </p:cNvPr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>
              <a:extLst>
                <a:ext uri="{FF2B5EF4-FFF2-40B4-BE49-F238E27FC236}">
                  <a16:creationId xmlns:a16="http://schemas.microsoft.com/office/drawing/2014/main" id="{A5C26468-1BA0-FD29-9726-7336A0E105F9}"/>
                </a:ext>
              </a:extLst>
            </p:cNvPr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>
              <a:extLst>
                <a:ext uri="{FF2B5EF4-FFF2-40B4-BE49-F238E27FC236}">
                  <a16:creationId xmlns:a16="http://schemas.microsoft.com/office/drawing/2014/main" id="{DD2CB301-AFD1-0FAF-DD7B-CF803A675881}"/>
                </a:ext>
              </a:extLst>
            </p:cNvPr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9">
            <a:extLst>
              <a:ext uri="{FF2B5EF4-FFF2-40B4-BE49-F238E27FC236}">
                <a16:creationId xmlns:a16="http://schemas.microsoft.com/office/drawing/2014/main" id="{767A1838-35D5-E7DD-9E08-0348362F98E1}"/>
              </a:ext>
            </a:extLst>
          </p:cNvPr>
          <p:cNvSpPr/>
          <p:nvPr/>
        </p:nvSpPr>
        <p:spPr>
          <a:xfrm>
            <a:off x="8560059" y="2035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350FA-125F-A27D-29C7-976D23382F0E}"/>
              </a:ext>
            </a:extLst>
          </p:cNvPr>
          <p:cNvSpPr/>
          <p:nvPr/>
        </p:nvSpPr>
        <p:spPr>
          <a:xfrm>
            <a:off x="2806045" y="2295696"/>
            <a:ext cx="1340629" cy="568037"/>
          </a:xfrm>
          <a:prstGeom prst="roundRect">
            <a:avLst/>
          </a:prstGeom>
          <a:solidFill>
            <a:srgbClr val="6440E8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72AEA4-52CC-6D41-071D-6B0089058F70}"/>
              </a:ext>
            </a:extLst>
          </p:cNvPr>
          <p:cNvSpPr/>
          <p:nvPr/>
        </p:nvSpPr>
        <p:spPr>
          <a:xfrm>
            <a:off x="4331139" y="2295695"/>
            <a:ext cx="1510631" cy="568037"/>
          </a:xfrm>
          <a:prstGeom prst="roundRect">
            <a:avLst/>
          </a:prstGeom>
          <a:solidFill>
            <a:srgbClr val="EBAD3D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1569CE-B921-45BB-9807-AACE0C80DCFD}"/>
              </a:ext>
            </a:extLst>
          </p:cNvPr>
          <p:cNvSpPr/>
          <p:nvPr/>
        </p:nvSpPr>
        <p:spPr>
          <a:xfrm>
            <a:off x="5868980" y="2295694"/>
            <a:ext cx="441766" cy="568037"/>
          </a:xfrm>
          <a:prstGeom prst="roundRect">
            <a:avLst/>
          </a:prstGeom>
          <a:solidFill>
            <a:srgbClr val="F83E30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971AEC-7AB5-F8A8-1240-44E1A4C7325C}"/>
              </a:ext>
            </a:extLst>
          </p:cNvPr>
          <p:cNvSpPr/>
          <p:nvPr/>
        </p:nvSpPr>
        <p:spPr>
          <a:xfrm>
            <a:off x="6337956" y="2295694"/>
            <a:ext cx="1308584" cy="568037"/>
          </a:xfrm>
          <a:prstGeom prst="roundRect">
            <a:avLst/>
          </a:prstGeom>
          <a:solidFill>
            <a:srgbClr val="4CD9DC">
              <a:alpha val="2980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EAA012-2E08-5077-FB25-8A6E55B29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50" y="3218255"/>
            <a:ext cx="7039800" cy="336300"/>
          </a:xfrm>
        </p:spPr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608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DB01-F53A-F627-A14B-DC419DA9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09" y="357567"/>
            <a:ext cx="4305000" cy="7431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HK" sz="3700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DA42-5042-8B01-378C-B136C11C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499" y="1293541"/>
            <a:ext cx="6382529" cy="3492391"/>
          </a:xfrm>
        </p:spPr>
        <p:txBody>
          <a:bodyPr wrap="square" anchor="t">
            <a:normAutofit/>
          </a:bodyPr>
          <a:lstStyle/>
          <a:p>
            <a:pPr marL="127000" indent="0" algn="l">
              <a:lnSpc>
                <a:spcPct val="90000"/>
              </a:lnSpc>
              <a:spcAft>
                <a:spcPts val="600"/>
              </a:spcAft>
              <a:buNone/>
            </a:pPr>
            <a:r>
              <a:rPr lang="en-HK" sz="2400" dirty="0"/>
              <a:t>After this lesson, you will be able to …</a:t>
            </a:r>
          </a:p>
          <a:p>
            <a:pPr marL="641350" indent="-514350" algn="l">
              <a:lnSpc>
                <a:spcPct val="9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HK" sz="2400" dirty="0">
                <a:solidFill>
                  <a:schemeClr val="accent1"/>
                </a:solidFill>
              </a:rPr>
              <a:t>Describe</a:t>
            </a:r>
            <a:r>
              <a:rPr lang="en-HK" sz="2400" dirty="0"/>
              <a:t> the disadvantages of traditional word-based tokenization</a:t>
            </a:r>
          </a:p>
          <a:p>
            <a:pPr marL="641350" indent="-514350" algn="l">
              <a:lnSpc>
                <a:spcPct val="9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HK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Implement</a:t>
            </a:r>
            <a:r>
              <a:rPr lang="en-HK" sz="2400" dirty="0"/>
              <a:t> the steps involved in the basic byte-pair encoding algorithm</a:t>
            </a:r>
          </a:p>
          <a:p>
            <a:pPr marL="641350" indent="-514350" algn="l">
              <a:lnSpc>
                <a:spcPct val="9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HK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Explain</a:t>
            </a:r>
            <a:r>
              <a:rPr lang="en-HK" sz="2400" dirty="0"/>
              <a:t> how </a:t>
            </a:r>
            <a:r>
              <a:rPr lang="en-HK" sz="2400" dirty="0" err="1"/>
              <a:t>subword</a:t>
            </a:r>
            <a:r>
              <a:rPr lang="en-HK" sz="2400" dirty="0"/>
              <a:t> encoding affects the performance of </a:t>
            </a:r>
            <a:r>
              <a:rPr lang="en-HK" sz="2400" i="1" dirty="0"/>
              <a:t>n</a:t>
            </a:r>
            <a:r>
              <a:rPr lang="en-HK" sz="2400" dirty="0"/>
              <a:t>-gram language models</a:t>
            </a:r>
          </a:p>
        </p:txBody>
      </p:sp>
      <p:pic>
        <p:nvPicPr>
          <p:cNvPr id="5" name="Graphic 4" descr="Target with solid fill">
            <a:extLst>
              <a:ext uri="{FF2B5EF4-FFF2-40B4-BE49-F238E27FC236}">
                <a16:creationId xmlns:a16="http://schemas.microsoft.com/office/drawing/2014/main" id="{79598354-11F6-8B50-D3DA-B82BCB8DA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7580" y="282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>
          <a:extLst>
            <a:ext uri="{FF2B5EF4-FFF2-40B4-BE49-F238E27FC236}">
              <a16:creationId xmlns:a16="http://schemas.microsoft.com/office/drawing/2014/main" id="{70DB45CA-3DBF-8F05-713F-3B073CE48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3">
            <a:extLst>
              <a:ext uri="{FF2B5EF4-FFF2-40B4-BE49-F238E27FC236}">
                <a16:creationId xmlns:a16="http://schemas.microsoft.com/office/drawing/2014/main" id="{E3358A0D-F1F1-4EAD-96D5-3B67D4C45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1297" y="1959725"/>
            <a:ext cx="46867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subword tokenisation</a:t>
            </a:r>
            <a:endParaRPr dirty="0"/>
          </a:p>
        </p:txBody>
      </p:sp>
      <p:sp>
        <p:nvSpPr>
          <p:cNvPr id="891" name="Google Shape;891;p43">
            <a:extLst>
              <a:ext uri="{FF2B5EF4-FFF2-40B4-BE49-F238E27FC236}">
                <a16:creationId xmlns:a16="http://schemas.microsoft.com/office/drawing/2014/main" id="{53F7FC71-5B33-F1A4-1977-81B81E958E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54004" y="2038650"/>
            <a:ext cx="16053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93" name="Google Shape;893;p43">
            <a:extLst>
              <a:ext uri="{FF2B5EF4-FFF2-40B4-BE49-F238E27FC236}">
                <a16:creationId xmlns:a16="http://schemas.microsoft.com/office/drawing/2014/main" id="{CD3365F3-562C-5577-7393-BD3038750715}"/>
              </a:ext>
            </a:extLst>
          </p:cNvPr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894" name="Google Shape;894;p43">
              <a:extLst>
                <a:ext uri="{FF2B5EF4-FFF2-40B4-BE49-F238E27FC236}">
                  <a16:creationId xmlns:a16="http://schemas.microsoft.com/office/drawing/2014/main" id="{0B9F0E72-21FF-266F-80BE-7AFD92C0994E}"/>
                </a:ext>
              </a:extLst>
            </p:cNvPr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>
              <a:extLst>
                <a:ext uri="{FF2B5EF4-FFF2-40B4-BE49-F238E27FC236}">
                  <a16:creationId xmlns:a16="http://schemas.microsoft.com/office/drawing/2014/main" id="{63583968-3A09-691D-7980-810357FA331C}"/>
                </a:ext>
              </a:extLst>
            </p:cNvPr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>
              <a:extLst>
                <a:ext uri="{FF2B5EF4-FFF2-40B4-BE49-F238E27FC236}">
                  <a16:creationId xmlns:a16="http://schemas.microsoft.com/office/drawing/2014/main" id="{1F4798DF-3D4B-B4C8-F213-837BC908C727}"/>
                </a:ext>
              </a:extLst>
            </p:cNvPr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>
              <a:extLst>
                <a:ext uri="{FF2B5EF4-FFF2-40B4-BE49-F238E27FC236}">
                  <a16:creationId xmlns:a16="http://schemas.microsoft.com/office/drawing/2014/main" id="{258FB204-405C-5BBA-C225-39229A3F76B6}"/>
                </a:ext>
              </a:extLst>
            </p:cNvPr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>
              <a:extLst>
                <a:ext uri="{FF2B5EF4-FFF2-40B4-BE49-F238E27FC236}">
                  <a16:creationId xmlns:a16="http://schemas.microsoft.com/office/drawing/2014/main" id="{EFECECB0-FAB3-21F7-0FF3-CE363317C3F9}"/>
                </a:ext>
              </a:extLst>
            </p:cNvPr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>
              <a:extLst>
                <a:ext uri="{FF2B5EF4-FFF2-40B4-BE49-F238E27FC236}">
                  <a16:creationId xmlns:a16="http://schemas.microsoft.com/office/drawing/2014/main" id="{5988903B-3734-1A53-E534-F5F85B30A5AA}"/>
                </a:ext>
              </a:extLst>
            </p:cNvPr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>
              <a:extLst>
                <a:ext uri="{FF2B5EF4-FFF2-40B4-BE49-F238E27FC236}">
                  <a16:creationId xmlns:a16="http://schemas.microsoft.com/office/drawing/2014/main" id="{33216D7F-71CB-40BC-8889-CCA3FC385841}"/>
                </a:ext>
              </a:extLst>
            </p:cNvPr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>
              <a:extLst>
                <a:ext uri="{FF2B5EF4-FFF2-40B4-BE49-F238E27FC236}">
                  <a16:creationId xmlns:a16="http://schemas.microsoft.com/office/drawing/2014/main" id="{2C39FB54-8790-2C32-9A0D-B6E116154034}"/>
                </a:ext>
              </a:extLst>
            </p:cNvPr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>
              <a:extLst>
                <a:ext uri="{FF2B5EF4-FFF2-40B4-BE49-F238E27FC236}">
                  <a16:creationId xmlns:a16="http://schemas.microsoft.com/office/drawing/2014/main" id="{107A76EC-013C-9FD7-0F5B-3BACDD9DFA75}"/>
                </a:ext>
              </a:extLst>
            </p:cNvPr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>
              <a:extLst>
                <a:ext uri="{FF2B5EF4-FFF2-40B4-BE49-F238E27FC236}">
                  <a16:creationId xmlns:a16="http://schemas.microsoft.com/office/drawing/2014/main" id="{12080C08-E7E7-62AA-748E-7EAE30B91AC3}"/>
                </a:ext>
              </a:extLst>
            </p:cNvPr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>
              <a:extLst>
                <a:ext uri="{FF2B5EF4-FFF2-40B4-BE49-F238E27FC236}">
                  <a16:creationId xmlns:a16="http://schemas.microsoft.com/office/drawing/2014/main" id="{341BE943-4552-C815-26DC-A6CEF3799606}"/>
                </a:ext>
              </a:extLst>
            </p:cNvPr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>
              <a:extLst>
                <a:ext uri="{FF2B5EF4-FFF2-40B4-BE49-F238E27FC236}">
                  <a16:creationId xmlns:a16="http://schemas.microsoft.com/office/drawing/2014/main" id="{1E93728C-CC21-C8DB-D227-F75811C477D1}"/>
                </a:ext>
              </a:extLst>
            </p:cNvPr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>
              <a:extLst>
                <a:ext uri="{FF2B5EF4-FFF2-40B4-BE49-F238E27FC236}">
                  <a16:creationId xmlns:a16="http://schemas.microsoft.com/office/drawing/2014/main" id="{2CA04DE0-A88D-7181-01DB-EB0DC7C35C9A}"/>
                </a:ext>
              </a:extLst>
            </p:cNvPr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>
              <a:extLst>
                <a:ext uri="{FF2B5EF4-FFF2-40B4-BE49-F238E27FC236}">
                  <a16:creationId xmlns:a16="http://schemas.microsoft.com/office/drawing/2014/main" id="{B014786A-D3A5-F04F-E6D8-350847089CFB}"/>
                </a:ext>
              </a:extLst>
            </p:cNvPr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>
              <a:extLst>
                <a:ext uri="{FF2B5EF4-FFF2-40B4-BE49-F238E27FC236}">
                  <a16:creationId xmlns:a16="http://schemas.microsoft.com/office/drawing/2014/main" id="{D38D4C0E-57F8-0EBA-AACA-9E848DF5FA9E}"/>
                </a:ext>
              </a:extLst>
            </p:cNvPr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>
              <a:extLst>
                <a:ext uri="{FF2B5EF4-FFF2-40B4-BE49-F238E27FC236}">
                  <a16:creationId xmlns:a16="http://schemas.microsoft.com/office/drawing/2014/main" id="{93E3BB49-515C-2EDE-7E16-A54024E9B8F4}"/>
                </a:ext>
              </a:extLst>
            </p:cNvPr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>
              <a:extLst>
                <a:ext uri="{FF2B5EF4-FFF2-40B4-BE49-F238E27FC236}">
                  <a16:creationId xmlns:a16="http://schemas.microsoft.com/office/drawing/2014/main" id="{2125A702-78EF-428D-62DC-54F23366317F}"/>
                </a:ext>
              </a:extLst>
            </p:cNvPr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>
              <a:extLst>
                <a:ext uri="{FF2B5EF4-FFF2-40B4-BE49-F238E27FC236}">
                  <a16:creationId xmlns:a16="http://schemas.microsoft.com/office/drawing/2014/main" id="{63FD5A12-267A-FD14-1E66-BCB5A5CEE822}"/>
                </a:ext>
              </a:extLst>
            </p:cNvPr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3">
            <a:extLst>
              <a:ext uri="{FF2B5EF4-FFF2-40B4-BE49-F238E27FC236}">
                <a16:creationId xmlns:a16="http://schemas.microsoft.com/office/drawing/2014/main" id="{FB69E989-850E-168C-A8EF-5F32B91B0B5A}"/>
              </a:ext>
            </a:extLst>
          </p:cNvPr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913" name="Google Shape;913;p43">
              <a:extLst>
                <a:ext uri="{FF2B5EF4-FFF2-40B4-BE49-F238E27FC236}">
                  <a16:creationId xmlns:a16="http://schemas.microsoft.com/office/drawing/2014/main" id="{B4FDFBED-99C0-7766-64E6-9CB028D5A3FB}"/>
                </a:ext>
              </a:extLst>
            </p:cNvPr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>
              <a:extLst>
                <a:ext uri="{FF2B5EF4-FFF2-40B4-BE49-F238E27FC236}">
                  <a16:creationId xmlns:a16="http://schemas.microsoft.com/office/drawing/2014/main" id="{0A74CDF7-3410-2699-D32C-03C67B8978F8}"/>
                </a:ext>
              </a:extLst>
            </p:cNvPr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>
              <a:extLst>
                <a:ext uri="{FF2B5EF4-FFF2-40B4-BE49-F238E27FC236}">
                  <a16:creationId xmlns:a16="http://schemas.microsoft.com/office/drawing/2014/main" id="{9DEAB63C-BEC6-CB0C-9ACE-D01F3F996A58}"/>
                </a:ext>
              </a:extLst>
            </p:cNvPr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>
              <a:extLst>
                <a:ext uri="{FF2B5EF4-FFF2-40B4-BE49-F238E27FC236}">
                  <a16:creationId xmlns:a16="http://schemas.microsoft.com/office/drawing/2014/main" id="{1C67632D-BF56-5B20-6448-D7A8AD0094FF}"/>
                </a:ext>
              </a:extLst>
            </p:cNvPr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>
              <a:extLst>
                <a:ext uri="{FF2B5EF4-FFF2-40B4-BE49-F238E27FC236}">
                  <a16:creationId xmlns:a16="http://schemas.microsoft.com/office/drawing/2014/main" id="{A9CB3A4A-796E-11BE-1E85-12C136F95862}"/>
                </a:ext>
              </a:extLst>
            </p:cNvPr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>
              <a:extLst>
                <a:ext uri="{FF2B5EF4-FFF2-40B4-BE49-F238E27FC236}">
                  <a16:creationId xmlns:a16="http://schemas.microsoft.com/office/drawing/2014/main" id="{30905111-EB6B-F6DC-AFC9-1A762646397F}"/>
                </a:ext>
              </a:extLst>
            </p:cNvPr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>
              <a:extLst>
                <a:ext uri="{FF2B5EF4-FFF2-40B4-BE49-F238E27FC236}">
                  <a16:creationId xmlns:a16="http://schemas.microsoft.com/office/drawing/2014/main" id="{0B3F3353-D698-520E-0854-14DF04C6F422}"/>
                </a:ext>
              </a:extLst>
            </p:cNvPr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>
              <a:extLst>
                <a:ext uri="{FF2B5EF4-FFF2-40B4-BE49-F238E27FC236}">
                  <a16:creationId xmlns:a16="http://schemas.microsoft.com/office/drawing/2014/main" id="{A3501E12-1EFA-689B-8E9A-31754055823F}"/>
                </a:ext>
              </a:extLst>
            </p:cNvPr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>
              <a:extLst>
                <a:ext uri="{FF2B5EF4-FFF2-40B4-BE49-F238E27FC236}">
                  <a16:creationId xmlns:a16="http://schemas.microsoft.com/office/drawing/2014/main" id="{B432F97F-07BB-B851-A653-8704F81525DF}"/>
                </a:ext>
              </a:extLst>
            </p:cNvPr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>
              <a:extLst>
                <a:ext uri="{FF2B5EF4-FFF2-40B4-BE49-F238E27FC236}">
                  <a16:creationId xmlns:a16="http://schemas.microsoft.com/office/drawing/2014/main" id="{D20EDB99-A39E-83EF-5793-B1225D2076F8}"/>
                </a:ext>
              </a:extLst>
            </p:cNvPr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>
              <a:extLst>
                <a:ext uri="{FF2B5EF4-FFF2-40B4-BE49-F238E27FC236}">
                  <a16:creationId xmlns:a16="http://schemas.microsoft.com/office/drawing/2014/main" id="{2C7BE8EC-B1D1-DEE1-1FDB-FCA7163F3E07}"/>
                </a:ext>
              </a:extLst>
            </p:cNvPr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>
              <a:extLst>
                <a:ext uri="{FF2B5EF4-FFF2-40B4-BE49-F238E27FC236}">
                  <a16:creationId xmlns:a16="http://schemas.microsoft.com/office/drawing/2014/main" id="{791EB4BC-4024-8DEA-CC77-7940C314D73A}"/>
                </a:ext>
              </a:extLst>
            </p:cNvPr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>
              <a:extLst>
                <a:ext uri="{FF2B5EF4-FFF2-40B4-BE49-F238E27FC236}">
                  <a16:creationId xmlns:a16="http://schemas.microsoft.com/office/drawing/2014/main" id="{F1EF3A7A-8557-A7F5-18F8-582E6581B019}"/>
                </a:ext>
              </a:extLst>
            </p:cNvPr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>
              <a:extLst>
                <a:ext uri="{FF2B5EF4-FFF2-40B4-BE49-F238E27FC236}">
                  <a16:creationId xmlns:a16="http://schemas.microsoft.com/office/drawing/2014/main" id="{0D4B6165-11C3-423F-779F-1745704AE3AC}"/>
                </a:ext>
              </a:extLst>
            </p:cNvPr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>
              <a:extLst>
                <a:ext uri="{FF2B5EF4-FFF2-40B4-BE49-F238E27FC236}">
                  <a16:creationId xmlns:a16="http://schemas.microsoft.com/office/drawing/2014/main" id="{B9ABC2B0-437D-C623-289A-B14D6A86FF44}"/>
                </a:ext>
              </a:extLst>
            </p:cNvPr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>
              <a:extLst>
                <a:ext uri="{FF2B5EF4-FFF2-40B4-BE49-F238E27FC236}">
                  <a16:creationId xmlns:a16="http://schemas.microsoft.com/office/drawing/2014/main" id="{3C57F9AA-5778-BAD9-5A86-F3EB224B76E4}"/>
                </a:ext>
              </a:extLst>
            </p:cNvPr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>
              <a:extLst>
                <a:ext uri="{FF2B5EF4-FFF2-40B4-BE49-F238E27FC236}">
                  <a16:creationId xmlns:a16="http://schemas.microsoft.com/office/drawing/2014/main" id="{2E224B7E-C73E-F951-4D03-D867081EFA91}"/>
                </a:ext>
              </a:extLst>
            </p:cNvPr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>
              <a:extLst>
                <a:ext uri="{FF2B5EF4-FFF2-40B4-BE49-F238E27FC236}">
                  <a16:creationId xmlns:a16="http://schemas.microsoft.com/office/drawing/2014/main" id="{970BC623-D18B-C4C2-4AD6-685A7AF4D96E}"/>
                </a:ext>
              </a:extLst>
            </p:cNvPr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3">
            <a:extLst>
              <a:ext uri="{FF2B5EF4-FFF2-40B4-BE49-F238E27FC236}">
                <a16:creationId xmlns:a16="http://schemas.microsoft.com/office/drawing/2014/main" id="{7DA7482E-F1C9-8D53-CD52-D393F1A300F1}"/>
              </a:ext>
            </a:extLst>
          </p:cNvPr>
          <p:cNvSpPr/>
          <p:nvPr/>
        </p:nvSpPr>
        <p:spPr>
          <a:xfrm>
            <a:off x="2436563" y="404790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>
            <a:extLst>
              <a:ext uri="{FF2B5EF4-FFF2-40B4-BE49-F238E27FC236}">
                <a16:creationId xmlns:a16="http://schemas.microsoft.com/office/drawing/2014/main" id="{DA1C6231-E97F-4EDD-11D2-72DFE128949C}"/>
              </a:ext>
            </a:extLst>
          </p:cNvPr>
          <p:cNvSpPr/>
          <p:nvPr/>
        </p:nvSpPr>
        <p:spPr>
          <a:xfrm>
            <a:off x="8456150" y="182670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72482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&amp; Information Sciences Major for College by Slidesgo">
  <a:themeElements>
    <a:clrScheme name="Simple Light">
      <a:dk1>
        <a:srgbClr val="FFFFFF"/>
      </a:dk1>
      <a:lt1>
        <a:srgbClr val="310047"/>
      </a:lt1>
      <a:dk2>
        <a:srgbClr val="FFFFFF"/>
      </a:dk2>
      <a:lt2>
        <a:srgbClr val="D9A3F3"/>
      </a:lt2>
      <a:accent1>
        <a:srgbClr val="61ABFC"/>
      </a:accent1>
      <a:accent2>
        <a:srgbClr val="DB00A6"/>
      </a:accent2>
      <a:accent3>
        <a:srgbClr val="DF596E"/>
      </a:accent3>
      <a:accent4>
        <a:srgbClr val="EAC93D"/>
      </a:accent4>
      <a:accent5>
        <a:srgbClr val="6115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17585</TotalTime>
  <Words>2433</Words>
  <Application>Microsoft Office PowerPoint</Application>
  <PresentationFormat>On-screen Show (16:9)</PresentationFormat>
  <Paragraphs>279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Blackadder ITC</vt:lpstr>
      <vt:lpstr>Crimson Text</vt:lpstr>
      <vt:lpstr>Consolas</vt:lpstr>
      <vt:lpstr>Courier New</vt:lpstr>
      <vt:lpstr>Barlow Medium</vt:lpstr>
      <vt:lpstr>Nova Flat</vt:lpstr>
      <vt:lpstr>Barlow</vt:lpstr>
      <vt:lpstr>Computer &amp; Information Sciences Major for College by Slidesgo</vt:lpstr>
      <vt:lpstr>Advanced text processing: Week 1 Class 1 Subword tokenisation</vt:lpstr>
      <vt:lpstr>About this course</vt:lpstr>
      <vt:lpstr>After this class, you will be able to …</vt:lpstr>
      <vt:lpstr>What should you already know?</vt:lpstr>
      <vt:lpstr>Assessment</vt:lpstr>
      <vt:lpstr>Now let’s get started with our first topic!</vt:lpstr>
      <vt:lpstr>  Subword tokenisation</vt:lpstr>
      <vt:lpstr>Learning objectives</vt:lpstr>
      <vt:lpstr>Intro to subword tokenisation</vt:lpstr>
      <vt:lpstr>Think back to n-grams …</vt:lpstr>
      <vt:lpstr>Think back to n-grams …</vt:lpstr>
      <vt:lpstr>And to word vectors …</vt:lpstr>
      <vt:lpstr>Traditional tokenisation</vt:lpstr>
      <vt:lpstr>Consequences of tokenisation</vt:lpstr>
      <vt:lpstr>Tokenisation in polysynthetic languages?</vt:lpstr>
      <vt:lpstr>Big idea 1</vt:lpstr>
      <vt:lpstr>Byte-pair encoding</vt:lpstr>
      <vt:lpstr>Some definitions</vt:lpstr>
      <vt:lpstr>Byte-pair encoding (BPE)</vt:lpstr>
      <vt:lpstr>Byte-pair encoding (BPE)</vt:lpstr>
      <vt:lpstr>Byte-pair encoding: Sample</vt:lpstr>
      <vt:lpstr>Byte-pair encoding: Sample</vt:lpstr>
      <vt:lpstr>Byte-pair encoding: Sample</vt:lpstr>
      <vt:lpstr>Byte-pair encoding: Sample</vt:lpstr>
      <vt:lpstr>Byte-pair encoding: Sample</vt:lpstr>
      <vt:lpstr>Byte-pair encoding: Sample</vt:lpstr>
      <vt:lpstr>Byte-pair encoding: Sample</vt:lpstr>
      <vt:lpstr>Byte-pair encoding: Sample</vt:lpstr>
      <vt:lpstr>Byte-pair encoding: Sample</vt:lpstr>
      <vt:lpstr>Main training loop in Python</vt:lpstr>
      <vt:lpstr>Final product (for V = 20)</vt:lpstr>
      <vt:lpstr>Tokenizing a new text</vt:lpstr>
      <vt:lpstr>Tokenizing a new text: Algorithm</vt:lpstr>
      <vt:lpstr>Tokenizing a new text</vt:lpstr>
      <vt:lpstr>Tokenizing a new text</vt:lpstr>
      <vt:lpstr>Big idea 2</vt:lpstr>
      <vt:lpstr>Analysing output</vt:lpstr>
      <vt:lpstr>Analysing the output</vt:lpstr>
      <vt:lpstr>Analysing the output</vt:lpstr>
      <vt:lpstr>PowerPoint Presentation</vt:lpstr>
      <vt:lpstr>Thanks!</vt:lpstr>
      <vt:lpstr>What is this class not about?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 Yau Lai</dc:creator>
  <cp:lastModifiedBy>Ka Yau Lai</cp:lastModifiedBy>
  <cp:revision>27</cp:revision>
  <dcterms:modified xsi:type="dcterms:W3CDTF">2025-02-03T21:15:20Z</dcterms:modified>
</cp:coreProperties>
</file>