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91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0" r:id="rId13"/>
    <p:sldId id="271" r:id="rId14"/>
    <p:sldId id="29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7" r:id="rId29"/>
    <p:sldId id="286" r:id="rId30"/>
    <p:sldId id="288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2070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ACC275-FBE5-4C1E-8FBE-E67C739DDA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640A2598-162E-49A3-B305-4F79068004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Text / Graphic: Instructions</a:t>
          </a:r>
        </a:p>
      </dgm:t>
    </dgm:pt>
    <dgm:pt modelId="{0022BE07-6188-4D93-BACB-B31531704263}" type="parTrans" cxnId="{954B073D-406F-4FD0-906D-63392ABF7626}">
      <dgm:prSet/>
      <dgm:spPr/>
      <dgm:t>
        <a:bodyPr/>
        <a:lstStyle/>
        <a:p>
          <a:endParaRPr lang="en-US"/>
        </a:p>
      </dgm:t>
    </dgm:pt>
    <dgm:pt modelId="{4F2F543B-E27B-4D99-9176-414C5A1EEB9C}" type="sibTrans" cxnId="{954B073D-406F-4FD0-906D-63392ABF76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CC9DB1-C812-4CA0-8BB4-8C88A72450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Slider</a:t>
          </a:r>
          <a:r>
            <a:rPr lang="en-US" sz="1800" kern="1200" dirty="0"/>
            <a:t>: Ratings</a:t>
          </a:r>
        </a:p>
      </dgm:t>
    </dgm:pt>
    <dgm:pt modelId="{71F37887-A74C-48F8-A673-726CA89C38E7}" type="parTrans" cxnId="{A0DA9200-0BC8-4132-93D4-EDF61C04A68A}">
      <dgm:prSet/>
      <dgm:spPr/>
      <dgm:t>
        <a:bodyPr/>
        <a:lstStyle/>
        <a:p>
          <a:endParaRPr lang="en-US"/>
        </a:p>
      </dgm:t>
    </dgm:pt>
    <dgm:pt modelId="{21BD2D7E-F40E-40F3-9B50-44811B9BA85C}" type="sibTrans" cxnId="{A0DA9200-0BC8-4132-93D4-EDF61C04A6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414197-E532-4FE2-AC96-30BA3FF164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Rank order: Instead of rating choices, rank them</a:t>
          </a:r>
        </a:p>
      </dgm:t>
    </dgm:pt>
    <dgm:pt modelId="{210DB005-C868-4E11-B870-F514BC6C8380}" type="parTrans" cxnId="{E0B97925-DA57-4F2E-B7EA-AB28E3253044}">
      <dgm:prSet/>
      <dgm:spPr/>
      <dgm:t>
        <a:bodyPr/>
        <a:lstStyle/>
        <a:p>
          <a:endParaRPr lang="en-US"/>
        </a:p>
      </dgm:t>
    </dgm:pt>
    <dgm:pt modelId="{9C139B1C-FFD6-4D12-A70B-C44274B7544B}" type="sibTrans" cxnId="{E0B97925-DA57-4F2E-B7EA-AB28E32530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C79213-88DD-427A-8EE4-A2B828AED4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Qualtrics not enough for you? Add your own (&amp; save as embedded data with JavaScript)</a:t>
          </a:r>
        </a:p>
      </dgm:t>
    </dgm:pt>
    <dgm:pt modelId="{F2A329D8-835A-4BF2-9619-A4DD14FC9708}" type="parTrans" cxnId="{C7BEEDE9-51AA-40D5-A858-0372844D5E0D}">
      <dgm:prSet/>
      <dgm:spPr/>
      <dgm:t>
        <a:bodyPr/>
        <a:lstStyle/>
        <a:p>
          <a:endParaRPr lang="en-US"/>
        </a:p>
      </dgm:t>
    </dgm:pt>
    <dgm:pt modelId="{0B7F1610-BBF8-4E8D-BB12-C26E20350EF1}" type="sibTrans" cxnId="{C7BEEDE9-51AA-40D5-A858-0372844D5E0D}">
      <dgm:prSet/>
      <dgm:spPr/>
      <dgm:t>
        <a:bodyPr/>
        <a:lstStyle/>
        <a:p>
          <a:endParaRPr lang="en-US"/>
        </a:p>
      </dgm:t>
    </dgm:pt>
    <dgm:pt modelId="{37E3B43A-E718-4CF6-947A-4F01F3B94EBC}" type="pres">
      <dgm:prSet presAssocID="{4AACC275-FBE5-4C1E-8FBE-E67C739DDABB}" presName="root" presStyleCnt="0">
        <dgm:presLayoutVars>
          <dgm:dir/>
          <dgm:resizeHandles val="exact"/>
        </dgm:presLayoutVars>
      </dgm:prSet>
      <dgm:spPr/>
    </dgm:pt>
    <dgm:pt modelId="{EB79FE74-9451-4846-8FEC-9B76D51756D2}" type="pres">
      <dgm:prSet presAssocID="{4AACC275-FBE5-4C1E-8FBE-E67C739DDABB}" presName="container" presStyleCnt="0">
        <dgm:presLayoutVars>
          <dgm:dir/>
          <dgm:resizeHandles val="exact"/>
        </dgm:presLayoutVars>
      </dgm:prSet>
      <dgm:spPr/>
    </dgm:pt>
    <dgm:pt modelId="{F5C46546-87DE-4245-A9C3-1F59D6DF4A79}" type="pres">
      <dgm:prSet presAssocID="{640A2598-162E-49A3-B305-4F79068004EF}" presName="compNode" presStyleCnt="0"/>
      <dgm:spPr/>
    </dgm:pt>
    <dgm:pt modelId="{916D3799-5F36-4E68-878A-CD221522D71D}" type="pres">
      <dgm:prSet presAssocID="{640A2598-162E-49A3-B305-4F79068004EF}" presName="iconBgRect" presStyleLbl="bgShp" presStyleIdx="0" presStyleCnt="4"/>
      <dgm:spPr/>
    </dgm:pt>
    <dgm:pt modelId="{63FB0D77-B17C-4534-B23B-3898B9DD83BE}" type="pres">
      <dgm:prSet presAssocID="{640A2598-162E-49A3-B305-4F7906800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58AE8DEF-FFEE-4190-89A7-17FE103F42D8}" type="pres">
      <dgm:prSet presAssocID="{640A2598-162E-49A3-B305-4F79068004EF}" presName="spaceRect" presStyleCnt="0"/>
      <dgm:spPr/>
    </dgm:pt>
    <dgm:pt modelId="{10848DB6-1CB6-4F12-B26E-2FBF68E9386E}" type="pres">
      <dgm:prSet presAssocID="{640A2598-162E-49A3-B305-4F79068004EF}" presName="textRect" presStyleLbl="revTx" presStyleIdx="0" presStyleCnt="4">
        <dgm:presLayoutVars>
          <dgm:chMax val="1"/>
          <dgm:chPref val="1"/>
        </dgm:presLayoutVars>
      </dgm:prSet>
      <dgm:spPr/>
    </dgm:pt>
    <dgm:pt modelId="{E68B931F-85A3-4FD2-9ADE-681250E4BCBD}" type="pres">
      <dgm:prSet presAssocID="{4F2F543B-E27B-4D99-9176-414C5A1EEB9C}" presName="sibTrans" presStyleLbl="sibTrans2D1" presStyleIdx="0" presStyleCnt="0"/>
      <dgm:spPr/>
    </dgm:pt>
    <dgm:pt modelId="{09F60D05-AD7F-4E17-B203-7964E02D9FD9}" type="pres">
      <dgm:prSet presAssocID="{9ACC9DB1-C812-4CA0-8BB4-8C88A72450F8}" presName="compNode" presStyleCnt="0"/>
      <dgm:spPr/>
    </dgm:pt>
    <dgm:pt modelId="{EA28ADAB-E12E-42D1-A25E-A3C823AB0392}" type="pres">
      <dgm:prSet presAssocID="{9ACC9DB1-C812-4CA0-8BB4-8C88A72450F8}" presName="iconBgRect" presStyleLbl="bgShp" presStyleIdx="1" presStyleCnt="4"/>
      <dgm:spPr/>
    </dgm:pt>
    <dgm:pt modelId="{AB08D2C9-06D6-403A-A4A0-DA79F0930825}" type="pres">
      <dgm:prSet presAssocID="{9ACC9DB1-C812-4CA0-8BB4-8C88A72450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ADA5FBA-D48A-4E2D-8BC4-CD709A4238EC}" type="pres">
      <dgm:prSet presAssocID="{9ACC9DB1-C812-4CA0-8BB4-8C88A72450F8}" presName="spaceRect" presStyleCnt="0"/>
      <dgm:spPr/>
    </dgm:pt>
    <dgm:pt modelId="{9AADB1F2-4829-4772-8CCC-04C4CD89CA9E}" type="pres">
      <dgm:prSet presAssocID="{9ACC9DB1-C812-4CA0-8BB4-8C88A72450F8}" presName="textRect" presStyleLbl="revTx" presStyleIdx="1" presStyleCnt="4">
        <dgm:presLayoutVars>
          <dgm:chMax val="1"/>
          <dgm:chPref val="1"/>
        </dgm:presLayoutVars>
      </dgm:prSet>
      <dgm:spPr/>
    </dgm:pt>
    <dgm:pt modelId="{19CFE6C4-6A6A-4526-9510-ED5BAD913EE6}" type="pres">
      <dgm:prSet presAssocID="{21BD2D7E-F40E-40F3-9B50-44811B9BA85C}" presName="sibTrans" presStyleLbl="sibTrans2D1" presStyleIdx="0" presStyleCnt="0"/>
      <dgm:spPr/>
    </dgm:pt>
    <dgm:pt modelId="{442155B4-8475-4EE2-B434-C3B1BD325CDE}" type="pres">
      <dgm:prSet presAssocID="{AE414197-E532-4FE2-AC96-30BA3FF16456}" presName="compNode" presStyleCnt="0"/>
      <dgm:spPr/>
    </dgm:pt>
    <dgm:pt modelId="{603D870D-B803-4310-B6CC-07A9471B20F4}" type="pres">
      <dgm:prSet presAssocID="{AE414197-E532-4FE2-AC96-30BA3FF16456}" presName="iconBgRect" presStyleLbl="bgShp" presStyleIdx="2" presStyleCnt="4"/>
      <dgm:spPr/>
    </dgm:pt>
    <dgm:pt modelId="{02A7071A-1EEA-407C-A09D-AEDFCC88F489}" type="pres">
      <dgm:prSet presAssocID="{AE414197-E532-4FE2-AC96-30BA3FF164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緞帶"/>
        </a:ext>
      </dgm:extLst>
    </dgm:pt>
    <dgm:pt modelId="{FE9A0B06-20F4-43B3-AC53-2D25653C2C7C}" type="pres">
      <dgm:prSet presAssocID="{AE414197-E532-4FE2-AC96-30BA3FF16456}" presName="spaceRect" presStyleCnt="0"/>
      <dgm:spPr/>
    </dgm:pt>
    <dgm:pt modelId="{89E0F0E8-5222-4A11-B59E-0AA1511CE924}" type="pres">
      <dgm:prSet presAssocID="{AE414197-E532-4FE2-AC96-30BA3FF16456}" presName="textRect" presStyleLbl="revTx" presStyleIdx="2" presStyleCnt="4">
        <dgm:presLayoutVars>
          <dgm:chMax val="1"/>
          <dgm:chPref val="1"/>
        </dgm:presLayoutVars>
      </dgm:prSet>
      <dgm:spPr/>
    </dgm:pt>
    <dgm:pt modelId="{DE65D826-1E79-4F96-BCBE-099900D2231E}" type="pres">
      <dgm:prSet presAssocID="{9C139B1C-FFD6-4D12-A70B-C44274B7544B}" presName="sibTrans" presStyleLbl="sibTrans2D1" presStyleIdx="0" presStyleCnt="0"/>
      <dgm:spPr/>
    </dgm:pt>
    <dgm:pt modelId="{0186B8BC-51EA-43AB-BF4E-F3D5FA25C11E}" type="pres">
      <dgm:prSet presAssocID="{D0C79213-88DD-427A-8EE4-A2B828AED40F}" presName="compNode" presStyleCnt="0"/>
      <dgm:spPr/>
    </dgm:pt>
    <dgm:pt modelId="{43650B07-F43D-4732-B001-9AA616EE2E4D}" type="pres">
      <dgm:prSet presAssocID="{D0C79213-88DD-427A-8EE4-A2B828AED40F}" presName="iconBgRect" presStyleLbl="bgShp" presStyleIdx="3" presStyleCnt="4"/>
      <dgm:spPr/>
    </dgm:pt>
    <dgm:pt modelId="{1F730F30-8855-4B1B-8AFC-5C5970188898}" type="pres">
      <dgm:prSet presAssocID="{D0C79213-88DD-427A-8EE4-A2B828AED4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124643F-B00D-42CA-8955-580BF867B45D}" type="pres">
      <dgm:prSet presAssocID="{D0C79213-88DD-427A-8EE4-A2B828AED40F}" presName="spaceRect" presStyleCnt="0"/>
      <dgm:spPr/>
    </dgm:pt>
    <dgm:pt modelId="{608C90BC-D97F-4135-987D-E9BC72AA950B}" type="pres">
      <dgm:prSet presAssocID="{D0C79213-88DD-427A-8EE4-A2B828AED4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DA9200-0BC8-4132-93D4-EDF61C04A68A}" srcId="{4AACC275-FBE5-4C1E-8FBE-E67C739DDABB}" destId="{9ACC9DB1-C812-4CA0-8BB4-8C88A72450F8}" srcOrd="1" destOrd="0" parTransId="{71F37887-A74C-48F8-A673-726CA89C38E7}" sibTransId="{21BD2D7E-F40E-40F3-9B50-44811B9BA85C}"/>
    <dgm:cxn modelId="{D6C5221C-DBAB-4FC2-9AF1-BFA2A3205FB5}" type="presOf" srcId="{4F2F543B-E27B-4D99-9176-414C5A1EEB9C}" destId="{E68B931F-85A3-4FD2-9ADE-681250E4BCBD}" srcOrd="0" destOrd="0" presId="urn:microsoft.com/office/officeart/2018/2/layout/IconCircleList"/>
    <dgm:cxn modelId="{E0B97925-DA57-4F2E-B7EA-AB28E3253044}" srcId="{4AACC275-FBE5-4C1E-8FBE-E67C739DDABB}" destId="{AE414197-E532-4FE2-AC96-30BA3FF16456}" srcOrd="2" destOrd="0" parTransId="{210DB005-C868-4E11-B870-F514BC6C8380}" sibTransId="{9C139B1C-FFD6-4D12-A70B-C44274B7544B}"/>
    <dgm:cxn modelId="{B8846736-3DB7-4D72-AE15-E04D3382AA29}" type="presOf" srcId="{9ACC9DB1-C812-4CA0-8BB4-8C88A72450F8}" destId="{9AADB1F2-4829-4772-8CCC-04C4CD89CA9E}" srcOrd="0" destOrd="0" presId="urn:microsoft.com/office/officeart/2018/2/layout/IconCircleList"/>
    <dgm:cxn modelId="{954B073D-406F-4FD0-906D-63392ABF7626}" srcId="{4AACC275-FBE5-4C1E-8FBE-E67C739DDABB}" destId="{640A2598-162E-49A3-B305-4F79068004EF}" srcOrd="0" destOrd="0" parTransId="{0022BE07-6188-4D93-BACB-B31531704263}" sibTransId="{4F2F543B-E27B-4D99-9176-414C5A1EEB9C}"/>
    <dgm:cxn modelId="{38701E5D-CC33-49CF-9BC8-97603F83FF08}" type="presOf" srcId="{640A2598-162E-49A3-B305-4F79068004EF}" destId="{10848DB6-1CB6-4F12-B26E-2FBF68E9386E}" srcOrd="0" destOrd="0" presId="urn:microsoft.com/office/officeart/2018/2/layout/IconCircleList"/>
    <dgm:cxn modelId="{06CB4C7A-F9AE-4983-8131-DBBACD41DBD5}" type="presOf" srcId="{21BD2D7E-F40E-40F3-9B50-44811B9BA85C}" destId="{19CFE6C4-6A6A-4526-9510-ED5BAD913EE6}" srcOrd="0" destOrd="0" presId="urn:microsoft.com/office/officeart/2018/2/layout/IconCircleList"/>
    <dgm:cxn modelId="{C481E7AC-1F9B-4CDF-8AA6-0D6831D5992B}" type="presOf" srcId="{AE414197-E532-4FE2-AC96-30BA3FF16456}" destId="{89E0F0E8-5222-4A11-B59E-0AA1511CE924}" srcOrd="0" destOrd="0" presId="urn:microsoft.com/office/officeart/2018/2/layout/IconCircleList"/>
    <dgm:cxn modelId="{439A16B2-2FC3-4557-BA54-579F7DD10B2C}" type="presOf" srcId="{9C139B1C-FFD6-4D12-A70B-C44274B7544B}" destId="{DE65D826-1E79-4F96-BCBE-099900D2231E}" srcOrd="0" destOrd="0" presId="urn:microsoft.com/office/officeart/2018/2/layout/IconCircleList"/>
    <dgm:cxn modelId="{B19DA4E5-B90B-483B-8459-16B9CF9DB15C}" type="presOf" srcId="{4AACC275-FBE5-4C1E-8FBE-E67C739DDABB}" destId="{37E3B43A-E718-4CF6-947A-4F01F3B94EBC}" srcOrd="0" destOrd="0" presId="urn:microsoft.com/office/officeart/2018/2/layout/IconCircleList"/>
    <dgm:cxn modelId="{C7BEEDE9-51AA-40D5-A858-0372844D5E0D}" srcId="{4AACC275-FBE5-4C1E-8FBE-E67C739DDABB}" destId="{D0C79213-88DD-427A-8EE4-A2B828AED40F}" srcOrd="3" destOrd="0" parTransId="{F2A329D8-835A-4BF2-9619-A4DD14FC9708}" sibTransId="{0B7F1610-BBF8-4E8D-BB12-C26E20350EF1}"/>
    <dgm:cxn modelId="{3629FFF9-0822-48B8-90EE-C22CEF16FD3E}" type="presOf" srcId="{D0C79213-88DD-427A-8EE4-A2B828AED40F}" destId="{608C90BC-D97F-4135-987D-E9BC72AA950B}" srcOrd="0" destOrd="0" presId="urn:microsoft.com/office/officeart/2018/2/layout/IconCircleList"/>
    <dgm:cxn modelId="{95BB3973-60C0-4B88-B1B5-D20DF8DBE7E8}" type="presParOf" srcId="{37E3B43A-E718-4CF6-947A-4F01F3B94EBC}" destId="{EB79FE74-9451-4846-8FEC-9B76D51756D2}" srcOrd="0" destOrd="0" presId="urn:microsoft.com/office/officeart/2018/2/layout/IconCircleList"/>
    <dgm:cxn modelId="{F4B3E6E8-A368-4F67-B72A-19B896463CCA}" type="presParOf" srcId="{EB79FE74-9451-4846-8FEC-9B76D51756D2}" destId="{F5C46546-87DE-4245-A9C3-1F59D6DF4A79}" srcOrd="0" destOrd="0" presId="urn:microsoft.com/office/officeart/2018/2/layout/IconCircleList"/>
    <dgm:cxn modelId="{A26CB8C4-EB34-410D-AF6A-972E7EADC55E}" type="presParOf" srcId="{F5C46546-87DE-4245-A9C3-1F59D6DF4A79}" destId="{916D3799-5F36-4E68-878A-CD221522D71D}" srcOrd="0" destOrd="0" presId="urn:microsoft.com/office/officeart/2018/2/layout/IconCircleList"/>
    <dgm:cxn modelId="{A74797AB-4326-4E26-A78A-E45DBADDCD79}" type="presParOf" srcId="{F5C46546-87DE-4245-A9C3-1F59D6DF4A79}" destId="{63FB0D77-B17C-4534-B23B-3898B9DD83BE}" srcOrd="1" destOrd="0" presId="urn:microsoft.com/office/officeart/2018/2/layout/IconCircleList"/>
    <dgm:cxn modelId="{7A8ADE44-24E7-43AB-A157-D77D1DD90217}" type="presParOf" srcId="{F5C46546-87DE-4245-A9C3-1F59D6DF4A79}" destId="{58AE8DEF-FFEE-4190-89A7-17FE103F42D8}" srcOrd="2" destOrd="0" presId="urn:microsoft.com/office/officeart/2018/2/layout/IconCircleList"/>
    <dgm:cxn modelId="{4F687865-97AF-49FB-B681-F40A04C6F95E}" type="presParOf" srcId="{F5C46546-87DE-4245-A9C3-1F59D6DF4A79}" destId="{10848DB6-1CB6-4F12-B26E-2FBF68E9386E}" srcOrd="3" destOrd="0" presId="urn:microsoft.com/office/officeart/2018/2/layout/IconCircleList"/>
    <dgm:cxn modelId="{17047EAC-3965-4608-895B-76C2B345AB69}" type="presParOf" srcId="{EB79FE74-9451-4846-8FEC-9B76D51756D2}" destId="{E68B931F-85A3-4FD2-9ADE-681250E4BCBD}" srcOrd="1" destOrd="0" presId="urn:microsoft.com/office/officeart/2018/2/layout/IconCircleList"/>
    <dgm:cxn modelId="{5A6EAF69-41FD-4609-8F4E-A4D58D227203}" type="presParOf" srcId="{EB79FE74-9451-4846-8FEC-9B76D51756D2}" destId="{09F60D05-AD7F-4E17-B203-7964E02D9FD9}" srcOrd="2" destOrd="0" presId="urn:microsoft.com/office/officeart/2018/2/layout/IconCircleList"/>
    <dgm:cxn modelId="{40C931B3-26CB-41E0-8EC0-B4830817EAB1}" type="presParOf" srcId="{09F60D05-AD7F-4E17-B203-7964E02D9FD9}" destId="{EA28ADAB-E12E-42D1-A25E-A3C823AB0392}" srcOrd="0" destOrd="0" presId="urn:microsoft.com/office/officeart/2018/2/layout/IconCircleList"/>
    <dgm:cxn modelId="{26B790CC-750D-411C-97BC-C5EA298263DD}" type="presParOf" srcId="{09F60D05-AD7F-4E17-B203-7964E02D9FD9}" destId="{AB08D2C9-06D6-403A-A4A0-DA79F0930825}" srcOrd="1" destOrd="0" presId="urn:microsoft.com/office/officeart/2018/2/layout/IconCircleList"/>
    <dgm:cxn modelId="{F6BA91A3-ED23-41DB-B2C6-6CDAFF77933E}" type="presParOf" srcId="{09F60D05-AD7F-4E17-B203-7964E02D9FD9}" destId="{5ADA5FBA-D48A-4E2D-8BC4-CD709A4238EC}" srcOrd="2" destOrd="0" presId="urn:microsoft.com/office/officeart/2018/2/layout/IconCircleList"/>
    <dgm:cxn modelId="{E37660F8-4B48-4C57-9EFE-88611CD154D2}" type="presParOf" srcId="{09F60D05-AD7F-4E17-B203-7964E02D9FD9}" destId="{9AADB1F2-4829-4772-8CCC-04C4CD89CA9E}" srcOrd="3" destOrd="0" presId="urn:microsoft.com/office/officeart/2018/2/layout/IconCircleList"/>
    <dgm:cxn modelId="{0450F95F-B71B-4D89-9355-97E0C79B6F69}" type="presParOf" srcId="{EB79FE74-9451-4846-8FEC-9B76D51756D2}" destId="{19CFE6C4-6A6A-4526-9510-ED5BAD913EE6}" srcOrd="3" destOrd="0" presId="urn:microsoft.com/office/officeart/2018/2/layout/IconCircleList"/>
    <dgm:cxn modelId="{09FD7223-2BAD-4EA5-8289-CFBAF478926E}" type="presParOf" srcId="{EB79FE74-9451-4846-8FEC-9B76D51756D2}" destId="{442155B4-8475-4EE2-B434-C3B1BD325CDE}" srcOrd="4" destOrd="0" presId="urn:microsoft.com/office/officeart/2018/2/layout/IconCircleList"/>
    <dgm:cxn modelId="{7BD8E5C3-35A0-4A45-9AD2-7B7045585AC1}" type="presParOf" srcId="{442155B4-8475-4EE2-B434-C3B1BD325CDE}" destId="{603D870D-B803-4310-B6CC-07A9471B20F4}" srcOrd="0" destOrd="0" presId="urn:microsoft.com/office/officeart/2018/2/layout/IconCircleList"/>
    <dgm:cxn modelId="{0C97E294-264D-464B-BAF8-D5A8F57C75EB}" type="presParOf" srcId="{442155B4-8475-4EE2-B434-C3B1BD325CDE}" destId="{02A7071A-1EEA-407C-A09D-AEDFCC88F489}" srcOrd="1" destOrd="0" presId="urn:microsoft.com/office/officeart/2018/2/layout/IconCircleList"/>
    <dgm:cxn modelId="{533F57A3-71C3-4170-8551-35E7C5449D5F}" type="presParOf" srcId="{442155B4-8475-4EE2-B434-C3B1BD325CDE}" destId="{FE9A0B06-20F4-43B3-AC53-2D25653C2C7C}" srcOrd="2" destOrd="0" presId="urn:microsoft.com/office/officeart/2018/2/layout/IconCircleList"/>
    <dgm:cxn modelId="{AD191846-C5F4-457A-98CD-449CD6BC0733}" type="presParOf" srcId="{442155B4-8475-4EE2-B434-C3B1BD325CDE}" destId="{89E0F0E8-5222-4A11-B59E-0AA1511CE924}" srcOrd="3" destOrd="0" presId="urn:microsoft.com/office/officeart/2018/2/layout/IconCircleList"/>
    <dgm:cxn modelId="{3EA7C3D3-F970-4BCE-A951-26904BF21F17}" type="presParOf" srcId="{EB79FE74-9451-4846-8FEC-9B76D51756D2}" destId="{DE65D826-1E79-4F96-BCBE-099900D2231E}" srcOrd="5" destOrd="0" presId="urn:microsoft.com/office/officeart/2018/2/layout/IconCircleList"/>
    <dgm:cxn modelId="{F713E938-A659-4EA0-ABF8-55ABB677D624}" type="presParOf" srcId="{EB79FE74-9451-4846-8FEC-9B76D51756D2}" destId="{0186B8BC-51EA-43AB-BF4E-F3D5FA25C11E}" srcOrd="6" destOrd="0" presId="urn:microsoft.com/office/officeart/2018/2/layout/IconCircleList"/>
    <dgm:cxn modelId="{18C22972-231B-43A3-A972-410D4D66A3B6}" type="presParOf" srcId="{0186B8BC-51EA-43AB-BF4E-F3D5FA25C11E}" destId="{43650B07-F43D-4732-B001-9AA616EE2E4D}" srcOrd="0" destOrd="0" presId="urn:microsoft.com/office/officeart/2018/2/layout/IconCircleList"/>
    <dgm:cxn modelId="{D217E35C-92A3-4BF2-8670-0CF33FF86271}" type="presParOf" srcId="{0186B8BC-51EA-43AB-BF4E-F3D5FA25C11E}" destId="{1F730F30-8855-4B1B-8AFC-5C5970188898}" srcOrd="1" destOrd="0" presId="urn:microsoft.com/office/officeart/2018/2/layout/IconCircleList"/>
    <dgm:cxn modelId="{0D29FC40-3CDF-4863-B35E-750617F24444}" type="presParOf" srcId="{0186B8BC-51EA-43AB-BF4E-F3D5FA25C11E}" destId="{9124643F-B00D-42CA-8955-580BF867B45D}" srcOrd="2" destOrd="0" presId="urn:microsoft.com/office/officeart/2018/2/layout/IconCircleList"/>
    <dgm:cxn modelId="{4B86B4FC-BB21-4D42-A4EB-C1450E624D98}" type="presParOf" srcId="{0186B8BC-51EA-43AB-BF4E-F3D5FA25C11E}" destId="{608C90BC-D97F-4135-987D-E9BC72AA950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D3799-5F36-4E68-878A-CD221522D71D}">
      <dsp:nvSpPr>
        <dsp:cNvPr id="0" name=""/>
        <dsp:cNvSpPr/>
      </dsp:nvSpPr>
      <dsp:spPr>
        <a:xfrm>
          <a:off x="79255" y="704971"/>
          <a:ext cx="772532" cy="772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B0D77-B17C-4534-B23B-3898B9DD83BE}">
      <dsp:nvSpPr>
        <dsp:cNvPr id="0" name=""/>
        <dsp:cNvSpPr/>
      </dsp:nvSpPr>
      <dsp:spPr>
        <a:xfrm>
          <a:off x="241487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48DB6-1CB6-4F12-B26E-2FBF68E9386E}">
      <dsp:nvSpPr>
        <dsp:cNvPr id="0" name=""/>
        <dsp:cNvSpPr/>
      </dsp:nvSpPr>
      <dsp:spPr>
        <a:xfrm>
          <a:off x="1017330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Text / Graphic: Instructions</a:t>
          </a:r>
        </a:p>
      </dsp:txBody>
      <dsp:txXfrm>
        <a:off x="1017330" y="704971"/>
        <a:ext cx="1820970" cy="772532"/>
      </dsp:txXfrm>
    </dsp:sp>
    <dsp:sp modelId="{EA28ADAB-E12E-42D1-A25E-A3C823AB0392}">
      <dsp:nvSpPr>
        <dsp:cNvPr id="0" name=""/>
        <dsp:cNvSpPr/>
      </dsp:nvSpPr>
      <dsp:spPr>
        <a:xfrm>
          <a:off x="3155591" y="704971"/>
          <a:ext cx="772532" cy="772532"/>
        </a:xfrm>
        <a:prstGeom prst="ellipse">
          <a:avLst/>
        </a:prstGeom>
        <a:solidFill>
          <a:schemeClr val="accent5">
            <a:hueOff val="-508449"/>
            <a:satOff val="139"/>
            <a:lumOff val="-2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8D2C9-06D6-403A-A4A0-DA79F0930825}">
      <dsp:nvSpPr>
        <dsp:cNvPr id="0" name=""/>
        <dsp:cNvSpPr/>
      </dsp:nvSpPr>
      <dsp:spPr>
        <a:xfrm>
          <a:off x="3317823" y="867203"/>
          <a:ext cx="448069" cy="448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DB1F2-4829-4772-8CCC-04C4CD89CA9E}">
      <dsp:nvSpPr>
        <dsp:cNvPr id="0" name=""/>
        <dsp:cNvSpPr/>
      </dsp:nvSpPr>
      <dsp:spPr>
        <a:xfrm>
          <a:off x="4093666" y="704971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Avenir Next LT Pro"/>
              <a:ea typeface="+mn-ea"/>
              <a:cs typeface="+mn-cs"/>
            </a:rPr>
            <a:t>Slider</a:t>
          </a:r>
          <a:r>
            <a:rPr lang="en-US" sz="1800" kern="1200" dirty="0"/>
            <a:t>: Ratings</a:t>
          </a:r>
        </a:p>
      </dsp:txBody>
      <dsp:txXfrm>
        <a:off x="4093666" y="704971"/>
        <a:ext cx="1820970" cy="772532"/>
      </dsp:txXfrm>
    </dsp:sp>
    <dsp:sp modelId="{603D870D-B803-4310-B6CC-07A9471B20F4}">
      <dsp:nvSpPr>
        <dsp:cNvPr id="0" name=""/>
        <dsp:cNvSpPr/>
      </dsp:nvSpPr>
      <dsp:spPr>
        <a:xfrm>
          <a:off x="79255" y="2082746"/>
          <a:ext cx="772532" cy="772532"/>
        </a:xfrm>
        <a:prstGeom prst="ellipse">
          <a:avLst/>
        </a:prstGeom>
        <a:solidFill>
          <a:schemeClr val="accent5">
            <a:hueOff val="-1016899"/>
            <a:satOff val="279"/>
            <a:lumOff val="-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7071A-1EEA-407C-A09D-AEDFCC88F489}">
      <dsp:nvSpPr>
        <dsp:cNvPr id="0" name=""/>
        <dsp:cNvSpPr/>
      </dsp:nvSpPr>
      <dsp:spPr>
        <a:xfrm>
          <a:off x="241487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0F0E8-5222-4A11-B59E-0AA1511CE924}">
      <dsp:nvSpPr>
        <dsp:cNvPr id="0" name=""/>
        <dsp:cNvSpPr/>
      </dsp:nvSpPr>
      <dsp:spPr>
        <a:xfrm>
          <a:off x="1017330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Rank order: Instead of rating choices, rank them</a:t>
          </a:r>
        </a:p>
      </dsp:txBody>
      <dsp:txXfrm>
        <a:off x="1017330" y="2082746"/>
        <a:ext cx="1820970" cy="772532"/>
      </dsp:txXfrm>
    </dsp:sp>
    <dsp:sp modelId="{43650B07-F43D-4732-B001-9AA616EE2E4D}">
      <dsp:nvSpPr>
        <dsp:cNvPr id="0" name=""/>
        <dsp:cNvSpPr/>
      </dsp:nvSpPr>
      <dsp:spPr>
        <a:xfrm>
          <a:off x="3155591" y="2082746"/>
          <a:ext cx="772532" cy="772532"/>
        </a:xfrm>
        <a:prstGeom prst="ellipse">
          <a:avLst/>
        </a:prstGeom>
        <a:solidFill>
          <a:schemeClr val="accent5">
            <a:hueOff val="-1525348"/>
            <a:satOff val="418"/>
            <a:lumOff val="-70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30F30-8855-4B1B-8AFC-5C5970188898}">
      <dsp:nvSpPr>
        <dsp:cNvPr id="0" name=""/>
        <dsp:cNvSpPr/>
      </dsp:nvSpPr>
      <dsp:spPr>
        <a:xfrm>
          <a:off x="3317823" y="2244978"/>
          <a:ext cx="448069" cy="4480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C90BC-D97F-4135-987D-E9BC72AA950B}">
      <dsp:nvSpPr>
        <dsp:cNvPr id="0" name=""/>
        <dsp:cNvSpPr/>
      </dsp:nvSpPr>
      <dsp:spPr>
        <a:xfrm>
          <a:off x="4093666" y="2082746"/>
          <a:ext cx="1820970" cy="772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Qualtrics not enough for you? Add your own (&amp; save as embedded data with JavaScript)</a:t>
          </a:r>
        </a:p>
      </dsp:txBody>
      <dsp:txXfrm>
        <a:off x="4093666" y="2082746"/>
        <a:ext cx="1820970" cy="772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68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8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9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9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0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questersandbox.mturk.com/create/projects/n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36F717-A5FA-4AAF-8FE3-F3F4E0912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altLang="zh-TW" sz="4400"/>
              <a:t>Qualtrics + Mturk Linguistics Experiments Workshop</a:t>
            </a:r>
            <a:endParaRPr lang="zh-TW" altLang="en-US" sz="440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59667E-4366-4B0B-A49A-33F3256A9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altLang="zh-TW" sz="2000"/>
              <a:t>Ryan Ka Yau Lai</a:t>
            </a:r>
          </a:p>
          <a:p>
            <a:r>
              <a:rPr lang="en-US" altLang="zh-TW" sz="2000"/>
              <a:t>University of California, Santa Barbara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3" descr="一張含有 電子用品, 網 的圖片&#10;&#10;自動產生的描述">
            <a:extLst>
              <a:ext uri="{FF2B5EF4-FFF2-40B4-BE49-F238E27FC236}">
                <a16:creationId xmlns:a16="http://schemas.microsoft.com/office/drawing/2014/main" id="{4FC12B2B-9D6E-43A1-B455-EDD59D0B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36" r="13024"/>
          <a:stretch/>
        </p:blipFill>
        <p:spPr>
          <a:xfrm>
            <a:off x="4864608" y="645160"/>
            <a:ext cx="6846363" cy="54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5D8DE3-D7CA-4E40-9165-580363B9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Q3/Q4: Question type</a:t>
            </a:r>
            <a:endParaRPr lang="zh-TW" altLang="en-US" sz="3200" dirty="0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5E11D7-9AA6-4DB2-A5FF-91C80491C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814" y="925505"/>
            <a:ext cx="4097657" cy="4906405"/>
          </a:xfrm>
          <a:prstGeom prst="rect">
            <a:avLst/>
          </a:prstGeom>
        </p:spPr>
      </p:pic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CF3414D4-252D-460F-B24F-2F49F8AC0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610397"/>
              </p:ext>
            </p:extLst>
          </p:nvPr>
        </p:nvGraphicFramePr>
        <p:xfrm>
          <a:off x="841248" y="2252870"/>
          <a:ext cx="5993892" cy="356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263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538728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Q5: Randomise choice order</a:t>
            </a:r>
            <a:endParaRPr lang="zh-TW" altLang="en-US" sz="3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586822"/>
            <a:ext cx="6007608" cy="1645920"/>
          </a:xfrm>
        </p:spPr>
        <p:txBody>
          <a:bodyPr anchor="ctr">
            <a:normAutofit/>
          </a:bodyPr>
          <a:lstStyle/>
          <a:p>
            <a:r>
              <a:rPr lang="en-US" altLang="zh-TW" sz="1800"/>
              <a:t>‘Choice Randomization’ from left pane</a:t>
            </a:r>
          </a:p>
          <a:p>
            <a:r>
              <a:rPr lang="en-US" altLang="zh-TW" sz="1800"/>
              <a:t>In popup, choose ‘Display answers in a random order’</a:t>
            </a:r>
          </a:p>
          <a:p>
            <a:r>
              <a:rPr lang="en-US" altLang="zh-TW" sz="1800"/>
              <a:t>Other choices: Randomly flip order, present subset</a:t>
            </a:r>
            <a:endParaRPr lang="zh-TW" altLang="en-US" sz="1800"/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022E40E-99B7-4D2B-9E75-3358A17A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00" y="2729397"/>
            <a:ext cx="2308274" cy="34838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9F8E187-BDCC-4727-9EBE-685B2397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989031"/>
            <a:ext cx="5523082" cy="29645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81D68E-59E8-4D87-BDCD-4B7E3EF67D57}"/>
              </a:ext>
            </a:extLst>
          </p:cNvPr>
          <p:cNvSpPr/>
          <p:nvPr/>
        </p:nvSpPr>
        <p:spPr>
          <a:xfrm>
            <a:off x="2271860" y="4471328"/>
            <a:ext cx="1847653" cy="37404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52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FBA8F15-606E-4873-88C5-1E3DCDDE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altLang="zh-TW" sz="5200"/>
              <a:t>Q6 (?): Question IDs</a:t>
            </a:r>
            <a:endParaRPr lang="zh-TW" altLang="en-US" sz="5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97D9C9-1217-400E-A0D9-672F9F1E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Change it to a more meaningful question name</a:t>
            </a:r>
          </a:p>
          <a:p>
            <a:r>
              <a:rPr lang="en-US" altLang="zh-TW" sz="1800" dirty="0"/>
              <a:t>e.g. FC2 (second force-choice question)</a:t>
            </a:r>
            <a:endParaRPr lang="zh-TW" altLang="en-US" sz="18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FE8227D8-6218-4A9E-8C39-5645D3CC23DF}"/>
              </a:ext>
            </a:extLst>
          </p:cNvPr>
          <p:cNvGrpSpPr/>
          <p:nvPr/>
        </p:nvGrpSpPr>
        <p:grpSpPr>
          <a:xfrm>
            <a:off x="7494066" y="2253918"/>
            <a:ext cx="4237686" cy="2274640"/>
            <a:chOff x="5483168" y="3234609"/>
            <a:chExt cx="2590800" cy="1390650"/>
          </a:xfrm>
        </p:grpSpPr>
        <p:pic>
          <p:nvPicPr>
            <p:cNvPr id="6" name="圖片 5" descr="一張含有 文字 的圖片&#10;&#10;自動產生的描述">
              <a:extLst>
                <a:ext uri="{FF2B5EF4-FFF2-40B4-BE49-F238E27FC236}">
                  <a16:creationId xmlns:a16="http://schemas.microsoft.com/office/drawing/2014/main" id="{E6F3E8AC-9201-4E1F-92D3-A6C301C3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3168" y="3234609"/>
              <a:ext cx="2590800" cy="139065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281D68E-59E8-4D87-BDCD-4B7E3EF67D57}"/>
                </a:ext>
              </a:extLst>
            </p:cNvPr>
            <p:cNvSpPr/>
            <p:nvPr/>
          </p:nvSpPr>
          <p:spPr>
            <a:xfrm>
              <a:off x="6005021" y="3691644"/>
              <a:ext cx="543560" cy="32879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01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Q7mult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4F83E8-2E87-4CCC-96D7-9E295CE1A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69" y="1728216"/>
            <a:ext cx="6515100" cy="14097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D5FE11-A3AF-4C08-A572-F1CB8347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799" y="3220022"/>
            <a:ext cx="6391275" cy="10001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5FA961-89E6-4A48-BDD9-63403D220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6" y="4469022"/>
            <a:ext cx="5345979" cy="2222486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E0AF7D3-92A6-4030-AF4D-ADEC8C25468A}"/>
              </a:ext>
            </a:extLst>
          </p:cNvPr>
          <p:cNvSpPr/>
          <p:nvPr/>
        </p:nvSpPr>
        <p:spPr>
          <a:xfrm>
            <a:off x="618309" y="1863634"/>
            <a:ext cx="1280160" cy="40930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2C5724A-9FE6-4407-B5CB-8816B5A0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149" y="4345344"/>
            <a:ext cx="4352925" cy="22764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750BE35-C3AD-43FC-A2DE-F11B0323EA6C}"/>
              </a:ext>
            </a:extLst>
          </p:cNvPr>
          <p:cNvSpPr/>
          <p:nvPr/>
        </p:nvSpPr>
        <p:spPr>
          <a:xfrm>
            <a:off x="6027205" y="3429000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6C72C9-5FE7-4380-9910-BF86850AE977}"/>
              </a:ext>
            </a:extLst>
          </p:cNvPr>
          <p:cNvSpPr/>
          <p:nvPr/>
        </p:nvSpPr>
        <p:spPr>
          <a:xfrm>
            <a:off x="6027205" y="3730997"/>
            <a:ext cx="208132" cy="21989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彎曲 17">
            <a:extLst>
              <a:ext uri="{FF2B5EF4-FFF2-40B4-BE49-F238E27FC236}">
                <a16:creationId xmlns:a16="http://schemas.microsoft.com/office/drawing/2014/main" id="{E3F6B35D-69BE-4283-BFFB-6340659CB247}"/>
              </a:ext>
            </a:extLst>
          </p:cNvPr>
          <p:cNvSpPr/>
          <p:nvPr/>
        </p:nvSpPr>
        <p:spPr>
          <a:xfrm rot="5400000" flipV="1">
            <a:off x="4067702" y="2602223"/>
            <a:ext cx="1082230" cy="265136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箭號: 彎曲 18">
            <a:extLst>
              <a:ext uri="{FF2B5EF4-FFF2-40B4-BE49-F238E27FC236}">
                <a16:creationId xmlns:a16="http://schemas.microsoft.com/office/drawing/2014/main" id="{27F46584-32AA-47DA-A225-3E9C5C4A1EE9}"/>
              </a:ext>
            </a:extLst>
          </p:cNvPr>
          <p:cNvSpPr/>
          <p:nvPr/>
        </p:nvSpPr>
        <p:spPr>
          <a:xfrm rot="5400000">
            <a:off x="7524209" y="2540582"/>
            <a:ext cx="1082230" cy="335913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CE056CF3-2EDF-4881-86F2-59F6972769B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25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7F64525-FF37-4F00-B0A3-052EABA3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94" y="2068285"/>
            <a:ext cx="4810125" cy="4362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Q8block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0AF7D3-92A6-4030-AF4D-ADEC8C25468A}"/>
              </a:ext>
            </a:extLst>
          </p:cNvPr>
          <p:cNvSpPr/>
          <p:nvPr/>
        </p:nvSpPr>
        <p:spPr>
          <a:xfrm>
            <a:off x="5481174" y="5921831"/>
            <a:ext cx="614826" cy="27867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SCR1: Screening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799411-9069-48CA-A73B-1D1DF906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1" y="2383986"/>
            <a:ext cx="2438400" cy="29432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322EA4-4154-4F7C-8388-BD039143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42" y="1887598"/>
            <a:ext cx="6762750" cy="25812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775855" y="3429000"/>
            <a:ext cx="1274618" cy="42659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98124D8-E3D9-4D99-8B3A-A4843F478256}"/>
              </a:ext>
            </a:extLst>
          </p:cNvPr>
          <p:cNvSpPr/>
          <p:nvPr/>
        </p:nvSpPr>
        <p:spPr>
          <a:xfrm rot="21430688">
            <a:off x="2178384" y="3307851"/>
            <a:ext cx="2780038" cy="442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09A69350-6C38-4649-B261-A7F37D1A39A2}"/>
              </a:ext>
            </a:extLst>
          </p:cNvPr>
          <p:cNvSpPr/>
          <p:nvPr/>
        </p:nvSpPr>
        <p:spPr>
          <a:xfrm rot="1502318">
            <a:off x="6737548" y="2677015"/>
            <a:ext cx="1355217" cy="461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3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794FB7-3E67-4CE2-A175-9B363B1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351" y="219075"/>
            <a:ext cx="3552825" cy="64198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3523" y="1728216"/>
            <a:ext cx="357186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9063904" y="4499125"/>
            <a:ext cx="2219791" cy="6306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953C7C-7A14-4599-8F7D-306467D3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170" y="3702558"/>
            <a:ext cx="2171700" cy="96202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A83BC05-B556-4FDC-8331-9292615F3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24" y="2134032"/>
            <a:ext cx="4518041" cy="3978149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9526145">
            <a:off x="7370863" y="377568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F983C35-051D-4C32-9FAC-BCEB679EA2A9}"/>
              </a:ext>
            </a:extLst>
          </p:cNvPr>
          <p:cNvSpPr/>
          <p:nvPr/>
        </p:nvSpPr>
        <p:spPr>
          <a:xfrm rot="11968464">
            <a:off x="4559104" y="3884312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2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SCR2a-End: Scoring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17F280-FF36-4C58-BD64-447EFAE31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1694586"/>
            <a:ext cx="4781550" cy="8953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B60484-85B1-4032-A012-E1B588D4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2677390"/>
            <a:ext cx="8829675" cy="159067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00D9226-8BF0-478B-A31E-265B287D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49" y="4094474"/>
            <a:ext cx="3933825" cy="268605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C5DD038-19C5-427D-A51C-2AAF4362F548}"/>
              </a:ext>
            </a:extLst>
          </p:cNvPr>
          <p:cNvSpPr/>
          <p:nvPr/>
        </p:nvSpPr>
        <p:spPr>
          <a:xfrm>
            <a:off x="8431298" y="3756834"/>
            <a:ext cx="773661" cy="40581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B13525-99DB-4D0E-9595-3A6815ED4928}"/>
              </a:ext>
            </a:extLst>
          </p:cNvPr>
          <p:cNvSpPr/>
          <p:nvPr/>
        </p:nvSpPr>
        <p:spPr>
          <a:xfrm>
            <a:off x="2530562" y="2159428"/>
            <a:ext cx="2100690" cy="33122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04FB2C5E-1DB1-4B75-8C64-F5E827F25B1A}"/>
              </a:ext>
            </a:extLst>
          </p:cNvPr>
          <p:cNvSpPr/>
          <p:nvPr/>
        </p:nvSpPr>
        <p:spPr>
          <a:xfrm rot="2659413">
            <a:off x="5164257" y="235334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彎曲 14">
            <a:extLst>
              <a:ext uri="{FF2B5EF4-FFF2-40B4-BE49-F238E27FC236}">
                <a16:creationId xmlns:a16="http://schemas.microsoft.com/office/drawing/2014/main" id="{FE09C07E-52DE-45A6-B669-EA071553F8D1}"/>
              </a:ext>
            </a:extLst>
          </p:cNvPr>
          <p:cNvSpPr/>
          <p:nvPr/>
        </p:nvSpPr>
        <p:spPr>
          <a:xfrm rot="10800000">
            <a:off x="4497474" y="4067912"/>
            <a:ext cx="4566430" cy="1493085"/>
          </a:xfrm>
          <a:prstGeom prst="bentArrow">
            <a:avLst>
              <a:gd name="adj1" fmla="val 25000"/>
              <a:gd name="adj2" fmla="val 25823"/>
              <a:gd name="adj3" fmla="val 29527"/>
              <a:gd name="adj4" fmla="val 46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EFAE5A-CE15-4E3E-9903-D3A44B3B7652}"/>
              </a:ext>
            </a:extLst>
          </p:cNvPr>
          <p:cNvSpPr txBox="1"/>
          <p:nvPr/>
        </p:nvSpPr>
        <p:spPr>
          <a:xfrm>
            <a:off x="3397132" y="1875477"/>
            <a:ext cx="123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Piped text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362329-74D2-4688-B230-8C6F628D9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362" y="90412"/>
            <a:ext cx="8782050" cy="59055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9DDC43C2-4668-4C5D-B730-DA733C8CC3EE}"/>
              </a:ext>
            </a:extLst>
          </p:cNvPr>
          <p:cNvSpPr/>
          <p:nvPr/>
        </p:nvSpPr>
        <p:spPr>
          <a:xfrm>
            <a:off x="8269357" y="401379"/>
            <a:ext cx="799250" cy="3027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71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Maths</a:t>
            </a:r>
            <a:r>
              <a:rPr lang="en-US" altLang="zh-TW" dirty="0"/>
              <a:t>-instruct to time-3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98850FE-A665-4198-BE83-E6F7A1C8DCEB}"/>
              </a:ext>
            </a:extLst>
          </p:cNvPr>
          <p:cNvGrpSpPr/>
          <p:nvPr/>
        </p:nvGrpSpPr>
        <p:grpSpPr>
          <a:xfrm>
            <a:off x="269507" y="1853185"/>
            <a:ext cx="2312785" cy="3276600"/>
            <a:chOff x="670560" y="2400300"/>
            <a:chExt cx="2312785" cy="32766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0273487-0AD9-4758-91E9-3FC056445A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04"/>
            <a:stretch/>
          </p:blipFill>
          <p:spPr>
            <a:xfrm>
              <a:off x="670560" y="2400300"/>
              <a:ext cx="2312785" cy="32766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DF62857-034A-4BB5-8057-129A7C573101}"/>
                </a:ext>
              </a:extLst>
            </p:cNvPr>
            <p:cNvSpPr/>
            <p:nvPr/>
          </p:nvSpPr>
          <p:spPr>
            <a:xfrm>
              <a:off x="743771" y="3429000"/>
              <a:ext cx="220749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72205B1-064E-4AF8-A373-5B8070B2C315}"/>
              </a:ext>
            </a:extLst>
          </p:cNvPr>
          <p:cNvGrpSpPr/>
          <p:nvPr/>
        </p:nvGrpSpPr>
        <p:grpSpPr>
          <a:xfrm>
            <a:off x="1706728" y="4011741"/>
            <a:ext cx="6372225" cy="2486025"/>
            <a:chOff x="1706728" y="4011741"/>
            <a:chExt cx="6372225" cy="2486025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A01E87E-6EF6-49F2-9B19-EBFA192A9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6728" y="4011741"/>
              <a:ext cx="6372225" cy="248602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0909AA4-10BA-4630-868C-2506949ADE8A}"/>
                </a:ext>
              </a:extLst>
            </p:cNvPr>
            <p:cNvSpPr/>
            <p:nvPr/>
          </p:nvSpPr>
          <p:spPr>
            <a:xfrm>
              <a:off x="3430823" y="5456642"/>
              <a:ext cx="215183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1" name="圖片 20">
            <a:extLst>
              <a:ext uri="{FF2B5EF4-FFF2-40B4-BE49-F238E27FC236}">
                <a16:creationId xmlns:a16="http://schemas.microsoft.com/office/drawing/2014/main" id="{74DC37BC-D8E9-4126-A62B-7951732DE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968" y="1533792"/>
            <a:ext cx="6867525" cy="3200400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94FB0216-36B3-4177-9AE3-26026D75DDA4}"/>
              </a:ext>
            </a:extLst>
          </p:cNvPr>
          <p:cNvSpPr/>
          <p:nvPr/>
        </p:nvSpPr>
        <p:spPr>
          <a:xfrm rot="2659413">
            <a:off x="1962380" y="3947682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C332542A-D310-4B88-8CD5-09457AA0C88C}"/>
              </a:ext>
            </a:extLst>
          </p:cNvPr>
          <p:cNvSpPr/>
          <p:nvPr/>
        </p:nvSpPr>
        <p:spPr>
          <a:xfrm rot="19288761">
            <a:off x="5239280" y="4459839"/>
            <a:ext cx="1584438" cy="416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484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Maths2-instruct to </a:t>
            </a:r>
            <a:r>
              <a:rPr lang="en-US" altLang="zh-TW" b="0" i="0" dirty="0">
                <a:solidFill>
                  <a:srgbClr val="32363A"/>
                </a:solidFill>
                <a:effectLst/>
                <a:latin typeface="72"/>
              </a:rPr>
              <a:t>-4120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7473B5-0039-4403-84D8-2FA90970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762125"/>
            <a:ext cx="688657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FC297-3A1F-4C2D-87F1-48F7E114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TOC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56F909-E1D2-469E-8A65-B9493C241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" y="1954148"/>
            <a:ext cx="10168128" cy="435521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Question types &amp; trial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Choice order randomization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Multimedia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Screening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 err="1"/>
              <a:t>Randomising</a:t>
            </a:r>
            <a:r>
              <a:rPr lang="en-US" altLang="zh-HK" dirty="0"/>
              <a:t> presentation order of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HK" dirty="0"/>
              <a:t>Creating questions out of the same template: </a:t>
            </a:r>
            <a:r>
              <a:rPr lang="en-US" altLang="zh-TW" dirty="0"/>
              <a:t>Loop &amp; 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Conditions: Qualtrics-defined and externally-defined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Exporting results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56517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L&amp;M1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097D011-D374-4511-9D7F-2E9D31A7CC41}"/>
              </a:ext>
            </a:extLst>
          </p:cNvPr>
          <p:cNvGrpSpPr/>
          <p:nvPr/>
        </p:nvGrpSpPr>
        <p:grpSpPr>
          <a:xfrm>
            <a:off x="269507" y="1853185"/>
            <a:ext cx="2312785" cy="3276600"/>
            <a:chOff x="670560" y="2400300"/>
            <a:chExt cx="2312785" cy="327660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A4D44DB-AD93-4383-9B62-A4F3AE7EC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1704"/>
            <a:stretch/>
          </p:blipFill>
          <p:spPr>
            <a:xfrm>
              <a:off x="670560" y="2400300"/>
              <a:ext cx="2312785" cy="327660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4BAB722-52C1-47E6-8E02-22936887A974}"/>
                </a:ext>
              </a:extLst>
            </p:cNvPr>
            <p:cNvSpPr/>
            <p:nvPr/>
          </p:nvSpPr>
          <p:spPr>
            <a:xfrm>
              <a:off x="775855" y="3976115"/>
              <a:ext cx="2207490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8B43FD18-3DE4-4397-A924-D7E66EFD4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8" y="4572000"/>
            <a:ext cx="4162425" cy="2133600"/>
          </a:xfrm>
          <a:prstGeom prst="rect">
            <a:avLst/>
          </a:prstGeom>
        </p:spPr>
      </p:pic>
      <p:sp>
        <p:nvSpPr>
          <p:cNvPr id="9" name="箭號: 向右 8">
            <a:extLst>
              <a:ext uri="{FF2B5EF4-FFF2-40B4-BE49-F238E27FC236}">
                <a16:creationId xmlns:a16="http://schemas.microsoft.com/office/drawing/2014/main" id="{231E0B4A-535F-40E1-BE98-47D5545A5335}"/>
              </a:ext>
            </a:extLst>
          </p:cNvPr>
          <p:cNvSpPr/>
          <p:nvPr/>
        </p:nvSpPr>
        <p:spPr>
          <a:xfrm rot="2659413">
            <a:off x="1367371" y="429136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2D17B37-9AC2-4190-8175-ECB59DA4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368" y="241497"/>
            <a:ext cx="7096125" cy="57245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282A6C6-1DA2-4353-9654-9BD6BD88F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590" y="6191978"/>
            <a:ext cx="5286375" cy="485775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F58D0CF-1CC0-48EE-9B5F-5DEDBBCD949E}"/>
              </a:ext>
            </a:extLst>
          </p:cNvPr>
          <p:cNvSpPr/>
          <p:nvPr/>
        </p:nvSpPr>
        <p:spPr>
          <a:xfrm rot="3666952">
            <a:off x="6758336" y="5561354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CD3617C-D55C-412C-9DF9-A201AC93C967}"/>
              </a:ext>
            </a:extLst>
          </p:cNvPr>
          <p:cNvSpPr/>
          <p:nvPr/>
        </p:nvSpPr>
        <p:spPr>
          <a:xfrm rot="19245661">
            <a:off x="4140748" y="4757515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5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L&amp;M2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6223354-D776-456A-B249-BBC4FF6E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5" y="2257425"/>
            <a:ext cx="2952750" cy="234315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385860AA-5048-40D2-B7AE-2B8E4B62DAD3}"/>
              </a:ext>
            </a:extLst>
          </p:cNvPr>
          <p:cNvGrpSpPr/>
          <p:nvPr/>
        </p:nvGrpSpPr>
        <p:grpSpPr>
          <a:xfrm>
            <a:off x="3335235" y="0"/>
            <a:ext cx="7315200" cy="5534025"/>
            <a:chOff x="3335235" y="0"/>
            <a:chExt cx="7315200" cy="553402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EF993FC-A146-47AC-937C-F4466A6B5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5235" y="0"/>
              <a:ext cx="7315200" cy="5534025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5A0B70F-8B82-4A7E-9A7D-75CB4E17805B}"/>
                </a:ext>
              </a:extLst>
            </p:cNvPr>
            <p:cNvSpPr/>
            <p:nvPr/>
          </p:nvSpPr>
          <p:spPr>
            <a:xfrm>
              <a:off x="7539788" y="302714"/>
              <a:ext cx="763701" cy="39485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5F145DB6-6537-4A44-AC38-BE26D5F78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860" y="6059986"/>
            <a:ext cx="6715125" cy="495300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18184B9-FB63-496F-8C23-737CC56B74D6}"/>
              </a:ext>
            </a:extLst>
          </p:cNvPr>
          <p:cNvSpPr/>
          <p:nvPr/>
        </p:nvSpPr>
        <p:spPr>
          <a:xfrm rot="19245661">
            <a:off x="2443304" y="2310877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F2F2245-46F4-4772-89F6-18F1A47E35E7}"/>
              </a:ext>
            </a:extLst>
          </p:cNvPr>
          <p:cNvSpPr/>
          <p:nvPr/>
        </p:nvSpPr>
        <p:spPr>
          <a:xfrm rot="6386932">
            <a:off x="7715660" y="5581968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C8282B-6624-4E5F-A293-4A92A6851361}"/>
              </a:ext>
            </a:extLst>
          </p:cNvPr>
          <p:cNvSpPr/>
          <p:nvPr/>
        </p:nvSpPr>
        <p:spPr>
          <a:xfrm>
            <a:off x="1949114" y="6216069"/>
            <a:ext cx="1635768" cy="3948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2621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239EFD-FB82-485E-98E7-DDEDD1627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143125"/>
            <a:ext cx="102774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477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Cond2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756B1DBE-8DC3-4FCD-B324-7CEEE9AD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5" y="2211707"/>
            <a:ext cx="10277475" cy="36385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81D37BC-A1B7-4F70-AD09-6CD6A05D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036" y="556641"/>
            <a:ext cx="4905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23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MTurk1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5D8CA6-26E7-46D2-AEA7-31FB922D4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630" y="2207152"/>
            <a:ext cx="5467350" cy="4953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600AD84-ED65-4CF3-B269-9780B4294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" y="3181388"/>
            <a:ext cx="7315200" cy="2019300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B5DE573-2862-4F6E-BDCA-60F8BB031B03}"/>
              </a:ext>
            </a:extLst>
          </p:cNvPr>
          <p:cNvSpPr/>
          <p:nvPr/>
        </p:nvSpPr>
        <p:spPr>
          <a:xfrm rot="14267467">
            <a:off x="4674826" y="4615710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0D74EF-EE35-4461-9D01-7EE07F19C0F2}"/>
              </a:ext>
            </a:extLst>
          </p:cNvPr>
          <p:cNvSpPr txBox="1"/>
          <p:nvPr/>
        </p:nvSpPr>
        <p:spPr>
          <a:xfrm>
            <a:off x="5007429" y="5416731"/>
            <a:ext cx="191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condition manually here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7232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48374-F638-4A45-B565-8E46C4C9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MTurk2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E92F85-1D63-495C-B370-B954AF29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97" y="1485899"/>
            <a:ext cx="3629025" cy="8382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45AE84-0285-46B2-B58C-B6FDFF2FDD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672"/>
          <a:stretch/>
        </p:blipFill>
        <p:spPr>
          <a:xfrm>
            <a:off x="4919861" y="2931689"/>
            <a:ext cx="6800850" cy="31350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C8B4B4-B607-468E-8F1D-646F5AD40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84" y="3261358"/>
            <a:ext cx="2686050" cy="268605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BBC02DB-A305-4567-BCDF-AD5E53A63428}"/>
              </a:ext>
            </a:extLst>
          </p:cNvPr>
          <p:cNvSpPr/>
          <p:nvPr/>
        </p:nvSpPr>
        <p:spPr>
          <a:xfrm rot="6150506">
            <a:off x="1692280" y="2776024"/>
            <a:ext cx="1175657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61C18EA-ECD8-4F55-B4B3-51BE50B25314}"/>
              </a:ext>
            </a:extLst>
          </p:cNvPr>
          <p:cNvSpPr/>
          <p:nvPr/>
        </p:nvSpPr>
        <p:spPr>
          <a:xfrm rot="219277">
            <a:off x="2571450" y="4964357"/>
            <a:ext cx="3090791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C319963-442A-423E-83A5-EF5A45AE5A26}"/>
              </a:ext>
            </a:extLst>
          </p:cNvPr>
          <p:cNvSpPr/>
          <p:nvPr/>
        </p:nvSpPr>
        <p:spPr>
          <a:xfrm rot="16200000">
            <a:off x="8133573" y="2625761"/>
            <a:ext cx="1350113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11B6387-02DD-42AC-BEE8-4182F64E7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810" y="340302"/>
            <a:ext cx="7496951" cy="16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1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0D5C-653F-45AE-833E-53C864E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443D300-F59B-48F7-8CAF-66D66563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239899"/>
            <a:ext cx="6048375" cy="47625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7E185EA-778C-46E8-AA0E-3EEAC565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7" y="3199257"/>
            <a:ext cx="4791075" cy="2438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AC274F-5197-49D7-96BC-55917C342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3" y="1138428"/>
            <a:ext cx="4210050" cy="5334000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AAD5A4D3-981B-4372-92D4-53C628604B86}"/>
              </a:ext>
            </a:extLst>
          </p:cNvPr>
          <p:cNvSpPr/>
          <p:nvPr/>
        </p:nvSpPr>
        <p:spPr>
          <a:xfrm rot="6150506">
            <a:off x="1852879" y="3011244"/>
            <a:ext cx="854371" cy="311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47E48F30-0B17-486E-965A-A30C64F4CBD3}"/>
              </a:ext>
            </a:extLst>
          </p:cNvPr>
          <p:cNvSpPr/>
          <p:nvPr/>
        </p:nvSpPr>
        <p:spPr>
          <a:xfrm rot="20550152">
            <a:off x="5293705" y="3623999"/>
            <a:ext cx="2185615" cy="476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644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0D5C-653F-45AE-833E-53C864EA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Export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3D42E9-53AF-4A32-BDA1-FE2B356E4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968" y="0"/>
            <a:ext cx="5262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24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dirty="0"/>
              <a:t>Back to </a:t>
            </a:r>
            <a:r>
              <a:rPr lang="en-US" altLang="zh-TW" sz="7200" dirty="0" err="1"/>
              <a:t>MTurk</a:t>
            </a:r>
            <a:r>
              <a:rPr lang="en-US" altLang="zh-TW" sz="7200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060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D9E28-07F6-4499-BEE7-8207E34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Layout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79DA3-B161-45E9-99EC-244EDB701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EA009D-F0A6-4B47-B36B-B4280C1C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0" y="1931416"/>
            <a:ext cx="9534525" cy="46291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11D183A-AADE-4F0C-876F-EF7E0F9E875D}"/>
              </a:ext>
            </a:extLst>
          </p:cNvPr>
          <p:cNvSpPr/>
          <p:nvPr/>
        </p:nvSpPr>
        <p:spPr>
          <a:xfrm>
            <a:off x="4650710" y="4874623"/>
            <a:ext cx="826982" cy="272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10E0A7-5CCB-447B-B3EE-395259885CBC}"/>
              </a:ext>
            </a:extLst>
          </p:cNvPr>
          <p:cNvSpPr/>
          <p:nvPr/>
        </p:nvSpPr>
        <p:spPr>
          <a:xfrm>
            <a:off x="4811818" y="5650558"/>
            <a:ext cx="317530" cy="2721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533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7200" dirty="0"/>
              <a:t>Let’s start with </a:t>
            </a:r>
            <a:r>
              <a:rPr lang="en-US" altLang="zh-TW" sz="7200" dirty="0" err="1"/>
              <a:t>MTurk</a:t>
            </a:r>
            <a:r>
              <a:rPr lang="en-US" altLang="zh-TW" sz="7200" dirty="0"/>
              <a:t>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202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26704-A0E2-448B-9FCC-02C403E2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89A8E4-098D-48C9-97D4-7259DD3B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4D38B9-031D-4519-A323-37B908F33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862274"/>
            <a:ext cx="110585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5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altLang="zh-TW" sz="2600"/>
              <a:t>Survey Link template in MTurk Sandbox</a:t>
            </a:r>
            <a:endParaRPr lang="zh-TW" altLang="en-US" sz="26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TW" sz="1700">
                <a:hlinkClick r:id="rId2"/>
              </a:rPr>
              <a:t>https://requestersandbox.mturk.com/create/projects/new</a:t>
            </a:r>
            <a:endParaRPr lang="en-US" altLang="zh-TW" sz="1700"/>
          </a:p>
          <a:p>
            <a:pPr marL="0" indent="0">
              <a:buNone/>
            </a:pPr>
            <a:endParaRPr lang="en-US" altLang="zh-TW" sz="1700"/>
          </a:p>
          <a:p>
            <a:pPr marL="0" indent="0">
              <a:buNone/>
            </a:pPr>
            <a:endParaRPr lang="zh-TW" altLang="en-US" sz="170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1C765C-AC7A-43FB-8746-F5833C88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967" y="1329167"/>
            <a:ext cx="6921940" cy="43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/>
              <a:t>Survey Link template in MTurk Sandbox</a:t>
            </a:r>
            <a:endParaRPr lang="zh-TW" alt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Put in a title (as exact as possible), description, keywords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9E273D-F609-4DE8-B54C-5DFA9DE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738" y="2594249"/>
            <a:ext cx="8547032" cy="41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345" y="478033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Give reward (fairly!), number of respondents</a:t>
            </a:r>
          </a:p>
          <a:p>
            <a:r>
              <a:rPr lang="en-US" altLang="zh-TW" sz="1800" dirty="0"/>
              <a:t>Time allotted (be generous; usually they’re slower than you)</a:t>
            </a:r>
          </a:p>
          <a:p>
            <a:r>
              <a:rPr lang="en-US" altLang="zh-TW" sz="1800" dirty="0"/>
              <a:t>Auto-approve time (as short as possible)</a:t>
            </a:r>
          </a:p>
          <a:p>
            <a:pPr marL="0" indent="0">
              <a:buNone/>
            </a:pPr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73386-C7EF-4FC3-930B-A2A24B42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45" y="2315103"/>
            <a:ext cx="8873109" cy="428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259629"/>
            <a:ext cx="3537285" cy="164592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Survey Link template in </a:t>
            </a:r>
            <a:r>
              <a:rPr lang="en-US" altLang="zh-TW" sz="3200" dirty="0" err="1"/>
              <a:t>MTurk</a:t>
            </a:r>
            <a:r>
              <a:rPr lang="en-US" altLang="zh-TW" sz="3200" dirty="0"/>
              <a:t> Sandbox</a:t>
            </a:r>
            <a:endParaRPr lang="zh-TW" altLang="en-US" sz="3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636" y="259629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altLang="zh-TW" sz="1800" dirty="0"/>
              <a:t>Add qualifications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FEDFF5C-6940-40AB-8F2B-BF02E53F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123953"/>
            <a:ext cx="97059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3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7A47D9-3C2E-4200-B44B-3C63CB6C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6100"/>
              <a:t>Now let’s go to Qualtrics – we’ll come back to MTurk in the 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17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B560C3-C9BD-4617-B54B-6E716152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altLang="zh-TW" sz="3400" dirty="0"/>
              <a:t>Q2: Intro</a:t>
            </a:r>
            <a:endParaRPr lang="zh-TW" altLang="en-US" sz="3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5153D6-7392-4190-A2AD-4AEF6E406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1 question = 1 trial</a:t>
            </a:r>
          </a:p>
          <a:p>
            <a:r>
              <a:rPr lang="en-US" altLang="zh-TW" sz="1800" dirty="0"/>
              <a:t>1 question type = 1 trial type (input type)</a:t>
            </a:r>
          </a:p>
          <a:p>
            <a:r>
              <a:rPr lang="en-US" altLang="zh-TW" sz="1800" dirty="0"/>
              <a:t>This question is a forced-choice task, so multiple choice is used</a:t>
            </a:r>
          </a:p>
          <a:p>
            <a:r>
              <a:rPr lang="en-US" altLang="zh-TW" sz="1800" dirty="0"/>
              <a:t>‘Force response’ = participants can’t skip the question</a:t>
            </a:r>
            <a:endParaRPr lang="zh-TW" altLang="en-US" sz="18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7E83727-3629-45DE-8E75-F396E294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570" y="3149931"/>
            <a:ext cx="3824264" cy="2743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4F8C7B-AFA5-49A5-A2A7-B6B01967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238" y="554738"/>
            <a:ext cx="5138928" cy="204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9053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B3022"/>
      </a:dk2>
      <a:lt2>
        <a:srgbClr val="F0F3F2"/>
      </a:lt2>
      <a:accent1>
        <a:srgbClr val="C34D7D"/>
      </a:accent1>
      <a:accent2>
        <a:srgbClr val="B13B9C"/>
      </a:accent2>
      <a:accent3>
        <a:srgbClr val="A74DC3"/>
      </a:accent3>
      <a:accent4>
        <a:srgbClr val="6A43B5"/>
      </a:accent4>
      <a:accent5>
        <a:srgbClr val="4D55C3"/>
      </a:accent5>
      <a:accent6>
        <a:srgbClr val="3B75B1"/>
      </a:accent6>
      <a:hlink>
        <a:srgbClr val="4B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332</Words>
  <Application>Microsoft Office PowerPoint</Application>
  <PresentationFormat>寬螢幕</PresentationFormat>
  <Paragraphs>61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72</vt:lpstr>
      <vt:lpstr>Arial</vt:lpstr>
      <vt:lpstr>Avenir Next LT Pro</vt:lpstr>
      <vt:lpstr>Calibri</vt:lpstr>
      <vt:lpstr>AccentBoxVTI</vt:lpstr>
      <vt:lpstr>Qualtrics + Mturk Linguistics Experiments Workshop</vt:lpstr>
      <vt:lpstr>TOC</vt:lpstr>
      <vt:lpstr>Let’s start with MTurk!</vt:lpstr>
      <vt:lpstr>Survey Link template in MTurk Sandbox</vt:lpstr>
      <vt:lpstr>Survey Link template in MTurk Sandbox</vt:lpstr>
      <vt:lpstr>Survey Link template in MTurk Sandbox</vt:lpstr>
      <vt:lpstr>Survey Link template in MTurk Sandbox</vt:lpstr>
      <vt:lpstr>Now let’s go to Qualtrics – we’ll come back to MTurk in the end</vt:lpstr>
      <vt:lpstr>Q2: Intro</vt:lpstr>
      <vt:lpstr>Q3/Q4: Question type</vt:lpstr>
      <vt:lpstr>Q5: Randomise choice order</vt:lpstr>
      <vt:lpstr>Q6 (?): Question IDs</vt:lpstr>
      <vt:lpstr>Q7mult</vt:lpstr>
      <vt:lpstr>Q8block</vt:lpstr>
      <vt:lpstr>SCR1: Screening</vt:lpstr>
      <vt:lpstr>SCR2a-End: Scoring</vt:lpstr>
      <vt:lpstr>SCR2a-End: Scoring</vt:lpstr>
      <vt:lpstr>Maths-instruct to time-3</vt:lpstr>
      <vt:lpstr>Maths2-instruct to -4120</vt:lpstr>
      <vt:lpstr>L&amp;M1</vt:lpstr>
      <vt:lpstr>L&amp;M2</vt:lpstr>
      <vt:lpstr>Cond1</vt:lpstr>
      <vt:lpstr>Cond2</vt:lpstr>
      <vt:lpstr>MTurk1</vt:lpstr>
      <vt:lpstr>MTurk2</vt:lpstr>
      <vt:lpstr>Export</vt:lpstr>
      <vt:lpstr>Export</vt:lpstr>
      <vt:lpstr>Back to MTurk!</vt:lpstr>
      <vt:lpstr>Design Layout</vt:lpstr>
      <vt:lpstr>Preview!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Qualtrics + Mturk Linguistics Experiments Workshop</dc:title>
  <dc:creator>Ryan Lai</dc:creator>
  <cp:lastModifiedBy>Ryan Lai</cp:lastModifiedBy>
  <cp:revision>10</cp:revision>
  <dcterms:created xsi:type="dcterms:W3CDTF">2022-03-08T13:46:48Z</dcterms:created>
  <dcterms:modified xsi:type="dcterms:W3CDTF">2022-04-07T01:09:15Z</dcterms:modified>
</cp:coreProperties>
</file>