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2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8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8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6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6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6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8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9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7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35C3F3E-22A1-4D8F-AAC3-CBA86333C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TW" sz="3100" dirty="0" err="1">
                <a:solidFill>
                  <a:schemeClr val="bg1"/>
                </a:solidFill>
              </a:rPr>
              <a:t>Tokenisation</a:t>
            </a:r>
            <a:r>
              <a:rPr lang="en-US" altLang="zh-TW" sz="3100" dirty="0">
                <a:solidFill>
                  <a:schemeClr val="bg1"/>
                </a:solidFill>
              </a:rPr>
              <a:t> for the Taiwan Mandarin Corpus</a:t>
            </a:r>
            <a:endParaRPr lang="zh-HK" altLang="en-US" sz="3100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9BE590-21D6-4472-92AD-975CED863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/>
          </a:bodyPr>
          <a:lstStyle/>
          <a:p>
            <a:endParaRPr lang="zh-HK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676D3118-4174-DEB7-7D9F-D47E97A9D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41" r="9010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2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B2C7DE3-DA58-4CB4-918D-65B1BBC3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altLang="zh-HK" dirty="0">
                <a:solidFill>
                  <a:schemeClr val="bg1"/>
                </a:solidFill>
              </a:rPr>
              <a:t>Some transcription symbols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87942CF-3382-4405-8531-92A54E80D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3224827"/>
            <a:ext cx="6572250" cy="1247775"/>
          </a:xfrm>
          <a:prstGeom prst="rect">
            <a:avLst/>
          </a:prstGeom>
        </p:spPr>
      </p:pic>
      <p:sp>
        <p:nvSpPr>
          <p:cNvPr id="6" name="圖說文字: 雙折線 5">
            <a:extLst>
              <a:ext uri="{FF2B5EF4-FFF2-40B4-BE49-F238E27FC236}">
                <a16:creationId xmlns:a16="http://schemas.microsoft.com/office/drawing/2014/main" id="{9583B638-7E8A-4861-B168-207F7872010D}"/>
              </a:ext>
            </a:extLst>
          </p:cNvPr>
          <p:cNvSpPr/>
          <p:nvPr/>
        </p:nvSpPr>
        <p:spPr>
          <a:xfrm>
            <a:off x="5627933" y="2300161"/>
            <a:ext cx="3419814" cy="520041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19437"/>
              <a:gd name="adj8" fmla="val -21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Overlap brackets [] [[]] [22]</a:t>
            </a:r>
            <a:endParaRPr lang="zh-HK" altLang="en-US" dirty="0"/>
          </a:p>
        </p:txBody>
      </p:sp>
      <p:sp>
        <p:nvSpPr>
          <p:cNvPr id="17" name="圖說文字: 直線 16">
            <a:extLst>
              <a:ext uri="{FF2B5EF4-FFF2-40B4-BE49-F238E27FC236}">
                <a16:creationId xmlns:a16="http://schemas.microsoft.com/office/drawing/2014/main" id="{41AFCD84-A2B4-4ED9-B20E-91329AE6FF8E}"/>
              </a:ext>
            </a:extLst>
          </p:cNvPr>
          <p:cNvSpPr/>
          <p:nvPr/>
        </p:nvSpPr>
        <p:spPr>
          <a:xfrm>
            <a:off x="9637538" y="2690323"/>
            <a:ext cx="1962150" cy="52004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Endnote , . -- ?</a:t>
            </a:r>
            <a:endParaRPr lang="zh-HK" altLang="en-US" dirty="0"/>
          </a:p>
        </p:txBody>
      </p:sp>
      <p:sp>
        <p:nvSpPr>
          <p:cNvPr id="18" name="圖說文字: 直線 17">
            <a:extLst>
              <a:ext uri="{FF2B5EF4-FFF2-40B4-BE49-F238E27FC236}">
                <a16:creationId xmlns:a16="http://schemas.microsoft.com/office/drawing/2014/main" id="{068AE842-4931-4433-903C-AFF96D1AC2BD}"/>
              </a:ext>
            </a:extLst>
          </p:cNvPr>
          <p:cNvSpPr/>
          <p:nvPr/>
        </p:nvSpPr>
        <p:spPr>
          <a:xfrm>
            <a:off x="6096000" y="4305763"/>
            <a:ext cx="1270535" cy="571464"/>
          </a:xfrm>
          <a:prstGeom prst="borderCallout1">
            <a:avLst>
              <a:gd name="adj1" fmla="val 18750"/>
              <a:gd name="adj2" fmla="val -8333"/>
              <a:gd name="adj3" fmla="val -2260"/>
              <a:gd name="adj4" fmla="val -45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Endnote</a:t>
            </a:r>
            <a:endParaRPr lang="zh-HK" altLang="en-US" dirty="0"/>
          </a:p>
        </p:txBody>
      </p:sp>
      <p:sp>
        <p:nvSpPr>
          <p:cNvPr id="21" name="圖說文字: 直線加上框線和強調線 20">
            <a:extLst>
              <a:ext uri="{FF2B5EF4-FFF2-40B4-BE49-F238E27FC236}">
                <a16:creationId xmlns:a16="http://schemas.microsoft.com/office/drawing/2014/main" id="{233A0026-B17C-48B7-944D-E29C6E7F5B8F}"/>
              </a:ext>
            </a:extLst>
          </p:cNvPr>
          <p:cNvSpPr/>
          <p:nvPr/>
        </p:nvSpPr>
        <p:spPr>
          <a:xfrm>
            <a:off x="2077540" y="2979805"/>
            <a:ext cx="1964484" cy="386693"/>
          </a:xfrm>
          <a:prstGeom prst="accentBorderCallout1">
            <a:avLst>
              <a:gd name="adj1" fmla="val 67385"/>
              <a:gd name="adj2" fmla="val 107774"/>
              <a:gd name="adj3" fmla="val 143910"/>
              <a:gd name="adj4" fmla="val 1607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Pause .. (…) (.)</a:t>
            </a:r>
            <a:endParaRPr lang="zh-HK" altLang="en-US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53134EBF-4543-44E3-8B27-F441EC031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285" y="5451090"/>
            <a:ext cx="6572250" cy="1247775"/>
          </a:xfrm>
          <a:prstGeom prst="rect">
            <a:avLst/>
          </a:prstGeom>
        </p:spPr>
      </p:pic>
      <p:sp>
        <p:nvSpPr>
          <p:cNvPr id="24" name="圖說文字: 直線 23">
            <a:extLst>
              <a:ext uri="{FF2B5EF4-FFF2-40B4-BE49-F238E27FC236}">
                <a16:creationId xmlns:a16="http://schemas.microsoft.com/office/drawing/2014/main" id="{45CDBD27-8B46-4001-AC37-6FD2E25843B0}"/>
              </a:ext>
            </a:extLst>
          </p:cNvPr>
          <p:cNvSpPr/>
          <p:nvPr/>
        </p:nvSpPr>
        <p:spPr>
          <a:xfrm>
            <a:off x="2858703" y="4810275"/>
            <a:ext cx="2960135" cy="617668"/>
          </a:xfrm>
          <a:prstGeom prst="borderCallout1">
            <a:avLst>
              <a:gd name="adj1" fmla="val 14075"/>
              <a:gd name="adj2" fmla="val 105526"/>
              <a:gd name="adj3" fmla="val 129642"/>
              <a:gd name="adj4" fmla="val 137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Non-Mandarin &lt;L2 L2&gt;</a:t>
            </a:r>
            <a:endParaRPr lang="zh-HK" altLang="en-US" dirty="0"/>
          </a:p>
        </p:txBody>
      </p:sp>
      <p:sp>
        <p:nvSpPr>
          <p:cNvPr id="25" name="圖說文字: 直線 24">
            <a:extLst>
              <a:ext uri="{FF2B5EF4-FFF2-40B4-BE49-F238E27FC236}">
                <a16:creationId xmlns:a16="http://schemas.microsoft.com/office/drawing/2014/main" id="{6D2AF365-A711-4FE3-BFDF-B2EFD3B174C7}"/>
              </a:ext>
            </a:extLst>
          </p:cNvPr>
          <p:cNvSpPr/>
          <p:nvPr/>
        </p:nvSpPr>
        <p:spPr>
          <a:xfrm>
            <a:off x="6615383" y="6110804"/>
            <a:ext cx="1697953" cy="617668"/>
          </a:xfrm>
          <a:prstGeom prst="borderCallout1">
            <a:avLst>
              <a:gd name="adj1" fmla="val 18750"/>
              <a:gd name="adj2" fmla="val -8333"/>
              <a:gd name="adj3" fmla="val 31467"/>
              <a:gd name="adj4" fmla="val -76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Laughter: @</a:t>
            </a:r>
            <a:endParaRPr lang="zh-HK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87CD2966-846B-42C8-9705-D721743A8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075" y="4283379"/>
            <a:ext cx="1962150" cy="685800"/>
          </a:xfrm>
          <a:prstGeom prst="rect">
            <a:avLst/>
          </a:prstGeom>
        </p:spPr>
      </p:pic>
      <p:sp>
        <p:nvSpPr>
          <p:cNvPr id="28" name="圖說文字: 直線 27">
            <a:extLst>
              <a:ext uri="{FF2B5EF4-FFF2-40B4-BE49-F238E27FC236}">
                <a16:creationId xmlns:a16="http://schemas.microsoft.com/office/drawing/2014/main" id="{E27FBCA1-31B7-4413-BDDD-7515D8DB7739}"/>
              </a:ext>
            </a:extLst>
          </p:cNvPr>
          <p:cNvSpPr/>
          <p:nvPr/>
        </p:nvSpPr>
        <p:spPr>
          <a:xfrm>
            <a:off x="9882697" y="5718897"/>
            <a:ext cx="1962150" cy="617668"/>
          </a:xfrm>
          <a:prstGeom prst="borderCallout1">
            <a:avLst>
              <a:gd name="adj1" fmla="val 18750"/>
              <a:gd name="adj2" fmla="val -8333"/>
              <a:gd name="adj3" fmla="val -160206"/>
              <a:gd name="adj4" fmla="val 7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Lengthening: =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177924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89AF9-FF8B-46A7-B870-48C03A58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707701" cy="5197498"/>
          </a:xfrm>
        </p:spPr>
        <p:txBody>
          <a:bodyPr/>
          <a:lstStyle/>
          <a:p>
            <a:r>
              <a:rPr lang="en-US" altLang="zh-HK" dirty="0"/>
              <a:t>Rules regarding transcription conventions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2A44EB-E232-4485-98CF-1DA0D79B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Overlap brackets should be stuck to the characters they enclose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Overlap brackets may also be stuck to a character outside if it’s in the same token as the first character inside. E.g. </a:t>
            </a:r>
            <a:r>
              <a:rPr lang="zh-TW" altLang="en-US" dirty="0"/>
              <a:t>七</a:t>
            </a:r>
            <a:r>
              <a:rPr lang="en-US" altLang="zh-TW" dirty="0"/>
              <a:t>[</a:t>
            </a:r>
            <a:r>
              <a:rPr lang="zh-TW" altLang="en-US" dirty="0"/>
              <a:t>手八腳 的 同</a:t>
            </a:r>
            <a:r>
              <a:rPr lang="en-US" altLang="zh-TW" dirty="0"/>
              <a:t>]</a:t>
            </a:r>
            <a:r>
              <a:rPr lang="zh-TW" altLang="en-US" dirty="0"/>
              <a:t>學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Consecutive pulses of laughter should be one token e.g. @@@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Lengthening belong to the previous token: @@=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Everything else (e.g. endnote, pause) should be separate tokens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1763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5A0D659-B55A-4AD0-94EE-C3D57508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altLang="zh-HK">
                <a:solidFill>
                  <a:schemeClr val="bg1"/>
                </a:solidFill>
              </a:rPr>
              <a:t>Practical steps</a:t>
            </a:r>
            <a:endParaRPr lang="zh-HK" alt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285397-8820-4246-A444-477AED915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483317"/>
            <a:ext cx="9935571" cy="4109987"/>
          </a:xfrm>
        </p:spPr>
        <p:txBody>
          <a:bodyPr anchor="t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First use 1_auto_split.R to automatically split the text into intonation units; result should be stored in 1_auto_split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Then use 2_auto_tokenise.R to automatically </a:t>
            </a:r>
            <a:r>
              <a:rPr lang="en-US" altLang="zh-HK" dirty="0" err="1"/>
              <a:t>tokenise</a:t>
            </a:r>
            <a:r>
              <a:rPr lang="en-US" altLang="zh-HK" dirty="0"/>
              <a:t> the text; result should be stored in 2_auto_tokenized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Use a program like Atom to open the CSV, then listen to the recording and </a:t>
            </a:r>
            <a:r>
              <a:rPr lang="en-US" altLang="zh-HK" dirty="0" err="1"/>
              <a:t>tokenise</a:t>
            </a:r>
            <a:endParaRPr lang="en-US" altLang="zh-H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At the same time that you </a:t>
            </a:r>
            <a:r>
              <a:rPr lang="en-US" altLang="zh-HK" dirty="0" err="1"/>
              <a:t>tokenise</a:t>
            </a:r>
            <a:r>
              <a:rPr lang="en-US" altLang="zh-HK" dirty="0"/>
              <a:t>, listen for errors in the transcription and correct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Check with your partner and agree on a final tokenization + transcription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16914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16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FACD2CB-07A0-402F-8D88-5D828443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3" y="1057522"/>
            <a:ext cx="4741843" cy="217343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altLang="zh-HK" sz="2800" b="0" cap="all">
                <a:solidFill>
                  <a:schemeClr val="bg1"/>
                </a:solidFill>
              </a:rPr>
              <a:t>Introduction to tokenisation and tokenisation standards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FEE94B6-44EB-43F8-B16C-02729E2DC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104" y="3751119"/>
            <a:ext cx="4797502" cy="1606163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l">
              <a:lnSpc>
                <a:spcPct val="150000"/>
              </a:lnSpc>
              <a:spcBef>
                <a:spcPts val="930"/>
              </a:spcBef>
            </a:pPr>
            <a:endParaRPr lang="en-US" altLang="zh-H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6" descr="Pen placed on top of a signature line">
            <a:extLst>
              <a:ext uri="{FF2B5EF4-FFF2-40B4-BE49-F238E27FC236}">
                <a16:creationId xmlns:a16="http://schemas.microsoft.com/office/drawing/2014/main" id="{B4BD26C5-D1E3-464B-039D-68E18E378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03" r="-2" b="-2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2D5638-03F7-4ECD-968F-504F7420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altLang="zh-HK">
                <a:solidFill>
                  <a:schemeClr val="bg1"/>
                </a:solidFill>
              </a:rPr>
              <a:t>What is tokenisation?</a:t>
            </a:r>
            <a:endParaRPr lang="zh-HK" alt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CD9679-153B-4D1F-B3B2-F057433E6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5292149" cy="3426158"/>
          </a:xfrm>
        </p:spPr>
        <p:txBody>
          <a:bodyPr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When dealing with texts, we often need to segment it into individual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A token is a small and useful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In Chinese, a token roughly corresponds to a </a:t>
            </a:r>
            <a:r>
              <a:rPr lang="zh-TW" altLang="en-US" dirty="0"/>
              <a:t>詞語 </a:t>
            </a:r>
            <a:r>
              <a:rPr lang="en-US" altLang="zh-TW" dirty="0"/>
              <a:t>or </a:t>
            </a:r>
            <a:r>
              <a:rPr lang="zh-TW" altLang="en-US" dirty="0"/>
              <a:t>標點符號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Rezonator</a:t>
            </a:r>
            <a:r>
              <a:rPr lang="en-US" altLang="zh-TW" dirty="0"/>
              <a:t> only accepts </a:t>
            </a:r>
            <a:r>
              <a:rPr lang="en-US" altLang="zh-TW" dirty="0" err="1"/>
              <a:t>tokenised</a:t>
            </a:r>
            <a:r>
              <a:rPr lang="en-US" altLang="zh-TW" dirty="0"/>
              <a:t> text as input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6F5AAB-D0FB-4C5A-8720-89653ED6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021" y="2874425"/>
            <a:ext cx="4662059" cy="308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7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37230"/>
            <a:ext cx="9158373" cy="5075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F218EB1-A9E4-4CA0-B587-FB3C1D2B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475399"/>
            <a:ext cx="7610536" cy="1140580"/>
          </a:xfrm>
        </p:spPr>
        <p:txBody>
          <a:bodyPr>
            <a:normAutofit/>
          </a:bodyPr>
          <a:lstStyle/>
          <a:p>
            <a:r>
              <a:rPr lang="en-US" altLang="zh-HK" dirty="0"/>
              <a:t>Standards of </a:t>
            </a:r>
            <a:r>
              <a:rPr lang="en-US" altLang="zh-HK" dirty="0" err="1"/>
              <a:t>tokenisation</a:t>
            </a:r>
            <a:endParaRPr lang="zh-HK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1" y="-4078"/>
            <a:ext cx="3027529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304E59-B4DC-4CA3-89F1-5C88000E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0" y="6167615"/>
            <a:ext cx="3027529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9201530" cy="7345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1079DE-42AC-4D2A-8027-2E9A51B36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AB4BC3-DB33-4210-83C8-D03BFB1C1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2743995"/>
            <a:ext cx="7610536" cy="3030599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Mainland Chinese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American standard (University of Washington)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Taiwanese standard</a:t>
            </a:r>
            <a:endParaRPr lang="zh-HK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0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FEC850-D70F-4F53-AFB0-352FEA945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667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960D9CE-665D-4CC9-8A25-77C137F1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r>
              <a:rPr lang="en-US" altLang="zh-HK">
                <a:solidFill>
                  <a:schemeClr val="bg1"/>
                </a:solidFill>
              </a:rPr>
              <a:t>What we’re using</a:t>
            </a:r>
            <a:endParaRPr lang="zh-HK" altLang="en-US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928BEC-981A-4B8F-98FA-839975C5F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63" y="9307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114E9F-2A15-431C-9EF8-E5F1FFEE1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8B9C70-F708-443B-82A0-80E311A00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48457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 descr="一張含有 文字, 植物 的圖片&#10;&#10;自動產生的描述">
            <a:extLst>
              <a:ext uri="{FF2B5EF4-FFF2-40B4-BE49-F238E27FC236}">
                <a16:creationId xmlns:a16="http://schemas.microsoft.com/office/drawing/2014/main" id="{C2079D41-9C52-4C03-93A4-43F2EFD64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439" y="530307"/>
            <a:ext cx="2625144" cy="2336378"/>
          </a:xfrm>
          <a:prstGeom prst="rect">
            <a:avLst/>
          </a:prstGeom>
        </p:spPr>
      </p:pic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5ECE4690-7FAD-42DF-A682-7EECBEB6B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344" y="4098171"/>
            <a:ext cx="4821046" cy="2097154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D7B94B2-D9B6-4EAC-8CD9-3961D1784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10">
            <a:extLst>
              <a:ext uri="{FF2B5EF4-FFF2-40B4-BE49-F238E27FC236}">
                <a16:creationId xmlns:a16="http://schemas.microsoft.com/office/drawing/2014/main" id="{92AD1F48-2583-8E0A-9F55-25D3DB0F6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paper:</a:t>
            </a:r>
            <a:r>
              <a:rPr lang="zh-TW" altLang="en-US" dirty="0"/>
              <a:t> </a:t>
            </a:r>
            <a:r>
              <a:rPr lang="en-US" altLang="zh-TW" dirty="0"/>
              <a:t>General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book: Specific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on the Google Drive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6FE760-E70F-4EB9-BCB1-D7795F04B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1"/>
            <a:ext cx="11153231" cy="30584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0748"/>
            <a:ext cx="12192000" cy="1161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BF72C8-8E3D-47A8-B264-7CDCB5BA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84" y="3076212"/>
            <a:ext cx="9919296" cy="1030360"/>
          </a:xfrm>
        </p:spPr>
        <p:txBody>
          <a:bodyPr>
            <a:normAutofit/>
          </a:bodyPr>
          <a:lstStyle/>
          <a:p>
            <a:r>
              <a:rPr lang="en-US" altLang="zh-HK" dirty="0">
                <a:solidFill>
                  <a:schemeClr val="bg1"/>
                </a:solidFill>
              </a:rPr>
              <a:t>Segmentation principles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068288"/>
            <a:ext cx="1006766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34DF18-D178-4968-895C-963798C92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39" y="459030"/>
            <a:ext cx="9072132" cy="2268033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9C17B2-185B-415D-9B4D-8D15A23E2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784" y="4439237"/>
            <a:ext cx="9841158" cy="1689177"/>
          </a:xfrm>
        </p:spPr>
        <p:txBody>
          <a:bodyPr anchor="t">
            <a:normAutofit fontScale="92500"/>
          </a:bodyPr>
          <a:lstStyle/>
          <a:p>
            <a:pPr marL="342900" indent="-342900">
              <a:buAutoNum type="alphaLcParenBoth"/>
            </a:pPr>
            <a:r>
              <a:rPr lang="en-US" altLang="zh-HK" dirty="0"/>
              <a:t>Therefore, </a:t>
            </a:r>
            <a:r>
              <a:rPr lang="zh-TW" altLang="en-US" dirty="0"/>
              <a:t>明天 </a:t>
            </a:r>
            <a:r>
              <a:rPr lang="en-US" altLang="zh-TW" dirty="0"/>
              <a:t>should be one token – it doesn’t mean bright + day</a:t>
            </a:r>
          </a:p>
          <a:p>
            <a:pPr marL="342900" indent="-342900">
              <a:buAutoNum type="alphaLcParenBoth"/>
            </a:pPr>
            <a:r>
              <a:rPr lang="en-US" altLang="zh-HK" dirty="0"/>
              <a:t>Therefore, </a:t>
            </a:r>
            <a:r>
              <a:rPr lang="zh-TW" altLang="en-US" dirty="0"/>
              <a:t>出入 </a:t>
            </a:r>
            <a:r>
              <a:rPr lang="en-US" altLang="zh-TW" dirty="0"/>
              <a:t>should be one token – it is made of two verbs, but becomes a noun ‘discrepancy’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6536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1"/>
            <a:ext cx="11153231" cy="30584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0748"/>
            <a:ext cx="12192000" cy="1161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08AE73C-ECCE-4216-B64D-7E6C9E09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84" y="3076212"/>
            <a:ext cx="9919296" cy="1030360"/>
          </a:xfrm>
        </p:spPr>
        <p:txBody>
          <a:bodyPr>
            <a:normAutofit/>
          </a:bodyPr>
          <a:lstStyle/>
          <a:p>
            <a:r>
              <a:rPr lang="en-US" altLang="zh-HK" dirty="0">
                <a:solidFill>
                  <a:schemeClr val="bg1"/>
                </a:solidFill>
              </a:rPr>
              <a:t>Segmentation guidelines (I)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068288"/>
            <a:ext cx="1006766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E88896-A7C0-4DC4-A4FF-705717D6D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39" y="473152"/>
            <a:ext cx="9954612" cy="223978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A4C021-3346-496C-84DA-ADD8E9B03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784" y="4439237"/>
            <a:ext cx="9841158" cy="1689177"/>
          </a:xfrm>
        </p:spPr>
        <p:txBody>
          <a:bodyPr anchor="t">
            <a:normAutofit/>
          </a:bodyPr>
          <a:lstStyle/>
          <a:p>
            <a:pPr marL="342900" indent="-342900">
              <a:buAutoNum type="alphaLcParenBoth"/>
            </a:pPr>
            <a:r>
              <a:rPr lang="zh-TW" altLang="en-US" dirty="0"/>
              <a:t>學校 </a:t>
            </a:r>
            <a:r>
              <a:rPr lang="en-US" altLang="zh-TW" dirty="0"/>
              <a:t>should be one token – </a:t>
            </a:r>
            <a:r>
              <a:rPr lang="zh-TW" altLang="en-US" dirty="0"/>
              <a:t>校 </a:t>
            </a:r>
            <a:r>
              <a:rPr lang="en-US" altLang="zh-TW" dirty="0"/>
              <a:t>is something we never say by itself</a:t>
            </a:r>
          </a:p>
          <a:p>
            <a:pPr marL="342900" indent="-342900">
              <a:buAutoNum type="alphaLcParenBoth"/>
            </a:pPr>
            <a:r>
              <a:rPr lang="zh-TW" altLang="en-US" dirty="0"/>
              <a:t>水瓶 </a:t>
            </a:r>
            <a:r>
              <a:rPr lang="en-US" altLang="zh-TW" dirty="0"/>
              <a:t>should be one token – very frequent</a:t>
            </a:r>
          </a:p>
          <a:p>
            <a:pPr marL="342900" indent="-342900">
              <a:buAutoNum type="alphaLcParenBoth"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7965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1"/>
            <a:ext cx="11153231" cy="30584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0748"/>
            <a:ext cx="12192000" cy="1161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08AE73C-ECCE-4216-B64D-7E6C9E09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84" y="3076212"/>
            <a:ext cx="9919296" cy="1030360"/>
          </a:xfrm>
        </p:spPr>
        <p:txBody>
          <a:bodyPr>
            <a:normAutofit/>
          </a:bodyPr>
          <a:lstStyle/>
          <a:p>
            <a:r>
              <a:rPr lang="en-US" altLang="zh-HK" dirty="0">
                <a:solidFill>
                  <a:schemeClr val="bg1"/>
                </a:solidFill>
              </a:rPr>
              <a:t>Segmentation guidelines (II)</a:t>
            </a:r>
            <a:endParaRPr lang="zh-HK" altLang="en-US" dirty="0">
              <a:solidFill>
                <a:schemeClr val="bg1"/>
              </a:solidFill>
            </a:endParaRP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068288"/>
            <a:ext cx="1006766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A4C021-3346-496C-84DA-ADD8E9B03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784" y="4439237"/>
            <a:ext cx="9841158" cy="1689177"/>
          </a:xfrm>
        </p:spPr>
        <p:txBody>
          <a:bodyPr anchor="t">
            <a:normAutofit/>
          </a:bodyPr>
          <a:lstStyle/>
          <a:p>
            <a:pPr marL="342900" indent="-342900">
              <a:buAutoNum type="alphaLcParenBoth"/>
            </a:pPr>
            <a:r>
              <a:rPr lang="zh-TW" altLang="en-US" dirty="0"/>
              <a:t>阿爾伯特</a:t>
            </a:r>
            <a:r>
              <a:rPr lang="en-US" altLang="zh-TW" dirty="0">
                <a:highlight>
                  <a:srgbClr val="FFFF00"/>
                </a:highlight>
              </a:rPr>
              <a:t>·</a:t>
            </a:r>
            <a:r>
              <a:rPr lang="zh-TW" altLang="en-US" dirty="0"/>
              <a:t>愛因斯坦</a:t>
            </a:r>
            <a:r>
              <a:rPr lang="en-US" altLang="zh-TW" dirty="0"/>
              <a:t> is two tokens</a:t>
            </a:r>
          </a:p>
          <a:p>
            <a:pPr marL="342900" indent="-342900">
              <a:buAutoNum type="alphaLcParenBoth"/>
            </a:pPr>
            <a:r>
              <a:rPr lang="en-US" altLang="zh-TW" dirty="0"/>
              <a:t>[</a:t>
            </a:r>
            <a:r>
              <a:rPr lang="zh-TW" altLang="en-US" dirty="0"/>
              <a:t>中華</a:t>
            </a:r>
            <a:r>
              <a:rPr lang="en-US" altLang="zh-TW" dirty="0"/>
              <a:t>[</a:t>
            </a:r>
            <a:r>
              <a:rPr lang="zh-TW" altLang="en-US" dirty="0"/>
              <a:t>人民</a:t>
            </a:r>
            <a:r>
              <a:rPr lang="en-US" altLang="zh-TW" dirty="0"/>
              <a:t>[</a:t>
            </a:r>
            <a:r>
              <a:rPr lang="zh-TW" altLang="en-US" dirty="0"/>
              <a:t>共和國</a:t>
            </a:r>
            <a:r>
              <a:rPr lang="en-US" altLang="zh-TW" dirty="0"/>
              <a:t>]]] should be segmented: </a:t>
            </a:r>
            <a:r>
              <a:rPr lang="zh-TW" altLang="en-US" dirty="0"/>
              <a:t>中華 人民 共和國</a:t>
            </a:r>
            <a:endParaRPr lang="zh-HK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807261-BBFF-4264-AE5E-DC21CF096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64" y="1110171"/>
            <a:ext cx="10703397" cy="83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0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Rear-view of rows of people watching a film in a theater">
            <a:extLst>
              <a:ext uri="{FF2B5EF4-FFF2-40B4-BE49-F238E27FC236}">
                <a16:creationId xmlns:a16="http://schemas.microsoft.com/office/drawing/2014/main" id="{EB4CBF0C-3064-7091-D682-0F955DC9D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39" r="-1" b="9470"/>
          <a:stretch/>
        </p:blipFill>
        <p:spPr>
          <a:xfrm>
            <a:off x="1525" y="10"/>
            <a:ext cx="1218895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868" y="1095508"/>
            <a:ext cx="4640132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7CA50D6-909D-44C0-93A8-A483853B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HK" sz="3100" b="0" cap="all">
                <a:solidFill>
                  <a:schemeClr val="bg1"/>
                </a:solidFill>
              </a:rPr>
              <a:t>Transcription convention and tokenisation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63855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LeftStep">
      <a:dk1>
        <a:srgbClr val="000000"/>
      </a:dk1>
      <a:lt1>
        <a:srgbClr val="FFFFFF"/>
      </a:lt1>
      <a:dk2>
        <a:srgbClr val="223C29"/>
      </a:dk2>
      <a:lt2>
        <a:srgbClr val="E2E7E8"/>
      </a:lt2>
      <a:accent1>
        <a:srgbClr val="C2988E"/>
      </a:accent1>
      <a:accent2>
        <a:srgbClr val="BA7F8C"/>
      </a:accent2>
      <a:accent3>
        <a:srgbClr val="C593B3"/>
      </a:accent3>
      <a:accent4>
        <a:srgbClr val="B67FBA"/>
      </a:accent4>
      <a:accent5>
        <a:srgbClr val="AF96C6"/>
      </a:accent5>
      <a:accent6>
        <a:srgbClr val="857FBA"/>
      </a:accent6>
      <a:hlink>
        <a:srgbClr val="5B8B9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404</Words>
  <Application>Microsoft Office PowerPoint</Application>
  <PresentationFormat>寬螢幕</PresentationFormat>
  <Paragraphs>45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Meiryo</vt:lpstr>
      <vt:lpstr>Arial</vt:lpstr>
      <vt:lpstr>Corbel</vt:lpstr>
      <vt:lpstr>ShojiVTI</vt:lpstr>
      <vt:lpstr>Tokenisation for the Taiwan Mandarin Corpus</vt:lpstr>
      <vt:lpstr>Introduction to tokenisation and tokenisation standards</vt:lpstr>
      <vt:lpstr>What is tokenisation?</vt:lpstr>
      <vt:lpstr>Standards of tokenisation</vt:lpstr>
      <vt:lpstr>What we’re using</vt:lpstr>
      <vt:lpstr>Segmentation principles</vt:lpstr>
      <vt:lpstr>Segmentation guidelines (I)</vt:lpstr>
      <vt:lpstr>Segmentation guidelines (II)</vt:lpstr>
      <vt:lpstr>Transcription convention and tokenisation</vt:lpstr>
      <vt:lpstr>Some transcription symbols</vt:lpstr>
      <vt:lpstr>Rules regarding transcription conventions</vt:lpstr>
      <vt:lpstr>Practical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Tokenisation for the Taiwan Mandarin Corpus</dc:title>
  <dc:creator>Ka Yau Lai</dc:creator>
  <cp:lastModifiedBy>Ka Yau Lai</cp:lastModifiedBy>
  <cp:revision>3</cp:revision>
  <dcterms:created xsi:type="dcterms:W3CDTF">2022-10-25T02:55:14Z</dcterms:created>
  <dcterms:modified xsi:type="dcterms:W3CDTF">2022-10-25T03:29:58Z</dcterms:modified>
</cp:coreProperties>
</file>