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528C-53B1-45B7-B91F-3DEB5F5600FD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03E00-0CBC-42A4-A7FA-26E48042B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2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6594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884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29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0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5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9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914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49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631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855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604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3E00-0CBC-42A4-A7FA-26E48042BBE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788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E6CF0F8-86A9-4AC8-9FD1-428F1EFE5E38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42A3BF-4355-42EB-B070-3FC19789C33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xSnW-ygU5g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gif"/><Relationship Id="rId5" Type="http://schemas.openxmlformats.org/officeDocument/2006/relationships/hyperlink" Target="https://www.youtube.com/watch?v=auEdEYY3ao4" TargetMode="External"/><Relationship Id="rId4" Type="http://schemas.openxmlformats.org/officeDocument/2006/relationships/hyperlink" Target="https://www.youtube.com/watch?v=2B-XwPjn9Y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ADVERTISING 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smtClean="0"/>
              <a:t>Unit 3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02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/>
          <a:lstStyle/>
          <a:p>
            <a:r>
              <a:rPr lang="tr-TR" dirty="0" smtClean="0"/>
              <a:t>Give a detatiled analysis of the commercial by answering the following questions:</a:t>
            </a:r>
          </a:p>
          <a:p>
            <a:pPr marL="68580" indent="0">
              <a:buNone/>
            </a:pPr>
            <a:endParaRPr lang="tr-TR" dirty="0" smtClean="0"/>
          </a:p>
          <a:p>
            <a:pPr marL="68580" indent="0">
              <a:buNone/>
            </a:pPr>
            <a:r>
              <a:rPr lang="tr-TR" dirty="0" smtClean="0"/>
              <a:t>         *What product is being advertised?</a:t>
            </a:r>
          </a:p>
          <a:p>
            <a:pPr marL="68580" indent="0">
              <a:buNone/>
            </a:pPr>
            <a:r>
              <a:rPr lang="tr-TR" dirty="0"/>
              <a:t> </a:t>
            </a:r>
            <a:r>
              <a:rPr lang="tr-TR" dirty="0" smtClean="0"/>
              <a:t>        *Who is the target audience</a:t>
            </a:r>
          </a:p>
          <a:p>
            <a:pPr marL="68580" indent="0">
              <a:buNone/>
            </a:pPr>
            <a:r>
              <a:rPr lang="tr-TR" dirty="0"/>
              <a:t> </a:t>
            </a:r>
            <a:r>
              <a:rPr lang="tr-TR" dirty="0" smtClean="0"/>
              <a:t>        *What are the advertising techniques </a:t>
            </a:r>
          </a:p>
          <a:p>
            <a:pPr marL="68580" indent="0">
              <a:buNone/>
            </a:pPr>
            <a:r>
              <a:rPr lang="tr-TR" dirty="0"/>
              <a:t> </a:t>
            </a:r>
            <a:r>
              <a:rPr lang="tr-TR" dirty="0" smtClean="0"/>
              <a:t>           used in the commercial?</a:t>
            </a:r>
          </a:p>
          <a:p>
            <a:pPr marL="68580" indent="0">
              <a:buNone/>
            </a:pPr>
            <a:r>
              <a:rPr lang="tr-TR" dirty="0"/>
              <a:t> </a:t>
            </a:r>
            <a:r>
              <a:rPr lang="tr-TR" dirty="0" smtClean="0"/>
              <a:t>        *What message does the commercial </a:t>
            </a:r>
          </a:p>
          <a:p>
            <a:pPr marL="68580" indent="0">
              <a:buNone/>
            </a:pPr>
            <a:r>
              <a:rPr lang="tr-TR" dirty="0"/>
              <a:t> </a:t>
            </a:r>
            <a:r>
              <a:rPr lang="tr-TR" dirty="0" smtClean="0"/>
              <a:t>           try to give?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99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52736"/>
            <a:ext cx="6777317" cy="4779893"/>
          </a:xfrm>
        </p:spPr>
        <p:txBody>
          <a:bodyPr/>
          <a:lstStyle/>
          <a:p>
            <a:r>
              <a:rPr lang="tr-TR" dirty="0" smtClean="0"/>
              <a:t>Comment on the effectiveness of the technique and your personal reaction to it as a consumer. If you think the commercial is not effective, suggest how else you would advertise the product if you were the advertiser.</a:t>
            </a:r>
          </a:p>
          <a:p>
            <a:endParaRPr lang="tr-TR" dirty="0"/>
          </a:p>
          <a:p>
            <a:r>
              <a:rPr lang="tr-TR" dirty="0" smtClean="0"/>
              <a:t>ANY QUESTIONS? </a:t>
            </a:r>
            <a:endParaRPr lang="tr-TR" dirty="0"/>
          </a:p>
        </p:txBody>
      </p:sp>
      <p:pic>
        <p:nvPicPr>
          <p:cNvPr id="4098" name="Picture 2" descr="C:\Users\yaprak\AppData\Local\Microsoft\Windows\INetCache\IE\3XV7XSTF\student_presentin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1673868" cy="236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yaprak\AppData\Local\Microsoft\Windows\INetCache\IE\J3279KS8\question_mark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9"/>
            <a:ext cx="148516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0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 descr="C:\Users\yaprak\AppData\Local\Microsoft\Windows\INetCache\IE\JLHK6YKZ\Thank_you_pinned_note[1]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4494501" cy="44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7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016" y="1001866"/>
            <a:ext cx="3300984" cy="1463040"/>
          </a:xfrm>
        </p:spPr>
        <p:txBody>
          <a:bodyPr/>
          <a:lstStyle/>
          <a:p>
            <a:r>
              <a:rPr lang="tr-TR" dirty="0" smtClean="0"/>
              <a:t>TV COMMERCIALS</a:t>
            </a:r>
            <a:endParaRPr lang="tr-T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2564904"/>
            <a:ext cx="3300573" cy="3087745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</a:t>
            </a:r>
            <a:r>
              <a:rPr lang="tr-TR" dirty="0" smtClean="0">
                <a:hlinkClick r:id="rId3"/>
              </a:rPr>
              <a:t>www.youtube.com/watch?v=axSnW-ygU5g</a:t>
            </a:r>
            <a:endParaRPr lang="tr-TR" dirty="0" smtClean="0"/>
          </a:p>
          <a:p>
            <a:r>
              <a:rPr lang="tr-TR" dirty="0" smtClean="0"/>
              <a:t>APPLE 1984 MACINTOSH COMMERCIAL</a:t>
            </a:r>
          </a:p>
          <a:p>
            <a:endParaRPr lang="tr-TR" dirty="0">
              <a:hlinkClick r:id="rId4"/>
            </a:endParaRPr>
          </a:p>
          <a:p>
            <a:r>
              <a:rPr lang="tr-TR" dirty="0" smtClean="0">
                <a:hlinkClick r:id="rId4"/>
              </a:rPr>
              <a:t>https</a:t>
            </a:r>
            <a:r>
              <a:rPr lang="tr-TR" dirty="0">
                <a:hlinkClick r:id="rId4"/>
              </a:rPr>
              <a:t>://</a:t>
            </a:r>
            <a:r>
              <a:rPr lang="tr-TR" dirty="0" smtClean="0">
                <a:hlinkClick r:id="rId4"/>
              </a:rPr>
              <a:t>www.youtube.com/watch?v=2B-XwPjn9YY</a:t>
            </a:r>
            <a:endParaRPr lang="tr-TR" dirty="0" smtClean="0"/>
          </a:p>
          <a:p>
            <a:r>
              <a:rPr lang="tr-TR" dirty="0" smtClean="0"/>
              <a:t>STEVE JOBS INTRODUCES MACINTOSH</a:t>
            </a:r>
          </a:p>
          <a:p>
            <a:endParaRPr lang="tr-TR" dirty="0" smtClean="0"/>
          </a:p>
          <a:p>
            <a:r>
              <a:rPr lang="tr-TR" u="sng" dirty="0">
                <a:hlinkClick r:id="rId5"/>
              </a:rPr>
              <a:t>https://www.youtube.com/watch?v=auEdEYY3ao4</a:t>
            </a:r>
            <a:endParaRPr lang="tr-TR" dirty="0"/>
          </a:p>
          <a:p>
            <a:r>
              <a:rPr lang="tr-TR" dirty="0" smtClean="0"/>
              <a:t>AUDI COMMERCIAL</a:t>
            </a:r>
            <a:endParaRPr lang="tr-TR" dirty="0"/>
          </a:p>
          <a:p>
            <a:endParaRPr lang="tr-TR" dirty="0"/>
          </a:p>
        </p:txBody>
      </p:sp>
      <p:pic>
        <p:nvPicPr>
          <p:cNvPr id="1027" name="Picture 3" descr="C:\Users\yaprak\AppData\Local\Microsoft\Windows\INetCache\IE\J3279KS8\tvadvertising[1]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3342878" cy="225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aprak\AppData\Local\Microsoft\Windows\INetCache\IE\WX03S291\517248803_5785668148[1]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09"/>
          <a:stretch/>
        </p:blipFill>
        <p:spPr bwMode="auto">
          <a:xfrm>
            <a:off x="1259632" y="3233537"/>
            <a:ext cx="2928322" cy="268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COMMON STRATEGIES USED IN TV COMMERCIALS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64904"/>
            <a:ext cx="6777317" cy="3267725"/>
          </a:xfrm>
        </p:spPr>
        <p:txBody>
          <a:bodyPr/>
          <a:lstStyle/>
          <a:p>
            <a:r>
              <a:rPr lang="tr-TR" b="1" dirty="0" smtClean="0"/>
              <a:t>The Snob Effect:</a:t>
            </a:r>
          </a:p>
          <a:p>
            <a:pPr marL="68580" indent="0">
              <a:buNone/>
            </a:pPr>
            <a:endParaRPr lang="tr-TR" dirty="0" smtClean="0"/>
          </a:p>
          <a:p>
            <a:pPr marL="68580" indent="0">
              <a:buNone/>
            </a:pPr>
            <a:r>
              <a:rPr lang="tr-TR" dirty="0"/>
              <a:t> </a:t>
            </a:r>
            <a:r>
              <a:rPr lang="tr-TR" dirty="0" smtClean="0"/>
              <a:t>   This tells you that the product is most exclusive and of course rather expensive. Only the very best people use it.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42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52736"/>
            <a:ext cx="6777317" cy="4779893"/>
          </a:xfrm>
        </p:spPr>
        <p:txBody>
          <a:bodyPr/>
          <a:lstStyle/>
          <a:p>
            <a:r>
              <a:rPr lang="tr-TR" b="1" dirty="0" smtClean="0"/>
              <a:t>The Scientific Effect</a:t>
            </a:r>
          </a:p>
          <a:p>
            <a:endParaRPr lang="tr-TR" b="1" dirty="0"/>
          </a:p>
          <a:p>
            <a:pPr marL="68580" indent="0">
              <a:buNone/>
            </a:pPr>
            <a:r>
              <a:rPr lang="tr-TR" b="1" dirty="0" smtClean="0"/>
              <a:t>    </a:t>
            </a:r>
            <a:r>
              <a:rPr lang="tr-TR" dirty="0" smtClean="0"/>
              <a:t>A serious-looking person, possibly a scientist or a doctor, tells you about the advantages of the product.</a:t>
            </a:r>
          </a:p>
          <a:p>
            <a:pPr marL="68580" indent="0">
              <a:buNone/>
            </a:pPr>
            <a:endParaRPr lang="tr-TR" b="1" dirty="0"/>
          </a:p>
          <a:p>
            <a:pPr lvl="0">
              <a:buClr>
                <a:srgbClr val="94C600"/>
              </a:buClr>
            </a:pPr>
            <a:r>
              <a:rPr lang="tr-TR" b="1" dirty="0" smtClean="0">
                <a:solidFill>
                  <a:srgbClr val="3E3D2D"/>
                </a:solidFill>
              </a:rPr>
              <a:t>The </a:t>
            </a:r>
            <a:r>
              <a:rPr lang="tr-TR" b="1" dirty="0"/>
              <a:t>Words and </a:t>
            </a:r>
            <a:r>
              <a:rPr lang="tr-TR" b="1" dirty="0" smtClean="0"/>
              <a:t>Music</a:t>
            </a:r>
            <a:r>
              <a:rPr lang="tr-TR" b="1" dirty="0">
                <a:solidFill>
                  <a:srgbClr val="3E3D2D"/>
                </a:solidFill>
              </a:rPr>
              <a:t> </a:t>
            </a:r>
            <a:r>
              <a:rPr lang="tr-TR" b="1" dirty="0" smtClean="0">
                <a:solidFill>
                  <a:srgbClr val="3E3D2D"/>
                </a:solidFill>
              </a:rPr>
              <a:t>Effect</a:t>
            </a:r>
          </a:p>
          <a:p>
            <a:pPr marL="68580" lvl="0" indent="0">
              <a:buClr>
                <a:srgbClr val="94C600"/>
              </a:buClr>
              <a:buNone/>
            </a:pPr>
            <a:r>
              <a:rPr lang="tr-TR" b="1" dirty="0">
                <a:solidFill>
                  <a:srgbClr val="3E3D2D"/>
                </a:solidFill>
              </a:rPr>
              <a:t> </a:t>
            </a:r>
            <a:r>
              <a:rPr lang="tr-TR" b="1" dirty="0" smtClean="0">
                <a:solidFill>
                  <a:srgbClr val="3E3D2D"/>
                </a:solidFill>
              </a:rPr>
              <a:t>  </a:t>
            </a:r>
            <a:r>
              <a:rPr lang="tr-TR" dirty="0" smtClean="0">
                <a:solidFill>
                  <a:srgbClr val="3E3D2D"/>
                </a:solidFill>
              </a:rPr>
              <a:t>The name of the product is repeated over and over again, put into a rhyme and sung several times, in the hope that you don’t forget it. The sung rhyme is called a «jingle».</a:t>
            </a:r>
            <a:endParaRPr lang="tr-TR" b="1" dirty="0" smtClean="0">
              <a:solidFill>
                <a:srgbClr val="3E3D2D"/>
              </a:solidFill>
            </a:endParaRPr>
          </a:p>
          <a:p>
            <a:pPr marL="6858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69112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>
            <a:normAutofit/>
          </a:bodyPr>
          <a:lstStyle/>
          <a:p>
            <a:endParaRPr lang="tr-TR" b="1" dirty="0" smtClean="0"/>
          </a:p>
          <a:p>
            <a:r>
              <a:rPr lang="tr-TR" b="1" dirty="0" smtClean="0"/>
              <a:t>The ha-ha effect</a:t>
            </a:r>
          </a:p>
          <a:p>
            <a:pPr marL="68580" indent="0">
              <a:buNone/>
            </a:pPr>
            <a:r>
              <a:rPr lang="tr-TR" dirty="0"/>
              <a:t> </a:t>
            </a:r>
            <a:r>
              <a:rPr lang="tr-TR" dirty="0" smtClean="0"/>
              <a:t>   The advertiser tries to make you laugh by showing people or cartoon figures in funny situations.</a:t>
            </a:r>
          </a:p>
          <a:p>
            <a:pPr marL="68580" indent="0">
              <a:buNone/>
            </a:pPr>
            <a:endParaRPr lang="tr-TR" dirty="0"/>
          </a:p>
          <a:p>
            <a:pPr lvl="0">
              <a:buClr>
                <a:srgbClr val="94C600"/>
              </a:buClr>
            </a:pPr>
            <a:r>
              <a:rPr lang="tr-TR" b="1" dirty="0">
                <a:solidFill>
                  <a:srgbClr val="3E3D2D"/>
                </a:solidFill>
              </a:rPr>
              <a:t>The </a:t>
            </a:r>
            <a:r>
              <a:rPr lang="tr-TR" b="1" dirty="0" smtClean="0">
                <a:solidFill>
                  <a:srgbClr val="3E3D2D"/>
                </a:solidFill>
              </a:rPr>
              <a:t>VIP (Very Important Person) effect</a:t>
            </a:r>
          </a:p>
          <a:p>
            <a:pPr marL="68580" lvl="0" indent="0">
              <a:buClr>
                <a:srgbClr val="94C600"/>
              </a:buClr>
              <a:buNone/>
            </a:pPr>
            <a:r>
              <a:rPr lang="tr-TR" b="1" dirty="0">
                <a:solidFill>
                  <a:srgbClr val="3E3D2D"/>
                </a:solidFill>
              </a:rPr>
              <a:t> </a:t>
            </a:r>
            <a:r>
              <a:rPr lang="tr-TR" b="1" dirty="0" smtClean="0">
                <a:solidFill>
                  <a:srgbClr val="3E3D2D"/>
                </a:solidFill>
              </a:rPr>
              <a:t>   </a:t>
            </a:r>
            <a:r>
              <a:rPr lang="tr-TR" dirty="0" smtClean="0">
                <a:solidFill>
                  <a:srgbClr val="3E3D2D"/>
                </a:solidFill>
              </a:rPr>
              <a:t>Well-known people, like actors or athletes, are shown using the product.</a:t>
            </a:r>
          </a:p>
          <a:p>
            <a:pPr marL="68580" lvl="0" indent="0">
              <a:buClr>
                <a:srgbClr val="94C600"/>
              </a:buClr>
              <a:buNone/>
            </a:pPr>
            <a:endParaRPr lang="tr-TR" b="1" dirty="0">
              <a:solidFill>
                <a:srgbClr val="3E3D2D"/>
              </a:solidFill>
            </a:endParaRPr>
          </a:p>
          <a:p>
            <a:pPr marL="68580" lvl="0" indent="0">
              <a:buClr>
                <a:srgbClr val="94C600"/>
              </a:buClr>
              <a:buNone/>
            </a:pPr>
            <a:endParaRPr lang="tr-TR" b="1" dirty="0">
              <a:solidFill>
                <a:srgbClr val="3E3D2D"/>
              </a:solidFill>
            </a:endParaRPr>
          </a:p>
          <a:p>
            <a:pPr marL="68580" indent="0">
              <a:buNone/>
            </a:pPr>
            <a:endParaRPr lang="tr-TR" dirty="0" smtClean="0"/>
          </a:p>
          <a:p>
            <a:pPr marL="68580" indent="0">
              <a:buNone/>
            </a:pPr>
            <a:endParaRPr lang="tr-TR" dirty="0"/>
          </a:p>
          <a:p>
            <a:pPr marL="6858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7564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/>
          <a:lstStyle/>
          <a:p>
            <a:pPr lvl="0">
              <a:buClr>
                <a:srgbClr val="94C600"/>
              </a:buClr>
            </a:pPr>
            <a:endParaRPr lang="tr-TR" b="1" dirty="0" smtClean="0">
              <a:solidFill>
                <a:srgbClr val="3E3D2D"/>
              </a:solidFill>
            </a:endParaRPr>
          </a:p>
          <a:p>
            <a:pPr lvl="0">
              <a:buClr>
                <a:srgbClr val="94C600"/>
              </a:buClr>
            </a:pPr>
            <a:r>
              <a:rPr lang="tr-TR" b="1" dirty="0" smtClean="0">
                <a:solidFill>
                  <a:srgbClr val="3E3D2D"/>
                </a:solidFill>
              </a:rPr>
              <a:t>The super modern effect</a:t>
            </a:r>
          </a:p>
          <a:p>
            <a:pPr marL="68580" lvl="0" indent="0">
              <a:buClr>
                <a:srgbClr val="94C600"/>
              </a:buClr>
              <a:buNone/>
            </a:pPr>
            <a:r>
              <a:rPr lang="tr-TR" sz="2200" b="1" dirty="0" smtClean="0">
                <a:solidFill>
                  <a:srgbClr val="3E3D2D"/>
                </a:solidFill>
              </a:rPr>
              <a:t>    </a:t>
            </a:r>
            <a:r>
              <a:rPr lang="tr-TR" sz="2200" dirty="0">
                <a:solidFill>
                  <a:srgbClr val="3E3D2D"/>
                </a:solidFill>
              </a:rPr>
              <a:t>The advertiser tries to persuade you that this product is a new, sensational breakthrough, a «must». </a:t>
            </a:r>
            <a:endParaRPr lang="tr-TR" sz="2200" dirty="0" smtClean="0">
              <a:solidFill>
                <a:srgbClr val="3E3D2D"/>
              </a:solidFill>
            </a:endParaRPr>
          </a:p>
          <a:p>
            <a:pPr marL="68580" lvl="0" indent="0">
              <a:buClr>
                <a:srgbClr val="94C600"/>
              </a:buClr>
              <a:buNone/>
            </a:pPr>
            <a:endParaRPr lang="tr-TR" sz="2200" b="1" dirty="0">
              <a:solidFill>
                <a:srgbClr val="3E3D2D"/>
              </a:solidFill>
            </a:endParaRPr>
          </a:p>
          <a:p>
            <a:r>
              <a:rPr lang="tr-TR" b="1" dirty="0" smtClean="0"/>
              <a:t>The go-go effect</a:t>
            </a:r>
          </a:p>
          <a:p>
            <a:pPr marL="6858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 </a:t>
            </a:r>
            <a:r>
              <a:rPr lang="tr-TR" dirty="0" smtClean="0"/>
              <a:t>This is suitable for the teenage market. It shows young people having a party, singing, laughing, having a wonderful time- and, of course, using the «X» product.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8007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yaprak\AppData\Local\Microsoft\Windows\INetCache\IE\J3279KS8\android-task-killer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052637"/>
            <a:ext cx="23812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Mini Presentation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tr-TR" dirty="0" smtClean="0"/>
              <a:t>Prepare a mini presentation of about 2-3 minutes on the advertising strategies used in a commercial of your own choice.</a:t>
            </a:r>
          </a:p>
          <a:p>
            <a:pPr marL="68580" indent="0">
              <a:buNone/>
            </a:pPr>
            <a:endParaRPr lang="tr-TR" dirty="0" smtClean="0"/>
          </a:p>
          <a:p>
            <a:pPr marL="68580" indent="0">
              <a:buNone/>
            </a:pPr>
            <a:r>
              <a:rPr lang="tr-TR" dirty="0" smtClean="0"/>
              <a:t>Follow these steps to prepare for the presentation: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240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/>
          <a:lstStyle/>
          <a:p>
            <a:r>
              <a:rPr lang="tr-TR" dirty="0" smtClean="0"/>
              <a:t>Choose a TV commercial that you think is interesting/memorable/provoking etc.</a:t>
            </a:r>
          </a:p>
          <a:p>
            <a:pPr marL="68580" indent="0">
              <a:buNone/>
            </a:pPr>
            <a:endParaRPr lang="tr-TR" dirty="0" smtClean="0"/>
          </a:p>
          <a:p>
            <a:r>
              <a:rPr lang="tr-TR" dirty="0" smtClean="0"/>
              <a:t>Download the commercial if possible and share it with your classmates at the beginning of your presentation. If it is not possible to do so, provide a brief description of the advertisement. You may wish to use some photos or images to compensate for the lack of a video of the advertisement.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06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2332</TotalTime>
  <Words>443</Words>
  <Application>Microsoft Office PowerPoint</Application>
  <PresentationFormat>On-screen Show (4:3)</PresentationFormat>
  <Paragraphs>66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ADVERTISING </vt:lpstr>
      <vt:lpstr>TV COMMERCIALS</vt:lpstr>
      <vt:lpstr>COMMON STRATEGIES USED IN TV COMMERCIALS</vt:lpstr>
      <vt:lpstr>PowerPoint Presentation</vt:lpstr>
      <vt:lpstr>PowerPoint Presentation</vt:lpstr>
      <vt:lpstr>PowerPoint Presentation</vt:lpstr>
      <vt:lpstr>PowerPoint Presentation</vt:lpstr>
      <vt:lpstr>Mini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</dc:title>
  <dc:creator>yaprak ogutcu</dc:creator>
  <cp:lastModifiedBy>yaprak ogutcu</cp:lastModifiedBy>
  <cp:revision>15</cp:revision>
  <dcterms:created xsi:type="dcterms:W3CDTF">2018-12-08T04:56:55Z</dcterms:created>
  <dcterms:modified xsi:type="dcterms:W3CDTF">2019-03-26T14:48:01Z</dcterms:modified>
</cp:coreProperties>
</file>