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ourier Prim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urierPrim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ourierPrim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urierPrime-bold.fntdata"/><Relationship Id="rId6" Type="http://schemas.openxmlformats.org/officeDocument/2006/relationships/slide" Target="slides/slide1.xml"/><Relationship Id="rId18" Type="http://schemas.openxmlformats.org/officeDocument/2006/relationships/font" Target="fonts/CourierPrim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fb8ce468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fb8ce468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fb8ce4686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fb8ce4686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fb8ce4686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fb8ce4686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fb8ce44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fb8ce44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fb8ce44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fb8ce44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fb8ce44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fb8ce44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b8ce468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fb8ce468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fb8ce4686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fb8ce4686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fb8ce4686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fb8ce4686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b8ce4686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fb8ce4686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fb8ce4686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fb8ce4686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AD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66450" y="1781325"/>
            <a:ext cx="78111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>
                <a:latin typeface="Courier Prime"/>
                <a:ea typeface="Courier Prime"/>
                <a:cs typeface="Courier Prime"/>
                <a:sym typeface="Courier Prime"/>
              </a:rPr>
              <a:t>TWO ADVANTAGES OF 5G OVER 4G</a:t>
            </a:r>
            <a:endParaRPr sz="3600"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66450" y="3189600"/>
            <a:ext cx="52347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accent5"/>
                </a:solidFill>
                <a:latin typeface="Courier Prime"/>
                <a:ea typeface="Courier Prime"/>
                <a:cs typeface="Courier Prime"/>
                <a:sym typeface="Courier Prime"/>
              </a:rPr>
              <a:t>BERKAY DEMİRÖREN</a:t>
            </a:r>
            <a:endParaRPr>
              <a:solidFill>
                <a:schemeClr val="accent5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accent5"/>
                </a:solidFill>
                <a:latin typeface="Courier Prime"/>
                <a:ea typeface="Courier Prime"/>
                <a:cs typeface="Courier Prime"/>
                <a:sym typeface="Courier Prime"/>
              </a:rPr>
              <a:t> 2309888</a:t>
            </a:r>
            <a:endParaRPr>
              <a:solidFill>
                <a:schemeClr val="accent5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75" y="130575"/>
            <a:ext cx="1124451" cy="112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1650" y="3355625"/>
            <a:ext cx="1700800" cy="17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AD4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2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003B41"/>
                </a:solidFill>
                <a:latin typeface="Courier Prime"/>
                <a:ea typeface="Courier Prime"/>
                <a:cs typeface="Courier Prime"/>
                <a:sym typeface="Courier Prime"/>
              </a:rPr>
              <a:t>Any Questions ???</a:t>
            </a:r>
            <a:endParaRPr b="1">
              <a:solidFill>
                <a:srgbClr val="003B4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grpSp>
        <p:nvGrpSpPr>
          <p:cNvPr id="123" name="Google Shape;123;p22"/>
          <p:cNvGrpSpPr/>
          <p:nvPr/>
        </p:nvGrpSpPr>
        <p:grpSpPr>
          <a:xfrm>
            <a:off x="1539488" y="1515600"/>
            <a:ext cx="5774875" cy="2707200"/>
            <a:chOff x="1407150" y="1508350"/>
            <a:chExt cx="5774875" cy="2707200"/>
          </a:xfrm>
        </p:grpSpPr>
        <p:pic>
          <p:nvPicPr>
            <p:cNvPr id="124" name="Google Shape;124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150" y="1509000"/>
              <a:ext cx="2705900" cy="270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2"/>
            <p:cNvPicPr preferRelativeResize="0"/>
            <p:nvPr/>
          </p:nvPicPr>
          <p:blipFill rotWithShape="1">
            <a:blip r:embed="rId4">
              <a:alphaModFix/>
            </a:blip>
            <a:srcRect b="0" l="0" r="36840" t="0"/>
            <a:stretch/>
          </p:blipFill>
          <p:spPr>
            <a:xfrm>
              <a:off x="5472175" y="1508350"/>
              <a:ext cx="1709850" cy="270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AD4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2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3B41"/>
                </a:solidFill>
                <a:latin typeface="Courier Prime"/>
                <a:ea typeface="Courier Prime"/>
                <a:cs typeface="Courier Prime"/>
                <a:sym typeface="Courier Prime"/>
              </a:rPr>
              <a:t>References</a:t>
            </a:r>
            <a:endParaRPr>
              <a:solidFill>
                <a:srgbClr val="003B4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69975" y="1040475"/>
            <a:ext cx="56223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tr" sz="13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[1] Edwards, J. (2019). 5G versus 4G: How speed, latency and application support differ. </a:t>
            </a:r>
            <a:r>
              <a:rPr i="1" lang="tr" sz="13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Network World</a:t>
            </a:r>
            <a:r>
              <a:rPr lang="tr" sz="13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3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●"/>
            </a:pPr>
            <a:r>
              <a:rPr lang="t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E. Hajlaoui, A. Zaier, A. Khlifi, J. Ghodhbane, M. B. Hamed and L. Sbita,2020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●"/>
            </a:pPr>
            <a:r>
              <a:rPr lang="tr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N. Jabagi, A. Park and J. Kietzmann, “The 5G Revolution: Expectations Versus Reality”,2020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4275" y="1673550"/>
            <a:ext cx="1796401" cy="179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AD4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3B41"/>
                </a:solidFill>
                <a:latin typeface="Courier Prime"/>
                <a:ea typeface="Courier Prime"/>
                <a:cs typeface="Courier Prime"/>
                <a:sym typeface="Courier Prime"/>
              </a:rPr>
              <a:t>Thanks for your attention :)</a:t>
            </a:r>
            <a:endParaRPr>
              <a:solidFill>
                <a:srgbClr val="003B4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AD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0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3220">
                <a:solidFill>
                  <a:srgbClr val="003B41"/>
                </a:solidFill>
                <a:latin typeface="Courier Prime"/>
                <a:ea typeface="Courier Prime"/>
                <a:cs typeface="Courier Prime"/>
                <a:sym typeface="Courier Prime"/>
              </a:rPr>
              <a:t>Outline</a:t>
            </a:r>
            <a:endParaRPr sz="3220">
              <a:solidFill>
                <a:srgbClr val="003B4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9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chemeClr val="accent5"/>
                </a:solidFill>
                <a:latin typeface="Courier Prime"/>
                <a:ea typeface="Courier Prime"/>
                <a:cs typeface="Courier Prime"/>
                <a:sym typeface="Courier Prime"/>
              </a:rPr>
              <a:t>Briefing</a:t>
            </a:r>
            <a:endParaRPr sz="2200">
              <a:solidFill>
                <a:schemeClr val="accent5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983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r" sz="1983">
                <a:latin typeface="Courier New"/>
                <a:ea typeface="Courier New"/>
                <a:cs typeface="Courier New"/>
                <a:sym typeface="Courier New"/>
              </a:rPr>
              <a:t>Priori</a:t>
            </a:r>
            <a:r>
              <a:rPr lang="tr" sz="1983">
                <a:latin typeface="Courier New"/>
                <a:ea typeface="Courier New"/>
                <a:cs typeface="Courier New"/>
                <a:sym typeface="Courier New"/>
              </a:rPr>
              <a:t> knowledge</a:t>
            </a:r>
            <a:r>
              <a:rPr lang="tr" sz="1983">
                <a:latin typeface="Courier New"/>
                <a:ea typeface="Courier New"/>
                <a:cs typeface="Courier New"/>
                <a:sym typeface="Courier New"/>
              </a:rPr>
              <a:t> about cellular networks.</a:t>
            </a:r>
            <a:endParaRPr sz="198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200">
                <a:solidFill>
                  <a:schemeClr val="accent5"/>
                </a:solidFill>
                <a:latin typeface="Courier Prime"/>
                <a:ea typeface="Courier Prime"/>
                <a:cs typeface="Courier Prime"/>
                <a:sym typeface="Courier Prime"/>
              </a:rPr>
              <a:t>Main</a:t>
            </a:r>
            <a:endParaRPr sz="2200">
              <a:solidFill>
                <a:schemeClr val="accent5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r">
                <a:latin typeface="Courier New"/>
                <a:ea typeface="Courier New"/>
                <a:cs typeface="Courier New"/>
                <a:sym typeface="Courier New"/>
              </a:rPr>
              <a:t>Advantage One: Higher speed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latin typeface="Courier New"/>
                <a:ea typeface="Courier New"/>
                <a:cs typeface="Courier New"/>
                <a:sym typeface="Courier New"/>
              </a:rPr>
              <a:t>	Advantage Two: Higher capacity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2200">
                <a:solidFill>
                  <a:schemeClr val="accent5"/>
                </a:solidFill>
                <a:latin typeface="Courier Prime"/>
                <a:ea typeface="Courier Prime"/>
                <a:cs typeface="Courier Prime"/>
                <a:sym typeface="Courier Prime"/>
              </a:rPr>
              <a:t>Summary</a:t>
            </a:r>
            <a:endParaRPr sz="2200">
              <a:solidFill>
                <a:schemeClr val="accent5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675" y="3220175"/>
            <a:ext cx="1923325" cy="19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AD4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3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tr">
                <a:solidFill>
                  <a:srgbClr val="003B41"/>
                </a:solidFill>
                <a:latin typeface="Courier Prime"/>
                <a:ea typeface="Courier Prime"/>
                <a:cs typeface="Courier Prime"/>
                <a:sym typeface="Courier Prime"/>
              </a:rPr>
              <a:t>A brief informing  </a:t>
            </a:r>
            <a:endParaRPr>
              <a:solidFill>
                <a:srgbClr val="003B4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Courier Prime"/>
              <a:buChar char="●"/>
            </a:pPr>
            <a:r>
              <a:rPr lang="tr" sz="2200">
                <a:solidFill>
                  <a:schemeClr val="accent5"/>
                </a:solidFill>
                <a:latin typeface="Courier Prime"/>
                <a:ea typeface="Courier Prime"/>
                <a:cs typeface="Courier Prime"/>
                <a:sym typeface="Courier Prime"/>
              </a:rPr>
              <a:t>Mobile Networking</a:t>
            </a:r>
            <a:endParaRPr sz="2200">
              <a:solidFill>
                <a:schemeClr val="accent5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Courier Prime"/>
              <a:buChar char="●"/>
            </a:pPr>
            <a:r>
              <a:rPr lang="tr" sz="2200">
                <a:solidFill>
                  <a:schemeClr val="accent5"/>
                </a:solidFill>
                <a:latin typeface="Courier Prime"/>
                <a:ea typeface="Courier Prime"/>
                <a:cs typeface="Courier Prime"/>
                <a:sym typeface="Courier Prime"/>
              </a:rPr>
              <a:t>G Concept</a:t>
            </a:r>
            <a:endParaRPr sz="2200">
              <a:solidFill>
                <a:schemeClr val="accent5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375" y="3255800"/>
            <a:ext cx="1313075" cy="13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4375" y="1152475"/>
            <a:ext cx="1313075" cy="13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AD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2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3B41"/>
                </a:solidFill>
                <a:latin typeface="Courier Prime"/>
                <a:ea typeface="Courier Prime"/>
                <a:cs typeface="Courier Prime"/>
                <a:sym typeface="Courier Prime"/>
              </a:rPr>
              <a:t>Two Technologies — Two Advantages</a:t>
            </a:r>
            <a:endParaRPr>
              <a:solidFill>
                <a:srgbClr val="003B4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449825" y="1863875"/>
            <a:ext cx="38961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00606A"/>
                </a:solidFill>
                <a:latin typeface="Courier Prime"/>
                <a:ea typeface="Courier Prime"/>
                <a:cs typeface="Courier Prime"/>
                <a:sym typeface="Courier Prime"/>
              </a:rPr>
              <a:t>In Terms of Speed</a:t>
            </a:r>
            <a:endParaRPr sz="2200">
              <a:solidFill>
                <a:srgbClr val="00606A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606A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606A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2200">
                <a:solidFill>
                  <a:srgbClr val="00606A"/>
                </a:solidFill>
                <a:latin typeface="Courier Prime"/>
                <a:ea typeface="Courier Prime"/>
                <a:cs typeface="Courier Prime"/>
                <a:sym typeface="Courier Prime"/>
              </a:rPr>
              <a:t>In Terms of Capacity</a:t>
            </a:r>
            <a:endParaRPr sz="2200">
              <a:solidFill>
                <a:srgbClr val="00606A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25" y="1549475"/>
            <a:ext cx="1198801" cy="11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275" y="3105575"/>
            <a:ext cx="1131100" cy="11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572850" y="1787225"/>
            <a:ext cx="184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Courier Prime"/>
                <a:ea typeface="Courier Prime"/>
                <a:cs typeface="Courier Prime"/>
                <a:sym typeface="Courier Prime"/>
              </a:rPr>
              <a:t>Latency</a:t>
            </a:r>
            <a:endParaRPr sz="16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Courier Prime"/>
                <a:ea typeface="Courier Prime"/>
                <a:cs typeface="Courier Prime"/>
                <a:sym typeface="Courier Prime"/>
              </a:rPr>
              <a:t>Bit Rate</a:t>
            </a:r>
            <a:endParaRPr sz="1600"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572850" y="3363325"/>
            <a:ext cx="2401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Courier Prime"/>
                <a:ea typeface="Courier Prime"/>
                <a:cs typeface="Courier Prime"/>
                <a:sym typeface="Courier Prime"/>
              </a:rPr>
              <a:t>Bandwidth</a:t>
            </a:r>
            <a:endParaRPr sz="16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Courier Prime"/>
                <a:ea typeface="Courier Prime"/>
                <a:cs typeface="Courier Prime"/>
                <a:sym typeface="Courier Prime"/>
              </a:rPr>
              <a:t>Connection Density</a:t>
            </a:r>
            <a:endParaRPr sz="1600"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AD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2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3B41"/>
                </a:solidFill>
                <a:latin typeface="Courier Prime"/>
                <a:ea typeface="Courier Prime"/>
                <a:cs typeface="Courier Prime"/>
                <a:sym typeface="Courier Prime"/>
              </a:rPr>
              <a:t>In Terms of Speed</a:t>
            </a:r>
            <a:endParaRPr>
              <a:solidFill>
                <a:srgbClr val="003B4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36200" y="1380550"/>
            <a:ext cx="48627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00606A"/>
                </a:solidFill>
                <a:latin typeface="Courier Prime"/>
                <a:ea typeface="Courier Prime"/>
                <a:cs typeface="Courier Prime"/>
                <a:sym typeface="Courier Prime"/>
              </a:rPr>
              <a:t>Latency</a:t>
            </a:r>
            <a:endParaRPr sz="2200">
              <a:solidFill>
                <a:srgbClr val="00606A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500">
                <a:solidFill>
                  <a:srgbClr val="454545"/>
                </a:solidFill>
                <a:latin typeface="Courier Prime"/>
                <a:ea typeface="Courier Prime"/>
                <a:cs typeface="Courier Prime"/>
                <a:sym typeface="Courier Prime"/>
              </a:rPr>
              <a:t>From 200 ms to 1 ms. [1]</a:t>
            </a:r>
            <a:endParaRPr sz="1500">
              <a:solidFill>
                <a:srgbClr val="454545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54545"/>
              </a:buClr>
              <a:buSzPts val="1500"/>
              <a:buFont typeface="Courier Prime"/>
              <a:buChar char="-"/>
            </a:pPr>
            <a:r>
              <a:rPr lang="tr" sz="1500">
                <a:solidFill>
                  <a:srgbClr val="454545"/>
                </a:solidFill>
                <a:latin typeface="Courier Prime"/>
                <a:ea typeface="Courier Prime"/>
                <a:cs typeface="Courier Prime"/>
                <a:sym typeface="Courier Prime"/>
              </a:rPr>
              <a:t>Virtual reality gaming</a:t>
            </a:r>
            <a:endParaRPr sz="1500">
              <a:solidFill>
                <a:srgbClr val="454545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500"/>
              <a:buFont typeface="Courier Prime"/>
              <a:buChar char="-"/>
            </a:pPr>
            <a:r>
              <a:rPr lang="tr" sz="1500">
                <a:solidFill>
                  <a:srgbClr val="454545"/>
                </a:solidFill>
                <a:latin typeface="Courier Prime"/>
                <a:ea typeface="Courier Prime"/>
                <a:cs typeface="Courier Prime"/>
                <a:sym typeface="Courier Prime"/>
              </a:rPr>
              <a:t>Remote surgery</a:t>
            </a:r>
            <a:endParaRPr sz="2200">
              <a:solidFill>
                <a:srgbClr val="00606A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606A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400" y="1605600"/>
            <a:ext cx="1436475" cy="14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AD4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2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3B41"/>
                </a:solidFill>
                <a:latin typeface="Courier Prime"/>
                <a:ea typeface="Courier Prime"/>
                <a:cs typeface="Courier Prime"/>
                <a:sym typeface="Courier Prime"/>
              </a:rPr>
              <a:t>In Terms of Speed</a:t>
            </a:r>
            <a:endParaRPr>
              <a:solidFill>
                <a:srgbClr val="003B4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637200" y="1378800"/>
            <a:ext cx="48627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00606A"/>
                </a:solidFill>
                <a:latin typeface="Courier Prime"/>
                <a:ea typeface="Courier Prime"/>
                <a:cs typeface="Courier Prime"/>
                <a:sym typeface="Courier Prime"/>
              </a:rPr>
              <a:t>Bit Rate</a:t>
            </a:r>
            <a:endParaRPr sz="2200">
              <a:solidFill>
                <a:srgbClr val="00606A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500">
                <a:solidFill>
                  <a:srgbClr val="454545"/>
                </a:solidFill>
                <a:latin typeface="Courier Prime"/>
                <a:ea typeface="Courier Prime"/>
                <a:cs typeface="Courier Prime"/>
                <a:sym typeface="Courier Prime"/>
              </a:rPr>
              <a:t>From 0.15Gps to 20 Gps.</a:t>
            </a:r>
            <a:endParaRPr sz="1500">
              <a:solidFill>
                <a:srgbClr val="454545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54545"/>
              </a:buClr>
              <a:buSzPts val="1500"/>
              <a:buFont typeface="Courier Prime"/>
              <a:buChar char="-"/>
            </a:pPr>
            <a:r>
              <a:rPr lang="tr" sz="1500">
                <a:solidFill>
                  <a:srgbClr val="454545"/>
                </a:solidFill>
                <a:latin typeface="Courier Prime"/>
                <a:ea typeface="Courier Prime"/>
                <a:cs typeface="Courier Prime"/>
                <a:sym typeface="Courier Prime"/>
              </a:rPr>
              <a:t>Download a 3GB movie in 1 second.</a:t>
            </a:r>
            <a:endParaRPr sz="1500">
              <a:solidFill>
                <a:srgbClr val="454545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500"/>
              <a:buFont typeface="Courier Prime"/>
              <a:buChar char="-"/>
            </a:pPr>
            <a:r>
              <a:rPr lang="tr" sz="1500">
                <a:solidFill>
                  <a:srgbClr val="454545"/>
                </a:solidFill>
                <a:latin typeface="Courier Prime"/>
                <a:ea typeface="Courier Prime"/>
                <a:cs typeface="Courier Prime"/>
                <a:sym typeface="Courier Prime"/>
              </a:rPr>
              <a:t>Real-time 4K video stream.</a:t>
            </a:r>
            <a:endParaRPr sz="1500">
              <a:solidFill>
                <a:srgbClr val="454545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575" y="1604750"/>
            <a:ext cx="1436399" cy="14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AD4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2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3B41"/>
                </a:solidFill>
                <a:latin typeface="Courier Prime"/>
                <a:ea typeface="Courier Prime"/>
                <a:cs typeface="Courier Prime"/>
                <a:sym typeface="Courier Prime"/>
              </a:rPr>
              <a:t>In Terms of Capacity</a:t>
            </a:r>
            <a:endParaRPr>
              <a:solidFill>
                <a:srgbClr val="003B4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637200" y="1378800"/>
            <a:ext cx="48627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00606A"/>
                </a:solidFill>
                <a:latin typeface="Courier Prime"/>
                <a:ea typeface="Courier Prime"/>
                <a:cs typeface="Courier Prime"/>
                <a:sym typeface="Courier Prime"/>
              </a:rPr>
              <a:t>Bandwidth</a:t>
            </a:r>
            <a:endParaRPr sz="2200">
              <a:solidFill>
                <a:srgbClr val="00606A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500">
                <a:solidFill>
                  <a:srgbClr val="454545"/>
                </a:solidFill>
                <a:latin typeface="Courier Prime"/>
                <a:ea typeface="Courier Prime"/>
                <a:cs typeface="Courier Prime"/>
                <a:sym typeface="Courier Prime"/>
              </a:rPr>
              <a:t>From 8 GHz to 300 GHz.</a:t>
            </a:r>
            <a:endParaRPr sz="1500">
              <a:solidFill>
                <a:srgbClr val="454545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54545"/>
              </a:buClr>
              <a:buSzPts val="1500"/>
              <a:buFont typeface="Courier Prime"/>
              <a:buChar char="-"/>
            </a:pPr>
            <a:r>
              <a:rPr lang="tr" sz="1500">
                <a:solidFill>
                  <a:srgbClr val="454545"/>
                </a:solidFill>
                <a:latin typeface="Courier Prime"/>
                <a:ea typeface="Courier Prime"/>
                <a:cs typeface="Courier Prime"/>
                <a:sym typeface="Courier Prime"/>
              </a:rPr>
              <a:t>37 times wider spectrum.</a:t>
            </a:r>
            <a:endParaRPr sz="1500">
              <a:solidFill>
                <a:srgbClr val="454545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500"/>
              <a:buFont typeface="Courier Prime"/>
              <a:buChar char="-"/>
            </a:pPr>
            <a:r>
              <a:rPr lang="tr" sz="1500">
                <a:solidFill>
                  <a:srgbClr val="454545"/>
                </a:solidFill>
                <a:latin typeface="Courier Prime"/>
                <a:ea typeface="Courier Prime"/>
                <a:cs typeface="Courier Prime"/>
                <a:sym typeface="Courier Prime"/>
              </a:rPr>
              <a:t>Reduced congestion.</a:t>
            </a:r>
            <a:endParaRPr sz="1500">
              <a:solidFill>
                <a:srgbClr val="454545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400" y="1605600"/>
            <a:ext cx="1436399" cy="14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AD4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2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3B41"/>
                </a:solidFill>
                <a:latin typeface="Courier Prime"/>
                <a:ea typeface="Courier Prime"/>
                <a:cs typeface="Courier Prime"/>
                <a:sym typeface="Courier Prime"/>
              </a:rPr>
              <a:t>In Terms of Capacity</a:t>
            </a:r>
            <a:endParaRPr>
              <a:solidFill>
                <a:srgbClr val="003B4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637200" y="1378800"/>
            <a:ext cx="48627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00606A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Connection Density</a:t>
            </a:r>
            <a:endParaRPr sz="2200">
              <a:solidFill>
                <a:srgbClr val="00606A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500">
                <a:solidFill>
                  <a:srgbClr val="454545"/>
                </a:solidFill>
                <a:latin typeface="Courier Prime"/>
                <a:ea typeface="Courier Prime"/>
                <a:cs typeface="Courier Prime"/>
                <a:sym typeface="Courier Prime"/>
              </a:rPr>
              <a:t>From 4K devices to 2M in 1km</a:t>
            </a:r>
            <a:r>
              <a:rPr lang="tr" sz="1500">
                <a:solidFill>
                  <a:srgbClr val="454545"/>
                </a:solidFill>
                <a:latin typeface="Courier Prime"/>
                <a:ea typeface="Courier Prime"/>
                <a:cs typeface="Courier Prime"/>
                <a:sym typeface="Courier Prime"/>
              </a:rPr>
              <a:t>^2 area.</a:t>
            </a:r>
            <a:endParaRPr sz="1500">
              <a:solidFill>
                <a:srgbClr val="454545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54545"/>
              </a:buClr>
              <a:buSzPts val="1500"/>
              <a:buFont typeface="Courier Prime"/>
              <a:buChar char="-"/>
            </a:pPr>
            <a:r>
              <a:rPr lang="tr" sz="1500">
                <a:solidFill>
                  <a:srgbClr val="454545"/>
                </a:solidFill>
                <a:latin typeface="Courier Prime"/>
                <a:ea typeface="Courier Prime"/>
                <a:cs typeface="Courier Prime"/>
                <a:sym typeface="Courier Prime"/>
              </a:rPr>
              <a:t>Much more data packets on the air.</a:t>
            </a:r>
            <a:endParaRPr sz="1500">
              <a:solidFill>
                <a:srgbClr val="454545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500"/>
              <a:buFont typeface="Courier Prime"/>
              <a:buChar char="-"/>
            </a:pPr>
            <a:r>
              <a:rPr lang="tr" sz="1500">
                <a:solidFill>
                  <a:srgbClr val="454545"/>
                </a:solidFill>
                <a:latin typeface="Courier Prime"/>
                <a:ea typeface="Courier Prime"/>
                <a:cs typeface="Courier Prime"/>
                <a:sym typeface="Courier Prime"/>
              </a:rPr>
              <a:t>Much more devices on the ground.</a:t>
            </a:r>
            <a:endParaRPr sz="1500">
              <a:solidFill>
                <a:srgbClr val="454545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400" y="1605600"/>
            <a:ext cx="1436399" cy="14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AD4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2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003B41"/>
                </a:solidFill>
                <a:latin typeface="Courier Prime"/>
                <a:ea typeface="Courier Prime"/>
                <a:cs typeface="Courier Prime"/>
                <a:sym typeface="Courier Prime"/>
              </a:rPr>
              <a:t>Summary</a:t>
            </a:r>
            <a:endParaRPr b="1">
              <a:solidFill>
                <a:srgbClr val="003B4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673475" y="979775"/>
            <a:ext cx="4862700" cy="3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00">
                <a:solidFill>
                  <a:srgbClr val="00606A"/>
                </a:solidFill>
                <a:latin typeface="Courier Prime"/>
                <a:ea typeface="Courier Prime"/>
                <a:cs typeface="Courier Prime"/>
                <a:sym typeface="Courier Prime"/>
              </a:rPr>
              <a:t>Enhanced 4G &gt;&gt;&gt; 5G</a:t>
            </a:r>
            <a:endParaRPr b="1" sz="2200">
              <a:solidFill>
                <a:srgbClr val="00606A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06666"/>
              </a:buClr>
              <a:buSzPts val="1800"/>
              <a:buFont typeface="Courier Prime"/>
              <a:buChar char="●"/>
            </a:pPr>
            <a:r>
              <a:rPr b="1" lang="tr">
                <a:solidFill>
                  <a:schemeClr val="accent5"/>
                </a:solidFill>
                <a:latin typeface="Courier Prime"/>
                <a:ea typeface="Courier Prime"/>
                <a:cs typeface="Courier Prime"/>
                <a:sym typeface="Courier Prime"/>
              </a:rPr>
              <a:t>Speed</a:t>
            </a:r>
            <a:endParaRPr b="1">
              <a:solidFill>
                <a:schemeClr val="accent5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500">
                <a:solidFill>
                  <a:srgbClr val="E06666"/>
                </a:solidFill>
                <a:latin typeface="Courier Prime"/>
                <a:ea typeface="Courier Prime"/>
                <a:cs typeface="Courier Prime"/>
                <a:sym typeface="Courier Prime"/>
              </a:rPr>
              <a:t>-</a:t>
            </a:r>
            <a:r>
              <a:rPr i="1" lang="tr" sz="1500">
                <a:solidFill>
                  <a:schemeClr val="accent5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tr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Low latency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500">
                <a:solidFill>
                  <a:srgbClr val="EA9999"/>
                </a:solidFill>
                <a:latin typeface="Courier Prime"/>
                <a:ea typeface="Courier Prime"/>
                <a:cs typeface="Courier Prime"/>
                <a:sym typeface="Courier Prime"/>
              </a:rPr>
              <a:t>-</a:t>
            </a:r>
            <a:r>
              <a:rPr b="1" lang="tr" sz="1500">
                <a:solidFill>
                  <a:schemeClr val="accent5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tr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High bit rate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06666"/>
              </a:buClr>
              <a:buSzPts val="1800"/>
              <a:buFont typeface="Courier Prime"/>
              <a:buChar char="●"/>
            </a:pPr>
            <a:r>
              <a:rPr b="1" lang="tr">
                <a:solidFill>
                  <a:schemeClr val="accent5"/>
                </a:solidFill>
                <a:latin typeface="Courier Prime"/>
                <a:ea typeface="Courier Prime"/>
                <a:cs typeface="Courier Prime"/>
                <a:sym typeface="Courier Prime"/>
              </a:rPr>
              <a:t>Capacity</a:t>
            </a:r>
            <a:endParaRPr b="1">
              <a:solidFill>
                <a:schemeClr val="accent5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500">
                <a:solidFill>
                  <a:srgbClr val="E06666"/>
                </a:solidFill>
                <a:latin typeface="Courier Prime"/>
                <a:ea typeface="Courier Prime"/>
                <a:cs typeface="Courier Prime"/>
                <a:sym typeface="Courier Prime"/>
              </a:rPr>
              <a:t>-</a:t>
            </a:r>
            <a:r>
              <a:rPr i="1" lang="tr" sz="1500">
                <a:solidFill>
                  <a:schemeClr val="accent5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tr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Wider bandwidth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500">
                <a:solidFill>
                  <a:srgbClr val="E06666"/>
                </a:solidFill>
                <a:latin typeface="Courier Prime"/>
                <a:ea typeface="Courier Prime"/>
                <a:cs typeface="Courier Prime"/>
                <a:sym typeface="Courier Prime"/>
              </a:rPr>
              <a:t>-</a:t>
            </a:r>
            <a:r>
              <a:rPr i="1" lang="tr" sz="1500">
                <a:solidFill>
                  <a:schemeClr val="accent5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tr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Condensable network</a:t>
            </a:r>
            <a:r>
              <a:rPr i="1" lang="tr" sz="2200">
                <a:solidFill>
                  <a:schemeClr val="accent5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endParaRPr i="1" sz="2200">
              <a:solidFill>
                <a:schemeClr val="accent5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606A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925" y="1673399"/>
            <a:ext cx="1796700" cy="17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