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D93A-F76D-4916-9A4B-F789DF8529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FBF6-FD29-4C48-9AF2-DE37BCAF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185" y="228600"/>
            <a:ext cx="3650704" cy="5156800"/>
          </a:xfrm>
        </p:spPr>
        <p:txBody>
          <a:bodyPr anchor="ctr">
            <a:normAutofit/>
          </a:bodyPr>
          <a:lstStyle/>
          <a:p>
            <a:pPr algn="l"/>
            <a:endParaRPr lang="en-US" b="1" dirty="0">
              <a:solidFill>
                <a:schemeClr val="tx2"/>
              </a:solidFill>
            </a:endParaRPr>
          </a:p>
          <a:p>
            <a:pPr algn="l"/>
            <a:endParaRPr lang="en-US" b="1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Healthcare Performance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483A7-1CF5-4DE1-9D5F-067D25BE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3" y="1778750"/>
            <a:ext cx="4123102" cy="30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9141714" cy="3490956"/>
            <a:chOff x="651279" y="598259"/>
            <a:chExt cx="10889442" cy="5680742"/>
          </a:xfrm>
        </p:grpSpPr>
        <p:sp>
          <p:nvSpPr>
            <p:cNvPr id="1037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"/>
          <a:stretch/>
        </p:blipFill>
        <p:spPr bwMode="auto">
          <a:xfrm>
            <a:off x="5045119" y="1660884"/>
            <a:ext cx="3866610" cy="257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4269714" cy="2594302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Opportunity One: Reducing Avoidable ER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66810"/>
            <a:ext cx="4269715" cy="265111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avoided ER arrivals are still quite high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This reduces the speed and time needed to care for true emergencies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Avoidable ER also takes up medical personnel that can be deployed elsewhere</a:t>
            </a:r>
          </a:p>
          <a:p>
            <a:r>
              <a:rPr lang="en-US" sz="1600" dirty="0">
                <a:solidFill>
                  <a:schemeClr val="tx2"/>
                </a:solidFill>
              </a:rPr>
              <a:t>Reducing avoidable ER improve patient care time, reduces waiting and saves more lives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F1C8896-54E0-4021-94B0-8F53D951CBF6}"/>
              </a:ext>
            </a:extLst>
          </p:cNvPr>
          <p:cNvSpPr txBox="1">
            <a:spLocks/>
          </p:cNvSpPr>
          <p:nvPr/>
        </p:nvSpPr>
        <p:spPr>
          <a:xfrm>
            <a:off x="4859502" y="3706460"/>
            <a:ext cx="4269715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2"/>
                </a:solidFill>
              </a:rPr>
              <a:t>TRUE: Avoidable ER Visits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2"/>
                </a:solidFill>
              </a:rPr>
              <a:t>FALSE: Genuine ER Visits</a:t>
            </a:r>
          </a:p>
        </p:txBody>
      </p:sp>
    </p:spTree>
    <p:extLst>
      <p:ext uri="{BB962C8B-B14F-4D97-AF65-F5344CB8AC3E}">
        <p14:creationId xmlns:p14="http://schemas.microsoft.com/office/powerpoint/2010/main" val="68828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65029CA8-B9AC-4FB9-ABD9-29D56968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2061" name="Color">
              <a:extLst>
                <a:ext uri="{FF2B5EF4-FFF2-40B4-BE49-F238E27FC236}">
                  <a16:creationId xmlns:a16="http://schemas.microsoft.com/office/drawing/2014/main" id="{5AE17642-D811-47CD-8BA8-18FF5FE9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Color">
              <a:extLst>
                <a:ext uri="{FF2B5EF4-FFF2-40B4-BE49-F238E27FC236}">
                  <a16:creationId xmlns:a16="http://schemas.microsoft.com/office/drawing/2014/main" id="{7A882BBB-2A6D-439B-B6A2-994C8A3CF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676656"/>
            <a:ext cx="3805776" cy="2752344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ER Visitations per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06528"/>
            <a:ext cx="3805776" cy="2674816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St. Charles has More than half of the total visits</a:t>
            </a:r>
          </a:p>
          <a:p>
            <a:r>
              <a:rPr lang="en-US" sz="1600">
                <a:solidFill>
                  <a:schemeClr val="bg1"/>
                </a:solidFill>
              </a:rPr>
              <a:t>United health Medicare(UHMA) contributes the highest avoidable ER</a:t>
            </a:r>
          </a:p>
          <a:p>
            <a:r>
              <a:rPr lang="en-US" sz="1600">
                <a:solidFill>
                  <a:schemeClr val="bg1"/>
                </a:solidFill>
              </a:rPr>
              <a:t>More ER patients at St. Charles had UHMA cover</a:t>
            </a:r>
          </a:p>
          <a:p>
            <a:r>
              <a:rPr lang="en-US" sz="1600">
                <a:solidFill>
                  <a:schemeClr val="bg1"/>
                </a:solidFill>
              </a:rPr>
              <a:t>Respiratory diseases contribute the highest diagnosis in the ER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10C10-8678-4E33-BF50-B75A8889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20" y="980141"/>
            <a:ext cx="4304823" cy="2372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E3172-F899-48AA-9EBE-F6CB2D452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20" y="3470435"/>
            <a:ext cx="4304823" cy="23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308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2735" y="2236099"/>
            <a:ext cx="3547660" cy="23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4269714" cy="258713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66810"/>
            <a:ext cx="4269715" cy="265111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United health Medicare cover to increase capacity in covering patients with existing respiratory diseases</a:t>
            </a:r>
          </a:p>
          <a:p>
            <a:r>
              <a:rPr lang="en-US" sz="1600">
                <a:solidFill>
                  <a:schemeClr val="tx2"/>
                </a:solidFill>
              </a:rPr>
              <a:t>Patient education on improving outcomes when living with respiratory diseases</a:t>
            </a:r>
          </a:p>
          <a:p>
            <a:r>
              <a:rPr lang="en-US" sz="1600">
                <a:solidFill>
                  <a:schemeClr val="tx2"/>
                </a:solidFill>
              </a:rPr>
              <a:t>Develop a quality improvement initiative specific to ST. Charles that uniquely reduces ER visits in the city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6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65029CA8-B9AC-4FB9-ABD9-29D56968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4109" name="Color">
              <a:extLst>
                <a:ext uri="{FF2B5EF4-FFF2-40B4-BE49-F238E27FC236}">
                  <a16:creationId xmlns:a16="http://schemas.microsoft.com/office/drawing/2014/main" id="{5AE17642-D811-47CD-8BA8-18FF5FE9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0" name="Color">
              <a:extLst>
                <a:ext uri="{FF2B5EF4-FFF2-40B4-BE49-F238E27FC236}">
                  <a16:creationId xmlns:a16="http://schemas.microsoft.com/office/drawing/2014/main" id="{7A882BBB-2A6D-439B-B6A2-994C8A3CF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676656"/>
            <a:ext cx="3805776" cy="2752344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Opportunity Two: Increasing number of wellness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06528"/>
            <a:ext cx="3805776" cy="26748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Wellness visits are extremely low; five percent of total visits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As a result, preventive care is also low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Patient outcomes improve with preventive care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Middle age and older adults have approximately similar wellness visits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Young adults wellness visits are extremely low at 0.43% of the total young adutls visits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43592-92C0-46C5-B49B-BAFBE19E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76" y="3649799"/>
            <a:ext cx="3628925" cy="2522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F40BA-E415-4E8E-B57E-21AEFA1AA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21" y="1096399"/>
            <a:ext cx="3613480" cy="21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5132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3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7" cy="6858000"/>
            <a:chOff x="0" y="0"/>
            <a:chExt cx="12188952" cy="6858000"/>
          </a:xfrm>
        </p:grpSpPr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878525" y="1793158"/>
            <a:ext cx="4471415" cy="309794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Wellness and office visits Per Insurance</a:t>
            </a:r>
            <a:br>
              <a:rPr lang="en-US" sz="4200">
                <a:solidFill>
                  <a:schemeClr val="bg1"/>
                </a:solidFill>
              </a:rPr>
            </a:b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005" y="546341"/>
            <a:ext cx="5446778" cy="2435076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Low wellness visits compared to office visits across all insurance providers</a:t>
            </a:r>
          </a:p>
          <a:p>
            <a:r>
              <a:rPr lang="en-US" sz="1600">
                <a:solidFill>
                  <a:schemeClr val="tx2"/>
                </a:solidFill>
              </a:rPr>
              <a:t>Three lowest wellness visits are for home state Medicaid, MSSP ACO Medicaid, and anthem MA</a:t>
            </a:r>
          </a:p>
          <a:p>
            <a:r>
              <a:rPr lang="en-US" sz="1600">
                <a:solidFill>
                  <a:schemeClr val="tx2"/>
                </a:solidFill>
              </a:rPr>
              <a:t>Home state Medicaid has the least wellness visits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2F2B9-370A-4240-909F-BB42F326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"/>
          <a:stretch/>
        </p:blipFill>
        <p:spPr>
          <a:xfrm>
            <a:off x="3210005" y="2394793"/>
            <a:ext cx="5563082" cy="37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6156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57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59" name="Group 615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7" cy="6858000"/>
            <a:chOff x="0" y="0"/>
            <a:chExt cx="12188952" cy="6858000"/>
          </a:xfrm>
        </p:grpSpPr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Freeform: Shape 616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Freeform: Shape 616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Freeform: Shape 616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Freeform: Shape 616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878525" y="1793158"/>
            <a:ext cx="4471415" cy="309794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005" y="546341"/>
            <a:ext cx="5446778" cy="2435076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Heighten wellness importance education in facilities and local media</a:t>
            </a:r>
          </a:p>
          <a:p>
            <a:r>
              <a:rPr lang="en-US" sz="1600">
                <a:solidFill>
                  <a:schemeClr val="tx2"/>
                </a:solidFill>
              </a:rPr>
              <a:t>Develop focused wellness importance material for education young adults in high school  colleges and universities</a:t>
            </a:r>
          </a:p>
          <a:p>
            <a:r>
              <a:rPr lang="en-US" sz="1600">
                <a:solidFill>
                  <a:schemeClr val="tx2"/>
                </a:solidFill>
              </a:rPr>
              <a:t>Provide incentives in home estate Medicaid, extra cover  for patients that go for annual wellness checks </a:t>
            </a:r>
          </a:p>
          <a:p>
            <a:r>
              <a:rPr lang="en-US" sz="1600">
                <a:solidFill>
                  <a:schemeClr val="tx2"/>
                </a:solidFill>
              </a:rPr>
              <a:t>Develop insurance packages for whole family wellness checkups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" b="5081"/>
          <a:stretch/>
        </p:blipFill>
        <p:spPr bwMode="auto">
          <a:xfrm>
            <a:off x="3210008" y="3128501"/>
            <a:ext cx="5446779" cy="34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0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308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034" y="-45496"/>
            <a:ext cx="4269714" cy="807496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</a:rPr>
              <a:t>DASHBOARDS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05989-F20C-40FC-BD0F-D2EAD1ED6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1" y="228600"/>
            <a:ext cx="8895117" cy="6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308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034" y="-45496"/>
            <a:ext cx="4269714" cy="807496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</a:rPr>
              <a:t>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FBA52-7A0E-4843-9AFB-760670E0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2" y="116502"/>
            <a:ext cx="8705212" cy="66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3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</TotalTime>
  <Words>309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Opportunity One: Reducing Avoidable ER Visits</vt:lpstr>
      <vt:lpstr>ER Visitations per city</vt:lpstr>
      <vt:lpstr>Recommendations</vt:lpstr>
      <vt:lpstr>Opportunity Two: Increasing number of wellness visits</vt:lpstr>
      <vt:lpstr>Wellness and office visits Per Insurance </vt:lpstr>
      <vt:lpstr>Recommendations</vt:lpstr>
      <vt:lpstr>DASHBOARDS</vt:lpstr>
      <vt:lpstr>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Michael Edekin</cp:lastModifiedBy>
  <cp:revision>19</cp:revision>
  <dcterms:created xsi:type="dcterms:W3CDTF">2023-08-17T18:09:27Z</dcterms:created>
  <dcterms:modified xsi:type="dcterms:W3CDTF">2024-08-06T10:14:04Z</dcterms:modified>
</cp:coreProperties>
</file>