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f3c1d2c0b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f3c1d2c0b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eae6fe66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eae6fe66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f3c1d2c0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f3c1d2c0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f3c1d2c0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f3c1d2c0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f3c1d2c0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f3c1d2c0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f3c1d2c0b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f3c1d2c0b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f3c1d2c0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f3c1d2c0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f3c1d2c0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f3c1d2c0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f3c1d2c0b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f3c1d2c0b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rPr>
              <a:t>Churn analysis</a:t>
            </a:r>
            <a:endParaRPr>
              <a:solidFill>
                <a:schemeClr val="dk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n" sz="1620"/>
              <a:t>Identifying patterns/reasons for customer churn rate and developing strategies to retain customers.</a:t>
            </a:r>
            <a:endParaRPr sz="16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D665D"/>
                </a:solidFill>
              </a:rPr>
              <a:t>Additional Customer Data</a:t>
            </a:r>
            <a:endParaRPr>
              <a:solidFill>
                <a:srgbClr val="ED665D"/>
              </a:solidFill>
            </a:endParaRPr>
          </a:p>
          <a:p>
            <a:pPr indent="0" lvl="0" marL="0" rtl="0" algn="l">
              <a:spcBef>
                <a:spcPts val="0"/>
              </a:spcBef>
              <a:spcAft>
                <a:spcPts val="0"/>
              </a:spcAft>
              <a:buNone/>
            </a:pPr>
            <a:r>
              <a:t/>
            </a:r>
            <a:endParaRPr>
              <a:solidFill>
                <a:srgbClr val="ED665D"/>
              </a:solidFill>
            </a:endParaRPr>
          </a:p>
        </p:txBody>
      </p:sp>
      <p:sp>
        <p:nvSpPr>
          <p:cNvPr id="133" name="Google Shape;133;p22"/>
          <p:cNvSpPr txBox="1"/>
          <p:nvPr>
            <p:ph idx="1" type="body"/>
          </p:nvPr>
        </p:nvSpPr>
        <p:spPr>
          <a:xfrm>
            <a:off x="495463" y="3324900"/>
            <a:ext cx="3555600" cy="150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t>Observation:</a:t>
            </a:r>
            <a:r>
              <a:rPr lang="en" sz="1200"/>
              <a:t> stayed and churned customers mainly consist of customers who are not senior citizens.</a:t>
            </a:r>
            <a:endParaRPr sz="1200"/>
          </a:p>
        </p:txBody>
      </p:sp>
      <p:pic>
        <p:nvPicPr>
          <p:cNvPr id="134" name="Google Shape;134;p22"/>
          <p:cNvPicPr preferRelativeResize="0"/>
          <p:nvPr/>
        </p:nvPicPr>
        <p:blipFill rotWithShape="1">
          <a:blip r:embed="rId3">
            <a:alphaModFix/>
          </a:blip>
          <a:srcRect b="43148" l="48409" r="3406" t="6806"/>
          <a:stretch/>
        </p:blipFill>
        <p:spPr>
          <a:xfrm>
            <a:off x="4426350" y="1064350"/>
            <a:ext cx="4405898" cy="2124950"/>
          </a:xfrm>
          <a:prstGeom prst="rect">
            <a:avLst/>
          </a:prstGeom>
          <a:noFill/>
          <a:ln>
            <a:noFill/>
          </a:ln>
        </p:spPr>
      </p:pic>
      <p:pic>
        <p:nvPicPr>
          <p:cNvPr id="135" name="Google Shape;135;p22"/>
          <p:cNvPicPr preferRelativeResize="0"/>
          <p:nvPr/>
        </p:nvPicPr>
        <p:blipFill rotWithShape="1">
          <a:blip r:embed="rId3">
            <a:alphaModFix/>
          </a:blip>
          <a:srcRect b="5053" l="0" r="61115" t="59456"/>
          <a:stretch/>
        </p:blipFill>
        <p:spPr>
          <a:xfrm>
            <a:off x="495413" y="1682400"/>
            <a:ext cx="3555676" cy="1506900"/>
          </a:xfrm>
          <a:prstGeom prst="rect">
            <a:avLst/>
          </a:prstGeom>
          <a:noFill/>
          <a:ln>
            <a:noFill/>
          </a:ln>
        </p:spPr>
      </p:pic>
      <p:sp>
        <p:nvSpPr>
          <p:cNvPr id="136" name="Google Shape;136;p22"/>
          <p:cNvSpPr txBox="1"/>
          <p:nvPr>
            <p:ph idx="1" type="body"/>
          </p:nvPr>
        </p:nvSpPr>
        <p:spPr>
          <a:xfrm>
            <a:off x="4426400" y="3324900"/>
            <a:ext cx="4405800" cy="150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t>Observation:</a:t>
            </a:r>
            <a:r>
              <a:rPr lang="en" sz="1200"/>
              <a:t> during the 3rd </a:t>
            </a:r>
            <a:r>
              <a:rPr lang="en" sz="1200"/>
              <a:t>quarter</a:t>
            </a:r>
            <a:r>
              <a:rPr lang="en" sz="1200"/>
              <a:t> the a high number of churned customers lasted not longer than 5 months.</a:t>
            </a:r>
            <a:endParaRPr sz="1200"/>
          </a:p>
          <a:p>
            <a:pPr indent="0" lvl="0" marL="0" rtl="0" algn="l">
              <a:spcBef>
                <a:spcPts val="1200"/>
              </a:spcBef>
              <a:spcAft>
                <a:spcPts val="1200"/>
              </a:spcAft>
              <a:buNone/>
            </a:pPr>
            <a:r>
              <a:rPr b="1" lang="en" sz="1200"/>
              <a:t>Recommendation:</a:t>
            </a:r>
            <a:r>
              <a:rPr lang="en" sz="1200"/>
              <a:t> aim to entice customers to stay longer than 5 month - this will drastically increase our chances of keeping them. We can reward their loyalty </a:t>
            </a:r>
            <a:r>
              <a:rPr lang="en" sz="1200"/>
              <a:t>with loyalty programs, Offer exclusive access and discounts,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29EB7"/>
                </a:solidFill>
              </a:rPr>
              <a:t>Churned Data</a:t>
            </a:r>
            <a:r>
              <a:rPr lang="en"/>
              <a:t>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5431025" y="3038275"/>
            <a:ext cx="3446100" cy="1900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200"/>
              <a:t>Observation: </a:t>
            </a:r>
            <a:r>
              <a:rPr lang="en" sz="1200"/>
              <a:t>the treemap presented suggests the main reason for our customers leaving - is to be accredited to our competitors.</a:t>
            </a:r>
            <a:endParaRPr sz="1200"/>
          </a:p>
          <a:p>
            <a:pPr indent="0" lvl="0" marL="0" rtl="0" algn="l">
              <a:lnSpc>
                <a:spcPct val="105000"/>
              </a:lnSpc>
              <a:spcBef>
                <a:spcPts val="1200"/>
              </a:spcBef>
              <a:spcAft>
                <a:spcPts val="1200"/>
              </a:spcAft>
              <a:buNone/>
            </a:pPr>
            <a:r>
              <a:rPr b="1" lang="en" sz="1200"/>
              <a:t>Recommendation: </a:t>
            </a:r>
            <a:r>
              <a:rPr lang="en" sz="1200"/>
              <a:t>tenerate customer feedback through surveys - to gain insight - on why customers are leaving us for our competitors.</a:t>
            </a:r>
            <a:endParaRPr sz="1200"/>
          </a:p>
        </p:txBody>
      </p:sp>
      <p:pic>
        <p:nvPicPr>
          <p:cNvPr id="62" name="Google Shape;62;p14"/>
          <p:cNvPicPr preferRelativeResize="0"/>
          <p:nvPr/>
        </p:nvPicPr>
        <p:blipFill rotWithShape="1">
          <a:blip r:embed="rId3">
            <a:alphaModFix/>
          </a:blip>
          <a:srcRect b="43585" l="0" r="69185" t="0"/>
          <a:stretch/>
        </p:blipFill>
        <p:spPr>
          <a:xfrm>
            <a:off x="5406813" y="1060925"/>
            <a:ext cx="3494523" cy="1934151"/>
          </a:xfrm>
          <a:prstGeom prst="rect">
            <a:avLst/>
          </a:prstGeom>
          <a:noFill/>
          <a:ln>
            <a:noFill/>
          </a:ln>
        </p:spPr>
      </p:pic>
      <p:pic>
        <p:nvPicPr>
          <p:cNvPr id="63" name="Google Shape;63;p14"/>
          <p:cNvPicPr preferRelativeResize="0"/>
          <p:nvPr/>
        </p:nvPicPr>
        <p:blipFill rotWithShape="1">
          <a:blip r:embed="rId3">
            <a:alphaModFix/>
          </a:blip>
          <a:srcRect b="37130" l="46317" r="0" t="0"/>
          <a:stretch/>
        </p:blipFill>
        <p:spPr>
          <a:xfrm>
            <a:off x="378613" y="1077813"/>
            <a:ext cx="3494523" cy="1900369"/>
          </a:xfrm>
          <a:prstGeom prst="rect">
            <a:avLst/>
          </a:prstGeom>
          <a:noFill/>
          <a:ln>
            <a:noFill/>
          </a:ln>
        </p:spPr>
      </p:pic>
      <p:sp>
        <p:nvSpPr>
          <p:cNvPr id="64" name="Google Shape;64;p14"/>
          <p:cNvSpPr txBox="1"/>
          <p:nvPr>
            <p:ph idx="1" type="body"/>
          </p:nvPr>
        </p:nvSpPr>
        <p:spPr>
          <a:xfrm>
            <a:off x="402813" y="3038275"/>
            <a:ext cx="3446100" cy="19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Observation:</a:t>
            </a:r>
            <a:r>
              <a:rPr lang="en" sz="1200"/>
              <a:t> during our 3rd </a:t>
            </a:r>
            <a:r>
              <a:rPr lang="en" sz="1200"/>
              <a:t>quarter</a:t>
            </a:r>
            <a:r>
              <a:rPr lang="en" sz="1200"/>
              <a:t> our customer status was comprised of stayed</a:t>
            </a:r>
            <a:r>
              <a:rPr i="1" lang="en" sz="1200"/>
              <a:t>(67%)</a:t>
            </a:r>
            <a:r>
              <a:rPr lang="en" sz="1200"/>
              <a:t>, churned</a:t>
            </a:r>
            <a:r>
              <a:rPr i="1" lang="en" sz="1200"/>
              <a:t>(26.5%)</a:t>
            </a:r>
            <a:r>
              <a:rPr lang="en" sz="1200"/>
              <a:t> and joined(</a:t>
            </a:r>
            <a:r>
              <a:rPr lang="en" sz="1200"/>
              <a:t>6.5</a:t>
            </a:r>
            <a:r>
              <a:rPr lang="en" sz="1200"/>
              <a:t>%)</a:t>
            </a:r>
            <a:endParaRPr sz="1200"/>
          </a:p>
          <a:p>
            <a:pPr indent="0" lvl="0" marL="0" rtl="0" algn="l">
              <a:spcBef>
                <a:spcPts val="1200"/>
              </a:spcBef>
              <a:spcAft>
                <a:spcPts val="1200"/>
              </a:spcAft>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3A26"/>
                </a:solidFill>
              </a:rPr>
              <a:t>Demographic</a:t>
            </a:r>
            <a:endParaRPr>
              <a:solidFill>
                <a:srgbClr val="9E3A26"/>
              </a:solidFill>
            </a:endParaRPr>
          </a:p>
          <a:p>
            <a:pPr indent="0" lvl="0" marL="0" rtl="0" algn="l">
              <a:spcBef>
                <a:spcPts val="0"/>
              </a:spcBef>
              <a:spcAft>
                <a:spcPts val="0"/>
              </a:spcAft>
              <a:buNone/>
            </a:pPr>
            <a:r>
              <a:t/>
            </a:r>
            <a:endParaRPr>
              <a:solidFill>
                <a:srgbClr val="9E3A26"/>
              </a:solidFill>
            </a:endParaRPr>
          </a:p>
        </p:txBody>
      </p:sp>
      <p:sp>
        <p:nvSpPr>
          <p:cNvPr id="70" name="Google Shape;70;p15"/>
          <p:cNvSpPr txBox="1"/>
          <p:nvPr>
            <p:ph idx="1" type="body"/>
          </p:nvPr>
        </p:nvSpPr>
        <p:spPr>
          <a:xfrm>
            <a:off x="407700" y="3038275"/>
            <a:ext cx="8270400" cy="125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200"/>
              <a:t>Observation: </a:t>
            </a:r>
            <a:r>
              <a:rPr lang="en" sz="1200"/>
              <a:t>the histogram shows us the majority of our current customers reside between the ages of 18-62. the data about our previous customers seems to be in no particular age range.</a:t>
            </a:r>
            <a:endParaRPr sz="1200"/>
          </a:p>
          <a:p>
            <a:pPr indent="0" lvl="0" marL="0" rtl="0" algn="l">
              <a:lnSpc>
                <a:spcPct val="105000"/>
              </a:lnSpc>
              <a:spcBef>
                <a:spcPts val="1200"/>
              </a:spcBef>
              <a:spcAft>
                <a:spcPts val="1200"/>
              </a:spcAft>
              <a:buSzPts val="935"/>
              <a:buNone/>
            </a:pPr>
            <a:r>
              <a:rPr b="1" lang="en" sz="1200"/>
              <a:t>Recommendation: </a:t>
            </a:r>
            <a:r>
              <a:rPr lang="en" sz="1200"/>
              <a:t>to retain a higher percentage of customers (for the next quarter) it is advised that we carry out strategies such as loyalty programs to reward customers for their commitment - to our organisation. This </a:t>
            </a:r>
            <a:r>
              <a:rPr lang="en" sz="1200"/>
              <a:t>strategy</a:t>
            </a:r>
            <a:r>
              <a:rPr lang="en" sz="1200"/>
              <a:t> should be carried out mainly for our customers ranging from ages 18-62.</a:t>
            </a:r>
            <a:endParaRPr sz="1200"/>
          </a:p>
        </p:txBody>
      </p:sp>
      <p:pic>
        <p:nvPicPr>
          <p:cNvPr id="71" name="Google Shape;71;p15"/>
          <p:cNvPicPr preferRelativeResize="0"/>
          <p:nvPr/>
        </p:nvPicPr>
        <p:blipFill rotWithShape="1">
          <a:blip r:embed="rId3">
            <a:alphaModFix/>
          </a:blip>
          <a:srcRect b="68046" l="0" r="7749" t="2920"/>
          <a:stretch/>
        </p:blipFill>
        <p:spPr>
          <a:xfrm>
            <a:off x="407700" y="1120776"/>
            <a:ext cx="8270403" cy="1814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3A26"/>
                </a:solidFill>
              </a:rPr>
              <a:t>Demographic</a:t>
            </a:r>
            <a:endParaRPr>
              <a:solidFill>
                <a:srgbClr val="9E3A26"/>
              </a:solidFill>
            </a:endParaRPr>
          </a:p>
          <a:p>
            <a:pPr indent="0" lvl="0" marL="0" rtl="0" algn="l">
              <a:spcBef>
                <a:spcPts val="0"/>
              </a:spcBef>
              <a:spcAft>
                <a:spcPts val="0"/>
              </a:spcAft>
              <a:buNone/>
            </a:pPr>
            <a:r>
              <a:t/>
            </a:r>
            <a:endParaRPr>
              <a:solidFill>
                <a:srgbClr val="9E3A26"/>
              </a:solidFill>
            </a:endParaRPr>
          </a:p>
        </p:txBody>
      </p:sp>
      <p:sp>
        <p:nvSpPr>
          <p:cNvPr id="77" name="Google Shape;77;p16"/>
          <p:cNvSpPr txBox="1"/>
          <p:nvPr>
            <p:ph idx="1" type="body"/>
          </p:nvPr>
        </p:nvSpPr>
        <p:spPr>
          <a:xfrm>
            <a:off x="5096175" y="3038275"/>
            <a:ext cx="3941100" cy="19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1100"/>
              <a:buFont typeface="Arial"/>
              <a:buNone/>
            </a:pPr>
            <a:r>
              <a:rPr b="1" lang="en" sz="1200"/>
              <a:t>Observation: </a:t>
            </a:r>
            <a:r>
              <a:rPr lang="en" sz="1200"/>
              <a:t>this bar</a:t>
            </a:r>
            <a:r>
              <a:rPr lang="en" sz="1200"/>
              <a:t> chart</a:t>
            </a:r>
            <a:r>
              <a:rPr lang="en" sz="1200"/>
              <a:t> shows most of our churned customers are without marriage. Our stayed customers had a higher percentage of people who are married, in comparison to our churn customers. Customers are more likely to stay if married.</a:t>
            </a:r>
            <a:endParaRPr sz="1200"/>
          </a:p>
          <a:p>
            <a:pPr indent="0" lvl="0" marL="0" rtl="0" algn="l">
              <a:lnSpc>
                <a:spcPct val="105000"/>
              </a:lnSpc>
              <a:spcBef>
                <a:spcPts val="1200"/>
              </a:spcBef>
              <a:spcAft>
                <a:spcPts val="0"/>
              </a:spcAft>
              <a:buClr>
                <a:schemeClr val="dk2"/>
              </a:buClr>
              <a:buSzPts val="1100"/>
              <a:buFont typeface="Arial"/>
              <a:buNone/>
            </a:pPr>
            <a:r>
              <a:rPr b="1" lang="en" sz="1200"/>
              <a:t>Recommendation: </a:t>
            </a:r>
            <a:r>
              <a:rPr lang="en" sz="1200"/>
              <a:t>when marketing our products/services to individuals - we should do so in a way that attracts individuals - who could be married.</a:t>
            </a:r>
            <a:endParaRPr sz="1200"/>
          </a:p>
          <a:p>
            <a:pPr indent="0" lvl="0" marL="0" rtl="0" algn="l">
              <a:lnSpc>
                <a:spcPct val="105000"/>
              </a:lnSpc>
              <a:spcBef>
                <a:spcPts val="1200"/>
              </a:spcBef>
              <a:spcAft>
                <a:spcPts val="1200"/>
              </a:spcAft>
              <a:buSzPts val="935"/>
              <a:buNone/>
            </a:pPr>
            <a:r>
              <a:t/>
            </a:r>
            <a:endParaRPr b="1" sz="1200"/>
          </a:p>
        </p:txBody>
      </p:sp>
      <p:sp>
        <p:nvSpPr>
          <p:cNvPr id="78" name="Google Shape;78;p16"/>
          <p:cNvSpPr txBox="1"/>
          <p:nvPr>
            <p:ph idx="1" type="body"/>
          </p:nvPr>
        </p:nvSpPr>
        <p:spPr>
          <a:xfrm>
            <a:off x="402825" y="3077125"/>
            <a:ext cx="3446100" cy="18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Observation:</a:t>
            </a:r>
            <a:r>
              <a:rPr lang="en" sz="1200"/>
              <a:t> from the map chart, we can conclude that our current and previous customers are evenly scattered all over California - suggesting no correlation for either group of customers (churned &amp; stayed).</a:t>
            </a:r>
            <a:endParaRPr sz="1200"/>
          </a:p>
          <a:p>
            <a:pPr indent="0" lvl="0" marL="0" rtl="0" algn="l">
              <a:spcBef>
                <a:spcPts val="1200"/>
              </a:spcBef>
              <a:spcAft>
                <a:spcPts val="1200"/>
              </a:spcAft>
              <a:buNone/>
            </a:pPr>
            <a:r>
              <a:t/>
            </a:r>
            <a:endParaRPr b="1" sz="1400"/>
          </a:p>
        </p:txBody>
      </p:sp>
      <p:pic>
        <p:nvPicPr>
          <p:cNvPr id="79" name="Google Shape;79;p16"/>
          <p:cNvPicPr preferRelativeResize="0"/>
          <p:nvPr/>
        </p:nvPicPr>
        <p:blipFill rotWithShape="1">
          <a:blip r:embed="rId3">
            <a:alphaModFix/>
          </a:blip>
          <a:srcRect b="4489" l="31633" r="52170" t="38393"/>
          <a:stretch/>
        </p:blipFill>
        <p:spPr>
          <a:xfrm>
            <a:off x="6110613" y="213550"/>
            <a:ext cx="1912223" cy="2824724"/>
          </a:xfrm>
          <a:prstGeom prst="rect">
            <a:avLst/>
          </a:prstGeom>
          <a:noFill/>
          <a:ln>
            <a:noFill/>
          </a:ln>
        </p:spPr>
      </p:pic>
      <p:pic>
        <p:nvPicPr>
          <p:cNvPr id="80" name="Google Shape;80;p16"/>
          <p:cNvPicPr preferRelativeResize="0"/>
          <p:nvPr/>
        </p:nvPicPr>
        <p:blipFill rotWithShape="1">
          <a:blip r:embed="rId3">
            <a:alphaModFix/>
          </a:blip>
          <a:srcRect b="4266" l="0" r="70987" t="36068"/>
          <a:stretch/>
        </p:blipFill>
        <p:spPr>
          <a:xfrm>
            <a:off x="834863" y="1017725"/>
            <a:ext cx="2582026" cy="205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E3A26"/>
                </a:solidFill>
              </a:rPr>
              <a:t>Demographic</a:t>
            </a:r>
            <a:endParaRPr>
              <a:solidFill>
                <a:srgbClr val="9E3A26"/>
              </a:solidFill>
            </a:endParaRPr>
          </a:p>
          <a:p>
            <a:pPr indent="0" lvl="0" marL="0" rtl="0" algn="l">
              <a:spcBef>
                <a:spcPts val="0"/>
              </a:spcBef>
              <a:spcAft>
                <a:spcPts val="0"/>
              </a:spcAft>
              <a:buNone/>
            </a:pPr>
            <a:r>
              <a:t/>
            </a:r>
            <a:endParaRPr>
              <a:solidFill>
                <a:srgbClr val="9E3A26"/>
              </a:solidFill>
            </a:endParaRPr>
          </a:p>
        </p:txBody>
      </p:sp>
      <p:pic>
        <p:nvPicPr>
          <p:cNvPr id="86" name="Google Shape;86;p17"/>
          <p:cNvPicPr preferRelativeResize="0"/>
          <p:nvPr/>
        </p:nvPicPr>
        <p:blipFill rotWithShape="1">
          <a:blip r:embed="rId3">
            <a:alphaModFix/>
          </a:blip>
          <a:srcRect b="3349" l="76644" r="8917" t="36296"/>
          <a:stretch/>
        </p:blipFill>
        <p:spPr>
          <a:xfrm>
            <a:off x="6498225" y="633650"/>
            <a:ext cx="1320151" cy="2562650"/>
          </a:xfrm>
          <a:prstGeom prst="rect">
            <a:avLst/>
          </a:prstGeom>
          <a:noFill/>
          <a:ln>
            <a:noFill/>
          </a:ln>
        </p:spPr>
      </p:pic>
      <p:pic>
        <p:nvPicPr>
          <p:cNvPr id="87" name="Google Shape;87;p17"/>
          <p:cNvPicPr preferRelativeResize="0"/>
          <p:nvPr/>
        </p:nvPicPr>
        <p:blipFill rotWithShape="1">
          <a:blip r:embed="rId3">
            <a:alphaModFix/>
          </a:blip>
          <a:srcRect b="4880" l="54174" r="30433" t="36595"/>
          <a:stretch/>
        </p:blipFill>
        <p:spPr>
          <a:xfrm>
            <a:off x="1485150" y="1017725"/>
            <a:ext cx="1407498" cy="2485001"/>
          </a:xfrm>
          <a:prstGeom prst="rect">
            <a:avLst/>
          </a:prstGeom>
          <a:noFill/>
          <a:ln>
            <a:noFill/>
          </a:ln>
        </p:spPr>
      </p:pic>
      <p:sp>
        <p:nvSpPr>
          <p:cNvPr id="88" name="Google Shape;88;p17"/>
          <p:cNvSpPr txBox="1"/>
          <p:nvPr>
            <p:ph idx="1" type="body"/>
          </p:nvPr>
        </p:nvSpPr>
        <p:spPr>
          <a:xfrm>
            <a:off x="599950" y="3582375"/>
            <a:ext cx="3055800" cy="1356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200"/>
              <a:t>Observation: </a:t>
            </a:r>
            <a:r>
              <a:rPr lang="en" sz="1200"/>
              <a:t>the stacked bars (presented) show us churned and stayed customers have around 50% males and females.</a:t>
            </a:r>
            <a:endParaRPr sz="1200"/>
          </a:p>
          <a:p>
            <a:pPr indent="0" lvl="0" marL="0" rtl="0" algn="l">
              <a:lnSpc>
                <a:spcPct val="105000"/>
              </a:lnSpc>
              <a:spcBef>
                <a:spcPts val="1200"/>
              </a:spcBef>
              <a:spcAft>
                <a:spcPts val="1200"/>
              </a:spcAft>
              <a:buSzPts val="935"/>
              <a:buNone/>
            </a:pPr>
            <a:r>
              <a:t/>
            </a:r>
            <a:endParaRPr sz="1200"/>
          </a:p>
        </p:txBody>
      </p:sp>
      <p:sp>
        <p:nvSpPr>
          <p:cNvPr id="89" name="Google Shape;89;p17"/>
          <p:cNvSpPr txBox="1"/>
          <p:nvPr>
            <p:ph idx="1" type="body"/>
          </p:nvPr>
        </p:nvSpPr>
        <p:spPr>
          <a:xfrm>
            <a:off x="5471475" y="3255675"/>
            <a:ext cx="3661800" cy="1683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200"/>
              <a:t>Observation: </a:t>
            </a:r>
            <a:r>
              <a:rPr lang="en" sz="1200"/>
              <a:t>from the stacked bar chart - we can infer that customers are more likely to stay if they have dependent.</a:t>
            </a:r>
            <a:endParaRPr sz="1200"/>
          </a:p>
          <a:p>
            <a:pPr indent="0" lvl="0" marL="0" rtl="0" algn="l">
              <a:lnSpc>
                <a:spcPct val="105000"/>
              </a:lnSpc>
              <a:spcBef>
                <a:spcPts val="1200"/>
              </a:spcBef>
              <a:spcAft>
                <a:spcPts val="0"/>
              </a:spcAft>
              <a:buNone/>
            </a:pPr>
            <a:r>
              <a:rPr b="1" lang="en" sz="1200"/>
              <a:t>Recommendation: </a:t>
            </a:r>
            <a:r>
              <a:rPr lang="en" sz="1200"/>
              <a:t>when marketing our products/services to individuals - we should do so in a way that attracts individuals - who have dependents.</a:t>
            </a:r>
            <a:endParaRPr sz="1200"/>
          </a:p>
          <a:p>
            <a:pPr indent="0" lvl="0" marL="0" rtl="0" algn="l">
              <a:lnSpc>
                <a:spcPct val="105000"/>
              </a:lnSpc>
              <a:spcBef>
                <a:spcPts val="1200"/>
              </a:spcBef>
              <a:spcAft>
                <a:spcPts val="0"/>
              </a:spcAft>
              <a:buSzPts val="935"/>
              <a:buNone/>
            </a:pPr>
            <a:r>
              <a:t/>
            </a:r>
            <a:endParaRPr b="1" sz="1200"/>
          </a:p>
          <a:p>
            <a:pPr indent="0" lvl="0" marL="0" rtl="0" algn="l">
              <a:lnSpc>
                <a:spcPct val="105000"/>
              </a:lnSpc>
              <a:spcBef>
                <a:spcPts val="1200"/>
              </a:spcBef>
              <a:spcAft>
                <a:spcPts val="1200"/>
              </a:spcAft>
              <a:buSzPts val="935"/>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983A7"/>
                </a:solidFill>
              </a:rPr>
              <a:t>Payment</a:t>
            </a:r>
            <a:endParaRPr>
              <a:solidFill>
                <a:srgbClr val="B983A7"/>
              </a:solidFill>
            </a:endParaRPr>
          </a:p>
          <a:p>
            <a:pPr indent="0" lvl="0" marL="0" rtl="0" algn="l">
              <a:spcBef>
                <a:spcPts val="0"/>
              </a:spcBef>
              <a:spcAft>
                <a:spcPts val="0"/>
              </a:spcAft>
              <a:buNone/>
            </a:pPr>
            <a:r>
              <a:t/>
            </a:r>
            <a:endParaRPr>
              <a:solidFill>
                <a:srgbClr val="B983A7"/>
              </a:solidFill>
            </a:endParaRPr>
          </a:p>
        </p:txBody>
      </p:sp>
      <p:sp>
        <p:nvSpPr>
          <p:cNvPr id="95" name="Google Shape;95;p18"/>
          <p:cNvSpPr txBox="1"/>
          <p:nvPr>
            <p:ph idx="1" type="body"/>
          </p:nvPr>
        </p:nvSpPr>
        <p:spPr>
          <a:xfrm>
            <a:off x="5096175" y="3038275"/>
            <a:ext cx="3941100" cy="19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200"/>
              <a:t>Observation: </a:t>
            </a:r>
            <a:r>
              <a:rPr lang="en" sz="1200"/>
              <a:t>customers are more likely to stay - if their payment methods are credit cards.</a:t>
            </a:r>
            <a:endParaRPr sz="1200"/>
          </a:p>
          <a:p>
            <a:pPr indent="0" lvl="0" marL="0" rtl="0" algn="l">
              <a:lnSpc>
                <a:spcPct val="105000"/>
              </a:lnSpc>
              <a:spcBef>
                <a:spcPts val="1200"/>
              </a:spcBef>
              <a:spcAft>
                <a:spcPts val="0"/>
              </a:spcAft>
              <a:buNone/>
            </a:pPr>
            <a:r>
              <a:rPr b="1" lang="en" sz="1200"/>
              <a:t>Recommendation: </a:t>
            </a:r>
            <a:r>
              <a:rPr lang="en" sz="1200"/>
              <a:t>when discussing payment methods with individuals - we should try to influence customers into utilising credit cards as their payment method.</a:t>
            </a:r>
            <a:endParaRPr sz="1200"/>
          </a:p>
          <a:p>
            <a:pPr indent="0" lvl="0" marL="0" rtl="0" algn="l">
              <a:lnSpc>
                <a:spcPct val="105000"/>
              </a:lnSpc>
              <a:spcBef>
                <a:spcPts val="1200"/>
              </a:spcBef>
              <a:spcAft>
                <a:spcPts val="0"/>
              </a:spcAft>
              <a:buNone/>
            </a:pPr>
            <a:r>
              <a:t/>
            </a:r>
            <a:endParaRPr b="1" sz="1200"/>
          </a:p>
          <a:p>
            <a:pPr indent="0" lvl="0" marL="0" rtl="0" algn="l">
              <a:lnSpc>
                <a:spcPct val="105000"/>
              </a:lnSpc>
              <a:spcBef>
                <a:spcPts val="1200"/>
              </a:spcBef>
              <a:spcAft>
                <a:spcPts val="0"/>
              </a:spcAft>
              <a:buSzPts val="1100"/>
              <a:buNone/>
            </a:pPr>
            <a:r>
              <a:t/>
            </a:r>
            <a:endParaRPr b="1" sz="1200"/>
          </a:p>
          <a:p>
            <a:pPr indent="0" lvl="0" marL="0" rtl="0" algn="l">
              <a:lnSpc>
                <a:spcPct val="105000"/>
              </a:lnSpc>
              <a:spcBef>
                <a:spcPts val="1200"/>
              </a:spcBef>
              <a:spcAft>
                <a:spcPts val="1200"/>
              </a:spcAft>
              <a:buSzPts val="935"/>
              <a:buNone/>
            </a:pPr>
            <a:r>
              <a:t/>
            </a:r>
            <a:endParaRPr b="1" sz="1200"/>
          </a:p>
        </p:txBody>
      </p:sp>
      <p:sp>
        <p:nvSpPr>
          <p:cNvPr id="96" name="Google Shape;96;p18"/>
          <p:cNvSpPr txBox="1"/>
          <p:nvPr>
            <p:ph idx="1" type="body"/>
          </p:nvPr>
        </p:nvSpPr>
        <p:spPr>
          <a:xfrm>
            <a:off x="402825" y="3077125"/>
            <a:ext cx="3446100" cy="18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t>Observation: </a:t>
            </a:r>
            <a:r>
              <a:rPr lang="en" sz="1200"/>
              <a:t>d</a:t>
            </a:r>
            <a:r>
              <a:rPr lang="en" sz="1200"/>
              <a:t>uring the 3rd quarter, our churned customers generated more revenue (each) on a monthly average - in comparison to our loyal customers.</a:t>
            </a:r>
            <a:endParaRPr sz="1400"/>
          </a:p>
        </p:txBody>
      </p:sp>
      <p:pic>
        <p:nvPicPr>
          <p:cNvPr id="97" name="Google Shape;97;p18"/>
          <p:cNvPicPr preferRelativeResize="0"/>
          <p:nvPr/>
        </p:nvPicPr>
        <p:blipFill rotWithShape="1">
          <a:blip r:embed="rId3">
            <a:alphaModFix/>
          </a:blip>
          <a:srcRect b="57301" l="949" r="58283" t="0"/>
          <a:stretch/>
        </p:blipFill>
        <p:spPr>
          <a:xfrm>
            <a:off x="262125" y="1017725"/>
            <a:ext cx="3727498" cy="1813001"/>
          </a:xfrm>
          <a:prstGeom prst="rect">
            <a:avLst/>
          </a:prstGeom>
          <a:noFill/>
          <a:ln>
            <a:noFill/>
          </a:ln>
        </p:spPr>
      </p:pic>
      <p:pic>
        <p:nvPicPr>
          <p:cNvPr id="98" name="Google Shape;98;p18"/>
          <p:cNvPicPr preferRelativeResize="0"/>
          <p:nvPr/>
        </p:nvPicPr>
        <p:blipFill rotWithShape="1">
          <a:blip r:embed="rId3">
            <a:alphaModFix/>
          </a:blip>
          <a:srcRect b="57301" l="49180" r="1456" t="0"/>
          <a:stretch/>
        </p:blipFill>
        <p:spPr>
          <a:xfrm>
            <a:off x="5018525" y="972300"/>
            <a:ext cx="4067251" cy="1813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983A7"/>
                </a:solidFill>
              </a:rPr>
              <a:t>Payment</a:t>
            </a:r>
            <a:endParaRPr>
              <a:solidFill>
                <a:srgbClr val="B983A7"/>
              </a:solidFill>
            </a:endParaRPr>
          </a:p>
          <a:p>
            <a:pPr indent="0" lvl="0" marL="0" rtl="0" algn="l">
              <a:spcBef>
                <a:spcPts val="0"/>
              </a:spcBef>
              <a:spcAft>
                <a:spcPts val="0"/>
              </a:spcAft>
              <a:buNone/>
            </a:pPr>
            <a:r>
              <a:t/>
            </a:r>
            <a:endParaRPr>
              <a:solidFill>
                <a:srgbClr val="B983A7"/>
              </a:solidFill>
            </a:endParaRPr>
          </a:p>
        </p:txBody>
      </p:sp>
      <p:sp>
        <p:nvSpPr>
          <p:cNvPr id="104" name="Google Shape;104;p19"/>
          <p:cNvSpPr txBox="1"/>
          <p:nvPr>
            <p:ph idx="1" type="body"/>
          </p:nvPr>
        </p:nvSpPr>
        <p:spPr>
          <a:xfrm>
            <a:off x="4279575" y="3038275"/>
            <a:ext cx="4757700" cy="19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200"/>
              <a:t>Observation: </a:t>
            </a:r>
            <a:r>
              <a:rPr lang="en" sz="1200"/>
              <a:t>this heat map shows that our churned customers prefer a month-month contract. However,  customers are more likely to be loyal if their contracts are annual or bi-annual.</a:t>
            </a:r>
            <a:endParaRPr sz="1200"/>
          </a:p>
          <a:p>
            <a:pPr indent="0" lvl="0" marL="0" rtl="0" algn="l">
              <a:lnSpc>
                <a:spcPct val="105000"/>
              </a:lnSpc>
              <a:spcBef>
                <a:spcPts val="1200"/>
              </a:spcBef>
              <a:spcAft>
                <a:spcPts val="0"/>
              </a:spcAft>
              <a:buNone/>
            </a:pPr>
            <a:r>
              <a:rPr b="1" lang="en" sz="1200"/>
              <a:t>Recommendation: </a:t>
            </a:r>
            <a:r>
              <a:rPr lang="en" sz="1200"/>
              <a:t>when leveraging our services, we should try persuading individuals to purchase contracts that are annual or bi-annual - specifically bi-annual. </a:t>
            </a:r>
            <a:endParaRPr sz="1200"/>
          </a:p>
          <a:p>
            <a:pPr indent="0" lvl="0" marL="0" rtl="0" algn="l">
              <a:lnSpc>
                <a:spcPct val="105000"/>
              </a:lnSpc>
              <a:spcBef>
                <a:spcPts val="1200"/>
              </a:spcBef>
              <a:spcAft>
                <a:spcPts val="0"/>
              </a:spcAft>
              <a:buSzPts val="1100"/>
              <a:buNone/>
            </a:pPr>
            <a:r>
              <a:t/>
            </a:r>
            <a:endParaRPr b="1" sz="1200"/>
          </a:p>
          <a:p>
            <a:pPr indent="0" lvl="0" marL="0" rtl="0" algn="l">
              <a:lnSpc>
                <a:spcPct val="105000"/>
              </a:lnSpc>
              <a:spcBef>
                <a:spcPts val="1200"/>
              </a:spcBef>
              <a:spcAft>
                <a:spcPts val="1200"/>
              </a:spcAft>
              <a:buSzPts val="935"/>
              <a:buNone/>
            </a:pPr>
            <a:r>
              <a:t/>
            </a:r>
            <a:endParaRPr b="1" sz="1200"/>
          </a:p>
        </p:txBody>
      </p:sp>
      <p:sp>
        <p:nvSpPr>
          <p:cNvPr id="105" name="Google Shape;105;p19"/>
          <p:cNvSpPr txBox="1"/>
          <p:nvPr>
            <p:ph idx="1" type="body"/>
          </p:nvPr>
        </p:nvSpPr>
        <p:spPr>
          <a:xfrm>
            <a:off x="402825" y="3077125"/>
            <a:ext cx="3446100" cy="167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t>Observation: </a:t>
            </a:r>
            <a:r>
              <a:rPr lang="en" sz="1200"/>
              <a:t>our churned customers received more refunds (each) on average per month.</a:t>
            </a:r>
            <a:endParaRPr sz="1200"/>
          </a:p>
          <a:p>
            <a:pPr indent="0" lvl="0" marL="0" rtl="0" algn="l">
              <a:spcBef>
                <a:spcPts val="1200"/>
              </a:spcBef>
              <a:spcAft>
                <a:spcPts val="0"/>
              </a:spcAft>
              <a:buNone/>
            </a:pPr>
            <a:r>
              <a:rPr b="1" lang="en" sz="1200"/>
              <a:t>Recommendation:</a:t>
            </a:r>
            <a:r>
              <a:rPr lang="en" sz="1200"/>
              <a:t> look into why our churned customers are receiving a greater refund (in comparison to our loyal customers).</a:t>
            </a:r>
            <a:endParaRPr sz="1200"/>
          </a:p>
          <a:p>
            <a:pPr indent="0" lvl="0" marL="0" rtl="0" algn="l">
              <a:spcBef>
                <a:spcPts val="1200"/>
              </a:spcBef>
              <a:spcAft>
                <a:spcPts val="1200"/>
              </a:spcAft>
              <a:buNone/>
            </a:pPr>
            <a:r>
              <a:t/>
            </a:r>
            <a:endParaRPr b="1" sz="1400"/>
          </a:p>
        </p:txBody>
      </p:sp>
      <p:pic>
        <p:nvPicPr>
          <p:cNvPr id="106" name="Google Shape;106;p19"/>
          <p:cNvPicPr preferRelativeResize="0"/>
          <p:nvPr/>
        </p:nvPicPr>
        <p:blipFill rotWithShape="1">
          <a:blip r:embed="rId3">
            <a:alphaModFix/>
          </a:blip>
          <a:srcRect b="6012" l="46800" r="1170" t="52919"/>
          <a:stretch/>
        </p:blipFill>
        <p:spPr>
          <a:xfrm>
            <a:off x="4279575" y="1156087"/>
            <a:ext cx="4757699" cy="1743825"/>
          </a:xfrm>
          <a:prstGeom prst="rect">
            <a:avLst/>
          </a:prstGeom>
          <a:noFill/>
          <a:ln>
            <a:noFill/>
          </a:ln>
        </p:spPr>
      </p:pic>
      <p:pic>
        <p:nvPicPr>
          <p:cNvPr id="107" name="Google Shape;107;p19"/>
          <p:cNvPicPr preferRelativeResize="0"/>
          <p:nvPr/>
        </p:nvPicPr>
        <p:blipFill rotWithShape="1">
          <a:blip r:embed="rId3">
            <a:alphaModFix/>
          </a:blip>
          <a:srcRect b="6012" l="0" r="65099" t="52919"/>
          <a:stretch/>
        </p:blipFill>
        <p:spPr>
          <a:xfrm>
            <a:off x="448375" y="1175512"/>
            <a:ext cx="3191276" cy="174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EAED3"/>
                </a:solidFill>
              </a:rPr>
              <a:t>Internet and Phone</a:t>
            </a:r>
            <a:endParaRPr>
              <a:solidFill>
                <a:srgbClr val="7EAED3"/>
              </a:solidFill>
            </a:endParaRPr>
          </a:p>
          <a:p>
            <a:pPr indent="0" lvl="0" marL="0" rtl="0" algn="l">
              <a:spcBef>
                <a:spcPts val="0"/>
              </a:spcBef>
              <a:spcAft>
                <a:spcPts val="0"/>
              </a:spcAft>
              <a:buNone/>
            </a:pPr>
            <a:r>
              <a:t/>
            </a:r>
            <a:endParaRPr>
              <a:solidFill>
                <a:srgbClr val="7EAED3"/>
              </a:solidFill>
            </a:endParaRPr>
          </a:p>
        </p:txBody>
      </p:sp>
      <p:sp>
        <p:nvSpPr>
          <p:cNvPr id="113" name="Google Shape;113;p20"/>
          <p:cNvSpPr txBox="1"/>
          <p:nvPr>
            <p:ph idx="1" type="body"/>
          </p:nvPr>
        </p:nvSpPr>
        <p:spPr>
          <a:xfrm>
            <a:off x="4199250" y="3490125"/>
            <a:ext cx="2081100" cy="1506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rPr b="1" lang="en" sz="1200"/>
              <a:t>Observation: </a:t>
            </a:r>
            <a:r>
              <a:rPr lang="en" sz="1200"/>
              <a:t>a majority of churned and stayed customers received internet service.</a:t>
            </a:r>
            <a:endParaRPr sz="1200"/>
          </a:p>
          <a:p>
            <a:pPr indent="0" lvl="0" marL="0" rtl="0" algn="l">
              <a:lnSpc>
                <a:spcPct val="105000"/>
              </a:lnSpc>
              <a:spcBef>
                <a:spcPts val="1200"/>
              </a:spcBef>
              <a:spcAft>
                <a:spcPts val="0"/>
              </a:spcAft>
              <a:buSzPts val="1100"/>
              <a:buNone/>
            </a:pPr>
            <a:r>
              <a:t/>
            </a:r>
            <a:endParaRPr sz="1200"/>
          </a:p>
          <a:p>
            <a:pPr indent="0" lvl="0" marL="0" rtl="0" algn="l">
              <a:lnSpc>
                <a:spcPct val="105000"/>
              </a:lnSpc>
              <a:spcBef>
                <a:spcPts val="1200"/>
              </a:spcBef>
              <a:spcAft>
                <a:spcPts val="1200"/>
              </a:spcAft>
              <a:buSzPts val="935"/>
              <a:buNone/>
            </a:pPr>
            <a:r>
              <a:t/>
            </a:r>
            <a:endParaRPr b="1" sz="1200"/>
          </a:p>
        </p:txBody>
      </p:sp>
      <p:sp>
        <p:nvSpPr>
          <p:cNvPr id="114" name="Google Shape;114;p20"/>
          <p:cNvSpPr txBox="1"/>
          <p:nvPr>
            <p:ph idx="1" type="body"/>
          </p:nvPr>
        </p:nvSpPr>
        <p:spPr>
          <a:xfrm>
            <a:off x="213550" y="3431675"/>
            <a:ext cx="3930000" cy="15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 sz="1210"/>
              <a:t>Observation:</a:t>
            </a:r>
            <a:r>
              <a:rPr lang="en" sz="1210"/>
              <a:t> </a:t>
            </a:r>
            <a:r>
              <a:rPr lang="en" sz="1210"/>
              <a:t>stayed and churned customers mainly prefer Fiber Optic. Customers are more likely to stay committed if their internet type is Cable, DSL or None.</a:t>
            </a:r>
            <a:endParaRPr sz="1210"/>
          </a:p>
          <a:p>
            <a:pPr indent="0" lvl="0" marL="0" rtl="0" algn="l">
              <a:spcBef>
                <a:spcPts val="1200"/>
              </a:spcBef>
              <a:spcAft>
                <a:spcPts val="1200"/>
              </a:spcAft>
              <a:buSzPts val="1018"/>
              <a:buNone/>
            </a:pPr>
            <a:r>
              <a:rPr b="1" lang="en" sz="1210"/>
              <a:t>R</a:t>
            </a:r>
            <a:r>
              <a:rPr b="1" lang="en" sz="1210"/>
              <a:t>ecommendation:</a:t>
            </a:r>
            <a:r>
              <a:rPr lang="en" sz="1210"/>
              <a:t> </a:t>
            </a:r>
            <a:r>
              <a:rPr lang="en" sz="1210"/>
              <a:t>when promoting our internet type, we should emphasise the promotion - of our Cable and  DSL internet types.</a:t>
            </a:r>
            <a:endParaRPr sz="1210"/>
          </a:p>
        </p:txBody>
      </p:sp>
      <p:pic>
        <p:nvPicPr>
          <p:cNvPr id="115" name="Google Shape;115;p20"/>
          <p:cNvPicPr preferRelativeResize="0"/>
          <p:nvPr/>
        </p:nvPicPr>
        <p:blipFill rotWithShape="1">
          <a:blip r:embed="rId3">
            <a:alphaModFix/>
          </a:blip>
          <a:srcRect b="15556" l="38279" r="43039" t="6815"/>
          <a:stretch/>
        </p:blipFill>
        <p:spPr>
          <a:xfrm>
            <a:off x="4507863" y="606950"/>
            <a:ext cx="1463875" cy="2824724"/>
          </a:xfrm>
          <a:prstGeom prst="rect">
            <a:avLst/>
          </a:prstGeom>
          <a:noFill/>
          <a:ln>
            <a:noFill/>
          </a:ln>
        </p:spPr>
      </p:pic>
      <p:pic>
        <p:nvPicPr>
          <p:cNvPr id="116" name="Google Shape;116;p20"/>
          <p:cNvPicPr preferRelativeResize="0"/>
          <p:nvPr/>
        </p:nvPicPr>
        <p:blipFill rotWithShape="1">
          <a:blip r:embed="rId3">
            <a:alphaModFix/>
          </a:blip>
          <a:srcRect b="12960" l="508" r="68869" t="0"/>
          <a:stretch/>
        </p:blipFill>
        <p:spPr>
          <a:xfrm>
            <a:off x="887075" y="1017725"/>
            <a:ext cx="2582948" cy="2413949"/>
          </a:xfrm>
          <a:prstGeom prst="rect">
            <a:avLst/>
          </a:prstGeom>
          <a:noFill/>
          <a:ln>
            <a:noFill/>
          </a:ln>
        </p:spPr>
      </p:pic>
      <p:pic>
        <p:nvPicPr>
          <p:cNvPr id="117" name="Google Shape;117;p20"/>
          <p:cNvPicPr preferRelativeResize="0"/>
          <p:nvPr/>
        </p:nvPicPr>
        <p:blipFill rotWithShape="1">
          <a:blip r:embed="rId3">
            <a:alphaModFix/>
          </a:blip>
          <a:srcRect b="14702" l="70840" r="10275" t="7669"/>
          <a:stretch/>
        </p:blipFill>
        <p:spPr>
          <a:xfrm>
            <a:off x="7143363" y="606950"/>
            <a:ext cx="1522975" cy="2824724"/>
          </a:xfrm>
          <a:prstGeom prst="rect">
            <a:avLst/>
          </a:prstGeom>
          <a:noFill/>
          <a:ln>
            <a:noFill/>
          </a:ln>
        </p:spPr>
      </p:pic>
      <p:sp>
        <p:nvSpPr>
          <p:cNvPr id="118" name="Google Shape;118;p20"/>
          <p:cNvSpPr txBox="1"/>
          <p:nvPr>
            <p:ph idx="1" type="body"/>
          </p:nvPr>
        </p:nvSpPr>
        <p:spPr>
          <a:xfrm>
            <a:off x="6843450" y="3490125"/>
            <a:ext cx="2122800" cy="1506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rPr b="1" lang="en" sz="1200"/>
              <a:t>Observation: </a:t>
            </a:r>
            <a:r>
              <a:rPr lang="en" sz="1200"/>
              <a:t>a majority of churned and stayed customers received phone service.</a:t>
            </a:r>
            <a:endParaRPr sz="1200"/>
          </a:p>
          <a:p>
            <a:pPr indent="0" lvl="0" marL="0" rtl="0" algn="l">
              <a:lnSpc>
                <a:spcPct val="105000"/>
              </a:lnSpc>
              <a:spcBef>
                <a:spcPts val="1200"/>
              </a:spcBef>
              <a:spcAft>
                <a:spcPts val="0"/>
              </a:spcAft>
              <a:buSzPts val="1100"/>
              <a:buNone/>
            </a:pPr>
            <a:r>
              <a:t/>
            </a:r>
            <a:endParaRPr sz="1200"/>
          </a:p>
          <a:p>
            <a:pPr indent="0" lvl="0" marL="0" rtl="0" algn="l">
              <a:lnSpc>
                <a:spcPct val="105000"/>
              </a:lnSpc>
              <a:spcBef>
                <a:spcPts val="1200"/>
              </a:spcBef>
              <a:spcAft>
                <a:spcPts val="1200"/>
              </a:spcAft>
              <a:buSzPts val="935"/>
              <a:buNone/>
            </a:pPr>
            <a:r>
              <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9CA5D"/>
                </a:solidFill>
              </a:rPr>
              <a:t>Referrals</a:t>
            </a:r>
            <a:endParaRPr>
              <a:solidFill>
                <a:srgbClr val="B9CA5D"/>
              </a:solidFill>
            </a:endParaRPr>
          </a:p>
          <a:p>
            <a:pPr indent="0" lvl="0" marL="0" rtl="0" algn="l">
              <a:spcBef>
                <a:spcPts val="0"/>
              </a:spcBef>
              <a:spcAft>
                <a:spcPts val="0"/>
              </a:spcAft>
              <a:buNone/>
            </a:pPr>
            <a:r>
              <a:t/>
            </a:r>
            <a:endParaRPr>
              <a:solidFill>
                <a:srgbClr val="B9CA5D"/>
              </a:solidFill>
            </a:endParaRPr>
          </a:p>
        </p:txBody>
      </p:sp>
      <p:sp>
        <p:nvSpPr>
          <p:cNvPr id="124" name="Google Shape;124;p21"/>
          <p:cNvSpPr txBox="1"/>
          <p:nvPr>
            <p:ph idx="1" type="body"/>
          </p:nvPr>
        </p:nvSpPr>
        <p:spPr>
          <a:xfrm>
            <a:off x="430200" y="3303275"/>
            <a:ext cx="3740700" cy="150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210"/>
              <a:t>Observation:</a:t>
            </a:r>
            <a:r>
              <a:rPr lang="en" sz="1210"/>
              <a:t> </a:t>
            </a:r>
            <a:r>
              <a:rPr lang="en" sz="1210"/>
              <a:t>churned customers were less likely to recommend a friend - of our services.</a:t>
            </a:r>
            <a:endParaRPr sz="1210"/>
          </a:p>
          <a:p>
            <a:pPr indent="0" lvl="0" marL="0" rtl="0" algn="l">
              <a:lnSpc>
                <a:spcPct val="95000"/>
              </a:lnSpc>
              <a:spcBef>
                <a:spcPts val="1200"/>
              </a:spcBef>
              <a:spcAft>
                <a:spcPts val="1200"/>
              </a:spcAft>
              <a:buSzPts val="1018"/>
              <a:buNone/>
            </a:pPr>
            <a:r>
              <a:rPr b="1" lang="en" sz="1210"/>
              <a:t>Recommendation:</a:t>
            </a:r>
            <a:r>
              <a:rPr lang="en" sz="1210"/>
              <a:t> </a:t>
            </a:r>
            <a:r>
              <a:rPr lang="en" sz="1210"/>
              <a:t>to increase our chances of sustaining customers we should try our best to persuade them to refer a friend. Also, look into why some churned and stayed customers did not refer a friend - through customer surveys.</a:t>
            </a:r>
            <a:endParaRPr sz="1210"/>
          </a:p>
        </p:txBody>
      </p:sp>
      <p:pic>
        <p:nvPicPr>
          <p:cNvPr id="125" name="Google Shape;125;p21"/>
          <p:cNvPicPr preferRelativeResize="0"/>
          <p:nvPr/>
        </p:nvPicPr>
        <p:blipFill rotWithShape="1">
          <a:blip r:embed="rId3">
            <a:alphaModFix/>
          </a:blip>
          <a:srcRect b="63245" l="1166" r="57326" t="2535"/>
          <a:stretch/>
        </p:blipFill>
        <p:spPr>
          <a:xfrm>
            <a:off x="402825" y="1681113"/>
            <a:ext cx="3795451" cy="1452950"/>
          </a:xfrm>
          <a:prstGeom prst="rect">
            <a:avLst/>
          </a:prstGeom>
          <a:noFill/>
          <a:ln>
            <a:noFill/>
          </a:ln>
        </p:spPr>
      </p:pic>
      <p:sp>
        <p:nvSpPr>
          <p:cNvPr id="126" name="Google Shape;126;p21"/>
          <p:cNvSpPr txBox="1"/>
          <p:nvPr>
            <p:ph idx="1" type="body"/>
          </p:nvPr>
        </p:nvSpPr>
        <p:spPr>
          <a:xfrm>
            <a:off x="4572013" y="3303275"/>
            <a:ext cx="4253400" cy="1635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220"/>
              <a:t>Observation:</a:t>
            </a:r>
            <a:r>
              <a:rPr lang="en" sz="1220"/>
              <a:t> </a:t>
            </a:r>
            <a:r>
              <a:rPr lang="en" sz="1220"/>
              <a:t>this histogram shows (a majority of) churned customers referred 0-1 friend(s). Customers are more likely to stay if they refer more than one friend.</a:t>
            </a:r>
            <a:endParaRPr sz="1220"/>
          </a:p>
          <a:p>
            <a:pPr indent="0" lvl="0" marL="0" rtl="0" algn="l">
              <a:lnSpc>
                <a:spcPct val="105000"/>
              </a:lnSpc>
              <a:spcBef>
                <a:spcPts val="1200"/>
              </a:spcBef>
              <a:spcAft>
                <a:spcPts val="1200"/>
              </a:spcAft>
              <a:buSzPts val="935"/>
              <a:buNone/>
            </a:pPr>
            <a:r>
              <a:rPr b="1" lang="en" sz="1220"/>
              <a:t>Recommendation:</a:t>
            </a:r>
            <a:r>
              <a:rPr lang="en" sz="1220"/>
              <a:t> </a:t>
            </a:r>
            <a:r>
              <a:rPr lang="en" sz="1220"/>
              <a:t>look into why the majority of churned customers did not refer more than one friend via the use of customer surveys. Also to generate more referrals we should Provide referral bonuses - to loyal customers.</a:t>
            </a:r>
            <a:endParaRPr sz="1220"/>
          </a:p>
        </p:txBody>
      </p:sp>
      <p:pic>
        <p:nvPicPr>
          <p:cNvPr id="127" name="Google Shape;127;p21"/>
          <p:cNvPicPr preferRelativeResize="0"/>
          <p:nvPr/>
        </p:nvPicPr>
        <p:blipFill rotWithShape="1">
          <a:blip r:embed="rId3">
            <a:alphaModFix/>
          </a:blip>
          <a:srcRect b="3482" l="48313" r="5046" t="48280"/>
          <a:stretch/>
        </p:blipFill>
        <p:spPr>
          <a:xfrm>
            <a:off x="4566250" y="1085875"/>
            <a:ext cx="4264924" cy="2048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