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A53F06-82D5-4359-90AA-EAB569111E18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AAA732-32BE-477D-8956-7BC530D7A8C8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670067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AAA732-32BE-477D-8956-7BC530D7A8C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328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27EEC-63CD-8F0A-1B47-575891E195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27CFD-1B37-A767-CD3C-685254C818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F3AC24-A310-0B6C-DF91-677252F8D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186BA-23F4-44FF-7F6C-F4E2FAA3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B02099-2D45-6C8B-6805-CAE457C2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53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2629-2FDB-40D7-584B-F03CA3BB10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62A39A-456B-3AC3-691E-88F6CCAAA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70F2D-C556-BB41-AE93-BD6CD6559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48107-8228-55A1-BE23-3B19422FD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4970FB-FA4E-A795-AC3F-55843BCC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5385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2F5F43-8641-85FD-1598-3E996EB271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9317ACA-EE3B-89FA-7191-A937D9400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AB66F1-C2A3-E916-A1B7-DD4EF6CCB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81961-431E-22C5-9E71-79058F4EA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3E6FC-6E6C-3734-EA64-FFB3A6EC4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845145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C3B68-F041-5855-367A-AA926A370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D96D82-2C54-25CD-B44B-E44128C5E1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4A2AB-212F-DC7D-4389-F9FFB952E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4FD60-9AD4-3A4A-F812-ADE7250E1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944CC2-0793-AD2B-FC85-E848B4BFF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999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7B102-C9EB-351F-BC4A-CE15A1C20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65EBFA-E604-7E75-36E3-0B369EFF9F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7A48-C118-4118-263B-D27401534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9D2625-22E3-0937-358C-48CCC42546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147F9-ADF1-59B5-EEC7-9C2D19F4E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9696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F85D9-D88F-50FA-7B75-7477BBB02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3DB7C8-12E4-2373-1ABE-421EA0B785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3EB3E5-85D2-BC44-3005-91D55D260F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A8D5B-428E-2BDA-240D-3525051FD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C4E56D-85E9-AFA8-AB65-255FEA1F1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531FE1-FF89-A9D5-6035-0BD2A6F19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657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EADF0-D5EE-6E31-DCBD-C0E8A6E3B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245676-CC96-0E37-6307-D232AFC886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2AFFDF-5B81-5AB4-4AAE-09EC8DAC3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171958-A158-F281-C130-AB4B4AA5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3D6108-4427-B187-AC41-9CC5B9736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D382BF2-A7B2-9C57-BF24-712372BD9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F96168-30EC-8BEA-62BF-426680D53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DACDFD-8119-F256-AA20-80F21BDA5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00049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D65D7-2260-1A43-37E5-2A1250B34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9CCBDF-EB94-DD17-61C0-0D65727B7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3F7653F-F7D0-619F-5A91-1E5349C86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1A4DF3-25DF-5ED5-5888-28EE15795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625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30F089-9009-A626-C690-00176E985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AFCFF5-1B68-9C74-2F29-7CC89A72B0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5681C-A82A-B403-BDCD-EE8B2B5F9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36596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20BC-3F5E-D2CE-8D45-DC6A999EB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0FCF7E-7657-79D3-3526-E963CC6A82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732E4-BE3C-DE49-6552-19DF56F9F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C5FE3-CB66-4ECB-8E84-181D0C6E2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1E7490-C124-8F16-3150-E209A04C4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A77AC-295C-A761-5252-F96D23A31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92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77C1C-AF93-E60B-6D7F-C55F6D032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44FA809-7A21-A43B-9823-97E0600448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F3FC2C-49BE-6586-36A3-633B121E44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8E4B6F-D6D3-C677-BAF1-6BC57B31C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2B686A-053C-D820-0B10-91AEC3E218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C8350-A93E-BCC6-2665-E5CF87112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2418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9FBC79-B167-786E-A3B7-84C8503B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37659-6018-3BB7-F3D2-B4892BA5BA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6190EB-5AB9-6E69-23D0-4D360E7AEE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BB7E4E-150C-463E-8E4B-FA0415587031}" type="datetimeFigureOut">
              <a:rPr lang="nl-BE" smtClean="0"/>
              <a:t>25/06/2025</a:t>
            </a:fld>
            <a:endParaRPr lang="nl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67841-85FE-9ACF-8758-513E7D8A34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5802-C39C-2CCE-7785-B8AF8C1B8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871180-450A-4143-AC0A-441546D73881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82361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E352818-0D5A-90D9-3C89-B2BDCC2BFF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993886"/>
            <a:ext cx="5212090" cy="3959360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EFC66DD4-0F39-180C-B72D-C6F515D1A5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403906"/>
            <a:ext cx="5959779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bar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highlights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transformation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through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cleaning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process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dataset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80,199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× 37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After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cleaning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44,174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rows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× 14 columns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Final</a:t>
            </a:r>
            <a:r>
              <a:rPr kumimoji="0" lang="nl-BE" altLang="nl-BE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structure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15 columns (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including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newly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added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price_per_m²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reduction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reflects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removal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irrelevant, inconsistent, or incomplete data —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resulting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leaner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more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reliable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 </a:t>
            </a:r>
            <a:r>
              <a:rPr kumimoji="0" lang="nl-BE" altLang="nl-BE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</a:t>
            </a:r>
            <a:r>
              <a:rPr kumimoji="0" lang="nl-BE" alt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analysis.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7078CA5-6F4D-0E69-F780-445D3E09A894}"/>
              </a:ext>
            </a:extLst>
          </p:cNvPr>
          <p:cNvSpPr txBox="1"/>
          <p:nvPr/>
        </p:nvSpPr>
        <p:spPr>
          <a:xfrm>
            <a:off x="3037002" y="380942"/>
            <a:ext cx="6117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🧼 Dataset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Overview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0652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4B8625-82B0-972E-3544-B4BDB4394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6A71A4-411C-CE3E-E777-30D7EE5673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707" y="0"/>
            <a:ext cx="7582293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49CB1B1-188E-E6A2-D66E-D55367E9E866}"/>
              </a:ext>
            </a:extLst>
          </p:cNvPr>
          <p:cNvSpPr txBox="1"/>
          <p:nvPr/>
        </p:nvSpPr>
        <p:spPr>
          <a:xfrm>
            <a:off x="0" y="728518"/>
            <a:ext cx="4608135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+mj-lt"/>
              <a:buAutoNum type="arabicPeriod"/>
            </a:pPr>
            <a:r>
              <a:rPr lang="en-US" sz="1400" b="1" dirty="0"/>
              <a:t>Price per m²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correlation: higher unit prices usually mean more expensive apartments.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Majority cluster at lower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Outliers suggest ultra-pricey apartments with extremely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Price spread broadens as price per m² increases.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Bedroom Count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No consistent trend — even 2–4 bedroom apartments vary widely in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Swimming Pool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Apartments with pools generally command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Building Condition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Weak correlation — prices are highly dispersed across all condition levels.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Habitable Surface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Positive trend: more space =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Most apartments are compact, with a few high-priced, larger units.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Higher variability as surface area increases — large doesn’t always mean expensive.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D1B7580-0CCE-7D5A-73CE-B3AAAD08A61B}"/>
              </a:ext>
            </a:extLst>
          </p:cNvPr>
          <p:cNvSpPr txBox="1"/>
          <p:nvPr/>
        </p:nvSpPr>
        <p:spPr>
          <a:xfrm>
            <a:off x="-98982" y="82187"/>
            <a:ext cx="51328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800" b="1" dirty="0"/>
              <a:t>🏢 Scatterplots of Top 5 Features  </a:t>
            </a:r>
          </a:p>
          <a:p>
            <a:pPr algn="ctr">
              <a:buNone/>
            </a:pPr>
            <a:r>
              <a:rPr lang="en-US" sz="1800" b="1" dirty="0"/>
              <a:t>Apartments Only</a:t>
            </a:r>
          </a:p>
        </p:txBody>
      </p:sp>
    </p:spTree>
    <p:extLst>
      <p:ext uri="{BB962C8B-B14F-4D97-AF65-F5344CB8AC3E}">
        <p14:creationId xmlns:p14="http://schemas.microsoft.com/office/powerpoint/2010/main" val="4028081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E200A77-C600-18C6-8535-1487E46D23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832" y="937255"/>
            <a:ext cx="7937008" cy="49834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1B0124-7C98-F18B-190E-04A801868F69}"/>
              </a:ext>
            </a:extLst>
          </p:cNvPr>
          <p:cNvSpPr txBox="1"/>
          <p:nvPr/>
        </p:nvSpPr>
        <p:spPr>
          <a:xfrm>
            <a:off x="66467" y="1012669"/>
            <a:ext cx="42038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dirty="0"/>
              <a:t>This histogram visualizes the distribution of habitable surface areas (in m²) across all property types:</a:t>
            </a:r>
          </a:p>
          <a:p>
            <a:pPr algn="just">
              <a:buNone/>
            </a:pPr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Helps identify </a:t>
            </a:r>
            <a:r>
              <a:rPr lang="en-US" b="1" dirty="0"/>
              <a:t>typical property sizes</a:t>
            </a:r>
            <a:r>
              <a:rPr lang="en-US" dirty="0"/>
              <a:t> and detect skewness in the dataset.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Clear imbalance: many smaller units (e.g. apartments) compared to fewer large properties (e.g. villas or estates).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Presence of extreme outliers significantly </a:t>
            </a:r>
            <a:r>
              <a:rPr lang="en-US" b="1" dirty="0"/>
              <a:t>distorts the visual scale</a:t>
            </a:r>
            <a:r>
              <a:rPr lang="en-US" dirty="0"/>
              <a:t>, making it harder to interpret the central trends.</a:t>
            </a:r>
          </a:p>
          <a:p>
            <a:pPr algn="just"/>
            <a:endParaRPr lang="en-US" dirty="0"/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Follow-up analysis should consider filtering (e.g. 99th percentile) for more accurate comparisons and better visibility of common patterns.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5DBBBD-18D0-CE13-FCEB-D296C3CD95F8}"/>
              </a:ext>
            </a:extLst>
          </p:cNvPr>
          <p:cNvSpPr txBox="1"/>
          <p:nvPr/>
        </p:nvSpPr>
        <p:spPr>
          <a:xfrm>
            <a:off x="2520884" y="289964"/>
            <a:ext cx="68399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en-US" sz="2400" b="1" dirty="0"/>
              <a:t>🏡 Distribution of All Properties by Surface Area</a:t>
            </a:r>
          </a:p>
        </p:txBody>
      </p:sp>
    </p:spTree>
    <p:extLst>
      <p:ext uri="{BB962C8B-B14F-4D97-AF65-F5344CB8AC3E}">
        <p14:creationId xmlns:p14="http://schemas.microsoft.com/office/powerpoint/2010/main" val="210788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131E39-DDAF-03E9-1A35-505C37BD0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0CB1BD-4F91-AE16-86C3-30726BEAA5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0821" y="1012669"/>
            <a:ext cx="7854712" cy="498349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2887FA-B504-8860-077D-8E57C3CE92DD}"/>
              </a:ext>
            </a:extLst>
          </p:cNvPr>
          <p:cNvSpPr txBox="1"/>
          <p:nvPr/>
        </p:nvSpPr>
        <p:spPr>
          <a:xfrm>
            <a:off x="66467" y="1471844"/>
            <a:ext cx="4324546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refined histogram removes the top 1% of properties (99th percentile) to eliminate distortion caused by extremely large homes:</a:t>
            </a:r>
          </a:p>
          <a:p>
            <a:endParaRPr lang="en-US" dirty="0"/>
          </a:p>
          <a:p>
            <a:r>
              <a:rPr lang="en-US" dirty="0"/>
              <a:t>Focuses on </a:t>
            </a:r>
            <a:r>
              <a:rPr lang="en-US" b="1" dirty="0"/>
              <a:t>common property sizes</a:t>
            </a:r>
            <a:r>
              <a:rPr lang="en-US" dirty="0"/>
              <a:t> without interference from outlier values.</a:t>
            </a:r>
          </a:p>
          <a:p>
            <a:endParaRPr lang="en-US" dirty="0"/>
          </a:p>
          <a:p>
            <a:r>
              <a:rPr lang="en-US" dirty="0"/>
              <a:t>Reveals a </a:t>
            </a:r>
            <a:r>
              <a:rPr lang="en-US" b="1" dirty="0"/>
              <a:t>concentrated distribution between 100 m² and 200 m²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The peak of the distribution is around </a:t>
            </a:r>
            <a:r>
              <a:rPr lang="en-US" b="1" dirty="0"/>
              <a:t>100 m²</a:t>
            </a:r>
            <a:r>
              <a:rPr lang="en-US" dirty="0"/>
              <a:t>, indicating the most typical property size in the dataset.</a:t>
            </a:r>
          </a:p>
          <a:p>
            <a:endParaRPr lang="en-US" dirty="0"/>
          </a:p>
          <a:p>
            <a:r>
              <a:rPr lang="en-US" dirty="0"/>
              <a:t>Greatly improves readability and interpretability compared to the full-range version.</a:t>
            </a:r>
          </a:p>
          <a:p>
            <a:pPr algn="just">
              <a:buNone/>
            </a:pP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A4B774D-5A4C-FF0C-87AD-44012703D3EA}"/>
              </a:ext>
            </a:extLst>
          </p:cNvPr>
          <p:cNvSpPr txBox="1"/>
          <p:nvPr/>
        </p:nvSpPr>
        <p:spPr>
          <a:xfrm>
            <a:off x="2747128" y="227838"/>
            <a:ext cx="712273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📊 Distribution of Surface Area — Without Outliers</a:t>
            </a:r>
          </a:p>
        </p:txBody>
      </p:sp>
    </p:spTree>
    <p:extLst>
      <p:ext uri="{BB962C8B-B14F-4D97-AF65-F5344CB8AC3E}">
        <p14:creationId xmlns:p14="http://schemas.microsoft.com/office/powerpoint/2010/main" val="3243162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4EB2C-D1C2-E526-B8A3-539F0343D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B38FC59-39EE-4DD0-5DD7-099999D6AA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05538"/>
            <a:ext cx="12192000" cy="45524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223BF67-E9BE-63F9-B6B9-064EF09844E4}"/>
              </a:ext>
            </a:extLst>
          </p:cNvPr>
          <p:cNvSpPr txBox="1"/>
          <p:nvPr/>
        </p:nvSpPr>
        <p:spPr>
          <a:xfrm>
            <a:off x="480767" y="802114"/>
            <a:ext cx="1055802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/>
              <a:t>This interactive </a:t>
            </a:r>
            <a:r>
              <a:rPr lang="en-US" dirty="0" err="1"/>
              <a:t>Plotly</a:t>
            </a:r>
            <a:r>
              <a:rPr lang="en-US" dirty="0"/>
              <a:t> histogram displays the surface area distribution across different </a:t>
            </a:r>
            <a:r>
              <a:rPr lang="en-US" b="1" dirty="0"/>
              <a:t>property subtypes</a:t>
            </a:r>
            <a:r>
              <a:rPr lang="en-US" dirty="0"/>
              <a:t>, filtered to the 99th percentile to exclude extreme outliers.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Subtypes are </a:t>
            </a:r>
            <a:r>
              <a:rPr lang="en-US" b="1" dirty="0"/>
              <a:t>overlaid</a:t>
            </a:r>
            <a:r>
              <a:rPr lang="en-US" dirty="0"/>
              <a:t>, allowing for clear </a:t>
            </a:r>
            <a:r>
              <a:rPr lang="en-US" b="1" dirty="0"/>
              <a:t>comparative analysis</a:t>
            </a:r>
            <a:r>
              <a:rPr lang="en-US" dirty="0"/>
              <a:t> within the same spatial context.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Overlaps highlight areas of commonality, while distinct peaks reveal subtype-specific patterns.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With subtype filters activated, we can isolate and explore the </a:t>
            </a:r>
            <a:r>
              <a:rPr lang="en-US" b="1" dirty="0"/>
              <a:t>unique surface characteristics</a:t>
            </a:r>
            <a:r>
              <a:rPr lang="en-US" dirty="0"/>
              <a:t> of individual property types — giving us more targeted, intuitive insight into how subtypes vary in size.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C56F19C-862D-FA27-117E-8CC83B733421}"/>
              </a:ext>
            </a:extLst>
          </p:cNvPr>
          <p:cNvSpPr txBox="1"/>
          <p:nvPr/>
        </p:nvSpPr>
        <p:spPr>
          <a:xfrm>
            <a:off x="2886959" y="24896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2400" b="1" dirty="0"/>
              <a:t>🏘️ Property Surface Area by Subtype</a:t>
            </a:r>
          </a:p>
        </p:txBody>
      </p:sp>
    </p:spTree>
    <p:extLst>
      <p:ext uri="{BB962C8B-B14F-4D97-AF65-F5344CB8AC3E}">
        <p14:creationId xmlns:p14="http://schemas.microsoft.com/office/powerpoint/2010/main" val="880182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0EDFB-B397-ACB6-A160-CE18E6C072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D89F14-264F-A92F-D565-28185E5729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0765" y="0"/>
            <a:ext cx="7275335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38E250-7E07-3FB7-8F26-4EA9D1374451}"/>
              </a:ext>
            </a:extLst>
          </p:cNvPr>
          <p:cNvSpPr txBox="1"/>
          <p:nvPr/>
        </p:nvSpPr>
        <p:spPr>
          <a:xfrm>
            <a:off x="0" y="94268"/>
            <a:ext cx="1649691" cy="69664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nl-BE" dirty="0"/>
          </a:p>
        </p:txBody>
      </p:sp>
      <p:sp>
        <p:nvSpPr>
          <p:cNvPr id="10" name="Rectangle 3">
            <a:extLst>
              <a:ext uri="{FF2B5EF4-FFF2-40B4-BE49-F238E27FC236}">
                <a16:creationId xmlns:a16="http://schemas.microsoft.com/office/drawing/2014/main" id="{4583B52B-E6DC-59CA-5E06-9F4E8A567B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99547"/>
            <a:ext cx="4720765" cy="480131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per m² (0.58):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nl-BE" altLang="nl-B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Bedroom</a:t>
            </a: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</a:t>
            </a: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(0.36):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nl-BE" altLang="nl-B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Swimming</a:t>
            </a: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Pool (0.29):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Building </a:t>
            </a:r>
            <a:r>
              <a:rPr kumimoji="0" lang="nl-BE" altLang="nl-B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Condition</a:t>
            </a: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(0.22):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Habitable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Surface (0.16):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Slight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positive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link —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larger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surface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contributes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,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though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less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than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per m².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This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seemed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very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strange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and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counterintuitive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me,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so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decided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to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investigate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further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in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the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following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charts</a:t>
            </a:r>
            <a:r>
              <a:rPr kumimoji="0" lang="nl-BE" altLang="nl-BE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nl-BE" altLang="nl-BE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nl-BE" altLang="nl-BE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Terrace</a:t>
            </a: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(0.09):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Lift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nl-BE" altLang="nl-BE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Garden (0.05):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80B15AE-996E-5FF6-8309-B4B9E70EA7CE}"/>
              </a:ext>
            </a:extLst>
          </p:cNvPr>
          <p:cNvSpPr txBox="1"/>
          <p:nvPr/>
        </p:nvSpPr>
        <p:spPr>
          <a:xfrm>
            <a:off x="560894" y="94268"/>
            <a:ext cx="615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Corrolation</a:t>
            </a:r>
            <a:r>
              <a:rPr kumimoji="0" lang="nl-BE" altLang="nl-BE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Heatmap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48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E9B96C-9FE9-D38C-9802-A65EE87C9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2DF06C4-781C-F40C-A786-693EF4879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665" y="0"/>
            <a:ext cx="7275335" cy="68580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2B2BB122-6CAA-D136-E82B-C2F64F7FD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3201"/>
            <a:ext cx="5071621" cy="646330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All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feature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correlations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with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price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  <a:t> (FILTERED data):</a:t>
            </a:r>
            <a:b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Times New Roman" panose="02020603050405020304" pitchFamily="18" charset="0"/>
              </a:rPr>
            </a:br>
            <a:endParaRPr kumimoji="0" lang="nl-BE" altLang="nl-BE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hasterrace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0.10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hasgarden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0.08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haslift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0.01 </a:t>
            </a:r>
          </a:p>
          <a:p>
            <a:pPr marL="285750" marR="0" lvl="0" indent="-28575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lang="nl-BE" altLang="nl-BE" sz="1600" dirty="0"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COMPARISON: Top 5 variables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ORIGINAL (</a:t>
            </a:r>
            <a:r>
              <a:rPr kumimoji="0" lang="nl-BE" altLang="nl-BE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unfiltered</a:t>
            </a: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):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1. price_per_m2: 0.58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2.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0.36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3.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0.29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4.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0.22 </a:t>
            </a: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5. </a:t>
            </a: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0.16 </a:t>
            </a:r>
            <a:b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</a:b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  <a:cs typeface="Courier New" panose="02070309020205020404" pitchFamily="49" charset="0"/>
            </a:endParaRPr>
          </a:p>
          <a:p>
            <a:pPr marR="0" lvl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FILTERED: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habitablesurface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0.58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price_per_m²: 0.51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bedroomcount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0.39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hasswimmingpool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0.27 </a:t>
            </a:r>
          </a:p>
          <a:p>
            <a:pPr marL="342900" marR="0" lvl="0" indent="-34290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  <a:tabLst/>
            </a:pPr>
            <a:r>
              <a:rPr kumimoji="0" lang="nl-BE" altLang="nl-BE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building_condition</a:t>
            </a:r>
            <a:r>
              <a:rPr kumimoji="0" lang="nl-BE" altLang="nl-BE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cs typeface="Courier New" panose="02070309020205020404" pitchFamily="49" charset="0"/>
              </a:rPr>
              <a:t>: 0.24</a:t>
            </a:r>
            <a:endParaRPr kumimoji="0" lang="nl-BE" altLang="nl-BE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05608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70B8-FDA6-086E-8612-913050C0B2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03EF0-CEA5-6351-C682-031F4E5CF8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036" y="469926"/>
            <a:ext cx="7278286" cy="6201100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AA055235-0B05-97EB-90CE-AC7A3CCC61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792" y="1515077"/>
            <a:ext cx="3529781" cy="12311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3DB48470-2C1B-034A-22CD-9C970BC2C4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22" y="1169820"/>
            <a:ext cx="5062194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nl-BE" altLang="nl-BE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1.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Habitable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Surface (0.58)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Strongest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correlation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larger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living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consistently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lead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2. Price per m² (0.51)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Indicates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unit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—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per square meter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generally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aligns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with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expensive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listings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3.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Count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(0.39)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More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bedrooms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usually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result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reflecting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added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functional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space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4. Has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Swimming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Pool (0.27)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Presence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of a pool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tends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elevate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property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value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signaling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premium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amenities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5. Building </a:t>
            </a:r>
            <a:r>
              <a:rPr kumimoji="0" lang="nl-BE" altLang="nl-BE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Condition</a:t>
            </a:r>
            <a:r>
              <a:rPr kumimoji="0" lang="nl-BE" altLang="nl-BE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(0.24)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b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Better-maintained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properties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attract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higher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prices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though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nl-BE" altLang="nl-BE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the</a:t>
            </a:r>
            <a:r>
              <a:rPr kumimoji="0" lang="nl-BE" altLang="nl-BE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effect is moderate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0064A0-F931-63A8-97C0-1D7F0CA4D0A7}"/>
              </a:ext>
            </a:extLst>
          </p:cNvPr>
          <p:cNvSpPr txBox="1"/>
          <p:nvPr/>
        </p:nvSpPr>
        <p:spPr>
          <a:xfrm>
            <a:off x="113122" y="395506"/>
            <a:ext cx="609442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nl-BE" altLang="nl-BE" sz="2400" b="1" dirty="0"/>
              <a:t>Top 5 Feature </a:t>
            </a:r>
            <a:r>
              <a:rPr lang="nl-BE" altLang="nl-BE" sz="2400" b="1" dirty="0" err="1"/>
              <a:t>Correlation</a:t>
            </a:r>
            <a:endParaRPr kumimoji="0" lang="nl-BE" altLang="nl-BE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22251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612255-3B8F-73BA-603C-27BD80C27E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7857" y="103727"/>
            <a:ext cx="8279876" cy="66647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6F45AD6-73FD-EAAF-2F2E-D4C43FD6A062}"/>
              </a:ext>
            </a:extLst>
          </p:cNvPr>
          <p:cNvSpPr txBox="1"/>
          <p:nvPr/>
        </p:nvSpPr>
        <p:spPr>
          <a:xfrm>
            <a:off x="0" y="838985"/>
            <a:ext cx="414875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Habitable Surface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Strongest visual trend: larger surfaces are closely linked to higher prices.</a:t>
            </a:r>
          </a:p>
          <a:p>
            <a:pPr lvl="1"/>
            <a:r>
              <a:rPr lang="en-US" sz="14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Price per m²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Clear positive correlation, but with significant spread.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Bedroom Count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Moderate upward trend: more bedrooms often mean a higher price.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Has Swimming Pool vs Price</a:t>
            </a:r>
            <a:endParaRPr lang="en-US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Properties with pools tend to fall on the higher end of the price scale.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pPr>
              <a:buFont typeface="+mj-lt"/>
              <a:buAutoNum type="arabicPeriod"/>
            </a:pPr>
            <a:r>
              <a:rPr lang="en-US" sz="1400" b="1" dirty="0"/>
              <a:t>Building Condition vs Price</a:t>
            </a:r>
            <a:endParaRPr lang="en-US" sz="1400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US" sz="1400" dirty="0"/>
              <a:t>      Slight positive slope: better condition      loosely associated with higher price.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23AC3D-3685-D959-CDDB-A7A942503B11}"/>
              </a:ext>
            </a:extLst>
          </p:cNvPr>
          <p:cNvSpPr txBox="1"/>
          <p:nvPr/>
        </p:nvSpPr>
        <p:spPr>
          <a:xfrm>
            <a:off x="0" y="325149"/>
            <a:ext cx="42359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dirty="0"/>
              <a:t>📈 </a:t>
            </a:r>
            <a:r>
              <a:rPr lang="en-US" sz="2000" b="1" dirty="0"/>
              <a:t>Scatterplots of Top 5 Features</a:t>
            </a:r>
          </a:p>
        </p:txBody>
      </p:sp>
    </p:spTree>
    <p:extLst>
      <p:ext uri="{BB962C8B-B14F-4D97-AF65-F5344CB8AC3E}">
        <p14:creationId xmlns:p14="http://schemas.microsoft.com/office/powerpoint/2010/main" val="393281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5EC5-12D6-0C27-6997-38756252A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9619FD-84A5-E656-53EE-DD73381821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319" y="0"/>
            <a:ext cx="7789682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028B1F-7998-3A7A-8ED6-244EF4143675}"/>
              </a:ext>
            </a:extLst>
          </p:cNvPr>
          <p:cNvSpPr txBox="1"/>
          <p:nvPr/>
        </p:nvSpPr>
        <p:spPr>
          <a:xfrm>
            <a:off x="0" y="383082"/>
            <a:ext cx="4626989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sz="1300" b="1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Price per m² vs Price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Positive overall correlation, mostly under €1.5M.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Lower-priced homes show high variability in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High-end houses often have </a:t>
            </a:r>
            <a:r>
              <a:rPr lang="en-US" sz="1300" i="1" dirty="0"/>
              <a:t>lower</a:t>
            </a:r>
            <a:r>
              <a:rPr lang="en-US" sz="1300" dirty="0"/>
              <a:t> price per m² — inverse trend at the top.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Notable outliers: some low-priced homes with exceptionally high price per m².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Bedroom Count vs Price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Prices increase with bedroom count, up to 5 bedrooms.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Has Swimming Pool vs Price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Houses with pools generally cost more.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1300" dirty="0"/>
          </a:p>
          <a:p>
            <a:pPr>
              <a:buFont typeface="+mj-lt"/>
              <a:buAutoNum type="arabicPeriod"/>
            </a:pPr>
            <a:r>
              <a:rPr lang="en-US" sz="1300" b="1" dirty="0"/>
              <a:t>Building Condition vs Price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Slight upward pricing trend with improved condition</a:t>
            </a:r>
          </a:p>
          <a:p>
            <a:pPr lvl="1"/>
            <a:r>
              <a:rPr lang="en-US" sz="13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300" b="1" dirty="0"/>
              <a:t>Habitable Surface vs Price</a:t>
            </a:r>
            <a:endParaRPr lang="en-US" sz="13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Strong positive relationship: larger homes = higher prices.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Most houses cluster between 0–400 m²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High-price homes over 400 m² are fewer but clearly upward-trending.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300" dirty="0"/>
              <a:t>Some smaller homes still command premium prices — indicating hidden value factors.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EBD96E-6F5D-580A-84FE-4A4FD7E6EBE7}"/>
              </a:ext>
            </a:extLst>
          </p:cNvPr>
          <p:cNvSpPr txBox="1"/>
          <p:nvPr/>
        </p:nvSpPr>
        <p:spPr>
          <a:xfrm>
            <a:off x="-3142" y="0"/>
            <a:ext cx="440546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1600" b="1" dirty="0"/>
              <a:t>🏠 Scatterplots of Top 5 Features </a:t>
            </a:r>
          </a:p>
          <a:p>
            <a:pPr algn="ctr">
              <a:buNone/>
            </a:pPr>
            <a:r>
              <a:rPr lang="en-US" sz="1600" b="1" dirty="0"/>
              <a:t>Houses Only</a:t>
            </a:r>
          </a:p>
        </p:txBody>
      </p:sp>
    </p:spTree>
    <p:extLst>
      <p:ext uri="{BB962C8B-B14F-4D97-AF65-F5344CB8AC3E}">
        <p14:creationId xmlns:p14="http://schemas.microsoft.com/office/powerpoint/2010/main" val="41095997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1029</Words>
  <Application>Microsoft Office PowerPoint</Application>
  <PresentationFormat>Widescreen</PresentationFormat>
  <Paragraphs>142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Unicode MS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Kenny Dif</dc:creator>
  <cp:lastModifiedBy>Kenny Dif</cp:lastModifiedBy>
  <cp:revision>1</cp:revision>
  <dcterms:created xsi:type="dcterms:W3CDTF">2025-06-25T14:51:07Z</dcterms:created>
  <dcterms:modified xsi:type="dcterms:W3CDTF">2025-06-25T14:51:40Z</dcterms:modified>
</cp:coreProperties>
</file>