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2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82" r:id="rId3"/>
    <p:sldId id="269" r:id="rId4"/>
    <p:sldId id="270" r:id="rId5"/>
    <p:sldId id="271" r:id="rId6"/>
    <p:sldId id="272" r:id="rId7"/>
    <p:sldId id="283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6" r:id="rId18"/>
    <p:sldId id="257" r:id="rId19"/>
    <p:sldId id="258" r:id="rId20"/>
    <p:sldId id="259" r:id="rId21"/>
    <p:sldId id="260" r:id="rId22"/>
    <p:sldId id="261" r:id="rId23"/>
    <p:sldId id="265" r:id="rId24"/>
    <p:sldId id="262" r:id="rId25"/>
    <p:sldId id="263" r:id="rId26"/>
    <p:sldId id="264" r:id="rId27"/>
    <p:sldId id="266" r:id="rId28"/>
    <p:sldId id="267" r:id="rId29"/>
    <p:sldId id="268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3F06-82D5-4359-90AA-EAB569111E18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AA732-32BE-477D-8956-7BC530D7A8C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700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1AC7D5A-0249-FD3E-0B01-8743E395CF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378C43-590D-4CED-9C74-A6289B516D39}" type="slidenum">
              <a:rPr lang="en-US" altLang="nl-BE"/>
              <a:pPr/>
              <a:t>2</a:t>
            </a:fld>
            <a:endParaRPr lang="en-US" altLang="nl-BE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716B52A3-5198-D5B8-FA88-9CD3F9B0024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80560C2-C7E5-347E-DB6D-EFB93AACCCC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D68AC95-093A-612F-E31C-EFC11825401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7766D2-D9F3-4FA6-B6B6-6FBB6488E597}" type="slidenum">
              <a:rPr lang="en-US" altLang="nl-BE"/>
              <a:pPr/>
              <a:t>14</a:t>
            </a:fld>
            <a:endParaRPr lang="en-US" altLang="nl-BE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BB9401E9-F151-DE43-09D9-801A0284338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2A354A9-C568-4E94-4C4D-CA1F7372C0A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9B015A1-35EB-D3FF-D1CC-E0DAD0790C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9C7228-A656-4D34-9664-A7A33A4F4CC4}" type="slidenum">
              <a:rPr lang="en-US" altLang="nl-BE"/>
              <a:pPr/>
              <a:t>15</a:t>
            </a:fld>
            <a:endParaRPr lang="en-US" altLang="nl-BE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9CDBFC43-E30E-AA25-BA18-523EEC032B9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ABB8EDE-6C86-76BF-5994-25668B1CA77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AA732-32BE-477D-8956-7BC530D7A8C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328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C29F2B9-0DEF-9C9A-2BFC-0B69EDB37B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3B6D9-EED2-4D7B-8E67-505C964FCB1C}" type="slidenum">
              <a:rPr lang="en-US" altLang="nl-BE"/>
              <a:pPr/>
              <a:t>4</a:t>
            </a:fld>
            <a:endParaRPr lang="en-US" altLang="nl-BE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499A5B09-3ADA-EC47-BEDA-9D1B4E5F74D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26FCDA3-0455-CBD0-A3CC-2B477449B7B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60F0437-B553-556E-75D8-B67B579FCA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C0110E-A0CE-4ED2-95FC-3A6EE6581CF2}" type="slidenum">
              <a:rPr lang="en-US" altLang="nl-BE"/>
              <a:pPr/>
              <a:t>5</a:t>
            </a:fld>
            <a:endParaRPr lang="en-US" altLang="nl-BE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1EB9C940-FDBB-6B57-E22C-576152FADE7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8394E12-5768-33E7-153F-636A6481C5F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C8F8ABB-40A5-4610-A20E-B3D41D8F02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E40A03-7940-44AE-B063-423B65C05096}" type="slidenum">
              <a:rPr lang="en-US" altLang="nl-BE"/>
              <a:pPr/>
              <a:t>7</a:t>
            </a:fld>
            <a:endParaRPr lang="en-US" altLang="nl-BE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BE91F75A-FDA6-8850-6323-E7B7B959E4B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729F8-51AF-F06A-7BC2-F467E987952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9E0E674-F397-6A8F-BF38-694FA29DB5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BC9593-2E95-4502-8054-14D11B09E004}" type="slidenum">
              <a:rPr lang="en-US" altLang="nl-BE"/>
              <a:pPr/>
              <a:t>9</a:t>
            </a:fld>
            <a:endParaRPr lang="en-US" altLang="nl-BE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9C3BAF18-D27C-1473-3EAE-C0AD0A1084E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6F6F2C4-C4F1-8E70-F12C-F45D70B2A5C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693E79F-1BDC-6462-5DCF-340D87A4C1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2E63EA-F442-445E-9959-5747DD538B83}" type="slidenum">
              <a:rPr lang="en-US" altLang="nl-BE"/>
              <a:pPr/>
              <a:t>10</a:t>
            </a:fld>
            <a:endParaRPr lang="en-US" altLang="nl-BE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C0F9943F-9817-75C9-8C2D-89F6C9546F9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C1518A0-CAD3-B38E-8CDC-56845D00F78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F447E5A-6EFF-BAAB-5BC6-F1473763E4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459249-9E31-46A5-BC9E-9BD4D7AA755E}" type="slidenum">
              <a:rPr lang="en-US" altLang="nl-BE"/>
              <a:pPr/>
              <a:t>11</a:t>
            </a:fld>
            <a:endParaRPr lang="en-US" altLang="nl-B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25148950-1009-57B1-3A7B-66B2CF9D7AB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7B15683-B619-2FF7-5B1B-26B80A8F577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DEC25AE-7990-12F7-BA47-1A7A8435A1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D9FBC1-ED6A-442C-BDAE-EF79151AD921}" type="slidenum">
              <a:rPr lang="en-US" altLang="nl-BE"/>
              <a:pPr/>
              <a:t>12</a:t>
            </a:fld>
            <a:endParaRPr lang="en-US" altLang="nl-BE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01FA07A1-F6B5-2D10-2424-05B17B7DCA0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3679864-80CD-DD5B-0626-023CDA37D4E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698C86E-63EF-7094-67EA-6011614AD5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0A4255-F3E8-410B-B72E-AA2978521560}" type="slidenum">
              <a:rPr lang="en-US" altLang="nl-BE"/>
              <a:pPr/>
              <a:t>13</a:t>
            </a:fld>
            <a:endParaRPr lang="en-US" altLang="nl-BE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F83145FD-DE8F-8B5C-1096-8C67B105F91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14656A8-B5FC-54D3-ECBD-B2E59C9437D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7EEC-63CD-8F0A-1B47-575891E1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7CFD-1B37-A767-CD3C-685254C8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AC24-A310-0B6C-DF91-677252F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86BA-23F4-44FF-7F6C-F4E2FAA3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2099-2D45-6C8B-6805-CAE457C2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3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2629-2FDB-40D7-584B-F03CA3BB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2A39A-456B-3AC3-691E-88F6CCAAA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0F2D-C556-BB41-AE93-BD6CD655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8107-8228-55A1-BE23-3B19422F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70FB-FA4E-A795-AC3F-55843BCC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8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F5F43-8641-85FD-1598-3E996EB27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17ACA-EE3B-89FA-7191-A937D9400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66F1-C2A3-E916-A1B7-DD4EF6CC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1961-431E-22C5-9E71-79058F4E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E6FC-6E6C-3734-EA64-FFB3A6EC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51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095413"/>
            <a:ext cx="12188161" cy="762597"/>
          </a:xfrm>
          <a:custGeom>
            <a:avLst/>
            <a:gdLst/>
            <a:ahLst/>
            <a:cxnLst/>
            <a:rect l="l" t="t" r="r" b="b"/>
            <a:pathLst>
              <a:path w="10080625" h="630554">
                <a:moveTo>
                  <a:pt x="10080002" y="0"/>
                </a:moveTo>
                <a:lnTo>
                  <a:pt x="0" y="0"/>
                </a:lnTo>
                <a:lnTo>
                  <a:pt x="0" y="630008"/>
                </a:lnTo>
                <a:lnTo>
                  <a:pt x="5039995" y="630008"/>
                </a:lnTo>
                <a:lnTo>
                  <a:pt x="10080002" y="630008"/>
                </a:lnTo>
                <a:lnTo>
                  <a:pt x="10080002" y="0"/>
                </a:lnTo>
                <a:close/>
              </a:path>
            </a:pathLst>
          </a:custGeom>
          <a:solidFill>
            <a:srgbClr val="9DCE6B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6348" y="4245190"/>
            <a:ext cx="1306663" cy="185022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576248" y="4898112"/>
            <a:ext cx="871406" cy="1198038"/>
          </a:xfrm>
          <a:custGeom>
            <a:avLst/>
            <a:gdLst/>
            <a:ahLst/>
            <a:cxnLst/>
            <a:rect l="l" t="t" r="r" b="b"/>
            <a:pathLst>
              <a:path w="720725" h="990600">
                <a:moveTo>
                  <a:pt x="720369" y="494995"/>
                </a:moveTo>
                <a:lnTo>
                  <a:pt x="710184" y="443560"/>
                </a:lnTo>
                <a:lnTo>
                  <a:pt x="680758" y="399592"/>
                </a:lnTo>
                <a:lnTo>
                  <a:pt x="636803" y="370179"/>
                </a:lnTo>
                <a:lnTo>
                  <a:pt x="620534" y="364693"/>
                </a:lnTo>
                <a:lnTo>
                  <a:pt x="625462" y="350100"/>
                </a:lnTo>
                <a:lnTo>
                  <a:pt x="628865" y="332867"/>
                </a:lnTo>
                <a:lnTo>
                  <a:pt x="630008" y="315353"/>
                </a:lnTo>
                <a:lnTo>
                  <a:pt x="630008" y="314998"/>
                </a:lnTo>
                <a:lnTo>
                  <a:pt x="619823" y="263575"/>
                </a:lnTo>
                <a:lnTo>
                  <a:pt x="590397" y="219595"/>
                </a:lnTo>
                <a:lnTo>
                  <a:pt x="546442" y="190182"/>
                </a:lnTo>
                <a:lnTo>
                  <a:pt x="530491" y="184797"/>
                </a:lnTo>
                <a:lnTo>
                  <a:pt x="535457" y="170103"/>
                </a:lnTo>
                <a:lnTo>
                  <a:pt x="538861" y="152869"/>
                </a:lnTo>
                <a:lnTo>
                  <a:pt x="540004" y="135356"/>
                </a:lnTo>
                <a:lnTo>
                  <a:pt x="539978" y="135001"/>
                </a:lnTo>
                <a:lnTo>
                  <a:pt x="538861" y="117652"/>
                </a:lnTo>
                <a:lnTo>
                  <a:pt x="522008" y="67678"/>
                </a:lnTo>
                <a:lnTo>
                  <a:pt x="487070" y="27889"/>
                </a:lnTo>
                <a:lnTo>
                  <a:pt x="439737" y="4546"/>
                </a:lnTo>
                <a:lnTo>
                  <a:pt x="405003" y="0"/>
                </a:lnTo>
                <a:lnTo>
                  <a:pt x="315010" y="0"/>
                </a:lnTo>
                <a:lnTo>
                  <a:pt x="263207" y="10185"/>
                </a:lnTo>
                <a:lnTo>
                  <a:pt x="219240" y="39598"/>
                </a:lnTo>
                <a:lnTo>
                  <a:pt x="189814" y="83578"/>
                </a:lnTo>
                <a:lnTo>
                  <a:pt x="179641" y="135001"/>
                </a:lnTo>
                <a:lnTo>
                  <a:pt x="179641" y="135356"/>
                </a:lnTo>
                <a:lnTo>
                  <a:pt x="180771" y="152869"/>
                </a:lnTo>
                <a:lnTo>
                  <a:pt x="184188" y="170103"/>
                </a:lnTo>
                <a:lnTo>
                  <a:pt x="189141" y="184823"/>
                </a:lnTo>
                <a:lnTo>
                  <a:pt x="173215" y="190182"/>
                </a:lnTo>
                <a:lnTo>
                  <a:pt x="129235" y="219595"/>
                </a:lnTo>
                <a:lnTo>
                  <a:pt x="99822" y="263575"/>
                </a:lnTo>
                <a:lnTo>
                  <a:pt x="89649" y="314998"/>
                </a:lnTo>
                <a:lnTo>
                  <a:pt x="89649" y="315353"/>
                </a:lnTo>
                <a:lnTo>
                  <a:pt x="90779" y="332867"/>
                </a:lnTo>
                <a:lnTo>
                  <a:pt x="94183" y="350100"/>
                </a:lnTo>
                <a:lnTo>
                  <a:pt x="99174" y="364921"/>
                </a:lnTo>
                <a:lnTo>
                  <a:pt x="83566" y="370179"/>
                </a:lnTo>
                <a:lnTo>
                  <a:pt x="39598" y="399592"/>
                </a:lnTo>
                <a:lnTo>
                  <a:pt x="10172" y="443560"/>
                </a:lnTo>
                <a:lnTo>
                  <a:pt x="0" y="494995"/>
                </a:lnTo>
                <a:lnTo>
                  <a:pt x="1130" y="512711"/>
                </a:lnTo>
                <a:lnTo>
                  <a:pt x="18008" y="562673"/>
                </a:lnTo>
                <a:lnTo>
                  <a:pt x="52933" y="602475"/>
                </a:lnTo>
                <a:lnTo>
                  <a:pt x="100304" y="625817"/>
                </a:lnTo>
                <a:lnTo>
                  <a:pt x="135369" y="630351"/>
                </a:lnTo>
                <a:lnTo>
                  <a:pt x="269646" y="630351"/>
                </a:lnTo>
                <a:lnTo>
                  <a:pt x="269646" y="989990"/>
                </a:lnTo>
                <a:lnTo>
                  <a:pt x="359651" y="989990"/>
                </a:lnTo>
                <a:lnTo>
                  <a:pt x="449643" y="989990"/>
                </a:lnTo>
                <a:lnTo>
                  <a:pt x="449643" y="630351"/>
                </a:lnTo>
                <a:lnTo>
                  <a:pt x="585368" y="630351"/>
                </a:lnTo>
                <a:lnTo>
                  <a:pt x="602869" y="629221"/>
                </a:lnTo>
                <a:lnTo>
                  <a:pt x="652691" y="612355"/>
                </a:lnTo>
                <a:lnTo>
                  <a:pt x="692467" y="577430"/>
                </a:lnTo>
                <a:lnTo>
                  <a:pt x="715810" y="530059"/>
                </a:lnTo>
                <a:lnTo>
                  <a:pt x="719226" y="512711"/>
                </a:lnTo>
                <a:lnTo>
                  <a:pt x="720369" y="494995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441" y="1832564"/>
            <a:ext cx="5306745" cy="423543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52569" y="1822103"/>
            <a:ext cx="5329010" cy="4257643"/>
          </a:xfrm>
          <a:custGeom>
            <a:avLst/>
            <a:gdLst/>
            <a:ahLst/>
            <a:cxnLst/>
            <a:rect l="l" t="t" r="r" b="b"/>
            <a:pathLst>
              <a:path w="4407535" h="3520440">
                <a:moveTo>
                  <a:pt x="0" y="0"/>
                </a:moveTo>
                <a:lnTo>
                  <a:pt x="4407115" y="0"/>
                </a:lnTo>
                <a:lnTo>
                  <a:pt x="4407115" y="3520084"/>
                </a:lnTo>
                <a:lnTo>
                  <a:pt x="0" y="3520084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7112" y="1832548"/>
            <a:ext cx="5638416" cy="425764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026241" y="1822103"/>
            <a:ext cx="5660681" cy="4279913"/>
          </a:xfrm>
          <a:custGeom>
            <a:avLst/>
            <a:gdLst/>
            <a:ahLst/>
            <a:cxnLst/>
            <a:rect l="l" t="t" r="r" b="b"/>
            <a:pathLst>
              <a:path w="4681855" h="3538854">
                <a:moveTo>
                  <a:pt x="0" y="0"/>
                </a:moveTo>
                <a:lnTo>
                  <a:pt x="4681435" y="0"/>
                </a:lnTo>
                <a:lnTo>
                  <a:pt x="4681435" y="3538435"/>
                </a:lnTo>
                <a:lnTo>
                  <a:pt x="0" y="3538435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182" y="485769"/>
            <a:ext cx="9679895" cy="48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4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95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095413"/>
            <a:ext cx="12188161" cy="762597"/>
          </a:xfrm>
          <a:custGeom>
            <a:avLst/>
            <a:gdLst/>
            <a:ahLst/>
            <a:cxnLst/>
            <a:rect l="l" t="t" r="r" b="b"/>
            <a:pathLst>
              <a:path w="10080625" h="630554">
                <a:moveTo>
                  <a:pt x="10080002" y="0"/>
                </a:moveTo>
                <a:lnTo>
                  <a:pt x="0" y="0"/>
                </a:lnTo>
                <a:lnTo>
                  <a:pt x="0" y="630008"/>
                </a:lnTo>
                <a:lnTo>
                  <a:pt x="5039995" y="630008"/>
                </a:lnTo>
                <a:lnTo>
                  <a:pt x="10080002" y="630008"/>
                </a:lnTo>
                <a:lnTo>
                  <a:pt x="10080002" y="0"/>
                </a:lnTo>
                <a:close/>
              </a:path>
            </a:pathLst>
          </a:custGeom>
          <a:solidFill>
            <a:srgbClr val="9DCE6B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875" y="5693563"/>
            <a:ext cx="612977" cy="8033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7846" y="5828098"/>
            <a:ext cx="305938" cy="40180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3696" y="5880993"/>
            <a:ext cx="199785" cy="2899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44108" y="5927467"/>
            <a:ext cx="276393" cy="25895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44710" y="5843906"/>
            <a:ext cx="322458" cy="377075"/>
          </a:xfrm>
          <a:custGeom>
            <a:avLst/>
            <a:gdLst/>
            <a:ahLst/>
            <a:cxnLst/>
            <a:rect l="l" t="t" r="r" b="b"/>
            <a:pathLst>
              <a:path w="266700" h="311785">
                <a:moveTo>
                  <a:pt x="89053" y="0"/>
                </a:moveTo>
                <a:lnTo>
                  <a:pt x="43239" y="1404"/>
                </a:lnTo>
                <a:lnTo>
                  <a:pt x="13324" y="17030"/>
                </a:lnTo>
                <a:lnTo>
                  <a:pt x="0" y="41447"/>
                </a:lnTo>
                <a:lnTo>
                  <a:pt x="3953" y="69223"/>
                </a:lnTo>
                <a:lnTo>
                  <a:pt x="25874" y="94929"/>
                </a:lnTo>
                <a:lnTo>
                  <a:pt x="67497" y="140147"/>
                </a:lnTo>
                <a:lnTo>
                  <a:pt x="89913" y="189650"/>
                </a:lnTo>
                <a:lnTo>
                  <a:pt x="103891" y="235713"/>
                </a:lnTo>
                <a:lnTo>
                  <a:pt x="120197" y="270608"/>
                </a:lnTo>
                <a:lnTo>
                  <a:pt x="99758" y="277592"/>
                </a:lnTo>
                <a:lnTo>
                  <a:pt x="83570" y="286264"/>
                </a:lnTo>
                <a:lnTo>
                  <a:pt x="72916" y="295208"/>
                </a:lnTo>
                <a:lnTo>
                  <a:pt x="69079" y="303006"/>
                </a:lnTo>
                <a:lnTo>
                  <a:pt x="78827" y="309259"/>
                </a:lnTo>
                <a:lnTo>
                  <a:pt x="102513" y="310923"/>
                </a:lnTo>
                <a:lnTo>
                  <a:pt x="131803" y="310698"/>
                </a:lnTo>
                <a:lnTo>
                  <a:pt x="158360" y="311286"/>
                </a:lnTo>
                <a:lnTo>
                  <a:pt x="221809" y="304714"/>
                </a:lnTo>
                <a:lnTo>
                  <a:pt x="248721" y="279600"/>
                </a:lnTo>
                <a:lnTo>
                  <a:pt x="247285" y="273847"/>
                </a:lnTo>
                <a:lnTo>
                  <a:pt x="244758" y="268805"/>
                </a:lnTo>
                <a:lnTo>
                  <a:pt x="259213" y="236445"/>
                </a:lnTo>
                <a:lnTo>
                  <a:pt x="266177" y="196759"/>
                </a:lnTo>
                <a:lnTo>
                  <a:pt x="265311" y="155657"/>
                </a:lnTo>
                <a:lnTo>
                  <a:pt x="256277" y="119046"/>
                </a:lnTo>
                <a:lnTo>
                  <a:pt x="241459" y="91852"/>
                </a:lnTo>
                <a:lnTo>
                  <a:pt x="218437" y="64322"/>
                </a:lnTo>
                <a:lnTo>
                  <a:pt x="187786" y="38954"/>
                </a:lnTo>
                <a:lnTo>
                  <a:pt x="150080" y="18246"/>
                </a:lnTo>
                <a:lnTo>
                  <a:pt x="89053" y="0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9189" y="5970034"/>
            <a:ext cx="118194" cy="22203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863041" y="5818942"/>
            <a:ext cx="238773" cy="351732"/>
          </a:xfrm>
          <a:custGeom>
            <a:avLst/>
            <a:gdLst/>
            <a:ahLst/>
            <a:cxnLst/>
            <a:rect l="l" t="t" r="r" b="b"/>
            <a:pathLst>
              <a:path w="197484" h="290829">
                <a:moveTo>
                  <a:pt x="196926" y="160210"/>
                </a:moveTo>
                <a:lnTo>
                  <a:pt x="190373" y="114515"/>
                </a:lnTo>
                <a:lnTo>
                  <a:pt x="171094" y="76669"/>
                </a:lnTo>
                <a:lnTo>
                  <a:pt x="141554" y="46469"/>
                </a:lnTo>
                <a:lnTo>
                  <a:pt x="104216" y="23736"/>
                </a:lnTo>
                <a:lnTo>
                  <a:pt x="61569" y="8280"/>
                </a:lnTo>
                <a:lnTo>
                  <a:pt x="14528" y="495"/>
                </a:lnTo>
                <a:lnTo>
                  <a:pt x="0" y="0"/>
                </a:lnTo>
                <a:lnTo>
                  <a:pt x="3594" y="5041"/>
                </a:lnTo>
                <a:lnTo>
                  <a:pt x="4178" y="7683"/>
                </a:lnTo>
                <a:lnTo>
                  <a:pt x="3594" y="7569"/>
                </a:lnTo>
                <a:lnTo>
                  <a:pt x="5054" y="14046"/>
                </a:lnTo>
                <a:lnTo>
                  <a:pt x="6832" y="28092"/>
                </a:lnTo>
                <a:lnTo>
                  <a:pt x="44704" y="41351"/>
                </a:lnTo>
                <a:lnTo>
                  <a:pt x="80416" y="61328"/>
                </a:lnTo>
                <a:lnTo>
                  <a:pt x="112141" y="87426"/>
                </a:lnTo>
                <a:lnTo>
                  <a:pt x="138061" y="119075"/>
                </a:lnTo>
                <a:lnTo>
                  <a:pt x="156362" y="155689"/>
                </a:lnTo>
                <a:lnTo>
                  <a:pt x="165201" y="196672"/>
                </a:lnTo>
                <a:lnTo>
                  <a:pt x="162763" y="241452"/>
                </a:lnTo>
                <a:lnTo>
                  <a:pt x="147358" y="289064"/>
                </a:lnTo>
                <a:lnTo>
                  <a:pt x="146532" y="290525"/>
                </a:lnTo>
                <a:lnTo>
                  <a:pt x="168071" y="267843"/>
                </a:lnTo>
                <a:lnTo>
                  <a:pt x="183870" y="236435"/>
                </a:lnTo>
                <a:lnTo>
                  <a:pt x="193598" y="199504"/>
                </a:lnTo>
                <a:lnTo>
                  <a:pt x="196926" y="160210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62395" y="5739703"/>
            <a:ext cx="223911" cy="3257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75817" y="4354034"/>
            <a:ext cx="2176763" cy="174137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986" y="1381916"/>
            <a:ext cx="7075229" cy="53078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00114" y="1371472"/>
            <a:ext cx="7097157" cy="5329733"/>
          </a:xfrm>
          <a:custGeom>
            <a:avLst/>
            <a:gdLst/>
            <a:ahLst/>
            <a:cxnLst/>
            <a:rect l="l" t="t" r="r" b="b"/>
            <a:pathLst>
              <a:path w="5869940" h="4406900">
                <a:moveTo>
                  <a:pt x="0" y="0"/>
                </a:moveTo>
                <a:lnTo>
                  <a:pt x="5869800" y="0"/>
                </a:lnTo>
                <a:lnTo>
                  <a:pt x="5869800" y="4406760"/>
                </a:lnTo>
                <a:lnTo>
                  <a:pt x="0" y="440676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8" name="bg 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53861" y="1305734"/>
            <a:ext cx="6080645" cy="2455148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442976" y="1295289"/>
            <a:ext cx="6102910" cy="2477481"/>
          </a:xfrm>
          <a:custGeom>
            <a:avLst/>
            <a:gdLst/>
            <a:ahLst/>
            <a:cxnLst/>
            <a:rect l="l" t="t" r="r" b="b"/>
            <a:pathLst>
              <a:path w="5047615" h="2048510">
                <a:moveTo>
                  <a:pt x="0" y="0"/>
                </a:moveTo>
                <a:lnTo>
                  <a:pt x="5047208" y="0"/>
                </a:lnTo>
                <a:lnTo>
                  <a:pt x="5047208" y="2048040"/>
                </a:lnTo>
                <a:lnTo>
                  <a:pt x="0" y="204804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30" name="bg 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01739" y="4146620"/>
            <a:ext cx="6080645" cy="244382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5490868" y="4136176"/>
            <a:ext cx="6102910" cy="2465962"/>
          </a:xfrm>
          <a:custGeom>
            <a:avLst/>
            <a:gdLst/>
            <a:ahLst/>
            <a:cxnLst/>
            <a:rect l="l" t="t" r="r" b="b"/>
            <a:pathLst>
              <a:path w="5047615" h="2038985">
                <a:moveTo>
                  <a:pt x="0" y="0"/>
                </a:moveTo>
                <a:lnTo>
                  <a:pt x="5047195" y="0"/>
                </a:lnTo>
                <a:lnTo>
                  <a:pt x="5047195" y="2038680"/>
                </a:lnTo>
                <a:lnTo>
                  <a:pt x="0" y="203868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473" y="485769"/>
            <a:ext cx="9669054" cy="483850"/>
          </a:xfrm>
        </p:spPr>
        <p:txBody>
          <a:bodyPr lIns="0" tIns="0" rIns="0" bIns="0"/>
          <a:lstStyle>
            <a:lvl1pPr>
              <a:defRPr sz="314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03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473" y="485769"/>
            <a:ext cx="9669054" cy="483850"/>
          </a:xfrm>
        </p:spPr>
        <p:txBody>
          <a:bodyPr lIns="0" tIns="0" rIns="0" bIns="0"/>
          <a:lstStyle>
            <a:lvl1pPr>
              <a:defRPr sz="314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644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473" y="485769"/>
            <a:ext cx="9669054" cy="483850"/>
          </a:xfrm>
        </p:spPr>
        <p:txBody>
          <a:bodyPr lIns="0" tIns="0" rIns="0" bIns="0"/>
          <a:lstStyle>
            <a:lvl1pPr>
              <a:defRPr sz="314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52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095413"/>
            <a:ext cx="12188161" cy="762597"/>
          </a:xfrm>
          <a:custGeom>
            <a:avLst/>
            <a:gdLst/>
            <a:ahLst/>
            <a:cxnLst/>
            <a:rect l="l" t="t" r="r" b="b"/>
            <a:pathLst>
              <a:path w="10080625" h="630554">
                <a:moveTo>
                  <a:pt x="10080002" y="0"/>
                </a:moveTo>
                <a:lnTo>
                  <a:pt x="0" y="0"/>
                </a:lnTo>
                <a:lnTo>
                  <a:pt x="0" y="630008"/>
                </a:lnTo>
                <a:lnTo>
                  <a:pt x="5039995" y="630008"/>
                </a:lnTo>
                <a:lnTo>
                  <a:pt x="10080002" y="630008"/>
                </a:lnTo>
                <a:lnTo>
                  <a:pt x="10080002" y="0"/>
                </a:lnTo>
                <a:close/>
              </a:path>
            </a:pathLst>
          </a:custGeom>
          <a:solidFill>
            <a:srgbClr val="9DCE6B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2928" y="5905814"/>
            <a:ext cx="199785" cy="28998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3356" y="5952288"/>
            <a:ext cx="276393" cy="25895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983950" y="5868725"/>
            <a:ext cx="322458" cy="377075"/>
          </a:xfrm>
          <a:custGeom>
            <a:avLst/>
            <a:gdLst/>
            <a:ahLst/>
            <a:cxnLst/>
            <a:rect l="l" t="t" r="r" b="b"/>
            <a:pathLst>
              <a:path w="266700" h="311785">
                <a:moveTo>
                  <a:pt x="89051" y="0"/>
                </a:moveTo>
                <a:lnTo>
                  <a:pt x="43238" y="1402"/>
                </a:lnTo>
                <a:lnTo>
                  <a:pt x="13324" y="17025"/>
                </a:lnTo>
                <a:lnTo>
                  <a:pt x="0" y="41439"/>
                </a:lnTo>
                <a:lnTo>
                  <a:pt x="3955" y="69213"/>
                </a:lnTo>
                <a:lnTo>
                  <a:pt x="25880" y="94917"/>
                </a:lnTo>
                <a:lnTo>
                  <a:pt x="67498" y="140137"/>
                </a:lnTo>
                <a:lnTo>
                  <a:pt x="89915" y="189643"/>
                </a:lnTo>
                <a:lnTo>
                  <a:pt x="103895" y="235706"/>
                </a:lnTo>
                <a:lnTo>
                  <a:pt x="120203" y="270596"/>
                </a:lnTo>
                <a:lnTo>
                  <a:pt x="99757" y="277588"/>
                </a:lnTo>
                <a:lnTo>
                  <a:pt x="83565" y="286263"/>
                </a:lnTo>
                <a:lnTo>
                  <a:pt x="72909" y="295208"/>
                </a:lnTo>
                <a:lnTo>
                  <a:pt x="69072" y="303007"/>
                </a:lnTo>
                <a:lnTo>
                  <a:pt x="78822" y="309260"/>
                </a:lnTo>
                <a:lnTo>
                  <a:pt x="102512" y="310924"/>
                </a:lnTo>
                <a:lnTo>
                  <a:pt x="131802" y="310699"/>
                </a:lnTo>
                <a:lnTo>
                  <a:pt x="158353" y="311287"/>
                </a:lnTo>
                <a:lnTo>
                  <a:pt x="221809" y="304715"/>
                </a:lnTo>
                <a:lnTo>
                  <a:pt x="248714" y="279601"/>
                </a:lnTo>
                <a:lnTo>
                  <a:pt x="247279" y="273848"/>
                </a:lnTo>
                <a:lnTo>
                  <a:pt x="244752" y="268806"/>
                </a:lnTo>
                <a:lnTo>
                  <a:pt x="259212" y="236441"/>
                </a:lnTo>
                <a:lnTo>
                  <a:pt x="266176" y="196755"/>
                </a:lnTo>
                <a:lnTo>
                  <a:pt x="265311" y="155656"/>
                </a:lnTo>
                <a:lnTo>
                  <a:pt x="256283" y="119047"/>
                </a:lnTo>
                <a:lnTo>
                  <a:pt x="241458" y="91853"/>
                </a:lnTo>
                <a:lnTo>
                  <a:pt x="218432" y="64323"/>
                </a:lnTo>
                <a:lnTo>
                  <a:pt x="187780" y="38955"/>
                </a:lnTo>
                <a:lnTo>
                  <a:pt x="150073" y="18247"/>
                </a:lnTo>
                <a:lnTo>
                  <a:pt x="89051" y="0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08424" y="5994840"/>
            <a:ext cx="118191" cy="22205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102290" y="5843763"/>
            <a:ext cx="238773" cy="351732"/>
          </a:xfrm>
          <a:custGeom>
            <a:avLst/>
            <a:gdLst/>
            <a:ahLst/>
            <a:cxnLst/>
            <a:rect l="l" t="t" r="r" b="b"/>
            <a:pathLst>
              <a:path w="197484" h="290829">
                <a:moveTo>
                  <a:pt x="196926" y="160197"/>
                </a:moveTo>
                <a:lnTo>
                  <a:pt x="190373" y="114515"/>
                </a:lnTo>
                <a:lnTo>
                  <a:pt x="171094" y="76669"/>
                </a:lnTo>
                <a:lnTo>
                  <a:pt x="141554" y="46469"/>
                </a:lnTo>
                <a:lnTo>
                  <a:pt x="104216" y="23736"/>
                </a:lnTo>
                <a:lnTo>
                  <a:pt x="61556" y="8293"/>
                </a:lnTo>
                <a:lnTo>
                  <a:pt x="14516" y="495"/>
                </a:lnTo>
                <a:lnTo>
                  <a:pt x="0" y="0"/>
                </a:lnTo>
                <a:lnTo>
                  <a:pt x="3606" y="5041"/>
                </a:lnTo>
                <a:lnTo>
                  <a:pt x="4191" y="7683"/>
                </a:lnTo>
                <a:lnTo>
                  <a:pt x="3606" y="7569"/>
                </a:lnTo>
                <a:lnTo>
                  <a:pt x="5041" y="14046"/>
                </a:lnTo>
                <a:lnTo>
                  <a:pt x="6845" y="28079"/>
                </a:lnTo>
                <a:lnTo>
                  <a:pt x="44704" y="41351"/>
                </a:lnTo>
                <a:lnTo>
                  <a:pt x="80416" y="61328"/>
                </a:lnTo>
                <a:lnTo>
                  <a:pt x="112141" y="87426"/>
                </a:lnTo>
                <a:lnTo>
                  <a:pt x="138061" y="119075"/>
                </a:lnTo>
                <a:lnTo>
                  <a:pt x="156349" y="155689"/>
                </a:lnTo>
                <a:lnTo>
                  <a:pt x="165188" y="196672"/>
                </a:lnTo>
                <a:lnTo>
                  <a:pt x="162763" y="241452"/>
                </a:lnTo>
                <a:lnTo>
                  <a:pt x="147383" y="289013"/>
                </a:lnTo>
                <a:lnTo>
                  <a:pt x="146519" y="290525"/>
                </a:lnTo>
                <a:lnTo>
                  <a:pt x="168059" y="267843"/>
                </a:lnTo>
                <a:lnTo>
                  <a:pt x="183870" y="236435"/>
                </a:lnTo>
                <a:lnTo>
                  <a:pt x="193598" y="199504"/>
                </a:lnTo>
                <a:lnTo>
                  <a:pt x="196926" y="160197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01629" y="5764524"/>
            <a:ext cx="223911" cy="32572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2268" y="5768886"/>
            <a:ext cx="543783" cy="65334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3441" y="1919621"/>
            <a:ext cx="5859530" cy="4379121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352570" y="1909177"/>
            <a:ext cx="5881795" cy="4401254"/>
          </a:xfrm>
          <a:custGeom>
            <a:avLst/>
            <a:gdLst/>
            <a:ahLst/>
            <a:cxnLst/>
            <a:rect l="l" t="t" r="r" b="b"/>
            <a:pathLst>
              <a:path w="4864735" h="3639185">
                <a:moveTo>
                  <a:pt x="0" y="0"/>
                </a:moveTo>
                <a:lnTo>
                  <a:pt x="4864315" y="0"/>
                </a:lnTo>
                <a:lnTo>
                  <a:pt x="4864315" y="3638880"/>
                </a:lnTo>
                <a:lnTo>
                  <a:pt x="0" y="363888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09340" y="337432"/>
            <a:ext cx="4291001" cy="316787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811889" y="140642"/>
            <a:ext cx="4997338" cy="3749245"/>
          </a:xfrm>
          <a:custGeom>
            <a:avLst/>
            <a:gdLst/>
            <a:ahLst/>
            <a:cxnLst/>
            <a:rect l="l" t="t" r="r" b="b"/>
            <a:pathLst>
              <a:path w="4133215" h="3100070">
                <a:moveTo>
                  <a:pt x="0" y="0"/>
                </a:moveTo>
                <a:lnTo>
                  <a:pt x="4132795" y="0"/>
                </a:lnTo>
                <a:lnTo>
                  <a:pt x="4132795" y="3099600"/>
                </a:lnTo>
                <a:lnTo>
                  <a:pt x="0" y="309960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05365" y="3099519"/>
            <a:ext cx="4975073" cy="3726912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7194493" y="3089074"/>
            <a:ext cx="4992730" cy="3749245"/>
          </a:xfrm>
          <a:custGeom>
            <a:avLst/>
            <a:gdLst/>
            <a:ahLst/>
            <a:cxnLst/>
            <a:rect l="l" t="t" r="r" b="b"/>
            <a:pathLst>
              <a:path w="4129404" h="3100070">
                <a:moveTo>
                  <a:pt x="4129189" y="3099600"/>
                </a:moveTo>
                <a:lnTo>
                  <a:pt x="0" y="3099600"/>
                </a:lnTo>
                <a:lnTo>
                  <a:pt x="0" y="0"/>
                </a:lnTo>
                <a:lnTo>
                  <a:pt x="4129189" y="0"/>
                </a:lnTo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84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3B68-F041-5855-367A-AA926A37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6D82-2C54-25CD-B44B-E44128C5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A2AB-212F-DC7D-4389-F9FFB952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4FD60-9AD4-3A4A-F812-ADE7250E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CC2-0793-AD2B-FC85-E848B4BF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B102-C9EB-351F-BC4A-CE15A1C2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5EBFA-E604-7E75-36E3-0B369EFF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7A48-C118-4118-263B-D2740153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2625-22E3-0937-358C-48CCC425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47F9-ADF1-59B5-EEC7-9C2D19F4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969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85D9-D88F-50FA-7B75-7477BBB0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B7C8-12E4-2373-1ABE-421EA0B78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EB3E5-85D2-BC44-3005-91D55D260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8D5B-428E-2BDA-240D-3525051F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E56D-85E9-AFA8-AB65-255FEA1F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1FE1-FF89-A9D5-6035-0BD2A6F1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65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DF0-D5EE-6E31-DCBD-C0E8A6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45676-CC96-0E37-6307-D232AFC8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AFFDF-5B81-5AB4-4AAE-09EC8DAC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71958-A158-F281-C130-AB4B4AA5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D6108-4427-B187-AC41-9CC5B9736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82BF2-A7B2-9C57-BF24-712372BD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96168-30EC-8BEA-62BF-426680D5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ACDFD-8119-F256-AA20-80F21BDA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0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5D7-2260-1A43-37E5-2A1250B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CCBDF-EB94-DD17-61C0-0D65727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653F-F7D0-619F-5A91-1E5349C8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4DF3-25DF-5ED5-5888-28EE157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62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0F089-9009-A626-C690-00176E98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FCFF5-1B68-9C74-2F29-7CC89A72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681C-A82A-B403-BDCD-EE8B2B5F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5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20BC-3F5E-D2CE-8D45-DC6A999E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CF7E-7657-79D3-3526-E963CC6A8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732E4-BE3C-DE49-6552-19DF56F9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5FE3-CB66-4ECB-8E84-181D0C6E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7490-C124-8F16-3150-E209A04C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77AC-295C-A761-5252-F96D23A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92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7C1C-AF93-E60B-6D7F-C55F6D03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FA809-7A21-A43B-9823-97E060044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3FC2C-49BE-6586-36A3-633B121E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4B6F-D6D3-C677-BAF1-6BC57B3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686A-053C-D820-0B10-91AEC3E2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8350-A93E-BCC6-2665-E5CF8711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41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FBC79-B167-786E-A3B7-84C8503B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7659-6018-3BB7-F3D2-B4892BA5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90EB-5AB9-6E69-23D0-4D360E7AE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7841-85FE-9ACF-8758-513E7D8A3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802-C39C-2CCE-7785-B8AF8C1B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2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095413"/>
            <a:ext cx="12188161" cy="762597"/>
          </a:xfrm>
          <a:custGeom>
            <a:avLst/>
            <a:gdLst/>
            <a:ahLst/>
            <a:cxnLst/>
            <a:rect l="l" t="t" r="r" b="b"/>
            <a:pathLst>
              <a:path w="10080625" h="630554">
                <a:moveTo>
                  <a:pt x="10080002" y="0"/>
                </a:moveTo>
                <a:lnTo>
                  <a:pt x="0" y="0"/>
                </a:lnTo>
                <a:lnTo>
                  <a:pt x="0" y="630008"/>
                </a:lnTo>
                <a:lnTo>
                  <a:pt x="5039995" y="630008"/>
                </a:lnTo>
                <a:lnTo>
                  <a:pt x="10080002" y="630008"/>
                </a:lnTo>
                <a:lnTo>
                  <a:pt x="10080002" y="0"/>
                </a:lnTo>
                <a:close/>
              </a:path>
            </a:pathLst>
          </a:custGeom>
          <a:solidFill>
            <a:srgbClr val="9DCE6B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473" y="485769"/>
            <a:ext cx="9669054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1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52801">
        <a:defRPr>
          <a:latin typeface="+mn-lt"/>
          <a:ea typeface="+mn-ea"/>
          <a:cs typeface="+mn-cs"/>
        </a:defRPr>
      </a:lvl2pPr>
      <a:lvl3pPr marL="1105601">
        <a:defRPr>
          <a:latin typeface="+mn-lt"/>
          <a:ea typeface="+mn-ea"/>
          <a:cs typeface="+mn-cs"/>
        </a:defRPr>
      </a:lvl3pPr>
      <a:lvl4pPr marL="1658402">
        <a:defRPr>
          <a:latin typeface="+mn-lt"/>
          <a:ea typeface="+mn-ea"/>
          <a:cs typeface="+mn-cs"/>
        </a:defRPr>
      </a:lvl4pPr>
      <a:lvl5pPr marL="2211202">
        <a:defRPr>
          <a:latin typeface="+mn-lt"/>
          <a:ea typeface="+mn-ea"/>
          <a:cs typeface="+mn-cs"/>
        </a:defRPr>
      </a:lvl5pPr>
      <a:lvl6pPr marL="2764003">
        <a:defRPr>
          <a:latin typeface="+mn-lt"/>
          <a:ea typeface="+mn-ea"/>
          <a:cs typeface="+mn-cs"/>
        </a:defRPr>
      </a:lvl6pPr>
      <a:lvl7pPr marL="3316803">
        <a:defRPr>
          <a:latin typeface="+mn-lt"/>
          <a:ea typeface="+mn-ea"/>
          <a:cs typeface="+mn-cs"/>
        </a:defRPr>
      </a:lvl7pPr>
      <a:lvl8pPr marL="3869604">
        <a:defRPr>
          <a:latin typeface="+mn-lt"/>
          <a:ea typeface="+mn-ea"/>
          <a:cs typeface="+mn-cs"/>
        </a:defRPr>
      </a:lvl8pPr>
      <a:lvl9pPr marL="442240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52801">
        <a:defRPr>
          <a:latin typeface="+mn-lt"/>
          <a:ea typeface="+mn-ea"/>
          <a:cs typeface="+mn-cs"/>
        </a:defRPr>
      </a:lvl2pPr>
      <a:lvl3pPr marL="1105601">
        <a:defRPr>
          <a:latin typeface="+mn-lt"/>
          <a:ea typeface="+mn-ea"/>
          <a:cs typeface="+mn-cs"/>
        </a:defRPr>
      </a:lvl3pPr>
      <a:lvl4pPr marL="1658402">
        <a:defRPr>
          <a:latin typeface="+mn-lt"/>
          <a:ea typeface="+mn-ea"/>
          <a:cs typeface="+mn-cs"/>
        </a:defRPr>
      </a:lvl4pPr>
      <a:lvl5pPr marL="2211202">
        <a:defRPr>
          <a:latin typeface="+mn-lt"/>
          <a:ea typeface="+mn-ea"/>
          <a:cs typeface="+mn-cs"/>
        </a:defRPr>
      </a:lvl5pPr>
      <a:lvl6pPr marL="2764003">
        <a:defRPr>
          <a:latin typeface="+mn-lt"/>
          <a:ea typeface="+mn-ea"/>
          <a:cs typeface="+mn-cs"/>
        </a:defRPr>
      </a:lvl6pPr>
      <a:lvl7pPr marL="3316803">
        <a:defRPr>
          <a:latin typeface="+mn-lt"/>
          <a:ea typeface="+mn-ea"/>
          <a:cs typeface="+mn-cs"/>
        </a:defRPr>
      </a:lvl7pPr>
      <a:lvl8pPr marL="3869604">
        <a:defRPr>
          <a:latin typeface="+mn-lt"/>
          <a:ea typeface="+mn-ea"/>
          <a:cs typeface="+mn-cs"/>
        </a:defRPr>
      </a:lvl8pPr>
      <a:lvl9pPr marL="442240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7B81-18D9-AFAF-2A62-76E607C9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25949"/>
            <a:ext cx="11472421" cy="1460581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Algerian" panose="04020705040A02060702" pitchFamily="82" charset="0"/>
              </a:rPr>
              <a:t>🏠 </a:t>
            </a:r>
            <a:r>
              <a:rPr lang="nl-BE" sz="9600" dirty="0">
                <a:latin typeface="Algerian" panose="04020705040A02060702" pitchFamily="82" charset="0"/>
              </a:rPr>
              <a:t>IMMO ELIZA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D6353-F235-5BFC-6385-45980E6BA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3520" y="1188776"/>
            <a:ext cx="4953981" cy="913401"/>
          </a:xfrm>
        </p:spPr>
        <p:txBody>
          <a:bodyPr>
            <a:normAutofit fontScale="77500" lnSpcReduction="20000"/>
          </a:bodyPr>
          <a:lstStyle/>
          <a:p>
            <a:r>
              <a:rPr lang="nl-BE" sz="6000" dirty="0">
                <a:latin typeface="Algerian" panose="04020705040A02060702" pitchFamily="82" charset="0"/>
              </a:rPr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B89F1-2DEE-72B3-3C2F-108EF4A0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1909"/>
            <a:ext cx="12192001" cy="4718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F2C41-A89E-9F8A-2758-35E7B4CD44F9}"/>
              </a:ext>
            </a:extLst>
          </p:cNvPr>
          <p:cNvSpPr txBox="1"/>
          <p:nvPr/>
        </p:nvSpPr>
        <p:spPr>
          <a:xfrm>
            <a:off x="10449417" y="4864231"/>
            <a:ext cx="2352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A Project </a:t>
            </a:r>
            <a:r>
              <a:rPr lang="nl-BE" sz="2000" dirty="0" err="1"/>
              <a:t>by</a:t>
            </a:r>
            <a:r>
              <a:rPr lang="nl-BE" sz="2000" dirty="0"/>
              <a:t>:</a:t>
            </a:r>
          </a:p>
          <a:p>
            <a:r>
              <a:rPr lang="nl-BE" sz="2000" dirty="0"/>
              <a:t>Emmanuel</a:t>
            </a:r>
          </a:p>
          <a:p>
            <a:r>
              <a:rPr lang="nl-BE" sz="2000" dirty="0"/>
              <a:t>Kenny</a:t>
            </a:r>
          </a:p>
          <a:p>
            <a:r>
              <a:rPr lang="nl-BE" sz="2000" dirty="0" err="1"/>
              <a:t>Nadiya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10740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D30CB32A-A45C-0890-44C8-50A6A52F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-1245"/>
            <a:ext cx="7056784" cy="913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DF02B-8AB5-8F7F-268C-6D80ED82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3" y="51916"/>
            <a:ext cx="6373114" cy="675416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20E95-6A00-5749-DFB5-110D9AC1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58204"/>
            <a:ext cx="7128792" cy="693932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A342E9-44DD-B51C-00F3-51B4F4B9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96" y="-194109"/>
            <a:ext cx="7711126" cy="705210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367A9D45-F376-84B1-1E1F-544415FF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3" y="84841"/>
            <a:ext cx="9281143" cy="707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97109669-7CDB-5FE8-FD0D-BDDD8317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5" y="110706"/>
            <a:ext cx="9426803" cy="732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352818-0D5A-90D9-3C89-B2BDCC2B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99" y="1059874"/>
            <a:ext cx="6387298" cy="485210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FC66DD4-0F39-180C-B72D-C6F515D1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310"/>
            <a:ext cx="59597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bar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highlights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transformation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dataset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through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cleaning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Original dataset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80,199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rows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× 37 columns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After</a:t>
            </a: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cleaning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44,174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rows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× 14 columns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Final</a:t>
            </a: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15 columns, </a:t>
            </a:r>
            <a:b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nl-BE" altLang="nl-BE" dirty="0"/>
              <a:t>                             </a:t>
            </a:r>
            <a:r>
              <a:rPr lang="nl-BE" altLang="nl-BE" dirty="0" err="1"/>
              <a:t>I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ncluding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newly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added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/m²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reflects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removal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irrelevant, inconsistent, or incomplete data,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a more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reliable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dataset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8CA5-6F4D-0E69-F780-445D3E09A894}"/>
              </a:ext>
            </a:extLst>
          </p:cNvPr>
          <p:cNvSpPr txBox="1"/>
          <p:nvPr/>
        </p:nvSpPr>
        <p:spPr>
          <a:xfrm>
            <a:off x="3037002" y="380942"/>
            <a:ext cx="6117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🧼 Dataset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5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00A77-C600-18C6-8535-1487E46D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32" y="937255"/>
            <a:ext cx="7937008" cy="498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B0124-7C98-F18B-190E-04A801868F69}"/>
              </a:ext>
            </a:extLst>
          </p:cNvPr>
          <p:cNvSpPr txBox="1"/>
          <p:nvPr/>
        </p:nvSpPr>
        <p:spPr>
          <a:xfrm>
            <a:off x="66467" y="1012669"/>
            <a:ext cx="42038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This histogram visualizes the distribution of habitable surface areas (in m²) across all property types: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Helps identify </a:t>
            </a:r>
            <a:r>
              <a:rPr lang="en-US" b="1" dirty="0"/>
              <a:t>typical property sizes</a:t>
            </a:r>
            <a:r>
              <a:rPr lang="en-US" dirty="0"/>
              <a:t> and detect skewness in the dataset.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Clear imbalance: many smaller units (e.g. apartments) compared to fewer large properties (e.g. villas or estates).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Presence of extreme outliers significantly </a:t>
            </a:r>
            <a:r>
              <a:rPr lang="en-US" b="1" dirty="0"/>
              <a:t>distorts the visual scale</a:t>
            </a:r>
            <a:r>
              <a:rPr lang="en-US" dirty="0"/>
              <a:t>, making it harder to interpret the central trends.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Follow-up analysis should consider filtering (e.g. 99th percentile) for more accurate comparisons and better visibility of common patterns.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DBBBD-18D0-CE13-FCEB-D296C3CD95F8}"/>
              </a:ext>
            </a:extLst>
          </p:cNvPr>
          <p:cNvSpPr txBox="1"/>
          <p:nvPr/>
        </p:nvSpPr>
        <p:spPr>
          <a:xfrm>
            <a:off x="2520884" y="289964"/>
            <a:ext cx="6839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/>
              <a:t>🏡 Distribution of All Properties by Surface Area</a:t>
            </a:r>
          </a:p>
        </p:txBody>
      </p:sp>
    </p:spTree>
    <p:extLst>
      <p:ext uri="{BB962C8B-B14F-4D97-AF65-F5344CB8AC3E}">
        <p14:creationId xmlns:p14="http://schemas.microsoft.com/office/powerpoint/2010/main" val="210788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31E39-DDAF-03E9-1A35-505C37BD0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CB1BD-4F91-AE16-86C3-30726BEA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21" y="1012669"/>
            <a:ext cx="7854712" cy="4983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87FA-B504-8860-077D-8E57C3CE92DD}"/>
              </a:ext>
            </a:extLst>
          </p:cNvPr>
          <p:cNvSpPr txBox="1"/>
          <p:nvPr/>
        </p:nvSpPr>
        <p:spPr>
          <a:xfrm>
            <a:off x="66467" y="1471844"/>
            <a:ext cx="43245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refined histogram removes the top 1% of properties (99th percentile) to eliminate distortion caused by extremely large homes:</a:t>
            </a:r>
          </a:p>
          <a:p>
            <a:endParaRPr lang="en-US" dirty="0"/>
          </a:p>
          <a:p>
            <a:r>
              <a:rPr lang="en-US" dirty="0"/>
              <a:t>Focuses on </a:t>
            </a:r>
            <a:r>
              <a:rPr lang="en-US" b="1" dirty="0"/>
              <a:t>common property sizes</a:t>
            </a:r>
            <a:r>
              <a:rPr lang="en-US" dirty="0"/>
              <a:t> without interference from outlier values.</a:t>
            </a:r>
          </a:p>
          <a:p>
            <a:endParaRPr lang="en-US" dirty="0"/>
          </a:p>
          <a:p>
            <a:r>
              <a:rPr lang="en-US" dirty="0"/>
              <a:t>Reveals a </a:t>
            </a:r>
            <a:r>
              <a:rPr lang="en-US" b="1" dirty="0"/>
              <a:t>concentrated distribution between 100 m² and 200 m²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peak of the distribution is around </a:t>
            </a:r>
            <a:r>
              <a:rPr lang="en-US" b="1" dirty="0"/>
              <a:t>100 m²</a:t>
            </a:r>
            <a:r>
              <a:rPr lang="en-US" dirty="0"/>
              <a:t>, indicating the most typical property size in the dataset.</a:t>
            </a:r>
          </a:p>
          <a:p>
            <a:endParaRPr lang="en-US" dirty="0"/>
          </a:p>
          <a:p>
            <a:r>
              <a:rPr lang="en-US" dirty="0"/>
              <a:t>Greatly improves readability and interpretability compared to the full-range version.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B774D-5A4C-FF0C-87AD-44012703D3EA}"/>
              </a:ext>
            </a:extLst>
          </p:cNvPr>
          <p:cNvSpPr txBox="1"/>
          <p:nvPr/>
        </p:nvSpPr>
        <p:spPr>
          <a:xfrm>
            <a:off x="2747128" y="227838"/>
            <a:ext cx="712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📊 Distribution of Surface Area — Without Outliers</a:t>
            </a:r>
          </a:p>
        </p:txBody>
      </p:sp>
    </p:spTree>
    <p:extLst>
      <p:ext uri="{BB962C8B-B14F-4D97-AF65-F5344CB8AC3E}">
        <p14:creationId xmlns:p14="http://schemas.microsoft.com/office/powerpoint/2010/main" val="3243162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4EB2C-D1C2-E526-B8A3-539F0343D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8FC59-39EE-4DD0-5DD7-099999D6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538"/>
            <a:ext cx="12192000" cy="4552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3BF67-E9BE-63F9-B6B9-064EF09844E4}"/>
              </a:ext>
            </a:extLst>
          </p:cNvPr>
          <p:cNvSpPr txBox="1"/>
          <p:nvPr/>
        </p:nvSpPr>
        <p:spPr>
          <a:xfrm>
            <a:off x="490194" y="588082"/>
            <a:ext cx="105580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interactive </a:t>
            </a:r>
            <a:r>
              <a:rPr lang="en-US" dirty="0" err="1"/>
              <a:t>Plotly</a:t>
            </a:r>
            <a:r>
              <a:rPr lang="en-US" dirty="0"/>
              <a:t> histogram shows the surface area distribution across different </a:t>
            </a:r>
            <a:r>
              <a:rPr lang="en-US" b="1" dirty="0"/>
              <a:t>property subtypes.</a:t>
            </a:r>
          </a:p>
          <a:p>
            <a:pPr>
              <a:buNone/>
            </a:pPr>
            <a:endParaRPr lang="en-US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clearly conclude that the majority of properties are houses and apartments.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Houses tend to lie between 100 &amp; 200m², skewing towards 200m²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Apartments follow the same trend, only skewing more towards 100m² and below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6F19C-862D-FA27-117E-8CC83B733421}"/>
              </a:ext>
            </a:extLst>
          </p:cNvPr>
          <p:cNvSpPr txBox="1"/>
          <p:nvPr/>
        </p:nvSpPr>
        <p:spPr>
          <a:xfrm>
            <a:off x="2858678" y="12641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🏘️ Property Surface Area by Subtype</a:t>
            </a:r>
          </a:p>
        </p:txBody>
      </p:sp>
    </p:spTree>
    <p:extLst>
      <p:ext uri="{BB962C8B-B14F-4D97-AF65-F5344CB8AC3E}">
        <p14:creationId xmlns:p14="http://schemas.microsoft.com/office/powerpoint/2010/main" val="8801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CC7E21B7-FDC7-01C9-628D-0B201177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"/>
            <a:ext cx="6624736" cy="857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EDFB-B397-ACB6-A160-CE18E6C07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89F14-264F-A92F-D565-28185E57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65" y="0"/>
            <a:ext cx="727533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38E250-7E07-3FB7-8F26-4EA9D1374451}"/>
              </a:ext>
            </a:extLst>
          </p:cNvPr>
          <p:cNvSpPr txBox="1"/>
          <p:nvPr/>
        </p:nvSpPr>
        <p:spPr>
          <a:xfrm>
            <a:off x="0" y="94268"/>
            <a:ext cx="1649691" cy="696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583B52B-E6DC-59CA-5E06-9F4E8A56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00" y="489734"/>
            <a:ext cx="4720765" cy="5878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All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feature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correlations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with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 per m² (0.58):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Bedroom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Count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(0.36):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Swimming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Pool (0.29):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Building </a:t>
            </a: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Condition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(0.22):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Habitable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Surface (0.16):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Slight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positive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link —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larger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surface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contributes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though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less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than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per m².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This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seemed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very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strange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and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counterintuitive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me,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i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decided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investigate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further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in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following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charts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Terrace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(0.09):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Lift (0.05):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Garden (0.05):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B15AE-996E-5FF6-8309-B4B9E70EA7CE}"/>
              </a:ext>
            </a:extLst>
          </p:cNvPr>
          <p:cNvSpPr txBox="1"/>
          <p:nvPr/>
        </p:nvSpPr>
        <p:spPr>
          <a:xfrm>
            <a:off x="560894" y="94268"/>
            <a:ext cx="6155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Corrolation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Heatmap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9B96C-9FE9-D38C-9802-A65EE87C9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F06C4-781C-F40C-A786-693EF487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5" y="0"/>
            <a:ext cx="7275335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B2BB122-6CAA-D136-E82B-C2F64F7FD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9" y="0"/>
            <a:ext cx="5071621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All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feature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correlations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with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(FILTERED data):</a:t>
            </a:r>
            <a:b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habitablesurface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0.58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price_per_m²: 0.51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bedroomcount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0.39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hasswimmingpool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0.27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building_condition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0.24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hasterrace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0.10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hasgarden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0.08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haslift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0.01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nl-BE" altLang="nl-BE" sz="1600" dirty="0">
              <a:latin typeface="+mn-lt"/>
              <a:cs typeface="Courier New" panose="02070309020205020404" pitchFamily="49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COMPARISON: Top 5 variables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ORIGINAL (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unfiltered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):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1. price_per_m2: 0.58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2.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bedroomcount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0.36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3.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hasswimmingpool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0.29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4.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building_condition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0.22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5.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habitablesurface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0.16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FILTERED: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habitablesurface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0.58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price_per_m²: 0.51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bedroomcount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0.39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hasswimmingpool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0.27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building_condition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0.24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60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70B8-FDA6-086E-8612-913050C0B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03EF0-CEA5-6351-C682-031F4E5C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36" y="469926"/>
            <a:ext cx="7278286" cy="62011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055235-0B05-97EB-90CE-AC7A3CCC6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92" y="1515077"/>
            <a:ext cx="3529781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B48470-2C1B-034A-22CD-9C970BC2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5" y="491861"/>
            <a:ext cx="506219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l-BE" altLang="nl-BE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Habitable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Surface (0.58)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Strongest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correlation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larger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living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spaces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consistently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property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Price per m² (0.51)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Indicates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unit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square meter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generally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aligns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expensive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listings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Bedroom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Count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(0.39)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bedrooms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usually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reflecting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added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functional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space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Has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Swimming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Pool (0.27)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Presence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 pool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tends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elevate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property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signaling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premium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amenities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Building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Condition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(0.24)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Better-maintained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properties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attract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though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effect is moderate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064A0-F931-63A8-97C0-1D7F0CA4D0A7}"/>
              </a:ext>
            </a:extLst>
          </p:cNvPr>
          <p:cNvSpPr txBox="1"/>
          <p:nvPr/>
        </p:nvSpPr>
        <p:spPr>
          <a:xfrm>
            <a:off x="191678" y="15415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nl-BE" altLang="nl-BE" sz="2400" b="1" dirty="0"/>
              <a:t>Top 5 Feature </a:t>
            </a:r>
            <a:r>
              <a:rPr lang="nl-BE" altLang="nl-BE" sz="2400" b="1" dirty="0" err="1"/>
              <a:t>Correlation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225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12255-3B8F-73BA-603C-27BD80C2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57" y="103727"/>
            <a:ext cx="8279876" cy="6664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45AD6-73FD-EAAF-2F2E-D4C43FD6A062}"/>
              </a:ext>
            </a:extLst>
          </p:cNvPr>
          <p:cNvSpPr txBox="1"/>
          <p:nvPr/>
        </p:nvSpPr>
        <p:spPr>
          <a:xfrm>
            <a:off x="0" y="838985"/>
            <a:ext cx="414875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Habitable Surface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Strongest visual trend: larger surfaces are closely linked to higher prices.</a:t>
            </a:r>
          </a:p>
          <a:p>
            <a:pPr lvl="1"/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Price per m²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Clear positive correlation, but with significant spread.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Bedroom Count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Moderate upward trend: more bedrooms often mean a higher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Has Swimming Pool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Properties with pools tend to fall on the higher end of the price scale.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Building Condition vs Price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      Slight positive slope: better condition      loosely associated with higher price.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3AC3D-3685-D959-CDDB-A7A942503B11}"/>
              </a:ext>
            </a:extLst>
          </p:cNvPr>
          <p:cNvSpPr txBox="1"/>
          <p:nvPr/>
        </p:nvSpPr>
        <p:spPr>
          <a:xfrm>
            <a:off x="0" y="325149"/>
            <a:ext cx="4235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📈 </a:t>
            </a:r>
            <a:r>
              <a:rPr lang="en-US" sz="2000" b="1" dirty="0"/>
              <a:t>Scatterplots of Top 5 Features</a:t>
            </a:r>
          </a:p>
        </p:txBody>
      </p:sp>
    </p:spTree>
    <p:extLst>
      <p:ext uri="{BB962C8B-B14F-4D97-AF65-F5344CB8AC3E}">
        <p14:creationId xmlns:p14="http://schemas.microsoft.com/office/powerpoint/2010/main" val="393281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5EC5-12D6-0C27-6997-38756252A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619FD-84A5-E656-53EE-DD7338182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19" y="0"/>
            <a:ext cx="778968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28B1F-7998-3A7A-8ED6-244EF4143675}"/>
              </a:ext>
            </a:extLst>
          </p:cNvPr>
          <p:cNvSpPr txBox="1"/>
          <p:nvPr/>
        </p:nvSpPr>
        <p:spPr>
          <a:xfrm>
            <a:off x="0" y="417370"/>
            <a:ext cx="462698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400" b="1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Price per m²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overall correlation, mostly under €1.5M.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Lower-priced homes show high variability in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High-end houses often have </a:t>
            </a:r>
            <a:r>
              <a:rPr lang="en-US" sz="1400" i="1" dirty="0"/>
              <a:t>lower</a:t>
            </a:r>
            <a:r>
              <a:rPr lang="en-US" sz="1400" dirty="0"/>
              <a:t> price per m² — inverse trend at the top.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Notable outliers: some low-priced homes with exceptionally high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Bedroom Count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Prices increase with bedroom count, up to 5 bedrooms.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Has Swimming Pool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Houses with pools generally cost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Building Condition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Slight upward pricing trend with improved condition</a:t>
            </a:r>
          </a:p>
          <a:p>
            <a:pPr lvl="1"/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Habitable Surface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positive relationship: larger homes = higher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houses cluster between 0–400 m²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High-price homes over 400 m² are fewer but clearly upward-trending.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Some smaller homes still command premium prices — indicating hidden value factors.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BD96E-6F5D-580A-84FE-4A4FD7E6EBE7}"/>
              </a:ext>
            </a:extLst>
          </p:cNvPr>
          <p:cNvSpPr txBox="1"/>
          <p:nvPr/>
        </p:nvSpPr>
        <p:spPr>
          <a:xfrm>
            <a:off x="110763" y="-32417"/>
            <a:ext cx="4405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dirty="0"/>
              <a:t>🏠</a:t>
            </a:r>
            <a:r>
              <a:rPr lang="en-US" sz="2400" b="1" dirty="0"/>
              <a:t>Houses Only</a:t>
            </a:r>
          </a:p>
        </p:txBody>
      </p:sp>
    </p:spTree>
    <p:extLst>
      <p:ext uri="{BB962C8B-B14F-4D97-AF65-F5344CB8AC3E}">
        <p14:creationId xmlns:p14="http://schemas.microsoft.com/office/powerpoint/2010/main" val="410959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B8625-82B0-972E-3544-B4BDB4394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A71A4-411C-CE3E-E777-30D7EE567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0"/>
            <a:ext cx="75822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CB1B1-188E-E6A2-D66E-D55367E9E866}"/>
              </a:ext>
            </a:extLst>
          </p:cNvPr>
          <p:cNvSpPr txBox="1"/>
          <p:nvPr/>
        </p:nvSpPr>
        <p:spPr>
          <a:xfrm>
            <a:off x="0" y="502275"/>
            <a:ext cx="460813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Price per m²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correlation: higher unit prices usually mean more expensive apartments.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Majority cluster at lower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Outliers suggest ultra-pricey apartments with extremely high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Price spread broadens as price per m² increases.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Bedroom Count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consistent trend — even 2–4 bedroom apartments vary widely in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Swimming Pool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Apartments with pools generally command higher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Building Condition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Weak correlation — prices are highly dispersed across all condition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Habitable Surface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trend: more space = higher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Most apartments are compact, with a few high-priced, larger units.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variability as surface area increases — large doesn’t always mean expensive.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B7580-0CCE-7D5A-73CE-B3AAAD08A61B}"/>
              </a:ext>
            </a:extLst>
          </p:cNvPr>
          <p:cNvSpPr txBox="1"/>
          <p:nvPr/>
        </p:nvSpPr>
        <p:spPr>
          <a:xfrm>
            <a:off x="-98982" y="0"/>
            <a:ext cx="5132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🏢Apartments Only</a:t>
            </a:r>
          </a:p>
        </p:txBody>
      </p:sp>
    </p:spTree>
    <p:extLst>
      <p:ext uri="{BB962C8B-B14F-4D97-AF65-F5344CB8AC3E}">
        <p14:creationId xmlns:p14="http://schemas.microsoft.com/office/powerpoint/2010/main" val="4028081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07" y="588287"/>
            <a:ext cx="11690544" cy="499355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46067">
              <a:spcBef>
                <a:spcPts val="121"/>
              </a:spcBef>
            </a:pPr>
            <a:r>
              <a:rPr dirty="0"/>
              <a:t>Distribution</a:t>
            </a:r>
            <a:r>
              <a:rPr spc="-36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(medium)</a:t>
            </a:r>
            <a:r>
              <a:rPr spc="-30" dirty="0"/>
              <a:t> </a:t>
            </a:r>
            <a:r>
              <a:rPr dirty="0"/>
              <a:t>prices</a:t>
            </a:r>
            <a:r>
              <a:rPr spc="-30" dirty="0"/>
              <a:t> </a:t>
            </a:r>
            <a:r>
              <a:rPr dirty="0"/>
              <a:t>per</a:t>
            </a:r>
            <a:r>
              <a:rPr spc="-30" dirty="0"/>
              <a:t> </a:t>
            </a:r>
            <a:r>
              <a:rPr dirty="0"/>
              <a:t>m</a:t>
            </a:r>
            <a:r>
              <a:rPr sz="2720" baseline="33333" dirty="0"/>
              <a:t>2</a:t>
            </a:r>
            <a:r>
              <a:rPr sz="2720" spc="480" baseline="33333" dirty="0"/>
              <a:t> </a:t>
            </a:r>
            <a:r>
              <a:rPr dirty="0"/>
              <a:t>per</a:t>
            </a:r>
            <a:r>
              <a:rPr spc="-30" dirty="0"/>
              <a:t> </a:t>
            </a:r>
            <a:r>
              <a:rPr spc="-12" dirty="0"/>
              <a:t>municipality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7395" y="2433965"/>
            <a:ext cx="1226878" cy="387594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 defTabSz="1105601">
              <a:spcBef>
                <a:spcPts val="121"/>
              </a:spcBef>
            </a:pPr>
            <a:r>
              <a:rPr sz="2418" kern="0" spc="-12" dirty="0">
                <a:solidFill>
                  <a:srgbClr val="3364A3"/>
                </a:solidFill>
                <a:latin typeface="Arial"/>
                <a:cs typeface="Arial"/>
              </a:rPr>
              <a:t>Flanders</a:t>
            </a:r>
            <a:endParaRPr sz="241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396" y="4489284"/>
            <a:ext cx="1198471" cy="387594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 defTabSz="1105601">
              <a:spcBef>
                <a:spcPts val="121"/>
              </a:spcBef>
            </a:pPr>
            <a:r>
              <a:rPr sz="2418" kern="0" spc="-12" dirty="0">
                <a:solidFill>
                  <a:srgbClr val="E7A101"/>
                </a:solidFill>
                <a:latin typeface="Arial"/>
                <a:cs typeface="Arial"/>
              </a:rPr>
              <a:t>Wallonia</a:t>
            </a:r>
            <a:endParaRPr sz="241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0013" y="2177165"/>
            <a:ext cx="1275246" cy="658967"/>
          </a:xfrm>
          <a:prstGeom prst="rect">
            <a:avLst/>
          </a:prstGeom>
        </p:spPr>
        <p:txBody>
          <a:bodyPr vert="horz" wrap="square" lIns="0" tIns="42994" rIns="0" bIns="0" rtlCol="0">
            <a:spAutoFit/>
          </a:bodyPr>
          <a:lstStyle/>
          <a:p>
            <a:pPr marL="15356" marR="6142" defTabSz="1105601">
              <a:lnSpc>
                <a:spcPts val="2442"/>
              </a:lnSpc>
              <a:spcBef>
                <a:spcPts val="339"/>
              </a:spcBef>
            </a:pPr>
            <a:r>
              <a:rPr sz="2176" kern="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r>
              <a:rPr sz="2176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76" kern="0" spc="-24" dirty="0">
                <a:solidFill>
                  <a:sysClr val="windowText" lastClr="000000"/>
                </a:solidFill>
                <a:latin typeface="Arial"/>
                <a:cs typeface="Arial"/>
              </a:rPr>
              <a:t>most </a:t>
            </a:r>
            <a:r>
              <a:rPr sz="2176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expensive</a:t>
            </a:r>
            <a:endParaRPr sz="217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0443" y="4745670"/>
            <a:ext cx="1536284" cy="350340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 defTabSz="1105601">
              <a:spcBef>
                <a:spcPts val="121"/>
              </a:spcBef>
            </a:pPr>
            <a:r>
              <a:rPr sz="2176" kern="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r>
              <a:rPr sz="2176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 cheapest</a:t>
            </a:r>
            <a:endParaRPr sz="217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28817" y="2315274"/>
            <a:ext cx="624955" cy="2677941"/>
            <a:chOff x="3663001" y="1914131"/>
            <a:chExt cx="516890" cy="22148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399" y="1931767"/>
              <a:ext cx="457200" cy="45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95395" y="1923131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0"/>
                  </a:moveTo>
                  <a:lnTo>
                    <a:pt x="475208" y="0"/>
                  </a:lnTo>
                  <a:lnTo>
                    <a:pt x="475208" y="475195"/>
                  </a:lnTo>
                  <a:lnTo>
                    <a:pt x="0" y="475195"/>
                  </a:lnTo>
                  <a:lnTo>
                    <a:pt x="0" y="0"/>
                  </a:lnTo>
                  <a:close/>
                </a:path>
              </a:pathLst>
            </a:custGeom>
            <a:ln w="17999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pPr defTabSz="1105601"/>
              <a:endParaRPr sz="2176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1006" y="3644286"/>
              <a:ext cx="457200" cy="4662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72001" y="3635650"/>
              <a:ext cx="475615" cy="484505"/>
            </a:xfrm>
            <a:custGeom>
              <a:avLst/>
              <a:gdLst/>
              <a:ahLst/>
              <a:cxnLst/>
              <a:rect l="l" t="t" r="r" b="b"/>
              <a:pathLst>
                <a:path w="475614" h="484504">
                  <a:moveTo>
                    <a:pt x="0" y="0"/>
                  </a:moveTo>
                  <a:lnTo>
                    <a:pt x="475195" y="0"/>
                  </a:lnTo>
                  <a:lnTo>
                    <a:pt x="475195" y="484200"/>
                  </a:lnTo>
                  <a:lnTo>
                    <a:pt x="0" y="484200"/>
                  </a:lnTo>
                  <a:lnTo>
                    <a:pt x="0" y="0"/>
                  </a:lnTo>
                  <a:close/>
                </a:path>
              </a:pathLst>
            </a:custGeom>
            <a:ln w="17999">
              <a:solidFill>
                <a:srgbClr val="E7A101"/>
              </a:solidFill>
            </a:ln>
          </p:spPr>
          <p:txBody>
            <a:bodyPr wrap="square" lIns="0" tIns="0" rIns="0" bIns="0" rtlCol="0"/>
            <a:lstStyle/>
            <a:p>
              <a:pPr defTabSz="1105601"/>
              <a:endParaRPr sz="2176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35536" y="588287"/>
            <a:ext cx="11703651" cy="499355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>
              <a:spcBef>
                <a:spcPts val="121"/>
              </a:spcBef>
            </a:pPr>
            <a:r>
              <a:rPr spc="-97" dirty="0"/>
              <a:t>Top</a:t>
            </a:r>
            <a:r>
              <a:rPr spc="-103" dirty="0"/>
              <a:t> </a:t>
            </a:r>
            <a:r>
              <a:rPr dirty="0"/>
              <a:t>10</a:t>
            </a:r>
            <a:r>
              <a:rPr spc="-97" dirty="0"/>
              <a:t> </a:t>
            </a:r>
            <a:r>
              <a:rPr dirty="0"/>
              <a:t>most</a:t>
            </a:r>
            <a:r>
              <a:rPr spc="-97" dirty="0"/>
              <a:t> </a:t>
            </a:r>
            <a:r>
              <a:rPr dirty="0"/>
              <a:t>expensive</a:t>
            </a:r>
            <a:r>
              <a:rPr spc="-97" dirty="0"/>
              <a:t> </a:t>
            </a:r>
            <a:r>
              <a:rPr dirty="0"/>
              <a:t>and</a:t>
            </a:r>
            <a:r>
              <a:rPr spc="-97" dirty="0"/>
              <a:t> </a:t>
            </a:r>
            <a:r>
              <a:rPr dirty="0"/>
              <a:t>10</a:t>
            </a:r>
            <a:r>
              <a:rPr spc="-97" dirty="0"/>
              <a:t> </a:t>
            </a:r>
            <a:r>
              <a:rPr dirty="0"/>
              <a:t>cheapest</a:t>
            </a:r>
            <a:r>
              <a:rPr spc="-97" dirty="0"/>
              <a:t> </a:t>
            </a:r>
            <a:r>
              <a:rPr spc="-12" dirty="0"/>
              <a:t>municipalities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2624" y="1203478"/>
            <a:ext cx="7098692" cy="387594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 defTabSz="1105601">
              <a:spcBef>
                <a:spcPts val="121"/>
              </a:spcBef>
              <a:tabLst>
                <a:tab pos="5915733" algn="l"/>
              </a:tabLst>
            </a:pPr>
            <a:r>
              <a:rPr sz="2418" kern="0" spc="-12" dirty="0">
                <a:solidFill>
                  <a:srgbClr val="3364A3"/>
                </a:solidFill>
                <a:latin typeface="Arial"/>
                <a:cs typeface="Arial"/>
              </a:rPr>
              <a:t>Flanders</a:t>
            </a:r>
            <a:r>
              <a:rPr sz="2418" kern="0" dirty="0">
                <a:solidFill>
                  <a:srgbClr val="3364A3"/>
                </a:solidFill>
                <a:latin typeface="Arial"/>
                <a:cs typeface="Arial"/>
              </a:rPr>
              <a:t>	</a:t>
            </a:r>
            <a:r>
              <a:rPr sz="2418" kern="0" spc="-12" dirty="0">
                <a:solidFill>
                  <a:srgbClr val="E7A101"/>
                </a:solidFill>
                <a:latin typeface="Arial"/>
                <a:cs typeface="Arial"/>
              </a:rPr>
              <a:t>Wallonia</a:t>
            </a:r>
            <a:endParaRPr sz="241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853" y="323382"/>
            <a:ext cx="6064522" cy="1192505"/>
          </a:xfrm>
          <a:prstGeom prst="rect">
            <a:avLst/>
          </a:prstGeom>
        </p:spPr>
        <p:txBody>
          <a:bodyPr vert="horz" wrap="square" lIns="0" tIns="50672" rIns="0" bIns="0" rtlCol="0">
            <a:spAutoFit/>
          </a:bodyPr>
          <a:lstStyle/>
          <a:p>
            <a:pPr marL="15356" marR="6142" defTabSz="1105601">
              <a:lnSpc>
                <a:spcPts val="2974"/>
              </a:lnSpc>
              <a:spcBef>
                <a:spcPts val="399"/>
              </a:spcBef>
            </a:pPr>
            <a:r>
              <a:rPr sz="2660" kern="0" spc="-97" dirty="0">
                <a:solidFill>
                  <a:sysClr val="windowText" lastClr="000000"/>
                </a:solidFill>
                <a:latin typeface="Arial"/>
                <a:cs typeface="Arial"/>
              </a:rPr>
              <a:t>Top</a:t>
            </a:r>
            <a:r>
              <a:rPr sz="266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r>
              <a:rPr sz="266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most</a:t>
            </a:r>
            <a:r>
              <a:rPr sz="2660" kern="0" spc="-6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expensive</a:t>
            </a:r>
            <a:r>
              <a:rPr sz="2660" kern="0" spc="-6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660" kern="0" spc="-6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r>
              <a:rPr sz="2660" kern="0" spc="-6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cheapest municipalities</a:t>
            </a:r>
            <a:endParaRPr sz="266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356" defTabSz="1105601">
              <a:lnSpc>
                <a:spcPts val="2914"/>
              </a:lnSpc>
            </a:pP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66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660" kern="0" spc="-4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whole</a:t>
            </a:r>
            <a:r>
              <a:rPr sz="2660"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660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spc="-12" dirty="0">
                <a:solidFill>
                  <a:srgbClr val="3EAE45"/>
                </a:solidFill>
                <a:latin typeface="Arial"/>
                <a:cs typeface="Arial"/>
              </a:rPr>
              <a:t>Belgium</a:t>
            </a:r>
            <a:endParaRPr sz="266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98022" y="997725"/>
            <a:ext cx="651827" cy="651827"/>
            <a:chOff x="3389405" y="824408"/>
            <a:chExt cx="539115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165" y="915196"/>
              <a:ext cx="414528" cy="3657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8405" y="833408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4">
                  <a:moveTo>
                    <a:pt x="0" y="0"/>
                  </a:moveTo>
                  <a:lnTo>
                    <a:pt x="520915" y="0"/>
                  </a:lnTo>
                  <a:lnTo>
                    <a:pt x="520915" y="520915"/>
                  </a:lnTo>
                  <a:lnTo>
                    <a:pt x="0" y="520915"/>
                  </a:lnTo>
                  <a:lnTo>
                    <a:pt x="0" y="0"/>
                  </a:lnTo>
                  <a:close/>
                </a:path>
              </a:pathLst>
            </a:custGeom>
            <a:ln w="17999">
              <a:solidFill>
                <a:srgbClr val="3EAE45"/>
              </a:solidFill>
            </a:ln>
          </p:spPr>
          <p:txBody>
            <a:bodyPr wrap="square" lIns="0" tIns="0" rIns="0" bIns="0" rtlCol="0"/>
            <a:lstStyle/>
            <a:p>
              <a:pPr defTabSz="1105601"/>
              <a:endParaRPr sz="2176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D028C-8145-F0FF-B657-B0DCCF0F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39" y="548680"/>
            <a:ext cx="5744523" cy="49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179F6-C7C9-7D74-E853-8190A83F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32" y="0"/>
            <a:ext cx="9124736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75973-6BC6-F649-3A36-727C454E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99" y="0"/>
            <a:ext cx="9707002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17A484-B126-CE51-1C2C-D02104B7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6" y="0"/>
            <a:ext cx="9353707" cy="3768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19A8D-60DA-A7AF-F3CA-1B8BC391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84" y="3271739"/>
            <a:ext cx="9616930" cy="35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8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C23A1-3C7A-AD10-A432-5A73FEAC0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15" y="0"/>
            <a:ext cx="9154969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478A65-8B41-27F7-BBF9-54D305C2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332657"/>
            <a:ext cx="6481437" cy="48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0299DA8C-1364-4A03-CC17-8ED50168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-3555776"/>
            <a:ext cx="8208912" cy="1062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Microsoft Office PowerPoint</Application>
  <PresentationFormat>Widescreen</PresentationFormat>
  <Paragraphs>174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Office Theme</vt:lpstr>
      <vt:lpstr>1_Office Theme</vt:lpstr>
      <vt:lpstr>🏠 IMMO ELIZA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(medium) prices per m2 per municipality</vt:lpstr>
      <vt:lpstr>Top 10 most expensive and 10 cheapest municipalities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Dif</dc:creator>
  <cp:lastModifiedBy>Kenny Dif</cp:lastModifiedBy>
  <cp:revision>4</cp:revision>
  <dcterms:created xsi:type="dcterms:W3CDTF">2025-06-25T14:51:07Z</dcterms:created>
  <dcterms:modified xsi:type="dcterms:W3CDTF">2025-06-26T08:45:28Z</dcterms:modified>
</cp:coreProperties>
</file>