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25"/>
  </p:notesMasterIdLst>
  <p:sldIdLst>
    <p:sldId id="256" r:id="rId5"/>
    <p:sldId id="258" r:id="rId6"/>
    <p:sldId id="259" r:id="rId7"/>
    <p:sldId id="260" r:id="rId8"/>
    <p:sldId id="303" r:id="rId9"/>
    <p:sldId id="306" r:id="rId10"/>
    <p:sldId id="305" r:id="rId11"/>
    <p:sldId id="307" r:id="rId12"/>
    <p:sldId id="274" r:id="rId13"/>
    <p:sldId id="308" r:id="rId14"/>
    <p:sldId id="314" r:id="rId15"/>
    <p:sldId id="313" r:id="rId16"/>
    <p:sldId id="316" r:id="rId17"/>
    <p:sldId id="309" r:id="rId18"/>
    <p:sldId id="315" r:id="rId19"/>
    <p:sldId id="310" r:id="rId20"/>
    <p:sldId id="312" r:id="rId21"/>
    <p:sldId id="311" r:id="rId22"/>
    <p:sldId id="261" r:id="rId23"/>
    <p:sldId id="282" r:id="rId24"/>
  </p:sldIdLst>
  <p:sldSz cx="9144000" cy="5143500" type="screen16x9"/>
  <p:notesSz cx="6858000" cy="9144000"/>
  <p:embeddedFontLst>
    <p:embeddedFont>
      <p:font typeface="Bebas Neue" panose="020B0604020202020204" charset="0"/>
      <p:regular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973F7-B23E-4359-9D53-A4E7B7231497}">
  <a:tblStyle styleId="{450973F7-B23E-4359-9D53-A4E7B72314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 snapToGrid="0">
      <p:cViewPr varScale="1">
        <p:scale>
          <a:sx n="115" d="100"/>
          <a:sy n="115" d="100"/>
        </p:scale>
        <p:origin x="606" y="9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60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45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86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92b9ca3f2f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92b9ca3f2f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92b9ca3f2f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92b9ca3f2f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0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92b9ca3f2f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92b9ca3f2f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33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12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397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7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AdVzz1hKY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Satisfiability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434412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Reporters: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Kaye P. </a:t>
            </a:r>
            <a:r>
              <a:rPr lang="en" sz="1600" dirty="0" err="1">
                <a:solidFill>
                  <a:schemeClr val="dk1"/>
                </a:solidFill>
              </a:rPr>
              <a:t>Engbino</a:t>
            </a:r>
            <a:endParaRPr lang="en"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S</a:t>
            </a:r>
            <a:r>
              <a:rPr lang="en-GB" sz="1600" dirty="0">
                <a:solidFill>
                  <a:schemeClr val="dk1"/>
                </a:solidFill>
              </a:rPr>
              <a:t>h</a:t>
            </a:r>
            <a:r>
              <a:rPr lang="en" sz="1600" dirty="0" err="1">
                <a:solidFill>
                  <a:schemeClr val="dk1"/>
                </a:solidFill>
              </a:rPr>
              <a:t>anesha</a:t>
            </a:r>
            <a:r>
              <a:rPr lang="en" sz="1600" dirty="0">
                <a:solidFill>
                  <a:schemeClr val="dk1"/>
                </a:solidFill>
              </a:rPr>
              <a:t> C. Cuevas</a:t>
            </a: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41"/>
          <p:cNvSpPr txBox="1">
            <a:spLocks noGrp="1"/>
          </p:cNvSpPr>
          <p:nvPr>
            <p:ph type="title"/>
          </p:nvPr>
        </p:nvSpPr>
        <p:spPr>
          <a:xfrm>
            <a:off x="2034450" y="1977900"/>
            <a:ext cx="5075100" cy="118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03] </a:t>
            </a:r>
            <a:br>
              <a:rPr lang="en-GB" sz="5400" dirty="0"/>
            </a:br>
            <a:r>
              <a:rPr lang="en-GB" sz="5400" dirty="0"/>
              <a:t>A</a:t>
            </a:r>
            <a:r>
              <a:rPr lang="en" sz="5400" dirty="0" err="1"/>
              <a:t>ctual</a:t>
            </a:r>
            <a:r>
              <a:rPr lang="en" sz="5400" dirty="0"/>
              <a:t> algorithm illustration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69465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19AF1D-D6C3-EF4E-9CA0-F24E4CC043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41" y="220972"/>
            <a:ext cx="3324342" cy="470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1E00-A13B-2D41-B108-47ADBFFA25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1941" y="1133475"/>
            <a:ext cx="4467225" cy="2876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BD0627-8843-4201-906C-E8F0EF6D3376}"/>
              </a:ext>
            </a:extLst>
          </p:cNvPr>
          <p:cNvSpPr/>
          <p:nvPr/>
        </p:nvSpPr>
        <p:spPr>
          <a:xfrm>
            <a:off x="706582" y="714895"/>
            <a:ext cx="1130531" cy="116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C0B4E-4A53-4475-B0BB-93938D39EE97}"/>
              </a:ext>
            </a:extLst>
          </p:cNvPr>
          <p:cNvSpPr/>
          <p:nvPr/>
        </p:nvSpPr>
        <p:spPr>
          <a:xfrm>
            <a:off x="775854" y="1111480"/>
            <a:ext cx="1385455" cy="354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CAC10-8694-4E2A-B87D-5F75B8039F02}"/>
              </a:ext>
            </a:extLst>
          </p:cNvPr>
          <p:cNvSpPr/>
          <p:nvPr/>
        </p:nvSpPr>
        <p:spPr>
          <a:xfrm>
            <a:off x="800792" y="1746190"/>
            <a:ext cx="1809404" cy="354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50042-3489-42D5-96AB-EF4B852B44F4}"/>
              </a:ext>
            </a:extLst>
          </p:cNvPr>
          <p:cNvSpPr/>
          <p:nvPr/>
        </p:nvSpPr>
        <p:spPr>
          <a:xfrm>
            <a:off x="775854" y="2693324"/>
            <a:ext cx="1294015" cy="232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EAF971-5FF7-411A-A611-89688154054C}"/>
              </a:ext>
            </a:extLst>
          </p:cNvPr>
          <p:cNvSpPr/>
          <p:nvPr/>
        </p:nvSpPr>
        <p:spPr>
          <a:xfrm>
            <a:off x="775853" y="3212002"/>
            <a:ext cx="3031375" cy="1592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A5FF40-25D5-6E44-A93A-7201A875BA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458" y="261319"/>
            <a:ext cx="3759033" cy="44550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DD7F6-1B5F-E842-9F76-19F79A6CF4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8511" y="261319"/>
            <a:ext cx="3590222" cy="44550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CDD045-3293-45F0-B0ED-76900B0D9351}"/>
              </a:ext>
            </a:extLst>
          </p:cNvPr>
          <p:cNvSpPr/>
          <p:nvPr/>
        </p:nvSpPr>
        <p:spPr>
          <a:xfrm>
            <a:off x="4918511" y="2134346"/>
            <a:ext cx="3590222" cy="1839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19AF1D-D6C3-EF4E-9CA0-F24E4CC043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41" y="220972"/>
            <a:ext cx="3324342" cy="470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1E00-A13B-2D41-B108-47ADBFFA25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1941" y="1133475"/>
            <a:ext cx="4467225" cy="2876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BD0627-8843-4201-906C-E8F0EF6D3376}"/>
              </a:ext>
            </a:extLst>
          </p:cNvPr>
          <p:cNvSpPr/>
          <p:nvPr/>
        </p:nvSpPr>
        <p:spPr>
          <a:xfrm>
            <a:off x="775854" y="2693324"/>
            <a:ext cx="1294015" cy="232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CAC10-8694-4E2A-B87D-5F75B8039F02}"/>
              </a:ext>
            </a:extLst>
          </p:cNvPr>
          <p:cNvSpPr/>
          <p:nvPr/>
        </p:nvSpPr>
        <p:spPr>
          <a:xfrm>
            <a:off x="775853" y="3212002"/>
            <a:ext cx="3031375" cy="1592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41"/>
          <p:cNvSpPr txBox="1">
            <a:spLocks noGrp="1"/>
          </p:cNvSpPr>
          <p:nvPr>
            <p:ph type="title"/>
          </p:nvPr>
        </p:nvSpPr>
        <p:spPr>
          <a:xfrm>
            <a:off x="2034450" y="1977900"/>
            <a:ext cx="5075100" cy="118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04] </a:t>
            </a:r>
            <a:br>
              <a:rPr lang="en-GB" sz="5400" dirty="0"/>
            </a:br>
            <a:r>
              <a:rPr lang="en" sz="5400" dirty="0"/>
              <a:t>algorithm-Design technique used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15823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6634-303D-6748-BEBA-4DCF86B8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4" y="2255250"/>
            <a:ext cx="3509700" cy="633000"/>
          </a:xfrm>
        </p:spPr>
        <p:txBody>
          <a:bodyPr/>
          <a:lstStyle/>
          <a:p>
            <a:pPr algn="ctr"/>
            <a:r>
              <a:rPr lang="en-US" dirty="0" err="1"/>
              <a:t>Kosaraju’s</a:t>
            </a:r>
            <a:r>
              <a:rPr lang="en-US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34C0A-82DE-294D-AA36-AD750979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9" y="1876950"/>
            <a:ext cx="4408371" cy="138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designed to find the strongly connected components of a directed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05] running time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dirty="0"/>
              <a:t>How long will it take to be executed?</a:t>
            </a:r>
            <a:endParaRPr dirty="0"/>
          </a:p>
        </p:txBody>
      </p:sp>
      <p:grpSp>
        <p:nvGrpSpPr>
          <p:cNvPr id="23" name="Google Shape;12085;p64">
            <a:extLst>
              <a:ext uri="{FF2B5EF4-FFF2-40B4-BE49-F238E27FC236}">
                <a16:creationId xmlns:a16="http://schemas.microsoft.com/office/drawing/2014/main" id="{4C46C351-C3FE-2A42-B579-99655655F804}"/>
              </a:ext>
            </a:extLst>
          </p:cNvPr>
          <p:cNvGrpSpPr/>
          <p:nvPr/>
        </p:nvGrpSpPr>
        <p:grpSpPr>
          <a:xfrm>
            <a:off x="1760355" y="2187300"/>
            <a:ext cx="1290854" cy="1253711"/>
            <a:chOff x="1777925" y="1953700"/>
            <a:chExt cx="294600" cy="296950"/>
          </a:xfrm>
          <a:solidFill>
            <a:schemeClr val="tx1">
              <a:lumMod val="95000"/>
            </a:schemeClr>
          </a:solidFill>
        </p:grpSpPr>
        <p:sp>
          <p:nvSpPr>
            <p:cNvPr id="24" name="Google Shape;12086;p64">
              <a:extLst>
                <a:ext uri="{FF2B5EF4-FFF2-40B4-BE49-F238E27FC236}">
                  <a16:creationId xmlns:a16="http://schemas.microsoft.com/office/drawing/2014/main" id="{379F8F85-E192-9540-878A-F3C7F92F731C}"/>
                </a:ext>
              </a:extLst>
            </p:cNvPr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85000"/>
                  </a:schemeClr>
                </a:solidFill>
              </a:endParaRPr>
            </a:p>
          </p:txBody>
        </p:sp>
        <p:sp>
          <p:nvSpPr>
            <p:cNvPr id="25" name="Google Shape;12087;p64">
              <a:extLst>
                <a:ext uri="{FF2B5EF4-FFF2-40B4-BE49-F238E27FC236}">
                  <a16:creationId xmlns:a16="http://schemas.microsoft.com/office/drawing/2014/main" id="{5CCCEE1B-5A9C-1B45-8847-FC46968CD05F}"/>
                </a:ext>
              </a:extLst>
            </p:cNvPr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85000"/>
                  </a:schemeClr>
                </a:solidFill>
              </a:endParaRPr>
            </a:p>
          </p:txBody>
        </p:sp>
        <p:sp>
          <p:nvSpPr>
            <p:cNvPr id="26" name="Google Shape;12088;p64">
              <a:extLst>
                <a:ext uri="{FF2B5EF4-FFF2-40B4-BE49-F238E27FC236}">
                  <a16:creationId xmlns:a16="http://schemas.microsoft.com/office/drawing/2014/main" id="{1BD69451-AAE9-5E40-8A12-9E3CE71BBCE0}"/>
                </a:ext>
              </a:extLst>
            </p:cNvPr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85000"/>
                  </a:schemeClr>
                </a:solidFill>
              </a:endParaRPr>
            </a:p>
          </p:txBody>
        </p:sp>
        <p:sp>
          <p:nvSpPr>
            <p:cNvPr id="27" name="Google Shape;12089;p64">
              <a:extLst>
                <a:ext uri="{FF2B5EF4-FFF2-40B4-BE49-F238E27FC236}">
                  <a16:creationId xmlns:a16="http://schemas.microsoft.com/office/drawing/2014/main" id="{A401C755-EDCF-8943-A89C-BF115C2EAA20}"/>
                </a:ext>
              </a:extLst>
            </p:cNvPr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01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6634-303D-6748-BEBA-4DCF86B8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4" y="2255250"/>
            <a:ext cx="3509700" cy="633000"/>
          </a:xfrm>
        </p:spPr>
        <p:txBody>
          <a:bodyPr/>
          <a:lstStyle/>
          <a:p>
            <a:pPr algn="ctr"/>
            <a:r>
              <a:rPr lang="en-US" dirty="0"/>
              <a:t>Running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34C0A-82DE-294D-AA36-AD750979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9" y="1876950"/>
            <a:ext cx="4408371" cy="138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is no known algorithm that efficiently solves each </a:t>
            </a:r>
            <a:r>
              <a:rPr lang="en-GB" b="1" dirty="0"/>
              <a:t>SAT problem</a:t>
            </a:r>
            <a:r>
              <a:rPr lang="en-GB" dirty="0"/>
              <a:t>, and it is generally believed that no such algorithm exists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But using the </a:t>
            </a:r>
            <a:r>
              <a:rPr lang="en-GB" dirty="0" err="1"/>
              <a:t>Kosaraju’s</a:t>
            </a:r>
            <a:r>
              <a:rPr lang="en-GB" dirty="0"/>
              <a:t> Algorithm:</a:t>
            </a:r>
          </a:p>
          <a:p>
            <a:pPr marL="127000" indent="0"/>
            <a:r>
              <a:rPr lang="en-GB" dirty="0"/>
              <a:t>	O(N+E)</a:t>
            </a:r>
          </a:p>
          <a:p>
            <a:pPr marL="127000" indent="0"/>
            <a:r>
              <a:rPr lang="en-GB" dirty="0"/>
              <a:t>       Space Requirement:</a:t>
            </a:r>
          </a:p>
          <a:p>
            <a:pPr marL="127000" indent="0"/>
            <a:r>
              <a:rPr lang="en-GB" dirty="0"/>
              <a:t>	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8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06] applications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dirty="0"/>
              <a:t>How is this concept used?</a:t>
            </a:r>
            <a:endParaRPr dirty="0"/>
          </a:p>
        </p:txBody>
      </p:sp>
      <p:grpSp>
        <p:nvGrpSpPr>
          <p:cNvPr id="9" name="Google Shape;13288;p68">
            <a:extLst>
              <a:ext uri="{FF2B5EF4-FFF2-40B4-BE49-F238E27FC236}">
                <a16:creationId xmlns:a16="http://schemas.microsoft.com/office/drawing/2014/main" id="{3FDE5618-D87D-9549-82AE-07B46FDA0BE4}"/>
              </a:ext>
            </a:extLst>
          </p:cNvPr>
          <p:cNvGrpSpPr/>
          <p:nvPr/>
        </p:nvGrpSpPr>
        <p:grpSpPr>
          <a:xfrm>
            <a:off x="1876926" y="2278613"/>
            <a:ext cx="1070458" cy="1099854"/>
            <a:chOff x="-1700225" y="2768875"/>
            <a:chExt cx="291450" cy="292225"/>
          </a:xfrm>
          <a:solidFill>
            <a:schemeClr val="tx1">
              <a:lumMod val="95000"/>
            </a:schemeClr>
          </a:solidFill>
        </p:grpSpPr>
        <p:sp>
          <p:nvSpPr>
            <p:cNvPr id="10" name="Google Shape;13289;p68">
              <a:extLst>
                <a:ext uri="{FF2B5EF4-FFF2-40B4-BE49-F238E27FC236}">
                  <a16:creationId xmlns:a16="http://schemas.microsoft.com/office/drawing/2014/main" id="{8E255EF8-7282-9F41-AB52-3BDA99E01F3D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90;p68">
              <a:extLst>
                <a:ext uri="{FF2B5EF4-FFF2-40B4-BE49-F238E27FC236}">
                  <a16:creationId xmlns:a16="http://schemas.microsoft.com/office/drawing/2014/main" id="{4C840022-B27C-984B-9ABD-B0643259569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91;p68">
              <a:extLst>
                <a:ext uri="{FF2B5EF4-FFF2-40B4-BE49-F238E27FC236}">
                  <a16:creationId xmlns:a16="http://schemas.microsoft.com/office/drawing/2014/main" id="{4CB1C5E7-D174-B64F-A2BD-5F4C24938BBC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92;p68">
              <a:extLst>
                <a:ext uri="{FF2B5EF4-FFF2-40B4-BE49-F238E27FC236}">
                  <a16:creationId xmlns:a16="http://schemas.microsoft.com/office/drawing/2014/main" id="{65CEE314-2C40-0D4D-A4C3-A5F3E9EC418E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93;p68">
              <a:extLst>
                <a:ext uri="{FF2B5EF4-FFF2-40B4-BE49-F238E27FC236}">
                  <a16:creationId xmlns:a16="http://schemas.microsoft.com/office/drawing/2014/main" id="{BA17E9AE-B7F7-4C42-9C6F-49E9A994940C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94;p68">
              <a:extLst>
                <a:ext uri="{FF2B5EF4-FFF2-40B4-BE49-F238E27FC236}">
                  <a16:creationId xmlns:a16="http://schemas.microsoft.com/office/drawing/2014/main" id="{F1B7D31D-3A74-044C-9535-B571CCFCC219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13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</a:t>
            </a:r>
            <a:r>
              <a:rPr lang="en" dirty="0" err="1"/>
              <a:t>xamples</a:t>
            </a:r>
            <a:r>
              <a:rPr lang="en" dirty="0"/>
              <a:t> of applications</a:t>
            </a:r>
            <a:endParaRPr dirty="0"/>
          </a:p>
        </p:txBody>
      </p:sp>
      <p:sp>
        <p:nvSpPr>
          <p:cNvPr id="1937" name="Google Shape;1937;p29"/>
          <p:cNvSpPr txBox="1">
            <a:spLocks noGrp="1"/>
          </p:cNvSpPr>
          <p:nvPr>
            <p:ph type="subTitle" idx="1"/>
          </p:nvPr>
        </p:nvSpPr>
        <p:spPr>
          <a:xfrm>
            <a:off x="327384" y="2021356"/>
            <a:ext cx="214431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Software verification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logical programming</a:t>
            </a:r>
            <a:endParaRPr sz="1400" dirty="0"/>
          </a:p>
        </p:txBody>
      </p:sp>
      <p:sp>
        <p:nvSpPr>
          <p:cNvPr id="1938" name="Google Shape;1938;p29"/>
          <p:cNvSpPr txBox="1">
            <a:spLocks noGrp="1"/>
          </p:cNvSpPr>
          <p:nvPr>
            <p:ph type="title" idx="2"/>
          </p:nvPr>
        </p:nvSpPr>
        <p:spPr>
          <a:xfrm>
            <a:off x="442762" y="1607275"/>
            <a:ext cx="2028938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 err="1"/>
              <a:t>omputer</a:t>
            </a:r>
            <a:r>
              <a:rPr lang="en" dirty="0"/>
              <a:t> science</a:t>
            </a:r>
            <a:endParaRPr dirty="0"/>
          </a:p>
        </p:txBody>
      </p:sp>
      <p:sp>
        <p:nvSpPr>
          <p:cNvPr id="1939" name="Google Shape;1939;p29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Planning</a:t>
            </a:r>
            <a:endParaRPr lang="en-GB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40" name="Google Shape;1940;p29"/>
          <p:cNvSpPr txBox="1">
            <a:spLocks noGrp="1"/>
          </p:cNvSpPr>
          <p:nvPr>
            <p:ph type="title" idx="4"/>
          </p:nvPr>
        </p:nvSpPr>
        <p:spPr>
          <a:xfrm>
            <a:off x="221429" y="3145150"/>
            <a:ext cx="2250271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en" dirty="0" err="1"/>
              <a:t>rtificial</a:t>
            </a:r>
            <a:r>
              <a:rPr lang="en" dirty="0"/>
              <a:t> intelligence</a:t>
            </a:r>
            <a:endParaRPr dirty="0"/>
          </a:p>
        </p:txBody>
      </p:sp>
      <p:sp>
        <p:nvSpPr>
          <p:cNvPr id="1941" name="Google Shape;1941;p29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Arithmetic logic circuit design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scheduling</a:t>
            </a:r>
            <a:endParaRPr sz="1400" dirty="0"/>
          </a:p>
        </p:txBody>
      </p:sp>
      <p:sp>
        <p:nvSpPr>
          <p:cNvPr id="1942" name="Google Shape;1942;p29"/>
          <p:cNvSpPr txBox="1">
            <a:spLocks noGrp="1"/>
          </p:cNvSpPr>
          <p:nvPr>
            <p:ph type="title" idx="6"/>
          </p:nvPr>
        </p:nvSpPr>
        <p:spPr>
          <a:xfrm>
            <a:off x="6672299" y="1607275"/>
            <a:ext cx="2279195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 err="1"/>
              <a:t>omputer</a:t>
            </a:r>
            <a:r>
              <a:rPr lang="en" dirty="0"/>
              <a:t> architecture</a:t>
            </a:r>
            <a:endParaRPr dirty="0"/>
          </a:p>
        </p:txBody>
      </p:sp>
      <p:sp>
        <p:nvSpPr>
          <p:cNvPr id="1943" name="Google Shape;1943;p29"/>
          <p:cNvSpPr txBox="1">
            <a:spLocks noGrp="1"/>
          </p:cNvSpPr>
          <p:nvPr>
            <p:ph type="subTitle" idx="7"/>
          </p:nvPr>
        </p:nvSpPr>
        <p:spPr>
          <a:xfrm>
            <a:off x="6672294" y="3287800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Logical arithmetic</a:t>
            </a:r>
            <a:endParaRPr sz="1400" dirty="0"/>
          </a:p>
        </p:txBody>
      </p:sp>
      <p:sp>
        <p:nvSpPr>
          <p:cNvPr id="1944" name="Google Shape;1944;p29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Mathematics</a:t>
            </a:r>
            <a:endParaRPr dirty="0"/>
          </a:p>
        </p:txBody>
      </p:sp>
      <p:grpSp>
        <p:nvGrpSpPr>
          <p:cNvPr id="1945" name="Google Shape;1945;p29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46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1959;p29"/>
            <p:cNvGrpSpPr/>
            <p:nvPr/>
          </p:nvGrpSpPr>
          <p:grpSpPr>
            <a:xfrm>
              <a:off x="3680871" y="1943001"/>
              <a:ext cx="224255" cy="454737"/>
              <a:chOff x="3417000" y="1881451"/>
              <a:chExt cx="203979" cy="413623"/>
            </a:xfrm>
          </p:grpSpPr>
          <p:sp>
            <p:nvSpPr>
              <p:cNvPr id="1960" name="Google Shape;1960;p29"/>
              <p:cNvSpPr/>
              <p:nvPr/>
            </p:nvSpPr>
            <p:spPr>
              <a:xfrm>
                <a:off x="3417000" y="1881451"/>
                <a:ext cx="203979" cy="364813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6367" fill="none" extrusionOk="0">
                    <a:moveTo>
                      <a:pt x="3559" y="6366"/>
                    </a:moveTo>
                    <a:lnTo>
                      <a:pt x="0" y="6366"/>
                    </a:lnTo>
                    <a:lnTo>
                      <a:pt x="0" y="0"/>
                    </a:lnTo>
                    <a:lnTo>
                      <a:pt x="355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9"/>
              <p:cNvSpPr/>
              <p:nvPr/>
            </p:nvSpPr>
            <p:spPr>
              <a:xfrm>
                <a:off x="3464384" y="2246200"/>
                <a:ext cx="109209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3" fill="none" extrusionOk="0">
                    <a:moveTo>
                      <a:pt x="1905" y="853"/>
                    </a:moveTo>
                    <a:lnTo>
                      <a:pt x="0" y="853"/>
                    </a:lnTo>
                    <a:lnTo>
                      <a:pt x="0" y="0"/>
                    </a:lnTo>
                    <a:lnTo>
                      <a:pt x="1905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9"/>
              <p:cNvSpPr/>
              <p:nvPr/>
            </p:nvSpPr>
            <p:spPr>
              <a:xfrm>
                <a:off x="3438544" y="2151432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9"/>
              <p:cNvSpPr/>
              <p:nvPr/>
            </p:nvSpPr>
            <p:spPr>
              <a:xfrm>
                <a:off x="3438544" y="2068123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2807" y="1229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9"/>
              <p:cNvSpPr/>
              <p:nvPr/>
            </p:nvSpPr>
            <p:spPr>
              <a:xfrm>
                <a:off x="3438544" y="1983381"/>
                <a:ext cx="160891" cy="71908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2807" y="1254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9"/>
              <p:cNvSpPr/>
              <p:nvPr/>
            </p:nvSpPr>
            <p:spPr>
              <a:xfrm>
                <a:off x="3438544" y="1900130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6" name="Google Shape;1966;p29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1967" name="Google Shape;1967;p29"/>
            <p:cNvSpPr/>
            <p:nvPr/>
          </p:nvSpPr>
          <p:spPr>
            <a:xfrm flipH="1">
              <a:off x="570127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 flipH="1">
              <a:off x="570127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 flipH="1">
              <a:off x="570127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 flipH="1">
              <a:off x="5022169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 flipH="1">
              <a:off x="500091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 flipH="1">
              <a:off x="500091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 flipH="1">
              <a:off x="500091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 flipH="1">
              <a:off x="5043555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 flipH="1">
              <a:off x="4842376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 flipH="1">
              <a:off x="4808949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 flipH="1">
              <a:off x="4809062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 flipH="1">
              <a:off x="4833351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0" name="Google Shape;1980;p29"/>
            <p:cNvGrpSpPr/>
            <p:nvPr/>
          </p:nvGrpSpPr>
          <p:grpSpPr>
            <a:xfrm>
              <a:off x="5122483" y="1943088"/>
              <a:ext cx="454767" cy="454767"/>
              <a:chOff x="5122483" y="1943088"/>
              <a:chExt cx="454767" cy="454767"/>
            </a:xfrm>
          </p:grpSpPr>
          <p:sp>
            <p:nvSpPr>
              <p:cNvPr id="1981" name="Google Shape;1981;p29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9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9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9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4812" y="2407"/>
                    </a:moveTo>
                    <a:cubicBezTo>
                      <a:pt x="4812" y="3735"/>
                      <a:pt x="3735" y="4813"/>
                      <a:pt x="2406" y="4813"/>
                    </a:cubicBezTo>
                    <a:cubicBezTo>
                      <a:pt x="1078" y="4813"/>
                      <a:pt x="0" y="3735"/>
                      <a:pt x="0" y="2407"/>
                    </a:cubicBezTo>
                    <a:cubicBezTo>
                      <a:pt x="0" y="1078"/>
                      <a:pt x="1078" y="1"/>
                      <a:pt x="2406" y="1"/>
                    </a:cubicBezTo>
                    <a:cubicBezTo>
                      <a:pt x="3735" y="1"/>
                      <a:pt x="4812" y="1078"/>
                      <a:pt x="4812" y="2407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9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extrusionOk="0">
                    <a:moveTo>
                      <a:pt x="1629" y="1"/>
                    </a:moveTo>
                    <a:cubicBezTo>
                      <a:pt x="727" y="1"/>
                      <a:pt x="0" y="727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7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9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7" name="Google Shape;1987;p29"/>
          <p:cNvGrpSpPr/>
          <p:nvPr/>
        </p:nvGrpSpPr>
        <p:grpSpPr>
          <a:xfrm>
            <a:off x="3133557" y="3269746"/>
            <a:ext cx="980670" cy="877163"/>
            <a:chOff x="3354270" y="3269746"/>
            <a:chExt cx="980670" cy="877163"/>
          </a:xfrm>
        </p:grpSpPr>
        <p:sp>
          <p:nvSpPr>
            <p:cNvPr id="1988" name="Google Shape;1988;p29"/>
            <p:cNvSpPr/>
            <p:nvPr/>
          </p:nvSpPr>
          <p:spPr>
            <a:xfrm>
              <a:off x="344260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344260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344260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3488170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414297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414297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414297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3466906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3354270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4237469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4234331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4234344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0" name="Google Shape;2000;p29"/>
            <p:cNvGrpSpPr/>
            <p:nvPr/>
          </p:nvGrpSpPr>
          <p:grpSpPr>
            <a:xfrm>
              <a:off x="3565463" y="3584713"/>
              <a:ext cx="454772" cy="247102"/>
              <a:chOff x="4045113" y="4372050"/>
              <a:chExt cx="454772" cy="247102"/>
            </a:xfrm>
          </p:grpSpPr>
          <p:sp>
            <p:nvSpPr>
              <p:cNvPr id="2001" name="Google Shape;2001;p29"/>
              <p:cNvSpPr/>
              <p:nvPr/>
            </p:nvSpPr>
            <p:spPr>
              <a:xfrm>
                <a:off x="4045113" y="4372050"/>
                <a:ext cx="454772" cy="247102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339" fill="none" extrusionOk="0">
                    <a:moveTo>
                      <a:pt x="9825" y="2682"/>
                    </a:moveTo>
                    <a:cubicBezTo>
                      <a:pt x="9825" y="2682"/>
                      <a:pt x="7645" y="5338"/>
                      <a:pt x="4913" y="5338"/>
                    </a:cubicBezTo>
                    <a:cubicBezTo>
                      <a:pt x="2206" y="5338"/>
                      <a:pt x="1" y="2682"/>
                      <a:pt x="1" y="2682"/>
                    </a:cubicBezTo>
                    <a:cubicBezTo>
                      <a:pt x="1" y="2682"/>
                      <a:pt x="2206" y="0"/>
                      <a:pt x="4913" y="0"/>
                    </a:cubicBezTo>
                    <a:cubicBezTo>
                      <a:pt x="7645" y="0"/>
                      <a:pt x="9825" y="2682"/>
                      <a:pt x="9825" y="26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9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5164" extrusionOk="0">
                    <a:moveTo>
                      <a:pt x="2582" y="0"/>
                    </a:moveTo>
                    <a:cubicBezTo>
                      <a:pt x="1153" y="0"/>
                      <a:pt x="1" y="1153"/>
                      <a:pt x="1" y="2582"/>
                    </a:cubicBezTo>
                    <a:cubicBezTo>
                      <a:pt x="1" y="3985"/>
                      <a:pt x="1153" y="5163"/>
                      <a:pt x="2582" y="5163"/>
                    </a:cubicBezTo>
                    <a:cubicBezTo>
                      <a:pt x="4011" y="5163"/>
                      <a:pt x="5163" y="3985"/>
                      <a:pt x="5163" y="2582"/>
                    </a:cubicBezTo>
                    <a:cubicBezTo>
                      <a:pt x="5163" y="1153"/>
                      <a:pt x="4011" y="0"/>
                      <a:pt x="2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9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5164" fill="none" extrusionOk="0">
                    <a:moveTo>
                      <a:pt x="5163" y="2582"/>
                    </a:moveTo>
                    <a:cubicBezTo>
                      <a:pt x="5163" y="3985"/>
                      <a:pt x="4011" y="5163"/>
                      <a:pt x="2582" y="5163"/>
                    </a:cubicBezTo>
                    <a:cubicBezTo>
                      <a:pt x="1153" y="5163"/>
                      <a:pt x="1" y="3985"/>
                      <a:pt x="1" y="2582"/>
                    </a:cubicBezTo>
                    <a:cubicBezTo>
                      <a:pt x="1" y="1153"/>
                      <a:pt x="1153" y="0"/>
                      <a:pt x="2582" y="0"/>
                    </a:cubicBezTo>
                    <a:cubicBezTo>
                      <a:pt x="4011" y="0"/>
                      <a:pt x="5163" y="1153"/>
                      <a:pt x="5163" y="2582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9"/>
              <p:cNvSpPr/>
              <p:nvPr/>
            </p:nvSpPr>
            <p:spPr>
              <a:xfrm>
                <a:off x="4221450" y="4445131"/>
                <a:ext cx="102099" cy="10209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6" fill="none" extrusionOk="0">
                    <a:moveTo>
                      <a:pt x="2206" y="1103"/>
                    </a:moveTo>
                    <a:cubicBezTo>
                      <a:pt x="2206" y="1704"/>
                      <a:pt x="1705" y="2206"/>
                      <a:pt x="1103" y="2206"/>
                    </a:cubicBezTo>
                    <a:cubicBezTo>
                      <a:pt x="502" y="2206"/>
                      <a:pt x="0" y="1704"/>
                      <a:pt x="0" y="1103"/>
                    </a:cubicBezTo>
                    <a:cubicBezTo>
                      <a:pt x="0" y="476"/>
                      <a:pt x="502" y="0"/>
                      <a:pt x="1103" y="0"/>
                    </a:cubicBezTo>
                    <a:cubicBezTo>
                      <a:pt x="1705" y="0"/>
                      <a:pt x="2206" y="476"/>
                      <a:pt x="2206" y="1103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5" name="Google Shape;2005;p29"/>
          <p:cNvGrpSpPr/>
          <p:nvPr/>
        </p:nvGrpSpPr>
        <p:grpSpPr>
          <a:xfrm>
            <a:off x="5029786" y="3269746"/>
            <a:ext cx="980670" cy="877163"/>
            <a:chOff x="4809062" y="3269746"/>
            <a:chExt cx="980670" cy="877163"/>
          </a:xfrm>
        </p:grpSpPr>
        <p:sp>
          <p:nvSpPr>
            <p:cNvPr id="2006" name="Google Shape;2006;p29"/>
            <p:cNvSpPr/>
            <p:nvPr/>
          </p:nvSpPr>
          <p:spPr>
            <a:xfrm flipH="1">
              <a:off x="570127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 flipH="1">
              <a:off x="570127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 flipH="1">
              <a:off x="570127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 flipH="1">
              <a:off x="5022169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 flipH="1">
              <a:off x="500091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 flipH="1">
              <a:off x="500091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 flipH="1">
              <a:off x="500091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 flipH="1">
              <a:off x="5043555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9"/>
            <p:cNvSpPr/>
            <p:nvPr/>
          </p:nvSpPr>
          <p:spPr>
            <a:xfrm flipH="1">
              <a:off x="4909531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 flipH="1">
              <a:off x="4809062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 flipH="1">
              <a:off x="4833351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29"/>
            <p:cNvGrpSpPr/>
            <p:nvPr/>
          </p:nvGrpSpPr>
          <p:grpSpPr>
            <a:xfrm>
              <a:off x="5122475" y="3525766"/>
              <a:ext cx="454750" cy="364987"/>
              <a:chOff x="5122475" y="3525766"/>
              <a:chExt cx="454750" cy="364987"/>
            </a:xfrm>
          </p:grpSpPr>
          <p:sp>
            <p:nvSpPr>
              <p:cNvPr id="2018" name="Google Shape;2018;p29"/>
              <p:cNvSpPr/>
              <p:nvPr/>
            </p:nvSpPr>
            <p:spPr>
              <a:xfrm>
                <a:off x="5304911" y="3681546"/>
                <a:ext cx="182496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736" fill="none" extrusionOk="0">
                    <a:moveTo>
                      <a:pt x="3259" y="928"/>
                    </a:moveTo>
                    <a:lnTo>
                      <a:pt x="3259" y="2808"/>
                    </a:lnTo>
                    <a:lnTo>
                      <a:pt x="1629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29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5122475" y="3681546"/>
                <a:ext cx="182496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736" extrusionOk="0">
                    <a:moveTo>
                      <a:pt x="1629" y="1"/>
                    </a:moveTo>
                    <a:lnTo>
                      <a:pt x="0" y="928"/>
                    </a:lnTo>
                    <a:lnTo>
                      <a:pt x="0" y="2808"/>
                    </a:lnTo>
                    <a:lnTo>
                      <a:pt x="1629" y="3735"/>
                    </a:lnTo>
                    <a:lnTo>
                      <a:pt x="3258" y="2808"/>
                    </a:lnTo>
                    <a:lnTo>
                      <a:pt x="3258" y="928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5122475" y="3681546"/>
                <a:ext cx="182496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736" fill="none" extrusionOk="0">
                    <a:moveTo>
                      <a:pt x="3258" y="928"/>
                    </a:moveTo>
                    <a:lnTo>
                      <a:pt x="3258" y="2808"/>
                    </a:lnTo>
                    <a:lnTo>
                      <a:pt x="1629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5396129" y="3525766"/>
                <a:ext cx="181096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3736" extrusionOk="0">
                    <a:moveTo>
                      <a:pt x="1630" y="1"/>
                    </a:moveTo>
                    <a:lnTo>
                      <a:pt x="0" y="928"/>
                    </a:lnTo>
                    <a:lnTo>
                      <a:pt x="0" y="2808"/>
                    </a:lnTo>
                    <a:lnTo>
                      <a:pt x="1630" y="3735"/>
                    </a:lnTo>
                    <a:lnTo>
                      <a:pt x="3234" y="2808"/>
                    </a:lnTo>
                    <a:lnTo>
                      <a:pt x="3234" y="928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5396129" y="3525766"/>
                <a:ext cx="181096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3736" fill="none" extrusionOk="0">
                    <a:moveTo>
                      <a:pt x="3234" y="928"/>
                    </a:moveTo>
                    <a:lnTo>
                      <a:pt x="3234" y="2808"/>
                    </a:lnTo>
                    <a:lnTo>
                      <a:pt x="1630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3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3" name="Google Shape;2023;p29"/>
            <p:cNvSpPr/>
            <p:nvPr/>
          </p:nvSpPr>
          <p:spPr>
            <a:xfrm flipH="1">
              <a:off x="4842376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9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2025" name="Google Shape;2025;p29"/>
            <p:cNvSpPr/>
            <p:nvPr/>
          </p:nvSpPr>
          <p:spPr>
            <a:xfrm>
              <a:off x="4114325" y="23916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4626400" y="2217025"/>
              <a:ext cx="445675" cy="1608154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9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0" name="Google Shape;2030;p29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1" name="Google Shape;2031;p29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53049" y="2983553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en" dirty="0" err="1"/>
              <a:t>ctual</a:t>
            </a:r>
            <a:r>
              <a:rPr lang="en" dirty="0"/>
              <a:t> algorithm illustration</a:t>
            </a:r>
            <a:endParaRPr dirty="0"/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</a:t>
            </a:r>
            <a:r>
              <a:rPr lang="en" dirty="0" err="1"/>
              <a:t>rief</a:t>
            </a:r>
            <a:r>
              <a:rPr lang="en" dirty="0"/>
              <a:t> history</a:t>
            </a:r>
            <a:endParaRPr dirty="0"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2C4145-9440-F54F-B103-4BFBF135DE7F}"/>
              </a:ext>
            </a:extLst>
          </p:cNvPr>
          <p:cNvSpPr/>
          <p:nvPr/>
        </p:nvSpPr>
        <p:spPr>
          <a:xfrm>
            <a:off x="2490383" y="3705727"/>
            <a:ext cx="416323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A2A18-1916-BF49-8E53-5CD284B68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965" y="1503764"/>
            <a:ext cx="7224069" cy="3325561"/>
          </a:xfrm>
        </p:spPr>
        <p:txBody>
          <a:bodyPr/>
          <a:lstStyle/>
          <a:p>
            <a:pPr algn="l"/>
            <a:r>
              <a:rPr lang="en-US" sz="1800" dirty="0"/>
              <a:t>[1]</a:t>
            </a:r>
            <a:r>
              <a:rPr lang="en-US" sz="1800" dirty="0" err="1"/>
              <a:t>A.Biere</a:t>
            </a:r>
            <a:r>
              <a:rPr lang="en-US" sz="1800" dirty="0"/>
              <a:t>, H. van </a:t>
            </a:r>
            <a:r>
              <a:rPr lang="en-US" sz="1800" dirty="0" err="1"/>
              <a:t>Maaren</a:t>
            </a:r>
            <a:r>
              <a:rPr lang="en-US" sz="1800" dirty="0"/>
              <a:t> and T. Walsh. </a:t>
            </a:r>
            <a:r>
              <a:rPr lang="en-GB" sz="1800" i="1" dirty="0"/>
              <a:t>A History of Satisfiability</a:t>
            </a:r>
            <a:r>
              <a:rPr lang="en-GB" sz="1800" dirty="0"/>
              <a:t>, 2007</a:t>
            </a:r>
          </a:p>
          <a:p>
            <a:pPr algn="l"/>
            <a:r>
              <a:rPr lang="en-GB" sz="1800" dirty="0"/>
              <a:t>[2]</a:t>
            </a:r>
            <a:r>
              <a:rPr lang="en-GB" sz="1800" dirty="0" err="1"/>
              <a:t>J.Gu</a:t>
            </a:r>
            <a:r>
              <a:rPr lang="en-GB" sz="1800" dirty="0"/>
              <a:t>, P.W. </a:t>
            </a:r>
            <a:r>
              <a:rPr lang="en-GB" sz="1800" dirty="0" err="1"/>
              <a:t>Purdom</a:t>
            </a:r>
            <a:r>
              <a:rPr lang="en-GB" sz="1800" dirty="0"/>
              <a:t>, J. Franco, and B. Wah. </a:t>
            </a:r>
            <a:r>
              <a:rPr lang="en-GB" sz="1800" i="1" dirty="0"/>
              <a:t>Algorithms for the Satisfiability(SAT) Problem: A Survey</a:t>
            </a:r>
            <a:endParaRPr lang="en-GB" sz="1800" dirty="0"/>
          </a:p>
          <a:p>
            <a:pPr marL="127000" indent="0" algn="l"/>
            <a:r>
              <a:rPr lang="en-US" sz="1800" dirty="0"/>
              <a:t>[3]</a:t>
            </a:r>
            <a:r>
              <a:rPr lang="en-US" sz="1800" dirty="0" err="1"/>
              <a:t>A.Biere</a:t>
            </a:r>
            <a:r>
              <a:rPr lang="en-US" sz="1800" dirty="0"/>
              <a:t>, H. van </a:t>
            </a:r>
            <a:r>
              <a:rPr lang="en-US" sz="1800" dirty="0" err="1"/>
              <a:t>Maaren</a:t>
            </a:r>
            <a:r>
              <a:rPr lang="en-US" sz="1800" dirty="0"/>
              <a:t> and T. Walsh. </a:t>
            </a:r>
            <a:r>
              <a:rPr lang="en-GB" sz="1800" dirty="0"/>
              <a:t>Handbook of Satisfiability, 2009</a:t>
            </a:r>
          </a:p>
          <a:p>
            <a:pPr marL="127000" indent="0" algn="l"/>
            <a:r>
              <a:rPr lang="en-GB" sz="1800" dirty="0"/>
              <a:t>[4]</a:t>
            </a:r>
            <a:r>
              <a:rPr lang="en-US" sz="1800" dirty="0"/>
              <a:t> https://</a:t>
            </a:r>
            <a:r>
              <a:rPr lang="en-US" sz="1800" dirty="0" err="1"/>
              <a:t>www.geeksforgeeks.org</a:t>
            </a:r>
            <a:r>
              <a:rPr lang="en-US" sz="1800" dirty="0"/>
              <a:t>/strongly-connected-components/</a:t>
            </a:r>
            <a:r>
              <a:rPr lang="en-GB" sz="1800" dirty="0"/>
              <a:t> </a:t>
            </a:r>
          </a:p>
          <a:p>
            <a:pPr marL="127000" indent="0" algn="l"/>
            <a:r>
              <a:rPr lang="en-US" sz="1800" dirty="0"/>
              <a:t>[5] https://</a:t>
            </a:r>
            <a:r>
              <a:rPr lang="en-US" sz="1800" dirty="0" err="1"/>
              <a:t>www.geeksforgeeks.org</a:t>
            </a:r>
            <a:r>
              <a:rPr lang="en-US" sz="1800" dirty="0"/>
              <a:t>/2-satisfiability-2-sat-problem/</a:t>
            </a:r>
            <a:r>
              <a:rPr lang="en-GB" sz="1800" dirty="0"/>
              <a:t> </a:t>
            </a:r>
            <a:endParaRPr lang="en-US" sz="1800" dirty="0"/>
          </a:p>
          <a:p>
            <a:pPr marL="127000" indent="0" algn="l"/>
            <a:r>
              <a:rPr lang="en-US" sz="1800" dirty="0"/>
              <a:t>[6] https://</a:t>
            </a:r>
            <a:r>
              <a:rPr lang="en-US" sz="1800" dirty="0" err="1"/>
              <a:t>codeforces.com</a:t>
            </a:r>
            <a:r>
              <a:rPr lang="en-US" sz="1800" dirty="0"/>
              <a:t>/blog/entry/16205</a:t>
            </a:r>
            <a:r>
              <a:rPr lang="en-US" sz="1800" b="1" dirty="0"/>
              <a:t> </a:t>
            </a:r>
          </a:p>
          <a:p>
            <a:pPr marL="127000" indent="0" algn="l"/>
            <a:r>
              <a:rPr lang="en-US" sz="1800" dirty="0"/>
              <a:t>[7]</a:t>
            </a:r>
            <a:r>
              <a:rPr lang="en-US" sz="1800" dirty="0">
                <a:hlinkClick r:id="rId3"/>
              </a:rPr>
              <a:t> https://www.youtube.com/watch?v=uAdVzz1hKYY</a:t>
            </a:r>
            <a:r>
              <a:rPr lang="en-GB" sz="1800" dirty="0"/>
              <a:t> </a:t>
            </a:r>
            <a:endParaRPr lang="en-US" sz="1800" dirty="0"/>
          </a:p>
          <a:p>
            <a:pPr marL="127000" indent="0" algn="l"/>
            <a:r>
              <a:rPr lang="en-US" sz="1800" dirty="0"/>
              <a:t>[8] </a:t>
            </a:r>
            <a:r>
              <a:rPr lang="en-US" sz="1800" dirty="0">
                <a:hlinkClick r:id="rId3"/>
              </a:rPr>
              <a:t>https://www.youtube.com/watch?v=uAdVzz1hKYY</a:t>
            </a:r>
            <a:endParaRPr lang="en-US" sz="1800" dirty="0"/>
          </a:p>
          <a:p>
            <a:pPr marL="127000" indent="0" algn="l"/>
            <a:endParaRPr lang="en-US" sz="1800" dirty="0"/>
          </a:p>
          <a:p>
            <a:pPr marL="127000" indent="0" algn="l"/>
            <a:r>
              <a:rPr lang="en-US" sz="1800" dirty="0"/>
              <a:t>		And many other sources…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657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2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99" name="Google Shape;1899;p27"/>
          <p:cNvSpPr txBox="1">
            <a:spLocks noGrp="1"/>
          </p:cNvSpPr>
          <p:nvPr>
            <p:ph type="title" idx="2"/>
          </p:nvPr>
        </p:nvSpPr>
        <p:spPr>
          <a:xfrm>
            <a:off x="720000" y="2454163"/>
            <a:ext cx="1917322" cy="15884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ALGORITHM-DESIGN TECHNIQUE USED</a:t>
            </a:r>
            <a:endParaRPr dirty="0"/>
          </a:p>
        </p:txBody>
      </p:sp>
      <p:sp>
        <p:nvSpPr>
          <p:cNvPr id="1900" name="Google Shape;1900;p27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1" name="Google Shape;1901;p27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RUNNING TIME</a:t>
            </a:r>
            <a:endParaRPr dirty="0"/>
          </a:p>
        </p:txBody>
      </p:sp>
      <p:sp>
        <p:nvSpPr>
          <p:cNvPr id="1902" name="Google Shape;1902;p27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04" name="Google Shape;1904;p27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249292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905" name="Google Shape;1905;p27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01] Definition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dirty="0"/>
              <a:t>What is Satisfiability?</a:t>
            </a:r>
            <a:endParaRPr dirty="0"/>
          </a:p>
        </p:txBody>
      </p:sp>
      <p:sp>
        <p:nvSpPr>
          <p:cNvPr id="23" name="Google Shape;12661;p66">
            <a:extLst>
              <a:ext uri="{FF2B5EF4-FFF2-40B4-BE49-F238E27FC236}">
                <a16:creationId xmlns:a16="http://schemas.microsoft.com/office/drawing/2014/main" id="{A126A660-8997-FF4A-B160-3CE68357723D}"/>
              </a:ext>
            </a:extLst>
          </p:cNvPr>
          <p:cNvSpPr/>
          <p:nvPr/>
        </p:nvSpPr>
        <p:spPr>
          <a:xfrm>
            <a:off x="1894680" y="2242494"/>
            <a:ext cx="1050650" cy="1114456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5D9E-E00B-F54F-B0DD-3C27649D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19" y="2255250"/>
            <a:ext cx="3509700" cy="633000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C533A-372F-0A48-A690-6B36765D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939513"/>
            <a:ext cx="4273617" cy="3610983"/>
          </a:xfrm>
        </p:spPr>
        <p:txBody>
          <a:bodyPr/>
          <a:lstStyle/>
          <a:p>
            <a:pPr marL="412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An expression E is satisfiable if there exists a truth assignment to the variables in E that makes E true.</a:t>
            </a:r>
          </a:p>
          <a:p>
            <a:pPr marL="412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12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also called the Satisfiability Problem or the B-SAT or just the SAT Problem</a:t>
            </a:r>
          </a:p>
          <a:p>
            <a:pPr marL="127000" indent="0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Boolean satisfiability problem is the problem of determining if there exists an interpretation that satisfies a given Boolean formula.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7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6634-303D-6748-BEBA-4DCF86B8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4" y="2255250"/>
            <a:ext cx="3509700" cy="633000"/>
          </a:xfrm>
        </p:spPr>
        <p:txBody>
          <a:bodyPr/>
          <a:lstStyle/>
          <a:p>
            <a:pPr algn="ctr"/>
            <a:r>
              <a:rPr lang="en-US" dirty="0"/>
              <a:t>Solution To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34C0A-82DE-294D-AA36-AD750979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9" y="1876950"/>
            <a:ext cx="4408371" cy="138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solution to a SAT problem is an assignment of values to each of the letters so that every clause in is satisfied.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3D7A-89A6-5140-B025-866874F9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components are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69782B-0697-8943-9179-0852CFA0A4C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A set of n variables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FC5872-73F7-3D44-9533-A507795CC8E7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537BF6-3171-A44C-AA7C-826C699BC671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/>
              <a:t>A set of literals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38C2F9-78F4-F744-B7B8-3C66EE9BA294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491EA9A-762B-B143-9D68-22AF44E1FB7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672300" y="2868050"/>
            <a:ext cx="1751688" cy="645300"/>
          </a:xfrm>
        </p:spPr>
        <p:txBody>
          <a:bodyPr/>
          <a:lstStyle/>
          <a:p>
            <a:r>
              <a:rPr lang="en-US" dirty="0"/>
              <a:t>A set of m distinct clauses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7EC1915-7202-A24F-B09F-BE606272B69D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787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02] history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dirty="0"/>
              <a:t>How did Satisfiability come to be?</a:t>
            </a:r>
            <a:endParaRPr dirty="0"/>
          </a:p>
        </p:txBody>
      </p:sp>
      <p:sp>
        <p:nvSpPr>
          <p:cNvPr id="28" name="Google Shape;12816;p66">
            <a:extLst>
              <a:ext uri="{FF2B5EF4-FFF2-40B4-BE49-F238E27FC236}">
                <a16:creationId xmlns:a16="http://schemas.microsoft.com/office/drawing/2014/main" id="{EC2EC7A5-34AF-FF4A-AA22-113D26883ACE}"/>
              </a:ext>
            </a:extLst>
          </p:cNvPr>
          <p:cNvSpPr/>
          <p:nvPr/>
        </p:nvSpPr>
        <p:spPr>
          <a:xfrm>
            <a:off x="1877707" y="2187300"/>
            <a:ext cx="1115750" cy="1186990"/>
          </a:xfrm>
          <a:custGeom>
            <a:avLst/>
            <a:gdLst/>
            <a:ahLst/>
            <a:cxnLst/>
            <a:rect l="l" t="t" r="r" b="b"/>
            <a:pathLst>
              <a:path w="14147" h="14155" extrusionOk="0">
                <a:moveTo>
                  <a:pt x="7058" y="891"/>
                </a:moveTo>
                <a:lnTo>
                  <a:pt x="11311" y="3285"/>
                </a:lnTo>
                <a:lnTo>
                  <a:pt x="2805" y="3285"/>
                </a:lnTo>
                <a:lnTo>
                  <a:pt x="7058" y="891"/>
                </a:lnTo>
                <a:close/>
                <a:moveTo>
                  <a:pt x="12886" y="4136"/>
                </a:moveTo>
                <a:cubicBezTo>
                  <a:pt x="13107" y="4136"/>
                  <a:pt x="13264" y="4325"/>
                  <a:pt x="13264" y="4545"/>
                </a:cubicBezTo>
                <a:lnTo>
                  <a:pt x="13264" y="4986"/>
                </a:lnTo>
                <a:lnTo>
                  <a:pt x="851" y="4986"/>
                </a:lnTo>
                <a:lnTo>
                  <a:pt x="851" y="4545"/>
                </a:lnTo>
                <a:cubicBezTo>
                  <a:pt x="851" y="4325"/>
                  <a:pt x="1040" y="4136"/>
                  <a:pt x="1261" y="4136"/>
                </a:cubicBezTo>
                <a:close/>
                <a:moveTo>
                  <a:pt x="3309" y="5806"/>
                </a:moveTo>
                <a:lnTo>
                  <a:pt x="3309" y="9996"/>
                </a:lnTo>
                <a:lnTo>
                  <a:pt x="2490" y="9996"/>
                </a:lnTo>
                <a:lnTo>
                  <a:pt x="2490" y="5806"/>
                </a:lnTo>
                <a:close/>
                <a:moveTo>
                  <a:pt x="5798" y="5806"/>
                </a:moveTo>
                <a:lnTo>
                  <a:pt x="5798" y="9996"/>
                </a:lnTo>
                <a:lnTo>
                  <a:pt x="4128" y="9996"/>
                </a:lnTo>
                <a:lnTo>
                  <a:pt x="4128" y="5806"/>
                </a:lnTo>
                <a:close/>
                <a:moveTo>
                  <a:pt x="7499" y="5806"/>
                </a:moveTo>
                <a:lnTo>
                  <a:pt x="7499" y="9996"/>
                </a:lnTo>
                <a:lnTo>
                  <a:pt x="6617" y="9996"/>
                </a:lnTo>
                <a:lnTo>
                  <a:pt x="6617" y="5806"/>
                </a:lnTo>
                <a:close/>
                <a:moveTo>
                  <a:pt x="9956" y="5806"/>
                </a:moveTo>
                <a:lnTo>
                  <a:pt x="9956" y="9996"/>
                </a:lnTo>
                <a:lnTo>
                  <a:pt x="8286" y="9996"/>
                </a:lnTo>
                <a:lnTo>
                  <a:pt x="8286" y="5806"/>
                </a:lnTo>
                <a:close/>
                <a:moveTo>
                  <a:pt x="11626" y="5806"/>
                </a:moveTo>
                <a:lnTo>
                  <a:pt x="11626" y="9996"/>
                </a:lnTo>
                <a:lnTo>
                  <a:pt x="10807" y="9996"/>
                </a:lnTo>
                <a:lnTo>
                  <a:pt x="10807" y="5806"/>
                </a:lnTo>
                <a:close/>
                <a:moveTo>
                  <a:pt x="12004" y="10815"/>
                </a:moveTo>
                <a:cubicBezTo>
                  <a:pt x="12256" y="10815"/>
                  <a:pt x="12445" y="11004"/>
                  <a:pt x="12445" y="11256"/>
                </a:cubicBezTo>
                <a:lnTo>
                  <a:pt x="12445" y="11634"/>
                </a:lnTo>
                <a:lnTo>
                  <a:pt x="1670" y="11634"/>
                </a:lnTo>
                <a:lnTo>
                  <a:pt x="1670" y="11256"/>
                </a:lnTo>
                <a:cubicBezTo>
                  <a:pt x="1670" y="11004"/>
                  <a:pt x="1859" y="10815"/>
                  <a:pt x="2048" y="10815"/>
                </a:cubicBezTo>
                <a:close/>
                <a:moveTo>
                  <a:pt x="12886" y="12422"/>
                </a:moveTo>
                <a:cubicBezTo>
                  <a:pt x="13107" y="12422"/>
                  <a:pt x="13264" y="12642"/>
                  <a:pt x="13264" y="12863"/>
                </a:cubicBezTo>
                <a:lnTo>
                  <a:pt x="13264" y="13304"/>
                </a:lnTo>
                <a:lnTo>
                  <a:pt x="851" y="13304"/>
                </a:lnTo>
                <a:lnTo>
                  <a:pt x="851" y="12863"/>
                </a:lnTo>
                <a:cubicBezTo>
                  <a:pt x="851" y="12642"/>
                  <a:pt x="1040" y="12422"/>
                  <a:pt x="1261" y="12422"/>
                </a:cubicBezTo>
                <a:close/>
                <a:moveTo>
                  <a:pt x="7058" y="1"/>
                </a:moveTo>
                <a:cubicBezTo>
                  <a:pt x="6987" y="1"/>
                  <a:pt x="6916" y="24"/>
                  <a:pt x="6869" y="72"/>
                </a:cubicBezTo>
                <a:lnTo>
                  <a:pt x="1103" y="3348"/>
                </a:lnTo>
                <a:cubicBezTo>
                  <a:pt x="473" y="3411"/>
                  <a:pt x="1" y="3915"/>
                  <a:pt x="1" y="4545"/>
                </a:cubicBezTo>
                <a:lnTo>
                  <a:pt x="1" y="5365"/>
                </a:lnTo>
                <a:cubicBezTo>
                  <a:pt x="1" y="5617"/>
                  <a:pt x="221" y="5806"/>
                  <a:pt x="442" y="5806"/>
                </a:cubicBezTo>
                <a:lnTo>
                  <a:pt x="1702" y="5806"/>
                </a:lnTo>
                <a:lnTo>
                  <a:pt x="1702" y="10059"/>
                </a:lnTo>
                <a:cubicBezTo>
                  <a:pt x="1229" y="10216"/>
                  <a:pt x="883" y="10689"/>
                  <a:pt x="883" y="11256"/>
                </a:cubicBezTo>
                <a:lnTo>
                  <a:pt x="883" y="11729"/>
                </a:lnTo>
                <a:cubicBezTo>
                  <a:pt x="410" y="11886"/>
                  <a:pt x="64" y="12359"/>
                  <a:pt x="64" y="12894"/>
                </a:cubicBezTo>
                <a:lnTo>
                  <a:pt x="64" y="13713"/>
                </a:lnTo>
                <a:cubicBezTo>
                  <a:pt x="64" y="13965"/>
                  <a:pt x="253" y="14154"/>
                  <a:pt x="473" y="14154"/>
                </a:cubicBezTo>
                <a:lnTo>
                  <a:pt x="13768" y="14154"/>
                </a:lnTo>
                <a:cubicBezTo>
                  <a:pt x="13989" y="14154"/>
                  <a:pt x="14146" y="13965"/>
                  <a:pt x="14146" y="13713"/>
                </a:cubicBezTo>
                <a:lnTo>
                  <a:pt x="14146" y="12894"/>
                </a:lnTo>
                <a:cubicBezTo>
                  <a:pt x="14146" y="12359"/>
                  <a:pt x="13800" y="11918"/>
                  <a:pt x="13327" y="11729"/>
                </a:cubicBezTo>
                <a:lnTo>
                  <a:pt x="13327" y="11256"/>
                </a:lnTo>
                <a:cubicBezTo>
                  <a:pt x="13327" y="10689"/>
                  <a:pt x="12981" y="10248"/>
                  <a:pt x="12508" y="10059"/>
                </a:cubicBezTo>
                <a:lnTo>
                  <a:pt x="12508" y="5806"/>
                </a:lnTo>
                <a:lnTo>
                  <a:pt x="13768" y="5806"/>
                </a:lnTo>
                <a:cubicBezTo>
                  <a:pt x="13989" y="5806"/>
                  <a:pt x="14146" y="5617"/>
                  <a:pt x="14146" y="5396"/>
                </a:cubicBezTo>
                <a:lnTo>
                  <a:pt x="14146" y="4545"/>
                </a:lnTo>
                <a:cubicBezTo>
                  <a:pt x="14115" y="3915"/>
                  <a:pt x="13642" y="3380"/>
                  <a:pt x="13012" y="3348"/>
                </a:cubicBezTo>
                <a:lnTo>
                  <a:pt x="7247" y="72"/>
                </a:lnTo>
                <a:cubicBezTo>
                  <a:pt x="7200" y="24"/>
                  <a:pt x="7129" y="1"/>
                  <a:pt x="7058" y="1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80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Brief</a:t>
            </a:r>
            <a:r>
              <a:rPr lang="en" dirty="0"/>
              <a:t> timeline</a:t>
            </a:r>
            <a:endParaRPr dirty="0"/>
          </a:p>
        </p:txBody>
      </p:sp>
      <p:grpSp>
        <p:nvGrpSpPr>
          <p:cNvPr id="2400" name="Google Shape;2400;p42"/>
          <p:cNvGrpSpPr/>
          <p:nvPr/>
        </p:nvGrpSpPr>
        <p:grpSpPr>
          <a:xfrm>
            <a:off x="1988314" y="2550571"/>
            <a:ext cx="5188580" cy="979579"/>
            <a:chOff x="1977714" y="2446347"/>
            <a:chExt cx="5188580" cy="979579"/>
          </a:xfrm>
        </p:grpSpPr>
        <p:sp>
          <p:nvSpPr>
            <p:cNvPr id="2401" name="Google Shape;2401;p42"/>
            <p:cNvSpPr/>
            <p:nvPr/>
          </p:nvSpPr>
          <p:spPr>
            <a:xfrm rot="-5400000">
              <a:off x="3965014" y="459046"/>
              <a:ext cx="979579" cy="4954179"/>
            </a:xfrm>
            <a:custGeom>
              <a:avLst/>
              <a:gdLst/>
              <a:ahLst/>
              <a:cxnLst/>
              <a:rect l="l" t="t" r="r" b="b"/>
              <a:pathLst>
                <a:path w="3560" h="6367" fill="none" extrusionOk="0">
                  <a:moveTo>
                    <a:pt x="3559" y="6366"/>
                  </a:moveTo>
                  <a:lnTo>
                    <a:pt x="0" y="6366"/>
                  </a:lnTo>
                  <a:lnTo>
                    <a:pt x="0" y="0"/>
                  </a:lnTo>
                  <a:lnTo>
                    <a:pt x="355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 rot="-5400000">
              <a:off x="6786704" y="2818783"/>
              <a:ext cx="524464" cy="234716"/>
            </a:xfrm>
            <a:custGeom>
              <a:avLst/>
              <a:gdLst/>
              <a:ahLst/>
              <a:cxnLst/>
              <a:rect l="l" t="t" r="r" b="b"/>
              <a:pathLst>
                <a:path w="1906" h="853" fill="none" extrusionOk="0">
                  <a:moveTo>
                    <a:pt x="1905" y="853"/>
                  </a:moveTo>
                  <a:lnTo>
                    <a:pt x="0" y="853"/>
                  </a:lnTo>
                  <a:lnTo>
                    <a:pt x="0" y="0"/>
                  </a:lnTo>
                  <a:lnTo>
                    <a:pt x="1905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2"/>
            <p:cNvSpPr/>
            <p:nvPr/>
          </p:nvSpPr>
          <p:spPr>
            <a:xfrm rot="-5400000">
              <a:off x="6259221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2"/>
            <p:cNvSpPr/>
            <p:nvPr/>
          </p:nvSpPr>
          <p:spPr>
            <a:xfrm rot="-5400000">
              <a:off x="5859138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1"/>
                  </a:moveTo>
                  <a:lnTo>
                    <a:pt x="0" y="1229"/>
                  </a:lnTo>
                  <a:lnTo>
                    <a:pt x="2807" y="1229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2"/>
            <p:cNvSpPr/>
            <p:nvPr/>
          </p:nvSpPr>
          <p:spPr>
            <a:xfrm rot="-5400000">
              <a:off x="5455754" y="2763472"/>
              <a:ext cx="772663" cy="345332"/>
            </a:xfrm>
            <a:custGeom>
              <a:avLst/>
              <a:gdLst/>
              <a:ahLst/>
              <a:cxnLst/>
              <a:rect l="l" t="t" r="r" b="b"/>
              <a:pathLst>
                <a:path w="2808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2807" y="1254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2"/>
            <p:cNvSpPr/>
            <p:nvPr/>
          </p:nvSpPr>
          <p:spPr>
            <a:xfrm rot="-5400000">
              <a:off x="50523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2"/>
            <p:cNvSpPr/>
            <p:nvPr/>
          </p:nvSpPr>
          <p:spPr>
            <a:xfrm rot="-5400000">
              <a:off x="46525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2"/>
            <p:cNvSpPr/>
            <p:nvPr/>
          </p:nvSpPr>
          <p:spPr>
            <a:xfrm rot="-5400000">
              <a:off x="42527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2"/>
            <p:cNvSpPr/>
            <p:nvPr/>
          </p:nvSpPr>
          <p:spPr>
            <a:xfrm rot="-5400000">
              <a:off x="38529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2"/>
            <p:cNvSpPr/>
            <p:nvPr/>
          </p:nvSpPr>
          <p:spPr>
            <a:xfrm rot="-5400000">
              <a:off x="34531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2"/>
            <p:cNvSpPr/>
            <p:nvPr/>
          </p:nvSpPr>
          <p:spPr>
            <a:xfrm rot="-5400000">
              <a:off x="30533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2"/>
            <p:cNvSpPr/>
            <p:nvPr/>
          </p:nvSpPr>
          <p:spPr>
            <a:xfrm rot="-5400000">
              <a:off x="26535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2"/>
            <p:cNvSpPr/>
            <p:nvPr/>
          </p:nvSpPr>
          <p:spPr>
            <a:xfrm rot="-5400000">
              <a:off x="22537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2"/>
            <p:cNvSpPr/>
            <p:nvPr/>
          </p:nvSpPr>
          <p:spPr>
            <a:xfrm rot="-5400000">
              <a:off x="18539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5" name="Google Shape;2415;p42"/>
          <p:cNvSpPr txBox="1"/>
          <p:nvPr/>
        </p:nvSpPr>
        <p:spPr>
          <a:xfrm>
            <a:off x="4357563" y="1768225"/>
            <a:ext cx="2091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George Boole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6" name="Google Shape;2416;p42"/>
          <p:cNvSpPr txBox="1"/>
          <p:nvPr/>
        </p:nvSpPr>
        <p:spPr>
          <a:xfrm>
            <a:off x="4357563" y="1451425"/>
            <a:ext cx="2091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1815 - 1864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7" name="Google Shape;2417;p42"/>
          <p:cNvSpPr txBox="1"/>
          <p:nvPr/>
        </p:nvSpPr>
        <p:spPr>
          <a:xfrm>
            <a:off x="766213" y="1768225"/>
            <a:ext cx="2042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Aristotle, Ancient Greece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8" name="Google Shape;2418;p42"/>
          <p:cNvSpPr txBox="1"/>
          <p:nvPr/>
        </p:nvSpPr>
        <p:spPr>
          <a:xfrm>
            <a:off x="766213" y="1451425"/>
            <a:ext cx="20421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384 – 322 </a:t>
            </a:r>
            <a:r>
              <a:rPr lang="en" sz="2400" dirty="0" err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b.c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9" name="Google Shape;2419;p42"/>
          <p:cNvSpPr txBox="1"/>
          <p:nvPr/>
        </p:nvSpPr>
        <p:spPr>
          <a:xfrm>
            <a:off x="6286788" y="3983997"/>
            <a:ext cx="2091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Alfred Tarski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0" name="Google Shape;2420;p42"/>
          <p:cNvSpPr txBox="1"/>
          <p:nvPr/>
        </p:nvSpPr>
        <p:spPr>
          <a:xfrm>
            <a:off x="6286795" y="3667200"/>
            <a:ext cx="2091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GB" sz="2400" dirty="0">
                <a:solidFill>
                  <a:schemeClr val="dk2"/>
                </a:solidFill>
                <a:latin typeface="Bebas Neue"/>
              </a:rPr>
              <a:t>1902-1983</a:t>
            </a:r>
            <a:endParaRPr sz="24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2421" name="Google Shape;2421;p42"/>
          <p:cNvSpPr txBox="1"/>
          <p:nvPr/>
        </p:nvSpPr>
        <p:spPr>
          <a:xfrm>
            <a:off x="2869839" y="3983997"/>
            <a:ext cx="2042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Stoics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2" name="Google Shape;2422;p42"/>
          <p:cNvSpPr txBox="1"/>
          <p:nvPr/>
        </p:nvSpPr>
        <p:spPr>
          <a:xfrm>
            <a:off x="2869846" y="3667200"/>
            <a:ext cx="20421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300-200 </a:t>
            </a:r>
            <a:r>
              <a:rPr lang="en" sz="2400" dirty="0" err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b.c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423" name="Google Shape;2423;p42"/>
          <p:cNvCxnSpPr>
            <a:stCxn id="2417" idx="2"/>
          </p:cNvCxnSpPr>
          <p:nvPr/>
        </p:nvCxnSpPr>
        <p:spPr>
          <a:xfrm rot="-5400000" flipH="1">
            <a:off x="1664563" y="2536225"/>
            <a:ext cx="731700" cy="486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24" name="Google Shape;2424;p42"/>
          <p:cNvCxnSpPr>
            <a:stCxn id="2420" idx="0"/>
          </p:cNvCxnSpPr>
          <p:nvPr/>
        </p:nvCxnSpPr>
        <p:spPr>
          <a:xfrm rot="5400000" flipH="1">
            <a:off x="6696595" y="3031500"/>
            <a:ext cx="626400" cy="645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25" name="Google Shape;2425;p42"/>
          <p:cNvCxnSpPr>
            <a:stCxn id="2421" idx="1"/>
          </p:cNvCxnSpPr>
          <p:nvPr/>
        </p:nvCxnSpPr>
        <p:spPr>
          <a:xfrm rot="10800000" flipH="1">
            <a:off x="2869839" y="3049347"/>
            <a:ext cx="875100" cy="1257300"/>
          </a:xfrm>
          <a:prstGeom prst="bentConnector4">
            <a:avLst>
              <a:gd name="adj1" fmla="val -26121"/>
              <a:gd name="adj2" fmla="val 5506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26" name="Google Shape;2426;p42"/>
          <p:cNvCxnSpPr>
            <a:stCxn id="2415" idx="2"/>
          </p:cNvCxnSpPr>
          <p:nvPr/>
        </p:nvCxnSpPr>
        <p:spPr>
          <a:xfrm rot="-5400000" flipH="1">
            <a:off x="5298513" y="2518075"/>
            <a:ext cx="644700" cy="435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F36818650C4C46AF2F026CBF749CF6" ma:contentTypeVersion="3" ma:contentTypeDescription="Create a new document." ma:contentTypeScope="" ma:versionID="dbc21f5c8eb2d96714004b30ebae9ea9">
  <xsd:schema xmlns:xsd="http://www.w3.org/2001/XMLSchema" xmlns:xs="http://www.w3.org/2001/XMLSchema" xmlns:p="http://schemas.microsoft.com/office/2006/metadata/properties" xmlns:ns2="dad57ed7-b1a3-482f-81f7-b53b86eec74f" targetNamespace="http://schemas.microsoft.com/office/2006/metadata/properties" ma:root="true" ma:fieldsID="7e05ce3df8a6936f119ee65ffd85ddac" ns2:_="">
    <xsd:import namespace="dad57ed7-b1a3-482f-81f7-b53b86eec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57ed7-b1a3-482f-81f7-b53b86eec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ADF4B-BB69-4602-8017-127E601865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BFC481-4F71-4494-8A7F-C62EE6E51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63C57B-C503-4600-A35A-F1EDF969E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d57ed7-b1a3-482f-81f7-b53b86eec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467</Words>
  <Application>Microsoft Office PowerPoint</Application>
  <PresentationFormat>On-screen Show (16:9)</PresentationFormat>
  <Paragraphs>82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Bebas Neue</vt:lpstr>
      <vt:lpstr>Roboto</vt:lpstr>
      <vt:lpstr>Computer Science Proposal by Slidesgo</vt:lpstr>
      <vt:lpstr>Satisfiability</vt:lpstr>
      <vt:lpstr>TABLE OF CONTENTS</vt:lpstr>
      <vt:lpstr>TABLE OF CONTENTS</vt:lpstr>
      <vt:lpstr>01] Definition</vt:lpstr>
      <vt:lpstr>Definition</vt:lpstr>
      <vt:lpstr>Solution To the problem</vt:lpstr>
      <vt:lpstr>Three components are needed</vt:lpstr>
      <vt:lpstr>02] history</vt:lpstr>
      <vt:lpstr>Brief timeline</vt:lpstr>
      <vt:lpstr>03]  Actual algorithm illustration</vt:lpstr>
      <vt:lpstr>PowerPoint Presentation</vt:lpstr>
      <vt:lpstr>PowerPoint Presentation</vt:lpstr>
      <vt:lpstr>PowerPoint Presentation</vt:lpstr>
      <vt:lpstr>04]  algorithm-Design technique used</vt:lpstr>
      <vt:lpstr>Kosaraju’s algorithm</vt:lpstr>
      <vt:lpstr>05] running time</vt:lpstr>
      <vt:lpstr>Running time</vt:lpstr>
      <vt:lpstr>06] applications</vt:lpstr>
      <vt:lpstr>Examples of 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</dc:title>
  <cp:lastModifiedBy>Kaye Engbino</cp:lastModifiedBy>
  <cp:revision>14</cp:revision>
  <dcterms:modified xsi:type="dcterms:W3CDTF">2021-03-09T17:23:45Z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0x010100F8F36818650C4C46AF2F026CBF749CF6</vt:lpwstr>
  </property>
</Properties>
</file>