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D3FE17F-A0CA-4C64-B47B-920164A11A0F}">
          <p14:sldIdLst>
            <p14:sldId id="25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showGuides="1">
      <p:cViewPr>
        <p:scale>
          <a:sx n="75" d="100"/>
          <a:sy n="75" d="100"/>
        </p:scale>
        <p:origin x="1008" y="4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07DE1-D5CA-4BA2-BA60-CBD62B659B7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36235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07DE1-D5CA-4BA2-BA60-CBD62B659B7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43670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07DE1-D5CA-4BA2-BA60-CBD62B659B7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129475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07DE1-D5CA-4BA2-BA60-CBD62B659B7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270930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07DE1-D5CA-4BA2-BA60-CBD62B659B7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240220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07DE1-D5CA-4BA2-BA60-CBD62B659B7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23023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07DE1-D5CA-4BA2-BA60-CBD62B659B79}"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389213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07DE1-D5CA-4BA2-BA60-CBD62B659B79}"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395285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7DE1-D5CA-4BA2-BA60-CBD62B659B79}"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391421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07DE1-D5CA-4BA2-BA60-CBD62B659B7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266658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07DE1-D5CA-4BA2-BA60-CBD62B659B7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6619-0B7A-4F75-B2CD-38AB331E12E3}" type="slidenum">
              <a:rPr lang="en-US" smtClean="0"/>
              <a:t>‹#›</a:t>
            </a:fld>
            <a:endParaRPr lang="en-US"/>
          </a:p>
        </p:txBody>
      </p:sp>
    </p:spTree>
    <p:extLst>
      <p:ext uri="{BB962C8B-B14F-4D97-AF65-F5344CB8AC3E}">
        <p14:creationId xmlns:p14="http://schemas.microsoft.com/office/powerpoint/2010/main" val="5981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07DE1-D5CA-4BA2-BA60-CBD62B659B79}" type="datetimeFigureOut">
              <a:rPr lang="en-US" smtClean="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F6619-0B7A-4F75-B2CD-38AB331E12E3}" type="slidenum">
              <a:rPr lang="en-US" smtClean="0"/>
              <a:t>‹#›</a:t>
            </a:fld>
            <a:endParaRPr lang="en-US"/>
          </a:p>
        </p:txBody>
      </p:sp>
    </p:spTree>
    <p:extLst>
      <p:ext uri="{BB962C8B-B14F-4D97-AF65-F5344CB8AC3E}">
        <p14:creationId xmlns:p14="http://schemas.microsoft.com/office/powerpoint/2010/main" val="16905423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EE6CEA-63A9-42B4-9B92-A95FA18E1629}"/>
              </a:ext>
            </a:extLst>
          </p:cNvPr>
          <p:cNvSpPr/>
          <p:nvPr/>
        </p:nvSpPr>
        <p:spPr>
          <a:xfrm>
            <a:off x="180473" y="204537"/>
            <a:ext cx="11778915" cy="63767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pc="300" dirty="0">
                <a:solidFill>
                  <a:schemeClr val="bg1"/>
                </a:solidFill>
                <a:latin typeface="Montserrat" panose="00000500000000000000" pitchFamily="2" charset="0"/>
              </a:rPr>
              <a:t>Lean UX Canvas</a:t>
            </a:r>
          </a:p>
        </p:txBody>
      </p:sp>
      <p:sp>
        <p:nvSpPr>
          <p:cNvPr id="3" name="Rectangle 2">
            <a:extLst>
              <a:ext uri="{FF2B5EF4-FFF2-40B4-BE49-F238E27FC236}">
                <a16:creationId xmlns:a16="http://schemas.microsoft.com/office/drawing/2014/main" id="{E026BB5B-7041-4B16-BF3E-40EEDBFDB985}"/>
              </a:ext>
            </a:extLst>
          </p:cNvPr>
          <p:cNvSpPr/>
          <p:nvPr/>
        </p:nvSpPr>
        <p:spPr>
          <a:xfrm>
            <a:off x="180472" y="1010654"/>
            <a:ext cx="3986453" cy="199724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The difference between online classes workloads connecting with parents/guardians adding tasks to students when they also have tasks for school.</a:t>
            </a:r>
          </a:p>
        </p:txBody>
      </p:sp>
      <p:sp>
        <p:nvSpPr>
          <p:cNvPr id="4" name="Rectangle 3">
            <a:extLst>
              <a:ext uri="{FF2B5EF4-FFF2-40B4-BE49-F238E27FC236}">
                <a16:creationId xmlns:a16="http://schemas.microsoft.com/office/drawing/2014/main" id="{D837C0DB-0DA2-4F92-B1DA-F24068208E11}"/>
              </a:ext>
            </a:extLst>
          </p:cNvPr>
          <p:cNvSpPr/>
          <p:nvPr/>
        </p:nvSpPr>
        <p:spPr>
          <a:xfrm>
            <a:off x="4174950" y="4656221"/>
            <a:ext cx="3749843" cy="195312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All people are distinct, not just from physical but as well as the personalities. Which means, the way of approaching parents/guardians will have different strategies.</a:t>
            </a:r>
          </a:p>
        </p:txBody>
      </p:sp>
      <p:sp>
        <p:nvSpPr>
          <p:cNvPr id="5" name="Rectangle 4">
            <a:extLst>
              <a:ext uri="{FF2B5EF4-FFF2-40B4-BE49-F238E27FC236}">
                <a16:creationId xmlns:a16="http://schemas.microsoft.com/office/drawing/2014/main" id="{F5A03407-AAB1-41A4-9F75-244974DFB6A9}"/>
              </a:ext>
            </a:extLst>
          </p:cNvPr>
          <p:cNvSpPr/>
          <p:nvPr/>
        </p:nvSpPr>
        <p:spPr>
          <a:xfrm>
            <a:off x="180472" y="3007896"/>
            <a:ext cx="3986453" cy="84220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Students</a:t>
            </a:r>
          </a:p>
        </p:txBody>
      </p:sp>
      <p:sp>
        <p:nvSpPr>
          <p:cNvPr id="6" name="Rectangle 5">
            <a:extLst>
              <a:ext uri="{FF2B5EF4-FFF2-40B4-BE49-F238E27FC236}">
                <a16:creationId xmlns:a16="http://schemas.microsoft.com/office/drawing/2014/main" id="{298F7FA5-BFB8-42A4-A60C-31204C67F687}"/>
              </a:ext>
            </a:extLst>
          </p:cNvPr>
          <p:cNvSpPr/>
          <p:nvPr/>
        </p:nvSpPr>
        <p:spPr>
          <a:xfrm>
            <a:off x="180471" y="3850105"/>
            <a:ext cx="3986453" cy="275924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I believe students will no longer submit works later because of parents/guardians adding household tasks to their school tasks. Furthermore, it will lessen stress if students attains less tress, less or no more late tasks, and no more fights with parents due to this issue with time management, identifying what’s more important, showing parents the deadlines and schedules, and tasks as early as possible.</a:t>
            </a:r>
          </a:p>
          <a:p>
            <a:endParaRPr lang="en-US" sz="1400" dirty="0">
              <a:solidFill>
                <a:schemeClr val="bg1"/>
              </a:solidFill>
            </a:endParaRPr>
          </a:p>
        </p:txBody>
      </p:sp>
      <p:sp>
        <p:nvSpPr>
          <p:cNvPr id="7" name="Rectangle 6" descr="asd&#10;">
            <a:extLst>
              <a:ext uri="{FF2B5EF4-FFF2-40B4-BE49-F238E27FC236}">
                <a16:creationId xmlns:a16="http://schemas.microsoft.com/office/drawing/2014/main" id="{481A7EE0-EFA7-454F-A130-CB8D5C8BD5C3}"/>
              </a:ext>
            </a:extLst>
          </p:cNvPr>
          <p:cNvSpPr/>
          <p:nvPr/>
        </p:nvSpPr>
        <p:spPr>
          <a:xfrm>
            <a:off x="7924793" y="3903279"/>
            <a:ext cx="4026571" cy="270606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There are different ways to approach your parents without triggering them, few of those are: [1] Tell them a good news before telling them about this problem and [2] A good timing is always best applied. Parents have different personalities and also have obligations which causes them stress. So its best to identify when is the right time to approach them</a:t>
            </a:r>
          </a:p>
        </p:txBody>
      </p:sp>
      <p:sp>
        <p:nvSpPr>
          <p:cNvPr id="8" name="Rectangle 7">
            <a:extLst>
              <a:ext uri="{FF2B5EF4-FFF2-40B4-BE49-F238E27FC236}">
                <a16:creationId xmlns:a16="http://schemas.microsoft.com/office/drawing/2014/main" id="{C64F5FF3-B5CF-47A4-9256-AC3A8A155C57}"/>
              </a:ext>
            </a:extLst>
          </p:cNvPr>
          <p:cNvSpPr/>
          <p:nvPr/>
        </p:nvSpPr>
        <p:spPr>
          <a:xfrm>
            <a:off x="7916766" y="2456966"/>
            <a:ext cx="4026570" cy="144631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400" dirty="0">
              <a:solidFill>
                <a:schemeClr val="bg1"/>
              </a:solidFill>
              <a:latin typeface="Montserrat" panose="00000500000000000000" pitchFamily="2" charset="0"/>
            </a:endParaRPr>
          </a:p>
          <a:p>
            <a:pPr marL="285750" indent="-285750">
              <a:buFont typeface="Arial" panose="020B0604020202020204" pitchFamily="34" charset="0"/>
              <a:buChar char="•"/>
            </a:pPr>
            <a:endParaRPr lang="en-US" sz="1400" dirty="0">
              <a:solidFill>
                <a:schemeClr val="bg1"/>
              </a:solidFill>
              <a:latin typeface="Montserrat" panose="00000500000000000000" pitchFamily="2" charset="0"/>
            </a:endParaRPr>
          </a:p>
          <a:p>
            <a:pPr marL="285750" indent="-285750">
              <a:buFont typeface="Arial" panose="020B0604020202020204" pitchFamily="34" charset="0"/>
              <a:buChar char="•"/>
            </a:pPr>
            <a:r>
              <a:rPr lang="en-US" sz="1400" dirty="0">
                <a:solidFill>
                  <a:schemeClr val="bg1"/>
                </a:solidFill>
                <a:latin typeface="Montserrat" panose="00000500000000000000" pitchFamily="2" charset="0"/>
              </a:rPr>
              <a:t>Less stress</a:t>
            </a:r>
          </a:p>
          <a:p>
            <a:pPr marL="285750" indent="-285750">
              <a:buFont typeface="Arial" panose="020B0604020202020204" pitchFamily="34" charset="0"/>
              <a:buChar char="•"/>
            </a:pPr>
            <a:r>
              <a:rPr lang="en-US" sz="1400" dirty="0">
                <a:solidFill>
                  <a:schemeClr val="bg1"/>
                </a:solidFill>
                <a:latin typeface="Montserrat" panose="00000500000000000000" pitchFamily="2" charset="0"/>
              </a:rPr>
              <a:t>No more late works due to this problem</a:t>
            </a:r>
          </a:p>
          <a:p>
            <a:pPr marL="285750" indent="-285750">
              <a:buFont typeface="Arial" panose="020B0604020202020204" pitchFamily="34" charset="0"/>
              <a:buChar char="•"/>
            </a:pPr>
            <a:r>
              <a:rPr lang="en-US" sz="1400" dirty="0">
                <a:solidFill>
                  <a:schemeClr val="bg1"/>
                </a:solidFill>
                <a:latin typeface="Montserrat" panose="00000500000000000000" pitchFamily="2" charset="0"/>
              </a:rPr>
              <a:t>Correctly handling this problem, e.g. having trouble with parents due to improper confrontations</a:t>
            </a:r>
          </a:p>
        </p:txBody>
      </p:sp>
      <p:sp>
        <p:nvSpPr>
          <p:cNvPr id="9" name="Rectangle 8">
            <a:extLst>
              <a:ext uri="{FF2B5EF4-FFF2-40B4-BE49-F238E27FC236}">
                <a16:creationId xmlns:a16="http://schemas.microsoft.com/office/drawing/2014/main" id="{BE11636E-34C3-4408-81DD-0D466C71502D}"/>
              </a:ext>
            </a:extLst>
          </p:cNvPr>
          <p:cNvSpPr/>
          <p:nvPr/>
        </p:nvSpPr>
        <p:spPr>
          <a:xfrm>
            <a:off x="7932817" y="1010654"/>
            <a:ext cx="4026571" cy="144631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Montserrat" panose="00000500000000000000" pitchFamily="2" charset="0"/>
            </a:endParaRPr>
          </a:p>
          <a:p>
            <a:endParaRPr lang="en-US" sz="1400" dirty="0">
              <a:solidFill>
                <a:schemeClr val="bg1"/>
              </a:solidFill>
              <a:latin typeface="Montserrat" panose="00000500000000000000" pitchFamily="2" charset="0"/>
            </a:endParaRPr>
          </a:p>
          <a:p>
            <a:r>
              <a:rPr lang="en-US" sz="1400" dirty="0">
                <a:solidFill>
                  <a:schemeClr val="bg1"/>
                </a:solidFill>
                <a:latin typeface="Montserrat" panose="00000500000000000000" pitchFamily="2" charset="0"/>
              </a:rPr>
              <a:t>Students will no longer submit works later because of parents/guardians adding household tasks to their school tasks. Furthermore, it will lessen stress.</a:t>
            </a:r>
          </a:p>
        </p:txBody>
      </p:sp>
      <p:sp>
        <p:nvSpPr>
          <p:cNvPr id="10" name="Rectangle 9">
            <a:extLst>
              <a:ext uri="{FF2B5EF4-FFF2-40B4-BE49-F238E27FC236}">
                <a16:creationId xmlns:a16="http://schemas.microsoft.com/office/drawing/2014/main" id="{913AF007-66C8-49DA-AB2C-2FE381748794}"/>
              </a:ext>
            </a:extLst>
          </p:cNvPr>
          <p:cNvSpPr/>
          <p:nvPr/>
        </p:nvSpPr>
        <p:spPr>
          <a:xfrm>
            <a:off x="4174951" y="1010654"/>
            <a:ext cx="3757866" cy="364556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Time management</a:t>
            </a:r>
          </a:p>
          <a:p>
            <a:pPr marL="285750" indent="-285750">
              <a:buFont typeface="Arial" panose="020B0604020202020204" pitchFamily="34" charset="0"/>
              <a:buChar char="•"/>
            </a:pPr>
            <a:r>
              <a:rPr lang="en-US" sz="1400" dirty="0">
                <a:solidFill>
                  <a:schemeClr val="bg1"/>
                </a:solidFill>
              </a:rPr>
              <a:t>Identifying what’s more important</a:t>
            </a:r>
          </a:p>
          <a:p>
            <a:pPr marL="285750" indent="-285750">
              <a:buFont typeface="Arial" panose="020B0604020202020204" pitchFamily="34" charset="0"/>
              <a:buChar char="•"/>
            </a:pPr>
            <a:r>
              <a:rPr lang="en-US" sz="1400" dirty="0">
                <a:solidFill>
                  <a:schemeClr val="bg1"/>
                </a:solidFill>
              </a:rPr>
              <a:t>Showing parents the deadlines and schedules</a:t>
            </a:r>
          </a:p>
          <a:p>
            <a:pPr marL="285750" indent="-285750">
              <a:buFont typeface="Arial" panose="020B0604020202020204" pitchFamily="34" charset="0"/>
              <a:buChar char="•"/>
            </a:pPr>
            <a:r>
              <a:rPr lang="en-US" sz="1400" dirty="0">
                <a:solidFill>
                  <a:schemeClr val="bg1"/>
                </a:solidFill>
              </a:rPr>
              <a:t>Doing tasks as early as possible</a:t>
            </a:r>
          </a:p>
        </p:txBody>
      </p:sp>
      <p:sp>
        <p:nvSpPr>
          <p:cNvPr id="11" name="TextBox 10">
            <a:extLst>
              <a:ext uri="{FF2B5EF4-FFF2-40B4-BE49-F238E27FC236}">
                <a16:creationId xmlns:a16="http://schemas.microsoft.com/office/drawing/2014/main" id="{260D7FCE-2EAE-4D5F-A7CD-BB85F730650B}"/>
              </a:ext>
            </a:extLst>
          </p:cNvPr>
          <p:cNvSpPr txBox="1"/>
          <p:nvPr/>
        </p:nvSpPr>
        <p:spPr>
          <a:xfrm>
            <a:off x="196517" y="1110445"/>
            <a:ext cx="1323473"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Problem</a:t>
            </a:r>
          </a:p>
        </p:txBody>
      </p:sp>
      <p:sp>
        <p:nvSpPr>
          <p:cNvPr id="14" name="TextBox 13">
            <a:extLst>
              <a:ext uri="{FF2B5EF4-FFF2-40B4-BE49-F238E27FC236}">
                <a16:creationId xmlns:a16="http://schemas.microsoft.com/office/drawing/2014/main" id="{A5D17B91-97F9-41D2-A422-90161C0B68FD}"/>
              </a:ext>
            </a:extLst>
          </p:cNvPr>
          <p:cNvSpPr txBox="1"/>
          <p:nvPr/>
        </p:nvSpPr>
        <p:spPr>
          <a:xfrm>
            <a:off x="7956880" y="1054587"/>
            <a:ext cx="2342151"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Problem Outcomes</a:t>
            </a:r>
          </a:p>
        </p:txBody>
      </p:sp>
      <p:sp>
        <p:nvSpPr>
          <p:cNvPr id="15" name="TextBox 14">
            <a:extLst>
              <a:ext uri="{FF2B5EF4-FFF2-40B4-BE49-F238E27FC236}">
                <a16:creationId xmlns:a16="http://schemas.microsoft.com/office/drawing/2014/main" id="{B042910C-D6E8-4EFA-8055-8A94BC4E9A5D}"/>
              </a:ext>
            </a:extLst>
          </p:cNvPr>
          <p:cNvSpPr txBox="1"/>
          <p:nvPr/>
        </p:nvSpPr>
        <p:spPr>
          <a:xfrm>
            <a:off x="4174950" y="1054587"/>
            <a:ext cx="1921050"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Solution Ideas</a:t>
            </a:r>
          </a:p>
        </p:txBody>
      </p:sp>
      <p:sp>
        <p:nvSpPr>
          <p:cNvPr id="17" name="TextBox 16">
            <a:extLst>
              <a:ext uri="{FF2B5EF4-FFF2-40B4-BE49-F238E27FC236}">
                <a16:creationId xmlns:a16="http://schemas.microsoft.com/office/drawing/2014/main" id="{67AAD47F-0F08-49AD-B72C-3D8EDD89458E}"/>
              </a:ext>
            </a:extLst>
          </p:cNvPr>
          <p:cNvSpPr txBox="1"/>
          <p:nvPr/>
        </p:nvSpPr>
        <p:spPr>
          <a:xfrm>
            <a:off x="196516" y="3879686"/>
            <a:ext cx="1323473"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Audience</a:t>
            </a:r>
          </a:p>
        </p:txBody>
      </p:sp>
      <p:sp>
        <p:nvSpPr>
          <p:cNvPr id="18" name="TextBox 17">
            <a:extLst>
              <a:ext uri="{FF2B5EF4-FFF2-40B4-BE49-F238E27FC236}">
                <a16:creationId xmlns:a16="http://schemas.microsoft.com/office/drawing/2014/main" id="{8E32ADC7-3CB4-44B9-A0CA-EC2FA126F7EF}"/>
              </a:ext>
            </a:extLst>
          </p:cNvPr>
          <p:cNvSpPr txBox="1"/>
          <p:nvPr/>
        </p:nvSpPr>
        <p:spPr>
          <a:xfrm>
            <a:off x="4182967" y="4712730"/>
            <a:ext cx="3757866" cy="584775"/>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What’s the most important thing to learn first?</a:t>
            </a:r>
          </a:p>
        </p:txBody>
      </p:sp>
      <p:sp>
        <p:nvSpPr>
          <p:cNvPr id="19" name="TextBox 18">
            <a:extLst>
              <a:ext uri="{FF2B5EF4-FFF2-40B4-BE49-F238E27FC236}">
                <a16:creationId xmlns:a16="http://schemas.microsoft.com/office/drawing/2014/main" id="{F921EBBF-3746-41EB-96AB-215C6087A0C8}"/>
              </a:ext>
            </a:extLst>
          </p:cNvPr>
          <p:cNvSpPr txBox="1"/>
          <p:nvPr/>
        </p:nvSpPr>
        <p:spPr>
          <a:xfrm>
            <a:off x="7908738" y="3959108"/>
            <a:ext cx="4034598" cy="584775"/>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What’s the least amount of work we need to do to learn it?</a:t>
            </a:r>
          </a:p>
        </p:txBody>
      </p:sp>
      <p:sp>
        <p:nvSpPr>
          <p:cNvPr id="20" name="TextBox 19">
            <a:extLst>
              <a:ext uri="{FF2B5EF4-FFF2-40B4-BE49-F238E27FC236}">
                <a16:creationId xmlns:a16="http://schemas.microsoft.com/office/drawing/2014/main" id="{9950544F-6D4D-4374-A225-50734B772EC2}"/>
              </a:ext>
            </a:extLst>
          </p:cNvPr>
          <p:cNvSpPr txBox="1"/>
          <p:nvPr/>
        </p:nvSpPr>
        <p:spPr>
          <a:xfrm>
            <a:off x="196517" y="3007062"/>
            <a:ext cx="1323473"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Audience</a:t>
            </a:r>
          </a:p>
        </p:txBody>
      </p:sp>
      <p:sp>
        <p:nvSpPr>
          <p:cNvPr id="21" name="TextBox 20">
            <a:extLst>
              <a:ext uri="{FF2B5EF4-FFF2-40B4-BE49-F238E27FC236}">
                <a16:creationId xmlns:a16="http://schemas.microsoft.com/office/drawing/2014/main" id="{ACEB1090-734E-4133-B27D-AA77E69666B8}"/>
              </a:ext>
            </a:extLst>
          </p:cNvPr>
          <p:cNvSpPr txBox="1"/>
          <p:nvPr/>
        </p:nvSpPr>
        <p:spPr>
          <a:xfrm>
            <a:off x="7956880" y="2520175"/>
            <a:ext cx="2498561" cy="338554"/>
          </a:xfrm>
          <a:prstGeom prst="rect">
            <a:avLst/>
          </a:prstGeom>
          <a:noFill/>
        </p:spPr>
        <p:txBody>
          <a:bodyPr wrap="square" rtlCol="0">
            <a:spAutoFit/>
          </a:bodyPr>
          <a:lstStyle/>
          <a:p>
            <a:r>
              <a:rPr lang="en-US" sz="1600" b="1" dirty="0">
                <a:solidFill>
                  <a:schemeClr val="bg1"/>
                </a:solidFill>
                <a:latin typeface="Montserrat" panose="00000500000000000000" pitchFamily="2" charset="0"/>
              </a:rPr>
              <a:t>Audience Benefits?</a:t>
            </a:r>
          </a:p>
        </p:txBody>
      </p:sp>
    </p:spTree>
    <p:extLst>
      <p:ext uri="{BB962C8B-B14F-4D97-AF65-F5344CB8AC3E}">
        <p14:creationId xmlns:p14="http://schemas.microsoft.com/office/powerpoint/2010/main" val="2547490242"/>
      </p:ext>
    </p:extLst>
  </p:cSld>
  <p:clrMapOvr>
    <a:masterClrMapping/>
  </p:clrMapOvr>
</p:sld>
</file>

<file path=ppt/theme/theme1.xml><?xml version="1.0" encoding="utf-8"?>
<a:theme xmlns:a="http://schemas.openxmlformats.org/drawingml/2006/main" name="Office Theme">
  <a:themeElements>
    <a:clrScheme name="Coolors 1">
      <a:dk1>
        <a:sysClr val="windowText" lastClr="000000"/>
      </a:dk1>
      <a:lt1>
        <a:sysClr val="window" lastClr="FFFFFF"/>
      </a:lt1>
      <a:dk2>
        <a:srgbClr val="44546A"/>
      </a:dk2>
      <a:lt2>
        <a:srgbClr val="E7E6E6"/>
      </a:lt2>
      <a:accent1>
        <a:srgbClr val="264653"/>
      </a:accent1>
      <a:accent2>
        <a:srgbClr val="2A9D8F"/>
      </a:accent2>
      <a:accent3>
        <a:srgbClr val="E9C46A"/>
      </a:accent3>
      <a:accent4>
        <a:srgbClr val="F4A261"/>
      </a:accent4>
      <a:accent5>
        <a:srgbClr val="E76F51"/>
      </a:accent5>
      <a:accent6>
        <a:srgbClr val="E63946"/>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306</Words>
  <Application>Microsoft Office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Montserrat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Kaye Engbino</dc:creator>
  <cp:lastModifiedBy>Kaye Engbino</cp:lastModifiedBy>
  <cp:revision>5</cp:revision>
  <dcterms:created xsi:type="dcterms:W3CDTF">2021-03-08T08:36:05Z</dcterms:created>
  <dcterms:modified xsi:type="dcterms:W3CDTF">2021-03-08T09:36:33Z</dcterms:modified>
</cp:coreProperties>
</file>