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13"/>
  </p:notesMasterIdLst>
  <p:sldIdLst>
    <p:sldId id="262" r:id="rId2"/>
    <p:sldId id="275" r:id="rId3"/>
    <p:sldId id="258" r:id="rId4"/>
    <p:sldId id="264" r:id="rId5"/>
    <p:sldId id="263" r:id="rId6"/>
    <p:sldId id="277" r:id="rId7"/>
    <p:sldId id="265" r:id="rId8"/>
    <p:sldId id="269" r:id="rId9"/>
    <p:sldId id="270" r:id="rId10"/>
    <p:sldId id="271"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CA8A5-C1E3-5325-4BD0-D8788B15F3C9}" v="711" dt="2020-12-10T21:13:19.305"/>
    <p1510:client id="{17EDB844-9EFC-C927-8815-D1546459017D}" v="476" dt="2020-12-11T06:15:58.783"/>
    <p1510:client id="{5071EF20-E12F-8501-4D05-ED0472BDE371}" v="773" dt="2020-12-11T04:47:31.007"/>
    <p1510:client id="{5B155ADD-3FA6-408A-8A32-923A69DB7556}" v="1583" dt="2020-12-11T17:29:45.870"/>
    <p1510:client id="{71267826-9A2E-A0B5-C640-DA2C03B1EB6E}" v="28" dt="2020-12-11T17:44:29.937"/>
    <p1510:client id="{744573A8-0E1E-9923-A74B-C8AD863200AB}" v="105" dt="2020-12-11T17:32:08.745"/>
    <p1510:client id="{8F48CC0A-7703-23FA-C0D5-59CC81A67D9E}" v="2" dt="2020-12-11T17:21:31.208"/>
    <p1510:client id="{9A825BE0-5C4A-8BC7-1EC0-B94CAAA8DEBA}" v="994" dt="2020-12-11T08:00:59.705"/>
    <p1510:client id="{B6B64583-4A43-564A-BF64-DD8FDA4D8081}" v="2572" dt="2020-12-11T17:46:47.228"/>
    <p1510:client id="{C89F08F0-1E06-D10C-F66C-909A48902525}" v="2" dt="2020-12-11T01:01:36.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chapman0-my.sharepoint.com/personal/commins_chapman_edu/Documents/MGCS410/Nate_Chris_Graph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trentcommins\Documents\school\Chapman\2020-21\Fall\MGSC410\Homework\Final\Writeup\graph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trentcommins\Documents\school\Chapman\2020-21\Fall\MGSC410\Homework\Final\Writeup\graph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trentcommins\Documents\school\Chapman\2020-21\Fall\MGSC410\Homework\Final\Writeup\graph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trentcommins\Documents\school\Chapman\2020-21\Fall\MGSC410\Homework\Final\Writeup\graph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chapman0-my.sharepoint.com/personal/commins_chapman_edu/Documents/MGCS410/cluster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800" b="0" i="0" baseline="0">
                <a:effectLst/>
              </a:rPr>
              <a:t>Notification Features for Clients With &amp; Without Push Notifications</a:t>
            </a:r>
            <a:endParaRPr lang="en-US">
              <a:effectLst/>
            </a:endParaRP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'Graph One'!$D$35</c:f>
              <c:strCache>
                <c:ptCount val="1"/>
                <c:pt idx="0">
                  <c:v>No</c:v>
                </c:pt>
              </c:strCache>
            </c:strRef>
          </c:tx>
          <c:spPr>
            <a:solidFill>
              <a:srgbClr val="FFC000"/>
            </a:solidFill>
            <a:ln>
              <a:noFill/>
            </a:ln>
            <a:effectLst/>
          </c:spPr>
          <c:invertIfNegative val="0"/>
          <c:cat>
            <c:strRef>
              <c:f>'Graph One'!$C$36:$C$39</c:f>
              <c:strCache>
                <c:ptCount val="4"/>
                <c:pt idx="0">
                  <c:v>Open Count</c:v>
                </c:pt>
                <c:pt idx="1">
                  <c:v>Unique Open Count</c:v>
                </c:pt>
                <c:pt idx="2">
                  <c:v>Click Count</c:v>
                </c:pt>
                <c:pt idx="3">
                  <c:v>Unique Click Count</c:v>
                </c:pt>
              </c:strCache>
            </c:strRef>
          </c:cat>
          <c:val>
            <c:numRef>
              <c:f>'Graph One'!$D$36:$D$39</c:f>
              <c:numCache>
                <c:formatCode>General</c:formatCode>
                <c:ptCount val="4"/>
                <c:pt idx="0">
                  <c:v>27146</c:v>
                </c:pt>
                <c:pt idx="1">
                  <c:v>10531</c:v>
                </c:pt>
                <c:pt idx="2">
                  <c:v>6066</c:v>
                </c:pt>
                <c:pt idx="3">
                  <c:v>1110</c:v>
                </c:pt>
              </c:numCache>
            </c:numRef>
          </c:val>
          <c:extLst>
            <c:ext xmlns:c16="http://schemas.microsoft.com/office/drawing/2014/chart" uri="{C3380CC4-5D6E-409C-BE32-E72D297353CC}">
              <c16:uniqueId val="{00000000-85A0-C044-9DC3-58DE8F821033}"/>
            </c:ext>
          </c:extLst>
        </c:ser>
        <c:ser>
          <c:idx val="1"/>
          <c:order val="1"/>
          <c:tx>
            <c:strRef>
              <c:f>'Graph One'!$E$35</c:f>
              <c:strCache>
                <c:ptCount val="1"/>
                <c:pt idx="0">
                  <c:v>Yes</c:v>
                </c:pt>
              </c:strCache>
            </c:strRef>
          </c:tx>
          <c:spPr>
            <a:solidFill>
              <a:srgbClr val="29AF8C">
                <a:lumMod val="75000"/>
              </a:srgbClr>
            </a:solidFill>
            <a:ln>
              <a:noFill/>
            </a:ln>
            <a:effectLst/>
          </c:spPr>
          <c:invertIfNegative val="0"/>
          <c:cat>
            <c:strRef>
              <c:f>'Graph One'!$C$36:$C$39</c:f>
              <c:strCache>
                <c:ptCount val="4"/>
                <c:pt idx="0">
                  <c:v>Open Count</c:v>
                </c:pt>
                <c:pt idx="1">
                  <c:v>Unique Open Count</c:v>
                </c:pt>
                <c:pt idx="2">
                  <c:v>Click Count</c:v>
                </c:pt>
                <c:pt idx="3">
                  <c:v>Unique Click Count</c:v>
                </c:pt>
              </c:strCache>
            </c:strRef>
          </c:cat>
          <c:val>
            <c:numRef>
              <c:f>'Graph One'!$E$36:$E$39</c:f>
              <c:numCache>
                <c:formatCode>General</c:formatCode>
                <c:ptCount val="4"/>
                <c:pt idx="0">
                  <c:v>206924</c:v>
                </c:pt>
                <c:pt idx="1">
                  <c:v>100138</c:v>
                </c:pt>
                <c:pt idx="2">
                  <c:v>55146</c:v>
                </c:pt>
                <c:pt idx="3">
                  <c:v>9202</c:v>
                </c:pt>
              </c:numCache>
            </c:numRef>
          </c:val>
          <c:extLst>
            <c:ext xmlns:c16="http://schemas.microsoft.com/office/drawing/2014/chart" uri="{C3380CC4-5D6E-409C-BE32-E72D297353CC}">
              <c16:uniqueId val="{00000001-85A0-C044-9DC3-58DE8F821033}"/>
            </c:ext>
          </c:extLst>
        </c:ser>
        <c:dLbls>
          <c:showLegendKey val="0"/>
          <c:showVal val="0"/>
          <c:showCatName val="0"/>
          <c:showSerName val="0"/>
          <c:showPercent val="0"/>
          <c:showBubbleSize val="0"/>
        </c:dLbls>
        <c:gapWidth val="20"/>
        <c:axId val="2079865568"/>
        <c:axId val="2079788720"/>
      </c:barChart>
      <c:catAx>
        <c:axId val="207986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79788720"/>
        <c:crosses val="autoZero"/>
        <c:auto val="1"/>
        <c:lblAlgn val="ctr"/>
        <c:lblOffset val="100"/>
        <c:noMultiLvlLbl val="0"/>
      </c:catAx>
      <c:valAx>
        <c:axId val="2079788720"/>
        <c:scaling>
          <c:orientation val="minMax"/>
          <c:max val="225000"/>
          <c:min val="0"/>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79865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400"/>
              <a:t>Percent of Emails Opened, Premium</a:t>
            </a:r>
            <a:r>
              <a:rPr lang="en-US" sz="2400" baseline="0"/>
              <a:t> User - Free User</a:t>
            </a:r>
            <a:endParaRPr lang="en-US" sz="240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areaChart>
        <c:grouping val="standard"/>
        <c:varyColors val="0"/>
        <c:ser>
          <c:idx val="0"/>
          <c:order val="0"/>
          <c:tx>
            <c:strRef>
              <c:f>Ridge!$Q$34</c:f>
              <c:strCache>
                <c:ptCount val="1"/>
                <c:pt idx="0">
                  <c:v>Premium User</c:v>
                </c:pt>
              </c:strCache>
            </c:strRef>
          </c:tx>
          <c:spPr>
            <a:solidFill>
              <a:srgbClr val="A9A700">
                <a:alpha val="50000"/>
              </a:srgbClr>
            </a:solidFill>
            <a:ln w="25400">
              <a:noFill/>
            </a:ln>
            <a:effectLst/>
          </c:spPr>
          <c:cat>
            <c:numRef>
              <c:f>Ridge!$P$35:$P$135</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Ridge!$Q$35:$Q$135</c:f>
              <c:numCache>
                <c:formatCode>General</c:formatCode>
                <c:ptCount val="101"/>
                <c:pt idx="0">
                  <c:v>5460</c:v>
                </c:pt>
                <c:pt idx="1">
                  <c:v>476</c:v>
                </c:pt>
                <c:pt idx="2">
                  <c:v>476</c:v>
                </c:pt>
                <c:pt idx="3">
                  <c:v>476</c:v>
                </c:pt>
                <c:pt idx="4">
                  <c:v>476</c:v>
                </c:pt>
                <c:pt idx="5">
                  <c:v>476</c:v>
                </c:pt>
                <c:pt idx="6">
                  <c:v>476</c:v>
                </c:pt>
                <c:pt idx="7">
                  <c:v>476</c:v>
                </c:pt>
                <c:pt idx="8">
                  <c:v>476</c:v>
                </c:pt>
                <c:pt idx="9">
                  <c:v>476</c:v>
                </c:pt>
                <c:pt idx="10">
                  <c:v>576</c:v>
                </c:pt>
                <c:pt idx="11">
                  <c:v>576</c:v>
                </c:pt>
                <c:pt idx="12">
                  <c:v>576</c:v>
                </c:pt>
                <c:pt idx="13">
                  <c:v>576</c:v>
                </c:pt>
                <c:pt idx="14">
                  <c:v>576</c:v>
                </c:pt>
                <c:pt idx="15">
                  <c:v>576</c:v>
                </c:pt>
                <c:pt idx="16">
                  <c:v>576</c:v>
                </c:pt>
                <c:pt idx="17">
                  <c:v>576</c:v>
                </c:pt>
              </c:numCache>
            </c:numRef>
          </c:val>
          <c:extLst>
            <c:ext xmlns:c16="http://schemas.microsoft.com/office/drawing/2014/chart" uri="{C3380CC4-5D6E-409C-BE32-E72D297353CC}">
              <c16:uniqueId val="{00000000-B35E-AA4F-ACFB-AB4BD2C19BC2}"/>
            </c:ext>
          </c:extLst>
        </c:ser>
        <c:ser>
          <c:idx val="1"/>
          <c:order val="1"/>
          <c:tx>
            <c:strRef>
              <c:f>Ridge!$R$34</c:f>
              <c:strCache>
                <c:ptCount val="1"/>
                <c:pt idx="0">
                  <c:v>Premium, 2nd Quartile</c:v>
                </c:pt>
              </c:strCache>
            </c:strRef>
          </c:tx>
          <c:spPr>
            <a:solidFill>
              <a:srgbClr val="A9A700">
                <a:alpha val="50000"/>
              </a:srgbClr>
            </a:solidFill>
            <a:ln w="63500">
              <a:solidFill>
                <a:srgbClr val="FFFC00"/>
              </a:solidFill>
            </a:ln>
            <a:effectLst/>
          </c:spPr>
          <c:dLbls>
            <c:dLbl>
              <c:idx val="17"/>
              <c:delete val="1"/>
              <c:extLst>
                <c:ext xmlns:c15="http://schemas.microsoft.com/office/drawing/2012/chart" uri="{CE6537A1-D6FC-4f65-9D91-7224C49458BB}"/>
                <c:ext xmlns:c16="http://schemas.microsoft.com/office/drawing/2014/chart" uri="{C3380CC4-5D6E-409C-BE32-E72D297353CC}">
                  <c16:uniqueId val="{00000001-B35E-AA4F-ACFB-AB4BD2C19BC2}"/>
                </c:ext>
              </c:extLst>
            </c:dLbl>
            <c:dLbl>
              <c:idx val="18"/>
              <c:delete val="1"/>
              <c:extLst>
                <c:ext xmlns:c15="http://schemas.microsoft.com/office/drawing/2012/chart" uri="{CE6537A1-D6FC-4f65-9D91-7224C49458BB}"/>
                <c:ext xmlns:c16="http://schemas.microsoft.com/office/drawing/2014/chart" uri="{C3380CC4-5D6E-409C-BE32-E72D297353CC}">
                  <c16:uniqueId val="{00000002-B35E-AA4F-ACFB-AB4BD2C19BC2}"/>
                </c:ext>
              </c:extLst>
            </c:dLbl>
            <c:dLbl>
              <c:idx val="19"/>
              <c:delete val="1"/>
              <c:extLst>
                <c:ext xmlns:c15="http://schemas.microsoft.com/office/drawing/2012/chart" uri="{CE6537A1-D6FC-4f65-9D91-7224C49458BB}"/>
                <c:ext xmlns:c16="http://schemas.microsoft.com/office/drawing/2014/chart" uri="{C3380CC4-5D6E-409C-BE32-E72D297353CC}">
                  <c16:uniqueId val="{00000003-B35E-AA4F-ACFB-AB4BD2C19BC2}"/>
                </c:ext>
              </c:extLst>
            </c:dLbl>
            <c:dLbl>
              <c:idx val="20"/>
              <c:delete val="1"/>
              <c:extLst>
                <c:ext xmlns:c15="http://schemas.microsoft.com/office/drawing/2012/chart" uri="{CE6537A1-D6FC-4f65-9D91-7224C49458BB}"/>
                <c:ext xmlns:c16="http://schemas.microsoft.com/office/drawing/2014/chart" uri="{C3380CC4-5D6E-409C-BE32-E72D297353CC}">
                  <c16:uniqueId val="{00000004-B35E-AA4F-ACFB-AB4BD2C19BC2}"/>
                </c:ext>
              </c:extLst>
            </c:dLbl>
            <c:dLbl>
              <c:idx val="21"/>
              <c:delete val="1"/>
              <c:extLst>
                <c:ext xmlns:c15="http://schemas.microsoft.com/office/drawing/2012/chart" uri="{CE6537A1-D6FC-4f65-9D91-7224C49458BB}"/>
                <c:ext xmlns:c16="http://schemas.microsoft.com/office/drawing/2014/chart" uri="{C3380CC4-5D6E-409C-BE32-E72D297353CC}">
                  <c16:uniqueId val="{00000005-B35E-AA4F-ACFB-AB4BD2C19BC2}"/>
                </c:ext>
              </c:extLst>
            </c:dLbl>
            <c:dLbl>
              <c:idx val="22"/>
              <c:delete val="1"/>
              <c:extLst>
                <c:ext xmlns:c15="http://schemas.microsoft.com/office/drawing/2012/chart" uri="{CE6537A1-D6FC-4f65-9D91-7224C49458BB}"/>
                <c:ext xmlns:c16="http://schemas.microsoft.com/office/drawing/2014/chart" uri="{C3380CC4-5D6E-409C-BE32-E72D297353CC}">
                  <c16:uniqueId val="{00000006-B35E-AA4F-ACFB-AB4BD2C19BC2}"/>
                </c:ext>
              </c:extLst>
            </c:dLbl>
            <c:dLbl>
              <c:idx val="23"/>
              <c:delete val="1"/>
              <c:extLst>
                <c:ext xmlns:c15="http://schemas.microsoft.com/office/drawing/2012/chart" uri="{CE6537A1-D6FC-4f65-9D91-7224C49458BB}"/>
                <c:ext xmlns:c16="http://schemas.microsoft.com/office/drawing/2014/chart" uri="{C3380CC4-5D6E-409C-BE32-E72D297353CC}">
                  <c16:uniqueId val="{00000007-B35E-AA4F-ACFB-AB4BD2C19BC2}"/>
                </c:ext>
              </c:extLst>
            </c:dLbl>
            <c:dLbl>
              <c:idx val="24"/>
              <c:delete val="1"/>
              <c:extLst>
                <c:ext xmlns:c15="http://schemas.microsoft.com/office/drawing/2012/chart" uri="{CE6537A1-D6FC-4f65-9D91-7224C49458BB}"/>
                <c:ext xmlns:c16="http://schemas.microsoft.com/office/drawing/2014/chart" uri="{C3380CC4-5D6E-409C-BE32-E72D297353CC}">
                  <c16:uniqueId val="{00000008-B35E-AA4F-ACFB-AB4BD2C19BC2}"/>
                </c:ext>
              </c:extLst>
            </c:dLbl>
            <c:dLbl>
              <c:idx val="25"/>
              <c:delete val="1"/>
              <c:extLst>
                <c:ext xmlns:c15="http://schemas.microsoft.com/office/drawing/2012/chart" uri="{CE6537A1-D6FC-4f65-9D91-7224C49458BB}"/>
                <c:ext xmlns:c16="http://schemas.microsoft.com/office/drawing/2014/chart" uri="{C3380CC4-5D6E-409C-BE32-E72D297353CC}">
                  <c16:uniqueId val="{00000009-B35E-AA4F-ACFB-AB4BD2C19BC2}"/>
                </c:ext>
              </c:extLst>
            </c:dLbl>
            <c:dLbl>
              <c:idx val="26"/>
              <c:delete val="1"/>
              <c:extLst>
                <c:ext xmlns:c15="http://schemas.microsoft.com/office/drawing/2012/chart" uri="{CE6537A1-D6FC-4f65-9D91-7224C49458BB}"/>
                <c:ext xmlns:c16="http://schemas.microsoft.com/office/drawing/2014/chart" uri="{C3380CC4-5D6E-409C-BE32-E72D297353CC}">
                  <c16:uniqueId val="{0000000A-B35E-AA4F-ACFB-AB4BD2C19BC2}"/>
                </c:ext>
              </c:extLst>
            </c:dLbl>
            <c:dLbl>
              <c:idx val="27"/>
              <c:delete val="1"/>
              <c:extLst>
                <c:ext xmlns:c15="http://schemas.microsoft.com/office/drawing/2012/chart" uri="{CE6537A1-D6FC-4f65-9D91-7224C49458BB}"/>
                <c:ext xmlns:c16="http://schemas.microsoft.com/office/drawing/2014/chart" uri="{C3380CC4-5D6E-409C-BE32-E72D297353CC}">
                  <c16:uniqueId val="{0000000B-B35E-AA4F-ACFB-AB4BD2C19BC2}"/>
                </c:ext>
              </c:extLst>
            </c:dLbl>
            <c:dLbl>
              <c:idx val="28"/>
              <c:delete val="1"/>
              <c:extLst>
                <c:ext xmlns:c15="http://schemas.microsoft.com/office/drawing/2012/chart" uri="{CE6537A1-D6FC-4f65-9D91-7224C49458BB}"/>
                <c:ext xmlns:c16="http://schemas.microsoft.com/office/drawing/2014/chart" uri="{C3380CC4-5D6E-409C-BE32-E72D297353CC}">
                  <c16:uniqueId val="{0000000C-B35E-AA4F-ACFB-AB4BD2C19BC2}"/>
                </c:ext>
              </c:extLst>
            </c:dLbl>
            <c:dLbl>
              <c:idx val="29"/>
              <c:delete val="1"/>
              <c:extLst>
                <c:ext xmlns:c15="http://schemas.microsoft.com/office/drawing/2012/chart" uri="{CE6537A1-D6FC-4f65-9D91-7224C49458BB}"/>
                <c:ext xmlns:c16="http://schemas.microsoft.com/office/drawing/2014/chart" uri="{C3380CC4-5D6E-409C-BE32-E72D297353CC}">
                  <c16:uniqueId val="{0000000D-B35E-AA4F-ACFB-AB4BD2C19BC2}"/>
                </c:ext>
              </c:extLst>
            </c:dLbl>
            <c:dLbl>
              <c:idx val="30"/>
              <c:delete val="1"/>
              <c:extLst>
                <c:ext xmlns:c15="http://schemas.microsoft.com/office/drawing/2012/chart" uri="{CE6537A1-D6FC-4f65-9D91-7224C49458BB}"/>
                <c:ext xmlns:c16="http://schemas.microsoft.com/office/drawing/2014/chart" uri="{C3380CC4-5D6E-409C-BE32-E72D297353CC}">
                  <c16:uniqueId val="{0000000E-B35E-AA4F-ACFB-AB4BD2C19BC2}"/>
                </c:ext>
              </c:extLst>
            </c:dLbl>
            <c:dLbl>
              <c:idx val="31"/>
              <c:delete val="1"/>
              <c:extLst>
                <c:ext xmlns:c15="http://schemas.microsoft.com/office/drawing/2012/chart" uri="{CE6537A1-D6FC-4f65-9D91-7224C49458BB}"/>
                <c:ext xmlns:c16="http://schemas.microsoft.com/office/drawing/2014/chart" uri="{C3380CC4-5D6E-409C-BE32-E72D297353CC}">
                  <c16:uniqueId val="{0000000F-B35E-AA4F-ACFB-AB4BD2C19BC2}"/>
                </c:ext>
              </c:extLst>
            </c:dLbl>
            <c:dLbl>
              <c:idx val="32"/>
              <c:delete val="1"/>
              <c:extLst>
                <c:ext xmlns:c15="http://schemas.microsoft.com/office/drawing/2012/chart" uri="{CE6537A1-D6FC-4f65-9D91-7224C49458BB}"/>
                <c:ext xmlns:c16="http://schemas.microsoft.com/office/drawing/2014/chart" uri="{C3380CC4-5D6E-409C-BE32-E72D297353CC}">
                  <c16:uniqueId val="{00000010-B35E-AA4F-ACFB-AB4BD2C19BC2}"/>
                </c:ext>
              </c:extLst>
            </c:dLbl>
            <c:dLbl>
              <c:idx val="33"/>
              <c:delete val="1"/>
              <c:extLst>
                <c:ext xmlns:c15="http://schemas.microsoft.com/office/drawing/2012/chart" uri="{CE6537A1-D6FC-4f65-9D91-7224C49458BB}"/>
                <c:ext xmlns:c16="http://schemas.microsoft.com/office/drawing/2014/chart" uri="{C3380CC4-5D6E-409C-BE32-E72D297353CC}">
                  <c16:uniqueId val="{00000011-B35E-AA4F-ACFB-AB4BD2C19BC2}"/>
                </c:ext>
              </c:extLst>
            </c:dLbl>
            <c:dLbl>
              <c:idx val="34"/>
              <c:delete val="1"/>
              <c:extLst>
                <c:ext xmlns:c15="http://schemas.microsoft.com/office/drawing/2012/chart" uri="{CE6537A1-D6FC-4f65-9D91-7224C49458BB}"/>
                <c:ext xmlns:c16="http://schemas.microsoft.com/office/drawing/2014/chart" uri="{C3380CC4-5D6E-409C-BE32-E72D297353CC}">
                  <c16:uniqueId val="{00000012-B35E-AA4F-ACFB-AB4BD2C19BC2}"/>
                </c:ext>
              </c:extLst>
            </c:dLbl>
            <c:dLbl>
              <c:idx val="35"/>
              <c:delete val="1"/>
              <c:extLst>
                <c:ext xmlns:c15="http://schemas.microsoft.com/office/drawing/2012/chart" uri="{CE6537A1-D6FC-4f65-9D91-7224C49458BB}"/>
                <c:ext xmlns:c16="http://schemas.microsoft.com/office/drawing/2014/chart" uri="{C3380CC4-5D6E-409C-BE32-E72D297353CC}">
                  <c16:uniqueId val="{00000013-B35E-AA4F-ACFB-AB4BD2C19BC2}"/>
                </c:ext>
              </c:extLst>
            </c:dLbl>
            <c:dLbl>
              <c:idx val="36"/>
              <c:delete val="1"/>
              <c:extLst>
                <c:ext xmlns:c15="http://schemas.microsoft.com/office/drawing/2012/chart" uri="{CE6537A1-D6FC-4f65-9D91-7224C49458BB}"/>
                <c:ext xmlns:c16="http://schemas.microsoft.com/office/drawing/2014/chart" uri="{C3380CC4-5D6E-409C-BE32-E72D297353CC}">
                  <c16:uniqueId val="{00000014-B35E-AA4F-ACFB-AB4BD2C19BC2}"/>
                </c:ext>
              </c:extLst>
            </c:dLbl>
            <c:dLbl>
              <c:idx val="37"/>
              <c:delete val="1"/>
              <c:extLst>
                <c:ext xmlns:c15="http://schemas.microsoft.com/office/drawing/2012/chart" uri="{CE6537A1-D6FC-4f65-9D91-7224C49458BB}"/>
                <c:ext xmlns:c16="http://schemas.microsoft.com/office/drawing/2014/chart" uri="{C3380CC4-5D6E-409C-BE32-E72D297353CC}">
                  <c16:uniqueId val="{00000015-B35E-AA4F-ACFB-AB4BD2C19BC2}"/>
                </c:ext>
              </c:extLst>
            </c:dLbl>
            <c:dLbl>
              <c:idx val="38"/>
              <c:delete val="1"/>
              <c:extLst>
                <c:ext xmlns:c15="http://schemas.microsoft.com/office/drawing/2012/chart" uri="{CE6537A1-D6FC-4f65-9D91-7224C49458BB}"/>
                <c:ext xmlns:c16="http://schemas.microsoft.com/office/drawing/2014/chart" uri="{C3380CC4-5D6E-409C-BE32-E72D297353CC}">
                  <c16:uniqueId val="{00000016-B35E-AA4F-ACFB-AB4BD2C19BC2}"/>
                </c:ext>
              </c:extLst>
            </c:dLbl>
            <c:dLbl>
              <c:idx val="39"/>
              <c:delete val="1"/>
              <c:extLst>
                <c:ext xmlns:c15="http://schemas.microsoft.com/office/drawing/2012/chart" uri="{CE6537A1-D6FC-4f65-9D91-7224C49458BB}"/>
                <c:ext xmlns:c16="http://schemas.microsoft.com/office/drawing/2014/chart" uri="{C3380CC4-5D6E-409C-BE32-E72D297353CC}">
                  <c16:uniqueId val="{00000017-B35E-AA4F-ACFB-AB4BD2C19BC2}"/>
                </c:ext>
              </c:extLst>
            </c:dLbl>
            <c:dLbl>
              <c:idx val="40"/>
              <c:delete val="1"/>
              <c:extLst>
                <c:ext xmlns:c15="http://schemas.microsoft.com/office/drawing/2012/chart" uri="{CE6537A1-D6FC-4f65-9D91-7224C49458BB}"/>
                <c:ext xmlns:c16="http://schemas.microsoft.com/office/drawing/2014/chart" uri="{C3380CC4-5D6E-409C-BE32-E72D297353CC}">
                  <c16:uniqueId val="{00000018-B35E-AA4F-ACFB-AB4BD2C19BC2}"/>
                </c:ext>
              </c:extLst>
            </c:dLbl>
            <c:dLbl>
              <c:idx val="41"/>
              <c:delete val="1"/>
              <c:extLst>
                <c:ext xmlns:c15="http://schemas.microsoft.com/office/drawing/2012/chart" uri="{CE6537A1-D6FC-4f65-9D91-7224C49458BB}"/>
                <c:ext xmlns:c16="http://schemas.microsoft.com/office/drawing/2014/chart" uri="{C3380CC4-5D6E-409C-BE32-E72D297353CC}">
                  <c16:uniqueId val="{00000019-B35E-AA4F-ACFB-AB4BD2C19BC2}"/>
                </c:ext>
              </c:extLst>
            </c:dLbl>
            <c:dLbl>
              <c:idx val="42"/>
              <c:delete val="1"/>
              <c:extLst>
                <c:ext xmlns:c15="http://schemas.microsoft.com/office/drawing/2012/chart" uri="{CE6537A1-D6FC-4f65-9D91-7224C49458BB}"/>
                <c:ext xmlns:c16="http://schemas.microsoft.com/office/drawing/2014/chart" uri="{C3380CC4-5D6E-409C-BE32-E72D297353CC}">
                  <c16:uniqueId val="{0000001A-B35E-AA4F-ACFB-AB4BD2C19BC2}"/>
                </c:ext>
              </c:extLst>
            </c:dLbl>
            <c:dLbl>
              <c:idx val="43"/>
              <c:layout>
                <c:manualLayout>
                  <c:x val="-4.4355148541215E-2"/>
                  <c:y val="-0.29385907222336838"/>
                </c:manualLayout>
              </c:layout>
              <c:tx>
                <c:rich>
                  <a:bodyPr/>
                  <a:lstStyle/>
                  <a:p>
                    <a:r>
                      <a:rPr lang="en-US" sz="1800"/>
                      <a:t>Premium User</a:t>
                    </a:r>
                  </a:p>
                  <a:p>
                    <a:r>
                      <a:rPr lang="en-US" sz="1800"/>
                      <a:t>3rd Quartile</a:t>
                    </a:r>
                  </a:p>
                </c:rich>
              </c:tx>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B-B35E-AA4F-ACFB-AB4BD2C19BC2}"/>
                </c:ext>
              </c:extLst>
            </c:dLbl>
            <c:dLbl>
              <c:idx val="44"/>
              <c:delete val="1"/>
              <c:extLst>
                <c:ext xmlns:c15="http://schemas.microsoft.com/office/drawing/2012/chart" uri="{CE6537A1-D6FC-4f65-9D91-7224C49458BB}"/>
                <c:ext xmlns:c16="http://schemas.microsoft.com/office/drawing/2014/chart" uri="{C3380CC4-5D6E-409C-BE32-E72D297353CC}">
                  <c16:uniqueId val="{0000001C-B35E-AA4F-ACFB-AB4BD2C19BC2}"/>
                </c:ext>
              </c:extLst>
            </c:dLbl>
            <c:dLbl>
              <c:idx val="45"/>
              <c:delete val="1"/>
              <c:extLst>
                <c:ext xmlns:c15="http://schemas.microsoft.com/office/drawing/2012/chart" uri="{CE6537A1-D6FC-4f65-9D91-7224C49458BB}"/>
                <c:ext xmlns:c16="http://schemas.microsoft.com/office/drawing/2014/chart" uri="{C3380CC4-5D6E-409C-BE32-E72D297353CC}">
                  <c16:uniqueId val="{0000001D-B35E-AA4F-ACFB-AB4BD2C19BC2}"/>
                </c:ext>
              </c:extLst>
            </c:dLbl>
            <c:dLbl>
              <c:idx val="46"/>
              <c:delete val="1"/>
              <c:extLst>
                <c:ext xmlns:c15="http://schemas.microsoft.com/office/drawing/2012/chart" uri="{CE6537A1-D6FC-4f65-9D91-7224C49458BB}"/>
                <c:ext xmlns:c16="http://schemas.microsoft.com/office/drawing/2014/chart" uri="{C3380CC4-5D6E-409C-BE32-E72D297353CC}">
                  <c16:uniqueId val="{0000001E-B35E-AA4F-ACFB-AB4BD2C19BC2}"/>
                </c:ext>
              </c:extLst>
            </c:dLbl>
            <c:dLbl>
              <c:idx val="47"/>
              <c:delete val="1"/>
              <c:extLst>
                <c:ext xmlns:c15="http://schemas.microsoft.com/office/drawing/2012/chart" uri="{CE6537A1-D6FC-4f65-9D91-7224C49458BB}"/>
                <c:ext xmlns:c16="http://schemas.microsoft.com/office/drawing/2014/chart" uri="{C3380CC4-5D6E-409C-BE32-E72D297353CC}">
                  <c16:uniqueId val="{0000001F-B35E-AA4F-ACFB-AB4BD2C19BC2}"/>
                </c:ext>
              </c:extLst>
            </c:dLbl>
            <c:dLbl>
              <c:idx val="48"/>
              <c:delete val="1"/>
              <c:extLst>
                <c:ext xmlns:c15="http://schemas.microsoft.com/office/drawing/2012/chart" uri="{CE6537A1-D6FC-4f65-9D91-7224C49458BB}"/>
                <c:ext xmlns:c16="http://schemas.microsoft.com/office/drawing/2014/chart" uri="{C3380CC4-5D6E-409C-BE32-E72D297353CC}">
                  <c16:uniqueId val="{00000020-B35E-AA4F-ACFB-AB4BD2C19BC2}"/>
                </c:ext>
              </c:extLst>
            </c:dLbl>
            <c:dLbl>
              <c:idx val="49"/>
              <c:delete val="1"/>
              <c:extLst>
                <c:ext xmlns:c15="http://schemas.microsoft.com/office/drawing/2012/chart" uri="{CE6537A1-D6FC-4f65-9D91-7224C49458BB}"/>
                <c:ext xmlns:c16="http://schemas.microsoft.com/office/drawing/2014/chart" uri="{C3380CC4-5D6E-409C-BE32-E72D297353CC}">
                  <c16:uniqueId val="{00000021-B35E-AA4F-ACFB-AB4BD2C19BC2}"/>
                </c:ext>
              </c:extLst>
            </c:dLbl>
            <c:dLbl>
              <c:idx val="50"/>
              <c:delete val="1"/>
              <c:extLst>
                <c:ext xmlns:c15="http://schemas.microsoft.com/office/drawing/2012/chart" uri="{CE6537A1-D6FC-4f65-9D91-7224C49458BB}"/>
                <c:ext xmlns:c16="http://schemas.microsoft.com/office/drawing/2014/chart" uri="{C3380CC4-5D6E-409C-BE32-E72D297353CC}">
                  <c16:uniqueId val="{00000022-B35E-AA4F-ACFB-AB4BD2C19BC2}"/>
                </c:ext>
              </c:extLst>
            </c:dLbl>
            <c:dLbl>
              <c:idx val="51"/>
              <c:delete val="1"/>
              <c:extLst>
                <c:ext xmlns:c15="http://schemas.microsoft.com/office/drawing/2012/chart" uri="{CE6537A1-D6FC-4f65-9D91-7224C49458BB}"/>
                <c:ext xmlns:c16="http://schemas.microsoft.com/office/drawing/2014/chart" uri="{C3380CC4-5D6E-409C-BE32-E72D297353CC}">
                  <c16:uniqueId val="{00000023-B35E-AA4F-ACFB-AB4BD2C19BC2}"/>
                </c:ext>
              </c:extLst>
            </c:dLbl>
            <c:dLbl>
              <c:idx val="52"/>
              <c:delete val="1"/>
              <c:extLst>
                <c:ext xmlns:c15="http://schemas.microsoft.com/office/drawing/2012/chart" uri="{CE6537A1-D6FC-4f65-9D91-7224C49458BB}"/>
                <c:ext xmlns:c16="http://schemas.microsoft.com/office/drawing/2014/chart" uri="{C3380CC4-5D6E-409C-BE32-E72D297353CC}">
                  <c16:uniqueId val="{00000024-B35E-AA4F-ACFB-AB4BD2C19BC2}"/>
                </c:ext>
              </c:extLst>
            </c:dLbl>
            <c:dLbl>
              <c:idx val="53"/>
              <c:delete val="1"/>
              <c:extLst>
                <c:ext xmlns:c15="http://schemas.microsoft.com/office/drawing/2012/chart" uri="{CE6537A1-D6FC-4f65-9D91-7224C49458BB}"/>
                <c:ext xmlns:c16="http://schemas.microsoft.com/office/drawing/2014/chart" uri="{C3380CC4-5D6E-409C-BE32-E72D297353CC}">
                  <c16:uniqueId val="{00000025-B35E-AA4F-ACFB-AB4BD2C19BC2}"/>
                </c:ext>
              </c:extLst>
            </c:dLbl>
            <c:dLbl>
              <c:idx val="54"/>
              <c:delete val="1"/>
              <c:extLst>
                <c:ext xmlns:c15="http://schemas.microsoft.com/office/drawing/2012/chart" uri="{CE6537A1-D6FC-4f65-9D91-7224C49458BB}"/>
                <c:ext xmlns:c16="http://schemas.microsoft.com/office/drawing/2014/chart" uri="{C3380CC4-5D6E-409C-BE32-E72D297353CC}">
                  <c16:uniqueId val="{00000026-B35E-AA4F-ACFB-AB4BD2C19BC2}"/>
                </c:ext>
              </c:extLst>
            </c:dLbl>
            <c:dLbl>
              <c:idx val="55"/>
              <c:delete val="1"/>
              <c:extLst>
                <c:ext xmlns:c15="http://schemas.microsoft.com/office/drawing/2012/chart" uri="{CE6537A1-D6FC-4f65-9D91-7224C49458BB}"/>
                <c:ext xmlns:c16="http://schemas.microsoft.com/office/drawing/2014/chart" uri="{C3380CC4-5D6E-409C-BE32-E72D297353CC}">
                  <c16:uniqueId val="{00000027-B35E-AA4F-ACFB-AB4BD2C19BC2}"/>
                </c:ext>
              </c:extLst>
            </c:dLbl>
            <c:dLbl>
              <c:idx val="56"/>
              <c:delete val="1"/>
              <c:extLst>
                <c:ext xmlns:c15="http://schemas.microsoft.com/office/drawing/2012/chart" uri="{CE6537A1-D6FC-4f65-9D91-7224C49458BB}"/>
                <c:ext xmlns:c16="http://schemas.microsoft.com/office/drawing/2014/chart" uri="{C3380CC4-5D6E-409C-BE32-E72D297353CC}">
                  <c16:uniqueId val="{00000028-B35E-AA4F-ACFB-AB4BD2C19BC2}"/>
                </c:ext>
              </c:extLst>
            </c:dLbl>
            <c:dLbl>
              <c:idx val="57"/>
              <c:delete val="1"/>
              <c:extLst>
                <c:ext xmlns:c15="http://schemas.microsoft.com/office/drawing/2012/chart" uri="{CE6537A1-D6FC-4f65-9D91-7224C49458BB}"/>
                <c:ext xmlns:c16="http://schemas.microsoft.com/office/drawing/2014/chart" uri="{C3380CC4-5D6E-409C-BE32-E72D297353CC}">
                  <c16:uniqueId val="{00000029-B35E-AA4F-ACFB-AB4BD2C19BC2}"/>
                </c:ext>
              </c:extLst>
            </c:dLbl>
            <c:dLbl>
              <c:idx val="58"/>
              <c:delete val="1"/>
              <c:extLst>
                <c:ext xmlns:c15="http://schemas.microsoft.com/office/drawing/2012/chart" uri="{CE6537A1-D6FC-4f65-9D91-7224C49458BB}"/>
                <c:ext xmlns:c16="http://schemas.microsoft.com/office/drawing/2014/chart" uri="{C3380CC4-5D6E-409C-BE32-E72D297353CC}">
                  <c16:uniqueId val="{0000002A-B35E-AA4F-ACFB-AB4BD2C19BC2}"/>
                </c:ext>
              </c:extLst>
            </c:dLbl>
            <c:dLbl>
              <c:idx val="59"/>
              <c:delete val="1"/>
              <c:extLst>
                <c:ext xmlns:c15="http://schemas.microsoft.com/office/drawing/2012/chart" uri="{CE6537A1-D6FC-4f65-9D91-7224C49458BB}"/>
                <c:ext xmlns:c16="http://schemas.microsoft.com/office/drawing/2014/chart" uri="{C3380CC4-5D6E-409C-BE32-E72D297353CC}">
                  <c16:uniqueId val="{0000002B-B35E-AA4F-ACFB-AB4BD2C19BC2}"/>
                </c:ext>
              </c:extLst>
            </c:dLbl>
            <c:dLbl>
              <c:idx val="60"/>
              <c:delete val="1"/>
              <c:extLst>
                <c:ext xmlns:c15="http://schemas.microsoft.com/office/drawing/2012/chart" uri="{CE6537A1-D6FC-4f65-9D91-7224C49458BB}"/>
                <c:ext xmlns:c16="http://schemas.microsoft.com/office/drawing/2014/chart" uri="{C3380CC4-5D6E-409C-BE32-E72D297353CC}">
                  <c16:uniqueId val="{0000002C-B35E-AA4F-ACFB-AB4BD2C19BC2}"/>
                </c:ext>
              </c:extLst>
            </c:dLbl>
            <c:dLbl>
              <c:idx val="61"/>
              <c:delete val="1"/>
              <c:extLst>
                <c:ext xmlns:c15="http://schemas.microsoft.com/office/drawing/2012/chart" uri="{CE6537A1-D6FC-4f65-9D91-7224C49458BB}"/>
                <c:ext xmlns:c16="http://schemas.microsoft.com/office/drawing/2014/chart" uri="{C3380CC4-5D6E-409C-BE32-E72D297353CC}">
                  <c16:uniqueId val="{0000002D-B35E-AA4F-ACFB-AB4BD2C19BC2}"/>
                </c:ext>
              </c:extLst>
            </c:dLbl>
            <c:dLbl>
              <c:idx val="62"/>
              <c:delete val="1"/>
              <c:extLst>
                <c:ext xmlns:c15="http://schemas.microsoft.com/office/drawing/2012/chart" uri="{CE6537A1-D6FC-4f65-9D91-7224C49458BB}"/>
                <c:ext xmlns:c16="http://schemas.microsoft.com/office/drawing/2014/chart" uri="{C3380CC4-5D6E-409C-BE32-E72D297353CC}">
                  <c16:uniqueId val="{0000002E-B35E-AA4F-ACFB-AB4BD2C19BC2}"/>
                </c:ext>
              </c:extLst>
            </c:dLbl>
            <c:dLbl>
              <c:idx val="63"/>
              <c:delete val="1"/>
              <c:extLst>
                <c:ext xmlns:c15="http://schemas.microsoft.com/office/drawing/2012/chart" uri="{CE6537A1-D6FC-4f65-9D91-7224C49458BB}"/>
                <c:ext xmlns:c16="http://schemas.microsoft.com/office/drawing/2014/chart" uri="{C3380CC4-5D6E-409C-BE32-E72D297353CC}">
                  <c16:uniqueId val="{0000002F-B35E-AA4F-ACFB-AB4BD2C19BC2}"/>
                </c:ext>
              </c:extLst>
            </c:dLbl>
            <c:dLbl>
              <c:idx val="64"/>
              <c:delete val="1"/>
              <c:extLst>
                <c:ext xmlns:c15="http://schemas.microsoft.com/office/drawing/2012/chart" uri="{CE6537A1-D6FC-4f65-9D91-7224C49458BB}"/>
                <c:ext xmlns:c16="http://schemas.microsoft.com/office/drawing/2014/chart" uri="{C3380CC4-5D6E-409C-BE32-E72D297353CC}">
                  <c16:uniqueId val="{00000030-B35E-AA4F-ACFB-AB4BD2C19BC2}"/>
                </c:ext>
              </c:extLst>
            </c:dLbl>
            <c:dLbl>
              <c:idx val="65"/>
              <c:delete val="1"/>
              <c:extLst>
                <c:ext xmlns:c15="http://schemas.microsoft.com/office/drawing/2012/chart" uri="{CE6537A1-D6FC-4f65-9D91-7224C49458BB}"/>
                <c:ext xmlns:c16="http://schemas.microsoft.com/office/drawing/2014/chart" uri="{C3380CC4-5D6E-409C-BE32-E72D297353CC}">
                  <c16:uniqueId val="{00000031-B35E-AA4F-ACFB-AB4BD2C19BC2}"/>
                </c:ext>
              </c:extLst>
            </c:dLbl>
            <c:dLbl>
              <c:idx val="66"/>
              <c:delete val="1"/>
              <c:extLst>
                <c:ext xmlns:c15="http://schemas.microsoft.com/office/drawing/2012/chart" uri="{CE6537A1-D6FC-4f65-9D91-7224C49458BB}"/>
                <c:ext xmlns:c16="http://schemas.microsoft.com/office/drawing/2014/chart" uri="{C3380CC4-5D6E-409C-BE32-E72D297353CC}">
                  <c16:uniqueId val="{00000032-B35E-AA4F-ACFB-AB4BD2C19BC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Ridge!$R$35:$R$135</c:f>
              <c:numCache>
                <c:formatCode>General</c:formatCode>
                <c:ptCount val="101"/>
                <c:pt idx="17">
                  <c:v>576</c:v>
                </c:pt>
                <c:pt idx="18">
                  <c:v>576</c:v>
                </c:pt>
                <c:pt idx="19">
                  <c:v>576</c:v>
                </c:pt>
                <c:pt idx="20">
                  <c:v>643</c:v>
                </c:pt>
                <c:pt idx="21">
                  <c:v>643</c:v>
                </c:pt>
                <c:pt idx="22">
                  <c:v>643</c:v>
                </c:pt>
                <c:pt idx="23">
                  <c:v>643</c:v>
                </c:pt>
                <c:pt idx="24">
                  <c:v>643</c:v>
                </c:pt>
                <c:pt idx="25">
                  <c:v>488</c:v>
                </c:pt>
                <c:pt idx="26">
                  <c:v>488</c:v>
                </c:pt>
                <c:pt idx="27">
                  <c:v>488</c:v>
                </c:pt>
                <c:pt idx="28">
                  <c:v>488</c:v>
                </c:pt>
                <c:pt idx="29">
                  <c:v>488</c:v>
                </c:pt>
                <c:pt idx="30">
                  <c:v>369</c:v>
                </c:pt>
                <c:pt idx="31">
                  <c:v>369</c:v>
                </c:pt>
                <c:pt idx="32">
                  <c:v>369</c:v>
                </c:pt>
                <c:pt idx="33">
                  <c:v>369</c:v>
                </c:pt>
                <c:pt idx="34">
                  <c:v>369</c:v>
                </c:pt>
                <c:pt idx="35">
                  <c:v>500</c:v>
                </c:pt>
                <c:pt idx="36">
                  <c:v>500</c:v>
                </c:pt>
                <c:pt idx="37">
                  <c:v>500</c:v>
                </c:pt>
                <c:pt idx="38">
                  <c:v>500</c:v>
                </c:pt>
                <c:pt idx="39">
                  <c:v>500</c:v>
                </c:pt>
                <c:pt idx="40">
                  <c:v>240</c:v>
                </c:pt>
                <c:pt idx="41">
                  <c:v>240</c:v>
                </c:pt>
                <c:pt idx="42">
                  <c:v>240</c:v>
                </c:pt>
                <c:pt idx="43">
                  <c:v>240</c:v>
                </c:pt>
                <c:pt idx="44">
                  <c:v>240</c:v>
                </c:pt>
                <c:pt idx="45">
                  <c:v>394</c:v>
                </c:pt>
                <c:pt idx="46">
                  <c:v>394</c:v>
                </c:pt>
                <c:pt idx="47">
                  <c:v>394</c:v>
                </c:pt>
                <c:pt idx="48">
                  <c:v>394</c:v>
                </c:pt>
                <c:pt idx="49">
                  <c:v>394</c:v>
                </c:pt>
                <c:pt idx="50">
                  <c:v>135</c:v>
                </c:pt>
                <c:pt idx="51">
                  <c:v>135</c:v>
                </c:pt>
                <c:pt idx="52">
                  <c:v>135</c:v>
                </c:pt>
                <c:pt idx="53">
                  <c:v>135</c:v>
                </c:pt>
                <c:pt idx="54">
                  <c:v>135</c:v>
                </c:pt>
                <c:pt idx="55">
                  <c:v>685</c:v>
                </c:pt>
                <c:pt idx="56">
                  <c:v>685</c:v>
                </c:pt>
                <c:pt idx="57">
                  <c:v>685</c:v>
                </c:pt>
                <c:pt idx="58">
                  <c:v>685</c:v>
                </c:pt>
                <c:pt idx="59">
                  <c:v>685</c:v>
                </c:pt>
                <c:pt idx="60">
                  <c:v>305</c:v>
                </c:pt>
                <c:pt idx="61">
                  <c:v>305</c:v>
                </c:pt>
                <c:pt idx="62">
                  <c:v>305</c:v>
                </c:pt>
                <c:pt idx="63">
                  <c:v>305</c:v>
                </c:pt>
                <c:pt idx="64">
                  <c:v>305</c:v>
                </c:pt>
                <c:pt idx="65">
                  <c:v>174</c:v>
                </c:pt>
                <c:pt idx="66">
                  <c:v>174</c:v>
                </c:pt>
              </c:numCache>
            </c:numRef>
          </c:val>
          <c:extLst>
            <c:ext xmlns:c16="http://schemas.microsoft.com/office/drawing/2014/chart" uri="{C3380CC4-5D6E-409C-BE32-E72D297353CC}">
              <c16:uniqueId val="{00000033-B35E-AA4F-ACFB-AB4BD2C19BC2}"/>
            </c:ext>
          </c:extLst>
        </c:ser>
        <c:ser>
          <c:idx val="2"/>
          <c:order val="2"/>
          <c:tx>
            <c:strRef>
              <c:f>Ridge!$S$34</c:f>
              <c:strCache>
                <c:ptCount val="1"/>
                <c:pt idx="0">
                  <c:v>Premium, 3rd Quartile</c:v>
                </c:pt>
              </c:strCache>
            </c:strRef>
          </c:tx>
          <c:spPr>
            <a:solidFill>
              <a:srgbClr val="A9A700">
                <a:alpha val="50000"/>
              </a:srgbClr>
            </a:solidFill>
            <a:ln w="63500" cmpd="sng">
              <a:solidFill>
                <a:schemeClr val="accent6"/>
              </a:solidFill>
              <a:prstDash val="solid"/>
            </a:ln>
            <a:effectLst/>
          </c:spPr>
          <c:dLbls>
            <c:dLbl>
              <c:idx val="66"/>
              <c:delete val="1"/>
              <c:extLst>
                <c:ext xmlns:c15="http://schemas.microsoft.com/office/drawing/2012/chart" uri="{CE6537A1-D6FC-4f65-9D91-7224C49458BB}"/>
                <c:ext xmlns:c16="http://schemas.microsoft.com/office/drawing/2014/chart" uri="{C3380CC4-5D6E-409C-BE32-E72D297353CC}">
                  <c16:uniqueId val="{00000034-B35E-AA4F-ACFB-AB4BD2C19BC2}"/>
                </c:ext>
              </c:extLst>
            </c:dLbl>
            <c:dLbl>
              <c:idx val="67"/>
              <c:delete val="1"/>
              <c:extLst>
                <c:ext xmlns:c15="http://schemas.microsoft.com/office/drawing/2012/chart" uri="{CE6537A1-D6FC-4f65-9D91-7224C49458BB}"/>
                <c:ext xmlns:c16="http://schemas.microsoft.com/office/drawing/2014/chart" uri="{C3380CC4-5D6E-409C-BE32-E72D297353CC}">
                  <c16:uniqueId val="{00000035-B35E-AA4F-ACFB-AB4BD2C19BC2}"/>
                </c:ext>
              </c:extLst>
            </c:dLbl>
            <c:dLbl>
              <c:idx val="68"/>
              <c:delete val="1"/>
              <c:extLst>
                <c:ext xmlns:c15="http://schemas.microsoft.com/office/drawing/2012/chart" uri="{CE6537A1-D6FC-4f65-9D91-7224C49458BB}"/>
                <c:ext xmlns:c16="http://schemas.microsoft.com/office/drawing/2014/chart" uri="{C3380CC4-5D6E-409C-BE32-E72D297353CC}">
                  <c16:uniqueId val="{00000036-B35E-AA4F-ACFB-AB4BD2C19BC2}"/>
                </c:ext>
              </c:extLst>
            </c:dLbl>
            <c:dLbl>
              <c:idx val="69"/>
              <c:delete val="1"/>
              <c:extLst>
                <c:ext xmlns:c15="http://schemas.microsoft.com/office/drawing/2012/chart" uri="{CE6537A1-D6FC-4f65-9D91-7224C49458BB}"/>
                <c:ext xmlns:c16="http://schemas.microsoft.com/office/drawing/2014/chart" uri="{C3380CC4-5D6E-409C-BE32-E72D297353CC}">
                  <c16:uniqueId val="{00000037-B35E-AA4F-ACFB-AB4BD2C19BC2}"/>
                </c:ext>
              </c:extLst>
            </c:dLbl>
            <c:dLbl>
              <c:idx val="70"/>
              <c:delete val="1"/>
              <c:extLst>
                <c:ext xmlns:c15="http://schemas.microsoft.com/office/drawing/2012/chart" uri="{CE6537A1-D6FC-4f65-9D91-7224C49458BB}"/>
                <c:ext xmlns:c16="http://schemas.microsoft.com/office/drawing/2014/chart" uri="{C3380CC4-5D6E-409C-BE32-E72D297353CC}">
                  <c16:uniqueId val="{00000038-B35E-AA4F-ACFB-AB4BD2C19BC2}"/>
                </c:ext>
              </c:extLst>
            </c:dLbl>
            <c:dLbl>
              <c:idx val="71"/>
              <c:delete val="1"/>
              <c:extLst>
                <c:ext xmlns:c15="http://schemas.microsoft.com/office/drawing/2012/chart" uri="{CE6537A1-D6FC-4f65-9D91-7224C49458BB}"/>
                <c:ext xmlns:c16="http://schemas.microsoft.com/office/drawing/2014/chart" uri="{C3380CC4-5D6E-409C-BE32-E72D297353CC}">
                  <c16:uniqueId val="{00000039-B35E-AA4F-ACFB-AB4BD2C19BC2}"/>
                </c:ext>
              </c:extLst>
            </c:dLbl>
            <c:dLbl>
              <c:idx val="72"/>
              <c:delete val="1"/>
              <c:extLst>
                <c:ext xmlns:c15="http://schemas.microsoft.com/office/drawing/2012/chart" uri="{CE6537A1-D6FC-4f65-9D91-7224C49458BB}"/>
                <c:ext xmlns:c16="http://schemas.microsoft.com/office/drawing/2014/chart" uri="{C3380CC4-5D6E-409C-BE32-E72D297353CC}">
                  <c16:uniqueId val="{0000003A-B35E-AA4F-ACFB-AB4BD2C19BC2}"/>
                </c:ext>
              </c:extLst>
            </c:dLbl>
            <c:dLbl>
              <c:idx val="73"/>
              <c:delete val="1"/>
              <c:extLst>
                <c:ext xmlns:c15="http://schemas.microsoft.com/office/drawing/2012/chart" uri="{CE6537A1-D6FC-4f65-9D91-7224C49458BB}"/>
                <c:ext xmlns:c16="http://schemas.microsoft.com/office/drawing/2014/chart" uri="{C3380CC4-5D6E-409C-BE32-E72D297353CC}">
                  <c16:uniqueId val="{0000003B-B35E-AA4F-ACFB-AB4BD2C19BC2}"/>
                </c:ext>
              </c:extLst>
            </c:dLbl>
            <c:dLbl>
              <c:idx val="74"/>
              <c:delete val="1"/>
              <c:extLst>
                <c:ext xmlns:c15="http://schemas.microsoft.com/office/drawing/2012/chart" uri="{CE6537A1-D6FC-4f65-9D91-7224C49458BB}"/>
                <c:ext xmlns:c16="http://schemas.microsoft.com/office/drawing/2014/chart" uri="{C3380CC4-5D6E-409C-BE32-E72D297353CC}">
                  <c16:uniqueId val="{0000003C-B35E-AA4F-ACFB-AB4BD2C19BC2}"/>
                </c:ext>
              </c:extLst>
            </c:dLbl>
            <c:dLbl>
              <c:idx val="75"/>
              <c:delete val="1"/>
              <c:extLst>
                <c:ext xmlns:c15="http://schemas.microsoft.com/office/drawing/2012/chart" uri="{CE6537A1-D6FC-4f65-9D91-7224C49458BB}"/>
                <c:ext xmlns:c16="http://schemas.microsoft.com/office/drawing/2014/chart" uri="{C3380CC4-5D6E-409C-BE32-E72D297353CC}">
                  <c16:uniqueId val="{0000003D-B35E-AA4F-ACFB-AB4BD2C19BC2}"/>
                </c:ext>
              </c:extLst>
            </c:dLbl>
            <c:dLbl>
              <c:idx val="76"/>
              <c:delete val="1"/>
              <c:extLst>
                <c:ext xmlns:c15="http://schemas.microsoft.com/office/drawing/2012/chart" uri="{CE6537A1-D6FC-4f65-9D91-7224C49458BB}"/>
                <c:ext xmlns:c16="http://schemas.microsoft.com/office/drawing/2014/chart" uri="{C3380CC4-5D6E-409C-BE32-E72D297353CC}">
                  <c16:uniqueId val="{0000003E-B35E-AA4F-ACFB-AB4BD2C19BC2}"/>
                </c:ext>
              </c:extLst>
            </c:dLbl>
            <c:dLbl>
              <c:idx val="77"/>
              <c:layout>
                <c:manualLayout>
                  <c:x val="2.0723021035414051E-2"/>
                  <c:y val="-0.34397137083587465"/>
                </c:manualLayout>
              </c:layout>
              <c:tx>
                <c:rich>
                  <a:bodyPr rot="0" spcFirstLastPara="1" vertOverflow="clip" horzOverflow="clip"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800" b="0" i="0" u="none" strike="noStrike" kern="1200" baseline="0">
                        <a:solidFill>
                          <a:sysClr val="windowText" lastClr="000000"/>
                        </a:solidFill>
                        <a:latin typeface="Times New Roman" panose="02020603050405020304" pitchFamily="18" charset="0"/>
                        <a:cs typeface="Times New Roman" panose="02020603050405020304" pitchFamily="18" charset="0"/>
                      </a:rPr>
                      <a:t>Premium User</a:t>
                    </a:r>
                  </a:p>
                  <a:p>
                    <a:pPr>
                      <a:defRPr sz="2800"/>
                    </a:pPr>
                    <a:r>
                      <a:rPr lang="en-US" sz="1800" baseline="0"/>
                      <a:t>4th Quartile</a:t>
                    </a:r>
                    <a:endParaRPr lang="en-US" sz="180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3F-B35E-AA4F-ACFB-AB4BD2C19BC2}"/>
                </c:ext>
              </c:extLst>
            </c:dLbl>
            <c:dLbl>
              <c:idx val="78"/>
              <c:delete val="1"/>
              <c:extLst>
                <c:ext xmlns:c15="http://schemas.microsoft.com/office/drawing/2012/chart" uri="{CE6537A1-D6FC-4f65-9D91-7224C49458BB}"/>
                <c:ext xmlns:c16="http://schemas.microsoft.com/office/drawing/2014/chart" uri="{C3380CC4-5D6E-409C-BE32-E72D297353CC}">
                  <c16:uniqueId val="{00000040-B35E-AA4F-ACFB-AB4BD2C19BC2}"/>
                </c:ext>
              </c:extLst>
            </c:dLbl>
            <c:dLbl>
              <c:idx val="79"/>
              <c:delete val="1"/>
              <c:extLst>
                <c:ext xmlns:c15="http://schemas.microsoft.com/office/drawing/2012/chart" uri="{CE6537A1-D6FC-4f65-9D91-7224C49458BB}"/>
                <c:ext xmlns:c16="http://schemas.microsoft.com/office/drawing/2014/chart" uri="{C3380CC4-5D6E-409C-BE32-E72D297353CC}">
                  <c16:uniqueId val="{00000041-B35E-AA4F-ACFB-AB4BD2C19BC2}"/>
                </c:ext>
              </c:extLst>
            </c:dLbl>
            <c:dLbl>
              <c:idx val="80"/>
              <c:delete val="1"/>
              <c:extLst>
                <c:ext xmlns:c15="http://schemas.microsoft.com/office/drawing/2012/chart" uri="{CE6537A1-D6FC-4f65-9D91-7224C49458BB}"/>
                <c:ext xmlns:c16="http://schemas.microsoft.com/office/drawing/2014/chart" uri="{C3380CC4-5D6E-409C-BE32-E72D297353CC}">
                  <c16:uniqueId val="{00000042-B35E-AA4F-ACFB-AB4BD2C19BC2}"/>
                </c:ext>
              </c:extLst>
            </c:dLbl>
            <c:dLbl>
              <c:idx val="81"/>
              <c:delete val="1"/>
              <c:extLst>
                <c:ext xmlns:c15="http://schemas.microsoft.com/office/drawing/2012/chart" uri="{CE6537A1-D6FC-4f65-9D91-7224C49458BB}"/>
                <c:ext xmlns:c16="http://schemas.microsoft.com/office/drawing/2014/chart" uri="{C3380CC4-5D6E-409C-BE32-E72D297353CC}">
                  <c16:uniqueId val="{00000043-B35E-AA4F-ACFB-AB4BD2C19BC2}"/>
                </c:ext>
              </c:extLst>
            </c:dLbl>
            <c:dLbl>
              <c:idx val="82"/>
              <c:delete val="1"/>
              <c:extLst>
                <c:ext xmlns:c15="http://schemas.microsoft.com/office/drawing/2012/chart" uri="{CE6537A1-D6FC-4f65-9D91-7224C49458BB}"/>
                <c:ext xmlns:c16="http://schemas.microsoft.com/office/drawing/2014/chart" uri="{C3380CC4-5D6E-409C-BE32-E72D297353CC}">
                  <c16:uniqueId val="{00000044-B35E-AA4F-ACFB-AB4BD2C19BC2}"/>
                </c:ext>
              </c:extLst>
            </c:dLbl>
            <c:dLbl>
              <c:idx val="83"/>
              <c:delete val="1"/>
              <c:extLst>
                <c:ext xmlns:c15="http://schemas.microsoft.com/office/drawing/2012/chart" uri="{CE6537A1-D6FC-4f65-9D91-7224C49458BB}"/>
                <c:ext xmlns:c16="http://schemas.microsoft.com/office/drawing/2014/chart" uri="{C3380CC4-5D6E-409C-BE32-E72D297353CC}">
                  <c16:uniqueId val="{00000045-B35E-AA4F-ACFB-AB4BD2C19BC2}"/>
                </c:ext>
              </c:extLst>
            </c:dLbl>
            <c:dLbl>
              <c:idx val="84"/>
              <c:delete val="1"/>
              <c:extLst>
                <c:ext xmlns:c15="http://schemas.microsoft.com/office/drawing/2012/chart" uri="{CE6537A1-D6FC-4f65-9D91-7224C49458BB}"/>
                <c:ext xmlns:c16="http://schemas.microsoft.com/office/drawing/2014/chart" uri="{C3380CC4-5D6E-409C-BE32-E72D297353CC}">
                  <c16:uniqueId val="{00000046-B35E-AA4F-ACFB-AB4BD2C19BC2}"/>
                </c:ext>
              </c:extLst>
            </c:dLbl>
            <c:dLbl>
              <c:idx val="85"/>
              <c:delete val="1"/>
              <c:extLst>
                <c:ext xmlns:c15="http://schemas.microsoft.com/office/drawing/2012/chart" uri="{CE6537A1-D6FC-4f65-9D91-7224C49458BB}"/>
                <c:ext xmlns:c16="http://schemas.microsoft.com/office/drawing/2014/chart" uri="{C3380CC4-5D6E-409C-BE32-E72D297353CC}">
                  <c16:uniqueId val="{00000047-B35E-AA4F-ACFB-AB4BD2C19BC2}"/>
                </c:ext>
              </c:extLst>
            </c:dLbl>
            <c:dLbl>
              <c:idx val="86"/>
              <c:delete val="1"/>
              <c:extLst>
                <c:ext xmlns:c15="http://schemas.microsoft.com/office/drawing/2012/chart" uri="{CE6537A1-D6FC-4f65-9D91-7224C49458BB}"/>
                <c:ext xmlns:c16="http://schemas.microsoft.com/office/drawing/2014/chart" uri="{C3380CC4-5D6E-409C-BE32-E72D297353CC}">
                  <c16:uniqueId val="{00000048-B35E-AA4F-ACFB-AB4BD2C19BC2}"/>
                </c:ext>
              </c:extLst>
            </c:dLbl>
            <c:dLbl>
              <c:idx val="87"/>
              <c:delete val="1"/>
              <c:extLst>
                <c:ext xmlns:c15="http://schemas.microsoft.com/office/drawing/2012/chart" uri="{CE6537A1-D6FC-4f65-9D91-7224C49458BB}"/>
                <c:ext xmlns:c16="http://schemas.microsoft.com/office/drawing/2014/chart" uri="{C3380CC4-5D6E-409C-BE32-E72D297353CC}">
                  <c16:uniqueId val="{00000049-B35E-AA4F-ACFB-AB4BD2C19BC2}"/>
                </c:ext>
              </c:extLst>
            </c:dLbl>
            <c:dLbl>
              <c:idx val="88"/>
              <c:delete val="1"/>
              <c:extLst>
                <c:ext xmlns:c15="http://schemas.microsoft.com/office/drawing/2012/chart" uri="{CE6537A1-D6FC-4f65-9D91-7224C49458BB}"/>
                <c:ext xmlns:c16="http://schemas.microsoft.com/office/drawing/2014/chart" uri="{C3380CC4-5D6E-409C-BE32-E72D297353CC}">
                  <c16:uniqueId val="{0000004A-B35E-AA4F-ACFB-AB4BD2C19BC2}"/>
                </c:ext>
              </c:extLst>
            </c:dLbl>
            <c:dLbl>
              <c:idx val="89"/>
              <c:delete val="1"/>
              <c:extLst>
                <c:ext xmlns:c15="http://schemas.microsoft.com/office/drawing/2012/chart" uri="{CE6537A1-D6FC-4f65-9D91-7224C49458BB}"/>
                <c:ext xmlns:c16="http://schemas.microsoft.com/office/drawing/2014/chart" uri="{C3380CC4-5D6E-409C-BE32-E72D297353CC}">
                  <c16:uniqueId val="{0000004B-B35E-AA4F-ACFB-AB4BD2C19BC2}"/>
                </c:ext>
              </c:extLst>
            </c:dLbl>
            <c:dLbl>
              <c:idx val="90"/>
              <c:delete val="1"/>
              <c:extLst>
                <c:ext xmlns:c15="http://schemas.microsoft.com/office/drawing/2012/chart" uri="{CE6537A1-D6FC-4f65-9D91-7224C49458BB}"/>
                <c:ext xmlns:c16="http://schemas.microsoft.com/office/drawing/2014/chart" uri="{C3380CC4-5D6E-409C-BE32-E72D297353CC}">
                  <c16:uniqueId val="{0000004C-B35E-AA4F-ACFB-AB4BD2C19BC2}"/>
                </c:ext>
              </c:extLst>
            </c:dLbl>
            <c:dLbl>
              <c:idx val="91"/>
              <c:delete val="1"/>
              <c:extLst>
                <c:ext xmlns:c15="http://schemas.microsoft.com/office/drawing/2012/chart" uri="{CE6537A1-D6FC-4f65-9D91-7224C49458BB}"/>
                <c:ext xmlns:c16="http://schemas.microsoft.com/office/drawing/2014/chart" uri="{C3380CC4-5D6E-409C-BE32-E72D297353CC}">
                  <c16:uniqueId val="{0000004D-B35E-AA4F-ACFB-AB4BD2C19BC2}"/>
                </c:ext>
              </c:extLst>
            </c:dLbl>
            <c:dLbl>
              <c:idx val="92"/>
              <c:delete val="1"/>
              <c:extLst>
                <c:ext xmlns:c15="http://schemas.microsoft.com/office/drawing/2012/chart" uri="{CE6537A1-D6FC-4f65-9D91-7224C49458BB}"/>
                <c:ext xmlns:c16="http://schemas.microsoft.com/office/drawing/2014/chart" uri="{C3380CC4-5D6E-409C-BE32-E72D297353CC}">
                  <c16:uniqueId val="{0000004E-B35E-AA4F-ACFB-AB4BD2C19BC2}"/>
                </c:ext>
              </c:extLst>
            </c:dLbl>
            <c:dLbl>
              <c:idx val="93"/>
              <c:delete val="1"/>
              <c:extLst>
                <c:ext xmlns:c15="http://schemas.microsoft.com/office/drawing/2012/chart" uri="{CE6537A1-D6FC-4f65-9D91-7224C49458BB}"/>
                <c:ext xmlns:c16="http://schemas.microsoft.com/office/drawing/2014/chart" uri="{C3380CC4-5D6E-409C-BE32-E72D297353CC}">
                  <c16:uniqueId val="{0000004F-B35E-AA4F-ACFB-AB4BD2C19BC2}"/>
                </c:ext>
              </c:extLst>
            </c:dLbl>
            <c:dLbl>
              <c:idx val="94"/>
              <c:delete val="1"/>
              <c:extLst>
                <c:ext xmlns:c15="http://schemas.microsoft.com/office/drawing/2012/chart" uri="{CE6537A1-D6FC-4f65-9D91-7224C49458BB}"/>
                <c:ext xmlns:c16="http://schemas.microsoft.com/office/drawing/2014/chart" uri="{C3380CC4-5D6E-409C-BE32-E72D297353CC}">
                  <c16:uniqueId val="{00000050-B35E-AA4F-ACFB-AB4BD2C19BC2}"/>
                </c:ext>
              </c:extLst>
            </c:dLbl>
            <c:dLbl>
              <c:idx val="95"/>
              <c:delete val="1"/>
              <c:extLst>
                <c:ext xmlns:c15="http://schemas.microsoft.com/office/drawing/2012/chart" uri="{CE6537A1-D6FC-4f65-9D91-7224C49458BB}"/>
                <c:ext xmlns:c16="http://schemas.microsoft.com/office/drawing/2014/chart" uri="{C3380CC4-5D6E-409C-BE32-E72D297353CC}">
                  <c16:uniqueId val="{00000051-B35E-AA4F-ACFB-AB4BD2C19BC2}"/>
                </c:ext>
              </c:extLst>
            </c:dLbl>
            <c:dLbl>
              <c:idx val="96"/>
              <c:delete val="1"/>
              <c:extLst>
                <c:ext xmlns:c15="http://schemas.microsoft.com/office/drawing/2012/chart" uri="{CE6537A1-D6FC-4f65-9D91-7224C49458BB}"/>
                <c:ext xmlns:c16="http://schemas.microsoft.com/office/drawing/2014/chart" uri="{C3380CC4-5D6E-409C-BE32-E72D297353CC}">
                  <c16:uniqueId val="{00000052-B35E-AA4F-ACFB-AB4BD2C19BC2}"/>
                </c:ext>
              </c:extLst>
            </c:dLbl>
            <c:dLbl>
              <c:idx val="97"/>
              <c:delete val="1"/>
              <c:extLst>
                <c:ext xmlns:c15="http://schemas.microsoft.com/office/drawing/2012/chart" uri="{CE6537A1-D6FC-4f65-9D91-7224C49458BB}"/>
                <c:ext xmlns:c16="http://schemas.microsoft.com/office/drawing/2014/chart" uri="{C3380CC4-5D6E-409C-BE32-E72D297353CC}">
                  <c16:uniqueId val="{00000053-B35E-AA4F-ACFB-AB4BD2C19BC2}"/>
                </c:ext>
              </c:extLst>
            </c:dLbl>
            <c:dLbl>
              <c:idx val="98"/>
              <c:delete val="1"/>
              <c:extLst>
                <c:ext xmlns:c15="http://schemas.microsoft.com/office/drawing/2012/chart" uri="{CE6537A1-D6FC-4f65-9D91-7224C49458BB}"/>
                <c:ext xmlns:c16="http://schemas.microsoft.com/office/drawing/2014/chart" uri="{C3380CC4-5D6E-409C-BE32-E72D297353CC}">
                  <c16:uniqueId val="{00000054-B35E-AA4F-ACFB-AB4BD2C19BC2}"/>
                </c:ext>
              </c:extLst>
            </c:dLbl>
            <c:dLbl>
              <c:idx val="99"/>
              <c:delete val="1"/>
              <c:extLst>
                <c:ext xmlns:c15="http://schemas.microsoft.com/office/drawing/2012/chart" uri="{CE6537A1-D6FC-4f65-9D91-7224C49458BB}"/>
                <c:ext xmlns:c16="http://schemas.microsoft.com/office/drawing/2014/chart" uri="{C3380CC4-5D6E-409C-BE32-E72D297353CC}">
                  <c16:uniqueId val="{00000055-B35E-AA4F-ACFB-AB4BD2C19BC2}"/>
                </c:ext>
              </c:extLst>
            </c:dLbl>
            <c:dLbl>
              <c:idx val="100"/>
              <c:delete val="1"/>
              <c:extLst>
                <c:ext xmlns:c15="http://schemas.microsoft.com/office/drawing/2012/chart" uri="{CE6537A1-D6FC-4f65-9D91-7224C49458BB}"/>
                <c:ext xmlns:c16="http://schemas.microsoft.com/office/drawing/2014/chart" uri="{C3380CC4-5D6E-409C-BE32-E72D297353CC}">
                  <c16:uniqueId val="{000000AA-B35E-AA4F-ACFB-AB4BD2C19BC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Ridge!$P$35:$P$135</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Ridge!$S$35:$S$135</c:f>
              <c:numCache>
                <c:formatCode>General</c:formatCode>
                <c:ptCount val="101"/>
                <c:pt idx="66">
                  <c:v>174</c:v>
                </c:pt>
                <c:pt idx="67">
                  <c:v>174</c:v>
                </c:pt>
                <c:pt idx="68">
                  <c:v>174</c:v>
                </c:pt>
                <c:pt idx="69">
                  <c:v>174</c:v>
                </c:pt>
                <c:pt idx="70">
                  <c:v>384</c:v>
                </c:pt>
                <c:pt idx="71">
                  <c:v>384</c:v>
                </c:pt>
                <c:pt idx="72">
                  <c:v>384</c:v>
                </c:pt>
                <c:pt idx="73">
                  <c:v>384</c:v>
                </c:pt>
                <c:pt idx="74">
                  <c:v>384</c:v>
                </c:pt>
                <c:pt idx="75">
                  <c:v>367</c:v>
                </c:pt>
                <c:pt idx="76">
                  <c:v>367</c:v>
                </c:pt>
                <c:pt idx="77">
                  <c:v>367</c:v>
                </c:pt>
                <c:pt idx="78">
                  <c:v>367</c:v>
                </c:pt>
                <c:pt idx="79">
                  <c:v>367</c:v>
                </c:pt>
                <c:pt idx="80">
                  <c:v>289</c:v>
                </c:pt>
                <c:pt idx="81">
                  <c:v>289</c:v>
                </c:pt>
                <c:pt idx="82">
                  <c:v>289</c:v>
                </c:pt>
                <c:pt idx="83">
                  <c:v>289</c:v>
                </c:pt>
                <c:pt idx="84">
                  <c:v>289</c:v>
                </c:pt>
                <c:pt idx="85">
                  <c:v>235</c:v>
                </c:pt>
                <c:pt idx="86">
                  <c:v>235</c:v>
                </c:pt>
                <c:pt idx="87">
                  <c:v>235</c:v>
                </c:pt>
                <c:pt idx="88">
                  <c:v>235</c:v>
                </c:pt>
                <c:pt idx="89">
                  <c:v>235</c:v>
                </c:pt>
                <c:pt idx="90">
                  <c:v>338</c:v>
                </c:pt>
                <c:pt idx="91">
                  <c:v>338</c:v>
                </c:pt>
                <c:pt idx="92">
                  <c:v>338</c:v>
                </c:pt>
                <c:pt idx="93">
                  <c:v>338</c:v>
                </c:pt>
                <c:pt idx="94">
                  <c:v>338</c:v>
                </c:pt>
                <c:pt idx="95">
                  <c:v>250</c:v>
                </c:pt>
                <c:pt idx="96">
                  <c:v>250</c:v>
                </c:pt>
                <c:pt idx="97">
                  <c:v>250</c:v>
                </c:pt>
                <c:pt idx="98">
                  <c:v>250</c:v>
                </c:pt>
                <c:pt idx="99">
                  <c:v>250</c:v>
                </c:pt>
                <c:pt idx="100">
                  <c:v>1950</c:v>
                </c:pt>
              </c:numCache>
            </c:numRef>
          </c:val>
          <c:extLst>
            <c:ext xmlns:c16="http://schemas.microsoft.com/office/drawing/2014/chart" uri="{C3380CC4-5D6E-409C-BE32-E72D297353CC}">
              <c16:uniqueId val="{00000056-B35E-AA4F-ACFB-AB4BD2C19BC2}"/>
            </c:ext>
          </c:extLst>
        </c:ser>
        <c:ser>
          <c:idx val="3"/>
          <c:order val="3"/>
          <c:tx>
            <c:strRef>
              <c:f>Ridge!$T$34</c:f>
              <c:strCache>
                <c:ptCount val="1"/>
                <c:pt idx="0">
                  <c:v>Free User</c:v>
                </c:pt>
              </c:strCache>
            </c:strRef>
          </c:tx>
          <c:spPr>
            <a:solidFill>
              <a:srgbClr val="00B0F0">
                <a:alpha val="50000"/>
              </a:srgbClr>
            </a:solidFill>
            <a:ln w="25400">
              <a:noFill/>
            </a:ln>
            <a:effectLst/>
          </c:spPr>
          <c:cat>
            <c:numRef>
              <c:f>Ridge!$P$35:$P$135</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Ridge!$T$35:$T$135</c:f>
              <c:numCache>
                <c:formatCode>General</c:formatCode>
                <c:ptCount val="101"/>
                <c:pt idx="0">
                  <c:v>7811</c:v>
                </c:pt>
                <c:pt idx="1">
                  <c:v>904</c:v>
                </c:pt>
                <c:pt idx="2">
                  <c:v>904</c:v>
                </c:pt>
                <c:pt idx="3">
                  <c:v>904</c:v>
                </c:pt>
                <c:pt idx="4">
                  <c:v>904</c:v>
                </c:pt>
                <c:pt idx="5">
                  <c:v>904</c:v>
                </c:pt>
                <c:pt idx="6">
                  <c:v>904</c:v>
                </c:pt>
                <c:pt idx="7">
                  <c:v>904</c:v>
                </c:pt>
                <c:pt idx="8">
                  <c:v>904</c:v>
                </c:pt>
                <c:pt idx="9">
                  <c:v>904</c:v>
                </c:pt>
                <c:pt idx="10">
                  <c:v>683</c:v>
                </c:pt>
                <c:pt idx="11">
                  <c:v>683</c:v>
                </c:pt>
                <c:pt idx="12">
                  <c:v>683</c:v>
                </c:pt>
                <c:pt idx="13">
                  <c:v>683</c:v>
                </c:pt>
                <c:pt idx="14">
                  <c:v>683</c:v>
                </c:pt>
                <c:pt idx="15">
                  <c:v>436</c:v>
                </c:pt>
                <c:pt idx="16">
                  <c:v>436</c:v>
                </c:pt>
                <c:pt idx="17">
                  <c:v>436</c:v>
                </c:pt>
                <c:pt idx="18">
                  <c:v>436</c:v>
                </c:pt>
                <c:pt idx="19">
                  <c:v>436</c:v>
                </c:pt>
                <c:pt idx="20">
                  <c:v>436</c:v>
                </c:pt>
              </c:numCache>
            </c:numRef>
          </c:val>
          <c:extLst>
            <c:ext xmlns:c16="http://schemas.microsoft.com/office/drawing/2014/chart" uri="{C3380CC4-5D6E-409C-BE32-E72D297353CC}">
              <c16:uniqueId val="{00000057-B35E-AA4F-ACFB-AB4BD2C19BC2}"/>
            </c:ext>
          </c:extLst>
        </c:ser>
        <c:ser>
          <c:idx val="4"/>
          <c:order val="4"/>
          <c:tx>
            <c:strRef>
              <c:f>Ridge!$U$34</c:f>
              <c:strCache>
                <c:ptCount val="1"/>
                <c:pt idx="0">
                  <c:v>Free, 3rd Quartile</c:v>
                </c:pt>
              </c:strCache>
            </c:strRef>
          </c:tx>
          <c:spPr>
            <a:solidFill>
              <a:srgbClr val="00B0F0">
                <a:alpha val="50000"/>
              </a:srgbClr>
            </a:solidFill>
            <a:ln w="63500">
              <a:solidFill>
                <a:schemeClr val="bg2">
                  <a:lumMod val="50000"/>
                </a:schemeClr>
              </a:solidFill>
            </a:ln>
            <a:effectLst/>
          </c:spPr>
          <c:dLbls>
            <c:dLbl>
              <c:idx val="20"/>
              <c:delete val="1"/>
              <c:extLst>
                <c:ext xmlns:c15="http://schemas.microsoft.com/office/drawing/2012/chart" uri="{CE6537A1-D6FC-4f65-9D91-7224C49458BB}"/>
                <c:ext xmlns:c16="http://schemas.microsoft.com/office/drawing/2014/chart" uri="{C3380CC4-5D6E-409C-BE32-E72D297353CC}">
                  <c16:uniqueId val="{00000058-B35E-AA4F-ACFB-AB4BD2C19BC2}"/>
                </c:ext>
              </c:extLst>
            </c:dLbl>
            <c:dLbl>
              <c:idx val="21"/>
              <c:delete val="1"/>
              <c:extLst>
                <c:ext xmlns:c15="http://schemas.microsoft.com/office/drawing/2012/chart" uri="{CE6537A1-D6FC-4f65-9D91-7224C49458BB}"/>
                <c:ext xmlns:c16="http://schemas.microsoft.com/office/drawing/2014/chart" uri="{C3380CC4-5D6E-409C-BE32-E72D297353CC}">
                  <c16:uniqueId val="{00000059-B35E-AA4F-ACFB-AB4BD2C19BC2}"/>
                </c:ext>
              </c:extLst>
            </c:dLbl>
            <c:dLbl>
              <c:idx val="22"/>
              <c:delete val="1"/>
              <c:extLst>
                <c:ext xmlns:c15="http://schemas.microsoft.com/office/drawing/2012/chart" uri="{CE6537A1-D6FC-4f65-9D91-7224C49458BB}"/>
                <c:ext xmlns:c16="http://schemas.microsoft.com/office/drawing/2014/chart" uri="{C3380CC4-5D6E-409C-BE32-E72D297353CC}">
                  <c16:uniqueId val="{0000005A-B35E-AA4F-ACFB-AB4BD2C19BC2}"/>
                </c:ext>
              </c:extLst>
            </c:dLbl>
            <c:dLbl>
              <c:idx val="23"/>
              <c:delete val="1"/>
              <c:extLst>
                <c:ext xmlns:c15="http://schemas.microsoft.com/office/drawing/2012/chart" uri="{CE6537A1-D6FC-4f65-9D91-7224C49458BB}"/>
                <c:ext xmlns:c16="http://schemas.microsoft.com/office/drawing/2014/chart" uri="{C3380CC4-5D6E-409C-BE32-E72D297353CC}">
                  <c16:uniqueId val="{0000005B-B35E-AA4F-ACFB-AB4BD2C19BC2}"/>
                </c:ext>
              </c:extLst>
            </c:dLbl>
            <c:dLbl>
              <c:idx val="24"/>
              <c:delete val="1"/>
              <c:extLst>
                <c:ext xmlns:c15="http://schemas.microsoft.com/office/drawing/2012/chart" uri="{CE6537A1-D6FC-4f65-9D91-7224C49458BB}"/>
                <c:ext xmlns:c16="http://schemas.microsoft.com/office/drawing/2014/chart" uri="{C3380CC4-5D6E-409C-BE32-E72D297353CC}">
                  <c16:uniqueId val="{0000005C-B35E-AA4F-ACFB-AB4BD2C19BC2}"/>
                </c:ext>
              </c:extLst>
            </c:dLbl>
            <c:dLbl>
              <c:idx val="25"/>
              <c:delete val="1"/>
              <c:extLst>
                <c:ext xmlns:c15="http://schemas.microsoft.com/office/drawing/2012/chart" uri="{CE6537A1-D6FC-4f65-9D91-7224C49458BB}"/>
                <c:ext xmlns:c16="http://schemas.microsoft.com/office/drawing/2014/chart" uri="{C3380CC4-5D6E-409C-BE32-E72D297353CC}">
                  <c16:uniqueId val="{0000005D-B35E-AA4F-ACFB-AB4BD2C19BC2}"/>
                </c:ext>
              </c:extLst>
            </c:dLbl>
            <c:dLbl>
              <c:idx val="26"/>
              <c:delete val="1"/>
              <c:extLst>
                <c:ext xmlns:c15="http://schemas.microsoft.com/office/drawing/2012/chart" uri="{CE6537A1-D6FC-4f65-9D91-7224C49458BB}"/>
                <c:ext xmlns:c16="http://schemas.microsoft.com/office/drawing/2014/chart" uri="{C3380CC4-5D6E-409C-BE32-E72D297353CC}">
                  <c16:uniqueId val="{0000005E-B35E-AA4F-ACFB-AB4BD2C19BC2}"/>
                </c:ext>
              </c:extLst>
            </c:dLbl>
            <c:dLbl>
              <c:idx val="27"/>
              <c:delete val="1"/>
              <c:extLst>
                <c:ext xmlns:c15="http://schemas.microsoft.com/office/drawing/2012/chart" uri="{CE6537A1-D6FC-4f65-9D91-7224C49458BB}"/>
                <c:ext xmlns:c16="http://schemas.microsoft.com/office/drawing/2014/chart" uri="{C3380CC4-5D6E-409C-BE32-E72D297353CC}">
                  <c16:uniqueId val="{0000005F-B35E-AA4F-ACFB-AB4BD2C19BC2}"/>
                </c:ext>
              </c:extLst>
            </c:dLbl>
            <c:dLbl>
              <c:idx val="28"/>
              <c:delete val="1"/>
              <c:extLst>
                <c:ext xmlns:c15="http://schemas.microsoft.com/office/drawing/2012/chart" uri="{CE6537A1-D6FC-4f65-9D91-7224C49458BB}"/>
                <c:ext xmlns:c16="http://schemas.microsoft.com/office/drawing/2014/chart" uri="{C3380CC4-5D6E-409C-BE32-E72D297353CC}">
                  <c16:uniqueId val="{00000060-B35E-AA4F-ACFB-AB4BD2C19BC2}"/>
                </c:ext>
              </c:extLst>
            </c:dLbl>
            <c:dLbl>
              <c:idx val="29"/>
              <c:delete val="1"/>
              <c:extLst>
                <c:ext xmlns:c15="http://schemas.microsoft.com/office/drawing/2012/chart" uri="{CE6537A1-D6FC-4f65-9D91-7224C49458BB}"/>
                <c:ext xmlns:c16="http://schemas.microsoft.com/office/drawing/2014/chart" uri="{C3380CC4-5D6E-409C-BE32-E72D297353CC}">
                  <c16:uniqueId val="{00000061-B35E-AA4F-ACFB-AB4BD2C19BC2}"/>
                </c:ext>
              </c:extLst>
            </c:dLbl>
            <c:dLbl>
              <c:idx val="30"/>
              <c:delete val="1"/>
              <c:extLst>
                <c:ext xmlns:c15="http://schemas.microsoft.com/office/drawing/2012/chart" uri="{CE6537A1-D6FC-4f65-9D91-7224C49458BB}"/>
                <c:ext xmlns:c16="http://schemas.microsoft.com/office/drawing/2014/chart" uri="{C3380CC4-5D6E-409C-BE32-E72D297353CC}">
                  <c16:uniqueId val="{00000062-B35E-AA4F-ACFB-AB4BD2C19BC2}"/>
                </c:ext>
              </c:extLst>
            </c:dLbl>
            <c:dLbl>
              <c:idx val="31"/>
              <c:delete val="1"/>
              <c:extLst>
                <c:ext xmlns:c15="http://schemas.microsoft.com/office/drawing/2012/chart" uri="{CE6537A1-D6FC-4f65-9D91-7224C49458BB}"/>
                <c:ext xmlns:c16="http://schemas.microsoft.com/office/drawing/2014/chart" uri="{C3380CC4-5D6E-409C-BE32-E72D297353CC}">
                  <c16:uniqueId val="{00000063-B35E-AA4F-ACFB-AB4BD2C19BC2}"/>
                </c:ext>
              </c:extLst>
            </c:dLbl>
            <c:dLbl>
              <c:idx val="32"/>
              <c:delete val="1"/>
              <c:extLst>
                <c:ext xmlns:c15="http://schemas.microsoft.com/office/drawing/2012/chart" uri="{CE6537A1-D6FC-4f65-9D91-7224C49458BB}"/>
                <c:ext xmlns:c16="http://schemas.microsoft.com/office/drawing/2014/chart" uri="{C3380CC4-5D6E-409C-BE32-E72D297353CC}">
                  <c16:uniqueId val="{00000064-B35E-AA4F-ACFB-AB4BD2C19BC2}"/>
                </c:ext>
              </c:extLst>
            </c:dLbl>
            <c:dLbl>
              <c:idx val="33"/>
              <c:delete val="1"/>
              <c:extLst>
                <c:ext xmlns:c15="http://schemas.microsoft.com/office/drawing/2012/chart" uri="{CE6537A1-D6FC-4f65-9D91-7224C49458BB}"/>
                <c:ext xmlns:c16="http://schemas.microsoft.com/office/drawing/2014/chart" uri="{C3380CC4-5D6E-409C-BE32-E72D297353CC}">
                  <c16:uniqueId val="{00000065-B35E-AA4F-ACFB-AB4BD2C19BC2}"/>
                </c:ext>
              </c:extLst>
            </c:dLbl>
            <c:dLbl>
              <c:idx val="34"/>
              <c:delete val="1"/>
              <c:extLst>
                <c:ext xmlns:c15="http://schemas.microsoft.com/office/drawing/2012/chart" uri="{CE6537A1-D6FC-4f65-9D91-7224C49458BB}"/>
                <c:ext xmlns:c16="http://schemas.microsoft.com/office/drawing/2014/chart" uri="{C3380CC4-5D6E-409C-BE32-E72D297353CC}">
                  <c16:uniqueId val="{00000066-B35E-AA4F-ACFB-AB4BD2C19BC2}"/>
                </c:ext>
              </c:extLst>
            </c:dLbl>
            <c:dLbl>
              <c:idx val="35"/>
              <c:delete val="1"/>
              <c:extLst>
                <c:ext xmlns:c15="http://schemas.microsoft.com/office/drawing/2012/chart" uri="{CE6537A1-D6FC-4f65-9D91-7224C49458BB}"/>
                <c:ext xmlns:c16="http://schemas.microsoft.com/office/drawing/2014/chart" uri="{C3380CC4-5D6E-409C-BE32-E72D297353CC}">
                  <c16:uniqueId val="{00000067-B35E-AA4F-ACFB-AB4BD2C19BC2}"/>
                </c:ext>
              </c:extLst>
            </c:dLbl>
            <c:dLbl>
              <c:idx val="36"/>
              <c:delete val="1"/>
              <c:extLst>
                <c:ext xmlns:c15="http://schemas.microsoft.com/office/drawing/2012/chart" uri="{CE6537A1-D6FC-4f65-9D91-7224C49458BB}"/>
                <c:ext xmlns:c16="http://schemas.microsoft.com/office/drawing/2014/chart" uri="{C3380CC4-5D6E-409C-BE32-E72D297353CC}">
                  <c16:uniqueId val="{00000068-B35E-AA4F-ACFB-AB4BD2C19BC2}"/>
                </c:ext>
              </c:extLst>
            </c:dLbl>
            <c:dLbl>
              <c:idx val="37"/>
              <c:delete val="1"/>
              <c:extLst>
                <c:ext xmlns:c15="http://schemas.microsoft.com/office/drawing/2012/chart" uri="{CE6537A1-D6FC-4f65-9D91-7224C49458BB}"/>
                <c:ext xmlns:c16="http://schemas.microsoft.com/office/drawing/2014/chart" uri="{C3380CC4-5D6E-409C-BE32-E72D297353CC}">
                  <c16:uniqueId val="{00000069-B35E-AA4F-ACFB-AB4BD2C19BC2}"/>
                </c:ext>
              </c:extLst>
            </c:dLbl>
            <c:dLbl>
              <c:idx val="38"/>
              <c:delete val="1"/>
              <c:extLst>
                <c:ext xmlns:c15="http://schemas.microsoft.com/office/drawing/2012/chart" uri="{CE6537A1-D6FC-4f65-9D91-7224C49458BB}"/>
                <c:ext xmlns:c16="http://schemas.microsoft.com/office/drawing/2014/chart" uri="{C3380CC4-5D6E-409C-BE32-E72D297353CC}">
                  <c16:uniqueId val="{0000006A-B35E-AA4F-ACFB-AB4BD2C19BC2}"/>
                </c:ext>
              </c:extLst>
            </c:dLbl>
            <c:dLbl>
              <c:idx val="39"/>
              <c:delete val="1"/>
              <c:extLst>
                <c:ext xmlns:c15="http://schemas.microsoft.com/office/drawing/2012/chart" uri="{CE6537A1-D6FC-4f65-9D91-7224C49458BB}"/>
                <c:ext xmlns:c16="http://schemas.microsoft.com/office/drawing/2014/chart" uri="{C3380CC4-5D6E-409C-BE32-E72D297353CC}">
                  <c16:uniqueId val="{0000006B-B35E-AA4F-ACFB-AB4BD2C19BC2}"/>
                </c:ext>
              </c:extLst>
            </c:dLbl>
            <c:dLbl>
              <c:idx val="40"/>
              <c:delete val="1"/>
              <c:extLst>
                <c:ext xmlns:c15="http://schemas.microsoft.com/office/drawing/2012/chart" uri="{CE6537A1-D6FC-4f65-9D91-7224C49458BB}"/>
                <c:ext xmlns:c16="http://schemas.microsoft.com/office/drawing/2014/chart" uri="{C3380CC4-5D6E-409C-BE32-E72D297353CC}">
                  <c16:uniqueId val="{0000006C-B35E-AA4F-ACFB-AB4BD2C19BC2}"/>
                </c:ext>
              </c:extLst>
            </c:dLbl>
            <c:dLbl>
              <c:idx val="41"/>
              <c:delete val="1"/>
              <c:extLst>
                <c:ext xmlns:c15="http://schemas.microsoft.com/office/drawing/2012/chart" uri="{CE6537A1-D6FC-4f65-9D91-7224C49458BB}"/>
                <c:ext xmlns:c16="http://schemas.microsoft.com/office/drawing/2014/chart" uri="{C3380CC4-5D6E-409C-BE32-E72D297353CC}">
                  <c16:uniqueId val="{0000006D-B35E-AA4F-ACFB-AB4BD2C19BC2}"/>
                </c:ext>
              </c:extLst>
            </c:dLbl>
            <c:dLbl>
              <c:idx val="42"/>
              <c:delete val="1"/>
              <c:extLst>
                <c:ext xmlns:c15="http://schemas.microsoft.com/office/drawing/2012/chart" uri="{CE6537A1-D6FC-4f65-9D91-7224C49458BB}"/>
                <c:ext xmlns:c16="http://schemas.microsoft.com/office/drawing/2014/chart" uri="{C3380CC4-5D6E-409C-BE32-E72D297353CC}">
                  <c16:uniqueId val="{0000006E-B35E-AA4F-ACFB-AB4BD2C19BC2}"/>
                </c:ext>
              </c:extLst>
            </c:dLbl>
            <c:dLbl>
              <c:idx val="43"/>
              <c:delete val="1"/>
              <c:extLst>
                <c:ext xmlns:c15="http://schemas.microsoft.com/office/drawing/2012/chart" uri="{CE6537A1-D6FC-4f65-9D91-7224C49458BB}"/>
                <c:ext xmlns:c16="http://schemas.microsoft.com/office/drawing/2014/chart" uri="{C3380CC4-5D6E-409C-BE32-E72D297353CC}">
                  <c16:uniqueId val="{0000006F-B35E-AA4F-ACFB-AB4BD2C19BC2}"/>
                </c:ext>
              </c:extLst>
            </c:dLbl>
            <c:dLbl>
              <c:idx val="44"/>
              <c:delete val="1"/>
              <c:extLst>
                <c:ext xmlns:c15="http://schemas.microsoft.com/office/drawing/2012/chart" uri="{CE6537A1-D6FC-4f65-9D91-7224C49458BB}"/>
                <c:ext xmlns:c16="http://schemas.microsoft.com/office/drawing/2014/chart" uri="{C3380CC4-5D6E-409C-BE32-E72D297353CC}">
                  <c16:uniqueId val="{00000070-B35E-AA4F-ACFB-AB4BD2C19BC2}"/>
                </c:ext>
              </c:extLst>
            </c:dLbl>
            <c:dLbl>
              <c:idx val="45"/>
              <c:delete val="1"/>
              <c:extLst>
                <c:ext xmlns:c15="http://schemas.microsoft.com/office/drawing/2012/chart" uri="{CE6537A1-D6FC-4f65-9D91-7224C49458BB}"/>
                <c:ext xmlns:c16="http://schemas.microsoft.com/office/drawing/2014/chart" uri="{C3380CC4-5D6E-409C-BE32-E72D297353CC}">
                  <c16:uniqueId val="{00000071-B35E-AA4F-ACFB-AB4BD2C19BC2}"/>
                </c:ext>
              </c:extLst>
            </c:dLbl>
            <c:dLbl>
              <c:idx val="46"/>
              <c:delete val="1"/>
              <c:extLst>
                <c:ext xmlns:c15="http://schemas.microsoft.com/office/drawing/2012/chart" uri="{CE6537A1-D6FC-4f65-9D91-7224C49458BB}"/>
                <c:ext xmlns:c16="http://schemas.microsoft.com/office/drawing/2014/chart" uri="{C3380CC4-5D6E-409C-BE32-E72D297353CC}">
                  <c16:uniqueId val="{00000072-B35E-AA4F-ACFB-AB4BD2C19BC2}"/>
                </c:ext>
              </c:extLst>
            </c:dLbl>
            <c:dLbl>
              <c:idx val="47"/>
              <c:delete val="1"/>
              <c:extLst>
                <c:ext xmlns:c15="http://schemas.microsoft.com/office/drawing/2012/chart" uri="{CE6537A1-D6FC-4f65-9D91-7224C49458BB}"/>
                <c:ext xmlns:c16="http://schemas.microsoft.com/office/drawing/2014/chart" uri="{C3380CC4-5D6E-409C-BE32-E72D297353CC}">
                  <c16:uniqueId val="{00000073-B35E-AA4F-ACFB-AB4BD2C19BC2}"/>
                </c:ext>
              </c:extLst>
            </c:dLbl>
            <c:dLbl>
              <c:idx val="48"/>
              <c:delete val="1"/>
              <c:extLst>
                <c:ext xmlns:c15="http://schemas.microsoft.com/office/drawing/2012/chart" uri="{CE6537A1-D6FC-4f65-9D91-7224C49458BB}"/>
                <c:ext xmlns:c16="http://schemas.microsoft.com/office/drawing/2014/chart" uri="{C3380CC4-5D6E-409C-BE32-E72D297353CC}">
                  <c16:uniqueId val="{00000074-B35E-AA4F-ACFB-AB4BD2C19BC2}"/>
                </c:ext>
              </c:extLst>
            </c:dLbl>
            <c:dLbl>
              <c:idx val="49"/>
              <c:delete val="1"/>
              <c:extLst>
                <c:ext xmlns:c15="http://schemas.microsoft.com/office/drawing/2012/chart" uri="{CE6537A1-D6FC-4f65-9D91-7224C49458BB}"/>
                <c:ext xmlns:c16="http://schemas.microsoft.com/office/drawing/2014/chart" uri="{C3380CC4-5D6E-409C-BE32-E72D297353CC}">
                  <c16:uniqueId val="{00000075-B35E-AA4F-ACFB-AB4BD2C19BC2}"/>
                </c:ext>
              </c:extLst>
            </c:dLbl>
            <c:dLbl>
              <c:idx val="50"/>
              <c:layout>
                <c:manualLayout>
                  <c:x val="4.4659743619004148E-2"/>
                  <c:y val="-0.40011099229090069"/>
                </c:manualLayout>
              </c:layout>
              <c:tx>
                <c:rich>
                  <a:bodyPr/>
                  <a:lstStyle/>
                  <a:p>
                    <a:r>
                      <a:rPr lang="en-US" sz="1800"/>
                      <a:t>Free User</a:t>
                    </a:r>
                  </a:p>
                  <a:p>
                    <a:r>
                      <a:rPr lang="en-US" sz="1800" baseline="0"/>
                      <a:t>4th Quartile</a:t>
                    </a:r>
                    <a:endParaRPr lang="en-US" sz="1800"/>
                  </a:p>
                </c:rich>
              </c:tx>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76-B35E-AA4F-ACFB-AB4BD2C19BC2}"/>
                </c:ext>
              </c:extLst>
            </c:dLbl>
            <c:dLbl>
              <c:idx val="51"/>
              <c:delete val="1"/>
              <c:extLst>
                <c:ext xmlns:c15="http://schemas.microsoft.com/office/drawing/2012/chart" uri="{CE6537A1-D6FC-4f65-9D91-7224C49458BB}"/>
                <c:ext xmlns:c16="http://schemas.microsoft.com/office/drawing/2014/chart" uri="{C3380CC4-5D6E-409C-BE32-E72D297353CC}">
                  <c16:uniqueId val="{00000077-B35E-AA4F-ACFB-AB4BD2C19BC2}"/>
                </c:ext>
              </c:extLst>
            </c:dLbl>
            <c:dLbl>
              <c:idx val="52"/>
              <c:delete val="1"/>
              <c:extLst>
                <c:ext xmlns:c15="http://schemas.microsoft.com/office/drawing/2012/chart" uri="{CE6537A1-D6FC-4f65-9D91-7224C49458BB}"/>
                <c:ext xmlns:c16="http://schemas.microsoft.com/office/drawing/2014/chart" uri="{C3380CC4-5D6E-409C-BE32-E72D297353CC}">
                  <c16:uniqueId val="{00000078-B35E-AA4F-ACFB-AB4BD2C19BC2}"/>
                </c:ext>
              </c:extLst>
            </c:dLbl>
            <c:dLbl>
              <c:idx val="53"/>
              <c:delete val="1"/>
              <c:extLst>
                <c:ext xmlns:c15="http://schemas.microsoft.com/office/drawing/2012/chart" uri="{CE6537A1-D6FC-4f65-9D91-7224C49458BB}"/>
                <c:ext xmlns:c16="http://schemas.microsoft.com/office/drawing/2014/chart" uri="{C3380CC4-5D6E-409C-BE32-E72D297353CC}">
                  <c16:uniqueId val="{00000079-B35E-AA4F-ACFB-AB4BD2C19BC2}"/>
                </c:ext>
              </c:extLst>
            </c:dLbl>
            <c:dLbl>
              <c:idx val="54"/>
              <c:delete val="1"/>
              <c:extLst>
                <c:ext xmlns:c15="http://schemas.microsoft.com/office/drawing/2012/chart" uri="{CE6537A1-D6FC-4f65-9D91-7224C49458BB}"/>
                <c:ext xmlns:c16="http://schemas.microsoft.com/office/drawing/2014/chart" uri="{C3380CC4-5D6E-409C-BE32-E72D297353CC}">
                  <c16:uniqueId val="{0000007A-B35E-AA4F-ACFB-AB4BD2C19BC2}"/>
                </c:ext>
              </c:extLst>
            </c:dLbl>
            <c:dLbl>
              <c:idx val="55"/>
              <c:delete val="1"/>
              <c:extLst>
                <c:ext xmlns:c15="http://schemas.microsoft.com/office/drawing/2012/chart" uri="{CE6537A1-D6FC-4f65-9D91-7224C49458BB}"/>
                <c:ext xmlns:c16="http://schemas.microsoft.com/office/drawing/2014/chart" uri="{C3380CC4-5D6E-409C-BE32-E72D297353CC}">
                  <c16:uniqueId val="{0000007B-B35E-AA4F-ACFB-AB4BD2C19BC2}"/>
                </c:ext>
              </c:extLst>
            </c:dLbl>
            <c:dLbl>
              <c:idx val="56"/>
              <c:delete val="1"/>
              <c:extLst>
                <c:ext xmlns:c15="http://schemas.microsoft.com/office/drawing/2012/chart" uri="{CE6537A1-D6FC-4f65-9D91-7224C49458BB}"/>
                <c:ext xmlns:c16="http://schemas.microsoft.com/office/drawing/2014/chart" uri="{C3380CC4-5D6E-409C-BE32-E72D297353CC}">
                  <c16:uniqueId val="{0000007C-B35E-AA4F-ACFB-AB4BD2C19BC2}"/>
                </c:ext>
              </c:extLst>
            </c:dLbl>
            <c:dLbl>
              <c:idx val="57"/>
              <c:delete val="1"/>
              <c:extLst>
                <c:ext xmlns:c15="http://schemas.microsoft.com/office/drawing/2012/chart" uri="{CE6537A1-D6FC-4f65-9D91-7224C49458BB}"/>
                <c:ext xmlns:c16="http://schemas.microsoft.com/office/drawing/2014/chart" uri="{C3380CC4-5D6E-409C-BE32-E72D297353CC}">
                  <c16:uniqueId val="{0000007D-B35E-AA4F-ACFB-AB4BD2C19BC2}"/>
                </c:ext>
              </c:extLst>
            </c:dLbl>
            <c:dLbl>
              <c:idx val="58"/>
              <c:delete val="1"/>
              <c:extLst>
                <c:ext xmlns:c15="http://schemas.microsoft.com/office/drawing/2012/chart" uri="{CE6537A1-D6FC-4f65-9D91-7224C49458BB}"/>
                <c:ext xmlns:c16="http://schemas.microsoft.com/office/drawing/2014/chart" uri="{C3380CC4-5D6E-409C-BE32-E72D297353CC}">
                  <c16:uniqueId val="{0000007E-B35E-AA4F-ACFB-AB4BD2C19BC2}"/>
                </c:ext>
              </c:extLst>
            </c:dLbl>
            <c:dLbl>
              <c:idx val="59"/>
              <c:delete val="1"/>
              <c:extLst>
                <c:ext xmlns:c15="http://schemas.microsoft.com/office/drawing/2012/chart" uri="{CE6537A1-D6FC-4f65-9D91-7224C49458BB}"/>
                <c:ext xmlns:c16="http://schemas.microsoft.com/office/drawing/2014/chart" uri="{C3380CC4-5D6E-409C-BE32-E72D297353CC}">
                  <c16:uniqueId val="{0000007F-B35E-AA4F-ACFB-AB4BD2C19BC2}"/>
                </c:ext>
              </c:extLst>
            </c:dLbl>
            <c:dLbl>
              <c:idx val="60"/>
              <c:delete val="1"/>
              <c:extLst>
                <c:ext xmlns:c15="http://schemas.microsoft.com/office/drawing/2012/chart" uri="{CE6537A1-D6FC-4f65-9D91-7224C49458BB}"/>
                <c:ext xmlns:c16="http://schemas.microsoft.com/office/drawing/2014/chart" uri="{C3380CC4-5D6E-409C-BE32-E72D297353CC}">
                  <c16:uniqueId val="{00000080-B35E-AA4F-ACFB-AB4BD2C19BC2}"/>
                </c:ext>
              </c:extLst>
            </c:dLbl>
            <c:dLbl>
              <c:idx val="61"/>
              <c:delete val="1"/>
              <c:extLst>
                <c:ext xmlns:c15="http://schemas.microsoft.com/office/drawing/2012/chart" uri="{CE6537A1-D6FC-4f65-9D91-7224C49458BB}"/>
                <c:ext xmlns:c16="http://schemas.microsoft.com/office/drawing/2014/chart" uri="{C3380CC4-5D6E-409C-BE32-E72D297353CC}">
                  <c16:uniqueId val="{00000081-B35E-AA4F-ACFB-AB4BD2C19BC2}"/>
                </c:ext>
              </c:extLst>
            </c:dLbl>
            <c:dLbl>
              <c:idx val="62"/>
              <c:delete val="1"/>
              <c:extLst>
                <c:ext xmlns:c15="http://schemas.microsoft.com/office/drawing/2012/chart" uri="{CE6537A1-D6FC-4f65-9D91-7224C49458BB}"/>
                <c:ext xmlns:c16="http://schemas.microsoft.com/office/drawing/2014/chart" uri="{C3380CC4-5D6E-409C-BE32-E72D297353CC}">
                  <c16:uniqueId val="{00000082-B35E-AA4F-ACFB-AB4BD2C19BC2}"/>
                </c:ext>
              </c:extLst>
            </c:dLbl>
            <c:dLbl>
              <c:idx val="63"/>
              <c:delete val="1"/>
              <c:extLst>
                <c:ext xmlns:c15="http://schemas.microsoft.com/office/drawing/2012/chart" uri="{CE6537A1-D6FC-4f65-9D91-7224C49458BB}"/>
                <c:ext xmlns:c16="http://schemas.microsoft.com/office/drawing/2014/chart" uri="{C3380CC4-5D6E-409C-BE32-E72D297353CC}">
                  <c16:uniqueId val="{00000083-B35E-AA4F-ACFB-AB4BD2C19BC2}"/>
                </c:ext>
              </c:extLst>
            </c:dLbl>
            <c:dLbl>
              <c:idx val="64"/>
              <c:delete val="1"/>
              <c:extLst>
                <c:ext xmlns:c15="http://schemas.microsoft.com/office/drawing/2012/chart" uri="{CE6537A1-D6FC-4f65-9D91-7224C49458BB}"/>
                <c:ext xmlns:c16="http://schemas.microsoft.com/office/drawing/2014/chart" uri="{C3380CC4-5D6E-409C-BE32-E72D297353CC}">
                  <c16:uniqueId val="{00000084-B35E-AA4F-ACFB-AB4BD2C19BC2}"/>
                </c:ext>
              </c:extLst>
            </c:dLbl>
            <c:dLbl>
              <c:idx val="65"/>
              <c:delete val="1"/>
              <c:extLst>
                <c:ext xmlns:c15="http://schemas.microsoft.com/office/drawing/2012/chart" uri="{CE6537A1-D6FC-4f65-9D91-7224C49458BB}"/>
                <c:ext xmlns:c16="http://schemas.microsoft.com/office/drawing/2014/chart" uri="{C3380CC4-5D6E-409C-BE32-E72D297353CC}">
                  <c16:uniqueId val="{00000085-B35E-AA4F-ACFB-AB4BD2C19BC2}"/>
                </c:ext>
              </c:extLst>
            </c:dLbl>
            <c:dLbl>
              <c:idx val="66"/>
              <c:delete val="1"/>
              <c:extLst>
                <c:ext xmlns:c15="http://schemas.microsoft.com/office/drawing/2012/chart" uri="{CE6537A1-D6FC-4f65-9D91-7224C49458BB}"/>
                <c:ext xmlns:c16="http://schemas.microsoft.com/office/drawing/2014/chart" uri="{C3380CC4-5D6E-409C-BE32-E72D297353CC}">
                  <c16:uniqueId val="{00000086-B35E-AA4F-ACFB-AB4BD2C19BC2}"/>
                </c:ext>
              </c:extLst>
            </c:dLbl>
            <c:dLbl>
              <c:idx val="67"/>
              <c:delete val="1"/>
              <c:extLst>
                <c:ext xmlns:c15="http://schemas.microsoft.com/office/drawing/2012/chart" uri="{CE6537A1-D6FC-4f65-9D91-7224C49458BB}"/>
                <c:ext xmlns:c16="http://schemas.microsoft.com/office/drawing/2014/chart" uri="{C3380CC4-5D6E-409C-BE32-E72D297353CC}">
                  <c16:uniqueId val="{00000087-B35E-AA4F-ACFB-AB4BD2C19BC2}"/>
                </c:ext>
              </c:extLst>
            </c:dLbl>
            <c:dLbl>
              <c:idx val="68"/>
              <c:delete val="1"/>
              <c:extLst>
                <c:ext xmlns:c15="http://schemas.microsoft.com/office/drawing/2012/chart" uri="{CE6537A1-D6FC-4f65-9D91-7224C49458BB}"/>
                <c:ext xmlns:c16="http://schemas.microsoft.com/office/drawing/2014/chart" uri="{C3380CC4-5D6E-409C-BE32-E72D297353CC}">
                  <c16:uniqueId val="{00000088-B35E-AA4F-ACFB-AB4BD2C19BC2}"/>
                </c:ext>
              </c:extLst>
            </c:dLbl>
            <c:dLbl>
              <c:idx val="69"/>
              <c:delete val="1"/>
              <c:extLst>
                <c:ext xmlns:c15="http://schemas.microsoft.com/office/drawing/2012/chart" uri="{CE6537A1-D6FC-4f65-9D91-7224C49458BB}"/>
                <c:ext xmlns:c16="http://schemas.microsoft.com/office/drawing/2014/chart" uri="{C3380CC4-5D6E-409C-BE32-E72D297353CC}">
                  <c16:uniqueId val="{00000089-B35E-AA4F-ACFB-AB4BD2C19BC2}"/>
                </c:ext>
              </c:extLst>
            </c:dLbl>
            <c:dLbl>
              <c:idx val="70"/>
              <c:delete val="1"/>
              <c:extLst>
                <c:ext xmlns:c15="http://schemas.microsoft.com/office/drawing/2012/chart" uri="{CE6537A1-D6FC-4f65-9D91-7224C49458BB}"/>
                <c:ext xmlns:c16="http://schemas.microsoft.com/office/drawing/2014/chart" uri="{C3380CC4-5D6E-409C-BE32-E72D297353CC}">
                  <c16:uniqueId val="{0000008A-B35E-AA4F-ACFB-AB4BD2C19BC2}"/>
                </c:ext>
              </c:extLst>
            </c:dLbl>
            <c:dLbl>
              <c:idx val="71"/>
              <c:delete val="1"/>
              <c:extLst>
                <c:ext xmlns:c15="http://schemas.microsoft.com/office/drawing/2012/chart" uri="{CE6537A1-D6FC-4f65-9D91-7224C49458BB}"/>
                <c:ext xmlns:c16="http://schemas.microsoft.com/office/drawing/2014/chart" uri="{C3380CC4-5D6E-409C-BE32-E72D297353CC}">
                  <c16:uniqueId val="{0000008B-B35E-AA4F-ACFB-AB4BD2C19BC2}"/>
                </c:ext>
              </c:extLst>
            </c:dLbl>
            <c:dLbl>
              <c:idx val="72"/>
              <c:delete val="1"/>
              <c:extLst>
                <c:ext xmlns:c15="http://schemas.microsoft.com/office/drawing/2012/chart" uri="{CE6537A1-D6FC-4f65-9D91-7224C49458BB}"/>
                <c:ext xmlns:c16="http://schemas.microsoft.com/office/drawing/2014/chart" uri="{C3380CC4-5D6E-409C-BE32-E72D297353CC}">
                  <c16:uniqueId val="{0000008C-B35E-AA4F-ACFB-AB4BD2C19BC2}"/>
                </c:ext>
              </c:extLst>
            </c:dLbl>
            <c:dLbl>
              <c:idx val="73"/>
              <c:delete val="1"/>
              <c:extLst>
                <c:ext xmlns:c15="http://schemas.microsoft.com/office/drawing/2012/chart" uri="{CE6537A1-D6FC-4f65-9D91-7224C49458BB}"/>
                <c:ext xmlns:c16="http://schemas.microsoft.com/office/drawing/2014/chart" uri="{C3380CC4-5D6E-409C-BE32-E72D297353CC}">
                  <c16:uniqueId val="{0000008D-B35E-AA4F-ACFB-AB4BD2C19BC2}"/>
                </c:ext>
              </c:extLst>
            </c:dLbl>
            <c:dLbl>
              <c:idx val="74"/>
              <c:delete val="1"/>
              <c:extLst>
                <c:ext xmlns:c15="http://schemas.microsoft.com/office/drawing/2012/chart" uri="{CE6537A1-D6FC-4f65-9D91-7224C49458BB}"/>
                <c:ext xmlns:c16="http://schemas.microsoft.com/office/drawing/2014/chart" uri="{C3380CC4-5D6E-409C-BE32-E72D297353CC}">
                  <c16:uniqueId val="{0000008E-B35E-AA4F-ACFB-AB4BD2C19BC2}"/>
                </c:ext>
              </c:extLst>
            </c:dLbl>
            <c:dLbl>
              <c:idx val="75"/>
              <c:delete val="1"/>
              <c:extLst>
                <c:ext xmlns:c15="http://schemas.microsoft.com/office/drawing/2012/chart" uri="{CE6537A1-D6FC-4f65-9D91-7224C49458BB}"/>
                <c:ext xmlns:c16="http://schemas.microsoft.com/office/drawing/2014/chart" uri="{C3380CC4-5D6E-409C-BE32-E72D297353CC}">
                  <c16:uniqueId val="{0000008F-B35E-AA4F-ACFB-AB4BD2C19BC2}"/>
                </c:ext>
              </c:extLst>
            </c:dLbl>
            <c:dLbl>
              <c:idx val="76"/>
              <c:delete val="1"/>
              <c:extLst>
                <c:ext xmlns:c15="http://schemas.microsoft.com/office/drawing/2012/chart" uri="{CE6537A1-D6FC-4f65-9D91-7224C49458BB}"/>
                <c:ext xmlns:c16="http://schemas.microsoft.com/office/drawing/2014/chart" uri="{C3380CC4-5D6E-409C-BE32-E72D297353CC}">
                  <c16:uniqueId val="{00000090-B35E-AA4F-ACFB-AB4BD2C19BC2}"/>
                </c:ext>
              </c:extLst>
            </c:dLbl>
            <c:dLbl>
              <c:idx val="77"/>
              <c:delete val="1"/>
              <c:extLst>
                <c:ext xmlns:c15="http://schemas.microsoft.com/office/drawing/2012/chart" uri="{CE6537A1-D6FC-4f65-9D91-7224C49458BB}"/>
                <c:ext xmlns:c16="http://schemas.microsoft.com/office/drawing/2014/chart" uri="{C3380CC4-5D6E-409C-BE32-E72D297353CC}">
                  <c16:uniqueId val="{00000091-B35E-AA4F-ACFB-AB4BD2C19BC2}"/>
                </c:ext>
              </c:extLst>
            </c:dLbl>
            <c:dLbl>
              <c:idx val="78"/>
              <c:delete val="1"/>
              <c:extLst>
                <c:ext xmlns:c15="http://schemas.microsoft.com/office/drawing/2012/chart" uri="{CE6537A1-D6FC-4f65-9D91-7224C49458BB}"/>
                <c:ext xmlns:c16="http://schemas.microsoft.com/office/drawing/2014/chart" uri="{C3380CC4-5D6E-409C-BE32-E72D297353CC}">
                  <c16:uniqueId val="{00000092-B35E-AA4F-ACFB-AB4BD2C19BC2}"/>
                </c:ext>
              </c:extLst>
            </c:dLbl>
            <c:dLbl>
              <c:idx val="79"/>
              <c:delete val="1"/>
              <c:extLst>
                <c:ext xmlns:c15="http://schemas.microsoft.com/office/drawing/2012/chart" uri="{CE6537A1-D6FC-4f65-9D91-7224C49458BB}"/>
                <c:ext xmlns:c16="http://schemas.microsoft.com/office/drawing/2014/chart" uri="{C3380CC4-5D6E-409C-BE32-E72D297353CC}">
                  <c16:uniqueId val="{00000093-B35E-AA4F-ACFB-AB4BD2C19BC2}"/>
                </c:ext>
              </c:extLst>
            </c:dLbl>
            <c:dLbl>
              <c:idx val="80"/>
              <c:delete val="1"/>
              <c:extLst>
                <c:ext xmlns:c15="http://schemas.microsoft.com/office/drawing/2012/chart" uri="{CE6537A1-D6FC-4f65-9D91-7224C49458BB}"/>
                <c:ext xmlns:c16="http://schemas.microsoft.com/office/drawing/2014/chart" uri="{C3380CC4-5D6E-409C-BE32-E72D297353CC}">
                  <c16:uniqueId val="{00000094-B35E-AA4F-ACFB-AB4BD2C19BC2}"/>
                </c:ext>
              </c:extLst>
            </c:dLbl>
            <c:dLbl>
              <c:idx val="81"/>
              <c:delete val="1"/>
              <c:extLst>
                <c:ext xmlns:c15="http://schemas.microsoft.com/office/drawing/2012/chart" uri="{CE6537A1-D6FC-4f65-9D91-7224C49458BB}"/>
                <c:ext xmlns:c16="http://schemas.microsoft.com/office/drawing/2014/chart" uri="{C3380CC4-5D6E-409C-BE32-E72D297353CC}">
                  <c16:uniqueId val="{00000095-B35E-AA4F-ACFB-AB4BD2C19BC2}"/>
                </c:ext>
              </c:extLst>
            </c:dLbl>
            <c:dLbl>
              <c:idx val="82"/>
              <c:delete val="1"/>
              <c:extLst>
                <c:ext xmlns:c15="http://schemas.microsoft.com/office/drawing/2012/chart" uri="{CE6537A1-D6FC-4f65-9D91-7224C49458BB}"/>
                <c:ext xmlns:c16="http://schemas.microsoft.com/office/drawing/2014/chart" uri="{C3380CC4-5D6E-409C-BE32-E72D297353CC}">
                  <c16:uniqueId val="{00000096-B35E-AA4F-ACFB-AB4BD2C19BC2}"/>
                </c:ext>
              </c:extLst>
            </c:dLbl>
            <c:dLbl>
              <c:idx val="83"/>
              <c:delete val="1"/>
              <c:extLst>
                <c:ext xmlns:c15="http://schemas.microsoft.com/office/drawing/2012/chart" uri="{CE6537A1-D6FC-4f65-9D91-7224C49458BB}"/>
                <c:ext xmlns:c16="http://schemas.microsoft.com/office/drawing/2014/chart" uri="{C3380CC4-5D6E-409C-BE32-E72D297353CC}">
                  <c16:uniqueId val="{00000097-B35E-AA4F-ACFB-AB4BD2C19BC2}"/>
                </c:ext>
              </c:extLst>
            </c:dLbl>
            <c:dLbl>
              <c:idx val="84"/>
              <c:delete val="1"/>
              <c:extLst>
                <c:ext xmlns:c15="http://schemas.microsoft.com/office/drawing/2012/chart" uri="{CE6537A1-D6FC-4f65-9D91-7224C49458BB}"/>
                <c:ext xmlns:c16="http://schemas.microsoft.com/office/drawing/2014/chart" uri="{C3380CC4-5D6E-409C-BE32-E72D297353CC}">
                  <c16:uniqueId val="{00000098-B35E-AA4F-ACFB-AB4BD2C19BC2}"/>
                </c:ext>
              </c:extLst>
            </c:dLbl>
            <c:dLbl>
              <c:idx val="85"/>
              <c:delete val="1"/>
              <c:extLst>
                <c:ext xmlns:c15="http://schemas.microsoft.com/office/drawing/2012/chart" uri="{CE6537A1-D6FC-4f65-9D91-7224C49458BB}"/>
                <c:ext xmlns:c16="http://schemas.microsoft.com/office/drawing/2014/chart" uri="{C3380CC4-5D6E-409C-BE32-E72D297353CC}">
                  <c16:uniqueId val="{00000099-B35E-AA4F-ACFB-AB4BD2C19BC2}"/>
                </c:ext>
              </c:extLst>
            </c:dLbl>
            <c:dLbl>
              <c:idx val="86"/>
              <c:delete val="1"/>
              <c:extLst>
                <c:ext xmlns:c15="http://schemas.microsoft.com/office/drawing/2012/chart" uri="{CE6537A1-D6FC-4f65-9D91-7224C49458BB}"/>
                <c:ext xmlns:c16="http://schemas.microsoft.com/office/drawing/2014/chart" uri="{C3380CC4-5D6E-409C-BE32-E72D297353CC}">
                  <c16:uniqueId val="{0000009A-B35E-AA4F-ACFB-AB4BD2C19BC2}"/>
                </c:ext>
              </c:extLst>
            </c:dLbl>
            <c:dLbl>
              <c:idx val="87"/>
              <c:delete val="1"/>
              <c:extLst>
                <c:ext xmlns:c15="http://schemas.microsoft.com/office/drawing/2012/chart" uri="{CE6537A1-D6FC-4f65-9D91-7224C49458BB}"/>
                <c:ext xmlns:c16="http://schemas.microsoft.com/office/drawing/2014/chart" uri="{C3380CC4-5D6E-409C-BE32-E72D297353CC}">
                  <c16:uniqueId val="{0000009B-B35E-AA4F-ACFB-AB4BD2C19BC2}"/>
                </c:ext>
              </c:extLst>
            </c:dLbl>
            <c:dLbl>
              <c:idx val="88"/>
              <c:delete val="1"/>
              <c:extLst>
                <c:ext xmlns:c15="http://schemas.microsoft.com/office/drawing/2012/chart" uri="{CE6537A1-D6FC-4f65-9D91-7224C49458BB}"/>
                <c:ext xmlns:c16="http://schemas.microsoft.com/office/drawing/2014/chart" uri="{C3380CC4-5D6E-409C-BE32-E72D297353CC}">
                  <c16:uniqueId val="{0000009C-B35E-AA4F-ACFB-AB4BD2C19BC2}"/>
                </c:ext>
              </c:extLst>
            </c:dLbl>
            <c:dLbl>
              <c:idx val="89"/>
              <c:delete val="1"/>
              <c:extLst>
                <c:ext xmlns:c15="http://schemas.microsoft.com/office/drawing/2012/chart" uri="{CE6537A1-D6FC-4f65-9D91-7224C49458BB}"/>
                <c:ext xmlns:c16="http://schemas.microsoft.com/office/drawing/2014/chart" uri="{C3380CC4-5D6E-409C-BE32-E72D297353CC}">
                  <c16:uniqueId val="{0000009D-B35E-AA4F-ACFB-AB4BD2C19BC2}"/>
                </c:ext>
              </c:extLst>
            </c:dLbl>
            <c:dLbl>
              <c:idx val="90"/>
              <c:delete val="1"/>
              <c:extLst>
                <c:ext xmlns:c15="http://schemas.microsoft.com/office/drawing/2012/chart" uri="{CE6537A1-D6FC-4f65-9D91-7224C49458BB}"/>
                <c:ext xmlns:c16="http://schemas.microsoft.com/office/drawing/2014/chart" uri="{C3380CC4-5D6E-409C-BE32-E72D297353CC}">
                  <c16:uniqueId val="{0000009E-B35E-AA4F-ACFB-AB4BD2C19BC2}"/>
                </c:ext>
              </c:extLst>
            </c:dLbl>
            <c:dLbl>
              <c:idx val="91"/>
              <c:delete val="1"/>
              <c:extLst>
                <c:ext xmlns:c15="http://schemas.microsoft.com/office/drawing/2012/chart" uri="{CE6537A1-D6FC-4f65-9D91-7224C49458BB}"/>
                <c:ext xmlns:c16="http://schemas.microsoft.com/office/drawing/2014/chart" uri="{C3380CC4-5D6E-409C-BE32-E72D297353CC}">
                  <c16:uniqueId val="{0000009F-B35E-AA4F-ACFB-AB4BD2C19BC2}"/>
                </c:ext>
              </c:extLst>
            </c:dLbl>
            <c:dLbl>
              <c:idx val="92"/>
              <c:delete val="1"/>
              <c:extLst>
                <c:ext xmlns:c15="http://schemas.microsoft.com/office/drawing/2012/chart" uri="{CE6537A1-D6FC-4f65-9D91-7224C49458BB}"/>
                <c:ext xmlns:c16="http://schemas.microsoft.com/office/drawing/2014/chart" uri="{C3380CC4-5D6E-409C-BE32-E72D297353CC}">
                  <c16:uniqueId val="{000000A0-B35E-AA4F-ACFB-AB4BD2C19BC2}"/>
                </c:ext>
              </c:extLst>
            </c:dLbl>
            <c:dLbl>
              <c:idx val="93"/>
              <c:delete val="1"/>
              <c:extLst>
                <c:ext xmlns:c15="http://schemas.microsoft.com/office/drawing/2012/chart" uri="{CE6537A1-D6FC-4f65-9D91-7224C49458BB}"/>
                <c:ext xmlns:c16="http://schemas.microsoft.com/office/drawing/2014/chart" uri="{C3380CC4-5D6E-409C-BE32-E72D297353CC}">
                  <c16:uniqueId val="{000000A1-B35E-AA4F-ACFB-AB4BD2C19BC2}"/>
                </c:ext>
              </c:extLst>
            </c:dLbl>
            <c:dLbl>
              <c:idx val="94"/>
              <c:delete val="1"/>
              <c:extLst>
                <c:ext xmlns:c15="http://schemas.microsoft.com/office/drawing/2012/chart" uri="{CE6537A1-D6FC-4f65-9D91-7224C49458BB}"/>
                <c:ext xmlns:c16="http://schemas.microsoft.com/office/drawing/2014/chart" uri="{C3380CC4-5D6E-409C-BE32-E72D297353CC}">
                  <c16:uniqueId val="{000000A2-B35E-AA4F-ACFB-AB4BD2C19BC2}"/>
                </c:ext>
              </c:extLst>
            </c:dLbl>
            <c:dLbl>
              <c:idx val="95"/>
              <c:delete val="1"/>
              <c:extLst>
                <c:ext xmlns:c15="http://schemas.microsoft.com/office/drawing/2012/chart" uri="{CE6537A1-D6FC-4f65-9D91-7224C49458BB}"/>
                <c:ext xmlns:c16="http://schemas.microsoft.com/office/drawing/2014/chart" uri="{C3380CC4-5D6E-409C-BE32-E72D297353CC}">
                  <c16:uniqueId val="{000000A3-B35E-AA4F-ACFB-AB4BD2C19BC2}"/>
                </c:ext>
              </c:extLst>
            </c:dLbl>
            <c:dLbl>
              <c:idx val="96"/>
              <c:delete val="1"/>
              <c:extLst>
                <c:ext xmlns:c15="http://schemas.microsoft.com/office/drawing/2012/chart" uri="{CE6537A1-D6FC-4f65-9D91-7224C49458BB}"/>
                <c:ext xmlns:c16="http://schemas.microsoft.com/office/drawing/2014/chart" uri="{C3380CC4-5D6E-409C-BE32-E72D297353CC}">
                  <c16:uniqueId val="{000000A4-B35E-AA4F-ACFB-AB4BD2C19BC2}"/>
                </c:ext>
              </c:extLst>
            </c:dLbl>
            <c:dLbl>
              <c:idx val="97"/>
              <c:delete val="1"/>
              <c:extLst>
                <c:ext xmlns:c15="http://schemas.microsoft.com/office/drawing/2012/chart" uri="{CE6537A1-D6FC-4f65-9D91-7224C49458BB}"/>
                <c:ext xmlns:c16="http://schemas.microsoft.com/office/drawing/2014/chart" uri="{C3380CC4-5D6E-409C-BE32-E72D297353CC}">
                  <c16:uniqueId val="{000000A5-B35E-AA4F-ACFB-AB4BD2C19BC2}"/>
                </c:ext>
              </c:extLst>
            </c:dLbl>
            <c:dLbl>
              <c:idx val="98"/>
              <c:delete val="1"/>
              <c:extLst>
                <c:ext xmlns:c15="http://schemas.microsoft.com/office/drawing/2012/chart" uri="{CE6537A1-D6FC-4f65-9D91-7224C49458BB}"/>
                <c:ext xmlns:c16="http://schemas.microsoft.com/office/drawing/2014/chart" uri="{C3380CC4-5D6E-409C-BE32-E72D297353CC}">
                  <c16:uniqueId val="{000000A6-B35E-AA4F-ACFB-AB4BD2C19BC2}"/>
                </c:ext>
              </c:extLst>
            </c:dLbl>
            <c:dLbl>
              <c:idx val="99"/>
              <c:delete val="1"/>
              <c:extLst>
                <c:ext xmlns:c15="http://schemas.microsoft.com/office/drawing/2012/chart" uri="{CE6537A1-D6FC-4f65-9D91-7224C49458BB}"/>
                <c:ext xmlns:c16="http://schemas.microsoft.com/office/drawing/2014/chart" uri="{C3380CC4-5D6E-409C-BE32-E72D297353CC}">
                  <c16:uniqueId val="{000000A7-B35E-AA4F-ACFB-AB4BD2C19BC2}"/>
                </c:ext>
              </c:extLst>
            </c:dLbl>
            <c:dLbl>
              <c:idx val="100"/>
              <c:delete val="1"/>
              <c:extLst>
                <c:ext xmlns:c15="http://schemas.microsoft.com/office/drawing/2012/chart" uri="{CE6537A1-D6FC-4f65-9D91-7224C49458BB}"/>
                <c:ext xmlns:c16="http://schemas.microsoft.com/office/drawing/2014/chart" uri="{C3380CC4-5D6E-409C-BE32-E72D297353CC}">
                  <c16:uniqueId val="{000000A8-B35E-AA4F-ACFB-AB4BD2C19BC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Ridge!$P$35:$P$135</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Ridge!$U$35:$U$135</c:f>
              <c:numCache>
                <c:formatCode>General</c:formatCode>
                <c:ptCount val="101"/>
                <c:pt idx="20">
                  <c:v>426</c:v>
                </c:pt>
                <c:pt idx="21">
                  <c:v>426</c:v>
                </c:pt>
                <c:pt idx="22">
                  <c:v>426</c:v>
                </c:pt>
                <c:pt idx="23">
                  <c:v>426</c:v>
                </c:pt>
                <c:pt idx="24">
                  <c:v>426</c:v>
                </c:pt>
                <c:pt idx="25">
                  <c:v>293</c:v>
                </c:pt>
                <c:pt idx="26">
                  <c:v>293</c:v>
                </c:pt>
                <c:pt idx="27">
                  <c:v>293</c:v>
                </c:pt>
                <c:pt idx="28">
                  <c:v>293</c:v>
                </c:pt>
                <c:pt idx="29">
                  <c:v>293</c:v>
                </c:pt>
                <c:pt idx="30">
                  <c:v>199</c:v>
                </c:pt>
                <c:pt idx="31">
                  <c:v>199</c:v>
                </c:pt>
                <c:pt idx="32">
                  <c:v>199</c:v>
                </c:pt>
                <c:pt idx="33">
                  <c:v>199</c:v>
                </c:pt>
                <c:pt idx="34">
                  <c:v>199</c:v>
                </c:pt>
                <c:pt idx="35">
                  <c:v>228</c:v>
                </c:pt>
                <c:pt idx="36">
                  <c:v>228</c:v>
                </c:pt>
                <c:pt idx="37">
                  <c:v>228</c:v>
                </c:pt>
                <c:pt idx="38">
                  <c:v>228</c:v>
                </c:pt>
                <c:pt idx="39">
                  <c:v>228</c:v>
                </c:pt>
                <c:pt idx="40">
                  <c:v>115</c:v>
                </c:pt>
                <c:pt idx="41">
                  <c:v>115</c:v>
                </c:pt>
                <c:pt idx="42">
                  <c:v>115</c:v>
                </c:pt>
                <c:pt idx="43">
                  <c:v>115</c:v>
                </c:pt>
                <c:pt idx="44">
                  <c:v>115</c:v>
                </c:pt>
                <c:pt idx="45">
                  <c:v>198</c:v>
                </c:pt>
                <c:pt idx="46">
                  <c:v>198</c:v>
                </c:pt>
                <c:pt idx="47">
                  <c:v>198</c:v>
                </c:pt>
                <c:pt idx="48">
                  <c:v>198</c:v>
                </c:pt>
                <c:pt idx="49">
                  <c:v>198</c:v>
                </c:pt>
                <c:pt idx="50">
                  <c:v>69</c:v>
                </c:pt>
                <c:pt idx="51">
                  <c:v>69</c:v>
                </c:pt>
                <c:pt idx="52">
                  <c:v>69</c:v>
                </c:pt>
                <c:pt idx="53">
                  <c:v>69</c:v>
                </c:pt>
                <c:pt idx="54">
                  <c:v>69</c:v>
                </c:pt>
                <c:pt idx="55">
                  <c:v>308</c:v>
                </c:pt>
                <c:pt idx="56">
                  <c:v>308</c:v>
                </c:pt>
                <c:pt idx="57">
                  <c:v>308</c:v>
                </c:pt>
                <c:pt idx="58">
                  <c:v>308</c:v>
                </c:pt>
                <c:pt idx="59">
                  <c:v>308</c:v>
                </c:pt>
                <c:pt idx="60">
                  <c:v>130</c:v>
                </c:pt>
                <c:pt idx="61">
                  <c:v>130</c:v>
                </c:pt>
                <c:pt idx="62">
                  <c:v>130</c:v>
                </c:pt>
                <c:pt idx="63">
                  <c:v>130</c:v>
                </c:pt>
                <c:pt idx="64">
                  <c:v>130</c:v>
                </c:pt>
                <c:pt idx="65">
                  <c:v>79</c:v>
                </c:pt>
                <c:pt idx="66">
                  <c:v>79</c:v>
                </c:pt>
                <c:pt idx="67">
                  <c:v>79</c:v>
                </c:pt>
                <c:pt idx="68">
                  <c:v>79</c:v>
                </c:pt>
                <c:pt idx="69">
                  <c:v>79</c:v>
                </c:pt>
                <c:pt idx="70">
                  <c:v>174</c:v>
                </c:pt>
                <c:pt idx="71">
                  <c:v>174</c:v>
                </c:pt>
                <c:pt idx="72">
                  <c:v>174</c:v>
                </c:pt>
                <c:pt idx="73">
                  <c:v>174</c:v>
                </c:pt>
                <c:pt idx="74">
                  <c:v>174</c:v>
                </c:pt>
                <c:pt idx="75">
                  <c:v>137</c:v>
                </c:pt>
                <c:pt idx="76">
                  <c:v>137</c:v>
                </c:pt>
                <c:pt idx="77">
                  <c:v>137</c:v>
                </c:pt>
                <c:pt idx="78">
                  <c:v>137</c:v>
                </c:pt>
                <c:pt idx="79">
                  <c:v>137</c:v>
                </c:pt>
                <c:pt idx="80">
                  <c:v>104</c:v>
                </c:pt>
                <c:pt idx="81">
                  <c:v>104</c:v>
                </c:pt>
                <c:pt idx="82">
                  <c:v>104</c:v>
                </c:pt>
                <c:pt idx="83">
                  <c:v>104</c:v>
                </c:pt>
                <c:pt idx="84">
                  <c:v>104</c:v>
                </c:pt>
                <c:pt idx="85">
                  <c:v>74</c:v>
                </c:pt>
                <c:pt idx="86">
                  <c:v>74</c:v>
                </c:pt>
                <c:pt idx="87">
                  <c:v>74</c:v>
                </c:pt>
                <c:pt idx="88">
                  <c:v>74</c:v>
                </c:pt>
                <c:pt idx="89">
                  <c:v>74</c:v>
                </c:pt>
                <c:pt idx="90">
                  <c:v>93</c:v>
                </c:pt>
                <c:pt idx="91">
                  <c:v>93</c:v>
                </c:pt>
                <c:pt idx="92">
                  <c:v>93</c:v>
                </c:pt>
                <c:pt idx="93">
                  <c:v>93</c:v>
                </c:pt>
                <c:pt idx="94">
                  <c:v>93</c:v>
                </c:pt>
                <c:pt idx="95">
                  <c:v>86</c:v>
                </c:pt>
                <c:pt idx="96">
                  <c:v>86</c:v>
                </c:pt>
                <c:pt idx="97">
                  <c:v>86</c:v>
                </c:pt>
                <c:pt idx="98">
                  <c:v>86</c:v>
                </c:pt>
                <c:pt idx="99">
                  <c:v>86</c:v>
                </c:pt>
                <c:pt idx="100">
                  <c:v>931</c:v>
                </c:pt>
              </c:numCache>
            </c:numRef>
          </c:val>
          <c:extLst>
            <c:ext xmlns:c16="http://schemas.microsoft.com/office/drawing/2014/chart" uri="{C3380CC4-5D6E-409C-BE32-E72D297353CC}">
              <c16:uniqueId val="{000000A9-B35E-AA4F-ACFB-AB4BD2C19BC2}"/>
            </c:ext>
          </c:extLst>
        </c:ser>
        <c:dLbls>
          <c:showLegendKey val="0"/>
          <c:showVal val="0"/>
          <c:showCatName val="0"/>
          <c:showSerName val="0"/>
          <c:showPercent val="0"/>
          <c:showBubbleSize val="0"/>
        </c:dLbls>
        <c:axId val="783487488"/>
        <c:axId val="734794752"/>
      </c:areaChart>
      <c:catAx>
        <c:axId val="78348748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Percent of Emails Opened </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34794752"/>
        <c:crosses val="autoZero"/>
        <c:auto val="1"/>
        <c:lblAlgn val="ctr"/>
        <c:lblOffset val="100"/>
        <c:tickLblSkip val="20"/>
        <c:noMultiLvlLbl val="0"/>
      </c:catAx>
      <c:valAx>
        <c:axId val="734794752"/>
        <c:scaling>
          <c:orientation val="minMax"/>
          <c:max val="4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834874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600"/>
              <a:t>Email Engagement by User Type &amp; Paying User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stacked"/>
        <c:varyColors val="0"/>
        <c:ser>
          <c:idx val="0"/>
          <c:order val="0"/>
          <c:tx>
            <c:strRef>
              <c:f>Engage!$C$32</c:f>
              <c:strCache>
                <c:ptCount val="1"/>
                <c:pt idx="0">
                  <c:v>Engaged</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Engage!$A$33:$B$37</c:f>
              <c:multiLvlStrCache>
                <c:ptCount val="5"/>
                <c:lvl>
                  <c:pt idx="0">
                    <c:v>Paying</c:v>
                  </c:pt>
                  <c:pt idx="1">
                    <c:v>Not Paying</c:v>
                  </c:pt>
                  <c:pt idx="3">
                    <c:v>Paying</c:v>
                  </c:pt>
                  <c:pt idx="4">
                    <c:v>Not Paying</c:v>
                  </c:pt>
                </c:lvl>
                <c:lvl>
                  <c:pt idx="0">
                    <c:v>Consumer</c:v>
                  </c:pt>
                  <c:pt idx="2">
                    <c:v>  </c:v>
                  </c:pt>
                  <c:pt idx="3">
                    <c:v>Other</c:v>
                  </c:pt>
                </c:lvl>
              </c:multiLvlStrCache>
            </c:multiLvlStrRef>
          </c:cat>
          <c:val>
            <c:numRef>
              <c:f>Engage!$C$33:$C$37</c:f>
              <c:numCache>
                <c:formatCode>0%</c:formatCode>
                <c:ptCount val="5"/>
                <c:pt idx="0">
                  <c:v>0.47940074906367042</c:v>
                </c:pt>
                <c:pt idx="1">
                  <c:v>0.22164081480097178</c:v>
                </c:pt>
                <c:pt idx="3">
                  <c:v>0.37008857597092892</c:v>
                </c:pt>
                <c:pt idx="4">
                  <c:v>0.14000000000000001</c:v>
                </c:pt>
              </c:numCache>
            </c:numRef>
          </c:val>
          <c:extLst>
            <c:ext xmlns:c16="http://schemas.microsoft.com/office/drawing/2014/chart" uri="{C3380CC4-5D6E-409C-BE32-E72D297353CC}">
              <c16:uniqueId val="{00000000-EDF0-9F4C-99D5-D42A0E8DB684}"/>
            </c:ext>
          </c:extLst>
        </c:ser>
        <c:ser>
          <c:idx val="1"/>
          <c:order val="1"/>
          <c:tx>
            <c:strRef>
              <c:f>Engage!$D$32</c:f>
              <c:strCache>
                <c:ptCount val="1"/>
                <c:pt idx="0">
                  <c:v>Not Engaged</c:v>
                </c:pt>
              </c:strCache>
            </c:strRef>
          </c:tx>
          <c:spPr>
            <a:solidFill>
              <a:schemeClr val="accent4">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Engage!$A$33:$B$37</c:f>
              <c:multiLvlStrCache>
                <c:ptCount val="5"/>
                <c:lvl>
                  <c:pt idx="0">
                    <c:v>Paying</c:v>
                  </c:pt>
                  <c:pt idx="1">
                    <c:v>Not Paying</c:v>
                  </c:pt>
                  <c:pt idx="3">
                    <c:v>Paying</c:v>
                  </c:pt>
                  <c:pt idx="4">
                    <c:v>Not Paying</c:v>
                  </c:pt>
                </c:lvl>
                <c:lvl>
                  <c:pt idx="0">
                    <c:v>Consumer</c:v>
                  </c:pt>
                  <c:pt idx="2">
                    <c:v>  </c:v>
                  </c:pt>
                  <c:pt idx="3">
                    <c:v>Other</c:v>
                  </c:pt>
                </c:lvl>
              </c:multiLvlStrCache>
            </c:multiLvlStrRef>
          </c:cat>
          <c:val>
            <c:numRef>
              <c:f>Engage!$D$33:$D$37</c:f>
              <c:numCache>
                <c:formatCode>0%</c:formatCode>
                <c:ptCount val="5"/>
                <c:pt idx="0">
                  <c:v>0.35299625468164791</c:v>
                </c:pt>
                <c:pt idx="1">
                  <c:v>0.51168005980190623</c:v>
                </c:pt>
                <c:pt idx="3">
                  <c:v>0.31149216443334088</c:v>
                </c:pt>
                <c:pt idx="4">
                  <c:v>0.27</c:v>
                </c:pt>
              </c:numCache>
            </c:numRef>
          </c:val>
          <c:extLst>
            <c:ext xmlns:c16="http://schemas.microsoft.com/office/drawing/2014/chart" uri="{C3380CC4-5D6E-409C-BE32-E72D297353CC}">
              <c16:uniqueId val="{00000001-EDF0-9F4C-99D5-D42A0E8DB684}"/>
            </c:ext>
          </c:extLst>
        </c:ser>
        <c:ser>
          <c:idx val="2"/>
          <c:order val="2"/>
          <c:tx>
            <c:strRef>
              <c:f>Engage!$E$32</c:f>
              <c:strCache>
                <c:ptCount val="1"/>
                <c:pt idx="0">
                  <c:v>None Sent</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Engage!$A$33:$B$37</c:f>
              <c:multiLvlStrCache>
                <c:ptCount val="5"/>
                <c:lvl>
                  <c:pt idx="0">
                    <c:v>Paying</c:v>
                  </c:pt>
                  <c:pt idx="1">
                    <c:v>Not Paying</c:v>
                  </c:pt>
                  <c:pt idx="3">
                    <c:v>Paying</c:v>
                  </c:pt>
                  <c:pt idx="4">
                    <c:v>Not Paying</c:v>
                  </c:pt>
                </c:lvl>
                <c:lvl>
                  <c:pt idx="0">
                    <c:v>Consumer</c:v>
                  </c:pt>
                  <c:pt idx="2">
                    <c:v>  </c:v>
                  </c:pt>
                  <c:pt idx="3">
                    <c:v>Other</c:v>
                  </c:pt>
                </c:lvl>
              </c:multiLvlStrCache>
            </c:multiLvlStrRef>
          </c:cat>
          <c:val>
            <c:numRef>
              <c:f>Engage!$E$33:$E$37</c:f>
              <c:numCache>
                <c:formatCode>0%</c:formatCode>
                <c:ptCount val="5"/>
                <c:pt idx="0">
                  <c:v>0.16760299625468164</c:v>
                </c:pt>
                <c:pt idx="1">
                  <c:v>0.26667912539712202</c:v>
                </c:pt>
                <c:pt idx="3">
                  <c:v>0.3184192595957302</c:v>
                </c:pt>
                <c:pt idx="4">
                  <c:v>0.59</c:v>
                </c:pt>
              </c:numCache>
            </c:numRef>
          </c:val>
          <c:extLst>
            <c:ext xmlns:c16="http://schemas.microsoft.com/office/drawing/2014/chart" uri="{C3380CC4-5D6E-409C-BE32-E72D297353CC}">
              <c16:uniqueId val="{00000002-EDF0-9F4C-99D5-D42A0E8DB684}"/>
            </c:ext>
          </c:extLst>
        </c:ser>
        <c:dLbls>
          <c:showLegendKey val="0"/>
          <c:showVal val="0"/>
          <c:showCatName val="0"/>
          <c:showSerName val="0"/>
          <c:showPercent val="0"/>
          <c:showBubbleSize val="0"/>
        </c:dLbls>
        <c:gapWidth val="30"/>
        <c:overlap val="100"/>
        <c:axId val="672182224"/>
        <c:axId val="672709264"/>
      </c:barChart>
      <c:catAx>
        <c:axId val="67218222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72709264"/>
        <c:crosses val="autoZero"/>
        <c:auto val="1"/>
        <c:lblAlgn val="ctr"/>
        <c:lblOffset val="100"/>
        <c:noMultiLvlLbl val="0"/>
      </c:catAx>
      <c:valAx>
        <c:axId val="672709264"/>
        <c:scaling>
          <c:orientation val="minMax"/>
          <c:max val="1"/>
        </c:scaling>
        <c:delete val="0"/>
        <c:axPos val="l"/>
        <c:majorGridlines>
          <c:spPr>
            <a:ln w="9525" cap="flat" cmpd="sng" algn="ctr">
              <a:solidFill>
                <a:schemeClr val="tx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72182224"/>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t>Lead</a:t>
            </a:r>
            <a:r>
              <a:rPr lang="en-US" baseline="0"/>
              <a:t> Platform</a:t>
            </a:r>
            <a:endParaRPr lang="en-US"/>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percentStacked"/>
        <c:varyColors val="0"/>
        <c:ser>
          <c:idx val="2"/>
          <c:order val="0"/>
          <c:tx>
            <c:strRef>
              <c:f>Lead_Platfrom!$I$20</c:f>
              <c:strCache>
                <c:ptCount val="1"/>
                <c:pt idx="0">
                  <c:v>Unknown</c:v>
                </c:pt>
              </c:strCache>
            </c:strRef>
          </c:tx>
          <c:spPr>
            <a:solidFill>
              <a:srgbClr val="FFC000"/>
            </a:solidFill>
            <a:ln>
              <a:noFill/>
            </a:ln>
            <a:effectLst/>
          </c:spPr>
          <c:invertIfNegative val="0"/>
          <c:dLbls>
            <c:dLbl>
              <c:idx val="1"/>
              <c:layout>
                <c:manualLayout>
                  <c:x val="-7.4389223819262161E-3"/>
                  <c:y val="9.1811977821042981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949-A44A-817B-DF2C235677E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Lead_Platfrom!$F$21:$F$22</c:f>
              <c:strCache>
                <c:ptCount val="2"/>
                <c:pt idx="0">
                  <c:v>Consumer</c:v>
                </c:pt>
                <c:pt idx="1">
                  <c:v>Other</c:v>
                </c:pt>
              </c:strCache>
            </c:strRef>
          </c:cat>
          <c:val>
            <c:numRef>
              <c:f>Lead_Platfrom!$I$21:$I$22</c:f>
              <c:numCache>
                <c:formatCode>0.0%</c:formatCode>
                <c:ptCount val="2"/>
                <c:pt idx="1">
                  <c:v>0.9669211195928753</c:v>
                </c:pt>
              </c:numCache>
            </c:numRef>
          </c:val>
          <c:extLst>
            <c:ext xmlns:c16="http://schemas.microsoft.com/office/drawing/2014/chart" uri="{C3380CC4-5D6E-409C-BE32-E72D297353CC}">
              <c16:uniqueId val="{00000001-3949-A44A-817B-DF2C235677E4}"/>
            </c:ext>
          </c:extLst>
        </c:ser>
        <c:ser>
          <c:idx val="1"/>
          <c:order val="1"/>
          <c:tx>
            <c:strRef>
              <c:f>Lead_Platfrom!$H$20</c:f>
              <c:strCache>
                <c:ptCount val="1"/>
                <c:pt idx="0">
                  <c:v>Web</c:v>
                </c:pt>
              </c:strCache>
            </c:strRef>
          </c:tx>
          <c:spPr>
            <a:solidFill>
              <a:schemeClr val="accent4">
                <a:lumMod val="50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3949-A44A-817B-DF2C235677E4}"/>
                </c:ext>
              </c:extLst>
            </c:dLbl>
            <c:dLbl>
              <c:idx val="1"/>
              <c:layout>
                <c:manualLayout>
                  <c:x val="0"/>
                  <c:y val="4.394322476045010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949-A44A-817B-DF2C235677E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Lead_Platfrom!$F$21:$F$22</c:f>
              <c:strCache>
                <c:ptCount val="2"/>
                <c:pt idx="0">
                  <c:v>Consumer</c:v>
                </c:pt>
                <c:pt idx="1">
                  <c:v>Other</c:v>
                </c:pt>
              </c:strCache>
            </c:strRef>
          </c:cat>
          <c:val>
            <c:numRef>
              <c:f>Lead_Platfrom!$H$21:$H$22</c:f>
              <c:numCache>
                <c:formatCode>0.0%</c:formatCode>
                <c:ptCount val="2"/>
                <c:pt idx="0">
                  <c:v>0.45060412224591329</c:v>
                </c:pt>
                <c:pt idx="1">
                  <c:v>2.852957051430334E-2</c:v>
                </c:pt>
              </c:numCache>
            </c:numRef>
          </c:val>
          <c:extLst>
            <c:ext xmlns:c16="http://schemas.microsoft.com/office/drawing/2014/chart" uri="{C3380CC4-5D6E-409C-BE32-E72D297353CC}">
              <c16:uniqueId val="{00000003-3949-A44A-817B-DF2C235677E4}"/>
            </c:ext>
          </c:extLst>
        </c:ser>
        <c:ser>
          <c:idx val="0"/>
          <c:order val="2"/>
          <c:tx>
            <c:strRef>
              <c:f>Lead_Platfrom!$G$20</c:f>
              <c:strCache>
                <c:ptCount val="1"/>
                <c:pt idx="0">
                  <c:v>App</c:v>
                </c:pt>
              </c:strCache>
            </c:strRef>
          </c:tx>
          <c:spPr>
            <a:solidFill>
              <a:schemeClr val="accent2">
                <a:lumMod val="50000"/>
              </a:schemeClr>
            </a:solidFill>
            <a:ln>
              <a:noFill/>
            </a:ln>
            <a:effectLst/>
          </c:spPr>
          <c:invertIfNegative val="0"/>
          <c:dLbls>
            <c:dLbl>
              <c:idx val="0"/>
              <c:tx>
                <c:rich>
                  <a:bodyPr/>
                  <a:lstStyle/>
                  <a:p>
                    <a:fld id="{20BEA64B-DF5C-804C-A8CC-DA56621A59BD}" type="VALUE">
                      <a:rPr lang="en-US">
                        <a:solidFill>
                          <a:schemeClr val="bg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949-A44A-817B-DF2C235677E4}"/>
                </c:ext>
              </c:extLst>
            </c:dLbl>
            <c:dLbl>
              <c:idx val="1"/>
              <c:layout>
                <c:manualLayout>
                  <c:x val="7.1823375019299061E-3"/>
                  <c:y val="-5.8296693383554171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949-A44A-817B-DF2C235677E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Lead_Platfrom!$F$21:$F$22</c:f>
              <c:strCache>
                <c:ptCount val="2"/>
                <c:pt idx="0">
                  <c:v>Consumer</c:v>
                </c:pt>
                <c:pt idx="1">
                  <c:v>Other</c:v>
                </c:pt>
              </c:strCache>
            </c:strRef>
          </c:cat>
          <c:val>
            <c:numRef>
              <c:f>Lead_Platfrom!$G$21:$G$22</c:f>
              <c:numCache>
                <c:formatCode>0.0%</c:formatCode>
                <c:ptCount val="2"/>
                <c:pt idx="0">
                  <c:v>0.54939587775408671</c:v>
                </c:pt>
                <c:pt idx="1">
                  <c:v>4.5493098928213434E-3</c:v>
                </c:pt>
              </c:numCache>
            </c:numRef>
          </c:val>
          <c:extLst>
            <c:ext xmlns:c16="http://schemas.microsoft.com/office/drawing/2014/chart" uri="{C3380CC4-5D6E-409C-BE32-E72D297353CC}">
              <c16:uniqueId val="{00000006-3949-A44A-817B-DF2C235677E4}"/>
            </c:ext>
          </c:extLst>
        </c:ser>
        <c:dLbls>
          <c:showLegendKey val="0"/>
          <c:showVal val="0"/>
          <c:showCatName val="0"/>
          <c:showSerName val="0"/>
          <c:showPercent val="0"/>
          <c:showBubbleSize val="0"/>
        </c:dLbls>
        <c:gapWidth val="30"/>
        <c:overlap val="100"/>
        <c:axId val="785866928"/>
        <c:axId val="785491296"/>
      </c:barChart>
      <c:catAx>
        <c:axId val="78586692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85491296"/>
        <c:crosses val="autoZero"/>
        <c:auto val="1"/>
        <c:lblAlgn val="ctr"/>
        <c:lblOffset val="100"/>
        <c:noMultiLvlLbl val="0"/>
      </c:catAx>
      <c:valAx>
        <c:axId val="785491296"/>
        <c:scaling>
          <c:orientation val="minMax"/>
        </c:scaling>
        <c:delete val="0"/>
        <c:axPos val="l"/>
        <c:majorGridlines>
          <c:spPr>
            <a:ln w="9525" cap="flat" cmpd="sng" algn="ctr">
              <a:solidFill>
                <a:schemeClr val="tx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85866928"/>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t> Premium</a:t>
            </a:r>
            <a:r>
              <a:rPr lang="en-US" baseline="0"/>
              <a:t> &amp; Free Users by Platform</a:t>
            </a:r>
            <a:endParaRPr lang="en-US"/>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stacked"/>
        <c:varyColors val="0"/>
        <c:ser>
          <c:idx val="0"/>
          <c:order val="0"/>
          <c:tx>
            <c:strRef>
              <c:f>Sheet2!$D$6</c:f>
              <c:strCache>
                <c:ptCount val="1"/>
                <c:pt idx="0">
                  <c:v>Premium User</c:v>
                </c:pt>
              </c:strCache>
            </c:strRef>
          </c:tx>
          <c:spPr>
            <a:solidFill>
              <a:schemeClr val="accent2">
                <a:lumMod val="50000"/>
              </a:schemeClr>
            </a:solidFill>
            <a:ln>
              <a:noFill/>
            </a:ln>
            <a:effectLst/>
          </c:spPr>
          <c:invertIfNegative val="0"/>
          <c:dLbls>
            <c:dLbl>
              <c:idx val="0"/>
              <c:tx>
                <c:rich>
                  <a:bodyPr/>
                  <a:lstStyle/>
                  <a:p>
                    <a:r>
                      <a:rPr lang="en-US"/>
                      <a:t>68%</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CFB-EC42-BC1E-F02C1449B95B}"/>
                </c:ext>
              </c:extLst>
            </c:dLbl>
            <c:dLbl>
              <c:idx val="1"/>
              <c:tx>
                <c:rich>
                  <a:bodyPr/>
                  <a:lstStyle/>
                  <a:p>
                    <a:r>
                      <a:rPr lang="en-US"/>
                      <a:t>9%</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FB-EC42-BC1E-F02C1449B95B}"/>
                </c:ext>
              </c:extLst>
            </c:dLbl>
            <c:dLbl>
              <c:idx val="3"/>
              <c:tx>
                <c:rich>
                  <a:bodyPr/>
                  <a:lstStyle/>
                  <a:p>
                    <a:r>
                      <a:rPr lang="en-US"/>
                      <a:t>77%</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CFB-EC42-BC1E-F02C1449B95B}"/>
                </c:ext>
              </c:extLst>
            </c:dLbl>
            <c:dLbl>
              <c:idx val="4"/>
              <c:layout>
                <c:manualLayout>
                  <c:x val="-8.4695647558314296E-2"/>
                  <c:y val="-0.12598866467505157"/>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rPr>
                      <a:t>6%</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FB-EC42-BC1E-F02C1449B95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Sheet2!$B$7:$C$11</c:f>
              <c:multiLvlStrCache>
                <c:ptCount val="5"/>
                <c:lvl>
                  <c:pt idx="0">
                    <c:v>Web</c:v>
                  </c:pt>
                  <c:pt idx="1">
                    <c:v>App</c:v>
                  </c:pt>
                  <c:pt idx="3">
                    <c:v>Web</c:v>
                  </c:pt>
                  <c:pt idx="4">
                    <c:v>App</c:v>
                  </c:pt>
                </c:lvl>
                <c:lvl>
                  <c:pt idx="0">
                    <c:v>Consumer</c:v>
                  </c:pt>
                  <c:pt idx="2">
                    <c:v>  </c:v>
                  </c:pt>
                  <c:pt idx="3">
                    <c:v>Other</c:v>
                  </c:pt>
                </c:lvl>
              </c:multiLvlStrCache>
            </c:multiLvlStrRef>
          </c:cat>
          <c:val>
            <c:numRef>
              <c:f>Sheet2!$D$7:$D$11</c:f>
              <c:numCache>
                <c:formatCode>_(* #,##0_);_(* \(#,##0\);_(* "-"??_);_(@_)</c:formatCode>
                <c:ptCount val="5"/>
                <c:pt idx="0">
                  <c:v>9567</c:v>
                </c:pt>
                <c:pt idx="1">
                  <c:v>1113</c:v>
                </c:pt>
                <c:pt idx="3">
                  <c:v>8708</c:v>
                </c:pt>
                <c:pt idx="4">
                  <c:v>98</c:v>
                </c:pt>
              </c:numCache>
            </c:numRef>
          </c:val>
          <c:extLst>
            <c:ext xmlns:c16="http://schemas.microsoft.com/office/drawing/2014/chart" uri="{C3380CC4-5D6E-409C-BE32-E72D297353CC}">
              <c16:uniqueId val="{00000004-FCFB-EC42-BC1E-F02C1449B95B}"/>
            </c:ext>
          </c:extLst>
        </c:ser>
        <c:ser>
          <c:idx val="1"/>
          <c:order val="1"/>
          <c:tx>
            <c:strRef>
              <c:f>Sheet2!$E$6</c:f>
              <c:strCache>
                <c:ptCount val="1"/>
                <c:pt idx="0">
                  <c:v>Free User</c:v>
                </c:pt>
              </c:strCache>
            </c:strRef>
          </c:tx>
          <c:spPr>
            <a:solidFill>
              <a:srgbClr val="FFC000"/>
            </a:solidFill>
            <a:ln>
              <a:noFill/>
            </a:ln>
            <a:effectLst/>
          </c:spPr>
          <c:invertIfNegative val="0"/>
          <c:dLbls>
            <c:dLbl>
              <c:idx val="0"/>
              <c:tx>
                <c:rich>
                  <a:bodyPr/>
                  <a:lstStyle/>
                  <a:p>
                    <a:r>
                      <a:rPr lang="en-US"/>
                      <a:t>32%</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FB-EC42-BC1E-F02C1449B95B}"/>
                </c:ext>
              </c:extLst>
            </c:dLbl>
            <c:dLbl>
              <c:idx val="1"/>
              <c:tx>
                <c:rich>
                  <a:bodyPr/>
                  <a:lstStyle/>
                  <a:p>
                    <a:r>
                      <a:rPr lang="en-US"/>
                      <a:t>91%</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CFB-EC42-BC1E-F02C1449B95B}"/>
                </c:ext>
              </c:extLst>
            </c:dLbl>
            <c:dLbl>
              <c:idx val="3"/>
              <c:tx>
                <c:rich>
                  <a:bodyPr/>
                  <a:lstStyle/>
                  <a:p>
                    <a:r>
                      <a:rPr lang="en-US"/>
                      <a:t>23%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CFB-EC42-BC1E-F02C1449B95B}"/>
                </c:ext>
              </c:extLst>
            </c:dLbl>
            <c:dLbl>
              <c:idx val="4"/>
              <c:tx>
                <c:rich>
                  <a:bodyPr/>
                  <a:lstStyle/>
                  <a:p>
                    <a:r>
                      <a:rPr lang="en-US"/>
                      <a:t>94%</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CFB-EC42-BC1E-F02C1449B95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Sheet2!$B$7:$C$11</c:f>
              <c:multiLvlStrCache>
                <c:ptCount val="5"/>
                <c:lvl>
                  <c:pt idx="0">
                    <c:v>Web</c:v>
                  </c:pt>
                  <c:pt idx="1">
                    <c:v>App</c:v>
                  </c:pt>
                  <c:pt idx="3">
                    <c:v>Web</c:v>
                  </c:pt>
                  <c:pt idx="4">
                    <c:v>App</c:v>
                  </c:pt>
                </c:lvl>
                <c:lvl>
                  <c:pt idx="0">
                    <c:v>Consumer</c:v>
                  </c:pt>
                  <c:pt idx="2">
                    <c:v>  </c:v>
                  </c:pt>
                  <c:pt idx="3">
                    <c:v>Other</c:v>
                  </c:pt>
                </c:lvl>
              </c:multiLvlStrCache>
            </c:multiLvlStrRef>
          </c:cat>
          <c:val>
            <c:numRef>
              <c:f>Sheet2!$E$7:$E$11</c:f>
              <c:numCache>
                <c:formatCode>_(* #,##0_);_(* \(#,##0\);_(* "-"??_);_(@_)</c:formatCode>
                <c:ptCount val="5"/>
                <c:pt idx="0">
                  <c:v>4428</c:v>
                </c:pt>
                <c:pt idx="1">
                  <c:v>11625</c:v>
                </c:pt>
                <c:pt idx="3">
                  <c:v>2590</c:v>
                </c:pt>
                <c:pt idx="4">
                  <c:v>1573</c:v>
                </c:pt>
              </c:numCache>
            </c:numRef>
          </c:val>
          <c:extLst>
            <c:ext xmlns:c16="http://schemas.microsoft.com/office/drawing/2014/chart" uri="{C3380CC4-5D6E-409C-BE32-E72D297353CC}">
              <c16:uniqueId val="{00000009-FCFB-EC42-BC1E-F02C1449B95B}"/>
            </c:ext>
          </c:extLst>
        </c:ser>
        <c:dLbls>
          <c:showLegendKey val="0"/>
          <c:showVal val="0"/>
          <c:showCatName val="0"/>
          <c:showSerName val="0"/>
          <c:showPercent val="0"/>
          <c:showBubbleSize val="0"/>
        </c:dLbls>
        <c:gapWidth val="30"/>
        <c:overlap val="100"/>
        <c:axId val="2136908816"/>
        <c:axId val="2136416144"/>
      </c:barChart>
      <c:catAx>
        <c:axId val="213690881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6416144"/>
        <c:crosses val="autoZero"/>
        <c:auto val="1"/>
        <c:lblAlgn val="ctr"/>
        <c:lblOffset val="100"/>
        <c:noMultiLvlLbl val="0"/>
      </c:catAx>
      <c:valAx>
        <c:axId val="2136416144"/>
        <c:scaling>
          <c:orientation val="minMax"/>
          <c:max val="14000"/>
          <c:min val="0"/>
        </c:scaling>
        <c:delete val="0"/>
        <c:axPos val="l"/>
        <c:majorGridlines>
          <c:spPr>
            <a:ln w="9525" cap="flat" cmpd="sng" algn="ctr">
              <a:solidFill>
                <a:schemeClr val="tx1"/>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6908816"/>
        <c:crosses val="autoZero"/>
        <c:crossBetween val="between"/>
        <c:majorUnit val="4000"/>
      </c:valAx>
      <c:spPr>
        <a:noFill/>
        <a:ln>
          <a:noFill/>
        </a:ln>
        <a:effectLst/>
      </c:spPr>
    </c:plotArea>
    <c:legend>
      <c:legendPos val="b"/>
      <c:layout>
        <c:manualLayout>
          <c:xMode val="edge"/>
          <c:yMode val="edge"/>
          <c:x val="0.44224008137298504"/>
          <c:y val="0.77771029403193914"/>
          <c:w val="0.20548497398032858"/>
          <c:h val="0.1648201362470140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Sheet2!$L$5</c:f>
              <c:strCache>
                <c:ptCount val="1"/>
                <c:pt idx="0">
                  <c:v>Proportion of Email Subscribers</c:v>
                </c:pt>
              </c:strCache>
            </c:strRef>
          </c:tx>
          <c:spPr>
            <a:solidFill>
              <a:srgbClr val="FFC000"/>
            </a:solidFill>
            <a:ln>
              <a:noFill/>
            </a:ln>
            <a:effectLst/>
          </c:spPr>
          <c:invertIfNegative val="0"/>
          <c:dLbls>
            <c:dLbl>
              <c:idx val="1"/>
              <c:layout>
                <c:manualLayout>
                  <c:x val="8.0829946493798863E-2"/>
                  <c:y val="0.1589099698496217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67167108217744"/>
                      <c:h val="8.5816351991101075E-2"/>
                    </c:manualLayout>
                  </c15:layout>
                </c:ext>
                <c:ext xmlns:c16="http://schemas.microsoft.com/office/drawing/2014/chart" uri="{C3380CC4-5D6E-409C-BE32-E72D297353CC}">
                  <c16:uniqueId val="{00000000-101D-2E47-B6B5-DDCC47DE1D35}"/>
                </c:ext>
              </c:extLst>
            </c:dLbl>
            <c:dLbl>
              <c:idx val="4"/>
              <c:layout>
                <c:manualLayout>
                  <c:x val="6.0791889481702652E-2"/>
                  <c:y val="-3.849289877804683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101D-2E47-B6B5-DDCC47DE1D35}"/>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Sheet2!$M$4:$Q$4</c:f>
              <c:strCache>
                <c:ptCount val="5"/>
                <c:pt idx="0">
                  <c:v>Cluster 1</c:v>
                </c:pt>
                <c:pt idx="1">
                  <c:v>Cluster 2</c:v>
                </c:pt>
                <c:pt idx="2">
                  <c:v>Cluster 3</c:v>
                </c:pt>
                <c:pt idx="3">
                  <c:v>Cluster 4</c:v>
                </c:pt>
                <c:pt idx="4">
                  <c:v>Cluster 5</c:v>
                </c:pt>
              </c:strCache>
            </c:strRef>
          </c:cat>
          <c:val>
            <c:numRef>
              <c:f>Sheet2!$M$5:$Q$5</c:f>
              <c:numCache>
                <c:formatCode>0%</c:formatCode>
                <c:ptCount val="5"/>
                <c:pt idx="0">
                  <c:v>2.18066177027334E-2</c:v>
                </c:pt>
                <c:pt idx="1">
                  <c:v>0.70565675934803451</c:v>
                </c:pt>
                <c:pt idx="2">
                  <c:v>0.70440844009042958</c:v>
                </c:pt>
                <c:pt idx="3">
                  <c:v>0.80837982466127745</c:v>
                </c:pt>
                <c:pt idx="4">
                  <c:v>0.55240286298568508</c:v>
                </c:pt>
              </c:numCache>
            </c:numRef>
          </c:val>
          <c:extLst>
            <c:ext xmlns:c16="http://schemas.microsoft.com/office/drawing/2014/chart" uri="{C3380CC4-5D6E-409C-BE32-E72D297353CC}">
              <c16:uniqueId val="{00000002-101D-2E47-B6B5-DDCC47DE1D35}"/>
            </c:ext>
          </c:extLst>
        </c:ser>
        <c:ser>
          <c:idx val="1"/>
          <c:order val="1"/>
          <c:tx>
            <c:strRef>
              <c:f>Sheet2!$L$6</c:f>
              <c:strCache>
                <c:ptCount val="1"/>
                <c:pt idx="0">
                  <c:v>Email Open Percent</c:v>
                </c:pt>
              </c:strCache>
            </c:strRef>
          </c:tx>
          <c:spPr>
            <a:solidFill>
              <a:srgbClr val="92D050"/>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3-101D-2E47-B6B5-DDCC47DE1D35}"/>
                </c:ext>
              </c:extLst>
            </c:dLbl>
            <c:dLbl>
              <c:idx val="1"/>
              <c:layout>
                <c:manualLayout>
                  <c:x val="8.6275881215621728E-2"/>
                  <c:y val="-2.7634146100181035E-2"/>
                </c:manualLayout>
              </c:layou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101D-2E47-B6B5-DDCC47DE1D35}"/>
                </c:ext>
              </c:extLst>
            </c:dLbl>
            <c:dLbl>
              <c:idx val="2"/>
              <c:delete val="1"/>
              <c:extLst>
                <c:ext xmlns:c15="http://schemas.microsoft.com/office/drawing/2012/chart" uri="{CE6537A1-D6FC-4f65-9D91-7224C49458BB}"/>
                <c:ext xmlns:c16="http://schemas.microsoft.com/office/drawing/2014/chart" uri="{C3380CC4-5D6E-409C-BE32-E72D297353CC}">
                  <c16:uniqueId val="{00000005-101D-2E47-B6B5-DDCC47DE1D35}"/>
                </c:ext>
              </c:extLst>
            </c:dLbl>
            <c:dLbl>
              <c:idx val="3"/>
              <c:layout>
                <c:manualLayout>
                  <c:x val="2.0694647544343671E-2"/>
                  <c:y val="-9.6749848588603971E-2"/>
                </c:manualLayout>
              </c:layou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101D-2E47-B6B5-DDCC47DE1D35}"/>
                </c:ext>
              </c:extLst>
            </c:dLbl>
            <c:dLbl>
              <c:idx val="4"/>
              <c:delete val="1"/>
              <c:extLst>
                <c:ext xmlns:c15="http://schemas.microsoft.com/office/drawing/2012/chart" uri="{CE6537A1-D6FC-4f65-9D91-7224C49458BB}"/>
                <c:ext xmlns:c16="http://schemas.microsoft.com/office/drawing/2014/chart" uri="{C3380CC4-5D6E-409C-BE32-E72D297353CC}">
                  <c16:uniqueId val="{00000007-101D-2E47-B6B5-DDCC47DE1D35}"/>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Sheet2!$M$4:$Q$4</c:f>
              <c:strCache>
                <c:ptCount val="5"/>
                <c:pt idx="0">
                  <c:v>Cluster 1</c:v>
                </c:pt>
                <c:pt idx="1">
                  <c:v>Cluster 2</c:v>
                </c:pt>
                <c:pt idx="2">
                  <c:v>Cluster 3</c:v>
                </c:pt>
                <c:pt idx="3">
                  <c:v>Cluster 4</c:v>
                </c:pt>
                <c:pt idx="4">
                  <c:v>Cluster 5</c:v>
                </c:pt>
              </c:strCache>
            </c:strRef>
          </c:cat>
          <c:val>
            <c:numRef>
              <c:f>Sheet2!$M$6:$Q$6</c:f>
              <c:numCache>
                <c:formatCode>0%</c:formatCode>
                <c:ptCount val="5"/>
                <c:pt idx="0">
                  <c:v>0.30605299339704306</c:v>
                </c:pt>
                <c:pt idx="1">
                  <c:v>0.25995831403427511</c:v>
                </c:pt>
                <c:pt idx="2">
                  <c:v>0.27015344762765753</c:v>
                </c:pt>
                <c:pt idx="3">
                  <c:v>0.16957303700195639</c:v>
                </c:pt>
                <c:pt idx="4">
                  <c:v>0.28609325960245102</c:v>
                </c:pt>
              </c:numCache>
            </c:numRef>
          </c:val>
          <c:extLst>
            <c:ext xmlns:c16="http://schemas.microsoft.com/office/drawing/2014/chart" uri="{C3380CC4-5D6E-409C-BE32-E72D297353CC}">
              <c16:uniqueId val="{00000008-101D-2E47-B6B5-DDCC47DE1D35}"/>
            </c:ext>
          </c:extLst>
        </c:ser>
        <c:ser>
          <c:idx val="2"/>
          <c:order val="2"/>
          <c:tx>
            <c:strRef>
              <c:f>Sheet2!$L$7</c:f>
              <c:strCache>
                <c:ptCount val="1"/>
                <c:pt idx="0">
                  <c:v>Proportion Consumer Users</c:v>
                </c:pt>
              </c:strCache>
            </c:strRef>
          </c:tx>
          <c:spPr>
            <a:solidFill>
              <a:schemeClr val="accent4">
                <a:lumMod val="50000"/>
              </a:schemeClr>
            </a:solidFill>
            <a:ln>
              <a:noFill/>
            </a:ln>
            <a:effectLst/>
          </c:spPr>
          <c:invertIfNegative val="0"/>
          <c:cat>
            <c:strRef>
              <c:f>Sheet2!$M$4:$Q$4</c:f>
              <c:strCache>
                <c:ptCount val="5"/>
                <c:pt idx="0">
                  <c:v>Cluster 1</c:v>
                </c:pt>
                <c:pt idx="1">
                  <c:v>Cluster 2</c:v>
                </c:pt>
                <c:pt idx="2">
                  <c:v>Cluster 3</c:v>
                </c:pt>
                <c:pt idx="3">
                  <c:v>Cluster 4</c:v>
                </c:pt>
                <c:pt idx="4">
                  <c:v>Cluster 5</c:v>
                </c:pt>
              </c:strCache>
            </c:strRef>
          </c:cat>
          <c:val>
            <c:numRef>
              <c:f>Sheet2!$M$7:$Q$7</c:f>
              <c:numCache>
                <c:formatCode>0%</c:formatCode>
                <c:ptCount val="5"/>
                <c:pt idx="0">
                  <c:v>5.5500870750359657E-2</c:v>
                </c:pt>
                <c:pt idx="1">
                  <c:v>0.98529881751358261</c:v>
                </c:pt>
                <c:pt idx="2">
                  <c:v>0.96693669932177839</c:v>
                </c:pt>
                <c:pt idx="3">
                  <c:v>0.99601502903335992</c:v>
                </c:pt>
                <c:pt idx="4">
                  <c:v>0.98568507157464214</c:v>
                </c:pt>
              </c:numCache>
            </c:numRef>
          </c:val>
          <c:extLst>
            <c:ext xmlns:c16="http://schemas.microsoft.com/office/drawing/2014/chart" uri="{C3380CC4-5D6E-409C-BE32-E72D297353CC}">
              <c16:uniqueId val="{00000009-101D-2E47-B6B5-DDCC47DE1D35}"/>
            </c:ext>
          </c:extLst>
        </c:ser>
        <c:ser>
          <c:idx val="3"/>
          <c:order val="3"/>
          <c:tx>
            <c:strRef>
              <c:f>Sheet2!$L$8</c:f>
              <c:strCache>
                <c:ptCount val="1"/>
                <c:pt idx="0">
                  <c:v>Proportion Other Users</c:v>
                </c:pt>
              </c:strCache>
            </c:strRef>
          </c:tx>
          <c:spPr>
            <a:solidFill>
              <a:schemeClr val="accent4"/>
            </a:solidFill>
            <a:ln>
              <a:noFill/>
            </a:ln>
            <a:effectLst/>
          </c:spPr>
          <c:invertIfNegative val="0"/>
          <c:dLbls>
            <c:dLbl>
              <c:idx val="0"/>
              <c:layout>
                <c:manualLayout>
                  <c:x val="1.5839242775592117E-3"/>
                  <c:y val="-1.3612406611319527E-2"/>
                </c:manualLayout>
              </c:layout>
              <c:tx>
                <c:rich>
                  <a:bodyPr/>
                  <a:lstStyle/>
                  <a:p>
                    <a:fld id="{37741E58-1706-C64F-A33C-5D81A7C04F26}" type="SERIESNAME">
                      <a:rPr lang="en-US" sz="1200"/>
                      <a:pPr/>
                      <a:t>[SERIES NAME]</a:t>
                    </a:fld>
                    <a:r>
                      <a:rPr lang="en-US" baseline="0"/>
                      <a:t>, </a:t>
                    </a:r>
                    <a:fld id="{DCFC3FD5-209B-C94D-813C-C73B8231C520}" type="VALUE">
                      <a:rPr lang="en-US" sz="1200" baseline="0"/>
                      <a:pPr/>
                      <a:t>[VALUE]</a:t>
                    </a:fld>
                    <a:endParaRPr lang="en-US" baseline="0"/>
                  </a:p>
                </c:rich>
              </c:tx>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101D-2E47-B6B5-DDCC47DE1D35}"/>
                </c:ext>
              </c:extLst>
            </c:dLbl>
            <c:dLbl>
              <c:idx val="1"/>
              <c:delete val="1"/>
              <c:extLst>
                <c:ext xmlns:c15="http://schemas.microsoft.com/office/drawing/2012/chart" uri="{CE6537A1-D6FC-4f65-9D91-7224C49458BB}"/>
                <c:ext xmlns:c16="http://schemas.microsoft.com/office/drawing/2014/chart" uri="{C3380CC4-5D6E-409C-BE32-E72D297353CC}">
                  <c16:uniqueId val="{0000000B-101D-2E47-B6B5-DDCC47DE1D35}"/>
                </c:ext>
              </c:extLst>
            </c:dLbl>
            <c:dLbl>
              <c:idx val="2"/>
              <c:delete val="1"/>
              <c:extLst>
                <c:ext xmlns:c15="http://schemas.microsoft.com/office/drawing/2012/chart" uri="{CE6537A1-D6FC-4f65-9D91-7224C49458BB}"/>
                <c:ext xmlns:c16="http://schemas.microsoft.com/office/drawing/2014/chart" uri="{C3380CC4-5D6E-409C-BE32-E72D297353CC}">
                  <c16:uniqueId val="{0000000C-101D-2E47-B6B5-DDCC47DE1D35}"/>
                </c:ext>
              </c:extLst>
            </c:dLbl>
            <c:dLbl>
              <c:idx val="3"/>
              <c:delete val="1"/>
              <c:extLst>
                <c:ext xmlns:c15="http://schemas.microsoft.com/office/drawing/2012/chart" uri="{CE6537A1-D6FC-4f65-9D91-7224C49458BB}"/>
                <c:ext xmlns:c16="http://schemas.microsoft.com/office/drawing/2014/chart" uri="{C3380CC4-5D6E-409C-BE32-E72D297353CC}">
                  <c16:uniqueId val="{0000000D-101D-2E47-B6B5-DDCC47DE1D35}"/>
                </c:ext>
              </c:extLst>
            </c:dLbl>
            <c:dLbl>
              <c:idx val="4"/>
              <c:delete val="1"/>
              <c:extLst>
                <c:ext xmlns:c15="http://schemas.microsoft.com/office/drawing/2012/chart" uri="{CE6537A1-D6FC-4f65-9D91-7224C49458BB}"/>
                <c:ext xmlns:c16="http://schemas.microsoft.com/office/drawing/2014/chart" uri="{C3380CC4-5D6E-409C-BE32-E72D297353CC}">
                  <c16:uniqueId val="{0000000E-101D-2E47-B6B5-DDCC47DE1D35}"/>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Sheet2!$M$4:$Q$4</c:f>
              <c:strCache>
                <c:ptCount val="5"/>
                <c:pt idx="0">
                  <c:v>Cluster 1</c:v>
                </c:pt>
                <c:pt idx="1">
                  <c:v>Cluster 2</c:v>
                </c:pt>
                <c:pt idx="2">
                  <c:v>Cluster 3</c:v>
                </c:pt>
                <c:pt idx="3">
                  <c:v>Cluster 4</c:v>
                </c:pt>
                <c:pt idx="4">
                  <c:v>Cluster 5</c:v>
                </c:pt>
              </c:strCache>
            </c:strRef>
          </c:cat>
          <c:val>
            <c:numRef>
              <c:f>Sheet2!$M$8:$Q$8</c:f>
              <c:numCache>
                <c:formatCode>0%</c:formatCode>
                <c:ptCount val="5"/>
                <c:pt idx="0">
                  <c:v>0.9444991292496403</c:v>
                </c:pt>
                <c:pt idx="1">
                  <c:v>1.4701182486417386E-2</c:v>
                </c:pt>
                <c:pt idx="2">
                  <c:v>3.3063300678221608E-2</c:v>
                </c:pt>
                <c:pt idx="3">
                  <c:v>3.9849709666400779E-3</c:v>
                </c:pt>
                <c:pt idx="4">
                  <c:v>1.4314928425357865E-2</c:v>
                </c:pt>
              </c:numCache>
            </c:numRef>
          </c:val>
          <c:extLst>
            <c:ext xmlns:c16="http://schemas.microsoft.com/office/drawing/2014/chart" uri="{C3380CC4-5D6E-409C-BE32-E72D297353CC}">
              <c16:uniqueId val="{0000000F-101D-2E47-B6B5-DDCC47DE1D35}"/>
            </c:ext>
          </c:extLst>
        </c:ser>
        <c:ser>
          <c:idx val="4"/>
          <c:order val="4"/>
          <c:tx>
            <c:strRef>
              <c:f>Sheet2!$L$9</c:f>
              <c:strCache>
                <c:ptCount val="1"/>
                <c:pt idx="0">
                  <c:v>Lead Platform App</c:v>
                </c:pt>
              </c:strCache>
            </c:strRef>
          </c:tx>
          <c:spPr>
            <a:solidFill>
              <a:schemeClr val="accent2">
                <a:lumMod val="50000"/>
              </a:schemeClr>
            </a:solidFill>
            <a:ln>
              <a:noFill/>
            </a:ln>
            <a:effectLst/>
          </c:spPr>
          <c:invertIfNegative val="0"/>
          <c:cat>
            <c:strRef>
              <c:f>Sheet2!$M$4:$Q$4</c:f>
              <c:strCache>
                <c:ptCount val="5"/>
                <c:pt idx="0">
                  <c:v>Cluster 1</c:v>
                </c:pt>
                <c:pt idx="1">
                  <c:v>Cluster 2</c:v>
                </c:pt>
                <c:pt idx="2">
                  <c:v>Cluster 3</c:v>
                </c:pt>
                <c:pt idx="3">
                  <c:v>Cluster 4</c:v>
                </c:pt>
                <c:pt idx="4">
                  <c:v>Cluster 5</c:v>
                </c:pt>
              </c:strCache>
            </c:strRef>
          </c:cat>
          <c:val>
            <c:numRef>
              <c:f>Sheet2!$M$9:$Q$9</c:f>
              <c:numCache>
                <c:formatCode>0%</c:formatCode>
                <c:ptCount val="5"/>
                <c:pt idx="0">
                  <c:v>1.1130461119103506E-2</c:v>
                </c:pt>
                <c:pt idx="1">
                  <c:v>1</c:v>
                </c:pt>
                <c:pt idx="2">
                  <c:v>0</c:v>
                </c:pt>
                <c:pt idx="3">
                  <c:v>0.89957873164066948</c:v>
                </c:pt>
                <c:pt idx="4">
                  <c:v>0.90005112474437632</c:v>
                </c:pt>
              </c:numCache>
            </c:numRef>
          </c:val>
          <c:extLst>
            <c:ext xmlns:c16="http://schemas.microsoft.com/office/drawing/2014/chart" uri="{C3380CC4-5D6E-409C-BE32-E72D297353CC}">
              <c16:uniqueId val="{00000010-101D-2E47-B6B5-DDCC47DE1D35}"/>
            </c:ext>
          </c:extLst>
        </c:ser>
        <c:ser>
          <c:idx val="5"/>
          <c:order val="5"/>
          <c:tx>
            <c:strRef>
              <c:f>Sheet2!$L$10</c:f>
              <c:strCache>
                <c:ptCount val="1"/>
                <c:pt idx="0">
                  <c:v>Lead Platform Unknown</c:v>
                </c:pt>
              </c:strCache>
            </c:strRef>
          </c:tx>
          <c:spPr>
            <a:solidFill>
              <a:schemeClr val="accent5">
                <a:lumMod val="60000"/>
                <a:lumOff val="40000"/>
              </a:schemeClr>
            </a:solidFill>
            <a:ln>
              <a:noFill/>
            </a:ln>
            <a:effectLst/>
          </c:spPr>
          <c:invertIfNegative val="0"/>
          <c:dLbls>
            <c:dLbl>
              <c:idx val="0"/>
              <c:layout>
                <c:manualLayout>
                  <c:x val="-2.9167653913920205E-2"/>
                  <c:y val="0.1322985572165216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1-101D-2E47-B6B5-DDCC47DE1D35}"/>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Sheet2!$M$4:$Q$4</c:f>
              <c:strCache>
                <c:ptCount val="5"/>
                <c:pt idx="0">
                  <c:v>Cluster 1</c:v>
                </c:pt>
                <c:pt idx="1">
                  <c:v>Cluster 2</c:v>
                </c:pt>
                <c:pt idx="2">
                  <c:v>Cluster 3</c:v>
                </c:pt>
                <c:pt idx="3">
                  <c:v>Cluster 4</c:v>
                </c:pt>
                <c:pt idx="4">
                  <c:v>Cluster 5</c:v>
                </c:pt>
              </c:strCache>
            </c:strRef>
          </c:cat>
          <c:val>
            <c:numRef>
              <c:f>Sheet2!$M$10:$Q$10</c:f>
              <c:numCache>
                <c:formatCode>0%</c:formatCode>
                <c:ptCount val="5"/>
                <c:pt idx="0">
                  <c:v>0.94328765048837737</c:v>
                </c:pt>
                <c:pt idx="1">
                  <c:v>0</c:v>
                </c:pt>
                <c:pt idx="2">
                  <c:v>0</c:v>
                </c:pt>
                <c:pt idx="3">
                  <c:v>3.1879767733120801E-3</c:v>
                </c:pt>
                <c:pt idx="4">
                  <c:v>1.2269938650306749E-2</c:v>
                </c:pt>
              </c:numCache>
            </c:numRef>
          </c:val>
          <c:extLst>
            <c:ext xmlns:c16="http://schemas.microsoft.com/office/drawing/2014/chart" uri="{C3380CC4-5D6E-409C-BE32-E72D297353CC}">
              <c16:uniqueId val="{00000012-101D-2E47-B6B5-DDCC47DE1D35}"/>
            </c:ext>
          </c:extLst>
        </c:ser>
        <c:ser>
          <c:idx val="6"/>
          <c:order val="6"/>
          <c:tx>
            <c:strRef>
              <c:f>Sheet2!$L$11</c:f>
              <c:strCache>
                <c:ptCount val="1"/>
                <c:pt idx="0">
                  <c:v>Lead Platform Web</c:v>
                </c:pt>
              </c:strCache>
            </c:strRef>
          </c:tx>
          <c:spPr>
            <a:solidFill>
              <a:srgbClr val="002060"/>
            </a:solidFill>
            <a:ln>
              <a:noFill/>
            </a:ln>
            <a:effectLst/>
          </c:spPr>
          <c:invertIfNegative val="0"/>
          <c:dLbls>
            <c:dLbl>
              <c:idx val="2"/>
              <c:layout>
                <c:manualLayout>
                  <c:x val="-6.0780130507406431E-2"/>
                  <c:y val="0.1467194563918691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101D-2E47-B6B5-DDCC47DE1D35}"/>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Sheet2!$M$4:$Q$4</c:f>
              <c:strCache>
                <c:ptCount val="5"/>
                <c:pt idx="0">
                  <c:v>Cluster 1</c:v>
                </c:pt>
                <c:pt idx="1">
                  <c:v>Cluster 2</c:v>
                </c:pt>
                <c:pt idx="2">
                  <c:v>Cluster 3</c:v>
                </c:pt>
                <c:pt idx="3">
                  <c:v>Cluster 4</c:v>
                </c:pt>
                <c:pt idx="4">
                  <c:v>Cluster 5</c:v>
                </c:pt>
              </c:strCache>
            </c:strRef>
          </c:cat>
          <c:val>
            <c:numRef>
              <c:f>Sheet2!$M$11:$Q$11</c:f>
              <c:numCache>
                <c:formatCode>0%</c:formatCode>
                <c:ptCount val="5"/>
                <c:pt idx="0">
                  <c:v>4.5581888392519115E-2</c:v>
                </c:pt>
                <c:pt idx="1">
                  <c:v>0</c:v>
                </c:pt>
                <c:pt idx="2">
                  <c:v>1</c:v>
                </c:pt>
                <c:pt idx="3">
                  <c:v>9.7233291586018442E-2</c:v>
                </c:pt>
                <c:pt idx="4">
                  <c:v>8.7678936605316976E-2</c:v>
                </c:pt>
              </c:numCache>
            </c:numRef>
          </c:val>
          <c:extLst>
            <c:ext xmlns:c16="http://schemas.microsoft.com/office/drawing/2014/chart" uri="{C3380CC4-5D6E-409C-BE32-E72D297353CC}">
              <c16:uniqueId val="{00000014-101D-2E47-B6B5-DDCC47DE1D35}"/>
            </c:ext>
          </c:extLst>
        </c:ser>
        <c:ser>
          <c:idx val="7"/>
          <c:order val="7"/>
          <c:tx>
            <c:strRef>
              <c:f>Sheet2!$L$12</c:f>
              <c:strCache>
                <c:ptCount val="1"/>
                <c:pt idx="0">
                  <c:v>Proportion of Lifetime Subscribers</c:v>
                </c:pt>
              </c:strCache>
            </c:strRef>
          </c:tx>
          <c:spPr>
            <a:solidFill>
              <a:schemeClr val="accent2">
                <a:lumMod val="60000"/>
              </a:schemeClr>
            </a:solidFill>
            <a:ln>
              <a:noFill/>
            </a:ln>
            <a:effectLst/>
          </c:spPr>
          <c:invertIfNegative val="0"/>
          <c:cat>
            <c:strRef>
              <c:f>Sheet2!$M$4:$Q$4</c:f>
              <c:strCache>
                <c:ptCount val="5"/>
                <c:pt idx="0">
                  <c:v>Cluster 1</c:v>
                </c:pt>
                <c:pt idx="1">
                  <c:v>Cluster 2</c:v>
                </c:pt>
                <c:pt idx="2">
                  <c:v>Cluster 3</c:v>
                </c:pt>
                <c:pt idx="3">
                  <c:v>Cluster 4</c:v>
                </c:pt>
                <c:pt idx="4">
                  <c:v>Cluster 5</c:v>
                </c:pt>
              </c:strCache>
            </c:strRef>
          </c:cat>
          <c:val>
            <c:numRef>
              <c:f>Sheet2!$M$12:$Q$12</c:f>
              <c:numCache>
                <c:formatCode>0%</c:formatCode>
                <c:ptCount val="5"/>
                <c:pt idx="0">
                  <c:v>0.20216551828575755</c:v>
                </c:pt>
                <c:pt idx="1">
                  <c:v>0.28507510386705015</c:v>
                </c:pt>
                <c:pt idx="2">
                  <c:v>0.19206857573474001</c:v>
                </c:pt>
                <c:pt idx="3">
                  <c:v>8.3912102926107249E-2</c:v>
                </c:pt>
                <c:pt idx="4">
                  <c:v>5.2914110429447853E-2</c:v>
                </c:pt>
              </c:numCache>
            </c:numRef>
          </c:val>
          <c:extLst>
            <c:ext xmlns:c16="http://schemas.microsoft.com/office/drawing/2014/chart" uri="{C3380CC4-5D6E-409C-BE32-E72D297353CC}">
              <c16:uniqueId val="{00000015-101D-2E47-B6B5-DDCC47DE1D35}"/>
            </c:ext>
          </c:extLst>
        </c:ser>
        <c:dLbls>
          <c:showLegendKey val="0"/>
          <c:showVal val="0"/>
          <c:showCatName val="0"/>
          <c:showSerName val="0"/>
          <c:showPercent val="0"/>
          <c:showBubbleSize val="0"/>
        </c:dLbls>
        <c:gapWidth val="219"/>
        <c:overlap val="-27"/>
        <c:axId val="1517423952"/>
        <c:axId val="1517503856"/>
      </c:barChart>
      <c:barChart>
        <c:barDir val="col"/>
        <c:grouping val="clustered"/>
        <c:varyColors val="0"/>
        <c:ser>
          <c:idx val="8"/>
          <c:order val="8"/>
          <c:tx>
            <c:strRef>
              <c:f>Sheet2!$L$13</c:f>
              <c:strCache>
                <c:ptCount val="1"/>
                <c:pt idx="0">
                  <c:v>Average of Dollar_val</c:v>
                </c:pt>
              </c:strCache>
            </c:strRef>
          </c:tx>
          <c:spPr>
            <a:solidFill>
              <a:srgbClr val="FFC000">
                <a:alpha val="30000"/>
              </a:srgbClr>
            </a:solidFill>
            <a:ln w="25400">
              <a:solidFill>
                <a:schemeClr val="tx1"/>
              </a:solidFill>
            </a:ln>
            <a:effectLst/>
          </c:spPr>
          <c:invertIfNegative val="0"/>
          <c:cat>
            <c:strRef>
              <c:f>Sheet2!$M$4:$Q$4</c:f>
              <c:strCache>
                <c:ptCount val="5"/>
                <c:pt idx="0">
                  <c:v>Cluster 1</c:v>
                </c:pt>
                <c:pt idx="1">
                  <c:v>Cluster 2</c:v>
                </c:pt>
                <c:pt idx="2">
                  <c:v>Cluster 3</c:v>
                </c:pt>
                <c:pt idx="3">
                  <c:v>Cluster 4</c:v>
                </c:pt>
                <c:pt idx="4">
                  <c:v>Cluster 5</c:v>
                </c:pt>
              </c:strCache>
            </c:strRef>
          </c:cat>
          <c:val>
            <c:numRef>
              <c:f>Sheet2!$M$13:$Q$13</c:f>
              <c:numCache>
                <c:formatCode>_("$"* #,##0.00_);_("$"* \(#,##0.00\);_("$"* "-"??_);_(@_)</c:formatCode>
                <c:ptCount val="5"/>
                <c:pt idx="0">
                  <c:v>65.909903083335905</c:v>
                </c:pt>
                <c:pt idx="1">
                  <c:v>77.693806254527786</c:v>
                </c:pt>
                <c:pt idx="2">
                  <c:v>65.629825110751455</c:v>
                </c:pt>
                <c:pt idx="3">
                  <c:v>2.9442063304110309</c:v>
                </c:pt>
                <c:pt idx="4">
                  <c:v>10.42056145194284</c:v>
                </c:pt>
              </c:numCache>
            </c:numRef>
          </c:val>
          <c:extLst>
            <c:ext xmlns:c16="http://schemas.microsoft.com/office/drawing/2014/chart" uri="{C3380CC4-5D6E-409C-BE32-E72D297353CC}">
              <c16:uniqueId val="{00000016-101D-2E47-B6B5-DDCC47DE1D35}"/>
            </c:ext>
          </c:extLst>
        </c:ser>
        <c:dLbls>
          <c:showLegendKey val="0"/>
          <c:showVal val="0"/>
          <c:showCatName val="0"/>
          <c:showSerName val="0"/>
          <c:showPercent val="0"/>
          <c:showBubbleSize val="0"/>
        </c:dLbls>
        <c:gapWidth val="20"/>
        <c:overlap val="-27"/>
        <c:axId val="1601399744"/>
        <c:axId val="1601568592"/>
      </c:barChart>
      <c:catAx>
        <c:axId val="15174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517503856"/>
        <c:crosses val="autoZero"/>
        <c:auto val="1"/>
        <c:lblAlgn val="ctr"/>
        <c:lblOffset val="100"/>
        <c:noMultiLvlLbl val="0"/>
      </c:catAx>
      <c:valAx>
        <c:axId val="15175038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517423952"/>
        <c:crosses val="autoZero"/>
        <c:crossBetween val="between"/>
      </c:valAx>
      <c:valAx>
        <c:axId val="1601568592"/>
        <c:scaling>
          <c:orientation val="minMax"/>
          <c:max val="100"/>
        </c:scaling>
        <c:delete val="0"/>
        <c:axPos val="r"/>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01399744"/>
        <c:crosses val="max"/>
        <c:crossBetween val="between"/>
      </c:valAx>
      <c:catAx>
        <c:axId val="1601399744"/>
        <c:scaling>
          <c:orientation val="minMax"/>
        </c:scaling>
        <c:delete val="1"/>
        <c:axPos val="b"/>
        <c:numFmt formatCode="General" sourceLinked="1"/>
        <c:majorTickMark val="out"/>
        <c:minorTickMark val="none"/>
        <c:tickLblPos val="nextTo"/>
        <c:crossAx val="16015685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069D2F-AA2A-FB45-BB75-B62B29B1DD3D}"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148F3A03-ADA5-464B-AAC6-C49A398911DC}">
      <dgm:prSet phldrT="[Text]" custT="1"/>
      <dgm:spPr>
        <a:solidFill>
          <a:schemeClr val="accent3">
            <a:lumMod val="75000"/>
          </a:schemeClr>
        </a:solidFill>
      </dgm:spPr>
      <dgm:t>
        <a:bodyPr/>
        <a:lstStyle/>
        <a:p>
          <a:r>
            <a:rPr lang="en-US" sz="2800">
              <a:latin typeface="Times New Roman" panose="02020603050405020304" pitchFamily="18" charset="0"/>
              <a:cs typeface="Times New Roman" panose="02020603050405020304" pitchFamily="18" charset="0"/>
            </a:rPr>
            <a:t>63.7%</a:t>
          </a:r>
        </a:p>
        <a:p>
          <a:r>
            <a:rPr lang="en-US" sz="2000">
              <a:latin typeface="Times New Roman" panose="02020603050405020304" pitchFamily="18" charset="0"/>
              <a:cs typeface="Times New Roman" panose="02020603050405020304" pitchFamily="18" charset="0"/>
            </a:rPr>
            <a:t>Web Based Users</a:t>
          </a:r>
        </a:p>
      </dgm:t>
    </dgm:pt>
    <dgm:pt modelId="{C7BEE113-26E8-CF46-AC1E-4BCADAD05262}" type="parTrans" cxnId="{FC726F55-3F2B-ED42-8204-323CAC925490}">
      <dgm:prSet/>
      <dgm:spPr/>
      <dgm:t>
        <a:bodyPr/>
        <a:lstStyle/>
        <a:p>
          <a:endParaRPr lang="en-US">
            <a:latin typeface="Times New Roman" panose="02020603050405020304" pitchFamily="18" charset="0"/>
            <a:cs typeface="Times New Roman" panose="02020603050405020304" pitchFamily="18" charset="0"/>
          </a:endParaRPr>
        </a:p>
      </dgm:t>
    </dgm:pt>
    <dgm:pt modelId="{D10C6443-0660-1941-A2EF-061073A4F36B}" type="sibTrans" cxnId="{FC726F55-3F2B-ED42-8204-323CAC925490}">
      <dgm:prSet/>
      <dgm:spPr/>
      <dgm:t>
        <a:bodyPr/>
        <a:lstStyle/>
        <a:p>
          <a:endParaRPr lang="en-US">
            <a:latin typeface="Times New Roman" panose="02020603050405020304" pitchFamily="18" charset="0"/>
            <a:cs typeface="Times New Roman" panose="02020603050405020304" pitchFamily="18" charset="0"/>
          </a:endParaRPr>
        </a:p>
      </dgm:t>
    </dgm:pt>
    <dgm:pt modelId="{C4AACB8B-4410-7C4F-8CF6-63FDAC56ED42}">
      <dgm:prSet phldrT="[Text]" custT="1"/>
      <dgm:spPr>
        <a:solidFill>
          <a:schemeClr val="accent1">
            <a:lumMod val="75000"/>
          </a:schemeClr>
        </a:solidFill>
      </dgm:spPr>
      <dgm:t>
        <a:bodyPr/>
        <a:lstStyle/>
        <a:p>
          <a:r>
            <a:rPr lang="en-US" sz="2800">
              <a:latin typeface="Times New Roman" panose="02020603050405020304" pitchFamily="18" charset="0"/>
              <a:cs typeface="Times New Roman" panose="02020603050405020304" pitchFamily="18" charset="0"/>
            </a:rPr>
            <a:t>36.3%</a:t>
          </a:r>
        </a:p>
        <a:p>
          <a:r>
            <a:rPr lang="en-US" sz="2000">
              <a:latin typeface="Times New Roman" panose="02020603050405020304" pitchFamily="18" charset="0"/>
              <a:cs typeface="Times New Roman" panose="02020603050405020304" pitchFamily="18" charset="0"/>
            </a:rPr>
            <a:t>App Based Users</a:t>
          </a:r>
        </a:p>
      </dgm:t>
    </dgm:pt>
    <dgm:pt modelId="{D073EE4A-07C8-6F44-B170-56A378BD6EB4}" type="parTrans" cxnId="{6C7195D5-F6D3-BA42-A630-14533CEC2938}">
      <dgm:prSet/>
      <dgm:spPr/>
      <dgm:t>
        <a:bodyPr/>
        <a:lstStyle/>
        <a:p>
          <a:endParaRPr lang="en-US">
            <a:latin typeface="Times New Roman" panose="02020603050405020304" pitchFamily="18" charset="0"/>
            <a:cs typeface="Times New Roman" panose="02020603050405020304" pitchFamily="18" charset="0"/>
          </a:endParaRPr>
        </a:p>
      </dgm:t>
    </dgm:pt>
    <dgm:pt modelId="{5098B374-D388-0747-B6A1-8E4A849CC500}" type="sibTrans" cxnId="{6C7195D5-F6D3-BA42-A630-14533CEC2938}">
      <dgm:prSet/>
      <dgm:spPr/>
      <dgm:t>
        <a:bodyPr/>
        <a:lstStyle/>
        <a:p>
          <a:endParaRPr lang="en-US">
            <a:latin typeface="Times New Roman" panose="02020603050405020304" pitchFamily="18" charset="0"/>
            <a:cs typeface="Times New Roman" panose="02020603050405020304" pitchFamily="18" charset="0"/>
          </a:endParaRPr>
        </a:p>
      </dgm:t>
    </dgm:pt>
    <dgm:pt modelId="{EC47666D-7ED1-2842-B561-17BC1487D42B}" type="pres">
      <dgm:prSet presAssocID="{86069D2F-AA2A-FB45-BB75-B62B29B1DD3D}" presName="Name0" presStyleCnt="0">
        <dgm:presLayoutVars>
          <dgm:chPref val="1"/>
          <dgm:dir/>
          <dgm:animOne val="branch"/>
          <dgm:animLvl val="lvl"/>
          <dgm:resizeHandles/>
        </dgm:presLayoutVars>
      </dgm:prSet>
      <dgm:spPr/>
    </dgm:pt>
    <dgm:pt modelId="{277A58EC-A844-6043-81D2-66E70514A33F}" type="pres">
      <dgm:prSet presAssocID="{148F3A03-ADA5-464B-AAC6-C49A398911DC}" presName="vertOne" presStyleCnt="0"/>
      <dgm:spPr/>
    </dgm:pt>
    <dgm:pt modelId="{89D63DD2-C2EF-1C46-99C0-FF73629FD346}" type="pres">
      <dgm:prSet presAssocID="{148F3A03-ADA5-464B-AAC6-C49A398911DC}" presName="txOne" presStyleLbl="node0" presStyleIdx="0" presStyleCnt="1">
        <dgm:presLayoutVars>
          <dgm:chPref val="3"/>
        </dgm:presLayoutVars>
      </dgm:prSet>
      <dgm:spPr/>
    </dgm:pt>
    <dgm:pt modelId="{3B680155-42AC-7D4D-B412-7343972BF03E}" type="pres">
      <dgm:prSet presAssocID="{148F3A03-ADA5-464B-AAC6-C49A398911DC}" presName="parTransOne" presStyleCnt="0"/>
      <dgm:spPr/>
    </dgm:pt>
    <dgm:pt modelId="{AEAB17B7-59FF-B048-B46A-8819E8750C47}" type="pres">
      <dgm:prSet presAssocID="{148F3A03-ADA5-464B-AAC6-C49A398911DC}" presName="horzOne" presStyleCnt="0"/>
      <dgm:spPr/>
    </dgm:pt>
    <dgm:pt modelId="{00320345-C45C-CD4F-8AAA-A2357F43BB2B}" type="pres">
      <dgm:prSet presAssocID="{C4AACB8B-4410-7C4F-8CF6-63FDAC56ED42}" presName="vertTwo" presStyleCnt="0"/>
      <dgm:spPr/>
    </dgm:pt>
    <dgm:pt modelId="{74FCE8C4-D043-B348-894A-FF8B1CF14AB1}" type="pres">
      <dgm:prSet presAssocID="{C4AACB8B-4410-7C4F-8CF6-63FDAC56ED42}" presName="txTwo" presStyleLbl="node2" presStyleIdx="0" presStyleCnt="1">
        <dgm:presLayoutVars>
          <dgm:chPref val="3"/>
        </dgm:presLayoutVars>
      </dgm:prSet>
      <dgm:spPr/>
    </dgm:pt>
    <dgm:pt modelId="{BDEE34E2-8277-7247-9AA5-1AF87AF8ED09}" type="pres">
      <dgm:prSet presAssocID="{C4AACB8B-4410-7C4F-8CF6-63FDAC56ED42}" presName="horzTwo" presStyleCnt="0"/>
      <dgm:spPr/>
    </dgm:pt>
  </dgm:ptLst>
  <dgm:cxnLst>
    <dgm:cxn modelId="{D9B0A628-4E14-1E4C-803F-BAF86C382714}" type="presOf" srcId="{C4AACB8B-4410-7C4F-8CF6-63FDAC56ED42}" destId="{74FCE8C4-D043-B348-894A-FF8B1CF14AB1}" srcOrd="0" destOrd="0" presId="urn:microsoft.com/office/officeart/2005/8/layout/hierarchy4"/>
    <dgm:cxn modelId="{5D1EA268-1090-414C-91D6-2998F33A4E3B}" type="presOf" srcId="{148F3A03-ADA5-464B-AAC6-C49A398911DC}" destId="{89D63DD2-C2EF-1C46-99C0-FF73629FD346}" srcOrd="0" destOrd="0" presId="urn:microsoft.com/office/officeart/2005/8/layout/hierarchy4"/>
    <dgm:cxn modelId="{FC726F55-3F2B-ED42-8204-323CAC925490}" srcId="{86069D2F-AA2A-FB45-BB75-B62B29B1DD3D}" destId="{148F3A03-ADA5-464B-AAC6-C49A398911DC}" srcOrd="0" destOrd="0" parTransId="{C7BEE113-26E8-CF46-AC1E-4BCADAD05262}" sibTransId="{D10C6443-0660-1941-A2EF-061073A4F36B}"/>
    <dgm:cxn modelId="{3E17DA7F-9A91-4D40-B617-3C5208CD9A66}" type="presOf" srcId="{86069D2F-AA2A-FB45-BB75-B62B29B1DD3D}" destId="{EC47666D-7ED1-2842-B561-17BC1487D42B}" srcOrd="0" destOrd="0" presId="urn:microsoft.com/office/officeart/2005/8/layout/hierarchy4"/>
    <dgm:cxn modelId="{6C7195D5-F6D3-BA42-A630-14533CEC2938}" srcId="{148F3A03-ADA5-464B-AAC6-C49A398911DC}" destId="{C4AACB8B-4410-7C4F-8CF6-63FDAC56ED42}" srcOrd="0" destOrd="0" parTransId="{D073EE4A-07C8-6F44-B170-56A378BD6EB4}" sibTransId="{5098B374-D388-0747-B6A1-8E4A849CC500}"/>
    <dgm:cxn modelId="{A8BC4BC8-60E2-CE4D-B522-5282B4D94673}" type="presParOf" srcId="{EC47666D-7ED1-2842-B561-17BC1487D42B}" destId="{277A58EC-A844-6043-81D2-66E70514A33F}" srcOrd="0" destOrd="0" presId="urn:microsoft.com/office/officeart/2005/8/layout/hierarchy4"/>
    <dgm:cxn modelId="{2CC29495-FFA0-2842-BC47-32BC58B03FB0}" type="presParOf" srcId="{277A58EC-A844-6043-81D2-66E70514A33F}" destId="{89D63DD2-C2EF-1C46-99C0-FF73629FD346}" srcOrd="0" destOrd="0" presId="urn:microsoft.com/office/officeart/2005/8/layout/hierarchy4"/>
    <dgm:cxn modelId="{E65D1300-B145-9641-B77A-9A51B396F704}" type="presParOf" srcId="{277A58EC-A844-6043-81D2-66E70514A33F}" destId="{3B680155-42AC-7D4D-B412-7343972BF03E}" srcOrd="1" destOrd="0" presId="urn:microsoft.com/office/officeart/2005/8/layout/hierarchy4"/>
    <dgm:cxn modelId="{0169B770-589E-064D-BE84-E205AEAF5FA9}" type="presParOf" srcId="{277A58EC-A844-6043-81D2-66E70514A33F}" destId="{AEAB17B7-59FF-B048-B46A-8819E8750C47}" srcOrd="2" destOrd="0" presId="urn:microsoft.com/office/officeart/2005/8/layout/hierarchy4"/>
    <dgm:cxn modelId="{BFF09DE8-1944-8B4D-AD56-A04A7B66D9E6}" type="presParOf" srcId="{AEAB17B7-59FF-B048-B46A-8819E8750C47}" destId="{00320345-C45C-CD4F-8AAA-A2357F43BB2B}" srcOrd="0" destOrd="0" presId="urn:microsoft.com/office/officeart/2005/8/layout/hierarchy4"/>
    <dgm:cxn modelId="{902308FD-8009-D64F-8987-67F9C942A8B4}" type="presParOf" srcId="{00320345-C45C-CD4F-8AAA-A2357F43BB2B}" destId="{74FCE8C4-D043-B348-894A-FF8B1CF14AB1}" srcOrd="0" destOrd="0" presId="urn:microsoft.com/office/officeart/2005/8/layout/hierarchy4"/>
    <dgm:cxn modelId="{9C40F2BF-9983-184F-81DC-7AA978A92E54}" type="presParOf" srcId="{00320345-C45C-CD4F-8AAA-A2357F43BB2B}" destId="{BDEE34E2-8277-7247-9AA5-1AF87AF8ED09}"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7F313A-B0EE-BE4B-932E-0E7C0C43A23B}"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BCE1590D-6B0E-D140-88D2-617D4639B07C}">
      <dgm:prSet phldrT="[Text]" custT="1"/>
      <dgm:spPr>
        <a:solidFill>
          <a:schemeClr val="accent3">
            <a:lumMod val="75000"/>
          </a:schemeClr>
        </a:solidFill>
      </dgm:spPr>
      <dgm:t>
        <a:bodyPr/>
        <a:lstStyle/>
        <a:p>
          <a:r>
            <a:rPr lang="en-US" sz="2800">
              <a:solidFill>
                <a:schemeClr val="tx1"/>
              </a:solidFill>
              <a:latin typeface="Times New Roman"/>
              <a:cs typeface="Times New Roman"/>
            </a:rPr>
            <a:t>32.7% </a:t>
          </a:r>
        </a:p>
        <a:p>
          <a:r>
            <a:rPr lang="en-US" sz="2400">
              <a:solidFill>
                <a:schemeClr val="tx1"/>
              </a:solidFill>
              <a:latin typeface="Times New Roman"/>
              <a:cs typeface="Times New Roman"/>
            </a:rPr>
            <a:t>Classified as Other </a:t>
          </a:r>
          <a:endParaRPr lang="en-US" sz="2400">
            <a:solidFill>
              <a:schemeClr val="tx1"/>
            </a:solidFill>
          </a:endParaRPr>
        </a:p>
      </dgm:t>
    </dgm:pt>
    <dgm:pt modelId="{5E36A3FD-9C0E-1349-94A7-5EE959F3633F}" type="parTrans" cxnId="{0A353748-622E-0846-8715-691BBD2A94ED}">
      <dgm:prSet/>
      <dgm:spPr/>
      <dgm:t>
        <a:bodyPr/>
        <a:lstStyle/>
        <a:p>
          <a:endParaRPr lang="en-US"/>
        </a:p>
      </dgm:t>
    </dgm:pt>
    <dgm:pt modelId="{7D5AB6D9-B82F-D54D-BD19-54B6440CAEF2}" type="sibTrans" cxnId="{0A353748-622E-0846-8715-691BBD2A94ED}">
      <dgm:prSet/>
      <dgm:spPr/>
      <dgm:t>
        <a:bodyPr/>
        <a:lstStyle/>
        <a:p>
          <a:endParaRPr lang="en-US"/>
        </a:p>
      </dgm:t>
    </dgm:pt>
    <dgm:pt modelId="{1CF173F7-3064-DB41-8D2B-FD3BB85FDCF6}">
      <dgm:prSet phldrT="[Text]"/>
      <dgm:spPr>
        <a:solidFill>
          <a:schemeClr val="accent1">
            <a:lumMod val="75000"/>
          </a:schemeClr>
        </a:solidFill>
      </dgm:spPr>
      <dgm:t>
        <a:bodyPr/>
        <a:lstStyle/>
        <a:p>
          <a:r>
            <a:rPr lang="en-US">
              <a:latin typeface="Times New Roman" panose="02020603050405020304" pitchFamily="18" charset="0"/>
              <a:cs typeface="Times New Roman" panose="02020603050405020304" pitchFamily="18" charset="0"/>
            </a:rPr>
            <a:t>User Base</a:t>
          </a:r>
        </a:p>
      </dgm:t>
    </dgm:pt>
    <dgm:pt modelId="{DE26AB87-C443-5145-A2E7-BFD0D56E1EC1}" type="sibTrans" cxnId="{6465C2AF-9826-394D-A465-08BA97C8F221}">
      <dgm:prSet/>
      <dgm:spPr/>
      <dgm:t>
        <a:bodyPr/>
        <a:lstStyle/>
        <a:p>
          <a:endParaRPr lang="en-US"/>
        </a:p>
      </dgm:t>
    </dgm:pt>
    <dgm:pt modelId="{C9E03BBC-7CB6-574C-82BE-EAFFFB3F44E5}" type="parTrans" cxnId="{6465C2AF-9826-394D-A465-08BA97C8F221}">
      <dgm:prSet/>
      <dgm:spPr/>
      <dgm:t>
        <a:bodyPr/>
        <a:lstStyle/>
        <a:p>
          <a:endParaRPr lang="en-US"/>
        </a:p>
      </dgm:t>
    </dgm:pt>
    <dgm:pt modelId="{D4B5BBA1-B653-CB4B-9587-1A56178B3810}">
      <dgm:prSet phldrT="[Text]" custT="1"/>
      <dgm:spPr>
        <a:solidFill>
          <a:schemeClr val="accent3">
            <a:lumMod val="75000"/>
          </a:schemeClr>
        </a:solidFill>
      </dgm:spPr>
      <dgm:t>
        <a:bodyPr/>
        <a:lstStyle/>
        <a:p>
          <a:r>
            <a:rPr lang="en-US" sz="2800">
              <a:solidFill>
                <a:schemeClr val="tx1"/>
              </a:solidFill>
              <a:latin typeface="Times New Roman"/>
              <a:cs typeface="Times New Roman"/>
            </a:rPr>
            <a:t>67.3% </a:t>
          </a:r>
        </a:p>
        <a:p>
          <a:r>
            <a:rPr lang="en-US" sz="2400">
              <a:solidFill>
                <a:schemeClr val="tx1"/>
              </a:solidFill>
              <a:latin typeface="Times New Roman"/>
              <a:cs typeface="Times New Roman"/>
            </a:rPr>
            <a:t>Classified as  Consumer</a:t>
          </a:r>
          <a:endParaRPr lang="en-US" sz="2400">
            <a:solidFill>
              <a:schemeClr val="tx1"/>
            </a:solidFill>
          </a:endParaRPr>
        </a:p>
      </dgm:t>
    </dgm:pt>
    <dgm:pt modelId="{2FC56673-72AF-364B-BCBC-C67681A5BB54}" type="parTrans" cxnId="{D8FE0F4B-8507-B741-B240-ACB4ADAFC49B}">
      <dgm:prSet/>
      <dgm:spPr/>
      <dgm:t>
        <a:bodyPr/>
        <a:lstStyle/>
        <a:p>
          <a:endParaRPr lang="en-US"/>
        </a:p>
      </dgm:t>
    </dgm:pt>
    <dgm:pt modelId="{81131ED5-76EE-A147-B7D5-D1578F2171CB}" type="sibTrans" cxnId="{D8FE0F4B-8507-B741-B240-ACB4ADAFC49B}">
      <dgm:prSet/>
      <dgm:spPr/>
      <dgm:t>
        <a:bodyPr/>
        <a:lstStyle/>
        <a:p>
          <a:endParaRPr lang="en-US"/>
        </a:p>
      </dgm:t>
    </dgm:pt>
    <dgm:pt modelId="{39FBB42D-F168-E24F-BC26-8FAADC11DF47}" type="pres">
      <dgm:prSet presAssocID="{3D7F313A-B0EE-BE4B-932E-0E7C0C43A23B}" presName="Name0" presStyleCnt="0">
        <dgm:presLayoutVars>
          <dgm:chPref val="1"/>
          <dgm:dir/>
          <dgm:animOne val="branch"/>
          <dgm:animLvl val="lvl"/>
          <dgm:resizeHandles/>
        </dgm:presLayoutVars>
      </dgm:prSet>
      <dgm:spPr/>
    </dgm:pt>
    <dgm:pt modelId="{99D10328-A406-8D4E-9329-8BFEACC19380}" type="pres">
      <dgm:prSet presAssocID="{1CF173F7-3064-DB41-8D2B-FD3BB85FDCF6}" presName="vertOne" presStyleCnt="0"/>
      <dgm:spPr/>
    </dgm:pt>
    <dgm:pt modelId="{7B5350E1-46A5-5D4C-BAFE-77660C1F8B2B}" type="pres">
      <dgm:prSet presAssocID="{1CF173F7-3064-DB41-8D2B-FD3BB85FDCF6}" presName="txOne" presStyleLbl="node0" presStyleIdx="0" presStyleCnt="1" custScaleY="44869">
        <dgm:presLayoutVars>
          <dgm:chPref val="3"/>
        </dgm:presLayoutVars>
      </dgm:prSet>
      <dgm:spPr/>
    </dgm:pt>
    <dgm:pt modelId="{EA045FB6-9EE4-A242-85B0-E54AF97873B8}" type="pres">
      <dgm:prSet presAssocID="{1CF173F7-3064-DB41-8D2B-FD3BB85FDCF6}" presName="parTransOne" presStyleCnt="0"/>
      <dgm:spPr/>
    </dgm:pt>
    <dgm:pt modelId="{FA175AFB-D347-A84D-900A-294F44557BC7}" type="pres">
      <dgm:prSet presAssocID="{1CF173F7-3064-DB41-8D2B-FD3BB85FDCF6}" presName="horzOne" presStyleCnt="0"/>
      <dgm:spPr/>
    </dgm:pt>
    <dgm:pt modelId="{07377B4C-35BD-CE4E-9830-5458E1D69EB8}" type="pres">
      <dgm:prSet presAssocID="{BCE1590D-6B0E-D140-88D2-617D4639B07C}" presName="vertTwo" presStyleCnt="0"/>
      <dgm:spPr/>
    </dgm:pt>
    <dgm:pt modelId="{E609D742-F15B-6048-9108-B6C279AD342B}" type="pres">
      <dgm:prSet presAssocID="{BCE1590D-6B0E-D140-88D2-617D4639B07C}" presName="txTwo" presStyleLbl="node2" presStyleIdx="0" presStyleCnt="2">
        <dgm:presLayoutVars>
          <dgm:chPref val="3"/>
        </dgm:presLayoutVars>
      </dgm:prSet>
      <dgm:spPr/>
    </dgm:pt>
    <dgm:pt modelId="{633F895E-7557-604E-A278-549F82879E13}" type="pres">
      <dgm:prSet presAssocID="{BCE1590D-6B0E-D140-88D2-617D4639B07C}" presName="horzTwo" presStyleCnt="0"/>
      <dgm:spPr/>
    </dgm:pt>
    <dgm:pt modelId="{398898A2-3BA2-F94C-9942-35C800D2A502}" type="pres">
      <dgm:prSet presAssocID="{7D5AB6D9-B82F-D54D-BD19-54B6440CAEF2}" presName="sibSpaceTwo" presStyleCnt="0"/>
      <dgm:spPr/>
    </dgm:pt>
    <dgm:pt modelId="{D79A6020-64C6-DE45-AC08-20A159BD8F3E}" type="pres">
      <dgm:prSet presAssocID="{D4B5BBA1-B653-CB4B-9587-1A56178B3810}" presName="vertTwo" presStyleCnt="0"/>
      <dgm:spPr/>
    </dgm:pt>
    <dgm:pt modelId="{8AFD615A-A36F-AC40-9199-A1A4BF824F61}" type="pres">
      <dgm:prSet presAssocID="{D4B5BBA1-B653-CB4B-9587-1A56178B3810}" presName="txTwo" presStyleLbl="node2" presStyleIdx="1" presStyleCnt="2">
        <dgm:presLayoutVars>
          <dgm:chPref val="3"/>
        </dgm:presLayoutVars>
      </dgm:prSet>
      <dgm:spPr/>
    </dgm:pt>
    <dgm:pt modelId="{8FD37B91-51DB-9442-B4EC-E353007C7A11}" type="pres">
      <dgm:prSet presAssocID="{D4B5BBA1-B653-CB4B-9587-1A56178B3810}" presName="horzTwo" presStyleCnt="0"/>
      <dgm:spPr/>
    </dgm:pt>
  </dgm:ptLst>
  <dgm:cxnLst>
    <dgm:cxn modelId="{0A353748-622E-0846-8715-691BBD2A94ED}" srcId="{1CF173F7-3064-DB41-8D2B-FD3BB85FDCF6}" destId="{BCE1590D-6B0E-D140-88D2-617D4639B07C}" srcOrd="0" destOrd="0" parTransId="{5E36A3FD-9C0E-1349-94A7-5EE959F3633F}" sibTransId="{7D5AB6D9-B82F-D54D-BD19-54B6440CAEF2}"/>
    <dgm:cxn modelId="{D8FE0F4B-8507-B741-B240-ACB4ADAFC49B}" srcId="{1CF173F7-3064-DB41-8D2B-FD3BB85FDCF6}" destId="{D4B5BBA1-B653-CB4B-9587-1A56178B3810}" srcOrd="1" destOrd="0" parTransId="{2FC56673-72AF-364B-BCBC-C67681A5BB54}" sibTransId="{81131ED5-76EE-A147-B7D5-D1578F2171CB}"/>
    <dgm:cxn modelId="{6465C2AF-9826-394D-A465-08BA97C8F221}" srcId="{3D7F313A-B0EE-BE4B-932E-0E7C0C43A23B}" destId="{1CF173F7-3064-DB41-8D2B-FD3BB85FDCF6}" srcOrd="0" destOrd="0" parTransId="{C9E03BBC-7CB6-574C-82BE-EAFFFB3F44E5}" sibTransId="{DE26AB87-C443-5145-A2E7-BFD0D56E1EC1}"/>
    <dgm:cxn modelId="{2D7C2DB1-20FB-CA46-8988-E6F05AA1E1CD}" type="presOf" srcId="{D4B5BBA1-B653-CB4B-9587-1A56178B3810}" destId="{8AFD615A-A36F-AC40-9199-A1A4BF824F61}" srcOrd="0" destOrd="0" presId="urn:microsoft.com/office/officeart/2005/8/layout/hierarchy4"/>
    <dgm:cxn modelId="{A77D1ADE-E86B-3743-8EB4-D4AD62439A8D}" type="presOf" srcId="{1CF173F7-3064-DB41-8D2B-FD3BB85FDCF6}" destId="{7B5350E1-46A5-5D4C-BAFE-77660C1F8B2B}" srcOrd="0" destOrd="0" presId="urn:microsoft.com/office/officeart/2005/8/layout/hierarchy4"/>
    <dgm:cxn modelId="{AF47A7E4-DBBB-C649-8EF2-611CCF245D57}" type="presOf" srcId="{BCE1590D-6B0E-D140-88D2-617D4639B07C}" destId="{E609D742-F15B-6048-9108-B6C279AD342B}" srcOrd="0" destOrd="0" presId="urn:microsoft.com/office/officeart/2005/8/layout/hierarchy4"/>
    <dgm:cxn modelId="{C79262F7-ECE8-7342-A610-963EBC6801BA}" type="presOf" srcId="{3D7F313A-B0EE-BE4B-932E-0E7C0C43A23B}" destId="{39FBB42D-F168-E24F-BC26-8FAADC11DF47}" srcOrd="0" destOrd="0" presId="urn:microsoft.com/office/officeart/2005/8/layout/hierarchy4"/>
    <dgm:cxn modelId="{1E9274ED-387B-4245-848C-7FC9DC1F53C8}" type="presParOf" srcId="{39FBB42D-F168-E24F-BC26-8FAADC11DF47}" destId="{99D10328-A406-8D4E-9329-8BFEACC19380}" srcOrd="0" destOrd="0" presId="urn:microsoft.com/office/officeart/2005/8/layout/hierarchy4"/>
    <dgm:cxn modelId="{B9446084-C609-134B-AF97-7FD9FA725E06}" type="presParOf" srcId="{99D10328-A406-8D4E-9329-8BFEACC19380}" destId="{7B5350E1-46A5-5D4C-BAFE-77660C1F8B2B}" srcOrd="0" destOrd="0" presId="urn:microsoft.com/office/officeart/2005/8/layout/hierarchy4"/>
    <dgm:cxn modelId="{A7DDF580-D80D-3449-84E5-F325979BCF51}" type="presParOf" srcId="{99D10328-A406-8D4E-9329-8BFEACC19380}" destId="{EA045FB6-9EE4-A242-85B0-E54AF97873B8}" srcOrd="1" destOrd="0" presId="urn:microsoft.com/office/officeart/2005/8/layout/hierarchy4"/>
    <dgm:cxn modelId="{F19A21BA-8B46-7D4A-ABF3-08286334E0B4}" type="presParOf" srcId="{99D10328-A406-8D4E-9329-8BFEACC19380}" destId="{FA175AFB-D347-A84D-900A-294F44557BC7}" srcOrd="2" destOrd="0" presId="urn:microsoft.com/office/officeart/2005/8/layout/hierarchy4"/>
    <dgm:cxn modelId="{E1D8C01B-9DF9-8B4A-853D-22BB06070A92}" type="presParOf" srcId="{FA175AFB-D347-A84D-900A-294F44557BC7}" destId="{07377B4C-35BD-CE4E-9830-5458E1D69EB8}" srcOrd="0" destOrd="0" presId="urn:microsoft.com/office/officeart/2005/8/layout/hierarchy4"/>
    <dgm:cxn modelId="{E3D339B8-4A6F-7A45-9ADB-3500A5300375}" type="presParOf" srcId="{07377B4C-35BD-CE4E-9830-5458E1D69EB8}" destId="{E609D742-F15B-6048-9108-B6C279AD342B}" srcOrd="0" destOrd="0" presId="urn:microsoft.com/office/officeart/2005/8/layout/hierarchy4"/>
    <dgm:cxn modelId="{D277BD5D-3501-8F42-842B-EDE05E44E226}" type="presParOf" srcId="{07377B4C-35BD-CE4E-9830-5458E1D69EB8}" destId="{633F895E-7557-604E-A278-549F82879E13}" srcOrd="1" destOrd="0" presId="urn:microsoft.com/office/officeart/2005/8/layout/hierarchy4"/>
    <dgm:cxn modelId="{9B19AA02-0654-C348-A0E0-1E47DAF12ABF}" type="presParOf" srcId="{FA175AFB-D347-A84D-900A-294F44557BC7}" destId="{398898A2-3BA2-F94C-9942-35C800D2A502}" srcOrd="1" destOrd="0" presId="urn:microsoft.com/office/officeart/2005/8/layout/hierarchy4"/>
    <dgm:cxn modelId="{0B2FBA6E-ED29-FA43-941F-8E3CF9D65111}" type="presParOf" srcId="{FA175AFB-D347-A84D-900A-294F44557BC7}" destId="{D79A6020-64C6-DE45-AC08-20A159BD8F3E}" srcOrd="2" destOrd="0" presId="urn:microsoft.com/office/officeart/2005/8/layout/hierarchy4"/>
    <dgm:cxn modelId="{AD1449AB-4FCA-A044-B3C8-BE73694AD6A0}" type="presParOf" srcId="{D79A6020-64C6-DE45-AC08-20A159BD8F3E}" destId="{8AFD615A-A36F-AC40-9199-A1A4BF824F61}" srcOrd="0" destOrd="0" presId="urn:microsoft.com/office/officeart/2005/8/layout/hierarchy4"/>
    <dgm:cxn modelId="{B49E94FD-B39E-D946-BFA7-A645935795A4}" type="presParOf" srcId="{D79A6020-64C6-DE45-AC08-20A159BD8F3E}" destId="{8FD37B91-51DB-9442-B4EC-E353007C7A11}" srcOrd="1" destOrd="0" presId="urn:microsoft.com/office/officeart/2005/8/layout/hierarchy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276B72-19C9-CD49-AB97-CE62BC695C9D}" type="doc">
      <dgm:prSet loTypeId="urn:microsoft.com/office/officeart/2008/layout/AlternatingPictureBlocks" loCatId="" qsTypeId="urn:microsoft.com/office/officeart/2005/8/quickstyle/simple1" qsCatId="simple" csTypeId="urn:microsoft.com/office/officeart/2005/8/colors/accent3_2" csCatId="accent3" phldr="1"/>
      <dgm:spPr/>
    </dgm:pt>
    <dgm:pt modelId="{AE2A81E9-D2AD-C946-B843-A54B46A53286}">
      <dgm:prSet phldrT="[Text]"/>
      <dgm:spPr>
        <a:solidFill>
          <a:schemeClr val="accent3">
            <a:lumMod val="75000"/>
          </a:schemeClr>
        </a:solidFill>
      </dgm:spPr>
      <dgm:t>
        <a:bodyPr/>
        <a:lstStyle/>
        <a:p>
          <a:r>
            <a:rPr lang="en-US">
              <a:latin typeface="Times New Roman" panose="02020603050405020304" pitchFamily="18" charset="0"/>
              <a:cs typeface="Times New Roman" panose="02020603050405020304" pitchFamily="18" charset="0"/>
            </a:rPr>
            <a:t>Rosetta Stone: Learn Languages</a:t>
          </a:r>
        </a:p>
        <a:p>
          <a:r>
            <a:rPr lang="en-US">
              <a:latin typeface="Times New Roman" panose="02020603050405020304" pitchFamily="18" charset="0"/>
              <a:cs typeface="Times New Roman" panose="02020603050405020304" pitchFamily="18" charset="0"/>
            </a:rPr>
            <a:t>Rating: 4.8</a:t>
          </a:r>
        </a:p>
      </dgm:t>
    </dgm:pt>
    <dgm:pt modelId="{C786FD6D-79CD-E943-9BC6-281ED6B8BA3D}" type="parTrans" cxnId="{6E04B041-2A21-0A41-9734-DD2F07BDF6BF}">
      <dgm:prSet/>
      <dgm:spPr/>
      <dgm:t>
        <a:bodyPr/>
        <a:lstStyle/>
        <a:p>
          <a:endParaRPr lang="en-US">
            <a:latin typeface="Times New Roman" panose="02020603050405020304" pitchFamily="18" charset="0"/>
            <a:cs typeface="Times New Roman" panose="02020603050405020304" pitchFamily="18" charset="0"/>
          </a:endParaRPr>
        </a:p>
      </dgm:t>
    </dgm:pt>
    <dgm:pt modelId="{23FBF4B4-0C9E-B748-B779-0402FA7EB2EE}" type="sibTrans" cxnId="{6E04B041-2A21-0A41-9734-DD2F07BDF6BF}">
      <dgm:prSet/>
      <dgm:spPr/>
      <dgm:t>
        <a:bodyPr/>
        <a:lstStyle/>
        <a:p>
          <a:endParaRPr lang="en-US">
            <a:latin typeface="Times New Roman" panose="02020603050405020304" pitchFamily="18" charset="0"/>
            <a:cs typeface="Times New Roman" panose="02020603050405020304" pitchFamily="18" charset="0"/>
          </a:endParaRPr>
        </a:p>
      </dgm:t>
    </dgm:pt>
    <dgm:pt modelId="{5A3C7848-E65D-6749-A75F-B0E3F3A4BBEB}">
      <dgm:prSet phldrT="[Text]"/>
      <dgm:spPr>
        <a:solidFill>
          <a:schemeClr val="accent3">
            <a:lumMod val="75000"/>
          </a:schemeClr>
        </a:solidFill>
      </dgm:spPr>
      <dgm:t>
        <a:bodyPr/>
        <a:lstStyle/>
        <a:p>
          <a:r>
            <a:rPr lang="en-US">
              <a:latin typeface="Times New Roman" panose="02020603050405020304" pitchFamily="18" charset="0"/>
              <a:cs typeface="Times New Roman" panose="02020603050405020304" pitchFamily="18" charset="0"/>
            </a:rPr>
            <a:t>Rosetta Stone: Advanced Languages</a:t>
          </a:r>
        </a:p>
        <a:p>
          <a:r>
            <a:rPr lang="en-US">
              <a:latin typeface="Times New Roman" panose="02020603050405020304" pitchFamily="18" charset="0"/>
              <a:cs typeface="Times New Roman" panose="02020603050405020304" pitchFamily="18" charset="0"/>
            </a:rPr>
            <a:t>Rating: 3</a:t>
          </a:r>
        </a:p>
      </dgm:t>
    </dgm:pt>
    <dgm:pt modelId="{81777341-E83E-E14F-917B-CA987AA64124}" type="parTrans" cxnId="{40F27F33-41CF-8D47-8D97-879418D6517B}">
      <dgm:prSet/>
      <dgm:spPr/>
      <dgm:t>
        <a:bodyPr/>
        <a:lstStyle/>
        <a:p>
          <a:endParaRPr lang="en-US">
            <a:latin typeface="Times New Roman" panose="02020603050405020304" pitchFamily="18" charset="0"/>
            <a:cs typeface="Times New Roman" panose="02020603050405020304" pitchFamily="18" charset="0"/>
          </a:endParaRPr>
        </a:p>
      </dgm:t>
    </dgm:pt>
    <dgm:pt modelId="{087DD3B2-DFB0-2C46-8BFD-F1804848AA08}" type="sibTrans" cxnId="{40F27F33-41CF-8D47-8D97-879418D6517B}">
      <dgm:prSet/>
      <dgm:spPr/>
      <dgm:t>
        <a:bodyPr/>
        <a:lstStyle/>
        <a:p>
          <a:endParaRPr lang="en-US">
            <a:latin typeface="Times New Roman" panose="02020603050405020304" pitchFamily="18" charset="0"/>
            <a:cs typeface="Times New Roman" panose="02020603050405020304" pitchFamily="18" charset="0"/>
          </a:endParaRPr>
        </a:p>
      </dgm:t>
    </dgm:pt>
    <dgm:pt modelId="{597A4F83-0179-B04D-8F7A-390B98B13F81}">
      <dgm:prSet phldrT="[Text]"/>
      <dgm:spPr>
        <a:solidFill>
          <a:schemeClr val="accent3">
            <a:lumMod val="75000"/>
          </a:schemeClr>
        </a:solidFill>
      </dgm:spPr>
      <dgm:t>
        <a:bodyPr/>
        <a:lstStyle/>
        <a:p>
          <a:r>
            <a:rPr lang="en-US">
              <a:latin typeface="Times New Roman" panose="02020603050405020304" pitchFamily="18" charset="0"/>
              <a:cs typeface="Times New Roman" panose="02020603050405020304" pitchFamily="18" charset="0"/>
            </a:rPr>
            <a:t>Rosetta Stone: Fluency Builder</a:t>
          </a:r>
        </a:p>
        <a:p>
          <a:r>
            <a:rPr lang="en-US">
              <a:latin typeface="Times New Roman" panose="02020603050405020304" pitchFamily="18" charset="0"/>
              <a:cs typeface="Times New Roman" panose="02020603050405020304" pitchFamily="18" charset="0"/>
            </a:rPr>
            <a:t>Rating: 3.8</a:t>
          </a:r>
        </a:p>
      </dgm:t>
    </dgm:pt>
    <dgm:pt modelId="{7601F0E4-7856-A743-80B7-01DE8E052A6B}" type="parTrans" cxnId="{7821020E-4C19-E441-B66E-824FE8455D79}">
      <dgm:prSet/>
      <dgm:spPr/>
      <dgm:t>
        <a:bodyPr/>
        <a:lstStyle/>
        <a:p>
          <a:endParaRPr lang="en-US">
            <a:latin typeface="Times New Roman" panose="02020603050405020304" pitchFamily="18" charset="0"/>
            <a:cs typeface="Times New Roman" panose="02020603050405020304" pitchFamily="18" charset="0"/>
          </a:endParaRPr>
        </a:p>
      </dgm:t>
    </dgm:pt>
    <dgm:pt modelId="{F2CF0F0F-AEA9-6D4F-B9C9-E29F4C95C004}" type="sibTrans" cxnId="{7821020E-4C19-E441-B66E-824FE8455D79}">
      <dgm:prSet/>
      <dgm:spPr/>
      <dgm:t>
        <a:bodyPr/>
        <a:lstStyle/>
        <a:p>
          <a:endParaRPr lang="en-US">
            <a:latin typeface="Times New Roman" panose="02020603050405020304" pitchFamily="18" charset="0"/>
            <a:cs typeface="Times New Roman" panose="02020603050405020304" pitchFamily="18" charset="0"/>
          </a:endParaRPr>
        </a:p>
      </dgm:t>
    </dgm:pt>
    <dgm:pt modelId="{B3B7449B-F424-834A-A825-C2FC7384CC23}">
      <dgm:prSet/>
      <dgm:spPr>
        <a:solidFill>
          <a:schemeClr val="accent3">
            <a:lumMod val="75000"/>
          </a:schemeClr>
        </a:solidFill>
      </dgm:spPr>
      <dgm:t>
        <a:bodyPr/>
        <a:lstStyle/>
        <a:p>
          <a:r>
            <a:rPr lang="en-US">
              <a:latin typeface="Times New Roman" panose="02020603050405020304" pitchFamily="18" charset="0"/>
              <a:cs typeface="Times New Roman" panose="02020603050405020304" pitchFamily="18" charset="0"/>
            </a:rPr>
            <a:t>Rosetta Stone:  Advantage Companion</a:t>
          </a:r>
        </a:p>
        <a:p>
          <a:r>
            <a:rPr lang="en-US">
              <a:latin typeface="Times New Roman" panose="02020603050405020304" pitchFamily="18" charset="0"/>
              <a:cs typeface="Times New Roman" panose="02020603050405020304" pitchFamily="18" charset="0"/>
            </a:rPr>
            <a:t>Rating: 1.5</a:t>
          </a:r>
        </a:p>
      </dgm:t>
    </dgm:pt>
    <dgm:pt modelId="{53BE4FF6-FE56-D84C-B6BD-3C1C71E117EA}" type="parTrans" cxnId="{DD664587-CAD8-D948-BE30-D98E6253A1BB}">
      <dgm:prSet/>
      <dgm:spPr/>
      <dgm:t>
        <a:bodyPr/>
        <a:lstStyle/>
        <a:p>
          <a:endParaRPr lang="en-US">
            <a:latin typeface="Times New Roman" panose="02020603050405020304" pitchFamily="18" charset="0"/>
            <a:cs typeface="Times New Roman" panose="02020603050405020304" pitchFamily="18" charset="0"/>
          </a:endParaRPr>
        </a:p>
      </dgm:t>
    </dgm:pt>
    <dgm:pt modelId="{53D21893-870D-BD42-A8E2-062C027BBC55}" type="sibTrans" cxnId="{DD664587-CAD8-D948-BE30-D98E6253A1BB}">
      <dgm:prSet/>
      <dgm:spPr/>
      <dgm:t>
        <a:bodyPr/>
        <a:lstStyle/>
        <a:p>
          <a:endParaRPr lang="en-US">
            <a:latin typeface="Times New Roman" panose="02020603050405020304" pitchFamily="18" charset="0"/>
            <a:cs typeface="Times New Roman" panose="02020603050405020304" pitchFamily="18" charset="0"/>
          </a:endParaRPr>
        </a:p>
      </dgm:t>
    </dgm:pt>
    <dgm:pt modelId="{A48AED7F-0168-5D41-A97B-DF8C68D093A5}" type="pres">
      <dgm:prSet presAssocID="{CB276B72-19C9-CD49-AB97-CE62BC695C9D}" presName="linearFlow" presStyleCnt="0">
        <dgm:presLayoutVars>
          <dgm:dir/>
          <dgm:resizeHandles val="exact"/>
        </dgm:presLayoutVars>
      </dgm:prSet>
      <dgm:spPr/>
    </dgm:pt>
    <dgm:pt modelId="{0B74A1F6-3D65-2B4F-A02F-FCD7E10AA8A7}" type="pres">
      <dgm:prSet presAssocID="{AE2A81E9-D2AD-C946-B843-A54B46A53286}" presName="comp" presStyleCnt="0"/>
      <dgm:spPr/>
    </dgm:pt>
    <dgm:pt modelId="{D9A90A9C-0074-5347-83EC-C6F61A549009}" type="pres">
      <dgm:prSet presAssocID="{AE2A81E9-D2AD-C946-B843-A54B46A53286}" presName="rect2" presStyleLbl="node1" presStyleIdx="0" presStyleCnt="4">
        <dgm:presLayoutVars>
          <dgm:bulletEnabled val="1"/>
        </dgm:presLayoutVars>
      </dgm:prSet>
      <dgm:spPr/>
    </dgm:pt>
    <dgm:pt modelId="{8661B7D1-9E5A-C645-82A0-7DA576797DCB}" type="pres">
      <dgm:prSet presAssocID="{AE2A81E9-D2AD-C946-B843-A54B46A53286}"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A59BE774-0B29-AA44-A802-803319374AC2}" type="pres">
      <dgm:prSet presAssocID="{23FBF4B4-0C9E-B748-B779-0402FA7EB2EE}" presName="sibTrans" presStyleCnt="0"/>
      <dgm:spPr/>
    </dgm:pt>
    <dgm:pt modelId="{F9961563-D696-0A42-8CCD-AB25C91BAC23}" type="pres">
      <dgm:prSet presAssocID="{5A3C7848-E65D-6749-A75F-B0E3F3A4BBEB}" presName="comp" presStyleCnt="0"/>
      <dgm:spPr/>
    </dgm:pt>
    <dgm:pt modelId="{8E5885DD-2128-BF42-80CF-9F24348A462D}" type="pres">
      <dgm:prSet presAssocID="{5A3C7848-E65D-6749-A75F-B0E3F3A4BBEB}" presName="rect2" presStyleLbl="node1" presStyleIdx="1" presStyleCnt="4">
        <dgm:presLayoutVars>
          <dgm:bulletEnabled val="1"/>
        </dgm:presLayoutVars>
      </dgm:prSet>
      <dgm:spPr/>
    </dgm:pt>
    <dgm:pt modelId="{77E6A735-3DD4-6242-9165-024A3C21FF59}" type="pres">
      <dgm:prSet presAssocID="{5A3C7848-E65D-6749-A75F-B0E3F3A4BBEB}"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5778011D-04F9-4C49-8440-AED65ECC3D41}" type="pres">
      <dgm:prSet presAssocID="{087DD3B2-DFB0-2C46-8BFD-F1804848AA08}" presName="sibTrans" presStyleCnt="0"/>
      <dgm:spPr/>
    </dgm:pt>
    <dgm:pt modelId="{03842FD1-2F10-A845-983D-E3471DD4B210}" type="pres">
      <dgm:prSet presAssocID="{597A4F83-0179-B04D-8F7A-390B98B13F81}" presName="comp" presStyleCnt="0"/>
      <dgm:spPr/>
    </dgm:pt>
    <dgm:pt modelId="{01A249C0-C87F-6B4C-BCBA-5A0E04573299}" type="pres">
      <dgm:prSet presAssocID="{597A4F83-0179-B04D-8F7A-390B98B13F81}" presName="rect2" presStyleLbl="node1" presStyleIdx="2" presStyleCnt="4">
        <dgm:presLayoutVars>
          <dgm:bulletEnabled val="1"/>
        </dgm:presLayoutVars>
      </dgm:prSet>
      <dgm:spPr/>
    </dgm:pt>
    <dgm:pt modelId="{9CED4B70-B9BD-434A-B68C-3A1639F14079}" type="pres">
      <dgm:prSet presAssocID="{597A4F83-0179-B04D-8F7A-390B98B13F8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47782EF5-1F59-EB4C-8F2F-42E99576C8FF}" type="pres">
      <dgm:prSet presAssocID="{F2CF0F0F-AEA9-6D4F-B9C9-E29F4C95C004}" presName="sibTrans" presStyleCnt="0"/>
      <dgm:spPr/>
    </dgm:pt>
    <dgm:pt modelId="{00230943-7C6E-BD47-A5D8-04FE17FE3019}" type="pres">
      <dgm:prSet presAssocID="{B3B7449B-F424-834A-A825-C2FC7384CC23}" presName="comp" presStyleCnt="0"/>
      <dgm:spPr/>
    </dgm:pt>
    <dgm:pt modelId="{FFDEA221-C512-514B-918D-B34E8D3A60C1}" type="pres">
      <dgm:prSet presAssocID="{B3B7449B-F424-834A-A825-C2FC7384CC23}" presName="rect2" presStyleLbl="node1" presStyleIdx="3" presStyleCnt="4">
        <dgm:presLayoutVars>
          <dgm:bulletEnabled val="1"/>
        </dgm:presLayoutVars>
      </dgm:prSet>
      <dgm:spPr/>
    </dgm:pt>
    <dgm:pt modelId="{5A5467B6-A358-5B4C-A21F-C28A8D956AE1}" type="pres">
      <dgm:prSet presAssocID="{B3B7449B-F424-834A-A825-C2FC7384CC23}"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dgm:spPr>
    </dgm:pt>
  </dgm:ptLst>
  <dgm:cxnLst>
    <dgm:cxn modelId="{7821020E-4C19-E441-B66E-824FE8455D79}" srcId="{CB276B72-19C9-CD49-AB97-CE62BC695C9D}" destId="{597A4F83-0179-B04D-8F7A-390B98B13F81}" srcOrd="2" destOrd="0" parTransId="{7601F0E4-7856-A743-80B7-01DE8E052A6B}" sibTransId="{F2CF0F0F-AEA9-6D4F-B9C9-E29F4C95C004}"/>
    <dgm:cxn modelId="{1A4DEB22-45B3-C948-BED3-4038798329AE}" type="presOf" srcId="{B3B7449B-F424-834A-A825-C2FC7384CC23}" destId="{FFDEA221-C512-514B-918D-B34E8D3A60C1}" srcOrd="0" destOrd="0" presId="urn:microsoft.com/office/officeart/2008/layout/AlternatingPictureBlocks"/>
    <dgm:cxn modelId="{40F27F33-41CF-8D47-8D97-879418D6517B}" srcId="{CB276B72-19C9-CD49-AB97-CE62BC695C9D}" destId="{5A3C7848-E65D-6749-A75F-B0E3F3A4BBEB}" srcOrd="1" destOrd="0" parTransId="{81777341-E83E-E14F-917B-CA987AA64124}" sibTransId="{087DD3B2-DFB0-2C46-8BFD-F1804848AA08}"/>
    <dgm:cxn modelId="{6E04B041-2A21-0A41-9734-DD2F07BDF6BF}" srcId="{CB276B72-19C9-CD49-AB97-CE62BC695C9D}" destId="{AE2A81E9-D2AD-C946-B843-A54B46A53286}" srcOrd="0" destOrd="0" parTransId="{C786FD6D-79CD-E943-9BC6-281ED6B8BA3D}" sibTransId="{23FBF4B4-0C9E-B748-B779-0402FA7EB2EE}"/>
    <dgm:cxn modelId="{62B7EC64-EB36-C740-BCC0-15F578869790}" type="presOf" srcId="{AE2A81E9-D2AD-C946-B843-A54B46A53286}" destId="{D9A90A9C-0074-5347-83EC-C6F61A549009}" srcOrd="0" destOrd="0" presId="urn:microsoft.com/office/officeart/2008/layout/AlternatingPictureBlocks"/>
    <dgm:cxn modelId="{DC77C953-1EF7-D542-B85C-937425FA3FD8}" type="presOf" srcId="{597A4F83-0179-B04D-8F7A-390B98B13F81}" destId="{01A249C0-C87F-6B4C-BCBA-5A0E04573299}" srcOrd="0" destOrd="0" presId="urn:microsoft.com/office/officeart/2008/layout/AlternatingPictureBlocks"/>
    <dgm:cxn modelId="{DD664587-CAD8-D948-BE30-D98E6253A1BB}" srcId="{CB276B72-19C9-CD49-AB97-CE62BC695C9D}" destId="{B3B7449B-F424-834A-A825-C2FC7384CC23}" srcOrd="3" destOrd="0" parTransId="{53BE4FF6-FE56-D84C-B6BD-3C1C71E117EA}" sibTransId="{53D21893-870D-BD42-A8E2-062C027BBC55}"/>
    <dgm:cxn modelId="{F2FD75C4-648C-F941-B132-02AECF339BA4}" type="presOf" srcId="{CB276B72-19C9-CD49-AB97-CE62BC695C9D}" destId="{A48AED7F-0168-5D41-A97B-DF8C68D093A5}" srcOrd="0" destOrd="0" presId="urn:microsoft.com/office/officeart/2008/layout/AlternatingPictureBlocks"/>
    <dgm:cxn modelId="{51C96DE9-DB9D-B44A-BE15-D6D277AAB252}" type="presOf" srcId="{5A3C7848-E65D-6749-A75F-B0E3F3A4BBEB}" destId="{8E5885DD-2128-BF42-80CF-9F24348A462D}" srcOrd="0" destOrd="0" presId="urn:microsoft.com/office/officeart/2008/layout/AlternatingPictureBlocks"/>
    <dgm:cxn modelId="{FB340B2C-B207-C346-B55E-68AE804E9FA0}" type="presParOf" srcId="{A48AED7F-0168-5D41-A97B-DF8C68D093A5}" destId="{0B74A1F6-3D65-2B4F-A02F-FCD7E10AA8A7}" srcOrd="0" destOrd="0" presId="urn:microsoft.com/office/officeart/2008/layout/AlternatingPictureBlocks"/>
    <dgm:cxn modelId="{2ED36129-9B7B-6342-8E0A-DABBA91178F0}" type="presParOf" srcId="{0B74A1F6-3D65-2B4F-A02F-FCD7E10AA8A7}" destId="{D9A90A9C-0074-5347-83EC-C6F61A549009}" srcOrd="0" destOrd="0" presId="urn:microsoft.com/office/officeart/2008/layout/AlternatingPictureBlocks"/>
    <dgm:cxn modelId="{C543B868-E5FE-454C-857D-DFBDEA8B759B}" type="presParOf" srcId="{0B74A1F6-3D65-2B4F-A02F-FCD7E10AA8A7}" destId="{8661B7D1-9E5A-C645-82A0-7DA576797DCB}" srcOrd="1" destOrd="0" presId="urn:microsoft.com/office/officeart/2008/layout/AlternatingPictureBlocks"/>
    <dgm:cxn modelId="{10AA1C8B-5330-164C-A702-17DFBA05F476}" type="presParOf" srcId="{A48AED7F-0168-5D41-A97B-DF8C68D093A5}" destId="{A59BE774-0B29-AA44-A802-803319374AC2}" srcOrd="1" destOrd="0" presId="urn:microsoft.com/office/officeart/2008/layout/AlternatingPictureBlocks"/>
    <dgm:cxn modelId="{238083F4-7C65-9C42-9162-8E1415D562F1}" type="presParOf" srcId="{A48AED7F-0168-5D41-A97B-DF8C68D093A5}" destId="{F9961563-D696-0A42-8CCD-AB25C91BAC23}" srcOrd="2" destOrd="0" presId="urn:microsoft.com/office/officeart/2008/layout/AlternatingPictureBlocks"/>
    <dgm:cxn modelId="{84572B44-A036-5843-AF3C-00D5579E1269}" type="presParOf" srcId="{F9961563-D696-0A42-8CCD-AB25C91BAC23}" destId="{8E5885DD-2128-BF42-80CF-9F24348A462D}" srcOrd="0" destOrd="0" presId="urn:microsoft.com/office/officeart/2008/layout/AlternatingPictureBlocks"/>
    <dgm:cxn modelId="{BD610160-8D30-AA4E-BD03-318D9C00A78D}" type="presParOf" srcId="{F9961563-D696-0A42-8CCD-AB25C91BAC23}" destId="{77E6A735-3DD4-6242-9165-024A3C21FF59}" srcOrd="1" destOrd="0" presId="urn:microsoft.com/office/officeart/2008/layout/AlternatingPictureBlocks"/>
    <dgm:cxn modelId="{63238597-544D-5041-8CF4-DBC7903B9F8C}" type="presParOf" srcId="{A48AED7F-0168-5D41-A97B-DF8C68D093A5}" destId="{5778011D-04F9-4C49-8440-AED65ECC3D41}" srcOrd="3" destOrd="0" presId="urn:microsoft.com/office/officeart/2008/layout/AlternatingPictureBlocks"/>
    <dgm:cxn modelId="{EF2E3E4A-EAB7-0046-90A5-12E169A12236}" type="presParOf" srcId="{A48AED7F-0168-5D41-A97B-DF8C68D093A5}" destId="{03842FD1-2F10-A845-983D-E3471DD4B210}" srcOrd="4" destOrd="0" presId="urn:microsoft.com/office/officeart/2008/layout/AlternatingPictureBlocks"/>
    <dgm:cxn modelId="{20C2718D-ECCB-BC4F-A73B-00D75F5C2176}" type="presParOf" srcId="{03842FD1-2F10-A845-983D-E3471DD4B210}" destId="{01A249C0-C87F-6B4C-BCBA-5A0E04573299}" srcOrd="0" destOrd="0" presId="urn:microsoft.com/office/officeart/2008/layout/AlternatingPictureBlocks"/>
    <dgm:cxn modelId="{C2A812EF-DFC8-A94E-946B-FBAD4163356B}" type="presParOf" srcId="{03842FD1-2F10-A845-983D-E3471DD4B210}" destId="{9CED4B70-B9BD-434A-B68C-3A1639F14079}" srcOrd="1" destOrd="0" presId="urn:microsoft.com/office/officeart/2008/layout/AlternatingPictureBlocks"/>
    <dgm:cxn modelId="{6EA6CCBD-F872-BD47-A5C7-006565DFAF35}" type="presParOf" srcId="{A48AED7F-0168-5D41-A97B-DF8C68D093A5}" destId="{47782EF5-1F59-EB4C-8F2F-42E99576C8FF}" srcOrd="5" destOrd="0" presId="urn:microsoft.com/office/officeart/2008/layout/AlternatingPictureBlocks"/>
    <dgm:cxn modelId="{39FA01E7-33CC-C84C-884D-8CFC91DE0AE5}" type="presParOf" srcId="{A48AED7F-0168-5D41-A97B-DF8C68D093A5}" destId="{00230943-7C6E-BD47-A5D8-04FE17FE3019}" srcOrd="6" destOrd="0" presId="urn:microsoft.com/office/officeart/2008/layout/AlternatingPictureBlocks"/>
    <dgm:cxn modelId="{1CEFF74F-1D80-264E-8CCA-A6922B40CE01}" type="presParOf" srcId="{00230943-7C6E-BD47-A5D8-04FE17FE3019}" destId="{FFDEA221-C512-514B-918D-B34E8D3A60C1}" srcOrd="0" destOrd="0" presId="urn:microsoft.com/office/officeart/2008/layout/AlternatingPictureBlocks"/>
    <dgm:cxn modelId="{6AA77E51-3761-6144-9634-6209139C85E8}" type="presParOf" srcId="{00230943-7C6E-BD47-A5D8-04FE17FE3019}" destId="{5A5467B6-A358-5B4C-A21F-C28A8D956AE1}"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5BD35E-DAB6-764F-B1DF-8D0F07847461}" type="doc">
      <dgm:prSet loTypeId="urn:microsoft.com/office/officeart/2005/8/layout/venn1" loCatId="" qsTypeId="urn:microsoft.com/office/officeart/2005/8/quickstyle/simple1" qsCatId="simple" csTypeId="urn:microsoft.com/office/officeart/2005/8/colors/accent3_5" csCatId="accent3" phldr="1"/>
      <dgm:spPr/>
    </dgm:pt>
    <dgm:pt modelId="{7D1946BC-4E01-CE4B-91D8-61C5F4F2BDBC}">
      <dgm:prSet phldrT="[Text]"/>
      <dgm:spPr>
        <a:solidFill>
          <a:schemeClr val="accent3">
            <a:alpha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Least Profitable Platform</a:t>
          </a:r>
        </a:p>
      </dgm:t>
    </dgm:pt>
    <dgm:pt modelId="{33C08AE9-CFB4-1540-BE87-CA5177424EF9}" type="parTrans" cxnId="{71CB7F4C-29B0-2642-8245-6FF35B3952B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654C117F-80FE-AC4A-93B9-E1E050882352}" type="sibTrans" cxnId="{71CB7F4C-29B0-2642-8245-6FF35B3952BD}">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7EC0A798-F453-AC40-8E6E-6C6D56899D5C}">
      <dgm:prSet phldrT="[Text]"/>
      <dgm:spPr>
        <a:solidFill>
          <a:srgbClr val="FFC000">
            <a:alpha val="65000"/>
          </a:srgbClr>
        </a:solidFill>
      </dgm:spPr>
      <dgm:t>
        <a:bodyPr/>
        <a:lstStyle/>
        <a:p>
          <a:r>
            <a:rPr lang="en-US">
              <a:solidFill>
                <a:schemeClr val="tx1"/>
              </a:solidFill>
              <a:latin typeface="Times New Roman" panose="02020603050405020304" pitchFamily="18" charset="0"/>
              <a:cs typeface="Times New Roman" panose="02020603050405020304" pitchFamily="18" charset="0"/>
            </a:rPr>
            <a:t>Redundant Mobile Apps</a:t>
          </a:r>
        </a:p>
      </dgm:t>
    </dgm:pt>
    <dgm:pt modelId="{DCD8159E-9FE3-9C4B-B8A1-815CCF1CEC70}" type="parTrans" cxnId="{4C9D495F-77DF-5149-9FCC-68B1DF615C13}">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C11AE424-7E58-1B4F-8CCC-B7F70888561D}" type="sibTrans" cxnId="{4C9D495F-77DF-5149-9FCC-68B1DF615C13}">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BAFE0981-88CB-4543-B8BB-D2A6376A0C46}">
      <dgm:prSet phldrT="[Text]"/>
      <dgm:spPr>
        <a:solidFill>
          <a:schemeClr val="accent1">
            <a:lumMod val="75000"/>
            <a:alpha val="8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Hardly Used By Non-Consumers</a:t>
          </a:r>
        </a:p>
      </dgm:t>
    </dgm:pt>
    <dgm:pt modelId="{90D94EA2-7A83-9740-8491-19DAC3521F07}" type="parTrans" cxnId="{65DDAE15-B1C9-5941-B7FA-6B6BCD5962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FA123FF6-A71D-7743-AF21-2CCEA285A3A0}" type="sibTrans" cxnId="{65DDAE15-B1C9-5941-B7FA-6B6BCD59629F}">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6CDD5045-3760-A249-B949-73C580596EFB}" type="pres">
      <dgm:prSet presAssocID="{355BD35E-DAB6-764F-B1DF-8D0F07847461}" presName="compositeShape" presStyleCnt="0">
        <dgm:presLayoutVars>
          <dgm:chMax val="7"/>
          <dgm:dir/>
          <dgm:resizeHandles val="exact"/>
        </dgm:presLayoutVars>
      </dgm:prSet>
      <dgm:spPr/>
    </dgm:pt>
    <dgm:pt modelId="{BEBB24C9-FC32-0A4A-930F-EEE0185D6C94}" type="pres">
      <dgm:prSet presAssocID="{7D1946BC-4E01-CE4B-91D8-61C5F4F2BDBC}" presName="circ1" presStyleLbl="vennNode1" presStyleIdx="0" presStyleCnt="3"/>
      <dgm:spPr/>
    </dgm:pt>
    <dgm:pt modelId="{B9E7F738-1258-1246-AABF-F21D24F41EEB}" type="pres">
      <dgm:prSet presAssocID="{7D1946BC-4E01-CE4B-91D8-61C5F4F2BDBC}" presName="circ1Tx" presStyleLbl="revTx" presStyleIdx="0" presStyleCnt="0">
        <dgm:presLayoutVars>
          <dgm:chMax val="0"/>
          <dgm:chPref val="0"/>
          <dgm:bulletEnabled val="1"/>
        </dgm:presLayoutVars>
      </dgm:prSet>
      <dgm:spPr/>
    </dgm:pt>
    <dgm:pt modelId="{80FD541D-3744-DB46-B39A-DD30E9D4C544}" type="pres">
      <dgm:prSet presAssocID="{7EC0A798-F453-AC40-8E6E-6C6D56899D5C}" presName="circ2" presStyleLbl="vennNode1" presStyleIdx="1" presStyleCnt="3"/>
      <dgm:spPr/>
    </dgm:pt>
    <dgm:pt modelId="{094BD775-8E02-6947-B2A8-FF763343DFB6}" type="pres">
      <dgm:prSet presAssocID="{7EC0A798-F453-AC40-8E6E-6C6D56899D5C}" presName="circ2Tx" presStyleLbl="revTx" presStyleIdx="0" presStyleCnt="0">
        <dgm:presLayoutVars>
          <dgm:chMax val="0"/>
          <dgm:chPref val="0"/>
          <dgm:bulletEnabled val="1"/>
        </dgm:presLayoutVars>
      </dgm:prSet>
      <dgm:spPr/>
    </dgm:pt>
    <dgm:pt modelId="{DF5D06AF-2A99-E043-BF91-BCE5923FEB4A}" type="pres">
      <dgm:prSet presAssocID="{BAFE0981-88CB-4543-B8BB-D2A6376A0C46}" presName="circ3" presStyleLbl="vennNode1" presStyleIdx="2" presStyleCnt="3"/>
      <dgm:spPr/>
    </dgm:pt>
    <dgm:pt modelId="{B37788D3-9885-5F46-935D-ED77DC689E1E}" type="pres">
      <dgm:prSet presAssocID="{BAFE0981-88CB-4543-B8BB-D2A6376A0C46}" presName="circ3Tx" presStyleLbl="revTx" presStyleIdx="0" presStyleCnt="0">
        <dgm:presLayoutVars>
          <dgm:chMax val="0"/>
          <dgm:chPref val="0"/>
          <dgm:bulletEnabled val="1"/>
        </dgm:presLayoutVars>
      </dgm:prSet>
      <dgm:spPr/>
    </dgm:pt>
  </dgm:ptLst>
  <dgm:cxnLst>
    <dgm:cxn modelId="{65DDAE15-B1C9-5941-B7FA-6B6BCD59629F}" srcId="{355BD35E-DAB6-764F-B1DF-8D0F07847461}" destId="{BAFE0981-88CB-4543-B8BB-D2A6376A0C46}" srcOrd="2" destOrd="0" parTransId="{90D94EA2-7A83-9740-8491-19DAC3521F07}" sibTransId="{FA123FF6-A71D-7743-AF21-2CCEA285A3A0}"/>
    <dgm:cxn modelId="{4C9D495F-77DF-5149-9FCC-68B1DF615C13}" srcId="{355BD35E-DAB6-764F-B1DF-8D0F07847461}" destId="{7EC0A798-F453-AC40-8E6E-6C6D56899D5C}" srcOrd="1" destOrd="0" parTransId="{DCD8159E-9FE3-9C4B-B8A1-815CCF1CEC70}" sibTransId="{C11AE424-7E58-1B4F-8CCC-B7F70888561D}"/>
    <dgm:cxn modelId="{0AAEDA64-273B-7B48-A74C-012175FA957B}" type="presOf" srcId="{7EC0A798-F453-AC40-8E6E-6C6D56899D5C}" destId="{80FD541D-3744-DB46-B39A-DD30E9D4C544}" srcOrd="0" destOrd="0" presId="urn:microsoft.com/office/officeart/2005/8/layout/venn1"/>
    <dgm:cxn modelId="{71CB7F4C-29B0-2642-8245-6FF35B3952BD}" srcId="{355BD35E-DAB6-764F-B1DF-8D0F07847461}" destId="{7D1946BC-4E01-CE4B-91D8-61C5F4F2BDBC}" srcOrd="0" destOrd="0" parTransId="{33C08AE9-CFB4-1540-BE87-CA5177424EF9}" sibTransId="{654C117F-80FE-AC4A-93B9-E1E050882352}"/>
    <dgm:cxn modelId="{A224D56D-08F8-9B4F-8793-496A2F96A7BF}" type="presOf" srcId="{7EC0A798-F453-AC40-8E6E-6C6D56899D5C}" destId="{094BD775-8E02-6947-B2A8-FF763343DFB6}" srcOrd="1" destOrd="0" presId="urn:microsoft.com/office/officeart/2005/8/layout/venn1"/>
    <dgm:cxn modelId="{B493D152-1114-1A4A-B4B7-699D3A0EC1B3}" type="presOf" srcId="{355BD35E-DAB6-764F-B1DF-8D0F07847461}" destId="{6CDD5045-3760-A249-B949-73C580596EFB}" srcOrd="0" destOrd="0" presId="urn:microsoft.com/office/officeart/2005/8/layout/venn1"/>
    <dgm:cxn modelId="{41004B97-C9D0-0B44-A346-7E80CC666A1A}" type="presOf" srcId="{7D1946BC-4E01-CE4B-91D8-61C5F4F2BDBC}" destId="{BEBB24C9-FC32-0A4A-930F-EEE0185D6C94}" srcOrd="0" destOrd="0" presId="urn:microsoft.com/office/officeart/2005/8/layout/venn1"/>
    <dgm:cxn modelId="{C581C1A7-E96B-FA41-B1CA-2B772D7384B3}" type="presOf" srcId="{7D1946BC-4E01-CE4B-91D8-61C5F4F2BDBC}" destId="{B9E7F738-1258-1246-AABF-F21D24F41EEB}" srcOrd="1" destOrd="0" presId="urn:microsoft.com/office/officeart/2005/8/layout/venn1"/>
    <dgm:cxn modelId="{1E2D49DE-34F0-7248-8B6D-A4FCDB132DDE}" type="presOf" srcId="{BAFE0981-88CB-4543-B8BB-D2A6376A0C46}" destId="{B37788D3-9885-5F46-935D-ED77DC689E1E}" srcOrd="1" destOrd="0" presId="urn:microsoft.com/office/officeart/2005/8/layout/venn1"/>
    <dgm:cxn modelId="{347576E0-D45F-CA43-A7A5-7DC1D761330F}" type="presOf" srcId="{BAFE0981-88CB-4543-B8BB-D2A6376A0C46}" destId="{DF5D06AF-2A99-E043-BF91-BCE5923FEB4A}" srcOrd="0" destOrd="0" presId="urn:microsoft.com/office/officeart/2005/8/layout/venn1"/>
    <dgm:cxn modelId="{DE591A00-C3F4-CB49-B2E2-8E1708118F4A}" type="presParOf" srcId="{6CDD5045-3760-A249-B949-73C580596EFB}" destId="{BEBB24C9-FC32-0A4A-930F-EEE0185D6C94}" srcOrd="0" destOrd="0" presId="urn:microsoft.com/office/officeart/2005/8/layout/venn1"/>
    <dgm:cxn modelId="{61D269C9-B606-ED4C-916C-6FA935D3355A}" type="presParOf" srcId="{6CDD5045-3760-A249-B949-73C580596EFB}" destId="{B9E7F738-1258-1246-AABF-F21D24F41EEB}" srcOrd="1" destOrd="0" presId="urn:microsoft.com/office/officeart/2005/8/layout/venn1"/>
    <dgm:cxn modelId="{E7FEBE55-BFFA-FC47-BD7C-C01B3A31C862}" type="presParOf" srcId="{6CDD5045-3760-A249-B949-73C580596EFB}" destId="{80FD541D-3744-DB46-B39A-DD30E9D4C544}" srcOrd="2" destOrd="0" presId="urn:microsoft.com/office/officeart/2005/8/layout/venn1"/>
    <dgm:cxn modelId="{D4694433-E2E2-0544-969E-346BFFD56A40}" type="presParOf" srcId="{6CDD5045-3760-A249-B949-73C580596EFB}" destId="{094BD775-8E02-6947-B2A8-FF763343DFB6}" srcOrd="3" destOrd="0" presId="urn:microsoft.com/office/officeart/2005/8/layout/venn1"/>
    <dgm:cxn modelId="{866F0767-27DA-8942-B719-714FAB98C3AC}" type="presParOf" srcId="{6CDD5045-3760-A249-B949-73C580596EFB}" destId="{DF5D06AF-2A99-E043-BF91-BCE5923FEB4A}" srcOrd="4" destOrd="0" presId="urn:microsoft.com/office/officeart/2005/8/layout/venn1"/>
    <dgm:cxn modelId="{D54AB8A2-AB62-E642-80DF-D51F8C57BD81}" type="presParOf" srcId="{6CDD5045-3760-A249-B949-73C580596EFB}" destId="{B37788D3-9885-5F46-935D-ED77DC689E1E}"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40D505-6902-FD4D-BCBF-692A9D97F7BE}" type="doc">
      <dgm:prSet loTypeId="urn:microsoft.com/office/officeart/2005/8/layout/hierarchy6" loCatId="" qsTypeId="urn:microsoft.com/office/officeart/2005/8/quickstyle/simple1" qsCatId="simple" csTypeId="urn:microsoft.com/office/officeart/2005/8/colors/accent1_2" csCatId="accent1" phldr="1"/>
      <dgm:spPr/>
      <dgm:t>
        <a:bodyPr/>
        <a:lstStyle/>
        <a:p>
          <a:endParaRPr lang="en-US"/>
        </a:p>
      </dgm:t>
    </dgm:pt>
    <dgm:pt modelId="{A8CB176A-F593-5141-A18C-A6463217260C}">
      <dgm:prSet custT="1"/>
      <dgm:spPr>
        <a:solidFill>
          <a:schemeClr val="accent3">
            <a:lumMod val="60000"/>
            <a:lumOff val="40000"/>
          </a:schemeClr>
        </a:solidFill>
      </dgm:spPr>
      <dgm:t>
        <a:bodyPr/>
        <a:lstStyle/>
        <a:p>
          <a:r>
            <a:rPr lang="en-US" sz="3600">
              <a:latin typeface="Times New Roman"/>
              <a:cs typeface="Times New Roman"/>
            </a:rPr>
            <a:t>Marketing Targets</a:t>
          </a:r>
        </a:p>
        <a:p>
          <a:r>
            <a:rPr lang="en-US" sz="1600">
              <a:solidFill>
                <a:schemeClr val="tx2">
                  <a:lumMod val="50000"/>
                </a:schemeClr>
              </a:solidFill>
              <a:latin typeface="Times New Roman"/>
              <a:cs typeface="Times New Roman"/>
            </a:rPr>
            <a:t>Listed with corresponding cluster</a:t>
          </a:r>
        </a:p>
      </dgm:t>
    </dgm:pt>
    <dgm:pt modelId="{DAE5894D-966C-2748-8348-FCEABB2D026E}" type="parTrans" cxnId="{B823959A-7504-4C42-8BA8-22B78229037C}">
      <dgm:prSet/>
      <dgm:spPr/>
      <dgm:t>
        <a:bodyPr/>
        <a:lstStyle/>
        <a:p>
          <a:endParaRPr lang="en-US">
            <a:latin typeface="Times New Roman" panose="02020603050405020304" pitchFamily="18" charset="0"/>
            <a:cs typeface="Times New Roman" panose="02020603050405020304" pitchFamily="18" charset="0"/>
          </a:endParaRPr>
        </a:p>
      </dgm:t>
    </dgm:pt>
    <dgm:pt modelId="{36EA1B73-0564-3E4D-BA0C-519BAEC2C4F4}" type="sibTrans" cxnId="{B823959A-7504-4C42-8BA8-22B78229037C}">
      <dgm:prSet/>
      <dgm:spPr/>
      <dgm:t>
        <a:bodyPr/>
        <a:lstStyle/>
        <a:p>
          <a:endParaRPr lang="en-US">
            <a:latin typeface="Times New Roman" panose="02020603050405020304" pitchFamily="18" charset="0"/>
            <a:cs typeface="Times New Roman" panose="02020603050405020304" pitchFamily="18" charset="0"/>
          </a:endParaRPr>
        </a:p>
      </dgm:t>
    </dgm:pt>
    <dgm:pt modelId="{775E1B32-3C16-C54F-9E66-CF70148FBDCD}">
      <dgm:prSet custT="1"/>
      <dgm:spPr>
        <a:solidFill>
          <a:schemeClr val="accent3">
            <a:lumMod val="50000"/>
          </a:schemeClr>
        </a:solidFill>
      </dgm:spPr>
      <dgm:t>
        <a:bodyPr/>
        <a:lstStyle/>
        <a:p>
          <a:pPr algn="l"/>
          <a:r>
            <a:rPr lang="en-US" sz="2400">
              <a:latin typeface="Times New Roman"/>
              <a:cs typeface="Times New Roman"/>
            </a:rPr>
            <a:t>1. Non-Consumers</a:t>
          </a:r>
        </a:p>
        <a:p>
          <a:pPr algn="l"/>
          <a:r>
            <a:rPr lang="en-US" sz="2400">
              <a:latin typeface="Times New Roman"/>
              <a:cs typeface="Times New Roman"/>
            </a:rPr>
            <a:t>2. High Engagement</a:t>
          </a:r>
        </a:p>
        <a:p>
          <a:pPr algn="l"/>
          <a:r>
            <a:rPr lang="en-US" sz="2400">
              <a:latin typeface="Times New Roman"/>
              <a:cs typeface="Times New Roman"/>
            </a:rPr>
            <a:t>3. Web Users</a:t>
          </a:r>
        </a:p>
        <a:p>
          <a:pPr algn="l" rtl="0"/>
          <a:r>
            <a:rPr lang="en-US" sz="2400">
              <a:latin typeface="Times New Roman"/>
              <a:cs typeface="Times New Roman"/>
            </a:rPr>
            <a:t>4. Push Notifications - On</a:t>
          </a:r>
        </a:p>
      </dgm:t>
    </dgm:pt>
    <dgm:pt modelId="{850C9F43-A894-E249-9333-59A1F23805F7}" type="parTrans" cxnId="{4D301EA2-BDD1-C344-AC8F-8539376D1DFE}">
      <dgm:prSet/>
      <dgm:spPr/>
      <dgm:t>
        <a:bodyPr/>
        <a:lstStyle/>
        <a:p>
          <a:endParaRPr lang="en-US">
            <a:latin typeface="Times New Roman" panose="02020603050405020304" pitchFamily="18" charset="0"/>
            <a:cs typeface="Times New Roman" panose="02020603050405020304" pitchFamily="18" charset="0"/>
          </a:endParaRPr>
        </a:p>
      </dgm:t>
    </dgm:pt>
    <dgm:pt modelId="{9498E930-24BC-BF49-A14A-8B4E1391C434}" type="sibTrans" cxnId="{4D301EA2-BDD1-C344-AC8F-8539376D1DFE}">
      <dgm:prSet/>
      <dgm:spPr/>
      <dgm:t>
        <a:bodyPr/>
        <a:lstStyle/>
        <a:p>
          <a:endParaRPr lang="en-US">
            <a:latin typeface="Times New Roman" panose="02020603050405020304" pitchFamily="18" charset="0"/>
            <a:cs typeface="Times New Roman" panose="02020603050405020304" pitchFamily="18" charset="0"/>
          </a:endParaRPr>
        </a:p>
      </dgm:t>
    </dgm:pt>
    <dgm:pt modelId="{87937F8B-C151-CE4B-B284-0302D43A7F61}" type="pres">
      <dgm:prSet presAssocID="{7340D505-6902-FD4D-BCBF-692A9D97F7BE}" presName="mainComposite" presStyleCnt="0">
        <dgm:presLayoutVars>
          <dgm:chPref val="1"/>
          <dgm:dir/>
          <dgm:animOne val="branch"/>
          <dgm:animLvl val="lvl"/>
          <dgm:resizeHandles val="exact"/>
        </dgm:presLayoutVars>
      </dgm:prSet>
      <dgm:spPr/>
    </dgm:pt>
    <dgm:pt modelId="{1A1483F3-8648-4E47-80E4-93CD3EEDA0FC}" type="pres">
      <dgm:prSet presAssocID="{7340D505-6902-FD4D-BCBF-692A9D97F7BE}" presName="hierFlow" presStyleCnt="0"/>
      <dgm:spPr/>
    </dgm:pt>
    <dgm:pt modelId="{80CAA504-CD19-F141-824E-4DFF0B666430}" type="pres">
      <dgm:prSet presAssocID="{7340D505-6902-FD4D-BCBF-692A9D97F7BE}" presName="firstBuf" presStyleCnt="0"/>
      <dgm:spPr/>
    </dgm:pt>
    <dgm:pt modelId="{8DF036A1-BBD9-B446-BA26-0B90A0B57DC2}" type="pres">
      <dgm:prSet presAssocID="{7340D505-6902-FD4D-BCBF-692A9D97F7BE}" presName="hierChild1" presStyleCnt="0">
        <dgm:presLayoutVars>
          <dgm:chPref val="1"/>
          <dgm:animOne val="branch"/>
          <dgm:animLvl val="lvl"/>
        </dgm:presLayoutVars>
      </dgm:prSet>
      <dgm:spPr/>
    </dgm:pt>
    <dgm:pt modelId="{72A380FD-CACB-BF4E-8493-6FE81BF2D25B}" type="pres">
      <dgm:prSet presAssocID="{775E1B32-3C16-C54F-9E66-CF70148FBDCD}" presName="Name14" presStyleCnt="0"/>
      <dgm:spPr/>
    </dgm:pt>
    <dgm:pt modelId="{5AFDCF1F-39B7-0049-B2ED-B6E85B48E8B7}" type="pres">
      <dgm:prSet presAssocID="{775E1B32-3C16-C54F-9E66-CF70148FBDCD}" presName="level1Shape" presStyleLbl="node0" presStyleIdx="0" presStyleCnt="1" custScaleX="121956" custLinFactNeighborX="-4584" custLinFactNeighborY="-3817">
        <dgm:presLayoutVars>
          <dgm:chPref val="3"/>
        </dgm:presLayoutVars>
      </dgm:prSet>
      <dgm:spPr/>
    </dgm:pt>
    <dgm:pt modelId="{1E45180B-3347-0848-9DDB-13975264C0CD}" type="pres">
      <dgm:prSet presAssocID="{775E1B32-3C16-C54F-9E66-CF70148FBDCD}" presName="hierChild2" presStyleCnt="0"/>
      <dgm:spPr/>
    </dgm:pt>
    <dgm:pt modelId="{FE79108C-0484-1F4B-BEC1-DF6329CDE1F6}" type="pres">
      <dgm:prSet presAssocID="{7340D505-6902-FD4D-BCBF-692A9D97F7BE}" presName="bgShapesFlow" presStyleCnt="0"/>
      <dgm:spPr/>
    </dgm:pt>
    <dgm:pt modelId="{81DEC77D-697B-1B4F-8186-A4C349F928C2}" type="pres">
      <dgm:prSet presAssocID="{A8CB176A-F593-5141-A18C-A6463217260C}" presName="rectComp" presStyleCnt="0"/>
      <dgm:spPr/>
    </dgm:pt>
    <dgm:pt modelId="{5D192D42-F939-0642-AC50-922C5E9EB4C3}" type="pres">
      <dgm:prSet presAssocID="{A8CB176A-F593-5141-A18C-A6463217260C}" presName="bgRect" presStyleLbl="bgShp" presStyleIdx="0" presStyleCnt="1" custLinFactNeighborX="0" custLinFactNeighborY="7861"/>
      <dgm:spPr/>
    </dgm:pt>
    <dgm:pt modelId="{3290D446-FD53-274A-A9CD-56FFA0F379EE}" type="pres">
      <dgm:prSet presAssocID="{A8CB176A-F593-5141-A18C-A6463217260C}" presName="bgRectTx" presStyleLbl="bgShp" presStyleIdx="0" presStyleCnt="1">
        <dgm:presLayoutVars>
          <dgm:bulletEnabled val="1"/>
        </dgm:presLayoutVars>
      </dgm:prSet>
      <dgm:spPr/>
    </dgm:pt>
  </dgm:ptLst>
  <dgm:cxnLst>
    <dgm:cxn modelId="{B823959A-7504-4C42-8BA8-22B78229037C}" srcId="{7340D505-6902-FD4D-BCBF-692A9D97F7BE}" destId="{A8CB176A-F593-5141-A18C-A6463217260C}" srcOrd="1" destOrd="0" parTransId="{DAE5894D-966C-2748-8348-FCEABB2D026E}" sibTransId="{36EA1B73-0564-3E4D-BA0C-519BAEC2C4F4}"/>
    <dgm:cxn modelId="{4D301EA2-BDD1-C344-AC8F-8539376D1DFE}" srcId="{7340D505-6902-FD4D-BCBF-692A9D97F7BE}" destId="{775E1B32-3C16-C54F-9E66-CF70148FBDCD}" srcOrd="0" destOrd="0" parTransId="{850C9F43-A894-E249-9333-59A1F23805F7}" sibTransId="{9498E930-24BC-BF49-A14A-8B4E1391C434}"/>
    <dgm:cxn modelId="{BDB1CBAC-4320-E441-8749-2B53676C5098}" type="presOf" srcId="{7340D505-6902-FD4D-BCBF-692A9D97F7BE}" destId="{87937F8B-C151-CE4B-B284-0302D43A7F61}" srcOrd="0" destOrd="0" presId="urn:microsoft.com/office/officeart/2005/8/layout/hierarchy6"/>
    <dgm:cxn modelId="{086534B8-F400-1841-8E2C-254D0A672178}" type="presOf" srcId="{A8CB176A-F593-5141-A18C-A6463217260C}" destId="{5D192D42-F939-0642-AC50-922C5E9EB4C3}" srcOrd="0" destOrd="0" presId="urn:microsoft.com/office/officeart/2005/8/layout/hierarchy6"/>
    <dgm:cxn modelId="{55C976C6-9FF5-B54E-9C99-9BC24EE0CDB1}" type="presOf" srcId="{775E1B32-3C16-C54F-9E66-CF70148FBDCD}" destId="{5AFDCF1F-39B7-0049-B2ED-B6E85B48E8B7}" srcOrd="0" destOrd="0" presId="urn:microsoft.com/office/officeart/2005/8/layout/hierarchy6"/>
    <dgm:cxn modelId="{3DC762E0-1302-C24F-82C6-4933D17A388C}" type="presOf" srcId="{A8CB176A-F593-5141-A18C-A6463217260C}" destId="{3290D446-FD53-274A-A9CD-56FFA0F379EE}" srcOrd="1" destOrd="0" presId="urn:microsoft.com/office/officeart/2005/8/layout/hierarchy6"/>
    <dgm:cxn modelId="{64EEC987-C3E2-D441-80DF-268A51F24866}" type="presParOf" srcId="{87937F8B-C151-CE4B-B284-0302D43A7F61}" destId="{1A1483F3-8648-4E47-80E4-93CD3EEDA0FC}" srcOrd="0" destOrd="0" presId="urn:microsoft.com/office/officeart/2005/8/layout/hierarchy6"/>
    <dgm:cxn modelId="{0093E7DB-2270-8D4E-A3A1-32865EBCA7E9}" type="presParOf" srcId="{1A1483F3-8648-4E47-80E4-93CD3EEDA0FC}" destId="{80CAA504-CD19-F141-824E-4DFF0B666430}" srcOrd="0" destOrd="0" presId="urn:microsoft.com/office/officeart/2005/8/layout/hierarchy6"/>
    <dgm:cxn modelId="{5FF560BD-63CE-C64F-BCF3-42A06C72B6C2}" type="presParOf" srcId="{1A1483F3-8648-4E47-80E4-93CD3EEDA0FC}" destId="{8DF036A1-BBD9-B446-BA26-0B90A0B57DC2}" srcOrd="1" destOrd="0" presId="urn:microsoft.com/office/officeart/2005/8/layout/hierarchy6"/>
    <dgm:cxn modelId="{FDC6AED5-4CD9-4747-B7E5-869BA3A683FE}" type="presParOf" srcId="{8DF036A1-BBD9-B446-BA26-0B90A0B57DC2}" destId="{72A380FD-CACB-BF4E-8493-6FE81BF2D25B}" srcOrd="0" destOrd="0" presId="urn:microsoft.com/office/officeart/2005/8/layout/hierarchy6"/>
    <dgm:cxn modelId="{4427D28A-AD42-204A-966E-84477472AD41}" type="presParOf" srcId="{72A380FD-CACB-BF4E-8493-6FE81BF2D25B}" destId="{5AFDCF1F-39B7-0049-B2ED-B6E85B48E8B7}" srcOrd="0" destOrd="0" presId="urn:microsoft.com/office/officeart/2005/8/layout/hierarchy6"/>
    <dgm:cxn modelId="{E071E24C-E209-9540-AA78-1316139C856B}" type="presParOf" srcId="{72A380FD-CACB-BF4E-8493-6FE81BF2D25B}" destId="{1E45180B-3347-0848-9DDB-13975264C0CD}" srcOrd="1" destOrd="0" presId="urn:microsoft.com/office/officeart/2005/8/layout/hierarchy6"/>
    <dgm:cxn modelId="{8FCA2156-168F-9843-B3AE-14CE0DACC108}" type="presParOf" srcId="{87937F8B-C151-CE4B-B284-0302D43A7F61}" destId="{FE79108C-0484-1F4B-BEC1-DF6329CDE1F6}" srcOrd="1" destOrd="0" presId="urn:microsoft.com/office/officeart/2005/8/layout/hierarchy6"/>
    <dgm:cxn modelId="{55035F1E-A5B5-134D-A412-1407C0D500C1}" type="presParOf" srcId="{FE79108C-0484-1F4B-BEC1-DF6329CDE1F6}" destId="{81DEC77D-697B-1B4F-8186-A4C349F928C2}" srcOrd="0" destOrd="0" presId="urn:microsoft.com/office/officeart/2005/8/layout/hierarchy6"/>
    <dgm:cxn modelId="{8928DD33-F617-8F44-AA13-BEDCD48F66DC}" type="presParOf" srcId="{81DEC77D-697B-1B4F-8186-A4C349F928C2}" destId="{5D192D42-F939-0642-AC50-922C5E9EB4C3}" srcOrd="0" destOrd="0" presId="urn:microsoft.com/office/officeart/2005/8/layout/hierarchy6"/>
    <dgm:cxn modelId="{B5681037-BA8C-6043-A6DB-C855026BCDDF}" type="presParOf" srcId="{81DEC77D-697B-1B4F-8186-A4C349F928C2}" destId="{3290D446-FD53-274A-A9CD-56FFA0F379E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63DD2-C2EF-1C46-99C0-FF73629FD346}">
      <dsp:nvSpPr>
        <dsp:cNvPr id="0" name=""/>
        <dsp:cNvSpPr/>
      </dsp:nvSpPr>
      <dsp:spPr>
        <a:xfrm>
          <a:off x="955" y="406"/>
          <a:ext cx="1954218" cy="1368331"/>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63.7%</a:t>
          </a:r>
        </a:p>
        <a:p>
          <a:pPr marL="0" lvl="0" indent="0" algn="ctr" defTabSz="12446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Web Based Users</a:t>
          </a:r>
        </a:p>
      </dsp:txBody>
      <dsp:txXfrm>
        <a:off x="41032" y="40483"/>
        <a:ext cx="1874064" cy="1288177"/>
      </dsp:txXfrm>
    </dsp:sp>
    <dsp:sp modelId="{74FCE8C4-D043-B348-894A-FF8B1CF14AB1}">
      <dsp:nvSpPr>
        <dsp:cNvPr id="0" name=""/>
        <dsp:cNvSpPr/>
      </dsp:nvSpPr>
      <dsp:spPr>
        <a:xfrm>
          <a:off x="955" y="1422440"/>
          <a:ext cx="1954218" cy="136833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36.3%</a:t>
          </a:r>
        </a:p>
        <a:p>
          <a:pPr marL="0" lvl="0" indent="0" algn="ctr" defTabSz="12446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App Based Users</a:t>
          </a:r>
        </a:p>
      </dsp:txBody>
      <dsp:txXfrm>
        <a:off x="41032" y="1462517"/>
        <a:ext cx="1874064" cy="1288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350E1-46A5-5D4C-BAFE-77660C1F8B2B}">
      <dsp:nvSpPr>
        <dsp:cNvPr id="0" name=""/>
        <dsp:cNvSpPr/>
      </dsp:nvSpPr>
      <dsp:spPr>
        <a:xfrm>
          <a:off x="1547" y="377"/>
          <a:ext cx="4187739" cy="843583"/>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latin typeface="Times New Roman" panose="02020603050405020304" pitchFamily="18" charset="0"/>
              <a:cs typeface="Times New Roman" panose="02020603050405020304" pitchFamily="18" charset="0"/>
            </a:rPr>
            <a:t>User Base</a:t>
          </a:r>
        </a:p>
      </dsp:txBody>
      <dsp:txXfrm>
        <a:off x="26255" y="25085"/>
        <a:ext cx="4138323" cy="794167"/>
      </dsp:txXfrm>
    </dsp:sp>
    <dsp:sp modelId="{E609D742-F15B-6048-9108-B6C279AD342B}">
      <dsp:nvSpPr>
        <dsp:cNvPr id="0" name=""/>
        <dsp:cNvSpPr/>
      </dsp:nvSpPr>
      <dsp:spPr>
        <a:xfrm>
          <a:off x="1547" y="997286"/>
          <a:ext cx="2009472" cy="1880103"/>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latin typeface="Times New Roman"/>
              <a:cs typeface="Times New Roman"/>
            </a:rPr>
            <a:t>32.7% </a:t>
          </a:r>
        </a:p>
        <a:p>
          <a:pPr marL="0" lvl="0" indent="0" algn="ctr" defTabSz="1244600">
            <a:lnSpc>
              <a:spcPct val="90000"/>
            </a:lnSpc>
            <a:spcBef>
              <a:spcPct val="0"/>
            </a:spcBef>
            <a:spcAft>
              <a:spcPct val="35000"/>
            </a:spcAft>
            <a:buNone/>
          </a:pPr>
          <a:r>
            <a:rPr lang="en-US" sz="2400" kern="1200">
              <a:solidFill>
                <a:schemeClr val="tx1"/>
              </a:solidFill>
              <a:latin typeface="Times New Roman"/>
              <a:cs typeface="Times New Roman"/>
            </a:rPr>
            <a:t>Classified as Other </a:t>
          </a:r>
          <a:endParaRPr lang="en-US" sz="2400" kern="1200">
            <a:solidFill>
              <a:schemeClr val="tx1"/>
            </a:solidFill>
          </a:endParaRPr>
        </a:p>
      </dsp:txBody>
      <dsp:txXfrm>
        <a:off x="56613" y="1052352"/>
        <a:ext cx="1899340" cy="1769971"/>
      </dsp:txXfrm>
    </dsp:sp>
    <dsp:sp modelId="{8AFD615A-A36F-AC40-9199-A1A4BF824F61}">
      <dsp:nvSpPr>
        <dsp:cNvPr id="0" name=""/>
        <dsp:cNvSpPr/>
      </dsp:nvSpPr>
      <dsp:spPr>
        <a:xfrm>
          <a:off x="2179814" y="997286"/>
          <a:ext cx="2009472" cy="1880103"/>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tx1"/>
              </a:solidFill>
              <a:latin typeface="Times New Roman"/>
              <a:cs typeface="Times New Roman"/>
            </a:rPr>
            <a:t>67.3% </a:t>
          </a:r>
        </a:p>
        <a:p>
          <a:pPr marL="0" lvl="0" indent="0" algn="ctr" defTabSz="1244600">
            <a:lnSpc>
              <a:spcPct val="90000"/>
            </a:lnSpc>
            <a:spcBef>
              <a:spcPct val="0"/>
            </a:spcBef>
            <a:spcAft>
              <a:spcPct val="35000"/>
            </a:spcAft>
            <a:buNone/>
          </a:pPr>
          <a:r>
            <a:rPr lang="en-US" sz="2400" kern="1200">
              <a:solidFill>
                <a:schemeClr val="tx1"/>
              </a:solidFill>
              <a:latin typeface="Times New Roman"/>
              <a:cs typeface="Times New Roman"/>
            </a:rPr>
            <a:t>Classified as  Consumer</a:t>
          </a:r>
          <a:endParaRPr lang="en-US" sz="2400" kern="1200">
            <a:solidFill>
              <a:schemeClr val="tx1"/>
            </a:solidFill>
          </a:endParaRPr>
        </a:p>
      </dsp:txBody>
      <dsp:txXfrm>
        <a:off x="2234880" y="1052352"/>
        <a:ext cx="1899340" cy="1769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90A9C-0074-5347-83EC-C6F61A549009}">
      <dsp:nvSpPr>
        <dsp:cNvPr id="0" name=""/>
        <dsp:cNvSpPr/>
      </dsp:nvSpPr>
      <dsp:spPr>
        <a:xfrm>
          <a:off x="2099936" y="1313"/>
          <a:ext cx="2084738" cy="942893"/>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Rosetta Stone: Learn Languages</a:t>
          </a:r>
        </a:p>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Rating: 4.8</a:t>
          </a:r>
        </a:p>
      </dsp:txBody>
      <dsp:txXfrm>
        <a:off x="2099936" y="1313"/>
        <a:ext cx="2084738" cy="942893"/>
      </dsp:txXfrm>
    </dsp:sp>
    <dsp:sp modelId="{8661B7D1-9E5A-C645-82A0-7DA576797DCB}">
      <dsp:nvSpPr>
        <dsp:cNvPr id="0" name=""/>
        <dsp:cNvSpPr/>
      </dsp:nvSpPr>
      <dsp:spPr>
        <a:xfrm>
          <a:off x="1073125" y="1313"/>
          <a:ext cx="933464" cy="9428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885DD-2128-BF42-80CF-9F24348A462D}">
      <dsp:nvSpPr>
        <dsp:cNvPr id="0" name=""/>
        <dsp:cNvSpPr/>
      </dsp:nvSpPr>
      <dsp:spPr>
        <a:xfrm>
          <a:off x="1073125" y="1099784"/>
          <a:ext cx="2084738" cy="942893"/>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Rosetta Stone: Advanced Languages</a:t>
          </a:r>
        </a:p>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Rating: 3</a:t>
          </a:r>
        </a:p>
      </dsp:txBody>
      <dsp:txXfrm>
        <a:off x="1073125" y="1099784"/>
        <a:ext cx="2084738" cy="942893"/>
      </dsp:txXfrm>
    </dsp:sp>
    <dsp:sp modelId="{77E6A735-3DD4-6242-9165-024A3C21FF59}">
      <dsp:nvSpPr>
        <dsp:cNvPr id="0" name=""/>
        <dsp:cNvSpPr/>
      </dsp:nvSpPr>
      <dsp:spPr>
        <a:xfrm>
          <a:off x="3251209" y="1099784"/>
          <a:ext cx="933464" cy="94289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249C0-C87F-6B4C-BCBA-5A0E04573299}">
      <dsp:nvSpPr>
        <dsp:cNvPr id="0" name=""/>
        <dsp:cNvSpPr/>
      </dsp:nvSpPr>
      <dsp:spPr>
        <a:xfrm>
          <a:off x="2099936" y="2198256"/>
          <a:ext cx="2084738" cy="942893"/>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Rosetta Stone: Fluency Builder</a:t>
          </a:r>
        </a:p>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Rating: 3.8</a:t>
          </a:r>
        </a:p>
      </dsp:txBody>
      <dsp:txXfrm>
        <a:off x="2099936" y="2198256"/>
        <a:ext cx="2084738" cy="942893"/>
      </dsp:txXfrm>
    </dsp:sp>
    <dsp:sp modelId="{9CED4B70-B9BD-434A-B68C-3A1639F14079}">
      <dsp:nvSpPr>
        <dsp:cNvPr id="0" name=""/>
        <dsp:cNvSpPr/>
      </dsp:nvSpPr>
      <dsp:spPr>
        <a:xfrm>
          <a:off x="1073125" y="2198256"/>
          <a:ext cx="933464" cy="9428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EA221-C512-514B-918D-B34E8D3A60C1}">
      <dsp:nvSpPr>
        <dsp:cNvPr id="0" name=""/>
        <dsp:cNvSpPr/>
      </dsp:nvSpPr>
      <dsp:spPr>
        <a:xfrm>
          <a:off x="1073125" y="3296727"/>
          <a:ext cx="2084738" cy="942893"/>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Rosetta Stone:  Advantage Companion</a:t>
          </a:r>
        </a:p>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Rating: 1.5</a:t>
          </a:r>
        </a:p>
      </dsp:txBody>
      <dsp:txXfrm>
        <a:off x="1073125" y="3296727"/>
        <a:ext cx="2084738" cy="942893"/>
      </dsp:txXfrm>
    </dsp:sp>
    <dsp:sp modelId="{5A5467B6-A358-5B4C-A21F-C28A8D956AE1}">
      <dsp:nvSpPr>
        <dsp:cNvPr id="0" name=""/>
        <dsp:cNvSpPr/>
      </dsp:nvSpPr>
      <dsp:spPr>
        <a:xfrm>
          <a:off x="3251209" y="3296727"/>
          <a:ext cx="933464" cy="94289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B24C9-FC32-0A4A-930F-EEE0185D6C94}">
      <dsp:nvSpPr>
        <dsp:cNvPr id="0" name=""/>
        <dsp:cNvSpPr/>
      </dsp:nvSpPr>
      <dsp:spPr>
        <a:xfrm>
          <a:off x="1942930" y="54391"/>
          <a:ext cx="2610802" cy="2610802"/>
        </a:xfrm>
        <a:prstGeom prst="ellipse">
          <a:avLst/>
        </a:prstGeom>
        <a:solidFill>
          <a:schemeClr val="accent3">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tx1"/>
              </a:solidFill>
              <a:latin typeface="Times New Roman" panose="02020603050405020304" pitchFamily="18" charset="0"/>
              <a:cs typeface="Times New Roman" panose="02020603050405020304" pitchFamily="18" charset="0"/>
            </a:rPr>
            <a:t>Least Profitable Platform</a:t>
          </a:r>
        </a:p>
      </dsp:txBody>
      <dsp:txXfrm>
        <a:off x="2291037" y="511282"/>
        <a:ext cx="1914588" cy="1174860"/>
      </dsp:txXfrm>
    </dsp:sp>
    <dsp:sp modelId="{80FD541D-3744-DB46-B39A-DD30E9D4C544}">
      <dsp:nvSpPr>
        <dsp:cNvPr id="0" name=""/>
        <dsp:cNvSpPr/>
      </dsp:nvSpPr>
      <dsp:spPr>
        <a:xfrm>
          <a:off x="2884995" y="1686143"/>
          <a:ext cx="2610802" cy="2610802"/>
        </a:xfrm>
        <a:prstGeom prst="ellipse">
          <a:avLst/>
        </a:prstGeom>
        <a:solidFill>
          <a:srgbClr val="FFC000">
            <a:alpha val="65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tx1"/>
              </a:solidFill>
              <a:latin typeface="Times New Roman" panose="02020603050405020304" pitchFamily="18" charset="0"/>
              <a:cs typeface="Times New Roman" panose="02020603050405020304" pitchFamily="18" charset="0"/>
            </a:rPr>
            <a:t>Redundant Mobile Apps</a:t>
          </a:r>
        </a:p>
      </dsp:txBody>
      <dsp:txXfrm>
        <a:off x="3683465" y="2360600"/>
        <a:ext cx="1566481" cy="1435941"/>
      </dsp:txXfrm>
    </dsp:sp>
    <dsp:sp modelId="{DF5D06AF-2A99-E043-BF91-BCE5923FEB4A}">
      <dsp:nvSpPr>
        <dsp:cNvPr id="0" name=""/>
        <dsp:cNvSpPr/>
      </dsp:nvSpPr>
      <dsp:spPr>
        <a:xfrm>
          <a:off x="1000866" y="1686143"/>
          <a:ext cx="2610802" cy="2610802"/>
        </a:xfrm>
        <a:prstGeom prst="ellipse">
          <a:avLst/>
        </a:prstGeom>
        <a:solidFill>
          <a:schemeClr val="accent1">
            <a:lumMod val="75000"/>
            <a:alpha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tx1"/>
              </a:solidFill>
              <a:latin typeface="Times New Roman" panose="02020603050405020304" pitchFamily="18" charset="0"/>
              <a:cs typeface="Times New Roman" panose="02020603050405020304" pitchFamily="18" charset="0"/>
            </a:rPr>
            <a:t>Hardly Used By Non-Consumers</a:t>
          </a:r>
        </a:p>
      </dsp:txBody>
      <dsp:txXfrm>
        <a:off x="1246716" y="2360600"/>
        <a:ext cx="1566481" cy="1435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92D42-F939-0642-AC50-922C5E9EB4C3}">
      <dsp:nvSpPr>
        <dsp:cNvPr id="0" name=""/>
        <dsp:cNvSpPr/>
      </dsp:nvSpPr>
      <dsp:spPr>
        <a:xfrm>
          <a:off x="0" y="0"/>
          <a:ext cx="8687766" cy="2400339"/>
        </a:xfrm>
        <a:prstGeom prst="roundRect">
          <a:avLst>
            <a:gd name="adj" fmla="val 1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a:cs typeface="Times New Roman"/>
            </a:rPr>
            <a:t>Marketing Targets</a:t>
          </a:r>
        </a:p>
        <a:p>
          <a:pPr marL="0" lvl="0" indent="0" algn="ctr" defTabSz="1600200">
            <a:lnSpc>
              <a:spcPct val="90000"/>
            </a:lnSpc>
            <a:spcBef>
              <a:spcPct val="0"/>
            </a:spcBef>
            <a:spcAft>
              <a:spcPct val="35000"/>
            </a:spcAft>
            <a:buNone/>
          </a:pPr>
          <a:r>
            <a:rPr lang="en-US" sz="1600" kern="1200">
              <a:solidFill>
                <a:schemeClr val="tx2">
                  <a:lumMod val="50000"/>
                </a:schemeClr>
              </a:solidFill>
              <a:latin typeface="Times New Roman"/>
              <a:cs typeface="Times New Roman"/>
            </a:rPr>
            <a:t>Listed with corresponding cluster</a:t>
          </a:r>
        </a:p>
      </dsp:txBody>
      <dsp:txXfrm>
        <a:off x="0" y="0"/>
        <a:ext cx="2606329" cy="2400339"/>
      </dsp:txXfrm>
    </dsp:sp>
    <dsp:sp modelId="{5AFDCF1F-39B7-0049-B2ED-B6E85B48E8B7}">
      <dsp:nvSpPr>
        <dsp:cNvPr id="0" name=""/>
        <dsp:cNvSpPr/>
      </dsp:nvSpPr>
      <dsp:spPr>
        <a:xfrm>
          <a:off x="3457592" y="132192"/>
          <a:ext cx="3911137" cy="2138004"/>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a:cs typeface="Times New Roman"/>
            </a:rPr>
            <a:t>1. Non-Consumers</a:t>
          </a:r>
        </a:p>
        <a:p>
          <a:pPr marL="0" lvl="0" indent="0" algn="l" defTabSz="1066800">
            <a:lnSpc>
              <a:spcPct val="90000"/>
            </a:lnSpc>
            <a:spcBef>
              <a:spcPct val="0"/>
            </a:spcBef>
            <a:spcAft>
              <a:spcPct val="35000"/>
            </a:spcAft>
            <a:buNone/>
          </a:pPr>
          <a:r>
            <a:rPr lang="en-US" sz="2400" kern="1200">
              <a:latin typeface="Times New Roman"/>
              <a:cs typeface="Times New Roman"/>
            </a:rPr>
            <a:t>2. High Engagement</a:t>
          </a:r>
        </a:p>
        <a:p>
          <a:pPr marL="0" lvl="0" indent="0" algn="l" defTabSz="1066800">
            <a:lnSpc>
              <a:spcPct val="90000"/>
            </a:lnSpc>
            <a:spcBef>
              <a:spcPct val="0"/>
            </a:spcBef>
            <a:spcAft>
              <a:spcPct val="35000"/>
            </a:spcAft>
            <a:buNone/>
          </a:pPr>
          <a:r>
            <a:rPr lang="en-US" sz="2400" kern="1200">
              <a:latin typeface="Times New Roman"/>
              <a:cs typeface="Times New Roman"/>
            </a:rPr>
            <a:t>3. Web Users</a:t>
          </a:r>
        </a:p>
        <a:p>
          <a:pPr marL="0" lvl="0" indent="0" algn="l" defTabSz="1066800" rtl="0">
            <a:lnSpc>
              <a:spcPct val="90000"/>
            </a:lnSpc>
            <a:spcBef>
              <a:spcPct val="0"/>
            </a:spcBef>
            <a:spcAft>
              <a:spcPct val="35000"/>
            </a:spcAft>
            <a:buNone/>
          </a:pPr>
          <a:r>
            <a:rPr lang="en-US" sz="2400" kern="1200">
              <a:latin typeface="Times New Roman"/>
              <a:cs typeface="Times New Roman"/>
            </a:rPr>
            <a:t>4. Push Notifications - On</a:t>
          </a:r>
        </a:p>
      </dsp:txBody>
      <dsp:txXfrm>
        <a:off x="3520212" y="194812"/>
        <a:ext cx="3785897" cy="2012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45860-E723-4A3F-8BF5-95278010065C}"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B0C3A-A176-4505-8CB9-D15B7082F5CD}" type="slidenum">
              <a:rPr lang="en-US" smtClean="0"/>
              <a:t>‹#›</a:t>
            </a:fld>
            <a:endParaRPr lang="en-US"/>
          </a:p>
        </p:txBody>
      </p:sp>
    </p:spTree>
    <p:extLst>
      <p:ext uri="{BB962C8B-B14F-4D97-AF65-F5344CB8AC3E}">
        <p14:creationId xmlns:p14="http://schemas.microsoft.com/office/powerpoint/2010/main" val="250794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Kayelin</a:t>
            </a:r>
            <a:endParaRPr lang="en-US">
              <a:cs typeface="Calibri"/>
            </a:endParaRPr>
          </a:p>
          <a:p>
            <a:endParaRPr lang="en-US">
              <a:cs typeface="Calibri"/>
            </a:endParaRPr>
          </a:p>
          <a:p>
            <a:r>
              <a:rPr lang="en-US">
                <a:cs typeface="Calibri"/>
              </a:rPr>
              <a:t>Some key statistics about the user base:</a:t>
            </a:r>
            <a:endParaRPr lang="en-US"/>
          </a:p>
          <a:p>
            <a:endParaRPr lang="en-US">
              <a:cs typeface="Calibri"/>
            </a:endParaRPr>
          </a:p>
          <a:p>
            <a:r>
              <a:rPr lang="en-US">
                <a:cs typeface="Calibri"/>
              </a:rPr>
              <a:t>63.7% of the users are web based </a:t>
            </a:r>
          </a:p>
          <a:p>
            <a:r>
              <a:rPr lang="en-US">
                <a:cs typeface="Calibri"/>
              </a:rPr>
              <a:t>and</a:t>
            </a:r>
            <a:endParaRPr lang="en-US"/>
          </a:p>
          <a:p>
            <a:r>
              <a:rPr lang="en-US"/>
              <a:t>36.3% are app based</a:t>
            </a:r>
          </a:p>
          <a:p>
            <a:endParaRPr lang="en-US">
              <a:cs typeface="Calibri"/>
            </a:endParaRPr>
          </a:p>
          <a:p>
            <a:r>
              <a:rPr lang="en-US"/>
              <a:t>32.7% of users were </a:t>
            </a:r>
            <a:r>
              <a:rPr lang="en-US" err="1"/>
              <a:t>classfied</a:t>
            </a:r>
            <a:r>
              <a:rPr lang="en-US"/>
              <a:t> as "other" </a:t>
            </a:r>
          </a:p>
          <a:p>
            <a:r>
              <a:rPr lang="en-US"/>
              <a:t>while</a:t>
            </a:r>
          </a:p>
          <a:p>
            <a:r>
              <a:rPr lang="en-US"/>
              <a:t>67.3% of users were </a:t>
            </a:r>
            <a:r>
              <a:rPr lang="en-US" err="1"/>
              <a:t>classfied</a:t>
            </a:r>
            <a:r>
              <a:rPr lang="en-US"/>
              <a:t> as "consumer"</a:t>
            </a:r>
          </a:p>
          <a:p>
            <a:endParaRPr lang="en-US">
              <a:cs typeface="Calibri"/>
            </a:endParaRPr>
          </a:p>
          <a:p>
            <a:r>
              <a:rPr lang="en-US">
                <a:cs typeface="Calibri"/>
              </a:rPr>
              <a:t>and</a:t>
            </a:r>
          </a:p>
          <a:p>
            <a:r>
              <a:rPr lang="en-US">
                <a:cs typeface="Calibri"/>
              </a:rPr>
              <a:t>50.3% of the users are from the US or Canada </a:t>
            </a:r>
          </a:p>
          <a:p>
            <a:r>
              <a:rPr lang="en-US">
                <a:cs typeface="Calibri"/>
              </a:rPr>
              <a:t>12.4% </a:t>
            </a:r>
            <a:r>
              <a:rPr lang="en-US"/>
              <a:t>are from Europe</a:t>
            </a:r>
          </a:p>
          <a:p>
            <a:r>
              <a:rPr lang="en-US">
                <a:cs typeface="Calibri"/>
              </a:rPr>
              <a:t>and</a:t>
            </a:r>
          </a:p>
          <a:p>
            <a:r>
              <a:rPr lang="en-US">
                <a:cs typeface="Calibri"/>
              </a:rPr>
              <a:t>37.3% </a:t>
            </a:r>
            <a:r>
              <a:rPr lang="en-US"/>
              <a:t>are from unclassified countries</a:t>
            </a:r>
          </a:p>
          <a:p>
            <a:endParaRPr lang="en-US">
              <a:cs typeface="Calibri"/>
            </a:endParaRPr>
          </a:p>
        </p:txBody>
      </p:sp>
      <p:sp>
        <p:nvSpPr>
          <p:cNvPr id="4" name="Slide Number Placeholder 3"/>
          <p:cNvSpPr>
            <a:spLocks noGrp="1"/>
          </p:cNvSpPr>
          <p:nvPr>
            <p:ph type="sldNum" sz="quarter" idx="5"/>
          </p:nvPr>
        </p:nvSpPr>
        <p:spPr/>
        <p:txBody>
          <a:bodyPr/>
          <a:lstStyle/>
          <a:p>
            <a:fld id="{681B0C3A-A176-4505-8CB9-D15B7082F5CD}" type="slidenum">
              <a:rPr lang="en-US" smtClean="0"/>
              <a:t>2</a:t>
            </a:fld>
            <a:endParaRPr lang="en-US"/>
          </a:p>
        </p:txBody>
      </p:sp>
    </p:spTree>
    <p:extLst>
      <p:ext uri="{BB962C8B-B14F-4D97-AF65-F5344CB8AC3E}">
        <p14:creationId xmlns:p14="http://schemas.microsoft.com/office/powerpoint/2010/main" val="78771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recommendation we have is that Rosetta Stone needs to understand their data better. In one of the variables, Country, they only separate US/Canada and Europe and the rest of the counties are categorized as “other”. Other is very vague and comprises of a lot of countries. Despite the majority of users in the dataset being from North America, most of the purchases are coming from countries in the “other” category. Rosetta Stone needs to have more countries represented in their data so they can  accurately target their audiences specifically in this category.</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 also appears as a category in </a:t>
            </a:r>
            <a:r>
              <a:rPr lang="en-US" err="1"/>
              <a:t>User.Type</a:t>
            </a:r>
            <a:r>
              <a:rPr lang="en-US"/>
              <a:t> and is supposed to encompass Schools and Universities and Businesses. These two options are very different and should not be grouped together. Schools and Universities most likely have a different purpose for using Rosetta Stone than any business. And then we saw one more issue with the data.</a:t>
            </a:r>
          </a:p>
          <a:p>
            <a:endParaRPr lang="en-US"/>
          </a:p>
        </p:txBody>
      </p:sp>
      <p:sp>
        <p:nvSpPr>
          <p:cNvPr id="4" name="Slide Number Placeholder 3"/>
          <p:cNvSpPr>
            <a:spLocks noGrp="1"/>
          </p:cNvSpPr>
          <p:nvPr>
            <p:ph type="sldNum" sz="quarter" idx="5"/>
          </p:nvPr>
        </p:nvSpPr>
        <p:spPr/>
        <p:txBody>
          <a:bodyPr/>
          <a:lstStyle/>
          <a:p>
            <a:fld id="{681B0C3A-A176-4505-8CB9-D15B7082F5CD}" type="slidenum">
              <a:rPr lang="en-US" smtClean="0"/>
              <a:t>9</a:t>
            </a:fld>
            <a:endParaRPr lang="en-US"/>
          </a:p>
        </p:txBody>
      </p:sp>
    </p:spTree>
    <p:extLst>
      <p:ext uri="{BB962C8B-B14F-4D97-AF65-F5344CB8AC3E}">
        <p14:creationId xmlns:p14="http://schemas.microsoft.com/office/powerpoint/2010/main" val="170744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7BCC3E4-A316-C44B-ADBB-979DFDEA166D}" type="datetimeFigureOut">
              <a:rPr lang="en-US" smtClean="0"/>
              <a:pPr/>
              <a:t>12/11/2020</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E6B98390-69EB-8641-A573-75DC7B6B1529}" type="slidenum">
              <a:rPr lang="en-US" smtClean="0"/>
              <a:pPr/>
              <a:t>‹#›</a:t>
            </a:fld>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D43A412-6B65-9C40-8D8B-F8709D41C5C4}"/>
              </a:ext>
            </a:extLst>
          </p:cNvPr>
          <p:cNvSpPr/>
          <p:nvPr userDrawn="1"/>
        </p:nvSpPr>
        <p:spPr>
          <a:xfrm>
            <a:off x="740780" y="1600200"/>
            <a:ext cx="10787606" cy="165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BCC3E4-A316-C44B-ADBB-979DFDEA166D}"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258801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BCC3E4-A316-C44B-ADBB-979DFDEA166D}"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297006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ysClr val="windowText" lastClr="000000"/>
                </a:solidFill>
              </a:defRPr>
            </a:lvl1pPr>
          </a:lstStyle>
          <a:p>
            <a:fld id="{07BCC3E4-A316-C44B-ADBB-979DFDEA166D}" type="datetimeFigureOut">
              <a:rPr lang="en-US" smtClean="0"/>
              <a:pPr/>
              <a:t>12/11/2020</a:t>
            </a:fld>
            <a:endParaRPr lang="en-US"/>
          </a:p>
        </p:txBody>
      </p:sp>
      <p:sp>
        <p:nvSpPr>
          <p:cNvPr id="5" name="Footer Placeholder 4"/>
          <p:cNvSpPr>
            <a:spLocks noGrp="1"/>
          </p:cNvSpPr>
          <p:nvPr>
            <p:ph type="ftr" sz="quarter" idx="11"/>
          </p:nvPr>
        </p:nvSpPr>
        <p:spPr/>
        <p:txBody>
          <a:bodyPr/>
          <a:lstStyle>
            <a:lvl1pPr>
              <a:defRPr>
                <a:solidFill>
                  <a:sysClr val="windowText" lastClr="000000"/>
                </a:solidFill>
              </a:defRPr>
            </a:lvl1pPr>
          </a:lstStyle>
          <a:p>
            <a:endParaRPr lang="en-US">
              <a:solidFill>
                <a:sysClr val="windowText" lastClr="000000"/>
              </a:solidFill>
            </a:endParaRPr>
          </a:p>
        </p:txBody>
      </p:sp>
      <p:sp>
        <p:nvSpPr>
          <p:cNvPr id="6" name="Slide Number Placeholder 5"/>
          <p:cNvSpPr>
            <a:spLocks noGrp="1"/>
          </p:cNvSpPr>
          <p:nvPr>
            <p:ph type="sldNum" sz="quarter" idx="12"/>
          </p:nvPr>
        </p:nvSpPr>
        <p:spPr/>
        <p:txBody>
          <a:bodyPr/>
          <a:lstStyle>
            <a:lvl1pPr>
              <a:defRPr>
                <a:solidFill>
                  <a:sysClr val="windowText" lastClr="000000"/>
                </a:solidFill>
              </a:defRPr>
            </a:lvl1pPr>
          </a:lstStyle>
          <a:p>
            <a:fld id="{E6B98390-69EB-8641-A573-75DC7B6B1529}" type="slidenum">
              <a:rPr lang="en-US" smtClean="0"/>
              <a:pPr/>
              <a:t>‹#›</a:t>
            </a:fld>
            <a:endParaRPr lang="en-US"/>
          </a:p>
        </p:txBody>
      </p:sp>
    </p:spTree>
    <p:extLst>
      <p:ext uri="{BB962C8B-B14F-4D97-AF65-F5344CB8AC3E}">
        <p14:creationId xmlns:p14="http://schemas.microsoft.com/office/powerpoint/2010/main" val="35640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CC3E4-A316-C44B-ADBB-979DFDEA166D}"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388073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BCC3E4-A316-C44B-ADBB-979DFDEA166D}"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316860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BCC3E4-A316-C44B-ADBB-979DFDEA166D}"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350934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BCC3E4-A316-C44B-ADBB-979DFDEA166D}"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256457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CC3E4-A316-C44B-ADBB-979DFDEA166D}"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77835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CC3E4-A316-C44B-ADBB-979DFDEA166D}"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281958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CC3E4-A316-C44B-ADBB-979DFDEA166D}"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98390-69EB-8641-A573-75DC7B6B1529}" type="slidenum">
              <a:rPr lang="en-US" smtClean="0"/>
              <a:t>‹#›</a:t>
            </a:fld>
            <a:endParaRPr lang="en-US"/>
          </a:p>
        </p:txBody>
      </p:sp>
    </p:spTree>
    <p:extLst>
      <p:ext uri="{BB962C8B-B14F-4D97-AF65-F5344CB8AC3E}">
        <p14:creationId xmlns:p14="http://schemas.microsoft.com/office/powerpoint/2010/main" val="393128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07BCC3E4-A316-C44B-ADBB-979DFDEA166D}" type="datetimeFigureOut">
              <a:rPr lang="en-US" smtClean="0"/>
              <a:pPr/>
              <a:t>12/11/2020</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ysClr val="windowText" lastClr="000000"/>
                </a:solidFill>
                <a:latin typeface="Times New Roman" panose="02020603050405020304" pitchFamily="18" charset="0"/>
                <a:cs typeface="Times New Roman" panose="02020603050405020304" pitchFamily="18" charset="0"/>
              </a:defRPr>
            </a:lvl1pPr>
          </a:lstStyle>
          <a:p>
            <a:endParaRPr lang="en-US">
              <a:solidFill>
                <a:sysClr val="windowText" lastClr="00000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ysClr val="windowText" lastClr="000000"/>
                </a:solidFill>
                <a:latin typeface="Times New Roman" panose="02020603050405020304" pitchFamily="18" charset="0"/>
                <a:cs typeface="Times New Roman" panose="02020603050405020304" pitchFamily="18" charset="0"/>
              </a:defRPr>
            </a:lvl1pPr>
          </a:lstStyle>
          <a:p>
            <a:fld id="{E6B98390-69EB-8641-A573-75DC7B6B1529}" type="slidenum">
              <a:rPr lang="en-US" smtClean="0"/>
              <a:pPr/>
              <a:t>‹#›</a:t>
            </a:fld>
            <a:endParaRPr lang="en-US"/>
          </a:p>
        </p:txBody>
      </p:sp>
      <p:pic>
        <p:nvPicPr>
          <p:cNvPr id="7" name="Picture 6" descr="Rosetta Stone Learning Language immersion Computer Software, Stone, logo,  stone, mobile Phones png | PNGWing">
            <a:extLst>
              <a:ext uri="{FF2B5EF4-FFF2-40B4-BE49-F238E27FC236}">
                <a16:creationId xmlns:a16="http://schemas.microsoft.com/office/drawing/2014/main" id="{E8FC9671-ED62-0448-B59F-9145F19E3B24}"/>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22099" t="291" r="21924"/>
          <a:stretch/>
        </p:blipFill>
        <p:spPr bwMode="auto">
          <a:xfrm>
            <a:off x="10016609" y="136525"/>
            <a:ext cx="1337191" cy="1325563"/>
          </a:xfrm>
          <a:prstGeom prst="ellipse">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3CEBF395-9115-AC43-9A44-F5A01F6E9E75}"/>
              </a:ext>
            </a:extLst>
          </p:cNvPr>
          <p:cNvCxnSpPr>
            <a:cxnSpLocks/>
          </p:cNvCxnSpPr>
          <p:nvPr userDrawn="1"/>
        </p:nvCxnSpPr>
        <p:spPr>
          <a:xfrm>
            <a:off x="838200" y="1690688"/>
            <a:ext cx="10515600" cy="0"/>
          </a:xfrm>
          <a:prstGeom prst="line">
            <a:avLst/>
          </a:prstGeom>
          <a:ln w="47625">
            <a:solidFill>
              <a:schemeClr val="bg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222704C-0DE8-FA43-A131-57A2D37C923C}"/>
              </a:ext>
            </a:extLst>
          </p:cNvPr>
          <p:cNvCxnSpPr>
            <a:cxnSpLocks/>
          </p:cNvCxnSpPr>
          <p:nvPr userDrawn="1"/>
        </p:nvCxnSpPr>
        <p:spPr>
          <a:xfrm>
            <a:off x="838200" y="6165125"/>
            <a:ext cx="10515600" cy="0"/>
          </a:xfrm>
          <a:prstGeom prst="line">
            <a:avLst/>
          </a:prstGeom>
          <a:ln w="4762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0921953"/>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ysClr val="windowText" lastClr="0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ysClr val="windowText" lastClr="000000"/>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4.xml"/><Relationship Id="rId6" Type="http://schemas.openxmlformats.org/officeDocument/2006/relationships/image" Target="../media/image5.svg"/><Relationship Id="rId11" Type="http://schemas.microsoft.com/office/2007/relationships/diagramDrawing" Target="../diagrams/drawing1.xml"/><Relationship Id="rId5" Type="http://schemas.openxmlformats.org/officeDocument/2006/relationships/image" Target="../media/image4.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3.sv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729-C98C-1943-9C6E-3DAA03498F43}"/>
              </a:ext>
            </a:extLst>
          </p:cNvPr>
          <p:cNvSpPr>
            <a:spLocks noGrp="1"/>
          </p:cNvSpPr>
          <p:nvPr>
            <p:ph type="ctrTitle"/>
          </p:nvPr>
        </p:nvSpPr>
        <p:spPr>
          <a:xfrm>
            <a:off x="2374165" y="1040495"/>
            <a:ext cx="7443670" cy="2387600"/>
          </a:xfrm>
        </p:spPr>
        <p:txBody>
          <a:bodyPr/>
          <a:lstStyle/>
          <a:p>
            <a:r>
              <a:rPr lang="en-US">
                <a:latin typeface="Times New Roman"/>
                <a:cs typeface="Times New Roman"/>
              </a:rPr>
              <a:t>Rosetta Stone Analytical Plan</a:t>
            </a:r>
            <a:endParaRPr lang="en-US"/>
          </a:p>
        </p:txBody>
      </p:sp>
      <p:sp>
        <p:nvSpPr>
          <p:cNvPr id="3" name="Subtitle 2">
            <a:extLst>
              <a:ext uri="{FF2B5EF4-FFF2-40B4-BE49-F238E27FC236}">
                <a16:creationId xmlns:a16="http://schemas.microsoft.com/office/drawing/2014/main" id="{87E272D5-A408-8A4F-B2A6-A2C0D8B1913D}"/>
              </a:ext>
            </a:extLst>
          </p:cNvPr>
          <p:cNvSpPr>
            <a:spLocks noGrp="1"/>
          </p:cNvSpPr>
          <p:nvPr>
            <p:ph type="subTitle" idx="1"/>
          </p:nvPr>
        </p:nvSpPr>
        <p:spPr>
          <a:xfrm>
            <a:off x="2267107" y="3602038"/>
            <a:ext cx="7657786" cy="1655762"/>
          </a:xfrm>
        </p:spPr>
        <p:txBody>
          <a:bodyPr vert="horz" lIns="91440" tIns="45720" rIns="91440" bIns="45720" rtlCol="0" anchor="t">
            <a:normAutofit/>
          </a:bodyPr>
          <a:lstStyle/>
          <a:p>
            <a:r>
              <a:rPr lang="en-US">
                <a:solidFill>
                  <a:schemeClr val="tx2">
                    <a:lumMod val="50000"/>
                  </a:schemeClr>
                </a:solidFill>
                <a:latin typeface="Times New Roman"/>
                <a:cs typeface="Times New Roman"/>
              </a:rPr>
              <a:t>Trent Commins, Kayelin Santa Elena, Nate Everett, </a:t>
            </a:r>
          </a:p>
          <a:p>
            <a:r>
              <a:rPr lang="en-US">
                <a:solidFill>
                  <a:schemeClr val="tx2">
                    <a:lumMod val="50000"/>
                  </a:schemeClr>
                </a:solidFill>
                <a:latin typeface="Times New Roman"/>
                <a:cs typeface="Times New Roman"/>
              </a:rPr>
              <a:t>Chris Kitahara, Haley Noorani, Ayra Tusneem</a:t>
            </a:r>
            <a:endParaRPr lang="en-US">
              <a:solidFill>
                <a:schemeClr val="tx2">
                  <a:lumMod val="50000"/>
                </a:schemeClr>
              </a:solidFill>
            </a:endParaRPr>
          </a:p>
        </p:txBody>
      </p:sp>
    </p:spTree>
    <p:extLst>
      <p:ext uri="{BB962C8B-B14F-4D97-AF65-F5344CB8AC3E}">
        <p14:creationId xmlns:p14="http://schemas.microsoft.com/office/powerpoint/2010/main" val="243194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62B-FE1D-6D4D-A9BF-E4572D2FC8D2}"/>
              </a:ext>
            </a:extLst>
          </p:cNvPr>
          <p:cNvSpPr>
            <a:spLocks noGrp="1"/>
          </p:cNvSpPr>
          <p:nvPr>
            <p:ph type="title"/>
          </p:nvPr>
        </p:nvSpPr>
        <p:spPr>
          <a:xfrm>
            <a:off x="838200" y="365125"/>
            <a:ext cx="4462733" cy="1325563"/>
          </a:xfrm>
        </p:spPr>
        <p:txBody>
          <a:bodyPr/>
          <a:lstStyle/>
          <a:p>
            <a:r>
              <a:rPr lang="en-US"/>
              <a:t>Marketing</a:t>
            </a:r>
          </a:p>
        </p:txBody>
      </p:sp>
      <p:graphicFrame>
        <p:nvGraphicFramePr>
          <p:cNvPr id="11" name="Content Placeholder 10">
            <a:extLst>
              <a:ext uri="{FF2B5EF4-FFF2-40B4-BE49-F238E27FC236}">
                <a16:creationId xmlns:a16="http://schemas.microsoft.com/office/drawing/2014/main" id="{48649453-DFAF-B04F-979B-A616D3AB469C}"/>
              </a:ext>
            </a:extLst>
          </p:cNvPr>
          <p:cNvGraphicFramePr>
            <a:graphicFrameLocks noGrp="1"/>
          </p:cNvGraphicFramePr>
          <p:nvPr>
            <p:ph sz="half" idx="1"/>
            <p:extLst>
              <p:ext uri="{D42A27DB-BD31-4B8C-83A1-F6EECF244321}">
                <p14:modId xmlns:p14="http://schemas.microsoft.com/office/powerpoint/2010/main" val="3212603650"/>
              </p:ext>
            </p:extLst>
          </p:nvPr>
        </p:nvGraphicFramePr>
        <p:xfrm>
          <a:off x="1752117" y="1837710"/>
          <a:ext cx="8687766" cy="2400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97E0D05E-4D64-B94C-B411-B52A762754B8}"/>
              </a:ext>
            </a:extLst>
          </p:cNvPr>
          <p:cNvSpPr>
            <a:spLocks noGrp="1"/>
          </p:cNvSpPr>
          <p:nvPr>
            <p:ph sz="half" idx="2"/>
          </p:nvPr>
        </p:nvSpPr>
        <p:spPr>
          <a:xfrm>
            <a:off x="1834105" y="4530594"/>
            <a:ext cx="5181600" cy="1198563"/>
          </a:xfrm>
        </p:spPr>
        <p:txBody>
          <a:bodyPr vert="horz" lIns="91440" tIns="45720" rIns="91440" bIns="45720" rtlCol="0" anchor="t">
            <a:normAutofit/>
          </a:bodyPr>
          <a:lstStyle/>
          <a:p>
            <a:r>
              <a:rPr lang="en-US" sz="2400">
                <a:solidFill>
                  <a:srgbClr val="000000"/>
                </a:solidFill>
                <a:latin typeface="Times New Roman"/>
                <a:cs typeface="Times New Roman"/>
              </a:rPr>
              <a:t>Avoid allocating resources towards those with a low email engagement (&lt;20%)</a:t>
            </a:r>
          </a:p>
          <a:p>
            <a:endParaRPr lang="en-US">
              <a:solidFill>
                <a:srgbClr val="000000"/>
              </a:solidFill>
            </a:endParaRPr>
          </a:p>
        </p:txBody>
      </p:sp>
      <p:sp>
        <p:nvSpPr>
          <p:cNvPr id="5" name="TextBox 4">
            <a:extLst>
              <a:ext uri="{FF2B5EF4-FFF2-40B4-BE49-F238E27FC236}">
                <a16:creationId xmlns:a16="http://schemas.microsoft.com/office/drawing/2014/main" id="{F615AE20-36FA-48D7-81B4-2FA9F2C99D95}"/>
              </a:ext>
            </a:extLst>
          </p:cNvPr>
          <p:cNvSpPr txBox="1"/>
          <p:nvPr/>
        </p:nvSpPr>
        <p:spPr>
          <a:xfrm>
            <a:off x="6819900" y="4242481"/>
            <a:ext cx="46577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86684E-E8F1-4116-812B-73475431D41E}"/>
              </a:ext>
            </a:extLst>
          </p:cNvPr>
          <p:cNvSpPr txBox="1"/>
          <p:nvPr/>
        </p:nvSpPr>
        <p:spPr>
          <a:xfrm>
            <a:off x="6819900" y="5370939"/>
            <a:ext cx="48958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28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B0A21-7CDF-4AB7-B97C-D71815AD2CD4}"/>
              </a:ext>
            </a:extLst>
          </p:cNvPr>
          <p:cNvSpPr>
            <a:spLocks noGrp="1"/>
          </p:cNvSpPr>
          <p:nvPr>
            <p:ph sz="half" idx="1"/>
          </p:nvPr>
        </p:nvSpPr>
        <p:spPr>
          <a:xfrm>
            <a:off x="4587724" y="3428244"/>
            <a:ext cx="3016552" cy="1291242"/>
          </a:xfrm>
        </p:spPr>
        <p:txBody>
          <a:bodyPr vert="horz" lIns="91440" tIns="45720" rIns="91440" bIns="45720" rtlCol="0" anchor="t">
            <a:noAutofit/>
          </a:bodyPr>
          <a:lstStyle/>
          <a:p>
            <a:pPr marL="0" indent="0">
              <a:buNone/>
            </a:pPr>
            <a:r>
              <a:rPr lang="en-US" sz="4800">
                <a:latin typeface="Times New Roman"/>
                <a:cs typeface="Times New Roman"/>
              </a:rPr>
              <a:t>Questions?</a:t>
            </a:r>
            <a:endParaRPr lang="en-US" sz="4800"/>
          </a:p>
        </p:txBody>
      </p:sp>
    </p:spTree>
    <p:extLst>
      <p:ext uri="{BB962C8B-B14F-4D97-AF65-F5344CB8AC3E}">
        <p14:creationId xmlns:p14="http://schemas.microsoft.com/office/powerpoint/2010/main" val="288319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7EBC-F817-E040-B850-FB3E75C7911E}"/>
              </a:ext>
            </a:extLst>
          </p:cNvPr>
          <p:cNvSpPr>
            <a:spLocks noGrp="1"/>
          </p:cNvSpPr>
          <p:nvPr>
            <p:ph type="title"/>
          </p:nvPr>
        </p:nvSpPr>
        <p:spPr/>
        <p:txBody>
          <a:bodyPr/>
          <a:lstStyle/>
          <a:p>
            <a:r>
              <a:rPr lang="en-US"/>
              <a:t>Summary Statistics</a:t>
            </a:r>
          </a:p>
        </p:txBody>
      </p:sp>
      <p:pic>
        <p:nvPicPr>
          <p:cNvPr id="8" name="Picture 6">
            <a:extLst>
              <a:ext uri="{FF2B5EF4-FFF2-40B4-BE49-F238E27FC236}">
                <a16:creationId xmlns:a16="http://schemas.microsoft.com/office/drawing/2014/main" id="{B5B66CE8-5B0B-4643-B3A9-2745062C63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940114" y="2420901"/>
            <a:ext cx="3933725" cy="1947194"/>
          </a:xfrm>
          <a:prstGeom prst="rect">
            <a:avLst/>
          </a:prstGeom>
        </p:spPr>
      </p:pic>
      <p:pic>
        <p:nvPicPr>
          <p:cNvPr id="9" name="Picture 7">
            <a:extLst>
              <a:ext uri="{FF2B5EF4-FFF2-40B4-BE49-F238E27FC236}">
                <a16:creationId xmlns:a16="http://schemas.microsoft.com/office/drawing/2014/main" id="{059B0048-8954-2344-B020-B1F369C1B8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36674" y="2693773"/>
            <a:ext cx="302661" cy="330777"/>
          </a:xfrm>
          <a:prstGeom prst="rect">
            <a:avLst/>
          </a:prstGeom>
        </p:spPr>
      </p:pic>
      <p:pic>
        <p:nvPicPr>
          <p:cNvPr id="10" name="Picture 8">
            <a:extLst>
              <a:ext uri="{FF2B5EF4-FFF2-40B4-BE49-F238E27FC236}">
                <a16:creationId xmlns:a16="http://schemas.microsoft.com/office/drawing/2014/main" id="{427CA363-7EF7-8F4B-AFA7-5CFA373C3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768162" y="2859161"/>
            <a:ext cx="302661" cy="330777"/>
          </a:xfrm>
          <a:prstGeom prst="rect">
            <a:avLst/>
          </a:prstGeom>
        </p:spPr>
      </p:pic>
      <p:pic>
        <p:nvPicPr>
          <p:cNvPr id="11" name="Picture 9">
            <a:extLst>
              <a:ext uri="{FF2B5EF4-FFF2-40B4-BE49-F238E27FC236}">
                <a16:creationId xmlns:a16="http://schemas.microsoft.com/office/drawing/2014/main" id="{06C75666-2554-7C44-96DF-0ED7CAF324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813815" y="2566877"/>
            <a:ext cx="302661" cy="330777"/>
          </a:xfrm>
          <a:prstGeom prst="rect">
            <a:avLst/>
          </a:prstGeom>
        </p:spPr>
      </p:pic>
      <p:graphicFrame>
        <p:nvGraphicFramePr>
          <p:cNvPr id="13" name="Diagram 12">
            <a:extLst>
              <a:ext uri="{FF2B5EF4-FFF2-40B4-BE49-F238E27FC236}">
                <a16:creationId xmlns:a16="http://schemas.microsoft.com/office/drawing/2014/main" id="{53D942F8-1C8E-094D-B0A9-6D082FF3CBF5}"/>
              </a:ext>
            </a:extLst>
          </p:cNvPr>
          <p:cNvGraphicFramePr/>
          <p:nvPr>
            <p:extLst>
              <p:ext uri="{D42A27DB-BD31-4B8C-83A1-F6EECF244321}">
                <p14:modId xmlns:p14="http://schemas.microsoft.com/office/powerpoint/2010/main" val="4256694878"/>
              </p:ext>
            </p:extLst>
          </p:nvPr>
        </p:nvGraphicFramePr>
        <p:xfrm>
          <a:off x="838200" y="2420901"/>
          <a:ext cx="1956129" cy="27911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7A073776-27FF-0142-800E-1BE4B1337045}"/>
              </a:ext>
            </a:extLst>
          </p:cNvPr>
          <p:cNvGraphicFramePr/>
          <p:nvPr>
            <p:extLst>
              <p:ext uri="{D42A27DB-BD31-4B8C-83A1-F6EECF244321}">
                <p14:modId xmlns:p14="http://schemas.microsoft.com/office/powerpoint/2010/main" val="45111635"/>
              </p:ext>
            </p:extLst>
          </p:nvPr>
        </p:nvGraphicFramePr>
        <p:xfrm>
          <a:off x="7127886" y="1863089"/>
          <a:ext cx="4190834" cy="28777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5" name="Group 14">
            <a:extLst>
              <a:ext uri="{FF2B5EF4-FFF2-40B4-BE49-F238E27FC236}">
                <a16:creationId xmlns:a16="http://schemas.microsoft.com/office/drawing/2014/main" id="{00A77CA0-F6A5-B043-8A82-28A4D9BC3160}"/>
              </a:ext>
            </a:extLst>
          </p:cNvPr>
          <p:cNvGrpSpPr/>
          <p:nvPr/>
        </p:nvGrpSpPr>
        <p:grpSpPr>
          <a:xfrm>
            <a:off x="7127886" y="4913257"/>
            <a:ext cx="4205389" cy="993869"/>
            <a:chOff x="1553" y="627"/>
            <a:chExt cx="4205389" cy="993869"/>
          </a:xfrm>
        </p:grpSpPr>
        <p:sp>
          <p:nvSpPr>
            <p:cNvPr id="16" name="Rounded Rectangle 15">
              <a:extLst>
                <a:ext uri="{FF2B5EF4-FFF2-40B4-BE49-F238E27FC236}">
                  <a16:creationId xmlns:a16="http://schemas.microsoft.com/office/drawing/2014/main" id="{AF406955-FFEB-AD4B-884E-E81ED4B825E5}"/>
                </a:ext>
              </a:extLst>
            </p:cNvPr>
            <p:cNvSpPr/>
            <p:nvPr/>
          </p:nvSpPr>
          <p:spPr>
            <a:xfrm>
              <a:off x="1553" y="627"/>
              <a:ext cx="4205389" cy="993869"/>
            </a:xfrm>
            <a:prstGeom prst="roundRect">
              <a:avLst>
                <a:gd name="adj" fmla="val 10000"/>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701249D4-4329-C844-A9C4-D5492801ECF4}"/>
                </a:ext>
              </a:extLst>
            </p:cNvPr>
            <p:cNvSpPr txBox="1"/>
            <p:nvPr/>
          </p:nvSpPr>
          <p:spPr>
            <a:xfrm>
              <a:off x="30662" y="29736"/>
              <a:ext cx="4147171" cy="9356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2400">
                  <a:latin typeface="Times New Roman" panose="02020603050405020304" pitchFamily="18" charset="0"/>
                  <a:cs typeface="Times New Roman" panose="02020603050405020304" pitchFamily="18" charset="0"/>
                </a:rPr>
                <a:t>37.3</a:t>
              </a:r>
              <a:r>
                <a:rPr lang="en-US" sz="2400" kern="12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Of Users From U</a:t>
              </a:r>
              <a:r>
                <a:rPr lang="en-US" sz="2400" kern="1200">
                  <a:latin typeface="Times New Roman" panose="02020603050405020304" pitchFamily="18" charset="0"/>
                  <a:cs typeface="Times New Roman" panose="02020603050405020304" pitchFamily="18" charset="0"/>
                </a:rPr>
                <a:t>nclassified </a:t>
              </a:r>
              <a:r>
                <a:rPr lang="en-US" sz="2400">
                  <a:latin typeface="Times New Roman" panose="02020603050405020304" pitchFamily="18" charset="0"/>
                  <a:cs typeface="Times New Roman" panose="02020603050405020304" pitchFamily="18" charset="0"/>
                </a:rPr>
                <a:t>C</a:t>
              </a:r>
              <a:r>
                <a:rPr lang="en-US" sz="2400" kern="1200">
                  <a:latin typeface="Times New Roman" panose="02020603050405020304" pitchFamily="18" charset="0"/>
                  <a:cs typeface="Times New Roman" panose="02020603050405020304" pitchFamily="18" charset="0"/>
                </a:rPr>
                <a:t>ountries</a:t>
              </a:r>
            </a:p>
          </p:txBody>
        </p:sp>
      </p:grpSp>
    </p:spTree>
    <p:extLst>
      <p:ext uri="{BB962C8B-B14F-4D97-AF65-F5344CB8AC3E}">
        <p14:creationId xmlns:p14="http://schemas.microsoft.com/office/powerpoint/2010/main" val="31751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E71E-A151-490E-9BBE-74BF4A436738}"/>
              </a:ext>
            </a:extLst>
          </p:cNvPr>
          <p:cNvSpPr>
            <a:spLocks noGrp="1"/>
          </p:cNvSpPr>
          <p:nvPr>
            <p:ph type="title"/>
          </p:nvPr>
        </p:nvSpPr>
        <p:spPr/>
        <p:txBody>
          <a:bodyPr/>
          <a:lstStyle/>
          <a:p>
            <a:r>
              <a:rPr lang="en-US">
                <a:latin typeface="Times New Roman"/>
                <a:cs typeface="Times New Roman"/>
              </a:rPr>
              <a:t>Consumer Content Engagement</a:t>
            </a:r>
            <a:endParaRPr lang="en-US"/>
          </a:p>
        </p:txBody>
      </p:sp>
      <p:sp>
        <p:nvSpPr>
          <p:cNvPr id="3" name="Content Placeholder 2">
            <a:extLst>
              <a:ext uri="{FF2B5EF4-FFF2-40B4-BE49-F238E27FC236}">
                <a16:creationId xmlns:a16="http://schemas.microsoft.com/office/drawing/2014/main" id="{70E938A0-3641-400D-8A4F-5D8F4CEF1C6F}"/>
              </a:ext>
            </a:extLst>
          </p:cNvPr>
          <p:cNvSpPr>
            <a:spLocks noGrp="1"/>
          </p:cNvSpPr>
          <p:nvPr>
            <p:ph sz="half" idx="1"/>
          </p:nvPr>
        </p:nvSpPr>
        <p:spPr/>
        <p:txBody>
          <a:bodyPr vert="horz" lIns="91440" tIns="45720" rIns="91440" bIns="45720" rtlCol="0" anchor="t">
            <a:normAutofit/>
          </a:bodyPr>
          <a:lstStyle/>
          <a:p>
            <a:r>
              <a:rPr lang="en-US">
                <a:latin typeface="Times New Roman"/>
                <a:cs typeface="Times New Roman"/>
              </a:rPr>
              <a:t>How are customers engaging with Rosetta Stone's products?</a:t>
            </a:r>
            <a:endParaRPr lang="en-US"/>
          </a:p>
          <a:p>
            <a:pPr marL="0" indent="0">
              <a:buNone/>
            </a:pPr>
            <a:endParaRPr lang="en-US">
              <a:latin typeface="Times New Roman"/>
              <a:cs typeface="Times New Roman"/>
            </a:endParaRPr>
          </a:p>
          <a:p>
            <a:r>
              <a:rPr lang="en-US">
                <a:latin typeface="Times New Roman"/>
                <a:cs typeface="Times New Roman"/>
              </a:rPr>
              <a:t>Push Notifications and Email Subscribers</a:t>
            </a:r>
            <a:endParaRPr lang="en-US"/>
          </a:p>
          <a:p>
            <a:endParaRPr lang="en-US"/>
          </a:p>
          <a:p>
            <a:r>
              <a:rPr lang="en-US">
                <a:latin typeface="Times New Roman"/>
                <a:cs typeface="Times New Roman"/>
              </a:rPr>
              <a:t>Can we predict the likelihood</a:t>
            </a:r>
            <a:br>
              <a:rPr lang="en-US">
                <a:latin typeface="Times New Roman"/>
                <a:cs typeface="Times New Roman"/>
              </a:rPr>
            </a:br>
            <a:r>
              <a:rPr lang="en-US">
                <a:latin typeface="Times New Roman"/>
                <a:cs typeface="Times New Roman"/>
              </a:rPr>
              <a:t>of customers to purchase </a:t>
            </a:r>
            <a:br>
              <a:rPr lang="en-US">
                <a:latin typeface="Times New Roman"/>
                <a:cs typeface="Times New Roman"/>
              </a:rPr>
            </a:br>
            <a:r>
              <a:rPr lang="en-US">
                <a:latin typeface="Times New Roman"/>
                <a:cs typeface="Times New Roman"/>
              </a:rPr>
              <a:t>additional products?</a:t>
            </a:r>
            <a:endParaRPr lang="en-US"/>
          </a:p>
          <a:p>
            <a:endParaRPr lang="en-US"/>
          </a:p>
        </p:txBody>
      </p:sp>
      <p:graphicFrame>
        <p:nvGraphicFramePr>
          <p:cNvPr id="9" name="Chart 8">
            <a:extLst>
              <a:ext uri="{FF2B5EF4-FFF2-40B4-BE49-F238E27FC236}">
                <a16:creationId xmlns:a16="http://schemas.microsoft.com/office/drawing/2014/main" id="{91D814BD-AC2C-8D46-AA25-A5BF77F993EE}"/>
              </a:ext>
            </a:extLst>
          </p:cNvPr>
          <p:cNvGraphicFramePr>
            <a:graphicFrameLocks/>
          </p:cNvGraphicFramePr>
          <p:nvPr>
            <p:extLst>
              <p:ext uri="{D42A27DB-BD31-4B8C-83A1-F6EECF244321}">
                <p14:modId xmlns:p14="http://schemas.microsoft.com/office/powerpoint/2010/main" val="1257840700"/>
              </p:ext>
            </p:extLst>
          </p:nvPr>
        </p:nvGraphicFramePr>
        <p:xfrm>
          <a:off x="6019800" y="1825623"/>
          <a:ext cx="4910479" cy="43513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784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E71E-A151-490E-9BBE-74BF4A436738}"/>
              </a:ext>
            </a:extLst>
          </p:cNvPr>
          <p:cNvSpPr>
            <a:spLocks noGrp="1"/>
          </p:cNvSpPr>
          <p:nvPr>
            <p:ph type="title"/>
          </p:nvPr>
        </p:nvSpPr>
        <p:spPr/>
        <p:txBody>
          <a:bodyPr/>
          <a:lstStyle/>
          <a:p>
            <a:r>
              <a:rPr lang="en-US">
                <a:latin typeface="Times New Roman"/>
                <a:cs typeface="Times New Roman"/>
              </a:rPr>
              <a:t>Email Engagement</a:t>
            </a:r>
            <a:endParaRPr lang="en-US"/>
          </a:p>
        </p:txBody>
      </p:sp>
      <p:graphicFrame>
        <p:nvGraphicFramePr>
          <p:cNvPr id="8" name="Chart 7">
            <a:extLst>
              <a:ext uri="{FF2B5EF4-FFF2-40B4-BE49-F238E27FC236}">
                <a16:creationId xmlns:a16="http://schemas.microsoft.com/office/drawing/2014/main" id="{83AC2450-D64D-3F41-8005-A770F51D495A}"/>
              </a:ext>
            </a:extLst>
          </p:cNvPr>
          <p:cNvGraphicFramePr>
            <a:graphicFrameLocks/>
          </p:cNvGraphicFramePr>
          <p:nvPr>
            <p:extLst>
              <p:ext uri="{D42A27DB-BD31-4B8C-83A1-F6EECF244321}">
                <p14:modId xmlns:p14="http://schemas.microsoft.com/office/powerpoint/2010/main" val="4112632595"/>
              </p:ext>
            </p:extLst>
          </p:nvPr>
        </p:nvGraphicFramePr>
        <p:xfrm>
          <a:off x="838200" y="1690688"/>
          <a:ext cx="10515600" cy="44399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612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E71E-A151-490E-9BBE-74BF4A436738}"/>
              </a:ext>
            </a:extLst>
          </p:cNvPr>
          <p:cNvSpPr>
            <a:spLocks noGrp="1"/>
          </p:cNvSpPr>
          <p:nvPr>
            <p:ph type="title"/>
          </p:nvPr>
        </p:nvSpPr>
        <p:spPr/>
        <p:txBody>
          <a:bodyPr/>
          <a:lstStyle/>
          <a:p>
            <a:r>
              <a:rPr lang="en-US">
                <a:latin typeface="Times New Roman"/>
                <a:cs typeface="Times New Roman"/>
              </a:rPr>
              <a:t>Non-Consumer Users</a:t>
            </a:r>
            <a:endParaRPr lang="en-US"/>
          </a:p>
        </p:txBody>
      </p:sp>
      <p:graphicFrame>
        <p:nvGraphicFramePr>
          <p:cNvPr id="10" name="Content Placeholder 9">
            <a:extLst>
              <a:ext uri="{FF2B5EF4-FFF2-40B4-BE49-F238E27FC236}">
                <a16:creationId xmlns:a16="http://schemas.microsoft.com/office/drawing/2014/main" id="{65BA401E-1717-A545-B678-6B162F79B23A}"/>
              </a:ext>
            </a:extLst>
          </p:cNvPr>
          <p:cNvGraphicFramePr>
            <a:graphicFrameLocks noGrp="1"/>
          </p:cNvGraphicFramePr>
          <p:nvPr>
            <p:ph sz="half" idx="2"/>
            <p:extLst>
              <p:ext uri="{D42A27DB-BD31-4B8C-83A1-F6EECF244321}">
                <p14:modId xmlns:p14="http://schemas.microsoft.com/office/powerpoint/2010/main" val="3258443567"/>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7547786-B07B-A041-A4C6-0CDD95950760}"/>
              </a:ext>
            </a:extLst>
          </p:cNvPr>
          <p:cNvGraphicFramePr>
            <a:graphicFrameLocks/>
          </p:cNvGraphicFramePr>
          <p:nvPr>
            <p:extLst>
              <p:ext uri="{D42A27DB-BD31-4B8C-83A1-F6EECF244321}">
                <p14:modId xmlns:p14="http://schemas.microsoft.com/office/powerpoint/2010/main" val="2344199411"/>
              </p:ext>
            </p:extLst>
          </p:nvPr>
        </p:nvGraphicFramePr>
        <p:xfrm>
          <a:off x="838200" y="1825625"/>
          <a:ext cx="5181600" cy="40461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964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E71E-A151-490E-9BBE-74BF4A436738}"/>
              </a:ext>
            </a:extLst>
          </p:cNvPr>
          <p:cNvSpPr>
            <a:spLocks noGrp="1"/>
          </p:cNvSpPr>
          <p:nvPr>
            <p:ph type="title"/>
          </p:nvPr>
        </p:nvSpPr>
        <p:spPr/>
        <p:txBody>
          <a:bodyPr/>
          <a:lstStyle/>
          <a:p>
            <a:r>
              <a:rPr lang="en-US">
                <a:latin typeface="Times New Roman"/>
                <a:cs typeface="Times New Roman"/>
              </a:rPr>
              <a:t>Impact of Platform</a:t>
            </a:r>
            <a:endParaRPr lang="en-US"/>
          </a:p>
        </p:txBody>
      </p:sp>
      <p:graphicFrame>
        <p:nvGraphicFramePr>
          <p:cNvPr id="9" name="Chart 8">
            <a:extLst>
              <a:ext uri="{FF2B5EF4-FFF2-40B4-BE49-F238E27FC236}">
                <a16:creationId xmlns:a16="http://schemas.microsoft.com/office/drawing/2014/main" id="{A02889ED-DA69-C042-809A-7E10CC79E338}"/>
              </a:ext>
            </a:extLst>
          </p:cNvPr>
          <p:cNvGraphicFramePr>
            <a:graphicFrameLocks/>
          </p:cNvGraphicFramePr>
          <p:nvPr>
            <p:extLst>
              <p:ext uri="{D42A27DB-BD31-4B8C-83A1-F6EECF244321}">
                <p14:modId xmlns:p14="http://schemas.microsoft.com/office/powerpoint/2010/main" val="3641684677"/>
              </p:ext>
            </p:extLst>
          </p:nvPr>
        </p:nvGraphicFramePr>
        <p:xfrm>
          <a:off x="2802194" y="1690688"/>
          <a:ext cx="6952676" cy="4564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645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6437-8F7C-4140-97CE-238EB3C6C2AC}"/>
              </a:ext>
            </a:extLst>
          </p:cNvPr>
          <p:cNvSpPr>
            <a:spLocks noGrp="1"/>
          </p:cNvSpPr>
          <p:nvPr>
            <p:ph type="title"/>
          </p:nvPr>
        </p:nvSpPr>
        <p:spPr/>
        <p:txBody>
          <a:bodyPr/>
          <a:lstStyle/>
          <a:p>
            <a:r>
              <a:rPr lang="en-US"/>
              <a:t>Clustering</a:t>
            </a:r>
          </a:p>
        </p:txBody>
      </p:sp>
      <p:graphicFrame>
        <p:nvGraphicFramePr>
          <p:cNvPr id="7" name="Chart 6">
            <a:extLst>
              <a:ext uri="{FF2B5EF4-FFF2-40B4-BE49-F238E27FC236}">
                <a16:creationId xmlns:a16="http://schemas.microsoft.com/office/drawing/2014/main" id="{8E23E451-9F9C-A443-A5E3-952DF7B97DC8}"/>
              </a:ext>
            </a:extLst>
          </p:cNvPr>
          <p:cNvGraphicFramePr>
            <a:graphicFrameLocks/>
          </p:cNvGraphicFramePr>
          <p:nvPr>
            <p:extLst>
              <p:ext uri="{D42A27DB-BD31-4B8C-83A1-F6EECF244321}">
                <p14:modId xmlns:p14="http://schemas.microsoft.com/office/powerpoint/2010/main" val="469031658"/>
              </p:ext>
            </p:extLst>
          </p:nvPr>
        </p:nvGraphicFramePr>
        <p:xfrm>
          <a:off x="838200" y="1690688"/>
          <a:ext cx="10460096" cy="45488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754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ACE9-798F-4B47-9A57-F7C5866461BF}"/>
              </a:ext>
            </a:extLst>
          </p:cNvPr>
          <p:cNvSpPr>
            <a:spLocks noGrp="1"/>
          </p:cNvSpPr>
          <p:nvPr>
            <p:ph type="title"/>
          </p:nvPr>
        </p:nvSpPr>
        <p:spPr/>
        <p:txBody>
          <a:bodyPr/>
          <a:lstStyle/>
          <a:p>
            <a:r>
              <a:rPr lang="en-US"/>
              <a:t>Operations, App</a:t>
            </a:r>
          </a:p>
        </p:txBody>
      </p:sp>
      <p:graphicFrame>
        <p:nvGraphicFramePr>
          <p:cNvPr id="5" name="Content Placeholder 4">
            <a:extLst>
              <a:ext uri="{FF2B5EF4-FFF2-40B4-BE49-F238E27FC236}">
                <a16:creationId xmlns:a16="http://schemas.microsoft.com/office/drawing/2014/main" id="{A130F056-7E09-DB46-A323-A7475853778B}"/>
              </a:ext>
            </a:extLst>
          </p:cNvPr>
          <p:cNvGraphicFramePr>
            <a:graphicFrameLocks noGrp="1"/>
          </p:cNvGraphicFramePr>
          <p:nvPr>
            <p:ph sz="half" idx="1"/>
            <p:extLst>
              <p:ext uri="{D42A27DB-BD31-4B8C-83A1-F6EECF244321}">
                <p14:modId xmlns:p14="http://schemas.microsoft.com/office/powerpoint/2010/main" val="595945708"/>
              </p:ext>
            </p:extLst>
          </p:nvPr>
        </p:nvGraphicFramePr>
        <p:xfrm>
          <a:off x="6248400" y="1801090"/>
          <a:ext cx="5257800" cy="4240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2C1D9166-F0CF-7545-9D0C-D4F28C873E14}"/>
              </a:ext>
            </a:extLst>
          </p:cNvPr>
          <p:cNvGraphicFramePr/>
          <p:nvPr>
            <p:extLst>
              <p:ext uri="{D42A27DB-BD31-4B8C-83A1-F6EECF244321}">
                <p14:modId xmlns:p14="http://schemas.microsoft.com/office/powerpoint/2010/main" val="63412054"/>
              </p:ext>
            </p:extLst>
          </p:nvPr>
        </p:nvGraphicFramePr>
        <p:xfrm>
          <a:off x="818536" y="1671023"/>
          <a:ext cx="6496664" cy="4351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8750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5860-1C68-0F4B-BA09-1E1752B55994}"/>
              </a:ext>
            </a:extLst>
          </p:cNvPr>
          <p:cNvSpPr>
            <a:spLocks noGrp="1"/>
          </p:cNvSpPr>
          <p:nvPr>
            <p:ph type="title"/>
          </p:nvPr>
        </p:nvSpPr>
        <p:spPr/>
        <p:txBody>
          <a:bodyPr/>
          <a:lstStyle/>
          <a:p>
            <a:r>
              <a:rPr lang="en-US"/>
              <a:t>Improve Data Gathering</a:t>
            </a:r>
          </a:p>
        </p:txBody>
      </p:sp>
      <p:graphicFrame>
        <p:nvGraphicFramePr>
          <p:cNvPr id="7" name="Table 7">
            <a:extLst>
              <a:ext uri="{FF2B5EF4-FFF2-40B4-BE49-F238E27FC236}">
                <a16:creationId xmlns:a16="http://schemas.microsoft.com/office/drawing/2014/main" id="{EEC29DAE-1CD2-40C2-9DA5-0E8D97D27F30}"/>
              </a:ext>
            </a:extLst>
          </p:cNvPr>
          <p:cNvGraphicFramePr>
            <a:graphicFrameLocks noGrp="1"/>
          </p:cNvGraphicFramePr>
          <p:nvPr>
            <p:ph sz="half" idx="1"/>
            <p:extLst>
              <p:ext uri="{D42A27DB-BD31-4B8C-83A1-F6EECF244321}">
                <p14:modId xmlns:p14="http://schemas.microsoft.com/office/powerpoint/2010/main" val="3154981460"/>
              </p:ext>
            </p:extLst>
          </p:nvPr>
        </p:nvGraphicFramePr>
        <p:xfrm>
          <a:off x="838200" y="2009108"/>
          <a:ext cx="4934748" cy="1897875"/>
        </p:xfrm>
        <a:graphic>
          <a:graphicData uri="http://schemas.openxmlformats.org/drawingml/2006/table">
            <a:tbl>
              <a:tblPr firstRow="1" bandRow="1">
                <a:tableStyleId>{5C22544A-7EE6-4342-B048-85BDC9FD1C3A}</a:tableStyleId>
              </a:tblPr>
              <a:tblGrid>
                <a:gridCol w="1387084">
                  <a:extLst>
                    <a:ext uri="{9D8B030D-6E8A-4147-A177-3AD203B41FA5}">
                      <a16:colId xmlns:a16="http://schemas.microsoft.com/office/drawing/2014/main" val="2087326872"/>
                    </a:ext>
                  </a:extLst>
                </a:gridCol>
                <a:gridCol w="2043687">
                  <a:extLst>
                    <a:ext uri="{9D8B030D-6E8A-4147-A177-3AD203B41FA5}">
                      <a16:colId xmlns:a16="http://schemas.microsoft.com/office/drawing/2014/main" val="3423561462"/>
                    </a:ext>
                  </a:extLst>
                </a:gridCol>
                <a:gridCol w="1503977">
                  <a:extLst>
                    <a:ext uri="{9D8B030D-6E8A-4147-A177-3AD203B41FA5}">
                      <a16:colId xmlns:a16="http://schemas.microsoft.com/office/drawing/2014/main" val="2055584148"/>
                    </a:ext>
                  </a:extLst>
                </a:gridCol>
              </a:tblGrid>
              <a:tr h="379575">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Country</a:t>
                      </a:r>
                    </a:p>
                  </a:txBody>
                  <a:tcPr/>
                </a:tc>
                <a:tc>
                  <a:txBody>
                    <a:bodyPr/>
                    <a:lstStyle/>
                    <a:p>
                      <a:r>
                        <a:rPr lang="en-US">
                          <a:latin typeface="Times New Roman" panose="02020603050405020304" pitchFamily="18" charset="0"/>
                          <a:cs typeface="Times New Roman" panose="02020603050405020304" pitchFamily="18" charset="0"/>
                        </a:rPr>
                        <a:t>Dollar Value</a:t>
                      </a:r>
                    </a:p>
                  </a:txBody>
                  <a:tcPr/>
                </a:tc>
                <a:extLst>
                  <a:ext uri="{0D108BD9-81ED-4DB2-BD59-A6C34878D82A}">
                    <a16:rowId xmlns:a16="http://schemas.microsoft.com/office/drawing/2014/main" val="3229513934"/>
                  </a:ext>
                </a:extLst>
              </a:tr>
              <a:tr h="379575">
                <a:tc>
                  <a:txBody>
                    <a:bodyPr/>
                    <a:lstStyle/>
                    <a:p>
                      <a:r>
                        <a:rPr lang="en-US">
                          <a:latin typeface="Times New Roman" panose="02020603050405020304" pitchFamily="18" charset="0"/>
                          <a:cs typeface="Times New Roman" panose="02020603050405020304" pitchFamily="18" charset="0"/>
                        </a:rPr>
                        <a:t>Europe</a:t>
                      </a:r>
                    </a:p>
                  </a:txBody>
                  <a:tcPr/>
                </a:tc>
                <a:tc>
                  <a:txBody>
                    <a:bodyPr/>
                    <a:lstStyle/>
                    <a:p>
                      <a:r>
                        <a:rPr lang="en-US">
                          <a:latin typeface="Times New Roman" panose="02020603050405020304" pitchFamily="18" charset="0"/>
                          <a:cs typeface="Times New Roman" panose="02020603050405020304" pitchFamily="18" charset="0"/>
                        </a:rPr>
                        <a:t>12.43%</a:t>
                      </a:r>
                    </a:p>
                  </a:txBody>
                  <a:tcPr/>
                </a:tc>
                <a:tc>
                  <a:txBody>
                    <a:bodyPr/>
                    <a:lstStyle/>
                    <a:p>
                      <a:r>
                        <a:rPr lang="en-US">
                          <a:latin typeface="Times New Roman" panose="02020603050405020304" pitchFamily="18" charset="0"/>
                          <a:cs typeface="Times New Roman" panose="02020603050405020304" pitchFamily="18" charset="0"/>
                        </a:rPr>
                        <a:t>10.56%</a:t>
                      </a:r>
                    </a:p>
                  </a:txBody>
                  <a:tcPr/>
                </a:tc>
                <a:extLst>
                  <a:ext uri="{0D108BD9-81ED-4DB2-BD59-A6C34878D82A}">
                    <a16:rowId xmlns:a16="http://schemas.microsoft.com/office/drawing/2014/main" val="2361252803"/>
                  </a:ext>
                </a:extLst>
              </a:tr>
              <a:tr h="379575">
                <a:tc>
                  <a:txBody>
                    <a:bodyPr/>
                    <a:lstStyle/>
                    <a:p>
                      <a:r>
                        <a:rPr lang="en-US">
                          <a:latin typeface="Times New Roman" panose="02020603050405020304" pitchFamily="18" charset="0"/>
                          <a:cs typeface="Times New Roman" panose="02020603050405020304" pitchFamily="18" charset="0"/>
                        </a:rPr>
                        <a:t>Other</a:t>
                      </a:r>
                    </a:p>
                  </a:txBody>
                  <a:tcPr/>
                </a:tc>
                <a:tc>
                  <a:txBody>
                    <a:bodyPr/>
                    <a:lstStyle/>
                    <a:p>
                      <a:r>
                        <a:rPr lang="en-US">
                          <a:latin typeface="Times New Roman" panose="02020603050405020304" pitchFamily="18" charset="0"/>
                          <a:cs typeface="Times New Roman" panose="02020603050405020304" pitchFamily="18" charset="0"/>
                        </a:rPr>
                        <a:t>37.27%</a:t>
                      </a:r>
                    </a:p>
                  </a:txBody>
                  <a:tcPr/>
                </a:tc>
                <a:tc>
                  <a:txBody>
                    <a:bodyPr/>
                    <a:lstStyle/>
                    <a:p>
                      <a:r>
                        <a:rPr lang="en-US">
                          <a:latin typeface="Times New Roman" panose="02020603050405020304" pitchFamily="18" charset="0"/>
                          <a:cs typeface="Times New Roman" panose="02020603050405020304" pitchFamily="18" charset="0"/>
                        </a:rPr>
                        <a:t>46.76%</a:t>
                      </a:r>
                    </a:p>
                  </a:txBody>
                  <a:tcPr/>
                </a:tc>
                <a:extLst>
                  <a:ext uri="{0D108BD9-81ED-4DB2-BD59-A6C34878D82A}">
                    <a16:rowId xmlns:a16="http://schemas.microsoft.com/office/drawing/2014/main" val="3319221045"/>
                  </a:ext>
                </a:extLst>
              </a:tr>
              <a:tr h="379575">
                <a:tc>
                  <a:txBody>
                    <a:bodyPr/>
                    <a:lstStyle/>
                    <a:p>
                      <a:r>
                        <a:rPr lang="en-US">
                          <a:latin typeface="Times New Roman" panose="02020603050405020304" pitchFamily="18" charset="0"/>
                          <a:cs typeface="Times New Roman" panose="02020603050405020304" pitchFamily="18" charset="0"/>
                        </a:rPr>
                        <a:t>US/Canada</a:t>
                      </a:r>
                    </a:p>
                  </a:txBody>
                  <a:tcPr/>
                </a:tc>
                <a:tc>
                  <a:txBody>
                    <a:bodyPr/>
                    <a:lstStyle/>
                    <a:p>
                      <a:r>
                        <a:rPr lang="en-US">
                          <a:latin typeface="Times New Roman" panose="02020603050405020304" pitchFamily="18" charset="0"/>
                          <a:cs typeface="Times New Roman" panose="02020603050405020304" pitchFamily="18" charset="0"/>
                        </a:rPr>
                        <a:t>50.29%</a:t>
                      </a:r>
                    </a:p>
                  </a:txBody>
                  <a:tcPr/>
                </a:tc>
                <a:tc>
                  <a:txBody>
                    <a:bodyPr/>
                    <a:lstStyle/>
                    <a:p>
                      <a:r>
                        <a:rPr lang="en-US">
                          <a:latin typeface="Times New Roman" panose="02020603050405020304" pitchFamily="18" charset="0"/>
                          <a:cs typeface="Times New Roman" panose="02020603050405020304" pitchFamily="18" charset="0"/>
                        </a:rPr>
                        <a:t>42.58%</a:t>
                      </a:r>
                    </a:p>
                  </a:txBody>
                  <a:tcPr/>
                </a:tc>
                <a:extLst>
                  <a:ext uri="{0D108BD9-81ED-4DB2-BD59-A6C34878D82A}">
                    <a16:rowId xmlns:a16="http://schemas.microsoft.com/office/drawing/2014/main" val="2672736312"/>
                  </a:ext>
                </a:extLst>
              </a:tr>
              <a:tr h="379575">
                <a:tc>
                  <a:txBody>
                    <a:bodyPr/>
                    <a:lstStyle/>
                    <a:p>
                      <a:r>
                        <a:rPr lang="en-US" b="1">
                          <a:latin typeface="Times New Roman" panose="02020603050405020304" pitchFamily="18" charset="0"/>
                          <a:cs typeface="Times New Roman" panose="02020603050405020304" pitchFamily="18" charset="0"/>
                        </a:rPr>
                        <a:t>Total</a:t>
                      </a:r>
                    </a:p>
                  </a:txBody>
                  <a:tcPr/>
                </a:tc>
                <a:tc>
                  <a:txBody>
                    <a:bodyPr/>
                    <a:lstStyle/>
                    <a:p>
                      <a:r>
                        <a:rPr lang="en-US" b="1">
                          <a:latin typeface="Times New Roman" panose="02020603050405020304" pitchFamily="18" charset="0"/>
                          <a:cs typeface="Times New Roman" panose="02020603050405020304" pitchFamily="18" charset="0"/>
                        </a:rPr>
                        <a:t>100%</a:t>
                      </a:r>
                    </a:p>
                  </a:txBody>
                  <a:tcPr/>
                </a:tc>
                <a:tc>
                  <a:txBody>
                    <a:bodyPr/>
                    <a:lstStyle/>
                    <a:p>
                      <a:r>
                        <a:rPr lang="en-US" b="1">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32938686"/>
                  </a:ext>
                </a:extLst>
              </a:tr>
            </a:tbl>
          </a:graphicData>
        </a:graphic>
      </p:graphicFrame>
      <p:sp>
        <p:nvSpPr>
          <p:cNvPr id="4" name="Content Placeholder 3">
            <a:extLst>
              <a:ext uri="{FF2B5EF4-FFF2-40B4-BE49-F238E27FC236}">
                <a16:creationId xmlns:a16="http://schemas.microsoft.com/office/drawing/2014/main" id="{686837F4-BA89-8A48-BA2E-EC38BCA514C7}"/>
              </a:ext>
            </a:extLst>
          </p:cNvPr>
          <p:cNvSpPr>
            <a:spLocks noGrp="1"/>
          </p:cNvSpPr>
          <p:nvPr>
            <p:ph sz="half" idx="2"/>
          </p:nvPr>
        </p:nvSpPr>
        <p:spPr/>
        <p:txBody>
          <a:bodyPr vert="horz" lIns="91440" tIns="45720" rIns="91440" bIns="45720" rtlCol="0" anchor="t">
            <a:normAutofit/>
          </a:bodyPr>
          <a:lstStyle/>
          <a:p>
            <a:r>
              <a:rPr lang="en-US">
                <a:latin typeface="Times New Roman"/>
                <a:cs typeface="Times New Roman"/>
              </a:rPr>
              <a:t>US/Canada comprises most subscribers</a:t>
            </a:r>
          </a:p>
          <a:p>
            <a:r>
              <a:rPr lang="en-US">
                <a:latin typeface="Times New Roman"/>
                <a:cs typeface="Times New Roman"/>
              </a:rPr>
              <a:t>Most of the purchase amount comes from other</a:t>
            </a:r>
          </a:p>
          <a:p>
            <a:r>
              <a:rPr lang="en-US">
                <a:latin typeface="Times New Roman"/>
                <a:cs typeface="Times New Roman"/>
              </a:rPr>
              <a:t>“Other” category in </a:t>
            </a:r>
            <a:r>
              <a:rPr lang="en-US" err="1">
                <a:latin typeface="Times New Roman"/>
                <a:cs typeface="Times New Roman"/>
              </a:rPr>
              <a:t>User.Type</a:t>
            </a:r>
            <a:endParaRPr lang="en-US">
              <a:latin typeface="Times New Roman"/>
              <a:cs typeface="Times New Roman"/>
            </a:endParaRPr>
          </a:p>
          <a:p>
            <a:r>
              <a:rPr lang="en-US">
                <a:latin typeface="Times New Roman"/>
                <a:cs typeface="Times New Roman"/>
              </a:rPr>
              <a:t>No overlap of users with push notifications + e-mails</a:t>
            </a:r>
            <a:endParaRPr lang="en-US"/>
          </a:p>
          <a:p>
            <a:endParaRPr lang="en-US"/>
          </a:p>
        </p:txBody>
      </p:sp>
      <p:graphicFrame>
        <p:nvGraphicFramePr>
          <p:cNvPr id="9" name="Table 7">
            <a:extLst>
              <a:ext uri="{FF2B5EF4-FFF2-40B4-BE49-F238E27FC236}">
                <a16:creationId xmlns:a16="http://schemas.microsoft.com/office/drawing/2014/main" id="{B1484866-6FB1-4DE2-AD42-A347EC295351}"/>
              </a:ext>
            </a:extLst>
          </p:cNvPr>
          <p:cNvGraphicFramePr>
            <a:graphicFrameLocks/>
          </p:cNvGraphicFramePr>
          <p:nvPr>
            <p:extLst>
              <p:ext uri="{D42A27DB-BD31-4B8C-83A1-F6EECF244321}">
                <p14:modId xmlns:p14="http://schemas.microsoft.com/office/powerpoint/2010/main" val="552751977"/>
              </p:ext>
            </p:extLst>
          </p:nvPr>
        </p:nvGraphicFramePr>
        <p:xfrm>
          <a:off x="798226" y="4063710"/>
          <a:ext cx="4974722" cy="1471180"/>
        </p:xfrm>
        <a:graphic>
          <a:graphicData uri="http://schemas.openxmlformats.org/drawingml/2006/table">
            <a:tbl>
              <a:tblPr firstRow="1" bandRow="1">
                <a:tableStyleId>{5C22544A-7EE6-4342-B048-85BDC9FD1C3A}</a:tableStyleId>
              </a:tblPr>
              <a:tblGrid>
                <a:gridCol w="2487361">
                  <a:extLst>
                    <a:ext uri="{9D8B030D-6E8A-4147-A177-3AD203B41FA5}">
                      <a16:colId xmlns:a16="http://schemas.microsoft.com/office/drawing/2014/main" val="2615172519"/>
                    </a:ext>
                  </a:extLst>
                </a:gridCol>
                <a:gridCol w="2487361">
                  <a:extLst>
                    <a:ext uri="{9D8B030D-6E8A-4147-A177-3AD203B41FA5}">
                      <a16:colId xmlns:a16="http://schemas.microsoft.com/office/drawing/2014/main" val="1693175727"/>
                    </a:ext>
                  </a:extLst>
                </a:gridCol>
              </a:tblGrid>
              <a:tr h="367795">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Count of User Type</a:t>
                      </a:r>
                    </a:p>
                  </a:txBody>
                  <a:tcPr/>
                </a:tc>
                <a:extLst>
                  <a:ext uri="{0D108BD9-81ED-4DB2-BD59-A6C34878D82A}">
                    <a16:rowId xmlns:a16="http://schemas.microsoft.com/office/drawing/2014/main" val="1064206980"/>
                  </a:ext>
                </a:extLst>
              </a:tr>
              <a:tr h="367795">
                <a:tc>
                  <a:txBody>
                    <a:bodyPr/>
                    <a:lstStyle/>
                    <a:p>
                      <a:r>
                        <a:rPr lang="en-US">
                          <a:latin typeface="Times New Roman" panose="02020603050405020304" pitchFamily="18" charset="0"/>
                          <a:cs typeface="Times New Roman" panose="02020603050405020304" pitchFamily="18" charset="0"/>
                        </a:rPr>
                        <a:t>Consumer</a:t>
                      </a:r>
                    </a:p>
                  </a:txBody>
                  <a:tcPr/>
                </a:tc>
                <a:tc>
                  <a:txBody>
                    <a:bodyPr/>
                    <a:lstStyle/>
                    <a:p>
                      <a:r>
                        <a:rPr lang="en-US">
                          <a:latin typeface="Times New Roman" panose="02020603050405020304" pitchFamily="18" charset="0"/>
                          <a:cs typeface="Times New Roman" panose="02020603050405020304" pitchFamily="18" charset="0"/>
                        </a:rPr>
                        <a:t>67.33%</a:t>
                      </a:r>
                    </a:p>
                  </a:txBody>
                  <a:tcPr/>
                </a:tc>
                <a:extLst>
                  <a:ext uri="{0D108BD9-81ED-4DB2-BD59-A6C34878D82A}">
                    <a16:rowId xmlns:a16="http://schemas.microsoft.com/office/drawing/2014/main" val="2411577970"/>
                  </a:ext>
                </a:extLst>
              </a:tr>
              <a:tr h="367795">
                <a:tc>
                  <a:txBody>
                    <a:bodyPr/>
                    <a:lstStyle/>
                    <a:p>
                      <a:r>
                        <a:rPr lang="en-US">
                          <a:latin typeface="Times New Roman" panose="02020603050405020304" pitchFamily="18" charset="0"/>
                          <a:cs typeface="Times New Roman" panose="02020603050405020304" pitchFamily="18" charset="0"/>
                        </a:rPr>
                        <a:t>Other</a:t>
                      </a:r>
                    </a:p>
                  </a:txBody>
                  <a:tcPr/>
                </a:tc>
                <a:tc>
                  <a:txBody>
                    <a:bodyPr/>
                    <a:lstStyle/>
                    <a:p>
                      <a:r>
                        <a:rPr lang="en-US">
                          <a:latin typeface="Times New Roman" panose="02020603050405020304" pitchFamily="18" charset="0"/>
                          <a:cs typeface="Times New Roman" panose="02020603050405020304" pitchFamily="18" charset="0"/>
                        </a:rPr>
                        <a:t>32.67%</a:t>
                      </a:r>
                    </a:p>
                  </a:txBody>
                  <a:tcPr/>
                </a:tc>
                <a:extLst>
                  <a:ext uri="{0D108BD9-81ED-4DB2-BD59-A6C34878D82A}">
                    <a16:rowId xmlns:a16="http://schemas.microsoft.com/office/drawing/2014/main" val="4115606332"/>
                  </a:ext>
                </a:extLst>
              </a:tr>
              <a:tr h="367795">
                <a:tc>
                  <a:txBody>
                    <a:bodyPr/>
                    <a:lstStyle/>
                    <a:p>
                      <a:r>
                        <a:rPr lang="en-US" b="1">
                          <a:latin typeface="Times New Roman" panose="02020603050405020304" pitchFamily="18" charset="0"/>
                          <a:cs typeface="Times New Roman" panose="02020603050405020304" pitchFamily="18" charset="0"/>
                        </a:rPr>
                        <a:t>Total</a:t>
                      </a:r>
                    </a:p>
                  </a:txBody>
                  <a:tcPr/>
                </a:tc>
                <a:tc>
                  <a:txBody>
                    <a:bodyPr/>
                    <a:lstStyle/>
                    <a:p>
                      <a:r>
                        <a:rPr lang="en-US" b="1">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73451005"/>
                  </a:ext>
                </a:extLst>
              </a:tr>
            </a:tbl>
          </a:graphicData>
        </a:graphic>
      </p:graphicFrame>
    </p:spTree>
    <p:extLst>
      <p:ext uri="{BB962C8B-B14F-4D97-AF65-F5344CB8AC3E}">
        <p14:creationId xmlns:p14="http://schemas.microsoft.com/office/powerpoint/2010/main" val="565190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558</Words>
  <Application>Microsoft Office PowerPoint</Application>
  <PresentationFormat>Widescreen</PresentationFormat>
  <Paragraphs>115</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Rosetta Stone Analytical Plan</vt:lpstr>
      <vt:lpstr>Summary Statistics</vt:lpstr>
      <vt:lpstr>Consumer Content Engagement</vt:lpstr>
      <vt:lpstr>Email Engagement</vt:lpstr>
      <vt:lpstr>Non-Consumer Users</vt:lpstr>
      <vt:lpstr>Impact of Platform</vt:lpstr>
      <vt:lpstr>Clustering</vt:lpstr>
      <vt:lpstr>Operations, App</vt:lpstr>
      <vt:lpstr>Improve Data Gathering</vt:lpstr>
      <vt:lpstr>Marketing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Commins, Trent (Student)</dc:creator>
  <cp:lastModifiedBy>Haley Noorani</cp:lastModifiedBy>
  <cp:revision>1</cp:revision>
  <dcterms:created xsi:type="dcterms:W3CDTF">2020-12-07T03:48:20Z</dcterms:created>
  <dcterms:modified xsi:type="dcterms:W3CDTF">2020-12-11T18:52:00Z</dcterms:modified>
</cp:coreProperties>
</file>