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Individual Customer Satisfaction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flat" cmpd="dbl" algn="ctr">
              <a:solidFill>
                <a:schemeClr val="bg2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BA-4F31-BD52-806BBD305D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flat" cmpd="dbl" algn="ctr">
              <a:solidFill>
                <a:schemeClr val="accent3">
                  <a:lumMod val="7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BA-4F31-BD52-806BBD305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980095"/>
        <c:axId val="185981759"/>
      </c:lineChart>
      <c:catAx>
        <c:axId val="18598009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  <a:alpha val="32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85981759"/>
        <c:crosses val="autoZero"/>
        <c:auto val="1"/>
        <c:lblAlgn val="ctr"/>
        <c:lblOffset val="100"/>
        <c:noMultiLvlLbl val="0"/>
      </c:catAx>
      <c:valAx>
        <c:axId val="185981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598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Characters in Tweet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 Characters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04-4CBD-A50F-CDA85F27037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04-4CBD-A50F-CDA85F27037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04-4CBD-A50F-CDA85F270370}"/>
              </c:ext>
            </c:extLst>
          </c:dPt>
          <c:cat>
            <c:strRef>
              <c:f>Sheet1!$A$2:$A$4</c:f>
              <c:strCache>
                <c:ptCount val="3"/>
                <c:pt idx="0">
                  <c:v>English</c:v>
                </c:pt>
                <c:pt idx="1">
                  <c:v>Non-English</c:v>
                </c:pt>
                <c:pt idx="2">
                  <c:v>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77</c:v>
                </c:pt>
                <c:pt idx="1">
                  <c:v>29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04-4CBD-A50F-CDA85F270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944015"/>
        <c:axId val="1503937775"/>
      </c:barChart>
      <c:catAx>
        <c:axId val="150394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937775"/>
        <c:crosses val="autoZero"/>
        <c:auto val="1"/>
        <c:lblAlgn val="ctr"/>
        <c:lblOffset val="100"/>
        <c:noMultiLvlLbl val="0"/>
      </c:catAx>
      <c:valAx>
        <c:axId val="150393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9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Spelling Score by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Proper Word Ratio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5-470E-ADF4-5A815EE453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Non-English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Proper Word Ratio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5-470E-ADF4-5A815EE453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Proper Word Ratio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5-470E-ADF4-5A815EE45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5201999"/>
        <c:axId val="1641259215"/>
      </c:barChart>
      <c:catAx>
        <c:axId val="146520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259215"/>
        <c:crosses val="autoZero"/>
        <c:auto val="1"/>
        <c:lblAlgn val="ctr"/>
        <c:lblOffset val="100"/>
        <c:noMultiLvlLbl val="0"/>
      </c:catAx>
      <c:valAx>
        <c:axId val="164125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20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7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5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6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0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6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22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5" name="Picture 3" descr="Shape&#10;&#10;Description automatically generated">
            <a:extLst>
              <a:ext uri="{FF2B5EF4-FFF2-40B4-BE49-F238E27FC236}">
                <a16:creationId xmlns:a16="http://schemas.microsoft.com/office/drawing/2014/main" id="{DED1B779-B73E-4FCB-A067-C4F3A9C2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0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B164C-4055-4A41-80A4-BC292FD9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</a:rPr>
              <a:t>Don’t @ me: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4000" b="0" dirty="0">
                <a:solidFill>
                  <a:srgbClr val="FFFFFF"/>
                </a:solidFill>
              </a:rPr>
              <a:t>gauging retail sentiment through twitter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943BF-9765-433E-A899-A601B331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Filipp Krasovsky, University of San Diego MSDS ‘22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28" name="Picture 4" descr="Twitter Logo Vectors Free Download">
            <a:extLst>
              <a:ext uri="{FF2B5EF4-FFF2-40B4-BE49-F238E27FC236}">
                <a16:creationId xmlns:a16="http://schemas.microsoft.com/office/drawing/2014/main" id="{E65B9241-901B-4D29-AEEB-5B3C02BF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0" y="3443315"/>
            <a:ext cx="1570536" cy="1277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4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8" y="1225789"/>
            <a:ext cx="7092463" cy="1245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sz="6600" b="1" cap="all" dirty="0">
                <a:solidFill>
                  <a:schemeClr val="bg1"/>
                </a:solidFill>
              </a:rPr>
              <a:t>here next?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B6C58-4B05-4184-B475-B41460BC29BE}"/>
              </a:ext>
            </a:extLst>
          </p:cNvPr>
          <p:cNvSpPr txBox="1"/>
          <p:nvPr/>
        </p:nvSpPr>
        <p:spPr>
          <a:xfrm>
            <a:off x="765248" y="3093571"/>
            <a:ext cx="4843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  Business Motivation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  MVP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  Identifiable technical challenges</a:t>
            </a:r>
          </a:p>
          <a:p>
            <a:r>
              <a:rPr lang="en-US" b="1" dirty="0">
                <a:solidFill>
                  <a:schemeClr val="bg1"/>
                </a:solidFill>
              </a:rPr>
              <a:t> x 	Funding for further modeling and   	software development over 10 weeks</a:t>
            </a:r>
          </a:p>
        </p:txBody>
      </p:sp>
    </p:spTree>
    <p:extLst>
      <p:ext uri="{BB962C8B-B14F-4D97-AF65-F5344CB8AC3E}">
        <p14:creationId xmlns:p14="http://schemas.microsoft.com/office/powerpoint/2010/main" val="35640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8" y="928374"/>
            <a:ext cx="5618638" cy="22302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cap="all" dirty="0">
                <a:solidFill>
                  <a:schemeClr val="bg1"/>
                </a:solidFill>
              </a:rPr>
              <a:t>Uncertainty is expensive.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Rating 1 Star with solid fill">
            <a:extLst>
              <a:ext uri="{FF2B5EF4-FFF2-40B4-BE49-F238E27FC236}">
                <a16:creationId xmlns:a16="http://schemas.microsoft.com/office/drawing/2014/main" id="{ECBBCFA1-4BE3-40D9-970C-6C8E83DED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7499" y="4019159"/>
            <a:ext cx="914400" cy="914400"/>
          </a:xfrm>
          <a:prstGeom prst="rect">
            <a:avLst/>
          </a:prstGeom>
        </p:spPr>
      </p:pic>
      <p:pic>
        <p:nvPicPr>
          <p:cNvPr id="8" name="Graphic 7" descr="Rating 3 Star with solid fill">
            <a:extLst>
              <a:ext uri="{FF2B5EF4-FFF2-40B4-BE49-F238E27FC236}">
                <a16:creationId xmlns:a16="http://schemas.microsoft.com/office/drawing/2014/main" id="{053A267D-8F55-40FF-BCB3-F29811377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7499" y="5448299"/>
            <a:ext cx="914400" cy="914400"/>
          </a:xfrm>
          <a:prstGeom prst="rect">
            <a:avLst/>
          </a:prstGeom>
        </p:spPr>
      </p:pic>
      <p:pic>
        <p:nvPicPr>
          <p:cNvPr id="14" name="Graphic 13" descr="Rating 1 Star with solid fill">
            <a:extLst>
              <a:ext uri="{FF2B5EF4-FFF2-40B4-BE49-F238E27FC236}">
                <a16:creationId xmlns:a16="http://schemas.microsoft.com/office/drawing/2014/main" id="{C59D07D3-338B-4A0F-8BEE-DCEA7FD2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9638" y="2815680"/>
            <a:ext cx="914400" cy="914400"/>
          </a:xfrm>
          <a:prstGeom prst="rect">
            <a:avLst/>
          </a:prstGeom>
        </p:spPr>
      </p:pic>
      <p:pic>
        <p:nvPicPr>
          <p:cNvPr id="16" name="Graphic 15" descr="Rating 3 Star with solid fill">
            <a:extLst>
              <a:ext uri="{FF2B5EF4-FFF2-40B4-BE49-F238E27FC236}">
                <a16:creationId xmlns:a16="http://schemas.microsoft.com/office/drawing/2014/main" id="{79590416-C08C-4DF4-9257-A7714B79F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0885" y="2815680"/>
            <a:ext cx="914400" cy="914400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9AB43404-B1E5-48C4-B259-4711DE7C6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85059"/>
              </p:ext>
            </p:extLst>
          </p:nvPr>
        </p:nvGraphicFramePr>
        <p:xfrm>
          <a:off x="8156660" y="3859729"/>
          <a:ext cx="3334524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62">
                  <a:extLst>
                    <a:ext uri="{9D8B030D-6E8A-4147-A177-3AD203B41FA5}">
                      <a16:colId xmlns:a16="http://schemas.microsoft.com/office/drawing/2014/main" val="47260169"/>
                    </a:ext>
                  </a:extLst>
                </a:gridCol>
                <a:gridCol w="1667262">
                  <a:extLst>
                    <a:ext uri="{9D8B030D-6E8A-4147-A177-3AD203B41FA5}">
                      <a16:colId xmlns:a16="http://schemas.microsoft.com/office/drawing/2014/main" val="2320119711"/>
                    </a:ext>
                  </a:extLst>
                </a:gridCol>
              </a:tblGrid>
              <a:tr h="10228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Appropriate market 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Churn, revenue loss, suboptimal retention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57262"/>
                  </a:ext>
                </a:extLst>
              </a:tr>
              <a:tr h="10228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Excess marketing campaigns, rewards, 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Appropriate market strategy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047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7BA9183-B9D3-45DA-8C09-B8F04D9F1588}"/>
              </a:ext>
            </a:extLst>
          </p:cNvPr>
          <p:cNvSpPr txBox="1"/>
          <p:nvPr/>
        </p:nvSpPr>
        <p:spPr>
          <a:xfrm rot="16200000">
            <a:off x="5331322" y="4601703"/>
            <a:ext cx="196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customers</a:t>
            </a:r>
            <a:r>
              <a:rPr lang="en-US" dirty="0"/>
              <a:t> think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C17C7-5E6E-4FE8-9B7C-5337657BB53D}"/>
              </a:ext>
            </a:extLst>
          </p:cNvPr>
          <p:cNvSpPr txBox="1"/>
          <p:nvPr/>
        </p:nvSpPr>
        <p:spPr>
          <a:xfrm>
            <a:off x="8609638" y="2289990"/>
            <a:ext cx="259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you believe </a:t>
            </a:r>
            <a:r>
              <a:rPr lang="en-US" dirty="0"/>
              <a:t>your customers think</a:t>
            </a:r>
          </a:p>
        </p:txBody>
      </p:sp>
    </p:spTree>
    <p:extLst>
      <p:ext uri="{BB962C8B-B14F-4D97-AF65-F5344CB8AC3E}">
        <p14:creationId xmlns:p14="http://schemas.microsoft.com/office/powerpoint/2010/main" val="353063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8" y="1225788"/>
            <a:ext cx="7092463" cy="25032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cap="all" dirty="0">
                <a:solidFill>
                  <a:schemeClr val="bg1"/>
                </a:solidFill>
              </a:rPr>
              <a:t>so is bad customer service.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EA2883-D3DC-4FDD-AC45-6C67B408C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637504"/>
              </p:ext>
            </p:extLst>
          </p:nvPr>
        </p:nvGraphicFramePr>
        <p:xfrm>
          <a:off x="5529514" y="2982161"/>
          <a:ext cx="5720594" cy="3549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A7916F-E79F-425F-BB4A-5E2D745AA292}"/>
              </a:ext>
            </a:extLst>
          </p:cNvPr>
          <p:cNvSpPr txBox="1"/>
          <p:nvPr/>
        </p:nvSpPr>
        <p:spPr>
          <a:xfrm>
            <a:off x="2544422" y="4038214"/>
            <a:ext cx="173840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Customer expresses</a:t>
            </a:r>
            <a:br>
              <a:rPr lang="en-US" dirty="0"/>
            </a:br>
            <a:r>
              <a:rPr lang="en-US" dirty="0"/>
              <a:t>dissatisfaction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88EB96-DF70-42C2-86EB-560F43B78E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82824" y="4315853"/>
            <a:ext cx="3019124" cy="18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B3B4CB-29DD-4264-ACBA-FCCF4991D175}"/>
              </a:ext>
            </a:extLst>
          </p:cNvPr>
          <p:cNvSpPr txBox="1"/>
          <p:nvPr/>
        </p:nvSpPr>
        <p:spPr>
          <a:xfrm>
            <a:off x="9647583" y="2136221"/>
            <a:ext cx="247172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Discount/reward given, customer stays in funnel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79626D-F067-4212-9C17-4C2060566605}"/>
              </a:ext>
            </a:extLst>
          </p:cNvPr>
          <p:cNvCxnSpPr>
            <a:stCxn id="18" idx="2"/>
          </p:cNvCxnSpPr>
          <p:nvPr/>
        </p:nvCxnSpPr>
        <p:spPr>
          <a:xfrm flipH="1">
            <a:off x="9435548" y="3059551"/>
            <a:ext cx="1447898" cy="149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90A4D5-8655-45FD-A8B5-BE17DEF7AC5C}"/>
              </a:ext>
            </a:extLst>
          </p:cNvPr>
          <p:cNvSpPr txBox="1"/>
          <p:nvPr/>
        </p:nvSpPr>
        <p:spPr>
          <a:xfrm>
            <a:off x="2544422" y="5735439"/>
            <a:ext cx="20432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lost in transmission, customer churns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35B599-4523-44C4-BFD4-8F968FB9006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587622" y="5735439"/>
            <a:ext cx="4847926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8" y="1225787"/>
            <a:ext cx="5618638" cy="25032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cap="all" dirty="0">
                <a:solidFill>
                  <a:schemeClr val="bg1"/>
                </a:solidFill>
              </a:rPr>
              <a:t>So is missing out on virality.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endy's prices in USA | Food brand logos, Wendys logo, Logo restaurant">
            <a:extLst>
              <a:ext uri="{FF2B5EF4-FFF2-40B4-BE49-F238E27FC236}">
                <a16:creationId xmlns:a16="http://schemas.microsoft.com/office/drawing/2014/main" id="{FDC8CD4E-D2E2-4A1C-B0DB-86B5BA68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18" y="4125932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| Twisted Tea">
            <a:extLst>
              <a:ext uri="{FF2B5EF4-FFF2-40B4-BE49-F238E27FC236}">
                <a16:creationId xmlns:a16="http://schemas.microsoft.com/office/drawing/2014/main" id="{A9546502-3225-440D-9746-CEE2E81B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56" y="3429000"/>
            <a:ext cx="3330719" cy="232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1042FC-ADBB-4953-8FF2-12243510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83" y="4416868"/>
            <a:ext cx="3768509" cy="121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8" y="1225788"/>
            <a:ext cx="7092463" cy="25032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cap="all" dirty="0">
                <a:solidFill>
                  <a:schemeClr val="bg1"/>
                </a:solidFill>
              </a:rPr>
              <a:t>Let sentiment analysis fill the gap.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6" name="Picture 4" descr="Twitter Logo Vectors Free Download">
            <a:extLst>
              <a:ext uri="{FF2B5EF4-FFF2-40B4-BE49-F238E27FC236}">
                <a16:creationId xmlns:a16="http://schemas.microsoft.com/office/drawing/2014/main" id="{054A9079-A5B0-491F-A4F6-23D604F4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1" y="5151605"/>
            <a:ext cx="1570536" cy="127736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FA2D5D4B-21A7-41D4-83F4-14B2FB8F9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7289" y="3258281"/>
            <a:ext cx="1780133" cy="1780133"/>
          </a:xfrm>
          <a:prstGeom prst="rect">
            <a:avLst/>
          </a:prstGeom>
        </p:spPr>
      </p:pic>
      <p:pic>
        <p:nvPicPr>
          <p:cNvPr id="20" name="Graphic 19" descr="Workflow outline">
            <a:extLst>
              <a:ext uri="{FF2B5EF4-FFF2-40B4-BE49-F238E27FC236}">
                <a16:creationId xmlns:a16="http://schemas.microsoft.com/office/drawing/2014/main" id="{75101802-4851-4B95-A0F1-3555BBADA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2" y="1148010"/>
            <a:ext cx="1649033" cy="164903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8C13DB-BAF4-42EF-9993-37B7C244ACC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678056" y="4148348"/>
            <a:ext cx="2019233" cy="1351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18646-4C9A-4F29-80F6-FEB0E04A9A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91765" y="1972527"/>
            <a:ext cx="2090237" cy="1416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62CEE4-D349-4D57-AFEE-5EC21E8F7F64}"/>
              </a:ext>
            </a:extLst>
          </p:cNvPr>
          <p:cNvSpPr txBox="1"/>
          <p:nvPr/>
        </p:nvSpPr>
        <p:spPr>
          <a:xfrm>
            <a:off x="1661167" y="636686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 Twitter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F12E7E-DFA6-4AA4-8D64-D52430D16D73}"/>
              </a:ext>
            </a:extLst>
          </p:cNvPr>
          <p:cNvSpPr txBox="1"/>
          <p:nvPr/>
        </p:nvSpPr>
        <p:spPr>
          <a:xfrm>
            <a:off x="5587356" y="485374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Analyze brand perception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A593A-A117-47DB-B827-1AFEC6F903EC}"/>
              </a:ext>
            </a:extLst>
          </p:cNvPr>
          <p:cNvSpPr txBox="1"/>
          <p:nvPr/>
        </p:nvSpPr>
        <p:spPr>
          <a:xfrm>
            <a:off x="9103366" y="2701103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Adjust marketing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&amp; service strategy</a:t>
            </a:r>
          </a:p>
        </p:txBody>
      </p:sp>
    </p:spTree>
    <p:extLst>
      <p:ext uri="{BB962C8B-B14F-4D97-AF65-F5344CB8AC3E}">
        <p14:creationId xmlns:p14="http://schemas.microsoft.com/office/powerpoint/2010/main" val="316196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7" y="1038384"/>
            <a:ext cx="7092463" cy="1165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what we do.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4F55606-ED73-431B-BA09-E88FA4BD16DC}"/>
              </a:ext>
            </a:extLst>
          </p:cNvPr>
          <p:cNvSpPr txBox="1">
            <a:spLocks/>
          </p:cNvSpPr>
          <p:nvPr/>
        </p:nvSpPr>
        <p:spPr>
          <a:xfrm>
            <a:off x="5180665" y="4642298"/>
            <a:ext cx="7092463" cy="1165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cap="all" dirty="0">
                <a:solidFill>
                  <a:schemeClr val="accent5">
                    <a:lumMod val="75000"/>
                  </a:schemeClr>
                </a:solidFill>
              </a:rPr>
              <a:t>What you get.</a:t>
            </a:r>
          </a:p>
        </p:txBody>
      </p:sp>
      <p:pic>
        <p:nvPicPr>
          <p:cNvPr id="6" name="Graphic 5" descr="Scientist female with solid fill">
            <a:extLst>
              <a:ext uri="{FF2B5EF4-FFF2-40B4-BE49-F238E27FC236}">
                <a16:creationId xmlns:a16="http://schemas.microsoft.com/office/drawing/2014/main" id="{33892A33-CDE3-4C0E-B4B6-219FD9343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6111" y="2655695"/>
            <a:ext cx="914399" cy="914399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22AEB66F-1B63-486C-8368-C3EB21FC1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78" y="2698652"/>
            <a:ext cx="914400" cy="914400"/>
          </a:xfrm>
          <a:prstGeom prst="rect">
            <a:avLst/>
          </a:prstGeom>
        </p:spPr>
      </p:pic>
      <p:pic>
        <p:nvPicPr>
          <p:cNvPr id="21" name="Graphic 20" descr="Playbook with solid fill">
            <a:extLst>
              <a:ext uri="{FF2B5EF4-FFF2-40B4-BE49-F238E27FC236}">
                <a16:creationId xmlns:a16="http://schemas.microsoft.com/office/drawing/2014/main" id="{0EB9050D-3E1B-41F9-8A3C-A0F60C0E8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768" y="2698652"/>
            <a:ext cx="914400" cy="914400"/>
          </a:xfrm>
          <a:prstGeom prst="rect">
            <a:avLst/>
          </a:prstGeom>
        </p:spPr>
      </p:pic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C211AAEA-254A-4700-9488-B98D38A6B1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1216" y="2674689"/>
            <a:ext cx="914400" cy="9144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A9D045-11A3-4576-BB84-1E7B2DDEA29C}"/>
              </a:ext>
            </a:extLst>
          </p:cNvPr>
          <p:cNvCxnSpPr/>
          <p:nvPr/>
        </p:nvCxnSpPr>
        <p:spPr>
          <a:xfrm flipH="1">
            <a:off x="5415161" y="2717075"/>
            <a:ext cx="899886" cy="853019"/>
          </a:xfrm>
          <a:prstGeom prst="line">
            <a:avLst/>
          </a:prstGeom>
          <a:ln w="95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2" name="Graphic 31" descr="Internet outline">
            <a:extLst>
              <a:ext uri="{FF2B5EF4-FFF2-40B4-BE49-F238E27FC236}">
                <a16:creationId xmlns:a16="http://schemas.microsoft.com/office/drawing/2014/main" id="{D3263618-30EE-464B-BFFC-BBB23BF7DC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5535" y="2589406"/>
            <a:ext cx="1165283" cy="116528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6B76D3-17B5-4B12-9495-18B532BAC899}"/>
              </a:ext>
            </a:extLst>
          </p:cNvPr>
          <p:cNvSpPr txBox="1"/>
          <p:nvPr/>
        </p:nvSpPr>
        <p:spPr>
          <a:xfrm>
            <a:off x="127088" y="365504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</a:t>
            </a:r>
            <a:br>
              <a:rPr lang="en-US" dirty="0"/>
            </a:br>
            <a:r>
              <a:rPr lang="en-US" dirty="0"/>
              <a:t>modeling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5C2870-DE28-4CC7-B4E4-CD65D903E7F0}"/>
              </a:ext>
            </a:extLst>
          </p:cNvPr>
          <p:cNvSpPr txBox="1"/>
          <p:nvPr/>
        </p:nvSpPr>
        <p:spPr>
          <a:xfrm>
            <a:off x="1919560" y="3679915"/>
            <a:ext cx="166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Media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C7AA1-5F98-44C3-BA12-3E4EC4BE3EC3}"/>
              </a:ext>
            </a:extLst>
          </p:cNvPr>
          <p:cNvSpPr txBox="1"/>
          <p:nvPr/>
        </p:nvSpPr>
        <p:spPr>
          <a:xfrm>
            <a:off x="3905957" y="3635663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</a:t>
            </a:r>
            <a:br>
              <a:rPr lang="en-US" dirty="0"/>
            </a:br>
            <a:r>
              <a:rPr lang="en-US" dirty="0"/>
              <a:t>sentiment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10203-6482-4FDA-959E-5028E347DC66}"/>
              </a:ext>
            </a:extLst>
          </p:cNvPr>
          <p:cNvSpPr txBox="1"/>
          <p:nvPr/>
        </p:nvSpPr>
        <p:spPr>
          <a:xfrm>
            <a:off x="6136099" y="367595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Social media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CDDFD1-66AB-4E90-82F2-66CDFE12143C}"/>
              </a:ext>
            </a:extLst>
          </p:cNvPr>
          <p:cNvSpPr txBox="1"/>
          <p:nvPr/>
        </p:nvSpPr>
        <p:spPr>
          <a:xfrm>
            <a:off x="8462315" y="3655040"/>
            <a:ext cx="225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marketing &amp;  advertising prescriptions</a:t>
            </a:r>
          </a:p>
        </p:txBody>
      </p:sp>
    </p:spTree>
    <p:extLst>
      <p:ext uri="{BB962C8B-B14F-4D97-AF65-F5344CB8AC3E}">
        <p14:creationId xmlns:p14="http://schemas.microsoft.com/office/powerpoint/2010/main" val="411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7" y="1038384"/>
            <a:ext cx="8510331" cy="1165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Wha</a:t>
            </a:r>
            <a:r>
              <a:rPr lang="en-US" sz="6600" b="1" cap="all" dirty="0">
                <a:solidFill>
                  <a:schemeClr val="bg1">
                    <a:lumMod val="95000"/>
                  </a:schemeClr>
                </a:solidFill>
              </a:rPr>
              <a:t>t you’ll see.</a:t>
            </a:r>
            <a:endParaRPr lang="en-US" sz="6600" b="1" i="0" kern="1200" cap="all" baseline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6F62EF7D-6F19-40C9-A583-F28CB3C7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81" y="2784852"/>
            <a:ext cx="914400" cy="914400"/>
          </a:xfrm>
          <a:prstGeom prst="rect">
            <a:avLst/>
          </a:prstGeom>
        </p:spPr>
      </p:pic>
      <p:pic>
        <p:nvPicPr>
          <p:cNvPr id="8" name="Graphic 7" descr="Rating with solid fill">
            <a:extLst>
              <a:ext uri="{FF2B5EF4-FFF2-40B4-BE49-F238E27FC236}">
                <a16:creationId xmlns:a16="http://schemas.microsoft.com/office/drawing/2014/main" id="{0F51C259-DC47-46DB-9665-73480122F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0081" y="2784851"/>
            <a:ext cx="914400" cy="914400"/>
          </a:xfrm>
          <a:prstGeom prst="rect">
            <a:avLst/>
          </a:prstGeom>
        </p:spPr>
      </p:pic>
      <p:pic>
        <p:nvPicPr>
          <p:cNvPr id="14" name="Graphic 13" descr="Piggy Bank outline">
            <a:extLst>
              <a:ext uri="{FF2B5EF4-FFF2-40B4-BE49-F238E27FC236}">
                <a16:creationId xmlns:a16="http://schemas.microsoft.com/office/drawing/2014/main" id="{9FEFDA8A-48B6-41E6-95C1-0504E6752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2389" y="2784851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24F413-4398-4F99-9396-C3FED10AAE9E}"/>
              </a:ext>
            </a:extLst>
          </p:cNvPr>
          <p:cNvSpPr txBox="1"/>
          <p:nvPr/>
        </p:nvSpPr>
        <p:spPr>
          <a:xfrm>
            <a:off x="642099" y="3699251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More customer</a:t>
            </a:r>
          </a:p>
          <a:p>
            <a:pPr algn="ctr"/>
            <a:r>
              <a:rPr lang="en-US" dirty="0"/>
              <a:t>volume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2C9140-79CF-4077-A874-49B33BC12E2A}"/>
              </a:ext>
            </a:extLst>
          </p:cNvPr>
          <p:cNvSpPr txBox="1"/>
          <p:nvPr/>
        </p:nvSpPr>
        <p:spPr>
          <a:xfrm>
            <a:off x="5050974" y="3699251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Quality customer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03537C-5ADA-4977-B612-6594CF5611D6}"/>
              </a:ext>
            </a:extLst>
          </p:cNvPr>
          <p:cNvSpPr txBox="1"/>
          <p:nvPr/>
        </p:nvSpPr>
        <p:spPr>
          <a:xfrm>
            <a:off x="9347583" y="369925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Budget </a:t>
            </a:r>
            <a:br>
              <a:rPr lang="en-US" dirty="0"/>
            </a:br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9792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insights</a:t>
            </a:r>
            <a:b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</a:t>
            </a:r>
            <a:r>
              <a:rPr lang="en-US" sz="5400" b="1" i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MVP</a:t>
            </a:r>
            <a:endParaRPr lang="en-US" sz="54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DBA1D4-54C9-4466-82B1-4F6AA7B343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5" b="6"/>
          <a:stretch/>
        </p:blipFill>
        <p:spPr bwMode="auto">
          <a:xfrm>
            <a:off x="9325160" y="10"/>
            <a:ext cx="2866840" cy="2925034"/>
          </a:xfrm>
          <a:custGeom>
            <a:avLst/>
            <a:gdLst/>
            <a:ahLst/>
            <a:cxnLst/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  <a:noFill/>
        </p:spPr>
      </p:pic>
      <p:sp>
        <p:nvSpPr>
          <p:cNvPr id="2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040D5AF-E15B-4754-8D83-EFBD6BC0FD3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r="1" b="2929"/>
          <a:stretch/>
        </p:blipFill>
        <p:spPr bwMode="auto">
          <a:xfrm>
            <a:off x="8362154" y="3267983"/>
            <a:ext cx="3829846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AB730856-D581-4761-AD1F-1BC44B8045F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6"/>
          <a:stretch/>
        </p:blipFill>
        <p:spPr bwMode="auto">
          <a:xfrm>
            <a:off x="6400809" y="1114050"/>
            <a:ext cx="2769868" cy="2782850"/>
          </a:xfrm>
          <a:custGeom>
            <a:avLst/>
            <a:gdLst/>
            <a:ahLst/>
            <a:cxnLst/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02002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917-7FC6-488E-9587-F36CC04A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9" y="815335"/>
            <a:ext cx="10564091" cy="1165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challenges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4B1FD5-7156-4CCD-B14D-077E3F7B4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23189"/>
              </p:ext>
            </p:extLst>
          </p:nvPr>
        </p:nvGraphicFramePr>
        <p:xfrm>
          <a:off x="326478" y="2737588"/>
          <a:ext cx="2676525" cy="93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3503">
                  <a:extLst>
                    <a:ext uri="{9D8B030D-6E8A-4147-A177-3AD203B41FA5}">
                      <a16:colId xmlns:a16="http://schemas.microsoft.com/office/drawing/2014/main" val="3479111748"/>
                    </a:ext>
                  </a:extLst>
                </a:gridCol>
                <a:gridCol w="1743022">
                  <a:extLst>
                    <a:ext uri="{9D8B030D-6E8A-4147-A177-3AD203B41FA5}">
                      <a16:colId xmlns:a16="http://schemas.microsoft.com/office/drawing/2014/main" val="3002448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Language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Frequency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86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English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78%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22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Mismatch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22%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30171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B1BB97B-76D8-410A-B10F-721113925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852944"/>
              </p:ext>
            </p:extLst>
          </p:nvPr>
        </p:nvGraphicFramePr>
        <p:xfrm>
          <a:off x="247299" y="4442208"/>
          <a:ext cx="2676525" cy="223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21739DC-1037-44DD-80C3-A6562FC68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965168"/>
              </p:ext>
            </p:extLst>
          </p:nvPr>
        </p:nvGraphicFramePr>
        <p:xfrm>
          <a:off x="3313236" y="4442207"/>
          <a:ext cx="3352792" cy="223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Graphic 4" descr="Joker hat with solid fill">
            <a:extLst>
              <a:ext uri="{FF2B5EF4-FFF2-40B4-BE49-F238E27FC236}">
                <a16:creationId xmlns:a16="http://schemas.microsoft.com/office/drawing/2014/main" id="{288AF4E9-D4BC-4932-83CF-422F9710A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159" y="2727177"/>
            <a:ext cx="1050363" cy="1050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3F5184-A360-4AA5-85BB-0A0129EBCDFF}"/>
              </a:ext>
            </a:extLst>
          </p:cNvPr>
          <p:cNvSpPr txBox="1"/>
          <p:nvPr/>
        </p:nvSpPr>
        <p:spPr>
          <a:xfrm>
            <a:off x="3824256" y="2281938"/>
            <a:ext cx="2518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white">
                    <a:lumMod val="9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rgbClr val="002060"/>
                </a:solidFill>
              </a:rPr>
              <a:t>Sarcasm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41CAD-0C03-4030-87B2-C1DF5FD06F45}"/>
              </a:ext>
            </a:extLst>
          </p:cNvPr>
          <p:cNvSpPr txBox="1"/>
          <p:nvPr/>
        </p:nvSpPr>
        <p:spPr>
          <a:xfrm>
            <a:off x="405656" y="2281938"/>
            <a:ext cx="2518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white">
                    <a:lumMod val="9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rgbClr val="002060"/>
                </a:solidFill>
              </a:rPr>
              <a:t>Language Detection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41891-FDC0-4ECC-9AF8-366705512BA3}"/>
              </a:ext>
            </a:extLst>
          </p:cNvPr>
          <p:cNvSpPr txBox="1"/>
          <p:nvPr/>
        </p:nvSpPr>
        <p:spPr>
          <a:xfrm>
            <a:off x="357438" y="4126118"/>
            <a:ext cx="2518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white">
                    <a:lumMod val="9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2060"/>
                </a:solidFill>
              </a:rPr>
              <a:t>Tweet </a:t>
            </a:r>
            <a:r>
              <a:rPr lang="en-US" sz="1600" b="1" dirty="0">
                <a:solidFill>
                  <a:srgbClr val="002060"/>
                </a:solidFill>
              </a:rPr>
              <a:t>Size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53BF5-1B9A-461E-B1FB-187CC1F9522B}"/>
              </a:ext>
            </a:extLst>
          </p:cNvPr>
          <p:cNvSpPr txBox="1"/>
          <p:nvPr/>
        </p:nvSpPr>
        <p:spPr>
          <a:xfrm>
            <a:off x="3824257" y="4134430"/>
            <a:ext cx="2518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white">
                    <a:lumMod val="9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rgbClr val="002060"/>
                </a:solidFill>
              </a:rPr>
              <a:t>Grammar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617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207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Univers</vt:lpstr>
      <vt:lpstr>Wingdings</vt:lpstr>
      <vt:lpstr>GradientVTI</vt:lpstr>
      <vt:lpstr>Don’t @ me: gauging retail sentiment through twitter</vt:lpstr>
      <vt:lpstr>Uncertainty is expensive.</vt:lpstr>
      <vt:lpstr>so is bad customer service.</vt:lpstr>
      <vt:lpstr>So is missing out on virality.</vt:lpstr>
      <vt:lpstr>Let sentiment analysis fill the gap.</vt:lpstr>
      <vt:lpstr>what we do.</vt:lpstr>
      <vt:lpstr>What you’ll see.</vt:lpstr>
      <vt:lpstr>Data insights as MVP</vt:lpstr>
      <vt:lpstr>Data challenges</vt:lpstr>
      <vt:lpstr>where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@ me: gauging retail sentiment through twitter</dc:title>
  <dc:creator>Filipp Krasovsky</dc:creator>
  <cp:lastModifiedBy>Filipp Krasovsky</cp:lastModifiedBy>
  <cp:revision>20</cp:revision>
  <dcterms:created xsi:type="dcterms:W3CDTF">2021-02-27T21:06:19Z</dcterms:created>
  <dcterms:modified xsi:type="dcterms:W3CDTF">2021-03-02T02:35:20Z</dcterms:modified>
</cp:coreProperties>
</file>