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1"/>
  </p:notesMasterIdLst>
  <p:handoutMasterIdLst>
    <p:handoutMasterId r:id="rId22"/>
  </p:handoutMasterIdLst>
  <p:sldIdLst>
    <p:sldId id="256" r:id="rId13"/>
    <p:sldId id="264" r:id="rId14"/>
    <p:sldId id="265" r:id="rId15"/>
    <p:sldId id="266" r:id="rId16"/>
    <p:sldId id="267" r:id="rId17"/>
    <p:sldId id="268" r:id="rId18"/>
    <p:sldId id="258" r:id="rId19"/>
    <p:sldId id="269" r:id="rId20"/>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7" autoAdjust="0"/>
    <p:restoredTop sz="93547" autoAdjust="0"/>
  </p:normalViewPr>
  <p:slideViewPr>
    <p:cSldViewPr showGuides="1">
      <p:cViewPr varScale="1">
        <p:scale>
          <a:sx n="54" d="100"/>
          <a:sy n="54" d="100"/>
        </p:scale>
        <p:origin x="-56"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2/15/2022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2/15/2022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7</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8</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id="{0892D56C-96CD-4165-AB95-2CADE13D46A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id="{2895593F-750B-4731-88A6-52CB635F36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id="{38C70AB9-AC3D-460C-8E6E-F9D342C003E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id="{818F5097-2D84-4FA6-A064-0F1141B59D4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63" Type="http://schemas.openxmlformats.org/officeDocument/2006/relationships/tags" Target="../tags/tag50.xml"/><Relationship Id="rId84" Type="http://schemas.openxmlformats.org/officeDocument/2006/relationships/tags" Target="../tags/tag71.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0" Type="http://schemas.openxmlformats.org/officeDocument/2006/relationships/tags" Target="../tags/tag67.xml"/><Relationship Id="rId85" Type="http://schemas.openxmlformats.org/officeDocument/2006/relationships/tags" Target="../tags/tag72.xml"/><Relationship Id="rId12" Type="http://schemas.openxmlformats.org/officeDocument/2006/relationships/slideLayout" Target="../slideLayouts/slideLayout12.xml"/><Relationship Id="rId17" Type="http://schemas.openxmlformats.org/officeDocument/2006/relationships/tags" Target="../tags/tag4.xml"/><Relationship Id="rId33" Type="http://schemas.openxmlformats.org/officeDocument/2006/relationships/tags" Target="../tags/tag20.xml"/><Relationship Id="rId38" Type="http://schemas.openxmlformats.org/officeDocument/2006/relationships/tags" Target="../tags/tag25.xml"/><Relationship Id="rId59" Type="http://schemas.openxmlformats.org/officeDocument/2006/relationships/tags" Target="../tags/tag46.xml"/><Relationship Id="rId103" Type="http://schemas.openxmlformats.org/officeDocument/2006/relationships/tags" Target="../tags/tag90.xml"/><Relationship Id="rId108" Type="http://schemas.openxmlformats.org/officeDocument/2006/relationships/tags" Target="../tags/tag95.xml"/><Relationship Id="rId124" Type="http://schemas.openxmlformats.org/officeDocument/2006/relationships/tags" Target="../tags/tag111.xml"/><Relationship Id="rId129" Type="http://schemas.openxmlformats.org/officeDocument/2006/relationships/tags" Target="../tags/tag116.xml"/><Relationship Id="rId54" Type="http://schemas.openxmlformats.org/officeDocument/2006/relationships/tags" Target="../tags/tag41.xml"/><Relationship Id="rId70" Type="http://schemas.openxmlformats.org/officeDocument/2006/relationships/tags" Target="../tags/tag57.xml"/><Relationship Id="rId75" Type="http://schemas.openxmlformats.org/officeDocument/2006/relationships/tags" Target="../tags/tag62.xml"/><Relationship Id="rId91" Type="http://schemas.openxmlformats.org/officeDocument/2006/relationships/tags" Target="../tags/tag78.xml"/><Relationship Id="rId96" Type="http://schemas.openxmlformats.org/officeDocument/2006/relationships/tags" Target="../tags/tag83.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ags" Target="../tags/tag10.xml"/><Relationship Id="rId28" Type="http://schemas.openxmlformats.org/officeDocument/2006/relationships/tags" Target="../tags/tag15.xml"/><Relationship Id="rId49" Type="http://schemas.openxmlformats.org/officeDocument/2006/relationships/tags" Target="../tags/tag36.xml"/><Relationship Id="rId114" Type="http://schemas.openxmlformats.org/officeDocument/2006/relationships/tags" Target="../tags/tag101.xml"/><Relationship Id="rId119" Type="http://schemas.openxmlformats.org/officeDocument/2006/relationships/tags" Target="../tags/tag106.xml"/><Relationship Id="rId44" Type="http://schemas.openxmlformats.org/officeDocument/2006/relationships/tags" Target="../tags/tag31.xml"/><Relationship Id="rId60" Type="http://schemas.openxmlformats.org/officeDocument/2006/relationships/tags" Target="../tags/tag47.xml"/><Relationship Id="rId65" Type="http://schemas.openxmlformats.org/officeDocument/2006/relationships/tags" Target="../tags/tag52.xml"/><Relationship Id="rId81" Type="http://schemas.openxmlformats.org/officeDocument/2006/relationships/tags" Target="../tags/tag68.xml"/><Relationship Id="rId86" Type="http://schemas.openxmlformats.org/officeDocument/2006/relationships/tags" Target="../tags/tag73.xml"/><Relationship Id="rId130" Type="http://schemas.openxmlformats.org/officeDocument/2006/relationships/tags" Target="../tags/tag117.xml"/><Relationship Id="rId135" Type="http://schemas.openxmlformats.org/officeDocument/2006/relationships/tags" Target="../tags/tag122.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25" Type="http://schemas.openxmlformats.org/officeDocument/2006/relationships/tags" Target="../tags/tag12.xml"/><Relationship Id="rId46" Type="http://schemas.openxmlformats.org/officeDocument/2006/relationships/tags" Target="../tags/tag33.xml"/><Relationship Id="rId67" Type="http://schemas.openxmlformats.org/officeDocument/2006/relationships/tags" Target="../tags/tag54.xml"/><Relationship Id="rId116" Type="http://schemas.openxmlformats.org/officeDocument/2006/relationships/tags" Target="../tags/tag103.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62" Type="http://schemas.openxmlformats.org/officeDocument/2006/relationships/tags" Target="../tags/tag49.xml"/><Relationship Id="rId83" Type="http://schemas.openxmlformats.org/officeDocument/2006/relationships/tags" Target="../tags/tag70.xml"/><Relationship Id="rId88" Type="http://schemas.openxmlformats.org/officeDocument/2006/relationships/tags" Target="../tags/tag75.xml"/><Relationship Id="rId111" Type="http://schemas.openxmlformats.org/officeDocument/2006/relationships/tags" Target="../tags/tag98.xml"/><Relationship Id="rId132" Type="http://schemas.openxmlformats.org/officeDocument/2006/relationships/tags" Target="../tags/tag119.xml"/><Relationship Id="rId15" Type="http://schemas.openxmlformats.org/officeDocument/2006/relationships/tags" Target="../tags/tag2.xml"/><Relationship Id="rId36" Type="http://schemas.openxmlformats.org/officeDocument/2006/relationships/tags" Target="../tags/tag23.xml"/><Relationship Id="rId57" Type="http://schemas.openxmlformats.org/officeDocument/2006/relationships/tags" Target="../tags/tag44.xml"/><Relationship Id="rId106" Type="http://schemas.openxmlformats.org/officeDocument/2006/relationships/tags" Target="../tags/tag93.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52" Type="http://schemas.openxmlformats.org/officeDocument/2006/relationships/tags" Target="../tags/tag39.xml"/><Relationship Id="rId73" Type="http://schemas.openxmlformats.org/officeDocument/2006/relationships/tags" Target="../tags/tag60.xml"/><Relationship Id="rId78" Type="http://schemas.openxmlformats.org/officeDocument/2006/relationships/tags" Target="../tags/tag65.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13.xml"/><Relationship Id="rId47" Type="http://schemas.openxmlformats.org/officeDocument/2006/relationships/tags" Target="../tags/tag34.xml"/><Relationship Id="rId68" Type="http://schemas.openxmlformats.org/officeDocument/2006/relationships/tags" Target="../tags/tag55.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id="{25DD594A-F878-4D26-9CF2-405279373BC3}"/>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11.xml"/><Relationship Id="rId1" Type="http://schemas.openxmlformats.org/officeDocument/2006/relationships/customXml" Target="../../customXml/item4.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cnbc.com/id/10000938"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8.xml"/><Relationship Id="rId1" Type="http://schemas.openxmlformats.org/officeDocument/2006/relationships/customXml" Target="../../customXml/item10.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1.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lvl="2"/>
            <a:r>
              <a:rPr lang="en-US" dirty="0"/>
              <a:t>Priyanka</a:t>
            </a:r>
          </a:p>
          <a:p>
            <a:pPr lvl="2"/>
            <a:r>
              <a:rPr lang="en-US" dirty="0"/>
              <a:t>Karan Sharma</a:t>
            </a:r>
          </a:p>
          <a:p>
            <a:pPr lvl="2"/>
            <a:r>
              <a:rPr lang="en-US" dirty="0"/>
              <a:t>Harshit Rajpal</a:t>
            </a:r>
          </a:p>
          <a:p>
            <a:r>
              <a:rPr lang="en-US" dirty="0"/>
              <a:t>Theme Name: </a:t>
            </a:r>
            <a:r>
              <a:rPr lang="en-US" b="0" dirty="0">
                <a:solidFill>
                  <a:schemeClr val="tx2"/>
                </a:solidFill>
              </a:rPr>
              <a:t>Theme 4: Open innovation</a:t>
            </a:r>
            <a:endParaRPr lang="en-US" dirty="0"/>
          </a:p>
          <a:p>
            <a:pPr lvl="2"/>
            <a:endParaRPr lang="en-IN" dirty="0"/>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Improper</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a:lnSpc>
                <a:spcPct val="115000"/>
              </a:lnSpc>
            </a:pPr>
            <a:r>
              <a:rPr lang="en-IN" sz="1800" dirty="0">
                <a:effectLst/>
                <a:latin typeface="Arial" panose="020B0604020202020204" pitchFamily="34" charset="0"/>
                <a:ea typeface="Arial" panose="020B0604020202020204" pitchFamily="34" charset="0"/>
              </a:rPr>
              <a:t>To go one day without food, to not be able to eat what you love and to just be hungry for a meal seems tough and a daunting task. This is a reality of millions out there!  It has been estimated that around 811 million (2020) people are going hungry and with an insecurity of fact where they would get their next meal from . Is it a lack of resources or less food? The reasons may seem to be these but surprisingly we do have food but the nutrition and the capacity to serve the whole world is what we lack. Not only this, It's the way food is wasted and lost. It's the disparity and the gaps which exist in the society which makes it a more grievous issue. It's time that we take bold steps not only as nations but as humans to be aware how food is everyone's basic right and it's a necessity to be here. The fact that to be able to eat and have food on your plate counts is a blessing. The formulations and policies at large scale are important but what will count more is a conscious effort one must take for a better world. Let's aim for a better and hunger free world.</a:t>
            </a:r>
          </a:p>
          <a:p>
            <a:pPr algn="ctr">
              <a:lnSpc>
                <a:spcPct val="115000"/>
              </a:lnSpc>
            </a:pPr>
            <a:r>
              <a:rPr lang="en-IN" sz="1800" dirty="0">
                <a:effectLst/>
                <a:latin typeface="Arial" panose="020B0604020202020204" pitchFamily="34" charset="0"/>
                <a:ea typeface="Arial" panose="020B0604020202020204" pitchFamily="34" charset="0"/>
              </a:rPr>
              <a:t>" We know that a peaceful world cannot long exist, one third rich and two third hungry." </a:t>
            </a:r>
          </a:p>
          <a:p>
            <a:pPr algn="ctr">
              <a:lnSpc>
                <a:spcPct val="115000"/>
              </a:lnSpc>
            </a:pPr>
            <a:r>
              <a:rPr lang="en-IN" sz="1800" dirty="0">
                <a:effectLst/>
                <a:latin typeface="Arial" panose="020B0604020202020204" pitchFamily="34" charset="0"/>
                <a:ea typeface="Arial" panose="020B0604020202020204" pitchFamily="34" charset="0"/>
              </a:rPr>
              <a:t>Jimmy Carter </a:t>
            </a:r>
          </a:p>
          <a:p>
            <a:pPr marL="0" lvl="2" indent="0">
              <a:buNone/>
            </a:pPr>
            <a:endParaRPr lang="en-US" dirty="0"/>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dirty="0"/>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We intend to focus on three main tasks 1. opting for the food 2. Pick up of unused food to be used to distribute to the one’s in need  3. Pick up of left over food to be used as manure</a:t>
            </a:r>
          </a:p>
          <a:p>
            <a:r>
              <a:rPr lang="en-US" b="0" dirty="0">
                <a:solidFill>
                  <a:schemeClr val="tx2"/>
                </a:solidFill>
              </a:rPr>
              <a:t>Impact metrics : 1. Amount of food getting cooked to that getting used. 2. Decrease in the amount of food </a:t>
            </a:r>
            <a:r>
              <a:rPr lang="en-US" b="0" dirty="0" err="1">
                <a:solidFill>
                  <a:schemeClr val="tx2"/>
                </a:solidFill>
              </a:rPr>
              <a:t>bwing</a:t>
            </a:r>
            <a:r>
              <a:rPr lang="en-US" b="0" dirty="0">
                <a:solidFill>
                  <a:schemeClr val="tx2"/>
                </a:solidFill>
              </a:rPr>
              <a:t> thrown away 3. Use of Ration for more days than earlier</a:t>
            </a:r>
          </a:p>
          <a:p>
            <a:r>
              <a:rPr lang="en-US" b="0" dirty="0">
                <a:solidFill>
                  <a:schemeClr val="tx2"/>
                </a:solidFill>
              </a:rPr>
              <a:t>Technology : Python</a:t>
            </a:r>
          </a:p>
          <a:p>
            <a:r>
              <a:rPr lang="en-US" b="0" dirty="0">
                <a:solidFill>
                  <a:schemeClr val="tx2"/>
                </a:solidFill>
              </a:rPr>
              <a:t>One of the team member is currently a student in Thapar University where he saw how the food is getting wasted on daily basis.</a:t>
            </a:r>
          </a:p>
          <a:p>
            <a:r>
              <a:rPr lang="en-US" b="0" dirty="0">
                <a:solidFill>
                  <a:schemeClr val="tx2"/>
                </a:solidFill>
              </a:rPr>
              <a:t>Solution will be initially focused to be used in organizations/ institution where the regular meals are distributed to all the employees or students.</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problem?</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solidFill>
                <a:schemeClr val="tx2"/>
              </a:solidFill>
            </a:endParaRP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i="0" dirty="0">
                <a:solidFill>
                  <a:schemeClr val="bg1"/>
                </a:solidFill>
                <a:effectLst/>
                <a:latin typeface="Lyon"/>
              </a:rPr>
              <a:t>According to the </a:t>
            </a:r>
            <a:r>
              <a:rPr lang="en-US" b="0" i="0" u="sng" dirty="0">
                <a:solidFill>
                  <a:schemeClr val="bg1"/>
                </a:solidFill>
                <a:effectLst/>
                <a:latin typeface="Lyon"/>
                <a:hlinkClick r:id="rId2">
                  <a:extLst>
                    <a:ext uri="{A12FA001-AC4F-418D-AE19-62706E023703}">
                      <ahyp:hlinkClr xmlns:ahyp="http://schemas.microsoft.com/office/drawing/2018/hyperlinkcolor" val="tx"/>
                    </a:ext>
                  </a:extLst>
                </a:hlinkClick>
              </a:rPr>
              <a:t>United Nations</a:t>
            </a:r>
            <a:r>
              <a:rPr lang="en-US" b="0" i="0" dirty="0">
                <a:solidFill>
                  <a:schemeClr val="bg1"/>
                </a:solidFill>
                <a:effectLst/>
                <a:latin typeface="Lyon"/>
              </a:rPr>
              <a:t>, food wasted in the supply chain and at the dining table is one of the biggest contributors to global climate change, generating 4.4 </a:t>
            </a:r>
            <a:r>
              <a:rPr lang="en-US" b="0" i="0" dirty="0" err="1">
                <a:solidFill>
                  <a:schemeClr val="bg1"/>
                </a:solidFill>
                <a:effectLst/>
                <a:latin typeface="Lyon"/>
              </a:rPr>
              <a:t>gigatonnes</a:t>
            </a:r>
            <a:r>
              <a:rPr lang="en-US" b="0" i="0" dirty="0">
                <a:solidFill>
                  <a:schemeClr val="bg1"/>
                </a:solidFill>
                <a:effectLst/>
                <a:latin typeface="Lyon"/>
              </a:rPr>
              <a:t> of carbon dioxide equivalent on an annual basis. Not only that, </a:t>
            </a:r>
            <a:r>
              <a:rPr lang="en-US" b="0" dirty="0">
                <a:solidFill>
                  <a:schemeClr val="bg1"/>
                </a:solidFill>
                <a:latin typeface="Lyon"/>
              </a:rPr>
              <a:t>f</a:t>
            </a:r>
            <a:r>
              <a:rPr lang="en-US" b="0" i="0" dirty="0">
                <a:solidFill>
                  <a:schemeClr val="bg1"/>
                </a:solidFill>
                <a:effectLst/>
                <a:latin typeface="Lyon"/>
              </a:rPr>
              <a:t>ood waste has a combined social, environmental and economic cost of $2.5 trillion annually. Addressing the problem today in our own small steps could have a big impact </a:t>
            </a:r>
            <a:endParaRPr lang="en-US" b="0" dirty="0">
              <a:solidFill>
                <a:schemeClr val="bg1"/>
              </a:solidFill>
              <a:latin typeface="Lyon"/>
            </a:endParaRP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The app that wants to receive or donate food. Households to caterers or hotels can use this app to give away the food left.</a:t>
            </a:r>
          </a:p>
          <a:p>
            <a:pPr marL="457200" lvl="0" indent="-355600">
              <a:lnSpc>
                <a:spcPct val="115000"/>
              </a:lnSpc>
              <a:spcBef>
                <a:spcPts val="0"/>
              </a:spcBef>
              <a:spcAft>
                <a:spcPts val="0"/>
              </a:spcAft>
              <a:buClr>
                <a:schemeClr val="lt1"/>
              </a:buClr>
              <a:buSzPts val="2000"/>
              <a:buChar char="●"/>
            </a:pPr>
            <a:r>
              <a:rPr lang="en-US" b="0" i="0" dirty="0">
                <a:solidFill>
                  <a:schemeClr val="bg1"/>
                </a:solidFill>
                <a:effectLst/>
                <a:latin typeface="Lyon"/>
              </a:rPr>
              <a:t>There are many solutions that help redistribute or recycle food waste, but almost no solutions out there that help prevent it in the first place. Like suggesting ways to reuse the ingredients in other parts of menu. </a:t>
            </a:r>
            <a:endParaRPr lang="en-US" b="0" dirty="0">
              <a:solidFill>
                <a:schemeClr val="bg1"/>
              </a:solidFill>
            </a:endParaRP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id="{343D100C-CBCF-4740-8808-AA3731B46C28}"/>
              </a:ext>
            </a:extLst>
          </p:cNvPr>
          <p:cNvSpPr txBox="1">
            <a:spLocks/>
          </p:cNvSpPr>
          <p:nvPr/>
        </p:nvSpPr>
        <p:spPr>
          <a:xfrm>
            <a:off x="453575" y="5076775"/>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id="{E97A4741-1A72-C64F-ADE5-3CC93618A7AF}"/>
              </a:ext>
            </a:extLst>
          </p:cNvPr>
          <p:cNvSpPr txBox="1">
            <a:spLocks/>
          </p:cNvSpPr>
          <p:nvPr/>
        </p:nvSpPr>
        <p:spPr>
          <a:xfrm>
            <a:off x="453575" y="5567209"/>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a:p>
            <a:pPr marL="457200" indent="-355600">
              <a:lnSpc>
                <a:spcPct val="115000"/>
              </a:lnSpc>
              <a:spcBef>
                <a:spcPts val="0"/>
              </a:spcBef>
              <a:spcAft>
                <a:spcPts val="0"/>
              </a:spcAft>
              <a:buClr>
                <a:schemeClr val="lt1"/>
              </a:buClr>
              <a:buSzPts val="2000"/>
              <a:buFont typeface="Source Sans Pro" panose="020B0604020202020204" pitchFamily="34" charset="0"/>
              <a:buChar char="●"/>
            </a:pPr>
            <a:endParaRPr lang="en-IN" b="0" dirty="0">
              <a:solidFill>
                <a:schemeClr val="lt1"/>
              </a:solidFill>
            </a:endParaRPr>
          </a:p>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Out solution would accomplish two main objectives : 1. Prevent the food wastage and 2. Feed those in need</a:t>
            </a:r>
          </a:p>
        </p:txBody>
      </p:sp>
    </p:spTree>
    <p:extLst>
      <p:ext uri="{BB962C8B-B14F-4D97-AF65-F5344CB8AC3E}">
        <p14:creationId xmlns:p14="http://schemas.microsoft.com/office/powerpoint/2010/main" val="90259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slideVersion":0,"isValidatorEnabled":false,"isLocked":false,"elementsMetadata":[],"slideId":"637619437709978173","enableDocumentContentUpdater":true,"version":"1.11"}]]></TemplafySlideTemplateConfiguration>
</file>

<file path=customXml/item11.xml><?xml version="1.0" encoding="utf-8"?>
<TemplafySlideTemplateConfiguration><![CDATA[{"slideVersion":0,"isValidatorEnabled":false,"isLocked":false,"elementsMetadata":[],"slideId":"637619437708884421","enableDocumentContentUpdater":true,"version":"1.11"}]]></TemplafySlideTemplate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TemplafySlideFormConfiguration><![CDATA[{"formFields":[],"formDataEntries":[]}]]></TemplafySlideFormConfiguration>
</file>

<file path=customXml/item5.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6.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7.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8.xml><?xml version="1.0" encoding="utf-8"?>
<TemplafySlideFormConfiguration><![CDATA[{"formFields":[],"formDataEntries":[]}]]></TemplafySlideForm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D3FCEE-FBB6-44C9-808D-BEF4541DFDE0}">
  <ds:schemaRefs/>
</ds:datastoreItem>
</file>

<file path=customXml/itemProps10.xml><?xml version="1.0" encoding="utf-8"?>
<ds:datastoreItem xmlns:ds="http://schemas.openxmlformats.org/officeDocument/2006/customXml" ds:itemID="{AC52CB3E-BF9F-46DB-9057-868751284721}">
  <ds:schemaRefs/>
</ds:datastoreItem>
</file>

<file path=customXml/itemProps11.xml><?xml version="1.0" encoding="utf-8"?>
<ds:datastoreItem xmlns:ds="http://schemas.openxmlformats.org/officeDocument/2006/customXml" ds:itemID="{E4BEACE3-5A64-4321-8881-298631914CE7}">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4.xml><?xml version="1.0" encoding="utf-8"?>
<ds:datastoreItem xmlns:ds="http://schemas.openxmlformats.org/officeDocument/2006/customXml" ds:itemID="{7431E575-127C-4C75-91E1-B15F33F6A67D}">
  <ds:schemaRefs/>
</ds:datastoreItem>
</file>

<file path=customXml/itemProps5.xml><?xml version="1.0" encoding="utf-8"?>
<ds:datastoreItem xmlns:ds="http://schemas.openxmlformats.org/officeDocument/2006/customXml" ds:itemID="{12EEFC2F-DADF-4A55-981A-784BF5BE9558}">
  <ds:schemaRefs/>
</ds:datastoreItem>
</file>

<file path=customXml/itemProps6.xml><?xml version="1.0" encoding="utf-8"?>
<ds:datastoreItem xmlns:ds="http://schemas.openxmlformats.org/officeDocument/2006/customXml" ds:itemID="{2D1D177E-5746-42E6-9607-46532FE7A753}">
  <ds:schemaRefs/>
</ds:datastoreItem>
</file>

<file path=customXml/itemProps7.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8.xml><?xml version="1.0" encoding="utf-8"?>
<ds:datastoreItem xmlns:ds="http://schemas.openxmlformats.org/officeDocument/2006/customXml" ds:itemID="{5CE68F08-F703-449B-BC5D-8A952A0A881D}">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798</Words>
  <Application>Microsoft Office PowerPoint</Application>
  <PresentationFormat>Custom</PresentationFormat>
  <Paragraphs>48</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Georgia</vt:lpstr>
      <vt:lpstr>Lyon</vt:lpstr>
      <vt:lpstr>Source Sans Pro</vt:lpstr>
      <vt:lpstr>Wingdings</vt:lpstr>
      <vt:lpstr>Wingdings 2</vt:lpstr>
      <vt:lpstr>ION PowerPoint Template 16:9</vt:lpstr>
      <vt:lpstr>PowerPoint Presentation</vt:lpstr>
      <vt:lpstr>Improper</vt:lpstr>
      <vt:lpstr>Problem statement</vt:lpstr>
      <vt:lpstr>Solution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2022-02-15T09:12:11Z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