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1"/>
  </p:notesMasterIdLst>
  <p:sldIdLst>
    <p:sldId id="256" r:id="rId2"/>
    <p:sldId id="257" r:id="rId3"/>
    <p:sldId id="258" r:id="rId4"/>
    <p:sldId id="259" r:id="rId5"/>
    <p:sldId id="272" r:id="rId6"/>
    <p:sldId id="273" r:id="rId7"/>
    <p:sldId id="274" r:id="rId8"/>
    <p:sldId id="275" r:id="rId9"/>
    <p:sldId id="276" r:id="rId10"/>
    <p:sldId id="277" r:id="rId11"/>
    <p:sldId id="278" r:id="rId12"/>
    <p:sldId id="280" r:id="rId13"/>
    <p:sldId id="281" r:id="rId14"/>
    <p:sldId id="282" r:id="rId15"/>
    <p:sldId id="283" r:id="rId16"/>
    <p:sldId id="284" r:id="rId17"/>
    <p:sldId id="285" r:id="rId18"/>
    <p:sldId id="286" r:id="rId19"/>
    <p:sldId id="269" r:id="rId20"/>
    <p:sldId id="288" r:id="rId21"/>
    <p:sldId id="260" r:id="rId22"/>
    <p:sldId id="262" r:id="rId23"/>
    <p:sldId id="263" r:id="rId24"/>
    <p:sldId id="264" r:id="rId25"/>
    <p:sldId id="265" r:id="rId26"/>
    <p:sldId id="266" r:id="rId27"/>
    <p:sldId id="267" r:id="rId28"/>
    <p:sldId id="268" r:id="rId29"/>
    <p:sldId id="26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249" autoAdjust="0"/>
  </p:normalViewPr>
  <p:slideViewPr>
    <p:cSldViewPr snapToGrid="0">
      <p:cViewPr varScale="1">
        <p:scale>
          <a:sx n="68" d="100"/>
          <a:sy n="68" d="100"/>
        </p:scale>
        <p:origin x="8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91857E-3080-4C47-9C19-6665CCA2CB7D}" type="datetimeFigureOut">
              <a:rPr lang="en-GB" smtClean="0"/>
              <a:t>12/10/2022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5210F-0B24-4AA8-A0B7-5FC7F80A54D1}" type="slidenum">
              <a:rPr lang="en-GB" smtClean="0"/>
              <a:t>‹#›</a:t>
            </a:fld>
            <a:endParaRPr lang="en-GB"/>
          </a:p>
        </p:txBody>
      </p:sp>
    </p:spTree>
    <p:extLst>
      <p:ext uri="{BB962C8B-B14F-4D97-AF65-F5344CB8AC3E}">
        <p14:creationId xmlns:p14="http://schemas.microsoft.com/office/powerpoint/2010/main" val="827016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EE11E-CAB7-5495-8887-F292CC17DE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0A32CD7-17F2-6266-546A-2DD907E2D2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26984DA-EAC9-15B8-1843-4F0C91306FA7}"/>
              </a:ext>
            </a:extLst>
          </p:cNvPr>
          <p:cNvSpPr>
            <a:spLocks noGrp="1"/>
          </p:cNvSpPr>
          <p:nvPr>
            <p:ph type="dt" sz="half" idx="10"/>
          </p:nvPr>
        </p:nvSpPr>
        <p:spPr/>
        <p:txBody>
          <a:bodyPr/>
          <a:lstStyle/>
          <a:p>
            <a:fld id="{87415643-1C8B-4241-8139-8C2498E65D2A}" type="datetimeFigureOut">
              <a:rPr lang="en-GB" smtClean="0"/>
              <a:t>12/10/2022</a:t>
            </a:fld>
            <a:endParaRPr lang="en-GB"/>
          </a:p>
        </p:txBody>
      </p:sp>
      <p:sp>
        <p:nvSpPr>
          <p:cNvPr id="5" name="Footer Placeholder 4">
            <a:extLst>
              <a:ext uri="{FF2B5EF4-FFF2-40B4-BE49-F238E27FC236}">
                <a16:creationId xmlns:a16="http://schemas.microsoft.com/office/drawing/2014/main" id="{FC1B08FE-0644-562A-6F9B-3044073ABA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A0E393-D27F-BFFF-A4C8-067C6A5A5A4E}"/>
              </a:ext>
            </a:extLst>
          </p:cNvPr>
          <p:cNvSpPr>
            <a:spLocks noGrp="1"/>
          </p:cNvSpPr>
          <p:nvPr>
            <p:ph type="sldNum" sz="quarter" idx="12"/>
          </p:nvPr>
        </p:nvSpPr>
        <p:spPr/>
        <p:txBody>
          <a:bodyPr/>
          <a:lstStyle/>
          <a:p>
            <a:fld id="{D45E7C94-838A-4D1E-9F29-2B63D559F0FD}" type="slidenum">
              <a:rPr lang="en-GB" smtClean="0"/>
              <a:t>‹#›</a:t>
            </a:fld>
            <a:endParaRPr lang="en-GB"/>
          </a:p>
        </p:txBody>
      </p:sp>
    </p:spTree>
    <p:extLst>
      <p:ext uri="{BB962C8B-B14F-4D97-AF65-F5344CB8AC3E}">
        <p14:creationId xmlns:p14="http://schemas.microsoft.com/office/powerpoint/2010/main" val="242333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BD48-B84B-A981-7204-2CCFAB738E5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CB78B63-372F-382D-05EE-BEE941970F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FA5DEF-D656-2A25-F6F1-6B776094D267}"/>
              </a:ext>
            </a:extLst>
          </p:cNvPr>
          <p:cNvSpPr>
            <a:spLocks noGrp="1"/>
          </p:cNvSpPr>
          <p:nvPr>
            <p:ph type="dt" sz="half" idx="10"/>
          </p:nvPr>
        </p:nvSpPr>
        <p:spPr/>
        <p:txBody>
          <a:bodyPr/>
          <a:lstStyle/>
          <a:p>
            <a:fld id="{87415643-1C8B-4241-8139-8C2498E65D2A}" type="datetimeFigureOut">
              <a:rPr lang="en-GB" smtClean="0"/>
              <a:t>12/10/2022</a:t>
            </a:fld>
            <a:endParaRPr lang="en-GB"/>
          </a:p>
        </p:txBody>
      </p:sp>
      <p:sp>
        <p:nvSpPr>
          <p:cNvPr id="5" name="Footer Placeholder 4">
            <a:extLst>
              <a:ext uri="{FF2B5EF4-FFF2-40B4-BE49-F238E27FC236}">
                <a16:creationId xmlns:a16="http://schemas.microsoft.com/office/drawing/2014/main" id="{3D9161F3-50EC-280B-4357-AA6B2CB674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55E42F-BDE9-44C1-3B46-3C053A75520D}"/>
              </a:ext>
            </a:extLst>
          </p:cNvPr>
          <p:cNvSpPr>
            <a:spLocks noGrp="1"/>
          </p:cNvSpPr>
          <p:nvPr>
            <p:ph type="sldNum" sz="quarter" idx="12"/>
          </p:nvPr>
        </p:nvSpPr>
        <p:spPr/>
        <p:txBody>
          <a:bodyPr/>
          <a:lstStyle/>
          <a:p>
            <a:fld id="{D45E7C94-838A-4D1E-9F29-2B63D559F0FD}" type="slidenum">
              <a:rPr lang="en-GB" smtClean="0"/>
              <a:t>‹#›</a:t>
            </a:fld>
            <a:endParaRPr lang="en-GB"/>
          </a:p>
        </p:txBody>
      </p:sp>
    </p:spTree>
    <p:extLst>
      <p:ext uri="{BB962C8B-B14F-4D97-AF65-F5344CB8AC3E}">
        <p14:creationId xmlns:p14="http://schemas.microsoft.com/office/powerpoint/2010/main" val="1466930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502EE2-FDFB-4B0A-8A75-C4E798C277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E1D9AD-BA3B-A701-AB25-18ADEAA268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05CF6A9-BC64-B803-627C-F37D944BAF1E}"/>
              </a:ext>
            </a:extLst>
          </p:cNvPr>
          <p:cNvSpPr>
            <a:spLocks noGrp="1"/>
          </p:cNvSpPr>
          <p:nvPr>
            <p:ph type="dt" sz="half" idx="10"/>
          </p:nvPr>
        </p:nvSpPr>
        <p:spPr/>
        <p:txBody>
          <a:bodyPr/>
          <a:lstStyle/>
          <a:p>
            <a:fld id="{87415643-1C8B-4241-8139-8C2498E65D2A}" type="datetimeFigureOut">
              <a:rPr lang="en-GB" smtClean="0"/>
              <a:t>12/10/2022</a:t>
            </a:fld>
            <a:endParaRPr lang="en-GB"/>
          </a:p>
        </p:txBody>
      </p:sp>
      <p:sp>
        <p:nvSpPr>
          <p:cNvPr id="5" name="Footer Placeholder 4">
            <a:extLst>
              <a:ext uri="{FF2B5EF4-FFF2-40B4-BE49-F238E27FC236}">
                <a16:creationId xmlns:a16="http://schemas.microsoft.com/office/drawing/2014/main" id="{B07ADD3F-3E16-4B13-2DFF-B88AFA1981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DD90E6-9ED3-7B8D-51EA-FE1BE969309F}"/>
              </a:ext>
            </a:extLst>
          </p:cNvPr>
          <p:cNvSpPr>
            <a:spLocks noGrp="1"/>
          </p:cNvSpPr>
          <p:nvPr>
            <p:ph type="sldNum" sz="quarter" idx="12"/>
          </p:nvPr>
        </p:nvSpPr>
        <p:spPr/>
        <p:txBody>
          <a:bodyPr/>
          <a:lstStyle/>
          <a:p>
            <a:fld id="{D45E7C94-838A-4D1E-9F29-2B63D559F0FD}" type="slidenum">
              <a:rPr lang="en-GB" smtClean="0"/>
              <a:t>‹#›</a:t>
            </a:fld>
            <a:endParaRPr lang="en-GB"/>
          </a:p>
        </p:txBody>
      </p:sp>
    </p:spTree>
    <p:extLst>
      <p:ext uri="{BB962C8B-B14F-4D97-AF65-F5344CB8AC3E}">
        <p14:creationId xmlns:p14="http://schemas.microsoft.com/office/powerpoint/2010/main" val="1415218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97EC2-7799-EA09-472B-511E5852A69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3C0DB97-B489-882B-B28A-9C6D7490FF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282EEE-2002-70F0-5FD2-F7F433516C69}"/>
              </a:ext>
            </a:extLst>
          </p:cNvPr>
          <p:cNvSpPr>
            <a:spLocks noGrp="1"/>
          </p:cNvSpPr>
          <p:nvPr>
            <p:ph type="dt" sz="half" idx="10"/>
          </p:nvPr>
        </p:nvSpPr>
        <p:spPr/>
        <p:txBody>
          <a:bodyPr/>
          <a:lstStyle/>
          <a:p>
            <a:fld id="{87415643-1C8B-4241-8139-8C2498E65D2A}" type="datetimeFigureOut">
              <a:rPr lang="en-GB" smtClean="0"/>
              <a:t>12/10/2022</a:t>
            </a:fld>
            <a:endParaRPr lang="en-GB"/>
          </a:p>
        </p:txBody>
      </p:sp>
      <p:sp>
        <p:nvSpPr>
          <p:cNvPr id="5" name="Footer Placeholder 4">
            <a:extLst>
              <a:ext uri="{FF2B5EF4-FFF2-40B4-BE49-F238E27FC236}">
                <a16:creationId xmlns:a16="http://schemas.microsoft.com/office/drawing/2014/main" id="{153B7B32-A0D5-C9EB-55A8-2DE6D17A15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FC440C-62E2-15CE-208C-8A47B4C46F38}"/>
              </a:ext>
            </a:extLst>
          </p:cNvPr>
          <p:cNvSpPr>
            <a:spLocks noGrp="1"/>
          </p:cNvSpPr>
          <p:nvPr>
            <p:ph type="sldNum" sz="quarter" idx="12"/>
          </p:nvPr>
        </p:nvSpPr>
        <p:spPr/>
        <p:txBody>
          <a:bodyPr/>
          <a:lstStyle/>
          <a:p>
            <a:fld id="{D45E7C94-838A-4D1E-9F29-2B63D559F0FD}" type="slidenum">
              <a:rPr lang="en-GB" smtClean="0"/>
              <a:t>‹#›</a:t>
            </a:fld>
            <a:endParaRPr lang="en-GB"/>
          </a:p>
        </p:txBody>
      </p:sp>
    </p:spTree>
    <p:extLst>
      <p:ext uri="{BB962C8B-B14F-4D97-AF65-F5344CB8AC3E}">
        <p14:creationId xmlns:p14="http://schemas.microsoft.com/office/powerpoint/2010/main" val="3345892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0442-599C-86C4-1BE1-0761FDDC70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AD5F940-3824-9FA8-F046-DF21443686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CCDF61-00A0-79EE-EFC5-2DC994BDC7E3}"/>
              </a:ext>
            </a:extLst>
          </p:cNvPr>
          <p:cNvSpPr>
            <a:spLocks noGrp="1"/>
          </p:cNvSpPr>
          <p:nvPr>
            <p:ph type="dt" sz="half" idx="10"/>
          </p:nvPr>
        </p:nvSpPr>
        <p:spPr/>
        <p:txBody>
          <a:bodyPr/>
          <a:lstStyle/>
          <a:p>
            <a:fld id="{87415643-1C8B-4241-8139-8C2498E65D2A}" type="datetimeFigureOut">
              <a:rPr lang="en-GB" smtClean="0"/>
              <a:t>12/10/2022</a:t>
            </a:fld>
            <a:endParaRPr lang="en-GB"/>
          </a:p>
        </p:txBody>
      </p:sp>
      <p:sp>
        <p:nvSpPr>
          <p:cNvPr id="5" name="Footer Placeholder 4">
            <a:extLst>
              <a:ext uri="{FF2B5EF4-FFF2-40B4-BE49-F238E27FC236}">
                <a16:creationId xmlns:a16="http://schemas.microsoft.com/office/drawing/2014/main" id="{8200AD10-9F08-FAD7-47D4-A2CD7A711F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5813D3-8CB5-6CF5-BE1C-8EAE9E13B708}"/>
              </a:ext>
            </a:extLst>
          </p:cNvPr>
          <p:cNvSpPr>
            <a:spLocks noGrp="1"/>
          </p:cNvSpPr>
          <p:nvPr>
            <p:ph type="sldNum" sz="quarter" idx="12"/>
          </p:nvPr>
        </p:nvSpPr>
        <p:spPr/>
        <p:txBody>
          <a:bodyPr/>
          <a:lstStyle/>
          <a:p>
            <a:fld id="{D45E7C94-838A-4D1E-9F29-2B63D559F0FD}" type="slidenum">
              <a:rPr lang="en-GB" smtClean="0"/>
              <a:t>‹#›</a:t>
            </a:fld>
            <a:endParaRPr lang="en-GB"/>
          </a:p>
        </p:txBody>
      </p:sp>
    </p:spTree>
    <p:extLst>
      <p:ext uri="{BB962C8B-B14F-4D97-AF65-F5344CB8AC3E}">
        <p14:creationId xmlns:p14="http://schemas.microsoft.com/office/powerpoint/2010/main" val="3045904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FC71B-6E1B-FB3A-8EB5-6D572CFDD67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0FD5598-94F5-3E19-4FAA-4A2B3D3E7F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4CF0E65-E1B9-584B-FFE5-95DEA5EBF9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582BB3F-CD5F-66EF-CAF6-1CE4CCA5D5A3}"/>
              </a:ext>
            </a:extLst>
          </p:cNvPr>
          <p:cNvSpPr>
            <a:spLocks noGrp="1"/>
          </p:cNvSpPr>
          <p:nvPr>
            <p:ph type="dt" sz="half" idx="10"/>
          </p:nvPr>
        </p:nvSpPr>
        <p:spPr/>
        <p:txBody>
          <a:bodyPr/>
          <a:lstStyle/>
          <a:p>
            <a:fld id="{87415643-1C8B-4241-8139-8C2498E65D2A}" type="datetimeFigureOut">
              <a:rPr lang="en-GB" smtClean="0"/>
              <a:t>12/10/2022</a:t>
            </a:fld>
            <a:endParaRPr lang="en-GB"/>
          </a:p>
        </p:txBody>
      </p:sp>
      <p:sp>
        <p:nvSpPr>
          <p:cNvPr id="6" name="Footer Placeholder 5">
            <a:extLst>
              <a:ext uri="{FF2B5EF4-FFF2-40B4-BE49-F238E27FC236}">
                <a16:creationId xmlns:a16="http://schemas.microsoft.com/office/drawing/2014/main" id="{8CBBBEEA-4490-9E03-D0BA-35356B328CD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715AA8-4536-6D7E-F2AE-AFC1349ADAFD}"/>
              </a:ext>
            </a:extLst>
          </p:cNvPr>
          <p:cNvSpPr>
            <a:spLocks noGrp="1"/>
          </p:cNvSpPr>
          <p:nvPr>
            <p:ph type="sldNum" sz="quarter" idx="12"/>
          </p:nvPr>
        </p:nvSpPr>
        <p:spPr/>
        <p:txBody>
          <a:bodyPr/>
          <a:lstStyle/>
          <a:p>
            <a:fld id="{D45E7C94-838A-4D1E-9F29-2B63D559F0FD}" type="slidenum">
              <a:rPr lang="en-GB" smtClean="0"/>
              <a:t>‹#›</a:t>
            </a:fld>
            <a:endParaRPr lang="en-GB"/>
          </a:p>
        </p:txBody>
      </p:sp>
    </p:spTree>
    <p:extLst>
      <p:ext uri="{BB962C8B-B14F-4D97-AF65-F5344CB8AC3E}">
        <p14:creationId xmlns:p14="http://schemas.microsoft.com/office/powerpoint/2010/main" val="1276508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C8403-D548-F777-4873-1EEEC0CB696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24B11D4-60BF-780C-F9B2-DE9574C57C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3BC46D-347A-72C3-1AB0-9619A28F25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4FFE8B4-30C4-8512-7828-DDA664AA4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361015-F45D-DD37-DC07-79B308BF16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8398A9A-182C-4D40-F8BF-58CE512EACFD}"/>
              </a:ext>
            </a:extLst>
          </p:cNvPr>
          <p:cNvSpPr>
            <a:spLocks noGrp="1"/>
          </p:cNvSpPr>
          <p:nvPr>
            <p:ph type="dt" sz="half" idx="10"/>
          </p:nvPr>
        </p:nvSpPr>
        <p:spPr/>
        <p:txBody>
          <a:bodyPr/>
          <a:lstStyle/>
          <a:p>
            <a:fld id="{87415643-1C8B-4241-8139-8C2498E65D2A}" type="datetimeFigureOut">
              <a:rPr lang="en-GB" smtClean="0"/>
              <a:t>12/10/2022</a:t>
            </a:fld>
            <a:endParaRPr lang="en-GB"/>
          </a:p>
        </p:txBody>
      </p:sp>
      <p:sp>
        <p:nvSpPr>
          <p:cNvPr id="8" name="Footer Placeholder 7">
            <a:extLst>
              <a:ext uri="{FF2B5EF4-FFF2-40B4-BE49-F238E27FC236}">
                <a16:creationId xmlns:a16="http://schemas.microsoft.com/office/drawing/2014/main" id="{2F1F83EF-3755-D63D-B295-BABDFB80A66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A77D90C-9BBA-35CE-531C-ED0A4EB63868}"/>
              </a:ext>
            </a:extLst>
          </p:cNvPr>
          <p:cNvSpPr>
            <a:spLocks noGrp="1"/>
          </p:cNvSpPr>
          <p:nvPr>
            <p:ph type="sldNum" sz="quarter" idx="12"/>
          </p:nvPr>
        </p:nvSpPr>
        <p:spPr/>
        <p:txBody>
          <a:bodyPr/>
          <a:lstStyle/>
          <a:p>
            <a:fld id="{D45E7C94-838A-4D1E-9F29-2B63D559F0FD}" type="slidenum">
              <a:rPr lang="en-GB" smtClean="0"/>
              <a:t>‹#›</a:t>
            </a:fld>
            <a:endParaRPr lang="en-GB"/>
          </a:p>
        </p:txBody>
      </p:sp>
    </p:spTree>
    <p:extLst>
      <p:ext uri="{BB962C8B-B14F-4D97-AF65-F5344CB8AC3E}">
        <p14:creationId xmlns:p14="http://schemas.microsoft.com/office/powerpoint/2010/main" val="2222351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57718-7902-6CDE-AF73-45FA2053005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791D103-7DEB-BEB0-C351-B2F370198ADD}"/>
              </a:ext>
            </a:extLst>
          </p:cNvPr>
          <p:cNvSpPr>
            <a:spLocks noGrp="1"/>
          </p:cNvSpPr>
          <p:nvPr>
            <p:ph type="dt" sz="half" idx="10"/>
          </p:nvPr>
        </p:nvSpPr>
        <p:spPr/>
        <p:txBody>
          <a:bodyPr/>
          <a:lstStyle/>
          <a:p>
            <a:fld id="{87415643-1C8B-4241-8139-8C2498E65D2A}" type="datetimeFigureOut">
              <a:rPr lang="en-GB" smtClean="0"/>
              <a:t>12/10/2022</a:t>
            </a:fld>
            <a:endParaRPr lang="en-GB"/>
          </a:p>
        </p:txBody>
      </p:sp>
      <p:sp>
        <p:nvSpPr>
          <p:cNvPr id="4" name="Footer Placeholder 3">
            <a:extLst>
              <a:ext uri="{FF2B5EF4-FFF2-40B4-BE49-F238E27FC236}">
                <a16:creationId xmlns:a16="http://schemas.microsoft.com/office/drawing/2014/main" id="{70C169EE-61B0-C68B-4B61-1112403877F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139B397-4DBF-8BB3-7359-A8CD60D7E164}"/>
              </a:ext>
            </a:extLst>
          </p:cNvPr>
          <p:cNvSpPr>
            <a:spLocks noGrp="1"/>
          </p:cNvSpPr>
          <p:nvPr>
            <p:ph type="sldNum" sz="quarter" idx="12"/>
          </p:nvPr>
        </p:nvSpPr>
        <p:spPr/>
        <p:txBody>
          <a:bodyPr/>
          <a:lstStyle/>
          <a:p>
            <a:fld id="{D45E7C94-838A-4D1E-9F29-2B63D559F0FD}" type="slidenum">
              <a:rPr lang="en-GB" smtClean="0"/>
              <a:t>‹#›</a:t>
            </a:fld>
            <a:endParaRPr lang="en-GB"/>
          </a:p>
        </p:txBody>
      </p:sp>
    </p:spTree>
    <p:extLst>
      <p:ext uri="{BB962C8B-B14F-4D97-AF65-F5344CB8AC3E}">
        <p14:creationId xmlns:p14="http://schemas.microsoft.com/office/powerpoint/2010/main" val="303495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959BCF-36E4-34BE-EF5A-11235035CC8F}"/>
              </a:ext>
            </a:extLst>
          </p:cNvPr>
          <p:cNvSpPr>
            <a:spLocks noGrp="1"/>
          </p:cNvSpPr>
          <p:nvPr>
            <p:ph type="dt" sz="half" idx="10"/>
          </p:nvPr>
        </p:nvSpPr>
        <p:spPr/>
        <p:txBody>
          <a:bodyPr/>
          <a:lstStyle/>
          <a:p>
            <a:fld id="{87415643-1C8B-4241-8139-8C2498E65D2A}" type="datetimeFigureOut">
              <a:rPr lang="en-GB" smtClean="0"/>
              <a:t>12/10/2022</a:t>
            </a:fld>
            <a:endParaRPr lang="en-GB"/>
          </a:p>
        </p:txBody>
      </p:sp>
      <p:sp>
        <p:nvSpPr>
          <p:cNvPr id="3" name="Footer Placeholder 2">
            <a:extLst>
              <a:ext uri="{FF2B5EF4-FFF2-40B4-BE49-F238E27FC236}">
                <a16:creationId xmlns:a16="http://schemas.microsoft.com/office/drawing/2014/main" id="{90D63719-AE7E-263F-CA9F-2445B3D29A2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C5E1313-C7B0-39CF-C5C1-9CB502E275AB}"/>
              </a:ext>
            </a:extLst>
          </p:cNvPr>
          <p:cNvSpPr>
            <a:spLocks noGrp="1"/>
          </p:cNvSpPr>
          <p:nvPr>
            <p:ph type="sldNum" sz="quarter" idx="12"/>
          </p:nvPr>
        </p:nvSpPr>
        <p:spPr/>
        <p:txBody>
          <a:bodyPr/>
          <a:lstStyle/>
          <a:p>
            <a:fld id="{D45E7C94-838A-4D1E-9F29-2B63D559F0FD}" type="slidenum">
              <a:rPr lang="en-GB" smtClean="0"/>
              <a:t>‹#›</a:t>
            </a:fld>
            <a:endParaRPr lang="en-GB"/>
          </a:p>
        </p:txBody>
      </p:sp>
    </p:spTree>
    <p:extLst>
      <p:ext uri="{BB962C8B-B14F-4D97-AF65-F5344CB8AC3E}">
        <p14:creationId xmlns:p14="http://schemas.microsoft.com/office/powerpoint/2010/main" val="1392434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54F47-159C-C624-84E8-24180FC20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0A02E3B-7796-502A-76C1-4996E98F80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90E929-75EB-2A69-9365-F1BAE93DB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0DEBF8-02E1-522F-0FDE-271FD8152229}"/>
              </a:ext>
            </a:extLst>
          </p:cNvPr>
          <p:cNvSpPr>
            <a:spLocks noGrp="1"/>
          </p:cNvSpPr>
          <p:nvPr>
            <p:ph type="dt" sz="half" idx="10"/>
          </p:nvPr>
        </p:nvSpPr>
        <p:spPr/>
        <p:txBody>
          <a:bodyPr/>
          <a:lstStyle/>
          <a:p>
            <a:fld id="{87415643-1C8B-4241-8139-8C2498E65D2A}" type="datetimeFigureOut">
              <a:rPr lang="en-GB" smtClean="0"/>
              <a:t>12/10/2022</a:t>
            </a:fld>
            <a:endParaRPr lang="en-GB"/>
          </a:p>
        </p:txBody>
      </p:sp>
      <p:sp>
        <p:nvSpPr>
          <p:cNvPr id="6" name="Footer Placeholder 5">
            <a:extLst>
              <a:ext uri="{FF2B5EF4-FFF2-40B4-BE49-F238E27FC236}">
                <a16:creationId xmlns:a16="http://schemas.microsoft.com/office/drawing/2014/main" id="{FD0B9469-7647-621B-7686-BCAD62AC9A7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A510079-DA45-6B3F-E06C-66EAC5F38EFD}"/>
              </a:ext>
            </a:extLst>
          </p:cNvPr>
          <p:cNvSpPr>
            <a:spLocks noGrp="1"/>
          </p:cNvSpPr>
          <p:nvPr>
            <p:ph type="sldNum" sz="quarter" idx="12"/>
          </p:nvPr>
        </p:nvSpPr>
        <p:spPr/>
        <p:txBody>
          <a:bodyPr/>
          <a:lstStyle/>
          <a:p>
            <a:fld id="{D45E7C94-838A-4D1E-9F29-2B63D559F0FD}" type="slidenum">
              <a:rPr lang="en-GB" smtClean="0"/>
              <a:t>‹#›</a:t>
            </a:fld>
            <a:endParaRPr lang="en-GB"/>
          </a:p>
        </p:txBody>
      </p:sp>
    </p:spTree>
    <p:extLst>
      <p:ext uri="{BB962C8B-B14F-4D97-AF65-F5344CB8AC3E}">
        <p14:creationId xmlns:p14="http://schemas.microsoft.com/office/powerpoint/2010/main" val="186641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ADD4-89A9-44D3-F38F-9912B4EB03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F05B067-2450-EE0C-0944-4C4CE1E52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F25C791-FF21-F624-53A0-0D0728A42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A684B8-8389-44A2-54C1-4F4089F9D32E}"/>
              </a:ext>
            </a:extLst>
          </p:cNvPr>
          <p:cNvSpPr>
            <a:spLocks noGrp="1"/>
          </p:cNvSpPr>
          <p:nvPr>
            <p:ph type="dt" sz="half" idx="10"/>
          </p:nvPr>
        </p:nvSpPr>
        <p:spPr/>
        <p:txBody>
          <a:bodyPr/>
          <a:lstStyle/>
          <a:p>
            <a:fld id="{87415643-1C8B-4241-8139-8C2498E65D2A}" type="datetimeFigureOut">
              <a:rPr lang="en-GB" smtClean="0"/>
              <a:t>12/10/2022</a:t>
            </a:fld>
            <a:endParaRPr lang="en-GB"/>
          </a:p>
        </p:txBody>
      </p:sp>
      <p:sp>
        <p:nvSpPr>
          <p:cNvPr id="6" name="Footer Placeholder 5">
            <a:extLst>
              <a:ext uri="{FF2B5EF4-FFF2-40B4-BE49-F238E27FC236}">
                <a16:creationId xmlns:a16="http://schemas.microsoft.com/office/drawing/2014/main" id="{A1F2B671-B281-8D3F-DCB1-1070294E2D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02296AC-BBA1-D1DB-8133-B7B0C1981CD4}"/>
              </a:ext>
            </a:extLst>
          </p:cNvPr>
          <p:cNvSpPr>
            <a:spLocks noGrp="1"/>
          </p:cNvSpPr>
          <p:nvPr>
            <p:ph type="sldNum" sz="quarter" idx="12"/>
          </p:nvPr>
        </p:nvSpPr>
        <p:spPr/>
        <p:txBody>
          <a:bodyPr/>
          <a:lstStyle/>
          <a:p>
            <a:fld id="{D45E7C94-838A-4D1E-9F29-2B63D559F0FD}" type="slidenum">
              <a:rPr lang="en-GB" smtClean="0"/>
              <a:t>‹#›</a:t>
            </a:fld>
            <a:endParaRPr lang="en-GB"/>
          </a:p>
        </p:txBody>
      </p:sp>
    </p:spTree>
    <p:extLst>
      <p:ext uri="{BB962C8B-B14F-4D97-AF65-F5344CB8AC3E}">
        <p14:creationId xmlns:p14="http://schemas.microsoft.com/office/powerpoint/2010/main" val="1853218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B69801-5F4A-7D63-F5A8-7987CA67B1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FD24AB-82CF-C78C-A04C-9789A5351B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BF840C-46B5-FF7A-DAF1-F83CB412CF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415643-1C8B-4241-8139-8C2498E65D2A}" type="datetimeFigureOut">
              <a:rPr lang="en-GB" smtClean="0"/>
              <a:t>12/10/2022</a:t>
            </a:fld>
            <a:endParaRPr lang="en-GB"/>
          </a:p>
        </p:txBody>
      </p:sp>
      <p:sp>
        <p:nvSpPr>
          <p:cNvPr id="5" name="Footer Placeholder 4">
            <a:extLst>
              <a:ext uri="{FF2B5EF4-FFF2-40B4-BE49-F238E27FC236}">
                <a16:creationId xmlns:a16="http://schemas.microsoft.com/office/drawing/2014/main" id="{B7051000-5450-37D6-2D8A-8126F17E4B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D656EB4-4878-DECC-7422-3BEECF2CD6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E7C94-838A-4D1E-9F29-2B63D559F0FD}" type="slidenum">
              <a:rPr lang="en-GB" smtClean="0"/>
              <a:t>‹#›</a:t>
            </a:fld>
            <a:endParaRPr lang="en-GB"/>
          </a:p>
        </p:txBody>
      </p:sp>
    </p:spTree>
    <p:extLst>
      <p:ext uri="{BB962C8B-B14F-4D97-AF65-F5344CB8AC3E}">
        <p14:creationId xmlns:p14="http://schemas.microsoft.com/office/powerpoint/2010/main" val="186170683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reactnavigation.org/docs/stack-navigator/#animation-related-option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react-navigation/react-naviga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reactnavigation.org/docs/stack-navigator/" TargetMode="External"/><Relationship Id="rId2" Type="http://schemas.openxmlformats.org/officeDocument/2006/relationships/hyperlink" Target="https://www.lahoregraphix.com/react-navigation-6-x-with-expo-stack-navig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twitter.com/reac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8E2A4C-C09C-245C-D9C0-34A88D1FB178}"/>
              </a:ext>
            </a:extLst>
          </p:cNvPr>
          <p:cNvSpPr>
            <a:spLocks noGrp="1"/>
          </p:cNvSpPr>
          <p:nvPr>
            <p:ph type="ctrTitle"/>
          </p:nvPr>
        </p:nvSpPr>
        <p:spPr>
          <a:xfrm>
            <a:off x="795338" y="1566473"/>
            <a:ext cx="10601325" cy="2166723"/>
          </a:xfrm>
        </p:spPr>
        <p:txBody>
          <a:bodyPr>
            <a:normAutofit/>
          </a:bodyPr>
          <a:lstStyle/>
          <a:p>
            <a:r>
              <a:rPr lang="en-US" sz="6600" dirty="0"/>
              <a:t>REACT </a:t>
            </a:r>
            <a:br>
              <a:rPr lang="en-US" sz="6600" dirty="0"/>
            </a:br>
            <a:r>
              <a:rPr lang="en-US" sz="6600" dirty="0"/>
              <a:t>ROUTING &amp; NAVIGATION</a:t>
            </a:r>
            <a:endParaRPr lang="en-GB" sz="6600" dirty="0"/>
          </a:p>
        </p:txBody>
      </p:sp>
      <p:sp>
        <p:nvSpPr>
          <p:cNvPr id="3" name="Subtitle 2">
            <a:extLst>
              <a:ext uri="{FF2B5EF4-FFF2-40B4-BE49-F238E27FC236}">
                <a16:creationId xmlns:a16="http://schemas.microsoft.com/office/drawing/2014/main" id="{66FC607D-C2C7-8CA4-0C74-32EB56C593B5}"/>
              </a:ext>
            </a:extLst>
          </p:cNvPr>
          <p:cNvSpPr>
            <a:spLocks noGrp="1"/>
          </p:cNvSpPr>
          <p:nvPr>
            <p:ph type="subTitle" idx="1"/>
          </p:nvPr>
        </p:nvSpPr>
        <p:spPr>
          <a:xfrm>
            <a:off x="795338" y="4092320"/>
            <a:ext cx="10601325" cy="1144884"/>
          </a:xfrm>
        </p:spPr>
        <p:txBody>
          <a:bodyPr>
            <a:normAutofit/>
          </a:bodyPr>
          <a:lstStyle/>
          <a:p>
            <a:r>
              <a:rPr lang="en-US" dirty="0"/>
              <a:t>Dieudonne U</a:t>
            </a:r>
            <a:endParaRPr lang="en-GB" dirty="0"/>
          </a:p>
        </p:txBody>
      </p:sp>
      <p:cxnSp>
        <p:nvCxnSpPr>
          <p:cNvPr id="14" name="Straight Connector 13">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445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F0128-A1A4-F323-BE69-9E3044712A80}"/>
              </a:ext>
            </a:extLst>
          </p:cNvPr>
          <p:cNvSpPr>
            <a:spLocks noGrp="1"/>
          </p:cNvSpPr>
          <p:nvPr>
            <p:ph type="title"/>
          </p:nvPr>
        </p:nvSpPr>
        <p:spPr/>
        <p:txBody>
          <a:bodyPr/>
          <a:lstStyle/>
          <a:p>
            <a:r>
              <a:rPr lang="en-GB" b="1" dirty="0" err="1"/>
              <a:t>onUnhandledAction</a:t>
            </a:r>
            <a:endParaRPr lang="en-GB" b="1" dirty="0"/>
          </a:p>
        </p:txBody>
      </p:sp>
      <p:sp>
        <p:nvSpPr>
          <p:cNvPr id="3" name="Content Placeholder 2">
            <a:extLst>
              <a:ext uri="{FF2B5EF4-FFF2-40B4-BE49-F238E27FC236}">
                <a16:creationId xmlns:a16="http://schemas.microsoft.com/office/drawing/2014/main" id="{2D5B838F-D81C-A179-2EF6-C9ABB32D815D}"/>
              </a:ext>
            </a:extLst>
          </p:cNvPr>
          <p:cNvSpPr>
            <a:spLocks noGrp="1"/>
          </p:cNvSpPr>
          <p:nvPr>
            <p:ph idx="1"/>
          </p:nvPr>
        </p:nvSpPr>
        <p:spPr/>
        <p:txBody>
          <a:bodyPr/>
          <a:lstStyle/>
          <a:p>
            <a:pPr algn="l"/>
            <a:r>
              <a:rPr lang="en-US" b="0" i="0" dirty="0">
                <a:solidFill>
                  <a:srgbClr val="1C1E21"/>
                </a:solidFill>
                <a:effectLst/>
                <a:latin typeface="system-ui"/>
              </a:rPr>
              <a:t>Function which is called when a navigation action is not handled by any of the navigators.</a:t>
            </a:r>
          </a:p>
          <a:p>
            <a:pPr algn="l"/>
            <a:r>
              <a:rPr lang="en-US" b="0" i="0" dirty="0">
                <a:solidFill>
                  <a:srgbClr val="1C1E21"/>
                </a:solidFill>
                <a:effectLst/>
                <a:latin typeface="system-ui"/>
              </a:rPr>
              <a:t>By default, React Navigation will show a development-only error message when an action was not handled. You can override the default behavior by providing a custom function.</a:t>
            </a:r>
          </a:p>
          <a:p>
            <a:endParaRPr lang="en-GB" dirty="0"/>
          </a:p>
        </p:txBody>
      </p:sp>
    </p:spTree>
    <p:extLst>
      <p:ext uri="{BB962C8B-B14F-4D97-AF65-F5344CB8AC3E}">
        <p14:creationId xmlns:p14="http://schemas.microsoft.com/office/powerpoint/2010/main" val="593544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8E43-D1F6-5A0D-03F8-78B267B6F012}"/>
              </a:ext>
            </a:extLst>
          </p:cNvPr>
          <p:cNvSpPr>
            <a:spLocks noGrp="1"/>
          </p:cNvSpPr>
          <p:nvPr>
            <p:ph type="title"/>
          </p:nvPr>
        </p:nvSpPr>
        <p:spPr/>
        <p:txBody>
          <a:bodyPr/>
          <a:lstStyle/>
          <a:p>
            <a:r>
              <a:rPr lang="en-US" b="1" dirty="0"/>
              <a:t>Linking</a:t>
            </a:r>
            <a:endParaRPr lang="en-GB" b="1" dirty="0"/>
          </a:p>
        </p:txBody>
      </p:sp>
      <p:sp>
        <p:nvSpPr>
          <p:cNvPr id="3" name="Content Placeholder 2">
            <a:extLst>
              <a:ext uri="{FF2B5EF4-FFF2-40B4-BE49-F238E27FC236}">
                <a16:creationId xmlns:a16="http://schemas.microsoft.com/office/drawing/2014/main" id="{EC3C3032-C514-679A-0D27-D518939A8305}"/>
              </a:ext>
            </a:extLst>
          </p:cNvPr>
          <p:cNvSpPr>
            <a:spLocks noGrp="1"/>
          </p:cNvSpPr>
          <p:nvPr>
            <p:ph idx="1"/>
          </p:nvPr>
        </p:nvSpPr>
        <p:spPr/>
        <p:txBody>
          <a:bodyPr/>
          <a:lstStyle/>
          <a:p>
            <a:r>
              <a:rPr lang="en-US" b="0" i="0" dirty="0">
                <a:solidFill>
                  <a:srgbClr val="1C1E21"/>
                </a:solidFill>
                <a:effectLst/>
                <a:latin typeface="system-ui"/>
              </a:rPr>
              <a:t>Configuration for linking integration used for deep linking, URL support in browsers etc.</a:t>
            </a:r>
            <a:endParaRPr lang="en-GB" dirty="0"/>
          </a:p>
        </p:txBody>
      </p:sp>
    </p:spTree>
    <p:extLst>
      <p:ext uri="{BB962C8B-B14F-4D97-AF65-F5344CB8AC3E}">
        <p14:creationId xmlns:p14="http://schemas.microsoft.com/office/powerpoint/2010/main" val="3548409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8D7B-6346-2382-FF82-272C8F0C05E2}"/>
              </a:ext>
            </a:extLst>
          </p:cNvPr>
          <p:cNvSpPr>
            <a:spLocks noGrp="1"/>
          </p:cNvSpPr>
          <p:nvPr>
            <p:ph type="title"/>
          </p:nvPr>
        </p:nvSpPr>
        <p:spPr/>
        <p:txBody>
          <a:bodyPr/>
          <a:lstStyle/>
          <a:p>
            <a:r>
              <a:rPr lang="en-GB" b="1" dirty="0" err="1">
                <a:solidFill>
                  <a:schemeClr val="bg2">
                    <a:lumMod val="10000"/>
                  </a:schemeClr>
                </a:solidFill>
                <a:effectLst/>
                <a:latin typeface="Consolas" panose="020B0609020204030204" pitchFamily="49" charset="0"/>
              </a:rPr>
              <a:t>Stack.Navigator</a:t>
            </a:r>
            <a:endParaRPr lang="en-GB" b="1" dirty="0">
              <a:solidFill>
                <a:schemeClr val="bg2">
                  <a:lumMod val="10000"/>
                </a:schemeClr>
              </a:solidFill>
            </a:endParaRPr>
          </a:p>
        </p:txBody>
      </p:sp>
      <p:sp>
        <p:nvSpPr>
          <p:cNvPr id="3" name="Content Placeholder 2">
            <a:extLst>
              <a:ext uri="{FF2B5EF4-FFF2-40B4-BE49-F238E27FC236}">
                <a16:creationId xmlns:a16="http://schemas.microsoft.com/office/drawing/2014/main" id="{485F7F70-C156-79C2-8094-2ACE4E4236F5}"/>
              </a:ext>
            </a:extLst>
          </p:cNvPr>
          <p:cNvSpPr>
            <a:spLocks noGrp="1"/>
          </p:cNvSpPr>
          <p:nvPr>
            <p:ph idx="1"/>
          </p:nvPr>
        </p:nvSpPr>
        <p:spPr>
          <a:xfrm>
            <a:off x="838200" y="1519311"/>
            <a:ext cx="10515600" cy="4657652"/>
          </a:xfrm>
        </p:spPr>
        <p:txBody>
          <a:bodyPr/>
          <a:lstStyle/>
          <a:p>
            <a:r>
              <a:rPr lang="en-US" b="0" i="0" dirty="0">
                <a:solidFill>
                  <a:srgbClr val="1C1E21"/>
                </a:solidFill>
                <a:effectLst/>
                <a:latin typeface="system-ui"/>
              </a:rPr>
              <a:t>Stack Navigator provides a way for your app to transition between screens where each new screen is placed on top of a stack.</a:t>
            </a:r>
          </a:p>
          <a:p>
            <a:r>
              <a:rPr lang="en-US" b="0" i="0" dirty="0">
                <a:solidFill>
                  <a:srgbClr val="1C1E21"/>
                </a:solidFill>
                <a:effectLst/>
                <a:latin typeface="system-ui"/>
              </a:rPr>
              <a:t>By default the stack navigator is configured to have the familiar iOS and Android look &amp; feel: new screens slide in from the right on iOS, use OS default animation on Android. But the </a:t>
            </a:r>
            <a:r>
              <a:rPr lang="en-US" b="0" i="0" dirty="0">
                <a:effectLst/>
                <a:latin typeface="system-ui"/>
                <a:hlinkClick r:id="rId2"/>
              </a:rPr>
              <a:t>animations can be customized</a:t>
            </a:r>
            <a:r>
              <a:rPr lang="en-US" b="0" i="0" dirty="0">
                <a:solidFill>
                  <a:srgbClr val="1C1E21"/>
                </a:solidFill>
                <a:effectLst/>
                <a:latin typeface="system-ui"/>
              </a:rPr>
              <a:t> to match your needs.</a:t>
            </a:r>
            <a:endParaRPr lang="en-GB" dirty="0"/>
          </a:p>
        </p:txBody>
      </p:sp>
    </p:spTree>
    <p:extLst>
      <p:ext uri="{BB962C8B-B14F-4D97-AF65-F5344CB8AC3E}">
        <p14:creationId xmlns:p14="http://schemas.microsoft.com/office/powerpoint/2010/main" val="3153806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BACA2B-EBE9-0F2A-DDDB-3D7C16AF7F28}"/>
              </a:ext>
            </a:extLst>
          </p:cNvPr>
          <p:cNvSpPr>
            <a:spLocks noGrp="1"/>
          </p:cNvSpPr>
          <p:nvPr>
            <p:ph idx="1"/>
          </p:nvPr>
        </p:nvSpPr>
        <p:spPr>
          <a:xfrm>
            <a:off x="838200" y="548640"/>
            <a:ext cx="10515600" cy="5628323"/>
          </a:xfrm>
        </p:spPr>
        <p:txBody>
          <a:bodyPr/>
          <a:lstStyle/>
          <a:p>
            <a:r>
              <a:rPr lang="en-US" dirty="0"/>
              <a:t>One thing to keep in mind is that while @react-navigation/stack is extremely customizable, it's implemented in JavaScript. </a:t>
            </a:r>
          </a:p>
          <a:p>
            <a:endParaRPr lang="en-US" dirty="0"/>
          </a:p>
          <a:p>
            <a:r>
              <a:rPr lang="en-US" dirty="0"/>
              <a:t>While it runs animations and gestures using natively, the performance may not be as fast as a native implementation. </a:t>
            </a:r>
          </a:p>
          <a:p>
            <a:r>
              <a:rPr lang="en-US" dirty="0"/>
              <a:t>This may not be an issue for a lot of apps, but if you're experiencing performance issues during navigation, consider using </a:t>
            </a:r>
          </a:p>
          <a:p>
            <a:pPr marL="0" indent="0">
              <a:buNone/>
            </a:pPr>
            <a:r>
              <a:rPr lang="en-US" dirty="0"/>
              <a:t>@react-navigation/native-stack instead - which uses native navigation primitives.</a:t>
            </a:r>
            <a:endParaRPr lang="en-GB" dirty="0"/>
          </a:p>
        </p:txBody>
      </p:sp>
    </p:spTree>
    <p:extLst>
      <p:ext uri="{BB962C8B-B14F-4D97-AF65-F5344CB8AC3E}">
        <p14:creationId xmlns:p14="http://schemas.microsoft.com/office/powerpoint/2010/main" val="2256283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BC78-D0A3-E053-FB4D-C22884DE8B45}"/>
              </a:ext>
            </a:extLst>
          </p:cNvPr>
          <p:cNvSpPr>
            <a:spLocks noGrp="1"/>
          </p:cNvSpPr>
          <p:nvPr>
            <p:ph type="title"/>
          </p:nvPr>
        </p:nvSpPr>
        <p:spPr/>
        <p:txBody>
          <a:bodyPr/>
          <a:lstStyle/>
          <a:p>
            <a:r>
              <a:rPr lang="en-US" b="1" dirty="0"/>
              <a:t>Installation</a:t>
            </a:r>
            <a:endParaRPr lang="en-GB" b="1" dirty="0"/>
          </a:p>
        </p:txBody>
      </p:sp>
      <p:sp>
        <p:nvSpPr>
          <p:cNvPr id="3" name="Content Placeholder 2">
            <a:extLst>
              <a:ext uri="{FF2B5EF4-FFF2-40B4-BE49-F238E27FC236}">
                <a16:creationId xmlns:a16="http://schemas.microsoft.com/office/drawing/2014/main" id="{004C1B54-0FEA-B59A-8285-888D102855D1}"/>
              </a:ext>
            </a:extLst>
          </p:cNvPr>
          <p:cNvSpPr>
            <a:spLocks noGrp="1"/>
          </p:cNvSpPr>
          <p:nvPr>
            <p:ph idx="1"/>
          </p:nvPr>
        </p:nvSpPr>
        <p:spPr/>
        <p:txBody>
          <a:bodyPr/>
          <a:lstStyle/>
          <a:p>
            <a:pPr marL="0" indent="0">
              <a:buNone/>
            </a:pPr>
            <a:r>
              <a:rPr lang="en-US" dirty="0"/>
              <a:t>To use this navigator, ensure that you have @react-navigation/native and its dependencies</a:t>
            </a:r>
            <a:endParaRPr lang="en-GB" dirty="0"/>
          </a:p>
          <a:p>
            <a:r>
              <a:rPr lang="en-GB" dirty="0" err="1"/>
              <a:t>npm</a:t>
            </a:r>
            <a:r>
              <a:rPr lang="en-GB" dirty="0"/>
              <a:t> install @react-navigation/stack </a:t>
            </a:r>
          </a:p>
          <a:p>
            <a:pPr marL="0" indent="0">
              <a:buNone/>
            </a:pPr>
            <a:r>
              <a:rPr lang="en-GB" dirty="0"/>
              <a:t>OR</a:t>
            </a:r>
          </a:p>
          <a:p>
            <a:r>
              <a:rPr lang="en-GB" dirty="0"/>
              <a:t>yarn add @react-navigation/stack</a:t>
            </a:r>
          </a:p>
          <a:p>
            <a:r>
              <a:rPr lang="en-US" dirty="0"/>
              <a:t>You also need to install react-native-gesture-handler</a:t>
            </a:r>
            <a:endParaRPr lang="en-GB" dirty="0"/>
          </a:p>
        </p:txBody>
      </p:sp>
    </p:spTree>
    <p:extLst>
      <p:ext uri="{BB962C8B-B14F-4D97-AF65-F5344CB8AC3E}">
        <p14:creationId xmlns:p14="http://schemas.microsoft.com/office/powerpoint/2010/main" val="1702151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FD30E-D0F7-D4FD-E97A-D7C6A1326AB8}"/>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C7625F8A-45CB-1122-EF2A-F393803386F7}"/>
              </a:ext>
            </a:extLst>
          </p:cNvPr>
          <p:cNvSpPr>
            <a:spLocks noGrp="1"/>
          </p:cNvSpPr>
          <p:nvPr>
            <p:ph idx="1"/>
          </p:nvPr>
        </p:nvSpPr>
        <p:spPr/>
        <p:txBody>
          <a:bodyPr/>
          <a:lstStyle/>
          <a:p>
            <a:r>
              <a:rPr lang="en-US" b="0" i="0" dirty="0">
                <a:solidFill>
                  <a:srgbClr val="1C1E21"/>
                </a:solidFill>
                <a:effectLst/>
                <a:latin typeface="system-ui"/>
              </a:rPr>
              <a:t>If you have a Expo managed project, in your project directory, run:</a:t>
            </a:r>
          </a:p>
          <a:p>
            <a:pPr marL="0" indent="0">
              <a:buNone/>
            </a:pPr>
            <a:r>
              <a:rPr lang="en-GB" dirty="0"/>
              <a:t>      </a:t>
            </a:r>
            <a:r>
              <a:rPr lang="en-GB" dirty="0" err="1"/>
              <a:t>npx</a:t>
            </a:r>
            <a:r>
              <a:rPr lang="en-GB" dirty="0"/>
              <a:t> expo install react-native-gesture-handler</a:t>
            </a:r>
            <a:endParaRPr lang="en-US" dirty="0">
              <a:solidFill>
                <a:srgbClr val="1C1E21"/>
              </a:solidFill>
              <a:latin typeface="system-ui"/>
            </a:endParaRPr>
          </a:p>
          <a:p>
            <a:r>
              <a:rPr lang="en-US" b="0" i="0" dirty="0">
                <a:solidFill>
                  <a:srgbClr val="1C1E21"/>
                </a:solidFill>
                <a:effectLst/>
                <a:latin typeface="system-ui"/>
              </a:rPr>
              <a:t>If you have a bare React Native project, in your project directory, run:</a:t>
            </a:r>
          </a:p>
          <a:p>
            <a:pPr marL="0" indent="0">
              <a:buNone/>
            </a:pPr>
            <a:r>
              <a:rPr lang="en-GB" dirty="0"/>
              <a:t>     </a:t>
            </a:r>
            <a:r>
              <a:rPr lang="en-GB" dirty="0" err="1"/>
              <a:t>npm</a:t>
            </a:r>
            <a:r>
              <a:rPr lang="en-GB" dirty="0"/>
              <a:t> install react-native-gesture-handler</a:t>
            </a:r>
          </a:p>
          <a:p>
            <a:pPr marL="0" indent="0">
              <a:buNone/>
            </a:pPr>
            <a:r>
              <a:rPr lang="en-GB" dirty="0"/>
              <a:t>         OR</a:t>
            </a:r>
          </a:p>
          <a:p>
            <a:pPr marL="0" indent="0">
              <a:buNone/>
            </a:pPr>
            <a:r>
              <a:rPr lang="en-GB" dirty="0"/>
              <a:t>   yarn add react-native-gesture-handler</a:t>
            </a:r>
          </a:p>
        </p:txBody>
      </p:sp>
    </p:spTree>
    <p:extLst>
      <p:ext uri="{BB962C8B-B14F-4D97-AF65-F5344CB8AC3E}">
        <p14:creationId xmlns:p14="http://schemas.microsoft.com/office/powerpoint/2010/main" val="136985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0F6D3-530F-6E3D-1E24-532E157DF6E0}"/>
              </a:ext>
            </a:extLst>
          </p:cNvPr>
          <p:cNvSpPr>
            <a:spLocks noGrp="1"/>
          </p:cNvSpPr>
          <p:nvPr>
            <p:ph type="title"/>
          </p:nvPr>
        </p:nvSpPr>
        <p:spPr>
          <a:xfrm>
            <a:off x="838200" y="365125"/>
            <a:ext cx="10515600" cy="900967"/>
          </a:xfrm>
        </p:spPr>
        <p:txBody>
          <a:bodyPr/>
          <a:lstStyle/>
          <a:p>
            <a:r>
              <a:rPr lang="en-US" b="1" dirty="0"/>
              <a:t>Props</a:t>
            </a:r>
            <a:endParaRPr lang="en-GB" b="1" dirty="0"/>
          </a:p>
        </p:txBody>
      </p:sp>
      <p:sp>
        <p:nvSpPr>
          <p:cNvPr id="3" name="Content Placeholder 2">
            <a:extLst>
              <a:ext uri="{FF2B5EF4-FFF2-40B4-BE49-F238E27FC236}">
                <a16:creationId xmlns:a16="http://schemas.microsoft.com/office/drawing/2014/main" id="{1C6D39D3-C5BD-B7A1-1909-44A2263AFA27}"/>
              </a:ext>
            </a:extLst>
          </p:cNvPr>
          <p:cNvSpPr>
            <a:spLocks noGrp="1"/>
          </p:cNvSpPr>
          <p:nvPr>
            <p:ph idx="1"/>
          </p:nvPr>
        </p:nvSpPr>
        <p:spPr>
          <a:xfrm>
            <a:off x="838200" y="1519311"/>
            <a:ext cx="10515600" cy="4657652"/>
          </a:xfrm>
        </p:spPr>
        <p:txBody>
          <a:bodyPr>
            <a:normAutofit/>
          </a:bodyPr>
          <a:lstStyle/>
          <a:p>
            <a:r>
              <a:rPr lang="en-US" b="1" dirty="0"/>
              <a:t>id</a:t>
            </a:r>
            <a:r>
              <a:rPr lang="en-US" dirty="0"/>
              <a:t>​: Optional unique ID for the navigator. This can be used with </a:t>
            </a:r>
            <a:r>
              <a:rPr lang="en-US" dirty="0" err="1"/>
              <a:t>navigation.getParent</a:t>
            </a:r>
            <a:r>
              <a:rPr lang="en-US" dirty="0"/>
              <a:t> to refer to this navigator in a child navigator.</a:t>
            </a:r>
          </a:p>
          <a:p>
            <a:endParaRPr lang="en-US" dirty="0"/>
          </a:p>
          <a:p>
            <a:r>
              <a:rPr lang="en-US" b="1" dirty="0" err="1"/>
              <a:t>initialRouteName</a:t>
            </a:r>
            <a:r>
              <a:rPr lang="en-US" dirty="0"/>
              <a:t>​: The name of the route to render on first load of the navigator.</a:t>
            </a:r>
          </a:p>
          <a:p>
            <a:endParaRPr lang="en-US" dirty="0"/>
          </a:p>
          <a:p>
            <a:r>
              <a:rPr lang="en-US" b="1" dirty="0" err="1"/>
              <a:t>screenOptions</a:t>
            </a:r>
            <a:r>
              <a:rPr lang="en-US" dirty="0"/>
              <a:t>​: Default options to use for the screens in the navigator.</a:t>
            </a:r>
            <a:endParaRPr lang="en-GB" dirty="0"/>
          </a:p>
        </p:txBody>
      </p:sp>
    </p:spTree>
    <p:extLst>
      <p:ext uri="{BB962C8B-B14F-4D97-AF65-F5344CB8AC3E}">
        <p14:creationId xmlns:p14="http://schemas.microsoft.com/office/powerpoint/2010/main" val="3010168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6298E-00C5-9623-5BE8-92B8B62C6B8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6D396DC-BD02-1680-71C4-502078CF0146}"/>
              </a:ext>
            </a:extLst>
          </p:cNvPr>
          <p:cNvSpPr>
            <a:spLocks noGrp="1"/>
          </p:cNvSpPr>
          <p:nvPr>
            <p:ph idx="1"/>
          </p:nvPr>
        </p:nvSpPr>
        <p:spPr/>
        <p:txBody>
          <a:bodyPr/>
          <a:lstStyle/>
          <a:p>
            <a:r>
              <a:rPr lang="en-US" b="1" dirty="0" err="1"/>
              <a:t>detachInactiveScreens</a:t>
            </a:r>
            <a:r>
              <a:rPr lang="en-US" b="1" dirty="0"/>
              <a:t>​</a:t>
            </a:r>
          </a:p>
          <a:p>
            <a:pPr marL="0" indent="0">
              <a:buNone/>
            </a:pPr>
            <a:r>
              <a:rPr lang="en-US" dirty="0"/>
              <a:t>Boolean used to indicate whether inactive screens should be detached from the view hierarchy to save memory. This enables integration with react-native-screens. Defaults to true.</a:t>
            </a:r>
          </a:p>
          <a:p>
            <a:endParaRPr lang="en-US" dirty="0"/>
          </a:p>
          <a:p>
            <a:pPr marL="0" indent="0">
              <a:buNone/>
            </a:pPr>
            <a:r>
              <a:rPr lang="en-US" dirty="0"/>
              <a:t>If you need to disable this optimization for specific screens (e.g. you want to screen to stay in view even when unfocused) </a:t>
            </a:r>
            <a:r>
              <a:rPr lang="en-US" dirty="0" err="1"/>
              <a:t>detachPreviousScreen</a:t>
            </a:r>
            <a:r>
              <a:rPr lang="en-US" dirty="0"/>
              <a:t> option.</a:t>
            </a:r>
            <a:endParaRPr lang="en-GB" dirty="0"/>
          </a:p>
        </p:txBody>
      </p:sp>
    </p:spTree>
    <p:extLst>
      <p:ext uri="{BB962C8B-B14F-4D97-AF65-F5344CB8AC3E}">
        <p14:creationId xmlns:p14="http://schemas.microsoft.com/office/powerpoint/2010/main" val="962079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B81D8-D060-F74C-3804-FDB8615EC54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2FD8530-C7BB-8CC6-0554-0E94A9031DB2}"/>
              </a:ext>
            </a:extLst>
          </p:cNvPr>
          <p:cNvSpPr>
            <a:spLocks noGrp="1"/>
          </p:cNvSpPr>
          <p:nvPr>
            <p:ph idx="1"/>
          </p:nvPr>
        </p:nvSpPr>
        <p:spPr/>
        <p:txBody>
          <a:bodyPr/>
          <a:lstStyle/>
          <a:p>
            <a:r>
              <a:rPr lang="en-US" b="1" dirty="0" err="1"/>
              <a:t>keyboardHandlingEnabled</a:t>
            </a:r>
            <a:r>
              <a:rPr lang="en-US" b="1" dirty="0"/>
              <a:t>​</a:t>
            </a:r>
          </a:p>
          <a:p>
            <a:pPr marL="0" indent="0">
              <a:buNone/>
            </a:pPr>
            <a:r>
              <a:rPr lang="en-US" dirty="0"/>
              <a:t>If false, the keyboard will NOT automatically dismiss when navigating to a new screen from this screen. Defaults to true.</a:t>
            </a:r>
          </a:p>
          <a:p>
            <a:r>
              <a:rPr lang="en-US" b="1" dirty="0"/>
              <a:t>Options:</a:t>
            </a:r>
          </a:p>
          <a:p>
            <a:pPr marL="0" indent="0">
              <a:buNone/>
            </a:pPr>
            <a:r>
              <a:rPr lang="en-US" dirty="0"/>
              <a:t>The following options can be used to configure the screens in the navigator. These can be specified under </a:t>
            </a:r>
            <a:r>
              <a:rPr lang="en-US" dirty="0" err="1"/>
              <a:t>screenOptions</a:t>
            </a:r>
            <a:r>
              <a:rPr lang="en-US" dirty="0"/>
              <a:t> prop of </a:t>
            </a:r>
            <a:r>
              <a:rPr lang="en-US" dirty="0" err="1"/>
              <a:t>Stack.navigator</a:t>
            </a:r>
            <a:r>
              <a:rPr lang="en-US" dirty="0"/>
              <a:t> or options prop of </a:t>
            </a:r>
            <a:r>
              <a:rPr lang="en-US" dirty="0" err="1"/>
              <a:t>Stack.Screen</a:t>
            </a:r>
            <a:r>
              <a:rPr lang="en-US" dirty="0"/>
              <a:t>.</a:t>
            </a:r>
            <a:endParaRPr lang="en-GB" dirty="0"/>
          </a:p>
          <a:p>
            <a:pPr marL="0" indent="0">
              <a:buNone/>
            </a:pPr>
            <a:endParaRPr lang="en-GB" dirty="0"/>
          </a:p>
        </p:txBody>
      </p:sp>
    </p:spTree>
    <p:extLst>
      <p:ext uri="{BB962C8B-B14F-4D97-AF65-F5344CB8AC3E}">
        <p14:creationId xmlns:p14="http://schemas.microsoft.com/office/powerpoint/2010/main" val="177229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C59C-5285-B9F9-AF0A-A6ECC618D47E}"/>
              </a:ext>
            </a:extLst>
          </p:cNvPr>
          <p:cNvSpPr>
            <a:spLocks noGrp="1"/>
          </p:cNvSpPr>
          <p:nvPr>
            <p:ph type="title"/>
          </p:nvPr>
        </p:nvSpPr>
        <p:spPr>
          <a:xfrm>
            <a:off x="838200" y="365125"/>
            <a:ext cx="10515600" cy="647749"/>
          </a:xfrm>
        </p:spPr>
        <p:txBody>
          <a:bodyPr>
            <a:normAutofit fontScale="90000"/>
          </a:bodyPr>
          <a:lstStyle/>
          <a:p>
            <a:r>
              <a:rPr lang="en-US" b="1" dirty="0"/>
              <a:t>Adding Options on Screen</a:t>
            </a:r>
            <a:endParaRPr lang="en-GB" b="1" dirty="0"/>
          </a:p>
        </p:txBody>
      </p:sp>
      <p:sp>
        <p:nvSpPr>
          <p:cNvPr id="3" name="Content Placeholder 2">
            <a:extLst>
              <a:ext uri="{FF2B5EF4-FFF2-40B4-BE49-F238E27FC236}">
                <a16:creationId xmlns:a16="http://schemas.microsoft.com/office/drawing/2014/main" id="{758F0F5B-89C2-E872-8F66-4C40B5C0E719}"/>
              </a:ext>
            </a:extLst>
          </p:cNvPr>
          <p:cNvSpPr>
            <a:spLocks noGrp="1"/>
          </p:cNvSpPr>
          <p:nvPr>
            <p:ph idx="1"/>
          </p:nvPr>
        </p:nvSpPr>
        <p:spPr>
          <a:xfrm>
            <a:off x="1049215" y="1220713"/>
            <a:ext cx="10515600" cy="5496609"/>
          </a:xfrm>
        </p:spPr>
        <p:txBody>
          <a:bodyPr>
            <a:normAutofit/>
          </a:bodyPr>
          <a:lstStyle/>
          <a:p>
            <a:pPr marL="0" indent="0">
              <a:buNone/>
            </a:pPr>
            <a:r>
              <a:rPr lang="en-GB" dirty="0"/>
              <a:t>options={{           </a:t>
            </a:r>
          </a:p>
          <a:p>
            <a:pPr marL="0" indent="0">
              <a:buNone/>
            </a:pPr>
            <a:r>
              <a:rPr lang="en-GB" dirty="0"/>
              <a:t> title: 'First Page', //Set Header Title            </a:t>
            </a:r>
          </a:p>
          <a:p>
            <a:pPr marL="0" indent="0">
              <a:buNone/>
            </a:pPr>
            <a:r>
              <a:rPr lang="en-GB" dirty="0"/>
              <a:t> </a:t>
            </a:r>
            <a:r>
              <a:rPr lang="en-GB" dirty="0" err="1"/>
              <a:t>headerStyle</a:t>
            </a:r>
            <a:r>
              <a:rPr lang="en-GB" dirty="0"/>
              <a:t>: {              </a:t>
            </a:r>
          </a:p>
          <a:p>
            <a:pPr marL="0" indent="0">
              <a:buNone/>
            </a:pPr>
            <a:r>
              <a:rPr lang="en-GB" dirty="0"/>
              <a:t>    </a:t>
            </a:r>
            <a:r>
              <a:rPr lang="en-GB" dirty="0" err="1"/>
              <a:t>backgroundColor</a:t>
            </a:r>
            <a:r>
              <a:rPr lang="en-GB" dirty="0"/>
              <a:t>: '#f4511e', //Set Header </a:t>
            </a:r>
            <a:r>
              <a:rPr lang="en-GB" dirty="0" err="1"/>
              <a:t>color</a:t>
            </a:r>
            <a:r>
              <a:rPr lang="en-GB" dirty="0"/>
              <a:t>      </a:t>
            </a:r>
          </a:p>
          <a:p>
            <a:pPr marL="0" indent="0">
              <a:buNone/>
            </a:pPr>
            <a:r>
              <a:rPr lang="en-GB" dirty="0"/>
              <a:t>  },           </a:t>
            </a:r>
          </a:p>
          <a:p>
            <a:pPr marL="0" indent="0">
              <a:buNone/>
            </a:pPr>
            <a:r>
              <a:rPr lang="en-GB" dirty="0"/>
              <a:t> </a:t>
            </a:r>
            <a:r>
              <a:rPr lang="en-GB" dirty="0" err="1"/>
              <a:t>headerTintColor</a:t>
            </a:r>
            <a:r>
              <a:rPr lang="en-GB" dirty="0"/>
              <a:t>: '#</a:t>
            </a:r>
            <a:r>
              <a:rPr lang="en-GB" dirty="0" err="1"/>
              <a:t>fff</a:t>
            </a:r>
            <a:r>
              <a:rPr lang="en-GB" dirty="0"/>
              <a:t>', //Set Header text </a:t>
            </a:r>
            <a:r>
              <a:rPr lang="en-GB" dirty="0" err="1"/>
              <a:t>color</a:t>
            </a:r>
            <a:r>
              <a:rPr lang="en-GB" dirty="0"/>
              <a:t>          </a:t>
            </a:r>
          </a:p>
          <a:p>
            <a:pPr marL="0" indent="0">
              <a:buNone/>
            </a:pPr>
            <a:r>
              <a:rPr lang="en-GB" dirty="0"/>
              <a:t>  </a:t>
            </a:r>
            <a:r>
              <a:rPr lang="en-GB" dirty="0" err="1"/>
              <a:t>headerTitleStyle</a:t>
            </a:r>
            <a:r>
              <a:rPr lang="en-GB" dirty="0"/>
              <a:t>: {             </a:t>
            </a:r>
          </a:p>
          <a:p>
            <a:pPr marL="0" indent="0">
              <a:buNone/>
            </a:pPr>
            <a:r>
              <a:rPr lang="en-GB" dirty="0"/>
              <a:t> </a:t>
            </a:r>
            <a:r>
              <a:rPr lang="en-GB" dirty="0" err="1"/>
              <a:t>fontWeight</a:t>
            </a:r>
            <a:r>
              <a:rPr lang="en-GB" dirty="0"/>
              <a:t>: 'bold', //Set Header text style      </a:t>
            </a:r>
          </a:p>
          <a:p>
            <a:pPr marL="0" indent="0">
              <a:buNone/>
            </a:pPr>
            <a:r>
              <a:rPr lang="en-GB" dirty="0"/>
              <a:t>      },          </a:t>
            </a:r>
          </a:p>
          <a:p>
            <a:pPr marL="0" indent="0">
              <a:buNone/>
            </a:pPr>
            <a:r>
              <a:rPr lang="en-GB" dirty="0"/>
              <a:t>}}</a:t>
            </a:r>
          </a:p>
        </p:txBody>
      </p:sp>
    </p:spTree>
    <p:extLst>
      <p:ext uri="{BB962C8B-B14F-4D97-AF65-F5344CB8AC3E}">
        <p14:creationId xmlns:p14="http://schemas.microsoft.com/office/powerpoint/2010/main" val="4187436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A6A7-8B71-0079-6D07-302A614AD295}"/>
              </a:ext>
            </a:extLst>
          </p:cNvPr>
          <p:cNvSpPr>
            <a:spLocks noGrp="1"/>
          </p:cNvSpPr>
          <p:nvPr>
            <p:ph type="title"/>
          </p:nvPr>
        </p:nvSpPr>
        <p:spPr>
          <a:xfrm>
            <a:off x="838200" y="365125"/>
            <a:ext cx="10515600" cy="816561"/>
          </a:xfrm>
        </p:spPr>
        <p:txBody>
          <a:bodyPr/>
          <a:lstStyle/>
          <a:p>
            <a:r>
              <a:rPr lang="en-GB" b="0" i="0" dirty="0">
                <a:effectLst/>
                <a:latin typeface="Inter-SemiBold"/>
              </a:rPr>
              <a:t>Routing &amp; Navigation</a:t>
            </a:r>
            <a:endParaRPr lang="en-GB" dirty="0"/>
          </a:p>
        </p:txBody>
      </p:sp>
      <p:sp>
        <p:nvSpPr>
          <p:cNvPr id="3" name="Content Placeholder 2">
            <a:extLst>
              <a:ext uri="{FF2B5EF4-FFF2-40B4-BE49-F238E27FC236}">
                <a16:creationId xmlns:a16="http://schemas.microsoft.com/office/drawing/2014/main" id="{08727524-0DC5-3A26-0850-4A3077FC71FD}"/>
              </a:ext>
            </a:extLst>
          </p:cNvPr>
          <p:cNvSpPr>
            <a:spLocks noGrp="1"/>
          </p:cNvSpPr>
          <p:nvPr>
            <p:ph idx="1"/>
          </p:nvPr>
        </p:nvSpPr>
        <p:spPr>
          <a:xfrm>
            <a:off x="838200" y="1181686"/>
            <a:ext cx="10515600" cy="5106572"/>
          </a:xfrm>
        </p:spPr>
        <p:txBody>
          <a:bodyPr/>
          <a:lstStyle/>
          <a:p>
            <a:r>
              <a:rPr lang="en-US" dirty="0"/>
              <a:t>Routing and navigation refer to organizing an app into distinct screens, mapping screens to URLs, moving between those screens, and displaying the appropriate platform-specific navigation-related user interface elements (</a:t>
            </a:r>
            <a:r>
              <a:rPr lang="en-US" dirty="0" err="1"/>
              <a:t>eg</a:t>
            </a:r>
            <a:r>
              <a:rPr lang="en-US" dirty="0"/>
              <a:t>: tabs, navigation bar, screen transition animations and gestures, drawers). Navigation has very nuanced behavior on each platform and is extremely complicated to build entirely on your own, so you should always use a library to ensure that your app looks and behaves as users expect.</a:t>
            </a:r>
          </a:p>
          <a:p>
            <a:r>
              <a:rPr lang="en-US" b="0" i="0" dirty="0">
                <a:effectLst/>
                <a:latin typeface="Inter-Regular"/>
                <a:hlinkClick r:id="rId2"/>
              </a:rPr>
              <a:t>React Navigation</a:t>
            </a:r>
            <a:r>
              <a:rPr lang="en-US" b="0" i="0" dirty="0">
                <a:solidFill>
                  <a:srgbClr val="25292E"/>
                </a:solidFill>
                <a:effectLst/>
                <a:latin typeface="Inter-Regular"/>
              </a:rPr>
              <a:t> is the most popular navigation library in the React Native ecosystem and the best choice for most apps. It is maintained by the Expo team and supports Android, iOS, and the web.</a:t>
            </a:r>
            <a:endParaRPr lang="en-GB" dirty="0"/>
          </a:p>
        </p:txBody>
      </p:sp>
    </p:spTree>
    <p:extLst>
      <p:ext uri="{BB962C8B-B14F-4D97-AF65-F5344CB8AC3E}">
        <p14:creationId xmlns:p14="http://schemas.microsoft.com/office/powerpoint/2010/main" val="36172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636A7-815B-8F0B-4144-2E4B6EFFD30B}"/>
              </a:ext>
            </a:extLst>
          </p:cNvPr>
          <p:cNvSpPr>
            <a:spLocks noGrp="1"/>
          </p:cNvSpPr>
          <p:nvPr>
            <p:ph type="title"/>
          </p:nvPr>
        </p:nvSpPr>
        <p:spPr/>
        <p:txBody>
          <a:bodyPr/>
          <a:lstStyle/>
          <a:p>
            <a:r>
              <a:rPr lang="en-US" b="1" dirty="0"/>
              <a:t>Example</a:t>
            </a:r>
            <a:endParaRPr lang="en-GB" b="1" dirty="0"/>
          </a:p>
        </p:txBody>
      </p:sp>
      <p:sp>
        <p:nvSpPr>
          <p:cNvPr id="3" name="Content Placeholder 2">
            <a:extLst>
              <a:ext uri="{FF2B5EF4-FFF2-40B4-BE49-F238E27FC236}">
                <a16:creationId xmlns:a16="http://schemas.microsoft.com/office/drawing/2014/main" id="{7874C106-5144-A727-9CB0-718B2F141E4E}"/>
              </a:ext>
            </a:extLst>
          </p:cNvPr>
          <p:cNvSpPr>
            <a:spLocks noGrp="1"/>
          </p:cNvSpPr>
          <p:nvPr>
            <p:ph idx="1"/>
          </p:nvPr>
        </p:nvSpPr>
        <p:spPr/>
        <p:txBody>
          <a:bodyPr/>
          <a:lstStyle/>
          <a:p>
            <a:r>
              <a:rPr lang="en-US" dirty="0"/>
              <a:t>Write a program that allows user to navigate from one page to </a:t>
            </a:r>
            <a:r>
              <a:rPr lang="en-US" dirty="0" err="1"/>
              <a:t>anather</a:t>
            </a:r>
            <a:r>
              <a:rPr lang="en-US" dirty="0"/>
              <a:t>.</a:t>
            </a:r>
          </a:p>
          <a:p>
            <a:r>
              <a:rPr lang="en-US" dirty="0"/>
              <a:t>Allow the App to transfer data from one page to another.</a:t>
            </a:r>
            <a:endParaRPr lang="en-GB" dirty="0"/>
          </a:p>
        </p:txBody>
      </p:sp>
    </p:spTree>
    <p:extLst>
      <p:ext uri="{BB962C8B-B14F-4D97-AF65-F5344CB8AC3E}">
        <p14:creationId xmlns:p14="http://schemas.microsoft.com/office/powerpoint/2010/main" val="2533490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8E4A1-A3E4-A00C-84F1-7894C2623E5F}"/>
              </a:ext>
            </a:extLst>
          </p:cNvPr>
          <p:cNvSpPr>
            <a:spLocks noGrp="1"/>
          </p:cNvSpPr>
          <p:nvPr>
            <p:ph type="title"/>
          </p:nvPr>
        </p:nvSpPr>
        <p:spPr>
          <a:xfrm>
            <a:off x="838200" y="365125"/>
            <a:ext cx="10515600" cy="802493"/>
          </a:xfrm>
        </p:spPr>
        <p:txBody>
          <a:bodyPr/>
          <a:lstStyle/>
          <a:p>
            <a:r>
              <a:rPr lang="en-US" dirty="0"/>
              <a:t>Login.js</a:t>
            </a:r>
            <a:endParaRPr lang="en-GB" dirty="0"/>
          </a:p>
        </p:txBody>
      </p:sp>
      <p:sp>
        <p:nvSpPr>
          <p:cNvPr id="3" name="Content Placeholder 2">
            <a:extLst>
              <a:ext uri="{FF2B5EF4-FFF2-40B4-BE49-F238E27FC236}">
                <a16:creationId xmlns:a16="http://schemas.microsoft.com/office/drawing/2014/main" id="{DCA85045-7D8D-A0AC-131B-AD294CC16AA7}"/>
              </a:ext>
            </a:extLst>
          </p:cNvPr>
          <p:cNvSpPr>
            <a:spLocks noGrp="1"/>
          </p:cNvSpPr>
          <p:nvPr>
            <p:ph idx="1"/>
          </p:nvPr>
        </p:nvSpPr>
        <p:spPr>
          <a:xfrm>
            <a:off x="838200" y="1167618"/>
            <a:ext cx="10515600" cy="5009345"/>
          </a:xfrm>
        </p:spPr>
        <p:txBody>
          <a:bodyPr>
            <a:normAutofit fontScale="62500" lnSpcReduction="20000"/>
          </a:bodyPr>
          <a:lstStyle/>
          <a:p>
            <a:pPr marL="0" indent="0">
              <a:buNone/>
            </a:pPr>
            <a:r>
              <a:rPr lang="en-GB" dirty="0"/>
              <a:t>import React from 'react'</a:t>
            </a:r>
          </a:p>
          <a:p>
            <a:pPr marL="0" indent="0">
              <a:buNone/>
            </a:pPr>
            <a:r>
              <a:rPr lang="en-GB" dirty="0"/>
              <a:t>import { View, Text, </a:t>
            </a:r>
            <a:r>
              <a:rPr lang="en-GB" dirty="0" err="1"/>
              <a:t>TouchableOpacity</a:t>
            </a:r>
            <a:r>
              <a:rPr lang="en-GB" dirty="0"/>
              <a:t> } from 'react-native'</a:t>
            </a:r>
          </a:p>
          <a:p>
            <a:pPr marL="0" indent="0">
              <a:buNone/>
            </a:pPr>
            <a:r>
              <a:rPr lang="en-GB" dirty="0"/>
              <a:t>import { </a:t>
            </a:r>
            <a:r>
              <a:rPr lang="en-GB" dirty="0" err="1"/>
              <a:t>useNavigation</a:t>
            </a:r>
            <a:r>
              <a:rPr lang="en-GB" dirty="0"/>
              <a:t> } from '@react-navigation/native'</a:t>
            </a:r>
          </a:p>
          <a:p>
            <a:pPr marL="0" indent="0">
              <a:buNone/>
            </a:pPr>
            <a:r>
              <a:rPr lang="en-GB" dirty="0" err="1"/>
              <a:t>const</a:t>
            </a:r>
            <a:r>
              <a:rPr lang="en-GB" dirty="0"/>
              <a:t> Login = () =&gt; {</a:t>
            </a:r>
          </a:p>
          <a:p>
            <a:pPr marL="0" indent="0">
              <a:buNone/>
            </a:pPr>
            <a:r>
              <a:rPr lang="en-GB" dirty="0"/>
              <a:t>    </a:t>
            </a:r>
            <a:r>
              <a:rPr lang="en-GB" dirty="0" err="1"/>
              <a:t>const</a:t>
            </a:r>
            <a:r>
              <a:rPr lang="en-GB" dirty="0"/>
              <a:t> navigation = </a:t>
            </a:r>
            <a:r>
              <a:rPr lang="en-GB" dirty="0" err="1"/>
              <a:t>useNavigation</a:t>
            </a:r>
            <a:r>
              <a:rPr lang="en-GB" dirty="0"/>
              <a:t>();</a:t>
            </a:r>
          </a:p>
          <a:p>
            <a:pPr marL="0" indent="0">
              <a:buNone/>
            </a:pPr>
            <a:r>
              <a:rPr lang="en-GB" dirty="0"/>
              <a:t>    return (</a:t>
            </a:r>
          </a:p>
          <a:p>
            <a:pPr marL="0" indent="0">
              <a:buNone/>
            </a:pPr>
            <a:r>
              <a:rPr lang="en-GB" dirty="0"/>
              <a:t>        &lt;View style={{flex:1, </a:t>
            </a:r>
            <a:r>
              <a:rPr lang="en-GB" dirty="0" err="1"/>
              <a:t>alignItems</a:t>
            </a:r>
            <a:r>
              <a:rPr lang="en-GB" dirty="0"/>
              <a:t>:'</a:t>
            </a:r>
            <a:r>
              <a:rPr lang="en-GB" dirty="0" err="1"/>
              <a:t>center</a:t>
            </a:r>
            <a:r>
              <a:rPr lang="en-GB" dirty="0"/>
              <a:t>', </a:t>
            </a:r>
            <a:r>
              <a:rPr lang="en-GB" dirty="0" err="1"/>
              <a:t>justifyContent</a:t>
            </a:r>
            <a:r>
              <a:rPr lang="en-GB" dirty="0"/>
              <a:t>:'</a:t>
            </a:r>
            <a:r>
              <a:rPr lang="en-GB" dirty="0" err="1"/>
              <a:t>center</a:t>
            </a:r>
            <a:r>
              <a:rPr lang="en-GB" dirty="0"/>
              <a:t>'}}&gt;</a:t>
            </a:r>
          </a:p>
          <a:p>
            <a:pPr marL="0" indent="0">
              <a:buNone/>
            </a:pPr>
            <a:r>
              <a:rPr lang="en-GB" dirty="0"/>
              <a:t>            &lt;Text&gt;This is a Login Screen&lt;/Text&gt;</a:t>
            </a:r>
          </a:p>
          <a:p>
            <a:pPr marL="0" indent="0">
              <a:buNone/>
            </a:pPr>
            <a:r>
              <a:rPr lang="en-GB" dirty="0"/>
              <a:t>            &lt;</a:t>
            </a:r>
            <a:r>
              <a:rPr lang="en-GB" dirty="0" err="1"/>
              <a:t>TouchableOpacity</a:t>
            </a:r>
            <a:r>
              <a:rPr lang="en-GB" dirty="0"/>
              <a:t> </a:t>
            </a:r>
            <a:r>
              <a:rPr lang="en-GB" dirty="0" err="1"/>
              <a:t>onPress</a:t>
            </a:r>
            <a:r>
              <a:rPr lang="en-GB" dirty="0"/>
              <a:t>={()=&gt;</a:t>
            </a:r>
            <a:r>
              <a:rPr lang="en-GB" dirty="0" err="1"/>
              <a:t>navigation.navigate</a:t>
            </a:r>
            <a:r>
              <a:rPr lang="en-GB" dirty="0"/>
              <a:t>('Signup')}&gt;</a:t>
            </a:r>
          </a:p>
          <a:p>
            <a:pPr marL="0" indent="0">
              <a:buNone/>
            </a:pPr>
            <a:r>
              <a:rPr lang="en-GB" dirty="0"/>
              <a:t>                &lt;Text&gt;Move to Signup Screen&lt;/Text&gt;</a:t>
            </a:r>
          </a:p>
          <a:p>
            <a:pPr marL="0" indent="0">
              <a:buNone/>
            </a:pPr>
            <a:r>
              <a:rPr lang="en-GB" dirty="0"/>
              <a:t>            &lt;/</a:t>
            </a:r>
            <a:r>
              <a:rPr lang="en-GB" dirty="0" err="1"/>
              <a:t>TouchableOpacity</a:t>
            </a:r>
            <a:r>
              <a:rPr lang="en-GB" dirty="0"/>
              <a:t>&gt;</a:t>
            </a:r>
          </a:p>
          <a:p>
            <a:pPr marL="0" indent="0">
              <a:buNone/>
            </a:pPr>
            <a:r>
              <a:rPr lang="en-GB" dirty="0"/>
              <a:t>        &lt;/View&gt;</a:t>
            </a:r>
          </a:p>
          <a:p>
            <a:pPr marL="0" indent="0">
              <a:buNone/>
            </a:pPr>
            <a:r>
              <a:rPr lang="en-GB" dirty="0"/>
              <a:t>    )</a:t>
            </a:r>
          </a:p>
          <a:p>
            <a:pPr marL="0" indent="0">
              <a:buNone/>
            </a:pPr>
            <a:r>
              <a:rPr lang="en-GB" dirty="0"/>
              <a:t>}</a:t>
            </a:r>
          </a:p>
          <a:p>
            <a:pPr marL="0" indent="0">
              <a:buNone/>
            </a:pPr>
            <a:r>
              <a:rPr lang="en-GB" dirty="0"/>
              <a:t>export default Login</a:t>
            </a:r>
          </a:p>
        </p:txBody>
      </p:sp>
    </p:spTree>
    <p:extLst>
      <p:ext uri="{BB962C8B-B14F-4D97-AF65-F5344CB8AC3E}">
        <p14:creationId xmlns:p14="http://schemas.microsoft.com/office/powerpoint/2010/main" val="1321526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6D0A-2860-35D1-7A31-23265D5F9FE0}"/>
              </a:ext>
            </a:extLst>
          </p:cNvPr>
          <p:cNvSpPr>
            <a:spLocks noGrp="1"/>
          </p:cNvSpPr>
          <p:nvPr>
            <p:ph type="title"/>
          </p:nvPr>
        </p:nvSpPr>
        <p:spPr/>
        <p:txBody>
          <a:bodyPr/>
          <a:lstStyle/>
          <a:p>
            <a:r>
              <a:rPr lang="en-US" dirty="0"/>
              <a:t>Signup.js</a:t>
            </a:r>
            <a:endParaRPr lang="en-GB" dirty="0"/>
          </a:p>
        </p:txBody>
      </p:sp>
      <p:sp>
        <p:nvSpPr>
          <p:cNvPr id="3" name="Content Placeholder 2">
            <a:extLst>
              <a:ext uri="{FF2B5EF4-FFF2-40B4-BE49-F238E27FC236}">
                <a16:creationId xmlns:a16="http://schemas.microsoft.com/office/drawing/2014/main" id="{5CABA685-D1C0-0C8F-10EF-C10F09A9E1EE}"/>
              </a:ext>
            </a:extLst>
          </p:cNvPr>
          <p:cNvSpPr>
            <a:spLocks noGrp="1"/>
          </p:cNvSpPr>
          <p:nvPr>
            <p:ph idx="1"/>
          </p:nvPr>
        </p:nvSpPr>
        <p:spPr/>
        <p:txBody>
          <a:bodyPr/>
          <a:lstStyle/>
          <a:p>
            <a:r>
              <a:rPr lang="en-US" b="0" i="0" dirty="0">
                <a:solidFill>
                  <a:srgbClr val="292929"/>
                </a:solidFill>
                <a:effectLst/>
                <a:latin typeface="source-serif-pro"/>
              </a:rPr>
              <a:t>Import the </a:t>
            </a:r>
            <a:r>
              <a:rPr lang="en-US" b="0" i="0" dirty="0" err="1">
                <a:solidFill>
                  <a:srgbClr val="292929"/>
                </a:solidFill>
                <a:effectLst/>
                <a:latin typeface="source-serif-pro"/>
              </a:rPr>
              <a:t>npm</a:t>
            </a:r>
            <a:r>
              <a:rPr lang="en-US" b="0" i="0" dirty="0">
                <a:solidFill>
                  <a:srgbClr val="292929"/>
                </a:solidFill>
                <a:effectLst/>
                <a:latin typeface="source-serif-pro"/>
              </a:rPr>
              <a:t> library and use the react-navigation to navigate to the signup screen. I am using the </a:t>
            </a:r>
            <a:r>
              <a:rPr lang="en-US" b="0" i="0" dirty="0" err="1">
                <a:solidFill>
                  <a:srgbClr val="292929"/>
                </a:solidFill>
                <a:effectLst/>
                <a:latin typeface="source-serif-pro"/>
              </a:rPr>
              <a:t>TouchableOpacity</a:t>
            </a:r>
            <a:r>
              <a:rPr lang="en-US" b="0" i="0" dirty="0">
                <a:solidFill>
                  <a:srgbClr val="292929"/>
                </a:solidFill>
                <a:effectLst/>
                <a:latin typeface="source-serif-pro"/>
              </a:rPr>
              <a:t> component to make the text pressable.</a:t>
            </a:r>
            <a:endParaRPr lang="en-GB" dirty="0"/>
          </a:p>
        </p:txBody>
      </p:sp>
    </p:spTree>
    <p:extLst>
      <p:ext uri="{BB962C8B-B14F-4D97-AF65-F5344CB8AC3E}">
        <p14:creationId xmlns:p14="http://schemas.microsoft.com/office/powerpoint/2010/main" val="2713569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2CF8-CE67-97AB-1B6A-44BCB5BE26D0}"/>
              </a:ext>
            </a:extLst>
          </p:cNvPr>
          <p:cNvSpPr>
            <a:spLocks noGrp="1"/>
          </p:cNvSpPr>
          <p:nvPr>
            <p:ph type="title"/>
          </p:nvPr>
        </p:nvSpPr>
        <p:spPr>
          <a:xfrm>
            <a:off x="838200" y="365125"/>
            <a:ext cx="10515600" cy="802493"/>
          </a:xfrm>
        </p:spPr>
        <p:txBody>
          <a:bodyPr/>
          <a:lstStyle/>
          <a:p>
            <a:r>
              <a:rPr lang="en-US" dirty="0"/>
              <a:t>Signup.js</a:t>
            </a:r>
            <a:endParaRPr lang="en-GB" dirty="0"/>
          </a:p>
        </p:txBody>
      </p:sp>
      <p:sp>
        <p:nvSpPr>
          <p:cNvPr id="3" name="Content Placeholder 2">
            <a:extLst>
              <a:ext uri="{FF2B5EF4-FFF2-40B4-BE49-F238E27FC236}">
                <a16:creationId xmlns:a16="http://schemas.microsoft.com/office/drawing/2014/main" id="{B21D4EDA-DAB2-5C1A-234E-E9061E3BCBE6}"/>
              </a:ext>
            </a:extLst>
          </p:cNvPr>
          <p:cNvSpPr>
            <a:spLocks noGrp="1"/>
          </p:cNvSpPr>
          <p:nvPr>
            <p:ph idx="1"/>
          </p:nvPr>
        </p:nvSpPr>
        <p:spPr>
          <a:xfrm>
            <a:off x="838200" y="1167618"/>
            <a:ext cx="10515600" cy="5009345"/>
          </a:xfrm>
        </p:spPr>
        <p:txBody>
          <a:bodyPr>
            <a:normAutofit lnSpcReduction="10000"/>
          </a:bodyPr>
          <a:lstStyle/>
          <a:p>
            <a:pPr marL="0" indent="0">
              <a:buNone/>
            </a:pPr>
            <a:r>
              <a:rPr lang="en-GB" dirty="0"/>
              <a:t>import React from 'react'</a:t>
            </a:r>
          </a:p>
          <a:p>
            <a:pPr marL="0" indent="0">
              <a:buNone/>
            </a:pPr>
            <a:r>
              <a:rPr lang="en-GB" dirty="0"/>
              <a:t>import { View, Text } from 'react-native'</a:t>
            </a:r>
          </a:p>
          <a:p>
            <a:pPr marL="0" indent="0">
              <a:buNone/>
            </a:pPr>
            <a:r>
              <a:rPr lang="en-GB" dirty="0" err="1"/>
              <a:t>const</a:t>
            </a:r>
            <a:r>
              <a:rPr lang="en-GB" dirty="0"/>
              <a:t> Signup = () =&gt; {</a:t>
            </a:r>
          </a:p>
          <a:p>
            <a:pPr marL="0" indent="0">
              <a:buNone/>
            </a:pPr>
            <a:r>
              <a:rPr lang="en-GB" dirty="0"/>
              <a:t>    return (</a:t>
            </a:r>
          </a:p>
          <a:p>
            <a:pPr marL="0" indent="0">
              <a:buNone/>
            </a:pPr>
            <a:r>
              <a:rPr lang="en-GB" dirty="0"/>
              <a:t>        &lt;View style={{flex:1, </a:t>
            </a:r>
            <a:r>
              <a:rPr lang="en-GB" dirty="0" err="1"/>
              <a:t>alignItems</a:t>
            </a:r>
            <a:r>
              <a:rPr lang="en-GB" dirty="0"/>
              <a:t>:'</a:t>
            </a:r>
            <a:r>
              <a:rPr lang="en-GB" dirty="0" err="1"/>
              <a:t>center</a:t>
            </a:r>
            <a:r>
              <a:rPr lang="en-GB" dirty="0"/>
              <a:t>', </a:t>
            </a:r>
            <a:r>
              <a:rPr lang="en-GB" dirty="0" err="1"/>
              <a:t>justifyContent</a:t>
            </a:r>
            <a:r>
              <a:rPr lang="en-GB" dirty="0"/>
              <a:t>:'</a:t>
            </a:r>
            <a:r>
              <a:rPr lang="en-GB" dirty="0" err="1"/>
              <a:t>center</a:t>
            </a:r>
            <a:r>
              <a:rPr lang="en-GB" dirty="0"/>
              <a:t>'}}&gt;</a:t>
            </a:r>
          </a:p>
          <a:p>
            <a:pPr marL="0" indent="0">
              <a:buNone/>
            </a:pPr>
            <a:r>
              <a:rPr lang="en-GB" dirty="0"/>
              <a:t>            &lt;Text&gt;This is a Signup Screen&lt;/Text&gt;</a:t>
            </a:r>
          </a:p>
          <a:p>
            <a:pPr marL="0" indent="0">
              <a:buNone/>
            </a:pPr>
            <a:r>
              <a:rPr lang="en-GB" dirty="0"/>
              <a:t>        &lt;/View&gt;</a:t>
            </a:r>
          </a:p>
          <a:p>
            <a:pPr marL="0" indent="0">
              <a:buNone/>
            </a:pPr>
            <a:r>
              <a:rPr lang="en-GB" dirty="0"/>
              <a:t>    )</a:t>
            </a:r>
          </a:p>
          <a:p>
            <a:pPr marL="0" indent="0">
              <a:buNone/>
            </a:pPr>
            <a:r>
              <a:rPr lang="en-GB" dirty="0"/>
              <a:t>}</a:t>
            </a:r>
          </a:p>
          <a:p>
            <a:pPr marL="0" indent="0">
              <a:buNone/>
            </a:pPr>
            <a:r>
              <a:rPr lang="en-GB" dirty="0"/>
              <a:t>export default Signup</a:t>
            </a:r>
          </a:p>
        </p:txBody>
      </p:sp>
    </p:spTree>
    <p:extLst>
      <p:ext uri="{BB962C8B-B14F-4D97-AF65-F5344CB8AC3E}">
        <p14:creationId xmlns:p14="http://schemas.microsoft.com/office/powerpoint/2010/main" val="3146048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3F23-E23C-E6E1-5193-2B4C2F4DA834}"/>
              </a:ext>
            </a:extLst>
          </p:cNvPr>
          <p:cNvSpPr>
            <a:spLocks noGrp="1"/>
          </p:cNvSpPr>
          <p:nvPr>
            <p:ph type="title"/>
          </p:nvPr>
        </p:nvSpPr>
        <p:spPr>
          <a:xfrm>
            <a:off x="838200" y="365125"/>
            <a:ext cx="10515600" cy="647749"/>
          </a:xfrm>
        </p:spPr>
        <p:txBody>
          <a:bodyPr>
            <a:normAutofit fontScale="90000"/>
          </a:bodyPr>
          <a:lstStyle/>
          <a:p>
            <a:r>
              <a:rPr lang="en-US" dirty="0"/>
              <a:t>App.js</a:t>
            </a:r>
            <a:endParaRPr lang="en-GB" dirty="0"/>
          </a:p>
        </p:txBody>
      </p:sp>
      <p:sp>
        <p:nvSpPr>
          <p:cNvPr id="3" name="Content Placeholder 2">
            <a:extLst>
              <a:ext uri="{FF2B5EF4-FFF2-40B4-BE49-F238E27FC236}">
                <a16:creationId xmlns:a16="http://schemas.microsoft.com/office/drawing/2014/main" id="{9A62C83D-BB93-A824-CD4A-0495DF4381EB}"/>
              </a:ext>
            </a:extLst>
          </p:cNvPr>
          <p:cNvSpPr>
            <a:spLocks noGrp="1"/>
          </p:cNvSpPr>
          <p:nvPr>
            <p:ph idx="1"/>
          </p:nvPr>
        </p:nvSpPr>
        <p:spPr>
          <a:xfrm>
            <a:off x="838200" y="1012874"/>
            <a:ext cx="10515600" cy="5845126"/>
          </a:xfrm>
        </p:spPr>
        <p:txBody>
          <a:bodyPr>
            <a:normAutofit fontScale="77500" lnSpcReduction="20000"/>
          </a:bodyPr>
          <a:lstStyle/>
          <a:p>
            <a:pPr marL="0" indent="0">
              <a:buNone/>
            </a:pPr>
            <a:r>
              <a:rPr lang="en-GB" dirty="0"/>
              <a:t>import React from 'react';</a:t>
            </a:r>
          </a:p>
          <a:p>
            <a:pPr marL="0" indent="0">
              <a:buNone/>
            </a:pPr>
            <a:r>
              <a:rPr lang="en-GB" dirty="0"/>
              <a:t>import Login from './Screens/Login';</a:t>
            </a:r>
          </a:p>
          <a:p>
            <a:pPr marL="0" indent="0">
              <a:buNone/>
            </a:pPr>
            <a:r>
              <a:rPr lang="en-GB" dirty="0"/>
              <a:t>import Signup from './Screens/Signup';</a:t>
            </a:r>
          </a:p>
          <a:p>
            <a:pPr marL="0" indent="0">
              <a:buNone/>
            </a:pPr>
            <a:r>
              <a:rPr lang="en-GB" dirty="0"/>
              <a:t>import { </a:t>
            </a:r>
            <a:r>
              <a:rPr lang="en-GB" dirty="0" err="1"/>
              <a:t>NavigationContainer</a:t>
            </a:r>
            <a:r>
              <a:rPr lang="en-GB" dirty="0"/>
              <a:t> } from '@react-navigation/native';</a:t>
            </a:r>
          </a:p>
          <a:p>
            <a:pPr marL="0" indent="0">
              <a:buNone/>
            </a:pPr>
            <a:r>
              <a:rPr lang="en-GB" dirty="0"/>
              <a:t>import { </a:t>
            </a:r>
            <a:r>
              <a:rPr lang="en-GB" dirty="0" err="1"/>
              <a:t>createStackNavigator</a:t>
            </a:r>
            <a:r>
              <a:rPr lang="en-GB" dirty="0"/>
              <a:t> } from '@react-navigation/stack';</a:t>
            </a:r>
          </a:p>
          <a:p>
            <a:pPr marL="0" indent="0">
              <a:buNone/>
            </a:pPr>
            <a:r>
              <a:rPr lang="en-GB" dirty="0" err="1"/>
              <a:t>const</a:t>
            </a:r>
            <a:r>
              <a:rPr lang="en-GB" dirty="0"/>
              <a:t> Stack = </a:t>
            </a:r>
            <a:r>
              <a:rPr lang="en-GB" dirty="0" err="1"/>
              <a:t>createStackNavigator</a:t>
            </a:r>
            <a:r>
              <a:rPr lang="en-GB" dirty="0"/>
              <a:t>();</a:t>
            </a:r>
          </a:p>
          <a:p>
            <a:pPr marL="0" indent="0">
              <a:buNone/>
            </a:pPr>
            <a:r>
              <a:rPr lang="en-GB" dirty="0"/>
              <a:t>export default function App() {</a:t>
            </a:r>
          </a:p>
          <a:p>
            <a:pPr marL="0" indent="0">
              <a:buNone/>
            </a:pPr>
            <a:r>
              <a:rPr lang="en-GB" dirty="0"/>
              <a:t>  return (</a:t>
            </a:r>
          </a:p>
          <a:p>
            <a:pPr marL="0" indent="0">
              <a:buNone/>
            </a:pPr>
            <a:r>
              <a:rPr lang="en-GB" dirty="0"/>
              <a:t>    &lt;</a:t>
            </a:r>
            <a:r>
              <a:rPr lang="en-GB" dirty="0" err="1"/>
              <a:t>NavigationContainer</a:t>
            </a:r>
            <a:r>
              <a:rPr lang="en-GB" dirty="0"/>
              <a:t>&gt;</a:t>
            </a:r>
          </a:p>
          <a:p>
            <a:pPr marL="0" indent="0">
              <a:buNone/>
            </a:pPr>
            <a:r>
              <a:rPr lang="en-GB" dirty="0"/>
              <a:t>      &lt;</a:t>
            </a:r>
            <a:r>
              <a:rPr lang="en-GB" dirty="0" err="1"/>
              <a:t>Stack.Navigator</a:t>
            </a:r>
            <a:r>
              <a:rPr lang="en-GB" dirty="0"/>
              <a:t>&gt;</a:t>
            </a:r>
          </a:p>
          <a:p>
            <a:pPr marL="0" indent="0">
              <a:buNone/>
            </a:pPr>
            <a:r>
              <a:rPr lang="en-GB" dirty="0"/>
              <a:t>        &lt;</a:t>
            </a:r>
            <a:r>
              <a:rPr lang="en-GB" dirty="0" err="1"/>
              <a:t>Stack.Screen</a:t>
            </a:r>
            <a:r>
              <a:rPr lang="en-GB" dirty="0"/>
              <a:t>  name="Login" component={Login} /&gt;</a:t>
            </a:r>
          </a:p>
          <a:p>
            <a:pPr marL="0" indent="0">
              <a:buNone/>
            </a:pPr>
            <a:r>
              <a:rPr lang="en-GB" dirty="0"/>
              <a:t>        &lt;</a:t>
            </a:r>
            <a:r>
              <a:rPr lang="en-GB" dirty="0" err="1"/>
              <a:t>Stack.Screen</a:t>
            </a:r>
            <a:r>
              <a:rPr lang="en-GB" dirty="0"/>
              <a:t>  name="Signup" component={Signup} /&gt;</a:t>
            </a:r>
          </a:p>
          <a:p>
            <a:pPr marL="0" indent="0">
              <a:buNone/>
            </a:pPr>
            <a:r>
              <a:rPr lang="en-GB" dirty="0"/>
              <a:t>      &lt;/</a:t>
            </a:r>
            <a:r>
              <a:rPr lang="en-GB" dirty="0" err="1"/>
              <a:t>Stack.Navigator</a:t>
            </a:r>
            <a:r>
              <a:rPr lang="en-GB" dirty="0"/>
              <a:t>&gt;</a:t>
            </a:r>
          </a:p>
          <a:p>
            <a:pPr marL="0" indent="0">
              <a:buNone/>
            </a:pPr>
            <a:r>
              <a:rPr lang="en-GB" dirty="0"/>
              <a:t>    &lt;/</a:t>
            </a:r>
            <a:r>
              <a:rPr lang="en-GB" dirty="0" err="1"/>
              <a:t>NavigationContainer</a:t>
            </a:r>
            <a:r>
              <a:rPr lang="en-GB" dirty="0"/>
              <a:t>&gt;</a:t>
            </a:r>
          </a:p>
          <a:p>
            <a:pPr marL="0" indent="0">
              <a:buNone/>
            </a:pPr>
            <a:r>
              <a:rPr lang="en-GB" dirty="0"/>
              <a:t>  );</a:t>
            </a:r>
          </a:p>
          <a:p>
            <a:pPr marL="0" indent="0">
              <a:buNone/>
            </a:pPr>
            <a:r>
              <a:rPr lang="en-GB" dirty="0"/>
              <a:t>}</a:t>
            </a:r>
          </a:p>
        </p:txBody>
      </p:sp>
    </p:spTree>
    <p:extLst>
      <p:ext uri="{BB962C8B-B14F-4D97-AF65-F5344CB8AC3E}">
        <p14:creationId xmlns:p14="http://schemas.microsoft.com/office/powerpoint/2010/main" val="1999525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AB1C-877B-AA52-B42D-026E6A31A1F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CCC1F31-2210-5EFA-1AAA-8D8DA18A6A8F}"/>
              </a:ext>
            </a:extLst>
          </p:cNvPr>
          <p:cNvSpPr>
            <a:spLocks noGrp="1"/>
          </p:cNvSpPr>
          <p:nvPr>
            <p:ph idx="1"/>
          </p:nvPr>
        </p:nvSpPr>
        <p:spPr/>
        <p:txBody>
          <a:bodyPr>
            <a:normAutofit lnSpcReduction="10000"/>
          </a:bodyPr>
          <a:lstStyle/>
          <a:p>
            <a:r>
              <a:rPr lang="en-US" dirty="0"/>
              <a:t>Import the screen components and other components. Add the screen components to the stack screen, as shown above.</a:t>
            </a:r>
          </a:p>
          <a:p>
            <a:endParaRPr lang="en-US" dirty="0"/>
          </a:p>
          <a:p>
            <a:r>
              <a:rPr lang="en-US" dirty="0"/>
              <a:t>Now run this project using the command: </a:t>
            </a:r>
            <a:r>
              <a:rPr lang="en-US" dirty="0" err="1"/>
              <a:t>npm</a:t>
            </a:r>
            <a:r>
              <a:rPr lang="en-US" dirty="0"/>
              <a:t> start</a:t>
            </a:r>
          </a:p>
          <a:p>
            <a:endParaRPr lang="en-US" dirty="0"/>
          </a:p>
          <a:p>
            <a:r>
              <a:rPr lang="en-US" dirty="0"/>
              <a:t>Scan the QR code from your mobile device. You can use both </a:t>
            </a:r>
            <a:r>
              <a:rPr lang="en-US" dirty="0" err="1"/>
              <a:t>Andriod</a:t>
            </a:r>
            <a:r>
              <a:rPr lang="en-US" dirty="0"/>
              <a:t> and IOS devices, as this is compatible with both.</a:t>
            </a:r>
          </a:p>
          <a:p>
            <a:endParaRPr lang="en-US" dirty="0"/>
          </a:p>
          <a:p>
            <a:r>
              <a:rPr lang="en-US" dirty="0"/>
              <a:t>After the successful </a:t>
            </a:r>
            <a:r>
              <a:rPr lang="en-US" dirty="0" err="1"/>
              <a:t>javascript</a:t>
            </a:r>
            <a:r>
              <a:rPr lang="en-US" dirty="0"/>
              <a:t> dependencies build, you will see stack navigation in action.</a:t>
            </a:r>
            <a:endParaRPr lang="en-GB" dirty="0"/>
          </a:p>
        </p:txBody>
      </p:sp>
    </p:spTree>
    <p:extLst>
      <p:ext uri="{BB962C8B-B14F-4D97-AF65-F5344CB8AC3E}">
        <p14:creationId xmlns:p14="http://schemas.microsoft.com/office/powerpoint/2010/main" val="1995709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E0307-AE2F-0DDA-362B-97C5AE3D23CF}"/>
              </a:ext>
            </a:extLst>
          </p:cNvPr>
          <p:cNvSpPr>
            <a:spLocks noGrp="1"/>
          </p:cNvSpPr>
          <p:nvPr>
            <p:ph type="title"/>
          </p:nvPr>
        </p:nvSpPr>
        <p:spPr>
          <a:xfrm>
            <a:off x="838200" y="365126"/>
            <a:ext cx="10515600" cy="774358"/>
          </a:xfrm>
        </p:spPr>
        <p:txBody>
          <a:bodyPr/>
          <a:lstStyle/>
          <a:p>
            <a:r>
              <a:rPr lang="en-US" b="1" dirty="0"/>
              <a:t>Passing values between different screens</a:t>
            </a:r>
            <a:endParaRPr lang="en-GB" b="1" dirty="0"/>
          </a:p>
        </p:txBody>
      </p:sp>
      <p:sp>
        <p:nvSpPr>
          <p:cNvPr id="3" name="Content Placeholder 2">
            <a:extLst>
              <a:ext uri="{FF2B5EF4-FFF2-40B4-BE49-F238E27FC236}">
                <a16:creationId xmlns:a16="http://schemas.microsoft.com/office/drawing/2014/main" id="{511C73C4-6908-BFFC-6D6A-267908B203DF}"/>
              </a:ext>
            </a:extLst>
          </p:cNvPr>
          <p:cNvSpPr>
            <a:spLocks noGrp="1"/>
          </p:cNvSpPr>
          <p:nvPr>
            <p:ph idx="1"/>
          </p:nvPr>
        </p:nvSpPr>
        <p:spPr>
          <a:xfrm>
            <a:off x="838200" y="1139484"/>
            <a:ext cx="10515600" cy="5037479"/>
          </a:xfrm>
        </p:spPr>
        <p:txBody>
          <a:bodyPr/>
          <a:lstStyle/>
          <a:p>
            <a:pPr marL="0" indent="0">
              <a:buNone/>
            </a:pPr>
            <a:r>
              <a:rPr lang="en-US" dirty="0"/>
              <a:t>1. Pass params to a route by putting them in an object as a second parameter to the </a:t>
            </a:r>
            <a:r>
              <a:rPr lang="en-US" dirty="0" err="1"/>
              <a:t>navigation.navigate</a:t>
            </a:r>
            <a:r>
              <a:rPr lang="en-US" dirty="0"/>
              <a:t> function from First Screen</a:t>
            </a:r>
          </a:p>
          <a:p>
            <a:pPr marL="0" indent="0">
              <a:buNone/>
            </a:pPr>
            <a:endParaRPr lang="en-US" dirty="0"/>
          </a:p>
          <a:p>
            <a:pPr marL="0" indent="0">
              <a:buNone/>
            </a:pPr>
            <a:r>
              <a:rPr lang="en-US" dirty="0" err="1"/>
              <a:t>navigation.navigate</a:t>
            </a:r>
            <a:r>
              <a:rPr lang="en-US" dirty="0"/>
              <a:t>('</a:t>
            </a:r>
            <a:r>
              <a:rPr lang="en-US" dirty="0" err="1"/>
              <a:t>SecondPage</a:t>
            </a:r>
            <a:r>
              <a:rPr lang="en-US" dirty="0"/>
              <a:t>', {  </a:t>
            </a:r>
          </a:p>
          <a:p>
            <a:pPr marL="0" indent="0">
              <a:buNone/>
            </a:pPr>
            <a:r>
              <a:rPr lang="en-US" dirty="0"/>
              <a:t> </a:t>
            </a:r>
            <a:r>
              <a:rPr lang="en-US" dirty="0" err="1"/>
              <a:t>paramKey</a:t>
            </a:r>
            <a:r>
              <a:rPr lang="en-US" dirty="0"/>
              <a:t>: 'Some Param from previous Screen’,</a:t>
            </a:r>
          </a:p>
          <a:p>
            <a:pPr marL="0" indent="0">
              <a:buNone/>
            </a:pPr>
            <a:r>
              <a:rPr lang="en-US" dirty="0"/>
              <a:t>})</a:t>
            </a:r>
          </a:p>
          <a:p>
            <a:pPr marL="0" indent="0">
              <a:buNone/>
            </a:pPr>
            <a:endParaRPr lang="en-US" dirty="0"/>
          </a:p>
          <a:p>
            <a:pPr marL="0" indent="0">
              <a:buNone/>
            </a:pPr>
            <a:r>
              <a:rPr lang="en-US" dirty="0"/>
              <a:t>2. </a:t>
            </a:r>
            <a:r>
              <a:rPr lang="en-US" b="0" i="0" dirty="0">
                <a:solidFill>
                  <a:srgbClr val="3A3A3A"/>
                </a:solidFill>
                <a:effectLst/>
                <a:latin typeface="Rubik"/>
              </a:rPr>
              <a:t>Read the params in your Second screen. Using</a:t>
            </a:r>
          </a:p>
          <a:p>
            <a:pPr marL="0" indent="0">
              <a:buNone/>
            </a:pPr>
            <a:r>
              <a:rPr lang="en-GB" b="1" i="0" dirty="0" err="1">
                <a:solidFill>
                  <a:srgbClr val="444444"/>
                </a:solidFill>
                <a:effectLst/>
                <a:latin typeface="Monaco"/>
              </a:rPr>
              <a:t>route</a:t>
            </a:r>
            <a:r>
              <a:rPr lang="en-GB" b="0" i="0" dirty="0" err="1">
                <a:solidFill>
                  <a:srgbClr val="880000"/>
                </a:solidFill>
                <a:effectLst/>
                <a:latin typeface="Monaco"/>
              </a:rPr>
              <a:t>.params.paramKey</a:t>
            </a:r>
            <a:endParaRPr lang="en-GB" dirty="0"/>
          </a:p>
        </p:txBody>
      </p:sp>
    </p:spTree>
    <p:extLst>
      <p:ext uri="{BB962C8B-B14F-4D97-AF65-F5344CB8AC3E}">
        <p14:creationId xmlns:p14="http://schemas.microsoft.com/office/powerpoint/2010/main" val="417337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7A79C-1DC4-B5E8-ACD9-701F0C2284C5}"/>
              </a:ext>
            </a:extLst>
          </p:cNvPr>
          <p:cNvSpPr>
            <a:spLocks noGrp="1"/>
          </p:cNvSpPr>
          <p:nvPr>
            <p:ph type="title"/>
          </p:nvPr>
        </p:nvSpPr>
        <p:spPr>
          <a:xfrm>
            <a:off x="838200" y="365126"/>
            <a:ext cx="10515600" cy="507072"/>
          </a:xfrm>
        </p:spPr>
        <p:txBody>
          <a:bodyPr>
            <a:normAutofit fontScale="90000"/>
          </a:bodyPr>
          <a:lstStyle/>
          <a:p>
            <a:r>
              <a:rPr lang="en-US" b="1" dirty="0"/>
              <a:t>Passing data on from Login Screen</a:t>
            </a:r>
            <a:endParaRPr lang="en-GB" b="1" dirty="0"/>
          </a:p>
        </p:txBody>
      </p:sp>
      <p:sp>
        <p:nvSpPr>
          <p:cNvPr id="3" name="Content Placeholder 2">
            <a:extLst>
              <a:ext uri="{FF2B5EF4-FFF2-40B4-BE49-F238E27FC236}">
                <a16:creationId xmlns:a16="http://schemas.microsoft.com/office/drawing/2014/main" id="{3F8F8D8A-10D4-6137-A7F9-6C08FB102A70}"/>
              </a:ext>
            </a:extLst>
          </p:cNvPr>
          <p:cNvSpPr>
            <a:spLocks noGrp="1"/>
          </p:cNvSpPr>
          <p:nvPr>
            <p:ph idx="1"/>
          </p:nvPr>
        </p:nvSpPr>
        <p:spPr>
          <a:xfrm>
            <a:off x="838200" y="872198"/>
            <a:ext cx="10515600" cy="5985802"/>
          </a:xfrm>
        </p:spPr>
        <p:txBody>
          <a:bodyPr>
            <a:normAutofit fontScale="77500" lnSpcReduction="20000"/>
          </a:bodyPr>
          <a:lstStyle/>
          <a:p>
            <a:pPr marL="0" indent="0">
              <a:buNone/>
            </a:pPr>
            <a:r>
              <a:rPr lang="en-GB" b="0" dirty="0">
                <a:solidFill>
                  <a:srgbClr val="C586C0"/>
                </a:solidFill>
                <a:effectLst/>
                <a:latin typeface="Consolas" panose="020B0609020204030204" pitchFamily="49" charset="0"/>
              </a:rPr>
              <a:t>import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React</a:t>
            </a:r>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from</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'react'</a:t>
            </a:r>
            <a:endParaRPr lang="en-GB" b="0" dirty="0">
              <a:solidFill>
                <a:srgbClr val="D4D4D4"/>
              </a:solidFill>
              <a:effectLst/>
              <a:latin typeface="Consolas" panose="020B0609020204030204" pitchFamily="49" charset="0"/>
            </a:endParaRPr>
          </a:p>
          <a:p>
            <a:pPr marL="0" indent="0">
              <a:buNone/>
            </a:pPr>
            <a:r>
              <a:rPr lang="en-GB" b="0" dirty="0">
                <a:solidFill>
                  <a:srgbClr val="C586C0"/>
                </a:solidFill>
                <a:effectLst/>
                <a:latin typeface="Consolas" panose="020B0609020204030204" pitchFamily="49" charset="0"/>
              </a:rPr>
              <a:t>import</a:t>
            </a:r>
            <a:r>
              <a:rPr lang="en-GB" b="0" dirty="0">
                <a:solidFill>
                  <a:srgbClr val="D4D4D4"/>
                </a:solidFill>
                <a:effectLst/>
                <a:latin typeface="Consolas" panose="020B0609020204030204" pitchFamily="49" charset="0"/>
              </a:rPr>
              <a:t> { </a:t>
            </a:r>
            <a:r>
              <a:rPr lang="en-GB" b="0" dirty="0">
                <a:solidFill>
                  <a:srgbClr val="9CDCFE"/>
                </a:solidFill>
                <a:effectLst/>
                <a:latin typeface="Consolas" panose="020B0609020204030204" pitchFamily="49" charset="0"/>
              </a:rPr>
              <a:t>View</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Text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TouchableOpacity</a:t>
            </a:r>
            <a:r>
              <a:rPr lang="en-GB" b="0" dirty="0">
                <a:solidFill>
                  <a:srgbClr val="D4D4D4"/>
                </a:solidFill>
                <a:effectLst/>
                <a:latin typeface="Consolas" panose="020B0609020204030204" pitchFamily="49" charset="0"/>
              </a:rPr>
              <a:t> } </a:t>
            </a:r>
            <a:r>
              <a:rPr lang="en-GB" b="0" dirty="0">
                <a:solidFill>
                  <a:srgbClr val="C586C0"/>
                </a:solidFill>
                <a:effectLst/>
                <a:latin typeface="Consolas" panose="020B0609020204030204" pitchFamily="49" charset="0"/>
              </a:rPr>
              <a:t>from</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'react-native'</a:t>
            </a:r>
            <a:endParaRPr lang="en-GB" b="0" dirty="0">
              <a:solidFill>
                <a:srgbClr val="D4D4D4"/>
              </a:solidFill>
              <a:effectLst/>
              <a:latin typeface="Consolas" panose="020B0609020204030204" pitchFamily="49" charset="0"/>
            </a:endParaRPr>
          </a:p>
          <a:p>
            <a:pPr marL="0" indent="0">
              <a:buNone/>
            </a:pPr>
            <a:r>
              <a:rPr lang="en-GB" b="0" dirty="0">
                <a:solidFill>
                  <a:srgbClr val="C586C0"/>
                </a:solidFill>
                <a:effectLst/>
                <a:latin typeface="Consolas" panose="020B0609020204030204" pitchFamily="49" charset="0"/>
              </a:rPr>
              <a:t>import</a:t>
            </a:r>
            <a:r>
              <a:rPr lang="en-GB" b="0" dirty="0">
                <a:solidFill>
                  <a:srgbClr val="D4D4D4"/>
                </a:solidFill>
                <a:effectLst/>
                <a:latin typeface="Consolas" panose="020B0609020204030204" pitchFamily="49" charset="0"/>
              </a:rPr>
              <a:t> { </a:t>
            </a:r>
            <a:r>
              <a:rPr lang="en-GB" b="0" dirty="0" err="1">
                <a:solidFill>
                  <a:srgbClr val="9CDCFE"/>
                </a:solidFill>
                <a:effectLst/>
                <a:latin typeface="Consolas" panose="020B0609020204030204" pitchFamily="49" charset="0"/>
              </a:rPr>
              <a:t>useNavigation</a:t>
            </a:r>
            <a:r>
              <a:rPr lang="en-GB" b="0" dirty="0">
                <a:solidFill>
                  <a:srgbClr val="D4D4D4"/>
                </a:solidFill>
                <a:effectLst/>
                <a:latin typeface="Consolas" panose="020B0609020204030204" pitchFamily="49" charset="0"/>
              </a:rPr>
              <a:t> } </a:t>
            </a:r>
            <a:r>
              <a:rPr lang="en-GB" b="0" dirty="0">
                <a:solidFill>
                  <a:srgbClr val="C586C0"/>
                </a:solidFill>
                <a:effectLst/>
                <a:latin typeface="Consolas" panose="020B0609020204030204" pitchFamily="49" charset="0"/>
              </a:rPr>
              <a:t>from</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'@react-navigation/native'</a:t>
            </a:r>
            <a:endParaRPr lang="en-GB" b="0" dirty="0">
              <a:solidFill>
                <a:srgbClr val="D4D4D4"/>
              </a:solidFill>
              <a:effectLst/>
              <a:latin typeface="Consolas" panose="020B0609020204030204" pitchFamily="49" charset="0"/>
            </a:endParaRPr>
          </a:p>
          <a:p>
            <a:pPr marL="0" indent="0">
              <a:buNone/>
            </a:pPr>
            <a:r>
              <a:rPr lang="en-GB" b="0" dirty="0" err="1">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Login</a:t>
            </a:r>
            <a:r>
              <a:rPr lang="en-GB" b="0" dirty="0">
                <a:solidFill>
                  <a:srgbClr val="D4D4D4"/>
                </a:solidFill>
                <a:effectLst/>
                <a:latin typeface="Consolas" panose="020B0609020204030204" pitchFamily="49" charset="0"/>
              </a:rPr>
              <a:t> = () </a:t>
            </a:r>
            <a:r>
              <a:rPr lang="en-GB" b="0" dirty="0">
                <a:solidFill>
                  <a:srgbClr val="569CD6"/>
                </a:solidFill>
                <a:effectLst/>
                <a:latin typeface="Consolas" panose="020B0609020204030204" pitchFamily="49" charset="0"/>
              </a:rPr>
              <a:t>=&gt;</a:t>
            </a:r>
            <a:r>
              <a:rPr lang="en-GB" b="0" dirty="0">
                <a:solidFill>
                  <a:srgbClr val="D4D4D4"/>
                </a:solidFill>
                <a:effectLst/>
                <a:latin typeface="Consolas" panose="020B0609020204030204" pitchFamily="49" charset="0"/>
              </a:rPr>
              <a:t> {</a:t>
            </a:r>
          </a:p>
          <a:p>
            <a:pPr marL="0" indent="0">
              <a:buNone/>
            </a:pPr>
            <a:r>
              <a:rPr lang="en-GB" b="0" dirty="0">
                <a:solidFill>
                  <a:srgbClr val="D4D4D4"/>
                </a:solidFill>
                <a:effectLst/>
                <a:latin typeface="Consolas" panose="020B0609020204030204" pitchFamily="49" charset="0"/>
              </a:rPr>
              <a:t>    </a:t>
            </a:r>
            <a:r>
              <a:rPr lang="en-GB" b="0" dirty="0" err="1">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navigation</a:t>
            </a:r>
            <a:r>
              <a:rPr lang="en-GB" b="0" dirty="0">
                <a:solidFill>
                  <a:srgbClr val="D4D4D4"/>
                </a:solidFill>
                <a:effectLst/>
                <a:latin typeface="Consolas" panose="020B0609020204030204" pitchFamily="49" charset="0"/>
              </a:rPr>
              <a:t> = </a:t>
            </a:r>
            <a:r>
              <a:rPr lang="en-GB" b="0" dirty="0" err="1">
                <a:solidFill>
                  <a:srgbClr val="DCDCAA"/>
                </a:solidFill>
                <a:effectLst/>
                <a:latin typeface="Consolas" panose="020B0609020204030204" pitchFamily="49" charset="0"/>
              </a:rPr>
              <a:t>useNavigation</a:t>
            </a:r>
            <a:r>
              <a:rPr lang="en-GB" b="0" dirty="0">
                <a:solidFill>
                  <a:srgbClr val="D4D4D4"/>
                </a:solidFill>
                <a:effectLst/>
                <a:latin typeface="Consolas" panose="020B0609020204030204" pitchFamily="49" charset="0"/>
              </a:rPr>
              <a:t>();</a:t>
            </a:r>
          </a:p>
          <a:p>
            <a:pPr marL="0" indent="0">
              <a:buNone/>
            </a:pPr>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p>
          <a:p>
            <a:pPr marL="0" indent="0">
              <a:buNone/>
            </a:pPr>
            <a:r>
              <a:rPr lang="en-GB" b="0" dirty="0">
                <a:solidFill>
                  <a:srgbClr val="D4D4D4"/>
                </a:solidFill>
                <a:effectLst/>
                <a:latin typeface="Consolas" panose="020B0609020204030204" pitchFamily="49" charset="0"/>
              </a:rPr>
              <a:t>        </a:t>
            </a:r>
            <a:r>
              <a:rPr lang="en-GB" b="0" dirty="0">
                <a:solidFill>
                  <a:srgbClr val="808080"/>
                </a:solidFill>
                <a:effectLst/>
                <a:latin typeface="Consolas" panose="020B0609020204030204" pitchFamily="49" charset="0"/>
              </a:rPr>
              <a:t>&lt;</a:t>
            </a:r>
            <a:r>
              <a:rPr lang="en-GB" b="0" dirty="0">
                <a:solidFill>
                  <a:srgbClr val="4EC9B0"/>
                </a:solidFill>
                <a:effectLst/>
                <a:latin typeface="Consolas" panose="020B0609020204030204" pitchFamily="49" charset="0"/>
              </a:rPr>
              <a:t>View</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style</a:t>
            </a:r>
            <a:r>
              <a:rPr lang="en-GB" b="0" dirty="0">
                <a:solidFill>
                  <a:srgbClr val="D4D4D4"/>
                </a:solidFill>
                <a:effectLst/>
                <a:latin typeface="Consolas" panose="020B0609020204030204" pitchFamily="49" charset="0"/>
              </a:rPr>
              <a:t>=</a:t>
            </a:r>
            <a:r>
              <a:rPr lang="en-GB" b="0" dirty="0">
                <a:solidFill>
                  <a:srgbClr val="569CD6"/>
                </a:solidFill>
                <a:effectLst/>
                <a:latin typeface="Consolas" panose="020B0609020204030204" pitchFamily="49" charset="0"/>
              </a:rPr>
              <a:t>{</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flex:</a:t>
            </a:r>
            <a:r>
              <a:rPr lang="en-GB" b="0" dirty="0">
                <a:solidFill>
                  <a:srgbClr val="B5CEA8"/>
                </a:solidFill>
                <a:effectLst/>
                <a:latin typeface="Consolas" panose="020B0609020204030204" pitchFamily="49" charset="0"/>
              </a:rPr>
              <a:t>1</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alignItems</a:t>
            </a:r>
            <a:r>
              <a:rPr lang="en-GB" b="0" dirty="0">
                <a:solidFill>
                  <a:srgbClr val="9CDCFE"/>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center</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justifyContent</a:t>
            </a:r>
            <a:r>
              <a:rPr lang="en-GB" b="0" dirty="0">
                <a:solidFill>
                  <a:srgbClr val="9CDCFE"/>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center</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r>
              <a:rPr lang="en-GB" b="0" dirty="0">
                <a:solidFill>
                  <a:srgbClr val="569CD6"/>
                </a:solidFill>
                <a:effectLst/>
                <a:latin typeface="Consolas" panose="020B0609020204030204" pitchFamily="49" charset="0"/>
              </a:rPr>
              <a:t>}</a:t>
            </a:r>
            <a:r>
              <a:rPr lang="en-GB" b="0" dirty="0">
                <a:solidFill>
                  <a:srgbClr val="808080"/>
                </a:solidFill>
                <a:effectLst/>
                <a:latin typeface="Consolas" panose="020B0609020204030204" pitchFamily="49" charset="0"/>
              </a:rPr>
              <a:t>&gt;</a:t>
            </a:r>
            <a:endParaRPr lang="en-GB" b="0" dirty="0">
              <a:solidFill>
                <a:srgbClr val="D4D4D4"/>
              </a:solidFill>
              <a:effectLst/>
              <a:latin typeface="Consolas" panose="020B0609020204030204" pitchFamily="49" charset="0"/>
            </a:endParaRPr>
          </a:p>
          <a:p>
            <a:pPr marL="0" indent="0">
              <a:buNone/>
            </a:pPr>
            <a:r>
              <a:rPr lang="en-GB" b="0" dirty="0">
                <a:solidFill>
                  <a:srgbClr val="D4D4D4"/>
                </a:solidFill>
                <a:effectLst/>
                <a:latin typeface="Consolas" panose="020B0609020204030204" pitchFamily="49" charset="0"/>
              </a:rPr>
              <a:t>            </a:t>
            </a:r>
            <a:r>
              <a:rPr lang="en-GB" b="0" dirty="0">
                <a:solidFill>
                  <a:srgbClr val="808080"/>
                </a:solidFill>
                <a:effectLst/>
                <a:latin typeface="Consolas" panose="020B0609020204030204" pitchFamily="49" charset="0"/>
              </a:rPr>
              <a:t>&lt;</a:t>
            </a:r>
            <a:r>
              <a:rPr lang="en-GB" b="0" dirty="0">
                <a:solidFill>
                  <a:srgbClr val="4EC9B0"/>
                </a:solidFill>
                <a:effectLst/>
                <a:latin typeface="Consolas" panose="020B0609020204030204" pitchFamily="49" charset="0"/>
              </a:rPr>
              <a:t>Text</a:t>
            </a:r>
            <a:r>
              <a:rPr lang="en-GB" b="0" dirty="0">
                <a:solidFill>
                  <a:srgbClr val="808080"/>
                </a:solidFill>
                <a:effectLst/>
                <a:latin typeface="Consolas" panose="020B0609020204030204" pitchFamily="49" charset="0"/>
              </a:rPr>
              <a:t>&gt;</a:t>
            </a:r>
            <a:r>
              <a:rPr lang="en-GB" b="0" dirty="0">
                <a:solidFill>
                  <a:srgbClr val="D4D4D4"/>
                </a:solidFill>
                <a:effectLst/>
                <a:latin typeface="Consolas" panose="020B0609020204030204" pitchFamily="49" charset="0"/>
              </a:rPr>
              <a:t>This is a Login Screen</a:t>
            </a:r>
            <a:r>
              <a:rPr lang="en-GB" b="0" dirty="0">
                <a:solidFill>
                  <a:srgbClr val="808080"/>
                </a:solidFill>
                <a:effectLst/>
                <a:latin typeface="Consolas" panose="020B0609020204030204" pitchFamily="49" charset="0"/>
              </a:rPr>
              <a:t>&lt;/</a:t>
            </a:r>
            <a:r>
              <a:rPr lang="en-GB" b="0" dirty="0">
                <a:solidFill>
                  <a:srgbClr val="4EC9B0"/>
                </a:solidFill>
                <a:effectLst/>
                <a:latin typeface="Consolas" panose="020B0609020204030204" pitchFamily="49" charset="0"/>
              </a:rPr>
              <a:t>Text</a:t>
            </a:r>
            <a:r>
              <a:rPr lang="en-GB" b="0" dirty="0">
                <a:solidFill>
                  <a:srgbClr val="808080"/>
                </a:solidFill>
                <a:effectLst/>
                <a:latin typeface="Consolas" panose="020B0609020204030204" pitchFamily="49" charset="0"/>
              </a:rPr>
              <a:t>&gt;</a:t>
            </a:r>
            <a:endParaRPr lang="en-GB" b="0" dirty="0">
              <a:solidFill>
                <a:srgbClr val="D4D4D4"/>
              </a:solidFill>
              <a:effectLst/>
              <a:latin typeface="Consolas" panose="020B0609020204030204" pitchFamily="49" charset="0"/>
            </a:endParaRPr>
          </a:p>
          <a:p>
            <a:pPr marL="0" indent="0">
              <a:buNone/>
            </a:pPr>
            <a:r>
              <a:rPr lang="en-GB" b="0" dirty="0">
                <a:solidFill>
                  <a:srgbClr val="D4D4D4"/>
                </a:solidFill>
                <a:effectLst/>
                <a:latin typeface="Consolas" panose="020B0609020204030204" pitchFamily="49" charset="0"/>
              </a:rPr>
              <a:t>            </a:t>
            </a:r>
            <a:r>
              <a:rPr lang="en-GB" b="0" dirty="0">
                <a:solidFill>
                  <a:srgbClr val="808080"/>
                </a:solidFill>
                <a:effectLst/>
                <a:latin typeface="Consolas" panose="020B0609020204030204" pitchFamily="49" charset="0"/>
              </a:rPr>
              <a:t>&lt;</a:t>
            </a:r>
            <a:r>
              <a:rPr lang="en-GB" b="0" dirty="0" err="1">
                <a:solidFill>
                  <a:srgbClr val="4EC9B0"/>
                </a:solidFill>
                <a:effectLst/>
                <a:latin typeface="Consolas" panose="020B0609020204030204" pitchFamily="49" charset="0"/>
              </a:rPr>
              <a:t>TouchableOpacity</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onPress</a:t>
            </a:r>
            <a:r>
              <a:rPr lang="en-GB" b="0" dirty="0">
                <a:solidFill>
                  <a:srgbClr val="D4D4D4"/>
                </a:solidFill>
                <a:effectLst/>
                <a:latin typeface="Consolas" panose="020B0609020204030204" pitchFamily="49" charset="0"/>
              </a:rPr>
              <a:t>=</a:t>
            </a:r>
            <a:r>
              <a:rPr lang="en-GB" b="0" dirty="0">
                <a:solidFill>
                  <a:srgbClr val="569CD6"/>
                </a:solidFill>
                <a:effectLst/>
                <a:latin typeface="Consolas" panose="020B0609020204030204" pitchFamily="49" charset="0"/>
              </a:rPr>
              <a:t>{</a:t>
            </a:r>
            <a:r>
              <a:rPr lang="en-GB" b="0" dirty="0">
                <a:solidFill>
                  <a:srgbClr val="D4D4D4"/>
                </a:solidFill>
                <a:effectLst/>
                <a:latin typeface="Consolas" panose="020B0609020204030204" pitchFamily="49" charset="0"/>
              </a:rPr>
              <a:t>()</a:t>
            </a:r>
            <a:r>
              <a:rPr lang="en-GB" b="0" dirty="0">
                <a:solidFill>
                  <a:srgbClr val="569CD6"/>
                </a:solidFill>
                <a:effectLst/>
                <a:latin typeface="Consolas" panose="020B0609020204030204" pitchFamily="49" charset="0"/>
              </a:rPr>
              <a:t>=&gt;</a:t>
            </a:r>
            <a:r>
              <a:rPr lang="en-GB" b="0" dirty="0" err="1">
                <a:solidFill>
                  <a:srgbClr val="4FC1FF"/>
                </a:solidFill>
                <a:effectLst/>
                <a:latin typeface="Consolas" panose="020B0609020204030204" pitchFamily="49" charset="0"/>
              </a:rPr>
              <a:t>navigation</a:t>
            </a:r>
            <a:r>
              <a:rPr lang="en-GB" b="0" dirty="0" err="1">
                <a:solidFill>
                  <a:srgbClr val="D4D4D4"/>
                </a:solidFill>
                <a:effectLst/>
                <a:latin typeface="Consolas" panose="020B0609020204030204" pitchFamily="49" charset="0"/>
              </a:rPr>
              <a:t>.</a:t>
            </a:r>
            <a:r>
              <a:rPr lang="en-GB" b="0" dirty="0" err="1">
                <a:solidFill>
                  <a:srgbClr val="DCDCAA"/>
                </a:solidFill>
                <a:effectLst/>
                <a:latin typeface="Consolas" panose="020B0609020204030204" pitchFamily="49" charset="0"/>
              </a:rPr>
              <a:t>navigate</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'Signup'</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name:</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Ukudox</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r>
              <a:rPr lang="en-GB" b="0" dirty="0">
                <a:solidFill>
                  <a:srgbClr val="569CD6"/>
                </a:solidFill>
                <a:effectLst/>
                <a:latin typeface="Consolas" panose="020B0609020204030204" pitchFamily="49" charset="0"/>
              </a:rPr>
              <a:t>}</a:t>
            </a:r>
            <a:r>
              <a:rPr lang="en-GB" b="0" dirty="0">
                <a:solidFill>
                  <a:srgbClr val="808080"/>
                </a:solidFill>
                <a:effectLst/>
                <a:latin typeface="Consolas" panose="020B0609020204030204" pitchFamily="49" charset="0"/>
              </a:rPr>
              <a:t>&gt;</a:t>
            </a:r>
            <a:endParaRPr lang="en-GB" b="0" dirty="0">
              <a:solidFill>
                <a:srgbClr val="D4D4D4"/>
              </a:solidFill>
              <a:effectLst/>
              <a:latin typeface="Consolas" panose="020B0609020204030204" pitchFamily="49" charset="0"/>
            </a:endParaRPr>
          </a:p>
          <a:p>
            <a:pPr marL="0" indent="0">
              <a:buNone/>
            </a:pPr>
            <a:r>
              <a:rPr lang="en-GB" b="0" dirty="0">
                <a:solidFill>
                  <a:srgbClr val="D4D4D4"/>
                </a:solidFill>
                <a:effectLst/>
                <a:latin typeface="Consolas" panose="020B0609020204030204" pitchFamily="49" charset="0"/>
              </a:rPr>
              <a:t>                </a:t>
            </a:r>
            <a:r>
              <a:rPr lang="en-GB" b="0" dirty="0">
                <a:solidFill>
                  <a:srgbClr val="808080"/>
                </a:solidFill>
                <a:effectLst/>
                <a:latin typeface="Consolas" panose="020B0609020204030204" pitchFamily="49" charset="0"/>
              </a:rPr>
              <a:t>&lt;</a:t>
            </a:r>
            <a:r>
              <a:rPr lang="en-GB" b="0" dirty="0">
                <a:solidFill>
                  <a:srgbClr val="4EC9B0"/>
                </a:solidFill>
                <a:effectLst/>
                <a:latin typeface="Consolas" panose="020B0609020204030204" pitchFamily="49" charset="0"/>
              </a:rPr>
              <a:t>Text</a:t>
            </a:r>
            <a:r>
              <a:rPr lang="en-GB" b="0" dirty="0">
                <a:solidFill>
                  <a:srgbClr val="808080"/>
                </a:solidFill>
                <a:effectLst/>
                <a:latin typeface="Consolas" panose="020B0609020204030204" pitchFamily="49" charset="0"/>
              </a:rPr>
              <a:t>&gt;</a:t>
            </a:r>
            <a:r>
              <a:rPr lang="en-GB" b="0" dirty="0">
                <a:solidFill>
                  <a:srgbClr val="D4D4D4"/>
                </a:solidFill>
                <a:effectLst/>
                <a:latin typeface="Consolas" panose="020B0609020204030204" pitchFamily="49" charset="0"/>
              </a:rPr>
              <a:t>Move to Signup Screen</a:t>
            </a:r>
            <a:r>
              <a:rPr lang="en-GB" b="0" dirty="0">
                <a:solidFill>
                  <a:srgbClr val="808080"/>
                </a:solidFill>
                <a:effectLst/>
                <a:latin typeface="Consolas" panose="020B0609020204030204" pitchFamily="49" charset="0"/>
              </a:rPr>
              <a:t>&lt;/</a:t>
            </a:r>
            <a:r>
              <a:rPr lang="en-GB" b="0" dirty="0">
                <a:solidFill>
                  <a:srgbClr val="4EC9B0"/>
                </a:solidFill>
                <a:effectLst/>
                <a:latin typeface="Consolas" panose="020B0609020204030204" pitchFamily="49" charset="0"/>
              </a:rPr>
              <a:t>Text</a:t>
            </a:r>
            <a:r>
              <a:rPr lang="en-GB" b="0" dirty="0">
                <a:solidFill>
                  <a:srgbClr val="808080"/>
                </a:solidFill>
                <a:effectLst/>
                <a:latin typeface="Consolas" panose="020B0609020204030204" pitchFamily="49" charset="0"/>
              </a:rPr>
              <a:t>&gt;</a:t>
            </a:r>
            <a:endParaRPr lang="en-GB" b="0" dirty="0">
              <a:solidFill>
                <a:srgbClr val="D4D4D4"/>
              </a:solidFill>
              <a:effectLst/>
              <a:latin typeface="Consolas" panose="020B0609020204030204" pitchFamily="49" charset="0"/>
            </a:endParaRPr>
          </a:p>
          <a:p>
            <a:pPr marL="0" indent="0">
              <a:buNone/>
            </a:pPr>
            <a:r>
              <a:rPr lang="en-GB" b="0" dirty="0">
                <a:solidFill>
                  <a:srgbClr val="D4D4D4"/>
                </a:solidFill>
                <a:effectLst/>
                <a:latin typeface="Consolas" panose="020B0609020204030204" pitchFamily="49" charset="0"/>
              </a:rPr>
              <a:t>            </a:t>
            </a:r>
            <a:r>
              <a:rPr lang="en-GB" b="0" dirty="0">
                <a:solidFill>
                  <a:srgbClr val="808080"/>
                </a:solidFill>
                <a:effectLst/>
                <a:latin typeface="Consolas" panose="020B0609020204030204" pitchFamily="49" charset="0"/>
              </a:rPr>
              <a:t>&lt;/</a:t>
            </a:r>
            <a:r>
              <a:rPr lang="en-GB" b="0" dirty="0" err="1">
                <a:solidFill>
                  <a:srgbClr val="4EC9B0"/>
                </a:solidFill>
                <a:effectLst/>
                <a:latin typeface="Consolas" panose="020B0609020204030204" pitchFamily="49" charset="0"/>
              </a:rPr>
              <a:t>TouchableOpacity</a:t>
            </a:r>
            <a:r>
              <a:rPr lang="en-GB" b="0" dirty="0">
                <a:solidFill>
                  <a:srgbClr val="808080"/>
                </a:solidFill>
                <a:effectLst/>
                <a:latin typeface="Consolas" panose="020B0609020204030204" pitchFamily="49" charset="0"/>
              </a:rPr>
              <a:t>&gt;</a:t>
            </a:r>
            <a:endParaRPr lang="en-GB" b="0" dirty="0">
              <a:solidFill>
                <a:srgbClr val="D4D4D4"/>
              </a:solidFill>
              <a:effectLst/>
              <a:latin typeface="Consolas" panose="020B0609020204030204" pitchFamily="49" charset="0"/>
            </a:endParaRPr>
          </a:p>
          <a:p>
            <a:pPr marL="0" indent="0">
              <a:buNone/>
            </a:pPr>
            <a:r>
              <a:rPr lang="en-GB" b="0" dirty="0">
                <a:solidFill>
                  <a:srgbClr val="D4D4D4"/>
                </a:solidFill>
                <a:effectLst/>
                <a:latin typeface="Consolas" panose="020B0609020204030204" pitchFamily="49" charset="0"/>
              </a:rPr>
              <a:t>        </a:t>
            </a:r>
            <a:r>
              <a:rPr lang="en-GB" b="0" dirty="0">
                <a:solidFill>
                  <a:srgbClr val="808080"/>
                </a:solidFill>
                <a:effectLst/>
                <a:latin typeface="Consolas" panose="020B0609020204030204" pitchFamily="49" charset="0"/>
              </a:rPr>
              <a:t>&lt;/</a:t>
            </a:r>
            <a:r>
              <a:rPr lang="en-GB" b="0" dirty="0">
                <a:solidFill>
                  <a:srgbClr val="4EC9B0"/>
                </a:solidFill>
                <a:effectLst/>
                <a:latin typeface="Consolas" panose="020B0609020204030204" pitchFamily="49" charset="0"/>
              </a:rPr>
              <a:t>View</a:t>
            </a:r>
            <a:r>
              <a:rPr lang="en-GB" b="0" dirty="0">
                <a:solidFill>
                  <a:srgbClr val="808080"/>
                </a:solidFill>
                <a:effectLst/>
                <a:latin typeface="Consolas" panose="020B0609020204030204" pitchFamily="49" charset="0"/>
              </a:rPr>
              <a:t>&gt;</a:t>
            </a:r>
            <a:endParaRPr lang="en-GB" b="0" dirty="0">
              <a:solidFill>
                <a:srgbClr val="D4D4D4"/>
              </a:solidFill>
              <a:effectLst/>
              <a:latin typeface="Consolas" panose="020B0609020204030204" pitchFamily="49" charset="0"/>
            </a:endParaRPr>
          </a:p>
          <a:p>
            <a:pPr marL="0" indent="0">
              <a:buNone/>
            </a:pPr>
            <a:r>
              <a:rPr lang="en-GB" b="0" dirty="0">
                <a:solidFill>
                  <a:srgbClr val="D4D4D4"/>
                </a:solidFill>
                <a:effectLst/>
                <a:latin typeface="Consolas" panose="020B0609020204030204" pitchFamily="49" charset="0"/>
              </a:rPr>
              <a:t>    )</a:t>
            </a:r>
          </a:p>
          <a:p>
            <a:pPr marL="0" indent="0">
              <a:buNone/>
            </a:pPr>
            <a:r>
              <a:rPr lang="en-GB" b="0" dirty="0">
                <a:solidFill>
                  <a:srgbClr val="D4D4D4"/>
                </a:solidFill>
                <a:effectLst/>
                <a:latin typeface="Consolas" panose="020B0609020204030204" pitchFamily="49" charset="0"/>
              </a:rPr>
              <a:t>}</a:t>
            </a:r>
          </a:p>
          <a:p>
            <a:pPr marL="0" indent="0">
              <a:buNone/>
            </a:pPr>
            <a:r>
              <a:rPr lang="en-GB" b="0" dirty="0">
                <a:solidFill>
                  <a:srgbClr val="C586C0"/>
                </a:solidFill>
                <a:effectLst/>
                <a:latin typeface="Consolas" panose="020B0609020204030204" pitchFamily="49" charset="0"/>
              </a:rPr>
              <a:t>export</a:t>
            </a:r>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default</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Login</a:t>
            </a:r>
            <a:endParaRPr lang="en-GB" b="0" dirty="0">
              <a:solidFill>
                <a:srgbClr val="D4D4D4"/>
              </a:solidFill>
              <a:effectLst/>
              <a:latin typeface="Consolas" panose="020B0609020204030204" pitchFamily="49" charset="0"/>
            </a:endParaRPr>
          </a:p>
          <a:p>
            <a:endParaRPr lang="en-GB" dirty="0"/>
          </a:p>
        </p:txBody>
      </p:sp>
    </p:spTree>
    <p:extLst>
      <p:ext uri="{BB962C8B-B14F-4D97-AF65-F5344CB8AC3E}">
        <p14:creationId xmlns:p14="http://schemas.microsoft.com/office/powerpoint/2010/main" val="2126100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AEEA5-74F6-D631-A5F8-40DE7EB906E7}"/>
              </a:ext>
            </a:extLst>
          </p:cNvPr>
          <p:cNvSpPr>
            <a:spLocks noGrp="1"/>
          </p:cNvSpPr>
          <p:nvPr>
            <p:ph type="title"/>
          </p:nvPr>
        </p:nvSpPr>
        <p:spPr>
          <a:xfrm>
            <a:off x="838200" y="365126"/>
            <a:ext cx="10515600" cy="788426"/>
          </a:xfrm>
        </p:spPr>
        <p:txBody>
          <a:bodyPr/>
          <a:lstStyle/>
          <a:p>
            <a:r>
              <a:rPr lang="en-US" b="1" dirty="0"/>
              <a:t>Accessing Data</a:t>
            </a:r>
            <a:endParaRPr lang="en-GB" b="1" dirty="0"/>
          </a:p>
        </p:txBody>
      </p:sp>
      <p:sp>
        <p:nvSpPr>
          <p:cNvPr id="3" name="Content Placeholder 2">
            <a:extLst>
              <a:ext uri="{FF2B5EF4-FFF2-40B4-BE49-F238E27FC236}">
                <a16:creationId xmlns:a16="http://schemas.microsoft.com/office/drawing/2014/main" id="{9E72F872-89DF-32BF-D3DA-6681C721C6F8}"/>
              </a:ext>
            </a:extLst>
          </p:cNvPr>
          <p:cNvSpPr>
            <a:spLocks noGrp="1"/>
          </p:cNvSpPr>
          <p:nvPr>
            <p:ph idx="1"/>
          </p:nvPr>
        </p:nvSpPr>
        <p:spPr>
          <a:xfrm>
            <a:off x="838200" y="1153552"/>
            <a:ext cx="10515600" cy="5528601"/>
          </a:xfrm>
        </p:spPr>
        <p:txBody>
          <a:bodyPr>
            <a:normAutofit lnSpcReduction="10000"/>
          </a:bodyPr>
          <a:lstStyle/>
          <a:p>
            <a:pPr marL="0" indent="0">
              <a:buNone/>
            </a:pPr>
            <a:r>
              <a:rPr lang="en-GB" b="0" dirty="0">
                <a:solidFill>
                  <a:srgbClr val="C586C0"/>
                </a:solidFill>
                <a:effectLst/>
                <a:latin typeface="Consolas" panose="020B0609020204030204" pitchFamily="49" charset="0"/>
              </a:rPr>
              <a:t>import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React</a:t>
            </a:r>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from</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'react'</a:t>
            </a:r>
            <a:endParaRPr lang="en-GB" b="0" dirty="0">
              <a:solidFill>
                <a:srgbClr val="D4D4D4"/>
              </a:solidFill>
              <a:effectLst/>
              <a:latin typeface="Consolas" panose="020B0609020204030204" pitchFamily="49" charset="0"/>
            </a:endParaRPr>
          </a:p>
          <a:p>
            <a:pPr marL="0" indent="0">
              <a:buNone/>
            </a:pPr>
            <a:r>
              <a:rPr lang="en-GB" b="0" dirty="0">
                <a:solidFill>
                  <a:srgbClr val="C586C0"/>
                </a:solidFill>
                <a:effectLst/>
                <a:latin typeface="Consolas" panose="020B0609020204030204" pitchFamily="49" charset="0"/>
              </a:rPr>
              <a:t>import</a:t>
            </a:r>
            <a:r>
              <a:rPr lang="en-GB" b="0" dirty="0">
                <a:solidFill>
                  <a:srgbClr val="D4D4D4"/>
                </a:solidFill>
                <a:effectLst/>
                <a:latin typeface="Consolas" panose="020B0609020204030204" pitchFamily="49" charset="0"/>
              </a:rPr>
              <a:t> { </a:t>
            </a:r>
            <a:r>
              <a:rPr lang="en-GB" b="0" dirty="0">
                <a:solidFill>
                  <a:srgbClr val="9CDCFE"/>
                </a:solidFill>
                <a:effectLst/>
                <a:latin typeface="Consolas" panose="020B0609020204030204" pitchFamily="49" charset="0"/>
              </a:rPr>
              <a:t>View</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Text</a:t>
            </a:r>
            <a:r>
              <a:rPr lang="en-GB" b="0" dirty="0">
                <a:solidFill>
                  <a:srgbClr val="D4D4D4"/>
                </a:solidFill>
                <a:effectLst/>
                <a:latin typeface="Consolas" panose="020B0609020204030204" pitchFamily="49" charset="0"/>
              </a:rPr>
              <a:t> } </a:t>
            </a:r>
            <a:r>
              <a:rPr lang="en-GB" b="0" dirty="0">
                <a:solidFill>
                  <a:srgbClr val="C586C0"/>
                </a:solidFill>
                <a:effectLst/>
                <a:latin typeface="Consolas" panose="020B0609020204030204" pitchFamily="49" charset="0"/>
              </a:rPr>
              <a:t>from</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'react-native'</a:t>
            </a:r>
            <a:endParaRPr lang="en-GB" b="0" dirty="0">
              <a:solidFill>
                <a:srgbClr val="D4D4D4"/>
              </a:solidFill>
              <a:effectLst/>
              <a:latin typeface="Consolas" panose="020B0609020204030204" pitchFamily="49" charset="0"/>
            </a:endParaRPr>
          </a:p>
          <a:p>
            <a:pPr marL="0" indent="0">
              <a:buNone/>
            </a:pPr>
            <a:r>
              <a:rPr lang="en-GB" b="0" dirty="0" err="1">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Signup</a:t>
            </a:r>
            <a:r>
              <a:rPr lang="en-GB" b="0" dirty="0">
                <a:solidFill>
                  <a:srgbClr val="D4D4D4"/>
                </a:solidFill>
                <a:effectLst/>
                <a:latin typeface="Consolas" panose="020B0609020204030204" pitchFamily="49" charset="0"/>
              </a:rPr>
              <a:t> = ({</a:t>
            </a:r>
            <a:r>
              <a:rPr lang="en-GB" b="0" dirty="0">
                <a:solidFill>
                  <a:srgbClr val="9CDCFE"/>
                </a:solidFill>
                <a:effectLst/>
                <a:latin typeface="Consolas" panose="020B0609020204030204" pitchFamily="49" charset="0"/>
              </a:rPr>
              <a:t>route</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=&gt;</a:t>
            </a:r>
            <a:r>
              <a:rPr lang="en-GB" b="0" dirty="0">
                <a:solidFill>
                  <a:srgbClr val="D4D4D4"/>
                </a:solidFill>
                <a:effectLst/>
                <a:latin typeface="Consolas" panose="020B0609020204030204" pitchFamily="49" charset="0"/>
              </a:rPr>
              <a:t> {</a:t>
            </a:r>
          </a:p>
          <a:p>
            <a:pPr marL="0" indent="0">
              <a:buNone/>
            </a:pPr>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p>
          <a:p>
            <a:pPr marL="0" indent="0">
              <a:buNone/>
            </a:pPr>
            <a:r>
              <a:rPr lang="en-GB" b="0" dirty="0">
                <a:solidFill>
                  <a:srgbClr val="D4D4D4"/>
                </a:solidFill>
                <a:effectLst/>
                <a:latin typeface="Consolas" panose="020B0609020204030204" pitchFamily="49" charset="0"/>
              </a:rPr>
              <a:t>        </a:t>
            </a:r>
            <a:r>
              <a:rPr lang="en-GB" b="0" dirty="0">
                <a:solidFill>
                  <a:srgbClr val="808080"/>
                </a:solidFill>
                <a:effectLst/>
                <a:latin typeface="Consolas" panose="020B0609020204030204" pitchFamily="49" charset="0"/>
              </a:rPr>
              <a:t>&lt;</a:t>
            </a:r>
            <a:r>
              <a:rPr lang="en-GB" b="0" dirty="0">
                <a:solidFill>
                  <a:srgbClr val="4EC9B0"/>
                </a:solidFill>
                <a:effectLst/>
                <a:latin typeface="Consolas" panose="020B0609020204030204" pitchFamily="49" charset="0"/>
              </a:rPr>
              <a:t>View</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style</a:t>
            </a:r>
            <a:r>
              <a:rPr lang="en-GB" b="0" dirty="0">
                <a:solidFill>
                  <a:srgbClr val="D4D4D4"/>
                </a:solidFill>
                <a:effectLst/>
                <a:latin typeface="Consolas" panose="020B0609020204030204" pitchFamily="49" charset="0"/>
              </a:rPr>
              <a:t>=</a:t>
            </a:r>
            <a:r>
              <a:rPr lang="en-GB" b="0" dirty="0">
                <a:solidFill>
                  <a:srgbClr val="569CD6"/>
                </a:solidFill>
                <a:effectLst/>
                <a:latin typeface="Consolas" panose="020B0609020204030204" pitchFamily="49" charset="0"/>
              </a:rPr>
              <a:t>{</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flex:</a:t>
            </a:r>
            <a:r>
              <a:rPr lang="en-GB" b="0" dirty="0">
                <a:solidFill>
                  <a:srgbClr val="B5CEA8"/>
                </a:solidFill>
                <a:effectLst/>
                <a:latin typeface="Consolas" panose="020B0609020204030204" pitchFamily="49" charset="0"/>
              </a:rPr>
              <a:t>1</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alignItems</a:t>
            </a:r>
            <a:r>
              <a:rPr lang="en-GB" b="0" dirty="0">
                <a:solidFill>
                  <a:srgbClr val="9CDCFE"/>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center</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justifyContent</a:t>
            </a:r>
            <a:r>
              <a:rPr lang="en-GB" b="0" dirty="0">
                <a:solidFill>
                  <a:srgbClr val="9CDCFE"/>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center</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r>
              <a:rPr lang="en-GB" b="0" dirty="0">
                <a:solidFill>
                  <a:srgbClr val="569CD6"/>
                </a:solidFill>
                <a:effectLst/>
                <a:latin typeface="Consolas" panose="020B0609020204030204" pitchFamily="49" charset="0"/>
              </a:rPr>
              <a:t>}</a:t>
            </a:r>
            <a:r>
              <a:rPr lang="en-GB" b="0" dirty="0">
                <a:solidFill>
                  <a:srgbClr val="808080"/>
                </a:solidFill>
                <a:effectLst/>
                <a:latin typeface="Consolas" panose="020B0609020204030204" pitchFamily="49" charset="0"/>
              </a:rPr>
              <a:t>&gt;</a:t>
            </a:r>
            <a:endParaRPr lang="en-GB" b="0" dirty="0">
              <a:solidFill>
                <a:srgbClr val="D4D4D4"/>
              </a:solidFill>
              <a:effectLst/>
              <a:latin typeface="Consolas" panose="020B0609020204030204" pitchFamily="49" charset="0"/>
            </a:endParaRPr>
          </a:p>
          <a:p>
            <a:pPr marL="0" indent="0">
              <a:buNone/>
            </a:pPr>
            <a:r>
              <a:rPr lang="en-GB" b="0" dirty="0">
                <a:solidFill>
                  <a:srgbClr val="D4D4D4"/>
                </a:solidFill>
                <a:effectLst/>
                <a:latin typeface="Consolas" panose="020B0609020204030204" pitchFamily="49" charset="0"/>
              </a:rPr>
              <a:t>            </a:t>
            </a:r>
            <a:r>
              <a:rPr lang="en-GB" b="0" dirty="0">
                <a:solidFill>
                  <a:srgbClr val="808080"/>
                </a:solidFill>
                <a:effectLst/>
                <a:latin typeface="Consolas" panose="020B0609020204030204" pitchFamily="49" charset="0"/>
              </a:rPr>
              <a:t>&lt;</a:t>
            </a:r>
            <a:r>
              <a:rPr lang="en-GB" b="0" dirty="0">
                <a:solidFill>
                  <a:srgbClr val="4EC9B0"/>
                </a:solidFill>
                <a:effectLst/>
                <a:latin typeface="Consolas" panose="020B0609020204030204" pitchFamily="49" charset="0"/>
              </a:rPr>
              <a:t>Text</a:t>
            </a:r>
            <a:r>
              <a:rPr lang="en-GB" b="0" dirty="0">
                <a:solidFill>
                  <a:srgbClr val="808080"/>
                </a:solidFill>
                <a:effectLst/>
                <a:latin typeface="Consolas" panose="020B0609020204030204" pitchFamily="49" charset="0"/>
              </a:rPr>
              <a:t>&gt;</a:t>
            </a:r>
            <a:r>
              <a:rPr lang="en-GB" b="0" dirty="0">
                <a:solidFill>
                  <a:srgbClr val="D4D4D4"/>
                </a:solidFill>
                <a:effectLst/>
                <a:latin typeface="Consolas" panose="020B0609020204030204" pitchFamily="49" charset="0"/>
              </a:rPr>
              <a:t>Name is: </a:t>
            </a:r>
            <a:r>
              <a:rPr lang="en-GB" b="0" dirty="0">
                <a:solidFill>
                  <a:srgbClr val="569CD6"/>
                </a:solidFill>
                <a:effectLst/>
                <a:latin typeface="Consolas" panose="020B0609020204030204" pitchFamily="49" charset="0"/>
              </a:rPr>
              <a:t>{</a:t>
            </a:r>
            <a:r>
              <a:rPr lang="en-GB" b="0" dirty="0">
                <a:solidFill>
                  <a:srgbClr val="9CDCFE"/>
                </a:solidFill>
                <a:effectLst/>
                <a:latin typeface="Consolas" panose="020B0609020204030204" pitchFamily="49" charset="0"/>
              </a:rPr>
              <a:t>route</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params</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name</a:t>
            </a:r>
            <a:r>
              <a:rPr lang="en-GB" b="0" dirty="0">
                <a:solidFill>
                  <a:srgbClr val="569CD6"/>
                </a:solidFill>
                <a:effectLst/>
                <a:latin typeface="Consolas" panose="020B0609020204030204" pitchFamily="49" charset="0"/>
              </a:rPr>
              <a:t>}</a:t>
            </a:r>
            <a:r>
              <a:rPr lang="en-GB" b="0" dirty="0">
                <a:solidFill>
                  <a:srgbClr val="808080"/>
                </a:solidFill>
                <a:effectLst/>
                <a:latin typeface="Consolas" panose="020B0609020204030204" pitchFamily="49" charset="0"/>
              </a:rPr>
              <a:t>&lt;/</a:t>
            </a:r>
            <a:r>
              <a:rPr lang="en-GB" b="0" dirty="0">
                <a:solidFill>
                  <a:srgbClr val="4EC9B0"/>
                </a:solidFill>
                <a:effectLst/>
                <a:latin typeface="Consolas" panose="020B0609020204030204" pitchFamily="49" charset="0"/>
              </a:rPr>
              <a:t>Text</a:t>
            </a:r>
            <a:r>
              <a:rPr lang="en-GB" b="0" dirty="0">
                <a:solidFill>
                  <a:srgbClr val="808080"/>
                </a:solidFill>
                <a:effectLst/>
                <a:latin typeface="Consolas" panose="020B0609020204030204" pitchFamily="49" charset="0"/>
              </a:rPr>
              <a:t>&gt;</a:t>
            </a:r>
            <a:endParaRPr lang="en-GB" b="0" dirty="0">
              <a:solidFill>
                <a:srgbClr val="D4D4D4"/>
              </a:solidFill>
              <a:effectLst/>
              <a:latin typeface="Consolas" panose="020B0609020204030204" pitchFamily="49" charset="0"/>
            </a:endParaRPr>
          </a:p>
          <a:p>
            <a:pPr marL="0" indent="0">
              <a:buNone/>
            </a:pPr>
            <a:r>
              <a:rPr lang="en-GB" b="0" dirty="0">
                <a:solidFill>
                  <a:srgbClr val="D4D4D4"/>
                </a:solidFill>
                <a:effectLst/>
                <a:latin typeface="Consolas" panose="020B0609020204030204" pitchFamily="49" charset="0"/>
              </a:rPr>
              <a:t>        </a:t>
            </a:r>
            <a:r>
              <a:rPr lang="en-GB" b="0" dirty="0">
                <a:solidFill>
                  <a:srgbClr val="808080"/>
                </a:solidFill>
                <a:effectLst/>
                <a:latin typeface="Consolas" panose="020B0609020204030204" pitchFamily="49" charset="0"/>
              </a:rPr>
              <a:t>&lt;/</a:t>
            </a:r>
            <a:r>
              <a:rPr lang="en-GB" b="0" dirty="0">
                <a:solidFill>
                  <a:srgbClr val="4EC9B0"/>
                </a:solidFill>
                <a:effectLst/>
                <a:latin typeface="Consolas" panose="020B0609020204030204" pitchFamily="49" charset="0"/>
              </a:rPr>
              <a:t>View</a:t>
            </a:r>
            <a:r>
              <a:rPr lang="en-GB" b="0" dirty="0">
                <a:solidFill>
                  <a:srgbClr val="808080"/>
                </a:solidFill>
                <a:effectLst/>
                <a:latin typeface="Consolas" panose="020B0609020204030204" pitchFamily="49" charset="0"/>
              </a:rPr>
              <a:t>&gt;</a:t>
            </a:r>
            <a:endParaRPr lang="en-GB" b="0" dirty="0">
              <a:solidFill>
                <a:srgbClr val="D4D4D4"/>
              </a:solidFill>
              <a:effectLst/>
              <a:latin typeface="Consolas" panose="020B0609020204030204" pitchFamily="49" charset="0"/>
            </a:endParaRPr>
          </a:p>
          <a:p>
            <a:pPr marL="0" indent="0">
              <a:buNone/>
            </a:pPr>
            <a:r>
              <a:rPr lang="en-GB" b="0" dirty="0">
                <a:solidFill>
                  <a:srgbClr val="D4D4D4"/>
                </a:solidFill>
                <a:effectLst/>
                <a:latin typeface="Consolas" panose="020B0609020204030204" pitchFamily="49" charset="0"/>
              </a:rPr>
              <a:t>    )</a:t>
            </a:r>
          </a:p>
          <a:p>
            <a:pPr marL="0" indent="0">
              <a:buNone/>
            </a:pPr>
            <a:r>
              <a:rPr lang="en-GB" b="0" dirty="0">
                <a:solidFill>
                  <a:srgbClr val="D4D4D4"/>
                </a:solidFill>
                <a:effectLst/>
                <a:latin typeface="Consolas" panose="020B0609020204030204" pitchFamily="49" charset="0"/>
              </a:rPr>
              <a:t>}</a:t>
            </a:r>
          </a:p>
          <a:p>
            <a:pPr marL="0" indent="0">
              <a:buNone/>
            </a:pPr>
            <a:r>
              <a:rPr lang="en-GB" b="0" dirty="0">
                <a:solidFill>
                  <a:srgbClr val="C586C0"/>
                </a:solidFill>
                <a:effectLst/>
                <a:latin typeface="Consolas" panose="020B0609020204030204" pitchFamily="49" charset="0"/>
              </a:rPr>
              <a:t>export</a:t>
            </a:r>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default</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Signup</a:t>
            </a:r>
            <a:endParaRPr lang="en-GB" b="0" dirty="0">
              <a:solidFill>
                <a:srgbClr val="D4D4D4"/>
              </a:solidFill>
              <a:effectLst/>
              <a:latin typeface="Consolas" panose="020B0609020204030204" pitchFamily="49" charset="0"/>
            </a:endParaRPr>
          </a:p>
          <a:p>
            <a:endParaRPr lang="en-GB" dirty="0"/>
          </a:p>
        </p:txBody>
      </p:sp>
    </p:spTree>
    <p:extLst>
      <p:ext uri="{BB962C8B-B14F-4D97-AF65-F5344CB8AC3E}">
        <p14:creationId xmlns:p14="http://schemas.microsoft.com/office/powerpoint/2010/main" val="2842527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8FA03-FEAF-4EDB-086D-FE897876167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DDD5DDC-90AD-43DC-D48D-318FC036D039}"/>
              </a:ext>
            </a:extLst>
          </p:cNvPr>
          <p:cNvSpPr>
            <a:spLocks noGrp="1"/>
          </p:cNvSpPr>
          <p:nvPr>
            <p:ph idx="1"/>
          </p:nvPr>
        </p:nvSpPr>
        <p:spPr/>
        <p:txBody>
          <a:bodyPr/>
          <a:lstStyle/>
          <a:p>
            <a:r>
              <a:rPr lang="en-GB" dirty="0">
                <a:hlinkClick r:id="rId2"/>
              </a:rPr>
              <a:t>https://www.lahoregraphix.com/react-navigation-6-x-with-expo-stack-navigation/</a:t>
            </a:r>
            <a:endParaRPr lang="en-GB" dirty="0"/>
          </a:p>
          <a:p>
            <a:r>
              <a:rPr lang="en-GB" dirty="0">
                <a:hlinkClick r:id="rId3"/>
              </a:rPr>
              <a:t>https://reactnavigation.org/docs/stack-navigator/</a:t>
            </a:r>
            <a:endParaRPr lang="en-GB" dirty="0"/>
          </a:p>
          <a:p>
            <a:endParaRPr lang="en-GB" dirty="0"/>
          </a:p>
        </p:txBody>
      </p:sp>
    </p:spTree>
    <p:extLst>
      <p:ext uri="{BB962C8B-B14F-4D97-AF65-F5344CB8AC3E}">
        <p14:creationId xmlns:p14="http://schemas.microsoft.com/office/powerpoint/2010/main" val="2371803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0536-FB96-CB25-B358-65675B70BD6D}"/>
              </a:ext>
            </a:extLst>
          </p:cNvPr>
          <p:cNvSpPr>
            <a:spLocks noGrp="1"/>
          </p:cNvSpPr>
          <p:nvPr>
            <p:ph type="title"/>
          </p:nvPr>
        </p:nvSpPr>
        <p:spPr>
          <a:xfrm>
            <a:off x="838200" y="365126"/>
            <a:ext cx="10515600" cy="1055712"/>
          </a:xfrm>
        </p:spPr>
        <p:txBody>
          <a:bodyPr/>
          <a:lstStyle/>
          <a:p>
            <a:r>
              <a:rPr lang="en-GB" b="1" i="0" dirty="0">
                <a:solidFill>
                  <a:srgbClr val="292929"/>
                </a:solidFill>
                <a:effectLst/>
                <a:latin typeface="sohne"/>
              </a:rPr>
              <a:t>Installation and Setup</a:t>
            </a:r>
            <a:endParaRPr lang="en-GB" dirty="0"/>
          </a:p>
        </p:txBody>
      </p:sp>
      <p:sp>
        <p:nvSpPr>
          <p:cNvPr id="3" name="Content Placeholder 2">
            <a:extLst>
              <a:ext uri="{FF2B5EF4-FFF2-40B4-BE49-F238E27FC236}">
                <a16:creationId xmlns:a16="http://schemas.microsoft.com/office/drawing/2014/main" id="{5628D27E-E703-61DF-BD80-FE1553FB86C2}"/>
              </a:ext>
            </a:extLst>
          </p:cNvPr>
          <p:cNvSpPr>
            <a:spLocks noGrp="1"/>
          </p:cNvSpPr>
          <p:nvPr>
            <p:ph idx="1"/>
          </p:nvPr>
        </p:nvSpPr>
        <p:spPr/>
        <p:txBody>
          <a:bodyPr/>
          <a:lstStyle/>
          <a:p>
            <a:pPr algn="l">
              <a:buFont typeface="Arial" panose="020B0604020202020204" pitchFamily="34" charset="0"/>
              <a:buChar char="•"/>
            </a:pPr>
            <a:r>
              <a:rPr lang="en-US" b="0" i="0" dirty="0">
                <a:solidFill>
                  <a:srgbClr val="292929"/>
                </a:solidFill>
                <a:effectLst/>
                <a:latin typeface="source-serif-pro"/>
              </a:rPr>
              <a:t>Open your terminal or command prompt window in your working directory and initialize an expo project using the command:</a:t>
            </a:r>
          </a:p>
          <a:p>
            <a:pPr marL="0" indent="0" algn="l">
              <a:buNone/>
            </a:pPr>
            <a:r>
              <a:rPr lang="en-US" b="0" i="0" dirty="0">
                <a:solidFill>
                  <a:srgbClr val="292929"/>
                </a:solidFill>
                <a:effectLst/>
                <a:latin typeface="source-serif-pro"/>
              </a:rPr>
              <a:t> </a:t>
            </a:r>
            <a:r>
              <a:rPr lang="en-US" b="1" i="0" dirty="0">
                <a:solidFill>
                  <a:srgbClr val="292929"/>
                </a:solidFill>
                <a:effectLst/>
                <a:latin typeface="source-serif-pro"/>
              </a:rPr>
              <a:t>expo </a:t>
            </a:r>
            <a:r>
              <a:rPr lang="en-US" b="1" i="0" dirty="0" err="1">
                <a:solidFill>
                  <a:srgbClr val="292929"/>
                </a:solidFill>
                <a:effectLst/>
                <a:latin typeface="source-serif-pro"/>
              </a:rPr>
              <a:t>init</a:t>
            </a:r>
            <a:r>
              <a:rPr lang="en-US" b="1" i="0" dirty="0">
                <a:solidFill>
                  <a:srgbClr val="292929"/>
                </a:solidFill>
                <a:effectLst/>
                <a:latin typeface="source-serif-pro"/>
              </a:rPr>
              <a:t> </a:t>
            </a:r>
            <a:r>
              <a:rPr lang="en-US" b="1" i="0" dirty="0" err="1">
                <a:solidFill>
                  <a:srgbClr val="292929"/>
                </a:solidFill>
                <a:effectLst/>
                <a:latin typeface="source-serif-pro"/>
              </a:rPr>
              <a:t>StackNav</a:t>
            </a:r>
            <a:endParaRPr lang="en-US" b="0" i="0" dirty="0">
              <a:solidFill>
                <a:srgbClr val="292929"/>
              </a:solidFill>
              <a:effectLst/>
              <a:latin typeface="source-serif-pro"/>
            </a:endParaRPr>
          </a:p>
          <a:p>
            <a:pPr algn="l">
              <a:buFont typeface="Arial" panose="020B0604020202020204" pitchFamily="34" charset="0"/>
              <a:buChar char="•"/>
            </a:pPr>
            <a:r>
              <a:rPr lang="en-US" b="0" i="0" dirty="0">
                <a:solidFill>
                  <a:srgbClr val="292929"/>
                </a:solidFill>
                <a:effectLst/>
                <a:latin typeface="source-serif-pro"/>
              </a:rPr>
              <a:t>Select the blank </a:t>
            </a:r>
            <a:r>
              <a:rPr lang="en-US" b="0" i="0" dirty="0" err="1">
                <a:solidFill>
                  <a:srgbClr val="292929"/>
                </a:solidFill>
                <a:effectLst/>
                <a:latin typeface="source-serif-pro"/>
              </a:rPr>
              <a:t>javascript</a:t>
            </a:r>
            <a:r>
              <a:rPr lang="en-US" b="0" i="0" dirty="0">
                <a:solidFill>
                  <a:srgbClr val="292929"/>
                </a:solidFill>
                <a:effectLst/>
                <a:latin typeface="source-serif-pro"/>
              </a:rPr>
              <a:t> template and install the dependencies.</a:t>
            </a:r>
          </a:p>
          <a:p>
            <a:pPr algn="l">
              <a:buFont typeface="Arial" panose="020B0604020202020204" pitchFamily="34" charset="0"/>
              <a:buChar char="•"/>
            </a:pPr>
            <a:r>
              <a:rPr lang="en-US" b="0" i="0" dirty="0">
                <a:solidFill>
                  <a:srgbClr val="292929"/>
                </a:solidFill>
                <a:effectLst/>
                <a:latin typeface="source-serif-pro"/>
              </a:rPr>
              <a:t>After the completion of downloads, navigate to the </a:t>
            </a:r>
            <a:r>
              <a:rPr lang="en-US" b="1" i="0" dirty="0" err="1">
                <a:solidFill>
                  <a:srgbClr val="292929"/>
                </a:solidFill>
                <a:effectLst/>
                <a:latin typeface="source-serif-pro"/>
              </a:rPr>
              <a:t>StackNav</a:t>
            </a:r>
            <a:r>
              <a:rPr lang="en-US" b="0" i="0" dirty="0">
                <a:solidFill>
                  <a:srgbClr val="292929"/>
                </a:solidFill>
                <a:effectLst/>
                <a:latin typeface="source-serif-pro"/>
              </a:rPr>
              <a:t> directory.</a:t>
            </a:r>
          </a:p>
          <a:p>
            <a:pPr algn="l">
              <a:buFont typeface="Arial" panose="020B0604020202020204" pitchFamily="34" charset="0"/>
              <a:buChar char="•"/>
            </a:pPr>
            <a:r>
              <a:rPr lang="en-US" b="0" i="0" dirty="0">
                <a:solidFill>
                  <a:srgbClr val="292929"/>
                </a:solidFill>
                <a:effectLst/>
                <a:latin typeface="source-serif-pro"/>
              </a:rPr>
              <a:t>Install the following dependencies package:</a:t>
            </a:r>
          </a:p>
          <a:p>
            <a:pPr marL="0" indent="0">
              <a:buNone/>
            </a:pPr>
            <a:endParaRPr lang="en-GB" dirty="0"/>
          </a:p>
        </p:txBody>
      </p:sp>
    </p:spTree>
    <p:extLst>
      <p:ext uri="{BB962C8B-B14F-4D97-AF65-F5344CB8AC3E}">
        <p14:creationId xmlns:p14="http://schemas.microsoft.com/office/powerpoint/2010/main" val="4218935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3BBC-EC2F-841D-3EB7-27751B92ADB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8EADB76-A745-4BDF-E9CA-787C7CCA5F3B}"/>
              </a:ext>
            </a:extLst>
          </p:cNvPr>
          <p:cNvSpPr>
            <a:spLocks noGrp="1"/>
          </p:cNvSpPr>
          <p:nvPr>
            <p:ph idx="1"/>
          </p:nvPr>
        </p:nvSpPr>
        <p:spPr/>
        <p:txBody>
          <a:bodyPr/>
          <a:lstStyle/>
          <a:p>
            <a:pPr marL="0" indent="0">
              <a:buNone/>
            </a:pPr>
            <a:r>
              <a:rPr lang="en-US" b="0" i="0" dirty="0" err="1">
                <a:solidFill>
                  <a:srgbClr val="292929"/>
                </a:solidFill>
                <a:effectLst/>
                <a:latin typeface="Menlo"/>
              </a:rPr>
              <a:t>npm</a:t>
            </a:r>
            <a:r>
              <a:rPr lang="en-US" b="0" i="0" dirty="0">
                <a:solidFill>
                  <a:srgbClr val="292929"/>
                </a:solidFill>
                <a:effectLst/>
                <a:latin typeface="Menlo"/>
              </a:rPr>
              <a:t> install </a:t>
            </a:r>
            <a:r>
              <a:rPr lang="en-US" b="0" i="0" u="sng" dirty="0">
                <a:effectLst/>
                <a:latin typeface="Menlo"/>
                <a:hlinkClick r:id="rId2"/>
              </a:rPr>
              <a:t>@react</a:t>
            </a:r>
            <a:r>
              <a:rPr lang="en-US" b="0" i="0" dirty="0">
                <a:solidFill>
                  <a:srgbClr val="292929"/>
                </a:solidFill>
                <a:effectLst/>
                <a:latin typeface="Menlo"/>
              </a:rPr>
              <a:t>-navigation/native</a:t>
            </a:r>
            <a:br>
              <a:rPr lang="en-US" dirty="0"/>
            </a:br>
            <a:r>
              <a:rPr lang="en-US" b="0" i="0" dirty="0">
                <a:solidFill>
                  <a:srgbClr val="292929"/>
                </a:solidFill>
                <a:effectLst/>
                <a:latin typeface="Menlo"/>
              </a:rPr>
              <a:t>expo install react-native-screens react-native-safe-area-context</a:t>
            </a:r>
            <a:br>
              <a:rPr lang="en-US" dirty="0"/>
            </a:br>
            <a:r>
              <a:rPr lang="en-US" b="0" i="0" dirty="0" err="1">
                <a:solidFill>
                  <a:srgbClr val="292929"/>
                </a:solidFill>
                <a:effectLst/>
                <a:latin typeface="Menlo"/>
              </a:rPr>
              <a:t>npm</a:t>
            </a:r>
            <a:r>
              <a:rPr lang="en-US" b="0" i="0" dirty="0">
                <a:solidFill>
                  <a:srgbClr val="292929"/>
                </a:solidFill>
                <a:effectLst/>
                <a:latin typeface="Menlo"/>
              </a:rPr>
              <a:t> install </a:t>
            </a:r>
            <a:r>
              <a:rPr lang="en-US" b="0" i="0" u="sng" dirty="0">
                <a:effectLst/>
                <a:latin typeface="Menlo"/>
                <a:hlinkClick r:id="rId2"/>
              </a:rPr>
              <a:t>@react</a:t>
            </a:r>
            <a:r>
              <a:rPr lang="en-US" b="0" i="0" dirty="0">
                <a:solidFill>
                  <a:srgbClr val="292929"/>
                </a:solidFill>
                <a:effectLst/>
                <a:latin typeface="Menlo"/>
              </a:rPr>
              <a:t>-navigation/stack</a:t>
            </a:r>
            <a:br>
              <a:rPr lang="en-US" dirty="0"/>
            </a:br>
            <a:r>
              <a:rPr lang="en-US" b="0" i="0" dirty="0">
                <a:solidFill>
                  <a:srgbClr val="292929"/>
                </a:solidFill>
                <a:effectLst/>
                <a:latin typeface="Menlo"/>
              </a:rPr>
              <a:t>expo install react-native-gesture-handler</a:t>
            </a:r>
          </a:p>
          <a:p>
            <a:pPr marL="0" indent="0">
              <a:buNone/>
            </a:pPr>
            <a:endParaRPr lang="en-US" dirty="0">
              <a:solidFill>
                <a:srgbClr val="292929"/>
              </a:solidFill>
              <a:latin typeface="Menlo"/>
            </a:endParaRPr>
          </a:p>
          <a:p>
            <a:pPr marL="0" indent="0">
              <a:buNone/>
            </a:pPr>
            <a:r>
              <a:rPr lang="en-US" b="0" i="0" dirty="0">
                <a:solidFill>
                  <a:srgbClr val="292929"/>
                </a:solidFill>
                <a:effectLst/>
                <a:latin typeface="source-serif-pro"/>
              </a:rPr>
              <a:t>Inside the parent project directory, add two </a:t>
            </a:r>
            <a:r>
              <a:rPr lang="en-US" b="0" i="0" dirty="0" err="1">
                <a:solidFill>
                  <a:srgbClr val="292929"/>
                </a:solidFill>
                <a:effectLst/>
                <a:latin typeface="source-serif-pro"/>
              </a:rPr>
              <a:t>javascript</a:t>
            </a:r>
            <a:r>
              <a:rPr lang="en-US" b="0" i="0" dirty="0">
                <a:solidFill>
                  <a:srgbClr val="292929"/>
                </a:solidFill>
                <a:effectLst/>
                <a:latin typeface="source-serif-pro"/>
              </a:rPr>
              <a:t> files inside a folder.</a:t>
            </a:r>
            <a:endParaRPr lang="en-GB" dirty="0"/>
          </a:p>
        </p:txBody>
      </p:sp>
    </p:spTree>
    <p:extLst>
      <p:ext uri="{BB962C8B-B14F-4D97-AF65-F5344CB8AC3E}">
        <p14:creationId xmlns:p14="http://schemas.microsoft.com/office/powerpoint/2010/main" val="1969498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BFCC2-56B8-23E2-2DF6-8F5072F6A5B2}"/>
              </a:ext>
            </a:extLst>
          </p:cNvPr>
          <p:cNvSpPr>
            <a:spLocks noGrp="1"/>
          </p:cNvSpPr>
          <p:nvPr>
            <p:ph type="title"/>
          </p:nvPr>
        </p:nvSpPr>
        <p:spPr>
          <a:xfrm>
            <a:off x="838199" y="365125"/>
            <a:ext cx="10823917" cy="746223"/>
          </a:xfrm>
        </p:spPr>
        <p:txBody>
          <a:bodyPr/>
          <a:lstStyle/>
          <a:p>
            <a:r>
              <a:rPr lang="en-US" b="1" dirty="0" err="1"/>
              <a:t>NavigationContainer</a:t>
            </a:r>
            <a:endParaRPr lang="en-GB" b="1" dirty="0"/>
          </a:p>
        </p:txBody>
      </p:sp>
      <p:sp>
        <p:nvSpPr>
          <p:cNvPr id="3" name="Content Placeholder 2">
            <a:extLst>
              <a:ext uri="{FF2B5EF4-FFF2-40B4-BE49-F238E27FC236}">
                <a16:creationId xmlns:a16="http://schemas.microsoft.com/office/drawing/2014/main" id="{B1DDC792-6047-EFE6-24AC-E59CA3341012}"/>
              </a:ext>
            </a:extLst>
          </p:cNvPr>
          <p:cNvSpPr>
            <a:spLocks noGrp="1"/>
          </p:cNvSpPr>
          <p:nvPr>
            <p:ph idx="1"/>
          </p:nvPr>
        </p:nvSpPr>
        <p:spPr>
          <a:xfrm>
            <a:off x="838200" y="1111348"/>
            <a:ext cx="10515600" cy="5065615"/>
          </a:xfrm>
        </p:spPr>
        <p:txBody>
          <a:bodyPr>
            <a:normAutofit/>
          </a:bodyPr>
          <a:lstStyle/>
          <a:p>
            <a:pPr marL="0" indent="0">
              <a:buNone/>
            </a:pPr>
            <a:r>
              <a:rPr lang="en-US" dirty="0"/>
              <a:t>The </a:t>
            </a:r>
            <a:r>
              <a:rPr lang="en-US" dirty="0" err="1"/>
              <a:t>NavigationContainer</a:t>
            </a:r>
            <a:r>
              <a:rPr lang="en-US" dirty="0"/>
              <a:t> is responsible for managing your app state and linking your top-level navigator to the app environment.</a:t>
            </a:r>
          </a:p>
          <a:p>
            <a:endParaRPr lang="en-US" dirty="0"/>
          </a:p>
          <a:p>
            <a:pPr marL="0" indent="0">
              <a:buNone/>
            </a:pPr>
            <a:r>
              <a:rPr lang="en-US" dirty="0"/>
              <a:t>The container takes care of platform specific integration and provides various useful functionality:</a:t>
            </a:r>
          </a:p>
          <a:p>
            <a:endParaRPr lang="en-US" dirty="0"/>
          </a:p>
          <a:p>
            <a:r>
              <a:rPr lang="en-US" dirty="0"/>
              <a:t>Deep link integration with the linking prop.</a:t>
            </a:r>
          </a:p>
          <a:p>
            <a:r>
              <a:rPr lang="en-US" dirty="0"/>
              <a:t>Notify state changes for screen tracking, state persistence etc.</a:t>
            </a:r>
          </a:p>
          <a:p>
            <a:r>
              <a:rPr lang="en-US" dirty="0"/>
              <a:t>Handle system back button on Android by using the </a:t>
            </a:r>
            <a:r>
              <a:rPr lang="en-US" dirty="0" err="1"/>
              <a:t>BackHandler</a:t>
            </a:r>
            <a:r>
              <a:rPr lang="en-US" dirty="0"/>
              <a:t> API from React Native.</a:t>
            </a:r>
            <a:endParaRPr lang="en-GB" dirty="0"/>
          </a:p>
        </p:txBody>
      </p:sp>
    </p:spTree>
    <p:extLst>
      <p:ext uri="{BB962C8B-B14F-4D97-AF65-F5344CB8AC3E}">
        <p14:creationId xmlns:p14="http://schemas.microsoft.com/office/powerpoint/2010/main" val="1744523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7B409-AE13-E4C7-39DA-C0B1721D94B1}"/>
              </a:ext>
            </a:extLst>
          </p:cNvPr>
          <p:cNvSpPr>
            <a:spLocks noGrp="1"/>
          </p:cNvSpPr>
          <p:nvPr>
            <p:ph type="title"/>
          </p:nvPr>
        </p:nvSpPr>
        <p:spPr>
          <a:xfrm>
            <a:off x="239151" y="365126"/>
            <a:ext cx="11114649" cy="704020"/>
          </a:xfrm>
        </p:spPr>
        <p:txBody>
          <a:bodyPr/>
          <a:lstStyle/>
          <a:p>
            <a:r>
              <a:rPr lang="en-US" b="1" dirty="0"/>
              <a:t>Usage</a:t>
            </a:r>
            <a:endParaRPr lang="en-GB" b="1" dirty="0"/>
          </a:p>
        </p:txBody>
      </p:sp>
      <p:sp>
        <p:nvSpPr>
          <p:cNvPr id="3" name="Content Placeholder 2">
            <a:extLst>
              <a:ext uri="{FF2B5EF4-FFF2-40B4-BE49-F238E27FC236}">
                <a16:creationId xmlns:a16="http://schemas.microsoft.com/office/drawing/2014/main" id="{0020ADDE-B417-244C-6212-0EAB61982279}"/>
              </a:ext>
            </a:extLst>
          </p:cNvPr>
          <p:cNvSpPr>
            <a:spLocks noGrp="1"/>
          </p:cNvSpPr>
          <p:nvPr>
            <p:ph idx="1"/>
          </p:nvPr>
        </p:nvSpPr>
        <p:spPr>
          <a:xfrm>
            <a:off x="379827" y="1069146"/>
            <a:ext cx="11268221" cy="5556737"/>
          </a:xfrm>
        </p:spPr>
        <p:txBody>
          <a:bodyPr>
            <a:normAutofit fontScale="92500" lnSpcReduction="10000"/>
          </a:bodyPr>
          <a:lstStyle/>
          <a:p>
            <a:pPr marL="0" indent="0">
              <a:buNone/>
            </a:pPr>
            <a:r>
              <a:rPr lang="en-GB" dirty="0"/>
              <a:t>import { </a:t>
            </a:r>
            <a:r>
              <a:rPr lang="en-GB" dirty="0" err="1"/>
              <a:t>NavigationContainer</a:t>
            </a:r>
            <a:r>
              <a:rPr lang="en-GB" dirty="0"/>
              <a:t> } from '@react-navigation/native';</a:t>
            </a:r>
          </a:p>
          <a:p>
            <a:pPr marL="0" indent="0">
              <a:buNone/>
            </a:pPr>
            <a:r>
              <a:rPr lang="en-GB" dirty="0"/>
              <a:t>import { </a:t>
            </a:r>
            <a:r>
              <a:rPr lang="en-GB" dirty="0" err="1"/>
              <a:t>createNativeStackNavigator</a:t>
            </a:r>
            <a:r>
              <a:rPr lang="en-GB" dirty="0"/>
              <a:t> } from '@react-navigation/native-stack';</a:t>
            </a:r>
          </a:p>
          <a:p>
            <a:pPr marL="0" indent="0">
              <a:buNone/>
            </a:pPr>
            <a:endParaRPr lang="en-GB" dirty="0"/>
          </a:p>
          <a:p>
            <a:pPr marL="0" indent="0">
              <a:buNone/>
            </a:pPr>
            <a:r>
              <a:rPr lang="en-GB" dirty="0" err="1"/>
              <a:t>const</a:t>
            </a:r>
            <a:r>
              <a:rPr lang="en-GB" dirty="0"/>
              <a:t> Stack = </a:t>
            </a:r>
            <a:r>
              <a:rPr lang="en-GB" dirty="0" err="1"/>
              <a:t>createNativeStackNavigator</a:t>
            </a:r>
            <a:r>
              <a:rPr lang="en-GB" dirty="0"/>
              <a:t>();</a:t>
            </a:r>
          </a:p>
          <a:p>
            <a:pPr marL="0" indent="0">
              <a:buNone/>
            </a:pPr>
            <a:endParaRPr lang="en-GB" dirty="0"/>
          </a:p>
          <a:p>
            <a:pPr marL="0" indent="0">
              <a:buNone/>
            </a:pPr>
            <a:r>
              <a:rPr lang="en-GB" dirty="0"/>
              <a:t>export default function App() {</a:t>
            </a:r>
          </a:p>
          <a:p>
            <a:pPr marL="0" indent="0">
              <a:buNone/>
            </a:pPr>
            <a:r>
              <a:rPr lang="en-GB" dirty="0"/>
              <a:t>  return (</a:t>
            </a:r>
          </a:p>
          <a:p>
            <a:pPr marL="0" indent="0">
              <a:buNone/>
            </a:pPr>
            <a:r>
              <a:rPr lang="en-GB" dirty="0"/>
              <a:t>    &lt;</a:t>
            </a:r>
            <a:r>
              <a:rPr lang="en-GB" dirty="0" err="1"/>
              <a:t>NavigationContainer</a:t>
            </a:r>
            <a:r>
              <a:rPr lang="en-GB" dirty="0"/>
              <a:t>&gt;</a:t>
            </a:r>
          </a:p>
          <a:p>
            <a:pPr marL="0" indent="0">
              <a:buNone/>
            </a:pPr>
            <a:r>
              <a:rPr lang="en-GB" dirty="0"/>
              <a:t>      &lt;</a:t>
            </a:r>
            <a:r>
              <a:rPr lang="en-GB" dirty="0" err="1"/>
              <a:t>Stack.Navigator</a:t>
            </a:r>
            <a:r>
              <a:rPr lang="en-GB" dirty="0"/>
              <a:t>&gt;{/* ... */}&lt;/</a:t>
            </a:r>
            <a:r>
              <a:rPr lang="en-GB" dirty="0" err="1"/>
              <a:t>Stack.Navigator</a:t>
            </a:r>
            <a:r>
              <a:rPr lang="en-GB" dirty="0"/>
              <a:t>&gt;</a:t>
            </a:r>
          </a:p>
          <a:p>
            <a:pPr marL="0" indent="0">
              <a:buNone/>
            </a:pPr>
            <a:r>
              <a:rPr lang="en-GB" dirty="0"/>
              <a:t>    &lt;/</a:t>
            </a:r>
            <a:r>
              <a:rPr lang="en-GB" dirty="0" err="1"/>
              <a:t>NavigationContainer</a:t>
            </a:r>
            <a:r>
              <a:rPr lang="en-GB" dirty="0"/>
              <a:t>&gt;</a:t>
            </a:r>
          </a:p>
          <a:p>
            <a:pPr marL="0" indent="0">
              <a:buNone/>
            </a:pPr>
            <a:r>
              <a:rPr lang="en-GB" dirty="0"/>
              <a:t>  );</a:t>
            </a:r>
          </a:p>
          <a:p>
            <a:pPr marL="0" indent="0">
              <a:buNone/>
            </a:pPr>
            <a:r>
              <a:rPr lang="en-GB" dirty="0"/>
              <a:t>}</a:t>
            </a:r>
          </a:p>
        </p:txBody>
      </p:sp>
    </p:spTree>
    <p:extLst>
      <p:ext uri="{BB962C8B-B14F-4D97-AF65-F5344CB8AC3E}">
        <p14:creationId xmlns:p14="http://schemas.microsoft.com/office/powerpoint/2010/main" val="3728198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EF71C-B202-CCDC-9C40-7DFBE8DEC4FF}"/>
              </a:ext>
            </a:extLst>
          </p:cNvPr>
          <p:cNvSpPr>
            <a:spLocks noGrp="1"/>
          </p:cNvSpPr>
          <p:nvPr>
            <p:ph type="title"/>
          </p:nvPr>
        </p:nvSpPr>
        <p:spPr>
          <a:xfrm>
            <a:off x="838200" y="365125"/>
            <a:ext cx="10515600" cy="619613"/>
          </a:xfrm>
        </p:spPr>
        <p:txBody>
          <a:bodyPr>
            <a:normAutofit fontScale="90000"/>
          </a:bodyPr>
          <a:lstStyle/>
          <a:p>
            <a:r>
              <a:rPr lang="en-US" b="1" dirty="0"/>
              <a:t>Props</a:t>
            </a:r>
            <a:endParaRPr lang="en-GB" b="1" dirty="0"/>
          </a:p>
        </p:txBody>
      </p:sp>
      <p:sp>
        <p:nvSpPr>
          <p:cNvPr id="3" name="Content Placeholder 2">
            <a:extLst>
              <a:ext uri="{FF2B5EF4-FFF2-40B4-BE49-F238E27FC236}">
                <a16:creationId xmlns:a16="http://schemas.microsoft.com/office/drawing/2014/main" id="{EE18648D-03FB-F50E-D658-9632532D8B1B}"/>
              </a:ext>
            </a:extLst>
          </p:cNvPr>
          <p:cNvSpPr>
            <a:spLocks noGrp="1"/>
          </p:cNvSpPr>
          <p:nvPr>
            <p:ph idx="1"/>
          </p:nvPr>
        </p:nvSpPr>
        <p:spPr>
          <a:xfrm>
            <a:off x="838200" y="1209822"/>
            <a:ext cx="10515600" cy="4967141"/>
          </a:xfrm>
        </p:spPr>
        <p:txBody>
          <a:bodyPr/>
          <a:lstStyle/>
          <a:p>
            <a:r>
              <a:rPr lang="en-US" dirty="0" err="1"/>
              <a:t>InitialState</a:t>
            </a:r>
            <a:r>
              <a:rPr lang="en-US" dirty="0"/>
              <a:t>:</a:t>
            </a:r>
          </a:p>
          <a:p>
            <a:pPr marL="0" indent="0">
              <a:buNone/>
            </a:pPr>
            <a:r>
              <a:rPr lang="en-US" b="0" i="0" dirty="0">
                <a:solidFill>
                  <a:srgbClr val="1C1E21"/>
                </a:solidFill>
                <a:effectLst/>
                <a:latin typeface="system-ui"/>
              </a:rPr>
              <a:t>Prop that accepts initial state for the navigator. This can be useful for cases such as deep linking, state persistence etc.</a:t>
            </a:r>
          </a:p>
          <a:p>
            <a:pPr marL="0" indent="0">
              <a:buNone/>
            </a:pPr>
            <a:endParaRPr lang="en-US" dirty="0">
              <a:solidFill>
                <a:srgbClr val="1C1E21"/>
              </a:solidFill>
              <a:latin typeface="system-ui"/>
            </a:endParaRPr>
          </a:p>
          <a:p>
            <a:pPr marL="0" indent="0">
              <a:buNone/>
            </a:pPr>
            <a:r>
              <a:rPr lang="en-GB" b="0" i="0" dirty="0">
                <a:solidFill>
                  <a:srgbClr val="393A34"/>
                </a:solidFill>
                <a:effectLst/>
                <a:latin typeface="SFMono-Regular"/>
              </a:rPr>
              <a:t>&lt;</a:t>
            </a:r>
            <a:r>
              <a:rPr lang="en-GB" b="0" i="0" dirty="0" err="1">
                <a:solidFill>
                  <a:srgbClr val="393A34"/>
                </a:solidFill>
                <a:effectLst/>
                <a:latin typeface="SFMono-Regular"/>
              </a:rPr>
              <a:t>NavigationContainer</a:t>
            </a:r>
            <a:br>
              <a:rPr lang="en-GB" b="0" i="0" dirty="0">
                <a:solidFill>
                  <a:srgbClr val="393A34"/>
                </a:solidFill>
                <a:effectLst/>
                <a:latin typeface="SFMono-Regular"/>
              </a:rPr>
            </a:br>
            <a:r>
              <a:rPr lang="en-GB" b="0" i="0" dirty="0">
                <a:solidFill>
                  <a:srgbClr val="393A34"/>
                </a:solidFill>
                <a:effectLst/>
                <a:latin typeface="SFMono-Regular"/>
              </a:rPr>
              <a:t>  </a:t>
            </a:r>
            <a:r>
              <a:rPr lang="en-GB" b="0" i="0" dirty="0" err="1">
                <a:solidFill>
                  <a:srgbClr val="393A34"/>
                </a:solidFill>
                <a:effectLst/>
                <a:latin typeface="SFMono-Regular"/>
              </a:rPr>
              <a:t>onStateChange</a:t>
            </a:r>
            <a:r>
              <a:rPr lang="en-GB" b="0" i="0" dirty="0">
                <a:solidFill>
                  <a:srgbClr val="393A34"/>
                </a:solidFill>
                <a:effectLst/>
                <a:latin typeface="SFMono-Regular"/>
              </a:rPr>
              <a:t>={(state) =&gt; console.</a:t>
            </a:r>
            <a:r>
              <a:rPr lang="en-GB" b="0" i="0" dirty="0">
                <a:solidFill>
                  <a:srgbClr val="D73A49"/>
                </a:solidFill>
                <a:effectLst/>
                <a:latin typeface="SFMono-Regular"/>
              </a:rPr>
              <a:t>log</a:t>
            </a:r>
            <a:r>
              <a:rPr lang="en-GB" b="0" i="0" dirty="0">
                <a:solidFill>
                  <a:srgbClr val="393A34"/>
                </a:solidFill>
                <a:effectLst/>
                <a:latin typeface="SFMono-Regular"/>
              </a:rPr>
              <a:t>(</a:t>
            </a:r>
            <a:r>
              <a:rPr lang="en-GB" b="0" i="0" dirty="0">
                <a:solidFill>
                  <a:srgbClr val="E3116C"/>
                </a:solidFill>
                <a:effectLst/>
                <a:latin typeface="SFMono-Regular"/>
              </a:rPr>
              <a:t>'New state is'</a:t>
            </a:r>
            <a:r>
              <a:rPr lang="en-GB" b="0" i="0" dirty="0">
                <a:solidFill>
                  <a:srgbClr val="393A34"/>
                </a:solidFill>
                <a:effectLst/>
                <a:latin typeface="SFMono-Regular"/>
              </a:rPr>
              <a:t>, state)}</a:t>
            </a:r>
            <a:br>
              <a:rPr lang="en-GB" b="0" i="0" dirty="0">
                <a:solidFill>
                  <a:srgbClr val="393A34"/>
                </a:solidFill>
                <a:effectLst/>
                <a:latin typeface="SFMono-Regular"/>
              </a:rPr>
            </a:br>
            <a:r>
              <a:rPr lang="en-GB" b="0" i="0" dirty="0">
                <a:solidFill>
                  <a:srgbClr val="393A34"/>
                </a:solidFill>
                <a:effectLst/>
                <a:latin typeface="SFMono-Regular"/>
              </a:rPr>
              <a:t>  </a:t>
            </a:r>
            <a:r>
              <a:rPr lang="en-GB" b="0" i="0" dirty="0" err="1">
                <a:solidFill>
                  <a:srgbClr val="393A34"/>
                </a:solidFill>
                <a:effectLst/>
                <a:latin typeface="SFMono-Regular"/>
              </a:rPr>
              <a:t>initialState</a:t>
            </a:r>
            <a:r>
              <a:rPr lang="en-GB" b="0" i="0" dirty="0">
                <a:solidFill>
                  <a:srgbClr val="393A34"/>
                </a:solidFill>
                <a:effectLst/>
                <a:latin typeface="SFMono-Regular"/>
              </a:rPr>
              <a:t>={</a:t>
            </a:r>
            <a:r>
              <a:rPr lang="en-GB" b="0" i="0" dirty="0" err="1">
                <a:solidFill>
                  <a:srgbClr val="393A34"/>
                </a:solidFill>
                <a:effectLst/>
                <a:latin typeface="SFMono-Regular"/>
              </a:rPr>
              <a:t>initialState</a:t>
            </a:r>
            <a:r>
              <a:rPr lang="en-GB" b="0" i="0" dirty="0">
                <a:solidFill>
                  <a:srgbClr val="393A34"/>
                </a:solidFill>
                <a:effectLst/>
                <a:latin typeface="SFMono-Regular"/>
              </a:rPr>
              <a:t>}</a:t>
            </a:r>
            <a:br>
              <a:rPr lang="en-GB" b="0" i="0" dirty="0">
                <a:solidFill>
                  <a:srgbClr val="393A34"/>
                </a:solidFill>
                <a:effectLst/>
                <a:latin typeface="SFMono-Regular"/>
              </a:rPr>
            </a:br>
            <a:r>
              <a:rPr lang="en-GB" b="0" i="0" dirty="0">
                <a:solidFill>
                  <a:srgbClr val="393A34"/>
                </a:solidFill>
                <a:effectLst/>
                <a:latin typeface="SFMono-Regular"/>
              </a:rPr>
              <a:t>&gt;</a:t>
            </a:r>
            <a:br>
              <a:rPr lang="en-GB" b="0" i="0" dirty="0">
                <a:solidFill>
                  <a:srgbClr val="393A34"/>
                </a:solidFill>
                <a:effectLst/>
                <a:latin typeface="SFMono-Regular"/>
              </a:rPr>
            </a:br>
            <a:r>
              <a:rPr lang="en-GB" b="0" i="0" dirty="0">
                <a:solidFill>
                  <a:srgbClr val="393A34"/>
                </a:solidFill>
                <a:effectLst/>
                <a:latin typeface="SFMono-Regular"/>
              </a:rPr>
              <a:t>{</a:t>
            </a:r>
            <a:r>
              <a:rPr lang="en-GB" b="0" i="1" dirty="0">
                <a:solidFill>
                  <a:srgbClr val="999988"/>
                </a:solidFill>
                <a:effectLst/>
                <a:latin typeface="SFMono-Regular"/>
              </a:rPr>
              <a:t>/* ... */</a:t>
            </a:r>
            <a:r>
              <a:rPr lang="en-GB" b="0" i="0" dirty="0">
                <a:solidFill>
                  <a:srgbClr val="393A34"/>
                </a:solidFill>
                <a:effectLst/>
                <a:latin typeface="SFMono-Regular"/>
              </a:rPr>
              <a:t>}</a:t>
            </a:r>
            <a:br>
              <a:rPr lang="en-GB" b="0" i="0" dirty="0">
                <a:solidFill>
                  <a:srgbClr val="393A34"/>
                </a:solidFill>
                <a:effectLst/>
                <a:latin typeface="SFMono-Regular"/>
              </a:rPr>
            </a:br>
            <a:r>
              <a:rPr lang="en-GB" b="0" i="0" dirty="0">
                <a:solidFill>
                  <a:srgbClr val="393A34"/>
                </a:solidFill>
                <a:effectLst/>
                <a:latin typeface="SFMono-Regular"/>
              </a:rPr>
              <a:t>&lt;/</a:t>
            </a:r>
            <a:r>
              <a:rPr lang="en-GB" b="0" i="0" dirty="0" err="1">
                <a:solidFill>
                  <a:srgbClr val="393A34"/>
                </a:solidFill>
                <a:effectLst/>
                <a:latin typeface="SFMono-Regular"/>
              </a:rPr>
              <a:t>NavigationContainer</a:t>
            </a:r>
            <a:r>
              <a:rPr lang="en-GB" b="0" i="0" dirty="0">
                <a:solidFill>
                  <a:srgbClr val="393A34"/>
                </a:solidFill>
                <a:effectLst/>
                <a:latin typeface="SFMono-Regular"/>
              </a:rPr>
              <a:t>&gt;</a:t>
            </a:r>
            <a:endParaRPr lang="en-GB" dirty="0"/>
          </a:p>
        </p:txBody>
      </p:sp>
    </p:spTree>
    <p:extLst>
      <p:ext uri="{BB962C8B-B14F-4D97-AF65-F5344CB8AC3E}">
        <p14:creationId xmlns:p14="http://schemas.microsoft.com/office/powerpoint/2010/main" val="11505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23A0B-9857-37E9-98FA-08783090F3E0}"/>
              </a:ext>
            </a:extLst>
          </p:cNvPr>
          <p:cNvSpPr>
            <a:spLocks noGrp="1"/>
          </p:cNvSpPr>
          <p:nvPr>
            <p:ph type="title"/>
          </p:nvPr>
        </p:nvSpPr>
        <p:spPr>
          <a:xfrm>
            <a:off x="838200" y="365125"/>
            <a:ext cx="10515600" cy="816561"/>
          </a:xfrm>
        </p:spPr>
        <p:txBody>
          <a:bodyPr/>
          <a:lstStyle/>
          <a:p>
            <a:r>
              <a:rPr lang="en-GB" b="1" dirty="0" err="1"/>
              <a:t>onStateChange</a:t>
            </a:r>
            <a:endParaRPr lang="en-GB" b="1" dirty="0"/>
          </a:p>
        </p:txBody>
      </p:sp>
      <p:sp>
        <p:nvSpPr>
          <p:cNvPr id="3" name="Content Placeholder 2">
            <a:extLst>
              <a:ext uri="{FF2B5EF4-FFF2-40B4-BE49-F238E27FC236}">
                <a16:creationId xmlns:a16="http://schemas.microsoft.com/office/drawing/2014/main" id="{DCC01EA9-F17F-3647-6140-256F58BAF4C9}"/>
              </a:ext>
            </a:extLst>
          </p:cNvPr>
          <p:cNvSpPr>
            <a:spLocks noGrp="1"/>
          </p:cNvSpPr>
          <p:nvPr>
            <p:ph idx="1"/>
          </p:nvPr>
        </p:nvSpPr>
        <p:spPr/>
        <p:txBody>
          <a:bodyPr/>
          <a:lstStyle/>
          <a:p>
            <a:r>
              <a:rPr lang="en-US" dirty="0"/>
              <a:t>Function that gets called every time navigation state changes. It receives the new navigation state as the argument.</a:t>
            </a:r>
          </a:p>
          <a:p>
            <a:endParaRPr lang="en-US" dirty="0"/>
          </a:p>
          <a:p>
            <a:r>
              <a:rPr lang="en-US" dirty="0"/>
              <a:t>You can use it to track the focused screen, persist the navigation state etc.</a:t>
            </a:r>
            <a:endParaRPr lang="en-GB" dirty="0"/>
          </a:p>
        </p:txBody>
      </p:sp>
    </p:spTree>
    <p:extLst>
      <p:ext uri="{BB962C8B-B14F-4D97-AF65-F5344CB8AC3E}">
        <p14:creationId xmlns:p14="http://schemas.microsoft.com/office/powerpoint/2010/main" val="2923267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77E3-DDCD-D3B0-9E33-CAC548D81B3E}"/>
              </a:ext>
            </a:extLst>
          </p:cNvPr>
          <p:cNvSpPr>
            <a:spLocks noGrp="1"/>
          </p:cNvSpPr>
          <p:nvPr>
            <p:ph type="title"/>
          </p:nvPr>
        </p:nvSpPr>
        <p:spPr>
          <a:xfrm>
            <a:off x="838200" y="365126"/>
            <a:ext cx="10515600" cy="675884"/>
          </a:xfrm>
        </p:spPr>
        <p:txBody>
          <a:bodyPr>
            <a:normAutofit fontScale="90000"/>
          </a:bodyPr>
          <a:lstStyle/>
          <a:p>
            <a:r>
              <a:rPr lang="en-US" b="1" dirty="0" err="1"/>
              <a:t>onReady</a:t>
            </a:r>
            <a:endParaRPr lang="en-GB" b="1" dirty="0"/>
          </a:p>
        </p:txBody>
      </p:sp>
      <p:sp>
        <p:nvSpPr>
          <p:cNvPr id="3" name="Content Placeholder 2">
            <a:extLst>
              <a:ext uri="{FF2B5EF4-FFF2-40B4-BE49-F238E27FC236}">
                <a16:creationId xmlns:a16="http://schemas.microsoft.com/office/drawing/2014/main" id="{1AAF8CAE-5E98-3029-EEBF-D4ADC5C46BF1}"/>
              </a:ext>
            </a:extLst>
          </p:cNvPr>
          <p:cNvSpPr>
            <a:spLocks noGrp="1"/>
          </p:cNvSpPr>
          <p:nvPr>
            <p:ph idx="1"/>
          </p:nvPr>
        </p:nvSpPr>
        <p:spPr>
          <a:xfrm>
            <a:off x="838200" y="1491175"/>
            <a:ext cx="10515600" cy="4685788"/>
          </a:xfrm>
        </p:spPr>
        <p:txBody>
          <a:bodyPr/>
          <a:lstStyle/>
          <a:p>
            <a:pPr marL="0" indent="0">
              <a:buNone/>
            </a:pPr>
            <a:r>
              <a:rPr lang="en-US" dirty="0"/>
              <a:t>Function which is called after the navigation container and all its children finish mounting for the first time. You can use it for:</a:t>
            </a:r>
          </a:p>
          <a:p>
            <a:endParaRPr lang="en-US" dirty="0"/>
          </a:p>
          <a:p>
            <a:r>
              <a:rPr lang="en-US" dirty="0"/>
              <a:t>Making sure that the ref is usable. See docs regarding initialization of the ref for more details.</a:t>
            </a:r>
          </a:p>
          <a:p>
            <a:r>
              <a:rPr lang="en-US" dirty="0"/>
              <a:t>Hiding your native splash screen</a:t>
            </a:r>
            <a:endParaRPr lang="en-GB" dirty="0"/>
          </a:p>
        </p:txBody>
      </p:sp>
    </p:spTree>
    <p:extLst>
      <p:ext uri="{BB962C8B-B14F-4D97-AF65-F5344CB8AC3E}">
        <p14:creationId xmlns:p14="http://schemas.microsoft.com/office/powerpoint/2010/main" val="3715789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1025</TotalTime>
  <Words>1717</Words>
  <Application>Microsoft Office PowerPoint</Application>
  <PresentationFormat>Widescreen</PresentationFormat>
  <Paragraphs>193</Paragraphs>
  <Slides>29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Arial</vt:lpstr>
      <vt:lpstr>Calibri</vt:lpstr>
      <vt:lpstr>Calibri Light</vt:lpstr>
      <vt:lpstr>Consolas</vt:lpstr>
      <vt:lpstr>Inter-Regular</vt:lpstr>
      <vt:lpstr>Inter-SemiBold</vt:lpstr>
      <vt:lpstr>Menlo</vt:lpstr>
      <vt:lpstr>Monaco</vt:lpstr>
      <vt:lpstr>Rubik</vt:lpstr>
      <vt:lpstr>SFMono-Regular</vt:lpstr>
      <vt:lpstr>sohne</vt:lpstr>
      <vt:lpstr>source-serif-pro</vt:lpstr>
      <vt:lpstr>system-ui</vt:lpstr>
      <vt:lpstr>Office Theme</vt:lpstr>
      <vt:lpstr>REACT  ROUTING &amp; NAVIGATION</vt:lpstr>
      <vt:lpstr>Routing &amp; Navigation</vt:lpstr>
      <vt:lpstr>Installation and Setup</vt:lpstr>
      <vt:lpstr>PowerPoint Presentation</vt:lpstr>
      <vt:lpstr>NavigationContainer</vt:lpstr>
      <vt:lpstr>Usage</vt:lpstr>
      <vt:lpstr>Props</vt:lpstr>
      <vt:lpstr>onStateChange</vt:lpstr>
      <vt:lpstr>onReady</vt:lpstr>
      <vt:lpstr>onUnhandledAction</vt:lpstr>
      <vt:lpstr>Linking</vt:lpstr>
      <vt:lpstr>Stack.Navigator</vt:lpstr>
      <vt:lpstr>PowerPoint Presentation</vt:lpstr>
      <vt:lpstr>Installation</vt:lpstr>
      <vt:lpstr>PowerPoint Presentation</vt:lpstr>
      <vt:lpstr>Props</vt:lpstr>
      <vt:lpstr>PowerPoint Presentation</vt:lpstr>
      <vt:lpstr>PowerPoint Presentation</vt:lpstr>
      <vt:lpstr>Adding Options on Screen</vt:lpstr>
      <vt:lpstr>Example</vt:lpstr>
      <vt:lpstr>Login.js</vt:lpstr>
      <vt:lpstr>Signup.js</vt:lpstr>
      <vt:lpstr>Signup.js</vt:lpstr>
      <vt:lpstr>App.js</vt:lpstr>
      <vt:lpstr>PowerPoint Presentation</vt:lpstr>
      <vt:lpstr>Passing values between different screens</vt:lpstr>
      <vt:lpstr>Passing data on from Login Screen</vt:lpstr>
      <vt:lpstr>Accessing Data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Dieudonne    UKURIKIYEYESU</dc:creator>
  <cp:lastModifiedBy>Dieudonne    UKURIKIYEYESU</cp:lastModifiedBy>
  <cp:revision>25</cp:revision>
  <dcterms:created xsi:type="dcterms:W3CDTF">2022-10-01T06:18:55Z</dcterms:created>
  <dcterms:modified xsi:type="dcterms:W3CDTF">2022-10-12T16:06:34Z</dcterms:modified>
</cp:coreProperties>
</file>