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62" r:id="rId6"/>
    <p:sldId id="263" r:id="rId7"/>
    <p:sldId id="260" r:id="rId8"/>
    <p:sldId id="264" r:id="rId9"/>
    <p:sldId id="265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76"/>
    <p:restoredTop sz="94655"/>
  </p:normalViewPr>
  <p:slideViewPr>
    <p:cSldViewPr snapToGrid="0" snapToObjects="1">
      <p:cViewPr>
        <p:scale>
          <a:sx n="100" d="100"/>
          <a:sy n="100" d="100"/>
        </p:scale>
        <p:origin x="496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DA2C3-119B-194D-9A1C-2D29054F8DC8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B6D92-5C67-E846-80C6-33162474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5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B6D92-5C67-E846-80C6-3316247429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B6D92-5C67-E846-80C6-3316247429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28A7-6622-1640-8197-00D971AC5016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E10F-5A07-864D-AF1D-4E44272A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1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28A7-6622-1640-8197-00D971AC5016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E10F-5A07-864D-AF1D-4E44272A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28A7-6622-1640-8197-00D971AC5016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E10F-5A07-864D-AF1D-4E44272A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8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28A7-6622-1640-8197-00D971AC5016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E10F-5A07-864D-AF1D-4E44272A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9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28A7-6622-1640-8197-00D971AC5016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E10F-5A07-864D-AF1D-4E44272A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0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28A7-6622-1640-8197-00D971AC5016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E10F-5A07-864D-AF1D-4E44272A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1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28A7-6622-1640-8197-00D971AC5016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E10F-5A07-864D-AF1D-4E44272A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28A7-6622-1640-8197-00D971AC5016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E10F-5A07-864D-AF1D-4E44272A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28A7-6622-1640-8197-00D971AC5016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E10F-5A07-864D-AF1D-4E44272A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8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28A7-6622-1640-8197-00D971AC5016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E10F-5A07-864D-AF1D-4E44272A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28A7-6622-1640-8197-00D971AC5016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E10F-5A07-864D-AF1D-4E44272A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9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628A7-6622-1640-8197-00D971AC5016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6E10F-5A07-864D-AF1D-4E44272A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8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15509" y="1815011"/>
            <a:ext cx="2359384" cy="928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sequence data</a:t>
            </a:r>
          </a:p>
        </p:txBody>
      </p:sp>
      <p:sp>
        <p:nvSpPr>
          <p:cNvPr id="16" name="Oval 15"/>
          <p:cNvSpPr/>
          <p:nvPr/>
        </p:nvSpPr>
        <p:spPr>
          <a:xfrm>
            <a:off x="3327873" y="1499806"/>
            <a:ext cx="1877596" cy="1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Galaxy local server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589803" y="1529260"/>
            <a:ext cx="1787432" cy="150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Groomer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61569" y="1593554"/>
            <a:ext cx="1628775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Trimmer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876493" y="3892530"/>
            <a:ext cx="1971675" cy="994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Processed sequence data</a:t>
            </a:r>
          </a:p>
        </p:txBody>
      </p:sp>
      <p:sp>
        <p:nvSpPr>
          <p:cNvPr id="20" name="Oval 19"/>
          <p:cNvSpPr/>
          <p:nvPr/>
        </p:nvSpPr>
        <p:spPr>
          <a:xfrm>
            <a:off x="5983343" y="3805485"/>
            <a:ext cx="1203551" cy="1168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FastQC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491988" y="3805484"/>
            <a:ext cx="1999911" cy="1168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Quality report</a:t>
            </a:r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0009130" y="1815011"/>
            <a:ext cx="1971675" cy="994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sequence data</a:t>
            </a:r>
          </a:p>
        </p:txBody>
      </p:sp>
      <p:cxnSp>
        <p:nvCxnSpPr>
          <p:cNvPr id="33" name="Straight Arrow Connector 32"/>
          <p:cNvCxnSpPr>
            <a:stCxn id="15" idx="3"/>
            <a:endCxn id="16" idx="2"/>
          </p:cNvCxnSpPr>
          <p:nvPr/>
        </p:nvCxnSpPr>
        <p:spPr>
          <a:xfrm flipV="1">
            <a:off x="2774893" y="2242756"/>
            <a:ext cx="552980" cy="3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6"/>
          </p:cNvCxnSpPr>
          <p:nvPr/>
        </p:nvCxnSpPr>
        <p:spPr>
          <a:xfrm>
            <a:off x="5205469" y="2242756"/>
            <a:ext cx="384334" cy="5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6"/>
          </p:cNvCxnSpPr>
          <p:nvPr/>
        </p:nvCxnSpPr>
        <p:spPr>
          <a:xfrm>
            <a:off x="7377235" y="2279354"/>
            <a:ext cx="384334" cy="1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1"/>
          </p:cNvCxnSpPr>
          <p:nvPr/>
        </p:nvCxnSpPr>
        <p:spPr>
          <a:xfrm>
            <a:off x="9390343" y="2286640"/>
            <a:ext cx="618787" cy="25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9" idx="3"/>
            <a:endCxn id="20" idx="2"/>
          </p:cNvCxnSpPr>
          <p:nvPr/>
        </p:nvCxnSpPr>
        <p:spPr>
          <a:xfrm>
            <a:off x="4848168" y="4389744"/>
            <a:ext cx="113517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1" idx="1"/>
          </p:cNvCxnSpPr>
          <p:nvPr/>
        </p:nvCxnSpPr>
        <p:spPr>
          <a:xfrm>
            <a:off x="7186894" y="4389741"/>
            <a:ext cx="1305094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8678553" y="5320347"/>
            <a:ext cx="3388035" cy="1537653"/>
            <a:chOff x="7658100" y="5186083"/>
            <a:chExt cx="3388035" cy="1537653"/>
          </a:xfrm>
        </p:grpSpPr>
        <p:sp>
          <p:nvSpPr>
            <p:cNvPr id="23" name="Oval 22"/>
            <p:cNvSpPr/>
            <p:nvPr/>
          </p:nvSpPr>
          <p:spPr>
            <a:xfrm>
              <a:off x="7758452" y="5333222"/>
              <a:ext cx="835203" cy="621687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895269" y="6157831"/>
              <a:ext cx="698386" cy="442816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8572839" y="5442157"/>
              <a:ext cx="23875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Process/program/script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8669981" y="6211079"/>
              <a:ext cx="1091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mtClean="0"/>
                <a:t>Data/files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7658100" y="5186083"/>
              <a:ext cx="3388035" cy="1537653"/>
            </a:xfrm>
            <a:prstGeom prst="rect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2003" y="25105"/>
            <a:ext cx="10515600" cy="1325563"/>
          </a:xfrm>
        </p:spPr>
        <p:txBody>
          <a:bodyPr/>
          <a:lstStyle/>
          <a:p>
            <a:r>
              <a:rPr lang="en-US" dirty="0" smtClean="0"/>
              <a:t>Pre-processing</a:t>
            </a:r>
            <a:r>
              <a:rPr lang="en-US" smtClean="0"/>
              <a:t>: Galaxy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7"/>
          <p:cNvSpPr txBox="1">
            <a:spLocks/>
          </p:cNvSpPr>
          <p:nvPr/>
        </p:nvSpPr>
        <p:spPr>
          <a:xfrm>
            <a:off x="333348" y="185568"/>
            <a:ext cx="10804552" cy="4405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Step 6.1: </a:t>
            </a:r>
            <a:r>
              <a:rPr lang="en-US" smtClean="0"/>
              <a:t>DESeq2 experiment </a:t>
            </a:r>
            <a:r>
              <a:rPr lang="en-US" dirty="0" smtClean="0"/>
              <a:t>visualization (showing one example only)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00" y="2887270"/>
            <a:ext cx="1501748" cy="17169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270" y="4800666"/>
            <a:ext cx="2781300" cy="178384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302000" y="2466550"/>
            <a:ext cx="5092699" cy="199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DESeq2_analysis.Rmd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41367" y="2677463"/>
            <a:ext cx="2468880" cy="985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x2gene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41367" y="3879002"/>
            <a:ext cx="254508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Abundance.h5</a:t>
            </a: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03267" y="1360698"/>
            <a:ext cx="2545080" cy="1105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948352" y="1913624"/>
            <a:ext cx="3188444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DESeq2_analysis.html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48347" y="1913624"/>
            <a:ext cx="807653" cy="107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710247" y="3170382"/>
            <a:ext cx="591753" cy="14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3"/>
          </p:cNvCxnSpPr>
          <p:nvPr/>
        </p:nvCxnSpPr>
        <p:spPr>
          <a:xfrm flipV="1">
            <a:off x="2786447" y="4018876"/>
            <a:ext cx="909253" cy="27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6"/>
            <a:endCxn id="22" idx="1"/>
          </p:cNvCxnSpPr>
          <p:nvPr/>
        </p:nvCxnSpPr>
        <p:spPr>
          <a:xfrm flipV="1">
            <a:off x="8394699" y="2302244"/>
            <a:ext cx="553653" cy="115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46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6848" y="1684620"/>
            <a:ext cx="3228340" cy="855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WT_lightvsControl.RData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96848" y="3076683"/>
            <a:ext cx="3239244" cy="559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</a:t>
            </a:r>
            <a:r>
              <a:rPr lang="en-US" dirty="0" err="1" smtClean="0"/>
              <a:t>log_transformated_data.csv</a:t>
            </a: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772508" y="1612095"/>
            <a:ext cx="4368800" cy="224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differential_expression_1.Rmd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407264" y="2517099"/>
            <a:ext cx="3239244" cy="559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differential_expression_1.html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3"/>
          </p:cNvCxnSpPr>
          <p:nvPr/>
        </p:nvCxnSpPr>
        <p:spPr>
          <a:xfrm>
            <a:off x="3625188" y="2112134"/>
            <a:ext cx="375920" cy="19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3636092" y="3289300"/>
            <a:ext cx="390416" cy="6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1"/>
          </p:cNvCxnSpPr>
          <p:nvPr/>
        </p:nvCxnSpPr>
        <p:spPr>
          <a:xfrm>
            <a:off x="8141308" y="2732235"/>
            <a:ext cx="265956" cy="6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656" y="3852375"/>
            <a:ext cx="2314059" cy="21720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54" y="4067511"/>
            <a:ext cx="2705708" cy="1953668"/>
          </a:xfrm>
          <a:prstGeom prst="rect">
            <a:avLst/>
          </a:prstGeom>
        </p:spPr>
      </p:pic>
      <p:sp>
        <p:nvSpPr>
          <p:cNvPr id="11" name="Subtitle 7"/>
          <p:cNvSpPr txBox="1">
            <a:spLocks/>
          </p:cNvSpPr>
          <p:nvPr/>
        </p:nvSpPr>
        <p:spPr>
          <a:xfrm>
            <a:off x="276434" y="315986"/>
            <a:ext cx="9750452" cy="4405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Step 6.2: DESeq2 results visualization (showing one example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7"/>
          <p:cNvSpPr txBox="1">
            <a:spLocks/>
          </p:cNvSpPr>
          <p:nvPr/>
        </p:nvSpPr>
        <p:spPr>
          <a:xfrm>
            <a:off x="333348" y="185568"/>
            <a:ext cx="9750452" cy="4405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Step 6.3: </a:t>
            </a:r>
            <a:r>
              <a:rPr lang="en-US" dirty="0" err="1" smtClean="0"/>
              <a:t>topGO</a:t>
            </a:r>
            <a:r>
              <a:rPr lang="en-US" dirty="0" smtClean="0"/>
              <a:t> results visualization (showing one example only)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33348" y="1006981"/>
            <a:ext cx="3441700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all_comparsion_topGO_BP.Rdata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33348" y="2237740"/>
            <a:ext cx="3086100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all_comparsion_BP_fisher.csv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333348" y="3468499"/>
            <a:ext cx="3239244" cy="559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</a:t>
            </a:r>
            <a:r>
              <a:rPr lang="en-US" dirty="0" err="1" smtClean="0"/>
              <a:t>log_transformated_data.csv</a:t>
            </a: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4029048" y="1318518"/>
            <a:ext cx="4368800" cy="224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topGO_BP_heatmaps_1.Rmd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701904" y="2043301"/>
            <a:ext cx="3239244" cy="559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topGO_BP_heatmaps_1.html</a:t>
            </a:r>
            <a:endParaRPr lang="en-US" dirty="0" smtClean="0"/>
          </a:p>
        </p:txBody>
      </p:sp>
      <p:cxnSp>
        <p:nvCxnSpPr>
          <p:cNvPr id="10" name="Straight Arrow Connector 9"/>
          <p:cNvCxnSpPr>
            <a:stCxn id="3" idx="3"/>
          </p:cNvCxnSpPr>
          <p:nvPr/>
        </p:nvCxnSpPr>
        <p:spPr>
          <a:xfrm>
            <a:off x="3775048" y="1525141"/>
            <a:ext cx="619152" cy="24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3419448" y="2602885"/>
            <a:ext cx="609600" cy="15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 flipV="1">
            <a:off x="3572592" y="3124200"/>
            <a:ext cx="821608" cy="62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7" idx="1"/>
          </p:cNvCxnSpPr>
          <p:nvPr/>
        </p:nvCxnSpPr>
        <p:spPr>
          <a:xfrm flipV="1">
            <a:off x="8397848" y="2323093"/>
            <a:ext cx="304056" cy="11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0" y="3113226"/>
            <a:ext cx="3581400" cy="227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1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344830" y="4225638"/>
            <a:ext cx="1971675" cy="994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Processed sequence data</a:t>
            </a:r>
          </a:p>
        </p:txBody>
      </p:sp>
      <p:sp>
        <p:nvSpPr>
          <p:cNvPr id="9" name="Oval 8"/>
          <p:cNvSpPr/>
          <p:nvPr/>
        </p:nvSpPr>
        <p:spPr>
          <a:xfrm>
            <a:off x="5447166" y="1892488"/>
            <a:ext cx="1814513" cy="1743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Kallisto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47166" y="4298489"/>
            <a:ext cx="1814513" cy="1743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Kallisto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064808" y="5622892"/>
            <a:ext cx="2728912" cy="828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mouse-index-k21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321941" y="4557712"/>
            <a:ext cx="2285662" cy="971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Abundance.h5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21941" y="3608067"/>
            <a:ext cx="2478733" cy="757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Abundance.tsv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321941" y="5651468"/>
            <a:ext cx="2207305" cy="899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Run_info.json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321941" y="2349553"/>
            <a:ext cx="2728912" cy="828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mouse-index-k21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02260" y="2069036"/>
            <a:ext cx="3914775" cy="1389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Mus_musculus.GRCm38.cdna.all.fa.gz</a:t>
            </a:r>
            <a:endParaRPr lang="en-US"/>
          </a:p>
        </p:txBody>
      </p:sp>
      <p:cxnSp>
        <p:nvCxnSpPr>
          <p:cNvPr id="18" name="Straight Arrow Connector 17"/>
          <p:cNvCxnSpPr>
            <a:stCxn id="16" idx="3"/>
            <a:endCxn id="9" idx="2"/>
          </p:cNvCxnSpPr>
          <p:nvPr/>
        </p:nvCxnSpPr>
        <p:spPr>
          <a:xfrm>
            <a:off x="4917035" y="2764024"/>
            <a:ext cx="5301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1"/>
          </p:cNvCxnSpPr>
          <p:nvPr/>
        </p:nvCxnSpPr>
        <p:spPr>
          <a:xfrm flipV="1">
            <a:off x="7261679" y="2764025"/>
            <a:ext cx="1060262" cy="4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0" idx="2"/>
          </p:cNvCxnSpPr>
          <p:nvPr/>
        </p:nvCxnSpPr>
        <p:spPr>
          <a:xfrm>
            <a:off x="4316505" y="4722852"/>
            <a:ext cx="1130661" cy="44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10" idx="3"/>
          </p:cNvCxnSpPr>
          <p:nvPr/>
        </p:nvCxnSpPr>
        <p:spPr>
          <a:xfrm flipV="1">
            <a:off x="4793720" y="5786297"/>
            <a:ext cx="919175" cy="25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1"/>
          </p:cNvCxnSpPr>
          <p:nvPr/>
        </p:nvCxnSpPr>
        <p:spPr>
          <a:xfrm flipV="1">
            <a:off x="7179469" y="3986686"/>
            <a:ext cx="1142472" cy="72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2" idx="1"/>
          </p:cNvCxnSpPr>
          <p:nvPr/>
        </p:nvCxnSpPr>
        <p:spPr>
          <a:xfrm flipV="1">
            <a:off x="7179469" y="5043488"/>
            <a:ext cx="1142472" cy="3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4" idx="1"/>
          </p:cNvCxnSpPr>
          <p:nvPr/>
        </p:nvCxnSpPr>
        <p:spPr>
          <a:xfrm>
            <a:off x="7127860" y="5339204"/>
            <a:ext cx="1194081" cy="76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95" y="46744"/>
            <a:ext cx="10515600" cy="1325563"/>
          </a:xfrm>
        </p:spPr>
        <p:txBody>
          <a:bodyPr/>
          <a:lstStyle/>
          <a:p>
            <a:r>
              <a:rPr lang="en-US" dirty="0" smtClean="0"/>
              <a:t>Pseudo-alignment: </a:t>
            </a:r>
            <a:r>
              <a:rPr lang="en-US" dirty="0" err="1" smtClean="0"/>
              <a:t>Kallisto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1" y="271463"/>
            <a:ext cx="9842500" cy="985837"/>
          </a:xfrm>
        </p:spPr>
        <p:txBody>
          <a:bodyPr/>
          <a:lstStyle/>
          <a:p>
            <a:r>
              <a:rPr lang="en-US" dirty="0" smtClean="0"/>
              <a:t>Differential gene expression: R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88951" y="1408458"/>
            <a:ext cx="5721349" cy="440533"/>
          </a:xfrm>
        </p:spPr>
        <p:txBody>
          <a:bodyPr/>
          <a:lstStyle/>
          <a:p>
            <a:r>
              <a:rPr lang="en-US" dirty="0" smtClean="0"/>
              <a:t>Step 1: download </a:t>
            </a:r>
            <a:r>
              <a:rPr lang="en-US" smtClean="0"/>
              <a:t>gene annotation database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53419" y="3758403"/>
            <a:ext cx="4021932" cy="1656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fetch_gene_annotations.R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782595" y="3503613"/>
            <a:ext cx="2945605" cy="971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gene_info_database.csv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782595" y="5032375"/>
            <a:ext cx="2407443" cy="942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x2gene.csv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 flipV="1">
            <a:off x="5076840" y="3989388"/>
            <a:ext cx="1705755" cy="24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175251" y="4810884"/>
            <a:ext cx="1607344" cy="69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24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02000" y="2466550"/>
            <a:ext cx="5092699" cy="199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Rscript_construct_DESeq2DataSet.R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1367" y="2677463"/>
            <a:ext cx="2468880" cy="985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x2gene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1367" y="3879002"/>
            <a:ext cx="254508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Abundance.h5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03267" y="1360698"/>
            <a:ext cx="2545080" cy="1105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533656" y="1552150"/>
            <a:ext cx="241374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DESeq2DataSet.RData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686056" y="2633920"/>
            <a:ext cx="3188444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</a:t>
            </a:r>
            <a:r>
              <a:rPr lang="en-US" dirty="0" err="1" smtClean="0"/>
              <a:t>ormalized_gene_count.csv</a:t>
            </a:r>
            <a:endParaRPr lang="en-US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8850529" y="3760599"/>
            <a:ext cx="3239244" cy="559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</a:t>
            </a:r>
            <a:r>
              <a:rPr lang="en-US" dirty="0" err="1" smtClean="0"/>
              <a:t>log_transformated_data.csv</a:t>
            </a:r>
            <a:endParaRPr lang="en-US" dirty="0" smtClean="0"/>
          </a:p>
        </p:txBody>
      </p:sp>
      <p:cxnSp>
        <p:nvCxnSpPr>
          <p:cNvPr id="19" name="Straight Arrow Connector 18"/>
          <p:cNvCxnSpPr>
            <a:stCxn id="8" idx="3"/>
          </p:cNvCxnSpPr>
          <p:nvPr/>
        </p:nvCxnSpPr>
        <p:spPr>
          <a:xfrm>
            <a:off x="2748347" y="1913624"/>
            <a:ext cx="807653" cy="107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</p:cNvCxnSpPr>
          <p:nvPr/>
        </p:nvCxnSpPr>
        <p:spPr>
          <a:xfrm>
            <a:off x="2710247" y="3170382"/>
            <a:ext cx="591753" cy="14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2786447" y="3922492"/>
            <a:ext cx="617406" cy="37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1"/>
          </p:cNvCxnSpPr>
          <p:nvPr/>
        </p:nvCxnSpPr>
        <p:spPr>
          <a:xfrm flipV="1">
            <a:off x="7539665" y="2009350"/>
            <a:ext cx="993991" cy="75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" idx="6"/>
            <a:endCxn id="11" idx="1"/>
          </p:cNvCxnSpPr>
          <p:nvPr/>
        </p:nvCxnSpPr>
        <p:spPr>
          <a:xfrm flipV="1">
            <a:off x="8394699" y="3022540"/>
            <a:ext cx="291357" cy="43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2" idx="1"/>
          </p:cNvCxnSpPr>
          <p:nvPr/>
        </p:nvCxnSpPr>
        <p:spPr>
          <a:xfrm>
            <a:off x="7856538" y="3609119"/>
            <a:ext cx="993991" cy="43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title 7"/>
          <p:cNvSpPr txBox="1">
            <a:spLocks/>
          </p:cNvSpPr>
          <p:nvPr/>
        </p:nvSpPr>
        <p:spPr>
          <a:xfrm>
            <a:off x="241367" y="347983"/>
            <a:ext cx="6972902" cy="4405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Step 2: construct </a:t>
            </a:r>
            <a:r>
              <a:rPr lang="en-US" smtClean="0"/>
              <a:t>DESeq2DataSet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328660" y="402272"/>
            <a:ext cx="3228340" cy="855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WT_lightvsControl.RData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51760" y="1498600"/>
            <a:ext cx="624840" cy="24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2" idx="1"/>
          </p:cNvCxnSpPr>
          <p:nvPr/>
        </p:nvCxnSpPr>
        <p:spPr>
          <a:xfrm flipV="1">
            <a:off x="6710045" y="829786"/>
            <a:ext cx="1618615" cy="66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38017" y="829786"/>
            <a:ext cx="241374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DESeq2Results.RData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76600" y="947420"/>
            <a:ext cx="4439920" cy="1965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Script_output</a:t>
            </a:r>
            <a:r>
              <a:rPr lang="en-US" smtClean="0"/>
              <a:t>_DESeq2Results.R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341360" y="1498600"/>
            <a:ext cx="3215640" cy="8847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Per1_lightvsControl.RData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41360" y="2561114"/>
            <a:ext cx="3228340" cy="939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WTvsPer1_control.RData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328660" y="3704114"/>
            <a:ext cx="3228340" cy="8805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WTvsPer1_light.RData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41360" y="4809014"/>
            <a:ext cx="3251200" cy="8975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effectAcrossGentype.RData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7" idx="6"/>
            <a:endCxn id="10" idx="1"/>
          </p:cNvCxnSpPr>
          <p:nvPr/>
        </p:nvCxnSpPr>
        <p:spPr>
          <a:xfrm>
            <a:off x="7716520" y="1930400"/>
            <a:ext cx="624840" cy="1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786244" y="2171700"/>
            <a:ext cx="1555116" cy="85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273047" y="2561114"/>
            <a:ext cx="1055613" cy="152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5"/>
          </p:cNvCxnSpPr>
          <p:nvPr/>
        </p:nvCxnSpPr>
        <p:spPr>
          <a:xfrm>
            <a:off x="7066309" y="2625472"/>
            <a:ext cx="1249651" cy="274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>
            <a:spLocks noChangeAspect="1"/>
          </p:cNvSpPr>
          <p:nvPr/>
        </p:nvSpPr>
        <p:spPr>
          <a:xfrm>
            <a:off x="927099" y="3500914"/>
            <a:ext cx="1440000" cy="14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2379799" y="3500914"/>
            <a:ext cx="1440000" cy="14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927099" y="4953614"/>
            <a:ext cx="1440000" cy="14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2379799" y="4948486"/>
            <a:ext cx="1440000" cy="14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164498" y="3091902"/>
            <a:ext cx="96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Control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24737" y="3091902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Light treatment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38017" y="3998786"/>
            <a:ext cx="52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WT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38017" y="5372100"/>
            <a:ext cx="92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Per1</a:t>
            </a:r>
            <a:endParaRPr lang="en-US" dirty="0"/>
          </a:p>
        </p:txBody>
      </p:sp>
      <p:sp>
        <p:nvSpPr>
          <p:cNvPr id="45" name="Left-Right Arrow 44"/>
          <p:cNvSpPr/>
          <p:nvPr/>
        </p:nvSpPr>
        <p:spPr>
          <a:xfrm>
            <a:off x="1928949" y="3998786"/>
            <a:ext cx="850900" cy="305482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-Right Arrow 45"/>
          <p:cNvSpPr/>
          <p:nvPr/>
        </p:nvSpPr>
        <p:spPr>
          <a:xfrm>
            <a:off x="1941649" y="5556766"/>
            <a:ext cx="850900" cy="305482"/>
          </a:xfrm>
          <a:prstGeom prst="left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Up-Down Arrow 46"/>
          <p:cNvSpPr/>
          <p:nvPr/>
        </p:nvSpPr>
        <p:spPr>
          <a:xfrm>
            <a:off x="1064265" y="4454881"/>
            <a:ext cx="482600" cy="972066"/>
          </a:xfrm>
          <a:prstGeom prst="up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-Down Arrow 47"/>
          <p:cNvSpPr/>
          <p:nvPr/>
        </p:nvSpPr>
        <p:spPr>
          <a:xfrm>
            <a:off x="3124476" y="4400034"/>
            <a:ext cx="482600" cy="972066"/>
          </a:xfrm>
          <a:prstGeom prst="up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U-Turn Arrow 48"/>
          <p:cNvSpPr/>
          <p:nvPr/>
        </p:nvSpPr>
        <p:spPr>
          <a:xfrm rot="5400000" flipH="1">
            <a:off x="3849013" y="4288345"/>
            <a:ext cx="1541048" cy="1130300"/>
          </a:xfrm>
          <a:prstGeom prst="uturnArrow">
            <a:avLst>
              <a:gd name="adj1" fmla="val 25000"/>
              <a:gd name="adj2" fmla="val 25000"/>
              <a:gd name="adj3" fmla="val 75000"/>
              <a:gd name="adj4" fmla="val 43750"/>
              <a:gd name="adj5" fmla="val 7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Subtitle 7"/>
          <p:cNvSpPr txBox="1">
            <a:spLocks/>
          </p:cNvSpPr>
          <p:nvPr/>
        </p:nvSpPr>
        <p:spPr>
          <a:xfrm>
            <a:off x="333348" y="185568"/>
            <a:ext cx="6972902" cy="4405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Step 3: construct </a:t>
            </a:r>
            <a:r>
              <a:rPr lang="en-US" dirty="0" err="1" smtClean="0"/>
              <a:t>DESeqResults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75640" y="1887820"/>
            <a:ext cx="3228340" cy="855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WT_lightvsControl.RData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75640" y="2857500"/>
            <a:ext cx="3215640" cy="8847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Per1_lightvsControl.RData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9130" y="3906609"/>
            <a:ext cx="3228340" cy="939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WTvsPer1_control.RData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9130" y="4948624"/>
            <a:ext cx="3228340" cy="8805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WTvsPer1_light.RData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36270" y="5913895"/>
            <a:ext cx="3251200" cy="8975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effectAcrossGentype.RData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>
            <a:off x="3891280" y="3299857"/>
            <a:ext cx="579120" cy="8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074160" y="2513648"/>
            <a:ext cx="4343400" cy="2087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script_DESeq2ResultsToCSV.R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7700" y="989055"/>
            <a:ext cx="3251200" cy="808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gene_info_database.csv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686800" y="820820"/>
            <a:ext cx="3228340" cy="855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WT_lightvsControl.csv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86800" y="1820312"/>
            <a:ext cx="3215640" cy="8847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Per1_lightvsControl.csv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674100" y="2819411"/>
            <a:ext cx="3228340" cy="939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WTvsPer1_control.csv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651240" y="3906609"/>
            <a:ext cx="3228340" cy="8805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WTvsPer1_light.csv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651240" y="4937879"/>
            <a:ext cx="3251200" cy="8975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effectAcrossGentype.csv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651240" y="5952650"/>
            <a:ext cx="3251200" cy="808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</a:t>
            </a:r>
            <a:r>
              <a:rPr lang="en-US" dirty="0" err="1" smtClean="0"/>
              <a:t>ll_comparsion.csv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" idx="3"/>
            <a:endCxn id="8" idx="1"/>
          </p:cNvCxnSpPr>
          <p:nvPr/>
        </p:nvCxnSpPr>
        <p:spPr>
          <a:xfrm>
            <a:off x="3903980" y="2315334"/>
            <a:ext cx="806256" cy="50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42080" y="1569334"/>
            <a:ext cx="1137920" cy="109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887470" y="4258458"/>
            <a:ext cx="689804" cy="1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</p:cNvCxnSpPr>
          <p:nvPr/>
        </p:nvCxnSpPr>
        <p:spPr>
          <a:xfrm flipV="1">
            <a:off x="3887470" y="4434365"/>
            <a:ext cx="1027430" cy="95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887470" y="4552518"/>
            <a:ext cx="1392555" cy="158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" idx="1"/>
          </p:cNvCxnSpPr>
          <p:nvPr/>
        </p:nvCxnSpPr>
        <p:spPr>
          <a:xfrm flipV="1">
            <a:off x="7139940" y="1248334"/>
            <a:ext cx="1546860" cy="185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5" idx="1"/>
          </p:cNvCxnSpPr>
          <p:nvPr/>
        </p:nvCxnSpPr>
        <p:spPr>
          <a:xfrm>
            <a:off x="7091680" y="4567674"/>
            <a:ext cx="1559560" cy="178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518400" y="4434365"/>
            <a:ext cx="1132840" cy="97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1" idx="1"/>
          </p:cNvCxnSpPr>
          <p:nvPr/>
        </p:nvCxnSpPr>
        <p:spPr>
          <a:xfrm flipV="1">
            <a:off x="7938576" y="2262669"/>
            <a:ext cx="748224" cy="59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2" idx="1"/>
          </p:cNvCxnSpPr>
          <p:nvPr/>
        </p:nvCxnSpPr>
        <p:spPr>
          <a:xfrm flipV="1">
            <a:off x="8221442" y="3289311"/>
            <a:ext cx="452658" cy="6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102062" y="4123933"/>
            <a:ext cx="485678" cy="12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7"/>
          <p:cNvSpPr txBox="1">
            <a:spLocks/>
          </p:cNvSpPr>
          <p:nvPr/>
        </p:nvSpPr>
        <p:spPr>
          <a:xfrm>
            <a:off x="333348" y="185568"/>
            <a:ext cx="10385452" cy="4405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Step 4: convert </a:t>
            </a:r>
            <a:r>
              <a:rPr lang="en-US" dirty="0" err="1" smtClean="0"/>
              <a:t>DESeqResults</a:t>
            </a:r>
            <a:r>
              <a:rPr lang="en-US" dirty="0" smtClean="0"/>
              <a:t> Object to csv files with gene annotations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6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746500" y="2052320"/>
            <a:ext cx="4368800" cy="224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topGO_BP_visualization.Rmd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534400" y="1653540"/>
            <a:ext cx="3086100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all_comparsion_BP_fisher.csv</a:t>
            </a:r>
            <a:endParaRPr lang="en-US" dirty="0" smtClean="0"/>
          </a:p>
        </p:txBody>
      </p:sp>
      <p:cxnSp>
        <p:nvCxnSpPr>
          <p:cNvPr id="10" name="Straight Arrow Connector 9"/>
          <p:cNvCxnSpPr>
            <a:endCxn id="2" idx="2"/>
          </p:cNvCxnSpPr>
          <p:nvPr/>
        </p:nvCxnSpPr>
        <p:spPr>
          <a:xfrm>
            <a:off x="2641600" y="3172460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115300" y="2181860"/>
            <a:ext cx="419100" cy="100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66700" y="2768124"/>
            <a:ext cx="2374900" cy="808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</a:t>
            </a:r>
            <a:r>
              <a:rPr lang="en-US" dirty="0" err="1" smtClean="0"/>
              <a:t>ll_comparsion.csv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534400" y="3058636"/>
            <a:ext cx="3441700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all_comparsion_BP_elimfisher.csv</a:t>
            </a:r>
            <a:endParaRPr lang="en-US" dirty="0" smtClean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861300" y="3690620"/>
            <a:ext cx="673100" cy="9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" idx="5"/>
          </p:cNvCxnSpPr>
          <p:nvPr/>
        </p:nvCxnSpPr>
        <p:spPr>
          <a:xfrm>
            <a:off x="7475504" y="3964519"/>
            <a:ext cx="1058896" cy="836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188200" y="4094956"/>
            <a:ext cx="1346200" cy="168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8534400" y="4314190"/>
            <a:ext cx="3086100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all_comparsion_BP_KS.csv</a:t>
            </a:r>
            <a:endParaRPr lang="en-US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8534400" y="5479574"/>
            <a:ext cx="3441700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all_comparsion_BP_elimKS.csv</a:t>
            </a:r>
            <a:endParaRPr lang="en-US" dirty="0" smtClean="0"/>
          </a:p>
        </p:txBody>
      </p:sp>
      <p:sp>
        <p:nvSpPr>
          <p:cNvPr id="42" name="Rounded Rectangle 41"/>
          <p:cNvSpPr/>
          <p:nvPr/>
        </p:nvSpPr>
        <p:spPr>
          <a:xfrm>
            <a:off x="8534400" y="254608"/>
            <a:ext cx="3441700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all_comparsion_topGO_BP.Rdata</a:t>
            </a:r>
            <a:endParaRPr lang="en-US" dirty="0" smtClean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442200" y="863600"/>
            <a:ext cx="1092200" cy="150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btitle 7"/>
          <p:cNvSpPr txBox="1">
            <a:spLocks/>
          </p:cNvSpPr>
          <p:nvPr/>
        </p:nvSpPr>
        <p:spPr>
          <a:xfrm>
            <a:off x="333348" y="185568"/>
            <a:ext cx="6765952" cy="4405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/>
              <a:t>Step 5.1: </a:t>
            </a:r>
            <a:r>
              <a:rPr lang="en-US" dirty="0" err="1" smtClean="0"/>
              <a:t>topGO</a:t>
            </a:r>
            <a:r>
              <a:rPr lang="en-US" dirty="0" smtClean="0"/>
              <a:t> analysis (Biological process)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261100" y="4292600"/>
            <a:ext cx="184150" cy="63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343400" y="4927997"/>
            <a:ext cx="3517900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topGO_BP_visualization.html</a:t>
            </a:r>
            <a:endParaRPr lang="en-US" dirty="0" smtClean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018" y="5563394"/>
            <a:ext cx="1248082" cy="126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746500" y="2052320"/>
            <a:ext cx="4368800" cy="224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topGO_CC_visualization.Rmd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534400" y="1653540"/>
            <a:ext cx="3086100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all_comparsion_CC_fisher.csv</a:t>
            </a:r>
            <a:endParaRPr lang="en-US" dirty="0" smtClean="0"/>
          </a:p>
        </p:txBody>
      </p:sp>
      <p:cxnSp>
        <p:nvCxnSpPr>
          <p:cNvPr id="10" name="Straight Arrow Connector 9"/>
          <p:cNvCxnSpPr>
            <a:endCxn id="2" idx="2"/>
          </p:cNvCxnSpPr>
          <p:nvPr/>
        </p:nvCxnSpPr>
        <p:spPr>
          <a:xfrm>
            <a:off x="2641600" y="3172460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 flipV="1">
            <a:off x="7861300" y="2171700"/>
            <a:ext cx="673100" cy="5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66700" y="2768124"/>
            <a:ext cx="2374900" cy="808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</a:t>
            </a:r>
            <a:r>
              <a:rPr lang="en-US" dirty="0" err="1" smtClean="0"/>
              <a:t>ll_comparsion.csv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534400" y="3058636"/>
            <a:ext cx="3441700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all_comparsion_CC_elimfisher.csv</a:t>
            </a:r>
            <a:endParaRPr lang="en-US" dirty="0" smtClean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861300" y="3690620"/>
            <a:ext cx="673100" cy="9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" idx="5"/>
          </p:cNvCxnSpPr>
          <p:nvPr/>
        </p:nvCxnSpPr>
        <p:spPr>
          <a:xfrm>
            <a:off x="7475504" y="3964519"/>
            <a:ext cx="1058896" cy="836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188200" y="4094956"/>
            <a:ext cx="1346200" cy="168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8534400" y="4314190"/>
            <a:ext cx="3086100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all_comparsion_CC_KS.csv</a:t>
            </a:r>
            <a:endParaRPr lang="en-US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8534400" y="5479574"/>
            <a:ext cx="3441700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all_comparsion_CC_elimKS.csv</a:t>
            </a:r>
            <a:endParaRPr lang="en-US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8534400" y="248444"/>
            <a:ext cx="3441700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all_comparsion_topGO_CC.Rdata</a:t>
            </a:r>
            <a:endParaRPr lang="en-US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442200" y="863600"/>
            <a:ext cx="1092200" cy="150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7"/>
          <p:cNvSpPr txBox="1">
            <a:spLocks/>
          </p:cNvSpPr>
          <p:nvPr/>
        </p:nvSpPr>
        <p:spPr>
          <a:xfrm>
            <a:off x="333348" y="185568"/>
            <a:ext cx="7400952" cy="4405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Step 5.2: </a:t>
            </a:r>
            <a:r>
              <a:rPr lang="en-US" dirty="0" err="1" smtClean="0"/>
              <a:t>topGO</a:t>
            </a:r>
            <a:r>
              <a:rPr lang="en-US" dirty="0" smtClean="0"/>
              <a:t> analysis (Cellular component)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18300" y="4292600"/>
            <a:ext cx="0" cy="63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343400" y="4996974"/>
            <a:ext cx="3517900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topGO_CC_visualization.html</a:t>
            </a:r>
            <a:endParaRPr lang="en-US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059" y="5548948"/>
            <a:ext cx="1248082" cy="126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746500" y="2052320"/>
            <a:ext cx="4368800" cy="224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topGO_MF_visualization.Rmd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534400" y="1653540"/>
            <a:ext cx="3086100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all_comparsion_MF_fisher.csv</a:t>
            </a:r>
            <a:endParaRPr lang="en-US" dirty="0" smtClean="0"/>
          </a:p>
        </p:txBody>
      </p:sp>
      <p:cxnSp>
        <p:nvCxnSpPr>
          <p:cNvPr id="10" name="Straight Arrow Connector 9"/>
          <p:cNvCxnSpPr>
            <a:endCxn id="2" idx="2"/>
          </p:cNvCxnSpPr>
          <p:nvPr/>
        </p:nvCxnSpPr>
        <p:spPr>
          <a:xfrm>
            <a:off x="2641600" y="3172460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 flipV="1">
            <a:off x="7861300" y="2171700"/>
            <a:ext cx="673100" cy="46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66700" y="2768124"/>
            <a:ext cx="2374900" cy="808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</a:t>
            </a:r>
            <a:r>
              <a:rPr lang="en-US" dirty="0" err="1" smtClean="0"/>
              <a:t>ll_comparsion.csv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534400" y="3058636"/>
            <a:ext cx="3556000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all_comparsion_MF_elimfisher.csv</a:t>
            </a:r>
            <a:endParaRPr lang="en-US" dirty="0" smtClean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861300" y="3690620"/>
            <a:ext cx="673100" cy="9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" idx="5"/>
          </p:cNvCxnSpPr>
          <p:nvPr/>
        </p:nvCxnSpPr>
        <p:spPr>
          <a:xfrm>
            <a:off x="7475504" y="3964519"/>
            <a:ext cx="1058896" cy="836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188200" y="4094956"/>
            <a:ext cx="1346200" cy="168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8534400" y="4314190"/>
            <a:ext cx="3086100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all_comparsion_MF_KS.csv</a:t>
            </a:r>
            <a:endParaRPr lang="en-US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8534400" y="5479574"/>
            <a:ext cx="3441700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all_comparsion_MF_elimKS.csv</a:t>
            </a:r>
            <a:endParaRPr lang="en-US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8534400" y="248444"/>
            <a:ext cx="3441700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all_comparsion_topGO_MF.Rdata</a:t>
            </a:r>
            <a:endParaRPr lang="en-US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442200" y="863600"/>
            <a:ext cx="1092200" cy="150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7"/>
          <p:cNvSpPr txBox="1">
            <a:spLocks/>
          </p:cNvSpPr>
          <p:nvPr/>
        </p:nvSpPr>
        <p:spPr>
          <a:xfrm>
            <a:off x="333348" y="185568"/>
            <a:ext cx="6765952" cy="4405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Step 5.3: </a:t>
            </a:r>
            <a:r>
              <a:rPr lang="en-US" dirty="0" err="1" smtClean="0"/>
              <a:t>topGO</a:t>
            </a:r>
            <a:r>
              <a:rPr lang="en-US" dirty="0" smtClean="0"/>
              <a:t> analysis (Molecular function)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995244" y="4346442"/>
            <a:ext cx="33304" cy="64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292600" y="5015576"/>
            <a:ext cx="3517900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topGO_MF_visualization.html</a:t>
            </a:r>
            <a:endParaRPr lang="en-US" dirty="0" smtClean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018" y="5563394"/>
            <a:ext cx="1248082" cy="126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2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4454</TotalTime>
  <Words>210</Words>
  <Application>Microsoft Macintosh PowerPoint</Application>
  <PresentationFormat>Widescreen</PresentationFormat>
  <Paragraphs>106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Pre-processing: Galaxy</vt:lpstr>
      <vt:lpstr>Pseudo-alignment: Kallisto</vt:lpstr>
      <vt:lpstr>Differential gene expression: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 Yi Hui</dc:creator>
  <cp:lastModifiedBy>Ka Yi Hui</cp:lastModifiedBy>
  <cp:revision>27</cp:revision>
  <dcterms:created xsi:type="dcterms:W3CDTF">2019-12-11T09:58:59Z</dcterms:created>
  <dcterms:modified xsi:type="dcterms:W3CDTF">2019-12-27T10:42:03Z</dcterms:modified>
</cp:coreProperties>
</file>