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notesMasterIdLst>
    <p:notesMasterId r:id="rId18"/>
  </p:notesMasterIdLst>
  <p:sldIdLst>
    <p:sldId id="256" r:id="rId2"/>
    <p:sldId id="260" r:id="rId3"/>
    <p:sldId id="290" r:id="rId4"/>
    <p:sldId id="280" r:id="rId5"/>
    <p:sldId id="291" r:id="rId6"/>
    <p:sldId id="292" r:id="rId7"/>
    <p:sldId id="293" r:id="rId8"/>
    <p:sldId id="294" r:id="rId9"/>
    <p:sldId id="295" r:id="rId10"/>
    <p:sldId id="296" r:id="rId11"/>
    <p:sldId id="297" r:id="rId12"/>
    <p:sldId id="298" r:id="rId13"/>
    <p:sldId id="299" r:id="rId14"/>
    <p:sldId id="300" r:id="rId15"/>
    <p:sldId id="301" r:id="rId16"/>
    <p:sldId id="30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4FC958-7CAE-49E2-9A53-8CF027A0F29B}">
          <p14:sldIdLst>
            <p14:sldId id="256"/>
            <p14:sldId id="260"/>
            <p14:sldId id="290"/>
            <p14:sldId id="28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xmlns=""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88" autoAdjust="0"/>
    <p:restoredTop sz="82238" autoAdjust="0"/>
  </p:normalViewPr>
  <p:slideViewPr>
    <p:cSldViewPr snapToGrid="0">
      <p:cViewPr>
        <p:scale>
          <a:sx n="75" d="100"/>
          <a:sy n="75" d="100"/>
        </p:scale>
        <p:origin x="-883" y="-5"/>
      </p:cViewPr>
      <p:guideLst>
        <p:guide orient="horz" pos="2160"/>
        <p:guide pos="3840"/>
      </p:guideLst>
    </p:cSldViewPr>
  </p:slideViewPr>
  <p:notesTextViewPr>
    <p:cViewPr>
      <p:scale>
        <a:sx n="1" d="1"/>
        <a:sy n="1" d="1"/>
      </p:scale>
      <p:origin x="0" y="0"/>
    </p:cViewPr>
  </p:notesTextViewPr>
  <p:sorterViewPr>
    <p:cViewPr>
      <p:scale>
        <a:sx n="100" d="100"/>
        <a:sy n="100" d="100"/>
      </p:scale>
      <p:origin x="0" y="-5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79C24-5292-4CE2-8F6D-BBE27B52D202}" type="datetimeFigureOut">
              <a:rPr lang="en-US" smtClean="0"/>
              <a:t>12/23/2019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7081B-AA28-4597-99CC-D206813DA920}" type="slidenum">
              <a:rPr lang="en-US" smtClean="0"/>
              <a:t>‹#›</a:t>
            </a:fld>
            <a:endParaRPr lang="en-US"/>
          </a:p>
        </p:txBody>
      </p:sp>
    </p:spTree>
    <p:extLst>
      <p:ext uri="{BB962C8B-B14F-4D97-AF65-F5344CB8AC3E}">
        <p14:creationId xmlns:p14="http://schemas.microsoft.com/office/powerpoint/2010/main" val="25063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3</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12</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13</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14</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15</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16</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4</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5</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6</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7</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8</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9</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10</a:t>
            </a:fld>
            <a:endParaRPr lang="en-US"/>
          </a:p>
        </p:txBody>
      </p:sp>
    </p:spTree>
    <p:extLst>
      <p:ext uri="{BB962C8B-B14F-4D97-AF65-F5344CB8AC3E}">
        <p14:creationId xmlns:p14="http://schemas.microsoft.com/office/powerpoint/2010/main" val="20272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1" i="1" smtClean="0"/>
              <a:t>Làm gì để máy tính bắt được sự kiện</a:t>
            </a:r>
          </a:p>
          <a:p>
            <a:pPr algn="l"/>
            <a:r>
              <a:rPr lang="vi-VN" b="1" smtClean="0"/>
              <a:t>  </a:t>
            </a:r>
            <a:r>
              <a:rPr lang="vi-VN" smtClean="0"/>
              <a:t>  Nếu ở ngoài đời chúng ta nhìn bằng mắt, nghe bằng tai biết được sự kiện hành động đó đang diễn ra thì trong C# hỗ trợ cho chúng ta một</a:t>
            </a:r>
            <a:r>
              <a:rPr lang="vi-VN" b="1" smtClean="0"/>
              <a:t> bộ lắng nghe sự kiện</a:t>
            </a:r>
            <a:r>
              <a:rPr lang="vi-VN" smtClean="0"/>
              <a:t> </a:t>
            </a:r>
            <a:r>
              <a:rPr lang="vi-VN" b="1" smtClean="0"/>
              <a:t>EventHandler</a:t>
            </a:r>
            <a:r>
              <a:rPr lang="vi-VN" smtClean="0"/>
              <a:t>. nó sẽ dựa trên cơ chế ngắt của vi xử lý gửi và nhận các tín hiệu và trả về các phương thức cho bạn. Nếu tìm hiểu sâu ta sẽ  </a:t>
            </a:r>
            <a:r>
              <a:rPr lang="en-US" smtClean="0"/>
              <a:t>đến</a:t>
            </a:r>
          </a:p>
          <a:p>
            <a:pPr algn="l"/>
            <a:r>
              <a:rPr lang="vi-VN" b="1" smtClean="0"/>
              <a:t>Delegate</a:t>
            </a:r>
            <a:r>
              <a:rPr lang="en-US" b="1" smtClean="0"/>
              <a:t> </a:t>
            </a:r>
            <a:r>
              <a:rPr lang="vi-VN" smtClean="0"/>
              <a:t>Event, Delegate và cách Custom sự kiện.</a:t>
            </a:r>
            <a:endParaRPr lang="en-US" smtClean="0"/>
          </a:p>
          <a:p>
            <a:pPr algn="l"/>
            <a:endParaRPr lang="en-US" b="1" smtClean="0"/>
          </a:p>
          <a:p>
            <a:pPr algn="l"/>
            <a:r>
              <a:rPr lang="vi-VN" b="1" smtClean="0"/>
              <a:t>Vậy thì cần sự kiện để làm gì?</a:t>
            </a:r>
            <a:r>
              <a:rPr lang="vi-VN" smtClean="0"/>
              <a:t/>
            </a:r>
            <a:br>
              <a:rPr lang="vi-VN" smtClean="0"/>
            </a:br>
            <a:r>
              <a:rPr lang="vi-VN" smtClean="0"/>
              <a:t>    Các bạn cứ tưởng tượng sự kiện như là một </a:t>
            </a:r>
            <a:r>
              <a:rPr lang="vi-VN" b="1" smtClean="0"/>
              <a:t>câu lệnh điều kiện if, </a:t>
            </a:r>
            <a:r>
              <a:rPr lang="vi-VN" smtClean="0"/>
              <a:t>nếu xảy ra sự kiện gì đó - thì ta sẽ xử lý để làm việc gì đó.</a:t>
            </a:r>
            <a:endParaRPr lang="en-US" smtClean="0"/>
          </a:p>
          <a:p>
            <a:pPr algn="l"/>
            <a:r>
              <a:rPr lang="vi-VN" smtClean="0"/>
              <a:t> Ví dụ như nếu Click chuột vào button đăng nhập trong game, thì nó sẽ xử lý kiểm tra tài khoản và mật khẩu, và sẽ xuất ra thông báo đăng nhập thành công</a:t>
            </a:r>
            <a:br>
              <a:rPr lang="vi-VN" smtClean="0"/>
            </a:br>
            <a:r>
              <a:rPr lang="vi-VN" smtClean="0"/>
              <a:t/>
            </a:r>
            <a:br>
              <a:rPr lang="vi-VN" smtClean="0"/>
            </a:br>
            <a:r>
              <a:rPr lang="vi-VN" smtClean="0"/>
              <a:t>    </a:t>
            </a:r>
            <a:r>
              <a:rPr lang="vi-VN" b="1" smtClean="0"/>
              <a:t>Sự kiện được khởi chạy khi nào?</a:t>
            </a:r>
            <a:r>
              <a:rPr lang="vi-VN" smtClean="0"/>
              <a:t/>
            </a:r>
            <a:br>
              <a:rPr lang="vi-VN" smtClean="0"/>
            </a:br>
            <a:r>
              <a:rPr lang="vi-VN" smtClean="0"/>
              <a:t>    - Người dùng có thể khởi chạy các event bằng cách tương tác với chương trình của bạn. Ví dụ: Việc nhấp một button sẽ khởi chạy event Click của button</a:t>
            </a:r>
            <a:br>
              <a:rPr lang="vi-VN" smtClean="0"/>
            </a:br>
            <a:r>
              <a:rPr lang="vi-VN" smtClean="0"/>
              <a:t>    - Các control có thể tự khởi chạy event riêng của mình. Ví dụ: control Timer sẽ kích hoạt event Tick của nó vào các khoảng thời gian đều đặn</a:t>
            </a:r>
            <a:br>
              <a:rPr lang="vi-VN" smtClean="0"/>
            </a:br>
            <a:r>
              <a:rPr lang="vi-VN" smtClean="0"/>
              <a:t>    - Hệ điều hành (bất kỳ phiên bản nào của Windows) có thể khởi chạy các event</a:t>
            </a:r>
            <a:br>
              <a:rPr lang="vi-VN" smtClean="0"/>
            </a:br>
            <a:r>
              <a:rPr lang="vi-VN" smtClean="0"/>
              <a:t>    - Bạn có thể khởi chạy các event bằng cách gọi chúng giống như gọi một phương thức </a:t>
            </a:r>
            <a:endParaRPr lang="en-US" smtClean="0"/>
          </a:p>
          <a:p>
            <a:pPr algn="l"/>
            <a:endParaRPr lang="en-US" smtClean="0"/>
          </a:p>
          <a:p>
            <a:pPr algn="l"/>
            <a:r>
              <a:rPr lang="en-US" altLang="en-US" sz="1200" b="1" smtClean="0">
                <a:solidFill>
                  <a:srgbClr val="212121"/>
                </a:solidFill>
                <a:latin typeface="Arial" panose="020B0604020202020204" pitchFamily="34" charset="0"/>
                <a:cs typeface="Arial" panose="020B0604020202020204" pitchFamily="34" charset="0"/>
              </a:rPr>
              <a:t>Vd:</a:t>
            </a:r>
            <a:r>
              <a:rPr lang="en-US" altLang="en-US" sz="1200" smtClean="0">
                <a:solidFill>
                  <a:srgbClr val="212121"/>
                </a:solidFill>
                <a:latin typeface="Arial" panose="020B0604020202020204" pitchFamily="34" charset="0"/>
                <a:cs typeface="Arial" panose="020B0604020202020204" pitchFamily="34" charset="0"/>
              </a:rPr>
              <a:t> khi bạn đúp chuột vào sự kiện Click của button1 thì VS sẽ tự động tạo những đoạn code sau</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rgbClr val="212121"/>
                </a:solidFill>
                <a:latin typeface="Arial" panose="020B0604020202020204" pitchFamily="34" charset="0"/>
                <a:cs typeface="Arial" panose="020B0604020202020204" pitchFamily="34" charset="0"/>
              </a:rPr>
              <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7D7D7D"/>
                </a:solidFill>
                <a:latin typeface="Courier New" panose="02070309020205020404" pitchFamily="49" charset="0"/>
                <a:cs typeface="Courier New" panose="02070309020205020404" pitchFamily="49" charset="0"/>
              </a:rPr>
              <a:t/>
            </a:r>
            <a:br>
              <a:rPr lang="en-US" altLang="en-US" sz="1200" smtClean="0">
                <a:solidFill>
                  <a:srgbClr val="7D7D7D"/>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Yourform.Designer.cs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this.button1.Click += new System.EventHandler(this.button1_Click);</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 Trong Class của YourForm nó sẽ gọi hàm để định nghĩa và xử lý cho sự kiện click trên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private void button1_Click(object sender, 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//Các bạn sẽ cần gõ code xử lý sự kiện ở đây }</a:t>
            </a:r>
            <a:r>
              <a:rPr lang="en-US" altLang="en-US" sz="1200" smtClean="0">
                <a:solidFill>
                  <a:schemeClr val="tx1"/>
                </a:solidFill>
              </a:rPr>
              <a:t> </a:t>
            </a: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ltLang="en-US" sz="1200" smtClean="0">
              <a:solidFill>
                <a:schemeClr val="tx1"/>
              </a:solidFill>
              <a:latin typeface="Arial" panose="020B0604020202020204" pitchFamily="34" charset="0"/>
            </a:endParaRPr>
          </a:p>
          <a:p>
            <a:pPr algn="l"/>
            <a:r>
              <a:rPr lang="en-US" altLang="en-US" sz="1200" smtClean="0">
                <a:solidFill>
                  <a:srgbClr val="212121"/>
                </a:solidFill>
                <a:latin typeface="Arial" panose="020B0604020202020204" pitchFamily="34" charset="0"/>
                <a:cs typeface="Arial" panose="020B0604020202020204" pitchFamily="34" charset="0"/>
              </a:rPr>
              <a:t>Các bạn có thể thêm/xóa sự kiện bằng tay theo cú pháp</a:t>
            </a:r>
            <a:br>
              <a:rPr lang="en-US" altLang="en-US" sz="1200" smtClean="0">
                <a:solidFill>
                  <a:srgbClr val="212121"/>
                </a:solidFill>
                <a:latin typeface="Arial" panose="020B0604020202020204" pitchFamily="34" charset="0"/>
                <a:cs typeface="Arial" panose="020B0604020202020204" pitchFamily="34" charset="0"/>
              </a:rPr>
            </a:br>
            <a:r>
              <a:rPr lang="en-US" altLang="en-US" sz="1200" smtClean="0">
                <a:solidFill>
                  <a:schemeClr val="tx1"/>
                </a:solidFill>
              </a:rPr>
              <a:t/>
            </a:r>
            <a:br>
              <a:rPr lang="en-US" altLang="en-US" sz="1200" smtClean="0">
                <a:solidFill>
                  <a:schemeClr val="tx1"/>
                </a:solidFill>
              </a:rPr>
            </a:br>
            <a:r>
              <a:rPr lang="en-US" altLang="en-US" sz="1200" smtClean="0">
                <a:solidFill>
                  <a:srgbClr val="333333"/>
                </a:solidFill>
                <a:latin typeface="Courier New" panose="02070309020205020404" pitchFamily="49" charset="0"/>
                <a:cs typeface="Courier New" panose="02070309020205020404" pitchFamily="49" charset="0"/>
              </a:rPr>
              <a:t>//Thêm vào Yourform.Designer.cs hay trong hàm dựng của Form đều được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this.Control.Sựkiện += new System.EventHandler(this.tên hàm sự kiện); //và gọi hàm để định nghĩa cho sự kiện private void tên hàm sự kiện(object sender, XEventArgs e)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//Trong đó X có thế là Mouse, hoặc Graphics, hoặc có thể bỏ trống tùy loại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//Xóa event vừa tạo this.Control.Sựkiện -= new System.EventHandler(this.tên hàm sự kiện); //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
            </a:r>
            <a:br>
              <a:rPr lang="en-US" altLang="en-US" sz="1200" smtClean="0">
                <a:solidFill>
                  <a:srgbClr val="333333"/>
                </a:solidFill>
                <a:latin typeface="Courier New" panose="02070309020205020404" pitchFamily="49" charset="0"/>
                <a:cs typeface="Courier New" panose="02070309020205020404" pitchFamily="49" charset="0"/>
              </a:rPr>
            </a:br>
            <a:r>
              <a:rPr lang="en-US" altLang="en-US" sz="1200" smtClean="0">
                <a:solidFill>
                  <a:srgbClr val="333333"/>
                </a:solidFill>
                <a:latin typeface="Courier New" panose="02070309020205020404" pitchFamily="49" charset="0"/>
                <a:cs typeface="Courier New" panose="02070309020205020404" pitchFamily="49" charset="0"/>
              </a:rPr>
              <a:t>//</a:t>
            </a:r>
            <a:r>
              <a:rPr lang="en-US" sz="1200" smtClean="0"/>
              <a:t>Hoặc các bạn cũng có thể gõ</a:t>
            </a:r>
            <a:r>
              <a:rPr lang="en-US" sz="1200" b="1" smtClean="0"/>
              <a:t> this.&lt;control&gt;.&lt;Sự kiện&gt; +=</a:t>
            </a:r>
            <a:r>
              <a:rPr lang="en-US" sz="1200" smtClean="0"/>
              <a:t> rồi </a:t>
            </a:r>
            <a:r>
              <a:rPr lang="en-US" sz="1200" b="1" smtClean="0"/>
              <a:t>tab 2 lần</a:t>
            </a:r>
            <a:r>
              <a:rPr lang="en-US" sz="1200" smtClean="0"/>
              <a:t> để VS tự động generate sự kiện và hàm cho bạn nếu bạn ko biết rõ nó là </a:t>
            </a:r>
            <a:r>
              <a:rPr lang="en-US" sz="1200" b="1" smtClean="0"/>
              <a:t>EventArgs</a:t>
            </a:r>
            <a:r>
              <a:rPr lang="en-US" sz="1200" smtClean="0"/>
              <a:t> hay </a:t>
            </a:r>
            <a:r>
              <a:rPr lang="en-US" sz="1200" b="1" smtClean="0"/>
              <a:t>MouseEventArgs,</a:t>
            </a:r>
            <a:r>
              <a:rPr lang="en-US" altLang="en-US" sz="1200" smtClean="0">
                <a:solidFill>
                  <a:schemeClr val="tx1"/>
                </a:solidFill>
              </a:rPr>
              <a:t/>
            </a:r>
            <a:br>
              <a:rPr lang="en-US" altLang="en-US" sz="1200" smtClean="0">
                <a:solidFill>
                  <a:schemeClr val="tx1"/>
                </a:solidFill>
              </a:rPr>
            </a:br>
            <a:r>
              <a:rPr lang="en-US" altLang="en-US" sz="1200" smtClean="0">
                <a:solidFill>
                  <a:schemeClr val="tx1"/>
                </a:solidFill>
                <a:latin typeface="Arial" panose="020B0604020202020204" pitchFamily="34" charset="0"/>
              </a:rPr>
              <a:t/>
            </a:r>
            <a:br>
              <a:rPr lang="en-US" altLang="en-US" sz="1200" smtClean="0">
                <a:solidFill>
                  <a:schemeClr val="tx1"/>
                </a:solidFill>
                <a:latin typeface="Arial" panose="020B0604020202020204" pitchFamily="34" charset="0"/>
              </a:rPr>
            </a:br>
            <a:endParaRPr lang="en-US"/>
          </a:p>
        </p:txBody>
      </p:sp>
      <p:sp>
        <p:nvSpPr>
          <p:cNvPr id="4" name="Slide Number Placeholder 3"/>
          <p:cNvSpPr>
            <a:spLocks noGrp="1"/>
          </p:cNvSpPr>
          <p:nvPr>
            <p:ph type="sldNum" sz="quarter" idx="10"/>
          </p:nvPr>
        </p:nvSpPr>
        <p:spPr/>
        <p:txBody>
          <a:bodyPr/>
          <a:lstStyle/>
          <a:p>
            <a:fld id="{FA47081B-AA28-4597-99CC-D206813DA920}" type="slidenum">
              <a:rPr lang="en-US" smtClean="0"/>
              <a:t>11</a:t>
            </a:fld>
            <a:endParaRPr lang="en-US"/>
          </a:p>
        </p:txBody>
      </p:sp>
    </p:spTree>
    <p:extLst>
      <p:ext uri="{BB962C8B-B14F-4D97-AF65-F5344CB8AC3E}">
        <p14:creationId xmlns:p14="http://schemas.microsoft.com/office/powerpoint/2010/main" val="20272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7E115D-97C3-46D9-93C8-34686FF3EF03}" type="datetime1">
              <a:rPr lang="en-US" smtClean="0"/>
              <a:t>12/23/2019</a:t>
            </a:fld>
            <a:endParaRPr lang="en-US" dirty="0"/>
          </a:p>
        </p:txBody>
      </p:sp>
      <p:sp>
        <p:nvSpPr>
          <p:cNvPr id="5" name="Footer Placeholder 4"/>
          <p:cNvSpPr>
            <a:spLocks noGrp="1"/>
          </p:cNvSpPr>
          <p:nvPr>
            <p:ph type="ftr" sz="quarter" idx="11"/>
          </p:nvPr>
        </p:nvSpPr>
        <p:spPr/>
        <p:txBody>
          <a:bodyPr/>
          <a:lstStyle/>
          <a:p>
            <a:r>
              <a:rPr lang="en-US" smtClean="0"/>
              <a:t>Nhóm 6</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09413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58B7-DA1F-4C50-ACF1-7AC3AA5E88FB}" type="datetime1">
              <a:rPr lang="en-US" smtClean="0"/>
              <a:t>12/23/2019</a:t>
            </a:fld>
            <a:endParaRPr lang="en-US" dirty="0"/>
          </a:p>
        </p:txBody>
      </p:sp>
      <p:sp>
        <p:nvSpPr>
          <p:cNvPr id="5" name="Footer Placeholder 4"/>
          <p:cNvSpPr>
            <a:spLocks noGrp="1"/>
          </p:cNvSpPr>
          <p:nvPr>
            <p:ph type="ftr" sz="quarter" idx="11"/>
          </p:nvPr>
        </p:nvSpPr>
        <p:spPr/>
        <p:txBody>
          <a:bodyPr/>
          <a:lstStyle/>
          <a:p>
            <a:r>
              <a:rPr lang="en-US" smtClean="0"/>
              <a:t>Nhóm 6</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13194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589797-F61A-4FF7-BA82-135ED80660EC}" type="datetime1">
              <a:rPr lang="en-US" smtClean="0"/>
              <a:t>12/23/2019</a:t>
            </a:fld>
            <a:endParaRPr lang="en-US" dirty="0"/>
          </a:p>
        </p:txBody>
      </p:sp>
      <p:sp>
        <p:nvSpPr>
          <p:cNvPr id="5" name="Footer Placeholder 4"/>
          <p:cNvSpPr>
            <a:spLocks noGrp="1"/>
          </p:cNvSpPr>
          <p:nvPr>
            <p:ph type="ftr" sz="quarter" idx="11"/>
          </p:nvPr>
        </p:nvSpPr>
        <p:spPr/>
        <p:txBody>
          <a:bodyPr/>
          <a:lstStyle/>
          <a:p>
            <a:r>
              <a:rPr lang="en-US" smtClean="0"/>
              <a:t>Nhóm 6</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7022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1FA9F4-4084-430D-8E80-319142662F93}" type="datetime1">
              <a:rPr lang="en-US" smtClean="0"/>
              <a:t>12/23/2019</a:t>
            </a:fld>
            <a:endParaRPr lang="en-US" dirty="0"/>
          </a:p>
        </p:txBody>
      </p:sp>
      <p:sp>
        <p:nvSpPr>
          <p:cNvPr id="5" name="Footer Placeholder 4"/>
          <p:cNvSpPr>
            <a:spLocks noGrp="1"/>
          </p:cNvSpPr>
          <p:nvPr>
            <p:ph type="ftr" sz="quarter" idx="11"/>
          </p:nvPr>
        </p:nvSpPr>
        <p:spPr/>
        <p:txBody>
          <a:bodyPr/>
          <a:lstStyle/>
          <a:p>
            <a:r>
              <a:rPr lang="en-US" smtClean="0"/>
              <a:t>Nhóm 6</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13265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1F9831-7060-4B77-A8F8-A294C008D5F3}" type="datetime1">
              <a:rPr lang="en-US" smtClean="0"/>
              <a:t>12/23/2019</a:t>
            </a:fld>
            <a:endParaRPr lang="en-US" dirty="0"/>
          </a:p>
        </p:txBody>
      </p:sp>
      <p:sp>
        <p:nvSpPr>
          <p:cNvPr id="5" name="Footer Placeholder 4"/>
          <p:cNvSpPr>
            <a:spLocks noGrp="1"/>
          </p:cNvSpPr>
          <p:nvPr>
            <p:ph type="ftr" sz="quarter" idx="11"/>
          </p:nvPr>
        </p:nvSpPr>
        <p:spPr/>
        <p:txBody>
          <a:bodyPr/>
          <a:lstStyle/>
          <a:p>
            <a:r>
              <a:rPr lang="en-US" smtClean="0"/>
              <a:t>Nhóm 6</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9522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4E0DC7-9A97-4205-A959-1AE752786207}" type="datetime1">
              <a:rPr lang="en-US" smtClean="0"/>
              <a:t>12/23/2019</a:t>
            </a:fld>
            <a:endParaRPr lang="en-US" dirty="0"/>
          </a:p>
        </p:txBody>
      </p:sp>
      <p:sp>
        <p:nvSpPr>
          <p:cNvPr id="6" name="Footer Placeholder 5"/>
          <p:cNvSpPr>
            <a:spLocks noGrp="1"/>
          </p:cNvSpPr>
          <p:nvPr>
            <p:ph type="ftr" sz="quarter" idx="11"/>
          </p:nvPr>
        </p:nvSpPr>
        <p:spPr/>
        <p:txBody>
          <a:bodyPr/>
          <a:lstStyle/>
          <a:p>
            <a:r>
              <a:rPr lang="en-US" smtClean="0"/>
              <a:t>Nhóm 6</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7061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569C91-F5DF-4959-8D32-07ECE321912A}" type="datetime1">
              <a:rPr lang="en-US" smtClean="0"/>
              <a:t>12/23/2019</a:t>
            </a:fld>
            <a:endParaRPr lang="en-US" dirty="0"/>
          </a:p>
        </p:txBody>
      </p:sp>
      <p:sp>
        <p:nvSpPr>
          <p:cNvPr id="8" name="Footer Placeholder 7"/>
          <p:cNvSpPr>
            <a:spLocks noGrp="1"/>
          </p:cNvSpPr>
          <p:nvPr>
            <p:ph type="ftr" sz="quarter" idx="11"/>
          </p:nvPr>
        </p:nvSpPr>
        <p:spPr/>
        <p:txBody>
          <a:bodyPr/>
          <a:lstStyle/>
          <a:p>
            <a:r>
              <a:rPr lang="en-US" smtClean="0"/>
              <a:t>Nhóm 6</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557569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8C08B5-EE44-4740-B7C0-91D62F032EA4}" type="datetime1">
              <a:rPr lang="en-US" smtClean="0"/>
              <a:t>12/23/2019</a:t>
            </a:fld>
            <a:endParaRPr lang="en-US" dirty="0"/>
          </a:p>
        </p:txBody>
      </p:sp>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9207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2621DC-FA73-469E-AE63-8DE755B97F48}" type="datetime1">
              <a:rPr lang="en-US" smtClean="0"/>
              <a:t>12/23/2019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Nhóm 6</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83462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851014-718B-49C8-B418-AF587BEA6E80}" type="datetime1">
              <a:rPr lang="en-US" smtClean="0"/>
              <a:t>12/23/2019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Nhóm 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0167239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CFE40E-420B-460E-AFA7-FD9F064C6216}" type="datetime1">
              <a:rPr lang="en-US" smtClean="0"/>
              <a:t>12/23/2019</a:t>
            </a:fld>
            <a:endParaRPr lang="en-US" dirty="0"/>
          </a:p>
        </p:txBody>
      </p:sp>
      <p:sp>
        <p:nvSpPr>
          <p:cNvPr id="6" name="Footer Placeholder 5"/>
          <p:cNvSpPr>
            <a:spLocks noGrp="1"/>
          </p:cNvSpPr>
          <p:nvPr>
            <p:ph type="ftr" sz="quarter" idx="11"/>
          </p:nvPr>
        </p:nvSpPr>
        <p:spPr/>
        <p:txBody>
          <a:bodyPr/>
          <a:lstStyle/>
          <a:p>
            <a:r>
              <a:rPr lang="en-US" smtClean="0"/>
              <a:t>Nhóm 6</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036910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19B9AF-546B-4162-9F82-3B1448EC2016}" type="datetime1">
              <a:rPr lang="en-US" smtClean="0"/>
              <a:t>12/23/2019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Nhóm 6</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7387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1639" y="340342"/>
            <a:ext cx="11877801" cy="2050272"/>
          </a:xfrm>
        </p:spPr>
        <p:txBody>
          <a:bodyPr>
            <a:normAutofit/>
          </a:bodyPr>
          <a:lstStyle/>
          <a:p>
            <a:pPr algn="ctr"/>
            <a:r>
              <a:rPr lang="en-US" sz="6000" smtClean="0">
                <a:solidFill>
                  <a:srgbClr val="00B0F0"/>
                </a:solidFill>
                <a:latin typeface="Berlin Sans FB" panose="020E0602020502020306" pitchFamily="34" charset="0"/>
              </a:rPr>
              <a:t>Giới thiệu phần mềm quản lý </a:t>
            </a:r>
            <a:br>
              <a:rPr lang="en-US" sz="6000" smtClean="0">
                <a:solidFill>
                  <a:srgbClr val="00B0F0"/>
                </a:solidFill>
                <a:latin typeface="Berlin Sans FB" panose="020E0602020502020306" pitchFamily="34" charset="0"/>
              </a:rPr>
            </a:br>
            <a:r>
              <a:rPr lang="en-US" sz="6000" smtClean="0">
                <a:solidFill>
                  <a:srgbClr val="00B0F0"/>
                </a:solidFill>
                <a:latin typeface="Berlin Sans FB" panose="020E0602020502020306" pitchFamily="34" charset="0"/>
              </a:rPr>
              <a:t>nước sạch MitaViet</a:t>
            </a:r>
            <a:endParaRPr lang="en-US" sz="6000" dirty="0">
              <a:solidFill>
                <a:srgbClr val="00B0F0"/>
              </a:solidFill>
              <a:latin typeface="Berlin Sans FB" panose="020E0602020502020306" pitchFamily="34" charset="0"/>
            </a:endParaRPr>
          </a:p>
        </p:txBody>
      </p:sp>
      <p:sp>
        <p:nvSpPr>
          <p:cNvPr id="3" name="Subtitle 2"/>
          <p:cNvSpPr>
            <a:spLocks noGrp="1"/>
          </p:cNvSpPr>
          <p:nvPr>
            <p:ph type="subTitle" idx="1"/>
          </p:nvPr>
        </p:nvSpPr>
        <p:spPr>
          <a:xfrm>
            <a:off x="987479" y="4082977"/>
            <a:ext cx="5047561" cy="538174"/>
          </a:xfrm>
          <a:solidFill>
            <a:schemeClr val="bg1"/>
          </a:solidFill>
        </p:spPr>
        <p:txBody>
          <a:bodyPr>
            <a:noAutofit/>
          </a:bodyPr>
          <a:lstStyle/>
          <a:p>
            <a:pPr algn="l"/>
            <a:r>
              <a:rPr lang="en-US" sz="3200" b="1" smtClean="0">
                <a:solidFill>
                  <a:schemeClr val="bg2">
                    <a:lumMod val="50000"/>
                  </a:schemeClr>
                </a:solidFill>
                <a:latin typeface="Cooper Black" panose="0208090404030B020404" pitchFamily="18" charset="0"/>
                <a:cs typeface="Times New Roman" panose="02020603050405020304" pitchFamily="18" charset="0"/>
              </a:rPr>
              <a:t>Hoàng </a:t>
            </a:r>
            <a:r>
              <a:rPr lang="en-US" sz="3200" b="1" err="1" smtClean="0">
                <a:solidFill>
                  <a:schemeClr val="bg2">
                    <a:lumMod val="50000"/>
                  </a:schemeClr>
                </a:solidFill>
                <a:latin typeface="Cooper Black" panose="0208090404030B020404" pitchFamily="18" charset="0"/>
                <a:cs typeface="Times New Roman" panose="02020603050405020304" pitchFamily="18" charset="0"/>
              </a:rPr>
              <a:t>tuấn</a:t>
            </a:r>
            <a:r>
              <a:rPr lang="en-US" sz="3200" b="1" smtClean="0">
                <a:solidFill>
                  <a:schemeClr val="bg2">
                    <a:lumMod val="50000"/>
                  </a:schemeClr>
                </a:solidFill>
                <a:latin typeface="Cooper Black" panose="0208090404030B020404" pitchFamily="18" charset="0"/>
                <a:cs typeface="Times New Roman" panose="02020603050405020304" pitchFamily="18" charset="0"/>
              </a:rPr>
              <a:t> </a:t>
            </a:r>
            <a:r>
              <a:rPr lang="en-US" sz="3200" b="1" smtClean="0">
                <a:solidFill>
                  <a:schemeClr val="bg2">
                    <a:lumMod val="50000"/>
                  </a:schemeClr>
                </a:solidFill>
                <a:latin typeface="Cooper Black" panose="0208090404030B020404" pitchFamily="18" charset="0"/>
                <a:cs typeface="Times New Roman" panose="02020603050405020304" pitchFamily="18" charset="0"/>
              </a:rPr>
              <a:t>thành</a:t>
            </a:r>
            <a:endParaRPr lang="en-US" sz="3200" b="1" dirty="0" smtClean="0">
              <a:solidFill>
                <a:schemeClr val="bg2">
                  <a:lumMod val="50000"/>
                </a:schemeClr>
              </a:solidFill>
              <a:latin typeface="Cooper Black" panose="0208090404030B0204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smtClean="0"/>
              <a:t>Nhóm</a:t>
            </a:r>
            <a:r>
              <a:rPr lang="en-US" dirty="0" smtClean="0"/>
              <a:t> 2</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1303" y="2948586"/>
            <a:ext cx="6020525" cy="31603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141" y="4124815"/>
            <a:ext cx="1161813" cy="1217455"/>
          </a:xfrm>
          <a:prstGeom prst="rect">
            <a:avLst/>
          </a:prstGeom>
        </p:spPr>
      </p:pic>
      <p:sp>
        <p:nvSpPr>
          <p:cNvPr id="10" name="Oval 9"/>
          <p:cNvSpPr/>
          <p:nvPr/>
        </p:nvSpPr>
        <p:spPr>
          <a:xfrm>
            <a:off x="9958879" y="3075278"/>
            <a:ext cx="325527" cy="2874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284406" y="2733040"/>
            <a:ext cx="861113" cy="502058"/>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471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319520" y="1882951"/>
            <a:ext cx="576072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30000"/>
              </a:lnSpc>
              <a:buFontTx/>
              <a:buChar char="-"/>
            </a:pPr>
            <a:r>
              <a:rPr lang="en-US" sz="2400" smtClean="0">
                <a:solidFill>
                  <a:schemeClr val="tx1"/>
                </a:solidFill>
              </a:rPr>
              <a:t>Khi bấm tìm theo mã, sẽ lọc ra nhân viên có mã đó, nếu ko có ai trùng sẽ để trống.</a:t>
            </a:r>
          </a:p>
          <a:p>
            <a:pPr marL="342900" indent="-342900" algn="just">
              <a:lnSpc>
                <a:spcPct val="130000"/>
              </a:lnSpc>
              <a:buFontTx/>
              <a:buChar char="-"/>
            </a:pPr>
            <a:r>
              <a:rPr lang="en-US" sz="2400" smtClean="0">
                <a:solidFill>
                  <a:schemeClr val="tx1"/>
                </a:solidFill>
              </a:rPr>
              <a:t>Khi bấm tìm theo tuổi sẽ lọc những khách hàng có độ tuổi trong khoảng đã cho</a:t>
            </a:r>
          </a:p>
          <a:p>
            <a:pPr marL="342900" indent="-342900" algn="just">
              <a:lnSpc>
                <a:spcPct val="130000"/>
              </a:lnSpc>
              <a:buFontTx/>
              <a:buChar char="-"/>
            </a:pPr>
            <a:r>
              <a:rPr lang="en-US" sz="2400" smtClean="0">
                <a:solidFill>
                  <a:schemeClr val="tx1"/>
                </a:solidFill>
              </a:rPr>
              <a:t>Khi bấm tìm theo tên sẽ tìm ra người có tên đó</a:t>
            </a:r>
          </a:p>
          <a:p>
            <a:pPr marL="342900" indent="-342900" algn="just">
              <a:lnSpc>
                <a:spcPct val="130000"/>
              </a:lnSpc>
              <a:buFontTx/>
              <a:buChar char="-"/>
            </a:pPr>
            <a:r>
              <a:rPr lang="en-US" sz="2400" smtClean="0">
                <a:solidFill>
                  <a:schemeClr val="tx1"/>
                </a:solidFill>
              </a:rPr>
              <a:t>Khi bấm tìm theo địa chỉ sẽ tìm tất cả khách hàng trong địa chỉ đó</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khách hàng</a:t>
            </a:r>
            <a:endParaRPr lang="en-US" sz="2400" b="1">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 y="1831887"/>
            <a:ext cx="5459009" cy="431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11083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Giao diện tìm kiếm công tơ cho phép load dữ liệu của các công tơ, các combobox thể hiện các giá trị riêng của mã công tơ, các loại công tơ, kích cỡ và tình trạng sử dụng thể hiện một cách khá nhau. Dễ dàng cho người xem theo dõi quan sát và tìm kiếm.</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công tơ</a:t>
            </a:r>
            <a:endParaRPr lang="en-US" sz="2400" b="1">
              <a:solidFill>
                <a:schemeClr val="tx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10" y="2278856"/>
            <a:ext cx="5865466"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15124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319520" y="1882951"/>
            <a:ext cx="576072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30000"/>
              </a:lnSpc>
              <a:buFontTx/>
              <a:buChar char="-"/>
            </a:pPr>
            <a:r>
              <a:rPr lang="en-US" sz="2400" smtClean="0">
                <a:solidFill>
                  <a:schemeClr val="tx1"/>
                </a:solidFill>
              </a:rPr>
              <a:t>Khi bấm tìm theo mã, sẽ lọc ra các công tơ có cùng mã trong combobox</a:t>
            </a:r>
          </a:p>
          <a:p>
            <a:pPr marL="342900" indent="-342900" algn="just">
              <a:lnSpc>
                <a:spcPct val="130000"/>
              </a:lnSpc>
              <a:buFontTx/>
              <a:buChar char="-"/>
            </a:pPr>
            <a:r>
              <a:rPr lang="en-US" sz="2400" smtClean="0">
                <a:solidFill>
                  <a:schemeClr val="tx1"/>
                </a:solidFill>
              </a:rPr>
              <a:t>Khi bấm tìm theo loại công tơ sẽ kiểm tra các checkbox nếu 1 trong 2 cái được chọn thì lọc ra thông tin trong combobox tương ứng, nếu chọn cả hai thì lọc ra công tơ phù hợp cả hai thông tin đó</a:t>
            </a:r>
          </a:p>
          <a:p>
            <a:pPr marL="342900" indent="-342900" algn="just">
              <a:lnSpc>
                <a:spcPct val="130000"/>
              </a:lnSpc>
              <a:buFontTx/>
              <a:buChar char="-"/>
            </a:pPr>
            <a:r>
              <a:rPr lang="en-US" sz="2400" smtClean="0">
                <a:solidFill>
                  <a:schemeClr val="tx1"/>
                </a:solidFill>
              </a:rPr>
              <a:t>Khi bấm tìm theo tình trạng sẽ tìm ra ra các công tơ có tình trạng đó</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công tơ</a:t>
            </a:r>
            <a:endParaRPr lang="en-US" sz="2400" b="1">
              <a:solidFill>
                <a:schemeClr val="tx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69" y="2236876"/>
            <a:ext cx="6009551" cy="350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4711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smtClean="0">
                <a:solidFill>
                  <a:schemeClr val="tx1"/>
                </a:solidFill>
              </a:rPr>
              <a:t>Giao diện tìm kiếm tiêu thụ nước cho phép load dữ liệu sử dụng nước của các khách hàng, các combobox thể hiện mã khách hàng, kỳ trong năm và thành tiền riêng biệt của các khách hàng, cho phép người dùng theo dõi và tìm kiếm dễ dàng.</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tiêu thụ nước</a:t>
            </a:r>
            <a:endParaRPr lang="en-US" sz="2400" b="1">
              <a:solidFill>
                <a:schemeClr val="tx1"/>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51" y="2066052"/>
            <a:ext cx="6331556" cy="3843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5617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319520" y="1882951"/>
            <a:ext cx="576072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30000"/>
              </a:lnSpc>
              <a:buFontTx/>
              <a:buChar char="-"/>
            </a:pPr>
            <a:r>
              <a:rPr lang="en-US" sz="2400" smtClean="0">
                <a:solidFill>
                  <a:schemeClr val="tx1"/>
                </a:solidFill>
              </a:rPr>
              <a:t>Khi bấm tìm theo mã khách hàng sẽ lọc ra các bản ghi của khách hàng đó</a:t>
            </a:r>
          </a:p>
          <a:p>
            <a:pPr marL="342900" indent="-342900" algn="just">
              <a:lnSpc>
                <a:spcPct val="130000"/>
              </a:lnSpc>
              <a:buFontTx/>
              <a:buChar char="-"/>
            </a:pPr>
            <a:r>
              <a:rPr lang="en-US" sz="2400" smtClean="0">
                <a:solidFill>
                  <a:schemeClr val="tx1"/>
                </a:solidFill>
              </a:rPr>
              <a:t>Khi bấm tìm theo kỳ sẽ lọc ra tất cả các bản ghi của mọi khách hàng sử dụng trong kỳ đó</a:t>
            </a:r>
          </a:p>
          <a:p>
            <a:pPr marL="342900" indent="-342900" algn="just">
              <a:lnSpc>
                <a:spcPct val="130000"/>
              </a:lnSpc>
              <a:buFontTx/>
              <a:buChar char="-"/>
            </a:pPr>
            <a:r>
              <a:rPr lang="en-US" sz="2400" smtClean="0">
                <a:solidFill>
                  <a:schemeClr val="tx1"/>
                </a:solidFill>
              </a:rPr>
              <a:t>Khi bấm tìm theo thành tiền sẽ tìm tất cả các bản ghi có giá tiền nằm trong khoảng đó.</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tiêu thụ nước</a:t>
            </a:r>
            <a:endParaRPr lang="en-US" sz="2400" b="1">
              <a:solidFill>
                <a:schemeClr val="tx1"/>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53" y="2100103"/>
            <a:ext cx="6219367" cy="3775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7255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4.Giao diện trợ giúp</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26" y="2080419"/>
            <a:ext cx="5772034"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r>
              <a:rPr lang="en-US" sz="2400" smtClean="0">
                <a:solidFill>
                  <a:schemeClr val="tx1"/>
                </a:solidFill>
              </a:rPr>
              <a:t>Giao diện trợ giúp bao gồm sô điện thoại, link Facebook, Email của người trợ giúp để trả lời tất cả các thông tin liên quan đến ứng dụng.</a:t>
            </a:r>
          </a:p>
        </p:txBody>
      </p:sp>
    </p:spTree>
    <p:extLst>
      <p:ext uri="{BB962C8B-B14F-4D97-AF65-F5344CB8AC3E}">
        <p14:creationId xmlns:p14="http://schemas.microsoft.com/office/powerpoint/2010/main" val="42356653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5</a:t>
            </a:r>
            <a:r>
              <a:rPr lang="en-US" sz="4800" smtClean="0">
                <a:solidFill>
                  <a:schemeClr val="tx1"/>
                </a:solidFill>
                <a:latin typeface="Calibri" pitchFamily="34" charset="0"/>
                <a:cs typeface="Calibri" pitchFamily="34" charset="0"/>
              </a:rPr>
              <a:t>.Giao diện bản quyền</a:t>
            </a:r>
          </a:p>
        </p:txBody>
      </p:sp>
      <p:sp>
        <p:nvSpPr>
          <p:cNvPr id="10" name="Rectangle 9"/>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r>
              <a:rPr lang="en-US" sz="2400" smtClean="0">
                <a:solidFill>
                  <a:schemeClr val="tx1"/>
                </a:solidFill>
              </a:rPr>
              <a:t>Giao diện bản quyền nêu thông tin về quyền sử dụng đối với sản phẩm.</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 y="2091919"/>
            <a:ext cx="6336454" cy="379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67558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7360" y="365760"/>
            <a:ext cx="2824480" cy="2245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dirty="0" err="1" smtClean="0"/>
              <a:t>Nhóm</a:t>
            </a:r>
            <a:r>
              <a:rPr lang="en-US" dirty="0" smtClean="0"/>
              <a:t> 2</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
        <p:nvSpPr>
          <p:cNvPr id="7" name="Rectangle 3"/>
          <p:cNvSpPr>
            <a:spLocks noChangeArrowheads="1"/>
          </p:cNvSpPr>
          <p:nvPr/>
        </p:nvSpPr>
        <p:spPr bwMode="auto">
          <a:xfrm>
            <a:off x="858520" y="52484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1463040" y="1605280"/>
            <a:ext cx="10119360" cy="2235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833360" y="417154"/>
            <a:ext cx="0" cy="3970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rot="10800000" flipV="1">
            <a:off x="8285480" y="417155"/>
            <a:ext cx="297924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GB" altLang="en-US" sz="2400" smtClean="0">
                <a:latin typeface="Calibri" panose="020F0502020204030204" pitchFamily="34" charset="0"/>
                <a:cs typeface="Times New Roman" panose="02020603050405020304" pitchFamily="18" charset="0"/>
              </a:rPr>
              <a:t>Đây là menu chính với mục:</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kumimoji="0" lang="en-GB" altLang="en-US" sz="2400" b="0" i="0" u="none" strike="noStrike" cap="none" normalizeH="0" smtClean="0">
                <a:ln>
                  <a:noFill/>
                </a:ln>
                <a:solidFill>
                  <a:schemeClr val="tx1"/>
                </a:solidFill>
                <a:effectLst/>
                <a:latin typeface="Calibri" panose="020F0502020204030204" pitchFamily="34" charset="0"/>
                <a:cs typeface="Times New Roman" panose="02020603050405020304" pitchFamily="18" charset="0"/>
              </a:rPr>
              <a:t>Cập nhật</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lang="en-GB" altLang="en-US" sz="2400" smtClean="0">
                <a:latin typeface="Calibri" panose="020F0502020204030204" pitchFamily="34" charset="0"/>
                <a:cs typeface="Times New Roman" panose="02020603050405020304" pitchFamily="18" charset="0"/>
              </a:rPr>
              <a:t>Tìm kiếm</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lang="en-GB" altLang="en-US" sz="2400" smtClean="0">
                <a:latin typeface="Calibri" panose="020F0502020204030204" pitchFamily="34" charset="0"/>
                <a:cs typeface="Times New Roman" panose="02020603050405020304" pitchFamily="18" charset="0"/>
              </a:rPr>
              <a:t>Thống kê</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lang="en-GB" altLang="en-US" sz="2400" smtClean="0">
                <a:latin typeface="Calibri" panose="020F0502020204030204" pitchFamily="34" charset="0"/>
                <a:cs typeface="Times New Roman" panose="02020603050405020304" pitchFamily="18" charset="0"/>
              </a:rPr>
              <a:t>Trợ giúp</a:t>
            </a:r>
          </a:p>
          <a:p>
            <a:pPr marL="342900" marR="0" lvl="0" indent="-342900" algn="just" defTabSz="914400" rtl="0" eaLnBrk="0" fontAlgn="base" latinLnBrk="0" hangingPunct="0">
              <a:lnSpc>
                <a:spcPct val="150000"/>
              </a:lnSpc>
              <a:spcBef>
                <a:spcPct val="0"/>
              </a:spcBef>
              <a:spcAft>
                <a:spcPct val="0"/>
              </a:spcAft>
              <a:buClrTx/>
              <a:buSzTx/>
              <a:buFontTx/>
              <a:buChar char="-"/>
              <a:tabLst/>
            </a:pPr>
            <a:r>
              <a:rPr lang="en-GB" altLang="en-US" sz="2400" smtClean="0">
                <a:latin typeface="Calibri" panose="020F0502020204030204" pitchFamily="34" charset="0"/>
                <a:cs typeface="Times New Roman" panose="02020603050405020304" pitchFamily="18" charset="0"/>
              </a:rPr>
              <a:t>Bản quyền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20" y="365760"/>
            <a:ext cx="716280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6435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
        <p:nvSpPr>
          <p:cNvPr id="9" name="Rectangle 8"/>
          <p:cNvSpPr/>
          <p:nvPr/>
        </p:nvSpPr>
        <p:spPr>
          <a:xfrm>
            <a:off x="632311" y="467360"/>
            <a:ext cx="7536206"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1.Giao diện chung cập nhật</a:t>
            </a:r>
            <a:endParaRPr lang="en-US" sz="4800" dirty="0">
              <a:solidFill>
                <a:schemeClr val="tx1"/>
              </a:solidFill>
              <a:latin typeface="Calibri" pitchFamily="34" charset="0"/>
              <a:cs typeface="Calibri" pitchFamily="34" charset="0"/>
            </a:endParaRPr>
          </a:p>
        </p:txBody>
      </p:sp>
      <p:sp>
        <p:nvSpPr>
          <p:cNvPr id="11" name="Rectangle 10"/>
          <p:cNvSpPr/>
          <p:nvPr/>
        </p:nvSpPr>
        <p:spPr>
          <a:xfrm>
            <a:off x="6908800" y="1882951"/>
            <a:ext cx="42672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smtClean="0">
                <a:solidFill>
                  <a:schemeClr val="tx1"/>
                </a:solidFill>
              </a:rPr>
              <a:t>Form chung cập nhật như hình bên, bao gồm 1 datagridview và các label, các button thêm sửa xóa, và các textbox thể hiện giá trị của các thuộc tính. Bao gồm 3 Form: cập nhật Khách hàng, cập nhật Công tơ, cập nhật Tiêu thụ nước.</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06" y="2212975"/>
            <a:ext cx="5936294"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978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9" name="Rectangle 8"/>
          <p:cNvSpPr/>
          <p:nvPr/>
        </p:nvSpPr>
        <p:spPr>
          <a:xfrm>
            <a:off x="632311" y="467360"/>
            <a:ext cx="7536206"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1.Giao diện chung cập nhật</a:t>
            </a:r>
          </a:p>
        </p:txBody>
      </p:sp>
      <p:sp>
        <p:nvSpPr>
          <p:cNvPr id="11" name="Rectangle 10"/>
          <p:cNvSpPr/>
          <p:nvPr/>
        </p:nvSpPr>
        <p:spPr>
          <a:xfrm>
            <a:off x="6908800" y="1882951"/>
            <a:ext cx="42672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smtClean="0">
                <a:solidFill>
                  <a:schemeClr val="tx1"/>
                </a:solidFill>
              </a:rPr>
              <a:t>Khi bấm load toàn bộ dữ liệu trong data sẽ được hiện lên trên datagridview, khi click vào các ô trong bảng thì textbox sẽ tự hiển thị dữ liệu cho người dùng cập nhật dữ liệu: </a:t>
            </a: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9" y="2228215"/>
            <a:ext cx="5885320" cy="351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47811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9" name="Rectangle 8"/>
          <p:cNvSpPr/>
          <p:nvPr/>
        </p:nvSpPr>
        <p:spPr>
          <a:xfrm>
            <a:off x="632311" y="467360"/>
            <a:ext cx="7536206"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1.Giao diện chung cập nhật</a:t>
            </a:r>
            <a:endParaRPr lang="en-US" sz="4800" dirty="0">
              <a:solidFill>
                <a:schemeClr val="tx1"/>
              </a:solidFill>
              <a:latin typeface="Calibri" pitchFamily="34" charset="0"/>
              <a:cs typeface="Calibri" pitchFamily="34" charset="0"/>
            </a:endParaRP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Khi bấm nút thêm sẽ thêm, mới dữ liệu trong database và tự load lại trên màn hình. Nếu thêm người ngoài 18-60 tuổi sẽ có thông báo lỗi để người dùng nhập lại.</a:t>
            </a:r>
          </a:p>
          <a:p>
            <a:pPr algn="just">
              <a:lnSpc>
                <a:spcPct val="130000"/>
              </a:lnSpc>
            </a:pPr>
            <a:r>
              <a:rPr lang="en-US" sz="2400" smtClean="0">
                <a:solidFill>
                  <a:schemeClr val="tx1"/>
                </a:solidFill>
              </a:rPr>
              <a:t>Các nút sửa xóa sẽ  sửa xóa nội dung dựa vào khóa chính của bảng là MaKH.</a:t>
            </a:r>
            <a:endParaRPr lang="en-US" sz="2400" smtClean="0">
              <a:solidFill>
                <a:schemeClr val="tx1"/>
              </a:solidFill>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9" y="2228215"/>
            <a:ext cx="5885320" cy="3519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30117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2.Giao diện thống kê</a:t>
            </a:r>
            <a:endParaRPr lang="en-US" sz="4800" dirty="0">
              <a:solidFill>
                <a:schemeClr val="tx1"/>
              </a:solidFill>
              <a:latin typeface="Calibri" pitchFamily="34" charset="0"/>
              <a:cs typeface="Calibri" pitchFamily="34" charset="0"/>
            </a:endParaRP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Giao diện thống kê khách hàng cho phép load dữ liệu của khách hàng, khi bấm nút thống kê sẽ hiển thị lên textbox số lượng các khách hàng, độ tuổi từ thấp nhất đến cao nhất của người dùng, và số lượng khu vực khác nhau của người dùng.</a:t>
            </a:r>
            <a:endParaRPr lang="en-US" sz="2400" smtClean="0">
              <a:solidFill>
                <a:schemeClr val="tx1"/>
              </a:solidFill>
            </a:endParaRPr>
          </a:p>
        </p:txBody>
      </p:sp>
      <p:sp>
        <p:nvSpPr>
          <p:cNvPr id="8" name="Rectangle 7"/>
          <p:cNvSpPr/>
          <p:nvPr/>
        </p:nvSpPr>
        <p:spPr>
          <a:xfrm>
            <a:off x="1158240" y="1229360"/>
            <a:ext cx="304800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Thống kê khách hàng</a:t>
            </a:r>
            <a:endParaRPr lang="en-US" sz="2400" b="1">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90" y="2517140"/>
            <a:ext cx="6349895" cy="294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8260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2.Giao diện thống kê</a:t>
            </a:r>
            <a:endParaRPr lang="en-US" sz="4800" dirty="0">
              <a:solidFill>
                <a:schemeClr val="tx1"/>
              </a:solidFill>
              <a:latin typeface="Calibri" pitchFamily="34" charset="0"/>
              <a:cs typeface="Calibri" pitchFamily="34" charset="0"/>
            </a:endParaRP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Giao diện thống kê công tơ cho phép load dữ liệu của các loại công tơ, khi bấm nút thống kê sẽ hiển thị lên textbox số lượng công tơ, số lượng các loại đang được sử dụng, và số lượng các công tơ đang trong các trạng thái khác nhau để kiểm tra tình hình.</a:t>
            </a:r>
            <a:endParaRPr lang="en-US" sz="2400" smtClean="0">
              <a:solidFill>
                <a:schemeClr val="tx1"/>
              </a:solidFill>
            </a:endParaRPr>
          </a:p>
        </p:txBody>
      </p:sp>
      <p:sp>
        <p:nvSpPr>
          <p:cNvPr id="8" name="Rectangle 7"/>
          <p:cNvSpPr/>
          <p:nvPr/>
        </p:nvSpPr>
        <p:spPr>
          <a:xfrm>
            <a:off x="1158240" y="1229360"/>
            <a:ext cx="304800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Thống kê công tơ</a:t>
            </a:r>
            <a:endParaRPr lang="en-US" sz="2400" b="1">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36" y="2170430"/>
            <a:ext cx="6380544" cy="3634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1389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smtClean="0">
                <a:solidFill>
                  <a:schemeClr val="tx1"/>
                </a:solidFill>
                <a:latin typeface="Calibri" pitchFamily="34" charset="0"/>
                <a:cs typeface="Calibri" pitchFamily="34" charset="0"/>
              </a:rPr>
              <a:t>2.Giao diện thống kê</a:t>
            </a:r>
            <a:endParaRPr lang="en-US" sz="4800" dirty="0">
              <a:solidFill>
                <a:schemeClr val="tx1"/>
              </a:solidFill>
              <a:latin typeface="Calibri" pitchFamily="34" charset="0"/>
              <a:cs typeface="Calibri" pitchFamily="34" charset="0"/>
            </a:endParaRP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Giao diện thống kê tiêu thụ nước cho phép load dữ liệu sử dụng nước của khách hàng, khi bấm nút thống kê sẽ hiển thị lên textbox số lượng khách hàng đang sử dụng, tổng số khối được sử dụng số khối tiêu thụ lớn và nhỏ nhất trong từng tháng 1,2,3 từ đầu năm 2019.</a:t>
            </a:r>
            <a:endParaRPr lang="en-US" sz="2400" smtClean="0">
              <a:solidFill>
                <a:schemeClr val="tx1"/>
              </a:solidFill>
            </a:endParaRPr>
          </a:p>
        </p:txBody>
      </p:sp>
      <p:sp>
        <p:nvSpPr>
          <p:cNvPr id="8" name="Rectangle 7"/>
          <p:cNvSpPr/>
          <p:nvPr/>
        </p:nvSpPr>
        <p:spPr>
          <a:xfrm>
            <a:off x="1158240" y="122936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Thống kê tiêu thụ nước</a:t>
            </a:r>
            <a:endParaRPr lang="en-US" sz="2400" b="1">
              <a:solidFill>
                <a:schemeClr val="tx1"/>
              </a:solidFill>
            </a:endParaRP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64" y="2076594"/>
            <a:ext cx="6011135" cy="38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411376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Nhóm 6</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
        <p:nvSpPr>
          <p:cNvPr id="9" name="Rectangle 8"/>
          <p:cNvSpPr/>
          <p:nvPr/>
        </p:nvSpPr>
        <p:spPr>
          <a:xfrm>
            <a:off x="632310" y="467360"/>
            <a:ext cx="8714890" cy="92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a:solidFill>
                  <a:schemeClr val="tx1"/>
                </a:solidFill>
                <a:latin typeface="Calibri" pitchFamily="34" charset="0"/>
                <a:cs typeface="Calibri" pitchFamily="34" charset="0"/>
              </a:rPr>
              <a:t>3</a:t>
            </a:r>
            <a:r>
              <a:rPr lang="en-US" sz="4800" smtClean="0">
                <a:solidFill>
                  <a:schemeClr val="tx1"/>
                </a:solidFill>
                <a:latin typeface="Calibri" pitchFamily="34" charset="0"/>
                <a:cs typeface="Calibri" pitchFamily="34" charset="0"/>
              </a:rPr>
              <a:t>.Giao diện tìm kiếm</a:t>
            </a:r>
          </a:p>
        </p:txBody>
      </p:sp>
      <p:sp>
        <p:nvSpPr>
          <p:cNvPr id="11" name="Rectangle 10"/>
          <p:cNvSpPr/>
          <p:nvPr/>
        </p:nvSpPr>
        <p:spPr>
          <a:xfrm>
            <a:off x="6908800" y="1882951"/>
            <a:ext cx="4876800" cy="42096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30000"/>
              </a:lnSpc>
            </a:pPr>
            <a:r>
              <a:rPr lang="en-US" sz="2400" smtClean="0">
                <a:solidFill>
                  <a:schemeClr val="tx1"/>
                </a:solidFill>
              </a:rPr>
              <a:t>Giao diện tìm kiếm khách hàng cho phép load dữ liệu của khách hàng, các combobox thể hiện các giá trị riêng của mã khách hàng, tuổi lớn nhất, nhỏ nhất, tên và địa chỉ khác nhau. Dễ dàng cho người xem theo dõi quan sát và tìm kiếm.</a:t>
            </a:r>
          </a:p>
        </p:txBody>
      </p:sp>
      <p:sp>
        <p:nvSpPr>
          <p:cNvPr id="8" name="Rectangle 7"/>
          <p:cNvSpPr/>
          <p:nvPr/>
        </p:nvSpPr>
        <p:spPr>
          <a:xfrm>
            <a:off x="1158240" y="1219200"/>
            <a:ext cx="3474720" cy="71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b="1" smtClean="0">
                <a:solidFill>
                  <a:schemeClr val="tx1"/>
                </a:solidFill>
              </a:rPr>
              <a:t>Tìm kiếm khách hàng</a:t>
            </a:r>
            <a:endParaRPr lang="en-US" sz="2400" b="1">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1904682"/>
            <a:ext cx="5274683" cy="416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1905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2326</TotalTime>
  <Words>1060</Words>
  <Application>Microsoft Office PowerPoint</Application>
  <PresentationFormat>Custom</PresentationFormat>
  <Paragraphs>225</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Giới thiệu phần mềm quản lý  nước sạch MitaViet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Thuật toán tìm kiếm</dc:title>
  <dc:creator>Windows User</dc:creator>
  <cp:lastModifiedBy>ikay</cp:lastModifiedBy>
  <cp:revision>78</cp:revision>
  <dcterms:created xsi:type="dcterms:W3CDTF">2018-09-20T09:34:40Z</dcterms:created>
  <dcterms:modified xsi:type="dcterms:W3CDTF">2019-12-23T15:08:04Z</dcterms:modified>
</cp:coreProperties>
</file>