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81" r:id="rId24"/>
    <p:sldId id="278" r:id="rId25"/>
    <p:sldId id="277" r:id="rId26"/>
    <p:sldId id="280" r:id="rId27"/>
    <p:sldId id="279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5133E0-1564-1362-E291-9B2FD89DB56D}" v="1308" dt="2024-10-12T23:10:56.975"/>
    <p1510:client id="{86D826AE-6B5E-B504-F1E9-41D15FD529E1}" v="30" dt="2024-10-12T23:22:54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22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4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4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16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6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0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1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6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0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0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13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ykymatos/analise-e-projeto-de-sistema-2/blob/main/ProjetoDesenvolvidoPeloGrupo/Diagrama%20de%20classes/diagrama_de_classes_projeto_myjobs.com.br_grupo_02.drawio.p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ykymatos/analise-e-projeto-de-sistema-2/blob/main/ProjetoDesenvolvidoPeloGrupo/Diagramas%20sequenciais/diagrama_sequencial_cadastro_projeto_myjobs.com.br_grupo_02.drawio.p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13405" cy="2707636"/>
          </a:xfrm>
        </p:spPr>
        <p:txBody>
          <a:bodyPr anchor="t">
            <a:normAutofit/>
          </a:bodyPr>
          <a:lstStyle/>
          <a:p>
            <a:pPr algn="ctr"/>
            <a:r>
              <a:rPr lang="de-DE" sz="6000" b="0" dirty="0">
                <a:solidFill>
                  <a:srgbClr val="FFFFFF"/>
                </a:solidFill>
                <a:ea typeface="+mj-lt"/>
                <a:cs typeface="+mj-lt"/>
              </a:rPr>
              <a:t>Findoportunities.com.br</a:t>
            </a:r>
            <a:endParaRPr lang="pt-BR" sz="600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0109" y="2787994"/>
            <a:ext cx="11113405" cy="129865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de-DE" sz="7200" err="1">
                <a:solidFill>
                  <a:srgbClr val="FFFFFF"/>
                </a:solidFill>
                <a:latin typeface="Neue Haas Grotesk Text Pro"/>
                <a:cs typeface="Arial"/>
              </a:rPr>
              <a:t>Requisitos</a:t>
            </a:r>
            <a:r>
              <a:rPr lang="de-DE" sz="7200" dirty="0">
                <a:solidFill>
                  <a:srgbClr val="FFFFFF"/>
                </a:solidFill>
                <a:latin typeface="Neue Haas Grotesk Text Pro"/>
                <a:cs typeface="Arial"/>
              </a:rPr>
              <a:t> </a:t>
            </a:r>
            <a:r>
              <a:rPr lang="de-DE" sz="7200" err="1">
                <a:solidFill>
                  <a:srgbClr val="FFFFFF"/>
                </a:solidFill>
                <a:latin typeface="Neue Haas Grotesk Text Pro"/>
                <a:cs typeface="Arial"/>
              </a:rPr>
              <a:t>Funcionais</a:t>
            </a:r>
            <a:endParaRPr lang="pt-BR" sz="7200">
              <a:solidFill>
                <a:srgbClr val="FFFFFF"/>
              </a:solidFill>
              <a:latin typeface="Neue Haas Grotesk Text Pro"/>
              <a:cs typeface="Arial"/>
            </a:endParaRPr>
          </a:p>
          <a:p>
            <a:pPr algn="ctr"/>
            <a:endParaRPr lang="de-DE" sz="6000" b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471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2600" y="415730"/>
            <a:ext cx="11113405" cy="1298655"/>
          </a:xfrm>
        </p:spPr>
        <p:txBody>
          <a:bodyPr anchor="t">
            <a:normAutofit/>
          </a:bodyPr>
          <a:lstStyle/>
          <a:p>
            <a:pPr algn="ctr"/>
            <a:r>
              <a:rPr lang="de-DE" sz="4000" err="1">
                <a:solidFill>
                  <a:srgbClr val="FFFFFF"/>
                </a:solidFill>
                <a:ea typeface="+mj-lt"/>
                <a:cs typeface="+mj-lt"/>
              </a:rPr>
              <a:t>Funcionalidades</a:t>
            </a:r>
            <a:r>
              <a:rPr lang="de-DE" sz="40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sz="4000" err="1">
                <a:solidFill>
                  <a:srgbClr val="FFFFFF"/>
                </a:solidFill>
                <a:ea typeface="+mj-lt"/>
                <a:cs typeface="+mj-lt"/>
              </a:rPr>
              <a:t>para</a:t>
            </a:r>
            <a:r>
              <a:rPr lang="de-DE" sz="40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sz="4000" err="1">
                <a:solidFill>
                  <a:srgbClr val="FFFFFF"/>
                </a:solidFill>
                <a:ea typeface="+mj-lt"/>
                <a:cs typeface="+mj-lt"/>
              </a:rPr>
              <a:t>Recrutadores</a:t>
            </a:r>
            <a:endParaRPr lang="pt-BR" sz="4000">
              <a:solidFill>
                <a:srgbClr val="FFFFFF"/>
              </a:solidFill>
              <a:ea typeface="+mj-lt"/>
              <a:cs typeface="+mj-lt"/>
            </a:endParaRPr>
          </a:p>
          <a:p>
            <a:pPr algn="ctr"/>
            <a:endParaRPr lang="de-DE" sz="6000" b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8F3E84-4BC4-4EDA-E5D0-8EAAF121E1BE}"/>
              </a:ext>
            </a:extLst>
          </p:cNvPr>
          <p:cNvSpPr txBox="1"/>
          <p:nvPr/>
        </p:nvSpPr>
        <p:spPr>
          <a:xfrm>
            <a:off x="708941" y="1277530"/>
            <a:ext cx="10873732" cy="57400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t-BR" sz="2400" b="1" u="sng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RF001–Gerenciar Vagas:</a:t>
            </a:r>
            <a:r>
              <a:rPr lang="pt-BR" sz="1900" b="1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 </a:t>
            </a:r>
            <a:r>
              <a:rPr lang="pt-BR" sz="19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O recrutador deve poder criar, editar, publicar e remover vagas de emprego.</a:t>
            </a:r>
            <a:endParaRPr lang="pt-BR" sz="1900"/>
          </a:p>
          <a:p>
            <a:pPr algn="just"/>
            <a:endParaRPr lang="pt-BR" sz="19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sz="2400" b="1" u="sng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RF002–Buscar Candidatos:</a:t>
            </a:r>
            <a:r>
              <a:rPr lang="pt-BR" sz="19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 O recrutador deve poder buscar candidatos por meio de filtros (habilidades, experiência, localização, etc.).</a:t>
            </a:r>
          </a:p>
          <a:p>
            <a:pPr algn="just"/>
            <a:endParaRPr lang="pt-BR" sz="19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sz="2400" b="1" u="sng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RF003–Realizar Entrevistas:</a:t>
            </a:r>
            <a:r>
              <a:rPr lang="pt-BR" sz="2400" b="1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 </a:t>
            </a:r>
            <a:r>
              <a:rPr lang="pt-BR" sz="19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O sistema deve permitir que o recrutador agende e conduza entrevistas com candidatos diretamente na plataforma, com integração a ferramentas de </a:t>
            </a:r>
            <a:r>
              <a:rPr lang="pt-BR" sz="1900" err="1">
                <a:solidFill>
                  <a:srgbClr val="FFFFFF"/>
                </a:solidFill>
                <a:latin typeface="+mj-lt"/>
                <a:ea typeface="+mj-lt"/>
                <a:cs typeface="+mj-lt"/>
              </a:rPr>
              <a:t>vídeo-chamada</a:t>
            </a:r>
            <a:r>
              <a:rPr lang="pt-BR" sz="19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.</a:t>
            </a:r>
          </a:p>
          <a:p>
            <a:pPr algn="just"/>
            <a:endParaRPr lang="pt-BR" sz="19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sz="2400" b="1" u="sng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RF004–Criar Perfil de Recrutador:</a:t>
            </a:r>
            <a:r>
              <a:rPr lang="pt-BR" sz="24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 </a:t>
            </a:r>
            <a:r>
              <a:rPr lang="pt-BR" sz="19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O recrutador deve poder criar e gerenciar seu perfil corporativo, contendo informações da empresa, equipe de recrutamento e histórico de contratações.</a:t>
            </a:r>
          </a:p>
          <a:p>
            <a:pPr algn="just"/>
            <a:endParaRPr lang="pt-BR" sz="19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sz="2400" b="1" u="sng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RF005–Visualizar Informações da Conta:</a:t>
            </a:r>
            <a:r>
              <a:rPr lang="pt-BR" sz="24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 </a:t>
            </a:r>
            <a:r>
              <a:rPr lang="pt-BR" sz="19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O recrutador deve poder visualizar dados sobre o uso da conta, como histórico de vagas criadas, entrevistas realizadas e candidatos contatados.</a:t>
            </a:r>
          </a:p>
          <a:p>
            <a:pPr algn="just"/>
            <a:endParaRPr lang="pt-BR" sz="19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59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2600" y="415730"/>
            <a:ext cx="11113405" cy="852957"/>
          </a:xfrm>
        </p:spPr>
        <p:txBody>
          <a:bodyPr anchor="t">
            <a:normAutofit/>
          </a:bodyPr>
          <a:lstStyle/>
          <a:p>
            <a:pPr algn="ctr"/>
            <a:r>
              <a:rPr lang="de-DE" sz="4000" err="1">
                <a:solidFill>
                  <a:srgbClr val="FFFFFF"/>
                </a:solidFill>
                <a:ea typeface="+mj-lt"/>
                <a:cs typeface="+mj-lt"/>
              </a:rPr>
              <a:t>Funcionalidades</a:t>
            </a:r>
            <a:r>
              <a:rPr lang="de-DE" sz="40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sz="4000" err="1">
                <a:solidFill>
                  <a:srgbClr val="FFFFFF"/>
                </a:solidFill>
                <a:ea typeface="+mj-lt"/>
                <a:cs typeface="+mj-lt"/>
              </a:rPr>
              <a:t>para</a:t>
            </a:r>
            <a:r>
              <a:rPr lang="de-DE" sz="400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sz="4000" err="1">
                <a:solidFill>
                  <a:srgbClr val="FFFFFF"/>
                </a:solidFill>
                <a:ea typeface="+mj-lt"/>
                <a:cs typeface="+mj-lt"/>
              </a:rPr>
              <a:t>Candidatos</a:t>
            </a:r>
            <a:endParaRPr lang="pt-BR" sz="4000" err="1">
              <a:solidFill>
                <a:srgbClr val="FFFFFF"/>
              </a:solidFill>
              <a:ea typeface="+mj-lt"/>
              <a:cs typeface="+mj-lt"/>
            </a:endParaRPr>
          </a:p>
          <a:p>
            <a:pPr algn="ctr"/>
            <a:endParaRPr lang="de-DE" sz="6000" b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8F3E84-4BC4-4EDA-E5D0-8EAAF121E1BE}"/>
              </a:ext>
            </a:extLst>
          </p:cNvPr>
          <p:cNvSpPr txBox="1"/>
          <p:nvPr/>
        </p:nvSpPr>
        <p:spPr>
          <a:xfrm>
            <a:off x="708941" y="1277530"/>
            <a:ext cx="10873732" cy="4862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t-BR" sz="2400" b="1" u="sng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RF006 – Buscar Vagas:</a:t>
            </a:r>
            <a:r>
              <a:rPr lang="pt-BR" sz="1900" dirty="0">
                <a:solidFill>
                  <a:srgbClr val="FFFFFF"/>
                </a:solidFill>
                <a:ea typeface="+mn-lt"/>
                <a:cs typeface="+mn-lt"/>
              </a:rPr>
              <a:t> O candidato deve poder buscar vagas de emprego usando filtros (localização, cargo, tipo de contrato, etc.).</a:t>
            </a:r>
            <a:endParaRPr lang="pt-BR" sz="19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algn="just"/>
            <a:endParaRPr lang="pt-BR" sz="19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sz="2400" b="1" u="sng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RF007 – Candidatar-se a Vagas:</a:t>
            </a:r>
            <a:r>
              <a:rPr lang="pt-BR" sz="2400" b="1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 </a:t>
            </a:r>
            <a:r>
              <a:rPr lang="pt-BR" sz="19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O candidato deve poder se candidatar a vagas diretamente pela plataforma.</a:t>
            </a:r>
          </a:p>
          <a:p>
            <a:pPr algn="just"/>
            <a:endParaRPr lang="pt-BR" sz="19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sz="2400" b="1" u="sng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RF008 – Realizar Entrevistas:</a:t>
            </a:r>
            <a:r>
              <a:rPr lang="pt-BR" sz="1900" u="sng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 </a:t>
            </a:r>
            <a:r>
              <a:rPr lang="pt-BR" sz="19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O candidato deve poder agendar e participar de entrevistas via vídeo chamadas diretamente pela plataforma.</a:t>
            </a:r>
          </a:p>
          <a:p>
            <a:pPr algn="just"/>
            <a:endParaRPr lang="pt-BR" sz="19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sz="2400" b="1" u="sng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RF009 – Criar Perfil de Candidato:</a:t>
            </a:r>
            <a:r>
              <a:rPr lang="pt-BR" sz="2400" b="1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 </a:t>
            </a:r>
            <a:r>
              <a:rPr lang="pt-BR" sz="19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O candidato deve poder criar um perfil contendo suas informações pessoais, experiência profissional, habilidades e currículo anexado.</a:t>
            </a:r>
          </a:p>
          <a:p>
            <a:pPr algn="just"/>
            <a:endParaRPr lang="pt-BR" sz="19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sz="2400" b="1" u="sng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RF010 – Visualizar Informações da Conta:</a:t>
            </a:r>
            <a:r>
              <a:rPr lang="pt-BR" sz="2400" b="1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 </a:t>
            </a:r>
            <a:r>
              <a:rPr lang="pt-BR" sz="19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O candidato deve poder visualizar seu histórico de candidaturas e entrevistas realizadas.</a:t>
            </a:r>
          </a:p>
        </p:txBody>
      </p:sp>
    </p:spTree>
    <p:extLst>
      <p:ext uri="{BB962C8B-B14F-4D97-AF65-F5344CB8AC3E}">
        <p14:creationId xmlns:p14="http://schemas.microsoft.com/office/powerpoint/2010/main" val="383380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0109" y="2141013"/>
            <a:ext cx="11113405" cy="129865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de-DE" sz="7200" dirty="0" err="1">
                <a:solidFill>
                  <a:srgbClr val="FFFFFF"/>
                </a:solidFill>
                <a:latin typeface="Neue Haas Grotesk Text Pro"/>
                <a:cs typeface="Arial"/>
              </a:rPr>
              <a:t>Requisitos</a:t>
            </a:r>
            <a:r>
              <a:rPr lang="de-DE" sz="7200" dirty="0">
                <a:solidFill>
                  <a:srgbClr val="FFFFFF"/>
                </a:solidFill>
                <a:latin typeface="Neue Haas Grotesk Text Pro"/>
                <a:cs typeface="Arial"/>
              </a:rPr>
              <a:t> </a:t>
            </a:r>
            <a:r>
              <a:rPr lang="de-DE" sz="7200" dirty="0" err="1">
                <a:solidFill>
                  <a:srgbClr val="FFFFFF"/>
                </a:solidFill>
                <a:latin typeface="Neue Haas Grotesk Text Pro"/>
                <a:cs typeface="Arial"/>
              </a:rPr>
              <a:t>Não</a:t>
            </a:r>
            <a:r>
              <a:rPr lang="de-DE" sz="7200" dirty="0">
                <a:solidFill>
                  <a:srgbClr val="FFFFFF"/>
                </a:solidFill>
                <a:latin typeface="Neue Haas Grotesk Text Pro"/>
                <a:cs typeface="Arial"/>
              </a:rPr>
              <a:t> </a:t>
            </a:r>
            <a:r>
              <a:rPr lang="de-DE" sz="7200" dirty="0" err="1">
                <a:solidFill>
                  <a:srgbClr val="FFFFFF"/>
                </a:solidFill>
                <a:latin typeface="Neue Haas Grotesk Text Pro"/>
                <a:cs typeface="Arial"/>
              </a:rPr>
              <a:t>Funcionais</a:t>
            </a:r>
            <a:endParaRPr lang="pt-BR" sz="7200" dirty="0" err="1">
              <a:solidFill>
                <a:srgbClr val="FFFFFF"/>
              </a:solidFill>
              <a:latin typeface="Neue Haas Grotesk Text Pro"/>
              <a:cs typeface="Arial"/>
            </a:endParaRPr>
          </a:p>
          <a:p>
            <a:pPr algn="ctr"/>
            <a:endParaRPr lang="de-DE" sz="6000" b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162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8F3E84-4BC4-4EDA-E5D0-8EAAF121E1BE}"/>
              </a:ext>
            </a:extLst>
          </p:cNvPr>
          <p:cNvSpPr txBox="1"/>
          <p:nvPr/>
        </p:nvSpPr>
        <p:spPr>
          <a:xfrm>
            <a:off x="651431" y="1910134"/>
            <a:ext cx="10873732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,Sans-Serif"/>
              <a:buChar char="•"/>
            </a:pPr>
            <a:r>
              <a:rPr lang="pt-BR" sz="4000" b="1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RNF001 – Tempo de Resposta: </a:t>
            </a:r>
            <a:endParaRPr lang="en-US" sz="400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742950" lvl="1" indent="-285750" algn="just">
              <a:buFont typeface="Arial,Sans-Serif"/>
              <a:buChar char="•"/>
            </a:pPr>
            <a:r>
              <a:rPr lang="pt-BR" sz="28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O sistema deve responder às ações do usuário (busca de vagas, filtros, carregamento de perfil) em no máximo 2 segundos, em 95% das tentativas.</a:t>
            </a:r>
            <a:endParaRPr lang="en-US" sz="400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742950" lvl="1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FC4519A-180A-12F0-49B2-E1B0290747BC}"/>
              </a:ext>
            </a:extLst>
          </p:cNvPr>
          <p:cNvSpPr txBox="1"/>
          <p:nvPr/>
        </p:nvSpPr>
        <p:spPr>
          <a:xfrm>
            <a:off x="1735707" y="395377"/>
            <a:ext cx="87249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5400" b="1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Desempenho</a:t>
            </a:r>
            <a:endParaRPr lang="pt-BR" sz="5400"/>
          </a:p>
        </p:txBody>
      </p:sp>
    </p:spTree>
    <p:extLst>
      <p:ext uri="{BB962C8B-B14F-4D97-AF65-F5344CB8AC3E}">
        <p14:creationId xmlns:p14="http://schemas.microsoft.com/office/powerpoint/2010/main" val="13245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8F3E84-4BC4-4EDA-E5D0-8EAAF121E1BE}"/>
              </a:ext>
            </a:extLst>
          </p:cNvPr>
          <p:cNvSpPr txBox="1"/>
          <p:nvPr/>
        </p:nvSpPr>
        <p:spPr>
          <a:xfrm>
            <a:off x="651431" y="1910134"/>
            <a:ext cx="10873732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,Sans-Serif"/>
              <a:buChar char="•"/>
            </a:pPr>
            <a:r>
              <a:rPr lang="pt-BR" sz="3200" b="1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RNF002 – Autenticação e Autorização</a:t>
            </a:r>
            <a:endParaRPr lang="en-US" sz="32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742950" lvl="1" indent="-285750" algn="just">
              <a:buFont typeface="Arial,Sans-Serif"/>
              <a:buChar char="•"/>
            </a:pPr>
            <a:r>
              <a:rPr lang="pt-BR" sz="28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Todos os usuários (recrutadores e candidatos) devem ter acesso ao sistema via autenticação segura (login/senha, </a:t>
            </a:r>
            <a:r>
              <a:rPr lang="pt-BR" sz="2800" err="1">
                <a:solidFill>
                  <a:srgbClr val="FFFFFF"/>
                </a:solidFill>
                <a:latin typeface="+mj-lt"/>
                <a:ea typeface="+mj-lt"/>
                <a:cs typeface="+mj-lt"/>
              </a:rPr>
              <a:t>OAuth</a:t>
            </a:r>
            <a:r>
              <a:rPr lang="pt-BR" sz="28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, etc.). Os candidatos não devem acessar informações confidenciais dos recrutadores, e vice-versa.</a:t>
            </a:r>
            <a:endParaRPr lang="en-US" sz="280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285750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pt-BR" sz="3200" b="1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RNF003 – Armazenamento de Dados Sensíveis</a:t>
            </a:r>
            <a:endParaRPr lang="en-US" sz="32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742950" lvl="1" indent="-285750" algn="just">
              <a:buFont typeface="Arial,Sans-Serif"/>
              <a:buChar char="•"/>
            </a:pPr>
            <a:r>
              <a:rPr lang="pt-BR" sz="28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Dados pessoais e financeiros devem ser criptografados, seguindo as normas LGPD (Lei Geral de Proteção de Dados).</a:t>
            </a:r>
            <a:endParaRPr lang="en-US" sz="280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742950" lvl="1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742950" lvl="1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FC4519A-180A-12F0-49B2-E1B0290747BC}"/>
              </a:ext>
            </a:extLst>
          </p:cNvPr>
          <p:cNvSpPr txBox="1"/>
          <p:nvPr/>
        </p:nvSpPr>
        <p:spPr>
          <a:xfrm>
            <a:off x="1735707" y="395377"/>
            <a:ext cx="87249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5400" b="1" dirty="0">
                <a:solidFill>
                  <a:srgbClr val="FFFFFF"/>
                </a:solidFill>
                <a:latin typeface="Neue Haas Grotesk Text Pro"/>
                <a:ea typeface="+mj-lt"/>
                <a:cs typeface="Arial"/>
              </a:rPr>
              <a:t>Segurança</a:t>
            </a:r>
          </a:p>
        </p:txBody>
      </p:sp>
    </p:spTree>
    <p:extLst>
      <p:ext uri="{BB962C8B-B14F-4D97-AF65-F5344CB8AC3E}">
        <p14:creationId xmlns:p14="http://schemas.microsoft.com/office/powerpoint/2010/main" val="66107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8F3E84-4BC4-4EDA-E5D0-8EAAF121E1BE}"/>
              </a:ext>
            </a:extLst>
          </p:cNvPr>
          <p:cNvSpPr txBox="1"/>
          <p:nvPr/>
        </p:nvSpPr>
        <p:spPr>
          <a:xfrm>
            <a:off x="651431" y="1910134"/>
            <a:ext cx="10873732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,Sans-Serif"/>
              <a:buChar char="•"/>
            </a:pPr>
            <a:r>
              <a:rPr lang="pt-BR" sz="3200" b="1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RNF004 – Interface Intuitiva</a:t>
            </a:r>
            <a:endParaRPr lang="en-US" sz="28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742950" lvl="1" indent="-285750" algn="just">
              <a:buFont typeface="Arial,Sans-Serif"/>
              <a:buChar char="•"/>
            </a:pPr>
            <a:r>
              <a:rPr lang="pt-BR" sz="2800" dirty="0">
                <a:solidFill>
                  <a:srgbClr val="FFFFFF"/>
                </a:solidFill>
                <a:latin typeface="Neue Haas Grotesk Text Pro"/>
                <a:ea typeface="+mj-lt"/>
                <a:cs typeface="Arial"/>
              </a:rPr>
              <a:t>A interface do usuário deve ser intuitiva, de fácil uso, e responsiva, oferecendo uma boa experiência em dispositivos móveis e desktops.</a:t>
            </a:r>
            <a:endParaRPr lang="en-US" sz="2800" dirty="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  <a:p>
            <a:pPr algn="just"/>
            <a:endParaRPr lang="pt-BR" sz="2800" dirty="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  <a:p>
            <a:pPr marL="742950" lvl="1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742950" lvl="1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FC4519A-180A-12F0-49B2-E1B0290747BC}"/>
              </a:ext>
            </a:extLst>
          </p:cNvPr>
          <p:cNvSpPr txBox="1"/>
          <p:nvPr/>
        </p:nvSpPr>
        <p:spPr>
          <a:xfrm>
            <a:off x="1735707" y="395377"/>
            <a:ext cx="87249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5400" b="1" dirty="0">
                <a:solidFill>
                  <a:srgbClr val="FFFFFF"/>
                </a:solidFill>
                <a:latin typeface="Neue Haas Grotesk Text Pro"/>
                <a:ea typeface="+mj-lt"/>
                <a:cs typeface="Arial"/>
              </a:rPr>
              <a:t>Usabilidade</a:t>
            </a:r>
          </a:p>
        </p:txBody>
      </p:sp>
    </p:spTree>
    <p:extLst>
      <p:ext uri="{BB962C8B-B14F-4D97-AF65-F5344CB8AC3E}">
        <p14:creationId xmlns:p14="http://schemas.microsoft.com/office/powerpoint/2010/main" val="455175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8F3E84-4BC4-4EDA-E5D0-8EAAF121E1BE}"/>
              </a:ext>
            </a:extLst>
          </p:cNvPr>
          <p:cNvSpPr txBox="1"/>
          <p:nvPr/>
        </p:nvSpPr>
        <p:spPr>
          <a:xfrm>
            <a:off x="651431" y="1910134"/>
            <a:ext cx="10873732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,Sans-Serif"/>
              <a:buChar char="•"/>
            </a:pPr>
            <a:r>
              <a:rPr lang="pt-BR" sz="3200" b="1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RNF005 – Capacidade de Crescimento</a:t>
            </a:r>
            <a:endParaRPr lang="en-US" sz="3200" b="1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1371600" indent="-457200" algn="just">
              <a:buFont typeface="Arial"/>
              <a:buChar char="•"/>
            </a:pPr>
            <a:r>
              <a:rPr lang="pt-BR" sz="2800" dirty="0">
                <a:solidFill>
                  <a:srgbClr val="FFFFFF"/>
                </a:solidFill>
                <a:latin typeface="Neue Haas Grotesk Text Pro"/>
                <a:ea typeface="+mj-lt"/>
                <a:cs typeface="Arial"/>
              </a:rPr>
              <a:t>O sistema deve ser capaz de suportar um crescimento de 1000 para 100.000 usuários simultâneos sem degradação significativa de desempenho.</a:t>
            </a:r>
            <a:endParaRPr lang="en-US" sz="280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  <a:p>
            <a:pPr marL="742950" lvl="1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  <a:p>
            <a:pPr algn="just"/>
            <a:endParaRPr lang="pt-BR" sz="2800" dirty="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  <a:p>
            <a:pPr marL="742950" lvl="1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742950" lvl="1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FC4519A-180A-12F0-49B2-E1B0290747BC}"/>
              </a:ext>
            </a:extLst>
          </p:cNvPr>
          <p:cNvSpPr txBox="1"/>
          <p:nvPr/>
        </p:nvSpPr>
        <p:spPr>
          <a:xfrm>
            <a:off x="1735707" y="395377"/>
            <a:ext cx="87249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5400" b="1" dirty="0">
                <a:solidFill>
                  <a:srgbClr val="FFFFFF"/>
                </a:solidFill>
                <a:latin typeface="Neue Haas Grotesk Text Pro"/>
                <a:ea typeface="+mj-lt"/>
                <a:cs typeface="Arial"/>
              </a:rPr>
              <a:t>Escalabilidade</a:t>
            </a:r>
          </a:p>
        </p:txBody>
      </p:sp>
    </p:spTree>
    <p:extLst>
      <p:ext uri="{BB962C8B-B14F-4D97-AF65-F5344CB8AC3E}">
        <p14:creationId xmlns:p14="http://schemas.microsoft.com/office/powerpoint/2010/main" val="111934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8F3E84-4BC4-4EDA-E5D0-8EAAF121E1BE}"/>
              </a:ext>
            </a:extLst>
          </p:cNvPr>
          <p:cNvSpPr txBox="1"/>
          <p:nvPr/>
        </p:nvSpPr>
        <p:spPr>
          <a:xfrm>
            <a:off x="651431" y="1910134"/>
            <a:ext cx="10873732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,Sans-Serif"/>
              <a:buChar char="•"/>
            </a:pPr>
            <a:r>
              <a:rPr lang="pt-BR" sz="3200" b="1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RNF006 – Disponibilidade</a:t>
            </a:r>
            <a:endParaRPr lang="en-US" sz="2800" dirty="0">
              <a:solidFill>
                <a:srgbClr val="FFFFFF"/>
              </a:solidFill>
              <a:latin typeface="+mj-lt"/>
              <a:ea typeface="+mj-lt"/>
              <a:cs typeface="Arial"/>
            </a:endParaRPr>
          </a:p>
          <a:p>
            <a:pPr marL="742950" lvl="1" indent="-285750" algn="just">
              <a:buFont typeface="Arial,Sans-Serif"/>
              <a:buChar char="•"/>
            </a:pPr>
            <a:r>
              <a:rPr lang="pt-BR" sz="2800" dirty="0">
                <a:solidFill>
                  <a:srgbClr val="FFFFFF"/>
                </a:solidFill>
                <a:latin typeface="Neue Haas Grotesk Text Pro"/>
                <a:ea typeface="+mj-lt"/>
                <a:cs typeface="Arial"/>
              </a:rPr>
              <a:t>O sistema deve estar disponível 99,5% do tempo, com janelas de manutenção limitadas a períodos fora do horário comercial.</a:t>
            </a:r>
            <a:endParaRPr lang="en-US" sz="2800" dirty="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  <a:p>
            <a:pPr marL="742950" lvl="1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  <a:p>
            <a:pPr algn="just"/>
            <a:endParaRPr lang="pt-BR" sz="2800" dirty="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  <a:p>
            <a:pPr marL="742950" lvl="1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742950" lvl="1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FC4519A-180A-12F0-49B2-E1B0290747BC}"/>
              </a:ext>
            </a:extLst>
          </p:cNvPr>
          <p:cNvSpPr txBox="1"/>
          <p:nvPr/>
        </p:nvSpPr>
        <p:spPr>
          <a:xfrm>
            <a:off x="1735707" y="395377"/>
            <a:ext cx="87249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5400" b="1" dirty="0">
                <a:solidFill>
                  <a:srgbClr val="FFFFFF"/>
                </a:solidFill>
                <a:latin typeface="Neue Haas Grotesk Text Pro"/>
                <a:ea typeface="+mj-lt"/>
                <a:cs typeface="Arial"/>
              </a:rPr>
              <a:t>Confiabilidade</a:t>
            </a:r>
          </a:p>
        </p:txBody>
      </p:sp>
    </p:spTree>
    <p:extLst>
      <p:ext uri="{BB962C8B-B14F-4D97-AF65-F5344CB8AC3E}">
        <p14:creationId xmlns:p14="http://schemas.microsoft.com/office/powerpoint/2010/main" val="868632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0109" y="2141013"/>
            <a:ext cx="11113405" cy="129865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de-DE" sz="7200" dirty="0" err="1">
                <a:solidFill>
                  <a:srgbClr val="FFFFFF"/>
                </a:solidFill>
                <a:latin typeface="Neue Haas Grotesk Text Pro"/>
                <a:cs typeface="Arial"/>
              </a:rPr>
              <a:t>Diagramas</a:t>
            </a:r>
            <a:endParaRPr lang="pt-BR" sz="7200" dirty="0" err="1">
              <a:solidFill>
                <a:srgbClr val="FFFFFF"/>
              </a:solidFill>
              <a:latin typeface="Neue Haas Grotesk Text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699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13405" cy="1298655"/>
          </a:xfrm>
        </p:spPr>
        <p:txBody>
          <a:bodyPr anchor="t">
            <a:normAutofit/>
          </a:bodyPr>
          <a:lstStyle/>
          <a:p>
            <a:pPr algn="ctr"/>
            <a:r>
              <a:rPr lang="de-DE" sz="6000" dirty="0">
                <a:solidFill>
                  <a:srgbClr val="FFFFFF"/>
                </a:solidFill>
                <a:ea typeface="+mj-lt"/>
                <a:cs typeface="+mj-lt"/>
              </a:rPr>
              <a:t>Nomes</a:t>
            </a:r>
            <a:endParaRPr lang="pt-BR" dirty="0" err="1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8F3E84-4BC4-4EDA-E5D0-8EAAF121E1BE}"/>
              </a:ext>
            </a:extLst>
          </p:cNvPr>
          <p:cNvSpPr txBox="1"/>
          <p:nvPr/>
        </p:nvSpPr>
        <p:spPr>
          <a:xfrm>
            <a:off x="708941" y="2830285"/>
            <a:ext cx="108737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pt-BR" sz="2800" dirty="0">
                <a:solidFill>
                  <a:srgbClr val="F0F6FC"/>
                </a:solidFill>
              </a:rPr>
              <a:t>KAYKY MATOS SANTANA, RGM: 33345945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02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8F3E84-4BC4-4EDA-E5D0-8EAAF121E1BE}"/>
              </a:ext>
            </a:extLst>
          </p:cNvPr>
          <p:cNvSpPr txBox="1"/>
          <p:nvPr/>
        </p:nvSpPr>
        <p:spPr>
          <a:xfrm>
            <a:off x="651431" y="1910134"/>
            <a:ext cx="10873732" cy="66171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,Sans-Serif"/>
              <a:buChar char="•"/>
            </a:pPr>
            <a:r>
              <a:rPr lang="pt-BR" sz="3200" b="1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Diagrama de caso de uso</a:t>
            </a:r>
            <a:endParaRPr lang="en-US" sz="3200" b="1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742950" lvl="1" indent="-285750" algn="just">
              <a:buFont typeface="Arial,Sans-Serif"/>
              <a:buChar char="•"/>
            </a:pPr>
            <a:r>
              <a:rPr lang="pt-BR" sz="2800" dirty="0">
                <a:solidFill>
                  <a:srgbClr val="FFFFFF"/>
                </a:solidFill>
                <a:ea typeface="+mn-lt"/>
                <a:cs typeface="+mn-lt"/>
              </a:rPr>
              <a:t>Um diagrama de caso de uso é usado para representar a interação entre usuários (atores) e um sistema, descrevendo as funcionalidades principais oferecidas pelo sistema a partir da perspectiva do usuário. Ele mostra as interações entre os atores externos e os casos de uso, que representam os serviços ou funções fornecidos pelo sistema. O objetivo é fornecer uma visão clara e simplificada das funcionalidades que o sistema deve realizar, facilitando a análise e o entendimento dos requisitos de negócios.</a:t>
            </a:r>
            <a:endParaRPr lang="en-US" sz="28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742950" lvl="1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  <a:p>
            <a:pPr algn="just"/>
            <a:endParaRPr lang="pt-BR" sz="2800" dirty="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  <a:p>
            <a:pPr marL="742950" lvl="1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  <a:p>
            <a:pPr marL="742950" lvl="1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FC4519A-180A-12F0-49B2-E1B0290747BC}"/>
              </a:ext>
            </a:extLst>
          </p:cNvPr>
          <p:cNvSpPr txBox="1"/>
          <p:nvPr/>
        </p:nvSpPr>
        <p:spPr>
          <a:xfrm>
            <a:off x="1735707" y="395377"/>
            <a:ext cx="87249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5400" b="1" dirty="0">
                <a:solidFill>
                  <a:srgbClr val="FFFFFF"/>
                </a:solidFill>
                <a:latin typeface="Neue Haas Grotesk Text Pro"/>
                <a:ea typeface="+mj-lt"/>
                <a:cs typeface="Arial"/>
              </a:rPr>
              <a:t>Diagrama de caso de uso</a:t>
            </a:r>
          </a:p>
        </p:txBody>
      </p:sp>
    </p:spTree>
    <p:extLst>
      <p:ext uri="{BB962C8B-B14F-4D97-AF65-F5344CB8AC3E}">
        <p14:creationId xmlns:p14="http://schemas.microsoft.com/office/powerpoint/2010/main" val="2042114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FC4519A-180A-12F0-49B2-E1B0290747BC}"/>
              </a:ext>
            </a:extLst>
          </p:cNvPr>
          <p:cNvSpPr txBox="1"/>
          <p:nvPr/>
        </p:nvSpPr>
        <p:spPr>
          <a:xfrm>
            <a:off x="1735707" y="395377"/>
            <a:ext cx="87249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5400" b="1" dirty="0">
                <a:solidFill>
                  <a:srgbClr val="FFFFFF"/>
                </a:solidFill>
                <a:latin typeface="Neue Haas Grotesk Text Pro"/>
                <a:ea typeface="+mj-lt"/>
                <a:cs typeface="Arial"/>
              </a:rPr>
              <a:t>Diagrama de caso de uso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5D0DC3-2E5B-DE0E-5594-1F7BDC49BC0C}"/>
              </a:ext>
            </a:extLst>
          </p:cNvPr>
          <p:cNvSpPr txBox="1"/>
          <p:nvPr/>
        </p:nvSpPr>
        <p:spPr>
          <a:xfrm>
            <a:off x="890677" y="5664679"/>
            <a:ext cx="10968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200" dirty="0">
                <a:solidFill>
                  <a:srgbClr val="FFFFFF"/>
                </a:solidFill>
                <a:latin typeface="Neue Haas Grotesk Text Pro"/>
                <a:ea typeface="+mj-lt"/>
                <a:cs typeface="Arial"/>
              </a:rPr>
              <a:t>https://github.com/kaykymatos/analise-e-projeto-de-sistema-2/blob/main/ProjetoDesenvolvidoPeloGrupo/Diagrama%20de%20caso%20de%20uso/Diagrama_de_caso_de_uso_projero_Myjobs.com_grupo02.png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92A05A8-CF3B-0993-A8B1-1D26F87B6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38" y="1328468"/>
            <a:ext cx="325052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5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8F3E84-4BC4-4EDA-E5D0-8EAAF121E1BE}"/>
              </a:ext>
            </a:extLst>
          </p:cNvPr>
          <p:cNvSpPr txBox="1"/>
          <p:nvPr/>
        </p:nvSpPr>
        <p:spPr>
          <a:xfrm>
            <a:off x="651431" y="1910134"/>
            <a:ext cx="10873732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,Sans-Serif"/>
              <a:buChar char="•"/>
            </a:pPr>
            <a:r>
              <a:rPr lang="pt-BR" sz="3200" b="1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Diagrama de atividades</a:t>
            </a:r>
            <a:endParaRPr lang="en-US" sz="3200" b="1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742950" lvl="1" indent="-285750" algn="just">
              <a:buFont typeface="Arial,Sans-Serif"/>
              <a:buChar char="•"/>
            </a:pPr>
            <a:r>
              <a:rPr lang="pt-BR" sz="2800" dirty="0">
                <a:solidFill>
                  <a:srgbClr val="FFFFFF"/>
                </a:solidFill>
                <a:latin typeface="Neue Haas Grotesk Text Pro"/>
                <a:ea typeface="+mj-lt"/>
                <a:cs typeface="Arial"/>
              </a:rPr>
              <a:t>Um diagrama de atividades é usado para representar o fluxo de trabalho ou a sequência de atividades em um processo. Ele mostra como as ações se conectam e como o processo flui de uma etapa para a outra, representando decisões, paralelismos e a ordem das atividades. O objetivo é ajudar a visualizar a lógica de execução de um sistema ou processo, facilitando a compreensão e o planejamento.</a:t>
            </a:r>
            <a:endParaRPr lang="en-US" sz="2800" dirty="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  <a:p>
            <a:pPr marL="742950" lvl="1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  <a:p>
            <a:pPr algn="just"/>
            <a:endParaRPr lang="pt-BR" sz="2800" dirty="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  <a:p>
            <a:pPr marL="742950" lvl="1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  <a:p>
            <a:pPr marL="742950" lvl="1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FC4519A-180A-12F0-49B2-E1B0290747BC}"/>
              </a:ext>
            </a:extLst>
          </p:cNvPr>
          <p:cNvSpPr txBox="1"/>
          <p:nvPr/>
        </p:nvSpPr>
        <p:spPr>
          <a:xfrm>
            <a:off x="1735707" y="395377"/>
            <a:ext cx="87249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5400" b="1" dirty="0">
                <a:solidFill>
                  <a:srgbClr val="FFFFFF"/>
                </a:solidFill>
                <a:latin typeface="Neue Haas Grotesk Text Pro"/>
                <a:ea typeface="+mj-lt"/>
                <a:cs typeface="Arial"/>
              </a:rPr>
              <a:t>Diagrama de atividades</a:t>
            </a:r>
          </a:p>
        </p:txBody>
      </p:sp>
    </p:spTree>
    <p:extLst>
      <p:ext uri="{BB962C8B-B14F-4D97-AF65-F5344CB8AC3E}">
        <p14:creationId xmlns:p14="http://schemas.microsoft.com/office/powerpoint/2010/main" val="546923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FC4519A-180A-12F0-49B2-E1B0290747BC}"/>
              </a:ext>
            </a:extLst>
          </p:cNvPr>
          <p:cNvSpPr txBox="1"/>
          <p:nvPr/>
        </p:nvSpPr>
        <p:spPr>
          <a:xfrm>
            <a:off x="1735707" y="395377"/>
            <a:ext cx="87249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5400" b="1" dirty="0">
                <a:solidFill>
                  <a:srgbClr val="FFFFFF"/>
                </a:solidFill>
                <a:latin typeface="Neue Haas Grotesk Text Pro"/>
                <a:ea typeface="+mj-lt"/>
                <a:cs typeface="Arial"/>
              </a:rPr>
              <a:t>Diagrama de atividades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6F6EA2C1-F777-0C06-47F9-F7C327692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849669" y="-1971135"/>
            <a:ext cx="2492660" cy="1149038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D5D0DC3-2E5B-DE0E-5594-1F7BDC49BC0C}"/>
              </a:ext>
            </a:extLst>
          </p:cNvPr>
          <p:cNvSpPr txBox="1"/>
          <p:nvPr/>
        </p:nvSpPr>
        <p:spPr>
          <a:xfrm>
            <a:off x="876300" y="5334000"/>
            <a:ext cx="10968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200" dirty="0">
                <a:solidFill>
                  <a:srgbClr val="FFFFFF"/>
                </a:solidFill>
                <a:ea typeface="+mn-lt"/>
                <a:cs typeface="+mn-lt"/>
              </a:rPr>
              <a:t>https://github.com/kaykymatos/analise-e-projeto-de-sistema-2/blob/main/ProjetoDesenvolvidoPeloGrupo/Diagrama%20de%20atividades/diagrama_de_atividades.png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2420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8F3E84-4BC4-4EDA-E5D0-8EAAF121E1BE}"/>
              </a:ext>
            </a:extLst>
          </p:cNvPr>
          <p:cNvSpPr txBox="1"/>
          <p:nvPr/>
        </p:nvSpPr>
        <p:spPr>
          <a:xfrm>
            <a:off x="651431" y="1910134"/>
            <a:ext cx="10873732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,Sans-Serif"/>
              <a:buChar char="•"/>
            </a:pPr>
            <a:r>
              <a:rPr lang="pt-BR" sz="3200" b="1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Diagrama de classes</a:t>
            </a:r>
            <a:endParaRPr lang="en-US" sz="3200" b="1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742950" lvl="1" indent="-285750" algn="just">
              <a:buFont typeface="Arial,Sans-Serif"/>
              <a:buChar char="•"/>
            </a:pPr>
            <a:r>
              <a:rPr lang="pt-BR" sz="2800" dirty="0">
                <a:solidFill>
                  <a:srgbClr val="FFFFFF"/>
                </a:solidFill>
                <a:latin typeface="Neue Haas Grotesk Text Pro"/>
                <a:ea typeface="+mj-lt"/>
                <a:cs typeface="Arial"/>
              </a:rPr>
              <a:t>Um diagrama de classes é usado para representar a estrutura de um sistema, mostrando as classes, seus atributos, métodos e os relacionamentos entre elas. Ele ajuda a visualizar como as diferentes partes do sistema estão conectadas e como interagem entre si. O objetivo é organizar e planejar a estrutura de um software, facilitando o design orientado a objetos, mostrando as responsabilidades de cada classe e suas associações (herança, agregação, composição, etc.).</a:t>
            </a:r>
            <a:endParaRPr lang="en-US" sz="2800" dirty="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  <a:p>
            <a:pPr marL="742950" lvl="1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  <a:p>
            <a:pPr algn="just"/>
            <a:endParaRPr lang="pt-BR" sz="2800" dirty="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  <a:p>
            <a:pPr marL="742950" lvl="1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  <a:p>
            <a:pPr marL="742950" lvl="1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FC4519A-180A-12F0-49B2-E1B0290747BC}"/>
              </a:ext>
            </a:extLst>
          </p:cNvPr>
          <p:cNvSpPr txBox="1"/>
          <p:nvPr/>
        </p:nvSpPr>
        <p:spPr>
          <a:xfrm>
            <a:off x="1735707" y="395377"/>
            <a:ext cx="87249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5400" b="1" dirty="0">
                <a:solidFill>
                  <a:srgbClr val="FFFFFF"/>
                </a:solidFill>
                <a:latin typeface="Neue Haas Grotesk Text Pro"/>
                <a:ea typeface="+mj-lt"/>
                <a:cs typeface="Arial"/>
              </a:rPr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3254581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FC4519A-180A-12F0-49B2-E1B0290747BC}"/>
              </a:ext>
            </a:extLst>
          </p:cNvPr>
          <p:cNvSpPr txBox="1"/>
          <p:nvPr/>
        </p:nvSpPr>
        <p:spPr>
          <a:xfrm>
            <a:off x="1735707" y="395377"/>
            <a:ext cx="87249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5400" b="1" dirty="0">
                <a:solidFill>
                  <a:srgbClr val="FFFFFF"/>
                </a:solidFill>
                <a:latin typeface="Neue Haas Grotesk Text Pro"/>
                <a:ea typeface="+mj-lt"/>
                <a:cs typeface="Arial"/>
              </a:rPr>
              <a:t>Diagrama de classes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5D0DC3-2E5B-DE0E-5594-1F7BDC49BC0C}"/>
              </a:ext>
            </a:extLst>
          </p:cNvPr>
          <p:cNvSpPr txBox="1"/>
          <p:nvPr/>
        </p:nvSpPr>
        <p:spPr>
          <a:xfrm>
            <a:off x="775658" y="5980981"/>
            <a:ext cx="10968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>
                <a:solidFill>
                  <a:srgbClr val="FFFFFF"/>
                </a:solidFill>
                <a:latin typeface="Neue Haas Grotesk Text Pro"/>
                <a:ea typeface="+mj-lt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https://github.com/kaykymatos/analise-e-projeto-de-sistema-2/blob/main/ProjetoDesenvolvidoPeloGrupo/Diagrama%20de%20classes/diagrama_de_classes_projeto_myjobs.com.br_grupo_02.drawio.png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13CD2238-A4DA-1EE1-86A2-B9E720995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075" y="1327427"/>
            <a:ext cx="9230263" cy="441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71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8F3E84-4BC4-4EDA-E5D0-8EAAF121E1BE}"/>
              </a:ext>
            </a:extLst>
          </p:cNvPr>
          <p:cNvSpPr txBox="1"/>
          <p:nvPr/>
        </p:nvSpPr>
        <p:spPr>
          <a:xfrm>
            <a:off x="651431" y="1708851"/>
            <a:ext cx="10873732" cy="49090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,Sans-Serif"/>
              <a:buChar char="•"/>
            </a:pPr>
            <a:r>
              <a:rPr lang="pt-BR" sz="3200" b="1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Diagramas sequencias</a:t>
            </a:r>
            <a:endParaRPr lang="en-US" sz="3200" b="1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1371600" indent="-457200" algn="just">
              <a:buFont typeface="Arial"/>
              <a:buChar char="•"/>
            </a:pPr>
            <a:r>
              <a:rPr lang="pt-BR" sz="2500" dirty="0">
                <a:solidFill>
                  <a:srgbClr val="FFFFFF"/>
                </a:solidFill>
                <a:latin typeface="Neue Haas Grotesk Text Pro"/>
                <a:ea typeface="+mj-lt"/>
                <a:cs typeface="Arial"/>
              </a:rPr>
              <a:t>Um diagrama de sequência é usado para representar a interação entre os objetos de um sistema ao longo do tempo. Ele mostra a ordem em que as mensagens são trocadas entre os objetos, detalhando a sequência de chamadas de métodos ou eventos em um fluxo de execução. O objetivo é ilustrar como os componentes de um sistema colaboram para realizar uma função específica, destacando a dinâmica do sistema em termos de interação e o tempo em que essas interações ocorrem.</a:t>
            </a:r>
            <a:endParaRPr lang="en-US" sz="2500" dirty="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  <a:p>
            <a:pPr marL="742950" lvl="1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  <a:p>
            <a:pPr marL="742950" lvl="1" indent="-285750" algn="just">
              <a:buFont typeface="Arial,Sans-Serif"/>
              <a:buChar char="•"/>
            </a:pPr>
            <a:endParaRPr lang="pt-BR" sz="2800" dirty="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FC4519A-180A-12F0-49B2-E1B0290747BC}"/>
              </a:ext>
            </a:extLst>
          </p:cNvPr>
          <p:cNvSpPr txBox="1"/>
          <p:nvPr/>
        </p:nvSpPr>
        <p:spPr>
          <a:xfrm>
            <a:off x="1735707" y="395377"/>
            <a:ext cx="87249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5400" b="1">
                <a:solidFill>
                  <a:srgbClr val="FFFFFF"/>
                </a:solidFill>
                <a:latin typeface="Neue Haas Grotesk Text Pro"/>
                <a:ea typeface="+mj-lt"/>
                <a:cs typeface="Arial"/>
              </a:rPr>
              <a:t>Diagramas sequenciais</a:t>
            </a:r>
          </a:p>
        </p:txBody>
      </p:sp>
    </p:spTree>
    <p:extLst>
      <p:ext uri="{BB962C8B-B14F-4D97-AF65-F5344CB8AC3E}">
        <p14:creationId xmlns:p14="http://schemas.microsoft.com/office/powerpoint/2010/main" val="259491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FC4519A-180A-12F0-49B2-E1B0290747BC}"/>
              </a:ext>
            </a:extLst>
          </p:cNvPr>
          <p:cNvSpPr txBox="1"/>
          <p:nvPr/>
        </p:nvSpPr>
        <p:spPr>
          <a:xfrm>
            <a:off x="1735707" y="395377"/>
            <a:ext cx="87249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5400" b="1" dirty="0">
                <a:solidFill>
                  <a:srgbClr val="FFFFFF"/>
                </a:solidFill>
                <a:latin typeface="Neue Haas Grotesk Text Pro"/>
                <a:ea typeface="+mj-lt"/>
                <a:cs typeface="Arial"/>
              </a:rPr>
              <a:t>Diagramas sequenciais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5D0DC3-2E5B-DE0E-5594-1F7BDC49BC0C}"/>
              </a:ext>
            </a:extLst>
          </p:cNvPr>
          <p:cNvSpPr txBox="1"/>
          <p:nvPr/>
        </p:nvSpPr>
        <p:spPr>
          <a:xfrm>
            <a:off x="775658" y="5736566"/>
            <a:ext cx="10968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>
                <a:solidFill>
                  <a:srgbClr val="FFFFFF"/>
                </a:solidFill>
                <a:latin typeface="Neue Haas Grotesk Text Pro"/>
                <a:ea typeface="+mj-lt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https://github.com/kaykymatos/analise-e-projeto-de-sistema-2/blob/main/ProjetoDesenvolvidoPeloGrupo/Diagramas%20sequenciais/diagrama_sequencial_cadastro_projeto_myjobs.com.br_grupo_02.drawio.png</a:t>
            </a:r>
            <a:endParaRPr lang="pt-BR" sz="1200" dirty="0">
              <a:solidFill>
                <a:srgbClr val="FFFFFF"/>
              </a:solidFill>
              <a:latin typeface="Neue Haas Grotesk Text Pro"/>
              <a:ea typeface="+mj-lt"/>
              <a:cs typeface="Arial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F0F2E376-836F-A1F8-A77C-93549B7EA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925" y="1325040"/>
            <a:ext cx="10006641" cy="40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1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13405" cy="1298655"/>
          </a:xfrm>
        </p:spPr>
        <p:txBody>
          <a:bodyPr anchor="t">
            <a:normAutofit/>
          </a:bodyPr>
          <a:lstStyle/>
          <a:p>
            <a:pPr algn="ctr"/>
            <a:r>
              <a:rPr lang="de-DE" sz="6000" dirty="0" err="1">
                <a:solidFill>
                  <a:srgbClr val="FFFFFF"/>
                </a:solidFill>
                <a:ea typeface="+mj-lt"/>
                <a:cs typeface="+mj-lt"/>
              </a:rPr>
              <a:t>Objetivo</a:t>
            </a:r>
            <a:endParaRPr lang="pt-BR" dirty="0" err="1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8F3E84-4BC4-4EDA-E5D0-8EAAF121E1BE}"/>
              </a:ext>
            </a:extLst>
          </p:cNvPr>
          <p:cNvSpPr txBox="1"/>
          <p:nvPr/>
        </p:nvSpPr>
        <p:spPr>
          <a:xfrm>
            <a:off x="708941" y="2830285"/>
            <a:ext cx="1087373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0F6FC"/>
                </a:solidFill>
                <a:ea typeface="+mn-lt"/>
                <a:cs typeface="+mn-lt"/>
              </a:rPr>
              <a:t>O objetivo do projeto é criar um site de busca de emprego que conecta candidatos e recrutadores, facilitando a interação e contratação. Com recursos intuitivos para busca de vagas e gestão de candidaturas, a plataforma visa simplificar o processo de recrutamento, proporcionando uma experiência eficiente e satisfatória para ambas as partes.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157797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13405" cy="1298655"/>
          </a:xfrm>
        </p:spPr>
        <p:txBody>
          <a:bodyPr anchor="t">
            <a:normAutofit/>
          </a:bodyPr>
          <a:lstStyle/>
          <a:p>
            <a:pPr algn="ctr"/>
            <a:r>
              <a:rPr lang="de-DE" sz="6000" err="1">
                <a:solidFill>
                  <a:srgbClr val="FFFFFF"/>
                </a:solidFill>
                <a:ea typeface="+mj-lt"/>
                <a:cs typeface="+mj-lt"/>
              </a:rPr>
              <a:t>Requisitos</a:t>
            </a:r>
            <a:r>
              <a:rPr lang="de-DE" sz="6000" dirty="0">
                <a:solidFill>
                  <a:srgbClr val="FFFFFF"/>
                </a:solidFill>
                <a:ea typeface="+mj-lt"/>
                <a:cs typeface="+mj-lt"/>
              </a:rPr>
              <a:t> de Software</a:t>
            </a:r>
            <a:endParaRPr lang="pt-BR" sz="600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8F3E84-4BC4-4EDA-E5D0-8EAAF121E1BE}"/>
              </a:ext>
            </a:extLst>
          </p:cNvPr>
          <p:cNvSpPr txBox="1"/>
          <p:nvPr/>
        </p:nvSpPr>
        <p:spPr>
          <a:xfrm>
            <a:off x="708941" y="2830285"/>
            <a:ext cx="1087373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Este documento tem como objetivo descrever os requisitos funcionais, não funcionais e de negócio do sistema </a:t>
            </a:r>
            <a:r>
              <a:rPr lang="pt-BR" sz="2800" dirty="0" err="1">
                <a:solidFill>
                  <a:srgbClr val="FFFFFF"/>
                </a:solidFill>
                <a:latin typeface="+mj-lt"/>
                <a:ea typeface="+mj-lt"/>
                <a:cs typeface="+mj-lt"/>
              </a:rPr>
              <a:t>FindOportunities</a:t>
            </a:r>
            <a:r>
              <a:rPr lang="pt-BR" sz="28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, uma plataforma de busca de emprego que conecta candidatos e recrutadores, facilitando a interação entre ambas as partes.</a:t>
            </a:r>
          </a:p>
        </p:txBody>
      </p:sp>
    </p:spTree>
    <p:extLst>
      <p:ext uri="{BB962C8B-B14F-4D97-AF65-F5344CB8AC3E}">
        <p14:creationId xmlns:p14="http://schemas.microsoft.com/office/powerpoint/2010/main" val="122251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13405" cy="1298655"/>
          </a:xfrm>
        </p:spPr>
        <p:txBody>
          <a:bodyPr anchor="t">
            <a:normAutofit/>
          </a:bodyPr>
          <a:lstStyle/>
          <a:p>
            <a:pPr algn="ctr"/>
            <a:r>
              <a:rPr lang="de-DE" sz="6000" dirty="0" err="1">
                <a:solidFill>
                  <a:srgbClr val="FFFFFF"/>
                </a:solidFill>
                <a:ea typeface="+mj-lt"/>
                <a:cs typeface="+mj-lt"/>
              </a:rPr>
              <a:t>Escopo</a:t>
            </a:r>
            <a:r>
              <a:rPr lang="de-DE" sz="6000" dirty="0">
                <a:solidFill>
                  <a:srgbClr val="FFFFFF"/>
                </a:solidFill>
                <a:ea typeface="+mj-lt"/>
                <a:cs typeface="+mj-lt"/>
              </a:rPr>
              <a:t> do </a:t>
            </a:r>
            <a:r>
              <a:rPr lang="de-DE" sz="6000" dirty="0" err="1">
                <a:solidFill>
                  <a:srgbClr val="FFFFFF"/>
                </a:solidFill>
                <a:ea typeface="+mj-lt"/>
                <a:cs typeface="+mj-lt"/>
              </a:rPr>
              <a:t>Sistema</a:t>
            </a:r>
            <a:endParaRPr lang="pt-BR" sz="6000" dirty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8F3E84-4BC4-4EDA-E5D0-8EAAF121E1BE}"/>
              </a:ext>
            </a:extLst>
          </p:cNvPr>
          <p:cNvSpPr txBox="1"/>
          <p:nvPr/>
        </p:nvSpPr>
        <p:spPr>
          <a:xfrm>
            <a:off x="708941" y="2830285"/>
            <a:ext cx="1087373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O sistema visa oferecer uma plataforma intuitiva que simplifica o processo de recrutamento para empresas e candidatos, oferecendo ferramentas para gerenciamento de vagas, perfis, candidaturas e entrevistas.</a:t>
            </a:r>
          </a:p>
        </p:txBody>
      </p:sp>
    </p:spTree>
    <p:extLst>
      <p:ext uri="{BB962C8B-B14F-4D97-AF65-F5344CB8AC3E}">
        <p14:creationId xmlns:p14="http://schemas.microsoft.com/office/powerpoint/2010/main" val="408701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0109" y="2787994"/>
            <a:ext cx="11113405" cy="1298655"/>
          </a:xfrm>
        </p:spPr>
        <p:txBody>
          <a:bodyPr anchor="t">
            <a:normAutofit/>
          </a:bodyPr>
          <a:lstStyle/>
          <a:p>
            <a:pPr algn="ctr"/>
            <a:r>
              <a:rPr lang="de-DE" sz="7200" dirty="0" err="1">
                <a:solidFill>
                  <a:srgbClr val="FFFFFF"/>
                </a:solidFill>
                <a:latin typeface="Neue Haas Grotesk Text Pro"/>
                <a:cs typeface="Arial"/>
              </a:rPr>
              <a:t>Requisitos</a:t>
            </a:r>
            <a:r>
              <a:rPr lang="de-DE" sz="7200" dirty="0">
                <a:solidFill>
                  <a:srgbClr val="FFFFFF"/>
                </a:solidFill>
                <a:latin typeface="Neue Haas Grotesk Text Pro"/>
                <a:cs typeface="Arial"/>
              </a:rPr>
              <a:t> de </a:t>
            </a:r>
            <a:r>
              <a:rPr lang="de-DE" sz="7200" dirty="0" err="1">
                <a:solidFill>
                  <a:srgbClr val="FFFFFF"/>
                </a:solidFill>
                <a:latin typeface="Neue Haas Grotesk Text Pro"/>
                <a:cs typeface="Arial"/>
              </a:rPr>
              <a:t>Negócio</a:t>
            </a:r>
            <a:endParaRPr lang="pt-BR" sz="7200" dirty="0">
              <a:solidFill>
                <a:srgbClr val="FFFFFF"/>
              </a:solidFill>
              <a:latin typeface="Neue Haas Grotesk Text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4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8F3E84-4BC4-4EDA-E5D0-8EAAF121E1BE}"/>
              </a:ext>
            </a:extLst>
          </p:cNvPr>
          <p:cNvSpPr txBox="1"/>
          <p:nvPr/>
        </p:nvSpPr>
        <p:spPr>
          <a:xfrm>
            <a:off x="651431" y="1751983"/>
            <a:ext cx="10873732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t-BR" sz="4000" b="1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3.1 RN001 – Aumento da Eficiência no Processo de Recrutamento</a:t>
            </a:r>
          </a:p>
          <a:p>
            <a:pPr marL="742950" lvl="1" indent="-285750" algn="just">
              <a:buFont typeface="Arial"/>
              <a:buChar char="•"/>
            </a:pPr>
            <a:r>
              <a:rPr lang="pt-BR" sz="28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O sistema deve reduzir o tempo e o esforço necessários para que recrutadores encontrem candidatos adequados e para que candidatos encontrem vagas compatíveis com seus perfis.</a:t>
            </a:r>
            <a:endParaRPr lang="en-US" sz="280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algn="just"/>
            <a:endParaRPr lang="pt-BR" sz="20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724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8F3E84-4BC4-4EDA-E5D0-8EAAF121E1BE}"/>
              </a:ext>
            </a:extLst>
          </p:cNvPr>
          <p:cNvSpPr txBox="1"/>
          <p:nvPr/>
        </p:nvSpPr>
        <p:spPr>
          <a:xfrm>
            <a:off x="651431" y="1751983"/>
            <a:ext cx="10873732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,Sans-Serif"/>
              <a:buChar char="•"/>
            </a:pPr>
            <a:r>
              <a:rPr lang="pt-BR" sz="4000" b="1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3.2 RN002 – Melhorar a Experiência do Usuário</a:t>
            </a:r>
            <a:endParaRPr lang="en-US" sz="400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742950" lvl="1" indent="-285750" algn="just">
              <a:buFont typeface="Arial,Sans-Serif"/>
              <a:buChar char="•"/>
            </a:pPr>
            <a:r>
              <a:rPr lang="pt-BR" sz="28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A plataforma deve proporcionar uma experiência fácil e intuitiva para recrutadores e candidatos, simplificando as ações de busca, candidatura, criação de perfis e agendamento de entrevistas.</a:t>
            </a:r>
            <a:endParaRPr lang="en-US" sz="280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lvl="1" algn="just"/>
            <a:endParaRPr lang="pt-BR" sz="2000" dirty="0">
              <a:solidFill>
                <a:srgbClr val="FFFFFF"/>
              </a:solidFill>
              <a:latin typeface="+mj-lt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616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EB4F5A90-E6FE-7132-2DA0-9D2A9A1E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8F3E84-4BC4-4EDA-E5D0-8EAAF121E1BE}"/>
              </a:ext>
            </a:extLst>
          </p:cNvPr>
          <p:cNvSpPr txBox="1"/>
          <p:nvPr/>
        </p:nvSpPr>
        <p:spPr>
          <a:xfrm>
            <a:off x="651431" y="1910134"/>
            <a:ext cx="1087373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,Sans-Serif"/>
              <a:buChar char="•"/>
            </a:pPr>
            <a:r>
              <a:rPr lang="pt-BR" sz="4000" b="1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3.3 RN003 – Criação de Valor para Ambas as Partes </a:t>
            </a:r>
            <a:endParaRPr lang="en-US" sz="4000">
              <a:solidFill>
                <a:srgbClr val="FFFFFF"/>
              </a:solidFill>
              <a:latin typeface="+mj-lt"/>
              <a:ea typeface="+mj-lt"/>
              <a:cs typeface="+mj-lt"/>
            </a:endParaRPr>
          </a:p>
          <a:p>
            <a:pPr marL="742950" lvl="1" indent="-285750" algn="just">
              <a:buFont typeface="Arial,Sans-Serif"/>
              <a:buChar char="•"/>
            </a:pPr>
            <a:r>
              <a:rPr lang="pt-BR" sz="2800" dirty="0">
                <a:solidFill>
                  <a:srgbClr val="FFFFFF"/>
                </a:solidFill>
                <a:latin typeface="+mj-lt"/>
                <a:ea typeface="+mj-lt"/>
                <a:cs typeface="+mj-lt"/>
              </a:rPr>
              <a:t>O sistema deve proporcionar uma experiência valiosa para os recrutadores, permitindo que eles encontrem candidatos qualificados rapidamente, e para os candidatos, ajudando-os a encontrar as melhores oportunidades de emprego.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56189014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DylanVTI</vt:lpstr>
      <vt:lpstr>Findoportunities.com.br</vt:lpstr>
      <vt:lpstr>Nomes</vt:lpstr>
      <vt:lpstr>Objetivo</vt:lpstr>
      <vt:lpstr>Requisitos de Software</vt:lpstr>
      <vt:lpstr>Escopo do Sistema</vt:lpstr>
      <vt:lpstr>Requisitos de Negócio</vt:lpstr>
      <vt:lpstr>Apresentação do PowerPoint</vt:lpstr>
      <vt:lpstr>Apresentação do PowerPoint</vt:lpstr>
      <vt:lpstr>Apresentação do PowerPoint</vt:lpstr>
      <vt:lpstr>Requisitos Funcionais </vt:lpstr>
      <vt:lpstr>Funcionalidades para Recrutadores </vt:lpstr>
      <vt:lpstr>Funcionalidades para Candidatos </vt:lpstr>
      <vt:lpstr>Requisitos Não Funcionais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Diagramas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347</cp:revision>
  <dcterms:created xsi:type="dcterms:W3CDTF">2024-10-12T20:49:19Z</dcterms:created>
  <dcterms:modified xsi:type="dcterms:W3CDTF">2024-10-12T23:23:18Z</dcterms:modified>
</cp:coreProperties>
</file>