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166DE-21C4-4275-0552-489CACD1665F}" v="784" dt="2024-06-20T03:49:57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-674593"/>
            <a:ext cx="9144000" cy="2387600"/>
          </a:xfrm>
        </p:spPr>
        <p:txBody>
          <a:bodyPr/>
          <a:lstStyle/>
          <a:p>
            <a:r>
              <a:rPr lang="de-DE" dirty="0" err="1"/>
              <a:t>Problema</a:t>
            </a:r>
            <a:r>
              <a:rPr lang="de-DE" dirty="0"/>
              <a:t> da </a:t>
            </a:r>
            <a:r>
              <a:rPr lang="de-DE" dirty="0" err="1"/>
              <a:t>Mochila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0130" y="3326666"/>
            <a:ext cx="9144000" cy="34299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sz="3200" b="1" err="1"/>
              <a:t>Prova</a:t>
            </a:r>
            <a:r>
              <a:rPr lang="de-DE" sz="3200" b="1" dirty="0"/>
              <a:t> 4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Nome:</a:t>
            </a:r>
            <a:r>
              <a:rPr lang="de-DE" dirty="0"/>
              <a:t> </a:t>
            </a:r>
            <a:r>
              <a:rPr lang="de-DE" dirty="0" err="1"/>
              <a:t>Kayky</a:t>
            </a:r>
            <a:r>
              <a:rPr lang="de-DE" dirty="0"/>
              <a:t> </a:t>
            </a:r>
            <a:r>
              <a:rPr lang="de-DE" dirty="0" err="1"/>
              <a:t>Momoli</a:t>
            </a:r>
            <a:endParaRPr lang="pt-BR"/>
          </a:p>
          <a:p>
            <a:r>
              <a:rPr lang="de-DE" b="1" dirty="0"/>
              <a:t>Professor:</a:t>
            </a:r>
            <a:r>
              <a:rPr lang="de-DE" dirty="0"/>
              <a:t> </a:t>
            </a:r>
            <a:r>
              <a:rPr lang="pt-BR" dirty="0">
                <a:ea typeface="+mn-lt"/>
                <a:cs typeface="+mn-lt"/>
              </a:rPr>
              <a:t>Marco A. F. Menezes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975AD-9F51-434D-8C9C-3AA9F43A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021"/>
            <a:ext cx="10515600" cy="461205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Problema, variável de decisão e modelo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251BF-86CA-029A-3726-68BD912C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88" y="915774"/>
            <a:ext cx="10515600" cy="57047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 dirty="0"/>
              <a:t>Problema -</a:t>
            </a:r>
            <a:r>
              <a:rPr lang="pt-BR" sz="2000" dirty="0"/>
              <a:t> Uma empresa ficou </a:t>
            </a:r>
            <a:r>
              <a:rPr lang="pt-BR" sz="2000" dirty="0">
                <a:ea typeface="+mn-lt"/>
                <a:cs typeface="+mn-lt"/>
              </a:rPr>
              <a:t>responsável por organizar um evento em um espaço limitado e precisa escolher quais equipamentos e materiais levar para garantir o máximo de utilidade, considerando que cada item tem um volume e um benefício associado. Os valores estão associados no quadro abaixo:</a:t>
            </a:r>
            <a:endParaRPr lang="pt-BR" sz="2000" dirty="0"/>
          </a:p>
          <a:p>
            <a:endParaRPr lang="pt-BR" sz="2000" dirty="0">
              <a:ea typeface="+mn-lt"/>
              <a:cs typeface="+mn-lt"/>
            </a:endParaRPr>
          </a:p>
          <a:p>
            <a:endParaRPr lang="pt-BR" sz="2000" dirty="0">
              <a:ea typeface="+mn-lt"/>
              <a:cs typeface="+mn-lt"/>
            </a:endParaRPr>
          </a:p>
          <a:p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O objetivo é maximizar o benefício total sem exceder o volume de 10 m³.</a:t>
            </a: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r>
              <a:rPr lang="pt-BR" sz="2000" b="1" dirty="0">
                <a:ea typeface="+mn-lt"/>
                <a:cs typeface="+mn-lt"/>
              </a:rPr>
              <a:t>Variável de decisão -</a:t>
            </a:r>
            <a:r>
              <a:rPr lang="pt-BR" sz="2000" dirty="0">
                <a:ea typeface="+mn-lt"/>
                <a:cs typeface="+mn-lt"/>
              </a:rPr>
              <a:t> Tendo j= 1, 2, 3, 4 para representar respectivamente os itens 1, 2, 3 e 4;</a:t>
            </a: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 podemos representar a decisão como:</a:t>
            </a:r>
          </a:p>
          <a:p>
            <a:endParaRPr lang="pt-BR" sz="2400" dirty="0">
              <a:ea typeface="+mn-lt"/>
              <a:cs typeface="+mn-lt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8DC77F-B101-B86C-FE13-925AABFE0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39872"/>
              </p:ext>
            </p:extLst>
          </p:nvPr>
        </p:nvGraphicFramePr>
        <p:xfrm>
          <a:off x="3047999" y="2069910"/>
          <a:ext cx="59279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592">
                  <a:extLst>
                    <a:ext uri="{9D8B030D-6E8A-4147-A177-3AD203B41FA5}">
                      <a16:colId xmlns:a16="http://schemas.microsoft.com/office/drawing/2014/main" val="491459479"/>
                    </a:ext>
                  </a:extLst>
                </a:gridCol>
                <a:gridCol w="1185592">
                  <a:extLst>
                    <a:ext uri="{9D8B030D-6E8A-4147-A177-3AD203B41FA5}">
                      <a16:colId xmlns:a16="http://schemas.microsoft.com/office/drawing/2014/main" val="732970298"/>
                    </a:ext>
                  </a:extLst>
                </a:gridCol>
                <a:gridCol w="1185592">
                  <a:extLst>
                    <a:ext uri="{9D8B030D-6E8A-4147-A177-3AD203B41FA5}">
                      <a16:colId xmlns:a16="http://schemas.microsoft.com/office/drawing/2014/main" val="2510361568"/>
                    </a:ext>
                  </a:extLst>
                </a:gridCol>
                <a:gridCol w="1185592">
                  <a:extLst>
                    <a:ext uri="{9D8B030D-6E8A-4147-A177-3AD203B41FA5}">
                      <a16:colId xmlns:a16="http://schemas.microsoft.com/office/drawing/2014/main" val="731808959"/>
                    </a:ext>
                  </a:extLst>
                </a:gridCol>
                <a:gridCol w="1185592">
                  <a:extLst>
                    <a:ext uri="{9D8B030D-6E8A-4147-A177-3AD203B41FA5}">
                      <a16:colId xmlns:a16="http://schemas.microsoft.com/office/drawing/2014/main" val="2445396085"/>
                    </a:ext>
                  </a:extLst>
                </a:gridCol>
              </a:tblGrid>
              <a:tr h="29198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/>
                        <a:t>Item4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438615"/>
                  </a:ext>
                </a:extLst>
              </a:tr>
              <a:tr h="2919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b="0" i="0" u="none" strike="noStrike" noProof="0" dirty="0">
                          <a:latin typeface="Aptos"/>
                        </a:rPr>
                        <a:t>3 m³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b="0" i="0" u="none" strike="noStrike" noProof="0" dirty="0">
                          <a:latin typeface="Aptos"/>
                        </a:rPr>
                        <a:t>5 m³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b="0" i="0" u="none" strike="noStrike" noProof="0" dirty="0">
                          <a:latin typeface="Aptos"/>
                        </a:rPr>
                        <a:t>2 m³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b="0" i="0" u="none" strike="noStrike" noProof="0" dirty="0">
                          <a:latin typeface="Aptos"/>
                        </a:rPr>
                        <a:t>4 </a:t>
                      </a: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</a:rPr>
                        <a:t>m³</a:t>
                      </a:r>
                      <a:endParaRPr lang="pt-BR" sz="1800" b="0" i="0" u="none" strike="noStrike" noProof="0" dirty="0"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75485"/>
                  </a:ext>
                </a:extLst>
              </a:tr>
              <a:tr h="29198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Benefício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42739"/>
                  </a:ext>
                </a:extLst>
              </a:tr>
            </a:tbl>
          </a:graphicData>
        </a:graphic>
      </p:graphicFrame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3635B9B-B75D-6825-37B5-2AD68472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7" y="4911842"/>
            <a:ext cx="46958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975AD-9F51-434D-8C9C-3AA9F43A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021"/>
            <a:ext cx="10515600" cy="461205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Problema, variável de decisão e modelo matemático.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251BF-86CA-029A-3726-68BD912C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88" y="915774"/>
            <a:ext cx="10515600" cy="57047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 dirty="0">
                <a:ea typeface="+mn-lt"/>
                <a:cs typeface="+mn-lt"/>
              </a:rPr>
              <a:t>Modelo -</a:t>
            </a:r>
            <a:r>
              <a:rPr lang="pt-BR" sz="2000" dirty="0">
                <a:ea typeface="+mn-lt"/>
                <a:cs typeface="+mn-lt"/>
              </a:rPr>
              <a:t> O modelo matemático que descreve esse problema e que generaliza o modelo é:</a:t>
            </a:r>
          </a:p>
          <a:p>
            <a:endParaRPr lang="pt-BR" sz="2000" dirty="0">
              <a:ea typeface="+mn-lt"/>
              <a:cs typeface="+mn-lt"/>
            </a:endParaRPr>
          </a:p>
          <a:p>
            <a:endParaRPr lang="pt-BR" sz="2000" dirty="0">
              <a:ea typeface="+mn-lt"/>
              <a:cs typeface="+mn-lt"/>
            </a:endParaRPr>
          </a:p>
          <a:p>
            <a:endParaRPr lang="pt-BR" sz="2000" dirty="0">
              <a:ea typeface="+mn-lt"/>
              <a:cs typeface="+mn-lt"/>
            </a:endParaRPr>
          </a:p>
          <a:p>
            <a:endParaRPr lang="pt-BR" sz="2000" dirty="0">
              <a:ea typeface="+mn-lt"/>
              <a:cs typeface="+mn-lt"/>
            </a:endParaRPr>
          </a:p>
          <a:p>
            <a:endParaRPr lang="pt-BR" sz="2000" dirty="0">
              <a:ea typeface="+mn-lt"/>
              <a:cs typeface="+mn-lt"/>
            </a:endParaRPr>
          </a:p>
          <a:p>
            <a:endParaRPr lang="pt-BR" sz="2000" dirty="0">
              <a:ea typeface="+mn-lt"/>
              <a:cs typeface="+mn-lt"/>
            </a:endParaRPr>
          </a:p>
          <a:p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O enunciado clássico supõe que existem n itens, cada um com peso, </a:t>
            </a:r>
            <a:r>
              <a:rPr lang="pt-BR" sz="2000" dirty="0" err="1">
                <a:ea typeface="+mn-lt"/>
                <a:cs typeface="+mn-lt"/>
              </a:rPr>
              <a:t>aj</a:t>
            </a:r>
            <a:r>
              <a:rPr lang="pt-BR" sz="2000" dirty="0">
                <a:ea typeface="+mn-lt"/>
                <a:cs typeface="+mn-lt"/>
              </a:rPr>
              <a:t>, e valor, </a:t>
            </a:r>
            <a:r>
              <a:rPr lang="pt-BR" sz="2000" dirty="0" err="1">
                <a:ea typeface="+mn-lt"/>
                <a:cs typeface="+mn-lt"/>
              </a:rPr>
              <a:t>pj</a:t>
            </a:r>
            <a:r>
              <a:rPr lang="pt-BR" sz="2000" dirty="0">
                <a:ea typeface="+mn-lt"/>
                <a:cs typeface="+mn-lt"/>
              </a:rPr>
              <a:t>, conhecidos. Deseja-se selecionar um subconjunto destes itens para colocar em uma mochila que suporta um peso máximo, C, de forma que a soma dos valores dos itens selecionados seja a maior possível.</a:t>
            </a:r>
            <a:endParaRPr lang="pt-BR" dirty="0">
              <a:ea typeface="+mn-lt"/>
              <a:cs typeface="+mn-lt"/>
            </a:endParaRPr>
          </a:p>
          <a:p>
            <a:endParaRPr lang="pt-BR" sz="2000" dirty="0">
              <a:ea typeface="+mn-lt"/>
              <a:cs typeface="+mn-lt"/>
            </a:endParaRPr>
          </a:p>
        </p:txBody>
      </p:sp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6F7BF5D1-6945-3562-04FA-0D869F78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4" y="1406785"/>
            <a:ext cx="28860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2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975AD-9F51-434D-8C9C-3AA9F43A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021"/>
            <a:ext cx="10515600" cy="461205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Meta-heurísticas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251BF-86CA-029A-3726-68BD912C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88" y="915774"/>
            <a:ext cx="10515600" cy="570474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 dirty="0"/>
              <a:t>Passos para o Algoritmo Genético no Problema da Mochila:</a:t>
            </a:r>
            <a:endParaRPr lang="pt-BR" sz="2000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 lvl="1"/>
            <a:r>
              <a:rPr lang="pt-BR" sz="2000" b="1" dirty="0">
                <a:ea typeface="+mn-lt"/>
                <a:cs typeface="+mn-lt"/>
              </a:rPr>
              <a:t>População Inicial:</a:t>
            </a:r>
            <a:r>
              <a:rPr lang="pt-BR" sz="2000" dirty="0">
                <a:ea typeface="+mn-lt"/>
                <a:cs typeface="+mn-lt"/>
              </a:rPr>
              <a:t> Crie uma população inicial de indivíduos. Cada indivíduo representa uma solução candidata para o problema da mochila, geralmente codificado como um vetor binário onde cada bit indica se um item está presente (1) ou não (0).</a:t>
            </a:r>
            <a:endParaRPr lang="pt-BR" dirty="0"/>
          </a:p>
          <a:p>
            <a:pPr lvl="1"/>
            <a:endParaRPr lang="pt-BR" sz="2000" dirty="0">
              <a:ea typeface="+mn-lt"/>
              <a:cs typeface="+mn-lt"/>
            </a:endParaRPr>
          </a:p>
          <a:p>
            <a:pPr lvl="1"/>
            <a:r>
              <a:rPr lang="pt-BR" sz="2000" b="1">
                <a:ea typeface="+mn-lt"/>
                <a:cs typeface="+mn-lt"/>
              </a:rPr>
              <a:t>Função de Aptidão:</a:t>
            </a:r>
            <a:r>
              <a:rPr lang="pt-BR" sz="2000">
                <a:ea typeface="+mn-lt"/>
                <a:cs typeface="+mn-lt"/>
              </a:rPr>
              <a:t> Calcule a aptidão (fitness) de cada indivíduo na população. A aptidão é determinada pelo valor total dos itens incluídos na mochila e penalizada se o peso total excede a capacidade da mochila.</a:t>
            </a:r>
            <a:endParaRPr lang="pt-BR"/>
          </a:p>
          <a:p>
            <a:pPr lvl="1"/>
            <a:endParaRPr lang="pt-BR" sz="2000" dirty="0">
              <a:ea typeface="+mn-lt"/>
              <a:cs typeface="+mn-lt"/>
            </a:endParaRPr>
          </a:p>
          <a:p>
            <a:pPr lvl="1"/>
            <a:r>
              <a:rPr lang="pt-BR" sz="2000" b="1">
                <a:ea typeface="+mn-lt"/>
                <a:cs typeface="+mn-lt"/>
              </a:rPr>
              <a:t>Seleção de Pais:</a:t>
            </a:r>
            <a:r>
              <a:rPr lang="pt-BR" sz="2000">
                <a:ea typeface="+mn-lt"/>
                <a:cs typeface="+mn-lt"/>
              </a:rPr>
              <a:t> Selecione indivíduos da população para serem pais com base em sua aptidão. Métodos comuns incluem seleção por torneio ou roleta, onde indivíduos mais aptos têm maior probabilidade de serem escolhidos.</a:t>
            </a:r>
            <a:endParaRPr lang="pt-BR"/>
          </a:p>
          <a:p>
            <a:pPr lvl="1"/>
            <a:endParaRPr lang="pt-BR" sz="2000" dirty="0">
              <a:ea typeface="+mn-lt"/>
              <a:cs typeface="+mn-lt"/>
            </a:endParaRPr>
          </a:p>
          <a:p>
            <a:pPr lvl="1"/>
            <a:r>
              <a:rPr lang="pt-BR" sz="2000" b="1">
                <a:ea typeface="+mn-lt"/>
                <a:cs typeface="+mn-lt"/>
              </a:rPr>
              <a:t>Crossover:</a:t>
            </a:r>
            <a:r>
              <a:rPr lang="pt-BR" sz="2000">
                <a:ea typeface="+mn-lt"/>
                <a:cs typeface="+mn-lt"/>
              </a:rPr>
              <a:t> Aplique operadores de crossover para gerar descendentes a partir dos pais selecionados. O crossover pode ser feito de várias maneiras, como ponto único, dois pontos, ou uniforme, para trocar informações genéticas entre os pais e gerar novos indivíduos.</a:t>
            </a:r>
            <a:endParaRPr lang="pt-BR"/>
          </a:p>
          <a:p>
            <a:pPr lvl="1"/>
            <a:endParaRPr lang="pt-BR" sz="2000" dirty="0">
              <a:ea typeface="+mn-lt"/>
              <a:cs typeface="+mn-lt"/>
            </a:endParaRPr>
          </a:p>
          <a:p>
            <a:pPr lvl="1"/>
            <a:r>
              <a:rPr lang="pt-BR" sz="2000" b="1" dirty="0">
                <a:ea typeface="+mn-lt"/>
                <a:cs typeface="+mn-lt"/>
              </a:rPr>
              <a:t>Mutação:</a:t>
            </a:r>
            <a:r>
              <a:rPr lang="pt-BR" sz="2000" dirty="0">
                <a:ea typeface="+mn-lt"/>
                <a:cs typeface="+mn-lt"/>
              </a:rPr>
              <a:t> Aplique operadores de mutação para introduzir variação genética na população. Isso ajuda a explorar novas áreas </a:t>
            </a:r>
            <a:r>
              <a:rPr lang="pt-BR" sz="2000">
                <a:ea typeface="+mn-lt"/>
                <a:cs typeface="+mn-lt"/>
              </a:rPr>
              <a:t>do espaço de busca. A mutação geralmente envolve mudar aleatoriamente alguns bits nos indivíduos.</a:t>
            </a:r>
            <a:endParaRPr lang="pt-BR"/>
          </a:p>
          <a:p>
            <a:pPr lvl="1"/>
            <a:endParaRPr lang="pt-BR" sz="2000" dirty="0">
              <a:ea typeface="+mn-lt"/>
              <a:cs typeface="+mn-lt"/>
            </a:endParaRPr>
          </a:p>
          <a:p>
            <a:pPr lvl="1"/>
            <a:r>
              <a:rPr lang="pt-BR" sz="2000" b="1" dirty="0">
                <a:ea typeface="+mn-lt"/>
                <a:cs typeface="+mn-lt"/>
              </a:rPr>
              <a:t>Substituição da População:</a:t>
            </a:r>
            <a:r>
              <a:rPr lang="pt-BR" sz="2000" dirty="0">
                <a:ea typeface="+mn-lt"/>
                <a:cs typeface="+mn-lt"/>
              </a:rPr>
              <a:t> Substitua parte da população anterior pelos novos indivíduos gerados após o crossover e a mutação. Isso pode ser feito usando estratégias como substituição geracional ou por elitismo, onde os melhores indivíduos </a:t>
            </a:r>
            <a:r>
              <a:rPr lang="pt-BR" sz="2000">
                <a:ea typeface="+mn-lt"/>
                <a:cs typeface="+mn-lt"/>
              </a:rPr>
              <a:t>são preservados.</a:t>
            </a:r>
            <a:endParaRPr lang="pt-BR"/>
          </a:p>
          <a:p>
            <a:pPr lvl="1"/>
            <a:endParaRPr lang="pt-BR" sz="2000" dirty="0">
              <a:ea typeface="+mn-lt"/>
              <a:cs typeface="+mn-lt"/>
            </a:endParaRPr>
          </a:p>
          <a:p>
            <a:pPr lvl="1"/>
            <a:r>
              <a:rPr lang="pt-BR" sz="2000" b="1">
                <a:ea typeface="+mn-lt"/>
                <a:cs typeface="+mn-lt"/>
              </a:rPr>
              <a:t>Critério de Parada:</a:t>
            </a:r>
            <a:r>
              <a:rPr lang="pt-BR" sz="2000">
                <a:ea typeface="+mn-lt"/>
                <a:cs typeface="+mn-lt"/>
              </a:rPr>
              <a:t> Repita os passos de seleção, crossover, mutação e substituição por um número fixo de gerações ou até que um critério de parada seja alcançado (por exemplo, valor máximo de fitness alcançado, número de gerações sem melhoria, etc.).</a:t>
            </a:r>
            <a:endParaRPr lang="pt-BR"/>
          </a:p>
          <a:p>
            <a:endParaRPr lang="pt-BR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47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975AD-9F51-434D-8C9C-3AA9F43A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021"/>
            <a:ext cx="10515600" cy="461205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Execução e resultados do Algoritmo Genético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251BF-86CA-029A-3726-68BD912C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02" y="1089945"/>
            <a:ext cx="6204858" cy="491008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sz="3600" b="1" dirty="0">
                <a:ea typeface="+mn-lt"/>
                <a:cs typeface="+mn-lt"/>
              </a:rPr>
              <a:t>Comentários sobre o Algoritmo:</a:t>
            </a:r>
          </a:p>
          <a:p>
            <a:endParaRPr lang="pt-BR" b="1" dirty="0">
              <a:ea typeface="+mn-lt"/>
              <a:cs typeface="+mn-lt"/>
            </a:endParaRPr>
          </a:p>
          <a:p>
            <a:r>
              <a:rPr lang="pt-BR" b="1" dirty="0">
                <a:ea typeface="+mn-lt"/>
                <a:cs typeface="+mn-lt"/>
              </a:rPr>
              <a:t>Inicialização:</a:t>
            </a:r>
            <a:r>
              <a:rPr lang="pt-BR" dirty="0">
                <a:ea typeface="+mn-lt"/>
                <a:cs typeface="+mn-lt"/>
              </a:rPr>
              <a:t> A população inicial é gerada aleatoriamente com indivíduos representados como vetores binários.</a:t>
            </a:r>
            <a:endParaRPr lang="pt-BR"/>
          </a:p>
          <a:p>
            <a:r>
              <a:rPr lang="pt-BR" b="1" dirty="0">
                <a:ea typeface="+mn-lt"/>
                <a:cs typeface="+mn-lt"/>
              </a:rPr>
              <a:t>Avaliação:</a:t>
            </a:r>
            <a:r>
              <a:rPr lang="pt-BR" dirty="0">
                <a:ea typeface="+mn-lt"/>
                <a:cs typeface="+mn-lt"/>
              </a:rPr>
              <a:t> A função </a:t>
            </a:r>
            <a:r>
              <a:rPr lang="pt-BR" dirty="0">
                <a:latin typeface="Aptos"/>
                <a:ea typeface="+mn-lt"/>
                <a:cs typeface="+mn-lt"/>
              </a:rPr>
              <a:t>'</a:t>
            </a:r>
            <a:r>
              <a:rPr lang="pt-BR" err="1">
                <a:latin typeface="Consolas"/>
                <a:ea typeface="+mn-lt"/>
                <a:cs typeface="+mn-lt"/>
              </a:rPr>
              <a:t>avaliar_individuo</a:t>
            </a:r>
            <a:r>
              <a:rPr lang="pt-BR" dirty="0">
                <a:latin typeface="Consolas"/>
                <a:ea typeface="+mn-lt"/>
                <a:cs typeface="+mn-lt"/>
              </a:rPr>
              <a:t>'</a:t>
            </a:r>
            <a:r>
              <a:rPr lang="pt-BR" dirty="0">
                <a:ea typeface="+mn-lt"/>
                <a:cs typeface="+mn-lt"/>
              </a:rPr>
              <a:t> calcula o valor total dos itens selecionados e penaliza soluções inválidas (peso excedido).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Seleção:</a:t>
            </a:r>
            <a:r>
              <a:rPr lang="pt-BR" dirty="0">
                <a:ea typeface="+mn-lt"/>
                <a:cs typeface="+mn-lt"/>
              </a:rPr>
              <a:t> A seleção dos pais é realizada usando seleção por torneio ponderado pela aptidão dos indivíduos.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Recombinação (Crossover):</a:t>
            </a:r>
            <a:r>
              <a:rPr lang="pt-BR" dirty="0">
                <a:ea typeface="+mn-lt"/>
                <a:cs typeface="+mn-lt"/>
              </a:rPr>
              <a:t> O crossover de dois pontos é aplicado com uma probabilidade determinada pela taxa de crossover.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Mutação:</a:t>
            </a:r>
            <a:r>
              <a:rPr lang="pt-BR" dirty="0">
                <a:ea typeface="+mn-lt"/>
                <a:cs typeface="+mn-lt"/>
              </a:rPr>
              <a:t> A mutação é realizada com uma taxa determinada pela taxa de mutação, onde cada bit do indivíduo tem uma chance de ser invertido.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Substituição:</a:t>
            </a:r>
            <a:r>
              <a:rPr lang="pt-BR" dirty="0">
                <a:ea typeface="+mn-lt"/>
                <a:cs typeface="+mn-lt"/>
              </a:rPr>
              <a:t> A nova população é criada a partir dos pais selecionados, descendentes gerados pelo crossover e mutação.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Critério de Parada:</a:t>
            </a:r>
            <a:r>
              <a:rPr lang="pt-BR" dirty="0">
                <a:ea typeface="+mn-lt"/>
                <a:cs typeface="+mn-lt"/>
              </a:rPr>
              <a:t> O algoritmo executa por um número fixo de gerações (</a:t>
            </a:r>
            <a:r>
              <a:rPr lang="pt-BR" err="1">
                <a:latin typeface="Consolas"/>
                <a:ea typeface="+mn-lt"/>
                <a:cs typeface="+mn-lt"/>
              </a:rPr>
              <a:t>num_geracoes</a:t>
            </a:r>
            <a:r>
              <a:rPr lang="pt-BR" dirty="0">
                <a:ea typeface="+mn-lt"/>
                <a:cs typeface="+mn-lt"/>
              </a:rPr>
              <a:t>), ao final das quais o melhor indivíduo encontrado é retornado como solução.</a:t>
            </a:r>
            <a:endParaRPr lang="pt-BR" dirty="0"/>
          </a:p>
          <a:p>
            <a:endParaRPr lang="pt-BR" dirty="0">
              <a:ea typeface="+mn-lt"/>
              <a:cs typeface="+mn-lt"/>
            </a:endParaRP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0513DB2-4B42-92BD-A4BC-0919493A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21" y="2946627"/>
            <a:ext cx="2857500" cy="485775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2114CA0-E944-F878-536F-47C86B23E68E}"/>
              </a:ext>
            </a:extLst>
          </p:cNvPr>
          <p:cNvSpPr txBox="1">
            <a:spLocks/>
          </p:cNvSpPr>
          <p:nvPr/>
        </p:nvSpPr>
        <p:spPr>
          <a:xfrm>
            <a:off x="7573046" y="2461544"/>
            <a:ext cx="3352801" cy="980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ea typeface="+mn-lt"/>
                <a:cs typeface="+mn-lt"/>
              </a:rPr>
              <a:t>Primeira execução</a:t>
            </a:r>
            <a:endParaRPr lang="pt-BR" dirty="0">
              <a:ea typeface="+mn-lt"/>
              <a:cs typeface="+mn-lt"/>
            </a:endParaRPr>
          </a:p>
        </p:txBody>
      </p:sp>
      <p:pic>
        <p:nvPicPr>
          <p:cNvPr id="11" name="Imagem 10" descr="Tela preta com letras brancas&#10;&#10;Descrição gerada automaticamente">
            <a:extLst>
              <a:ext uri="{FF2B5EF4-FFF2-40B4-BE49-F238E27FC236}">
                <a16:creationId xmlns:a16="http://schemas.microsoft.com/office/drawing/2014/main" id="{2936AE1E-60E1-270C-B919-3C0BDC35A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574" y="4313464"/>
            <a:ext cx="2867025" cy="495300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FB3DD9C-CC92-74A8-7E35-613D54795073}"/>
              </a:ext>
            </a:extLst>
          </p:cNvPr>
          <p:cNvSpPr txBox="1">
            <a:spLocks/>
          </p:cNvSpPr>
          <p:nvPr/>
        </p:nvSpPr>
        <p:spPr>
          <a:xfrm>
            <a:off x="7573046" y="3822258"/>
            <a:ext cx="3352801" cy="980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ea typeface="+mn-lt"/>
                <a:cs typeface="+mn-lt"/>
              </a:rPr>
              <a:t>Segunda execução</a:t>
            </a:r>
            <a:endParaRPr lang="pt-BR" dirty="0">
              <a:ea typeface="+mn-lt"/>
              <a:cs typeface="+mn-lt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301E40A-B7C0-7735-03E5-62F63A51D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614" y="5769429"/>
            <a:ext cx="2819400" cy="457200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E6DBB61C-73EC-DBCC-D4D0-5C312EC18BF5}"/>
              </a:ext>
            </a:extLst>
          </p:cNvPr>
          <p:cNvSpPr txBox="1">
            <a:spLocks/>
          </p:cNvSpPr>
          <p:nvPr/>
        </p:nvSpPr>
        <p:spPr>
          <a:xfrm>
            <a:off x="7573046" y="5248286"/>
            <a:ext cx="3352801" cy="980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ea typeface="+mn-lt"/>
                <a:cs typeface="+mn-lt"/>
              </a:rPr>
              <a:t>Terceira execução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D8A37B8-96D5-FA59-EF8B-BEA03AEDBD2E}"/>
              </a:ext>
            </a:extLst>
          </p:cNvPr>
          <p:cNvSpPr txBox="1">
            <a:spLocks/>
          </p:cNvSpPr>
          <p:nvPr/>
        </p:nvSpPr>
        <p:spPr>
          <a:xfrm>
            <a:off x="6821932" y="1481829"/>
            <a:ext cx="3352801" cy="980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ea typeface="+mn-lt"/>
                <a:cs typeface="+mn-lt"/>
              </a:rPr>
              <a:t>Código executado 3 vezes com a variação de resultados: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930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Problema da Mochila</vt:lpstr>
      <vt:lpstr>Problema, variável de decisão e modelo</vt:lpstr>
      <vt:lpstr>Problema, variável de decisão e modelo matemático.</vt:lpstr>
      <vt:lpstr>Meta-heurísticas</vt:lpstr>
      <vt:lpstr>Execução e resultados do Algoritmo Genético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236</cp:revision>
  <dcterms:created xsi:type="dcterms:W3CDTF">2024-06-20T00:35:50Z</dcterms:created>
  <dcterms:modified xsi:type="dcterms:W3CDTF">2024-06-20T03:50:40Z</dcterms:modified>
</cp:coreProperties>
</file>