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ivvic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C+XAI7tyw27fvQc1LdBc+wAH4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7EC312-EB67-4D54-8A73-32FBC1B3596F}">
  <a:tblStyle styleId="{5B7EC312-EB67-4D54-8A73-32FBC1B35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vvic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ivvic-italic.fntdata"/><Relationship Id="rId10" Type="http://schemas.openxmlformats.org/officeDocument/2006/relationships/slide" Target="slides/slide5.xml"/><Relationship Id="rId32" Type="http://schemas.openxmlformats.org/officeDocument/2006/relationships/font" Target="fonts/Livvic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Livvic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1353908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135390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53a50bd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53a50b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f53a50bd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f53a50b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58b25adc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58b25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381783aa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b0381783a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5d53d0f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5d53d0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381783aa_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381783a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58b25adc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58b25a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58b25adc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58b25a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f58b25adc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f58b25a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381783aa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381783a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i="1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3" name="Google Shape;63;p4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 txBox="1"/>
          <p:nvPr>
            <p:ph idx="1" type="body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2"/>
          <p:cNvSpPr txBox="1"/>
          <p:nvPr>
            <p:ph idx="2" type="body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" name="Google Shape;18;p3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ight" type="blank">
  <p:cSld name="BLANK">
    <p:bg>
      <p:bgPr>
        <a:solidFill>
          <a:schemeClr val="accent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 txBox="1"/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34"/>
          <p:cNvSpPr txBox="1"/>
          <p:nvPr>
            <p:ph idx="1" type="subTitle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i="1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" name="Google Shape;35;p35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0" i="0" sz="9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3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38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8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Hotels Dataset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775850" y="3544075"/>
            <a:ext cx="5592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MGSC 310 - 02</a:t>
            </a:r>
            <a:endParaRPr sz="1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1645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Arshia Sarma | Betsy Heredia </a:t>
            </a:r>
            <a:r>
              <a:rPr lang="en" sz="1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| </a:t>
            </a:r>
            <a:r>
              <a:rPr lang="en" sz="16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Kayla Cho | Nawal Alasmari</a:t>
            </a:r>
            <a:endParaRPr sz="16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1409" r="0" t="0"/>
          <a:stretch/>
        </p:blipFill>
        <p:spPr>
          <a:xfrm>
            <a:off x="4579175" y="1765425"/>
            <a:ext cx="4908426" cy="30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8379" l="-1121" r="-1727" t="-8380"/>
          <a:stretch/>
        </p:blipFill>
        <p:spPr>
          <a:xfrm>
            <a:off x="149025" y="1639875"/>
            <a:ext cx="4436199" cy="2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0" name="Google Shape;150;p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Elastic Net Model</a:t>
            </a:r>
            <a:endParaRPr/>
          </a:p>
        </p:txBody>
      </p:sp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49025" y="4351100"/>
            <a:ext cx="39645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600"/>
              </a:spcBef>
              <a:spcAft>
                <a:spcPts val="0"/>
              </a:spcAft>
              <a:buSzPts val="700"/>
              <a:buChar char="-"/>
            </a:pPr>
            <a:r>
              <a:rPr lang="en" sz="1300"/>
              <a:t>Optimal</a:t>
            </a:r>
            <a:r>
              <a:rPr lang="en" sz="1300"/>
              <a:t> Model Parameters: 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" sz="1300"/>
              <a:t>Alpha= 0.95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3" name="Google Shape;153;p9"/>
          <p:cNvSpPr/>
          <p:nvPr/>
        </p:nvSpPr>
        <p:spPr>
          <a:xfrm rot="10800000">
            <a:off x="3723876" y="3342100"/>
            <a:ext cx="168000" cy="1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2267450" y="2564550"/>
            <a:ext cx="1762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Optimal Alpha</a:t>
            </a:r>
            <a:endParaRPr sz="600"/>
          </a:p>
        </p:txBody>
      </p:sp>
      <p:sp>
        <p:nvSpPr>
          <p:cNvPr id="155" name="Google Shape;155;p9"/>
          <p:cNvSpPr/>
          <p:nvPr/>
        </p:nvSpPr>
        <p:spPr>
          <a:xfrm rot="2944666">
            <a:off x="3443609" y="3081024"/>
            <a:ext cx="331128" cy="1690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5696004" y="2304704"/>
            <a:ext cx="642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Lambda min</a:t>
            </a:r>
            <a:endParaRPr sz="900"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6639510" y="2475554"/>
            <a:ext cx="69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Lambda 1se</a:t>
            </a:r>
            <a:endParaRPr sz="900"/>
          </a:p>
        </p:txBody>
      </p:sp>
      <p:sp>
        <p:nvSpPr>
          <p:cNvPr id="158" name="Google Shape;158;p9"/>
          <p:cNvSpPr txBox="1"/>
          <p:nvPr/>
        </p:nvSpPr>
        <p:spPr>
          <a:xfrm>
            <a:off x="6197597" y="1415125"/>
            <a:ext cx="2279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Binomial Deviance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Plot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5261075" y="4351100"/>
            <a:ext cx="2595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Lambda min: ~69* coefficients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Lambda 1se:  ~64* coefficients</a:t>
            </a:r>
            <a:endParaRPr sz="1300"/>
          </a:p>
        </p:txBody>
      </p:sp>
      <p:sp>
        <p:nvSpPr>
          <p:cNvPr id="160" name="Google Shape;160;p9"/>
          <p:cNvSpPr txBox="1"/>
          <p:nvPr/>
        </p:nvSpPr>
        <p:spPr>
          <a:xfrm>
            <a:off x="7856075" y="4660650"/>
            <a:ext cx="300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*includes factors</a:t>
            </a:r>
            <a:endParaRPr sz="1100"/>
          </a:p>
        </p:txBody>
      </p:sp>
      <p:sp>
        <p:nvSpPr>
          <p:cNvPr id="161" name="Google Shape;161;p9"/>
          <p:cNvSpPr txBox="1"/>
          <p:nvPr/>
        </p:nvSpPr>
        <p:spPr>
          <a:xfrm>
            <a:off x="1781792" y="1765413"/>
            <a:ext cx="1293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Minloss Plot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4579175" y="1538114"/>
            <a:ext cx="1200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# coefficients that are non-zero-&gt;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13539088_0_1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  Coefficients</a:t>
            </a:r>
            <a:endParaRPr/>
          </a:p>
        </p:txBody>
      </p:sp>
      <p:sp>
        <p:nvSpPr>
          <p:cNvPr id="168" name="Google Shape;168;gaf13539088_0_1"/>
          <p:cNvSpPr txBox="1"/>
          <p:nvPr>
            <p:ph idx="1" type="body"/>
          </p:nvPr>
        </p:nvSpPr>
        <p:spPr>
          <a:xfrm>
            <a:off x="442525" y="1242075"/>
            <a:ext cx="291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Noteable Coefficients</a:t>
            </a:r>
            <a:endParaRPr b="1" sz="1500"/>
          </a:p>
        </p:txBody>
      </p:sp>
      <p:sp>
        <p:nvSpPr>
          <p:cNvPr id="169" name="Google Shape;169;gaf13539088_0_1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0" name="Google Shape;170;gaf13539088_0_1"/>
          <p:cNvGraphicFramePr/>
          <p:nvPr/>
        </p:nvGraphicFramePr>
        <p:xfrm>
          <a:off x="442525" y="183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2756050"/>
                <a:gridCol w="801500"/>
              </a:tblGrid>
              <a:tr h="54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Required Car Parking Spaces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5.021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Deposit Type- Non Refund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4.394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Reserved Room Type- 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3.048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Previous Cancellations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2.368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Assigned Room Type - I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-1.9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gaf13539088_0_1"/>
          <p:cNvPicPr preferRelativeResize="0"/>
          <p:nvPr/>
        </p:nvPicPr>
        <p:blipFill rotWithShape="1">
          <a:blip r:embed="rId3">
            <a:alphaModFix/>
          </a:blip>
          <a:srcRect b="2324" l="0" r="1797" t="0"/>
          <a:stretch/>
        </p:blipFill>
        <p:spPr>
          <a:xfrm>
            <a:off x="4152475" y="1639250"/>
            <a:ext cx="4752224" cy="29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af13539088_0_1"/>
          <p:cNvSpPr txBox="1"/>
          <p:nvPr>
            <p:ph idx="1" type="body"/>
          </p:nvPr>
        </p:nvSpPr>
        <p:spPr>
          <a:xfrm>
            <a:off x="4422825" y="1242075"/>
            <a:ext cx="3883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Coefficients Plot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f53a50bdb_0_4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 Coefficients Cont.</a:t>
            </a:r>
            <a:endParaRPr/>
          </a:p>
        </p:txBody>
      </p:sp>
      <p:sp>
        <p:nvSpPr>
          <p:cNvPr id="178" name="Google Shape;178;gaf53a50bdb_0_4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gaf53a50bdb_0_44"/>
          <p:cNvSpPr txBox="1"/>
          <p:nvPr/>
        </p:nvSpPr>
        <p:spPr>
          <a:xfrm>
            <a:off x="144850" y="895400"/>
            <a:ext cx="38025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Required car parking spaces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Deposit Type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Reserved Room Type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Previous Cancellations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Assigned Room Type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Distribution Channel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 Segment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of Special Requests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Type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Booking Changes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Previous Bookings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Repeated Guest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Adults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Arrival Date Month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gaf53a50bdb_0_44"/>
          <p:cNvSpPr txBox="1"/>
          <p:nvPr>
            <p:ph idx="1" type="body"/>
          </p:nvPr>
        </p:nvSpPr>
        <p:spPr>
          <a:xfrm>
            <a:off x="3778025" y="1261475"/>
            <a:ext cx="31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16. Guests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17. Hotel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18. Babies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19. Children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20. Stays in Week Nights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21. Stays in Weekend Nights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22. Arrival Date Year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23. ADR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24. Lead time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1" name="Google Shape;181;gaf53a50bdb_0_44"/>
          <p:cNvSpPr txBox="1"/>
          <p:nvPr/>
        </p:nvSpPr>
        <p:spPr>
          <a:xfrm>
            <a:off x="1810200" y="1035425"/>
            <a:ext cx="5523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24 Variables 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gaf53a50bdb_0_44"/>
          <p:cNvSpPr txBox="1"/>
          <p:nvPr/>
        </p:nvSpPr>
        <p:spPr>
          <a:xfrm>
            <a:off x="6612875" y="2096500"/>
            <a:ext cx="2121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80 Coefficients -&gt; 61 Coefficients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53a50bdb_0_29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 Coefficients Cont.</a:t>
            </a:r>
            <a:endParaRPr/>
          </a:p>
        </p:txBody>
      </p:sp>
      <p:sp>
        <p:nvSpPr>
          <p:cNvPr id="188" name="Google Shape;188;gaf53a50bdb_0_29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gaf53a50bdb_0_29"/>
          <p:cNvSpPr txBox="1"/>
          <p:nvPr/>
        </p:nvSpPr>
        <p:spPr>
          <a:xfrm>
            <a:off x="226250" y="2582050"/>
            <a:ext cx="5523600" cy="22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Combined Coefficients</a:t>
            </a:r>
            <a:endParaRPr b="1" sz="15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Reserved_room_type_Other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Reserved_room_type (C,D,H, L)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Market_Segement_Other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Market_Segment (Aviation, Groups, Undefined)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Distribution_Channel_Other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-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Distribution_Channel (Corporate, TA/TO, Undefined)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gaf53a50bdb_0_29"/>
          <p:cNvSpPr txBox="1"/>
          <p:nvPr>
            <p:ph idx="1" type="body"/>
          </p:nvPr>
        </p:nvSpPr>
        <p:spPr>
          <a:xfrm>
            <a:off x="226250" y="1183100"/>
            <a:ext cx="35262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 u="sng"/>
              <a:t>Non-Important </a:t>
            </a:r>
            <a:r>
              <a:rPr b="1" lang="en" sz="1700" u="sng"/>
              <a:t>Variables</a:t>
            </a:r>
            <a:endParaRPr b="1" sz="1700" u="sng"/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b="1" lang="en" sz="1700"/>
              <a:t>Days in waiting list</a:t>
            </a:r>
            <a:endParaRPr b="1"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700"/>
              <a:t>Arrival date week number</a:t>
            </a:r>
            <a:endParaRPr b="1"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700"/>
              <a:t>Arrival date day of month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1" name="Google Shape;191;gaf53a50bd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650" y="1885775"/>
            <a:ext cx="3998151" cy="2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58b25adc_0_2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Net</a:t>
            </a:r>
            <a:r>
              <a:rPr lang="en"/>
              <a:t> Model Results</a:t>
            </a:r>
            <a:endParaRPr/>
          </a:p>
        </p:txBody>
      </p:sp>
      <p:sp>
        <p:nvSpPr>
          <p:cNvPr id="197" name="Google Shape;197;gaf58b25adc_0_2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gaf58b25adc_0_20"/>
          <p:cNvSpPr txBox="1"/>
          <p:nvPr/>
        </p:nvSpPr>
        <p:spPr>
          <a:xfrm>
            <a:off x="572125" y="3351275"/>
            <a:ext cx="42741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◉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 performance as Logistic Regression (Test: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75.27%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◉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Slightly better test performance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◉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Higher Specificity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-&gt; Better at predicting if a booking is not canceled 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9" name="Google Shape;199;gaf58b25adc_0_20"/>
          <p:cNvGraphicFramePr/>
          <p:nvPr/>
        </p:nvGraphicFramePr>
        <p:xfrm>
          <a:off x="4846375" y="1441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822925"/>
                <a:gridCol w="598625"/>
                <a:gridCol w="1591850"/>
                <a:gridCol w="1011725"/>
              </a:tblGrid>
              <a:tr h="3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10135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3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4853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1249</a:t>
                      </a: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gaf58b25adc_0_20"/>
          <p:cNvSpPr txBox="1"/>
          <p:nvPr/>
        </p:nvSpPr>
        <p:spPr>
          <a:xfrm>
            <a:off x="4846350" y="3351275"/>
            <a:ext cx="1477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Accuracy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Train: 75.2033%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Test: 75.2836%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gaf58b25adc_0_20"/>
          <p:cNvSpPr txBox="1"/>
          <p:nvPr/>
        </p:nvSpPr>
        <p:spPr>
          <a:xfrm>
            <a:off x="6232200" y="3351275"/>
            <a:ext cx="1477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Sensitivity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rain: 67.8997%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Test:67.6208%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gaf58b25adc_0_20"/>
          <p:cNvSpPr txBox="1"/>
          <p:nvPr/>
        </p:nvSpPr>
        <p:spPr>
          <a:xfrm>
            <a:off x="7604425" y="3351275"/>
            <a:ext cx="14775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Specificity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ain: 82.5176%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Test: 82.9011%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3" name="Google Shape;203;gaf58b25adc_0_20"/>
          <p:cNvGraphicFramePr/>
          <p:nvPr/>
        </p:nvGraphicFramePr>
        <p:xfrm>
          <a:off x="572125" y="1441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822925"/>
                <a:gridCol w="598625"/>
                <a:gridCol w="1591850"/>
                <a:gridCol w="1011725"/>
              </a:tblGrid>
              <a:tr h="35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</a:t>
                      </a:r>
                      <a:endParaRPr b="1" u="sng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40860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10505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80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19317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49584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25" y="212850"/>
            <a:ext cx="5706749" cy="45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>
            <p:ph type="title"/>
          </p:nvPr>
        </p:nvSpPr>
        <p:spPr>
          <a:xfrm>
            <a:off x="538450" y="212850"/>
            <a:ext cx="32589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Decision Tree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0381783aa_6_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216" name="Google Shape;216;gb0381783aa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63" y="1199200"/>
            <a:ext cx="5770870" cy="35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b0381783aa_6_0"/>
          <p:cNvSpPr/>
          <p:nvPr/>
        </p:nvSpPr>
        <p:spPr>
          <a:xfrm>
            <a:off x="3599025" y="3430025"/>
            <a:ext cx="161100" cy="18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0381783aa_6_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RPart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d53d0f54_0_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4" name="Google Shape;224;ga5d53d0f54_0_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graphicFrame>
        <p:nvGraphicFramePr>
          <p:cNvPr id="225" name="Google Shape;225;ga5d53d0f54_0_0"/>
          <p:cNvGraphicFramePr/>
          <p:nvPr/>
        </p:nvGraphicFramePr>
        <p:xfrm>
          <a:off x="5402125" y="1554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860150"/>
                <a:gridCol w="1055775"/>
                <a:gridCol w="975250"/>
              </a:tblGrid>
              <a:tr h="52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RSQ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0.4427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0.3698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0.4463</a:t>
                      </a:r>
                      <a:endParaRPr sz="900">
                        <a:solidFill>
                          <a:srgbClr val="DEDEDE"/>
                        </a:solidFill>
                        <a:highlight>
                          <a:srgbClr val="0000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0.3620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ga5d53d0f54_0_0"/>
          <p:cNvSpPr txBox="1"/>
          <p:nvPr/>
        </p:nvSpPr>
        <p:spPr>
          <a:xfrm>
            <a:off x="6217388" y="1109225"/>
            <a:ext cx="1714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Max Depth = 12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27" name="Google Shape;227;ga5d53d0f54_0_0"/>
          <p:cNvGraphicFramePr/>
          <p:nvPr/>
        </p:nvGraphicFramePr>
        <p:xfrm>
          <a:off x="1049063" y="1569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837925"/>
                <a:gridCol w="1127275"/>
                <a:gridCol w="925975"/>
              </a:tblGrid>
              <a:tr h="49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RMSE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RSQ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0.5141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0.2443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0.5147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0.2438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ga5d53d0f54_0_0"/>
          <p:cNvSpPr txBox="1"/>
          <p:nvPr/>
        </p:nvSpPr>
        <p:spPr>
          <a:xfrm>
            <a:off x="1706450" y="1111613"/>
            <a:ext cx="1714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Max Depth = 4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29" name="Google Shape;229;ga5d53d0f54_0_0"/>
          <p:cNvGraphicFramePr/>
          <p:nvPr/>
        </p:nvGraphicFramePr>
        <p:xfrm>
          <a:off x="1049063" y="3102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585700"/>
                <a:gridCol w="452275"/>
                <a:gridCol w="954575"/>
                <a:gridCol w="898625"/>
              </a:tblGrid>
              <a:tr h="3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533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13,280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6,257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34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1,708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8,820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ga5d53d0f54_0_0"/>
          <p:cNvGraphicFramePr/>
          <p:nvPr/>
        </p:nvGraphicFramePr>
        <p:xfrm>
          <a:off x="5402125" y="3130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585700"/>
                <a:gridCol w="452275"/>
                <a:gridCol w="954575"/>
                <a:gridCol w="898625"/>
              </a:tblGrid>
              <a:tr h="35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533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11,932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2,932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434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3,056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12,145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5985988" y="2243475"/>
            <a:ext cx="2188925" cy="1312500"/>
          </a:xfrm>
          <a:prstGeom prst="flowChartProcess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Accuracy: 80.08%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3492802" y="2243463"/>
            <a:ext cx="2676000" cy="13125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Elastic Net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Accuracy: 75.28%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17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969079" y="2243463"/>
            <a:ext cx="2676000" cy="1312500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Logistic Model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Accuracy: 75.27%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Conclusion and Final Takeaways</a:t>
            </a:r>
            <a:endParaRPr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325800" y="1416325"/>
            <a:ext cx="83214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Understand</a:t>
            </a:r>
            <a:r>
              <a:rPr lang="en" sz="1500"/>
              <a:t> your dataset and what variables you want to predict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Remove outliers, use the entire training sample for the elastic net model and model the outcome variable with a random forest.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Logistic</a:t>
            </a:r>
            <a:r>
              <a:rPr lang="en" sz="1500"/>
              <a:t> model with all </a:t>
            </a:r>
            <a:r>
              <a:rPr lang="en" sz="1500"/>
              <a:t>variables</a:t>
            </a:r>
            <a:r>
              <a:rPr lang="en" sz="1500"/>
              <a:t> performed better than with top 10 </a:t>
            </a:r>
            <a:r>
              <a:rPr lang="en" sz="1500"/>
              <a:t>variables</a:t>
            </a:r>
            <a:r>
              <a:rPr lang="en" sz="1500"/>
              <a:t>.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Company should focus on  reserve room type and  people who cancelled their bookings in the past.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Future directions: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Predict market segment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Predict distribution channel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5" name="Google Shape;75;p2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305925" y="1499675"/>
            <a:ext cx="56589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Determine which factors would affect a hotel business and advance their profit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Focusing on predicting why customers would cancel their reservation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more guests that cancel = less profit earned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Useful for hotels to find which factors of their operation to improve on to keep customers from cancelling 	</a:t>
            </a:r>
            <a:endParaRPr sz="1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Profits will increase as more guests stay committed</a:t>
            </a:r>
            <a:r>
              <a:rPr lang="en" sz="1400"/>
              <a:t> </a:t>
            </a:r>
            <a:endParaRPr sz="1400"/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300" y="1499675"/>
            <a:ext cx="2497400" cy="33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4294967295" type="ctrTitle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 b="0" i="0" sz="2400" u="none" cap="none" strike="noStrike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4" name="Google Shape;254;p23"/>
          <p:cNvSpPr txBox="1"/>
          <p:nvPr>
            <p:ph idx="4294967295" type="subTitle"/>
          </p:nvPr>
        </p:nvSpPr>
        <p:spPr>
          <a:xfrm>
            <a:off x="1275150" y="146846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1" i="0" sz="36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23"/>
          <p:cNvSpPr txBox="1"/>
          <p:nvPr>
            <p:ph idx="4294967295" type="body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FFFFFF"/>
                </a:solidFill>
              </a:rPr>
              <a:t>Team Hotels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9</a:t>
            </a:r>
            <a:endParaRPr/>
          </a:p>
        </p:txBody>
      </p:sp>
      <p:grpSp>
        <p:nvGrpSpPr>
          <p:cNvPr id="257" name="Google Shape;257;p23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258" name="Google Shape;258;p23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23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Exploratory Analysis &amp; Summary Stats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251900" y="1397375"/>
            <a:ext cx="81117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Dataset</a:t>
            </a:r>
            <a:r>
              <a:rPr lang="en" sz="1400"/>
              <a:t> consists of information</a:t>
            </a:r>
            <a:r>
              <a:rPr lang="en" sz="1400"/>
              <a:t> from hotels from Portugal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Total dataset → 119,390 observations and 32 columns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Pruned variables agent, company, country,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reservation_status, and reservation_status_date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37% cancelled their reservation (for is_canceled)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After pruning, we also upsampled our model 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with more repeated copies of our minority class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50" y="2090375"/>
            <a:ext cx="3633777" cy="28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381783aa_8_0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Exploratory Analysis &amp; Summary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b0381783aa_8_0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gb0381783aa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25" y="1664498"/>
            <a:ext cx="2584750" cy="17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b0381783aa_8_0"/>
          <p:cNvSpPr txBox="1"/>
          <p:nvPr/>
        </p:nvSpPr>
        <p:spPr>
          <a:xfrm>
            <a:off x="878625" y="3546325"/>
            <a:ext cx="27987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Total of 865 factors from agent, company and country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gb0381783aa_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63" y="1238625"/>
            <a:ext cx="1200475" cy="7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b0381783aa_8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627" y="1238625"/>
            <a:ext cx="1411374" cy="7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0381783aa_8_0"/>
          <p:cNvSpPr txBox="1"/>
          <p:nvPr/>
        </p:nvSpPr>
        <p:spPr>
          <a:xfrm>
            <a:off x="5953925" y="2128700"/>
            <a:ext cx="1631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Multicollinearity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gb0381783aa_8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4775" y="2769425"/>
            <a:ext cx="2798700" cy="1759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58b25adc_0_3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Visualizations: Booking Status v. Month</a:t>
            </a:r>
            <a:endParaRPr/>
          </a:p>
        </p:txBody>
      </p:sp>
      <p:sp>
        <p:nvSpPr>
          <p:cNvPr id="104" name="Google Shape;104;gaf58b25adc_0_3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af58b25adc_0_38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2279200" y="1128250"/>
            <a:ext cx="4689949" cy="37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58b25adc_0_47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Visualizations: Hotel Type v. Lead Time</a:t>
            </a:r>
            <a:endParaRPr/>
          </a:p>
        </p:txBody>
      </p:sp>
      <p:sp>
        <p:nvSpPr>
          <p:cNvPr id="111" name="Google Shape;111;gaf58b25adc_0_47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af58b25ad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25" y="1187825"/>
            <a:ext cx="4462089" cy="35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58b25adc_0_55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Visualizations: Cancellations v. Room Type</a:t>
            </a:r>
            <a:endParaRPr/>
          </a:p>
        </p:txBody>
      </p:sp>
      <p:sp>
        <p:nvSpPr>
          <p:cNvPr id="118" name="Google Shape;118;gaf58b25adc_0_55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gaf58b25adc_0_55"/>
          <p:cNvPicPr preferRelativeResize="0"/>
          <p:nvPr/>
        </p:nvPicPr>
        <p:blipFill rotWithShape="1">
          <a:blip r:embed="rId3">
            <a:alphaModFix/>
          </a:blip>
          <a:srcRect b="0" l="0" r="0" t="852"/>
          <a:stretch/>
        </p:blipFill>
        <p:spPr>
          <a:xfrm>
            <a:off x="2355988" y="1279475"/>
            <a:ext cx="4432024" cy="33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4294967295"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5" name="Google Shape;125;p8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Logistic</a:t>
            </a:r>
            <a:r>
              <a:rPr lang="en"/>
              <a:t> Model #1 </a:t>
            </a:r>
            <a:endParaRPr/>
          </a:p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13975" y="1188131"/>
            <a:ext cx="8229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Predicting the </a:t>
            </a:r>
            <a:r>
              <a:rPr lang="en" sz="1500"/>
              <a:t>categorical</a:t>
            </a:r>
            <a:r>
              <a:rPr lang="en" sz="1500"/>
              <a:t> outcome of if a guest canceled their reservation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Confusion matrix of training and test </a:t>
            </a:r>
            <a:endParaRPr sz="1500"/>
          </a:p>
        </p:txBody>
      </p:sp>
      <p:sp>
        <p:nvSpPr>
          <p:cNvPr id="128" name="Google Shape;128;p8"/>
          <p:cNvSpPr txBox="1"/>
          <p:nvPr/>
        </p:nvSpPr>
        <p:spPr>
          <a:xfrm>
            <a:off x="6275900" y="1939575"/>
            <a:ext cx="1556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Training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Accuracy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75.32%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Sensitivity: 68.31%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Specificity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82.35%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6249500" y="3202750"/>
            <a:ext cx="16089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Test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Accuracy: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75.27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Sensitivity: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67.89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Specificity: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82.62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%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0" name="Google Shape;130;p8"/>
          <p:cNvGraphicFramePr/>
          <p:nvPr/>
        </p:nvGraphicFramePr>
        <p:xfrm>
          <a:off x="413963" y="2410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508675"/>
                <a:gridCol w="417550"/>
                <a:gridCol w="829000"/>
                <a:gridCol w="78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41,104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10,603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5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19,073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49,486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8"/>
          <p:cNvSpPr txBox="1"/>
          <p:nvPr/>
        </p:nvSpPr>
        <p:spPr>
          <a:xfrm>
            <a:off x="825400" y="2008250"/>
            <a:ext cx="15021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Training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3821050" y="2008250"/>
            <a:ext cx="15021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Test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3260938" y="2410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508675"/>
                <a:gridCol w="417550"/>
                <a:gridCol w="829000"/>
                <a:gridCol w="78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Truth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</a:t>
                      </a:r>
                      <a:endParaRPr b="1" sz="7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10,175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2,620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5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4,813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12,457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381783aa_5_6"/>
          <p:cNvSpPr txBox="1"/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and Takeaways</a:t>
            </a:r>
            <a:endParaRPr/>
          </a:p>
        </p:txBody>
      </p:sp>
      <p:sp>
        <p:nvSpPr>
          <p:cNvPr id="139" name="Google Shape;139;gb0381783aa_5_6"/>
          <p:cNvSpPr txBox="1"/>
          <p:nvPr>
            <p:ph idx="1" type="body"/>
          </p:nvPr>
        </p:nvSpPr>
        <p:spPr>
          <a:xfrm>
            <a:off x="270150" y="1349325"/>
            <a:ext cx="37803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Conclusions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Not the best model → ~0.26 R2 and average accuracy 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Accuracy, sensitivity, and specificity of the training and test are similar, as well as their R2 and RMSE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b0381783aa_5_6"/>
          <p:cNvSpPr txBox="1"/>
          <p:nvPr>
            <p:ph idx="12" type="sldNum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gb0381783aa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0" y="1272262"/>
            <a:ext cx="4258574" cy="34069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gb0381783aa_5_6"/>
          <p:cNvGraphicFramePr/>
          <p:nvPr/>
        </p:nvGraphicFramePr>
        <p:xfrm>
          <a:off x="434600" y="3123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{5B7EC312-EB67-4D54-8A73-32FBC1B3596F}</a:tableStyleId>
              </a:tblPr>
              <a:tblGrid>
                <a:gridCol w="1104350"/>
                <a:gridCol w="1104350"/>
                <a:gridCol w="1104350"/>
              </a:tblGrid>
              <a:tr h="48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Training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0.8644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0.2617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0.8649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0.2609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