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87EDF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87EDF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1FB3D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024C7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1FB3DB"/>
              </a:buClr>
              <a:defRPr>
                <a:solidFill>
                  <a:srgbClr val="1FB3DB"/>
                </a:solidFill>
              </a:defRPr>
            </a:lvl1pPr>
            <a:lvl2pPr lvl="1">
              <a:spcBef>
                <a:spcPts val="0"/>
              </a:spcBef>
              <a:buClr>
                <a:srgbClr val="1FB3DB"/>
              </a:buClr>
              <a:defRPr>
                <a:solidFill>
                  <a:srgbClr val="1FB3DB"/>
                </a:solidFill>
              </a:defRPr>
            </a:lvl2pPr>
            <a:lvl3pPr lvl="2">
              <a:spcBef>
                <a:spcPts val="0"/>
              </a:spcBef>
              <a:buClr>
                <a:srgbClr val="1FB3DB"/>
              </a:buClr>
              <a:defRPr>
                <a:solidFill>
                  <a:srgbClr val="1FB3DB"/>
                </a:solidFill>
              </a:defRPr>
            </a:lvl3pPr>
            <a:lvl4pPr lvl="3">
              <a:spcBef>
                <a:spcPts val="0"/>
              </a:spcBef>
              <a:buClr>
                <a:srgbClr val="1FB3DB"/>
              </a:buClr>
              <a:defRPr>
                <a:solidFill>
                  <a:srgbClr val="1FB3DB"/>
                </a:solidFill>
              </a:defRPr>
            </a:lvl4pPr>
            <a:lvl5pPr lvl="4">
              <a:spcBef>
                <a:spcPts val="0"/>
              </a:spcBef>
              <a:buClr>
                <a:srgbClr val="1FB3DB"/>
              </a:buClr>
              <a:defRPr>
                <a:solidFill>
                  <a:srgbClr val="1FB3DB"/>
                </a:solidFill>
              </a:defRPr>
            </a:lvl5pPr>
            <a:lvl6pPr lvl="5">
              <a:spcBef>
                <a:spcPts val="0"/>
              </a:spcBef>
              <a:buClr>
                <a:srgbClr val="1FB3DB"/>
              </a:buClr>
              <a:defRPr>
                <a:solidFill>
                  <a:srgbClr val="1FB3DB"/>
                </a:solidFill>
              </a:defRPr>
            </a:lvl6pPr>
            <a:lvl7pPr lvl="6">
              <a:spcBef>
                <a:spcPts val="0"/>
              </a:spcBef>
              <a:buClr>
                <a:srgbClr val="1FB3DB"/>
              </a:buClr>
              <a:defRPr>
                <a:solidFill>
                  <a:srgbClr val="1FB3DB"/>
                </a:solidFill>
              </a:defRPr>
            </a:lvl7pPr>
            <a:lvl8pPr lvl="7">
              <a:spcBef>
                <a:spcPts val="0"/>
              </a:spcBef>
              <a:buClr>
                <a:srgbClr val="1FB3DB"/>
              </a:buClr>
              <a:defRPr>
                <a:solidFill>
                  <a:srgbClr val="1FB3DB"/>
                </a:solidFill>
              </a:defRPr>
            </a:lvl8pPr>
            <a:lvl9pPr lvl="8">
              <a:spcBef>
                <a:spcPts val="0"/>
              </a:spcBef>
              <a:buClr>
                <a:srgbClr val="1FB3DB"/>
              </a:buClr>
              <a:defRPr>
                <a:solidFill>
                  <a:srgbClr val="1FB3DB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9D9D9D"/>
              </a:buClr>
              <a:defRPr>
                <a:solidFill>
                  <a:srgbClr val="9D9D9D"/>
                </a:solidFill>
              </a:defRPr>
            </a:lvl1pPr>
            <a:lvl2pPr lvl="1">
              <a:spcBef>
                <a:spcPts val="0"/>
              </a:spcBef>
              <a:buClr>
                <a:srgbClr val="9D9D9D"/>
              </a:buClr>
              <a:defRPr>
                <a:solidFill>
                  <a:srgbClr val="9D9D9D"/>
                </a:solidFill>
              </a:defRPr>
            </a:lvl2pPr>
            <a:lvl3pPr lvl="2">
              <a:spcBef>
                <a:spcPts val="0"/>
              </a:spcBef>
              <a:buClr>
                <a:srgbClr val="9D9D9D"/>
              </a:buClr>
              <a:defRPr>
                <a:solidFill>
                  <a:srgbClr val="9D9D9D"/>
                </a:solidFill>
              </a:defRPr>
            </a:lvl3pPr>
            <a:lvl4pPr lvl="3">
              <a:spcBef>
                <a:spcPts val="0"/>
              </a:spcBef>
              <a:buClr>
                <a:srgbClr val="9D9D9D"/>
              </a:buClr>
              <a:defRPr>
                <a:solidFill>
                  <a:srgbClr val="9D9D9D"/>
                </a:solidFill>
              </a:defRPr>
            </a:lvl4pPr>
            <a:lvl5pPr lvl="4">
              <a:spcBef>
                <a:spcPts val="0"/>
              </a:spcBef>
              <a:buClr>
                <a:srgbClr val="9D9D9D"/>
              </a:buClr>
              <a:defRPr>
                <a:solidFill>
                  <a:srgbClr val="9D9D9D"/>
                </a:solidFill>
              </a:defRPr>
            </a:lvl5pPr>
            <a:lvl6pPr lvl="5">
              <a:spcBef>
                <a:spcPts val="0"/>
              </a:spcBef>
              <a:buClr>
                <a:srgbClr val="9D9D9D"/>
              </a:buClr>
              <a:defRPr>
                <a:solidFill>
                  <a:srgbClr val="9D9D9D"/>
                </a:solidFill>
              </a:defRPr>
            </a:lvl6pPr>
            <a:lvl7pPr lvl="6">
              <a:spcBef>
                <a:spcPts val="0"/>
              </a:spcBef>
              <a:buClr>
                <a:srgbClr val="9D9D9D"/>
              </a:buClr>
              <a:defRPr>
                <a:solidFill>
                  <a:srgbClr val="9D9D9D"/>
                </a:solidFill>
              </a:defRPr>
            </a:lvl7pPr>
            <a:lvl8pPr lvl="7">
              <a:spcBef>
                <a:spcPts val="0"/>
              </a:spcBef>
              <a:buClr>
                <a:srgbClr val="9D9D9D"/>
              </a:buClr>
              <a:defRPr>
                <a:solidFill>
                  <a:srgbClr val="9D9D9D"/>
                </a:solidFill>
              </a:defRPr>
            </a:lvl8pPr>
            <a:lvl9pPr lvl="8">
              <a:spcBef>
                <a:spcPts val="0"/>
              </a:spcBef>
              <a:buClr>
                <a:srgbClr val="9D9D9D"/>
              </a:buClr>
              <a:defRPr>
                <a:solidFill>
                  <a:srgbClr val="9D9D9D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rgbClr val="1FB3DB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024C7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87EDF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024C7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87EDF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87EDF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kyleg.sgedu.site/er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0" y="0"/>
            <a:ext cx="5422500" cy="205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MovEDB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0" y="2056200"/>
            <a:ext cx="54225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CSCI 332 - Database Concepts Project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by Kyle Glick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58569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➢"/>
            </a:pPr>
            <a:r>
              <a:rPr lang="en"/>
              <a:t>MovEDB is similar to IMDb. You can make (fake) movies and cinemas with theaters to play them, and buy tickets to go see them.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➢"/>
            </a:pPr>
            <a:r>
              <a:rPr lang="en"/>
              <a:t>Normalization: Fourth Normal Form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➢"/>
            </a:pPr>
            <a:r>
              <a:rPr lang="en"/>
              <a:t>Isolation Level: Repeatable Read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➢"/>
            </a:pPr>
            <a:r>
              <a:rPr lang="en"/>
              <a:t>Integrity Enforcement: See ER Diagram</a:t>
            </a: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1FB3DB"/>
                </a:solidFill>
              </a:rPr>
              <a:t>About My 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8 Tables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Accounts - A user account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Addresses - The address of an account or cinema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Cinemas - </a:t>
            </a:r>
            <a:r>
              <a:rPr lang="en"/>
              <a:t>Steals your money in exchange for bad food and movies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Theaters - A single room to screen movies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Showings - A playing of a movie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Movies - Entertains you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Tickets - A ticket to a movie showing</a:t>
            </a:r>
          </a:p>
          <a:p>
            <a:pPr indent="-317500" lvl="1" marL="914400" rtl="0">
              <a:spcBef>
                <a:spcPts val="0"/>
              </a:spcBef>
              <a:spcAft>
                <a:spcPts val="1000"/>
              </a:spcAft>
              <a:buSzPct val="100000"/>
              <a:buChar char="○"/>
            </a:pPr>
            <a:r>
              <a:rPr lang="en"/>
              <a:t>Transactions - Tracks purchases of tickets</a:t>
            </a:r>
          </a:p>
          <a:p>
            <a:pPr indent="-342900" lvl="0" marL="457200" rtl="0">
              <a:spcBef>
                <a:spcPts val="0"/>
              </a:spcBef>
              <a:buClr>
                <a:srgbClr val="87EDFC"/>
              </a:buClr>
              <a:buSzPct val="100000"/>
              <a:buChar char="➢"/>
            </a:pPr>
            <a:r>
              <a:rPr lang="en" u="sng">
                <a:solidFill>
                  <a:srgbClr val="87EDFC"/>
                </a:solidFill>
                <a:hlinkClick r:id="rId3"/>
              </a:rPr>
              <a:t>ER Diagram</a:t>
            </a: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Functions/Procedures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1 Function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○"/>
            </a:pPr>
            <a:r>
              <a:rPr lang="en"/>
              <a:t>FullAddress - Puts together a string representing a standard-formatted address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1 Procedure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○"/>
            </a:pPr>
            <a:r>
              <a:rPr lang="en"/>
              <a:t>DefaultTheatersProc - Creates a specified number of theaters with specified capacity when creating a cinema to save the owner time.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Triggers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2 Triggers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CreateTicketsTrig</a:t>
            </a:r>
            <a:r>
              <a:rPr lang="en"/>
              <a:t> - After making a transaction, creates the specified number of ticket</a:t>
            </a:r>
            <a:r>
              <a:rPr lang="en"/>
              <a:t>s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/>
              <a:t>InsertShowingsTrig - When creating a showing, verifies that it does not overlap with other showings, and also ensures the showing takes place after the movie is released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Views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1 Report View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○"/>
            </a:pPr>
            <a:r>
              <a:rPr lang="en"/>
              <a:t>Provides a detailed list of a cinema’s theaters and showings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7 “Information Views”</a:t>
            </a:r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buSzPct val="100000"/>
              <a:buChar char="○"/>
            </a:pPr>
            <a:r>
              <a:rPr lang="en"/>
              <a:t>Used to reduce repetition of SQL queries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Demonstration: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kyleg.sgedu.site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