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me: Da Eun Kim                  Supervisor: Mark Steven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7"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pPr>
            <a:r>
              <a:t>Name: Da Eun Kim                  Supervisor: Mark Stevenson</a:t>
            </a:r>
          </a:p>
        </p:txBody>
      </p:sp>
      <p:sp>
        <p:nvSpPr>
          <p:cNvPr id="152" name="Authorship Ident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Authorship Identification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erview of system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Overview of system</a:t>
            </a:r>
          </a:p>
        </p:txBody>
      </p:sp>
      <p:sp>
        <p:nvSpPr>
          <p:cNvPr id="155" name="슬라이드 구분점 텍스트"/>
          <p:cNvSpPr txBox="1"/>
          <p:nvPr>
            <p:ph type="body" sz="quarter" idx="1"/>
          </p:nvPr>
        </p:nvSpPr>
        <p:spPr>
          <a:xfrm>
            <a:off x="2610987" y="10143376"/>
            <a:ext cx="20235513" cy="23273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Prototype of AA.jpg" descr="Prototype of AA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0550" r="0" b="0"/>
          <a:stretch>
            <a:fillRect/>
          </a:stretch>
        </p:blipFill>
        <p:spPr>
          <a:xfrm>
            <a:off x="1915090" y="4042194"/>
            <a:ext cx="21627250" cy="4573574"/>
          </a:xfrm>
          <a:prstGeom prst="rect">
            <a:avLst/>
          </a:prstGeom>
        </p:spPr>
      </p:pic>
      <p:sp>
        <p:nvSpPr>
          <p:cNvPr id="157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158" name="선"/>
          <p:cNvSpPr/>
          <p:nvPr/>
        </p:nvSpPr>
        <p:spPr>
          <a:xfrm>
            <a:off x="15896525" y="4070971"/>
            <a:ext cx="393298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nstance-based approaches.jpg" descr="Instance-based approaches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925" t="0" r="925" b="0"/>
          <a:stretch>
            <a:fillRect/>
          </a:stretch>
        </p:blipFill>
        <p:spPr>
          <a:xfrm>
            <a:off x="6225609" y="2373529"/>
            <a:ext cx="12973846" cy="10263058"/>
          </a:xfrm>
          <a:prstGeom prst="rect">
            <a:avLst/>
          </a:prstGeom>
        </p:spPr>
      </p:pic>
      <p:sp>
        <p:nvSpPr>
          <p:cNvPr id="161" name="Instance-base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27" sz="6375"/>
            </a:lvl1pPr>
          </a:lstStyle>
          <a:p>
            <a:pPr/>
            <a:r>
              <a:t>Instance-based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tinuous n-gram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Continuous n-gram</a:t>
            </a:r>
          </a:p>
        </p:txBody>
      </p:sp>
      <p:sp>
        <p:nvSpPr>
          <p:cNvPr id="164" name="Continuous Word n-gram…"/>
          <p:cNvSpPr txBox="1"/>
          <p:nvPr>
            <p:ph type="body" idx="1"/>
          </p:nvPr>
        </p:nvSpPr>
        <p:spPr>
          <a:xfrm>
            <a:off x="1206500" y="4248504"/>
            <a:ext cx="20608749" cy="8256630"/>
          </a:xfrm>
          <a:prstGeom prst="rect">
            <a:avLst/>
          </a:prstGeom>
        </p:spPr>
        <p:txBody>
          <a:bodyPr/>
          <a:lstStyle/>
          <a:p>
            <a:pPr marL="889000" indent="-889000">
              <a:lnSpc>
                <a:spcPct val="200000"/>
              </a:lnSpc>
              <a:buSzPct val="100000"/>
              <a:buAutoNum type="alphaUcPeriod" startAt="1"/>
              <a:defRPr b="1"/>
            </a:pPr>
            <a:r>
              <a:t>Continuous Word n-gram</a:t>
            </a:r>
          </a:p>
          <a:p>
            <a:pPr marL="889000" indent="-889000">
              <a:lnSpc>
                <a:spcPct val="200000"/>
              </a:lnSpc>
              <a:buSzPct val="100000"/>
              <a:buAutoNum type="alphaUcPeriod" startAt="1"/>
              <a:defRPr b="1"/>
            </a:pPr>
            <a:r>
              <a:t>Continuous Character n-gram</a:t>
            </a:r>
          </a:p>
          <a:p>
            <a:pPr marL="889000" indent="-889000">
              <a:lnSpc>
                <a:spcPct val="200000"/>
              </a:lnSpc>
              <a:buSzPct val="100000"/>
              <a:buAutoNum type="alphaUcPeriod" startAt="1"/>
              <a:defRPr b="1"/>
            </a:pPr>
            <a:r>
              <a:t>Continuous Word and Character n-gram</a:t>
            </a:r>
          </a:p>
        </p:txBody>
      </p:sp>
      <p:sp>
        <p:nvSpPr>
          <p:cNvPr id="165" name="Fea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extraction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el accuracy &amp;Confusion matrix"/>
          <p:cNvSpPr txBox="1"/>
          <p:nvPr>
            <p:ph type="body" idx="13"/>
          </p:nvPr>
        </p:nvSpPr>
        <p:spPr>
          <a:xfrm>
            <a:off x="7302499" y="2355185"/>
            <a:ext cx="9779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76909">
              <a:defRPr sz="4510"/>
            </a:lvl1pPr>
          </a:lstStyle>
          <a:p>
            <a:pPr/>
            <a:r>
              <a:t>Model accuracy &amp;Confusion matrix</a:t>
            </a:r>
          </a:p>
        </p:txBody>
      </p:sp>
      <p:sp>
        <p:nvSpPr>
          <p:cNvPr id="168" name="슬라이드 구분점 텍스트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confusion_matrix.png" descr="confusion_matrix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3052" r="0" b="13052"/>
          <a:stretch>
            <a:fillRect/>
          </a:stretch>
        </p:blipFill>
        <p:spPr>
          <a:xfrm>
            <a:off x="12191999" y="3321977"/>
            <a:ext cx="11823201" cy="9130076"/>
          </a:xfrm>
          <a:prstGeom prst="rect">
            <a:avLst/>
          </a:prstGeom>
        </p:spPr>
      </p:pic>
      <p:sp>
        <p:nvSpPr>
          <p:cNvPr id="170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pic>
        <p:nvPicPr>
          <p:cNvPr id="171" name="accuracy.png" descr="accuracy.png"/>
          <p:cNvPicPr>
            <a:picLocks noChangeAspect="1"/>
          </p:cNvPicPr>
          <p:nvPr/>
        </p:nvPicPr>
        <p:blipFill>
          <a:blip r:embed="rId3">
            <a:extLst/>
          </a:blip>
          <a:srcRect l="8650" t="0" r="8650" b="0"/>
          <a:stretch>
            <a:fillRect/>
          </a:stretch>
        </p:blipFill>
        <p:spPr>
          <a:xfrm>
            <a:off x="574728" y="3758075"/>
            <a:ext cx="10625521" cy="9130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</a:t>
            </a:r>
          </a:p>
        </p:txBody>
      </p:sp>
      <p:sp>
        <p:nvSpPr>
          <p:cNvPr id="174" name="Accuracy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Accuracy</a:t>
            </a:r>
          </a:p>
        </p:txBody>
      </p:sp>
      <p:graphicFrame>
        <p:nvGraphicFramePr>
          <p:cNvPr id="175" name="표"/>
          <p:cNvGraphicFramePr/>
          <p:nvPr/>
        </p:nvGraphicFramePr>
        <p:xfrm>
          <a:off x="3467299" y="4254854"/>
          <a:ext cx="17962501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589960"/>
                <a:gridCol w="3589960"/>
                <a:gridCol w="3589960"/>
                <a:gridCol w="3589960"/>
                <a:gridCol w="3589960"/>
              </a:tblGrid>
              <a:tr h="27477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Continuous n-grams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2-grams
word/char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3-grams
word/char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4-grams
word/char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Word and character
4-grams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CCAT10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b="1"/>
                        <a:t>0.754</a:t>
                      </a:r>
                      <a:r>
                        <a:t>/ 0.722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0.738/</a:t>
                      </a:r>
                      <a:r>
                        <a:rPr b="1"/>
                        <a:t>0.760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0.760/</a:t>
                      </a:r>
                      <a:r>
                        <a:rPr b="1"/>
                        <a:t>0.766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0.772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CCAT50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0.661/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0.642/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/0.705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