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py.org/scipylib/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Excel_Worksheet.xlsx"/><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7E02F0-C33A-4467-94CF-B6ACCE5FED72}"/>
              </a:ext>
            </a:extLst>
          </p:cNvPr>
          <p:cNvSpPr txBox="1"/>
          <p:nvPr/>
        </p:nvSpPr>
        <p:spPr>
          <a:xfrm>
            <a:off x="3600450" y="1295399"/>
            <a:ext cx="6610350" cy="2646878"/>
          </a:xfrm>
          <a:prstGeom prst="rect">
            <a:avLst/>
          </a:prstGeom>
          <a:noFill/>
        </p:spPr>
        <p:txBody>
          <a:bodyPr wrap="square" rtlCol="0">
            <a:spAutoFit/>
          </a:bodyPr>
          <a:lstStyle/>
          <a:p>
            <a:r>
              <a:rPr lang="en-US" sz="16600" dirty="0"/>
              <a:t>SciPy</a:t>
            </a:r>
          </a:p>
        </p:txBody>
      </p:sp>
      <p:sp>
        <p:nvSpPr>
          <p:cNvPr id="7" name="TextBox 6">
            <a:extLst>
              <a:ext uri="{FF2B5EF4-FFF2-40B4-BE49-F238E27FC236}">
                <a16:creationId xmlns:a16="http://schemas.microsoft.com/office/drawing/2014/main" id="{2782BFE9-4EF5-4AC6-B655-7D7520A4FB91}"/>
              </a:ext>
            </a:extLst>
          </p:cNvPr>
          <p:cNvSpPr txBox="1"/>
          <p:nvPr/>
        </p:nvSpPr>
        <p:spPr>
          <a:xfrm>
            <a:off x="4287913" y="4545366"/>
            <a:ext cx="3888419" cy="584775"/>
          </a:xfrm>
          <a:prstGeom prst="rect">
            <a:avLst/>
          </a:prstGeom>
          <a:noFill/>
        </p:spPr>
        <p:txBody>
          <a:bodyPr wrap="square" rtlCol="0">
            <a:spAutoFit/>
          </a:bodyPr>
          <a:lstStyle/>
          <a:p>
            <a:r>
              <a:rPr lang="en-US" sz="3200" dirty="0"/>
              <a:t>By Jinrong Lu</a:t>
            </a:r>
          </a:p>
        </p:txBody>
      </p:sp>
    </p:spTree>
    <p:extLst>
      <p:ext uri="{BB962C8B-B14F-4D97-AF65-F5344CB8AC3E}">
        <p14:creationId xmlns:p14="http://schemas.microsoft.com/office/powerpoint/2010/main" val="39192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4C319E1-A7D4-40F5-9DBD-4368A11955C1}"/>
                  </a:ext>
                </a:extLst>
              </p:cNvPr>
              <p:cNvSpPr txBox="1"/>
              <p:nvPr/>
            </p:nvSpPr>
            <p:spPr>
              <a:xfrm>
                <a:off x="2760954" y="1065319"/>
                <a:ext cx="3335045" cy="892552"/>
              </a:xfrm>
              <a:prstGeom prst="rect">
                <a:avLst/>
              </a:prstGeom>
              <a:noFill/>
            </p:spPr>
            <p:txBody>
              <a:bodyPr wrap="square" rtlCol="0">
                <a:spAutoFit/>
              </a:bodyPr>
              <a:lstStyle/>
              <a:p>
                <a14:m>
                  <m:oMath xmlns:m="http://schemas.openxmlformats.org/officeDocument/2006/math">
                    <m:f>
                      <m:fPr>
                        <m:ctrlPr>
                          <a:rPr lang="pt-BR" sz="3600" b="1" i="1" smtClean="0">
                            <a:latin typeface="Cambria Math" panose="02040503050406030204" pitchFamily="18" charset="0"/>
                          </a:rPr>
                        </m:ctrlPr>
                      </m:fPr>
                      <m:num>
                        <m:r>
                          <a:rPr lang="en-US" sz="3600" b="1" i="1" smtClean="0">
                            <a:latin typeface="Cambria Math" panose="02040503050406030204" pitchFamily="18" charset="0"/>
                          </a:rPr>
                          <m:t>𝑳𝒏</m:t>
                        </m:r>
                        <m:r>
                          <a:rPr lang="en-US" sz="3600" b="1" i="1" smtClean="0">
                            <a:latin typeface="Cambria Math" panose="02040503050406030204" pitchFamily="18" charset="0"/>
                          </a:rPr>
                          <m:t> </m:t>
                        </m:r>
                        <m:r>
                          <a:rPr lang="en-US" sz="3600" b="1" i="1" smtClean="0">
                            <a:latin typeface="Cambria Math" panose="02040503050406030204" pitchFamily="18" charset="0"/>
                          </a:rPr>
                          <m:t>𝒙</m:t>
                        </m:r>
                      </m:num>
                      <m:den>
                        <m:r>
                          <a:rPr lang="en-US" sz="3600" b="1" i="1" smtClean="0">
                            <a:latin typeface="Cambria Math" panose="02040503050406030204" pitchFamily="18" charset="0"/>
                          </a:rPr>
                          <m:t>𝒅𝒙</m:t>
                        </m:r>
                      </m:den>
                    </m:f>
                  </m:oMath>
                </a14:m>
                <a:r>
                  <a:rPr lang="en-US" sz="3600" b="1" dirty="0"/>
                  <a:t> =</a:t>
                </a:r>
                <a:r>
                  <a:rPr lang="pt-BR" sz="3600" b="1" dirty="0"/>
                  <a:t> </a:t>
                </a:r>
                <a14:m>
                  <m:oMath xmlns:m="http://schemas.openxmlformats.org/officeDocument/2006/math">
                    <m:f>
                      <m:fPr>
                        <m:ctrlPr>
                          <a:rPr lang="pt-BR" sz="3600" b="1" i="1">
                            <a:latin typeface="Cambria Math" panose="02040503050406030204" pitchFamily="18" charset="0"/>
                          </a:rPr>
                        </m:ctrlPr>
                      </m:fPr>
                      <m:num>
                        <m:r>
                          <a:rPr lang="en-US" sz="3600" b="1" i="1" smtClean="0">
                            <a:latin typeface="Cambria Math" panose="02040503050406030204" pitchFamily="18" charset="0"/>
                          </a:rPr>
                          <m:t>𝟏</m:t>
                        </m:r>
                      </m:num>
                      <m:den>
                        <m:r>
                          <a:rPr lang="en-US" sz="3600" b="1" i="1">
                            <a:latin typeface="Cambria Math" panose="02040503050406030204" pitchFamily="18" charset="0"/>
                          </a:rPr>
                          <m:t>𝒙</m:t>
                        </m:r>
                      </m:den>
                    </m:f>
                  </m:oMath>
                </a14:m>
                <a:r>
                  <a:rPr lang="en-US" sz="3600" b="1" dirty="0"/>
                  <a:t> </a:t>
                </a:r>
              </a:p>
            </p:txBody>
          </p:sp>
        </mc:Choice>
        <mc:Fallback>
          <p:sp>
            <p:nvSpPr>
              <p:cNvPr id="4" name="TextBox 3">
                <a:extLst>
                  <a:ext uri="{FF2B5EF4-FFF2-40B4-BE49-F238E27FC236}">
                    <a16:creationId xmlns:a16="http://schemas.microsoft.com/office/drawing/2014/main" id="{E4C319E1-A7D4-40F5-9DBD-4368A11955C1}"/>
                  </a:ext>
                </a:extLst>
              </p:cNvPr>
              <p:cNvSpPr txBox="1">
                <a:spLocks noRot="1" noChangeAspect="1" noMove="1" noResize="1" noEditPoints="1" noAdjustHandles="1" noChangeArrowheads="1" noChangeShapeType="1" noTextEdit="1"/>
              </p:cNvSpPr>
              <p:nvPr/>
            </p:nvSpPr>
            <p:spPr>
              <a:xfrm>
                <a:off x="2760954" y="1065319"/>
                <a:ext cx="3335045" cy="892552"/>
              </a:xfrm>
              <a:prstGeom prst="rect">
                <a:avLst/>
              </a:prstGeom>
              <a:blipFill>
                <a:blip r:embed="rId2"/>
                <a:stretch>
                  <a:fillRect b="-1232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FA399F-9763-41F3-9536-F5BAF9FD8BD9}"/>
              </a:ext>
            </a:extLst>
          </p:cNvPr>
          <p:cNvSpPr txBox="1"/>
          <p:nvPr/>
        </p:nvSpPr>
        <p:spPr>
          <a:xfrm>
            <a:off x="1178511" y="245900"/>
            <a:ext cx="94391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 By the Fundamental Theorem of Calculus, </a:t>
            </a:r>
          </a:p>
        </p:txBody>
      </p:sp>
      <p:pic>
        <p:nvPicPr>
          <p:cNvPr id="9" name="Picture 8">
            <a:extLst>
              <a:ext uri="{FF2B5EF4-FFF2-40B4-BE49-F238E27FC236}">
                <a16:creationId xmlns:a16="http://schemas.microsoft.com/office/drawing/2014/main" id="{D9BF82E6-2766-49AE-802F-DCD06465FB7A}"/>
              </a:ext>
            </a:extLst>
          </p:cNvPr>
          <p:cNvPicPr>
            <a:picLocks noChangeAspect="1"/>
          </p:cNvPicPr>
          <p:nvPr/>
        </p:nvPicPr>
        <p:blipFill rotWithShape="1">
          <a:blip r:embed="rId3"/>
          <a:srcRect l="48376" t="83986" r="35167" b="12363"/>
          <a:stretch/>
        </p:blipFill>
        <p:spPr>
          <a:xfrm>
            <a:off x="2648875" y="2823099"/>
            <a:ext cx="6188600" cy="772356"/>
          </a:xfrm>
          <a:prstGeom prst="rect">
            <a:avLst/>
          </a:prstGeom>
        </p:spPr>
      </p:pic>
      <p:sp>
        <p:nvSpPr>
          <p:cNvPr id="12" name="TextBox 11">
            <a:extLst>
              <a:ext uri="{FF2B5EF4-FFF2-40B4-BE49-F238E27FC236}">
                <a16:creationId xmlns:a16="http://schemas.microsoft.com/office/drawing/2014/main" id="{9731A7EB-C521-46E9-B8B5-92156467A9BE}"/>
              </a:ext>
            </a:extLst>
          </p:cNvPr>
          <p:cNvSpPr txBox="1"/>
          <p:nvPr/>
        </p:nvSpPr>
        <p:spPr>
          <a:xfrm>
            <a:off x="938444" y="2823099"/>
            <a:ext cx="94391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 So, </a:t>
            </a:r>
          </a:p>
        </p:txBody>
      </p:sp>
    </p:spTree>
    <p:extLst>
      <p:ext uri="{BB962C8B-B14F-4D97-AF65-F5344CB8AC3E}">
        <p14:creationId xmlns:p14="http://schemas.microsoft.com/office/powerpoint/2010/main" val="94504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6C2C-C3CD-44FC-9F1D-77772A00C0B9}"/>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r>
              <a:rPr lang="en-US" sz="4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563A769-EA11-43AA-A7BE-AC9E04B68571}"/>
              </a:ext>
            </a:extLst>
          </p:cNvPr>
          <p:cNvSpPr>
            <a:spLocks noGrp="1"/>
          </p:cNvSpPr>
          <p:nvPr>
            <p:ph idx="1"/>
          </p:nvPr>
        </p:nvSpPr>
        <p:spPr/>
        <p:txBody>
          <a:bodyPr>
            <a:normAutofit fontScale="85000" lnSpcReduction="20000"/>
          </a:bodyPr>
          <a:lstStyle/>
          <a:p>
            <a:r>
              <a:rPr lang="en-US" sz="3200" dirty="0">
                <a:latin typeface="Times New Roman" panose="02020603050405020304" pitchFamily="18" charset="0"/>
                <a:cs typeface="Times New Roman" panose="02020603050405020304" pitchFamily="18" charset="0"/>
              </a:rPr>
              <a:t>SciPy is a collection of mathematical algorithms and convenience functions built on the NumPy extension of Python. It is used in mathematics, science and the engineering field, which can handle interpolation, integration, optimization, image processing, numerical solution of ordinary differential equations, signal processing and other problems. It is used to compute </a:t>
            </a:r>
            <a:r>
              <a:rPr lang="en-US" sz="3200" dirty="0" err="1">
                <a:latin typeface="Times New Roman" panose="02020603050405020304" pitchFamily="18" charset="0"/>
                <a:cs typeface="Times New Roman" panose="02020603050405020304" pitchFamily="18" charset="0"/>
              </a:rPr>
              <a:t>Numpy</a:t>
            </a:r>
            <a:r>
              <a:rPr lang="en-US" sz="3200" dirty="0">
                <a:latin typeface="Times New Roman" panose="02020603050405020304" pitchFamily="18" charset="0"/>
                <a:cs typeface="Times New Roman" panose="02020603050405020304" pitchFamily="18" charset="0"/>
              </a:rPr>
              <a:t> matrix efficiently, enabling </a:t>
            </a:r>
            <a:r>
              <a:rPr lang="en-US" sz="3200" dirty="0" err="1">
                <a:latin typeface="Times New Roman" panose="02020603050405020304" pitchFamily="18" charset="0"/>
                <a:cs typeface="Times New Roman" panose="02020603050405020304" pitchFamily="18" charset="0"/>
              </a:rPr>
              <a:t>Numpy</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Scipy</a:t>
            </a:r>
            <a:r>
              <a:rPr lang="en-US" sz="3200" dirty="0">
                <a:latin typeface="Times New Roman" panose="02020603050405020304" pitchFamily="18" charset="0"/>
                <a:cs typeface="Times New Roman" panose="02020603050405020304" pitchFamily="18" charset="0"/>
              </a:rPr>
              <a:t> to work together and solve problems efficiently.</a:t>
            </a:r>
          </a:p>
        </p:txBody>
      </p:sp>
    </p:spTree>
    <p:extLst>
      <p:ext uri="{BB962C8B-B14F-4D97-AF65-F5344CB8AC3E}">
        <p14:creationId xmlns:p14="http://schemas.microsoft.com/office/powerpoint/2010/main" val="119580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1870-F615-46DE-BB5A-0CA7304010F0}"/>
              </a:ext>
            </a:extLst>
          </p:cNvPr>
          <p:cNvSpPr>
            <a:spLocks noGrp="1"/>
          </p:cNvSpPr>
          <p:nvPr>
            <p:ph type="title"/>
          </p:nvPr>
        </p:nvSpPr>
        <p:spPr/>
        <p:txBody>
          <a:bodyPr>
            <a:normAutofit/>
          </a:bodyPr>
          <a:lstStyle/>
          <a:p>
            <a:pPr algn="ctr"/>
            <a:r>
              <a:rPr kumimoji="0" lang="en-US" sz="4000" b="1" i="0"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SciPy library</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E3D6E3-BE1A-4C9F-96C7-46439F5C82E8}"/>
              </a:ext>
            </a:extLst>
          </p:cNvPr>
          <p:cNvSpPr>
            <a:spLocks noGrp="1"/>
          </p:cNvSpPr>
          <p:nvPr>
            <p:ph idx="1"/>
          </p:nvPr>
        </p:nvSpPr>
        <p:spPr/>
        <p:txBody>
          <a:bodyPr>
            <a:normAutofit/>
          </a:bodyPr>
          <a:lstStyle/>
          <a:p>
            <a:r>
              <a:rPr lang="en-US" sz="3200" b="0" i="0" dirty="0">
                <a:effectLst/>
                <a:latin typeface="Times New Roman" panose="02020603050405020304" pitchFamily="18" charset="0"/>
                <a:cs typeface="Times New Roman" panose="02020603050405020304" pitchFamily="18" charset="0"/>
              </a:rPr>
              <a:t>a collection of numerical algorithms and domain-specific toolboxes, including signal processing, optimization, statistics, and much more.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4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15" name="Object 14">
            <a:extLst>
              <a:ext uri="{FF2B5EF4-FFF2-40B4-BE49-F238E27FC236}">
                <a16:creationId xmlns:a16="http://schemas.microsoft.com/office/drawing/2014/main" id="{8376D19B-8AAE-47FC-9278-A282A692C9D0}"/>
              </a:ext>
            </a:extLst>
          </p:cNvPr>
          <p:cNvGraphicFramePr>
            <a:graphicFrameLocks noChangeAspect="1"/>
          </p:cNvGraphicFramePr>
          <p:nvPr>
            <p:extLst>
              <p:ext uri="{D42A27DB-BD31-4B8C-83A1-F6EECF244321}">
                <p14:modId xmlns:p14="http://schemas.microsoft.com/office/powerpoint/2010/main" val="2217705528"/>
              </p:ext>
            </p:extLst>
          </p:nvPr>
        </p:nvGraphicFramePr>
        <p:xfrm>
          <a:off x="3441700" y="42555"/>
          <a:ext cx="8702675" cy="6423025"/>
        </p:xfrm>
        <a:graphic>
          <a:graphicData uri="http://schemas.openxmlformats.org/presentationml/2006/ole">
            <mc:AlternateContent xmlns:mc="http://schemas.openxmlformats.org/markup-compatibility/2006">
              <mc:Choice xmlns:v="urn:schemas-microsoft-com:vml" Requires="v">
                <p:oleObj spid="_x0000_s1036" name="Worksheet" r:id="rId5" imgW="8702111" imgH="6423754" progId="Excel.Sheet.12">
                  <p:embed/>
                </p:oleObj>
              </mc:Choice>
              <mc:Fallback>
                <p:oleObj name="Worksheet" r:id="rId5" imgW="8702111" imgH="6423754" progId="Excel.Sheet.12">
                  <p:embed/>
                  <p:pic>
                    <p:nvPicPr>
                      <p:cNvPr id="0" name=""/>
                      <p:cNvPicPr/>
                      <p:nvPr/>
                    </p:nvPicPr>
                    <p:blipFill>
                      <a:blip r:embed="rId6"/>
                      <a:stretch>
                        <a:fillRect/>
                      </a:stretch>
                    </p:blipFill>
                    <p:spPr>
                      <a:xfrm>
                        <a:off x="3441700" y="42555"/>
                        <a:ext cx="8702675" cy="6423025"/>
                      </a:xfrm>
                      <a:prstGeom prst="rect">
                        <a:avLst/>
                      </a:prstGeom>
                    </p:spPr>
                  </p:pic>
                </p:oleObj>
              </mc:Fallback>
            </mc:AlternateContent>
          </a:graphicData>
        </a:graphic>
      </p:graphicFrame>
      <p:sp>
        <p:nvSpPr>
          <p:cNvPr id="47" name="TextBox 46">
            <a:extLst>
              <a:ext uri="{FF2B5EF4-FFF2-40B4-BE49-F238E27FC236}">
                <a16:creationId xmlns:a16="http://schemas.microsoft.com/office/drawing/2014/main" id="{5D7CF949-F865-4392-909D-3D73939F07A0}"/>
              </a:ext>
            </a:extLst>
          </p:cNvPr>
          <p:cNvSpPr txBox="1"/>
          <p:nvPr/>
        </p:nvSpPr>
        <p:spPr>
          <a:xfrm>
            <a:off x="536574" y="251758"/>
            <a:ext cx="3038475" cy="5078313"/>
          </a:xfrm>
          <a:prstGeom prst="rect">
            <a:avLst/>
          </a:prstGeom>
          <a:noFill/>
        </p:spPr>
        <p:txBody>
          <a:bodyPr wrap="square" rtlCol="0">
            <a:spAutoFit/>
          </a:bodyPr>
          <a:lstStyle/>
          <a:p>
            <a:r>
              <a:rPr lang="en-US" sz="3600" b="1" i="0">
                <a:effectLst/>
                <a:latin typeface="Open Sans"/>
              </a:rPr>
              <a:t>SciPy is organized into subpackages covering different scientific computing domains</a:t>
            </a:r>
            <a:endParaRPr lang="en-US" sz="3600" b="1" dirty="0"/>
          </a:p>
        </p:txBody>
      </p:sp>
    </p:spTree>
    <p:extLst>
      <p:ext uri="{BB962C8B-B14F-4D97-AF65-F5344CB8AC3E}">
        <p14:creationId xmlns:p14="http://schemas.microsoft.com/office/powerpoint/2010/main" val="352395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5C822-7719-4036-AE0B-8FA89E409961}"/>
              </a:ext>
            </a:extLst>
          </p:cNvPr>
          <p:cNvSpPr txBox="1"/>
          <p:nvPr/>
        </p:nvSpPr>
        <p:spPr>
          <a:xfrm>
            <a:off x="1205143" y="719961"/>
            <a:ext cx="10318073" cy="1200329"/>
          </a:xfrm>
          <a:prstGeom prst="rect">
            <a:avLst/>
          </a:prstGeom>
          <a:noFill/>
        </p:spPr>
        <p:txBody>
          <a:bodyPr wrap="square">
            <a:spAutoFit/>
          </a:bodyPr>
          <a:lstStyle/>
          <a:p>
            <a:r>
              <a:rPr lang="en-US" sz="3600" b="0" i="0" dirty="0">
                <a:effectLst/>
                <a:latin typeface="Times New Roman" panose="02020603050405020304" pitchFamily="18" charset="0"/>
                <a:cs typeface="Times New Roman" panose="02020603050405020304" pitchFamily="18" charset="0"/>
              </a:rPr>
              <a:t>SciPy sub-packages need to be imported separately, </a:t>
            </a:r>
          </a:p>
          <a:p>
            <a:r>
              <a:rPr lang="en-US" sz="3600" b="0" i="0" dirty="0">
                <a:effectLst/>
                <a:latin typeface="Times New Roman" panose="02020603050405020304" pitchFamily="18" charset="0"/>
                <a:cs typeface="Times New Roman" panose="02020603050405020304" pitchFamily="18" charset="0"/>
              </a:rPr>
              <a:t>for example:</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C217E0-2EE6-4A26-B086-EED67E4999C2}"/>
              </a:ext>
            </a:extLst>
          </p:cNvPr>
          <p:cNvPicPr>
            <a:picLocks noChangeAspect="1"/>
          </p:cNvPicPr>
          <p:nvPr/>
        </p:nvPicPr>
        <p:blipFill rotWithShape="1">
          <a:blip r:embed="rId2"/>
          <a:srcRect l="10860" t="32049" r="69843" b="64187"/>
          <a:stretch/>
        </p:blipFill>
        <p:spPr>
          <a:xfrm>
            <a:off x="1314450" y="2828925"/>
            <a:ext cx="9031214" cy="990600"/>
          </a:xfrm>
          <a:prstGeom prst="rect">
            <a:avLst/>
          </a:prstGeom>
        </p:spPr>
      </p:pic>
    </p:spTree>
    <p:extLst>
      <p:ext uri="{BB962C8B-B14F-4D97-AF65-F5344CB8AC3E}">
        <p14:creationId xmlns:p14="http://schemas.microsoft.com/office/powerpoint/2010/main" val="368903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EC07B6-92D2-43A6-9772-23757E530984}"/>
              </a:ext>
            </a:extLst>
          </p:cNvPr>
          <p:cNvSpPr txBox="1"/>
          <p:nvPr/>
        </p:nvSpPr>
        <p:spPr>
          <a:xfrm>
            <a:off x="1240423" y="620087"/>
            <a:ext cx="9806987" cy="1200329"/>
          </a:xfrm>
          <a:prstGeom prst="rect">
            <a:avLst/>
          </a:prstGeom>
          <a:noFill/>
        </p:spPr>
        <p:txBody>
          <a:bodyPr wrap="square">
            <a:spAutoFit/>
          </a:bodyPr>
          <a:lstStyle/>
          <a:p>
            <a:r>
              <a:rPr lang="en-US" sz="3600" b="0" i="0" dirty="0">
                <a:effectLst/>
                <a:latin typeface="Times New Roman" panose="02020603050405020304" pitchFamily="18" charset="0"/>
                <a:cs typeface="Times New Roman" panose="02020603050405020304" pitchFamily="18" charset="0"/>
              </a:rPr>
              <a:t>To use functions from some of the SciPy modules, you can do:</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1AC5E3-4FD3-4428-8DF7-827F128C1DF2}"/>
              </a:ext>
            </a:extLst>
          </p:cNvPr>
          <p:cNvPicPr>
            <a:picLocks noChangeAspect="1"/>
          </p:cNvPicPr>
          <p:nvPr/>
        </p:nvPicPr>
        <p:blipFill rotWithShape="1">
          <a:blip r:embed="rId2"/>
          <a:srcRect l="11250" t="24722" r="71797" b="70557"/>
          <a:stretch/>
        </p:blipFill>
        <p:spPr>
          <a:xfrm>
            <a:off x="2276475" y="2476500"/>
            <a:ext cx="6079191" cy="952500"/>
          </a:xfrm>
          <a:prstGeom prst="rect">
            <a:avLst/>
          </a:prstGeom>
        </p:spPr>
      </p:pic>
    </p:spTree>
    <p:extLst>
      <p:ext uri="{BB962C8B-B14F-4D97-AF65-F5344CB8AC3E}">
        <p14:creationId xmlns:p14="http://schemas.microsoft.com/office/powerpoint/2010/main" val="403883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17DF00-72BE-4112-8926-64EDD19900D7}"/>
              </a:ext>
            </a:extLst>
          </p:cNvPr>
          <p:cNvPicPr>
            <a:picLocks noChangeAspect="1"/>
          </p:cNvPicPr>
          <p:nvPr/>
        </p:nvPicPr>
        <p:blipFill rotWithShape="1">
          <a:blip r:embed="rId2"/>
          <a:srcRect l="35468" t="45833" r="22110" b="25417"/>
          <a:stretch/>
        </p:blipFill>
        <p:spPr>
          <a:xfrm>
            <a:off x="1271586" y="2743200"/>
            <a:ext cx="9566032" cy="3646719"/>
          </a:xfrm>
          <a:prstGeom prst="rect">
            <a:avLst/>
          </a:prstGeom>
        </p:spPr>
      </p:pic>
      <p:pic>
        <p:nvPicPr>
          <p:cNvPr id="5" name="Picture 4">
            <a:extLst>
              <a:ext uri="{FF2B5EF4-FFF2-40B4-BE49-F238E27FC236}">
                <a16:creationId xmlns:a16="http://schemas.microsoft.com/office/drawing/2014/main" id="{96C5A0F4-E9BE-4364-9A42-027388D33445}"/>
              </a:ext>
            </a:extLst>
          </p:cNvPr>
          <p:cNvPicPr>
            <a:picLocks noChangeAspect="1"/>
          </p:cNvPicPr>
          <p:nvPr/>
        </p:nvPicPr>
        <p:blipFill rotWithShape="1">
          <a:blip r:embed="rId2"/>
          <a:srcRect l="36562" t="21806" r="21719" b="72639"/>
          <a:stretch/>
        </p:blipFill>
        <p:spPr>
          <a:xfrm>
            <a:off x="1271586" y="1695449"/>
            <a:ext cx="9536920" cy="714376"/>
          </a:xfrm>
          <a:prstGeom prst="rect">
            <a:avLst/>
          </a:prstGeom>
        </p:spPr>
      </p:pic>
      <p:sp>
        <p:nvSpPr>
          <p:cNvPr id="52" name="TextBox 51">
            <a:extLst>
              <a:ext uri="{FF2B5EF4-FFF2-40B4-BE49-F238E27FC236}">
                <a16:creationId xmlns:a16="http://schemas.microsoft.com/office/drawing/2014/main" id="{E4E0B181-48ED-4626-9C8E-43AB591A59F1}"/>
              </a:ext>
            </a:extLst>
          </p:cNvPr>
          <p:cNvSpPr txBox="1"/>
          <p:nvPr/>
        </p:nvSpPr>
        <p:spPr>
          <a:xfrm>
            <a:off x="2829527" y="468081"/>
            <a:ext cx="6105524"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Integral </a:t>
            </a:r>
          </a:p>
        </p:txBody>
      </p:sp>
    </p:spTree>
    <p:extLst>
      <p:ext uri="{BB962C8B-B14F-4D97-AF65-F5344CB8AC3E}">
        <p14:creationId xmlns:p14="http://schemas.microsoft.com/office/powerpoint/2010/main" val="236833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0878D1-5658-48CA-9AD5-E66B1E99EACE}"/>
              </a:ext>
            </a:extLst>
          </p:cNvPr>
          <p:cNvPicPr>
            <a:picLocks noChangeAspect="1"/>
          </p:cNvPicPr>
          <p:nvPr/>
        </p:nvPicPr>
        <p:blipFill rotWithShape="1">
          <a:blip r:embed="rId2"/>
          <a:srcRect l="44141" t="60834" r="30937" b="24722"/>
          <a:stretch/>
        </p:blipFill>
        <p:spPr>
          <a:xfrm>
            <a:off x="3676649" y="1257300"/>
            <a:ext cx="8181976" cy="2667478"/>
          </a:xfrm>
          <a:prstGeom prst="rect">
            <a:avLst/>
          </a:prstGeom>
        </p:spPr>
      </p:pic>
      <p:pic>
        <p:nvPicPr>
          <p:cNvPr id="5" name="Picture 4">
            <a:extLst>
              <a:ext uri="{FF2B5EF4-FFF2-40B4-BE49-F238E27FC236}">
                <a16:creationId xmlns:a16="http://schemas.microsoft.com/office/drawing/2014/main" id="{4506E653-9B5F-4A55-A16F-79BBB10E45C3}"/>
              </a:ext>
            </a:extLst>
          </p:cNvPr>
          <p:cNvPicPr>
            <a:picLocks noChangeAspect="1"/>
          </p:cNvPicPr>
          <p:nvPr/>
        </p:nvPicPr>
        <p:blipFill rotWithShape="1">
          <a:blip r:embed="rId2"/>
          <a:srcRect l="32813" t="48889" r="57734" b="35973"/>
          <a:stretch/>
        </p:blipFill>
        <p:spPr>
          <a:xfrm>
            <a:off x="195262" y="930228"/>
            <a:ext cx="3324225" cy="2994550"/>
          </a:xfrm>
          <a:prstGeom prst="rect">
            <a:avLst/>
          </a:prstGeom>
        </p:spPr>
      </p:pic>
    </p:spTree>
    <p:extLst>
      <p:ext uri="{BB962C8B-B14F-4D97-AF65-F5344CB8AC3E}">
        <p14:creationId xmlns:p14="http://schemas.microsoft.com/office/powerpoint/2010/main" val="138377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91455F-200E-45DF-951A-1AC0A92D7420}"/>
              </a:ext>
            </a:extLst>
          </p:cNvPr>
          <p:cNvPicPr>
            <a:picLocks noChangeAspect="1"/>
          </p:cNvPicPr>
          <p:nvPr/>
        </p:nvPicPr>
        <p:blipFill rotWithShape="1">
          <a:blip r:embed="rId2"/>
          <a:srcRect l="48026" t="38889" r="46439" b="57639"/>
          <a:stretch/>
        </p:blipFill>
        <p:spPr>
          <a:xfrm>
            <a:off x="4873841" y="1164519"/>
            <a:ext cx="1322773" cy="466725"/>
          </a:xfrm>
          <a:prstGeom prst="rect">
            <a:avLst/>
          </a:prstGeom>
        </p:spPr>
      </p:pic>
      <p:sp>
        <p:nvSpPr>
          <p:cNvPr id="8" name="TextBox 7">
            <a:extLst>
              <a:ext uri="{FF2B5EF4-FFF2-40B4-BE49-F238E27FC236}">
                <a16:creationId xmlns:a16="http://schemas.microsoft.com/office/drawing/2014/main" id="{087579A1-5590-415B-95A4-68DB465E7AD0}"/>
              </a:ext>
            </a:extLst>
          </p:cNvPr>
          <p:cNvSpPr txBox="1"/>
          <p:nvPr/>
        </p:nvSpPr>
        <p:spPr>
          <a:xfrm>
            <a:off x="839979" y="1895925"/>
            <a:ext cx="9390496" cy="1077218"/>
          </a:xfrm>
          <a:prstGeom prst="rect">
            <a:avLst/>
          </a:prstGeom>
          <a:noFill/>
        </p:spPr>
        <p:txBody>
          <a:bodyPr wrap="square">
            <a:spAutoFit/>
          </a:bodyPr>
          <a:lstStyle/>
          <a:p>
            <a:r>
              <a:rPr lang="en-US" sz="3200" dirty="0"/>
              <a:t>The midpoints of the five subintervals are 1.1, 1.3, 1.5, 1.7, and 1.9, so the Midpoint Rule gives:</a:t>
            </a:r>
          </a:p>
        </p:txBody>
      </p:sp>
      <p:pic>
        <p:nvPicPr>
          <p:cNvPr id="11" name="Picture 10">
            <a:extLst>
              <a:ext uri="{FF2B5EF4-FFF2-40B4-BE49-F238E27FC236}">
                <a16:creationId xmlns:a16="http://schemas.microsoft.com/office/drawing/2014/main" id="{83D44ADA-348F-4567-84FD-C31CEA57FEED}"/>
              </a:ext>
            </a:extLst>
          </p:cNvPr>
          <p:cNvPicPr>
            <a:picLocks noChangeAspect="1"/>
          </p:cNvPicPr>
          <p:nvPr/>
        </p:nvPicPr>
        <p:blipFill rotWithShape="1">
          <a:blip r:embed="rId3"/>
          <a:srcRect l="42657" t="64167" r="28828" b="18889"/>
          <a:stretch/>
        </p:blipFill>
        <p:spPr>
          <a:xfrm>
            <a:off x="4082785" y="3777918"/>
            <a:ext cx="6345935" cy="2121107"/>
          </a:xfrm>
          <a:prstGeom prst="rect">
            <a:avLst/>
          </a:prstGeom>
        </p:spPr>
      </p:pic>
      <p:pic>
        <p:nvPicPr>
          <p:cNvPr id="12" name="Picture 11">
            <a:extLst>
              <a:ext uri="{FF2B5EF4-FFF2-40B4-BE49-F238E27FC236}">
                <a16:creationId xmlns:a16="http://schemas.microsoft.com/office/drawing/2014/main" id="{A76728A0-8C03-4348-B1F0-1248608C62FE}"/>
              </a:ext>
            </a:extLst>
          </p:cNvPr>
          <p:cNvPicPr>
            <a:picLocks noChangeAspect="1"/>
          </p:cNvPicPr>
          <p:nvPr/>
        </p:nvPicPr>
        <p:blipFill rotWithShape="1">
          <a:blip r:embed="rId3"/>
          <a:srcRect l="19687" t="50000" r="65000" b="22168"/>
          <a:stretch/>
        </p:blipFill>
        <p:spPr>
          <a:xfrm>
            <a:off x="544498" y="3507871"/>
            <a:ext cx="2602886" cy="2661200"/>
          </a:xfrm>
          <a:prstGeom prst="rect">
            <a:avLst/>
          </a:prstGeom>
        </p:spPr>
      </p:pic>
      <p:sp>
        <p:nvSpPr>
          <p:cNvPr id="14" name="TextBox 13">
            <a:extLst>
              <a:ext uri="{FF2B5EF4-FFF2-40B4-BE49-F238E27FC236}">
                <a16:creationId xmlns:a16="http://schemas.microsoft.com/office/drawing/2014/main" id="{60B5A711-81DF-441C-9BEA-3B59342C6B33}"/>
              </a:ext>
            </a:extLst>
          </p:cNvPr>
          <p:cNvSpPr txBox="1"/>
          <p:nvPr/>
        </p:nvSpPr>
        <p:spPr>
          <a:xfrm>
            <a:off x="749168" y="106905"/>
            <a:ext cx="9983935" cy="1077218"/>
          </a:xfrm>
          <a:prstGeom prst="rect">
            <a:avLst/>
          </a:prstGeom>
          <a:noFill/>
        </p:spPr>
        <p:txBody>
          <a:bodyPr wrap="square">
            <a:spAutoFit/>
          </a:bodyPr>
          <a:lstStyle/>
          <a:p>
            <a:r>
              <a:rPr lang="en-US" sz="3200" dirty="0"/>
              <a:t>For example Use the Midpoint Rule with n=5 to approximate the integral:</a:t>
            </a:r>
          </a:p>
        </p:txBody>
      </p:sp>
    </p:spTree>
    <p:extLst>
      <p:ext uri="{BB962C8B-B14F-4D97-AF65-F5344CB8AC3E}">
        <p14:creationId xmlns:p14="http://schemas.microsoft.com/office/powerpoint/2010/main" val="2990445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2591</TotalTime>
  <Words>193</Words>
  <Application>Microsoft Office PowerPoint</Application>
  <PresentationFormat>Widescreen</PresentationFormat>
  <Paragraphs>16</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Open Sans</vt:lpstr>
      <vt:lpstr>Arial</vt:lpstr>
      <vt:lpstr>Cambria Math</vt:lpstr>
      <vt:lpstr>Times New Roman</vt:lpstr>
      <vt:lpstr>Tw Cen MT</vt:lpstr>
      <vt:lpstr>Circuit</vt:lpstr>
      <vt:lpstr>Microsoft Excel Worksheet</vt:lpstr>
      <vt:lpstr>PowerPoint Presentation</vt:lpstr>
      <vt:lpstr>Introduction </vt:lpstr>
      <vt:lpstr>SciPy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Scipy</dc:title>
  <dc:creator>Lu, Jinrong</dc:creator>
  <cp:lastModifiedBy>Lu, Jinrong</cp:lastModifiedBy>
  <cp:revision>14</cp:revision>
  <dcterms:created xsi:type="dcterms:W3CDTF">2020-10-24T23:01:23Z</dcterms:created>
  <dcterms:modified xsi:type="dcterms:W3CDTF">2020-10-26T18:21:47Z</dcterms:modified>
</cp:coreProperties>
</file>