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9AFEEE-E85F-462F-996A-D6EF5BF6EAD8}">
  <a:tblStyle styleId="{EB9AFEEE-E85F-462F-996A-D6EF5BF6EA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5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Ligh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da51912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da51912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da51912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da51912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da519126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da519126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da51912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da51912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 did we choose?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Binary output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objective of a Linear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SVC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(Support Vector Classifier) is to fit to the data provided, returning a "best fit" hyperplane that divides or categorizes your data. From there, after getting the hyperplane, you can feed features to your classifier to see what the "predicted" class is.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da519126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da51912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from kaggle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 = collaborate on ETL, initial load of on cloud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is a way to </a:t>
            </a:r>
            <a:r>
              <a:rPr lang="en"/>
              <a:t>Pickling is a way to convert a python object (list, dict, etc.) into a character stream - used to serialize our model so we can pass user 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pickle module implements binary protocols for serializing and de-serializing a Python object structure.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“Pickling” is the process whereby a Python object hierarchy is converted into a byte stream, and “unpickling” is the inverse operation, whereby a byte stream (from a binary file or bytes-like object) is converted back into an object hierarchy.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Pickling (and unpickling) is alternatively known as “serialization”, “marshalling,” 1 or “flattening”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ff85c9cc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ff85c9cc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Junette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da51912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da51912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Alli (weather), Kayla (more components), and then Junette (remaining)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considering unknown nature of flight delays, we accepted 65% as reasonable accuracy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12.jpg"/><Relationship Id="rId6" Type="http://schemas.openxmlformats.org/officeDocument/2006/relationships/image" Target="../media/image6.jp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2F2F">
              <a:alpha val="66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Predicting Delays at ORD</a:t>
            </a:r>
            <a:endParaRPr b="1" sz="4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Junette Lee, Kayla Macaione, and Alli Patnoe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2F2F">
              <a:alpha val="66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074400" y="356350"/>
            <a:ext cx="4681800" cy="4335600"/>
          </a:xfrm>
          <a:prstGeom prst="rect">
            <a:avLst/>
          </a:prstGeom>
          <a:solidFill>
            <a:srgbClr val="434343">
              <a:alpha val="84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235500" y="167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(Obvious) Problem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481201" y="2805550"/>
            <a:ext cx="3868200" cy="1493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set out to predict flight delays using machine learning — scikit-learn — to better inform travel choices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235500" y="749250"/>
            <a:ext cx="4359600" cy="1493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...you get to O’Hare according to your own standards of what’s </a:t>
            </a:r>
            <a:r>
              <a:rPr b="1" lang="en" sz="15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‘on time’</a:t>
            </a: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a flight, you’re going through the tunnel to Terminal C, and you walk briskly to your gate, only to see the red notification of </a:t>
            </a:r>
            <a:r>
              <a:rPr b="1" lang="en" sz="1500">
                <a:solidFill>
                  <a:srgbClr val="FF8484"/>
                </a:solidFill>
                <a:latin typeface="Roboto"/>
                <a:ea typeface="Roboto"/>
                <a:cs typeface="Roboto"/>
                <a:sym typeface="Roboto"/>
              </a:rPr>
              <a:t>‘delayed</a:t>
            </a:r>
            <a:r>
              <a:rPr lang="en" sz="1500">
                <a:solidFill>
                  <a:srgbClr val="FF8484"/>
                </a:solidFill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on the flight board...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4443400" y="2614050"/>
            <a:ext cx="3943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2F2F">
              <a:alpha val="66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36775" y="2269100"/>
            <a:ext cx="3853800" cy="1234200"/>
          </a:xfrm>
          <a:prstGeom prst="rect">
            <a:avLst/>
          </a:prstGeom>
          <a:solidFill>
            <a:srgbClr val="434343">
              <a:alpha val="84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Data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650150" y="856150"/>
            <a:ext cx="4314300" cy="4010400"/>
          </a:xfrm>
          <a:prstGeom prst="rect">
            <a:avLst/>
          </a:prstGeom>
          <a:solidFill>
            <a:srgbClr val="434343">
              <a:alpha val="84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636509" y="1063756"/>
            <a:ext cx="3127500" cy="3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FL_DATE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OP_CARRIER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OP_CARRIER_FL_NUM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ORIGIN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DEST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CRS_DEP_TIME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DEP_TIME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DEP_DELAY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TAXI_OUT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WHEELS_OFF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WHEELS_ON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TAXI_IN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CRS_ARR_TIME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ARR_TIME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ARR_DELAY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CANCELLED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CANCELLATION_CODE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DIVERTED</a:t>
            </a:r>
            <a:endParaRPr b="1" sz="1100">
              <a:solidFill>
                <a:srgbClr val="89CEE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85" y="897375"/>
            <a:ext cx="3853737" cy="123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22654" t="0"/>
          <a:stretch/>
        </p:blipFill>
        <p:spPr>
          <a:xfrm>
            <a:off x="436774" y="3632571"/>
            <a:ext cx="3853676" cy="123407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599850" y="1063756"/>
            <a:ext cx="30000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CRS_ELAPSED_TIME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ACTUAL_ELAPSED_TIME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AIR_TIME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DISTANCE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CARRIER_DELAY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WEATHER_DELAY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NAS_DELAY	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SECURITY_DELAY</a:t>
            </a:r>
            <a:endParaRPr b="1" sz="1100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DE8D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LATE_AIRCRAFT_DELAY</a:t>
            </a:r>
            <a:endParaRPr b="1" sz="1100">
              <a:solidFill>
                <a:srgbClr val="89CEE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CEE0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89CEE0"/>
                </a:solidFill>
                <a:latin typeface="Roboto"/>
                <a:ea typeface="Roboto"/>
                <a:cs typeface="Roboto"/>
                <a:sym typeface="Roboto"/>
              </a:rPr>
              <a:t>country_code	</a:t>
            </a:r>
            <a:endParaRPr b="1" sz="1100">
              <a:solidFill>
                <a:srgbClr val="89CEE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CEE0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89CEE0"/>
                </a:solidFill>
                <a:latin typeface="Roboto"/>
                <a:ea typeface="Roboto"/>
                <a:cs typeface="Roboto"/>
                <a:sym typeface="Roboto"/>
              </a:rPr>
              <a:t>airport_name	</a:t>
            </a:r>
            <a:endParaRPr b="1" sz="1100">
              <a:solidFill>
                <a:srgbClr val="89CEE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CEE0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89CEE0"/>
                </a:solidFill>
                <a:latin typeface="Roboto"/>
                <a:ea typeface="Roboto"/>
                <a:cs typeface="Roboto"/>
                <a:sym typeface="Roboto"/>
              </a:rPr>
              <a:t>airport_code4	</a:t>
            </a:r>
            <a:endParaRPr b="1" sz="1100">
              <a:solidFill>
                <a:srgbClr val="89CEE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CEE0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89CEE0"/>
                </a:solidFill>
                <a:latin typeface="Roboto"/>
                <a:ea typeface="Roboto"/>
                <a:cs typeface="Roboto"/>
                <a:sym typeface="Roboto"/>
              </a:rPr>
              <a:t>airport_code3	</a:t>
            </a:r>
            <a:endParaRPr b="1" sz="1100">
              <a:solidFill>
                <a:srgbClr val="89CEE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CEE0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89CEE0"/>
                </a:solidFill>
                <a:latin typeface="Roboto"/>
                <a:ea typeface="Roboto"/>
                <a:cs typeface="Roboto"/>
                <a:sym typeface="Roboto"/>
              </a:rPr>
              <a:t>longitude	</a:t>
            </a:r>
            <a:endParaRPr b="1" sz="1100">
              <a:solidFill>
                <a:srgbClr val="89CEE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CEE0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89CEE0"/>
                </a:solidFill>
                <a:latin typeface="Roboto"/>
                <a:ea typeface="Roboto"/>
                <a:cs typeface="Roboto"/>
                <a:sym typeface="Roboto"/>
              </a:rPr>
              <a:t>latitude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10264" y="2329123"/>
            <a:ext cx="38538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used CSV files from Kaggle with </a:t>
            </a:r>
            <a:r>
              <a:rPr b="1" lang="en" sz="135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airline delay and cancellation data for 2009-2018</a:t>
            </a:r>
            <a:r>
              <a:rPr b="1" lang="en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along with </a:t>
            </a:r>
            <a:r>
              <a:rPr b="1" lang="en" sz="1350">
                <a:solidFill>
                  <a:srgbClr val="89CEE0"/>
                </a:solidFill>
                <a:latin typeface="Roboto"/>
                <a:ea typeface="Roboto"/>
                <a:cs typeface="Roboto"/>
                <a:sym typeface="Roboto"/>
              </a:rPr>
              <a:t>airport codes and geographic data from GitHub</a:t>
            </a:r>
            <a:endParaRPr sz="1350">
              <a:solidFill>
                <a:srgbClr val="89CE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2F2F">
              <a:alpha val="66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43850" y="2245950"/>
            <a:ext cx="8520600" cy="1759800"/>
          </a:xfrm>
          <a:prstGeom prst="rect">
            <a:avLst/>
          </a:prstGeom>
          <a:solidFill>
            <a:srgbClr val="434343">
              <a:alpha val="84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311700" y="6986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{EB9AFEEE-E85F-462F-996A-D6EF5BF6EAD8}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146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Merging datasets and narrowing scope</a:t>
                      </a:r>
                      <a:endParaRPr sz="2100">
                        <a:solidFill>
                          <a:schemeClr val="lt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Delayed criteria</a:t>
                      </a:r>
                      <a:endParaRPr sz="2100">
                        <a:solidFill>
                          <a:schemeClr val="lt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Reducing </a:t>
                      </a:r>
                      <a:endParaRPr sz="2100">
                        <a:solidFill>
                          <a:schemeClr val="lt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model input to 5 attributes</a:t>
                      </a:r>
                      <a:endParaRPr sz="2100">
                        <a:solidFill>
                          <a:schemeClr val="lt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Creating input file to populate the app</a:t>
                      </a:r>
                      <a:endParaRPr sz="2100">
                        <a:solidFill>
                          <a:schemeClr val="lt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31600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"/>
                        <a:buChar char="●"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ORD only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"/>
                        <a:buChar char="●"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2017-2018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"/>
                        <a:buChar char="●"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Domestic only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"/>
                        <a:buChar char="●"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Flight &gt; 0 minutes late = Delayed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"/>
                        <a:buChar char="●"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Flight &lt; 0 minutes late = Not Delayed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"/>
                        <a:buChar char="●"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Date, Departure time, Distance, and Destination latitude/longitude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"/>
                        <a:buChar char="●"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File with airport attributes to populate the app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Preparation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443850" y="2245950"/>
            <a:ext cx="8520600" cy="0"/>
          </a:xfrm>
          <a:prstGeom prst="straightConnector1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57150" y="4183750"/>
            <a:ext cx="24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8484"/>
                </a:solidFill>
                <a:latin typeface="Roboto"/>
                <a:ea typeface="Roboto"/>
                <a:cs typeface="Roboto"/>
                <a:sym typeface="Roboto"/>
              </a:rPr>
              <a:t>+2,000,000 rows</a:t>
            </a:r>
            <a:endParaRPr b="1">
              <a:solidFill>
                <a:srgbClr val="FF848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8484"/>
                </a:solidFill>
                <a:latin typeface="Roboto"/>
                <a:ea typeface="Roboto"/>
                <a:cs typeface="Roboto"/>
                <a:sym typeface="Roboto"/>
              </a:rPr>
              <a:t>26 columns </a:t>
            </a:r>
            <a:endParaRPr b="1">
              <a:solidFill>
                <a:srgbClr val="FF848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>
            <a:off x="2221950" y="4462383"/>
            <a:ext cx="28401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" name="Google Shape;91;p16"/>
          <p:cNvSpPr txBox="1"/>
          <p:nvPr/>
        </p:nvSpPr>
        <p:spPr>
          <a:xfrm>
            <a:off x="4600650" y="4186075"/>
            <a:ext cx="24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+550,000 rows</a:t>
            </a:r>
            <a:endParaRPr b="1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5 columns </a:t>
            </a:r>
            <a:endParaRPr b="1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625950" y="4186075"/>
            <a:ext cx="24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+161 rows</a:t>
            </a:r>
            <a:endParaRPr b="1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5 columns </a:t>
            </a:r>
            <a:endParaRPr b="1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443850" y="4005800"/>
            <a:ext cx="8520600" cy="0"/>
          </a:xfrm>
          <a:prstGeom prst="straightConnector1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2F2F">
              <a:alpha val="66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11700" y="993975"/>
            <a:ext cx="8520600" cy="1073700"/>
          </a:xfrm>
          <a:prstGeom prst="rect">
            <a:avLst/>
          </a:prstGeom>
          <a:solidFill>
            <a:srgbClr val="434343">
              <a:alpha val="84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leveraged a </a:t>
            </a:r>
            <a:r>
              <a:rPr b="1" lang="en">
                <a:solidFill>
                  <a:srgbClr val="89CEE0"/>
                </a:solidFill>
                <a:latin typeface="Roboto"/>
                <a:ea typeface="Roboto"/>
                <a:cs typeface="Roboto"/>
                <a:sym typeface="Roboto"/>
              </a:rPr>
              <a:t>scikit-learn Linear SVC (Support Vector Classifier)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model to fit to and train our data  with target outputs of </a:t>
            </a:r>
            <a:r>
              <a:rPr b="1" lang="en">
                <a:solidFill>
                  <a:srgbClr val="FF8484"/>
                </a:solidFill>
                <a:latin typeface="Roboto"/>
                <a:ea typeface="Roboto"/>
                <a:cs typeface="Roboto"/>
                <a:sym typeface="Roboto"/>
              </a:rPr>
              <a:t>‘Delayed’</a:t>
            </a:r>
            <a:r>
              <a:rPr lang="en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‘Not Delayed’</a:t>
            </a:r>
            <a:endParaRPr b="1">
              <a:solidFill>
                <a:srgbClr val="C2DE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Machine Learning Model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311700" y="2241825"/>
            <a:ext cx="4260300" cy="2553600"/>
          </a:xfrm>
          <a:prstGeom prst="rect">
            <a:avLst/>
          </a:prstGeom>
          <a:solidFill>
            <a:srgbClr val="434343">
              <a:alpha val="84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12150" y="2542750"/>
            <a:ext cx="36282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Based on 1,000 examples to train the model, achieved </a:t>
            </a:r>
            <a:r>
              <a:rPr b="1" lang="en" sz="1800">
                <a:solidFill>
                  <a:srgbClr val="C2DE8D"/>
                </a:solidFill>
                <a:latin typeface="Roboto"/>
                <a:ea typeface="Roboto"/>
                <a:cs typeface="Roboto"/>
                <a:sym typeface="Roboto"/>
              </a:rPr>
              <a:t>~65% test accuracy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Increasing inputs to 10,000 and up </a:t>
            </a:r>
            <a:r>
              <a:rPr b="1" lang="en" sz="1800">
                <a:solidFill>
                  <a:srgbClr val="FF8484"/>
                </a:solidFill>
                <a:latin typeface="Roboto"/>
                <a:ea typeface="Roboto"/>
                <a:cs typeface="Roboto"/>
                <a:sym typeface="Roboto"/>
              </a:rPr>
              <a:t>didn’t increase accuracy </a:t>
            </a:r>
            <a:endParaRPr b="1" sz="1800">
              <a:solidFill>
                <a:srgbClr val="FF848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301975" y="1013660"/>
            <a:ext cx="8520600" cy="0"/>
          </a:xfrm>
          <a:prstGeom prst="straightConnector1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301975" y="2058726"/>
            <a:ext cx="8520600" cy="0"/>
          </a:xfrm>
          <a:prstGeom prst="straightConnector1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2241825"/>
            <a:ext cx="3945776" cy="25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2F2F">
              <a:alpha val="66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Application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0" l="0" r="13532" t="0"/>
          <a:stretch/>
        </p:blipFill>
        <p:spPr>
          <a:xfrm>
            <a:off x="248550" y="2098265"/>
            <a:ext cx="146304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6900" y="2098265"/>
            <a:ext cx="1463040" cy="73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0700" y="1168917"/>
            <a:ext cx="1463040" cy="731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8"/>
          <p:cNvCxnSpPr>
            <a:stCxn id="113" idx="3"/>
            <a:endCxn id="114" idx="1"/>
          </p:cNvCxnSpPr>
          <p:nvPr/>
        </p:nvCxnSpPr>
        <p:spPr>
          <a:xfrm>
            <a:off x="1711590" y="2464025"/>
            <a:ext cx="145200" cy="600"/>
          </a:xfrm>
          <a:prstGeom prst="curvedConnector3">
            <a:avLst>
              <a:gd fmla="val 50038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>
            <a:stCxn id="114" idx="3"/>
            <a:endCxn id="115" idx="1"/>
          </p:cNvCxnSpPr>
          <p:nvPr/>
        </p:nvCxnSpPr>
        <p:spPr>
          <a:xfrm flipH="1" rot="10800000">
            <a:off x="3319940" y="1534625"/>
            <a:ext cx="350700" cy="929400"/>
          </a:xfrm>
          <a:prstGeom prst="curvedConnector3">
            <a:avLst>
              <a:gd fmla="val 50009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8475" y="2098265"/>
            <a:ext cx="1463040" cy="731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8"/>
          <p:cNvCxnSpPr>
            <a:stCxn id="115" idx="3"/>
            <a:endCxn id="118" idx="1"/>
          </p:cNvCxnSpPr>
          <p:nvPr/>
        </p:nvCxnSpPr>
        <p:spPr>
          <a:xfrm>
            <a:off x="5133740" y="1534677"/>
            <a:ext cx="314700" cy="9294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>
            <a:stCxn id="118" idx="3"/>
          </p:cNvCxnSpPr>
          <p:nvPr/>
        </p:nvCxnSpPr>
        <p:spPr>
          <a:xfrm flipH="1" rot="10800000">
            <a:off x="6911515" y="2463425"/>
            <a:ext cx="4794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1" name="Google Shape;12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7400" y="2098276"/>
            <a:ext cx="1481850" cy="7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1888" y="3291300"/>
            <a:ext cx="1481875" cy="73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>
            <a:stCxn id="114" idx="3"/>
            <a:endCxn id="122" idx="1"/>
          </p:cNvCxnSpPr>
          <p:nvPr/>
        </p:nvCxnSpPr>
        <p:spPr>
          <a:xfrm>
            <a:off x="3319940" y="2464025"/>
            <a:ext cx="331800" cy="1193100"/>
          </a:xfrm>
          <a:prstGeom prst="curvedConnector3">
            <a:avLst>
              <a:gd fmla="val 50022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>
            <a:stCxn id="122" idx="3"/>
            <a:endCxn id="125" idx="1"/>
          </p:cNvCxnSpPr>
          <p:nvPr/>
        </p:nvCxnSpPr>
        <p:spPr>
          <a:xfrm>
            <a:off x="5133762" y="3657062"/>
            <a:ext cx="655800" cy="600"/>
          </a:xfrm>
          <a:prstGeom prst="curvedConnector3">
            <a:avLst>
              <a:gd fmla="val 50007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Google Shape;12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89654" y="3192363"/>
            <a:ext cx="780696" cy="92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8"/>
          <p:cNvCxnSpPr>
            <a:stCxn id="125" idx="0"/>
            <a:endCxn id="118" idx="2"/>
          </p:cNvCxnSpPr>
          <p:nvPr/>
        </p:nvCxnSpPr>
        <p:spPr>
          <a:xfrm rot="-5400000">
            <a:off x="5998952" y="3010713"/>
            <a:ext cx="362700" cy="600"/>
          </a:xfrm>
          <a:prstGeom prst="curvedConnector3">
            <a:avLst>
              <a:gd fmla="val 49983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" name="Google Shape;127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66809" y="3139156"/>
            <a:ext cx="1463040" cy="731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8"/>
          <p:cNvCxnSpPr>
            <a:stCxn id="118" idx="3"/>
            <a:endCxn id="127" idx="1"/>
          </p:cNvCxnSpPr>
          <p:nvPr/>
        </p:nvCxnSpPr>
        <p:spPr>
          <a:xfrm>
            <a:off x="6911515" y="2464025"/>
            <a:ext cx="455400" cy="1041000"/>
          </a:xfrm>
          <a:prstGeom prst="curvedConnector3">
            <a:avLst>
              <a:gd fmla="val 49988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>
            <a:stCxn id="127" idx="0"/>
            <a:endCxn id="121" idx="2"/>
          </p:cNvCxnSpPr>
          <p:nvPr/>
        </p:nvCxnSpPr>
        <p:spPr>
          <a:xfrm rot="-5400000">
            <a:off x="7943979" y="2984206"/>
            <a:ext cx="309300" cy="600"/>
          </a:xfrm>
          <a:prstGeom prst="curvedConnector3">
            <a:avLst>
              <a:gd fmla="val 50013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8"/>
          <p:cNvSpPr/>
          <p:nvPr/>
        </p:nvSpPr>
        <p:spPr>
          <a:xfrm>
            <a:off x="5277250" y="1873900"/>
            <a:ext cx="3697500" cy="2393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5678650" y="4265700"/>
            <a:ext cx="28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Used to provide live predictions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2F2F">
              <a:alpha val="66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Application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8" name="Google Shape;138;p19"/>
          <p:cNvGrpSpPr/>
          <p:nvPr/>
        </p:nvGrpSpPr>
        <p:grpSpPr>
          <a:xfrm>
            <a:off x="1789350" y="979500"/>
            <a:ext cx="5565300" cy="3794100"/>
            <a:chOff x="1755600" y="986600"/>
            <a:chExt cx="5565300" cy="3794100"/>
          </a:xfrm>
        </p:grpSpPr>
        <p:sp>
          <p:nvSpPr>
            <p:cNvPr id="139" name="Google Shape;139;p19"/>
            <p:cNvSpPr/>
            <p:nvPr/>
          </p:nvSpPr>
          <p:spPr>
            <a:xfrm>
              <a:off x="1755600" y="986600"/>
              <a:ext cx="5565300" cy="3794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0" name="Google Shape;14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74575" y="1137113"/>
              <a:ext cx="5327349" cy="3493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2F2F">
              <a:alpha val="66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89400" y="1268075"/>
            <a:ext cx="8365200" cy="3527400"/>
          </a:xfrm>
          <a:prstGeom prst="rect">
            <a:avLst/>
          </a:prstGeom>
          <a:solidFill>
            <a:srgbClr val="434343">
              <a:alpha val="84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540300" y="1823525"/>
            <a:ext cx="8073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Connecting 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historical real weather data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adding expected weather outcomes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more 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components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of a delay —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arrival delays, type of delay, and cancellation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Beyond 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O’Hare and domestic travel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Improving overall accuracy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 State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