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2" r:id="rId3"/>
    <p:sldId id="256" r:id="rId4"/>
    <p:sldId id="263" r:id="rId5"/>
    <p:sldId id="390" r:id="rId6"/>
    <p:sldId id="376" r:id="rId7"/>
    <p:sldId id="377" r:id="rId8"/>
    <p:sldId id="342" r:id="rId9"/>
    <p:sldId id="375" r:id="rId10"/>
    <p:sldId id="395" r:id="rId11"/>
    <p:sldId id="396" r:id="rId12"/>
    <p:sldId id="293" r:id="rId13"/>
    <p:sldId id="314" r:id="rId14"/>
    <p:sldId id="345" r:id="rId15"/>
    <p:sldId id="399" r:id="rId16"/>
    <p:sldId id="397" r:id="rId17"/>
    <p:sldId id="401" r:id="rId18"/>
    <p:sldId id="400" r:id="rId19"/>
    <p:sldId id="391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33CCFF"/>
    <a:srgbClr val="3399FF"/>
    <a:srgbClr val="CC00FF"/>
    <a:srgbClr val="FF0000"/>
    <a:srgbClr val="000099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9832" autoAdjust="0"/>
  </p:normalViewPr>
  <p:slideViewPr>
    <p:cSldViewPr>
      <p:cViewPr varScale="1">
        <p:scale>
          <a:sx n="72" d="100"/>
          <a:sy n="72" d="100"/>
        </p:scale>
        <p:origin x="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0T18:49:39.109" idx="2">
    <p:pos x="106" y="106"/>
    <p:text>Use case diagrams are used to specify:
requirements, required usages of a system under design or analysis (subject) - to capture what the system is supposed to do;
the functionality offered by a subject – what the system can do;
requirements the specified subject poses on its environment - by defining how environment should interact with the subject so that it will be able to perform its services.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E98CF517-2323-44E0-9F06-7946FAB600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909F887-26A1-4901-84A8-596AC0B54F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9924" name="Rectangle 4">
            <a:extLst>
              <a:ext uri="{FF2B5EF4-FFF2-40B4-BE49-F238E27FC236}">
                <a16:creationId xmlns:a16="http://schemas.microsoft.com/office/drawing/2014/main" id="{60304135-24EC-48E9-8025-86137CA3938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CA63F344-927D-4210-8055-6E8637E99E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471124F8-667E-40DF-8ED2-873B316EFB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0C55940-6214-45A9-9A1A-01AE9290C2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FC36B09-FE87-486A-A7AD-E71E3A1DC7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F260587-E9D3-4461-8E20-70EF4C3870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41D9ED13-AEC5-4BDA-914F-22559698B3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CAC7A175-8A52-47FF-9657-BF7DB6A45F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14677182-F53C-42CB-A869-5DD4D884B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BBEDE588-20F5-4C2C-8634-AC50634A56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625923-5B10-492E-BE27-878669922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58045-DBF2-4169-AF63-BDC74F6D3D6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74F1F17-A6DD-44A8-BE8C-8F11F7033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A8ED264-82FA-4333-90C1-A86AB506D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1581B9-EEE8-44E0-A49D-AFB085545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C7490-72CC-4046-BACE-E6A242CA312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8E008AF2-26A5-430B-8C8B-BB1D9DF20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5C108B69-5A59-4CF8-9541-213492C73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82B657-164C-40A9-8E4A-1F2FA9E9B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87290-C237-437D-B368-657171F561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CFF0F05E-D7B1-4DCE-995B-94E65C4DE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D9654B5-B43C-4834-A40A-F01FE09A4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42909A-BDCA-4532-A15C-CA8DC6DBC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C40BA-9ADD-49F9-898D-8A68B49065E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6BA44FF7-A0E7-4980-8106-5A20568EF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1CDB2FA0-9273-4E64-B079-88A7332EB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503A56-CAA3-442A-85BC-978490731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0696E-FE9A-43FA-8068-7AE08AA128A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442741F9-4422-4EFD-8A3F-DC920AB77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7A5934D7-9927-4330-AAF9-234BE738C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CA6C09-1509-4CE2-9A5D-3C997C379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37D04-B7C3-4D4A-BEAB-33166CABDC2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78A672B-D6AC-44CA-B42F-D795B2DCC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0EE7E0E8-4DEB-45A6-92DA-7E7E67EF3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967E21-D5F6-4C2E-B127-0B5C754DD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0CE3F-4942-4548-BB6D-F659CCC3936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FAD8D0EB-5AA4-4188-8191-DB2152207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FB1D10E4-C8D9-42C3-A77F-1876E88E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F16E2B-46D7-4781-A6EF-94E6FE74A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DEA8C-1441-4BDA-83C4-6EA14FE07D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2CE25FF7-889E-48D7-8995-33D572395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AC299803-AABF-48CF-B9D9-BE01D7A49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9BC38C-0749-4B68-A1A9-3954A4B95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98671-60E7-41ED-A634-1444A937DFD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30446220-C0BA-4B1F-9522-14C507021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5D5BAE52-6E87-4B3E-9612-54134F64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18" name="Group 2">
            <a:extLst>
              <a:ext uri="{FF2B5EF4-FFF2-40B4-BE49-F238E27FC236}">
                <a16:creationId xmlns:a16="http://schemas.microsoft.com/office/drawing/2014/main" id="{BD01059B-B666-4F9D-AD2F-377E0A747DE2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88419" name="AutoShape 3">
              <a:extLst>
                <a:ext uri="{FF2B5EF4-FFF2-40B4-BE49-F238E27FC236}">
                  <a16:creationId xmlns:a16="http://schemas.microsoft.com/office/drawing/2014/main" id="{6C4550B9-4957-4572-8CEE-3B7090122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188420" name="Rectangle 4">
              <a:extLst>
                <a:ext uri="{FF2B5EF4-FFF2-40B4-BE49-F238E27FC236}">
                  <a16:creationId xmlns:a16="http://schemas.microsoft.com/office/drawing/2014/main" id="{2E719036-7DC0-4300-AF88-189C8168FEC1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188421" name="AutoShape 5">
              <a:extLst>
                <a:ext uri="{FF2B5EF4-FFF2-40B4-BE49-F238E27FC236}">
                  <a16:creationId xmlns:a16="http://schemas.microsoft.com/office/drawing/2014/main" id="{6F59469F-E797-4032-8E28-277E809030AD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4417 w 1000"/>
                <a:gd name="T3" fmla="*/ 0 h 1000"/>
                <a:gd name="T4" fmla="*/ 4917 w 1000"/>
                <a:gd name="T5" fmla="*/ 500 h 1000"/>
                <a:gd name="T6" fmla="*/ 4417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917" h="1000">
                  <a:moveTo>
                    <a:pt x="0" y="0"/>
                  </a:moveTo>
                  <a:lnTo>
                    <a:pt x="4417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188422" name="Line 6">
              <a:extLst>
                <a:ext uri="{FF2B5EF4-FFF2-40B4-BE49-F238E27FC236}">
                  <a16:creationId xmlns:a16="http://schemas.microsoft.com/office/drawing/2014/main" id="{C75A857C-EE13-4279-B6B0-1DFE4471084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AE73416C-6604-42BD-93BB-C1FA3F513E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178DC481-05AB-4236-B770-948F56A11A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61F4A0E9-4790-4FC0-9F82-7369D215FB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BC8A72BC-7285-4B21-AC14-42C4EC7454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188427" name="Rectangle 11">
            <a:extLst>
              <a:ext uri="{FF2B5EF4-FFF2-40B4-BE49-F238E27FC236}">
                <a16:creationId xmlns:a16="http://schemas.microsoft.com/office/drawing/2014/main" id="{981C901C-F81F-4CC1-9DF1-6EA617A528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6534AF6A-C863-434F-9DB1-C2E924BC59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4073-46CA-4A48-8982-1D84ABAA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C7251-C34E-4AAF-9E50-3D2B1BE2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9115-292F-495A-9255-0D28BC7B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B56E-EDE5-4DA0-9190-FB6A69E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7CB7-7B8E-4252-91E6-8220CBD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6E0DF-DC36-46C3-8FCF-76B174851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4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9AE77-E0B7-46E4-947A-70CE65E07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4AAE7-DA62-49A7-9066-5AEF5620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2A8A-323D-4439-BC8B-2A7D5CEC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FA4C-456F-4332-A100-A18F5FB5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C303-293B-491D-8DC6-F633FE3C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0E712-20BE-420F-A265-ADA6993BC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9781-8A58-4828-A144-95AF335E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6AB7-3563-494A-9421-4FF76A17A8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3F9E8-608D-4FCA-83D0-451153A5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02788-A0D2-4DEA-B640-7358A278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1303-B4AE-4E1F-B45B-41CC5B3C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5B9B9-21BB-4473-9BFF-7C92AAF8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6B0E45F-9FB6-4EF1-8265-698BC3327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23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5C89-EB18-4F15-9926-A3F05A0A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A4A3-9BBA-4830-A27B-66D01492B6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1C665-A25D-4E3C-A23E-66C92934840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B5629-25C4-4E97-8357-64F2D05F390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83CB95-FB5B-4575-8547-30AC566A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DD5FD8-DABE-469F-8B81-42385C41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47C0A7-E18E-4622-9741-0EDA9EE7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C8FC24F-5691-4292-B950-D7C7987A9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81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1534-462D-43A9-BB51-CF973EAD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8DDB-20A8-4A67-A329-33CFE581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AF92-6DA3-45A5-8D8E-2DD64838937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B9C103-18AB-454A-9D6D-53C555CF3B7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438C26-D151-4F4A-B01D-919BED06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362494-A409-480E-B78E-67B6A01C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FEFFD3-C6C3-48DD-8A5F-F09C80D3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301E89-11BC-4B13-AF59-A09DA5BAB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37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D328-E895-4B15-8016-1AC111EC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2136-19D6-4D32-9314-C853BD0C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2C4D-942B-4734-8735-4BE4EAA4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2615-1188-4123-84E0-98317818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093822"/>
            <a:ext cx="2895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ZA" altLang="en-US" dirty="0"/>
              <a:t>Compiled by: </a:t>
            </a:r>
            <a:r>
              <a:rPr lang="en-ZA" altLang="en-US" dirty="0" err="1"/>
              <a:t>Dr.</a:t>
            </a:r>
            <a:r>
              <a:rPr lang="en-ZA" altLang="en-US" dirty="0"/>
              <a:t> S. Didi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60A6-8BA1-4BBB-A986-46D0D709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53991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6E82B5-7BA7-4060-A2D9-C70CD198A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BB26-E541-408A-9C0A-F0E3576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C7E7-0181-4EB2-9040-E588DD77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3803-F453-41B2-B154-5D00AB88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92D0-9C89-44E7-A76E-A203214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2395-A6AB-401A-A0A3-6BFECA0E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B3562-BED9-407F-8D99-C15A744B7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2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5177-7236-4E83-9EE4-7EC7B0F9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CB65-E8F1-4F96-8A41-243E5B808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66647-C6E8-4AAA-A23D-2857B5A1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1762D-A51C-45FE-8EED-CB145E24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6834-4D2A-4CE3-869F-51FBF328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DF54C-308D-43A2-859D-86C70E98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45233-3A06-4264-8CC9-D2A03BA04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1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60D5-721B-4382-8D22-22301B4F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14BE0-1530-4FBF-9A8E-EE61080F4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DD7C-D269-4C57-9F53-115CB994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5319-5DD7-47BE-B0DD-1F36EFA6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38717-11CA-4162-9856-F0873015D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1FFAA-F4E5-48E3-8884-C2C2A69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8E240-CC70-4370-B927-0FBEF12A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3E2C7-DCF5-4F9E-AE72-BEB35590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487C1-BDB8-4944-9839-C00CDDC97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45-3F62-4157-89A2-9B9727A3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F8EE4-D63A-4846-AB0A-4736E1CD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75BC-7C43-455E-B764-F6FBA299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92C3F-AAF1-4B4F-AE47-0CF2FB1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832A4-2D1A-418A-A877-322672A86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7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1949C-192A-4093-BBB5-59C87EAC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1239B-6298-44DD-A8B9-FC97CCE4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4A32-2D89-4C76-BE07-BD3F9922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20CD3-9E35-4C1F-AA9A-872A80B58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33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2751-DF3A-4C4C-A1C3-0E6F194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CCD4-C100-49BE-92B0-4F2810BB4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DE2E-6ED4-45FF-94F1-B8443022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4EA6-A489-452F-ADF9-C20B8000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F358-2443-413B-8387-C411EACA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7FD1-57A1-4F2D-9000-7B622FA7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C2CB6-FD81-4E37-A236-9A92FB5F4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64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A5EA-1AC2-465A-9F32-0116B2F2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900D3-54E3-435B-8C0A-8385F793D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25086-AE21-4709-ACBE-40B63A465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90C8-AB1B-4967-BC63-83B83B9A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6903-1548-4320-971C-E2E70C12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815FA-B20D-4716-B919-7AC6E4FE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15FD3-8580-4BF0-A517-82A529854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94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94" name="Group 2">
            <a:extLst>
              <a:ext uri="{FF2B5EF4-FFF2-40B4-BE49-F238E27FC236}">
                <a16:creationId xmlns:a16="http://schemas.microsoft.com/office/drawing/2014/main" id="{68C2014C-30DC-474E-BE3B-6A3D27D9BFE4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87395" name="AutoShape 3">
              <a:extLst>
                <a:ext uri="{FF2B5EF4-FFF2-40B4-BE49-F238E27FC236}">
                  <a16:creationId xmlns:a16="http://schemas.microsoft.com/office/drawing/2014/main" id="{A40C162D-1BB9-4065-8A8A-61E67361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187396" name="AutoShape 4">
              <a:extLst>
                <a:ext uri="{FF2B5EF4-FFF2-40B4-BE49-F238E27FC236}">
                  <a16:creationId xmlns:a16="http://schemas.microsoft.com/office/drawing/2014/main" id="{9B8AFA30-7C9F-40FF-BCA1-71ACF549EFE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500 w 1000"/>
                <a:gd name="T3" fmla="*/ 0 h 1000"/>
                <a:gd name="T4" fmla="*/ 7000 w 1000"/>
                <a:gd name="T5" fmla="*/ 500 h 1000"/>
                <a:gd name="T6" fmla="*/ 650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500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en-US"/>
            </a:p>
          </p:txBody>
        </p:sp>
        <p:sp>
          <p:nvSpPr>
            <p:cNvPr id="187397" name="Line 5">
              <a:extLst>
                <a:ext uri="{FF2B5EF4-FFF2-40B4-BE49-F238E27FC236}">
                  <a16:creationId xmlns:a16="http://schemas.microsoft.com/office/drawing/2014/main" id="{A703D594-BA62-433B-AF84-D99DC62F6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187398" name="Rectangle 6">
            <a:extLst>
              <a:ext uri="{FF2B5EF4-FFF2-40B4-BE49-F238E27FC236}">
                <a16:creationId xmlns:a16="http://schemas.microsoft.com/office/drawing/2014/main" id="{DF9C6A22-8E91-4890-92F3-FCF8BA850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7399" name="Rectangle 7">
            <a:extLst>
              <a:ext uri="{FF2B5EF4-FFF2-40B4-BE49-F238E27FC236}">
                <a16:creationId xmlns:a16="http://schemas.microsoft.com/office/drawing/2014/main" id="{B7850BC8-EDA9-4C7B-BCEB-AC0BA5A21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7400" name="Rectangle 8">
            <a:extLst>
              <a:ext uri="{FF2B5EF4-FFF2-40B4-BE49-F238E27FC236}">
                <a16:creationId xmlns:a16="http://schemas.microsoft.com/office/drawing/2014/main" id="{FA0B340B-0A07-4983-8B71-13CD22B21E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lt"/>
              </a:defRPr>
            </a:lvl1pPr>
          </a:lstStyle>
          <a:p>
            <a:endParaRPr lang="en-US" altLang="en-US" dirty="0"/>
          </a:p>
        </p:txBody>
      </p:sp>
      <p:sp>
        <p:nvSpPr>
          <p:cNvPr id="187401" name="Rectangle 9">
            <a:extLst>
              <a:ext uri="{FF2B5EF4-FFF2-40B4-BE49-F238E27FC236}">
                <a16:creationId xmlns:a16="http://schemas.microsoft.com/office/drawing/2014/main" id="{F587021F-AC17-459F-BBDB-87D4FE9069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030686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2000">
                <a:latin typeface="+mn-lt"/>
              </a:defRPr>
            </a:lvl1pPr>
          </a:lstStyle>
          <a:p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Compiled by: </a:t>
            </a:r>
            <a:r>
              <a:rPr lang="en-ZA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Dr.</a:t>
            </a:r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S. Didi</a:t>
            </a:r>
            <a:endParaRPr lang="en-US" altLang="en-US" dirty="0"/>
          </a:p>
        </p:txBody>
      </p:sp>
      <p:sp>
        <p:nvSpPr>
          <p:cNvPr id="187402" name="Rectangle 10">
            <a:extLst>
              <a:ext uri="{FF2B5EF4-FFF2-40B4-BE49-F238E27FC236}">
                <a16:creationId xmlns:a16="http://schemas.microsoft.com/office/drawing/2014/main" id="{7CA73BCC-2B30-4689-ACEB-FCD7A96CB7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panose="020B0A04020102020204" pitchFamily="34" charset="0"/>
              </a:defRPr>
            </a:lvl1pPr>
          </a:lstStyle>
          <a:p>
            <a:fld id="{94D1AF22-7325-4A79-A4E6-9C3013AA03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>
            <a:extLst>
              <a:ext uri="{FF2B5EF4-FFF2-40B4-BE49-F238E27FC236}">
                <a16:creationId xmlns:a16="http://schemas.microsoft.com/office/drawing/2014/main" id="{FE99817E-5499-4479-98F7-8CEE4DD2F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CF0508C-D42F-4328-B8A3-BC1E6443952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A4FA657-DF14-4B6C-9DB5-810BFBC41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1598613"/>
            <a:ext cx="8077200" cy="1250950"/>
          </a:xfrm>
        </p:spPr>
        <p:txBody>
          <a:bodyPr/>
          <a:lstStyle/>
          <a:p>
            <a:r>
              <a:rPr lang="en-US" altLang="en-US" sz="4200"/>
              <a:t>Module 1: Introduction to OOAD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182DB5A-F8A2-42E6-A287-071264BBBB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429000"/>
            <a:ext cx="7162800" cy="838200"/>
          </a:xfrm>
        </p:spPr>
        <p:txBody>
          <a:bodyPr/>
          <a:lstStyle/>
          <a:p>
            <a:r>
              <a:rPr lang="en-US" altLang="en-US"/>
              <a:t>(Object-Oriented Analysis and Design)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F43BF-469D-461F-93AD-9FCBB927EE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0C1B7B-9E68-4E8C-8D94-E202C09F2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589581C-D7FC-4D1A-A6A3-B283631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1D8-FCB5-4768-82C4-3DC41B2A11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99AAF177-BFF1-4E05-B857-29290EB8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/>
              <a:t>What is Object-Orientation</a:t>
            </a:r>
            <a:br>
              <a:rPr lang="en-US" altLang="en-US"/>
            </a:br>
            <a:r>
              <a:rPr lang="en-US" altLang="en-US" sz="2400"/>
              <a:t>- Polymorphism</a:t>
            </a:r>
          </a:p>
        </p:txBody>
      </p:sp>
      <p:sp>
        <p:nvSpPr>
          <p:cNvPr id="318467" name="Text Box 3">
            <a:extLst>
              <a:ext uri="{FF2B5EF4-FFF2-40B4-BE49-F238E27FC236}">
                <a16:creationId xmlns:a16="http://schemas.microsoft.com/office/drawing/2014/main" id="{EB7AF374-59BE-42E3-922D-3069FE78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sz="1800">
                <a:solidFill>
                  <a:srgbClr val="3333CC"/>
                </a:solidFill>
                <a:latin typeface="Arial" panose="020B0604020202020204" pitchFamily="34" charset="0"/>
              </a:rPr>
              <a:t>Objects of different classes respond to the same message differently.</a:t>
            </a: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318472" name="Text Box 8">
            <a:extLst>
              <a:ext uri="{FF2B5EF4-FFF2-40B4-BE49-F238E27FC236}">
                <a16:creationId xmlns:a16="http://schemas.microsoft.com/office/drawing/2014/main" id="{29807488-F87D-43E7-AAFA-D98C3EBA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95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>
                <a:solidFill>
                  <a:srgbClr val="3333CC"/>
                </a:solidFill>
              </a:rPr>
              <a:t>payTuition</a:t>
            </a:r>
          </a:p>
        </p:txBody>
      </p:sp>
      <p:sp>
        <p:nvSpPr>
          <p:cNvPr id="318473" name="Rectangle 9">
            <a:extLst>
              <a:ext uri="{FF2B5EF4-FFF2-40B4-BE49-F238E27FC236}">
                <a16:creationId xmlns:a16="http://schemas.microsoft.com/office/drawing/2014/main" id="{CF527D7F-3342-4969-9FE4-45674EDB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Person</a:t>
            </a:r>
          </a:p>
        </p:txBody>
      </p:sp>
      <p:sp>
        <p:nvSpPr>
          <p:cNvPr id="318474" name="Rectangle 10">
            <a:extLst>
              <a:ext uri="{FF2B5EF4-FFF2-40B4-BE49-F238E27FC236}">
                <a16:creationId xmlns:a16="http://schemas.microsoft.com/office/drawing/2014/main" id="{656F05F5-6466-4809-95AE-C6CE42F1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590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/>
              <a:t>name</a:t>
            </a:r>
          </a:p>
        </p:txBody>
      </p:sp>
      <p:sp>
        <p:nvSpPr>
          <p:cNvPr id="318475" name="Rectangle 11">
            <a:extLst>
              <a:ext uri="{FF2B5EF4-FFF2-40B4-BE49-F238E27FC236}">
                <a16:creationId xmlns:a16="http://schemas.microsoft.com/office/drawing/2014/main" id="{B6AE1BAA-08DD-4FAD-8E92-EB81D1F9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28194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SSN</a:t>
            </a:r>
          </a:p>
        </p:txBody>
      </p:sp>
      <p:sp>
        <p:nvSpPr>
          <p:cNvPr id="318476" name="Rectangle 12">
            <a:extLst>
              <a:ext uri="{FF2B5EF4-FFF2-40B4-BE49-F238E27FC236}">
                <a16:creationId xmlns:a16="http://schemas.microsoft.com/office/drawing/2014/main" id="{DD02B314-AE7B-4F78-8108-F600144B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22415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8477" name="Line 13">
            <a:extLst>
              <a:ext uri="{FF2B5EF4-FFF2-40B4-BE49-F238E27FC236}">
                <a16:creationId xmlns:a16="http://schemas.microsoft.com/office/drawing/2014/main" id="{BB7B7F6E-16EA-4418-9A8F-81C9CC2B5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26225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78" name="Line 14">
            <a:extLst>
              <a:ext uri="{FF2B5EF4-FFF2-40B4-BE49-F238E27FC236}">
                <a16:creationId xmlns:a16="http://schemas.microsoft.com/office/drawing/2014/main" id="{76954A25-A9E9-429D-A4FD-7E2A1D167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312420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79" name="Rectangle 15">
            <a:extLst>
              <a:ext uri="{FF2B5EF4-FFF2-40B4-BE49-F238E27FC236}">
                <a16:creationId xmlns:a16="http://schemas.microsoft.com/office/drawing/2014/main" id="{FB781994-988A-4D88-B49D-6F36BC25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3551238"/>
            <a:ext cx="893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/>
              <a:t>Student</a:t>
            </a:r>
          </a:p>
        </p:txBody>
      </p:sp>
      <p:sp>
        <p:nvSpPr>
          <p:cNvPr id="318480" name="Rectangle 16">
            <a:extLst>
              <a:ext uri="{FF2B5EF4-FFF2-40B4-BE49-F238E27FC236}">
                <a16:creationId xmlns:a16="http://schemas.microsoft.com/office/drawing/2014/main" id="{9E235118-D157-4B7B-93BE-9D04BA44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00500"/>
            <a:ext cx="9906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en-US" sz="1800"/>
              <a:t>std-id</a:t>
            </a:r>
          </a:p>
          <a:p>
            <a:pPr algn="ctr">
              <a:lnSpc>
                <a:spcPct val="30000"/>
              </a:lnSpc>
            </a:pPr>
            <a:r>
              <a:rPr lang="en-US" altLang="en-US" sz="1800"/>
              <a:t>level</a:t>
            </a:r>
          </a:p>
        </p:txBody>
      </p:sp>
      <p:sp>
        <p:nvSpPr>
          <p:cNvPr id="318482" name="Rectangle 18">
            <a:extLst>
              <a:ext uri="{FF2B5EF4-FFF2-40B4-BE49-F238E27FC236}">
                <a16:creationId xmlns:a16="http://schemas.microsoft.com/office/drawing/2014/main" id="{81CE0DBC-7461-4097-A09B-0305B296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5369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8483" name="Line 19">
            <a:extLst>
              <a:ext uri="{FF2B5EF4-FFF2-40B4-BE49-F238E27FC236}">
                <a16:creationId xmlns:a16="http://schemas.microsoft.com/office/drawing/2014/main" id="{9BBE9E6A-D5A4-4D47-B7BE-9BC8C05A9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9179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84" name="Line 20">
            <a:extLst>
              <a:ext uri="{FF2B5EF4-FFF2-40B4-BE49-F238E27FC236}">
                <a16:creationId xmlns:a16="http://schemas.microsoft.com/office/drawing/2014/main" id="{93566958-9B77-42B9-AB45-F74692B82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85" name="Rectangle 21">
            <a:extLst>
              <a:ext uri="{FF2B5EF4-FFF2-40B4-BE49-F238E27FC236}">
                <a16:creationId xmlns:a16="http://schemas.microsoft.com/office/drawing/2014/main" id="{61E9CE36-3A92-4A4D-A02F-48E112EE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35814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Employee</a:t>
            </a:r>
          </a:p>
        </p:txBody>
      </p:sp>
      <p:sp>
        <p:nvSpPr>
          <p:cNvPr id="318486" name="Rectangle 22">
            <a:extLst>
              <a:ext uri="{FF2B5EF4-FFF2-40B4-BE49-F238E27FC236}">
                <a16:creationId xmlns:a16="http://schemas.microsoft.com/office/drawing/2014/main" id="{A4FE2E0A-8289-40EE-823B-53AFCCB6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8862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/>
              <a:t>emp-id</a:t>
            </a:r>
          </a:p>
        </p:txBody>
      </p:sp>
      <p:sp>
        <p:nvSpPr>
          <p:cNvPr id="318488" name="Rectangle 24">
            <a:extLst>
              <a:ext uri="{FF2B5EF4-FFF2-40B4-BE49-F238E27FC236}">
                <a16:creationId xmlns:a16="http://schemas.microsoft.com/office/drawing/2014/main" id="{C5B213EC-3FFB-4A0E-92C1-923DD6A0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35369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8489" name="Line 25">
            <a:extLst>
              <a:ext uri="{FF2B5EF4-FFF2-40B4-BE49-F238E27FC236}">
                <a16:creationId xmlns:a16="http://schemas.microsoft.com/office/drawing/2014/main" id="{90DB04B4-ABBF-4F04-A404-188789B7C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39179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90" name="Line 26">
            <a:extLst>
              <a:ext uri="{FF2B5EF4-FFF2-40B4-BE49-F238E27FC236}">
                <a16:creationId xmlns:a16="http://schemas.microsoft.com/office/drawing/2014/main" id="{F49A2601-0AFA-4E2D-A88F-D9B6F69B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550" y="445135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91" name="Line 27">
            <a:extLst>
              <a:ext uri="{FF2B5EF4-FFF2-40B4-BE49-F238E27FC236}">
                <a16:creationId xmlns:a16="http://schemas.microsoft.com/office/drawing/2014/main" id="{9A87B72F-0018-43A8-B7B8-8AE2342E4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429000"/>
            <a:ext cx="2438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92" name="Line 28">
            <a:extLst>
              <a:ext uri="{FF2B5EF4-FFF2-40B4-BE49-F238E27FC236}">
                <a16:creationId xmlns:a16="http://schemas.microsoft.com/office/drawing/2014/main" id="{28A52134-BEA6-4876-A4A9-4BEEAE9EF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4290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93" name="Line 29">
            <a:extLst>
              <a:ext uri="{FF2B5EF4-FFF2-40B4-BE49-F238E27FC236}">
                <a16:creationId xmlns:a16="http://schemas.microsoft.com/office/drawing/2014/main" id="{AEA6463B-3C6C-459A-8FB2-09FB066D5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6638" y="34290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94" name="Line 30">
            <a:extLst>
              <a:ext uri="{FF2B5EF4-FFF2-40B4-BE49-F238E27FC236}">
                <a16:creationId xmlns:a16="http://schemas.microsoft.com/office/drawing/2014/main" id="{CD32DFFD-8A94-4958-941B-EEEFB6C6D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33528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495" name="AutoShape 31">
            <a:extLst>
              <a:ext uri="{FF2B5EF4-FFF2-40B4-BE49-F238E27FC236}">
                <a16:creationId xmlns:a16="http://schemas.microsoft.com/office/drawing/2014/main" id="{91F55D2D-C785-4EA0-8C69-04FCEA91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3200400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8496" name="Rectangle 32">
            <a:extLst>
              <a:ext uri="{FF2B5EF4-FFF2-40B4-BE49-F238E27FC236}">
                <a16:creationId xmlns:a16="http://schemas.microsoft.com/office/drawing/2014/main" id="{36FF291A-2FF6-4F3F-9016-C563A829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41714"/>
            <a:ext cx="900113" cy="18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en-US" sz="1400" dirty="0"/>
              <a:t>Part-time</a:t>
            </a:r>
          </a:p>
        </p:txBody>
      </p:sp>
      <p:sp>
        <p:nvSpPr>
          <p:cNvPr id="318499" name="Rectangle 35">
            <a:extLst>
              <a:ext uri="{FF2B5EF4-FFF2-40B4-BE49-F238E27FC236}">
                <a16:creationId xmlns:a16="http://schemas.microsoft.com/office/drawing/2014/main" id="{3BCA714B-A620-49D5-B6D0-75D2EE6A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085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8500" name="Line 36">
            <a:extLst>
              <a:ext uri="{FF2B5EF4-FFF2-40B4-BE49-F238E27FC236}">
                <a16:creationId xmlns:a16="http://schemas.microsoft.com/office/drawing/2014/main" id="{463EFF55-3C64-417C-A8C3-C9D553A98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2895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01" name="Line 37">
            <a:extLst>
              <a:ext uri="{FF2B5EF4-FFF2-40B4-BE49-F238E27FC236}">
                <a16:creationId xmlns:a16="http://schemas.microsoft.com/office/drawing/2014/main" id="{C0E4FF83-32B5-4378-A612-15EDD26C6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71500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05" name="Rectangle 41">
            <a:extLst>
              <a:ext uri="{FF2B5EF4-FFF2-40B4-BE49-F238E27FC236}">
                <a16:creationId xmlns:a16="http://schemas.microsoft.com/office/drawing/2014/main" id="{DCD65BAE-2B2A-43F2-B4ED-CBF49C49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085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8506" name="Line 42">
            <a:extLst>
              <a:ext uri="{FF2B5EF4-FFF2-40B4-BE49-F238E27FC236}">
                <a16:creationId xmlns:a16="http://schemas.microsoft.com/office/drawing/2014/main" id="{4A7D3D21-4758-456E-9598-F285C8073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2895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07" name="Line 43">
            <a:extLst>
              <a:ext uri="{FF2B5EF4-FFF2-40B4-BE49-F238E27FC236}">
                <a16:creationId xmlns:a16="http://schemas.microsoft.com/office/drawing/2014/main" id="{967BEA3F-B0C3-4964-835B-D2FFE7028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63880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08" name="Line 44">
            <a:extLst>
              <a:ext uri="{FF2B5EF4-FFF2-40B4-BE49-F238E27FC236}">
                <a16:creationId xmlns:a16="http://schemas.microsoft.com/office/drawing/2014/main" id="{80D64AA5-ADAE-49B2-B51C-46BCDF2D7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800600"/>
            <a:ext cx="2438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09" name="Line 45">
            <a:extLst>
              <a:ext uri="{FF2B5EF4-FFF2-40B4-BE49-F238E27FC236}">
                <a16:creationId xmlns:a16="http://schemas.microsoft.com/office/drawing/2014/main" id="{8F04D63A-107C-4ED1-8397-A4714D103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48006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10" name="Line 46">
            <a:extLst>
              <a:ext uri="{FF2B5EF4-FFF2-40B4-BE49-F238E27FC236}">
                <a16:creationId xmlns:a16="http://schemas.microsoft.com/office/drawing/2014/main" id="{EE30F4E5-DE8A-4728-BA9C-2285F19AD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663" y="48006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11" name="Line 47">
            <a:extLst>
              <a:ext uri="{FF2B5EF4-FFF2-40B4-BE49-F238E27FC236}">
                <a16:creationId xmlns:a16="http://schemas.microsoft.com/office/drawing/2014/main" id="{67D4F16F-0176-4E18-BACB-0C7BFE3D0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63" y="47244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12" name="AutoShape 48">
            <a:extLst>
              <a:ext uri="{FF2B5EF4-FFF2-40B4-BE49-F238E27FC236}">
                <a16:creationId xmlns:a16="http://schemas.microsoft.com/office/drawing/2014/main" id="{C08FF407-7450-4D2C-84EB-3FF21691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4572000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8514" name="Text Box 50">
            <a:extLst>
              <a:ext uri="{FF2B5EF4-FFF2-40B4-BE49-F238E27FC236}">
                <a16:creationId xmlns:a16="http://schemas.microsoft.com/office/drawing/2014/main" id="{F6E5E01A-1D9C-4991-918A-1BC530BE9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638800"/>
            <a:ext cx="96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3333CC"/>
                </a:solidFill>
              </a:rPr>
              <a:t>payTuition</a:t>
            </a:r>
          </a:p>
        </p:txBody>
      </p:sp>
      <p:sp>
        <p:nvSpPr>
          <p:cNvPr id="318516" name="Text Box 52">
            <a:extLst>
              <a:ext uri="{FF2B5EF4-FFF2-40B4-BE49-F238E27FC236}">
                <a16:creationId xmlns:a16="http://schemas.microsoft.com/office/drawing/2014/main" id="{BB9C5BE8-26B7-46C5-AB89-3A70FF63A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38800"/>
            <a:ext cx="96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3333CC"/>
                </a:solidFill>
              </a:rPr>
              <a:t>payTuition</a:t>
            </a:r>
          </a:p>
        </p:txBody>
      </p:sp>
      <p:sp>
        <p:nvSpPr>
          <p:cNvPr id="318517" name="Rectangle 53">
            <a:extLst>
              <a:ext uri="{FF2B5EF4-FFF2-40B4-BE49-F238E27FC236}">
                <a16:creationId xmlns:a16="http://schemas.microsoft.com/office/drawing/2014/main" id="{6F24F506-070B-4DFA-8B05-FA67950E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56001"/>
            <a:ext cx="1143000" cy="18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en-US" sz="1400" dirty="0"/>
              <a:t>Full-time</a:t>
            </a:r>
          </a:p>
        </p:txBody>
      </p:sp>
      <p:sp>
        <p:nvSpPr>
          <p:cNvPr id="318530" name="Line 66">
            <a:extLst>
              <a:ext uri="{FF2B5EF4-FFF2-40B4-BE49-F238E27FC236}">
                <a16:creationId xmlns:a16="http://schemas.microsoft.com/office/drawing/2014/main" id="{0A52A189-CB3C-4A2B-83B5-8ABC12EA9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38600"/>
            <a:ext cx="1447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18531" name="Text Box 67">
            <a:extLst>
              <a:ext uri="{FF2B5EF4-FFF2-40B4-BE49-F238E27FC236}">
                <a16:creationId xmlns:a16="http://schemas.microsoft.com/office/drawing/2014/main" id="{37BBB3B9-C74F-4666-993F-492671CE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33800"/>
            <a:ext cx="96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3333CC"/>
                </a:solidFill>
              </a:rPr>
              <a:t>payTuition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CC39D-FB18-48E7-948C-45D10B37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A948E-0AF0-412D-8B2C-949528BC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 dirty="0"/>
              <a:t>Compiled by: </a:t>
            </a:r>
            <a:r>
              <a:rPr lang="en-ZA" altLang="en-US" dirty="0" err="1"/>
              <a:t>Dr.</a:t>
            </a:r>
            <a:r>
              <a:rPr lang="en-ZA" altLang="en-US" dirty="0"/>
              <a:t> S. Didi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C8E79B1-AAB8-4F26-B685-39E96A46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588B-8FD4-4976-B078-DC489C37D31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0518" name="Text Box 6">
            <a:extLst>
              <a:ext uri="{FF2B5EF4-FFF2-40B4-BE49-F238E27FC236}">
                <a16:creationId xmlns:a16="http://schemas.microsoft.com/office/drawing/2014/main" id="{E4C11DC1-253D-472D-A6BE-469FAA3BA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244475"/>
            <a:ext cx="81295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What is Object-Orientation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- Example of Encapsulation and public Interfaces</a:t>
            </a:r>
          </a:p>
        </p:txBody>
      </p:sp>
      <p:sp>
        <p:nvSpPr>
          <p:cNvPr id="320519" name="Text Box 7">
            <a:extLst>
              <a:ext uri="{FF2B5EF4-FFF2-40B4-BE49-F238E27FC236}">
                <a16:creationId xmlns:a16="http://schemas.microsoft.com/office/drawing/2014/main" id="{76D02E4D-C021-4F32-9651-A1F35992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446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0520" name="Rectangle 8">
            <a:extLst>
              <a:ext uri="{FF2B5EF4-FFF2-40B4-BE49-F238E27FC236}">
                <a16:creationId xmlns:a16="http://schemas.microsoft.com/office/drawing/2014/main" id="{1DC04572-806C-44A2-8CE5-D92EA6FF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534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 Information hiding - all data should be hidden within a class, at least in principle.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 make all data attributes private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 provide public methods to get and set the data values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e.g. Grade information is usually confidential, hence it should be kept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private to the student.  Access to the grade information should be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Arial" panose="020B0604020202020204" pitchFamily="34" charset="0"/>
              </a:rPr>
              <a:t>           done through </a:t>
            </a:r>
            <a:r>
              <a:rPr lang="en-US" altLang="en-US" sz="1800" i="1" dirty="0">
                <a:solidFill>
                  <a:srgbClr val="FF00FF"/>
                </a:solidFill>
                <a:latin typeface="Arial" panose="020B0604020202020204" pitchFamily="34" charset="0"/>
              </a:rPr>
              <a:t>public interfaces</a:t>
            </a:r>
            <a:r>
              <a:rPr lang="en-US" altLang="en-US" sz="1800" dirty="0">
                <a:latin typeface="Arial" panose="020B0604020202020204" pitchFamily="34" charset="0"/>
              </a:rPr>
              <a:t>, such as </a:t>
            </a:r>
            <a:r>
              <a:rPr lang="en-US" altLang="en-US" sz="1800" dirty="0" err="1">
                <a:solidFill>
                  <a:srgbClr val="FF00FF"/>
                </a:solidFill>
                <a:latin typeface="Arial" panose="020B0604020202020204" pitchFamily="34" charset="0"/>
              </a:rPr>
              <a:t>setGrade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 err="1">
                <a:solidFill>
                  <a:srgbClr val="FF00FF"/>
                </a:solidFill>
                <a:latin typeface="Arial" panose="020B0604020202020204" pitchFamily="34" charset="0"/>
              </a:rPr>
              <a:t>getGrade</a:t>
            </a:r>
            <a:endParaRPr lang="en-US" altLang="en-US" sz="1800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320524" name="Text Box 12">
            <a:extLst>
              <a:ext uri="{FF2B5EF4-FFF2-40B4-BE49-F238E27FC236}">
                <a16:creationId xmlns:a16="http://schemas.microsoft.com/office/drawing/2014/main" id="{820FF988-A785-49FC-81B2-B4A64375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4373563"/>
            <a:ext cx="9540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1">
                <a:solidFill>
                  <a:srgbClr val="3333CC"/>
                </a:solidFill>
              </a:rPr>
              <a:t>payTuition</a:t>
            </a:r>
          </a:p>
          <a:p>
            <a:r>
              <a:rPr lang="en-US" altLang="en-US" sz="1400">
                <a:solidFill>
                  <a:srgbClr val="3333CC"/>
                </a:solidFill>
              </a:rPr>
              <a:t>setGrade()</a:t>
            </a:r>
          </a:p>
          <a:p>
            <a:r>
              <a:rPr lang="en-US" altLang="en-US" sz="1400">
                <a:solidFill>
                  <a:srgbClr val="3333CC"/>
                </a:solidFill>
              </a:rPr>
              <a:t>getGrade()</a:t>
            </a:r>
          </a:p>
        </p:txBody>
      </p:sp>
      <p:sp>
        <p:nvSpPr>
          <p:cNvPr id="320525" name="Rectangle 13">
            <a:extLst>
              <a:ext uri="{FF2B5EF4-FFF2-40B4-BE49-F238E27FC236}">
                <a16:creationId xmlns:a16="http://schemas.microsoft.com/office/drawing/2014/main" id="{DAFC38A3-778A-4CB9-A71F-C892E6B9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657600"/>
            <a:ext cx="893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/>
              <a:t>Student</a:t>
            </a:r>
          </a:p>
        </p:txBody>
      </p:sp>
      <p:sp>
        <p:nvSpPr>
          <p:cNvPr id="320526" name="Rectangle 14">
            <a:extLst>
              <a:ext uri="{FF2B5EF4-FFF2-40B4-BE49-F238E27FC236}">
                <a16:creationId xmlns:a16="http://schemas.microsoft.com/office/drawing/2014/main" id="{F1518D14-5BFA-4BB4-88C9-25C5F03D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4106863"/>
            <a:ext cx="9906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en-US" sz="1800"/>
              <a:t>std-id</a:t>
            </a:r>
          </a:p>
          <a:p>
            <a:pPr algn="ctr">
              <a:lnSpc>
                <a:spcPct val="30000"/>
              </a:lnSpc>
            </a:pPr>
            <a:r>
              <a:rPr lang="en-US" altLang="en-US" sz="1800"/>
              <a:t>level</a:t>
            </a:r>
          </a:p>
        </p:txBody>
      </p:sp>
      <p:sp>
        <p:nvSpPr>
          <p:cNvPr id="320527" name="Rectangle 15">
            <a:extLst>
              <a:ext uri="{FF2B5EF4-FFF2-40B4-BE49-F238E27FC236}">
                <a16:creationId xmlns:a16="http://schemas.microsoft.com/office/drawing/2014/main" id="{716B27B1-84AA-4AF8-AB0C-D1676BEB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3643313"/>
            <a:ext cx="1008062" cy="1614487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20528" name="Line 16">
            <a:extLst>
              <a:ext uri="{FF2B5EF4-FFF2-40B4-BE49-F238E27FC236}">
                <a16:creationId xmlns:a16="http://schemas.microsoft.com/office/drawing/2014/main" id="{1872FF7B-162E-40E0-A664-4A92A277A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338" y="4024313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20529" name="Line 17">
            <a:extLst>
              <a:ext uri="{FF2B5EF4-FFF2-40B4-BE49-F238E27FC236}">
                <a16:creationId xmlns:a16="http://schemas.microsoft.com/office/drawing/2014/main" id="{6CF64DC0-C4AB-44E5-9CD1-23331E0B8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163" y="4449763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20531" name="Rectangle 19">
            <a:extLst>
              <a:ext uri="{FF2B5EF4-FFF2-40B4-BE49-F238E27FC236}">
                <a16:creationId xmlns:a16="http://schemas.microsoft.com/office/drawing/2014/main" id="{C3A19390-579D-458E-97F6-ABF82DFD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648200"/>
            <a:ext cx="152400" cy="152400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20532" name="Line 20">
            <a:extLst>
              <a:ext uri="{FF2B5EF4-FFF2-40B4-BE49-F238E27FC236}">
                <a16:creationId xmlns:a16="http://schemas.microsoft.com/office/drawing/2014/main" id="{4F0191ED-569B-4E79-99A4-9D066A0CD0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4343400"/>
            <a:ext cx="1143000" cy="3048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20533" name="Line 21">
            <a:extLst>
              <a:ext uri="{FF2B5EF4-FFF2-40B4-BE49-F238E27FC236}">
                <a16:creationId xmlns:a16="http://schemas.microsoft.com/office/drawing/2014/main" id="{6A64F00A-CC5A-4409-BC9B-36B22343A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800600"/>
            <a:ext cx="1143000" cy="3048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320534" name="Oval 22">
            <a:extLst>
              <a:ext uri="{FF2B5EF4-FFF2-40B4-BE49-F238E27FC236}">
                <a16:creationId xmlns:a16="http://schemas.microsoft.com/office/drawing/2014/main" id="{37F9548D-1F59-4E7E-A276-EA6CE84F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152400" cy="152400"/>
          </a:xfrm>
          <a:prstGeom prst="ellipse">
            <a:avLst/>
          </a:prstGeom>
          <a:noFill/>
          <a:ln w="9525" algn="ctr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320536" name="Rectangle 24">
            <a:extLst>
              <a:ext uri="{FF2B5EF4-FFF2-40B4-BE49-F238E27FC236}">
                <a16:creationId xmlns:a16="http://schemas.microsoft.com/office/drawing/2014/main" id="{324F4338-5F89-474E-B0B5-0C4FD1A3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1054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>
                <a:solidFill>
                  <a:srgbClr val="9900FF"/>
                </a:solidFill>
              </a:rPr>
              <a:t>getGrade</a:t>
            </a:r>
          </a:p>
        </p:txBody>
      </p:sp>
      <p:sp>
        <p:nvSpPr>
          <p:cNvPr id="320537" name="Rectangle 25">
            <a:extLst>
              <a:ext uri="{FF2B5EF4-FFF2-40B4-BE49-F238E27FC236}">
                <a16:creationId xmlns:a16="http://schemas.microsoft.com/office/drawing/2014/main" id="{CFF214D0-4962-4A3F-A28D-0341EC96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86200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>
                <a:solidFill>
                  <a:srgbClr val="9900FF"/>
                </a:solidFill>
              </a:rPr>
              <a:t>setGrade</a:t>
            </a:r>
          </a:p>
        </p:txBody>
      </p:sp>
      <p:sp>
        <p:nvSpPr>
          <p:cNvPr id="320538" name="Arc 26">
            <a:extLst>
              <a:ext uri="{FF2B5EF4-FFF2-40B4-BE49-F238E27FC236}">
                <a16:creationId xmlns:a16="http://schemas.microsoft.com/office/drawing/2014/main" id="{0DAC8A22-28B1-4F6D-AB71-FF9FED881000}"/>
              </a:ext>
            </a:extLst>
          </p:cNvPr>
          <p:cNvSpPr>
            <a:spLocks/>
          </p:cNvSpPr>
          <p:nvPr/>
        </p:nvSpPr>
        <p:spPr bwMode="auto">
          <a:xfrm>
            <a:off x="2819400" y="4267200"/>
            <a:ext cx="77788" cy="152400"/>
          </a:xfrm>
          <a:custGeom>
            <a:avLst/>
            <a:gdLst>
              <a:gd name="G0" fmla="+- 1344 0 0"/>
              <a:gd name="G1" fmla="+- 21600 0 0"/>
              <a:gd name="G2" fmla="+- 21600 0 0"/>
              <a:gd name="T0" fmla="*/ 1344 w 22944"/>
              <a:gd name="T1" fmla="*/ 0 h 43200"/>
              <a:gd name="T2" fmla="*/ 0 w 22944"/>
              <a:gd name="T3" fmla="*/ 43158 h 43200"/>
              <a:gd name="T4" fmla="*/ 1344 w 2294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44" h="43200" fill="none" extrusionOk="0">
                <a:moveTo>
                  <a:pt x="1343" y="0"/>
                </a:moveTo>
                <a:cubicBezTo>
                  <a:pt x="13273" y="0"/>
                  <a:pt x="22944" y="9670"/>
                  <a:pt x="22944" y="21600"/>
                </a:cubicBezTo>
                <a:cubicBezTo>
                  <a:pt x="22944" y="33529"/>
                  <a:pt x="13273" y="43200"/>
                  <a:pt x="1344" y="43200"/>
                </a:cubicBezTo>
                <a:cubicBezTo>
                  <a:pt x="895" y="43200"/>
                  <a:pt x="447" y="43186"/>
                  <a:pt x="-1" y="43158"/>
                </a:cubicBezTo>
              </a:path>
              <a:path w="22944" h="43200" stroke="0" extrusionOk="0">
                <a:moveTo>
                  <a:pt x="1343" y="0"/>
                </a:moveTo>
                <a:cubicBezTo>
                  <a:pt x="13273" y="0"/>
                  <a:pt x="22944" y="9670"/>
                  <a:pt x="22944" y="21600"/>
                </a:cubicBezTo>
                <a:cubicBezTo>
                  <a:pt x="22944" y="33529"/>
                  <a:pt x="13273" y="43200"/>
                  <a:pt x="1344" y="43200"/>
                </a:cubicBezTo>
                <a:cubicBezTo>
                  <a:pt x="895" y="43200"/>
                  <a:pt x="447" y="43186"/>
                  <a:pt x="-1" y="43158"/>
                </a:cubicBezTo>
                <a:lnTo>
                  <a:pt x="1344" y="21600"/>
                </a:lnTo>
                <a:close/>
              </a:path>
            </a:pathLst>
          </a:cu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20539" name="Rectangle 27">
            <a:extLst>
              <a:ext uri="{FF2B5EF4-FFF2-40B4-BE49-F238E27FC236}">
                <a16:creationId xmlns:a16="http://schemas.microsoft.com/office/drawing/2014/main" id="{E9138B50-0251-41BB-9D78-D94ED204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800">
                <a:solidFill>
                  <a:srgbClr val="9900FF"/>
                </a:solidFill>
              </a:rPr>
              <a:t>grade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DFDA0-E3E9-4690-B6B7-3D01A9B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4EC6D-DA89-4EE1-A2D8-0ED1BBC2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811336-C8BC-46CF-89ED-5BACED09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F25-D898-4A22-9281-F1476573105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F7B0A34-7F63-4202-AFDF-5E9614197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/>
              <a:t>What is Object-Orientation?</a:t>
            </a:r>
            <a:br>
              <a:rPr lang="en-US" altLang="en-US" sz="3800"/>
            </a:br>
            <a:r>
              <a:rPr lang="en-US" altLang="en-US" sz="2400"/>
              <a:t>-State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97DF900B-7B1B-42E9-A4B0-00D755050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2362200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en-US" sz="1800" b="1"/>
              <a:t>What is </a:t>
            </a:r>
            <a:r>
              <a:rPr lang="en-US" altLang="en-US" sz="1800" b="1" i="1">
                <a:solidFill>
                  <a:srgbClr val="3333CC"/>
                </a:solidFill>
              </a:rPr>
              <a:t>STATE</a:t>
            </a:r>
            <a:r>
              <a:rPr lang="en-US" altLang="en-US" sz="1800" b="1"/>
              <a:t>?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400" b="1"/>
              <a:t>  </a:t>
            </a:r>
            <a:r>
              <a:rPr lang="en-US" altLang="en-US" sz="1600"/>
              <a:t>"State" is a collection of association an object has with </a:t>
            </a:r>
            <a:r>
              <a:rPr lang="en-US" altLang="en-US" sz="1600">
                <a:solidFill>
                  <a:srgbClr val="FF00FF"/>
                </a:solidFill>
              </a:rPr>
              <a:t>other objects</a:t>
            </a:r>
            <a:r>
              <a:rPr lang="en-US" altLang="en-US" sz="1600"/>
              <a:t> and </a:t>
            </a:r>
            <a:r>
              <a:rPr lang="en-US" altLang="en-US" sz="1600">
                <a:solidFill>
                  <a:srgbClr val="FF00FF"/>
                </a:solidFill>
              </a:rPr>
              <a:t>object types</a:t>
            </a:r>
            <a:r>
              <a:rPr lang="en-US" altLang="en-US" sz="1600"/>
              <a:t>.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en-US" sz="1800" b="1"/>
              <a:t>What is </a:t>
            </a:r>
            <a:r>
              <a:rPr lang="en-US" altLang="en-US" sz="1800" b="1" i="1">
                <a:solidFill>
                  <a:srgbClr val="3333CC"/>
                </a:solidFill>
              </a:rPr>
              <a:t>STATE CHANGE</a:t>
            </a:r>
            <a:r>
              <a:rPr lang="en-US" altLang="en-US" sz="1800" b="1"/>
              <a:t>?</a:t>
            </a:r>
            <a:r>
              <a:rPr lang="en-US" altLang="en-US" sz="2400" b="1"/>
              <a:t>	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1600"/>
              <a:t>A "state change" is the </a:t>
            </a:r>
            <a:r>
              <a:rPr lang="en-US" altLang="en-US" sz="1600" b="1" i="1">
                <a:solidFill>
                  <a:srgbClr val="FF00FF"/>
                </a:solidFill>
              </a:rPr>
              <a:t>transition</a:t>
            </a:r>
            <a:r>
              <a:rPr lang="en-US" altLang="en-US" sz="1600"/>
              <a:t> of an object from one state to another.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400" b="1"/>
              <a:t>		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en-US" sz="1800" b="1"/>
              <a:t>What is </a:t>
            </a:r>
            <a:r>
              <a:rPr lang="en-US" altLang="en-US" sz="1800" b="1" i="1">
                <a:solidFill>
                  <a:srgbClr val="3333CC"/>
                </a:solidFill>
              </a:rPr>
              <a:t>EVENT</a:t>
            </a:r>
            <a:r>
              <a:rPr lang="en-US" altLang="en-US" sz="1800" b="1"/>
              <a:t>?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  <a:r>
              <a:rPr lang="en-US" altLang="en-US" sz="1400"/>
              <a:t>An "event" is a noteworthy change in state [Rumbaugh]</a:t>
            </a: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9B56C0B3-2463-41E1-8D9C-1307F33E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724400"/>
            <a:ext cx="300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FF00FF"/>
                </a:solidFill>
              </a:rPr>
              <a:t>Work out an example!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D97E3-920E-485F-9A65-FB4CDA80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A69A2-E3D5-469B-9CAD-AD598459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0E32D5DC-CEA9-4DE9-8E93-26D3059C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0394-1F28-49E1-A5AB-89D6E2CC236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8047A29E-CE3A-43EE-9672-7F6C6B91C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800"/>
            </a:br>
            <a:r>
              <a:rPr lang="en-US" altLang="en-US" sz="3200"/>
              <a:t>What is </a:t>
            </a:r>
            <a:r>
              <a:rPr lang="en-US" altLang="en-US" sz="2400"/>
              <a:t>Object-Oriented Application?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90F1F487-6182-45EF-8639-4ABDE280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15522575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altLang="en-US" dirty="0"/>
              <a:t> Collection of discrete objects, interacting with each other</a:t>
            </a:r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altLang="en-US" dirty="0"/>
              <a:t> Objects have </a:t>
            </a:r>
            <a:r>
              <a:rPr lang="en-US" altLang="en-US" dirty="0">
                <a:solidFill>
                  <a:srgbClr val="33CCFF"/>
                </a:solidFill>
              </a:rPr>
              <a:t>property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9900"/>
                </a:solidFill>
              </a:rPr>
              <a:t>behavior </a:t>
            </a:r>
            <a:r>
              <a:rPr lang="en-US" altLang="en-US" sz="1800" dirty="0">
                <a:solidFill>
                  <a:srgbClr val="009900"/>
                </a:solidFill>
              </a:rPr>
              <a:t>(causing state transition)</a:t>
            </a:r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solidFill>
                  <a:srgbClr val="009900"/>
                </a:solidFill>
              </a:rPr>
              <a:t> </a:t>
            </a:r>
            <a:r>
              <a:rPr lang="en-US" altLang="en-US" dirty="0"/>
              <a:t>Interactions through </a:t>
            </a:r>
            <a:r>
              <a:rPr lang="en-US" altLang="en-US" dirty="0">
                <a:solidFill>
                  <a:srgbClr val="9900FF"/>
                </a:solidFill>
              </a:rPr>
              <a:t>message</a:t>
            </a:r>
            <a:r>
              <a:rPr lang="en-US" altLang="en-US" dirty="0"/>
              <a:t> passing 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1800" dirty="0">
                <a:solidFill>
                  <a:srgbClr val="9900FF"/>
                </a:solidFill>
              </a:rPr>
              <a:t>   (A sender object  sends a request (message) to another object (receiver) 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1800" dirty="0">
                <a:solidFill>
                  <a:srgbClr val="9900FF"/>
                </a:solidFill>
              </a:rPr>
              <a:t>     to invoke a method of the receiver object’s)</a:t>
            </a:r>
          </a:p>
          <a:p>
            <a:endParaRPr lang="en-US" altLang="en-US" sz="1800" dirty="0">
              <a:solidFill>
                <a:srgbClr val="9900FF"/>
              </a:solidFill>
            </a:endParaRP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 eaLnBrk="0" hangingPunct="0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5452" name="Line 44">
            <a:extLst>
              <a:ext uri="{FF2B5EF4-FFF2-40B4-BE49-F238E27FC236}">
                <a16:creationId xmlns:a16="http://schemas.microsoft.com/office/drawing/2014/main" id="{D3C6F85F-F26C-495E-ABDB-4F680675D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4149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45453" name="Line 45">
            <a:extLst>
              <a:ext uri="{FF2B5EF4-FFF2-40B4-BE49-F238E27FC236}">
                <a16:creationId xmlns:a16="http://schemas.microsoft.com/office/drawing/2014/main" id="{78995E65-98FB-4F9E-B4B6-878957C97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343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sp>
        <p:nvSpPr>
          <p:cNvPr id="145454" name="Line 46">
            <a:extLst>
              <a:ext uri="{FF2B5EF4-FFF2-40B4-BE49-F238E27FC236}">
                <a16:creationId xmlns:a16="http://schemas.microsoft.com/office/drawing/2014/main" id="{6FA4F41A-0476-48C3-A075-F3115FC25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2672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/>
          </a:p>
        </p:txBody>
      </p:sp>
      <p:grpSp>
        <p:nvGrpSpPr>
          <p:cNvPr id="145458" name="Group 50">
            <a:extLst>
              <a:ext uri="{FF2B5EF4-FFF2-40B4-BE49-F238E27FC236}">
                <a16:creationId xmlns:a16="http://schemas.microsoft.com/office/drawing/2014/main" id="{CA133AFB-6CA6-44D8-8ACF-961B71307601}"/>
              </a:ext>
            </a:extLst>
          </p:cNvPr>
          <p:cNvGrpSpPr>
            <a:grpSpLocks/>
          </p:cNvGrpSpPr>
          <p:nvPr/>
        </p:nvGrpSpPr>
        <p:grpSpPr bwMode="auto">
          <a:xfrm>
            <a:off x="2911475" y="3387725"/>
            <a:ext cx="685800" cy="1143000"/>
            <a:chOff x="1824" y="1824"/>
            <a:chExt cx="432" cy="720"/>
          </a:xfrm>
        </p:grpSpPr>
        <p:sp>
          <p:nvSpPr>
            <p:cNvPr id="145443" name="Rectangle 35">
              <a:extLst>
                <a:ext uri="{FF2B5EF4-FFF2-40B4-BE49-F238E27FC236}">
                  <a16:creationId xmlns:a16="http://schemas.microsoft.com/office/drawing/2014/main" id="{93B016DB-C043-4A96-80B0-FA5B897D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4"/>
              <a:ext cx="432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Fn</a:t>
              </a:r>
            </a:p>
          </p:txBody>
        </p:sp>
        <p:sp>
          <p:nvSpPr>
            <p:cNvPr id="145444" name="Rectangle 36">
              <a:extLst>
                <a:ext uri="{FF2B5EF4-FFF2-40B4-BE49-F238E27FC236}">
                  <a16:creationId xmlns:a16="http://schemas.microsoft.com/office/drawing/2014/main" id="{9C3CA42B-8577-4285-9083-1A87A2FC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145445" name="Text Box 37">
              <a:extLst>
                <a:ext uri="{FF2B5EF4-FFF2-40B4-BE49-F238E27FC236}">
                  <a16:creationId xmlns:a16="http://schemas.microsoft.com/office/drawing/2014/main" id="{1B3CC82F-EB77-4646-B185-C9C818B27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64"/>
              <a:ext cx="432" cy="23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145457" name="Rectangle 49">
              <a:extLst>
                <a:ext uri="{FF2B5EF4-FFF2-40B4-BE49-F238E27FC236}">
                  <a16:creationId xmlns:a16="http://schemas.microsoft.com/office/drawing/2014/main" id="{F1F2345E-2602-42E7-830D-0EACD6C7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2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O1</a:t>
              </a:r>
            </a:p>
          </p:txBody>
        </p:sp>
      </p:grpSp>
      <p:grpSp>
        <p:nvGrpSpPr>
          <p:cNvPr id="145459" name="Group 51">
            <a:extLst>
              <a:ext uri="{FF2B5EF4-FFF2-40B4-BE49-F238E27FC236}">
                <a16:creationId xmlns:a16="http://schemas.microsoft.com/office/drawing/2014/main" id="{3F7ABBD2-51E7-449F-9BAF-728E9A32717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352800"/>
            <a:ext cx="685800" cy="1143000"/>
            <a:chOff x="1824" y="1824"/>
            <a:chExt cx="432" cy="720"/>
          </a:xfrm>
        </p:grpSpPr>
        <p:sp>
          <p:nvSpPr>
            <p:cNvPr id="145460" name="Rectangle 52">
              <a:extLst>
                <a:ext uri="{FF2B5EF4-FFF2-40B4-BE49-F238E27FC236}">
                  <a16:creationId xmlns:a16="http://schemas.microsoft.com/office/drawing/2014/main" id="{FCC67993-3ECE-4D0D-A3D9-B45F6FAAF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4"/>
              <a:ext cx="432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Fn</a:t>
              </a:r>
            </a:p>
          </p:txBody>
        </p:sp>
        <p:sp>
          <p:nvSpPr>
            <p:cNvPr id="145461" name="Rectangle 53">
              <a:extLst>
                <a:ext uri="{FF2B5EF4-FFF2-40B4-BE49-F238E27FC236}">
                  <a16:creationId xmlns:a16="http://schemas.microsoft.com/office/drawing/2014/main" id="{D28D6943-D193-47EB-9849-1473E0FC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145462" name="Text Box 54">
              <a:extLst>
                <a:ext uri="{FF2B5EF4-FFF2-40B4-BE49-F238E27FC236}">
                  <a16:creationId xmlns:a16="http://schemas.microsoft.com/office/drawing/2014/main" id="{624CC386-1B8E-401F-9E2B-6091E29DE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64"/>
              <a:ext cx="432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145463" name="Rectangle 55">
              <a:extLst>
                <a:ext uri="{FF2B5EF4-FFF2-40B4-BE49-F238E27FC236}">
                  <a16:creationId xmlns:a16="http://schemas.microsoft.com/office/drawing/2014/main" id="{A7A6FE03-2457-4528-B8BD-DB590820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2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O2</a:t>
              </a:r>
            </a:p>
          </p:txBody>
        </p:sp>
      </p:grpSp>
      <p:grpSp>
        <p:nvGrpSpPr>
          <p:cNvPr id="145464" name="Group 56">
            <a:extLst>
              <a:ext uri="{FF2B5EF4-FFF2-40B4-BE49-F238E27FC236}">
                <a16:creationId xmlns:a16="http://schemas.microsoft.com/office/drawing/2014/main" id="{53159F9B-50CE-40B8-99B5-0DDFD31B783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029200"/>
            <a:ext cx="685800" cy="1143000"/>
            <a:chOff x="1824" y="1824"/>
            <a:chExt cx="432" cy="720"/>
          </a:xfrm>
        </p:grpSpPr>
        <p:sp>
          <p:nvSpPr>
            <p:cNvPr id="145465" name="Rectangle 57">
              <a:extLst>
                <a:ext uri="{FF2B5EF4-FFF2-40B4-BE49-F238E27FC236}">
                  <a16:creationId xmlns:a16="http://schemas.microsoft.com/office/drawing/2014/main" id="{E835E177-8D2B-4C01-A38A-6186D1F36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4"/>
              <a:ext cx="432" cy="24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Fn</a:t>
              </a:r>
            </a:p>
          </p:txBody>
        </p:sp>
        <p:sp>
          <p:nvSpPr>
            <p:cNvPr id="145466" name="Rectangle 58">
              <a:extLst>
                <a:ext uri="{FF2B5EF4-FFF2-40B4-BE49-F238E27FC236}">
                  <a16:creationId xmlns:a16="http://schemas.microsoft.com/office/drawing/2014/main" id="{DF62C3CC-338D-47EB-AE6E-C5AF9099E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ZA"/>
            </a:p>
          </p:txBody>
        </p:sp>
        <p:sp>
          <p:nvSpPr>
            <p:cNvPr id="145467" name="Text Box 59">
              <a:extLst>
                <a:ext uri="{FF2B5EF4-FFF2-40B4-BE49-F238E27FC236}">
                  <a16:creationId xmlns:a16="http://schemas.microsoft.com/office/drawing/2014/main" id="{2AEAF31D-976B-41EF-A7E6-EB8640CB1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064"/>
              <a:ext cx="432" cy="23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145468" name="Rectangle 60">
              <a:extLst>
                <a:ext uri="{FF2B5EF4-FFF2-40B4-BE49-F238E27FC236}">
                  <a16:creationId xmlns:a16="http://schemas.microsoft.com/office/drawing/2014/main" id="{FF35F417-8293-45FC-991B-AEA23A76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24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O3</a:t>
              </a:r>
            </a:p>
          </p:txBody>
        </p:sp>
      </p:grpSp>
      <p:sp>
        <p:nvSpPr>
          <p:cNvPr id="145469" name="Text Box 61">
            <a:extLst>
              <a:ext uri="{FF2B5EF4-FFF2-40B4-BE49-F238E27FC236}">
                <a16:creationId xmlns:a16="http://schemas.microsoft.com/office/drawing/2014/main" id="{B39929A0-DCD3-4344-8578-739158DA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576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00FF"/>
                </a:solidFill>
              </a:rPr>
              <a:t>m1</a:t>
            </a:r>
          </a:p>
        </p:txBody>
      </p:sp>
      <p:sp>
        <p:nvSpPr>
          <p:cNvPr id="145470" name="Text Box 62">
            <a:extLst>
              <a:ext uri="{FF2B5EF4-FFF2-40B4-BE49-F238E27FC236}">
                <a16:creationId xmlns:a16="http://schemas.microsoft.com/office/drawing/2014/main" id="{A7DD695B-A941-4144-8591-69EAEDED9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468312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00FF"/>
                </a:solidFill>
              </a:rPr>
              <a:t>m2</a:t>
            </a:r>
          </a:p>
        </p:txBody>
      </p:sp>
      <p:sp>
        <p:nvSpPr>
          <p:cNvPr id="145471" name="Text Box 63">
            <a:extLst>
              <a:ext uri="{FF2B5EF4-FFF2-40B4-BE49-F238E27FC236}">
                <a16:creationId xmlns:a16="http://schemas.microsoft.com/office/drawing/2014/main" id="{93A97DA0-9358-4E8D-BFC7-75379F10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68312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00FF"/>
                </a:solidFill>
              </a:rPr>
              <a:t>m3</a:t>
            </a:r>
          </a:p>
        </p:txBody>
      </p:sp>
      <p:sp>
        <p:nvSpPr>
          <p:cNvPr id="145477" name="Text Box 69">
            <a:extLst>
              <a:ext uri="{FF2B5EF4-FFF2-40B4-BE49-F238E27FC236}">
                <a16:creationId xmlns:a16="http://schemas.microsoft.com/office/drawing/2014/main" id="{99A39B64-95E9-4517-9C5B-4ED1EF01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994275"/>
            <a:ext cx="145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FF00FF"/>
                </a:solidFill>
              </a:rPr>
              <a:t>{m in Fn}</a:t>
            </a:r>
            <a:r>
              <a:rPr lang="en-US" altLang="en-US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21565-D503-4E37-A147-FDAADA1B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B1522-863F-4BB3-8314-FC3A7F97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4A45E2-D8AB-46CD-991E-9B107DDF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5E66-A658-4820-B5AB-CFC92D6723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24DC5C29-7135-4400-ABEE-8AE4FC4F2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OOAD?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B98E7C64-674E-43EE-AE8D-F83E5838A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092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sz="2800" dirty="0"/>
              <a:t>Analysis</a:t>
            </a:r>
            <a:r>
              <a:rPr lang="en-US" altLang="en-US" dirty="0"/>
              <a:t> </a:t>
            </a:r>
            <a:r>
              <a:rPr lang="en-US" altLang="en-US" sz="2000" dirty="0"/>
              <a:t>— understanding, finding and describing concepts in the problem domain.</a:t>
            </a:r>
          </a:p>
          <a:p>
            <a:r>
              <a:rPr lang="en-US" altLang="en-US" sz="2800" dirty="0"/>
              <a:t>Design </a:t>
            </a:r>
            <a:r>
              <a:rPr lang="en-US" altLang="en-US" sz="2000" dirty="0"/>
              <a:t>— understanding and defining software solution/objects that </a:t>
            </a:r>
            <a:r>
              <a:rPr lang="en-US" altLang="en-US" sz="2000" i="1" dirty="0">
                <a:solidFill>
                  <a:srgbClr val="FF00FF"/>
                </a:solidFill>
              </a:rPr>
              <a:t>represent</a:t>
            </a:r>
            <a:r>
              <a:rPr lang="en-US" altLang="en-US" sz="2000" i="1" dirty="0"/>
              <a:t> </a:t>
            </a:r>
            <a:r>
              <a:rPr lang="en-US" altLang="en-US" sz="2000" dirty="0"/>
              <a:t>the analysis concepts and will eventually be implemented in code.</a:t>
            </a:r>
          </a:p>
          <a:p>
            <a:r>
              <a:rPr lang="en-US" altLang="en-US" sz="2800" dirty="0"/>
              <a:t>OOAD </a:t>
            </a:r>
            <a:r>
              <a:rPr lang="en-US" altLang="en-US" sz="2000" dirty="0"/>
              <a:t>— Analysis is object-oriented and design is object-oriented. A software development approach that emphasizes a logical solution based on objects.</a:t>
            </a:r>
          </a:p>
          <a:p>
            <a:endParaRPr lang="en-US" altLang="en-US" sz="2000" dirty="0"/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AB5C3B14-B9D4-4096-AC69-790CB8B1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743200"/>
            <a:ext cx="1874838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Traceability!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C7ACF9F0-DA3B-441C-9811-794C56751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15000"/>
            <a:ext cx="498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FF00FF"/>
                </a:solidFill>
              </a:rPr>
              <a:t>Involves both a notation and a process</a:t>
            </a:r>
            <a:r>
              <a:rPr lang="en-US" altLang="en-US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65D22-866E-44D1-9C41-65E292A8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DF9EF-CC47-43F2-AE11-3013D2CD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D0596CCD-43DB-4995-B1F0-77592D7B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AA68-5C03-4540-B579-77DAD8E5AB4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FDC754D9-7E0A-47DB-8FCB-03F3103FC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94" y="1964532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Requirements Elicitation</a:t>
            </a:r>
          </a:p>
        </p:txBody>
      </p:sp>
      <p:sp>
        <p:nvSpPr>
          <p:cNvPr id="237579" name="Text Box 11">
            <a:extLst>
              <a:ext uri="{FF2B5EF4-FFF2-40B4-BE49-F238E27FC236}">
                <a16:creationId xmlns:a16="http://schemas.microsoft.com/office/drawing/2014/main" id="{52E3CF2A-A5E6-46BB-A69A-518CBBA8D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32269"/>
            <a:ext cx="2438400" cy="584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Requirements Analysis/Specification</a:t>
            </a:r>
          </a:p>
        </p:txBody>
      </p:sp>
      <p:sp>
        <p:nvSpPr>
          <p:cNvPr id="237580" name="Text Box 12">
            <a:extLst>
              <a:ext uri="{FF2B5EF4-FFF2-40B4-BE49-F238E27FC236}">
                <a16:creationId xmlns:a16="http://schemas.microsoft.com/office/drawing/2014/main" id="{C08BF7CC-2080-4134-94EB-DACB4E4AF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Design</a:t>
            </a:r>
          </a:p>
        </p:txBody>
      </p:sp>
      <p:sp>
        <p:nvSpPr>
          <p:cNvPr id="237581" name="Text Box 13">
            <a:extLst>
              <a:ext uri="{FF2B5EF4-FFF2-40B4-BE49-F238E27FC236}">
                <a16:creationId xmlns:a16="http://schemas.microsoft.com/office/drawing/2014/main" id="{07E27519-0F1A-4D89-A628-D3ACEF5FE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Implementation</a:t>
            </a:r>
          </a:p>
        </p:txBody>
      </p:sp>
      <p:sp>
        <p:nvSpPr>
          <p:cNvPr id="237582" name="Text Box 14">
            <a:extLst>
              <a:ext uri="{FF2B5EF4-FFF2-40B4-BE49-F238E27FC236}">
                <a16:creationId xmlns:a16="http://schemas.microsoft.com/office/drawing/2014/main" id="{63393507-F9A0-44C8-8378-1393BD7E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Testing</a:t>
            </a:r>
          </a:p>
        </p:txBody>
      </p:sp>
      <p:sp>
        <p:nvSpPr>
          <p:cNvPr id="237583" name="Text Box 15">
            <a:extLst>
              <a:ext uri="{FF2B5EF4-FFF2-40B4-BE49-F238E27FC236}">
                <a16:creationId xmlns:a16="http://schemas.microsoft.com/office/drawing/2014/main" id="{5D22ED9F-81DD-4BEE-A9F6-35A17748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Deployment</a:t>
            </a:r>
          </a:p>
        </p:txBody>
      </p:sp>
      <p:sp>
        <p:nvSpPr>
          <p:cNvPr id="237585" name="Text Box 17">
            <a:extLst>
              <a:ext uri="{FF2B5EF4-FFF2-40B4-BE49-F238E27FC236}">
                <a16:creationId xmlns:a16="http://schemas.microsoft.com/office/drawing/2014/main" id="{A6DA6503-A549-47A2-B099-88454E48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Maintenance</a:t>
            </a:r>
          </a:p>
        </p:txBody>
      </p:sp>
      <p:sp>
        <p:nvSpPr>
          <p:cNvPr id="237586" name="Text Box 18">
            <a:extLst>
              <a:ext uri="{FF2B5EF4-FFF2-40B4-BE49-F238E27FC236}">
                <a16:creationId xmlns:a16="http://schemas.microsoft.com/office/drawing/2014/main" id="{94819AC7-1E8A-404C-8EE8-F93092EF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52800"/>
            <a:ext cx="2438400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/>
              <a:t>Maintenance</a:t>
            </a:r>
          </a:p>
        </p:txBody>
      </p:sp>
      <p:sp>
        <p:nvSpPr>
          <p:cNvPr id="237588" name="Text Box 20">
            <a:extLst>
              <a:ext uri="{FF2B5EF4-FFF2-40B4-BE49-F238E27FC236}">
                <a16:creationId xmlns:a16="http://schemas.microsoft.com/office/drawing/2014/main" id="{B3F7FE79-2434-47FD-8675-D7E74316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90800"/>
            <a:ext cx="468313" cy="2024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en-US" altLang="en-US" sz="1800"/>
              <a:t>Quality Assurance</a:t>
            </a:r>
          </a:p>
        </p:txBody>
      </p:sp>
      <p:sp>
        <p:nvSpPr>
          <p:cNvPr id="237589" name="Text Box 21">
            <a:extLst>
              <a:ext uri="{FF2B5EF4-FFF2-40B4-BE49-F238E27FC236}">
                <a16:creationId xmlns:a16="http://schemas.microsoft.com/office/drawing/2014/main" id="{0699B10C-F231-4AD4-B600-110F275F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rgbClr val="0000FF"/>
                </a:solidFill>
              </a:rPr>
              <a:t>Lifecycle</a:t>
            </a:r>
          </a:p>
        </p:txBody>
      </p:sp>
      <p:sp>
        <p:nvSpPr>
          <p:cNvPr id="237590" name="Line 22">
            <a:extLst>
              <a:ext uri="{FF2B5EF4-FFF2-40B4-BE49-F238E27FC236}">
                <a16:creationId xmlns:a16="http://schemas.microsoft.com/office/drawing/2014/main" id="{69DB5816-ED71-47C0-A564-710204972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0648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591" name="Line 23">
            <a:extLst>
              <a:ext uri="{FF2B5EF4-FFF2-40B4-BE49-F238E27FC236}">
                <a16:creationId xmlns:a16="http://schemas.microsoft.com/office/drawing/2014/main" id="{CCA991B4-01AA-4E89-A574-0A7EC1B54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592" name="Line 24">
            <a:extLst>
              <a:ext uri="{FF2B5EF4-FFF2-40B4-BE49-F238E27FC236}">
                <a16:creationId xmlns:a16="http://schemas.microsoft.com/office/drawing/2014/main" id="{317B2E88-5609-4841-A402-16A14450E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593" name="Line 25">
            <a:extLst>
              <a:ext uri="{FF2B5EF4-FFF2-40B4-BE49-F238E27FC236}">
                <a16:creationId xmlns:a16="http://schemas.microsoft.com/office/drawing/2014/main" id="{2A94623E-198E-4376-94EF-5BEB24F2C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594" name="Line 26">
            <a:extLst>
              <a:ext uri="{FF2B5EF4-FFF2-40B4-BE49-F238E27FC236}">
                <a16:creationId xmlns:a16="http://schemas.microsoft.com/office/drawing/2014/main" id="{ADC0BA1B-AAD1-49FD-8957-86B843BAF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595" name="Line 27">
            <a:extLst>
              <a:ext uri="{FF2B5EF4-FFF2-40B4-BE49-F238E27FC236}">
                <a16:creationId xmlns:a16="http://schemas.microsoft.com/office/drawing/2014/main" id="{BC86D786-7CB8-42A4-AEFE-48D316728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03" name="Line 35">
            <a:extLst>
              <a:ext uri="{FF2B5EF4-FFF2-40B4-BE49-F238E27FC236}">
                <a16:creationId xmlns:a16="http://schemas.microsoft.com/office/drawing/2014/main" id="{BE81E14A-981C-4F6F-B75B-702C65E88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04" name="Line 36">
            <a:extLst>
              <a:ext uri="{FF2B5EF4-FFF2-40B4-BE49-F238E27FC236}">
                <a16:creationId xmlns:a16="http://schemas.microsoft.com/office/drawing/2014/main" id="{6EFF2B06-B5A4-4600-B899-803F8FE24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19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05" name="Line 37">
            <a:extLst>
              <a:ext uri="{FF2B5EF4-FFF2-40B4-BE49-F238E27FC236}">
                <a16:creationId xmlns:a16="http://schemas.microsoft.com/office/drawing/2014/main" id="{9B45077B-FEE4-443A-8ED3-21F60C595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733800"/>
            <a:ext cx="0" cy="228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06" name="Line 38">
            <a:extLst>
              <a:ext uri="{FF2B5EF4-FFF2-40B4-BE49-F238E27FC236}">
                <a16:creationId xmlns:a16="http://schemas.microsoft.com/office/drawing/2014/main" id="{1F49C421-A019-49D3-A76E-3EAF1BB841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733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07" name="Line 39">
            <a:extLst>
              <a:ext uri="{FF2B5EF4-FFF2-40B4-BE49-F238E27FC236}">
                <a16:creationId xmlns:a16="http://schemas.microsoft.com/office/drawing/2014/main" id="{27E94008-D8B6-47D4-BDA9-D6BDAC334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828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08" name="Line 40">
            <a:extLst>
              <a:ext uri="{FF2B5EF4-FFF2-40B4-BE49-F238E27FC236}">
                <a16:creationId xmlns:a16="http://schemas.microsoft.com/office/drawing/2014/main" id="{C115FD2F-7957-4970-86DF-41D99A063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09" name="Line 41">
            <a:extLst>
              <a:ext uri="{FF2B5EF4-FFF2-40B4-BE49-F238E27FC236}">
                <a16:creationId xmlns:a16="http://schemas.microsoft.com/office/drawing/2014/main" id="{C98E3F19-C21A-452A-B437-1FA994811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828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37610" name="Rectangle 42">
            <a:extLst>
              <a:ext uri="{FF2B5EF4-FFF2-40B4-BE49-F238E27FC236}">
                <a16:creationId xmlns:a16="http://schemas.microsoft.com/office/drawing/2014/main" id="{E45462C1-AB70-43BD-B425-4D31B50C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/>
              <a:t>Rational Unified Process Model (RUP)</a:t>
            </a:r>
            <a:r>
              <a:rPr lang="en-US" altLang="en-US" sz="3800" b="1" dirty="0"/>
              <a:t> </a:t>
            </a:r>
            <a:br>
              <a:rPr lang="en-US" altLang="en-US" sz="3800" b="1" dirty="0"/>
            </a:br>
            <a:r>
              <a:rPr lang="en-US" altLang="en-US" sz="2400" b="1" dirty="0"/>
              <a:t>– Where to Use OO?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37612" name="Text Box 44">
            <a:extLst>
              <a:ext uri="{FF2B5EF4-FFF2-40B4-BE49-F238E27FC236}">
                <a16:creationId xmlns:a16="http://schemas.microsoft.com/office/drawing/2014/main" id="{84C52035-80DC-4922-AAD7-255D8B783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394" y="1977886"/>
            <a:ext cx="1874838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Traceability!</a:t>
            </a:r>
          </a:p>
        </p:txBody>
      </p:sp>
      <p:sp>
        <p:nvSpPr>
          <p:cNvPr id="237613" name="Text Box 45">
            <a:extLst>
              <a:ext uri="{FF2B5EF4-FFF2-40B4-BE49-F238E27FC236}">
                <a16:creationId xmlns:a16="http://schemas.microsoft.com/office/drawing/2014/main" id="{710532F1-7B19-465B-81C3-4AD62A574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938713"/>
            <a:ext cx="181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</a:rPr>
              <a:t>Something missing?</a:t>
            </a:r>
          </a:p>
        </p:txBody>
      </p:sp>
      <p:sp>
        <p:nvSpPr>
          <p:cNvPr id="237614" name="AutoShape 46">
            <a:extLst>
              <a:ext uri="{FF2B5EF4-FFF2-40B4-BE49-F238E27FC236}">
                <a16:creationId xmlns:a16="http://schemas.microsoft.com/office/drawing/2014/main" id="{BBACF657-D894-4A0F-BF9D-CF12B785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724400"/>
            <a:ext cx="1905000" cy="838200"/>
          </a:xfrm>
          <a:prstGeom prst="cloudCallout">
            <a:avLst>
              <a:gd name="adj1" fmla="val -41000"/>
              <a:gd name="adj2" fmla="val 70074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</p:txBody>
      </p:sp>
      <p:sp>
        <p:nvSpPr>
          <p:cNvPr id="237615" name="Text Box 47">
            <a:extLst>
              <a:ext uri="{FF2B5EF4-FFF2-40B4-BE49-F238E27FC236}">
                <a16:creationId xmlns:a16="http://schemas.microsoft.com/office/drawing/2014/main" id="{0DE02D0B-9464-4207-8581-0082BE9CF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6234113"/>
            <a:ext cx="1757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1">
                <a:solidFill>
                  <a:srgbClr val="CC00FF"/>
                </a:solidFill>
              </a:rPr>
              <a:t>What’s yours like?</a:t>
            </a:r>
          </a:p>
        </p:txBody>
      </p:sp>
      <p:sp>
        <p:nvSpPr>
          <p:cNvPr id="237616" name="AutoShape 48">
            <a:extLst>
              <a:ext uri="{FF2B5EF4-FFF2-40B4-BE49-F238E27FC236}">
                <a16:creationId xmlns:a16="http://schemas.microsoft.com/office/drawing/2014/main" id="{A015B61F-DF2E-4FC9-91CD-66E38A1F2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019800"/>
            <a:ext cx="1905000" cy="838200"/>
          </a:xfrm>
          <a:prstGeom prst="cloudCallout">
            <a:avLst>
              <a:gd name="adj1" fmla="val 47000"/>
              <a:gd name="adj2" fmla="val -66287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631C4-82BB-46E2-B69E-DAB78B9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4D357-F9DF-44D9-9082-06D734B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4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9A7D6-EBB4-45D8-995E-FD12A76A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982AD-C581-4B48-904E-063FD2B5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A643D-A759-43E2-8C3A-8CB0FAFB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CD3-9E35-4C1F-AA9A-872A80B58338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184C0F9-93F6-4E00-BD88-ED97CB28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0743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/>
              <a:t>Rational Unified Process Model (RUP)</a:t>
            </a:r>
            <a:r>
              <a:rPr lang="en-US" altLang="en-US" sz="3800" b="1" dirty="0"/>
              <a:t> </a:t>
            </a:r>
            <a:br>
              <a:rPr lang="en-US" altLang="en-US" sz="3800" b="1" dirty="0"/>
            </a:b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526EE-94EE-443D-B24D-08C67DFAD3AC}"/>
              </a:ext>
            </a:extLst>
          </p:cNvPr>
          <p:cNvSpPr/>
          <p:nvPr/>
        </p:nvSpPr>
        <p:spPr>
          <a:xfrm>
            <a:off x="609600" y="1524000"/>
            <a:ext cx="8077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 standardized approach to analysis and design helps to ensure that all necessary tasks are understood and completed in software development.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altLang="en-US" sz="2000" dirty="0"/>
              <a:t>Requirements analysis and OOA/D needs to be presented and practiced in the context of some development process. </a:t>
            </a:r>
            <a:endParaRPr lang="en-ZA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altLang="en-US" sz="2000" dirty="0"/>
              <a:t>Here, an agile (light, flexible) approach to well-known Unified Process (UP) is used as a sample iterative development process.</a:t>
            </a:r>
            <a:endParaRPr lang="en-US" altLang="en-US" sz="2000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C6BE78B4-C7DB-46EA-AED1-56F8F1F5E77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342251"/>
            <a:ext cx="5715000" cy="1443038"/>
            <a:chOff x="2520" y="4549"/>
            <a:chExt cx="9000" cy="2272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BFE7E4C7-2E02-4436-9778-BD89847C5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CEDE7974-D4D2-488C-84E9-CC691EEA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6FB96DE-8974-4A6A-A3D3-901B67260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FDB8542C-8D74-4862-90CC-D64F8287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" y="4680"/>
              <a:ext cx="1440" cy="1440"/>
            </a:xfrm>
            <a:custGeom>
              <a:avLst/>
              <a:gdLst>
                <a:gd name="T0" fmla="*/ 48 w 21600"/>
                <a:gd name="T1" fmla="*/ 0 h 21600"/>
                <a:gd name="T2" fmla="*/ 14 w 21600"/>
                <a:gd name="T3" fmla="*/ 14 h 21600"/>
                <a:gd name="T4" fmla="*/ 0 w 21600"/>
                <a:gd name="T5" fmla="*/ 48 h 21600"/>
                <a:gd name="T6" fmla="*/ 14 w 21600"/>
                <a:gd name="T7" fmla="*/ 82 h 21600"/>
                <a:gd name="T8" fmla="*/ 48 w 21600"/>
                <a:gd name="T9" fmla="*/ 96 h 21600"/>
                <a:gd name="T10" fmla="*/ 82 w 21600"/>
                <a:gd name="T11" fmla="*/ 82 h 21600"/>
                <a:gd name="T12" fmla="*/ 96 w 21600"/>
                <a:gd name="T13" fmla="*/ 48 h 21600"/>
                <a:gd name="T14" fmla="*/ 82 w 21600"/>
                <a:gd name="T15" fmla="*/ 1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65 h 21600"/>
                <a:gd name="T26" fmla="*/ 18435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4FBB830C-89ED-45D4-BB33-4F76155E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5040"/>
              <a:ext cx="900" cy="765"/>
            </a:xfrm>
            <a:prstGeom prst="notchedRightArrow">
              <a:avLst>
                <a:gd name="adj1" fmla="val 50000"/>
                <a:gd name="adj2" fmla="val 29412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B4FF208D-57E2-4341-A2E4-8E3BD49C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" y="5040"/>
              <a:ext cx="1080" cy="765"/>
            </a:xfrm>
            <a:prstGeom prst="notchedRightArrow">
              <a:avLst>
                <a:gd name="adj1" fmla="val 50000"/>
                <a:gd name="adj2" fmla="val 35294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FD9FFBE0-FDEE-48D9-9075-7A48C468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0" y="5040"/>
              <a:ext cx="900" cy="765"/>
            </a:xfrm>
            <a:prstGeom prst="notchedRightArrow">
              <a:avLst>
                <a:gd name="adj1" fmla="val 50000"/>
                <a:gd name="adj2" fmla="val 29412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16A391E1-5695-40B5-A7F2-7CD1BA451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6281"/>
              <a:ext cx="126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Inception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C88BF71A-C7DF-4E7D-98A5-E9236E3D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6281"/>
              <a:ext cx="144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Elaboration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D34A3818-A8FD-4EAF-A3F4-9E83E4AC6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6281"/>
              <a:ext cx="162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89DA5BE6-D3AF-4731-868C-8A5C6F7A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0" y="6281"/>
              <a:ext cx="1440" cy="540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4E973BFC-0E19-4251-8512-9876BB1FF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6019D838-F91C-4446-A779-9FC5A0A9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F2CFD392-9D29-4D64-8750-3B7EF620A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8B9A0D7E-9523-4B3E-A9C8-91292DF20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4549"/>
              <a:ext cx="1080" cy="360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ITC Stone Sans Std Semibold" pitchFamily="-112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Iterations</a:t>
              </a:r>
              <a:endPara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08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4A44D-946B-4A49-8CB9-9DF79B0D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B25B2-B9B8-4875-8A91-ED3999D0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1BCA5-5FB0-46FB-BD1A-2F568EBB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CD3-9E35-4C1F-AA9A-872A80B58338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C5DED0B4-FF94-4A62-A8C7-B7EFFA61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96" y="352106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/>
              <a:t>Unified Modelling Language  (UML)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CE3FD-960F-443F-BDCB-FB0957935D07}"/>
              </a:ext>
            </a:extLst>
          </p:cNvPr>
          <p:cNvSpPr/>
          <p:nvPr/>
        </p:nvSpPr>
        <p:spPr bwMode="auto">
          <a:xfrm>
            <a:off x="685800" y="1524000"/>
            <a:ext cx="7696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ABE2D-A009-47DA-BB3B-54681DEC324A}"/>
              </a:ext>
            </a:extLst>
          </p:cNvPr>
          <p:cNvSpPr/>
          <p:nvPr/>
        </p:nvSpPr>
        <p:spPr>
          <a:xfrm>
            <a:off x="912742" y="1618208"/>
            <a:ext cx="72605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Use-Case</a:t>
            </a:r>
            <a:r>
              <a:rPr lang="en-ZA" dirty="0"/>
              <a:t> (relation of actors to system functions)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Class</a:t>
            </a:r>
            <a:r>
              <a:rPr lang="en-ZA" dirty="0"/>
              <a:t> (static class structure)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Object</a:t>
            </a:r>
            <a:r>
              <a:rPr lang="en-ZA" dirty="0"/>
              <a:t> (same as class - only using class instances – i.e. objects)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State</a:t>
            </a:r>
            <a:r>
              <a:rPr lang="en-ZA" dirty="0"/>
              <a:t> (states of objects in a particular class)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Sequence </a:t>
            </a:r>
            <a:r>
              <a:rPr lang="en-ZA" dirty="0"/>
              <a:t>(Object message passing structure)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Collaboration</a:t>
            </a:r>
            <a:r>
              <a:rPr lang="en-ZA" dirty="0"/>
              <a:t> (same as sequence but also shows context - i.e. objects and their relationships)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Activity</a:t>
            </a:r>
            <a:r>
              <a:rPr lang="en-ZA" dirty="0"/>
              <a:t> (sequential flow of activities i.e. action states)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Component </a:t>
            </a:r>
            <a:r>
              <a:rPr lang="en-ZA" dirty="0"/>
              <a:t>(code structure)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ZA" b="1" dirty="0"/>
              <a:t>Deployment</a:t>
            </a:r>
            <a:r>
              <a:rPr lang="en-ZA" dirty="0"/>
              <a:t> (mapping of software to hardware)</a:t>
            </a:r>
          </a:p>
        </p:txBody>
      </p:sp>
    </p:spTree>
    <p:extLst>
      <p:ext uri="{BB962C8B-B14F-4D97-AF65-F5344CB8AC3E}">
        <p14:creationId xmlns:p14="http://schemas.microsoft.com/office/powerpoint/2010/main" val="25711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FFD15-B926-4634-8BEC-94980A82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14650-4C02-4B8D-847F-44EE93B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A6D3-BAAB-4380-9275-2086E525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CD3-9E35-4C1F-AA9A-872A80B5833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FA5C8EE4-5337-4054-A7FB-C6D74BCD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dirty="0"/>
              <a:t>UML Example : Use Case Diagram</a:t>
            </a:r>
            <a:endParaRPr lang="en-US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F5C11-A3D5-42AD-A43E-98F5360C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371600"/>
            <a:ext cx="5867401" cy="47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2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0B5B-442F-46CE-A051-E5DC563B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C99B-34BE-482C-AC7C-87E698DCFE8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1541DA61-40B0-4ACC-BDF2-1C2846D56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Introduction</a:t>
            </a:r>
            <a:r>
              <a:rPr lang="en-US" altLang="en-US"/>
              <a:t> to OOAD - Summary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D053D84D-7A25-4AE7-BCAF-7C7011ED8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i="1"/>
              <a:t>Why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Once Software Crisis due to Communication and Complexity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Languages, Concepts, Models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OO for Conceptual Modeling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i="1"/>
              <a:t>What 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2000"/>
              <a:t>Fundamental OO Concepts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 little taste of UML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i="1"/>
              <a:t>How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2000"/>
              <a:t>OO development processes &amp; (Design)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405C1-4F6D-4DE5-B175-9EA7563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11829-1524-4C57-9826-BA3970A0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28DD-B48D-4758-8D93-0E8230BA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04A4-9D19-4FF1-B870-E81721A980C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A9C261F-DDC7-41A8-85A7-1DC346094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DC04FFD-8C82-4F9A-BF07-D7853FAB5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8486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folHlink"/>
                </a:solidFill>
              </a:rPr>
              <a:t>Why OO?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folHlink"/>
                </a:solidFill>
              </a:rPr>
              <a:t>What is OOAD?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folHlink"/>
                </a:solidFill>
              </a:rPr>
              <a:t>How to do OOAD?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chemeClr val="folHlink"/>
                </a:solidFill>
              </a:rPr>
              <a:t>SDLC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RUP (Process Model)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UML (Modelling tool)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3BF97-E768-4A1B-9B4A-4D017CC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3F6F2-A63F-4E46-9143-AA9045DF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571AF4-1052-4E4C-8840-4464CF7B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91AE-A65B-4A8D-B7CE-8EEFC8860F5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81E34F58-0F27-4A34-A69E-4EE20929B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276975"/>
            <a:ext cx="5227638" cy="59055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 b="1" i="1">
                <a:solidFill>
                  <a:srgbClr val="FF0000"/>
                </a:solidFill>
                <a:latin typeface="Arial" panose="020B0604020202020204" pitchFamily="34" charset="0"/>
              </a:rPr>
              <a:t>What kind of language can alleviate difficulties with </a:t>
            </a:r>
          </a:p>
          <a:p>
            <a:pPr>
              <a:spcBef>
                <a:spcPct val="0"/>
              </a:spcBef>
            </a:pPr>
            <a:r>
              <a:rPr lang="en-US" altLang="en-US" sz="1600" b="1" i="1">
                <a:solidFill>
                  <a:srgbClr val="FF0000"/>
                </a:solidFill>
                <a:latin typeface="Arial" panose="020B0604020202020204" pitchFamily="34" charset="0"/>
              </a:rPr>
              <a:t>communication &amp; complexity </a:t>
            </a:r>
            <a:r>
              <a:rPr lang="en-US" altLang="en-US" sz="1600" b="1" i="1">
                <a:solidFill>
                  <a:srgbClr val="00CC00"/>
                </a:solidFill>
                <a:latin typeface="Arial" panose="020B0604020202020204" pitchFamily="34" charset="0"/>
              </a:rPr>
              <a:t>hopefully well</a:t>
            </a:r>
            <a:r>
              <a:rPr lang="en-US" altLang="en-US" sz="1600" b="1" i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FD8BA09-6A24-49CD-8965-05852C898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/>
              <a:t>Why Object-Oriented?</a:t>
            </a:r>
            <a:br>
              <a:rPr lang="en-US" altLang="en-US" sz="3800"/>
            </a:br>
            <a:endParaRPr lang="en-US" altLang="en-US" sz="380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9D4EC5-4B3E-4E07-95F0-89886431A0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848600" cy="1981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800" i="1"/>
              <a:t>	</a:t>
            </a:r>
            <a:r>
              <a:rPr lang="en-US" altLang="en-US" sz="1800" i="1"/>
              <a:t>“The "software crises" came about when people realized the major problems in software development were … caused by </a:t>
            </a:r>
            <a:r>
              <a:rPr lang="en-US" altLang="en-US" sz="1800" b="1" i="1"/>
              <a:t>communication</a:t>
            </a:r>
            <a:r>
              <a:rPr lang="en-US" altLang="en-US" sz="1800" i="1"/>
              <a:t> difficulties and the management of </a:t>
            </a:r>
            <a:r>
              <a:rPr lang="en-US" altLang="en-US" sz="1800" b="1" i="1"/>
              <a:t>complexity”</a:t>
            </a:r>
            <a:r>
              <a:rPr lang="en-US" altLang="en-US" sz="1800" i="1"/>
              <a:t> [Budd]</a:t>
            </a:r>
          </a:p>
          <a:p>
            <a:pPr>
              <a:lnSpc>
                <a:spcPct val="80000"/>
              </a:lnSpc>
            </a:pPr>
            <a:endParaRPr lang="en-US" altLang="en-US" sz="18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The Whorfian Hypothesis: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  Human beings</a:t>
            </a:r>
            <a:r>
              <a:rPr lang="en-US" altLang="en-US" sz="1800"/>
              <a:t> … are very much at the mercy of the particular language which has become the medium of expression for their society … the 'real world' is … built upon the language habits …  We cut nature up, organize it into concepts, and ascribe significances as we do, largely because we are parties to an agreement to organize it in this way … and is codified in the patterns of our language. 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  <p:pic>
        <p:nvPicPr>
          <p:cNvPr id="53266" name="Picture 18" descr="j0282564">
            <a:extLst>
              <a:ext uri="{FF2B5EF4-FFF2-40B4-BE49-F238E27FC236}">
                <a16:creationId xmlns:a16="http://schemas.microsoft.com/office/drawing/2014/main" id="{015D2C57-81B1-4EC2-A340-39524A51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5073650"/>
            <a:ext cx="811212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7" name="Picture 19" descr="j0282568">
            <a:extLst>
              <a:ext uri="{FF2B5EF4-FFF2-40B4-BE49-F238E27FC236}">
                <a16:creationId xmlns:a16="http://schemas.microsoft.com/office/drawing/2014/main" id="{7F244E6E-EDB1-488E-9488-153EEECC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5073650"/>
            <a:ext cx="820737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8" name="AutoShape 20">
            <a:extLst>
              <a:ext uri="{FF2B5EF4-FFF2-40B4-BE49-F238E27FC236}">
                <a16:creationId xmlns:a16="http://schemas.microsoft.com/office/drawing/2014/main" id="{1D0E603D-B524-4D48-80C0-D454BBF4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8638"/>
            <a:ext cx="1617663" cy="1420812"/>
          </a:xfrm>
          <a:prstGeom prst="cloudCallout">
            <a:avLst>
              <a:gd name="adj1" fmla="val -33125"/>
              <a:gd name="adj2" fmla="val 3620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53269" name="AutoShape 21">
            <a:extLst>
              <a:ext uri="{FF2B5EF4-FFF2-40B4-BE49-F238E27FC236}">
                <a16:creationId xmlns:a16="http://schemas.microsoft.com/office/drawing/2014/main" id="{8CF2550F-22BF-469C-8BB5-5EAEBFB5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4533900"/>
            <a:ext cx="862013" cy="981075"/>
          </a:xfrm>
          <a:prstGeom prst="cloud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</p:txBody>
      </p:sp>
      <p:sp>
        <p:nvSpPr>
          <p:cNvPr id="53270" name="Text Box 22">
            <a:extLst>
              <a:ext uri="{FF2B5EF4-FFF2-40B4-BE49-F238E27FC236}">
                <a16:creationId xmlns:a16="http://schemas.microsoft.com/office/drawing/2014/main" id="{EC844432-6C60-4434-AF6E-81F8CDB0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387850"/>
            <a:ext cx="9715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sym typeface="Wingdings" panose="05000000000000000000" pitchFamily="2" charset="2"/>
              </a:rPr>
              <a:t></a:t>
            </a:r>
          </a:p>
          <a:p>
            <a:endParaRPr lang="en-US" altLang="en-US" sz="1600"/>
          </a:p>
        </p:txBody>
      </p:sp>
      <p:sp>
        <p:nvSpPr>
          <p:cNvPr id="53271" name="AutoShape 23">
            <a:extLst>
              <a:ext uri="{FF2B5EF4-FFF2-40B4-BE49-F238E27FC236}">
                <a16:creationId xmlns:a16="http://schemas.microsoft.com/office/drawing/2014/main" id="{B63442F2-878F-4F7F-9946-7F3A7DF2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4435475"/>
            <a:ext cx="863600" cy="1520825"/>
          </a:xfrm>
          <a:prstGeom prst="cloud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9969B22B-9C9B-4DA1-A5FC-59D472F3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60055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53273" name="AutoShape 25">
            <a:extLst>
              <a:ext uri="{FF2B5EF4-FFF2-40B4-BE49-F238E27FC236}">
                <a16:creationId xmlns:a16="http://schemas.microsoft.com/office/drawing/2014/main" id="{D940D6BD-124F-405D-8CB0-0ECC25B2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4191000"/>
            <a:ext cx="1079500" cy="931863"/>
          </a:xfrm>
          <a:prstGeom prst="cloudCallout">
            <a:avLst>
              <a:gd name="adj1" fmla="val -45000"/>
              <a:gd name="adj2" fmla="val 1078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altLang="en-US"/>
          </a:p>
        </p:txBody>
      </p:sp>
      <p:sp>
        <p:nvSpPr>
          <p:cNvPr id="53274" name="AutoShape 26">
            <a:extLst>
              <a:ext uri="{FF2B5EF4-FFF2-40B4-BE49-F238E27FC236}">
                <a16:creationId xmlns:a16="http://schemas.microsoft.com/office/drawing/2014/main" id="{9ACC189C-50AC-46E3-833B-19CAE21B7FDD}"/>
              </a:ext>
            </a:extLst>
          </p:cNvPr>
          <p:cNvSpPr>
            <a:spLocks noChangeArrowheads="1"/>
          </p:cNvSpPr>
          <p:nvPr/>
        </p:nvSpPr>
        <p:spPr bwMode="auto">
          <a:xfrm rot="-27937544">
            <a:off x="2224088" y="4481512"/>
            <a:ext cx="882650" cy="1025525"/>
          </a:xfrm>
          <a:prstGeom prst="cloudCallout">
            <a:avLst>
              <a:gd name="adj1" fmla="val -43412"/>
              <a:gd name="adj2" fmla="val 6320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/>
          <a:p>
            <a:pPr algn="ctr"/>
            <a:endParaRPr lang="en-US" altLang="en-US"/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AB8B1709-56EE-48F6-9C1D-B91D860F8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0" y="4829175"/>
            <a:ext cx="1455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ym typeface="Wingdings" panose="05000000000000000000" pitchFamily="2" charset="2"/>
              </a:rPr>
              <a:t>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6838-0665-4902-83E4-2B299A14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D2C597-FF87-4C05-95B0-364E6F56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73E6-D50C-43AC-A135-60B541021A4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103967B-E2F6-4E61-9D56-4B9EE694B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Why Object-Oriented -&gt; </a:t>
            </a:r>
            <a:br>
              <a:rPr lang="en-US" altLang="en-US" sz="3800"/>
            </a:br>
            <a:r>
              <a:rPr lang="en-US" altLang="en-US" sz="3800"/>
              <a:t>                </a:t>
            </a:r>
            <a:r>
              <a:rPr lang="en-US" altLang="en-US" sz="2400"/>
              <a:t>What is a </a:t>
            </a:r>
            <a:r>
              <a:rPr lang="en-US" altLang="en-US" sz="2800" b="1" i="1"/>
              <a:t>model </a:t>
            </a:r>
            <a:r>
              <a:rPr lang="en-US" altLang="en-US" sz="2800" b="1"/>
              <a:t>and why</a:t>
            </a:r>
            <a:r>
              <a:rPr lang="en-US" altLang="en-US" sz="2400"/>
              <a:t>?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3CCA515-CC39-4FB1-B10D-8DDD7159A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3429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model is a simplification of reality</a:t>
            </a:r>
            <a:r>
              <a:rPr lang="en-US" altLang="en-US" sz="2400" i="1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     </a:t>
            </a:r>
            <a:r>
              <a:rPr lang="en-US" altLang="en-US" sz="1800" i="1" dirty="0"/>
              <a:t>E.g., a miniature bridge for a real bridge to be built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i="1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model is </a:t>
            </a:r>
            <a:r>
              <a:rPr lang="en-US" altLang="en-US" sz="2000" i="1" dirty="0"/>
              <a:t>our</a:t>
            </a:r>
            <a:r>
              <a:rPr lang="en-US" altLang="en-US" sz="2000" dirty="0"/>
              <a:t> simplification of </a:t>
            </a:r>
            <a:r>
              <a:rPr lang="en-US" altLang="en-US" sz="2000" i="1" dirty="0"/>
              <a:t>our perception</a:t>
            </a:r>
            <a:r>
              <a:rPr lang="en-US" altLang="en-US" sz="2000" dirty="0"/>
              <a:t> of reality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model is an </a:t>
            </a:r>
            <a:r>
              <a:rPr lang="en-US" altLang="en-US" sz="2400" i="1" dirty="0"/>
              <a:t>abstraction</a:t>
            </a:r>
            <a:r>
              <a:rPr lang="en-US" altLang="en-US" sz="1200" i="1" dirty="0"/>
              <a:t> </a:t>
            </a:r>
            <a:r>
              <a:rPr lang="en-US" altLang="en-US" sz="2400" dirty="0"/>
              <a:t>of something for the purpose of </a:t>
            </a:r>
            <a:r>
              <a:rPr lang="en-US" altLang="en-US" sz="2400" i="1" dirty="0"/>
              <a:t>understanding</a:t>
            </a:r>
            <a:r>
              <a:rPr lang="en-US" altLang="en-US" sz="2400" dirty="0"/>
              <a:t>, be it the problem or a solution.</a:t>
            </a:r>
            <a:endParaRPr lang="en-US" altLang="en-US" sz="1800" b="1" i="1" dirty="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899B9C0-3C27-4C95-8869-DAD7A128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61" y="4037203"/>
            <a:ext cx="7858539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dirty="0"/>
              <a:t>To understand </a:t>
            </a:r>
            <a:r>
              <a:rPr lang="en-US" altLang="en-US" sz="1600" i="1" dirty="0"/>
              <a:t>why</a:t>
            </a:r>
            <a:r>
              <a:rPr lang="en-US" altLang="en-US" sz="1600" dirty="0"/>
              <a:t> a software system is needed, </a:t>
            </a:r>
            <a:r>
              <a:rPr lang="en-US" altLang="en-US" sz="1600" i="1" dirty="0"/>
              <a:t>what</a:t>
            </a:r>
            <a:r>
              <a:rPr lang="en-US" altLang="en-US" sz="1600" dirty="0"/>
              <a:t> it should do, and </a:t>
            </a:r>
            <a:r>
              <a:rPr lang="en-US" altLang="en-US" sz="1600" i="1" dirty="0"/>
              <a:t>how</a:t>
            </a:r>
            <a:r>
              <a:rPr lang="en-US" altLang="en-US" sz="1600" dirty="0"/>
              <a:t> it should do it.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To communicate our understanding and to detect misunderstandings and miscommunications.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To reduce complexity and </a:t>
            </a:r>
            <a:r>
              <a:rPr lang="en-US" altLang="en-US" sz="1800" dirty="0"/>
              <a:t>	ambiguity in the requirements.							</a:t>
            </a:r>
            <a:endParaRPr lang="en-US" altLang="en-US" sz="18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4B308-BFD5-45B1-9797-BA36BA1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A9ED2-BB6E-4A8B-8E3A-ECEDE320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76F18AE-271F-4677-8311-51E8AD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CD67-9861-464E-BB5A-C856191F8AD3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313388" name="Picture 44">
            <a:extLst>
              <a:ext uri="{FF2B5EF4-FFF2-40B4-BE49-F238E27FC236}">
                <a16:creationId xmlns:a16="http://schemas.microsoft.com/office/drawing/2014/main" id="{EE97142F-136B-48DA-A937-C7255552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369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3382" name="Rectangle 38">
            <a:extLst>
              <a:ext uri="{FF2B5EF4-FFF2-40B4-BE49-F238E27FC236}">
                <a16:creationId xmlns:a16="http://schemas.microsoft.com/office/drawing/2014/main" id="{625F9043-B0CD-439C-8AA8-530B360B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3200"/>
            <a:ext cx="2590800" cy="2514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3282B9A4-737B-4C69-8C04-6F0D79E7C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110538" cy="1143000"/>
          </a:xfrm>
        </p:spPr>
        <p:txBody>
          <a:bodyPr/>
          <a:lstStyle/>
          <a:p>
            <a:br>
              <a:rPr lang="en-US" altLang="en-US" sz="3800" b="1"/>
            </a:br>
            <a:r>
              <a:rPr lang="en-US" altLang="en-US" sz="3800" b="1" i="1"/>
              <a:t>What</a:t>
            </a:r>
            <a:r>
              <a:rPr lang="en-US" altLang="en-US" sz="3800" b="1"/>
              <a:t> is Object-Orientation? </a:t>
            </a:r>
            <a:br>
              <a:rPr lang="en-US" altLang="en-US" sz="3800" b="1"/>
            </a:br>
            <a:r>
              <a:rPr lang="en-US" altLang="en-US" sz="2400" b="1"/>
              <a:t>- What is Object</a:t>
            </a:r>
            <a:r>
              <a:rPr lang="en-US" altLang="en-US" sz="3800"/>
              <a:t>?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A959CD0C-E146-4951-A8A9-586D17476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144000" cy="1295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An "object" is anything to which a concept applies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Artifacts drawn from the problem domain or solution space.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E.g., a living person in the problem domain, a software component in the solution space.</a:t>
            </a:r>
          </a:p>
          <a:p>
            <a:pPr>
              <a:lnSpc>
                <a:spcPct val="80000"/>
              </a:lnSpc>
            </a:pPr>
            <a:endParaRPr lang="en-US" altLang="en-US" sz="1600" b="1" dirty="0"/>
          </a:p>
        </p:txBody>
      </p:sp>
      <p:sp>
        <p:nvSpPr>
          <p:cNvPr id="313348" name="Rectangle 4">
            <a:extLst>
              <a:ext uri="{FF2B5EF4-FFF2-40B4-BE49-F238E27FC236}">
                <a16:creationId xmlns:a16="http://schemas.microsoft.com/office/drawing/2014/main" id="{CE0A4C8C-9856-4F45-A21B-37C2DEBE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222694"/>
            <a:ext cx="8458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 structure that has identity and properties and behavior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It is an instance of a collective concept, i.e., a </a:t>
            </a:r>
            <a:r>
              <a:rPr lang="en-US" altLang="en-US" sz="2000" dirty="0">
                <a:solidFill>
                  <a:srgbClr val="FF00FF"/>
                </a:solidFill>
              </a:rPr>
              <a:t>class</a:t>
            </a:r>
            <a:r>
              <a:rPr lang="en-US" altLang="en-US" sz="2000" dirty="0"/>
              <a:t>.</a:t>
            </a:r>
          </a:p>
        </p:txBody>
      </p:sp>
      <p:pic>
        <p:nvPicPr>
          <p:cNvPr id="313349" name="Picture 5">
            <a:extLst>
              <a:ext uri="{FF2B5EF4-FFF2-40B4-BE49-F238E27FC236}">
                <a16:creationId xmlns:a16="http://schemas.microsoft.com/office/drawing/2014/main" id="{D76C08C5-12E6-4A0C-81CB-34E56F66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0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359" name="Picture 15" descr="TN00542_">
            <a:extLst>
              <a:ext uri="{FF2B5EF4-FFF2-40B4-BE49-F238E27FC236}">
                <a16:creationId xmlns:a16="http://schemas.microsoft.com/office/drawing/2014/main" id="{55222A6A-937F-453A-8229-FC46E89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1752600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81" name="Picture 37" descr="j0282568">
            <a:extLst>
              <a:ext uri="{FF2B5EF4-FFF2-40B4-BE49-F238E27FC236}">
                <a16:creationId xmlns:a16="http://schemas.microsoft.com/office/drawing/2014/main" id="{9E186F75-193B-4931-A4FF-48DE60F6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820738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84" name="Picture 40">
            <a:extLst>
              <a:ext uri="{FF2B5EF4-FFF2-40B4-BE49-F238E27FC236}">
                <a16:creationId xmlns:a16="http://schemas.microsoft.com/office/drawing/2014/main" id="{2D9DD8AE-0BDF-40B3-8845-4FB1AF76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0"/>
            <a:ext cx="19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385" name="Picture 41" descr="TN00542_">
            <a:extLst>
              <a:ext uri="{FF2B5EF4-FFF2-40B4-BE49-F238E27FC236}">
                <a16:creationId xmlns:a16="http://schemas.microsoft.com/office/drawing/2014/main" id="{1385447F-F6BE-431A-9993-9F32A8AE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53000"/>
            <a:ext cx="129540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86" name="Picture 42" descr="j0282568">
            <a:extLst>
              <a:ext uri="{FF2B5EF4-FFF2-40B4-BE49-F238E27FC236}">
                <a16:creationId xmlns:a16="http://schemas.microsoft.com/office/drawing/2014/main" id="{EAE8E834-4D14-45FA-859E-693EA93A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75406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389" name="Picture 45">
            <a:extLst>
              <a:ext uri="{FF2B5EF4-FFF2-40B4-BE49-F238E27FC236}">
                <a16:creationId xmlns:a16="http://schemas.microsoft.com/office/drawing/2014/main" id="{AFD30497-1BAB-41F5-9F19-1E487E11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5524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390" name="Picture 46">
            <a:extLst>
              <a:ext uri="{FF2B5EF4-FFF2-40B4-BE49-F238E27FC236}">
                <a16:creationId xmlns:a16="http://schemas.microsoft.com/office/drawing/2014/main" id="{C6CA2029-A0CD-4F0F-8EA0-ADFAF5A5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5524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816A2-2177-4EC1-8F9C-14A707C3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02859-AAB0-4B00-AED4-E63D2701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9E29EF9-6975-4680-8C69-2E723A2F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F953-0247-4B4C-B412-D6CB79D9AFC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E0F410EE-C1D3-4148-AFDC-D19D6A42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3858041"/>
            <a:ext cx="7620000" cy="21236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Encapsulation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a.k.a. information hiding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 Objects encapsulate: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sz="1800" dirty="0">
                <a:latin typeface="Arial" panose="020B0604020202020204" pitchFamily="34" charset="0"/>
              </a:rPr>
              <a:t>property 	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	behavior as a collection of methods invoked by 	messages</a:t>
            </a:r>
          </a:p>
        </p:txBody>
      </p:sp>
      <p:sp>
        <p:nvSpPr>
          <p:cNvPr id="280579" name="Text Box 3">
            <a:extLst>
              <a:ext uri="{FF2B5EF4-FFF2-40B4-BE49-F238E27FC236}">
                <a16:creationId xmlns:a16="http://schemas.microsoft.com/office/drawing/2014/main" id="{AED5B47D-DEAE-44EB-855A-0A82B7FFB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43" y="1602204"/>
            <a:ext cx="5715000" cy="19177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b="1">
                <a:latin typeface="Arial" panose="020B0604020202020204" pitchFamily="34" charset="0"/>
              </a:rPr>
              <a:t>Abstraction</a:t>
            </a:r>
            <a:endParaRPr lang="en-US" altLang="en-US">
              <a:latin typeface="Arial" panose="020B0604020202020204" pitchFamily="34" charset="0"/>
            </a:endParaRPr>
          </a:p>
          <a:p>
            <a:pPr lvl="1" eaLnBrk="0" hangingPunct="0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Focus on the essential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Omits tremendous amount of details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/>
              <a:t>…Focus on  what an object “is and does”</a:t>
            </a:r>
          </a:p>
          <a:p>
            <a:pPr lvl="1" eaLnBrk="0" hangingPunct="0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B776B730-B11D-4675-B51A-6B322FA4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7772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200" b="1" i="1">
                <a:solidFill>
                  <a:schemeClr val="tx2"/>
                </a:solidFill>
                <a:latin typeface="Arial" panose="020B0604020202020204" pitchFamily="34" charset="0"/>
              </a:rPr>
              <a:t>What</a:t>
            </a:r>
            <a:r>
              <a:rPr lang="en-US" altLang="en-US" sz="3200">
                <a:solidFill>
                  <a:schemeClr val="tx2"/>
                </a:solidFill>
                <a:latin typeface="Arial" panose="020B0604020202020204" pitchFamily="34" charset="0"/>
              </a:rPr>
              <a:t> is Object-Orientation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- Abstraction and Encapsulation</a:t>
            </a:r>
          </a:p>
        </p:txBody>
      </p:sp>
      <p:pic>
        <p:nvPicPr>
          <p:cNvPr id="280581" name="Picture 5">
            <a:extLst>
              <a:ext uri="{FF2B5EF4-FFF2-40B4-BE49-F238E27FC236}">
                <a16:creationId xmlns:a16="http://schemas.microsoft.com/office/drawing/2014/main" id="{11A11950-E165-48FE-82E7-EE11AA4B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524000"/>
            <a:ext cx="393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583" name="Picture 7">
            <a:extLst>
              <a:ext uri="{FF2B5EF4-FFF2-40B4-BE49-F238E27FC236}">
                <a16:creationId xmlns:a16="http://schemas.microsoft.com/office/drawing/2014/main" id="{00F9F9CD-AAEF-4776-AE04-5C0F603F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1524000"/>
            <a:ext cx="355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584" name="Picture 8">
            <a:extLst>
              <a:ext uri="{FF2B5EF4-FFF2-40B4-BE49-F238E27FC236}">
                <a16:creationId xmlns:a16="http://schemas.microsoft.com/office/drawing/2014/main" id="{5040EF66-7747-4287-A8AF-DD1C0682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0"/>
            <a:ext cx="31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86C7D-34BA-4865-A518-EE1DFBF7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397A7D38-24C6-4ABF-BE89-75A8A4EE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A0F-F2AD-4744-90AF-E548BB328BE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2628" name="Rectangle 4">
            <a:extLst>
              <a:ext uri="{FF2B5EF4-FFF2-40B4-BE49-F238E27FC236}">
                <a16:creationId xmlns:a16="http://schemas.microsoft.com/office/drawing/2014/main" id="{B0B5AD91-89E2-4C50-8453-120DC452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76962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200">
                <a:solidFill>
                  <a:schemeClr val="tx2"/>
                </a:solidFill>
                <a:latin typeface="Arial" panose="020B0604020202020204" pitchFamily="34" charset="0"/>
              </a:rPr>
              <a:t>What is Object-Orientation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- Another Example of Abstraction and Encapsulation</a:t>
            </a:r>
          </a:p>
        </p:txBody>
      </p:sp>
      <p:grpSp>
        <p:nvGrpSpPr>
          <p:cNvPr id="282648" name="Group 24">
            <a:extLst>
              <a:ext uri="{FF2B5EF4-FFF2-40B4-BE49-F238E27FC236}">
                <a16:creationId xmlns:a16="http://schemas.microsoft.com/office/drawing/2014/main" id="{A469D353-AF7F-4D80-B9DF-DBF5C51FEDE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093075" cy="4724400"/>
            <a:chOff x="288" y="960"/>
            <a:chExt cx="5098" cy="2976"/>
          </a:xfrm>
        </p:grpSpPr>
        <p:sp>
          <p:nvSpPr>
            <p:cNvPr id="282626" name="Text Box 2">
              <a:extLst>
                <a:ext uri="{FF2B5EF4-FFF2-40B4-BE49-F238E27FC236}">
                  <a16:creationId xmlns:a16="http://schemas.microsoft.com/office/drawing/2014/main" id="{5030FE43-CDE4-466E-A0B2-F527C9069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960"/>
              <a:ext cx="1594" cy="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u="sng"/>
                <a:t>Class</a:t>
              </a:r>
              <a:r>
                <a:rPr lang="en-US" altLang="en-US"/>
                <a:t> Car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/>
            </a:p>
            <a:p>
              <a:pPr eaLnBrk="0" hangingPunct="0">
                <a:spcBef>
                  <a:spcPct val="0"/>
                </a:spcBef>
              </a:pPr>
              <a:endParaRPr lang="en-US" altLang="en-US"/>
            </a:p>
            <a:p>
              <a:pPr eaLnBrk="0" hangingPunct="0">
                <a:spcBef>
                  <a:spcPct val="0"/>
                </a:spcBef>
              </a:pPr>
              <a:r>
                <a:rPr lang="en-US" altLang="en-US" u="sng"/>
                <a:t>Attributes</a:t>
              </a:r>
            </a:p>
            <a:p>
              <a:pPr lvl="1" eaLnBrk="0" hangingPunct="0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en-US"/>
                <a:t> Model</a:t>
              </a:r>
            </a:p>
            <a:p>
              <a:pPr lvl="1" eaLnBrk="0" hangingPunct="0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en-US"/>
                <a:t> Location</a:t>
              </a:r>
            </a:p>
            <a:p>
              <a:pPr lvl="1" eaLnBrk="0" hangingPunct="0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en-US"/>
                <a:t> #Wheels = 4</a:t>
              </a:r>
            </a:p>
            <a:p>
              <a:pPr eaLnBrk="0" hangingPunct="0">
                <a:spcBef>
                  <a:spcPct val="0"/>
                </a:spcBef>
              </a:pPr>
              <a:endParaRPr lang="en-US" altLang="en-US"/>
            </a:p>
            <a:p>
              <a:pPr eaLnBrk="0" hangingPunct="0">
                <a:spcBef>
                  <a:spcPct val="0"/>
                </a:spcBef>
              </a:pPr>
              <a:r>
                <a:rPr lang="en-US" altLang="en-US" u="sng"/>
                <a:t>Operations</a:t>
              </a:r>
            </a:p>
            <a:p>
              <a:pPr lvl="1" eaLnBrk="0" hangingPunct="0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en-US"/>
                <a:t> Start</a:t>
              </a:r>
            </a:p>
            <a:p>
              <a:pPr lvl="1" eaLnBrk="0" hangingPunct="0">
                <a:spcBef>
                  <a:spcPct val="0"/>
                </a:spcBef>
                <a:buFont typeface="Wingdings" panose="05000000000000000000" pitchFamily="2" charset="2"/>
                <a:buChar char="q"/>
              </a:pPr>
              <a:r>
                <a:rPr lang="en-US" altLang="en-US"/>
                <a:t> Accelerate</a:t>
              </a:r>
            </a:p>
          </p:txBody>
        </p:sp>
        <p:sp>
          <p:nvSpPr>
            <p:cNvPr id="282634" name="Rectangle 10">
              <a:extLst>
                <a:ext uri="{FF2B5EF4-FFF2-40B4-BE49-F238E27FC236}">
                  <a16:creationId xmlns:a16="http://schemas.microsoft.com/office/drawing/2014/main" id="{236DBE24-95EA-423B-B59F-8788DCFA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56"/>
              <a:ext cx="2112" cy="28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ZA"/>
            </a:p>
          </p:txBody>
        </p:sp>
        <p:pic>
          <p:nvPicPr>
            <p:cNvPr id="282629" name="Picture 5" descr="TN00557_">
              <a:extLst>
                <a:ext uri="{FF2B5EF4-FFF2-40B4-BE49-F238E27FC236}">
                  <a16:creationId xmlns:a16="http://schemas.microsoft.com/office/drawing/2014/main" id="{B65A6D82-30DB-478F-B4CC-E80611B56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239"/>
              <a:ext cx="1728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630" name="Picture 6" descr="TN00545_">
              <a:extLst>
                <a:ext uri="{FF2B5EF4-FFF2-40B4-BE49-F238E27FC236}">
                  <a16:creationId xmlns:a16="http://schemas.microsoft.com/office/drawing/2014/main" id="{D78549CA-9C77-4C90-99A6-E0CC371C5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16"/>
              <a:ext cx="1728" cy="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631" name="Picture 7" descr="TN00542_">
              <a:extLst>
                <a:ext uri="{FF2B5EF4-FFF2-40B4-BE49-F238E27FC236}">
                  <a16:creationId xmlns:a16="http://schemas.microsoft.com/office/drawing/2014/main" id="{90B2F32A-C36D-4057-9556-BB95404BE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1262"/>
              <a:ext cx="1984" cy="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2636" name="Rectangle 12">
              <a:extLst>
                <a:ext uri="{FF2B5EF4-FFF2-40B4-BE49-F238E27FC236}">
                  <a16:creationId xmlns:a16="http://schemas.microsoft.com/office/drawing/2014/main" id="{D3331E3C-5D2A-466C-BE50-6CC06AC3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08"/>
              <a:ext cx="1536" cy="2592"/>
            </a:xfrm>
            <a:prstGeom prst="rect">
              <a:avLst/>
            </a:prstGeom>
            <a:noFill/>
            <a:ln w="38100" algn="ctr">
              <a:solidFill>
                <a:srgbClr val="99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ZA"/>
            </a:p>
          </p:txBody>
        </p:sp>
        <p:sp>
          <p:nvSpPr>
            <p:cNvPr id="282637" name="Line 13">
              <a:extLst>
                <a:ext uri="{FF2B5EF4-FFF2-40B4-BE49-F238E27FC236}">
                  <a16:creationId xmlns:a16="http://schemas.microsoft.com/office/drawing/2014/main" id="{FF0A9B45-32F6-4153-8DE3-B9494BA45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536"/>
              <a:ext cx="15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38" name="Line 14">
              <a:extLst>
                <a:ext uri="{FF2B5EF4-FFF2-40B4-BE49-F238E27FC236}">
                  <a16:creationId xmlns:a16="http://schemas.microsoft.com/office/drawing/2014/main" id="{47AE1395-A0F7-4B22-905D-062D6EFA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1536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39" name="Line 15">
              <a:extLst>
                <a:ext uri="{FF2B5EF4-FFF2-40B4-BE49-F238E27FC236}">
                  <a16:creationId xmlns:a16="http://schemas.microsoft.com/office/drawing/2014/main" id="{201D5B59-B227-44C6-A633-57C469117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488"/>
              <a:ext cx="912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40" name="Line 16">
              <a:extLst>
                <a:ext uri="{FF2B5EF4-FFF2-40B4-BE49-F238E27FC236}">
                  <a16:creationId xmlns:a16="http://schemas.microsoft.com/office/drawing/2014/main" id="{6BC6D012-5DEC-4784-898C-2BA90E19C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88"/>
              <a:ext cx="1248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41" name="Text Box 17">
              <a:extLst>
                <a:ext uri="{FF2B5EF4-FFF2-40B4-BE49-F238E27FC236}">
                  <a16:creationId xmlns:a16="http://schemas.microsoft.com/office/drawing/2014/main" id="{1C9E512E-5C98-4396-A471-668D02325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224"/>
              <a:ext cx="1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9900FF"/>
                  </a:solidFill>
                </a:rPr>
                <a:t>&lt;&lt;instanceOf&gt;&gt;</a:t>
              </a:r>
            </a:p>
          </p:txBody>
        </p:sp>
        <p:sp>
          <p:nvSpPr>
            <p:cNvPr id="282642" name="Line 18">
              <a:extLst>
                <a:ext uri="{FF2B5EF4-FFF2-40B4-BE49-F238E27FC236}">
                  <a16:creationId xmlns:a16="http://schemas.microsoft.com/office/drawing/2014/main" id="{7A14F020-D959-450B-9D00-88D65AAA4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2424"/>
              <a:ext cx="912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43" name="Line 19">
              <a:extLst>
                <a:ext uri="{FF2B5EF4-FFF2-40B4-BE49-F238E27FC236}">
                  <a16:creationId xmlns:a16="http://schemas.microsoft.com/office/drawing/2014/main" id="{FFBCB282-CA57-45EF-A900-545571798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2424"/>
              <a:ext cx="1248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44" name="Text Box 20">
              <a:extLst>
                <a:ext uri="{FF2B5EF4-FFF2-40B4-BE49-F238E27FC236}">
                  <a16:creationId xmlns:a16="http://schemas.microsoft.com/office/drawing/2014/main" id="{32B71505-3B08-4D1C-9B9C-1050C340E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160"/>
              <a:ext cx="1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9900FF"/>
                  </a:solidFill>
                </a:rPr>
                <a:t>&lt;&lt;instanceOf&gt;&gt;</a:t>
              </a:r>
            </a:p>
          </p:txBody>
        </p:sp>
        <p:sp>
          <p:nvSpPr>
            <p:cNvPr id="282645" name="Line 21">
              <a:extLst>
                <a:ext uri="{FF2B5EF4-FFF2-40B4-BE49-F238E27FC236}">
                  <a16:creationId xmlns:a16="http://schemas.microsoft.com/office/drawing/2014/main" id="{3C816D60-1865-4CBD-BAE2-C4117B9D4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3240"/>
              <a:ext cx="912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46" name="Line 22">
              <a:extLst>
                <a:ext uri="{FF2B5EF4-FFF2-40B4-BE49-F238E27FC236}">
                  <a16:creationId xmlns:a16="http://schemas.microsoft.com/office/drawing/2014/main" id="{C44E90D3-6A4D-428E-B70A-F13297980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3240"/>
              <a:ext cx="1248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ZA"/>
            </a:p>
          </p:txBody>
        </p:sp>
        <p:sp>
          <p:nvSpPr>
            <p:cNvPr id="282647" name="Text Box 23">
              <a:extLst>
                <a:ext uri="{FF2B5EF4-FFF2-40B4-BE49-F238E27FC236}">
                  <a16:creationId xmlns:a16="http://schemas.microsoft.com/office/drawing/2014/main" id="{CA726F79-DE87-4839-929E-7D478DC44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76"/>
              <a:ext cx="10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9900FF"/>
                  </a:solidFill>
                </a:rPr>
                <a:t>&lt;&lt;instanceOf&gt;&gt;</a:t>
              </a:r>
            </a:p>
          </p:txBody>
        </p:sp>
      </p:grpSp>
      <p:sp>
        <p:nvSpPr>
          <p:cNvPr id="282649" name="Text Box 25">
            <a:extLst>
              <a:ext uri="{FF2B5EF4-FFF2-40B4-BE49-F238E27FC236}">
                <a16:creationId xmlns:a16="http://schemas.microsoft.com/office/drawing/2014/main" id="{6CDB1CD4-1491-4A33-9DE5-2D48F8AB9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617" y="5791200"/>
            <a:ext cx="2826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1800" b="1" i="1" dirty="0">
                <a:solidFill>
                  <a:srgbClr val="FF0000"/>
                </a:solidFill>
                <a:latin typeface="Arial" panose="020B0604020202020204" pitchFamily="34" charset="0"/>
              </a:rPr>
              <a:t>What is generalization?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E48AD-227E-4683-B680-3B9F21A4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FA9A39E-BD8A-48FF-B5D8-B717F00E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01BE-E8EA-4AAB-8FAC-A55503D2A46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99007BAC-AA67-4E20-81A9-C7AFF82D6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/>
              <a:t>What is Object-Orientation?</a:t>
            </a:r>
            <a:br>
              <a:rPr lang="en-US" altLang="en-US" sz="3800"/>
            </a:br>
            <a:r>
              <a:rPr lang="en-US" altLang="en-US" sz="2400"/>
              <a:t>- Class</a:t>
            </a:r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33082333-73C6-4499-B567-953E6C563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2819400"/>
          </a:xfrm>
          <a:solidFill>
            <a:srgbClr val="FFFF99"/>
          </a:solidFill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rgbClr val="3333CC"/>
                </a:solidFill>
              </a:rPr>
              <a:t>What is </a:t>
            </a:r>
            <a:r>
              <a:rPr lang="en-US" altLang="en-US" sz="1800" b="1" i="1" dirty="0">
                <a:solidFill>
                  <a:srgbClr val="3333CC"/>
                </a:solidFill>
              </a:rPr>
              <a:t>CLASS</a:t>
            </a:r>
            <a:r>
              <a:rPr lang="en-US" altLang="en-US" sz="1800" b="1" dirty="0">
                <a:solidFill>
                  <a:srgbClr val="3333CC"/>
                </a:solidFill>
              </a:rPr>
              <a:t>?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a collection of objects that share common properties, attributes, behavior and semantics, in general. 		</a:t>
            </a:r>
            <a:endParaRPr lang="en-US" altLang="en-US" sz="1600" b="1" i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i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A collection of objects with the same data structure (attributes, state variables) and behavior (function/code/operations) in the solution space.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rgbClr val="3333CC"/>
                </a:solidFill>
              </a:rPr>
              <a:t>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Grouping of common objects into a class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3333CC"/>
                </a:solidFill>
              </a:rPr>
              <a:t>Instantiation</a:t>
            </a:r>
            <a:r>
              <a:rPr lang="en-US" altLang="en-US" sz="16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The act of creating an instance</a:t>
            </a:r>
            <a:r>
              <a:rPr lang="en-US" altLang="en-US" sz="1200" dirty="0"/>
              <a:t>.</a:t>
            </a:r>
          </a:p>
        </p:txBody>
      </p:sp>
      <p:sp>
        <p:nvSpPr>
          <p:cNvPr id="220204" name="Text Box 44">
            <a:extLst>
              <a:ext uri="{FF2B5EF4-FFF2-40B4-BE49-F238E27FC236}">
                <a16:creationId xmlns:a16="http://schemas.microsoft.com/office/drawing/2014/main" id="{CBF67F40-AEEC-42C9-83E5-3A8F155B2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190341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 u="sng"/>
              <a:t>Class</a:t>
            </a:r>
            <a:r>
              <a:rPr lang="en-US" altLang="en-US" sz="1600"/>
              <a:t> Car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1600" u="sng"/>
              <a:t>Attributes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600"/>
              <a:t> Model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600"/>
              <a:t> Location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600"/>
              <a:t> #Wheels = 4</a:t>
            </a:r>
            <a:endParaRPr lang="en-US" altLang="en-US"/>
          </a:p>
          <a:p>
            <a:pPr eaLnBrk="0" hangingPunct="0">
              <a:spcBef>
                <a:spcPct val="0"/>
              </a:spcBef>
            </a:pPr>
            <a:r>
              <a:rPr lang="en-US" altLang="en-US" sz="1600" u="sng"/>
              <a:t>Operations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600"/>
              <a:t> Start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600"/>
              <a:t> Accelerate</a:t>
            </a:r>
          </a:p>
        </p:txBody>
      </p:sp>
      <p:sp>
        <p:nvSpPr>
          <p:cNvPr id="220205" name="Rectangle 45">
            <a:extLst>
              <a:ext uri="{FF2B5EF4-FFF2-40B4-BE49-F238E27FC236}">
                <a16:creationId xmlns:a16="http://schemas.microsoft.com/office/drawing/2014/main" id="{0B4B9C23-A841-4CB8-8860-503B9547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24000"/>
            <a:ext cx="1522413" cy="2209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pic>
        <p:nvPicPr>
          <p:cNvPr id="220206" name="Picture 46" descr="TN00557_">
            <a:extLst>
              <a:ext uri="{FF2B5EF4-FFF2-40B4-BE49-F238E27FC236}">
                <a16:creationId xmlns:a16="http://schemas.microsoft.com/office/drawing/2014/main" id="{6EC7209A-8A37-4920-B77A-662E6D15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432050"/>
            <a:ext cx="124618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7" name="Picture 47" descr="TN00545_">
            <a:extLst>
              <a:ext uri="{FF2B5EF4-FFF2-40B4-BE49-F238E27FC236}">
                <a16:creationId xmlns:a16="http://schemas.microsoft.com/office/drawing/2014/main" id="{46FB1CAB-3E1F-4A97-A069-7824EF937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181350"/>
            <a:ext cx="1246187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8" name="Picture 48" descr="TN00542_">
            <a:extLst>
              <a:ext uri="{FF2B5EF4-FFF2-40B4-BE49-F238E27FC236}">
                <a16:creationId xmlns:a16="http://schemas.microsoft.com/office/drawing/2014/main" id="{3A8E12C1-C692-4D7B-BC93-F25BB7275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682750"/>
            <a:ext cx="1430337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209" name="Rectangle 49">
            <a:extLst>
              <a:ext uri="{FF2B5EF4-FFF2-40B4-BE49-F238E27FC236}">
                <a16:creationId xmlns:a16="http://schemas.microsoft.com/office/drawing/2014/main" id="{4106878B-5800-4B76-A13A-5BBD53B8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16075"/>
            <a:ext cx="1828800" cy="2117725"/>
          </a:xfrm>
          <a:prstGeom prst="rect">
            <a:avLst/>
          </a:prstGeom>
          <a:noFill/>
          <a:ln w="38100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220210" name="Line 50">
            <a:extLst>
              <a:ext uri="{FF2B5EF4-FFF2-40B4-BE49-F238E27FC236}">
                <a16:creationId xmlns:a16="http://schemas.microsoft.com/office/drawing/2014/main" id="{6036CD61-CD75-4041-BEAA-8A030A74FE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981200"/>
            <a:ext cx="1905000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11" name="Line 51">
            <a:extLst>
              <a:ext uri="{FF2B5EF4-FFF2-40B4-BE49-F238E27FC236}">
                <a16:creationId xmlns:a16="http://schemas.microsoft.com/office/drawing/2014/main" id="{7DC4A8F6-0567-48CB-BE2D-E92E1AD82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971800"/>
            <a:ext cx="1828800" cy="11113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12" name="Line 52">
            <a:extLst>
              <a:ext uri="{FF2B5EF4-FFF2-40B4-BE49-F238E27FC236}">
                <a16:creationId xmlns:a16="http://schemas.microsoft.com/office/drawing/2014/main" id="{7E13E877-AC30-4C1E-AB9D-C00339729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1879600"/>
            <a:ext cx="658813" cy="365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13" name="Line 53">
            <a:extLst>
              <a:ext uri="{FF2B5EF4-FFF2-40B4-BE49-F238E27FC236}">
                <a16:creationId xmlns:a16="http://schemas.microsoft.com/office/drawing/2014/main" id="{24C82896-5D4C-44E9-975F-DBD96A280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81200"/>
            <a:ext cx="1676400" cy="0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14" name="Text Box 54">
            <a:extLst>
              <a:ext uri="{FF2B5EF4-FFF2-40B4-BE49-F238E27FC236}">
                <a16:creationId xmlns:a16="http://schemas.microsoft.com/office/drawing/2014/main" id="{397831F4-A3A2-407F-845F-B2482CAD9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002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9900FF"/>
                </a:solidFill>
              </a:rPr>
              <a:t>&lt;&lt;instanceOf&gt;&gt;</a:t>
            </a:r>
          </a:p>
        </p:txBody>
      </p:sp>
      <p:sp>
        <p:nvSpPr>
          <p:cNvPr id="220221" name="Line 61">
            <a:extLst>
              <a:ext uri="{FF2B5EF4-FFF2-40B4-BE49-F238E27FC236}">
                <a16:creationId xmlns:a16="http://schemas.microsoft.com/office/drawing/2014/main" id="{9BA1A7C9-FB0D-4BFB-B0BA-85E811CB1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2641600"/>
            <a:ext cx="658813" cy="365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22" name="Line 62">
            <a:extLst>
              <a:ext uri="{FF2B5EF4-FFF2-40B4-BE49-F238E27FC236}">
                <a16:creationId xmlns:a16="http://schemas.microsoft.com/office/drawing/2014/main" id="{4ABDE76C-D61B-4A80-AD49-A528B351F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743200"/>
            <a:ext cx="1676400" cy="0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23" name="Text Box 63">
            <a:extLst>
              <a:ext uri="{FF2B5EF4-FFF2-40B4-BE49-F238E27FC236}">
                <a16:creationId xmlns:a16="http://schemas.microsoft.com/office/drawing/2014/main" id="{972428FA-CCFA-43F9-8019-85042098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622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9900FF"/>
                </a:solidFill>
              </a:rPr>
              <a:t>&lt;&lt;instanceOf&gt;&gt;</a:t>
            </a:r>
          </a:p>
        </p:txBody>
      </p:sp>
      <p:sp>
        <p:nvSpPr>
          <p:cNvPr id="220224" name="Line 64">
            <a:extLst>
              <a:ext uri="{FF2B5EF4-FFF2-40B4-BE49-F238E27FC236}">
                <a16:creationId xmlns:a16="http://schemas.microsoft.com/office/drawing/2014/main" id="{1D39DB0C-AC2A-4868-9028-6D34FDE0D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3403600"/>
            <a:ext cx="658813" cy="365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25" name="Line 65">
            <a:extLst>
              <a:ext uri="{FF2B5EF4-FFF2-40B4-BE49-F238E27FC236}">
                <a16:creationId xmlns:a16="http://schemas.microsoft.com/office/drawing/2014/main" id="{E7CB20D1-2BBB-41C1-81C6-6D11DCFF7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05200"/>
            <a:ext cx="1676400" cy="0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20226" name="Text Box 66">
            <a:extLst>
              <a:ext uri="{FF2B5EF4-FFF2-40B4-BE49-F238E27FC236}">
                <a16:creationId xmlns:a16="http://schemas.microsoft.com/office/drawing/2014/main" id="{C32F6E92-73A3-4E47-8418-7210FB06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9900FF"/>
                </a:solidFill>
              </a:rPr>
              <a:t>&lt;&lt;instanceOf&gt;&gt;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C5719-2755-430F-B97C-2BBB45BA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57B5D-AA8B-465A-8DDF-ACEBBAC1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737C9E3C-A28C-4066-A597-4626236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844-4CF5-4ED1-9450-9D0EBD5C08E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D8E78B80-51DA-48C7-967A-DCCF43F5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800">
                <a:solidFill>
                  <a:schemeClr val="tx2"/>
                </a:solidFill>
              </a:rPr>
              <a:t>What is Object-Orientation </a:t>
            </a:r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- Subclass vs. Superclass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D6F16B36-7BDB-4E87-A5A8-3FFA54F8A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9144000" cy="2209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n-US" altLang="en-US">
                <a:solidFill>
                  <a:srgbClr val="3333CC"/>
                </a:solidFill>
              </a:rPr>
              <a:t>Specialization</a:t>
            </a:r>
            <a:r>
              <a:rPr lang="en-US" altLang="en-US"/>
              <a:t>: </a:t>
            </a:r>
            <a:r>
              <a:rPr lang="en-US" altLang="en-US" sz="2000"/>
              <a:t>The act of defining one class as a refinement of another.</a:t>
            </a:r>
          </a:p>
          <a:p>
            <a:pPr lvl="1">
              <a:lnSpc>
                <a:spcPct val="70000"/>
              </a:lnSpc>
              <a:spcBef>
                <a:spcPct val="5000"/>
              </a:spcBef>
            </a:pPr>
            <a:endParaRPr lang="en-US" altLang="en-US" sz="2000"/>
          </a:p>
          <a:p>
            <a:pPr>
              <a:lnSpc>
                <a:spcPct val="70000"/>
              </a:lnSpc>
              <a:spcBef>
                <a:spcPct val="5000"/>
              </a:spcBef>
              <a:buFontTx/>
              <a:buChar char="•"/>
            </a:pPr>
            <a:r>
              <a:rPr lang="en-US" altLang="en-US">
                <a:solidFill>
                  <a:srgbClr val="3333CC"/>
                </a:solidFill>
              </a:rPr>
              <a:t>Subclass</a:t>
            </a:r>
            <a:r>
              <a:rPr lang="en-US" altLang="en-US"/>
              <a:t>: </a:t>
            </a:r>
            <a:r>
              <a:rPr lang="en-US" altLang="en-US" sz="2000"/>
              <a:t>A class defined in terms of a specialization of a superclass using inheritance.</a:t>
            </a:r>
          </a:p>
          <a:p>
            <a:pPr lvl="1">
              <a:lnSpc>
                <a:spcPct val="70000"/>
              </a:lnSpc>
              <a:spcBef>
                <a:spcPct val="5000"/>
              </a:spcBef>
            </a:pPr>
            <a:endParaRPr lang="en-US" altLang="en-US" sz="2000"/>
          </a:p>
          <a:p>
            <a:pPr>
              <a:lnSpc>
                <a:spcPct val="70000"/>
              </a:lnSpc>
              <a:spcBef>
                <a:spcPct val="5000"/>
              </a:spcBef>
              <a:buFontTx/>
              <a:buChar char="•"/>
            </a:pPr>
            <a:r>
              <a:rPr lang="en-US" altLang="en-US">
                <a:solidFill>
                  <a:srgbClr val="3333CC"/>
                </a:solidFill>
              </a:rPr>
              <a:t>Superclass</a:t>
            </a:r>
            <a:r>
              <a:rPr lang="en-US" altLang="en-US"/>
              <a:t>: </a:t>
            </a:r>
            <a:r>
              <a:rPr lang="en-US" altLang="en-US" sz="1800"/>
              <a:t>A class serving as a base for inheritance in a class hierarchy </a:t>
            </a:r>
          </a:p>
          <a:p>
            <a:pPr lvl="1">
              <a:lnSpc>
                <a:spcPct val="70000"/>
              </a:lnSpc>
              <a:spcBef>
                <a:spcPct val="10000"/>
              </a:spcBef>
            </a:pPr>
            <a:endParaRPr lang="en-US" altLang="en-US" sz="1800"/>
          </a:p>
          <a:p>
            <a:pPr>
              <a:lnSpc>
                <a:spcPct val="70000"/>
              </a:lnSpc>
              <a:spcBef>
                <a:spcPct val="5000"/>
              </a:spcBef>
              <a:buFontTx/>
              <a:buChar char="•"/>
            </a:pPr>
            <a:r>
              <a:rPr lang="en-US" altLang="en-US">
                <a:solidFill>
                  <a:srgbClr val="3333CC"/>
                </a:solidFill>
              </a:rPr>
              <a:t>Inheritance</a:t>
            </a:r>
            <a:r>
              <a:rPr lang="en-US" altLang="en-US"/>
              <a:t>: </a:t>
            </a:r>
            <a:r>
              <a:rPr lang="en-US" altLang="en-US" sz="2000"/>
              <a:t>Automatic duplication of superclass attribute and behavior definitions in subclass.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</p:txBody>
      </p:sp>
      <p:sp>
        <p:nvSpPr>
          <p:cNvPr id="279557" name="Rectangle 5">
            <a:extLst>
              <a:ext uri="{FF2B5EF4-FFF2-40B4-BE49-F238E27FC236}">
                <a16:creationId xmlns:a16="http://schemas.microsoft.com/office/drawing/2014/main" id="{250D35F7-470C-4D79-BBD6-B1B144BB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38862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Person</a:t>
            </a:r>
          </a:p>
        </p:txBody>
      </p:sp>
      <p:sp>
        <p:nvSpPr>
          <p:cNvPr id="279559" name="Rectangle 7">
            <a:extLst>
              <a:ext uri="{FF2B5EF4-FFF2-40B4-BE49-F238E27FC236}">
                <a16:creationId xmlns:a16="http://schemas.microsoft.com/office/drawing/2014/main" id="{52B2535A-8FA7-4930-88CE-936CC216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/>
              <a:t>name</a:t>
            </a:r>
          </a:p>
        </p:txBody>
      </p:sp>
      <p:sp>
        <p:nvSpPr>
          <p:cNvPr id="279560" name="Rectangle 8">
            <a:extLst>
              <a:ext uri="{FF2B5EF4-FFF2-40B4-BE49-F238E27FC236}">
                <a16:creationId xmlns:a16="http://schemas.microsoft.com/office/drawing/2014/main" id="{350E0A76-82B6-43CA-9350-23DA545E2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SSN</a:t>
            </a:r>
          </a:p>
        </p:txBody>
      </p:sp>
      <p:sp>
        <p:nvSpPr>
          <p:cNvPr id="279561" name="Rectangle 9">
            <a:extLst>
              <a:ext uri="{FF2B5EF4-FFF2-40B4-BE49-F238E27FC236}">
                <a16:creationId xmlns:a16="http://schemas.microsoft.com/office/drawing/2014/main" id="{420354D9-829F-4118-915C-A3C184AA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417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279562" name="Line 10">
            <a:extLst>
              <a:ext uri="{FF2B5EF4-FFF2-40B4-BE49-F238E27FC236}">
                <a16:creationId xmlns:a16="http://schemas.microsoft.com/office/drawing/2014/main" id="{C5DB6441-A063-4CEE-82BF-32A040533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2227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63" name="Line 11">
            <a:extLst>
              <a:ext uri="{FF2B5EF4-FFF2-40B4-BE49-F238E27FC236}">
                <a16:creationId xmlns:a16="http://schemas.microsoft.com/office/drawing/2014/main" id="{044D7FC5-C72A-4A2D-B556-6F4DBC184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64" name="Rectangle 12">
            <a:extLst>
              <a:ext uri="{FF2B5EF4-FFF2-40B4-BE49-F238E27FC236}">
                <a16:creationId xmlns:a16="http://schemas.microsoft.com/office/drawing/2014/main" id="{3CB411B9-F656-48FB-8537-C67CCA64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Student</a:t>
            </a:r>
          </a:p>
        </p:txBody>
      </p:sp>
      <p:sp>
        <p:nvSpPr>
          <p:cNvPr id="279565" name="Rectangle 13">
            <a:extLst>
              <a:ext uri="{FF2B5EF4-FFF2-40B4-BE49-F238E27FC236}">
                <a16:creationId xmlns:a16="http://schemas.microsoft.com/office/drawing/2014/main" id="{15E6C26B-9AF3-4995-8970-2EF0ABF9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486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/>
              <a:t>std-id</a:t>
            </a:r>
          </a:p>
        </p:txBody>
      </p:sp>
      <p:sp>
        <p:nvSpPr>
          <p:cNvPr id="279566" name="Rectangle 14">
            <a:extLst>
              <a:ext uri="{FF2B5EF4-FFF2-40B4-BE49-F238E27FC236}">
                <a16:creationId xmlns:a16="http://schemas.microsoft.com/office/drawing/2014/main" id="{3760F50C-9542-4F7D-AD38-EB616313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74675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level</a:t>
            </a:r>
          </a:p>
        </p:txBody>
      </p:sp>
      <p:sp>
        <p:nvSpPr>
          <p:cNvPr id="279567" name="Rectangle 15">
            <a:extLst>
              <a:ext uri="{FF2B5EF4-FFF2-40B4-BE49-F238E27FC236}">
                <a16:creationId xmlns:a16="http://schemas.microsoft.com/office/drawing/2014/main" id="{81EBE419-7EDE-4C8E-AEB0-BBACE023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51371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279568" name="Line 16">
            <a:extLst>
              <a:ext uri="{FF2B5EF4-FFF2-40B4-BE49-F238E27FC236}">
                <a16:creationId xmlns:a16="http://schemas.microsoft.com/office/drawing/2014/main" id="{4B3BA9B1-26F5-466A-B30D-B45FBF800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538" y="55181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69" name="Line 17">
            <a:extLst>
              <a:ext uri="{FF2B5EF4-FFF2-40B4-BE49-F238E27FC236}">
                <a16:creationId xmlns:a16="http://schemas.microsoft.com/office/drawing/2014/main" id="{6B580ACA-ACEE-4E5A-92E5-413EF829F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5113" y="605155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70" name="Rectangle 18">
            <a:extLst>
              <a:ext uri="{FF2B5EF4-FFF2-40B4-BE49-F238E27FC236}">
                <a16:creationId xmlns:a16="http://schemas.microsoft.com/office/drawing/2014/main" id="{BCE12721-8E7C-419C-88B9-7CC34B7CE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1816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Employee</a:t>
            </a:r>
          </a:p>
        </p:txBody>
      </p:sp>
      <p:sp>
        <p:nvSpPr>
          <p:cNvPr id="279571" name="Rectangle 19">
            <a:extLst>
              <a:ext uri="{FF2B5EF4-FFF2-40B4-BE49-F238E27FC236}">
                <a16:creationId xmlns:a16="http://schemas.microsoft.com/office/drawing/2014/main" id="{0956332E-3543-4F3B-A82F-44DF9362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5486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1800"/>
              <a:t>emp-id</a:t>
            </a:r>
          </a:p>
        </p:txBody>
      </p:sp>
      <p:sp>
        <p:nvSpPr>
          <p:cNvPr id="279572" name="Rectangle 20">
            <a:extLst>
              <a:ext uri="{FF2B5EF4-FFF2-40B4-BE49-F238E27FC236}">
                <a16:creationId xmlns:a16="http://schemas.microsoft.com/office/drawing/2014/main" id="{DC1E23A7-11EA-47EE-A28B-9B9967D9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7150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 i="1">
                <a:solidFill>
                  <a:srgbClr val="FF0000"/>
                </a:solidFill>
              </a:rPr>
              <a:t>age</a:t>
            </a:r>
          </a:p>
        </p:txBody>
      </p:sp>
      <p:sp>
        <p:nvSpPr>
          <p:cNvPr id="279573" name="Rectangle 21">
            <a:extLst>
              <a:ext uri="{FF2B5EF4-FFF2-40B4-BE49-F238E27FC236}">
                <a16:creationId xmlns:a16="http://schemas.microsoft.com/office/drawing/2014/main" id="{BA0BC6F1-CE97-4545-BF55-F13B3280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5137150"/>
            <a:ext cx="1019175" cy="990600"/>
          </a:xfrm>
          <a:prstGeom prst="rect">
            <a:avLst/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279574" name="Line 22">
            <a:extLst>
              <a:ext uri="{FF2B5EF4-FFF2-40B4-BE49-F238E27FC236}">
                <a16:creationId xmlns:a16="http://schemas.microsoft.com/office/drawing/2014/main" id="{4AF1B434-4337-4BE9-AAB4-249434C5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5518150"/>
            <a:ext cx="1019175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75" name="Line 23">
            <a:extLst>
              <a:ext uri="{FF2B5EF4-FFF2-40B4-BE49-F238E27FC236}">
                <a16:creationId xmlns:a16="http://schemas.microsoft.com/office/drawing/2014/main" id="{8A029372-614B-43BF-81EF-658E8570C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3513" y="6051550"/>
            <a:ext cx="9906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76" name="Line 24">
            <a:extLst>
              <a:ext uri="{FF2B5EF4-FFF2-40B4-BE49-F238E27FC236}">
                <a16:creationId xmlns:a16="http://schemas.microsoft.com/office/drawing/2014/main" id="{F7E4659D-AF30-4631-8452-F96321AD0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2438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77" name="Line 25">
            <a:extLst>
              <a:ext uri="{FF2B5EF4-FFF2-40B4-BE49-F238E27FC236}">
                <a16:creationId xmlns:a16="http://schemas.microsoft.com/office/drawing/2014/main" id="{6036B6B1-18BB-466A-ACE6-D32D30AC1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78" name="Line 26">
            <a:extLst>
              <a:ext uri="{FF2B5EF4-FFF2-40B4-BE49-F238E27FC236}">
                <a16:creationId xmlns:a16="http://schemas.microsoft.com/office/drawing/2014/main" id="{3C9CDB5A-0F75-4EEE-9BAC-C7074C84C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0292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79" name="Line 27">
            <a:extLst>
              <a:ext uri="{FF2B5EF4-FFF2-40B4-BE49-F238E27FC236}">
                <a16:creationId xmlns:a16="http://schemas.microsoft.com/office/drawing/2014/main" id="{AA2BB261-94DA-4ABE-90EB-4032C5227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953000"/>
            <a:ext cx="0" cy="76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ZA"/>
          </a:p>
        </p:txBody>
      </p:sp>
      <p:sp>
        <p:nvSpPr>
          <p:cNvPr id="279580" name="AutoShape 28">
            <a:extLst>
              <a:ext uri="{FF2B5EF4-FFF2-40B4-BE49-F238E27FC236}">
                <a16:creationId xmlns:a16="http://schemas.microsoft.com/office/drawing/2014/main" id="{C6743C97-E8B7-458F-9E40-542AB297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00600"/>
            <a:ext cx="152400" cy="1524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Z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B3B77-AC9E-44FA-9628-2702E778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26057-178D-403C-90FE-15105E6B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altLang="en-US"/>
              <a:t>Compiled by: Dr. S. Didi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3456</TotalTime>
  <Words>1118</Words>
  <Application>Microsoft Office PowerPoint</Application>
  <PresentationFormat>On-screen Show (4:3)</PresentationFormat>
  <Paragraphs>266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Times New Roman</vt:lpstr>
      <vt:lpstr>Wingdings</vt:lpstr>
      <vt:lpstr>Radial</vt:lpstr>
      <vt:lpstr>Module 1: Introduction to OOAD</vt:lpstr>
      <vt:lpstr>Objectives</vt:lpstr>
      <vt:lpstr>Why Object-Oriented? </vt:lpstr>
      <vt:lpstr>Why Object-Oriented -&gt;                  What is a model and why?</vt:lpstr>
      <vt:lpstr> What is Object-Orientation?  - What is Object?</vt:lpstr>
      <vt:lpstr>PowerPoint Presentation</vt:lpstr>
      <vt:lpstr>PowerPoint Presentation</vt:lpstr>
      <vt:lpstr>What is Object-Orientation? - Class</vt:lpstr>
      <vt:lpstr>PowerPoint Presentation</vt:lpstr>
      <vt:lpstr>PowerPoint Presentation</vt:lpstr>
      <vt:lpstr>PowerPoint Presentation</vt:lpstr>
      <vt:lpstr>What is Object-Orientation? -State</vt:lpstr>
      <vt:lpstr> What is Object-Oriented Application? </vt:lpstr>
      <vt:lpstr>What is OOAD?</vt:lpstr>
      <vt:lpstr>PowerPoint Presentation</vt:lpstr>
      <vt:lpstr>PowerPoint Presentation</vt:lpstr>
      <vt:lpstr>PowerPoint Presentation</vt:lpstr>
      <vt:lpstr>PowerPoint Presentation</vt:lpstr>
      <vt:lpstr>Introduction to OOAD - Summary</vt:lpstr>
    </vt:vector>
  </TitlesOfParts>
  <Company>The 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OOAD</dc:title>
  <dc:creator>Lawrence Chung</dc:creator>
  <cp:lastModifiedBy>Administrator</cp:lastModifiedBy>
  <cp:revision>86</cp:revision>
  <dcterms:created xsi:type="dcterms:W3CDTF">2002-05-17T04:26:05Z</dcterms:created>
  <dcterms:modified xsi:type="dcterms:W3CDTF">2019-01-10T19:27:43Z</dcterms:modified>
</cp:coreProperties>
</file>