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62"/>
  </p:notesMasterIdLst>
  <p:handoutMasterIdLst>
    <p:handoutMasterId r:id="rId63"/>
  </p:handoutMasterIdLst>
  <p:sldIdLst>
    <p:sldId id="311" r:id="rId2"/>
    <p:sldId id="259" r:id="rId3"/>
    <p:sldId id="312" r:id="rId4"/>
    <p:sldId id="313" r:id="rId5"/>
    <p:sldId id="314" r:id="rId6"/>
    <p:sldId id="315" r:id="rId7"/>
    <p:sldId id="316" r:id="rId8"/>
    <p:sldId id="317" r:id="rId9"/>
    <p:sldId id="318" r:id="rId10"/>
    <p:sldId id="319" r:id="rId11"/>
    <p:sldId id="320" r:id="rId12"/>
    <p:sldId id="321" r:id="rId13"/>
    <p:sldId id="322" r:id="rId14"/>
    <p:sldId id="323" r:id="rId15"/>
    <p:sldId id="326" r:id="rId16"/>
    <p:sldId id="324" r:id="rId17"/>
    <p:sldId id="327" r:id="rId18"/>
    <p:sldId id="328" r:id="rId19"/>
    <p:sldId id="329" r:id="rId20"/>
    <p:sldId id="330" r:id="rId21"/>
    <p:sldId id="331" r:id="rId22"/>
    <p:sldId id="332" r:id="rId23"/>
    <p:sldId id="333" r:id="rId24"/>
    <p:sldId id="334" r:id="rId25"/>
    <p:sldId id="335" r:id="rId26"/>
    <p:sldId id="336" r:id="rId27"/>
    <p:sldId id="338" r:id="rId28"/>
    <p:sldId id="340" r:id="rId29"/>
    <p:sldId id="337" r:id="rId30"/>
    <p:sldId id="339" r:id="rId31"/>
    <p:sldId id="341" r:id="rId32"/>
    <p:sldId id="342" r:id="rId33"/>
    <p:sldId id="343" r:id="rId34"/>
    <p:sldId id="344" r:id="rId35"/>
    <p:sldId id="346" r:id="rId36"/>
    <p:sldId id="345" r:id="rId37"/>
    <p:sldId id="347" r:id="rId38"/>
    <p:sldId id="348" r:id="rId39"/>
    <p:sldId id="349" r:id="rId40"/>
    <p:sldId id="350" r:id="rId41"/>
    <p:sldId id="351" r:id="rId42"/>
    <p:sldId id="352" r:id="rId43"/>
    <p:sldId id="353" r:id="rId44"/>
    <p:sldId id="354" r:id="rId45"/>
    <p:sldId id="358" r:id="rId46"/>
    <p:sldId id="359" r:id="rId47"/>
    <p:sldId id="361" r:id="rId48"/>
    <p:sldId id="360" r:id="rId49"/>
    <p:sldId id="362" r:id="rId50"/>
    <p:sldId id="355" r:id="rId51"/>
    <p:sldId id="356" r:id="rId52"/>
    <p:sldId id="357" r:id="rId53"/>
    <p:sldId id="363" r:id="rId54"/>
    <p:sldId id="364" r:id="rId55"/>
    <p:sldId id="365" r:id="rId56"/>
    <p:sldId id="366" r:id="rId57"/>
    <p:sldId id="367" r:id="rId58"/>
    <p:sldId id="374" r:id="rId59"/>
    <p:sldId id="368" r:id="rId60"/>
    <p:sldId id="369" r:id="rId6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CFCFCF"/>
    <a:srgbClr val="DDDDDD"/>
    <a:srgbClr val="B2B2B2"/>
    <a:srgbClr val="C0C0C0"/>
    <a:srgbClr val="1B70A5"/>
    <a:srgbClr val="FFFFFF"/>
    <a:srgbClr val="96CDEE"/>
    <a:srgbClr val="0F3F5D"/>
    <a:srgbClr val="017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98837" autoAdjust="0"/>
  </p:normalViewPr>
  <p:slideViewPr>
    <p:cSldViewPr>
      <p:cViewPr varScale="1">
        <p:scale>
          <a:sx n="46" d="100"/>
          <a:sy n="46" d="100"/>
        </p:scale>
        <p:origin x="1092" y="36"/>
      </p:cViewPr>
      <p:guideLst>
        <p:guide orient="horz" pos="2160"/>
        <p:guide pos="2880"/>
      </p:guideLst>
    </p:cSldViewPr>
  </p:slideViewPr>
  <p:outlineViewPr>
    <p:cViewPr>
      <p:scale>
        <a:sx n="33" d="100"/>
        <a:sy n="33" d="100"/>
      </p:scale>
      <p:origin x="0" y="410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2/19/2019</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2/19/2019</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lnSpcReduction="10000"/>
          </a:bodyPr>
          <a:lstStyle/>
          <a:p>
            <a:pPr eaLnBrk="1" hangingPunct="1"/>
            <a:r>
              <a:rPr lang="en-GB" altLang="en-US" dirty="0" smtClean="0"/>
              <a:t>Upon completion of this material, you should be able to:</a:t>
            </a:r>
            <a:endParaRPr lang="en-US" altLang="en-US" dirty="0" smtClean="0"/>
          </a:p>
          <a:p>
            <a:pPr lvl="1" eaLnBrk="1" hangingPunct="1"/>
            <a:r>
              <a:rPr lang="en-US" altLang="en-US" sz="2200" dirty="0" smtClean="0"/>
              <a:t>Discuss the organizational business need for information security</a:t>
            </a:r>
          </a:p>
          <a:p>
            <a:pPr lvl="1" eaLnBrk="1" hangingPunct="1"/>
            <a:r>
              <a:rPr lang="en-US" altLang="en-US" sz="2200" dirty="0" smtClean="0"/>
              <a:t>Explain why a successful information security program is the shared responsibility of an organization’s general management and IT management</a:t>
            </a:r>
          </a:p>
          <a:p>
            <a:pPr lvl="1" eaLnBrk="1" hangingPunct="1"/>
            <a:r>
              <a:rPr lang="en-US" altLang="en-US" sz="2200" dirty="0" smtClean="0"/>
              <a:t>List and describe the threats posed to information security and common attacks associated with those threats</a:t>
            </a:r>
          </a:p>
          <a:p>
            <a:pPr lvl="1" eaLnBrk="1" hangingPunct="1"/>
            <a:r>
              <a:rPr lang="en-US" altLang="en-US" sz="2200" dirty="0" smtClean="0"/>
              <a:t>Describe the relationship between threats and attacks against information within systems</a:t>
            </a:r>
            <a:endParaRPr lang="en-GB" altLang="en-US" sz="2200" dirty="0" smtClean="0"/>
          </a:p>
          <a:p>
            <a:pPr eaLnBrk="1" hangingPunct="1">
              <a:spcBef>
                <a:spcPts val="450"/>
              </a:spcBef>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47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Potential Deviations in Quality of Service by Service Providers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This category represents situations in which a product or services are not delivered to the organization as expected.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organization’s information system depends on the successful operation of many interdependent support systems including power grids, telecom networks, parts suppliers, service vendors, and even the janitorial staff and garbage haulers.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Internet service, communications, and power irregularities are three sets of service issues that dramatically affect the availability of information and systems.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Internet Service Issues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For organizations that rely heavily on the Internet and the Web to support continued operations, the threat of the potential loss of Internet service can lead to considerable loss in the availability of information.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Many organizations have sales staff and telecommuters working at remote locations.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When an organization places its Web servers in the care of a Web hosting provider, that outsourcer assumes responsibility for all Internet services as well as for the hardware and operating system software used to operate the Web site.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47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Communications and Other Service Provider Issues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Other utility services can impact organizations as well.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Among these are telephone, water, wastewater, trash pickup, cable television, natural or propane gas, and custodial services.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threat of loss of these services can lead to the inability of an organization to function properly.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Power Irregularities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threat of irregularities from power utilities is common and can lead to fluctuations such as power excesses, power shortages, and power losses.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In the U.S., buildings are “fed” 120-volt, 60-cycle power usually through 15 and 20 amp circuits.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Voltage levels  can:</a:t>
            </a:r>
          </a:p>
          <a:p>
            <a:pPr eaLnBrk="1" hangingPunct="1">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 spike – momentary increase or surge – prolonged increase</a:t>
            </a:r>
          </a:p>
          <a:p>
            <a:pPr eaLnBrk="1" hangingPunct="1">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 sag – momentary low voltage, or brownout – prolonged drop</a:t>
            </a:r>
          </a:p>
          <a:p>
            <a:pPr eaLnBrk="1" hangingPunct="1">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 fault – momentary loss of power, or blackout – prolonged loss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Since sensitive electronic equipment, especially networking equipment, computers, and computer-based systems are susceptible to fluctuations, controls can be applied to manage power quality.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Deliberate Acts of Espionage or Trespass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This threat represents a well-known and broad category of electronic and human activities that breach the confidentiality of information.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When an unauthorized individual gains access to the information an organization is trying to protect, that act is categorized as a deliberate act of espionage or trespass.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When information gatherers employ techniques that cross the threshold of what is legal and/or ethical, they enter the world of industrial espionage.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Instances of shoulder surfing occur at computer terminals, desks, ATM machines, public phones, or other places where a person is accessing confidential information.</a:t>
            </a:r>
            <a:endParaRPr lang="en-GB" altLang="en-US" sz="10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threat of trespass can lead to unauthorized real or virtual actions that enable information gatherers to enter premises or systems they have not been authorized to enter.</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Controls are sometimes implemented to mark the boundaries of an organization’s virtual territory.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These boundaries give notice to trespassers that they are encroaching on the organization’s cyberspace.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classic perpetrator of deliberate acts of espionage or trespass is the hacker.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In the gritty world of reality, a hacker uses skill, guile, or fraud to attempt to bypass the controls placed around information that is the property of someone else. The hacker frequently spends long hours examining the types and structures of the targeted systems.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26</a:t>
            </a:fld>
            <a:endParaRPr lang="en-US" dirty="0"/>
          </a:p>
        </p:txBody>
      </p:sp>
    </p:spTree>
    <p:extLst>
      <p:ext uri="{BB962C8B-B14F-4D97-AF65-F5344CB8AC3E}">
        <p14:creationId xmlns:p14="http://schemas.microsoft.com/office/powerpoint/2010/main" val="24140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Deliberate Acts of Espionage or Trespass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There are generally two skill levels among hackers.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first is the expert hacker, who develops software scripts and codes exploits used by the second category, the novice, or unskilled hacker.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expert hacker is usually a master of several programming languages, networking protocols, and operating systems and also exhibits a mastery of the technical environment of the chosen targeted system.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However, expert hackers have now become bored with directly attacking systems and have turned to writing software.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software they are writing are automated exploits that allow novice hackers to become script kiddies, hackers of limited skill who use expert-written software to exploit a system but do not fully understand or appreciate the systems they hack.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As a result of preparation and continued vigilance, attacks conducted by scripts are usually predictable and can be adequately defended against.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There are other terms for system rule breakers: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term cracker is now commonly associated with an individual who “cracks” or removes the software protection from an application designed to prevent unauthorized duplication.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 </a:t>
            </a:r>
            <a:r>
              <a:rPr lang="en-GB" altLang="en-US" dirty="0" err="1" smtClean="0">
                <a:cs typeface="Lucida Sans Unicode" panose="020B0602030504020204" pitchFamily="34" charset="0"/>
              </a:rPr>
              <a:t>phreaker</a:t>
            </a:r>
            <a:r>
              <a:rPr lang="en-GB" altLang="en-US" dirty="0" smtClean="0">
                <a:cs typeface="Lucida Sans Unicode" panose="020B0602030504020204" pitchFamily="34" charset="0"/>
              </a:rPr>
              <a:t> hacks the public telephone network to make free calls, disrupt services, and generally wreak havoc. </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27</a:t>
            </a:fld>
            <a:endParaRPr lang="en-US" dirty="0"/>
          </a:p>
        </p:txBody>
      </p:sp>
    </p:spTree>
    <p:extLst>
      <p:ext uri="{BB962C8B-B14F-4D97-AF65-F5344CB8AC3E}">
        <p14:creationId xmlns:p14="http://schemas.microsoft.com/office/powerpoint/2010/main" val="2945156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Deliberate Acts of Espionage or Trespass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There are generally two skill levels among hackers.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first is the expert hacker, who develops software scripts and codes exploits used by the second category, the novice, or unskilled hacker.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expert hacker is usually a master of several programming languages, networking protocols, and operating systems and also exhibits a mastery of the technical environment of the chosen targeted system.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However, expert hackers have now become bored with directly attacking systems and have turned to writing software.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software they are writing are automated exploits that allow novice hackers to become script kiddies, hackers of limited skill who use expert-written software to exploit a system but do not fully understand or appreciate the systems they hack.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As a result of preparation and continued vigilance, attacks conducted by scripts are usually predictable and can be adequately defended against.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There are other terms for system rule breakers: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The term cracker is now commonly associated with an individual who “cracks” or removes the software protection from an application designed to prevent unauthorized duplication.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cs typeface="Lucida Sans Unicode" panose="020B0602030504020204" pitchFamily="34" charset="0"/>
              </a:rPr>
              <a:t>A </a:t>
            </a:r>
            <a:r>
              <a:rPr lang="en-GB" altLang="en-US" dirty="0" err="1" smtClean="0">
                <a:cs typeface="Lucida Sans Unicode" panose="020B0602030504020204" pitchFamily="34" charset="0"/>
              </a:rPr>
              <a:t>phreaker</a:t>
            </a:r>
            <a:r>
              <a:rPr lang="en-GB" altLang="en-US" dirty="0" smtClean="0">
                <a:cs typeface="Lucida Sans Unicode" panose="020B0602030504020204" pitchFamily="34" charset="0"/>
              </a:rPr>
              <a:t> hacks the public telephone network to make free calls, disrupt services, and generally wreak havoc.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28</a:t>
            </a:fld>
            <a:endParaRPr lang="en-US" dirty="0"/>
          </a:p>
        </p:txBody>
      </p:sp>
    </p:spTree>
    <p:extLst>
      <p:ext uri="{BB962C8B-B14F-4D97-AF65-F5344CB8AC3E}">
        <p14:creationId xmlns:p14="http://schemas.microsoft.com/office/powerpoint/2010/main" val="1050979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70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Forces of Nature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Forces of nature, force majeure, or acts of God pose the most dangerous threats, because they are unexpected and can occur with very little warning.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These threats can disrupt not only the lives of individuals, but also the storage, transmission, and use of information.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These include fire, flood, earthquake, lightning, landslide or mudslide, tornado or severe windstorm, hurricane or typhoon, tsunami, electrostatic discharge, and dust contamination.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Since it is not possible to avoid many of these threats, management must implement controls to limit damage and also prepare contingency plans for continued operations.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5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Potential Acts of Human Error or Failure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This category includes the possibility of acts performed without intent or malicious purpose by an individual who is an employee of an organization.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Inexperience, improper training, the making of incorrect assumptions, and other circumstances can cause problems.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Employees constitute one of the greatest threats to information security, as the individuals closest to the organizational data.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Employee mistakes can easily lead to the following: revelation of classified data, entry of erroneous data, accidental deletion or modification of data, storage of data in unprotected areas, and failure to protect information.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Many threats can be prevented with controls, ranging from simple procedures, such as requiring the user to type a critical command twice, to more complex procedures, such as the verification of commands by a second party.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925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b="1" dirty="0" smtClean="0">
                <a:ea typeface="Lucida Sans Unicode" charset="0"/>
                <a:cs typeface="Lucida Sans Unicode" charset="0"/>
              </a:rPr>
              <a:t>Human Error or Failure</a:t>
            </a:r>
          </a:p>
          <a:p>
            <a:pPr marL="342900" indent="-342900" eaLnBrk="1" hangingPunct="1">
              <a:spcBef>
                <a:spcPct val="20000"/>
              </a:spcBef>
              <a:buFontTx/>
              <a:buChar char="•"/>
              <a:defRPr/>
            </a:pPr>
            <a:r>
              <a:rPr lang="en-GB" altLang="en-US" sz="2600" kern="0" dirty="0" smtClean="0">
                <a:solidFill>
                  <a:srgbClr val="222222"/>
                </a:solidFill>
                <a:latin typeface="Arial"/>
              </a:rPr>
              <a:t>Employee mistakes can easily lead to: </a:t>
            </a:r>
          </a:p>
          <a:p>
            <a:pPr marL="742950" lvl="1" indent="-285750" eaLnBrk="1" hangingPunct="1">
              <a:spcBef>
                <a:spcPct val="20000"/>
              </a:spcBef>
              <a:buFontTx/>
              <a:buChar char="–"/>
              <a:defRPr/>
            </a:pPr>
            <a:r>
              <a:rPr lang="en-GB" altLang="en-US" sz="2400" kern="0" dirty="0" smtClean="0">
                <a:solidFill>
                  <a:srgbClr val="222222"/>
                </a:solidFill>
                <a:latin typeface="Arial"/>
              </a:rPr>
              <a:t>Revelation of classified data </a:t>
            </a:r>
          </a:p>
          <a:p>
            <a:pPr marL="742950" lvl="1" indent="-285750" eaLnBrk="1" hangingPunct="1">
              <a:spcBef>
                <a:spcPct val="20000"/>
              </a:spcBef>
              <a:buFontTx/>
              <a:buChar char="–"/>
              <a:defRPr/>
            </a:pPr>
            <a:r>
              <a:rPr lang="en-GB" altLang="en-US" sz="2400" kern="0" dirty="0" smtClean="0">
                <a:solidFill>
                  <a:srgbClr val="222222"/>
                </a:solidFill>
                <a:latin typeface="Arial"/>
              </a:rPr>
              <a:t>Entry of erroneous data</a:t>
            </a:r>
          </a:p>
          <a:p>
            <a:pPr marL="742950" lvl="1" indent="-285750" eaLnBrk="1" hangingPunct="1">
              <a:spcBef>
                <a:spcPct val="20000"/>
              </a:spcBef>
              <a:buFontTx/>
              <a:buChar char="–"/>
              <a:defRPr/>
            </a:pPr>
            <a:r>
              <a:rPr lang="en-GB" altLang="en-US" sz="2400" kern="0" dirty="0" smtClean="0">
                <a:solidFill>
                  <a:srgbClr val="222222"/>
                </a:solidFill>
                <a:latin typeface="Arial"/>
              </a:rPr>
              <a:t>Accidental data deletion or modification</a:t>
            </a:r>
          </a:p>
          <a:p>
            <a:pPr marL="742950" lvl="1" indent="-285750" eaLnBrk="1" hangingPunct="1">
              <a:spcBef>
                <a:spcPct val="20000"/>
              </a:spcBef>
              <a:buFontTx/>
              <a:buChar char="–"/>
              <a:defRPr/>
            </a:pPr>
            <a:r>
              <a:rPr lang="en-GB" altLang="en-US" sz="2400" kern="0" dirty="0" smtClean="0">
                <a:solidFill>
                  <a:srgbClr val="222222"/>
                </a:solidFill>
                <a:latin typeface="Arial"/>
              </a:rPr>
              <a:t>Data storage in unprotected areas</a:t>
            </a:r>
          </a:p>
          <a:p>
            <a:pPr marL="742950" lvl="1" indent="-285750" eaLnBrk="1" hangingPunct="1">
              <a:spcBef>
                <a:spcPct val="20000"/>
              </a:spcBef>
              <a:buFontTx/>
              <a:buChar char="–"/>
              <a:defRPr/>
            </a:pPr>
            <a:r>
              <a:rPr lang="en-GB" altLang="en-US" sz="2400" kern="0" dirty="0" smtClean="0">
                <a:solidFill>
                  <a:srgbClr val="222222"/>
                </a:solidFill>
                <a:latin typeface="Arial"/>
              </a:rPr>
              <a:t>Failure to protect information</a:t>
            </a:r>
          </a:p>
          <a:p>
            <a:pPr marL="342900" indent="-342900" eaLnBrk="1" hangingPunct="1">
              <a:spcBef>
                <a:spcPct val="20000"/>
              </a:spcBef>
              <a:buFontTx/>
              <a:buChar char="•"/>
              <a:defRPr/>
            </a:pPr>
            <a:r>
              <a:rPr lang="en-GB" altLang="en-US" sz="2600" kern="0" dirty="0" smtClean="0">
                <a:solidFill>
                  <a:srgbClr val="222222"/>
                </a:solidFill>
                <a:latin typeface="Arial"/>
              </a:rPr>
              <a:t>Many of these threats can be prevented with controls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en-US" b="1" dirty="0" smtClean="0">
              <a:ea typeface="Lucida Sans Unicode" charset="0"/>
              <a:cs typeface="Lucida Sans Unicode"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t>Elite </a:t>
            </a:r>
            <a:r>
              <a:rPr lang="en-US" altLang="en-US" sz="1200" dirty="0" err="1" smtClean="0"/>
              <a:t>Skillz</a:t>
            </a:r>
            <a:r>
              <a:rPr lang="en-US" altLang="en-US" sz="1200" dirty="0" smtClean="0"/>
              <a:t>, wannabe hacker, is my favorite part of this entire chapter. I am laughing entirely too hard.</a:t>
            </a:r>
          </a:p>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689463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6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Attack Descriptions (continued)</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Social Engineering - Within the context of information security, the process of using social skills to convince people to reveal access credentials or other valuable information to the attacker.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“People are the weakest link. You can have the best technology; firewalls, intrusion-detection systems, biometric devices...and somebody can call an unsuspecting employee. That's all she wrote, baby. They got everything.”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Timing Attack - Relatively new, works by exploring the contents of a Web browser’s cache. This could allow the designer to collect information to access to password-protected sites. Another attack by the same name involves attempting to intercept cryptographic elements to determine keys and encryption algorithms.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925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Introduction</a:t>
            </a:r>
          </a:p>
          <a:p>
            <a:pPr marL="342900" indent="-342900" eaLnBrk="1" hangingPunct="1">
              <a:spcBef>
                <a:spcPct val="20000"/>
              </a:spcBef>
              <a:buFontTx/>
              <a:buChar char="•"/>
              <a:defRPr/>
            </a:pPr>
            <a:r>
              <a:rPr lang="en-GB" altLang="en-US" sz="2600" kern="0" dirty="0" smtClean="0">
                <a:solidFill>
                  <a:srgbClr val="222222"/>
                </a:solidFill>
                <a:latin typeface="Arial"/>
              </a:rPr>
              <a:t>Primary mission of an information security program is to ensure information assets-information and the systems that house them-remain safe and useful</a:t>
            </a:r>
          </a:p>
          <a:p>
            <a:pPr marL="342900" indent="-342900" eaLnBrk="1" hangingPunct="1">
              <a:spcBef>
                <a:spcPct val="20000"/>
              </a:spcBef>
              <a:buFontTx/>
              <a:buChar char="•"/>
              <a:defRPr/>
            </a:pPr>
            <a:r>
              <a:rPr lang="en-GB" altLang="en-US" sz="2600" kern="0" dirty="0" smtClean="0">
                <a:solidFill>
                  <a:srgbClr val="222222"/>
                </a:solidFill>
                <a:latin typeface="Arial"/>
              </a:rPr>
              <a:t>If no threats existed, resources could be used exclusively to improve systems that contain, use, and transmit information</a:t>
            </a:r>
          </a:p>
          <a:p>
            <a:pPr marL="342900" indent="-342900" eaLnBrk="1" hangingPunct="1">
              <a:spcBef>
                <a:spcPct val="20000"/>
              </a:spcBef>
              <a:buFontTx/>
              <a:buChar char="•"/>
              <a:defRPr/>
            </a:pPr>
            <a:r>
              <a:rPr lang="en-GB" altLang="en-US" sz="2600" kern="0" dirty="0" smtClean="0">
                <a:solidFill>
                  <a:srgbClr val="222222"/>
                </a:solidFill>
                <a:latin typeface="Arial"/>
              </a:rPr>
              <a:t>Threat of attacks on information systems is a constant concern</a:t>
            </a:r>
          </a:p>
        </p:txBody>
      </p:sp>
    </p:spTree>
    <p:extLst>
      <p:ext uri="{BB962C8B-B14F-4D97-AF65-F5344CB8AC3E}">
        <p14:creationId xmlns:p14="http://schemas.microsoft.com/office/powerpoint/2010/main" val="3960411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925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Deliberate Acts of Information Extortion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threat of information extortion is the possibility of an attacker or formerly trusted insider stealing information from a computer system and demanding compensation for its return or for an agreement to not disclose the information.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Extortion is common in credit card number theft.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925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Sabotage or Vandalism  </a:t>
            </a:r>
          </a:p>
          <a:p>
            <a:pPr marL="342900" indent="-342900">
              <a:spcBef>
                <a:spcPct val="20000"/>
              </a:spcBef>
              <a:buFontTx/>
              <a:buChar char="•"/>
              <a:defRPr/>
            </a:pPr>
            <a:r>
              <a:rPr lang="en-GB" altLang="en-US" sz="2600" kern="0" dirty="0" smtClean="0">
                <a:solidFill>
                  <a:srgbClr val="222222"/>
                </a:solidFill>
                <a:latin typeface="Arial"/>
              </a:rPr>
              <a:t>Threats can range from petty vandalism to organized sabotage</a:t>
            </a:r>
          </a:p>
          <a:p>
            <a:pPr marL="342900" indent="-342900">
              <a:spcBef>
                <a:spcPct val="20000"/>
              </a:spcBef>
              <a:buFontTx/>
              <a:buChar char="•"/>
              <a:defRPr/>
            </a:pPr>
            <a:r>
              <a:rPr lang="en-GB" altLang="en-US" sz="2600" kern="0" dirty="0" smtClean="0">
                <a:solidFill>
                  <a:srgbClr val="222222"/>
                </a:solidFill>
                <a:latin typeface="Arial"/>
              </a:rPr>
              <a:t>Web site defacing can erode consumer confidence, diminishing organization’s sales, net worth, and reputation</a:t>
            </a:r>
          </a:p>
          <a:p>
            <a:pPr marL="342900" indent="-342900">
              <a:spcBef>
                <a:spcPct val="20000"/>
              </a:spcBef>
              <a:buFontTx/>
              <a:buChar char="•"/>
              <a:defRPr/>
            </a:pPr>
            <a:r>
              <a:rPr lang="en-GB" altLang="en-US" sz="2600" kern="0" dirty="0" smtClean="0">
                <a:solidFill>
                  <a:srgbClr val="222222"/>
                </a:solidFill>
                <a:latin typeface="Arial"/>
              </a:rPr>
              <a:t>Threat of hacktivist or cyberactivist operations rising</a:t>
            </a:r>
          </a:p>
          <a:p>
            <a:pPr marL="342900" indent="-342900">
              <a:spcBef>
                <a:spcPct val="20000"/>
              </a:spcBef>
              <a:buFontTx/>
              <a:buChar char="•"/>
              <a:defRPr/>
            </a:pPr>
            <a:r>
              <a:rPr lang="en-GB" altLang="en-US" sz="2600" kern="0" dirty="0" err="1" smtClean="0">
                <a:solidFill>
                  <a:srgbClr val="222222"/>
                </a:solidFill>
                <a:latin typeface="Arial"/>
              </a:rPr>
              <a:t>Cyberterrorism</a:t>
            </a:r>
            <a:r>
              <a:rPr lang="en-GB" altLang="en-US" sz="2600" kern="0" dirty="0" smtClean="0">
                <a:solidFill>
                  <a:srgbClr val="222222"/>
                </a:solidFill>
                <a:latin typeface="Arial"/>
              </a:rPr>
              <a:t>/</a:t>
            </a:r>
            <a:r>
              <a:rPr lang="en-GB" altLang="en-US" sz="2600" kern="0" dirty="0" err="1" smtClean="0">
                <a:solidFill>
                  <a:srgbClr val="222222"/>
                </a:solidFill>
                <a:latin typeface="Arial"/>
              </a:rPr>
              <a:t>Cyberwarfare</a:t>
            </a:r>
            <a:r>
              <a:rPr lang="en-GB" altLang="en-US" sz="2600" kern="0" dirty="0" smtClean="0">
                <a:solidFill>
                  <a:srgbClr val="222222"/>
                </a:solidFill>
                <a:latin typeface="Arial"/>
              </a:rPr>
              <a:t>: much more sinister form of hacking</a:t>
            </a:r>
          </a:p>
        </p:txBody>
      </p:sp>
    </p:spTree>
    <p:extLst>
      <p:ext uri="{BB962C8B-B14F-4D97-AF65-F5344CB8AC3E}">
        <p14:creationId xmlns:p14="http://schemas.microsoft.com/office/powerpoint/2010/main" val="396041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Software Attacks</a:t>
            </a:r>
          </a:p>
          <a:p>
            <a:pPr marL="342900" indent="-342900">
              <a:spcBef>
                <a:spcPct val="20000"/>
              </a:spcBef>
              <a:buFontTx/>
              <a:buChar char="•"/>
              <a:defRPr/>
            </a:pPr>
            <a:r>
              <a:rPr lang="en-GB" altLang="en-US" sz="2400" kern="0" dirty="0" smtClean="0">
                <a:solidFill>
                  <a:srgbClr val="222222"/>
                </a:solidFill>
                <a:latin typeface="Arial"/>
              </a:rPr>
              <a:t>Malicious software (malware) deployed to overwhelm processing capabilities of online systems or gain access to protected systems via hidden means</a:t>
            </a:r>
          </a:p>
          <a:p>
            <a:pPr marL="342900" indent="-342900">
              <a:spcBef>
                <a:spcPct val="20000"/>
              </a:spcBef>
              <a:buFontTx/>
              <a:buChar char="•"/>
              <a:defRPr/>
            </a:pPr>
            <a:r>
              <a:rPr lang="en-GB" altLang="en-US" sz="2400" kern="0" dirty="0" smtClean="0">
                <a:solidFill>
                  <a:srgbClr val="222222"/>
                </a:solidFill>
                <a:latin typeface="Arial"/>
              </a:rPr>
              <a:t>Include: </a:t>
            </a:r>
          </a:p>
          <a:p>
            <a:pPr marL="742950" lvl="1" indent="-285750">
              <a:spcBef>
                <a:spcPct val="20000"/>
              </a:spcBef>
              <a:buFontTx/>
              <a:buChar char="–"/>
              <a:defRPr/>
            </a:pPr>
            <a:r>
              <a:rPr lang="en-GB" altLang="en-US" sz="2000" kern="0" dirty="0" smtClean="0">
                <a:solidFill>
                  <a:srgbClr val="222222"/>
                </a:solidFill>
                <a:latin typeface="Arial"/>
              </a:rPr>
              <a:t>Viruses</a:t>
            </a:r>
          </a:p>
          <a:p>
            <a:pPr marL="742950" lvl="1" indent="-285750">
              <a:spcBef>
                <a:spcPct val="20000"/>
              </a:spcBef>
              <a:buFontTx/>
              <a:buChar char="–"/>
              <a:defRPr/>
            </a:pPr>
            <a:r>
              <a:rPr lang="en-GB" altLang="en-US" sz="2000" kern="0" dirty="0" smtClean="0">
                <a:solidFill>
                  <a:srgbClr val="222222"/>
                </a:solidFill>
                <a:latin typeface="Arial"/>
              </a:rPr>
              <a:t>Worms</a:t>
            </a:r>
          </a:p>
          <a:p>
            <a:pPr marL="742950" lvl="1" indent="-285750">
              <a:spcBef>
                <a:spcPct val="20000"/>
              </a:spcBef>
              <a:buFontTx/>
              <a:buChar char="–"/>
              <a:defRPr/>
            </a:pPr>
            <a:r>
              <a:rPr lang="en-GB" altLang="en-US" sz="2000" kern="0" dirty="0" smtClean="0">
                <a:solidFill>
                  <a:srgbClr val="222222"/>
                </a:solidFill>
                <a:latin typeface="Arial"/>
              </a:rPr>
              <a:t>Trojan horses</a:t>
            </a:r>
          </a:p>
          <a:p>
            <a:pPr marL="742950" lvl="1" indent="-285750">
              <a:spcBef>
                <a:spcPct val="20000"/>
              </a:spcBef>
              <a:buFontTx/>
              <a:buChar char="–"/>
              <a:defRPr/>
            </a:pPr>
            <a:r>
              <a:rPr lang="en-GB" altLang="en-US" sz="2000" kern="0" dirty="0" smtClean="0">
                <a:solidFill>
                  <a:srgbClr val="222222"/>
                </a:solidFill>
                <a:latin typeface="Arial"/>
              </a:rPr>
              <a:t>Polymorphic threats</a:t>
            </a:r>
          </a:p>
          <a:p>
            <a:pPr marL="742950" lvl="1" indent="-285750">
              <a:spcBef>
                <a:spcPct val="20000"/>
              </a:spcBef>
              <a:buFontTx/>
              <a:buChar char="–"/>
              <a:defRPr/>
            </a:pPr>
            <a:r>
              <a:rPr lang="en-GB" altLang="en-US" sz="2000" kern="0" dirty="0" smtClean="0">
                <a:solidFill>
                  <a:srgbClr val="222222"/>
                </a:solidFill>
                <a:latin typeface="Arial"/>
              </a:rPr>
              <a:t>Virus and worm hoaxes</a:t>
            </a:r>
          </a:p>
          <a:p>
            <a:pPr marL="742950" lvl="1" indent="-285750">
              <a:spcBef>
                <a:spcPct val="20000"/>
              </a:spcBef>
              <a:buFontTx/>
              <a:buChar char="–"/>
              <a:defRPr/>
            </a:pPr>
            <a:r>
              <a:rPr lang="en-GB" altLang="en-US" sz="2000" kern="0" dirty="0" smtClean="0">
                <a:solidFill>
                  <a:srgbClr val="222222"/>
                </a:solidFill>
                <a:latin typeface="Arial"/>
              </a:rPr>
              <a:t>Back door or trap door </a:t>
            </a:r>
          </a:p>
          <a:p>
            <a:pPr marL="742950" lvl="1" indent="-285750">
              <a:spcBef>
                <a:spcPct val="20000"/>
              </a:spcBef>
              <a:buFontTx/>
              <a:buChar char="–"/>
              <a:defRPr/>
            </a:pPr>
            <a:r>
              <a:rPr lang="en-GB" altLang="en-US" sz="2000" kern="0" dirty="0" smtClean="0">
                <a:solidFill>
                  <a:srgbClr val="222222"/>
                </a:solidFill>
                <a:latin typeface="Arial"/>
              </a:rPr>
              <a:t>Denial-of-service and distributed denial-of-service</a:t>
            </a:r>
          </a:p>
          <a:p>
            <a:pPr marL="742950" lvl="1" indent="-285750">
              <a:spcBef>
                <a:spcPct val="20000"/>
              </a:spcBef>
              <a:buFontTx/>
              <a:buChar char="–"/>
              <a:defRPr/>
            </a:pPr>
            <a:r>
              <a:rPr lang="en-GB" altLang="en-US" sz="2000" kern="0" dirty="0" smtClean="0">
                <a:solidFill>
                  <a:srgbClr val="222222"/>
                </a:solidFill>
                <a:latin typeface="Arial"/>
              </a:rPr>
              <a:t>Mail bomb</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charset="0"/>
              <a:cs typeface="Lucida Sans Unicode"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charset="0"/>
              <a:cs typeface="Lucida Sans Unicode"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charset="0"/>
              <a:cs typeface="Lucida Sans Unicode"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charset="0"/>
              <a:cs typeface="Lucida Sans Unicode"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5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Attacks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An attack is the deliberate act that exploits vulnerability.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It is accomplished by a threat agent to damage or steal an organization’s information or physical asset.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An exploit is a technique to compromise a system. Vulnerability is an identified weakness of a controlled system whose controls are not present or are no longer effective. An attack is then the use of an exploit to achieve the compromise of a controlled system.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Malicious Code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This kind of attack includes the execution of viruses, worms, Trojan horses, and active Web scripts with the intent to destroy or steal information.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state of the art in attacking systems in 2002 is the </a:t>
            </a:r>
            <a:r>
              <a:rPr lang="en-GB" altLang="en-US" sz="2800" dirty="0" err="1" smtClean="0">
                <a:cs typeface="Lucida Sans Unicode" panose="020B0602030504020204" pitchFamily="34" charset="0"/>
              </a:rPr>
              <a:t>multivector</a:t>
            </a:r>
            <a:r>
              <a:rPr lang="en-GB" altLang="en-US" sz="2800" dirty="0" smtClean="0">
                <a:cs typeface="Lucida Sans Unicode" panose="020B0602030504020204" pitchFamily="34" charset="0"/>
              </a:rPr>
              <a:t> worm.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These attack programs use up to six known attack vectors to exploit a variety of vulnerabilities in commonly found information system devices.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5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Attack Descriptions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Back Doors - Using a known or previously unknown and newly discovered access mechanism, an attacker can gain access to a system or network resource.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Password Crack - Attempting to reverse calculate a password.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Brute Force - The application of computing and network resources to try every possible combination of options of a password.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Dictionary - The dictionary password attack narrows the field by selecting specific accounts to attack and uses a list of commonly used passwords (the dictionary) to guess with.</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marL="0" marR="0" indent="0" algn="l" defTabSz="914400" rtl="0" eaLnBrk="1" fontAlgn="base" latinLnBrk="0" hangingPunct="1">
              <a:lnSpc>
                <a:spcPct val="100000"/>
              </a:lnSpc>
              <a:spcBef>
                <a:spcPts val="45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dirty="0" smtClean="0">
                <a:cs typeface="Lucida Sans Unicode" panose="020B0602030504020204" pitchFamily="34" charset="0"/>
              </a:rPr>
              <a:t>Denial-of-Service (</a:t>
            </a:r>
            <a:r>
              <a:rPr lang="en-GB" altLang="en-US" sz="2800" dirty="0" err="1" smtClean="0">
                <a:cs typeface="Lucida Sans Unicode" panose="020B0602030504020204" pitchFamily="34" charset="0"/>
              </a:rPr>
              <a:t>DoS</a:t>
            </a:r>
            <a:r>
              <a:rPr lang="en-GB" altLang="en-US" sz="2800" dirty="0" smtClean="0">
                <a:cs typeface="Lucida Sans Unicode" panose="020B0602030504020204" pitchFamily="34" charset="0"/>
              </a:rPr>
              <a:t>) - The attacker sends a large number of connection or information requests to a target. So many requests are made that the target system cannot handle them successfully along with other, legitimate requests for service. This may result in a system crash or merely an inability to perform ordinary functions.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5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Attack Descriptions (continued)</a:t>
            </a:r>
          </a:p>
          <a:p>
            <a:pPr marL="0" marR="0" indent="0" algn="l" defTabSz="914400" rtl="0" eaLnBrk="1" fontAlgn="base" latinLnBrk="0" hangingPunct="1">
              <a:lnSpc>
                <a:spcPct val="100000"/>
              </a:lnSpc>
              <a:spcBef>
                <a:spcPts val="45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dirty="0" smtClean="0">
                <a:cs typeface="Lucida Sans Unicode" panose="020B0602030504020204" pitchFamily="34" charset="0"/>
              </a:rPr>
              <a:t>Distributed Denial-of-Service (</a:t>
            </a:r>
            <a:r>
              <a:rPr lang="en-GB" altLang="en-US" sz="2800" dirty="0" err="1" smtClean="0">
                <a:cs typeface="Lucida Sans Unicode" panose="020B0602030504020204" pitchFamily="34" charset="0"/>
              </a:rPr>
              <a:t>DDoS</a:t>
            </a:r>
            <a:r>
              <a:rPr lang="en-GB" altLang="en-US" sz="2800" dirty="0" smtClean="0">
                <a:cs typeface="Lucida Sans Unicode" panose="020B0602030504020204" pitchFamily="34" charset="0"/>
              </a:rPr>
              <a:t>) - An attack in which a coordinated stream of requests is launched against a target from many locations at the same time.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Spoofing - A technique used to gain unauthorized access to computers, whereby the intruder sends messages to a computer with an IP address indicating that the message is coming from a trusted host.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Man-in-the-Middle - In the man-in-the-middle or TCP hijacking attack, an attacker sniffs packets from the network, modifies them, and inserts them back into the network.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Spam - Unsolicited commercial e-mail. While many consider spam a nuisance rather than an attack, it is emerging as a vector for some attacks.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Mail Bombing - Another form of e-mail attack that is also a </a:t>
            </a:r>
            <a:r>
              <a:rPr lang="en-GB" altLang="en-US" sz="2800" dirty="0" err="1" smtClean="0">
                <a:cs typeface="Lucida Sans Unicode" panose="020B0602030504020204" pitchFamily="34" charset="0"/>
              </a:rPr>
              <a:t>DoS</a:t>
            </a:r>
            <a:r>
              <a:rPr lang="en-GB" altLang="en-US" sz="2800" dirty="0" smtClean="0">
                <a:cs typeface="Lucida Sans Unicode" panose="020B0602030504020204" pitchFamily="34" charset="0"/>
              </a:rPr>
              <a:t>, in which an attacker routes large quantities of e-mail to the target.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b="1"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77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Attack Descriptions (continued)</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Sniffers - A program and/or device that can monitor data travelling over a network. Sniffers can be used both for legitimate network management functions and for stealing information from a network.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Phishing - A</a:t>
            </a:r>
            <a:r>
              <a:rPr lang="en-US" altLang="en-US" sz="2800" dirty="0" smtClean="0">
                <a:cs typeface="Lucida Sans Unicode" panose="020B0602030504020204" pitchFamily="34" charset="0"/>
              </a:rPr>
              <a:t>n attempt to gain personal or financial information from an individual, usually by posing as a legitimate entity.</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smtClean="0">
                <a:cs typeface="Lucida Sans Unicode" panose="020B0602030504020204" pitchFamily="34" charset="0"/>
              </a:rPr>
              <a:t>Pharming – “The redirection of legitimate Web traffic (e.g., browser requests) to an illegitimate site for the purpose of obtaining private information.</a:t>
            </a: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Technical Hardware Failures or Errors</a:t>
            </a:r>
          </a:p>
          <a:p>
            <a:pPr marL="342900" indent="-342900" eaLnBrk="1" hangingPunct="1">
              <a:spcBef>
                <a:spcPct val="20000"/>
              </a:spcBef>
              <a:buFontTx/>
              <a:buChar char="•"/>
              <a:defRPr/>
            </a:pPr>
            <a:r>
              <a:rPr lang="en-GB" altLang="en-US" sz="2600" kern="0" dirty="0" smtClean="0">
                <a:solidFill>
                  <a:srgbClr val="222222"/>
                </a:solidFill>
                <a:latin typeface="Arial"/>
              </a:rPr>
              <a:t>Occur when manufacturer distributes equipment containing known or unknown flaw</a:t>
            </a:r>
          </a:p>
          <a:p>
            <a:pPr marL="342900" indent="-342900" eaLnBrk="1" hangingPunct="1">
              <a:spcBef>
                <a:spcPct val="20000"/>
              </a:spcBef>
              <a:buFontTx/>
              <a:buChar char="•"/>
              <a:defRPr/>
            </a:pPr>
            <a:r>
              <a:rPr lang="en-GB" altLang="en-US" sz="2600" kern="0" dirty="0" smtClean="0">
                <a:solidFill>
                  <a:srgbClr val="222222"/>
                </a:solidFill>
                <a:latin typeface="Arial"/>
              </a:rPr>
              <a:t>Can cause system to perform outside of expected parameters, resulting in unreliable service or lack of </a:t>
            </a:r>
            <a:r>
              <a:rPr lang="en-GB" altLang="en-US" sz="2600" kern="0" dirty="0" err="1" smtClean="0">
                <a:solidFill>
                  <a:srgbClr val="222222"/>
                </a:solidFill>
                <a:latin typeface="Arial"/>
              </a:rPr>
              <a:t>availabilitiy</a:t>
            </a:r>
            <a:endParaRPr lang="en-GB" altLang="en-US" sz="2600" kern="0" dirty="0" smtClean="0">
              <a:solidFill>
                <a:srgbClr val="222222"/>
              </a:solidFill>
              <a:latin typeface="Arial"/>
            </a:endParaRPr>
          </a:p>
          <a:p>
            <a:pPr marL="342900" indent="-342900" eaLnBrk="1" hangingPunct="1">
              <a:spcBef>
                <a:spcPct val="20000"/>
              </a:spcBef>
              <a:buFontTx/>
              <a:buChar char="•"/>
              <a:defRPr/>
            </a:pPr>
            <a:r>
              <a:rPr lang="en-GB" altLang="en-US" sz="2600" kern="0" dirty="0" smtClean="0">
                <a:solidFill>
                  <a:srgbClr val="222222"/>
                </a:solidFill>
                <a:latin typeface="Arial"/>
              </a:rPr>
              <a:t>Some errors are terminal; some are intermittent</a:t>
            </a:r>
          </a:p>
          <a:p>
            <a:pPr marL="342900" indent="-342900" eaLnBrk="1" hangingPunct="1">
              <a:spcBef>
                <a:spcPct val="20000"/>
              </a:spcBef>
              <a:buFontTx/>
              <a:buChar char="•"/>
              <a:defRPr/>
            </a:pPr>
            <a:r>
              <a:rPr lang="en-GB" altLang="en-US" sz="2600" kern="0" dirty="0" smtClean="0">
                <a:solidFill>
                  <a:srgbClr val="222222"/>
                </a:solidFill>
                <a:latin typeface="Arial"/>
              </a:rPr>
              <a:t>Intel Pentium CPU failure</a:t>
            </a:r>
          </a:p>
          <a:p>
            <a:pPr marL="342900" indent="-342900" eaLnBrk="1" hangingPunct="1">
              <a:spcBef>
                <a:spcPct val="20000"/>
              </a:spcBef>
              <a:buFontTx/>
              <a:buChar char="•"/>
              <a:defRPr/>
            </a:pPr>
            <a:r>
              <a:rPr lang="en-GB" altLang="en-US" sz="2600" kern="0" dirty="0" smtClean="0">
                <a:solidFill>
                  <a:srgbClr val="222222"/>
                </a:solidFill>
                <a:latin typeface="Arial"/>
              </a:rPr>
              <a:t>Mean time between failure measures amount of time between hardware failures</a:t>
            </a:r>
          </a:p>
        </p:txBody>
      </p:sp>
    </p:spTree>
    <p:extLst>
      <p:ext uri="{BB962C8B-B14F-4D97-AF65-F5344CB8AC3E}">
        <p14:creationId xmlns:p14="http://schemas.microsoft.com/office/powerpoint/2010/main" val="3960411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Technical Software Failures or Errors</a:t>
            </a:r>
          </a:p>
          <a:p>
            <a:pPr marL="342900" indent="-342900" eaLnBrk="1" hangingPunct="1">
              <a:spcBef>
                <a:spcPct val="20000"/>
              </a:spcBef>
              <a:buFontTx/>
              <a:buChar char="•"/>
              <a:defRPr/>
            </a:pPr>
            <a:r>
              <a:rPr lang="en-GB" altLang="en-US" sz="2600" kern="0" dirty="0" smtClean="0">
                <a:solidFill>
                  <a:srgbClr val="222222"/>
                </a:solidFill>
                <a:latin typeface="Arial"/>
              </a:rPr>
              <a:t>Much computer code written, debugged, published, and sold before all bugs detected and resolved</a:t>
            </a:r>
          </a:p>
          <a:p>
            <a:pPr marL="342900" indent="-342900" eaLnBrk="1" hangingPunct="1">
              <a:spcBef>
                <a:spcPct val="20000"/>
              </a:spcBef>
              <a:buFontTx/>
              <a:buChar char="•"/>
              <a:defRPr/>
            </a:pPr>
            <a:r>
              <a:rPr lang="en-GB" altLang="en-US" sz="2600" kern="0" dirty="0" smtClean="0">
                <a:solidFill>
                  <a:srgbClr val="222222"/>
                </a:solidFill>
                <a:latin typeface="Arial"/>
              </a:rPr>
              <a:t>Combinations of certain software and hardware can reveal new software bugs</a:t>
            </a:r>
          </a:p>
          <a:p>
            <a:pPr marL="342900" indent="-342900" eaLnBrk="1" hangingPunct="1">
              <a:spcBef>
                <a:spcPct val="20000"/>
              </a:spcBef>
              <a:buFontTx/>
              <a:buChar char="•"/>
              <a:defRPr/>
            </a:pPr>
            <a:r>
              <a:rPr lang="en-GB" altLang="en-US" sz="2600" kern="0" dirty="0" smtClean="0">
                <a:solidFill>
                  <a:srgbClr val="222222"/>
                </a:solidFill>
                <a:latin typeface="Arial"/>
              </a:rPr>
              <a:t>Entire Web sites dedicated to documenting bugs</a:t>
            </a:r>
          </a:p>
          <a:p>
            <a:pPr marL="342900" indent="-342900">
              <a:spcBef>
                <a:spcPct val="20000"/>
              </a:spcBef>
              <a:buFontTx/>
              <a:buChar char="•"/>
              <a:defRPr/>
            </a:pPr>
            <a:r>
              <a:rPr lang="en-GB" altLang="en-US" sz="2600" kern="0" dirty="0" smtClean="0">
                <a:solidFill>
                  <a:srgbClr val="222222"/>
                </a:solidFill>
                <a:latin typeface="Arial"/>
              </a:rPr>
              <a:t>Open Web Application Security Project (OWASP) dedicated to helping organizations create/operate </a:t>
            </a:r>
            <a:r>
              <a:rPr lang="en-US" sz="2600" kern="0" dirty="0" smtClean="0">
                <a:solidFill>
                  <a:srgbClr val="222222"/>
                </a:solidFill>
                <a:latin typeface="Arial"/>
              </a:rPr>
              <a:t>trustworthy software, publishes list of top security risks</a:t>
            </a:r>
            <a:endParaRPr lang="en-US" sz="2600" kern="0" dirty="0">
              <a:solidFill>
                <a:srgbClr val="222222"/>
              </a:solidFill>
              <a:latin typeface="Arial"/>
            </a:endParaRPr>
          </a:p>
        </p:txBody>
      </p:sp>
    </p:spTree>
    <p:extLst>
      <p:ext uri="{BB962C8B-B14F-4D97-AF65-F5344CB8AC3E}">
        <p14:creationId xmlns:p14="http://schemas.microsoft.com/office/powerpoint/2010/main" val="3960411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20000"/>
          </a:bodyPr>
          <a:lstStyle/>
          <a:p>
            <a:pPr>
              <a:defRPr/>
            </a:pPr>
            <a:r>
              <a:rPr lang="en-US" altLang="en-US" b="1" dirty="0" smtClean="0"/>
              <a:t>Deadly Sins in Software Security</a:t>
            </a:r>
          </a:p>
          <a:p>
            <a:pPr marL="342900" indent="-342900">
              <a:spcBef>
                <a:spcPct val="20000"/>
              </a:spcBef>
              <a:buFontTx/>
              <a:buChar char="•"/>
              <a:defRPr/>
            </a:pPr>
            <a:r>
              <a:rPr lang="en-GB" altLang="en-US" sz="2600" kern="0" dirty="0" smtClean="0">
                <a:solidFill>
                  <a:srgbClr val="222222"/>
                </a:solidFill>
                <a:latin typeface="Arial"/>
              </a:rPr>
              <a:t>Common failures in software development:</a:t>
            </a:r>
          </a:p>
          <a:p>
            <a:pPr marL="742950" lvl="1" indent="-285750">
              <a:spcBef>
                <a:spcPct val="20000"/>
              </a:spcBef>
              <a:buFontTx/>
              <a:buChar char="–"/>
              <a:defRPr/>
            </a:pPr>
            <a:r>
              <a:rPr lang="en-GB" altLang="en-US" sz="2400" kern="0" dirty="0" smtClean="0">
                <a:solidFill>
                  <a:srgbClr val="222222"/>
                </a:solidFill>
                <a:latin typeface="Arial"/>
              </a:rPr>
              <a:t>Buffer overruns</a:t>
            </a:r>
          </a:p>
          <a:p>
            <a:pPr marL="742950" lvl="1" indent="-285750">
              <a:spcBef>
                <a:spcPct val="20000"/>
              </a:spcBef>
              <a:buFontTx/>
              <a:buChar char="–"/>
              <a:defRPr/>
            </a:pPr>
            <a:r>
              <a:rPr lang="en-GB" altLang="en-US" sz="2400" kern="0" dirty="0" smtClean="0">
                <a:solidFill>
                  <a:srgbClr val="222222"/>
                </a:solidFill>
                <a:latin typeface="Arial"/>
              </a:rPr>
              <a:t>Command injection</a:t>
            </a:r>
          </a:p>
          <a:p>
            <a:pPr marL="742950" lvl="1" indent="-285750">
              <a:spcBef>
                <a:spcPct val="20000"/>
              </a:spcBef>
              <a:buFontTx/>
              <a:buChar char="–"/>
              <a:defRPr/>
            </a:pPr>
            <a:r>
              <a:rPr lang="en-GB" altLang="en-US" sz="2400" kern="0" dirty="0" smtClean="0">
                <a:solidFill>
                  <a:srgbClr val="222222"/>
                </a:solidFill>
                <a:latin typeface="Arial"/>
              </a:rPr>
              <a:t>Cross-site scripting (XSS)</a:t>
            </a:r>
          </a:p>
          <a:p>
            <a:pPr marL="742950" lvl="1" indent="-285750">
              <a:spcBef>
                <a:spcPct val="20000"/>
              </a:spcBef>
              <a:buFontTx/>
              <a:buChar char="–"/>
              <a:defRPr/>
            </a:pPr>
            <a:r>
              <a:rPr lang="en-GB" altLang="en-US" sz="2400" kern="0" dirty="0" smtClean="0">
                <a:solidFill>
                  <a:srgbClr val="222222"/>
                </a:solidFill>
                <a:latin typeface="Arial"/>
              </a:rPr>
              <a:t>Failure to handle errors</a:t>
            </a:r>
          </a:p>
          <a:p>
            <a:pPr marL="742950" lvl="1" indent="-285750">
              <a:spcBef>
                <a:spcPct val="20000"/>
              </a:spcBef>
              <a:buFontTx/>
              <a:buChar char="–"/>
              <a:defRPr/>
            </a:pPr>
            <a:r>
              <a:rPr lang="en-GB" altLang="en-US" sz="2400" kern="0" dirty="0" smtClean="0">
                <a:solidFill>
                  <a:srgbClr val="222222"/>
                </a:solidFill>
                <a:latin typeface="Arial"/>
              </a:rPr>
              <a:t>Failure to protect network traffic</a:t>
            </a:r>
          </a:p>
          <a:p>
            <a:pPr marL="742950" lvl="1" indent="-285750">
              <a:spcBef>
                <a:spcPct val="20000"/>
              </a:spcBef>
              <a:buFontTx/>
              <a:buChar char="–"/>
              <a:defRPr/>
            </a:pPr>
            <a:r>
              <a:rPr lang="en-GB" altLang="en-US" sz="2400" kern="0" dirty="0" smtClean="0">
                <a:solidFill>
                  <a:srgbClr val="222222"/>
                </a:solidFill>
                <a:latin typeface="Arial"/>
              </a:rPr>
              <a:t>Failure to store and protect data securely</a:t>
            </a:r>
          </a:p>
          <a:p>
            <a:pPr marL="742950" lvl="1" indent="-285750">
              <a:spcBef>
                <a:spcPct val="20000"/>
              </a:spcBef>
              <a:buFontTx/>
              <a:buChar char="–"/>
              <a:defRPr/>
            </a:pPr>
            <a:r>
              <a:rPr lang="en-GB" altLang="en-US" sz="2400" kern="0" dirty="0" smtClean="0">
                <a:solidFill>
                  <a:srgbClr val="222222"/>
                </a:solidFill>
                <a:latin typeface="Arial"/>
              </a:rPr>
              <a:t>Failure to use cryptographically strong random numbers</a:t>
            </a:r>
          </a:p>
          <a:p>
            <a:pPr marL="742950" lvl="1" indent="-285750">
              <a:spcBef>
                <a:spcPct val="20000"/>
              </a:spcBef>
              <a:buFontTx/>
              <a:buChar char="–"/>
              <a:defRPr/>
            </a:pPr>
            <a:r>
              <a:rPr lang="en-GB" altLang="en-US" sz="2400" kern="0" dirty="0" smtClean="0">
                <a:solidFill>
                  <a:srgbClr val="222222"/>
                </a:solidFill>
                <a:latin typeface="Arial"/>
              </a:rPr>
              <a:t>Format string problems</a:t>
            </a:r>
          </a:p>
          <a:p>
            <a:pPr marL="742950" lvl="1" indent="-285750">
              <a:spcBef>
                <a:spcPct val="20000"/>
              </a:spcBef>
              <a:buFontTx/>
              <a:buChar char="–"/>
              <a:defRPr/>
            </a:pPr>
            <a:r>
              <a:rPr lang="en-GB" altLang="en-US" sz="2400" kern="0" dirty="0" smtClean="0">
                <a:solidFill>
                  <a:srgbClr val="222222"/>
                </a:solidFill>
                <a:latin typeface="Arial"/>
              </a:rPr>
              <a:t>Neglecting change control</a:t>
            </a:r>
          </a:p>
          <a:p>
            <a:pPr marL="742950" lvl="1" indent="-285750">
              <a:spcBef>
                <a:spcPct val="20000"/>
              </a:spcBef>
              <a:buFontTx/>
              <a:buChar char="–"/>
              <a:defRPr/>
            </a:pPr>
            <a:endParaRPr lang="en-GB" altLang="en-US" sz="2400" kern="0" dirty="0" smtClean="0">
              <a:solidFill>
                <a:srgbClr val="222222"/>
              </a:solidFill>
              <a:latin typeface="Arial"/>
            </a:endParaRPr>
          </a:p>
          <a:p>
            <a:pPr>
              <a:defRPr/>
            </a:pPr>
            <a:endParaRPr lang="en-US" altLang="en-US" b="1" dirty="0" smtClean="0"/>
          </a:p>
        </p:txBody>
      </p:sp>
    </p:spTree>
    <p:extLst>
      <p:ext uri="{BB962C8B-B14F-4D97-AF65-F5344CB8AC3E}">
        <p14:creationId xmlns:p14="http://schemas.microsoft.com/office/powerpoint/2010/main" val="396041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dirty="0" smtClean="0">
                <a:cs typeface="Lucida Sans Unicode" panose="020B0602030504020204" pitchFamily="34" charset="0"/>
              </a:rPr>
              <a:t>Business Needs First, Technology Needs Last</a:t>
            </a:r>
          </a:p>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Information security performs four important functions for an organization</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Protecting the organization’s ability to function</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Protecting the data and information the organization collects and uses</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Enabling the safe operation of applications running on the organization’s IT systems</a:t>
            </a:r>
          </a:p>
          <a:p>
            <a:pPr lvl="1"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Safeguarding the organization’s technology assets</a:t>
            </a:r>
            <a:endParaRPr lang="en-GB" altLang="en-US" dirty="0" smtClean="0"/>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a:bodyPr>
          <a:lstStyle/>
          <a:p>
            <a:pPr>
              <a:defRPr/>
            </a:pPr>
            <a:r>
              <a:rPr lang="en-US" altLang="en-US" b="1" dirty="0" smtClean="0"/>
              <a:t>Deadly Sins in Software Security</a:t>
            </a:r>
          </a:p>
          <a:p>
            <a:pPr marL="342900" indent="-342900">
              <a:spcBef>
                <a:spcPct val="20000"/>
              </a:spcBef>
              <a:buFontTx/>
              <a:buChar char="•"/>
              <a:defRPr/>
            </a:pPr>
            <a:r>
              <a:rPr lang="en-GB" altLang="en-US" sz="2600" kern="0" dirty="0" smtClean="0">
                <a:solidFill>
                  <a:srgbClr val="222222"/>
                </a:solidFill>
                <a:latin typeface="Arial"/>
              </a:rPr>
              <a:t>Common failures in software development:</a:t>
            </a:r>
          </a:p>
          <a:p>
            <a:pPr marL="742950" lvl="1" indent="-285750">
              <a:spcBef>
                <a:spcPct val="20000"/>
              </a:spcBef>
              <a:buFontTx/>
              <a:buChar char="–"/>
              <a:defRPr/>
            </a:pPr>
            <a:r>
              <a:rPr lang="en-GB" altLang="en-US" sz="2400" kern="0" dirty="0" smtClean="0">
                <a:solidFill>
                  <a:srgbClr val="222222"/>
                </a:solidFill>
                <a:latin typeface="Arial"/>
              </a:rPr>
              <a:t>Improper file access</a:t>
            </a:r>
          </a:p>
          <a:p>
            <a:pPr marL="742950" lvl="1" indent="-285750">
              <a:spcBef>
                <a:spcPct val="20000"/>
              </a:spcBef>
              <a:buFontTx/>
              <a:buChar char="–"/>
              <a:defRPr/>
            </a:pPr>
            <a:r>
              <a:rPr lang="en-GB" altLang="en-US" sz="2400" kern="0" dirty="0" smtClean="0">
                <a:solidFill>
                  <a:srgbClr val="222222"/>
                </a:solidFill>
                <a:latin typeface="Arial"/>
              </a:rPr>
              <a:t>Improper use of SSL</a:t>
            </a:r>
          </a:p>
          <a:p>
            <a:pPr marL="742950" lvl="1" indent="-285750">
              <a:spcBef>
                <a:spcPct val="20000"/>
              </a:spcBef>
              <a:buFontTx/>
              <a:buChar char="–"/>
              <a:defRPr/>
            </a:pPr>
            <a:r>
              <a:rPr lang="en-GB" altLang="en-US" sz="2400" kern="0" dirty="0" smtClean="0">
                <a:solidFill>
                  <a:srgbClr val="222222"/>
                </a:solidFill>
                <a:latin typeface="Arial"/>
              </a:rPr>
              <a:t>Information leakage</a:t>
            </a:r>
          </a:p>
          <a:p>
            <a:pPr marL="742950" lvl="1" indent="-285750">
              <a:spcBef>
                <a:spcPct val="20000"/>
              </a:spcBef>
              <a:buFontTx/>
              <a:buChar char="–"/>
              <a:defRPr/>
            </a:pPr>
            <a:r>
              <a:rPr lang="en-GB" altLang="en-US" sz="2400" kern="0" dirty="0" smtClean="0">
                <a:solidFill>
                  <a:srgbClr val="222222"/>
                </a:solidFill>
                <a:latin typeface="Arial"/>
              </a:rPr>
              <a:t>Integer bugs (overflows/underflows)</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a:p>
            <a:pPr marL="742950" lvl="1" indent="-285750">
              <a:spcBef>
                <a:spcPct val="20000"/>
              </a:spcBef>
              <a:buFontTx/>
              <a:buChar char="–"/>
              <a:defRPr/>
            </a:pPr>
            <a:r>
              <a:rPr lang="en-GB" altLang="en-US" sz="2400" kern="0" dirty="0" smtClean="0">
                <a:solidFill>
                  <a:srgbClr val="222222"/>
                </a:solidFill>
                <a:latin typeface="Arial"/>
              </a:rPr>
              <a:t>Race conditions</a:t>
            </a:r>
          </a:p>
          <a:p>
            <a:pPr marL="742950" lvl="1" indent="-285750">
              <a:spcBef>
                <a:spcPct val="20000"/>
              </a:spcBef>
              <a:buFontTx/>
              <a:buChar char="–"/>
              <a:defRPr/>
            </a:pPr>
            <a:r>
              <a:rPr lang="en-GB" altLang="en-US" sz="2400" kern="0" dirty="0" smtClean="0">
                <a:solidFill>
                  <a:srgbClr val="222222"/>
                </a:solidFill>
                <a:latin typeface="Arial"/>
              </a:rPr>
              <a:t>SQL injection</a:t>
            </a:r>
          </a:p>
        </p:txBody>
      </p:sp>
    </p:spTree>
    <p:extLst>
      <p:ext uri="{BB962C8B-B14F-4D97-AF65-F5344CB8AC3E}">
        <p14:creationId xmlns:p14="http://schemas.microsoft.com/office/powerpoint/2010/main" val="3960411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lnSpcReduction="10000"/>
          </a:bodyPr>
          <a:lstStyle/>
          <a:p>
            <a:pPr>
              <a:defRPr/>
            </a:pPr>
            <a:r>
              <a:rPr lang="en-US" altLang="en-US" b="1" dirty="0" smtClean="0"/>
              <a:t>Deadly Sins in Software Security</a:t>
            </a:r>
          </a:p>
          <a:p>
            <a:pPr marL="342900" indent="-342900">
              <a:spcBef>
                <a:spcPct val="20000"/>
              </a:spcBef>
              <a:buFontTx/>
              <a:buChar char="•"/>
              <a:defRPr/>
            </a:pPr>
            <a:r>
              <a:rPr lang="en-GB" altLang="en-US" sz="2600" kern="0" dirty="0" smtClean="0">
                <a:solidFill>
                  <a:srgbClr val="222222"/>
                </a:solidFill>
                <a:latin typeface="Arial"/>
              </a:rPr>
              <a:t>Problem areas in software development (cont’d.):</a:t>
            </a:r>
          </a:p>
          <a:p>
            <a:pPr marL="742950" lvl="1" indent="-285750">
              <a:spcBef>
                <a:spcPct val="20000"/>
              </a:spcBef>
              <a:buFontTx/>
              <a:buChar char="–"/>
              <a:defRPr/>
            </a:pPr>
            <a:r>
              <a:rPr lang="en-GB" altLang="en-US" sz="2400" kern="0" dirty="0" smtClean="0">
                <a:solidFill>
                  <a:srgbClr val="222222"/>
                </a:solidFill>
                <a:latin typeface="Arial"/>
              </a:rPr>
              <a:t>Trusting network address resolution</a:t>
            </a:r>
          </a:p>
          <a:p>
            <a:pPr marL="742950" lvl="1" indent="-285750">
              <a:spcBef>
                <a:spcPct val="20000"/>
              </a:spcBef>
              <a:buFontTx/>
              <a:buChar char="–"/>
              <a:defRPr/>
            </a:pPr>
            <a:r>
              <a:rPr lang="en-GB" altLang="en-US" sz="2400" kern="0" dirty="0" smtClean="0">
                <a:solidFill>
                  <a:srgbClr val="222222"/>
                </a:solidFill>
                <a:latin typeface="Arial"/>
              </a:rPr>
              <a:t>Unauthenticated key exchange</a:t>
            </a:r>
          </a:p>
          <a:p>
            <a:pPr marL="742950" lvl="1" indent="-285750">
              <a:spcBef>
                <a:spcPct val="20000"/>
              </a:spcBef>
              <a:buFontTx/>
              <a:buChar char="–"/>
              <a:defRPr/>
            </a:pPr>
            <a:r>
              <a:rPr lang="en-GB" altLang="en-US" sz="2400" kern="0" dirty="0" smtClean="0">
                <a:solidFill>
                  <a:srgbClr val="222222"/>
                </a:solidFill>
                <a:latin typeface="Arial"/>
              </a:rPr>
              <a:t>Use of magic URLs and hidden forms</a:t>
            </a:r>
          </a:p>
          <a:p>
            <a:pPr marL="742950" lvl="1" indent="-285750">
              <a:spcBef>
                <a:spcPct val="20000"/>
              </a:spcBef>
              <a:buFontTx/>
              <a:buChar char="–"/>
              <a:defRPr/>
            </a:pPr>
            <a:r>
              <a:rPr lang="en-GB" altLang="en-US" sz="2400" kern="0" dirty="0" smtClean="0">
                <a:solidFill>
                  <a:srgbClr val="222222"/>
                </a:solidFill>
                <a:latin typeface="Arial"/>
              </a:rPr>
              <a:t>Use of weak password-based systems</a:t>
            </a:r>
          </a:p>
          <a:p>
            <a:pPr marL="742950" lvl="1" indent="-285750">
              <a:spcBef>
                <a:spcPct val="20000"/>
              </a:spcBef>
              <a:buFontTx/>
              <a:buChar char="–"/>
              <a:defRPr/>
            </a:pPr>
            <a:r>
              <a:rPr lang="en-GB" altLang="en-US" sz="2400" kern="0" dirty="0" smtClean="0">
                <a:solidFill>
                  <a:srgbClr val="222222"/>
                </a:solidFill>
                <a:latin typeface="Arial"/>
              </a:rPr>
              <a:t>Poor usability</a:t>
            </a:r>
          </a:p>
          <a:p>
            <a:pPr>
              <a:defRPr/>
            </a:pPr>
            <a:endParaRPr lang="en-US" altLang="en-US" dirty="0" smtClean="0"/>
          </a:p>
        </p:txBody>
      </p:sp>
    </p:spTree>
    <p:extLst>
      <p:ext uri="{BB962C8B-B14F-4D97-AF65-F5344CB8AC3E}">
        <p14:creationId xmlns:p14="http://schemas.microsoft.com/office/powerpoint/2010/main" val="3960411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Technological Obsolescence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When the infrastructure becomes antiquated or </a:t>
            </a:r>
            <a:r>
              <a:rPr lang="en-GB" altLang="en-US" sz="2800" dirty="0" err="1" smtClean="0">
                <a:cs typeface="Lucida Sans Unicode" panose="020B0602030504020204" pitchFamily="34" charset="0"/>
              </a:rPr>
              <a:t>outdated</a:t>
            </a:r>
            <a:r>
              <a:rPr lang="en-GB" altLang="en-US" sz="2800" dirty="0" smtClean="0">
                <a:cs typeface="Lucida Sans Unicode" panose="020B0602030504020204" pitchFamily="34" charset="0"/>
              </a:rPr>
              <a:t>, it leads to unreliable and untrustworthy systems.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Management must recognize that when technology becomes </a:t>
            </a:r>
            <a:r>
              <a:rPr lang="en-GB" altLang="en-US" sz="2800" dirty="0" err="1" smtClean="0">
                <a:cs typeface="Lucida Sans Unicode" panose="020B0602030504020204" pitchFamily="34" charset="0"/>
              </a:rPr>
              <a:t>outdated</a:t>
            </a:r>
            <a:r>
              <a:rPr lang="en-GB" altLang="en-US" sz="2800" dirty="0" smtClean="0">
                <a:cs typeface="Lucida Sans Unicode" panose="020B0602030504020204" pitchFamily="34" charset="0"/>
              </a:rPr>
              <a:t>, there is a risk of loss of data integrity to threats and attacks.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Ideally, proper planning by management should prevent the risks from technology obsolesce, but when obsolescence is identified, management must take immediate action.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60</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70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Deliberate Acts of Theft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Theft is the illegal taking of another’s property. Within an organization, that property can be physical, electronic, or intellectual.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value of information suffers when it is copied and taken away without the owner’s knowledge.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Physical theft can be controlled quite easily. A wide variety of measures can be used from simple locked doors to trained security personnel and the installation of alarm systems.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Electronic theft, however, is a more complex problem to manage and control.  Organizations may not even know it has occurred.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92500" lnSpcReduction="1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Protecting the Ability of the Organization to Function</a:t>
            </a:r>
          </a:p>
          <a:p>
            <a:pPr marL="342900" indent="-342900" eaLnBrk="1" hangingPunct="1">
              <a:spcBef>
                <a:spcPct val="20000"/>
              </a:spcBef>
              <a:buFontTx/>
              <a:buChar char="•"/>
              <a:defRPr/>
            </a:pPr>
            <a:r>
              <a:rPr lang="en-GB" altLang="en-US" sz="2600" kern="0" dirty="0" smtClean="0">
                <a:solidFill>
                  <a:srgbClr val="222222"/>
                </a:solidFill>
                <a:latin typeface="Arial"/>
              </a:rPr>
              <a:t>Management (general and IT) responsible for facilitating security program</a:t>
            </a:r>
          </a:p>
          <a:p>
            <a:pPr marL="342900" indent="-342900" eaLnBrk="1" hangingPunct="1">
              <a:spcBef>
                <a:spcPct val="20000"/>
              </a:spcBef>
              <a:buFontTx/>
              <a:buChar char="•"/>
              <a:defRPr/>
            </a:pPr>
            <a:r>
              <a:rPr lang="en-GB" altLang="en-US" sz="2600" kern="0" dirty="0" smtClean="0">
                <a:solidFill>
                  <a:srgbClr val="222222"/>
                </a:solidFill>
                <a:latin typeface="Arial"/>
              </a:rPr>
              <a:t>Implementing information security has more to do with management than technology</a:t>
            </a:r>
          </a:p>
          <a:p>
            <a:pPr marL="342900" indent="-342900" eaLnBrk="1" hangingPunct="1">
              <a:spcBef>
                <a:spcPct val="20000"/>
              </a:spcBef>
              <a:buFontTx/>
              <a:buChar char="•"/>
              <a:defRPr/>
            </a:pPr>
            <a:r>
              <a:rPr lang="en-GB" altLang="en-US" sz="2600" kern="0" dirty="0" smtClean="0">
                <a:solidFill>
                  <a:srgbClr val="222222"/>
                </a:solidFill>
                <a:latin typeface="Arial"/>
              </a:rPr>
              <a:t>Communities of interest should address information security in terms of business impact and cost of business interruption</a:t>
            </a:r>
          </a:p>
        </p:txBody>
      </p:sp>
    </p:spTree>
    <p:extLst>
      <p:ext uri="{BB962C8B-B14F-4D97-AF65-F5344CB8AC3E}">
        <p14:creationId xmlns:p14="http://schemas.microsoft.com/office/powerpoint/2010/main" val="396041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Protecting Data That Organizations Collect and Use</a:t>
            </a:r>
          </a:p>
          <a:p>
            <a:pPr marL="342900" indent="-342900" eaLnBrk="1" hangingPunct="1">
              <a:spcBef>
                <a:spcPct val="20000"/>
              </a:spcBef>
              <a:buFontTx/>
              <a:buChar char="•"/>
              <a:defRPr/>
            </a:pPr>
            <a:r>
              <a:rPr lang="en-GB" altLang="en-US" sz="2600" kern="0" dirty="0" smtClean="0">
                <a:solidFill>
                  <a:srgbClr val="222222"/>
                </a:solidFill>
                <a:latin typeface="Arial"/>
              </a:rPr>
              <a:t>Without data, an organization loses its record of transactions and ability to deliver value to customers</a:t>
            </a:r>
          </a:p>
          <a:p>
            <a:pPr marL="342900" indent="-342900" eaLnBrk="1" hangingPunct="1">
              <a:spcBef>
                <a:spcPct val="20000"/>
              </a:spcBef>
              <a:buFontTx/>
              <a:buChar char="•"/>
              <a:defRPr/>
            </a:pPr>
            <a:r>
              <a:rPr lang="en-GB" altLang="en-US" sz="2600" kern="0" dirty="0" smtClean="0">
                <a:solidFill>
                  <a:srgbClr val="222222"/>
                </a:solidFill>
                <a:latin typeface="Arial"/>
              </a:rPr>
              <a:t>Protecting data in transmission, in processing, and at rest (storage) are critical aspects of information security</a:t>
            </a:r>
          </a:p>
        </p:txBody>
      </p:sp>
    </p:spTree>
    <p:extLst>
      <p:ext uri="{BB962C8B-B14F-4D97-AF65-F5344CB8AC3E}">
        <p14:creationId xmlns:p14="http://schemas.microsoft.com/office/powerpoint/2010/main" val="396041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77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Enabling the Safe Operation of Applications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Today’s organizations are under immense pressure to create and operate integrated, efficient, and capable applications.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The modern organization needs to create an environment that safeguards applications using the organization’s IT systems, particularly the environment of the organization’s infrastructure.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Once the infrastructure is in place, management must understand it has not abdicated to the IT department its responsibility to make choices and enforce decisions, but must continue to oversee the infrastructure.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925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sz="2800" b="1" dirty="0" smtClean="0">
                <a:ea typeface="Lucida Sans Unicode" charset="0"/>
                <a:cs typeface="Lucida Sans Unicode" charset="0"/>
              </a:rPr>
              <a:t>Safeguarding the Technology Assets in Organizations</a:t>
            </a:r>
          </a:p>
          <a:p>
            <a:pPr marL="342900" indent="-342900" eaLnBrk="1" hangingPunct="1">
              <a:spcBef>
                <a:spcPct val="20000"/>
              </a:spcBef>
              <a:buFontTx/>
              <a:buChar char="•"/>
              <a:defRPr/>
            </a:pPr>
            <a:r>
              <a:rPr lang="en-GB" altLang="en-US" sz="2600" kern="0" dirty="0" smtClean="0">
                <a:solidFill>
                  <a:srgbClr val="222222"/>
                </a:solidFill>
                <a:latin typeface="Arial"/>
              </a:rPr>
              <a:t>Organizations must employ secure infrastructure hardware appropriate to size and scope of enterprise</a:t>
            </a:r>
          </a:p>
          <a:p>
            <a:pPr marL="342900" indent="-342900" eaLnBrk="1" hangingPunct="1">
              <a:spcBef>
                <a:spcPct val="20000"/>
              </a:spcBef>
              <a:buFontTx/>
              <a:buChar char="•"/>
              <a:defRPr/>
            </a:pPr>
            <a:r>
              <a:rPr lang="en-GB" altLang="en-US" sz="2600" kern="0" dirty="0" smtClean="0">
                <a:solidFill>
                  <a:srgbClr val="222222"/>
                </a:solidFill>
                <a:latin typeface="Arial"/>
              </a:rPr>
              <a:t>Additional security services may be needed as organization grows</a:t>
            </a:r>
          </a:p>
          <a:p>
            <a:pPr marL="342900" indent="-342900" eaLnBrk="1" hangingPunct="1">
              <a:spcBef>
                <a:spcPct val="20000"/>
              </a:spcBef>
              <a:buFontTx/>
              <a:buChar char="•"/>
              <a:defRPr/>
            </a:pPr>
            <a:r>
              <a:rPr lang="en-GB" altLang="en-US" sz="2600" kern="0" dirty="0" smtClean="0">
                <a:solidFill>
                  <a:srgbClr val="222222"/>
                </a:solidFill>
                <a:latin typeface="Arial"/>
              </a:rPr>
              <a:t>More robust solutions should replace security programs the organization has outgrown</a:t>
            </a:r>
          </a:p>
        </p:txBody>
      </p:sp>
    </p:spTree>
    <p:extLst>
      <p:ext uri="{BB962C8B-B14F-4D97-AF65-F5344CB8AC3E}">
        <p14:creationId xmlns:p14="http://schemas.microsoft.com/office/powerpoint/2010/main" val="396041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Threats to Information Security</a:t>
            </a:r>
          </a:p>
          <a:p>
            <a:pPr marL="342900" indent="-342900">
              <a:spcBef>
                <a:spcPct val="20000"/>
              </a:spcBef>
              <a:buFontTx/>
              <a:buChar char="•"/>
              <a:defRPr/>
            </a:pPr>
            <a:r>
              <a:rPr lang="en-GB" altLang="en-US" sz="2600" kern="0" dirty="0" smtClean="0">
                <a:solidFill>
                  <a:srgbClr val="222222"/>
                </a:solidFill>
                <a:latin typeface="Arial"/>
              </a:rPr>
              <a:t>Threat: a potential risk to an asset’s loss of value</a:t>
            </a:r>
          </a:p>
          <a:p>
            <a:pPr marL="342900" indent="-342900">
              <a:spcBef>
                <a:spcPct val="20000"/>
              </a:spcBef>
              <a:buFontTx/>
              <a:buChar char="•"/>
              <a:defRPr/>
            </a:pPr>
            <a:r>
              <a:rPr lang="en-GB" altLang="en-US" sz="2600" kern="0" dirty="0" smtClean="0">
                <a:solidFill>
                  <a:srgbClr val="222222"/>
                </a:solidFill>
                <a:latin typeface="Arial"/>
              </a:rPr>
              <a:t>Management must be informed about the various threats to organization’s people, applications, data, and information systems</a:t>
            </a:r>
          </a:p>
          <a:p>
            <a:pPr marL="342900" indent="-342900">
              <a:spcBef>
                <a:spcPct val="20000"/>
              </a:spcBef>
              <a:buFontTx/>
              <a:buChar char="•"/>
              <a:defRPr/>
            </a:pPr>
            <a:r>
              <a:rPr lang="en-GB" altLang="en-US" sz="2600" kern="0" dirty="0" smtClean="0">
                <a:solidFill>
                  <a:srgbClr val="222222"/>
                </a:solidFill>
                <a:latin typeface="Arial"/>
              </a:rPr>
              <a:t>Overall security is improving; so is number of potential hackers</a:t>
            </a:r>
          </a:p>
          <a:p>
            <a:pPr marL="342900" indent="-342900">
              <a:spcBef>
                <a:spcPct val="20000"/>
              </a:spcBef>
              <a:buFontTx/>
              <a:buChar char="•"/>
              <a:defRPr/>
            </a:pPr>
            <a:r>
              <a:rPr lang="en-GB" altLang="en-US" sz="2600" kern="0" dirty="0" smtClean="0">
                <a:solidFill>
                  <a:srgbClr val="222222"/>
                </a:solidFill>
                <a:latin typeface="Arial"/>
              </a:rPr>
              <a:t>The 2010-2011 CSI/FBI survey found</a:t>
            </a:r>
          </a:p>
          <a:p>
            <a:pPr marL="742950" lvl="1" indent="-285750">
              <a:spcBef>
                <a:spcPct val="20000"/>
              </a:spcBef>
              <a:buFontTx/>
              <a:buChar char="–"/>
              <a:defRPr/>
            </a:pPr>
            <a:r>
              <a:rPr lang="en-GB" altLang="en-US" sz="2400" kern="0" dirty="0" smtClean="0">
                <a:solidFill>
                  <a:srgbClr val="222222"/>
                </a:solidFill>
                <a:latin typeface="Arial"/>
              </a:rPr>
              <a:t>67.1 </a:t>
            </a:r>
            <a:r>
              <a:rPr lang="en-GB" altLang="en-US" sz="2400" kern="0" dirty="0" err="1" smtClean="0">
                <a:solidFill>
                  <a:srgbClr val="222222"/>
                </a:solidFill>
                <a:latin typeface="Arial"/>
              </a:rPr>
              <a:t>percent</a:t>
            </a:r>
            <a:r>
              <a:rPr lang="en-GB" altLang="en-US" sz="2400" kern="0" dirty="0" smtClean="0">
                <a:solidFill>
                  <a:srgbClr val="222222"/>
                </a:solidFill>
                <a:latin typeface="Arial"/>
              </a:rPr>
              <a:t> of organizations had malware infections</a:t>
            </a:r>
          </a:p>
          <a:p>
            <a:pPr marL="742950" lvl="1" indent="-285750">
              <a:spcBef>
                <a:spcPct val="20000"/>
              </a:spcBef>
              <a:buFontTx/>
              <a:buChar char="–"/>
              <a:defRPr/>
            </a:pPr>
            <a:r>
              <a:rPr lang="en-GB" altLang="en-US" sz="2400" kern="0" dirty="0" smtClean="0">
                <a:solidFill>
                  <a:srgbClr val="222222"/>
                </a:solidFill>
                <a:latin typeface="Arial"/>
              </a:rPr>
              <a:t>11 </a:t>
            </a:r>
            <a:r>
              <a:rPr lang="en-GB" altLang="en-US" sz="2400" kern="0" dirty="0" err="1" smtClean="0">
                <a:solidFill>
                  <a:srgbClr val="222222"/>
                </a:solidFill>
                <a:latin typeface="Arial"/>
              </a:rPr>
              <a:t>percent</a:t>
            </a:r>
            <a:r>
              <a:rPr lang="en-GB" altLang="en-US" sz="2400" kern="0" dirty="0" smtClean="0">
                <a:solidFill>
                  <a:srgbClr val="222222"/>
                </a:solidFill>
                <a:latin typeface="Arial"/>
              </a:rPr>
              <a:t> indicated system penetration by an outsider</a:t>
            </a:r>
          </a:p>
        </p:txBody>
      </p:sp>
    </p:spTree>
    <p:extLst>
      <p:ext uri="{BB962C8B-B14F-4D97-AF65-F5344CB8AC3E}">
        <p14:creationId xmlns:p14="http://schemas.microsoft.com/office/powerpoint/2010/main" val="396041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5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smtClean="0">
                <a:cs typeface="Lucida Sans Unicode" panose="020B0602030504020204" pitchFamily="34" charset="0"/>
              </a:rPr>
              <a:t>Compromises to Intellectual Property</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Many organizations create or support the development of intellectual property as part of their business operations.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Intellectual property is defined as “the ownership of ideas and control over the tangible or virtual representation of those ideas.”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Intellectual property for an organization includes trade secrets, copyrights, trademarks, and patents.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Once intellectual property (IP) has been defined and properly identified, breaches to IP constitute a threat to the security of this information.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Most common IP breaches involve the unlawful use or duplication of software-based intellectual property, known as software piracy.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In addition to the laws surrounding software piracy, two watchdog organizations investigate allegations of software abuse: Software &amp; Information Industry Association (SIIA), formerly the Software Publishers Association, and the Business Software Alliance (BSA).</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smtClean="0">
                <a:cs typeface="Lucida Sans Unicode" panose="020B0602030504020204" pitchFamily="34" charset="0"/>
              </a:rPr>
              <a:t>Enforcement of copyright violations, piracy, and the like has been attempted through a number of technical security mechanisms, including digital watermarks, embedded codes.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smtClean="0">
              <a:cs typeface="Lucida Sans Unicode" panose="020B0602030504020204" pitchFamily="34" charset="0"/>
            </a:endParaRPr>
          </a:p>
        </p:txBody>
      </p:sp>
    </p:spTree>
    <p:extLst>
      <p:ext uri="{BB962C8B-B14F-4D97-AF65-F5344CB8AC3E}">
        <p14:creationId xmlns:p14="http://schemas.microsoft.com/office/powerpoint/2010/main" val="396041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6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dirty="0"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3" name="Content Placeholder 2"/>
          <p:cNvSpPr>
            <a:spLocks noGrp="1"/>
          </p:cNvSpPr>
          <p:nvPr>
            <p:ph sz="quarter" idx="11"/>
          </p:nvPr>
        </p:nvSpPr>
        <p:spPr>
          <a:xfrm>
            <a:off x="1477963" y="2819400"/>
            <a:ext cx="3089275" cy="121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2"/>
          </p:nvPr>
        </p:nvSpPr>
        <p:spPr>
          <a:xfrm>
            <a:off x="6400800" y="2667000"/>
            <a:ext cx="1447800" cy="106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3887321"/>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420489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362545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ea typeface="ＭＳ Ｐゴシック" charset="-128"/>
              </a:rPr>
              <a:t>Copyright </a:t>
            </a:r>
            <a:r>
              <a:rPr lang="en-US" sz="1200" dirty="0" smtClean="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Tree>
    <p:extLst>
      <p:ext uri="{BB962C8B-B14F-4D97-AF65-F5344CB8AC3E}">
        <p14:creationId xmlns:p14="http://schemas.microsoft.com/office/powerpoint/2010/main" val="78893014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6" name="Text Placeholder 5"/>
          <p:cNvSpPr>
            <a:spLocks noGrp="1"/>
          </p:cNvSpPr>
          <p:nvPr>
            <p:ph type="body" sz="quarter" idx="14"/>
          </p:nvPr>
        </p:nvSpPr>
        <p:spPr>
          <a:xfrm>
            <a:off x="1828800" y="2057400"/>
            <a:ext cx="4267200" cy="3810000"/>
          </a:xfrm>
        </p:spPr>
        <p:txBody>
          <a:bodyPr anchor="ctr"/>
          <a:lstStyle/>
          <a:p>
            <a:pPr algn="ctr"/>
            <a:r>
              <a:rPr lang="en-US" sz="4000" b="1" dirty="0" smtClean="0"/>
              <a:t>Chapter 2</a:t>
            </a:r>
          </a:p>
          <a:p>
            <a:pPr algn="ctr"/>
            <a:r>
              <a:rPr lang="en-US" sz="4000" dirty="0" smtClean="0"/>
              <a:t>The Need for Security</a:t>
            </a:r>
          </a:p>
        </p:txBody>
      </p:sp>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110057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580" y="138989"/>
            <a:ext cx="8108838" cy="1080211"/>
          </a:xfrm>
        </p:spPr>
        <p:txBody>
          <a:bodyPr anchor="ctr">
            <a:noAutofit/>
          </a:bodyPr>
          <a:lstStyle/>
          <a:p>
            <a:r>
              <a:rPr lang="en-US" b="1" dirty="0"/>
              <a:t>Figure 2-1  </a:t>
            </a:r>
            <a:r>
              <a:rPr lang="en-US" dirty="0"/>
              <a:t>World Internet </a:t>
            </a:r>
            <a:r>
              <a:rPr lang="en-US" dirty="0" smtClean="0"/>
              <a:t>usage</a:t>
            </a:r>
            <a:endParaRPr lang="en-US" dirty="0"/>
          </a:p>
        </p:txBody>
      </p:sp>
      <p:pic>
        <p:nvPicPr>
          <p:cNvPr id="1026" name="Picture 2" descr="An illustration shows world map with several tables of content marked with arrows to different countries. The first box on the left top points to Canada in map. The heading is, “North America” and has two columns. Population (2016 est.) is 359, 492, 296, population% is 4.9%, Internet users is 320, 067, 193, %population is 89.0%, usage % of world is 8.9% and usage growth 2000-2016 is 196.1%. Second box is pointing to Sweden in map and the heading is, “Europe.” The text below is Population (2016 est.) is 832, 073, 224, population% is 11.3%, Internet users is 614, 979, 903, %population is 73.9%, usage % of world is 17.0% and usage growth 2000-2016 is 485.2%. The third box on the right top points to Russia in map. The heading is Asia and the values are Population (2016 est.) is 4,052,652,889, population% is 55.2%, Internet users is 1,792,163,654, %population is 44.2%, usage % of world is 49.6% and usage growth 2000-2016 is 1467.9%. The fourth box below it points to Arabia in map. The heading of the box is Middle East and Population (2016 est.) is 246,700,900, population% is 3.4%, Internet users is 132,589,765, %population is 53.7%, usage % of world is 3.7% and usage growth 2000-2016 is 3936.5%. The box at the right bottom is pointed to Australia and the heading of box is Oceania/Australia. Population (2016 est.) is 37,590,704, population% is 0.5%, Internet users is 27,540,654, %population is 73.3%, usage % of world is 0.8% and usage growth 2000-2016 is 261.4%. The box at the left and at the bottom of North America is pointed to Algeria. The heading is Africa and Population (2016 est.) is 1,185,529,578, population% is 16.2%, Internet users is 339,283,342, %population is 28.6%, usage% of world is 9.4% and usage growth 2000-2016 is 7415.6%. The box on the left bottom of the map points to Latin America/Caribbean. For population (2016 est.), it is 626,054,392, population% is 8.5%, Internet users is 384,751,302, %population is 61.5%, usage % of world is 10.7% and usage growth 2000-2016 is 2029.4%. The last box at the bottom is labeled as, “World totals” has Population (2016 est.) which is 7,340,093,980, internet users are 3,611,375,813, %population is 49.2% and usage growth 2000 – 2016 is 900.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27734"/>
            <a:ext cx="6579766" cy="486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67856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2" y="152400"/>
            <a:ext cx="8458200" cy="1524000"/>
          </a:xfrm>
        </p:spPr>
        <p:txBody>
          <a:bodyPr anchor="ctr">
            <a:noAutofit/>
          </a:bodyPr>
          <a:lstStyle/>
          <a:p>
            <a:r>
              <a:rPr lang="en-US" b="1" dirty="0"/>
              <a:t>Table 2-1  </a:t>
            </a:r>
            <a:r>
              <a:rPr lang="en-US" dirty="0"/>
              <a:t>Compiled Survey Results for Types of Attack or Misuse (2000-2011</a:t>
            </a:r>
            <a:r>
              <a:rPr lang="en-US" dirty="0" smtClean="0"/>
              <a:t>)</a:t>
            </a:r>
            <a:r>
              <a:rPr lang="en-US" baseline="0"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07918609"/>
              </p:ext>
            </p:extLst>
          </p:nvPr>
        </p:nvGraphicFramePr>
        <p:xfrm>
          <a:off x="199572" y="2048623"/>
          <a:ext cx="8763007" cy="3818777"/>
        </p:xfrm>
        <a:graphic>
          <a:graphicData uri="http://schemas.openxmlformats.org/drawingml/2006/table">
            <a:tbl>
              <a:tblPr firstRow="1" bandRow="1">
                <a:tableStyleId>{5940675A-B579-460E-94D1-54222C63F5DA}</a:tableStyleId>
              </a:tblPr>
              <a:tblGrid>
                <a:gridCol w="3581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700653">
                  <a:extLst>
                    <a:ext uri="{9D8B030D-6E8A-4147-A177-3AD203B41FA5}">
                      <a16:colId xmlns:a16="http://schemas.microsoft.com/office/drawing/2014/main" val="20002"/>
                    </a:ext>
                  </a:extLst>
                </a:gridCol>
                <a:gridCol w="1039678">
                  <a:extLst>
                    <a:ext uri="{9D8B030D-6E8A-4147-A177-3AD203B41FA5}">
                      <a16:colId xmlns:a16="http://schemas.microsoft.com/office/drawing/2014/main" val="20003"/>
                    </a:ext>
                  </a:extLst>
                </a:gridCol>
                <a:gridCol w="1039678">
                  <a:extLst>
                    <a:ext uri="{9D8B030D-6E8A-4147-A177-3AD203B41FA5}">
                      <a16:colId xmlns:a16="http://schemas.microsoft.com/office/drawing/2014/main" val="20004"/>
                    </a:ext>
                  </a:extLst>
                </a:gridCol>
                <a:gridCol w="668364">
                  <a:extLst>
                    <a:ext uri="{9D8B030D-6E8A-4147-A177-3AD203B41FA5}">
                      <a16:colId xmlns:a16="http://schemas.microsoft.com/office/drawing/2014/main" val="20005"/>
                    </a:ext>
                  </a:extLst>
                </a:gridCol>
                <a:gridCol w="742634">
                  <a:extLst>
                    <a:ext uri="{9D8B030D-6E8A-4147-A177-3AD203B41FA5}">
                      <a16:colId xmlns:a16="http://schemas.microsoft.com/office/drawing/2014/main" val="20006"/>
                    </a:ext>
                  </a:extLst>
                </a:gridCol>
              </a:tblGrid>
              <a:tr h="765990">
                <a:tc>
                  <a:txBody>
                    <a:bodyPr/>
                    <a:lstStyle/>
                    <a:p>
                      <a:r>
                        <a:rPr lang="en-US" sz="1400" b="1" dirty="0" smtClean="0">
                          <a:solidFill>
                            <a:schemeClr val="bg1"/>
                          </a:solidFill>
                          <a:latin typeface="Arial" pitchFamily="34" charset="0"/>
                          <a:cs typeface="Arial" pitchFamily="34" charset="0"/>
                        </a:rPr>
                        <a:t>Type</a:t>
                      </a:r>
                      <a:r>
                        <a:rPr lang="en-US" sz="1400" b="1" baseline="0" dirty="0" smtClean="0">
                          <a:solidFill>
                            <a:schemeClr val="bg1"/>
                          </a:solidFill>
                          <a:latin typeface="Arial" pitchFamily="34" charset="0"/>
                          <a:cs typeface="Arial" pitchFamily="34" charset="0"/>
                        </a:rPr>
                        <a:t> of Attack or Misuse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2010/11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2008</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2006</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2004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2002</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2000</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465977">
                <a:tc>
                  <a:txBody>
                    <a:bodyPr/>
                    <a:lstStyle/>
                    <a:p>
                      <a:r>
                        <a:rPr lang="en-US" sz="1400" dirty="0" smtClean="0">
                          <a:latin typeface="Arial" pitchFamily="34" charset="0"/>
                          <a:cs typeface="Arial" pitchFamily="34" charset="0"/>
                        </a:rPr>
                        <a:t>Malware infection (revised after 2008)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651091">
                <a:tc>
                  <a:txBody>
                    <a:bodyPr/>
                    <a:lstStyle/>
                    <a:p>
                      <a:r>
                        <a:rPr lang="en-US" sz="1400" dirty="0" smtClean="0">
                          <a:latin typeface="Arial" pitchFamily="34" charset="0"/>
                          <a:cs typeface="Arial" pitchFamily="34" charset="0"/>
                        </a:rPr>
                        <a:t>Being fraudulently represented as sender of phishing message</a:t>
                      </a:r>
                      <a:r>
                        <a:rPr lang="en-US" sz="1400" baseline="0" dirty="0" smtClean="0">
                          <a:latin typeface="Arial" pitchFamily="34" charset="0"/>
                          <a:cs typeface="Arial" pitchFamily="34" charset="0"/>
                        </a:rPr>
                        <a:t>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(new category)</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(new category)</a:t>
                      </a:r>
                    </a:p>
                  </a:txBody>
                  <a:tcPr anchor="ctr"/>
                </a:tc>
                <a:tc>
                  <a:txBody>
                    <a:bodyPr/>
                    <a:lstStyle/>
                    <a:p>
                      <a:endParaRPr lang="en-US" sz="1400" dirty="0">
                        <a:latin typeface="Arial" pitchFamily="34" charset="0"/>
                        <a:cs typeface="Arial" pitchFamily="34" charset="0"/>
                      </a:endParaRPr>
                    </a:p>
                  </a:txBody>
                  <a:tcPr anchor="ctr"/>
                </a:tc>
                <a:tc>
                  <a:txBody>
                    <a:bodyPr/>
                    <a:lstStyle/>
                    <a:p>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465977">
                <a:tc>
                  <a:txBody>
                    <a:bodyPr/>
                    <a:lstStyle/>
                    <a:p>
                      <a:r>
                        <a:rPr lang="en-US" sz="1400" dirty="0" smtClean="0">
                          <a:latin typeface="Arial" pitchFamily="34" charset="0"/>
                          <a:cs typeface="Arial" pitchFamily="34" charset="0"/>
                        </a:rPr>
                        <a:t>Laptop/ mobile hardware theft/loss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622765">
                <a:tc>
                  <a:txBody>
                    <a:bodyPr/>
                    <a:lstStyle/>
                    <a:p>
                      <a:r>
                        <a:rPr lang="en-US" sz="1400" dirty="0" smtClean="0">
                          <a:latin typeface="Arial" pitchFamily="34" charset="0"/>
                          <a:cs typeface="Arial" pitchFamily="34" charset="0"/>
                        </a:rPr>
                        <a:t>Bots/zombies</a:t>
                      </a:r>
                      <a:r>
                        <a:rPr lang="en-US" sz="1400" baseline="0" dirty="0" smtClean="0">
                          <a:latin typeface="Arial" pitchFamily="34" charset="0"/>
                          <a:cs typeface="Arial" pitchFamily="34" charset="0"/>
                        </a:rPr>
                        <a:t> in organization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20%</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(new category)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(new category)</a:t>
                      </a:r>
                    </a:p>
                  </a:txBody>
                  <a:tcPr anchor="ctr"/>
                </a:tc>
                <a:tc>
                  <a:txBody>
                    <a:bodyPr/>
                    <a:lstStyle/>
                    <a:p>
                      <a:endParaRPr lang="en-US" sz="1400" dirty="0">
                        <a:latin typeface="Arial" pitchFamily="34" charset="0"/>
                        <a:cs typeface="Arial" pitchFamily="34" charset="0"/>
                      </a:endParaRPr>
                    </a:p>
                  </a:txBody>
                  <a:tcPr anchor="ctr"/>
                </a:tc>
                <a:tc>
                  <a:txBody>
                    <a:bodyPr/>
                    <a:lstStyle/>
                    <a:p>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381000">
                <a:tc>
                  <a:txBody>
                    <a:bodyPr/>
                    <a:lstStyle/>
                    <a:p>
                      <a:r>
                        <a:rPr lang="en-US" sz="1400" dirty="0" smtClean="0">
                          <a:latin typeface="Arial" pitchFamily="34" charset="0"/>
                          <a:cs typeface="Arial" pitchFamily="34" charset="0"/>
                        </a:rPr>
                        <a:t>Inside abuse of internet</a:t>
                      </a:r>
                      <a:r>
                        <a:rPr lang="en-US" sz="1400" baseline="0" dirty="0" smtClean="0">
                          <a:latin typeface="Arial" pitchFamily="34" charset="0"/>
                          <a:cs typeface="Arial" pitchFamily="34" charset="0"/>
                        </a:rPr>
                        <a:t> access or e-mail</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79%</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465977">
                <a:tc>
                  <a:txBody>
                    <a:bodyPr/>
                    <a:lstStyle/>
                    <a:p>
                      <a:r>
                        <a:rPr lang="en-US" sz="1400" dirty="0" smtClean="0">
                          <a:latin typeface="Arial" pitchFamily="34" charset="0"/>
                          <a:cs typeface="Arial" pitchFamily="34" charset="0"/>
                        </a:rPr>
                        <a:t>Denial</a:t>
                      </a:r>
                      <a:r>
                        <a:rPr lang="en-US" sz="1400" baseline="0" dirty="0" smtClean="0">
                          <a:latin typeface="Arial" pitchFamily="34" charset="0"/>
                          <a:cs typeface="Arial" pitchFamily="34" charset="0"/>
                        </a:rPr>
                        <a:t> of service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27%</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426720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91966"/>
            <a:ext cx="8382000" cy="1508234"/>
          </a:xfrm>
        </p:spPr>
        <p:txBody>
          <a:bodyPr anchor="ctr">
            <a:noAutofit/>
          </a:bodyPr>
          <a:lstStyle/>
          <a:p>
            <a:r>
              <a:rPr lang="en-US" b="1" dirty="0"/>
              <a:t>Table 2-1  </a:t>
            </a:r>
            <a:r>
              <a:rPr lang="en-US" dirty="0"/>
              <a:t>Compiled Survey Results for Types of Attack or Misuse (2000-2011</a:t>
            </a: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06458224"/>
              </p:ext>
            </p:extLst>
          </p:nvPr>
        </p:nvGraphicFramePr>
        <p:xfrm>
          <a:off x="195942" y="1885611"/>
          <a:ext cx="8763007" cy="3295989"/>
        </p:xfrm>
        <a:graphic>
          <a:graphicData uri="http://schemas.openxmlformats.org/drawingml/2006/table">
            <a:tbl>
              <a:tblPr firstRow="1" bandRow="1">
                <a:tableStyleId>{5940675A-B579-460E-94D1-54222C63F5DA}</a:tableStyleId>
              </a:tblPr>
              <a:tblGrid>
                <a:gridCol w="3341822">
                  <a:extLst>
                    <a:ext uri="{9D8B030D-6E8A-4147-A177-3AD203B41FA5}">
                      <a16:colId xmlns:a16="http://schemas.microsoft.com/office/drawing/2014/main" val="20000"/>
                    </a:ext>
                  </a:extLst>
                </a:gridCol>
                <a:gridCol w="1039678">
                  <a:extLst>
                    <a:ext uri="{9D8B030D-6E8A-4147-A177-3AD203B41FA5}">
                      <a16:colId xmlns:a16="http://schemas.microsoft.com/office/drawing/2014/main" val="20001"/>
                    </a:ext>
                  </a:extLst>
                </a:gridCol>
                <a:gridCol w="891153">
                  <a:extLst>
                    <a:ext uri="{9D8B030D-6E8A-4147-A177-3AD203B41FA5}">
                      <a16:colId xmlns:a16="http://schemas.microsoft.com/office/drawing/2014/main" val="20002"/>
                    </a:ext>
                  </a:extLst>
                </a:gridCol>
                <a:gridCol w="1039678">
                  <a:extLst>
                    <a:ext uri="{9D8B030D-6E8A-4147-A177-3AD203B41FA5}">
                      <a16:colId xmlns:a16="http://schemas.microsoft.com/office/drawing/2014/main" val="20003"/>
                    </a:ext>
                  </a:extLst>
                </a:gridCol>
                <a:gridCol w="1039678">
                  <a:extLst>
                    <a:ext uri="{9D8B030D-6E8A-4147-A177-3AD203B41FA5}">
                      <a16:colId xmlns:a16="http://schemas.microsoft.com/office/drawing/2014/main" val="20004"/>
                    </a:ext>
                  </a:extLst>
                </a:gridCol>
                <a:gridCol w="668364">
                  <a:extLst>
                    <a:ext uri="{9D8B030D-6E8A-4147-A177-3AD203B41FA5}">
                      <a16:colId xmlns:a16="http://schemas.microsoft.com/office/drawing/2014/main" val="20005"/>
                    </a:ext>
                  </a:extLst>
                </a:gridCol>
                <a:gridCol w="742634">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Type</a:t>
                      </a:r>
                      <a:r>
                        <a:rPr lang="en-US" sz="1400" b="1" baseline="0" dirty="0" smtClean="0">
                          <a:solidFill>
                            <a:schemeClr val="bg1"/>
                          </a:solidFill>
                          <a:latin typeface="Arial" pitchFamily="34" charset="0"/>
                          <a:cs typeface="Arial" pitchFamily="34" charset="0"/>
                        </a:rPr>
                        <a:t> of Attack or Misuse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r>
                        <a:rPr lang="en-US" sz="1400" b="1" dirty="0" smtClean="0">
                          <a:solidFill>
                            <a:schemeClr val="bg1"/>
                          </a:solidFill>
                          <a:latin typeface="Arial" pitchFamily="34" charset="0"/>
                          <a:cs typeface="Arial" pitchFamily="34" charset="0"/>
                        </a:rPr>
                        <a:t>2010/11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r>
                        <a:rPr lang="en-US" sz="1400" b="1" dirty="0" smtClean="0">
                          <a:solidFill>
                            <a:schemeClr val="bg1"/>
                          </a:solidFill>
                          <a:latin typeface="Arial" pitchFamily="34" charset="0"/>
                          <a:cs typeface="Arial" pitchFamily="34" charset="0"/>
                        </a:rPr>
                        <a:t>2008</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r>
                        <a:rPr lang="en-US" sz="1400" b="1" dirty="0" smtClean="0">
                          <a:solidFill>
                            <a:schemeClr val="bg1"/>
                          </a:solidFill>
                          <a:latin typeface="Arial" pitchFamily="34" charset="0"/>
                          <a:cs typeface="Arial" pitchFamily="34" charset="0"/>
                        </a:rPr>
                        <a:t>2006</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r>
                        <a:rPr lang="en-US" sz="1400" b="1" dirty="0" smtClean="0">
                          <a:solidFill>
                            <a:schemeClr val="bg1"/>
                          </a:solidFill>
                          <a:latin typeface="Arial" pitchFamily="34" charset="0"/>
                          <a:cs typeface="Arial" pitchFamily="34" charset="0"/>
                        </a:rPr>
                        <a:t>2004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r>
                        <a:rPr lang="en-US" sz="1400" b="1" dirty="0" smtClean="0">
                          <a:solidFill>
                            <a:schemeClr val="bg1"/>
                          </a:solidFill>
                          <a:latin typeface="Arial" pitchFamily="34" charset="0"/>
                          <a:cs typeface="Arial" pitchFamily="34" charset="0"/>
                        </a:rPr>
                        <a:t>2002</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r>
                        <a:rPr lang="en-US" sz="1400" b="1" dirty="0" smtClean="0">
                          <a:solidFill>
                            <a:schemeClr val="bg1"/>
                          </a:solidFill>
                          <a:latin typeface="Arial" pitchFamily="34" charset="0"/>
                          <a:cs typeface="Arial" pitchFamily="34" charset="0"/>
                        </a:rPr>
                        <a:t>2000</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465977">
                <a:tc>
                  <a:txBody>
                    <a:bodyPr/>
                    <a:lstStyle/>
                    <a:p>
                      <a:pPr algn="l"/>
                      <a:r>
                        <a:rPr lang="en-US" sz="1400" dirty="0" smtClean="0">
                          <a:latin typeface="Arial" pitchFamily="34" charset="0"/>
                          <a:cs typeface="Arial" pitchFamily="34" charset="0"/>
                        </a:rPr>
                        <a:t>Unauthorized access or privilege</a:t>
                      </a:r>
                      <a:r>
                        <a:rPr lang="en-US" sz="1400" baseline="0" dirty="0" smtClean="0">
                          <a:latin typeface="Arial" pitchFamily="34" charset="0"/>
                          <a:cs typeface="Arial" pitchFamily="34" charset="0"/>
                        </a:rPr>
                        <a:t> escalation by insider </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13%</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15%</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(revised</a:t>
                      </a:r>
                      <a:r>
                        <a:rPr lang="en-US" sz="1400" baseline="0" dirty="0" smtClean="0">
                          <a:latin typeface="Arial" pitchFamily="34" charset="0"/>
                          <a:cs typeface="Arial" pitchFamily="34" charset="0"/>
                        </a:rPr>
                        <a:t> category)</a:t>
                      </a:r>
                      <a:endParaRPr lang="en-US" sz="1400" dirty="0" smtClean="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(revised</a:t>
                      </a:r>
                      <a:r>
                        <a:rPr lang="en-US" sz="1400" baseline="0" dirty="0" smtClean="0">
                          <a:latin typeface="Arial" pitchFamily="34" charset="0"/>
                          <a:cs typeface="Arial" pitchFamily="34" charset="0"/>
                        </a:rPr>
                        <a:t> category)</a:t>
                      </a:r>
                      <a:endParaRPr lang="en-US" sz="1400" dirty="0" smtClean="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651091">
                <a:tc>
                  <a:txBody>
                    <a:bodyPr/>
                    <a:lstStyle/>
                    <a:p>
                      <a:pPr algn="l"/>
                      <a:r>
                        <a:rPr lang="en-US" sz="1400" dirty="0" smtClean="0">
                          <a:latin typeface="Arial" pitchFamily="34" charset="0"/>
                          <a:cs typeface="Arial" pitchFamily="34" charset="0"/>
                        </a:rPr>
                        <a:t>Password sniffing</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11%</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9%</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(new category)</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(new category)</a:t>
                      </a:r>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465977">
                <a:tc>
                  <a:txBody>
                    <a:bodyPr/>
                    <a:lstStyle/>
                    <a:p>
                      <a:pPr algn="l"/>
                      <a:r>
                        <a:rPr lang="en-US" sz="1400" dirty="0" smtClean="0">
                          <a:latin typeface="Arial" pitchFamily="34" charset="0"/>
                          <a:cs typeface="Arial" pitchFamily="34" charset="0"/>
                        </a:rPr>
                        <a:t>System penetration</a:t>
                      </a:r>
                      <a:r>
                        <a:rPr lang="en-US" sz="1400" baseline="0" dirty="0" smtClean="0">
                          <a:latin typeface="Arial" pitchFamily="34" charset="0"/>
                          <a:cs typeface="Arial" pitchFamily="34" charset="0"/>
                        </a:rPr>
                        <a:t> by outsider</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11%</a:t>
                      </a:r>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(revised</a:t>
                      </a:r>
                      <a:r>
                        <a:rPr lang="en-US" sz="1400" baseline="0" dirty="0" smtClean="0">
                          <a:latin typeface="Arial" pitchFamily="34" charset="0"/>
                          <a:cs typeface="Arial" pitchFamily="34" charset="0"/>
                        </a:rPr>
                        <a:t> category)</a:t>
                      </a:r>
                      <a:endParaRPr lang="en-US" sz="1400"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(revised</a:t>
                      </a:r>
                      <a:r>
                        <a:rPr lang="en-US" sz="1400" baseline="0" dirty="0" smtClean="0">
                          <a:latin typeface="Arial" pitchFamily="34" charset="0"/>
                          <a:cs typeface="Arial" pitchFamily="34" charset="0"/>
                        </a:rPr>
                        <a:t> category)</a:t>
                      </a:r>
                      <a:endParaRPr lang="en-US" sz="1400" dirty="0" smtClean="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842588">
                <a:tc>
                  <a:txBody>
                    <a:bodyPr/>
                    <a:lstStyle/>
                    <a:p>
                      <a:pPr algn="l"/>
                      <a:r>
                        <a:rPr lang="en-US" sz="1400" dirty="0" smtClean="0">
                          <a:latin typeface="Arial" pitchFamily="34" charset="0"/>
                          <a:cs typeface="Arial" pitchFamily="34" charset="0"/>
                        </a:rPr>
                        <a:t>Exploit of client web browser</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10%</a:t>
                      </a:r>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(new category)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(new category)</a:t>
                      </a:r>
                    </a:p>
                  </a:txBody>
                  <a:tcPr anchor="ctr"/>
                </a:tc>
                <a:tc>
                  <a:txBody>
                    <a:bodyPr/>
                    <a:lstStyle/>
                    <a:p>
                      <a:pPr algn="l"/>
                      <a:endParaRPr lang="en-US" sz="1400" dirty="0">
                        <a:latin typeface="Arial" pitchFamily="34" charset="0"/>
                        <a:cs typeface="Arial" pitchFamily="34" charset="0"/>
                      </a:endParaRPr>
                    </a:p>
                  </a:txBody>
                  <a:tcPr anchor="ctr"/>
                </a:tc>
                <a:tc>
                  <a:txBody>
                    <a:bodyPr/>
                    <a:lstStyle/>
                    <a:p>
                      <a:pPr algn="l"/>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bl>
          </a:graphicData>
        </a:graphic>
      </p:graphicFrame>
      <p:sp>
        <p:nvSpPr>
          <p:cNvPr id="5" name="Content Placeholder 4"/>
          <p:cNvSpPr>
            <a:spLocks noGrp="1"/>
          </p:cNvSpPr>
          <p:nvPr>
            <p:ph sz="quarter" idx="10"/>
          </p:nvPr>
        </p:nvSpPr>
        <p:spPr>
          <a:xfrm>
            <a:off x="152400" y="5334000"/>
            <a:ext cx="8839200" cy="762000"/>
          </a:xfrm>
        </p:spPr>
        <p:txBody>
          <a:bodyPr>
            <a:noAutofit/>
          </a:bodyPr>
          <a:lstStyle/>
          <a:p>
            <a:pPr marL="0" indent="0">
              <a:buNone/>
            </a:pPr>
            <a:r>
              <a:rPr lang="en-US" sz="2000" i="1" dirty="0"/>
              <a:t>Source: Whitman and </a:t>
            </a:r>
            <a:r>
              <a:rPr lang="en-US" sz="2000" i="1" dirty="0" err="1"/>
              <a:t>Mattord</a:t>
            </a:r>
            <a:r>
              <a:rPr lang="en-US" sz="2000" i="1" dirty="0"/>
              <a:t>, 2015 SEC/CISE Threats to Information Protection Report</a:t>
            </a:r>
            <a:r>
              <a:rPr lang="en-US" sz="2000" i="1" dirty="0" smtClean="0"/>
              <a:t>.</a:t>
            </a:r>
            <a:endParaRPr lang="en-US" sz="2000" i="1" dirty="0"/>
          </a:p>
        </p:txBody>
      </p:sp>
    </p:spTree>
    <p:extLst>
      <p:ext uri="{BB962C8B-B14F-4D97-AF65-F5344CB8AC3E}">
        <p14:creationId xmlns:p14="http://schemas.microsoft.com/office/powerpoint/2010/main" val="416419251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524000"/>
          </a:xfrm>
        </p:spPr>
        <p:txBody>
          <a:bodyPr anchor="ctr">
            <a:noAutofit/>
          </a:bodyPr>
          <a:lstStyle/>
          <a:p>
            <a:r>
              <a:rPr lang="en-US" b="1" dirty="0"/>
              <a:t>Table </a:t>
            </a:r>
            <a:r>
              <a:rPr lang="en-US" b="1" dirty="0" smtClean="0"/>
              <a:t>2-2 </a:t>
            </a:r>
            <a:r>
              <a:rPr lang="en-US" dirty="0" smtClean="0"/>
              <a:t>Rated Threats from Internal Sources in 2015 SEC/CISE Survey of Threads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33884621"/>
              </p:ext>
            </p:extLst>
          </p:nvPr>
        </p:nvGraphicFramePr>
        <p:xfrm>
          <a:off x="275772" y="1779090"/>
          <a:ext cx="8610600" cy="431691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From Employees or Internal</a:t>
                      </a:r>
                      <a:r>
                        <a:rPr lang="en-US" sz="1400" b="1" baseline="0" dirty="0" smtClean="0">
                          <a:solidFill>
                            <a:schemeClr val="bg1"/>
                          </a:solidFill>
                          <a:latin typeface="Arial" pitchFamily="34" charset="0"/>
                          <a:cs typeface="Arial" pitchFamily="34" charset="0"/>
                        </a:rPr>
                        <a:t> Stakeholders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b">
                    <a:solidFill>
                      <a:srgbClr val="364162"/>
                    </a:solidFill>
                  </a:tcPr>
                </a:tc>
                <a:extLst>
                  <a:ext uri="{0D108BD9-81ED-4DB2-BD59-A6C34878D82A}">
                    <a16:rowId xmlns:a16="http://schemas.microsoft.com/office/drawing/2014/main" val="10000"/>
                  </a:ext>
                </a:extLst>
              </a:tr>
              <a:tr h="350520">
                <a:tc>
                  <a:txBody>
                    <a:bodyPr/>
                    <a:lstStyle/>
                    <a:p>
                      <a:r>
                        <a:rPr lang="en-US" sz="1400" dirty="0" smtClean="0">
                          <a:latin typeface="Arial" pitchFamily="34" charset="0"/>
                          <a:cs typeface="Arial" pitchFamily="34" charset="0"/>
                        </a:rPr>
                        <a:t>Inability/unwillingness</a:t>
                      </a:r>
                      <a:r>
                        <a:rPr lang="en-US" sz="1400" baseline="0" dirty="0" smtClean="0">
                          <a:latin typeface="Arial" pitchFamily="34" charset="0"/>
                          <a:cs typeface="Arial" pitchFamily="34" charset="0"/>
                        </a:rPr>
                        <a:t> to follow established policy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16.4%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66%</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441960">
                <a:tc>
                  <a:txBody>
                    <a:bodyPr/>
                    <a:lstStyle/>
                    <a:p>
                      <a:r>
                        <a:rPr lang="en-US" sz="1400" dirty="0" smtClean="0">
                          <a:latin typeface="Arial" pitchFamily="34" charset="0"/>
                          <a:cs typeface="Arial" pitchFamily="34" charset="0"/>
                        </a:rPr>
                        <a:t>Disclosure</a:t>
                      </a:r>
                      <a:r>
                        <a:rPr lang="en-US" sz="1400" baseline="0" dirty="0" smtClean="0">
                          <a:latin typeface="Arial" pitchFamily="34" charset="0"/>
                          <a:cs typeface="Arial" pitchFamily="34" charset="0"/>
                        </a:rPr>
                        <a:t> due to insufficient training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29.3%</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25.2%</a:t>
                      </a:r>
                    </a:p>
                  </a:txBody>
                  <a:tcPr anchor="ctr"/>
                </a:tc>
                <a:tc>
                  <a:txBody>
                    <a:bodyPr/>
                    <a:lstStyle/>
                    <a:p>
                      <a:r>
                        <a:rPr lang="en-US" sz="1400" dirty="0" smtClean="0">
                          <a:latin typeface="Arial" pitchFamily="34" charset="0"/>
                          <a:cs typeface="Arial" pitchFamily="34" charset="0"/>
                        </a:rPr>
                        <a:t>13.8%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63%</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441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Unauthorized</a:t>
                      </a:r>
                      <a:r>
                        <a:rPr lang="en-US" sz="1400" baseline="0" dirty="0" smtClean="0">
                          <a:latin typeface="Arial" pitchFamily="34" charset="0"/>
                          <a:cs typeface="Arial" pitchFamily="34" charset="0"/>
                        </a:rPr>
                        <a:t> access or escalation of privileges</a:t>
                      </a:r>
                      <a:endParaRPr lang="en-US" sz="1400" dirty="0" smtClean="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31.2%</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31.2%</a:t>
                      </a:r>
                    </a:p>
                  </a:txBody>
                  <a:tcPr anchor="ctr"/>
                </a:tc>
                <a:tc>
                  <a:txBody>
                    <a:bodyPr/>
                    <a:lstStyle/>
                    <a:p>
                      <a:r>
                        <a:rPr lang="en-US" sz="1400" dirty="0" smtClean="0">
                          <a:latin typeface="Arial" pitchFamily="34" charset="0"/>
                          <a:cs typeface="Arial" pitchFamily="34" charset="0"/>
                        </a:rPr>
                        <a:t>8.8%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63%</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117930">
                <a:tc>
                  <a:txBody>
                    <a:bodyPr/>
                    <a:lstStyle/>
                    <a:p>
                      <a:r>
                        <a:rPr lang="en-US" sz="1400" dirty="0" smtClean="0">
                          <a:latin typeface="Arial" pitchFamily="34" charset="0"/>
                          <a:cs typeface="Arial" pitchFamily="34" charset="0"/>
                        </a:rPr>
                        <a:t>Unauthorized</a:t>
                      </a:r>
                      <a:r>
                        <a:rPr lang="en-US" sz="1400" baseline="0" dirty="0" smtClean="0">
                          <a:latin typeface="Arial" pitchFamily="34" charset="0"/>
                          <a:cs typeface="Arial" pitchFamily="34" charset="0"/>
                        </a:rPr>
                        <a:t> information collection/data sniffing</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6.4%</a:t>
                      </a:r>
                    </a:p>
                    <a:p>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40.0%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9.6%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285570">
                <a:tc>
                  <a:txBody>
                    <a:bodyPr/>
                    <a:lstStyle/>
                    <a:p>
                      <a:r>
                        <a:rPr lang="en-US" sz="1400" dirty="0" smtClean="0">
                          <a:latin typeface="Arial" pitchFamily="34" charset="0"/>
                          <a:cs typeface="Arial" pitchFamily="34" charset="0"/>
                        </a:rPr>
                        <a:t>Theft</a:t>
                      </a:r>
                      <a:r>
                        <a:rPr lang="en-US" sz="1400" baseline="0" dirty="0" smtClean="0">
                          <a:latin typeface="Arial" pitchFamily="34" charset="0"/>
                          <a:cs typeface="Arial" pitchFamily="34" charset="0"/>
                        </a:rPr>
                        <a:t> of on-site organizational information assets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10.6%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32.5%</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34.1%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12.2%</a:t>
                      </a:r>
                    </a:p>
                  </a:txBody>
                  <a:tcPr anchor="ctr"/>
                </a:tc>
                <a:tc>
                  <a:txBody>
                    <a:bodyPr/>
                    <a:lstStyle/>
                    <a:p>
                      <a:r>
                        <a:rPr lang="en-US" sz="1400" dirty="0" smtClean="0">
                          <a:latin typeface="Arial" pitchFamily="34" charset="0"/>
                          <a:cs typeface="Arial" pitchFamily="34" charset="0"/>
                        </a:rPr>
                        <a:t>10.6%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56%</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0">
                <a:tc>
                  <a:txBody>
                    <a:bodyPr/>
                    <a:lstStyle/>
                    <a:p>
                      <a:r>
                        <a:rPr lang="en-US" sz="1400" dirty="0" smtClean="0">
                          <a:latin typeface="Arial" pitchFamily="34" charset="0"/>
                          <a:cs typeface="Arial" pitchFamily="34" charset="0"/>
                        </a:rPr>
                        <a:t>Theft</a:t>
                      </a:r>
                      <a:r>
                        <a:rPr lang="en-US" sz="1400" baseline="0" dirty="0" smtClean="0">
                          <a:latin typeface="Arial" pitchFamily="34" charset="0"/>
                          <a:cs typeface="Arial" pitchFamily="34" charset="0"/>
                        </a:rPr>
                        <a:t> of mobile/laptop/tablet and related/connected information assets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15.4%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29.3%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28.5%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0">
                <a:tc>
                  <a:txBody>
                    <a:bodyPr/>
                    <a:lstStyle/>
                    <a:p>
                      <a:r>
                        <a:rPr lang="en-US" sz="1400" dirty="0" smtClean="0">
                          <a:latin typeface="Arial" pitchFamily="34" charset="0"/>
                          <a:cs typeface="Arial" pitchFamily="34" charset="0"/>
                        </a:rPr>
                        <a:t>Intentional</a:t>
                      </a:r>
                      <a:r>
                        <a:rPr lang="en-US" sz="1400" baseline="0" dirty="0" smtClean="0">
                          <a:latin typeface="Arial" pitchFamily="34" charset="0"/>
                          <a:cs typeface="Arial" pitchFamily="34" charset="0"/>
                        </a:rPr>
                        <a:t> damage or destruction of information assets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22.3%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43.0%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18.2%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46%</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5725469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524000"/>
          </a:xfrm>
        </p:spPr>
        <p:txBody>
          <a:bodyPr anchor="ctr">
            <a:noAutofit/>
          </a:bodyPr>
          <a:lstStyle/>
          <a:p>
            <a:r>
              <a:rPr lang="en-US" b="1" dirty="0"/>
              <a:t>Table </a:t>
            </a:r>
            <a:r>
              <a:rPr lang="en-US" b="1" dirty="0" smtClean="0"/>
              <a:t>2-2 </a:t>
            </a:r>
            <a:r>
              <a:rPr lang="en-US" dirty="0" smtClean="0"/>
              <a:t>Rated Threats from Internal Sources in 2015 SEC/CISE Survey of Threads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45668404"/>
              </p:ext>
            </p:extLst>
          </p:nvPr>
        </p:nvGraphicFramePr>
        <p:xfrm>
          <a:off x="257628" y="2038170"/>
          <a:ext cx="8610600" cy="238143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From Employees or Internal</a:t>
                      </a:r>
                      <a:r>
                        <a:rPr lang="en-US" sz="1400" b="1" baseline="0" dirty="0" smtClean="0">
                          <a:solidFill>
                            <a:schemeClr val="bg1"/>
                          </a:solidFill>
                          <a:latin typeface="Arial" pitchFamily="34" charset="0"/>
                          <a:cs typeface="Arial" pitchFamily="34" charset="0"/>
                        </a:rPr>
                        <a:t> Stakeholders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50520">
                <a:tc>
                  <a:txBody>
                    <a:bodyPr/>
                    <a:lstStyle/>
                    <a:p>
                      <a:r>
                        <a:rPr lang="en-US" sz="1400" dirty="0" smtClean="0">
                          <a:latin typeface="Arial" pitchFamily="34" charset="0"/>
                          <a:cs typeface="Arial" pitchFamily="34" charset="0"/>
                        </a:rPr>
                        <a:t>Theft or misuse of organizationally</a:t>
                      </a:r>
                      <a:r>
                        <a:rPr lang="en-US" sz="1400" baseline="0" dirty="0" smtClean="0">
                          <a:latin typeface="Arial" pitchFamily="34" charset="0"/>
                          <a:cs typeface="Arial" pitchFamily="34" charset="0"/>
                        </a:rPr>
                        <a:t> leased, purchased, or developed software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29.6%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21.6%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10.4%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441960">
                <a:tc>
                  <a:txBody>
                    <a:bodyPr/>
                    <a:lstStyle/>
                    <a:p>
                      <a:r>
                        <a:rPr lang="en-US" sz="1400" dirty="0" smtClean="0">
                          <a:latin typeface="Arial" pitchFamily="34" charset="0"/>
                          <a:cs typeface="Arial" pitchFamily="34" charset="0"/>
                        </a:rPr>
                        <a:t>Web site defacement</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16.4%</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4.9%</a:t>
                      </a:r>
                    </a:p>
                  </a:txBody>
                  <a:tcPr anchor="ctr"/>
                </a:tc>
                <a:tc>
                  <a:txBody>
                    <a:bodyPr/>
                    <a:lstStyle/>
                    <a:p>
                      <a:r>
                        <a:rPr lang="en-US" sz="1400" dirty="0" smtClean="0">
                          <a:latin typeface="Arial" pitchFamily="34" charset="0"/>
                          <a:cs typeface="Arial" pitchFamily="34" charset="0"/>
                        </a:rPr>
                        <a:t>1.6%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441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Blackmail of information release or sales </a:t>
                      </a:r>
                    </a:p>
                  </a:txBody>
                  <a:tcPr anchor="ctr"/>
                </a:tc>
                <a:tc>
                  <a:txBody>
                    <a:bodyPr/>
                    <a:lstStyle/>
                    <a:p>
                      <a:r>
                        <a:rPr lang="en-US" sz="1400" dirty="0" smtClean="0">
                          <a:latin typeface="Arial" pitchFamily="34" charset="0"/>
                          <a:cs typeface="Arial" pitchFamily="34" charset="0"/>
                        </a:rPr>
                        <a:t>43.5%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37.1%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10.5%</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6.5%</a:t>
                      </a:r>
                    </a:p>
                  </a:txBody>
                  <a:tcPr anchor="ctr"/>
                </a:tc>
                <a:tc>
                  <a:txBody>
                    <a:bodyPr/>
                    <a:lstStyle/>
                    <a:p>
                      <a:r>
                        <a:rPr lang="en-US" sz="1400" dirty="0" smtClean="0">
                          <a:latin typeface="Arial" pitchFamily="34" charset="0"/>
                          <a:cs typeface="Arial" pitchFamily="34" charset="0"/>
                        </a:rPr>
                        <a:t>2.4%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37%</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3508014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524000"/>
          </a:xfrm>
        </p:spPr>
        <p:txBody>
          <a:bodyPr anchor="ctr">
            <a:noAutofit/>
          </a:bodyPr>
          <a:lstStyle/>
          <a:p>
            <a:r>
              <a:rPr lang="en-US" b="1" dirty="0"/>
              <a:t>Table </a:t>
            </a:r>
            <a:r>
              <a:rPr lang="en-US" b="1" dirty="0" smtClean="0"/>
              <a:t>2-3 </a:t>
            </a:r>
            <a:r>
              <a:rPr lang="en-US" dirty="0" smtClean="0"/>
              <a:t>Rated Threats from External Sources in 2015 SEC/CISE Survey of Threads to Information </a:t>
            </a:r>
            <a:r>
              <a:rPr lang="en-US" dirty="0" smtClean="0"/>
              <a:t>Protection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68641701"/>
              </p:ext>
            </p:extLst>
          </p:nvPr>
        </p:nvGraphicFramePr>
        <p:xfrm>
          <a:off x="228600" y="1824810"/>
          <a:ext cx="8610600" cy="427119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From Employees or Internal</a:t>
                      </a:r>
                      <a:r>
                        <a:rPr lang="en-US" sz="1400" b="1" baseline="0" dirty="0" smtClean="0">
                          <a:solidFill>
                            <a:schemeClr val="bg1"/>
                          </a:solidFill>
                          <a:latin typeface="Arial" pitchFamily="34" charset="0"/>
                          <a:cs typeface="Arial" pitchFamily="34" charset="0"/>
                        </a:rPr>
                        <a:t> Stakeholders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117930">
                <a:tc>
                  <a:txBody>
                    <a:bodyPr/>
                    <a:lstStyle/>
                    <a:p>
                      <a:r>
                        <a:rPr lang="en-US" sz="1400" dirty="0" smtClean="0">
                          <a:latin typeface="Arial" pitchFamily="34" charset="0"/>
                          <a:cs typeface="Arial" pitchFamily="34" charset="0"/>
                        </a:rPr>
                        <a:t>Unauthorized</a:t>
                      </a:r>
                      <a:r>
                        <a:rPr lang="en-US" sz="1400" baseline="0" dirty="0" smtClean="0">
                          <a:latin typeface="Arial" pitchFamily="34" charset="0"/>
                          <a:cs typeface="Arial" pitchFamily="34" charset="0"/>
                        </a:rPr>
                        <a:t> information collection/data sniffing</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6.4%</a:t>
                      </a:r>
                    </a:p>
                    <a:p>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21.6%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71%</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285570">
                <a:tc>
                  <a:txBody>
                    <a:bodyPr/>
                    <a:lstStyle/>
                    <a:p>
                      <a:r>
                        <a:rPr lang="en-US" sz="1400" dirty="0" smtClean="0">
                          <a:latin typeface="Arial" pitchFamily="34" charset="0"/>
                          <a:cs typeface="Arial" pitchFamily="34" charset="0"/>
                        </a:rPr>
                        <a:t>Unauthorized</a:t>
                      </a:r>
                      <a:r>
                        <a:rPr lang="en-US" sz="1400" baseline="0" dirty="0" smtClean="0">
                          <a:latin typeface="Arial" pitchFamily="34" charset="0"/>
                          <a:cs typeface="Arial" pitchFamily="34" charset="0"/>
                        </a:rPr>
                        <a:t> access or escalation of privileges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14.0%</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26.4%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31.4%</a:t>
                      </a:r>
                    </a:p>
                  </a:txBody>
                  <a:tcPr anchor="ctr"/>
                </a:tc>
                <a:tc>
                  <a:txBody>
                    <a:bodyPr/>
                    <a:lstStyle/>
                    <a:p>
                      <a:r>
                        <a:rPr lang="en-US" sz="1400" dirty="0" smtClean="0">
                          <a:latin typeface="Arial" pitchFamily="34" charset="0"/>
                          <a:cs typeface="Arial" pitchFamily="34" charset="0"/>
                        </a:rPr>
                        <a:t>20.7%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69%</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0">
                <a:tc>
                  <a:txBody>
                    <a:bodyPr/>
                    <a:lstStyle/>
                    <a:p>
                      <a:r>
                        <a:rPr lang="en-US" sz="1400" dirty="0" smtClean="0">
                          <a:latin typeface="Arial" pitchFamily="34" charset="0"/>
                          <a:cs typeface="Arial" pitchFamily="34" charset="0"/>
                        </a:rPr>
                        <a:t>Web site defacement</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22.8%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64%</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0">
                <a:tc>
                  <a:txBody>
                    <a:bodyPr/>
                    <a:lstStyle/>
                    <a:p>
                      <a:r>
                        <a:rPr lang="en-US" sz="1400" dirty="0" smtClean="0">
                          <a:latin typeface="Arial" pitchFamily="34" charset="0"/>
                          <a:cs typeface="Arial" pitchFamily="34" charset="0"/>
                        </a:rPr>
                        <a:t>Intentional damage</a:t>
                      </a:r>
                      <a:r>
                        <a:rPr lang="en-US" sz="1400" baseline="0" dirty="0" smtClean="0">
                          <a:latin typeface="Arial" pitchFamily="34" charset="0"/>
                          <a:cs typeface="Arial" pitchFamily="34" charset="0"/>
                        </a:rPr>
                        <a:t> or destruction of information assets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18.2%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10.7%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57%</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0">
                <a:tc>
                  <a:txBody>
                    <a:bodyPr/>
                    <a:lstStyle/>
                    <a:p>
                      <a:r>
                        <a:rPr lang="en-US" sz="1400" dirty="0" smtClean="0">
                          <a:latin typeface="Arial" pitchFamily="34" charset="0"/>
                          <a:cs typeface="Arial" pitchFamily="34" charset="0"/>
                        </a:rPr>
                        <a:t>Theft of mobile/laptop/tablet</a:t>
                      </a:r>
                      <a:r>
                        <a:rPr lang="en-US" sz="1400" baseline="0" dirty="0" smtClean="0">
                          <a:latin typeface="Arial" pitchFamily="34" charset="0"/>
                          <a:cs typeface="Arial" pitchFamily="34" charset="0"/>
                        </a:rPr>
                        <a:t> and related/connected information assets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20.5%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15.6%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12.3%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0">
                <a:tc>
                  <a:txBody>
                    <a:bodyPr/>
                    <a:lstStyle/>
                    <a:p>
                      <a:r>
                        <a:rPr lang="en-US" sz="1400" dirty="0" smtClean="0">
                          <a:latin typeface="Arial" pitchFamily="34" charset="0"/>
                          <a:cs typeface="Arial" pitchFamily="34" charset="0"/>
                        </a:rPr>
                        <a:t>Theft</a:t>
                      </a:r>
                      <a:r>
                        <a:rPr lang="en-US" sz="1400" baseline="0" dirty="0" smtClean="0">
                          <a:latin typeface="Arial" pitchFamily="34" charset="0"/>
                          <a:cs typeface="Arial" pitchFamily="34" charset="0"/>
                        </a:rPr>
                        <a:t> of on-site organizational informational assets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21.1%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25.2%</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17.9%</a:t>
                      </a:r>
                    </a:p>
                  </a:txBody>
                  <a:tcPr anchor="ctr"/>
                </a:tc>
                <a:tc>
                  <a:txBody>
                    <a:bodyPr/>
                    <a:lstStyle/>
                    <a:p>
                      <a:r>
                        <a:rPr lang="en-US" sz="1400" dirty="0" smtClean="0">
                          <a:latin typeface="Arial" pitchFamily="34" charset="0"/>
                          <a:cs typeface="Arial" pitchFamily="34" charset="0"/>
                        </a:rPr>
                        <a:t>11.4%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Blackmail</a:t>
                      </a:r>
                      <a:r>
                        <a:rPr lang="en-US" sz="1400" baseline="0" dirty="0" smtClean="0">
                          <a:latin typeface="Arial" pitchFamily="34" charset="0"/>
                          <a:cs typeface="Arial" pitchFamily="34" charset="0"/>
                        </a:rPr>
                        <a:t> of information release or sales</a:t>
                      </a:r>
                      <a:endParaRPr lang="en-US" sz="1400" dirty="0" smtClean="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30.3%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14.8%</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14.8%</a:t>
                      </a:r>
                    </a:p>
                  </a:txBody>
                  <a:tcPr anchor="ctr"/>
                </a:tc>
                <a:tc>
                  <a:txBody>
                    <a:bodyPr/>
                    <a:lstStyle/>
                    <a:p>
                      <a:r>
                        <a:rPr lang="en-US" sz="1400" dirty="0" smtClean="0">
                          <a:latin typeface="Arial" pitchFamily="34" charset="0"/>
                          <a:cs typeface="Arial" pitchFamily="34" charset="0"/>
                        </a:rPr>
                        <a:t>9.0%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r h="0">
                <a:tc>
                  <a:txBody>
                    <a:bodyPr/>
                    <a:lstStyle/>
                    <a:p>
                      <a:r>
                        <a:rPr lang="en-US" sz="1400" dirty="0" smtClean="0">
                          <a:latin typeface="Arial" pitchFamily="34" charset="0"/>
                          <a:cs typeface="Arial" pitchFamily="34" charset="0"/>
                        </a:rPr>
                        <a:t>Disclosure due to insufficient</a:t>
                      </a:r>
                      <a:r>
                        <a:rPr lang="en-US" sz="1400" baseline="0" dirty="0" smtClean="0">
                          <a:latin typeface="Arial" pitchFamily="34" charset="0"/>
                          <a:cs typeface="Arial" pitchFamily="34" charset="0"/>
                        </a:rPr>
                        <a:t> training</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34.5%</a:t>
                      </a:r>
                    </a:p>
                  </a:txBody>
                  <a:tcPr anchor="ctr"/>
                </a:tc>
                <a:tc>
                  <a:txBody>
                    <a:bodyPr/>
                    <a:lstStyle/>
                    <a:p>
                      <a:r>
                        <a:rPr lang="en-US" sz="1400" dirty="0" smtClean="0">
                          <a:latin typeface="Arial" pitchFamily="34" charset="0"/>
                          <a:cs typeface="Arial" pitchFamily="34" charset="0"/>
                        </a:rPr>
                        <a:t>21.8%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22.7%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327879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524000"/>
          </a:xfrm>
        </p:spPr>
        <p:txBody>
          <a:bodyPr anchor="ctr">
            <a:noAutofit/>
          </a:bodyPr>
          <a:lstStyle/>
          <a:p>
            <a:r>
              <a:rPr lang="en-US" b="1" dirty="0"/>
              <a:t>Table </a:t>
            </a:r>
            <a:r>
              <a:rPr lang="en-US" b="1" dirty="0" smtClean="0"/>
              <a:t>2-3 </a:t>
            </a:r>
            <a:r>
              <a:rPr lang="en-US" dirty="0" smtClean="0"/>
              <a:t>Rated Threats from External Sources in 2015 SEC/CISE Survey of Threads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72796301"/>
              </p:ext>
            </p:extLst>
          </p:nvPr>
        </p:nvGraphicFramePr>
        <p:xfrm>
          <a:off x="272142" y="2251530"/>
          <a:ext cx="8610600" cy="201567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From Employees or Internal</a:t>
                      </a:r>
                      <a:r>
                        <a:rPr lang="en-US" sz="1400" b="1" baseline="0" dirty="0" smtClean="0">
                          <a:solidFill>
                            <a:schemeClr val="bg1"/>
                          </a:solidFill>
                          <a:latin typeface="Arial" pitchFamily="34" charset="0"/>
                          <a:cs typeface="Arial" pitchFamily="34" charset="0"/>
                        </a:rPr>
                        <a:t> Stakeholders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422730">
                <a:tc>
                  <a:txBody>
                    <a:bodyPr/>
                    <a:lstStyle/>
                    <a:p>
                      <a:r>
                        <a:rPr lang="en-US" sz="1400" dirty="0" smtClean="0">
                          <a:latin typeface="Arial" pitchFamily="34" charset="0"/>
                          <a:cs typeface="Arial" pitchFamily="34" charset="0"/>
                        </a:rPr>
                        <a:t>Inability/unwillingness</a:t>
                      </a:r>
                      <a:r>
                        <a:rPr lang="en-US" sz="1400" baseline="0" dirty="0" smtClean="0">
                          <a:latin typeface="Arial" pitchFamily="34" charset="0"/>
                          <a:cs typeface="Arial" pitchFamily="34" charset="0"/>
                        </a:rPr>
                        <a:t> to follow established policy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29.4%</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18.5%</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6.7%</a:t>
                      </a:r>
                    </a:p>
                  </a:txBody>
                  <a:tcPr anchor="ctr"/>
                </a:tc>
                <a:tc>
                  <a:txBody>
                    <a:bodyPr/>
                    <a:lstStyle/>
                    <a:p>
                      <a:r>
                        <a:rPr lang="en-US" sz="1400" dirty="0" smtClean="0">
                          <a:latin typeface="Arial" pitchFamily="34" charset="0"/>
                          <a:cs typeface="Arial" pitchFamily="34" charset="0"/>
                        </a:rPr>
                        <a:t>11.8%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47%</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0">
                <a:tc>
                  <a:txBody>
                    <a:bodyPr/>
                    <a:lstStyle/>
                    <a:p>
                      <a:r>
                        <a:rPr lang="en-US" sz="1400" dirty="0" smtClean="0">
                          <a:latin typeface="Arial" pitchFamily="34" charset="0"/>
                          <a:cs typeface="Arial" pitchFamily="34" charset="0"/>
                        </a:rPr>
                        <a:t>Theft or misuse of organizationally leased, purchased, or developed</a:t>
                      </a:r>
                      <a:r>
                        <a:rPr lang="en-US" sz="1400" baseline="0" dirty="0" smtClean="0">
                          <a:latin typeface="Arial" pitchFamily="34" charset="0"/>
                          <a:cs typeface="Arial" pitchFamily="34" charset="0"/>
                        </a:rPr>
                        <a:t> software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30.1%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22.8%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9.8%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46%</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3978240"/>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447800"/>
          </a:xfrm>
        </p:spPr>
        <p:txBody>
          <a:bodyPr anchor="ctr">
            <a:noAutofit/>
          </a:bodyPr>
          <a:lstStyle/>
          <a:p>
            <a:r>
              <a:rPr lang="en-US" b="1" dirty="0"/>
              <a:t>Table </a:t>
            </a:r>
            <a:r>
              <a:rPr lang="en-US" b="1" dirty="0" smtClean="0"/>
              <a:t>2-4 </a:t>
            </a:r>
            <a:r>
              <a:rPr lang="en-US" dirty="0" smtClean="0"/>
              <a:t>Perceived Threats to Information Assets in 2015 SEC/CISE Survey of Threats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54566252"/>
              </p:ext>
            </p:extLst>
          </p:nvPr>
        </p:nvGraphicFramePr>
        <p:xfrm>
          <a:off x="381000" y="1701489"/>
          <a:ext cx="8382000" cy="4394511"/>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44250">
                  <a:extLst>
                    <a:ext uri="{9D8B030D-6E8A-4147-A177-3AD203B41FA5}">
                      <a16:colId xmlns:a16="http://schemas.microsoft.com/office/drawing/2014/main" val="20002"/>
                    </a:ext>
                  </a:extLst>
                </a:gridCol>
                <a:gridCol w="720929">
                  <a:extLst>
                    <a:ext uri="{9D8B030D-6E8A-4147-A177-3AD203B41FA5}">
                      <a16:colId xmlns:a16="http://schemas.microsoft.com/office/drawing/2014/main" val="20003"/>
                    </a:ext>
                  </a:extLst>
                </a:gridCol>
                <a:gridCol w="808789">
                  <a:extLst>
                    <a:ext uri="{9D8B030D-6E8A-4147-A177-3AD203B41FA5}">
                      <a16:colId xmlns:a16="http://schemas.microsoft.com/office/drawing/2014/main" val="20004"/>
                    </a:ext>
                  </a:extLst>
                </a:gridCol>
                <a:gridCol w="955842">
                  <a:extLst>
                    <a:ext uri="{9D8B030D-6E8A-4147-A177-3AD203B41FA5}">
                      <a16:colId xmlns:a16="http://schemas.microsoft.com/office/drawing/2014/main" val="20005"/>
                    </a:ext>
                  </a:extLst>
                </a:gridCol>
                <a:gridCol w="808790">
                  <a:extLst>
                    <a:ext uri="{9D8B030D-6E8A-4147-A177-3AD203B41FA5}">
                      <a16:colId xmlns:a16="http://schemas.microsoft.com/office/drawing/2014/main" val="20006"/>
                    </a:ext>
                  </a:extLst>
                </a:gridCol>
              </a:tblGrid>
              <a:tr h="669312">
                <a:tc>
                  <a:txBody>
                    <a:bodyPr/>
                    <a:lstStyle/>
                    <a:p>
                      <a:pPr algn="l"/>
                      <a:r>
                        <a:rPr lang="en-US" sz="1400" b="1" dirty="0" smtClean="0">
                          <a:solidFill>
                            <a:schemeClr val="bg1"/>
                          </a:solidFill>
                          <a:latin typeface="Arial" pitchFamily="34" charset="0"/>
                          <a:cs typeface="Arial" pitchFamily="34" charset="0"/>
                        </a:rPr>
                        <a:t>General Threats to Information</a:t>
                      </a:r>
                      <a:r>
                        <a:rPr lang="en-US" sz="1400" b="1" baseline="0" dirty="0" smtClean="0">
                          <a:solidFill>
                            <a:schemeClr val="bg1"/>
                          </a:solidFill>
                          <a:latin typeface="Arial" pitchFamily="34" charset="0"/>
                          <a:cs typeface="Arial" pitchFamily="34" charset="0"/>
                        </a:rPr>
                        <a:t> Assets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b">
                    <a:solidFill>
                      <a:srgbClr val="364162"/>
                    </a:solidFill>
                  </a:tcPr>
                </a:tc>
                <a:extLst>
                  <a:ext uri="{0D108BD9-81ED-4DB2-BD59-A6C34878D82A}">
                    <a16:rowId xmlns:a16="http://schemas.microsoft.com/office/drawing/2014/main" val="10000"/>
                  </a:ext>
                </a:extLst>
              </a:tr>
              <a:tr h="462591">
                <a:tc>
                  <a:txBody>
                    <a:bodyPr/>
                    <a:lstStyle/>
                    <a:p>
                      <a:r>
                        <a:rPr lang="en-US" sz="1400" dirty="0" smtClean="0">
                          <a:latin typeface="Arial" pitchFamily="34" charset="0"/>
                          <a:cs typeface="Arial" pitchFamily="34" charset="0"/>
                        </a:rPr>
                        <a:t>Electronic</a:t>
                      </a:r>
                      <a:r>
                        <a:rPr lang="en-US" sz="1400" baseline="0" dirty="0" smtClean="0">
                          <a:latin typeface="Arial" pitchFamily="34" charset="0"/>
                          <a:cs typeface="Arial" pitchFamily="34" charset="0"/>
                        </a:rPr>
                        <a:t> phishing/spoofing attacks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0.8%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13.1%</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16.4%</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32.0%</a:t>
                      </a:r>
                    </a:p>
                  </a:txBody>
                  <a:tcPr anchor="ctr"/>
                </a:tc>
                <a:tc>
                  <a:txBody>
                    <a:bodyPr/>
                    <a:lstStyle/>
                    <a:p>
                      <a:r>
                        <a:rPr lang="en-US" sz="1400" dirty="0" smtClean="0">
                          <a:latin typeface="Arial" pitchFamily="34" charset="0"/>
                          <a:cs typeface="Arial" pitchFamily="34" charset="0"/>
                        </a:rPr>
                        <a:t>37.7%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79%</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266330">
                <a:tc>
                  <a:txBody>
                    <a:bodyPr/>
                    <a:lstStyle/>
                    <a:p>
                      <a:r>
                        <a:rPr lang="en-US" sz="1400" dirty="0" smtClean="0">
                          <a:latin typeface="Arial" pitchFamily="34" charset="0"/>
                          <a:cs typeface="Arial" pitchFamily="34" charset="0"/>
                        </a:rPr>
                        <a:t>Malware</a:t>
                      </a:r>
                      <a:r>
                        <a:rPr lang="en-US" sz="1400" baseline="0" dirty="0" smtClean="0">
                          <a:latin typeface="Arial" pitchFamily="34" charset="0"/>
                          <a:cs typeface="Arial" pitchFamily="34" charset="0"/>
                        </a:rPr>
                        <a:t> attacks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12.4%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27.3%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36.4%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22.3%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73%</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266330">
                <a:tc>
                  <a:txBody>
                    <a:bodyPr/>
                    <a:lstStyle/>
                    <a:p>
                      <a:r>
                        <a:rPr lang="en-US" sz="1400" dirty="0" smtClean="0">
                          <a:latin typeface="Arial" pitchFamily="34" charset="0"/>
                          <a:cs typeface="Arial" pitchFamily="34" charset="0"/>
                        </a:rPr>
                        <a:t>Unintentional</a:t>
                      </a:r>
                      <a:r>
                        <a:rPr lang="en-US" sz="1400" baseline="0" dirty="0" smtClean="0">
                          <a:latin typeface="Arial" pitchFamily="34" charset="0"/>
                          <a:cs typeface="Arial" pitchFamily="34" charset="0"/>
                        </a:rPr>
                        <a:t> employee/insider mistakes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35.8%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266330">
                <a:tc>
                  <a:txBody>
                    <a:bodyPr/>
                    <a:lstStyle/>
                    <a:p>
                      <a:r>
                        <a:rPr lang="en-US" sz="1400" dirty="0" smtClean="0">
                          <a:latin typeface="Arial" pitchFamily="34" charset="0"/>
                          <a:cs typeface="Arial" pitchFamily="34" charset="0"/>
                        </a:rPr>
                        <a:t>Loss</a:t>
                      </a:r>
                      <a:r>
                        <a:rPr lang="en-US" sz="1400" baseline="0" dirty="0" smtClean="0">
                          <a:latin typeface="Arial" pitchFamily="34" charset="0"/>
                          <a:cs typeface="Arial" pitchFamily="34" charset="0"/>
                        </a:rPr>
                        <a:t> of trust due to information loss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18.9%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27.0%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22.1%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27.9%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406089">
                <a:tc>
                  <a:txBody>
                    <a:bodyPr/>
                    <a:lstStyle/>
                    <a:p>
                      <a:r>
                        <a:rPr lang="en-US" sz="1400" dirty="0" smtClean="0">
                          <a:latin typeface="Arial" pitchFamily="34" charset="0"/>
                          <a:cs typeface="Arial" pitchFamily="34" charset="0"/>
                        </a:rPr>
                        <a:t>Software failures or errors due to unknown vulnerabilities in externally acquired software</a:t>
                      </a:r>
                      <a:r>
                        <a:rPr lang="en-US" sz="1400" baseline="0" dirty="0" smtClean="0">
                          <a:latin typeface="Arial" pitchFamily="34" charset="0"/>
                          <a:cs typeface="Arial" pitchFamily="34" charset="0"/>
                        </a:rPr>
                        <a:t>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18.5%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28.2%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66%</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452761">
                <a:tc>
                  <a:txBody>
                    <a:bodyPr/>
                    <a:lstStyle/>
                    <a:p>
                      <a:r>
                        <a:rPr lang="en-US" sz="1400" dirty="0" smtClean="0">
                          <a:latin typeface="Arial" pitchFamily="34" charset="0"/>
                          <a:cs typeface="Arial" pitchFamily="34" charset="0"/>
                        </a:rPr>
                        <a:t>Social engineering</a:t>
                      </a:r>
                      <a:r>
                        <a:rPr lang="en-US" sz="1400" baseline="0" dirty="0" smtClean="0">
                          <a:latin typeface="Arial" pitchFamily="34" charset="0"/>
                          <a:cs typeface="Arial" pitchFamily="34" charset="0"/>
                        </a:rPr>
                        <a:t> of employees/insiders based on social media information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34.1%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10.6%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3756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Social engineering</a:t>
                      </a:r>
                      <a:r>
                        <a:rPr lang="en-US" sz="1400" baseline="0" dirty="0" smtClean="0">
                          <a:latin typeface="Arial" pitchFamily="34" charset="0"/>
                          <a:cs typeface="Arial" pitchFamily="34" charset="0"/>
                        </a:rPr>
                        <a:t> of employees/insiders based on other published information </a:t>
                      </a:r>
                      <a:endParaRPr lang="en-US" sz="1400" dirty="0" smtClean="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19.5%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r h="4670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Software failures or errors</a:t>
                      </a:r>
                      <a:r>
                        <a:rPr lang="en-US" sz="1400" baseline="0" dirty="0" smtClean="0">
                          <a:latin typeface="Arial" pitchFamily="34" charset="0"/>
                          <a:cs typeface="Arial" pitchFamily="34" charset="0"/>
                        </a:rPr>
                        <a:t> due to poorly developed, internally created applications </a:t>
                      </a:r>
                      <a:endParaRPr lang="en-US" sz="1400" dirty="0" smtClean="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21.6%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15.2%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4238615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447800"/>
          </a:xfrm>
        </p:spPr>
        <p:txBody>
          <a:bodyPr anchor="ctr">
            <a:noAutofit/>
          </a:bodyPr>
          <a:lstStyle/>
          <a:p>
            <a:r>
              <a:rPr lang="en-US" b="1" dirty="0"/>
              <a:t>Table </a:t>
            </a:r>
            <a:r>
              <a:rPr lang="en-US" b="1" dirty="0" smtClean="0"/>
              <a:t>2-4 </a:t>
            </a:r>
            <a:r>
              <a:rPr lang="en-US" dirty="0" smtClean="0"/>
              <a:t>Perceived Threats to Information Assets in 2015 SEC/CISE Survey of Threats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4391744"/>
              </p:ext>
            </p:extLst>
          </p:nvPr>
        </p:nvGraphicFramePr>
        <p:xfrm>
          <a:off x="152400" y="1600200"/>
          <a:ext cx="8686800" cy="457200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General Threats to Information</a:t>
                      </a:r>
                      <a:r>
                        <a:rPr lang="en-US" sz="1400" b="1" baseline="0" dirty="0" smtClean="0">
                          <a:solidFill>
                            <a:schemeClr val="bg1"/>
                          </a:solidFill>
                          <a:latin typeface="Arial" pitchFamily="34" charset="0"/>
                          <a:cs typeface="Arial" pitchFamily="34" charset="0"/>
                        </a:rPr>
                        <a:t> Assets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422730">
                <a:tc>
                  <a:txBody>
                    <a:bodyPr/>
                    <a:lstStyle/>
                    <a:p>
                      <a:r>
                        <a:rPr lang="en-US" sz="1400" dirty="0" smtClean="0">
                          <a:latin typeface="Arial" pitchFamily="34" charset="0"/>
                          <a:cs typeface="Arial" pitchFamily="34" charset="0"/>
                        </a:rPr>
                        <a:t>SQL injections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17.6%</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31.9%</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29.4%</a:t>
                      </a:r>
                    </a:p>
                  </a:txBody>
                  <a:tcPr anchor="ctr"/>
                </a:tc>
                <a:tc>
                  <a:txBody>
                    <a:bodyPr/>
                    <a:lstStyle/>
                    <a:p>
                      <a:r>
                        <a:rPr lang="en-US" sz="1400" dirty="0" smtClean="0">
                          <a:latin typeface="Arial" pitchFamily="34" charset="0"/>
                          <a:cs typeface="Arial" pitchFamily="34" charset="0"/>
                        </a:rPr>
                        <a:t>13.4%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0">
                <a:tc>
                  <a:txBody>
                    <a:bodyPr/>
                    <a:lstStyle/>
                    <a:p>
                      <a:r>
                        <a:rPr lang="en-US" sz="1400" dirty="0" smtClean="0">
                          <a:latin typeface="Arial" pitchFamily="34" charset="0"/>
                          <a:cs typeface="Arial" pitchFamily="34" charset="0"/>
                        </a:rPr>
                        <a:t>Social engineering of employees/insiders based on</a:t>
                      </a:r>
                      <a:r>
                        <a:rPr lang="en-US" sz="1400" baseline="0" dirty="0" smtClean="0">
                          <a:latin typeface="Arial" pitchFamily="34" charset="0"/>
                          <a:cs typeface="Arial" pitchFamily="34" charset="0"/>
                        </a:rPr>
                        <a:t> organization’s Web sites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11.4%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19.5%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63%</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0">
                <a:tc>
                  <a:txBody>
                    <a:bodyPr/>
                    <a:lstStyle/>
                    <a:p>
                      <a:r>
                        <a:rPr lang="en-US" sz="1400" dirty="0" smtClean="0">
                          <a:latin typeface="Arial" pitchFamily="34" charset="0"/>
                          <a:cs typeface="Arial" pitchFamily="34" charset="0"/>
                        </a:rPr>
                        <a:t>Denial of</a:t>
                      </a:r>
                      <a:r>
                        <a:rPr lang="en-US" sz="1400" baseline="0" dirty="0" smtClean="0">
                          <a:latin typeface="Arial" pitchFamily="34" charset="0"/>
                          <a:cs typeface="Arial" pitchFamily="34" charset="0"/>
                        </a:rPr>
                        <a:t> service (and distributed </a:t>
                      </a:r>
                      <a:r>
                        <a:rPr lang="en-US" sz="1400" baseline="0" dirty="0" err="1" smtClean="0">
                          <a:latin typeface="Arial" pitchFamily="34" charset="0"/>
                          <a:cs typeface="Arial" pitchFamily="34" charset="0"/>
                        </a:rPr>
                        <a:t>DoS</a:t>
                      </a:r>
                      <a:r>
                        <a:rPr lang="en-US" sz="1400" baseline="0" dirty="0" smtClean="0">
                          <a:latin typeface="Arial" pitchFamily="34" charset="0"/>
                          <a:cs typeface="Arial" pitchFamily="34" charset="0"/>
                        </a:rPr>
                        <a:t>) attacks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27.9%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62%</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0">
                <a:tc>
                  <a:txBody>
                    <a:bodyPr/>
                    <a:lstStyle/>
                    <a:p>
                      <a:r>
                        <a:rPr lang="en-US" sz="1400" dirty="0" smtClean="0">
                          <a:latin typeface="Arial" pitchFamily="34" charset="0"/>
                          <a:cs typeface="Arial" pitchFamily="34" charset="0"/>
                        </a:rPr>
                        <a:t>Software failures or errors</a:t>
                      </a:r>
                      <a:r>
                        <a:rPr lang="en-US" sz="1400" baseline="0" dirty="0" smtClean="0">
                          <a:latin typeface="Arial" pitchFamily="34" charset="0"/>
                          <a:cs typeface="Arial" pitchFamily="34" charset="0"/>
                        </a:rPr>
                        <a:t> due to known vulnerabilities in externally acquired software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35.8%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61%</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487680">
                <a:tc>
                  <a:txBody>
                    <a:bodyPr/>
                    <a:lstStyle/>
                    <a:p>
                      <a:r>
                        <a:rPr lang="en-US" sz="1400" dirty="0" smtClean="0">
                          <a:latin typeface="Arial" pitchFamily="34" charset="0"/>
                          <a:cs typeface="Arial" pitchFamily="34" charset="0"/>
                        </a:rPr>
                        <a:t>Outdated organizational software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28.2%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10.5%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61%</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0">
                <a:tc>
                  <a:txBody>
                    <a:bodyPr/>
                    <a:lstStyle/>
                    <a:p>
                      <a:r>
                        <a:rPr lang="en-US" sz="1400" dirty="0" smtClean="0">
                          <a:latin typeface="Arial" pitchFamily="34" charset="0"/>
                          <a:cs typeface="Arial" pitchFamily="34" charset="0"/>
                        </a:rPr>
                        <a:t>Loss</a:t>
                      </a:r>
                      <a:r>
                        <a:rPr lang="en-US" sz="1400" baseline="0" dirty="0" smtClean="0">
                          <a:latin typeface="Arial" pitchFamily="34" charset="0"/>
                          <a:cs typeface="Arial" pitchFamily="34" charset="0"/>
                        </a:rPr>
                        <a:t> of trust due to representation as source of phishing/spoofing attack</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9.8%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30.3%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61%</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Loss</a:t>
                      </a:r>
                      <a:r>
                        <a:rPr lang="en-US" sz="1400" baseline="0" dirty="0" smtClean="0">
                          <a:latin typeface="Arial" pitchFamily="34" charset="0"/>
                          <a:cs typeface="Arial" pitchFamily="34" charset="0"/>
                        </a:rPr>
                        <a:t> of trust due to Web defacement</a:t>
                      </a:r>
                      <a:endParaRPr lang="en-US" sz="1400" dirty="0" smtClean="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12.4%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30.6%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19.8%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Outdated organizational</a:t>
                      </a:r>
                      <a:r>
                        <a:rPr lang="en-US" sz="1400" baseline="0" dirty="0" smtClean="0">
                          <a:latin typeface="Arial" pitchFamily="34" charset="0"/>
                          <a:cs typeface="Arial" pitchFamily="34" charset="0"/>
                        </a:rPr>
                        <a:t> hardware </a:t>
                      </a:r>
                      <a:endParaRPr lang="en-US" sz="1400" dirty="0" smtClean="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32.8%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12.3%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1739948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447800"/>
          </a:xfrm>
        </p:spPr>
        <p:txBody>
          <a:bodyPr anchor="ctr">
            <a:noAutofit/>
          </a:bodyPr>
          <a:lstStyle/>
          <a:p>
            <a:r>
              <a:rPr lang="en-US" b="1" dirty="0"/>
              <a:t>Table </a:t>
            </a:r>
            <a:r>
              <a:rPr lang="en-US" b="1" dirty="0" smtClean="0"/>
              <a:t>2-4 </a:t>
            </a:r>
            <a:r>
              <a:rPr lang="en-US" dirty="0" smtClean="0"/>
              <a:t>Perceived Threats to Information Assets in 2015 SEC/CISE Survey of Threats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04016416"/>
              </p:ext>
            </p:extLst>
          </p:nvPr>
        </p:nvGraphicFramePr>
        <p:xfrm>
          <a:off x="228600" y="1676400"/>
          <a:ext cx="8686800" cy="451104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General Threats to Information</a:t>
                      </a:r>
                      <a:r>
                        <a:rPr lang="en-US" sz="1400" b="1" baseline="0" dirty="0" smtClean="0">
                          <a:solidFill>
                            <a:schemeClr val="bg1"/>
                          </a:solidFill>
                          <a:latin typeface="Arial" pitchFamily="34" charset="0"/>
                          <a:cs typeface="Arial" pitchFamily="34" charset="0"/>
                        </a:rPr>
                        <a:t> Assets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422730">
                <a:tc>
                  <a:txBody>
                    <a:bodyPr/>
                    <a:lstStyle/>
                    <a:p>
                      <a:r>
                        <a:rPr lang="en-US" sz="1400" dirty="0" smtClean="0">
                          <a:latin typeface="Arial" pitchFamily="34" charset="0"/>
                          <a:cs typeface="Arial" pitchFamily="34" charset="0"/>
                        </a:rPr>
                        <a:t>Outdated</a:t>
                      </a:r>
                      <a:r>
                        <a:rPr lang="en-US" sz="1400" baseline="0" dirty="0" smtClean="0">
                          <a:latin typeface="Arial" pitchFamily="34" charset="0"/>
                          <a:cs typeface="Arial" pitchFamily="34" charset="0"/>
                        </a:rPr>
                        <a:t> organizational data format</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18.7%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35.8%</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26.8%</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13.8%</a:t>
                      </a:r>
                    </a:p>
                  </a:txBody>
                  <a:tcPr anchor="ctr"/>
                </a:tc>
                <a:tc>
                  <a:txBody>
                    <a:bodyPr/>
                    <a:lstStyle/>
                    <a:p>
                      <a:r>
                        <a:rPr lang="en-US" sz="1400" dirty="0" smtClean="0">
                          <a:latin typeface="Arial" pitchFamily="34" charset="0"/>
                          <a:cs typeface="Arial" pitchFamily="34" charset="0"/>
                        </a:rPr>
                        <a:t>4.9%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0">
                <a:tc>
                  <a:txBody>
                    <a:bodyPr/>
                    <a:lstStyle/>
                    <a:p>
                      <a:r>
                        <a:rPr lang="en-US" sz="1400" dirty="0" smtClean="0">
                          <a:latin typeface="Arial" pitchFamily="34" charset="0"/>
                          <a:cs typeface="Arial" pitchFamily="34" charset="0"/>
                        </a:rPr>
                        <a:t>Inability/unwillingness</a:t>
                      </a:r>
                      <a:r>
                        <a:rPr lang="en-US" sz="1400" baseline="0" dirty="0" smtClean="0">
                          <a:latin typeface="Arial" pitchFamily="34" charset="0"/>
                          <a:cs typeface="Arial" pitchFamily="34" charset="0"/>
                        </a:rPr>
                        <a:t> to establish effective policy by management</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30.4%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13.6%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0">
                <a:tc>
                  <a:txBody>
                    <a:bodyPr/>
                    <a:lstStyle/>
                    <a:p>
                      <a:r>
                        <a:rPr lang="en-US" sz="1400" dirty="0" smtClean="0">
                          <a:latin typeface="Arial" pitchFamily="34" charset="0"/>
                          <a:cs typeface="Arial" pitchFamily="34" charset="0"/>
                        </a:rPr>
                        <a:t>Hardware</a:t>
                      </a:r>
                      <a:r>
                        <a:rPr lang="en-US" sz="1400" baseline="0" dirty="0" smtClean="0">
                          <a:latin typeface="Arial" pitchFamily="34" charset="0"/>
                          <a:cs typeface="Arial" pitchFamily="34" charset="0"/>
                        </a:rPr>
                        <a:t> failures or errors due to aging equipment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19.5%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39.8%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14.6%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0">
                <a:tc>
                  <a:txBody>
                    <a:bodyPr/>
                    <a:lstStyle/>
                    <a:p>
                      <a:r>
                        <a:rPr lang="en-US" sz="1400" dirty="0" smtClean="0">
                          <a:latin typeface="Arial" pitchFamily="34" charset="0"/>
                          <a:cs typeface="Arial" pitchFamily="34" charset="0"/>
                        </a:rPr>
                        <a:t>Hardware failures or errors</a:t>
                      </a:r>
                      <a:r>
                        <a:rPr lang="en-US" sz="1400" baseline="0" dirty="0" smtClean="0">
                          <a:latin typeface="Arial" pitchFamily="34" charset="0"/>
                          <a:cs typeface="Arial" pitchFamily="34" charset="0"/>
                        </a:rPr>
                        <a:t> due to defective equipment</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48.0%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24.4%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8.1%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46%</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0">
                <a:tc>
                  <a:txBody>
                    <a:bodyPr/>
                    <a:lstStyle/>
                    <a:p>
                      <a:r>
                        <a:rPr lang="en-US" sz="1400" dirty="0" smtClean="0">
                          <a:latin typeface="Arial" pitchFamily="34" charset="0"/>
                          <a:cs typeface="Arial" pitchFamily="34" charset="0"/>
                        </a:rPr>
                        <a:t>Deviations in quality of service</a:t>
                      </a:r>
                      <a:r>
                        <a:rPr lang="en-US" sz="1400" baseline="0" dirty="0" smtClean="0">
                          <a:latin typeface="Arial" pitchFamily="34" charset="0"/>
                          <a:cs typeface="Arial" pitchFamily="34" charset="0"/>
                        </a:rPr>
                        <a:t> from other provider</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38.7%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7.6%</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45%</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0">
                <a:tc>
                  <a:txBody>
                    <a:bodyPr/>
                    <a:lstStyle/>
                    <a:p>
                      <a:r>
                        <a:rPr lang="en-US" sz="1400" dirty="0" smtClean="0">
                          <a:latin typeface="Arial" pitchFamily="34" charset="0"/>
                          <a:cs typeface="Arial" pitchFamily="34" charset="0"/>
                        </a:rPr>
                        <a:t>Deviations</a:t>
                      </a:r>
                      <a:r>
                        <a:rPr lang="en-US" sz="1400" baseline="0" dirty="0" smtClean="0">
                          <a:latin typeface="Arial" pitchFamily="34" charset="0"/>
                          <a:cs typeface="Arial" pitchFamily="34" charset="0"/>
                        </a:rPr>
                        <a:t> in quality of service from data communications provider/ISP</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39.7%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23.1%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7.4%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44%</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0">
                <a:tc>
                  <a:txBody>
                    <a:bodyPr/>
                    <a:lstStyle/>
                    <a:p>
                      <a:r>
                        <a:rPr lang="en-US" sz="1400" dirty="0" smtClean="0">
                          <a:latin typeface="Arial" pitchFamily="34" charset="0"/>
                          <a:cs typeface="Arial" pitchFamily="34" charset="0"/>
                        </a:rPr>
                        <a:t>Deviations</a:t>
                      </a:r>
                      <a:r>
                        <a:rPr lang="en-US" sz="1400" baseline="0" dirty="0" smtClean="0">
                          <a:latin typeface="Arial" pitchFamily="34" charset="0"/>
                          <a:cs typeface="Arial" pitchFamily="34" charset="0"/>
                        </a:rPr>
                        <a:t> in quality of service from telecommunication provider/ISP (if different from data provider)</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29.9%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38.5%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18.8%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9.4%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44%</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6706185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91440" y="0"/>
            <a:ext cx="9052560" cy="1039091"/>
          </a:xfrm>
        </p:spPr>
        <p:txBody>
          <a:bodyPr anchor="ctr"/>
          <a:lstStyle/>
          <a:p>
            <a:r>
              <a:rPr lang="en-GB" altLang="en-US" dirty="0" smtClean="0"/>
              <a:t>Learning Objectives</a:t>
            </a:r>
          </a:p>
        </p:txBody>
      </p:sp>
      <p:sp>
        <p:nvSpPr>
          <p:cNvPr id="12291" name="Content Placeholder 5"/>
          <p:cNvSpPr>
            <a:spLocks noGrp="1" noChangeArrowheads="1"/>
          </p:cNvSpPr>
          <p:nvPr>
            <p:ph idx="1"/>
          </p:nvPr>
        </p:nvSpPr>
        <p:spPr/>
        <p:txBody>
          <a:bodyPr>
            <a:normAutofit fontScale="92500"/>
          </a:bodyPr>
          <a:lstStyle/>
          <a:p>
            <a:pPr>
              <a:lnSpc>
                <a:spcPct val="110000"/>
              </a:lnSpc>
              <a:spcBef>
                <a:spcPts val="600"/>
              </a:spcBef>
            </a:pPr>
            <a:r>
              <a:rPr lang="en-GB" altLang="en-US" sz="2800" dirty="0"/>
              <a:t>Upon completion of this material, you should be able to:</a:t>
            </a:r>
            <a:endParaRPr lang="en-US" altLang="en-US" sz="2800" dirty="0"/>
          </a:p>
          <a:p>
            <a:pPr lvl="1">
              <a:lnSpc>
                <a:spcPct val="110000"/>
              </a:lnSpc>
              <a:spcBef>
                <a:spcPts val="600"/>
              </a:spcBef>
            </a:pPr>
            <a:r>
              <a:rPr lang="en-US" altLang="en-US" sz="2600" dirty="0"/>
              <a:t>Discuss the organizational need for information security</a:t>
            </a:r>
          </a:p>
          <a:p>
            <a:pPr lvl="1">
              <a:lnSpc>
                <a:spcPct val="110000"/>
              </a:lnSpc>
              <a:spcBef>
                <a:spcPts val="600"/>
              </a:spcBef>
            </a:pPr>
            <a:r>
              <a:rPr lang="en-US" sz="2600" dirty="0"/>
              <a:t>Explain why a successful information security program is the shared responsibility of an organization’s three communities of interest </a:t>
            </a:r>
          </a:p>
          <a:p>
            <a:pPr lvl="1">
              <a:lnSpc>
                <a:spcPct val="110000"/>
              </a:lnSpc>
              <a:spcBef>
                <a:spcPts val="600"/>
              </a:spcBef>
            </a:pPr>
            <a:r>
              <a:rPr lang="en-US" sz="2600" dirty="0"/>
              <a:t>List and describe the threats posed to information security and common attacks associated with those threats</a:t>
            </a:r>
          </a:p>
          <a:p>
            <a:pPr lvl="1">
              <a:lnSpc>
                <a:spcPct val="110000"/>
              </a:lnSpc>
              <a:spcBef>
                <a:spcPts val="600"/>
              </a:spcBef>
            </a:pPr>
            <a:r>
              <a:rPr lang="en-US" sz="2600" dirty="0"/>
              <a:t>List the common development failures and errors that result from poor software security efforts</a:t>
            </a:r>
            <a:endParaRPr lang="en-GB" altLang="en-US" sz="2600" dirty="0"/>
          </a:p>
        </p:txBody>
      </p:sp>
    </p:spTree>
    <p:extLst>
      <p:ext uri="{BB962C8B-B14F-4D97-AF65-F5344CB8AC3E}">
        <p14:creationId xmlns:p14="http://schemas.microsoft.com/office/powerpoint/2010/main" val="3426476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676400"/>
          </a:xfrm>
        </p:spPr>
        <p:txBody>
          <a:bodyPr anchor="ctr">
            <a:noAutofit/>
          </a:bodyPr>
          <a:lstStyle/>
          <a:p>
            <a:r>
              <a:rPr lang="en-US" b="1" dirty="0"/>
              <a:t>Table </a:t>
            </a:r>
            <a:r>
              <a:rPr lang="en-US" b="1" dirty="0" smtClean="0"/>
              <a:t>2-4 </a:t>
            </a:r>
            <a:r>
              <a:rPr lang="en-US" dirty="0" smtClean="0"/>
              <a:t>Perceived Threats to Information Assets in 2015 SEC/CISE Survey of Threats to Information Protection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52783424"/>
              </p:ext>
            </p:extLst>
          </p:nvPr>
        </p:nvGraphicFramePr>
        <p:xfrm>
          <a:off x="228600" y="1981200"/>
          <a:ext cx="8686800" cy="262128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29255">
                  <a:extLst>
                    <a:ext uri="{9D8B030D-6E8A-4147-A177-3AD203B41FA5}">
                      <a16:colId xmlns:a16="http://schemas.microsoft.com/office/drawing/2014/main" val="20002"/>
                    </a:ext>
                  </a:extLst>
                </a:gridCol>
                <a:gridCol w="74714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765990">
                <a:tc>
                  <a:txBody>
                    <a:bodyPr/>
                    <a:lstStyle/>
                    <a:p>
                      <a:pPr algn="l"/>
                      <a:r>
                        <a:rPr lang="en-US" sz="1400" b="1" dirty="0" smtClean="0">
                          <a:solidFill>
                            <a:schemeClr val="bg1"/>
                          </a:solidFill>
                          <a:latin typeface="Arial" pitchFamily="34" charset="0"/>
                          <a:cs typeface="Arial" pitchFamily="34" charset="0"/>
                        </a:rPr>
                        <a:t>General Threats to Information</a:t>
                      </a:r>
                      <a:r>
                        <a:rPr lang="en-US" sz="1400" b="1" baseline="0" dirty="0" smtClean="0">
                          <a:solidFill>
                            <a:schemeClr val="bg1"/>
                          </a:solidFill>
                          <a:latin typeface="Arial" pitchFamily="34" charset="0"/>
                          <a:cs typeface="Arial" pitchFamily="34" charset="0"/>
                        </a:rPr>
                        <a:t> Assets</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Not a Threat</a:t>
                      </a:r>
                    </a:p>
                    <a:p>
                      <a:pPr algn="ctr"/>
                      <a:r>
                        <a:rPr lang="en-US" sz="1400" b="1" dirty="0" smtClean="0">
                          <a:solidFill>
                            <a:schemeClr val="bg1"/>
                          </a:solidFill>
                          <a:latin typeface="Arial" pitchFamily="34" charset="0"/>
                          <a:cs typeface="Arial" pitchFamily="34" charset="0"/>
                        </a:rPr>
                        <a:t>1</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2 </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3</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4</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smtClean="0">
                          <a:solidFill>
                            <a:schemeClr val="bg1"/>
                          </a:solidFill>
                          <a:latin typeface="Arial" pitchFamily="34" charset="0"/>
                          <a:cs typeface="Arial" pitchFamily="34" charset="0"/>
                        </a:rPr>
                        <a:t>A Severe</a:t>
                      </a:r>
                      <a:r>
                        <a:rPr lang="en-US" sz="1400" b="1" baseline="0" dirty="0" smtClean="0">
                          <a:solidFill>
                            <a:schemeClr val="bg1"/>
                          </a:solidFill>
                          <a:latin typeface="Arial" pitchFamily="34" charset="0"/>
                          <a:cs typeface="Arial" pitchFamily="34" charset="0"/>
                        </a:rPr>
                        <a:t> Threat</a:t>
                      </a:r>
                    </a:p>
                    <a:p>
                      <a:pPr algn="ctr"/>
                      <a:r>
                        <a:rPr lang="en-US" sz="1400" b="1" baseline="0" dirty="0" smtClean="0">
                          <a:solidFill>
                            <a:schemeClr val="bg1"/>
                          </a:solidFill>
                          <a:latin typeface="Arial" pitchFamily="34" charset="0"/>
                          <a:cs typeface="Arial" pitchFamily="34" charset="0"/>
                        </a:rPr>
                        <a:t>5</a:t>
                      </a:r>
                      <a:endParaRPr lang="en-US" sz="1400" b="1" dirty="0">
                        <a:solidFill>
                          <a:schemeClr val="bg1"/>
                        </a:solidFill>
                        <a:latin typeface="Arial" pitchFamily="34" charset="0"/>
                        <a:cs typeface="Arial" pitchFamily="34" charset="0"/>
                      </a:endParaRPr>
                    </a:p>
                  </a:txBody>
                  <a:tcPr anchor="b">
                    <a:solidFill>
                      <a:srgbClr val="364162"/>
                    </a:solidFill>
                  </a:tcPr>
                </a:tc>
                <a:tc>
                  <a:txBody>
                    <a:bodyPr/>
                    <a:lstStyle/>
                    <a:p>
                      <a:pPr algn="ctr"/>
                      <a:r>
                        <a:rPr lang="en-US" sz="1400" b="1" dirty="0" err="1" smtClean="0">
                          <a:solidFill>
                            <a:schemeClr val="bg1"/>
                          </a:solidFill>
                          <a:latin typeface="Arial" pitchFamily="34" charset="0"/>
                          <a:cs typeface="Arial" pitchFamily="34" charset="0"/>
                        </a:rPr>
                        <a:t>Comp.Rank</a:t>
                      </a:r>
                      <a:endParaRPr lang="en-US" sz="1400" b="1" dirty="0">
                        <a:solidFill>
                          <a:schemeClr val="bg1"/>
                        </a:solidFill>
                        <a:latin typeface="Arial" pitchFamily="34" charset="0"/>
                        <a:cs typeface="Arial" pitchFamily="34" charset="0"/>
                      </a:endParaRPr>
                    </a:p>
                  </a:txBody>
                  <a:tcPr anchor="b">
                    <a:solidFill>
                      <a:srgbClr val="364162"/>
                    </a:solidFill>
                  </a:tcPr>
                </a:tc>
                <a:extLst>
                  <a:ext uri="{0D108BD9-81ED-4DB2-BD59-A6C34878D82A}">
                    <a16:rowId xmlns:a16="http://schemas.microsoft.com/office/drawing/2014/main" val="10000"/>
                  </a:ext>
                </a:extLst>
              </a:tr>
              <a:tr h="422730">
                <a:tc>
                  <a:txBody>
                    <a:bodyPr/>
                    <a:lstStyle/>
                    <a:p>
                      <a:r>
                        <a:rPr lang="en-US" sz="1400" dirty="0" smtClean="0">
                          <a:latin typeface="Arial" pitchFamily="34" charset="0"/>
                          <a:cs typeface="Arial" pitchFamily="34" charset="0"/>
                        </a:rPr>
                        <a:t>Loss due to other natural</a:t>
                      </a:r>
                      <a:r>
                        <a:rPr lang="en-US" sz="1400" baseline="0" dirty="0" smtClean="0">
                          <a:latin typeface="Arial" pitchFamily="34" charset="0"/>
                          <a:cs typeface="Arial" pitchFamily="34" charset="0"/>
                        </a:rPr>
                        <a:t> disaster</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31.0%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37.9%</a:t>
                      </a:r>
                      <a:endParaRPr lang="en-US" sz="14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23.3%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6.9%</a:t>
                      </a:r>
                    </a:p>
                  </a:txBody>
                  <a:tcPr anchor="ctr"/>
                </a:tc>
                <a:tc>
                  <a:txBody>
                    <a:bodyPr/>
                    <a:lstStyle/>
                    <a:p>
                      <a:r>
                        <a:rPr lang="en-US" sz="1400" dirty="0" smtClean="0">
                          <a:latin typeface="Arial" pitchFamily="34" charset="0"/>
                          <a:cs typeface="Arial" pitchFamily="34" charset="0"/>
                        </a:rPr>
                        <a:t>0.9%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42%</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0">
                <a:tc>
                  <a:txBody>
                    <a:bodyPr/>
                    <a:lstStyle/>
                    <a:p>
                      <a:r>
                        <a:rPr lang="en-US" sz="1400" dirty="0" smtClean="0">
                          <a:latin typeface="Arial" pitchFamily="34" charset="0"/>
                          <a:cs typeface="Arial" pitchFamily="34" charset="0"/>
                        </a:rPr>
                        <a:t>Loss due to fire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26.2%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49.2%</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21.3%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0.0%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40%</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0">
                <a:tc>
                  <a:txBody>
                    <a:bodyPr/>
                    <a:lstStyle/>
                    <a:p>
                      <a:r>
                        <a:rPr lang="en-US" sz="1400" dirty="0" smtClean="0">
                          <a:latin typeface="Arial" pitchFamily="34" charset="0"/>
                          <a:cs typeface="Arial" pitchFamily="34" charset="0"/>
                        </a:rPr>
                        <a:t>Deviations</a:t>
                      </a:r>
                      <a:r>
                        <a:rPr lang="en-US" sz="1400" baseline="0" dirty="0" smtClean="0">
                          <a:latin typeface="Arial" pitchFamily="34" charset="0"/>
                          <a:cs typeface="Arial" pitchFamily="34" charset="0"/>
                        </a:rPr>
                        <a:t> in quality of service from power provider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36.1%</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43.4%</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12.3%</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5.7%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2.5%</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39%</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0">
                <a:tc>
                  <a:txBody>
                    <a:bodyPr/>
                    <a:lstStyle/>
                    <a:p>
                      <a:r>
                        <a:rPr lang="en-US" sz="1400" dirty="0" smtClean="0">
                          <a:latin typeface="Arial" pitchFamily="34" charset="0"/>
                          <a:cs typeface="Arial" pitchFamily="34" charset="0"/>
                        </a:rPr>
                        <a:t>Loss</a:t>
                      </a:r>
                      <a:r>
                        <a:rPr lang="en-US" sz="1400" baseline="0" dirty="0" smtClean="0">
                          <a:latin typeface="Arial" pitchFamily="34" charset="0"/>
                          <a:cs typeface="Arial" pitchFamily="34" charset="0"/>
                        </a:rPr>
                        <a:t> due to flood</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33.9%</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43.8%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19.8%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0.8%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0">
                <a:tc>
                  <a:txBody>
                    <a:bodyPr/>
                    <a:lstStyle/>
                    <a:p>
                      <a:r>
                        <a:rPr lang="en-US" sz="1400" dirty="0" smtClean="0">
                          <a:latin typeface="Arial" pitchFamily="34" charset="0"/>
                          <a:cs typeface="Arial" pitchFamily="34" charset="0"/>
                        </a:rPr>
                        <a:t>Loss</a:t>
                      </a:r>
                      <a:r>
                        <a:rPr lang="en-US" sz="1400" baseline="0" dirty="0" smtClean="0">
                          <a:latin typeface="Arial" pitchFamily="34" charset="0"/>
                          <a:cs typeface="Arial" pitchFamily="34" charset="0"/>
                        </a:rPr>
                        <a:t> due to earthquake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41.7%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35.8%</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15.0%</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6.7%</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0.8%</a:t>
                      </a:r>
                    </a:p>
                  </a:txBody>
                  <a:tcPr anchor="ctr"/>
                </a:tc>
                <a:tc>
                  <a:txBody>
                    <a:bodyPr/>
                    <a:lstStyle/>
                    <a:p>
                      <a:r>
                        <a:rPr lang="en-US" sz="1400" dirty="0" smtClean="0">
                          <a:latin typeface="Arial" pitchFamily="34" charset="0"/>
                          <a:cs typeface="Arial" pitchFamily="34" charset="0"/>
                        </a:rPr>
                        <a:t>38%</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3565912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95400"/>
          </a:xfrm>
        </p:spPr>
        <p:txBody>
          <a:bodyPr anchor="ctr">
            <a:noAutofit/>
          </a:bodyPr>
          <a:lstStyle/>
          <a:p>
            <a:r>
              <a:rPr lang="en-US" b="1" dirty="0"/>
              <a:t>Table </a:t>
            </a:r>
            <a:r>
              <a:rPr lang="en-US" b="1" dirty="0" smtClean="0"/>
              <a:t>2-5</a:t>
            </a:r>
            <a:r>
              <a:rPr lang="en-US" dirty="0" smtClean="0"/>
              <a:t> The 12 Categories of Threats to Information Security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17420172"/>
              </p:ext>
            </p:extLst>
          </p:nvPr>
        </p:nvGraphicFramePr>
        <p:xfrm>
          <a:off x="195942" y="1596210"/>
          <a:ext cx="8763000" cy="442359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765990">
                <a:tc>
                  <a:txBody>
                    <a:bodyPr/>
                    <a:lstStyle/>
                    <a:p>
                      <a:pPr algn="ctr"/>
                      <a:r>
                        <a:rPr lang="en-US" sz="1400" b="1" dirty="0" smtClean="0">
                          <a:solidFill>
                            <a:schemeClr val="bg1"/>
                          </a:solidFill>
                          <a:latin typeface="Arial" pitchFamily="34" charset="0"/>
                          <a:cs typeface="Arial" pitchFamily="34" charset="0"/>
                        </a:rPr>
                        <a:t>Category</a:t>
                      </a:r>
                      <a:r>
                        <a:rPr lang="en-US" sz="1400" b="1" baseline="0" dirty="0" smtClean="0">
                          <a:solidFill>
                            <a:schemeClr val="bg1"/>
                          </a:solidFill>
                          <a:latin typeface="Arial" pitchFamily="34" charset="0"/>
                          <a:cs typeface="Arial" pitchFamily="34" charset="0"/>
                        </a:rPr>
                        <a:t> of Threat</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Attack Examples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00810">
                <a:tc>
                  <a:txBody>
                    <a:bodyPr/>
                    <a:lstStyle/>
                    <a:p>
                      <a:r>
                        <a:rPr lang="en-US" sz="1400" dirty="0" smtClean="0">
                          <a:latin typeface="Arial" pitchFamily="34" charset="0"/>
                          <a:cs typeface="Arial" pitchFamily="34" charset="0"/>
                        </a:rPr>
                        <a:t>Compromises to intellectual</a:t>
                      </a:r>
                      <a:r>
                        <a:rPr lang="en-US" sz="1400" baseline="0" dirty="0" smtClean="0">
                          <a:latin typeface="Arial" pitchFamily="34" charset="0"/>
                          <a:cs typeface="Arial" pitchFamily="34" charset="0"/>
                        </a:rPr>
                        <a:t> property</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Piracy,</a:t>
                      </a:r>
                      <a:r>
                        <a:rPr lang="en-US" sz="1400" baseline="0" dirty="0" smtClean="0">
                          <a:latin typeface="Arial" pitchFamily="34" charset="0"/>
                          <a:cs typeface="Arial" pitchFamily="34" charset="0"/>
                        </a:rPr>
                        <a:t> copyright infringement</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0">
                <a:tc>
                  <a:txBody>
                    <a:bodyPr/>
                    <a:lstStyle/>
                    <a:p>
                      <a:r>
                        <a:rPr lang="en-US" sz="1400" dirty="0" smtClean="0">
                          <a:latin typeface="Arial" pitchFamily="34" charset="0"/>
                          <a:cs typeface="Arial" pitchFamily="34" charset="0"/>
                        </a:rPr>
                        <a:t>Deviations in equality of service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Internet service provider (ISP),</a:t>
                      </a:r>
                      <a:r>
                        <a:rPr lang="en-US" sz="1400" baseline="0" dirty="0" smtClean="0">
                          <a:latin typeface="Arial" pitchFamily="34" charset="0"/>
                          <a:cs typeface="Arial" pitchFamily="34" charset="0"/>
                        </a:rPr>
                        <a:t> power, or WAN service problems</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0">
                <a:tc>
                  <a:txBody>
                    <a:bodyPr/>
                    <a:lstStyle/>
                    <a:p>
                      <a:r>
                        <a:rPr lang="en-US" sz="1400" dirty="0" smtClean="0">
                          <a:latin typeface="Arial" pitchFamily="34" charset="0"/>
                          <a:cs typeface="Arial" pitchFamily="34" charset="0"/>
                        </a:rPr>
                        <a:t>Espionage</a:t>
                      </a:r>
                      <a:r>
                        <a:rPr lang="en-US" sz="1400" baseline="0" dirty="0" smtClean="0">
                          <a:latin typeface="Arial" pitchFamily="34" charset="0"/>
                          <a:cs typeface="Arial" pitchFamily="34" charset="0"/>
                        </a:rPr>
                        <a:t> or trespass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Unauthorized access and/or</a:t>
                      </a:r>
                      <a:r>
                        <a:rPr lang="en-US" sz="1400" baseline="0" dirty="0" smtClean="0">
                          <a:latin typeface="Arial" pitchFamily="34" charset="0"/>
                          <a:cs typeface="Arial" pitchFamily="34" charset="0"/>
                        </a:rPr>
                        <a:t> data collection</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0">
                <a:tc>
                  <a:txBody>
                    <a:bodyPr/>
                    <a:lstStyle/>
                    <a:p>
                      <a:r>
                        <a:rPr lang="en-US" sz="1400" dirty="0" smtClean="0">
                          <a:latin typeface="Arial" pitchFamily="34" charset="0"/>
                          <a:cs typeface="Arial" pitchFamily="34" charset="0"/>
                        </a:rPr>
                        <a:t>Forces of nature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Fire,</a:t>
                      </a:r>
                      <a:r>
                        <a:rPr lang="en-US" sz="1400" baseline="0" dirty="0" smtClean="0">
                          <a:latin typeface="Arial" pitchFamily="34" charset="0"/>
                          <a:cs typeface="Arial" pitchFamily="34" charset="0"/>
                        </a:rPr>
                        <a:t> floods, earthquakes. lightning</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0">
                <a:tc>
                  <a:txBody>
                    <a:bodyPr/>
                    <a:lstStyle/>
                    <a:p>
                      <a:r>
                        <a:rPr lang="en-US" sz="1400" dirty="0" smtClean="0">
                          <a:latin typeface="Arial" pitchFamily="34" charset="0"/>
                          <a:cs typeface="Arial" pitchFamily="34" charset="0"/>
                        </a:rPr>
                        <a:t>Human</a:t>
                      </a:r>
                      <a:r>
                        <a:rPr lang="en-US" sz="1400" baseline="0" dirty="0" smtClean="0">
                          <a:latin typeface="Arial" pitchFamily="34" charset="0"/>
                          <a:cs typeface="Arial" pitchFamily="34" charset="0"/>
                        </a:rPr>
                        <a:t> error or failure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Accidents,</a:t>
                      </a:r>
                      <a:r>
                        <a:rPr lang="en-US" sz="1400" baseline="0" dirty="0" smtClean="0">
                          <a:latin typeface="Arial" pitchFamily="34" charset="0"/>
                          <a:cs typeface="Arial" pitchFamily="34" charset="0"/>
                        </a:rPr>
                        <a:t> employee mistakes</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5"/>
                  </a:ext>
                </a:extLst>
              </a:tr>
              <a:tr h="0">
                <a:tc>
                  <a:txBody>
                    <a:bodyPr/>
                    <a:lstStyle/>
                    <a:p>
                      <a:r>
                        <a:rPr lang="en-US" sz="1400" dirty="0" smtClean="0">
                          <a:latin typeface="Arial" pitchFamily="34" charset="0"/>
                          <a:cs typeface="Arial" pitchFamily="34" charset="0"/>
                        </a:rPr>
                        <a:t>Information extortion</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Blackmail, information disclosure  </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6"/>
                  </a:ext>
                </a:extLst>
              </a:tr>
              <a:tr h="0">
                <a:tc>
                  <a:txBody>
                    <a:bodyPr/>
                    <a:lstStyle/>
                    <a:p>
                      <a:r>
                        <a:rPr lang="en-US" sz="1400" dirty="0" smtClean="0">
                          <a:latin typeface="Arial" pitchFamily="34" charset="0"/>
                          <a:cs typeface="Arial" pitchFamily="34" charset="0"/>
                        </a:rPr>
                        <a:t>Sabotage</a:t>
                      </a:r>
                      <a:r>
                        <a:rPr lang="en-US" sz="1400" baseline="0" dirty="0" smtClean="0">
                          <a:latin typeface="Arial" pitchFamily="34" charset="0"/>
                          <a:cs typeface="Arial" pitchFamily="34" charset="0"/>
                        </a:rPr>
                        <a:t> or vandalism</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Destruction</a:t>
                      </a:r>
                      <a:r>
                        <a:rPr lang="en-US" sz="1400" baseline="0" dirty="0" smtClean="0">
                          <a:latin typeface="Arial" pitchFamily="34" charset="0"/>
                          <a:cs typeface="Arial" pitchFamily="34" charset="0"/>
                        </a:rPr>
                        <a:t> of systems or information</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7"/>
                  </a:ext>
                </a:extLst>
              </a:tr>
              <a:tr h="0">
                <a:tc>
                  <a:txBody>
                    <a:bodyPr/>
                    <a:lstStyle/>
                    <a:p>
                      <a:r>
                        <a:rPr lang="en-US" sz="1400" dirty="0" smtClean="0">
                          <a:latin typeface="Arial" pitchFamily="34" charset="0"/>
                          <a:cs typeface="Arial" pitchFamily="34" charset="0"/>
                        </a:rPr>
                        <a:t>Software attacks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Viruses, worms,</a:t>
                      </a:r>
                      <a:r>
                        <a:rPr lang="en-US" sz="1400" baseline="0" dirty="0" smtClean="0">
                          <a:latin typeface="Arial" pitchFamily="34" charset="0"/>
                          <a:cs typeface="Arial" pitchFamily="34" charset="0"/>
                        </a:rPr>
                        <a:t> macros, denial of service</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8"/>
                  </a:ext>
                </a:extLst>
              </a:tr>
              <a:tr h="0">
                <a:tc>
                  <a:txBody>
                    <a:bodyPr/>
                    <a:lstStyle/>
                    <a:p>
                      <a:r>
                        <a:rPr lang="en-US" sz="1400" dirty="0" smtClean="0">
                          <a:latin typeface="Arial" pitchFamily="34" charset="0"/>
                          <a:cs typeface="Arial" pitchFamily="34" charset="0"/>
                        </a:rPr>
                        <a:t>Technical</a:t>
                      </a:r>
                      <a:r>
                        <a:rPr lang="en-US" sz="1400" baseline="0" dirty="0" smtClean="0">
                          <a:latin typeface="Arial" pitchFamily="34" charset="0"/>
                          <a:cs typeface="Arial" pitchFamily="34" charset="0"/>
                        </a:rPr>
                        <a:t> hardware failures or errors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Equipment failure</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09"/>
                  </a:ext>
                </a:extLst>
              </a:tr>
              <a:tr h="0">
                <a:tc>
                  <a:txBody>
                    <a:bodyPr/>
                    <a:lstStyle/>
                    <a:p>
                      <a:r>
                        <a:rPr lang="en-US" sz="1400" dirty="0" smtClean="0">
                          <a:latin typeface="Arial" pitchFamily="34" charset="0"/>
                          <a:cs typeface="Arial" pitchFamily="34" charset="0"/>
                        </a:rPr>
                        <a:t>Technical</a:t>
                      </a:r>
                      <a:r>
                        <a:rPr lang="en-US" sz="1400" baseline="0" dirty="0" smtClean="0">
                          <a:latin typeface="Arial" pitchFamily="34" charset="0"/>
                          <a:cs typeface="Arial" pitchFamily="34" charset="0"/>
                        </a:rPr>
                        <a:t> software failures or errors</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Bugs, code problems,</a:t>
                      </a:r>
                      <a:r>
                        <a:rPr lang="en-US" sz="1400" baseline="0" dirty="0" smtClean="0">
                          <a:latin typeface="Arial" pitchFamily="34" charset="0"/>
                          <a:cs typeface="Arial" pitchFamily="34" charset="0"/>
                        </a:rPr>
                        <a:t> unknown loopholes</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10"/>
                  </a:ext>
                </a:extLst>
              </a:tr>
              <a:tr h="0">
                <a:tc>
                  <a:txBody>
                    <a:bodyPr/>
                    <a:lstStyle/>
                    <a:p>
                      <a:r>
                        <a:rPr lang="en-US" sz="1400" dirty="0" smtClean="0">
                          <a:latin typeface="Arial" pitchFamily="34" charset="0"/>
                          <a:cs typeface="Arial" pitchFamily="34" charset="0"/>
                        </a:rPr>
                        <a:t>Technological obsolescence</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Antiquated</a:t>
                      </a:r>
                      <a:r>
                        <a:rPr lang="en-US" sz="1400" baseline="0" dirty="0" smtClean="0">
                          <a:latin typeface="Arial" pitchFamily="34" charset="0"/>
                          <a:cs typeface="Arial" pitchFamily="34" charset="0"/>
                        </a:rPr>
                        <a:t> or outdated technologies</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11"/>
                  </a:ext>
                </a:extLst>
              </a:tr>
              <a:tr h="0">
                <a:tc>
                  <a:txBody>
                    <a:bodyPr/>
                    <a:lstStyle/>
                    <a:p>
                      <a:r>
                        <a:rPr lang="en-US" sz="1400" dirty="0" smtClean="0">
                          <a:latin typeface="Arial" pitchFamily="34" charset="0"/>
                          <a:cs typeface="Arial" pitchFamily="34" charset="0"/>
                        </a:rPr>
                        <a:t>Theft </a:t>
                      </a:r>
                      <a:endParaRPr lang="en-US" sz="1400" dirty="0">
                        <a:latin typeface="Arial" pitchFamily="34" charset="0"/>
                        <a:cs typeface="Arial" pitchFamily="34" charset="0"/>
                      </a:endParaRPr>
                    </a:p>
                  </a:txBody>
                  <a:tcPr anchor="ctr"/>
                </a:tc>
                <a:tc>
                  <a:txBody>
                    <a:bodyPr/>
                    <a:lstStyle/>
                    <a:p>
                      <a:r>
                        <a:rPr lang="en-US" sz="1400" dirty="0" smtClean="0">
                          <a:latin typeface="Arial" pitchFamily="34" charset="0"/>
                          <a:cs typeface="Arial" pitchFamily="34" charset="0"/>
                        </a:rPr>
                        <a:t>Illegal confiscation of equipment or information </a:t>
                      </a:r>
                      <a:endParaRPr lang="en-US" sz="1400" dirty="0">
                        <a:latin typeface="Arial" pitchFamily="34" charset="0"/>
                        <a:cs typeface="Arial" pitchFamily="34" charset="0"/>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083399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Compromises to Intellectual Property</a:t>
            </a:r>
            <a:endParaRPr lang="en-GB" altLang="en-US" dirty="0" smtClean="0"/>
          </a:p>
        </p:txBody>
      </p:sp>
      <p:sp>
        <p:nvSpPr>
          <p:cNvPr id="12291" name="Content Placeholder 5"/>
          <p:cNvSpPr>
            <a:spLocks noGrp="1" noChangeArrowheads="1"/>
          </p:cNvSpPr>
          <p:nvPr>
            <p:ph idx="1"/>
          </p:nvPr>
        </p:nvSpPr>
        <p:spPr/>
        <p:txBody>
          <a:bodyPr>
            <a:normAutofit lnSpcReduction="10000"/>
          </a:bodyPr>
          <a:lstStyle/>
          <a:p>
            <a:pPr>
              <a:spcBef>
                <a:spcPts val="600"/>
              </a:spcBef>
            </a:pPr>
            <a:r>
              <a:rPr lang="en-GB" altLang="en-US" sz="2800" dirty="0"/>
              <a:t>Intellectual property (IP): creation, ownership, and control of original ideas as well as the representation of those ideas.</a:t>
            </a:r>
          </a:p>
          <a:p>
            <a:pPr>
              <a:spcBef>
                <a:spcPts val="600"/>
              </a:spcBef>
            </a:pPr>
            <a:r>
              <a:rPr lang="en-GB" altLang="en-US" sz="2800" dirty="0"/>
              <a:t>The most common IP breaches involve software piracy.</a:t>
            </a:r>
          </a:p>
          <a:p>
            <a:pPr>
              <a:spcBef>
                <a:spcPts val="600"/>
              </a:spcBef>
            </a:pPr>
            <a:r>
              <a:rPr lang="en-GB" altLang="en-US" sz="2800" dirty="0"/>
              <a:t>Two watchdog organizations investigate software abuse:</a:t>
            </a:r>
          </a:p>
          <a:p>
            <a:pPr lvl="1">
              <a:spcBef>
                <a:spcPts val="600"/>
              </a:spcBef>
            </a:pPr>
            <a:r>
              <a:rPr lang="en-GB" altLang="en-US" sz="2600" dirty="0"/>
              <a:t>Software &amp; Information Industry Association (SIIA) </a:t>
            </a:r>
          </a:p>
          <a:p>
            <a:pPr lvl="1">
              <a:spcBef>
                <a:spcPts val="600"/>
              </a:spcBef>
            </a:pPr>
            <a:r>
              <a:rPr lang="en-GB" altLang="en-US" sz="2600" dirty="0"/>
              <a:t>Business Software Alliance (BSA)</a:t>
            </a:r>
            <a:r>
              <a:rPr lang="ar-SA" altLang="en-US" sz="2600" dirty="0"/>
              <a:t>‏</a:t>
            </a:r>
            <a:endParaRPr lang="en-GB" altLang="en-US" sz="2600" dirty="0"/>
          </a:p>
          <a:p>
            <a:pPr>
              <a:spcBef>
                <a:spcPts val="600"/>
              </a:spcBef>
            </a:pPr>
            <a:r>
              <a:rPr lang="en-GB" altLang="en-US" sz="2800" dirty="0"/>
              <a:t>Enforcement of copyright law has been attempted with technical security mechanisms</a:t>
            </a:r>
            <a:r>
              <a:rPr lang="en-GB" altLang="en-US" dirty="0"/>
              <a:t>.</a:t>
            </a:r>
          </a:p>
        </p:txBody>
      </p:sp>
    </p:spTree>
    <p:extLst>
      <p:ext uri="{BB962C8B-B14F-4D97-AF65-F5344CB8AC3E}">
        <p14:creationId xmlns:p14="http://schemas.microsoft.com/office/powerpoint/2010/main" val="27871948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Deviations in Quality of </a:t>
            </a:r>
            <a:r>
              <a:rPr lang="en-GB" altLang="en-US" dirty="0" smtClean="0"/>
              <a:t>Service </a:t>
            </a:r>
          </a:p>
        </p:txBody>
      </p:sp>
      <p:sp>
        <p:nvSpPr>
          <p:cNvPr id="12291" name="Content Placeholder 5"/>
          <p:cNvSpPr>
            <a:spLocks noGrp="1" noChangeArrowheads="1"/>
          </p:cNvSpPr>
          <p:nvPr>
            <p:ph idx="1"/>
          </p:nvPr>
        </p:nvSpPr>
        <p:spPr/>
        <p:txBody>
          <a:bodyPr>
            <a:normAutofit fontScale="92500"/>
          </a:bodyPr>
          <a:lstStyle/>
          <a:p>
            <a:pPr>
              <a:spcBef>
                <a:spcPts val="600"/>
              </a:spcBef>
            </a:pPr>
            <a:r>
              <a:rPr lang="en-GB" altLang="en-US" sz="2800" dirty="0"/>
              <a:t>Information system depends on the successful operation of many interdependent support systems.</a:t>
            </a:r>
          </a:p>
          <a:p>
            <a:pPr>
              <a:spcBef>
                <a:spcPts val="600"/>
              </a:spcBef>
            </a:pPr>
            <a:r>
              <a:rPr lang="en-GB" altLang="en-US" sz="2800" dirty="0"/>
              <a:t>Internet service, communications, and power irregularities dramatically affect the availability of information and systems</a:t>
            </a:r>
            <a:r>
              <a:rPr lang="en-GB" altLang="en-US" sz="2800" dirty="0" smtClean="0"/>
              <a:t>.</a:t>
            </a:r>
          </a:p>
          <a:p>
            <a:pPr>
              <a:spcBef>
                <a:spcPts val="600"/>
              </a:spcBef>
            </a:pPr>
            <a:r>
              <a:rPr lang="en-US" altLang="en-US" sz="2800" dirty="0"/>
              <a:t>Internet service issues</a:t>
            </a:r>
          </a:p>
          <a:p>
            <a:pPr lvl="1">
              <a:spcBef>
                <a:spcPts val="600"/>
              </a:spcBef>
            </a:pPr>
            <a:r>
              <a:rPr lang="en-GB" altLang="en-US" sz="2600" dirty="0"/>
              <a:t>Internet service provider (ISP) failures can considerably undermine the availability of information.</a:t>
            </a:r>
          </a:p>
          <a:p>
            <a:pPr lvl="1">
              <a:spcBef>
                <a:spcPts val="600"/>
              </a:spcBef>
            </a:pPr>
            <a:r>
              <a:rPr lang="en-GB" altLang="en-US" sz="2600" dirty="0"/>
              <a:t>Outsourced Web hosting provider assumes responsibility for all Internet services as well as for the hardware and Web site operating system software</a:t>
            </a:r>
            <a:r>
              <a:rPr lang="en-GB" altLang="en-US" sz="2600" dirty="0" smtClean="0"/>
              <a:t>.</a:t>
            </a:r>
            <a:endParaRPr lang="en-GB" altLang="en-US" sz="2800" dirty="0"/>
          </a:p>
        </p:txBody>
      </p:sp>
    </p:spTree>
    <p:extLst>
      <p:ext uri="{BB962C8B-B14F-4D97-AF65-F5344CB8AC3E}">
        <p14:creationId xmlns:p14="http://schemas.microsoft.com/office/powerpoint/2010/main" val="13349260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Deviations in Quality of </a:t>
            </a:r>
            <a:r>
              <a:rPr lang="en-GB" altLang="en-US" dirty="0" smtClean="0"/>
              <a:t>Service </a:t>
            </a:r>
          </a:p>
        </p:txBody>
      </p:sp>
      <p:sp>
        <p:nvSpPr>
          <p:cNvPr id="12291" name="Content Placeholder 5"/>
          <p:cNvSpPr>
            <a:spLocks noGrp="1" noChangeArrowheads="1"/>
          </p:cNvSpPr>
          <p:nvPr>
            <p:ph idx="1"/>
          </p:nvPr>
        </p:nvSpPr>
        <p:spPr/>
        <p:txBody>
          <a:bodyPr>
            <a:normAutofit lnSpcReduction="10000"/>
          </a:bodyPr>
          <a:lstStyle/>
          <a:p>
            <a:pPr>
              <a:spcBef>
                <a:spcPts val="600"/>
              </a:spcBef>
            </a:pPr>
            <a:r>
              <a:rPr lang="en-US" altLang="en-US" dirty="0"/>
              <a:t>Communications and other service provider issues</a:t>
            </a:r>
          </a:p>
          <a:p>
            <a:pPr lvl="1">
              <a:spcBef>
                <a:spcPts val="600"/>
              </a:spcBef>
            </a:pPr>
            <a:r>
              <a:rPr lang="en-GB" altLang="en-US" dirty="0"/>
              <a:t>Other utility services affect organizations: telephone, water, wastewater, trash pickup.</a:t>
            </a:r>
          </a:p>
          <a:p>
            <a:pPr lvl="1">
              <a:spcBef>
                <a:spcPts val="600"/>
              </a:spcBef>
            </a:pPr>
            <a:r>
              <a:rPr lang="en-GB" altLang="en-US" dirty="0"/>
              <a:t>Loss of these services can affect an organization’s ability to </a:t>
            </a:r>
            <a:r>
              <a:rPr lang="en-GB" altLang="en-US" dirty="0" smtClean="0"/>
              <a:t>function.</a:t>
            </a:r>
          </a:p>
          <a:p>
            <a:pPr>
              <a:spcBef>
                <a:spcPts val="600"/>
              </a:spcBef>
            </a:pPr>
            <a:r>
              <a:rPr lang="en-GB" altLang="en-US" dirty="0"/>
              <a:t>Power irregularities</a:t>
            </a:r>
          </a:p>
          <a:p>
            <a:pPr lvl="1">
              <a:spcBef>
                <a:spcPts val="600"/>
              </a:spcBef>
            </a:pPr>
            <a:r>
              <a:rPr lang="en-GB" altLang="en-US" dirty="0"/>
              <a:t>Are commonplace</a:t>
            </a:r>
          </a:p>
          <a:p>
            <a:pPr lvl="1">
              <a:spcBef>
                <a:spcPts val="600"/>
              </a:spcBef>
            </a:pPr>
            <a:r>
              <a:rPr lang="en-GB" altLang="en-US" dirty="0"/>
              <a:t>Lead to fluctuations such as power excesses, power shortages, and power losses</a:t>
            </a:r>
          </a:p>
          <a:p>
            <a:pPr lvl="1">
              <a:spcBef>
                <a:spcPts val="600"/>
              </a:spcBef>
            </a:pPr>
            <a:r>
              <a:rPr lang="en-GB" altLang="en-US" dirty="0"/>
              <a:t>Sensitive electronic equipment vulnerable to and easily damaged/destroyed by fluctuations</a:t>
            </a:r>
          </a:p>
          <a:p>
            <a:pPr lvl="1">
              <a:spcBef>
                <a:spcPts val="600"/>
              </a:spcBef>
            </a:pPr>
            <a:r>
              <a:rPr lang="en-GB" altLang="en-US" dirty="0"/>
              <a:t>Controls can be applied to manage power </a:t>
            </a:r>
            <a:r>
              <a:rPr lang="en-GB" altLang="en-US" dirty="0" smtClean="0"/>
              <a:t>quality</a:t>
            </a:r>
            <a:endParaRPr lang="en-GB" altLang="en-US" sz="2800" dirty="0"/>
          </a:p>
        </p:txBody>
      </p:sp>
    </p:spTree>
    <p:extLst>
      <p:ext uri="{BB962C8B-B14F-4D97-AF65-F5344CB8AC3E}">
        <p14:creationId xmlns:p14="http://schemas.microsoft.com/office/powerpoint/2010/main" val="32021140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4849"/>
            <a:ext cx="9144000" cy="1302951"/>
          </a:xfrm>
        </p:spPr>
        <p:txBody>
          <a:bodyPr anchor="ctr">
            <a:noAutofit/>
          </a:bodyPr>
          <a:lstStyle/>
          <a:p>
            <a:r>
              <a:rPr lang="en-US" b="1" dirty="0"/>
              <a:t>Figure 2-5  </a:t>
            </a:r>
            <a:r>
              <a:rPr lang="en-US" dirty="0"/>
              <a:t>Cost of online service provider </a:t>
            </a:r>
            <a:r>
              <a:rPr lang="en-US" dirty="0" smtClean="0"/>
              <a:t>downtime</a:t>
            </a:r>
            <a:endParaRPr lang="en-US" dirty="0"/>
          </a:p>
        </p:txBody>
      </p:sp>
      <p:pic>
        <p:nvPicPr>
          <p:cNvPr id="6" name="Picture 5" descr="A bar graph is labeled as, “Average Cost of Downtime According to MegaPath.” The x-axis is labeled as, “Average Cost of Downtime” and y-axis is labeled as, “Service Provider Uptime.” In x-axis side, the range of average cost of downtime starts from $1, 000,000 to $10,000,000 at an interval of 1, 000,000. In y-axis, service provider uptime range starts from 99.5% (43.92 hours), 99.9% (8.76 hours), 99.95% (4.38 hours) and 99. 99% (.53 hours) till 99.999% (.05 hours). On the top right, two small boxes differentiating All and SMB are represented in grey and black color respectively. The bars are shown horizontally from y-axis reaching parallel to x-axis. For 99.5% on y-axis, grey bar reaches till $9, 315, 432 and black till $549, 000. For 99.9%, grey bar reaches $1, 857,996 and black reaches $109, 500. For 99.95%, grey reaches $928, 998 and black reaches $54, 750. For 99.99%, grey reaches $185, 800 and black reaches $10, 950. For 99.999%, the grey bar reaches $18, 594 and black bar till $1, 096.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1" y="1647305"/>
            <a:ext cx="7065818" cy="3839095"/>
          </a:xfrm>
          <a:prstGeom prst="rect">
            <a:avLst/>
          </a:prstGeom>
        </p:spPr>
      </p:pic>
      <p:sp>
        <p:nvSpPr>
          <p:cNvPr id="5" name="Content Placeholder 4"/>
          <p:cNvSpPr>
            <a:spLocks noGrp="1"/>
          </p:cNvSpPr>
          <p:nvPr>
            <p:ph sz="quarter" idx="10"/>
          </p:nvPr>
        </p:nvSpPr>
        <p:spPr>
          <a:xfrm>
            <a:off x="457200" y="5656948"/>
            <a:ext cx="8271669" cy="515252"/>
          </a:xfrm>
        </p:spPr>
        <p:txBody>
          <a:bodyPr>
            <a:normAutofit/>
          </a:bodyPr>
          <a:lstStyle/>
          <a:p>
            <a:pPr marL="0" indent="0">
              <a:buNone/>
            </a:pPr>
            <a:r>
              <a:rPr lang="en-US" sz="2000" i="1" dirty="0"/>
              <a:t>Source: </a:t>
            </a:r>
            <a:r>
              <a:rPr lang="en-US" sz="2000" i="1" dirty="0" err="1"/>
              <a:t>MegaPath</a:t>
            </a:r>
            <a:r>
              <a:rPr lang="en-US" sz="2000" i="1" dirty="0"/>
              <a:t>. Used with permission</a:t>
            </a:r>
            <a:r>
              <a:rPr lang="en-US" sz="2000" i="1" dirty="0" smtClean="0"/>
              <a:t>.</a:t>
            </a:r>
            <a:endParaRPr lang="en-US" sz="2000" i="1" dirty="0"/>
          </a:p>
        </p:txBody>
      </p:sp>
    </p:spTree>
    <p:extLst>
      <p:ext uri="{BB962C8B-B14F-4D97-AF65-F5344CB8AC3E}">
        <p14:creationId xmlns:p14="http://schemas.microsoft.com/office/powerpoint/2010/main" val="2866582778"/>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altLang="en-US" dirty="0"/>
              <a:t>Espionage or </a:t>
            </a:r>
            <a:r>
              <a:rPr lang="en-GB" altLang="en-US" dirty="0" smtClean="0"/>
              <a:t>Trespass </a:t>
            </a:r>
            <a:endParaRPr lang="en-US" dirty="0"/>
          </a:p>
        </p:txBody>
      </p:sp>
      <p:sp>
        <p:nvSpPr>
          <p:cNvPr id="5" name="Content Placeholder 4"/>
          <p:cNvSpPr>
            <a:spLocks noGrp="1"/>
          </p:cNvSpPr>
          <p:nvPr>
            <p:ph idx="1"/>
          </p:nvPr>
        </p:nvSpPr>
        <p:spPr/>
        <p:txBody>
          <a:bodyPr>
            <a:normAutofit/>
          </a:bodyPr>
          <a:lstStyle/>
          <a:p>
            <a:pPr>
              <a:spcBef>
                <a:spcPts val="600"/>
              </a:spcBef>
            </a:pPr>
            <a:r>
              <a:rPr lang="en-GB" altLang="en-US" dirty="0"/>
              <a:t>Access of protected information by unauthorized individuals</a:t>
            </a:r>
          </a:p>
          <a:p>
            <a:pPr>
              <a:spcBef>
                <a:spcPts val="600"/>
              </a:spcBef>
            </a:pPr>
            <a:r>
              <a:rPr lang="en-GB" altLang="en-US" dirty="0"/>
              <a:t>Competitive intelligence (legal) versus industrial </a:t>
            </a:r>
            <a:br>
              <a:rPr lang="en-GB" altLang="en-US" dirty="0"/>
            </a:br>
            <a:r>
              <a:rPr lang="en-GB" altLang="en-US" dirty="0"/>
              <a:t>espionage (illegal)</a:t>
            </a:r>
            <a:r>
              <a:rPr lang="ar-SA" altLang="en-US" dirty="0"/>
              <a:t>‏</a:t>
            </a:r>
            <a:endParaRPr lang="en-GB" altLang="en-US" dirty="0"/>
          </a:p>
          <a:p>
            <a:pPr>
              <a:spcBef>
                <a:spcPts val="600"/>
              </a:spcBef>
            </a:pPr>
            <a:r>
              <a:rPr lang="en-GB" altLang="en-US" dirty="0"/>
              <a:t>Shoulder surfing can occur anywhere a person accesses confidential information</a:t>
            </a:r>
          </a:p>
          <a:p>
            <a:pPr>
              <a:spcBef>
                <a:spcPts val="600"/>
              </a:spcBef>
            </a:pPr>
            <a:r>
              <a:rPr lang="en-GB" altLang="en-US" dirty="0"/>
              <a:t>Controls let trespassers know they are encroaching on organization’s cyberspace</a:t>
            </a:r>
          </a:p>
          <a:p>
            <a:pPr>
              <a:spcBef>
                <a:spcPts val="600"/>
              </a:spcBef>
            </a:pPr>
            <a:r>
              <a:rPr lang="en-GB" altLang="en-US" dirty="0"/>
              <a:t>Hackers use skill, guile, or fraud to bypass controls protecting others’ </a:t>
            </a:r>
            <a:r>
              <a:rPr lang="en-GB" altLang="en-US" dirty="0" smtClean="0"/>
              <a:t>information</a:t>
            </a:r>
            <a:endParaRPr lang="en-US" sz="2400" dirty="0"/>
          </a:p>
        </p:txBody>
      </p:sp>
    </p:spTree>
    <p:extLst>
      <p:ext uri="{BB962C8B-B14F-4D97-AF65-F5344CB8AC3E}">
        <p14:creationId xmlns:p14="http://schemas.microsoft.com/office/powerpoint/2010/main" val="410837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altLang="en-US" dirty="0"/>
              <a:t>Espionage or </a:t>
            </a:r>
            <a:r>
              <a:rPr lang="en-GB" altLang="en-US" dirty="0" smtClean="0"/>
              <a:t>Trespass </a:t>
            </a:r>
            <a:endParaRPr lang="en-US" dirty="0"/>
          </a:p>
        </p:txBody>
      </p:sp>
      <p:sp>
        <p:nvSpPr>
          <p:cNvPr id="5" name="Content Placeholder 4"/>
          <p:cNvSpPr>
            <a:spLocks noGrp="1"/>
          </p:cNvSpPr>
          <p:nvPr>
            <p:ph idx="1"/>
          </p:nvPr>
        </p:nvSpPr>
        <p:spPr/>
        <p:txBody>
          <a:bodyPr>
            <a:normAutofit/>
          </a:bodyPr>
          <a:lstStyle/>
          <a:p>
            <a:pPr>
              <a:spcBef>
                <a:spcPts val="600"/>
              </a:spcBef>
            </a:pPr>
            <a:r>
              <a:rPr lang="en-GB" altLang="en-US" dirty="0"/>
              <a:t>Expert hackers</a:t>
            </a:r>
          </a:p>
          <a:p>
            <a:pPr lvl="1">
              <a:spcBef>
                <a:spcPts val="600"/>
              </a:spcBef>
            </a:pPr>
            <a:r>
              <a:rPr lang="en-GB" altLang="en-US" dirty="0"/>
              <a:t>Develop software scripts and program exploits</a:t>
            </a:r>
          </a:p>
          <a:p>
            <a:pPr lvl="1">
              <a:spcBef>
                <a:spcPts val="600"/>
              </a:spcBef>
            </a:pPr>
            <a:r>
              <a:rPr lang="en-GB" altLang="en-US" dirty="0"/>
              <a:t>Usually a master of many skills</a:t>
            </a:r>
          </a:p>
          <a:p>
            <a:pPr lvl="1">
              <a:spcBef>
                <a:spcPts val="600"/>
              </a:spcBef>
            </a:pPr>
            <a:r>
              <a:rPr lang="en-GB" altLang="en-US" dirty="0"/>
              <a:t>Will often create attack software and share with others</a:t>
            </a:r>
          </a:p>
          <a:p>
            <a:pPr>
              <a:spcBef>
                <a:spcPts val="600"/>
              </a:spcBef>
            </a:pPr>
            <a:r>
              <a:rPr lang="en-GB" altLang="en-US" dirty="0"/>
              <a:t>Unskilled hackers</a:t>
            </a:r>
          </a:p>
          <a:p>
            <a:pPr lvl="1">
              <a:spcBef>
                <a:spcPts val="600"/>
              </a:spcBef>
            </a:pPr>
            <a:r>
              <a:rPr lang="en-GB" altLang="en-US" dirty="0"/>
              <a:t>Many more unskilled hackers than expert hackers</a:t>
            </a:r>
          </a:p>
          <a:p>
            <a:pPr lvl="1">
              <a:spcBef>
                <a:spcPts val="600"/>
              </a:spcBef>
            </a:pPr>
            <a:r>
              <a:rPr lang="en-GB" altLang="en-US" dirty="0"/>
              <a:t>Use expertly written software to exploit a system</a:t>
            </a:r>
          </a:p>
          <a:p>
            <a:pPr lvl="1">
              <a:spcBef>
                <a:spcPts val="600"/>
              </a:spcBef>
            </a:pPr>
            <a:r>
              <a:rPr lang="en-GB" altLang="en-US" dirty="0"/>
              <a:t>Do not usually fully understand the systems they hack</a:t>
            </a:r>
          </a:p>
        </p:txBody>
      </p:sp>
    </p:spTree>
    <p:extLst>
      <p:ext uri="{BB962C8B-B14F-4D97-AF65-F5344CB8AC3E}">
        <p14:creationId xmlns:p14="http://schemas.microsoft.com/office/powerpoint/2010/main" val="317862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altLang="en-US" dirty="0"/>
              <a:t>Espionage or </a:t>
            </a:r>
            <a:r>
              <a:rPr lang="en-GB" altLang="en-US" dirty="0" smtClean="0"/>
              <a:t>Trespass </a:t>
            </a:r>
            <a:endParaRPr lang="en-US" dirty="0"/>
          </a:p>
        </p:txBody>
      </p:sp>
      <p:sp>
        <p:nvSpPr>
          <p:cNvPr id="5" name="Content Placeholder 4"/>
          <p:cNvSpPr>
            <a:spLocks noGrp="1"/>
          </p:cNvSpPr>
          <p:nvPr>
            <p:ph idx="1"/>
          </p:nvPr>
        </p:nvSpPr>
        <p:spPr/>
        <p:txBody>
          <a:bodyPr>
            <a:normAutofit/>
          </a:bodyPr>
          <a:lstStyle/>
          <a:p>
            <a:pPr>
              <a:spcBef>
                <a:spcPts val="600"/>
              </a:spcBef>
            </a:pPr>
            <a:r>
              <a:rPr lang="en-GB" altLang="en-US" dirty="0"/>
              <a:t>Other terms for system rule breakers:</a:t>
            </a:r>
          </a:p>
          <a:p>
            <a:pPr lvl="1">
              <a:spcBef>
                <a:spcPts val="600"/>
              </a:spcBef>
            </a:pPr>
            <a:r>
              <a:rPr lang="en-GB" altLang="en-US" dirty="0"/>
              <a:t>Cracker: “cracks” or removes software protection designed to prevent unauthorized duplication</a:t>
            </a:r>
          </a:p>
          <a:p>
            <a:pPr lvl="1">
              <a:spcBef>
                <a:spcPts val="600"/>
              </a:spcBef>
            </a:pPr>
            <a:r>
              <a:rPr lang="en-GB" altLang="en-US" dirty="0" err="1"/>
              <a:t>Phreaker</a:t>
            </a:r>
            <a:r>
              <a:rPr lang="en-GB" altLang="en-US" dirty="0"/>
              <a:t>: hacks the public telephone system to make free calls or disrupt services</a:t>
            </a:r>
          </a:p>
          <a:p>
            <a:pPr>
              <a:spcBef>
                <a:spcPts val="600"/>
              </a:spcBef>
            </a:pPr>
            <a:r>
              <a:rPr lang="en-GB" altLang="en-US" dirty="0"/>
              <a:t>Password attacks</a:t>
            </a:r>
          </a:p>
          <a:p>
            <a:pPr lvl="1">
              <a:spcBef>
                <a:spcPts val="600"/>
              </a:spcBef>
            </a:pPr>
            <a:r>
              <a:rPr lang="en-GB" altLang="en-US" dirty="0"/>
              <a:t>Cracking </a:t>
            </a:r>
          </a:p>
          <a:p>
            <a:pPr lvl="1">
              <a:spcBef>
                <a:spcPts val="600"/>
              </a:spcBef>
            </a:pPr>
            <a:r>
              <a:rPr lang="en-GB" altLang="en-US" dirty="0"/>
              <a:t>Brute force</a:t>
            </a:r>
          </a:p>
          <a:p>
            <a:pPr lvl="1">
              <a:spcBef>
                <a:spcPts val="600"/>
              </a:spcBef>
            </a:pPr>
            <a:r>
              <a:rPr lang="en-GB" altLang="en-US" dirty="0"/>
              <a:t>Dictionary</a:t>
            </a:r>
          </a:p>
          <a:p>
            <a:pPr lvl="1">
              <a:spcBef>
                <a:spcPts val="600"/>
              </a:spcBef>
            </a:pPr>
            <a:r>
              <a:rPr lang="en-GB" altLang="en-US" dirty="0"/>
              <a:t>Rainbow tables </a:t>
            </a:r>
          </a:p>
          <a:p>
            <a:pPr lvl="1">
              <a:spcBef>
                <a:spcPts val="600"/>
              </a:spcBef>
            </a:pPr>
            <a:r>
              <a:rPr lang="en-GB" altLang="en-US" dirty="0"/>
              <a:t>Social engineering</a:t>
            </a:r>
          </a:p>
        </p:txBody>
      </p:sp>
    </p:spTree>
    <p:extLst>
      <p:ext uri="{BB962C8B-B14F-4D97-AF65-F5344CB8AC3E}">
        <p14:creationId xmlns:p14="http://schemas.microsoft.com/office/powerpoint/2010/main" val="14358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990600"/>
          </a:xfrm>
        </p:spPr>
        <p:txBody>
          <a:bodyPr anchor="ctr">
            <a:noAutofit/>
          </a:bodyPr>
          <a:lstStyle/>
          <a:p>
            <a:pPr marL="0" indent="0">
              <a:lnSpc>
                <a:spcPct val="100000"/>
              </a:lnSpc>
              <a:spcBef>
                <a:spcPts val="0"/>
              </a:spcBef>
              <a:tabLst>
                <a:tab pos="4397375" algn="l"/>
              </a:tabLst>
            </a:pPr>
            <a:r>
              <a:rPr lang="en-US" b="1" dirty="0"/>
              <a:t>Figure 2-6  </a:t>
            </a:r>
            <a:r>
              <a:rPr lang="en-US" dirty="0"/>
              <a:t>Shoulder surfing</a:t>
            </a:r>
            <a:endParaRPr lang="en-US" baseline="30000" dirty="0"/>
          </a:p>
        </p:txBody>
      </p:sp>
      <p:pic>
        <p:nvPicPr>
          <p:cNvPr id="2050" name="Picture 2" descr="A photo shows a man sitting in front of a computer and another man standing behind and watching him.&#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95400"/>
            <a:ext cx="4056888" cy="466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50857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lstStyle/>
          <a:p>
            <a:r>
              <a:rPr lang="en-GB" altLang="en-US" dirty="0" smtClean="0"/>
              <a:t>Introduction</a:t>
            </a:r>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The primary mission of an information security program is to ensure information assets—information and the systems that house them—remain safe and useful.</a:t>
            </a:r>
          </a:p>
          <a:p>
            <a:pPr>
              <a:spcBef>
                <a:spcPts val="600"/>
              </a:spcBef>
            </a:pPr>
            <a:r>
              <a:rPr lang="en-GB" altLang="en-US" sz="2800" dirty="0"/>
              <a:t>If no threats existed, resources could be used exclusively to improve systems that contain, use, and transmit information.</a:t>
            </a:r>
          </a:p>
          <a:p>
            <a:pPr>
              <a:spcBef>
                <a:spcPts val="600"/>
              </a:spcBef>
            </a:pPr>
            <a:r>
              <a:rPr lang="en-GB" altLang="en-US" sz="2800" dirty="0"/>
              <a:t>Threat of attacks on information systems is a constant concern.</a:t>
            </a:r>
          </a:p>
        </p:txBody>
      </p:sp>
    </p:spTree>
    <p:extLst>
      <p:ext uri="{BB962C8B-B14F-4D97-AF65-F5344CB8AC3E}">
        <p14:creationId xmlns:p14="http://schemas.microsoft.com/office/powerpoint/2010/main" val="4188495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914400"/>
          </a:xfrm>
        </p:spPr>
        <p:txBody>
          <a:bodyPr anchor="ctr">
            <a:noAutofit/>
          </a:bodyPr>
          <a:lstStyle/>
          <a:p>
            <a:pPr marL="0" indent="0">
              <a:lnSpc>
                <a:spcPct val="100000"/>
              </a:lnSpc>
              <a:spcBef>
                <a:spcPts val="0"/>
              </a:spcBef>
              <a:tabLst>
                <a:tab pos="4397375" algn="l"/>
              </a:tabLst>
            </a:pPr>
            <a:r>
              <a:rPr lang="en-US" b="1" dirty="0"/>
              <a:t>Figure 2-7  </a:t>
            </a:r>
            <a:r>
              <a:rPr lang="en-US" dirty="0"/>
              <a:t>Contemporary hacker profile</a:t>
            </a:r>
            <a:endParaRPr lang="en-US" baseline="30000" dirty="0"/>
          </a:p>
        </p:txBody>
      </p:sp>
      <p:pic>
        <p:nvPicPr>
          <p:cNvPr id="3074" name="Picture 2" descr="An illustration shows the poster labeled as, “WANTED BY THE FBI.” Below it, is the text that reads as, “Breaking into computer systems, Theft of confidential information, Disclosure of stolen confidential information, Hijacking victims’ e-mail accounts, and Defacing internet websites.” The bold text given above the photo reads as, “IMA HACKER.” A black color provision for photo with a white color question mark on the face is shown. Below the image, the text reads as, “No photograph available.” The text below it reads as, “Aliases: “Lost” “All your PC are belong to me” “Cyber-Merlin.” Below it the heading reads as, “DESCRIPTION.” Below it, there are four columns, the first column reads as, “Date(s) of birth used: place of birth: height: weight: NCIC: and Occupation: The second column reads as, “unknown” except which NCIC reads as, “A1234566789.” The third column reads as, “Hair: Eyes: Sex: Race: and nationality:” The fourth column reads fully as, “unknown.” The next topic is Scars and Marks: which is given as unknown. Below it is the “Remarks: Individual may be age 12-60, male or female, unknown background, with varying technological skill levels; may be internal or external to the organization.” The last text reads as, “CAUTI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3884010" cy="464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11150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838200"/>
          </a:xfrm>
        </p:spPr>
        <p:txBody>
          <a:bodyPr anchor="ctr">
            <a:noAutofit/>
          </a:bodyPr>
          <a:lstStyle/>
          <a:p>
            <a:r>
              <a:rPr lang="en-US" b="1" dirty="0"/>
              <a:t>Table </a:t>
            </a:r>
            <a:r>
              <a:rPr lang="en-US" b="1" dirty="0" smtClean="0"/>
              <a:t>2-6</a:t>
            </a:r>
            <a:r>
              <a:rPr lang="en-US" dirty="0" smtClean="0"/>
              <a:t> Password Power </a:t>
            </a:r>
            <a:endParaRPr lang="en-US" dirty="0"/>
          </a:p>
        </p:txBody>
      </p:sp>
      <p:sp>
        <p:nvSpPr>
          <p:cNvPr id="3" name="Content Placeholder 2"/>
          <p:cNvSpPr>
            <a:spLocks noGrp="1"/>
          </p:cNvSpPr>
          <p:nvPr>
            <p:ph sz="quarter" idx="11"/>
          </p:nvPr>
        </p:nvSpPr>
        <p:spPr>
          <a:xfrm>
            <a:off x="152400" y="1478280"/>
            <a:ext cx="8859672" cy="533400"/>
          </a:xfrm>
          <a:solidFill>
            <a:srgbClr val="364162"/>
          </a:solidFill>
        </p:spPr>
        <p:txBody>
          <a:bodyPr>
            <a:noAutofit/>
          </a:bodyPr>
          <a:lstStyle/>
          <a:p>
            <a:pPr marL="0" indent="0">
              <a:buNone/>
            </a:pPr>
            <a:r>
              <a:rPr lang="en-US" sz="1600" b="1" dirty="0" smtClean="0">
                <a:solidFill>
                  <a:schemeClr val="bg1"/>
                </a:solidFill>
              </a:rPr>
              <a:t>Case-Insensitive Passwords Using a Standards Alphabet Set (No Numbers or Special Characters)</a:t>
            </a:r>
            <a:endParaRPr lang="en-US" sz="16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40807279"/>
              </p:ext>
            </p:extLst>
          </p:nvPr>
        </p:nvGraphicFramePr>
        <p:xfrm>
          <a:off x="152400" y="2011680"/>
          <a:ext cx="8839200" cy="3855720"/>
        </p:xfrm>
        <a:graphic>
          <a:graphicData uri="http://schemas.openxmlformats.org/drawingml/2006/table">
            <a:tbl>
              <a:tblPr firstRow="1" bandRow="1">
                <a:tableStyleId>{5940675A-B579-460E-94D1-54222C63F5DA}</a:tableStyleId>
              </a:tblPr>
              <a:tblGrid>
                <a:gridCol w="1958454">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2689746">
                  <a:extLst>
                    <a:ext uri="{9D8B030D-6E8A-4147-A177-3AD203B41FA5}">
                      <a16:colId xmlns:a16="http://schemas.microsoft.com/office/drawing/2014/main" val="20002"/>
                    </a:ext>
                  </a:extLst>
                </a:gridCol>
              </a:tblGrid>
              <a:tr h="370840">
                <a:tc>
                  <a:txBody>
                    <a:bodyPr/>
                    <a:lstStyle/>
                    <a:p>
                      <a:r>
                        <a:rPr lang="en-US" sz="1400" b="1" dirty="0" smtClean="0">
                          <a:solidFill>
                            <a:schemeClr val="bg1"/>
                          </a:solidFill>
                          <a:latin typeface="Arial" pitchFamily="34" charset="0"/>
                          <a:cs typeface="Arial" pitchFamily="34" charset="0"/>
                        </a:rPr>
                        <a:t>Password</a:t>
                      </a:r>
                      <a:r>
                        <a:rPr lang="en-US" sz="1400" b="1" baseline="0" dirty="0" smtClean="0">
                          <a:solidFill>
                            <a:schemeClr val="bg1"/>
                          </a:solidFill>
                          <a:latin typeface="Arial" pitchFamily="34" charset="0"/>
                          <a:cs typeface="Arial" pitchFamily="34" charset="0"/>
                        </a:rPr>
                        <a:t> Length</a:t>
                      </a:r>
                      <a:endParaRPr lang="en-US" sz="1400" b="1" dirty="0">
                        <a:solidFill>
                          <a:schemeClr val="bg1"/>
                        </a:solidFill>
                        <a:latin typeface="Arial" pitchFamily="34" charset="0"/>
                        <a:cs typeface="Arial" pitchFamily="34" charset="0"/>
                      </a:endParaRPr>
                    </a:p>
                  </a:txBody>
                  <a:tcPr>
                    <a:solidFill>
                      <a:srgbClr val="364162"/>
                    </a:solidFill>
                  </a:tcPr>
                </a:tc>
                <a:tc>
                  <a:txBody>
                    <a:bodyPr/>
                    <a:lstStyle/>
                    <a:p>
                      <a:r>
                        <a:rPr lang="en-US" sz="1400" b="1" dirty="0" smtClean="0">
                          <a:solidFill>
                            <a:schemeClr val="bg1"/>
                          </a:solidFill>
                          <a:latin typeface="Arial" pitchFamily="34" charset="0"/>
                          <a:cs typeface="Arial" pitchFamily="34" charset="0"/>
                        </a:rPr>
                        <a:t>Odd of cracking: 1 in (Based on</a:t>
                      </a:r>
                      <a:r>
                        <a:rPr lang="en-US" sz="1400" b="1" baseline="0" dirty="0" smtClean="0">
                          <a:solidFill>
                            <a:schemeClr val="bg1"/>
                          </a:solidFill>
                          <a:latin typeface="Arial" pitchFamily="34" charset="0"/>
                          <a:cs typeface="Arial" pitchFamily="34" charset="0"/>
                        </a:rPr>
                        <a:t> Numbers of Characters ^ Password length):</a:t>
                      </a:r>
                      <a:endParaRPr lang="en-US" sz="1400" b="1" dirty="0">
                        <a:solidFill>
                          <a:schemeClr val="bg1"/>
                        </a:solidFill>
                        <a:latin typeface="Arial" pitchFamily="34" charset="0"/>
                        <a:cs typeface="Arial" pitchFamily="34" charset="0"/>
                      </a:endParaRPr>
                    </a:p>
                  </a:txBody>
                  <a:tcPr>
                    <a:solidFill>
                      <a:srgbClr val="364162"/>
                    </a:solidFill>
                  </a:tcPr>
                </a:tc>
                <a:tc>
                  <a:txBody>
                    <a:bodyPr/>
                    <a:lstStyle/>
                    <a:p>
                      <a:r>
                        <a:rPr lang="en-US" sz="1400" b="1" dirty="0" smtClean="0">
                          <a:solidFill>
                            <a:schemeClr val="bg1"/>
                          </a:solidFill>
                          <a:latin typeface="Arial" pitchFamily="34" charset="0"/>
                          <a:cs typeface="Arial" pitchFamily="34" charset="0"/>
                        </a:rPr>
                        <a:t>Estimated Time</a:t>
                      </a:r>
                      <a:r>
                        <a:rPr lang="en-US" sz="1400" b="1" baseline="0" dirty="0" smtClean="0">
                          <a:solidFill>
                            <a:schemeClr val="bg1"/>
                          </a:solidFill>
                          <a:latin typeface="Arial" pitchFamily="34" charset="0"/>
                          <a:cs typeface="Arial" pitchFamily="34" charset="0"/>
                        </a:rPr>
                        <a:t> to Crack*</a:t>
                      </a:r>
                      <a:endParaRPr lang="en-US" sz="1400" b="1" dirty="0">
                        <a:solidFill>
                          <a:schemeClr val="bg1"/>
                        </a:solidFill>
                        <a:latin typeface="Arial" pitchFamily="34" charset="0"/>
                        <a:cs typeface="Arial" pitchFamily="34" charset="0"/>
                      </a:endParaRPr>
                    </a:p>
                  </a:txBody>
                  <a:tcPr>
                    <a:solidFill>
                      <a:srgbClr val="364162"/>
                    </a:solidFill>
                  </a:tcPr>
                </a:tc>
                <a:extLst>
                  <a:ext uri="{0D108BD9-81ED-4DB2-BD59-A6C34878D82A}">
                    <a16:rowId xmlns:a16="http://schemas.microsoft.com/office/drawing/2014/main" val="10000"/>
                  </a:ext>
                </a:extLst>
              </a:tr>
              <a:tr h="370840">
                <a:tc>
                  <a:txBody>
                    <a:bodyPr/>
                    <a:lstStyle/>
                    <a:p>
                      <a:r>
                        <a:rPr lang="en-US" sz="1400" dirty="0" smtClean="0">
                          <a:latin typeface="Arial" pitchFamily="34" charset="0"/>
                          <a:cs typeface="Arial" pitchFamily="34" charset="0"/>
                        </a:rPr>
                        <a:t>8</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208,827,064,576</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1.01 seconds</a:t>
                      </a:r>
                      <a:endParaRPr lang="en-US" sz="14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sz="1400" dirty="0" smtClean="0">
                          <a:latin typeface="Arial" pitchFamily="34" charset="0"/>
                          <a:cs typeface="Arial" pitchFamily="34" charset="0"/>
                        </a:rPr>
                        <a:t>9</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5,429,503,678,976</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26.2 seconds</a:t>
                      </a:r>
                      <a:endParaRPr lang="en-US" sz="14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1400" dirty="0" smtClean="0">
                          <a:latin typeface="Arial" pitchFamily="34" charset="0"/>
                          <a:cs typeface="Arial" pitchFamily="34" charset="0"/>
                        </a:rPr>
                        <a:t>10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141,167,095,653,376</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11.4 minutes</a:t>
                      </a:r>
                      <a:endParaRPr lang="en-US" sz="1400"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sz="1400" dirty="0" smtClean="0">
                          <a:latin typeface="Arial" pitchFamily="34" charset="0"/>
                          <a:cs typeface="Arial" pitchFamily="34" charset="0"/>
                        </a:rPr>
                        <a:t>11</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3,670,344,486,987,780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4.9 hours</a:t>
                      </a:r>
                      <a:endParaRPr lang="en-US" sz="1400"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sz="1400" dirty="0" smtClean="0">
                          <a:latin typeface="Arial" pitchFamily="34" charset="0"/>
                          <a:cs typeface="Arial" pitchFamily="34" charset="0"/>
                        </a:rPr>
                        <a:t>12</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95,428,956,661,682,200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5.3 days</a:t>
                      </a:r>
                      <a:endParaRPr lang="en-US" sz="1400" dirty="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r>
                        <a:rPr lang="en-US" sz="1400" dirty="0" smtClean="0">
                          <a:latin typeface="Arial" pitchFamily="34" charset="0"/>
                          <a:cs typeface="Arial" pitchFamily="34" charset="0"/>
                        </a:rPr>
                        <a:t>13</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2,481,152,873,203,740,000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138.6 days</a:t>
                      </a:r>
                      <a:endParaRPr lang="en-US" sz="1400" dirty="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r>
                        <a:rPr lang="en-US" sz="1400" dirty="0" smtClean="0">
                          <a:latin typeface="Arial" pitchFamily="34" charset="0"/>
                          <a:cs typeface="Arial" pitchFamily="34" charset="0"/>
                        </a:rPr>
                        <a:t>14</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64,509,974,703,297,200,000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9.9years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r>
                        <a:rPr lang="en-US" sz="1400" dirty="0" smtClean="0">
                          <a:latin typeface="Arial" pitchFamily="34" charset="0"/>
                          <a:cs typeface="Arial" pitchFamily="34" charset="0"/>
                        </a:rPr>
                        <a:t>15</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1,677,259,342,285,730,000,000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256.6 years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r>
                        <a:rPr lang="en-US" sz="1400" dirty="0" smtClean="0">
                          <a:latin typeface="Arial" pitchFamily="34" charset="0"/>
                          <a:cs typeface="Arial" pitchFamily="34" charset="0"/>
                        </a:rPr>
                        <a:t>16</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43,608,742,899,428,900,000,000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6,672.9</a:t>
                      </a:r>
                      <a:r>
                        <a:rPr lang="en-US" sz="1400" baseline="0" dirty="0" smtClean="0">
                          <a:latin typeface="Arial" pitchFamily="34" charset="0"/>
                          <a:cs typeface="Arial" pitchFamily="34" charset="0"/>
                        </a:rPr>
                        <a:t> years</a:t>
                      </a:r>
                      <a:endParaRPr lang="en-US" sz="1400" dirty="0">
                        <a:latin typeface="Arial" pitchFamily="34" charset="0"/>
                        <a:cs typeface="Arial" pitchFamily="34"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5373784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990599"/>
          </a:xfrm>
        </p:spPr>
        <p:txBody>
          <a:bodyPr anchor="ctr">
            <a:noAutofit/>
          </a:bodyPr>
          <a:lstStyle/>
          <a:p>
            <a:r>
              <a:rPr lang="en-US" b="1" dirty="0"/>
              <a:t>Table </a:t>
            </a:r>
            <a:r>
              <a:rPr lang="en-US" b="1" dirty="0" smtClean="0"/>
              <a:t>2-6</a:t>
            </a:r>
            <a:r>
              <a:rPr lang="en-US" dirty="0" smtClean="0"/>
              <a:t> Password </a:t>
            </a:r>
            <a:r>
              <a:rPr lang="en-US" dirty="0" smtClean="0"/>
              <a:t>Power</a:t>
            </a:r>
            <a:endParaRPr lang="en-US" dirty="0"/>
          </a:p>
        </p:txBody>
      </p:sp>
      <p:sp>
        <p:nvSpPr>
          <p:cNvPr id="3" name="Content Placeholder 2"/>
          <p:cNvSpPr>
            <a:spLocks noGrp="1"/>
          </p:cNvSpPr>
          <p:nvPr>
            <p:ph sz="quarter" idx="11"/>
          </p:nvPr>
        </p:nvSpPr>
        <p:spPr>
          <a:xfrm>
            <a:off x="152400" y="1143000"/>
            <a:ext cx="8859672" cy="533400"/>
          </a:xfrm>
          <a:solidFill>
            <a:srgbClr val="364162"/>
          </a:solidFill>
        </p:spPr>
        <p:txBody>
          <a:bodyPr>
            <a:noAutofit/>
          </a:bodyPr>
          <a:lstStyle/>
          <a:p>
            <a:pPr marL="0" indent="0">
              <a:buNone/>
            </a:pPr>
            <a:r>
              <a:rPr lang="en-US" sz="1600" b="1" dirty="0" smtClean="0">
                <a:solidFill>
                  <a:schemeClr val="bg1"/>
                </a:solidFill>
              </a:rPr>
              <a:t>Case-Sensitive Passwords Using a Standards Alphabet Set (with Numbers and Special Characters)</a:t>
            </a:r>
            <a:endParaRPr lang="en-US" sz="16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93343929"/>
              </p:ext>
            </p:extLst>
          </p:nvPr>
        </p:nvGraphicFramePr>
        <p:xfrm>
          <a:off x="152400" y="1676400"/>
          <a:ext cx="8839200" cy="3855720"/>
        </p:xfrm>
        <a:graphic>
          <a:graphicData uri="http://schemas.openxmlformats.org/drawingml/2006/table">
            <a:tbl>
              <a:tblPr firstRow="1" bandRow="1">
                <a:tableStyleId>{5940675A-B579-460E-94D1-54222C63F5DA}</a:tableStyleId>
              </a:tblPr>
              <a:tblGrid>
                <a:gridCol w="1958454">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2689746">
                  <a:extLst>
                    <a:ext uri="{9D8B030D-6E8A-4147-A177-3AD203B41FA5}">
                      <a16:colId xmlns:a16="http://schemas.microsoft.com/office/drawing/2014/main" val="20002"/>
                    </a:ext>
                  </a:extLst>
                </a:gridCol>
              </a:tblGrid>
              <a:tr h="370840">
                <a:tc>
                  <a:txBody>
                    <a:bodyPr/>
                    <a:lstStyle/>
                    <a:p>
                      <a:r>
                        <a:rPr lang="en-US" sz="1400" b="1" dirty="0" smtClean="0">
                          <a:solidFill>
                            <a:schemeClr val="bg1"/>
                          </a:solidFill>
                          <a:latin typeface="Arial" pitchFamily="34" charset="0"/>
                          <a:cs typeface="Arial" pitchFamily="34" charset="0"/>
                        </a:rPr>
                        <a:t>Password</a:t>
                      </a:r>
                      <a:r>
                        <a:rPr lang="en-US" sz="1400" b="1" baseline="0" dirty="0" smtClean="0">
                          <a:solidFill>
                            <a:schemeClr val="bg1"/>
                          </a:solidFill>
                          <a:latin typeface="Arial" pitchFamily="34" charset="0"/>
                          <a:cs typeface="Arial" pitchFamily="34" charset="0"/>
                        </a:rPr>
                        <a:t> Length</a:t>
                      </a:r>
                      <a:endParaRPr lang="en-US" sz="1400" b="1" dirty="0">
                        <a:solidFill>
                          <a:schemeClr val="bg1"/>
                        </a:solidFill>
                        <a:latin typeface="Arial" pitchFamily="34" charset="0"/>
                        <a:cs typeface="Arial" pitchFamily="34" charset="0"/>
                      </a:endParaRPr>
                    </a:p>
                  </a:txBody>
                  <a:tcPr>
                    <a:solidFill>
                      <a:srgbClr val="364162"/>
                    </a:solidFill>
                  </a:tcPr>
                </a:tc>
                <a:tc>
                  <a:txBody>
                    <a:bodyPr/>
                    <a:lstStyle/>
                    <a:p>
                      <a:r>
                        <a:rPr lang="en-US" sz="1400" b="1" dirty="0" smtClean="0">
                          <a:solidFill>
                            <a:schemeClr val="bg1"/>
                          </a:solidFill>
                          <a:latin typeface="Arial" pitchFamily="34" charset="0"/>
                          <a:cs typeface="Arial" pitchFamily="34" charset="0"/>
                        </a:rPr>
                        <a:t>Odd of cracking: 1 in (Based on</a:t>
                      </a:r>
                      <a:r>
                        <a:rPr lang="en-US" sz="1400" b="1" baseline="0" dirty="0" smtClean="0">
                          <a:solidFill>
                            <a:schemeClr val="bg1"/>
                          </a:solidFill>
                          <a:latin typeface="Arial" pitchFamily="34" charset="0"/>
                          <a:cs typeface="Arial" pitchFamily="34" charset="0"/>
                        </a:rPr>
                        <a:t> Numbers of Characters ^ Password length):</a:t>
                      </a:r>
                      <a:endParaRPr lang="en-US" sz="1400" b="1" dirty="0">
                        <a:solidFill>
                          <a:schemeClr val="bg1"/>
                        </a:solidFill>
                        <a:latin typeface="Arial" pitchFamily="34" charset="0"/>
                        <a:cs typeface="Arial" pitchFamily="34" charset="0"/>
                      </a:endParaRPr>
                    </a:p>
                  </a:txBody>
                  <a:tcPr>
                    <a:solidFill>
                      <a:srgbClr val="364162"/>
                    </a:solidFill>
                  </a:tcPr>
                </a:tc>
                <a:tc>
                  <a:txBody>
                    <a:bodyPr/>
                    <a:lstStyle/>
                    <a:p>
                      <a:r>
                        <a:rPr lang="en-US" sz="1400" b="1" dirty="0" smtClean="0">
                          <a:solidFill>
                            <a:schemeClr val="bg1"/>
                          </a:solidFill>
                          <a:latin typeface="Arial" pitchFamily="34" charset="0"/>
                          <a:cs typeface="Arial" pitchFamily="34" charset="0"/>
                        </a:rPr>
                        <a:t>Estimated Time</a:t>
                      </a:r>
                      <a:r>
                        <a:rPr lang="en-US" sz="1400" b="1" baseline="0" dirty="0" smtClean="0">
                          <a:solidFill>
                            <a:schemeClr val="bg1"/>
                          </a:solidFill>
                          <a:latin typeface="Arial" pitchFamily="34" charset="0"/>
                          <a:cs typeface="Arial" pitchFamily="34" charset="0"/>
                        </a:rPr>
                        <a:t> to Crack*</a:t>
                      </a:r>
                      <a:endParaRPr lang="en-US" sz="1400" b="1" dirty="0">
                        <a:solidFill>
                          <a:schemeClr val="bg1"/>
                        </a:solidFill>
                        <a:latin typeface="Arial" pitchFamily="34" charset="0"/>
                        <a:cs typeface="Arial" pitchFamily="34" charset="0"/>
                      </a:endParaRPr>
                    </a:p>
                  </a:txBody>
                  <a:tcPr>
                    <a:solidFill>
                      <a:srgbClr val="364162"/>
                    </a:solidFill>
                  </a:tcPr>
                </a:tc>
                <a:extLst>
                  <a:ext uri="{0D108BD9-81ED-4DB2-BD59-A6C34878D82A}">
                    <a16:rowId xmlns:a16="http://schemas.microsoft.com/office/drawing/2014/main" val="10000"/>
                  </a:ext>
                </a:extLst>
              </a:tr>
              <a:tr h="370840">
                <a:tc>
                  <a:txBody>
                    <a:bodyPr/>
                    <a:lstStyle/>
                    <a:p>
                      <a:r>
                        <a:rPr lang="en-US" sz="1400" dirty="0" smtClean="0">
                          <a:latin typeface="Arial" pitchFamily="34" charset="0"/>
                          <a:cs typeface="Arial" pitchFamily="34" charset="0"/>
                        </a:rPr>
                        <a:t>8</a:t>
                      </a:r>
                      <a:endParaRPr lang="en-US" sz="1400" dirty="0">
                        <a:latin typeface="Arial" pitchFamily="34" charset="0"/>
                        <a:cs typeface="Arial" pitchFamily="34" charset="0"/>
                      </a:endParaRPr>
                    </a:p>
                  </a:txBody>
                  <a:tcPr/>
                </a:tc>
                <a:tc>
                  <a:txBody>
                    <a:bodyPr/>
                    <a:lstStyle/>
                    <a:p>
                      <a:r>
                        <a:rPr lang="en-US" sz="1400" smtClean="0">
                          <a:latin typeface="Arial" pitchFamily="34" charset="0"/>
                          <a:cs typeface="Arial" pitchFamily="34" charset="0"/>
                        </a:rPr>
                        <a:t>2,044,140,858,654,980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2.7 hours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sz="1400" dirty="0" smtClean="0">
                          <a:latin typeface="Arial" pitchFamily="34" charset="0"/>
                          <a:cs typeface="Arial" pitchFamily="34" charset="0"/>
                        </a:rPr>
                        <a:t>9</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167,619,550,409,708,000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9.4 days</a:t>
                      </a:r>
                      <a:endParaRPr lang="en-US" sz="14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1400" dirty="0" smtClean="0">
                          <a:latin typeface="Arial" pitchFamily="34" charset="0"/>
                          <a:cs typeface="Arial" pitchFamily="34" charset="0"/>
                        </a:rPr>
                        <a:t>10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13,744,803,133,596,100,000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2.1 years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sz="1400" dirty="0" smtClean="0">
                          <a:latin typeface="Arial" pitchFamily="34" charset="0"/>
                          <a:cs typeface="Arial" pitchFamily="34" charset="0"/>
                        </a:rPr>
                        <a:t>11</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1,127,073,856,954,880,000,000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172.5 years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sz="1400" dirty="0" smtClean="0">
                          <a:latin typeface="Arial" pitchFamily="34" charset="0"/>
                          <a:cs typeface="Arial" pitchFamily="34" charset="0"/>
                        </a:rPr>
                        <a:t>12</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92,420,056,270,299,900,000,000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14,141.9 years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r>
                        <a:rPr lang="en-US" sz="1400" dirty="0" smtClean="0">
                          <a:latin typeface="Arial" pitchFamily="34" charset="0"/>
                          <a:cs typeface="Arial" pitchFamily="34" charset="0"/>
                        </a:rPr>
                        <a:t>13</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7,578,444,614,164,590,000,000,000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1,159,633.8 years </a:t>
                      </a:r>
                      <a:endParaRPr lang="en-US" sz="1400" dirty="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r>
                        <a:rPr lang="en-US" sz="1400" dirty="0" smtClean="0">
                          <a:latin typeface="Arial" pitchFamily="34" charset="0"/>
                          <a:cs typeface="Arial" pitchFamily="34" charset="0"/>
                        </a:rPr>
                        <a:t>14</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621,432,458,361,496,000,000,000,000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95,089,967.6 years</a:t>
                      </a:r>
                      <a:endParaRPr lang="en-US" sz="1400" dirty="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r>
                        <a:rPr lang="en-US" sz="1400" dirty="0" smtClean="0">
                          <a:latin typeface="Arial" pitchFamily="34" charset="0"/>
                          <a:cs typeface="Arial" pitchFamily="34" charset="0"/>
                        </a:rPr>
                        <a:t>15</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50,957,461,585,642,700,000,000,000,000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7,797,377,343.5 years</a:t>
                      </a:r>
                      <a:endParaRPr lang="en-US" sz="1400" dirty="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r>
                        <a:rPr lang="en-US" sz="1400" dirty="0" smtClean="0">
                          <a:latin typeface="Arial" pitchFamily="34" charset="0"/>
                          <a:cs typeface="Arial" pitchFamily="34" charset="0"/>
                        </a:rPr>
                        <a:t>16</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4,178,511,850,022,700,000,000,000,000,000</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639,384,942,170.1</a:t>
                      </a:r>
                      <a:r>
                        <a:rPr lang="en-US" sz="1400" baseline="0" dirty="0" smtClean="0">
                          <a:latin typeface="Arial" pitchFamily="34" charset="0"/>
                          <a:cs typeface="Arial" pitchFamily="34" charset="0"/>
                        </a:rPr>
                        <a:t> years</a:t>
                      </a:r>
                      <a:endParaRPr lang="en-US" sz="1400" dirty="0">
                        <a:latin typeface="Arial" pitchFamily="34" charset="0"/>
                        <a:cs typeface="Arial" pitchFamily="34" charset="0"/>
                      </a:endParaRPr>
                    </a:p>
                  </a:txBody>
                  <a:tcPr/>
                </a:tc>
                <a:extLst>
                  <a:ext uri="{0D108BD9-81ED-4DB2-BD59-A6C34878D82A}">
                    <a16:rowId xmlns:a16="http://schemas.microsoft.com/office/drawing/2014/main" val="10009"/>
                  </a:ext>
                </a:extLst>
              </a:tr>
            </a:tbl>
          </a:graphicData>
        </a:graphic>
      </p:graphicFrame>
      <p:sp>
        <p:nvSpPr>
          <p:cNvPr id="2" name="Content Placeholder 1"/>
          <p:cNvSpPr>
            <a:spLocks noGrp="1"/>
          </p:cNvSpPr>
          <p:nvPr>
            <p:ph sz="quarter" idx="10"/>
          </p:nvPr>
        </p:nvSpPr>
        <p:spPr>
          <a:xfrm>
            <a:off x="39806" y="5638800"/>
            <a:ext cx="9104194" cy="685800"/>
          </a:xfrm>
        </p:spPr>
        <p:txBody>
          <a:bodyPr>
            <a:noAutofit/>
          </a:bodyPr>
          <a:lstStyle/>
          <a:p>
            <a:pPr marL="0" indent="0">
              <a:buNone/>
            </a:pPr>
            <a:r>
              <a:rPr lang="en-US" sz="1400" dirty="0" smtClean="0"/>
              <a:t>*Estimated Time to crack is based on a 2015-era PC with an </a:t>
            </a:r>
            <a:r>
              <a:rPr lang="en-US" sz="1400" dirty="0" err="1" smtClean="0"/>
              <a:t>intel</a:t>
            </a:r>
            <a:r>
              <a:rPr lang="en-US" sz="1400" dirty="0" smtClean="0"/>
              <a:t> i7-6700K Quad Core CPU performing 207.23 Dhrystone GIPS (</a:t>
            </a:r>
            <a:r>
              <a:rPr lang="en-US" sz="1400" dirty="0" err="1" smtClean="0"/>
              <a:t>giga</a:t>
            </a:r>
            <a:r>
              <a:rPr lang="en-US" sz="1400" dirty="0" smtClean="0"/>
              <a:t>/ billion instructions per second) at 4.0 GHz.</a:t>
            </a:r>
            <a:endParaRPr lang="en-US" sz="1400" dirty="0"/>
          </a:p>
        </p:txBody>
      </p:sp>
    </p:spTree>
    <p:extLst>
      <p:ext uri="{BB962C8B-B14F-4D97-AF65-F5344CB8AC3E}">
        <p14:creationId xmlns:p14="http://schemas.microsoft.com/office/powerpoint/2010/main" val="46596719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Forces of Nature </a:t>
            </a:r>
            <a:endParaRPr lang="en-GB" altLang="en-US" dirty="0" smtClean="0"/>
          </a:p>
        </p:txBody>
      </p:sp>
      <p:sp>
        <p:nvSpPr>
          <p:cNvPr id="12291" name="Content Placeholder 5"/>
          <p:cNvSpPr>
            <a:spLocks noGrp="1" noChangeArrowheads="1"/>
          </p:cNvSpPr>
          <p:nvPr>
            <p:ph idx="1"/>
          </p:nvPr>
        </p:nvSpPr>
        <p:spPr/>
        <p:txBody>
          <a:bodyPr>
            <a:normAutofit/>
          </a:bodyPr>
          <a:lstStyle/>
          <a:p>
            <a:pPr>
              <a:lnSpc>
                <a:spcPct val="120000"/>
              </a:lnSpc>
              <a:spcBef>
                <a:spcPts val="600"/>
              </a:spcBef>
            </a:pPr>
            <a:r>
              <a:rPr lang="en-GB" altLang="en-US" sz="2800" dirty="0"/>
              <a:t>Forces of nature can present some of the most dangerous threats.</a:t>
            </a:r>
          </a:p>
          <a:p>
            <a:pPr>
              <a:lnSpc>
                <a:spcPct val="120000"/>
              </a:lnSpc>
              <a:spcBef>
                <a:spcPts val="600"/>
              </a:spcBef>
            </a:pPr>
            <a:r>
              <a:rPr lang="en-US" altLang="en-US" sz="2800" dirty="0"/>
              <a:t>They </a:t>
            </a:r>
            <a:r>
              <a:rPr lang="en-GB" altLang="en-US" sz="2800" dirty="0"/>
              <a:t>disrupt not only individual lives but also storage, transmission, and use of information.</a:t>
            </a:r>
          </a:p>
          <a:p>
            <a:pPr>
              <a:lnSpc>
                <a:spcPct val="120000"/>
              </a:lnSpc>
              <a:spcBef>
                <a:spcPts val="600"/>
              </a:spcBef>
            </a:pPr>
            <a:r>
              <a:rPr lang="en-GB" altLang="en-US" sz="2800" dirty="0"/>
              <a:t>Organizations must implement controls to limit damage and prepare contingency plans for continued operations.</a:t>
            </a:r>
          </a:p>
        </p:txBody>
      </p:sp>
    </p:spTree>
    <p:extLst>
      <p:ext uri="{BB962C8B-B14F-4D97-AF65-F5344CB8AC3E}">
        <p14:creationId xmlns:p14="http://schemas.microsoft.com/office/powerpoint/2010/main" val="403605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Human Error or </a:t>
            </a:r>
            <a:r>
              <a:rPr lang="en-GB" altLang="en-US" dirty="0" smtClean="0"/>
              <a:t>Failure </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Includes acts performed without malicious intent or in ignorance </a:t>
            </a:r>
          </a:p>
          <a:p>
            <a:pPr>
              <a:spcBef>
                <a:spcPts val="600"/>
              </a:spcBef>
            </a:pPr>
            <a:r>
              <a:rPr lang="en-GB" altLang="en-US" sz="2800" dirty="0"/>
              <a:t>Causes include:</a:t>
            </a:r>
          </a:p>
          <a:p>
            <a:pPr lvl="1">
              <a:spcBef>
                <a:spcPts val="600"/>
              </a:spcBef>
            </a:pPr>
            <a:r>
              <a:rPr lang="en-GB" altLang="en-US" sz="2600" dirty="0"/>
              <a:t>Inexperience</a:t>
            </a:r>
          </a:p>
          <a:p>
            <a:pPr lvl="1">
              <a:spcBef>
                <a:spcPts val="600"/>
              </a:spcBef>
            </a:pPr>
            <a:r>
              <a:rPr lang="en-GB" altLang="en-US" sz="2600" dirty="0"/>
              <a:t>Improper training</a:t>
            </a:r>
          </a:p>
          <a:p>
            <a:pPr lvl="1">
              <a:spcBef>
                <a:spcPts val="600"/>
              </a:spcBef>
            </a:pPr>
            <a:r>
              <a:rPr lang="en-GB" altLang="en-US" sz="2600" dirty="0"/>
              <a:t>Incorrect assumptions</a:t>
            </a:r>
          </a:p>
          <a:p>
            <a:pPr>
              <a:spcBef>
                <a:spcPts val="600"/>
              </a:spcBef>
            </a:pPr>
            <a:r>
              <a:rPr lang="en-GB" altLang="en-US" sz="2800" dirty="0"/>
              <a:t>Employees are among the greatest threats to an organization’s data</a:t>
            </a:r>
          </a:p>
        </p:txBody>
      </p:sp>
    </p:spTree>
    <p:extLst>
      <p:ext uri="{BB962C8B-B14F-4D97-AF65-F5344CB8AC3E}">
        <p14:creationId xmlns:p14="http://schemas.microsoft.com/office/powerpoint/2010/main" val="40360089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Human Error or </a:t>
            </a:r>
            <a:r>
              <a:rPr lang="en-GB" altLang="en-US" dirty="0" smtClean="0"/>
              <a:t>Failure </a:t>
            </a:r>
          </a:p>
        </p:txBody>
      </p:sp>
      <p:sp>
        <p:nvSpPr>
          <p:cNvPr id="12291" name="Content Placeholder 5"/>
          <p:cNvSpPr>
            <a:spLocks noGrp="1" noChangeArrowheads="1"/>
          </p:cNvSpPr>
          <p:nvPr>
            <p:ph idx="1"/>
          </p:nvPr>
        </p:nvSpPr>
        <p:spPr/>
        <p:txBody>
          <a:bodyPr>
            <a:normAutofit fontScale="85000" lnSpcReduction="20000"/>
          </a:bodyPr>
          <a:lstStyle/>
          <a:p>
            <a:pPr>
              <a:lnSpc>
                <a:spcPct val="120000"/>
              </a:lnSpc>
              <a:spcBef>
                <a:spcPts val="600"/>
              </a:spcBef>
            </a:pPr>
            <a:r>
              <a:rPr lang="en-GB" altLang="en-US" sz="2800" dirty="0"/>
              <a:t>Employee mistakes can easily lead to</a:t>
            </a:r>
            <a:r>
              <a:rPr lang="en-GB" altLang="en-US" dirty="0"/>
              <a:t>: </a:t>
            </a:r>
          </a:p>
          <a:p>
            <a:pPr lvl="1">
              <a:lnSpc>
                <a:spcPct val="120000"/>
              </a:lnSpc>
              <a:spcBef>
                <a:spcPts val="600"/>
              </a:spcBef>
            </a:pPr>
            <a:r>
              <a:rPr lang="en-GB" altLang="en-US" sz="2600" dirty="0"/>
              <a:t>Revelation of classified data </a:t>
            </a:r>
          </a:p>
          <a:p>
            <a:pPr lvl="1">
              <a:lnSpc>
                <a:spcPct val="120000"/>
              </a:lnSpc>
              <a:spcBef>
                <a:spcPts val="600"/>
              </a:spcBef>
            </a:pPr>
            <a:r>
              <a:rPr lang="en-GB" altLang="en-US" sz="2600" dirty="0"/>
              <a:t>Entry of erroneous data</a:t>
            </a:r>
          </a:p>
          <a:p>
            <a:pPr lvl="1">
              <a:lnSpc>
                <a:spcPct val="120000"/>
              </a:lnSpc>
              <a:spcBef>
                <a:spcPts val="600"/>
              </a:spcBef>
            </a:pPr>
            <a:r>
              <a:rPr lang="en-GB" altLang="en-US" sz="2600" dirty="0"/>
              <a:t>Accidental data deletion or modification</a:t>
            </a:r>
          </a:p>
          <a:p>
            <a:pPr lvl="1">
              <a:lnSpc>
                <a:spcPct val="120000"/>
              </a:lnSpc>
              <a:spcBef>
                <a:spcPts val="600"/>
              </a:spcBef>
            </a:pPr>
            <a:r>
              <a:rPr lang="en-GB" altLang="en-US" sz="2600" dirty="0"/>
              <a:t>Data storage in unprotected areas</a:t>
            </a:r>
          </a:p>
          <a:p>
            <a:pPr lvl="1">
              <a:lnSpc>
                <a:spcPct val="120000"/>
              </a:lnSpc>
              <a:spcBef>
                <a:spcPts val="600"/>
              </a:spcBef>
            </a:pPr>
            <a:r>
              <a:rPr lang="en-GB" altLang="en-US" sz="2600" dirty="0"/>
              <a:t>Failure to protect information</a:t>
            </a:r>
          </a:p>
          <a:p>
            <a:pPr>
              <a:lnSpc>
                <a:spcPct val="120000"/>
              </a:lnSpc>
              <a:spcBef>
                <a:spcPts val="600"/>
              </a:spcBef>
            </a:pPr>
            <a:r>
              <a:rPr lang="en-GB" altLang="en-US" sz="2800" dirty="0"/>
              <a:t>Many of these threats can be prevented with training, </a:t>
            </a:r>
            <a:r>
              <a:rPr lang="en-GB" altLang="en-US" sz="2800" dirty="0" err="1"/>
              <a:t>ongoing</a:t>
            </a:r>
            <a:r>
              <a:rPr lang="en-GB" altLang="en-US" sz="2800" dirty="0"/>
              <a:t> awareness activities, and controls</a:t>
            </a:r>
          </a:p>
          <a:p>
            <a:pPr>
              <a:lnSpc>
                <a:spcPct val="120000"/>
              </a:lnSpc>
              <a:spcBef>
                <a:spcPts val="600"/>
              </a:spcBef>
            </a:pPr>
            <a:r>
              <a:rPr lang="en-GB" altLang="en-US" sz="2800" dirty="0"/>
              <a:t>Social engineering uses social skills to convince people to reveal access credentials or other valuable information to an attacker</a:t>
            </a:r>
          </a:p>
        </p:txBody>
      </p:sp>
    </p:spTree>
    <p:extLst>
      <p:ext uri="{BB962C8B-B14F-4D97-AF65-F5344CB8AC3E}">
        <p14:creationId xmlns:p14="http://schemas.microsoft.com/office/powerpoint/2010/main" val="32680684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1143000"/>
          </a:xfrm>
        </p:spPr>
        <p:txBody>
          <a:bodyPr anchor="ctr">
            <a:noAutofit/>
          </a:bodyPr>
          <a:lstStyle/>
          <a:p>
            <a:pPr marL="0" indent="0">
              <a:lnSpc>
                <a:spcPct val="100000"/>
              </a:lnSpc>
              <a:spcBef>
                <a:spcPts val="0"/>
              </a:spcBef>
              <a:tabLst>
                <a:tab pos="4397375" algn="l"/>
              </a:tabLst>
            </a:pPr>
            <a:r>
              <a:rPr lang="en-US" b="1" dirty="0"/>
              <a:t>Figure </a:t>
            </a:r>
            <a:r>
              <a:rPr lang="en-US" b="1" dirty="0" smtClean="0"/>
              <a:t>2-9 </a:t>
            </a:r>
            <a:r>
              <a:rPr lang="en-US" dirty="0"/>
              <a:t>The biggest threat—acts of human error or failure</a:t>
            </a:r>
            <a:endParaRPr lang="en-US" baseline="30000" dirty="0"/>
          </a:p>
        </p:txBody>
      </p:sp>
      <p:pic>
        <p:nvPicPr>
          <p:cNvPr id="5" name="Picture 4" descr="A figure shows three photos, the first shows a man with a rod working and the text below reads as, “Tommy Two story, convicted burglar.” The second photo on the right shows a man typing in laptop and the text below the photo reads as, “Elite Skillz, wannabe hacker.” The third is shown in the middle below the first two photos. The third photo shows a woman taking a note from a phone call. The text below the photo reads as, “Harriett All thumbs, confused the copier with the shredder when preparing the annual sales report.”&#10;"/>
          <p:cNvPicPr>
            <a:picLocks noChangeAspect="1"/>
          </p:cNvPicPr>
          <p:nvPr/>
        </p:nvPicPr>
        <p:blipFill rotWithShape="1">
          <a:blip r:embed="rId3">
            <a:extLst>
              <a:ext uri="{28A0092B-C50C-407E-A947-70E740481C1C}">
                <a14:useLocalDpi xmlns:a14="http://schemas.microsoft.com/office/drawing/2010/main" val="0"/>
              </a:ext>
            </a:extLst>
          </a:blip>
          <a:srcRect b="4685"/>
          <a:stretch/>
        </p:blipFill>
        <p:spPr>
          <a:xfrm>
            <a:off x="1475502" y="1482436"/>
            <a:ext cx="6156211" cy="4156364"/>
          </a:xfrm>
          <a:prstGeom prst="rect">
            <a:avLst/>
          </a:prstGeom>
        </p:spPr>
      </p:pic>
      <p:sp>
        <p:nvSpPr>
          <p:cNvPr id="8" name="Content Placeholder 1"/>
          <p:cNvSpPr>
            <a:spLocks noGrp="1"/>
          </p:cNvSpPr>
          <p:nvPr>
            <p:ph sz="quarter" idx="10"/>
          </p:nvPr>
        </p:nvSpPr>
        <p:spPr>
          <a:xfrm>
            <a:off x="410560" y="5715000"/>
            <a:ext cx="8047639" cy="381000"/>
          </a:xfrm>
        </p:spPr>
        <p:txBody>
          <a:bodyPr>
            <a:noAutofit/>
          </a:bodyPr>
          <a:lstStyle/>
          <a:p>
            <a:pPr marL="0" indent="0">
              <a:buNone/>
            </a:pPr>
            <a:r>
              <a:rPr lang="en-US" sz="2000" i="1" baseline="30000" dirty="0"/>
              <a:t>Source: © iStockphoto/</a:t>
            </a:r>
            <a:r>
              <a:rPr lang="en-US" sz="2000" i="1" baseline="30000" dirty="0" err="1"/>
              <a:t>BartCo</a:t>
            </a:r>
            <a:r>
              <a:rPr lang="en-US" sz="2000" i="1" baseline="30000" dirty="0"/>
              <a:t>, © iStockphoto/</a:t>
            </a:r>
            <a:r>
              <a:rPr lang="en-US" sz="2000" i="1" baseline="30000" dirty="0" err="1"/>
              <a:t>sdominick</a:t>
            </a:r>
            <a:r>
              <a:rPr lang="en-US" sz="2000" i="1" baseline="30000" dirty="0"/>
              <a:t>, © iStockphoto/</a:t>
            </a:r>
            <a:r>
              <a:rPr lang="en-US" sz="2000" i="1" baseline="30000" dirty="0" err="1"/>
              <a:t>mikkelwilliam</a:t>
            </a:r>
            <a:r>
              <a:rPr lang="en-US" sz="2000" i="1" baseline="30000" dirty="0" smtClean="0"/>
              <a:t>.</a:t>
            </a:r>
            <a:endParaRPr lang="en-US" sz="2000" i="1" dirty="0"/>
          </a:p>
        </p:txBody>
      </p:sp>
    </p:spTree>
    <p:extLst>
      <p:ext uri="{BB962C8B-B14F-4D97-AF65-F5344CB8AC3E}">
        <p14:creationId xmlns:p14="http://schemas.microsoft.com/office/powerpoint/2010/main" val="384366623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Social Engineering</a:t>
            </a:r>
            <a:r>
              <a:rPr lang="ar-SA" altLang="en-US" dirty="0"/>
              <a:t>‏</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“People are the weakest link. You can have the best technology; firewalls, intrusion-detection systems, biometric devices ... and somebody can call an unsuspecting employee. That's all she wrote, baby. They got everything.”—Kevin </a:t>
            </a:r>
            <a:r>
              <a:rPr lang="en-GB" altLang="en-US" dirty="0" err="1"/>
              <a:t>Mitnick</a:t>
            </a:r>
            <a:endParaRPr lang="en-GB" altLang="en-US" dirty="0"/>
          </a:p>
          <a:p>
            <a:pPr>
              <a:spcBef>
                <a:spcPts val="600"/>
              </a:spcBef>
            </a:pPr>
            <a:r>
              <a:rPr lang="en-GB" altLang="en-US" dirty="0"/>
              <a:t>Advance-fee fraud: indicates recipient is due money and small advance fee/personal banking information required to facilitate transfer</a:t>
            </a:r>
          </a:p>
          <a:p>
            <a:pPr>
              <a:spcBef>
                <a:spcPts val="600"/>
              </a:spcBef>
            </a:pPr>
            <a:r>
              <a:rPr lang="en-GB" altLang="en-US" dirty="0"/>
              <a:t>Phishing: attempt to gain personal/confidential information; apparent legitimate communication hides embedded code that redirects user to third-party </a:t>
            </a:r>
            <a:r>
              <a:rPr lang="en-GB" altLang="en-US" dirty="0" smtClean="0"/>
              <a:t>site</a:t>
            </a:r>
            <a:endParaRPr lang="en-GB" altLang="en-US" dirty="0"/>
          </a:p>
        </p:txBody>
      </p:sp>
    </p:spTree>
    <p:extLst>
      <p:ext uri="{BB962C8B-B14F-4D97-AF65-F5344CB8AC3E}">
        <p14:creationId xmlns:p14="http://schemas.microsoft.com/office/powerpoint/2010/main" val="42500759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067800" cy="1152763"/>
          </a:xfrm>
        </p:spPr>
        <p:txBody>
          <a:bodyPr anchor="ctr">
            <a:noAutofit/>
          </a:bodyPr>
          <a:lstStyle/>
          <a:p>
            <a:pPr marL="0" indent="0">
              <a:lnSpc>
                <a:spcPct val="100000"/>
              </a:lnSpc>
              <a:spcBef>
                <a:spcPts val="0"/>
              </a:spcBef>
              <a:tabLst>
                <a:tab pos="4397375" algn="l"/>
              </a:tabLst>
            </a:pPr>
            <a:r>
              <a:rPr lang="en-US" b="1" dirty="0"/>
              <a:t>Figure 2-10  </a:t>
            </a:r>
            <a:r>
              <a:rPr lang="en-US" dirty="0"/>
              <a:t>Example of a Nigerian 4-1-9 fraud letter</a:t>
            </a:r>
            <a:endParaRPr lang="en-US" baseline="30000" dirty="0"/>
          </a:p>
        </p:txBody>
      </p:sp>
      <p:pic>
        <p:nvPicPr>
          <p:cNvPr id="1026" name="Picture 2" descr="A figure shows two images. The first is a post card with two stamps on it.  The next image on the right is the body of the letter regarding Nigeria National Petroleum Corporation. Below it, the text reads as, “PETROLEUM AND PROJECT DIVISION, Tel.: +234-80-33084057, 234-1-4805653, Fax: +234-1-2882183, 234-1-7591061, P.M.B 2071, LAGOS – NIGERIA.” On the right corner, the date reads as, “29th JANUARY, 2002.”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587" y="1152763"/>
            <a:ext cx="5854827" cy="455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a:spLocks noGrp="1"/>
          </p:cNvSpPr>
          <p:nvPr>
            <p:ph sz="quarter" idx="10"/>
          </p:nvPr>
        </p:nvSpPr>
        <p:spPr>
          <a:xfrm>
            <a:off x="428953" y="5726846"/>
            <a:ext cx="8286093" cy="381000"/>
          </a:xfrm>
        </p:spPr>
        <p:txBody>
          <a:bodyPr>
            <a:noAutofit/>
          </a:bodyPr>
          <a:lstStyle/>
          <a:p>
            <a:pPr marL="0" indent="0">
              <a:buNone/>
            </a:pPr>
            <a:r>
              <a:rPr lang="en-US" sz="2000" i="1" baseline="30000" dirty="0"/>
              <a:t>Source: © </a:t>
            </a:r>
            <a:r>
              <a:rPr lang="en-US" sz="2000" i="1" baseline="30000" dirty="0" err="1"/>
              <a:t>iStockphoto</a:t>
            </a:r>
            <a:r>
              <a:rPr lang="en-US" sz="2000" i="1" baseline="30000" dirty="0"/>
              <a:t>/</a:t>
            </a:r>
            <a:r>
              <a:rPr lang="en-US" sz="2000" i="1" baseline="30000" dirty="0" err="1"/>
              <a:t>BartCo</a:t>
            </a:r>
            <a:r>
              <a:rPr lang="en-US" sz="2000" i="1" baseline="30000" dirty="0"/>
              <a:t>, © </a:t>
            </a:r>
            <a:r>
              <a:rPr lang="en-US" sz="2000" i="1" baseline="30000" dirty="0" err="1"/>
              <a:t>iStockphoto</a:t>
            </a:r>
            <a:r>
              <a:rPr lang="en-US" sz="2000" i="1" baseline="30000" dirty="0"/>
              <a:t>/</a:t>
            </a:r>
            <a:r>
              <a:rPr lang="en-US" sz="2000" i="1" baseline="30000" dirty="0" err="1"/>
              <a:t>sdominick</a:t>
            </a:r>
            <a:r>
              <a:rPr lang="en-US" sz="2000" i="1" baseline="30000" dirty="0"/>
              <a:t>, © </a:t>
            </a:r>
            <a:r>
              <a:rPr lang="en-US" sz="2000" i="1" baseline="30000" dirty="0" err="1"/>
              <a:t>iStockphoto</a:t>
            </a:r>
            <a:r>
              <a:rPr lang="en-US" sz="2000" i="1" baseline="30000" dirty="0"/>
              <a:t>/</a:t>
            </a:r>
            <a:r>
              <a:rPr lang="en-US" sz="2000" i="1" baseline="30000" dirty="0" err="1"/>
              <a:t>mikkelwilliam</a:t>
            </a:r>
            <a:r>
              <a:rPr lang="en-US" sz="2000" i="1" baseline="30000" dirty="0" smtClean="0"/>
              <a:t>.</a:t>
            </a:r>
            <a:endParaRPr lang="en-US" sz="2000" i="1" dirty="0"/>
          </a:p>
        </p:txBody>
      </p:sp>
    </p:spTree>
    <p:extLst>
      <p:ext uri="{BB962C8B-B14F-4D97-AF65-F5344CB8AC3E}">
        <p14:creationId xmlns:p14="http://schemas.microsoft.com/office/powerpoint/2010/main" val="4112597564"/>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2637"/>
            <a:ext cx="9144000" cy="1152763"/>
          </a:xfrm>
        </p:spPr>
        <p:txBody>
          <a:bodyPr anchor="ctr">
            <a:noAutofit/>
          </a:bodyPr>
          <a:lstStyle/>
          <a:p>
            <a:pPr marL="0" indent="0">
              <a:lnSpc>
                <a:spcPct val="100000"/>
              </a:lnSpc>
              <a:spcBef>
                <a:spcPts val="0"/>
              </a:spcBef>
              <a:tabLst>
                <a:tab pos="4397375" algn="l"/>
              </a:tabLst>
            </a:pPr>
            <a:r>
              <a:rPr lang="en-US" b="1" dirty="0"/>
              <a:t>Figure 2-11  </a:t>
            </a:r>
            <a:r>
              <a:rPr lang="en-US" dirty="0"/>
              <a:t>Phishing example: lure</a:t>
            </a:r>
            <a:endParaRPr lang="en-US" baseline="30000" dirty="0"/>
          </a:p>
        </p:txBody>
      </p:sp>
      <p:pic>
        <p:nvPicPr>
          <p:cNvPr id="5" name="Picture 4" descr="A figure shows a screen shot of mail message. On the top File, Edit, View, Go, Bookmarks, Tools and help icons.  Below it is a box icons, they are close, forward, reply to sender, reply all, move, delete, read later and properties. The posting mail column reads as, “From: online@regions.com&lt;online@regions.com&gt;, To: Michael Whitman, Date: Friday – January 26, 2007 6:53PM, Subject: You have one new ALERT message.” Below it is the attachment symbol beside which the text reads as, “Mime. 822 (2028 bytes) [view] [Save as].” Below it is a box inside which the text reads as, “You have one new alert message. Please login to your RegionsNet Online Banking and visit the Message center section in order to read the message.” Below it the text reads as, “To login, please click the link below:” and below it the text reads as, “Go to RegionsNet Onlin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579" y="1361050"/>
            <a:ext cx="5013097" cy="4811150"/>
          </a:xfrm>
          <a:prstGeom prst="rect">
            <a:avLst/>
          </a:prstGeom>
        </p:spPr>
      </p:pic>
    </p:spTree>
    <p:extLst>
      <p:ext uri="{BB962C8B-B14F-4D97-AF65-F5344CB8AC3E}">
        <p14:creationId xmlns:p14="http://schemas.microsoft.com/office/powerpoint/2010/main" val="410606353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nchor="ctr"/>
          <a:lstStyle/>
          <a:p>
            <a:r>
              <a:rPr lang="en-GB" altLang="en-US" dirty="0"/>
              <a:t>Business Needs First</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Information security performs four important functions for an organization:</a:t>
            </a:r>
          </a:p>
          <a:p>
            <a:pPr lvl="1">
              <a:spcBef>
                <a:spcPts val="600"/>
              </a:spcBef>
            </a:pPr>
            <a:r>
              <a:rPr lang="en-US" altLang="en-US" sz="2600" dirty="0"/>
              <a:t>Protecting the organization’s ability to function</a:t>
            </a:r>
          </a:p>
          <a:p>
            <a:pPr lvl="1">
              <a:spcBef>
                <a:spcPts val="600"/>
              </a:spcBef>
            </a:pPr>
            <a:r>
              <a:rPr lang="en-US" altLang="en-US" sz="2600" dirty="0"/>
              <a:t>Protecting the data and information the organization collects and uses</a:t>
            </a:r>
          </a:p>
          <a:p>
            <a:pPr lvl="1">
              <a:spcBef>
                <a:spcPts val="600"/>
              </a:spcBef>
            </a:pPr>
            <a:r>
              <a:rPr lang="en-US" altLang="en-US" sz="2600" dirty="0"/>
              <a:t>Enabling the safe operation of applications running on the organization’s IT systems</a:t>
            </a:r>
          </a:p>
          <a:p>
            <a:pPr lvl="1">
              <a:spcBef>
                <a:spcPts val="600"/>
              </a:spcBef>
            </a:pPr>
            <a:r>
              <a:rPr lang="en-US" altLang="en-US" sz="2600" dirty="0"/>
              <a:t>Safeguarding the organization’s technology assets</a:t>
            </a:r>
            <a:endParaRPr lang="en-GB" altLang="en-US" sz="2600" dirty="0"/>
          </a:p>
        </p:txBody>
      </p:sp>
    </p:spTree>
    <p:extLst>
      <p:ext uri="{BB962C8B-B14F-4D97-AF65-F5344CB8AC3E}">
        <p14:creationId xmlns:p14="http://schemas.microsoft.com/office/powerpoint/2010/main" val="29138585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37" y="142637"/>
            <a:ext cx="8312727" cy="1152763"/>
          </a:xfrm>
        </p:spPr>
        <p:txBody>
          <a:bodyPr anchor="ctr">
            <a:noAutofit/>
          </a:bodyPr>
          <a:lstStyle/>
          <a:p>
            <a:pPr marL="0" indent="0">
              <a:lnSpc>
                <a:spcPct val="100000"/>
              </a:lnSpc>
              <a:spcBef>
                <a:spcPts val="0"/>
              </a:spcBef>
              <a:tabLst>
                <a:tab pos="4397375" algn="l"/>
              </a:tabLst>
            </a:pPr>
            <a:r>
              <a:rPr lang="en-US" b="1" dirty="0"/>
              <a:t>Figure 2-12  </a:t>
            </a:r>
            <a:r>
              <a:rPr lang="en-US" dirty="0"/>
              <a:t>Phishing example: fake </a:t>
            </a:r>
            <a:r>
              <a:rPr lang="en-US" dirty="0" smtClean="0"/>
              <a:t>Website</a:t>
            </a:r>
            <a:endParaRPr lang="en-US" baseline="30000" dirty="0"/>
          </a:p>
        </p:txBody>
      </p:sp>
      <p:pic>
        <p:nvPicPr>
          <p:cNvPr id="6" name="Picture 5" descr="A screen shot shows online banking page of regions Net which displays the secure login. The login details are shown as blank boxes where the login ID and password has to be entered and near to it, a box is shown with the text that reads as, “Access accounts.” Then below it, two points of tips are given and at the bottom, two blocks with text, “Personal banking demo and enroll in RegionsNet” for clicking are shown. At last, in the bottom of the page, disclaimer is shown in two lines along with the copyright informatio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15587"/>
            <a:ext cx="6066772" cy="4580413"/>
          </a:xfrm>
          <a:prstGeom prst="rect">
            <a:avLst/>
          </a:prstGeom>
          <a:solidFill>
            <a:schemeClr val="accent1"/>
          </a:solidFill>
        </p:spPr>
      </p:pic>
    </p:spTree>
    <p:extLst>
      <p:ext uri="{BB962C8B-B14F-4D97-AF65-F5344CB8AC3E}">
        <p14:creationId xmlns:p14="http://schemas.microsoft.com/office/powerpoint/2010/main" val="3051702751"/>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Information Extortion </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Attacker steals information from a computer system and demands compensation for its return or nondisclosure. Also known as cyberextortion.</a:t>
            </a:r>
          </a:p>
          <a:p>
            <a:pPr>
              <a:spcBef>
                <a:spcPts val="600"/>
              </a:spcBef>
            </a:pPr>
            <a:r>
              <a:rPr lang="en-GB" altLang="en-US" sz="2800" dirty="0"/>
              <a:t>Commonly done in credit card number theft</a:t>
            </a:r>
          </a:p>
        </p:txBody>
      </p:sp>
    </p:spTree>
    <p:extLst>
      <p:ext uri="{BB962C8B-B14F-4D97-AF65-F5344CB8AC3E}">
        <p14:creationId xmlns:p14="http://schemas.microsoft.com/office/powerpoint/2010/main" val="31347048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Sabotage or Vandalism</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Threats can range from petty vandalism to organized sabotage.</a:t>
            </a:r>
          </a:p>
          <a:p>
            <a:pPr>
              <a:spcBef>
                <a:spcPts val="600"/>
              </a:spcBef>
            </a:pPr>
            <a:r>
              <a:rPr lang="en-GB" altLang="en-US" sz="2800" dirty="0"/>
              <a:t>Web site defacing can erode consumer confidence, diminishing organization’s sales, net worth, and reputation.</a:t>
            </a:r>
          </a:p>
          <a:p>
            <a:pPr>
              <a:spcBef>
                <a:spcPts val="600"/>
              </a:spcBef>
            </a:pPr>
            <a:r>
              <a:rPr lang="en-GB" altLang="en-US" sz="2800" dirty="0"/>
              <a:t>Threat of hacktivist or cyberactivist operations is rising.</a:t>
            </a:r>
          </a:p>
          <a:p>
            <a:pPr>
              <a:spcBef>
                <a:spcPts val="600"/>
              </a:spcBef>
            </a:pPr>
            <a:r>
              <a:rPr lang="en-GB" altLang="en-US" sz="2800" dirty="0"/>
              <a:t>Cyberterrorism/</a:t>
            </a:r>
            <a:r>
              <a:rPr lang="en-GB" altLang="en-US" sz="2800" dirty="0" err="1"/>
              <a:t>Cyberwarfare</a:t>
            </a:r>
            <a:r>
              <a:rPr lang="en-GB" altLang="en-US" sz="2800" dirty="0"/>
              <a:t>: a much more sinister form of hacking.</a:t>
            </a:r>
          </a:p>
        </p:txBody>
      </p:sp>
    </p:spTree>
    <p:extLst>
      <p:ext uri="{BB962C8B-B14F-4D97-AF65-F5344CB8AC3E}">
        <p14:creationId xmlns:p14="http://schemas.microsoft.com/office/powerpoint/2010/main" val="2958133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Software </a:t>
            </a:r>
            <a:r>
              <a:rPr lang="en-GB" altLang="en-US" dirty="0" smtClean="0"/>
              <a:t>Attacks </a:t>
            </a:r>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Malicious software (malware) is used to overwhelm the processing capabilities of online systems or to gain access to protected systems via hidden means.</a:t>
            </a:r>
          </a:p>
          <a:p>
            <a:pPr>
              <a:spcBef>
                <a:spcPts val="600"/>
              </a:spcBef>
            </a:pPr>
            <a:r>
              <a:rPr lang="en-GB" altLang="en-US" dirty="0"/>
              <a:t>Software attacks occur when an individual or a group designs and deploys software to attack a system</a:t>
            </a:r>
            <a:r>
              <a:rPr lang="en-GB" altLang="en-US" dirty="0" smtClean="0"/>
              <a:t>.</a:t>
            </a:r>
            <a:endParaRPr lang="en-GB" altLang="en-US" dirty="0"/>
          </a:p>
        </p:txBody>
      </p:sp>
    </p:spTree>
    <p:extLst>
      <p:ext uri="{BB962C8B-B14F-4D97-AF65-F5344CB8AC3E}">
        <p14:creationId xmlns:p14="http://schemas.microsoft.com/office/powerpoint/2010/main" val="7206340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Software </a:t>
            </a:r>
            <a:r>
              <a:rPr lang="en-GB" altLang="en-US" dirty="0" smtClean="0"/>
              <a:t>Attacks</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Types of attacks include:</a:t>
            </a:r>
          </a:p>
          <a:p>
            <a:pPr lvl="1">
              <a:spcBef>
                <a:spcPts val="600"/>
              </a:spcBef>
            </a:pPr>
            <a:r>
              <a:rPr lang="en-GB" altLang="en-US" dirty="0"/>
              <a:t>Malware (malicious code): It includes the execution of viruses, worms, Trojan horses, and active Web scripts with the intent to destroy or steal information.</a:t>
            </a:r>
          </a:p>
          <a:p>
            <a:pPr lvl="2">
              <a:spcBef>
                <a:spcPts val="600"/>
              </a:spcBef>
            </a:pPr>
            <a:r>
              <a:rPr lang="en-GB" altLang="en-US" dirty="0"/>
              <a:t>Virus: It consists of code segments that attach to existing program and take control of access to the targeted computer.</a:t>
            </a:r>
          </a:p>
          <a:p>
            <a:pPr lvl="2">
              <a:spcBef>
                <a:spcPts val="600"/>
              </a:spcBef>
            </a:pPr>
            <a:r>
              <a:rPr lang="en-GB" altLang="en-US" dirty="0"/>
              <a:t>Worms: They replicate themselves until they completely fill available resources such as memory and hard drive space.</a:t>
            </a:r>
          </a:p>
          <a:p>
            <a:pPr lvl="2">
              <a:spcBef>
                <a:spcPts val="600"/>
              </a:spcBef>
            </a:pPr>
            <a:r>
              <a:rPr lang="en-GB" altLang="en-US" dirty="0"/>
              <a:t>Trojan horses: malware disguised as helpful, interesting, or necessary pieces of software.</a:t>
            </a:r>
          </a:p>
        </p:txBody>
      </p:sp>
    </p:spTree>
    <p:extLst>
      <p:ext uri="{BB962C8B-B14F-4D97-AF65-F5344CB8AC3E}">
        <p14:creationId xmlns:p14="http://schemas.microsoft.com/office/powerpoint/2010/main" val="5997093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Software </a:t>
            </a:r>
            <a:r>
              <a:rPr lang="en-GB" altLang="en-US" dirty="0" smtClean="0"/>
              <a:t>Attacks </a:t>
            </a:r>
          </a:p>
        </p:txBody>
      </p:sp>
      <p:sp>
        <p:nvSpPr>
          <p:cNvPr id="12291" name="Content Placeholder 5"/>
          <p:cNvSpPr>
            <a:spLocks noGrp="1" noChangeArrowheads="1"/>
          </p:cNvSpPr>
          <p:nvPr>
            <p:ph idx="1"/>
          </p:nvPr>
        </p:nvSpPr>
        <p:spPr/>
        <p:txBody>
          <a:bodyPr>
            <a:normAutofit/>
          </a:bodyPr>
          <a:lstStyle/>
          <a:p>
            <a:pPr lvl="2">
              <a:spcBef>
                <a:spcPts val="600"/>
              </a:spcBef>
            </a:pPr>
            <a:r>
              <a:rPr lang="en-GB" altLang="en-US" dirty="0"/>
              <a:t>Polymorphic threat: actually evolves to elude detection</a:t>
            </a:r>
          </a:p>
          <a:p>
            <a:pPr lvl="2">
              <a:spcBef>
                <a:spcPts val="600"/>
              </a:spcBef>
            </a:pPr>
            <a:r>
              <a:rPr lang="en-GB" altLang="en-US" dirty="0"/>
              <a:t>Virus and worm hoaxes: </a:t>
            </a:r>
            <a:r>
              <a:rPr lang="en-GB" altLang="en-US" dirty="0" err="1"/>
              <a:t>nonexistent</a:t>
            </a:r>
            <a:r>
              <a:rPr lang="en-GB" altLang="en-US" dirty="0"/>
              <a:t> malware that employees waste time spreading awareness about</a:t>
            </a:r>
          </a:p>
          <a:p>
            <a:pPr lvl="1">
              <a:spcBef>
                <a:spcPts val="600"/>
              </a:spcBef>
            </a:pPr>
            <a:r>
              <a:rPr lang="en-GB" altLang="en-US" dirty="0"/>
              <a:t>Back door: gaining access to system or network using known or previously unknown/newly discovered access mechanism</a:t>
            </a:r>
          </a:p>
          <a:p>
            <a:pPr lvl="1">
              <a:spcBef>
                <a:spcPts val="600"/>
              </a:spcBef>
            </a:pPr>
            <a:r>
              <a:rPr lang="en-GB" altLang="en-US" dirty="0"/>
              <a:t>Denial-of-service (</a:t>
            </a:r>
            <a:r>
              <a:rPr lang="en-GB" altLang="en-US" dirty="0" err="1"/>
              <a:t>DoS</a:t>
            </a:r>
            <a:r>
              <a:rPr lang="en-GB" altLang="en-US" dirty="0"/>
              <a:t>): An attacker sends a large number of connection or information requests to a target.</a:t>
            </a:r>
          </a:p>
          <a:p>
            <a:pPr lvl="2">
              <a:spcBef>
                <a:spcPts val="600"/>
              </a:spcBef>
            </a:pPr>
            <a:r>
              <a:rPr lang="en-GB" altLang="en-US" dirty="0"/>
              <a:t>The target system becomes overloaded and cannot respond to legitimate requests for service</a:t>
            </a:r>
            <a:r>
              <a:rPr lang="en-GB" altLang="en-US" dirty="0" smtClean="0"/>
              <a:t>.</a:t>
            </a:r>
          </a:p>
          <a:p>
            <a:pPr lvl="2">
              <a:spcBef>
                <a:spcPts val="600"/>
              </a:spcBef>
            </a:pPr>
            <a:r>
              <a:rPr lang="en-GB" altLang="en-US" dirty="0"/>
              <a:t>I</a:t>
            </a:r>
            <a:r>
              <a:rPr lang="en-US" altLang="en-US" dirty="0"/>
              <a:t>t may</a:t>
            </a:r>
            <a:r>
              <a:rPr lang="en-GB" altLang="en-US" dirty="0"/>
              <a:t> result in system crash or inability to perform ordinary functions</a:t>
            </a:r>
            <a:r>
              <a:rPr lang="en-GB" altLang="en-US" dirty="0" smtClean="0"/>
              <a:t>.</a:t>
            </a:r>
            <a:endParaRPr lang="en-GB" altLang="en-US" sz="2200" dirty="0"/>
          </a:p>
        </p:txBody>
      </p:sp>
    </p:spTree>
    <p:extLst>
      <p:ext uri="{BB962C8B-B14F-4D97-AF65-F5344CB8AC3E}">
        <p14:creationId xmlns:p14="http://schemas.microsoft.com/office/powerpoint/2010/main" val="36312274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Software </a:t>
            </a:r>
            <a:r>
              <a:rPr lang="en-GB" altLang="en-US" dirty="0" smtClean="0"/>
              <a:t>Attacks </a:t>
            </a:r>
          </a:p>
        </p:txBody>
      </p:sp>
      <p:sp>
        <p:nvSpPr>
          <p:cNvPr id="12291" name="Content Placeholder 5"/>
          <p:cNvSpPr>
            <a:spLocks noGrp="1" noChangeArrowheads="1"/>
          </p:cNvSpPr>
          <p:nvPr>
            <p:ph idx="1"/>
          </p:nvPr>
        </p:nvSpPr>
        <p:spPr/>
        <p:txBody>
          <a:bodyPr>
            <a:noAutofit/>
          </a:bodyPr>
          <a:lstStyle/>
          <a:p>
            <a:pPr lvl="1">
              <a:spcBef>
                <a:spcPts val="600"/>
              </a:spcBef>
            </a:pPr>
            <a:r>
              <a:rPr lang="en-GB" altLang="en-US" dirty="0" smtClean="0"/>
              <a:t>Distributed denial-of-service (</a:t>
            </a:r>
            <a:r>
              <a:rPr lang="en-GB" altLang="en-US" dirty="0" err="1" smtClean="0"/>
              <a:t>DDoS</a:t>
            </a:r>
            <a:r>
              <a:rPr lang="en-GB" altLang="en-US" dirty="0" smtClean="0"/>
              <a:t>): A coordinated stream of requests is launched against a target from many locations simultaneously.</a:t>
            </a:r>
          </a:p>
          <a:p>
            <a:pPr lvl="1">
              <a:spcBef>
                <a:spcPts val="600"/>
              </a:spcBef>
            </a:pPr>
            <a:r>
              <a:rPr lang="en-GB" altLang="en-US" dirty="0" smtClean="0"/>
              <a:t>Mail </a:t>
            </a:r>
            <a:r>
              <a:rPr lang="en-GB" altLang="en-US" dirty="0"/>
              <a:t>bombing (also a </a:t>
            </a:r>
            <a:r>
              <a:rPr lang="en-GB" altLang="en-US" dirty="0" err="1"/>
              <a:t>DoS</a:t>
            </a:r>
            <a:r>
              <a:rPr lang="en-GB" altLang="en-US" dirty="0"/>
              <a:t>): An attacker routes large quantities of e-mail to target to overwhelm the receiver.</a:t>
            </a:r>
          </a:p>
          <a:p>
            <a:pPr lvl="1">
              <a:spcBef>
                <a:spcPts val="600"/>
              </a:spcBef>
            </a:pPr>
            <a:r>
              <a:rPr lang="en-GB" altLang="en-US" dirty="0"/>
              <a:t>Spam (unsolicited commercial e-mail): It is considered more a nuisance than an attack, though is emerging as a vector for some attacks.</a:t>
            </a:r>
          </a:p>
          <a:p>
            <a:pPr lvl="1">
              <a:spcBef>
                <a:spcPts val="600"/>
              </a:spcBef>
            </a:pPr>
            <a:r>
              <a:rPr lang="en-GB" altLang="en-US" dirty="0"/>
              <a:t>Packet sniffer: It monitors data traveling over network; it can be used both for legitimate management purposes and for stealing information from a network</a:t>
            </a:r>
            <a:r>
              <a:rPr lang="en-GB" altLang="en-US" dirty="0" smtClean="0"/>
              <a:t>.</a:t>
            </a:r>
            <a:endParaRPr lang="en-GB" altLang="en-US" dirty="0"/>
          </a:p>
        </p:txBody>
      </p:sp>
    </p:spTree>
    <p:extLst>
      <p:ext uri="{BB962C8B-B14F-4D97-AF65-F5344CB8AC3E}">
        <p14:creationId xmlns:p14="http://schemas.microsoft.com/office/powerpoint/2010/main" val="40436568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Software </a:t>
            </a:r>
            <a:r>
              <a:rPr lang="en-GB" altLang="en-US" dirty="0" smtClean="0"/>
              <a:t>Attacks </a:t>
            </a:r>
          </a:p>
        </p:txBody>
      </p:sp>
      <p:sp>
        <p:nvSpPr>
          <p:cNvPr id="12291" name="Content Placeholder 5"/>
          <p:cNvSpPr>
            <a:spLocks noGrp="1" noChangeArrowheads="1"/>
          </p:cNvSpPr>
          <p:nvPr>
            <p:ph idx="1"/>
          </p:nvPr>
        </p:nvSpPr>
        <p:spPr/>
        <p:txBody>
          <a:bodyPr>
            <a:normAutofit/>
          </a:bodyPr>
          <a:lstStyle/>
          <a:p>
            <a:pPr lvl="1">
              <a:spcBef>
                <a:spcPts val="600"/>
              </a:spcBef>
            </a:pPr>
            <a:r>
              <a:rPr lang="en-GB" altLang="en-US" dirty="0" smtClean="0"/>
              <a:t>Spoofing</a:t>
            </a:r>
            <a:r>
              <a:rPr lang="en-GB" altLang="en-US" dirty="0"/>
              <a:t>: A technique used to gain unauthorized access; intruder assumes a trusted IP address.</a:t>
            </a:r>
          </a:p>
          <a:p>
            <a:pPr lvl="1">
              <a:spcBef>
                <a:spcPts val="600"/>
              </a:spcBef>
            </a:pPr>
            <a:r>
              <a:rPr lang="en-GB" altLang="en-US" dirty="0"/>
              <a:t>Pharming: It attacks a browser’s address bar to redirect users to an illegitimate site for the purpose of obtaining private information.</a:t>
            </a:r>
          </a:p>
          <a:p>
            <a:pPr lvl="1">
              <a:spcBef>
                <a:spcPts val="600"/>
              </a:spcBef>
            </a:pPr>
            <a:r>
              <a:rPr lang="en-GB" altLang="en-US" dirty="0"/>
              <a:t>Man-in-the-middle: An attacker monitors the network packets, modifies them, and inserts them back into the network</a:t>
            </a:r>
            <a:r>
              <a:rPr lang="en-GB" altLang="en-US" dirty="0" smtClean="0"/>
              <a:t>.</a:t>
            </a:r>
            <a:endParaRPr lang="en-GB" altLang="en-US" dirty="0"/>
          </a:p>
        </p:txBody>
      </p:sp>
    </p:spTree>
    <p:extLst>
      <p:ext uri="{BB962C8B-B14F-4D97-AF65-F5344CB8AC3E}">
        <p14:creationId xmlns:p14="http://schemas.microsoft.com/office/powerpoint/2010/main" val="33024564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 y="152401"/>
            <a:ext cx="8991600" cy="914399"/>
          </a:xfrm>
        </p:spPr>
        <p:txBody>
          <a:bodyPr anchor="ctr">
            <a:noAutofit/>
          </a:bodyPr>
          <a:lstStyle/>
          <a:p>
            <a:r>
              <a:rPr lang="en-US" b="1" dirty="0"/>
              <a:t>Figure 2-18  </a:t>
            </a:r>
            <a:r>
              <a:rPr lang="en-US" dirty="0"/>
              <a:t>Denial-of-service </a:t>
            </a:r>
            <a:r>
              <a:rPr lang="en-US" dirty="0" smtClean="0"/>
              <a:t>attack</a:t>
            </a:r>
            <a:endParaRPr lang="en-US" dirty="0"/>
          </a:p>
        </p:txBody>
      </p:sp>
      <p:sp>
        <p:nvSpPr>
          <p:cNvPr id="11" name="Content Placeholder 10"/>
          <p:cNvSpPr>
            <a:spLocks noGrp="1"/>
          </p:cNvSpPr>
          <p:nvPr>
            <p:ph sz="quarter" idx="10"/>
          </p:nvPr>
        </p:nvSpPr>
        <p:spPr>
          <a:xfrm>
            <a:off x="199572" y="1219200"/>
            <a:ext cx="8839200" cy="2404508"/>
          </a:xfrm>
        </p:spPr>
        <p:txBody>
          <a:bodyPr>
            <a:normAutofit/>
          </a:bodyPr>
          <a:lstStyle/>
          <a:p>
            <a:pPr marL="0" indent="0">
              <a:spcBef>
                <a:spcPts val="600"/>
              </a:spcBef>
              <a:buNone/>
            </a:pPr>
            <a:r>
              <a:rPr lang="en-US" sz="2000" dirty="0" smtClean="0"/>
              <a:t>In a denial-of-service attack, a hacker compromises a system and uses that system to attack the target computer, flooding it with more requests for services than the target can handle.</a:t>
            </a:r>
          </a:p>
          <a:p>
            <a:pPr marL="0" indent="0">
              <a:spcBef>
                <a:spcPts val="600"/>
              </a:spcBef>
              <a:buNone/>
            </a:pPr>
            <a:r>
              <a:rPr lang="en-US" sz="2000" dirty="0" smtClean="0"/>
              <a:t>In a distributed denial-of service attack, dozens or even hundreds of computers (known as zombies or bots) are compromised, loaded with Dos attack software, and then remotely activated by the hacker to conduct a coordinated attack.</a:t>
            </a:r>
            <a:endParaRPr lang="en-US" sz="2000" dirty="0"/>
          </a:p>
        </p:txBody>
      </p:sp>
      <p:pic>
        <p:nvPicPr>
          <p:cNvPr id="1025" name="Picture 1" descr="An illustration shows an image of a man working in a computer which is pointed to another images with three arrows separately. The first arrow points to a CPU. The second also points to a CPU. The third arrow points to two CPUs. All these three images are pointed to another CPU with a disc image on it. The first image showing man working in computer is straightly pointed to two CPUs which further pointed to the CPU with a disc image on i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17" y="3618548"/>
            <a:ext cx="5270183" cy="253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30551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 y="152401"/>
            <a:ext cx="8991600" cy="914399"/>
          </a:xfrm>
        </p:spPr>
        <p:txBody>
          <a:bodyPr anchor="ctr">
            <a:noAutofit/>
          </a:bodyPr>
          <a:lstStyle/>
          <a:p>
            <a:r>
              <a:rPr lang="en-US" b="1" dirty="0"/>
              <a:t>Figure </a:t>
            </a:r>
            <a:r>
              <a:rPr lang="en-US" b="1" dirty="0" smtClean="0"/>
              <a:t>2-19 </a:t>
            </a:r>
            <a:r>
              <a:rPr lang="en-US" dirty="0" smtClean="0"/>
              <a:t>IP Spoofing attack </a:t>
            </a:r>
            <a:endParaRPr lang="en-US" dirty="0"/>
          </a:p>
        </p:txBody>
      </p:sp>
      <p:pic>
        <p:nvPicPr>
          <p:cNvPr id="2050" name="Picture 2" descr="An illustration shows the work flow of hacker. An image shows a man working in system which is pointed to a DVD player like image below which the text reads as, “Firewall allows packet in, mistaking it for legitimate traffic.” Above the arrow three small segments are shown. Then it is pointed to a disc image, below which the text reads as, “Spoofed packet slips into intranet to wreak havoc.”  Three segments in small size are shown above the arrow pointed to disc.  The enlarged view of these two three segments. The first top three segments are, “Data: Payload, IP Source: 192. 168.0.25, IP destination: 10.0.0.75.” The text on the right side next to this segment reads as, “Original IP packet from hacker’s system.” From the center segment of top an arrow is pointed to the below three segments to the center block. The second three segments are, “Data: Payload, IP Source: 10.0.0.80 and IP Destination: 10.0.0.75. The text on the right of these three segments reads as, “Spoofed (modified) IP packe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059" y="1348039"/>
            <a:ext cx="7084341" cy="467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18141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115291"/>
          </a:xfrm>
        </p:spPr>
        <p:txBody>
          <a:bodyPr anchor="ctr">
            <a:noAutofit/>
          </a:bodyPr>
          <a:lstStyle/>
          <a:p>
            <a:r>
              <a:rPr lang="en-GB" altLang="en-US" dirty="0"/>
              <a:t>Protecting the Functionality of an Organization</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Management (general and IT) is responsible for facilitating security program.</a:t>
            </a:r>
          </a:p>
          <a:p>
            <a:pPr>
              <a:spcBef>
                <a:spcPts val="600"/>
              </a:spcBef>
            </a:pPr>
            <a:r>
              <a:rPr lang="en-GB" altLang="en-US" sz="2800" dirty="0"/>
              <a:t>Implementing information security has more to do with management than technology.</a:t>
            </a:r>
          </a:p>
          <a:p>
            <a:pPr>
              <a:spcBef>
                <a:spcPts val="600"/>
              </a:spcBef>
            </a:pPr>
            <a:r>
              <a:rPr lang="en-GB" altLang="en-US" sz="2800" dirty="0"/>
              <a:t>Communities of interest should address information security in terms of business impact and cost of business interruption.</a:t>
            </a:r>
          </a:p>
        </p:txBody>
      </p:sp>
    </p:spTree>
    <p:extLst>
      <p:ext uri="{BB962C8B-B14F-4D97-AF65-F5344CB8AC3E}">
        <p14:creationId xmlns:p14="http://schemas.microsoft.com/office/powerpoint/2010/main" val="29890030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1295400"/>
          </a:xfrm>
        </p:spPr>
        <p:txBody>
          <a:bodyPr anchor="ctr">
            <a:noAutofit/>
          </a:bodyPr>
          <a:lstStyle/>
          <a:p>
            <a:r>
              <a:rPr lang="en-US" b="1" dirty="0"/>
              <a:t>Table </a:t>
            </a:r>
            <a:r>
              <a:rPr lang="en-US" b="1" dirty="0" smtClean="0"/>
              <a:t>2-7</a:t>
            </a:r>
            <a:r>
              <a:rPr lang="en-US" dirty="0" smtClean="0"/>
              <a:t> </a:t>
            </a:r>
            <a:r>
              <a:rPr lang="en-US" dirty="0"/>
              <a:t>The Most Dangerous Malware Attacks to </a:t>
            </a:r>
            <a:r>
              <a:rPr lang="en-US" dirty="0" smtClean="0"/>
              <a:t>Date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277211415"/>
              </p:ext>
            </p:extLst>
          </p:nvPr>
        </p:nvGraphicFramePr>
        <p:xfrm>
          <a:off x="381000" y="1778000"/>
          <a:ext cx="8382000" cy="416560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152400">
                <a:tc>
                  <a:txBody>
                    <a:bodyPr/>
                    <a:lstStyle/>
                    <a:p>
                      <a:pPr algn="l">
                        <a:spcBef>
                          <a:spcPts val="600"/>
                        </a:spcBef>
                      </a:pPr>
                      <a:r>
                        <a:rPr lang="en-US" sz="1400" b="1" dirty="0" smtClean="0">
                          <a:solidFill>
                            <a:schemeClr val="bg1"/>
                          </a:solidFill>
                          <a:latin typeface="Arial" pitchFamily="34" charset="0"/>
                          <a:cs typeface="Arial" pitchFamily="34" charset="0"/>
                        </a:rPr>
                        <a:t>Malware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spcBef>
                          <a:spcPts val="600"/>
                        </a:spcBef>
                      </a:pPr>
                      <a:r>
                        <a:rPr lang="en-US" sz="1400" b="1" dirty="0" smtClean="0">
                          <a:solidFill>
                            <a:schemeClr val="bg1"/>
                          </a:solidFill>
                          <a:latin typeface="Arial" pitchFamily="34" charset="0"/>
                          <a:cs typeface="Arial" pitchFamily="34" charset="0"/>
                        </a:rPr>
                        <a:t>Type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spcBef>
                          <a:spcPts val="600"/>
                        </a:spcBef>
                      </a:pPr>
                      <a:r>
                        <a:rPr lang="en-US" sz="1400" b="1" dirty="0" smtClean="0">
                          <a:solidFill>
                            <a:schemeClr val="bg1"/>
                          </a:solidFill>
                          <a:latin typeface="Arial" pitchFamily="34" charset="0"/>
                          <a:cs typeface="Arial" pitchFamily="34" charset="0"/>
                        </a:rPr>
                        <a:t>Year</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spcBef>
                          <a:spcPts val="600"/>
                        </a:spcBef>
                      </a:pPr>
                      <a:r>
                        <a:rPr lang="en-US" sz="1400" b="1" dirty="0" smtClean="0">
                          <a:solidFill>
                            <a:schemeClr val="bg1"/>
                          </a:solidFill>
                          <a:latin typeface="Arial" pitchFamily="34" charset="0"/>
                          <a:cs typeface="Arial" pitchFamily="34" charset="0"/>
                        </a:rPr>
                        <a:t>Estimated Number of Systems Infected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l">
                        <a:spcBef>
                          <a:spcPts val="600"/>
                        </a:spcBef>
                      </a:pPr>
                      <a:r>
                        <a:rPr lang="en-US" sz="1400" b="1" dirty="0" smtClean="0">
                          <a:solidFill>
                            <a:schemeClr val="bg1"/>
                          </a:solidFill>
                          <a:latin typeface="Arial" pitchFamily="34" charset="0"/>
                          <a:cs typeface="Arial" pitchFamily="34" charset="0"/>
                        </a:rPr>
                        <a:t>Estimated Financial Damage</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70840">
                <a:tc>
                  <a:txBody>
                    <a:bodyPr/>
                    <a:lstStyle/>
                    <a:p>
                      <a:pPr>
                        <a:spcBef>
                          <a:spcPts val="600"/>
                        </a:spcBef>
                      </a:pPr>
                      <a:r>
                        <a:rPr lang="en-US" sz="1400" dirty="0" err="1" smtClean="0">
                          <a:latin typeface="Arial" pitchFamily="34" charset="0"/>
                          <a:cs typeface="Arial" pitchFamily="34" charset="0"/>
                        </a:rPr>
                        <a:t>MyDoom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2004</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 million</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$ 38 billion</a:t>
                      </a:r>
                      <a:endParaRPr lang="en-US" sz="14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a:spcBef>
                          <a:spcPts val="600"/>
                        </a:spcBef>
                      </a:pPr>
                      <a:r>
                        <a:rPr lang="en-US" sz="1400" dirty="0" err="1" smtClean="0">
                          <a:latin typeface="Arial" pitchFamily="34" charset="0"/>
                          <a:cs typeface="Arial" pitchFamily="34" charset="0"/>
                        </a:rPr>
                        <a:t>Klez</a:t>
                      </a:r>
                      <a:r>
                        <a:rPr lang="en-US" sz="1400" baseline="0" dirty="0" smtClean="0">
                          <a:latin typeface="Arial" pitchFamily="34" charset="0"/>
                          <a:cs typeface="Arial" pitchFamily="34" charset="0"/>
                        </a:rPr>
                        <a:t> (and variants)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2001</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7.2%</a:t>
                      </a:r>
                      <a:r>
                        <a:rPr lang="en-US" sz="1400" baseline="0" dirty="0" smtClean="0">
                          <a:latin typeface="Arial" pitchFamily="34" charset="0"/>
                          <a:cs typeface="Arial" pitchFamily="34" charset="0"/>
                        </a:rPr>
                        <a:t> of Internet</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$19.8 billion</a:t>
                      </a:r>
                      <a:endParaRPr lang="en-US" sz="14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pPr>
                        <a:spcBef>
                          <a:spcPts val="600"/>
                        </a:spcBef>
                      </a:pPr>
                      <a:r>
                        <a:rPr lang="en-US" sz="1400" dirty="0" smtClean="0">
                          <a:latin typeface="Arial" pitchFamily="34" charset="0"/>
                          <a:cs typeface="Arial" pitchFamily="34" charset="0"/>
                        </a:rPr>
                        <a:t>ILOVEYOU</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2000</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10% of</a:t>
                      </a:r>
                      <a:r>
                        <a:rPr lang="en-US" sz="1400" baseline="0" dirty="0" smtClean="0">
                          <a:latin typeface="Arial" pitchFamily="34" charset="0"/>
                          <a:cs typeface="Arial" pitchFamily="34" charset="0"/>
                        </a:rPr>
                        <a:t> Internet</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a:t>
                      </a:r>
                      <a:r>
                        <a:rPr lang="en-US" sz="1400" baseline="0" dirty="0" smtClean="0">
                          <a:latin typeface="Arial" pitchFamily="34" charset="0"/>
                          <a:cs typeface="Arial" pitchFamily="34" charset="0"/>
                        </a:rPr>
                        <a:t> 5.5 billion</a:t>
                      </a:r>
                      <a:endParaRPr lang="en-US" sz="1400" dirty="0">
                        <a:latin typeface="Arial" pitchFamily="34" charset="0"/>
                        <a:cs typeface="Arial" pitchFamily="34" charset="0"/>
                      </a:endParaRPr>
                    </a:p>
                  </a:txBody>
                  <a:tcPr/>
                </a:tc>
                <a:extLst>
                  <a:ext uri="{0D108BD9-81ED-4DB2-BD59-A6C34878D82A}">
                    <a16:rowId xmlns:a16="http://schemas.microsoft.com/office/drawing/2014/main" val="10003"/>
                  </a:ext>
                </a:extLst>
              </a:tr>
              <a:tr h="0">
                <a:tc>
                  <a:txBody>
                    <a:bodyPr/>
                    <a:lstStyle/>
                    <a:p>
                      <a:pPr>
                        <a:spcBef>
                          <a:spcPts val="600"/>
                        </a:spcBef>
                      </a:pPr>
                      <a:r>
                        <a:rPr lang="en-US" sz="1400" dirty="0" err="1" smtClean="0">
                          <a:latin typeface="Arial" pitchFamily="34" charset="0"/>
                          <a:cs typeface="Arial" pitchFamily="34" charset="0"/>
                        </a:rPr>
                        <a:t>Sobig</a:t>
                      </a:r>
                      <a:r>
                        <a:rPr lang="en-US" sz="1400" dirty="0" smtClean="0">
                          <a:latin typeface="Arial" pitchFamily="34" charset="0"/>
                          <a:cs typeface="Arial" pitchFamily="34" charset="0"/>
                        </a:rPr>
                        <a:t> F</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2003</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 million</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$ 3 billion</a:t>
                      </a:r>
                      <a:endParaRPr lang="en-US" sz="1400" dirty="0">
                        <a:latin typeface="Arial" pitchFamily="34" charset="0"/>
                        <a:cs typeface="Arial" pitchFamily="34" charset="0"/>
                      </a:endParaRPr>
                    </a:p>
                  </a:txBody>
                  <a:tcPr/>
                </a:tc>
                <a:extLst>
                  <a:ext uri="{0D108BD9-81ED-4DB2-BD59-A6C34878D82A}">
                    <a16:rowId xmlns:a16="http://schemas.microsoft.com/office/drawing/2014/main" val="10004"/>
                  </a:ext>
                </a:extLst>
              </a:tr>
              <a:tr h="0">
                <a:tc>
                  <a:txBody>
                    <a:bodyPr/>
                    <a:lstStyle/>
                    <a:p>
                      <a:pPr>
                        <a:spcBef>
                          <a:spcPts val="600"/>
                        </a:spcBef>
                      </a:pPr>
                      <a:r>
                        <a:rPr lang="en-US" sz="1400" dirty="0" smtClean="0">
                          <a:latin typeface="Arial" pitchFamily="34" charset="0"/>
                          <a:cs typeface="Arial" pitchFamily="34" charset="0"/>
                        </a:rPr>
                        <a:t>Code Red (and CR</a:t>
                      </a:r>
                      <a:r>
                        <a:rPr lang="en-US" sz="1400" baseline="0" dirty="0" smtClean="0">
                          <a:latin typeface="Arial" pitchFamily="34" charset="0"/>
                          <a:cs typeface="Arial" pitchFamily="34" charset="0"/>
                        </a:rPr>
                        <a:t> II)</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2001</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400,000 servers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$ 2.6 billion</a:t>
                      </a:r>
                      <a:endParaRPr lang="en-US" sz="1400" dirty="0">
                        <a:latin typeface="Arial" pitchFamily="34" charset="0"/>
                        <a:cs typeface="Arial" pitchFamily="34" charset="0"/>
                      </a:endParaRPr>
                    </a:p>
                  </a:txBody>
                  <a:tcPr/>
                </a:tc>
                <a:extLst>
                  <a:ext uri="{0D108BD9-81ED-4DB2-BD59-A6C34878D82A}">
                    <a16:rowId xmlns:a16="http://schemas.microsoft.com/office/drawing/2014/main" val="10005"/>
                  </a:ext>
                </a:extLst>
              </a:tr>
              <a:tr h="350520">
                <a:tc>
                  <a:txBody>
                    <a:bodyPr/>
                    <a:lstStyle/>
                    <a:p>
                      <a:pPr>
                        <a:spcBef>
                          <a:spcPts val="600"/>
                        </a:spcBef>
                      </a:pPr>
                      <a:r>
                        <a:rPr lang="en-US" sz="1400" dirty="0" smtClean="0">
                          <a:latin typeface="Arial" pitchFamily="34" charset="0"/>
                          <a:cs typeface="Arial" pitchFamily="34" charset="0"/>
                        </a:rPr>
                        <a:t>SQL slammer,</a:t>
                      </a:r>
                      <a:r>
                        <a:rPr lang="en-US" sz="1400" baseline="0" dirty="0" smtClean="0">
                          <a:latin typeface="Arial" pitchFamily="34" charset="0"/>
                          <a:cs typeface="Arial" pitchFamily="34" charset="0"/>
                        </a:rPr>
                        <a:t> a.k.a. Sapphire </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2003</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75,000</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$ 950 million to $ 1.2 billion</a:t>
                      </a:r>
                      <a:endParaRPr lang="en-US" sz="1400" dirty="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pPr>
                        <a:spcBef>
                          <a:spcPts val="600"/>
                        </a:spcBef>
                      </a:pPr>
                      <a:r>
                        <a:rPr lang="en-US" sz="1400" dirty="0" smtClean="0">
                          <a:latin typeface="Arial" pitchFamily="34" charset="0"/>
                          <a:cs typeface="Arial" pitchFamily="34" charset="0"/>
                        </a:rPr>
                        <a:t>Melissa</a:t>
                      </a:r>
                      <a:r>
                        <a:rPr lang="en-US" sz="1400" baseline="0" dirty="0" smtClean="0">
                          <a:latin typeface="Arial" pitchFamily="34" charset="0"/>
                          <a:cs typeface="Arial" pitchFamily="34" charset="0"/>
                        </a:rPr>
                        <a:t> </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Macro 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1999</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Unknown</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$ 300 million to $ 600 million</a:t>
                      </a:r>
                    </a:p>
                  </a:txBody>
                  <a:tcPr/>
                </a:tc>
                <a:extLst>
                  <a:ext uri="{0D108BD9-81ED-4DB2-BD59-A6C34878D82A}">
                    <a16:rowId xmlns:a16="http://schemas.microsoft.com/office/drawing/2014/main" val="10007"/>
                  </a:ext>
                </a:extLst>
              </a:tr>
              <a:tr h="370840">
                <a:tc>
                  <a:txBody>
                    <a:bodyPr/>
                    <a:lstStyle/>
                    <a:p>
                      <a:pPr>
                        <a:spcBef>
                          <a:spcPts val="600"/>
                        </a:spcBef>
                      </a:pPr>
                      <a:r>
                        <a:rPr lang="en-US" sz="1400" dirty="0" smtClean="0">
                          <a:latin typeface="Arial" pitchFamily="34" charset="0"/>
                          <a:cs typeface="Arial" pitchFamily="34" charset="0"/>
                        </a:rPr>
                        <a:t>CIH, a.k.a.</a:t>
                      </a:r>
                      <a:r>
                        <a:rPr lang="en-US" sz="1400" baseline="0" dirty="0" smtClean="0">
                          <a:latin typeface="Arial" pitchFamily="34" charset="0"/>
                          <a:cs typeface="Arial" pitchFamily="34" charset="0"/>
                        </a:rPr>
                        <a:t> Chernobyl</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Memory-</a:t>
                      </a:r>
                      <a:r>
                        <a:rPr lang="en-US" sz="1400" baseline="0" dirty="0" smtClean="0">
                          <a:latin typeface="Arial" pitchFamily="34" charset="0"/>
                          <a:cs typeface="Arial" pitchFamily="34" charset="0"/>
                        </a:rPr>
                        <a:t> resident 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1998</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Unknown</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$ 250 million </a:t>
                      </a:r>
                      <a:endParaRPr lang="en-US" sz="1400" dirty="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pPr>
                        <a:spcBef>
                          <a:spcPts val="600"/>
                        </a:spcBef>
                      </a:pPr>
                      <a:r>
                        <a:rPr lang="en-US" sz="1400" dirty="0" smtClean="0">
                          <a:latin typeface="Arial" pitchFamily="34" charset="0"/>
                          <a:cs typeface="Arial" pitchFamily="34" charset="0"/>
                        </a:rPr>
                        <a:t>Storm 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Trojan</a:t>
                      </a:r>
                      <a:r>
                        <a:rPr lang="en-US" sz="1400" baseline="0" dirty="0" smtClean="0">
                          <a:latin typeface="Arial" pitchFamily="34" charset="0"/>
                          <a:cs typeface="Arial" pitchFamily="34" charset="0"/>
                        </a:rPr>
                        <a:t> horse 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2006</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10 million</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Unknown</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98010676"/>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1295400"/>
          </a:xfrm>
        </p:spPr>
        <p:txBody>
          <a:bodyPr anchor="ctr">
            <a:noAutofit/>
          </a:bodyPr>
          <a:lstStyle/>
          <a:p>
            <a:r>
              <a:rPr lang="en-US" b="1" dirty="0"/>
              <a:t>Table </a:t>
            </a:r>
            <a:r>
              <a:rPr lang="en-US" b="1" dirty="0" smtClean="0"/>
              <a:t>2-7</a:t>
            </a:r>
            <a:r>
              <a:rPr lang="en-US" dirty="0" smtClean="0"/>
              <a:t> </a:t>
            </a:r>
            <a:r>
              <a:rPr lang="en-US" dirty="0"/>
              <a:t>The Most Dangerous Malware Attacks to </a:t>
            </a:r>
            <a:r>
              <a:rPr lang="en-US" dirty="0" smtClean="0"/>
              <a:t>Date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849928113"/>
              </p:ext>
            </p:extLst>
          </p:nvPr>
        </p:nvGraphicFramePr>
        <p:xfrm>
          <a:off x="457200" y="1752600"/>
          <a:ext cx="8382000" cy="230632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152400">
                <a:tc>
                  <a:txBody>
                    <a:bodyPr/>
                    <a:lstStyle/>
                    <a:p>
                      <a:pPr>
                        <a:spcBef>
                          <a:spcPts val="600"/>
                        </a:spcBef>
                      </a:pPr>
                      <a:r>
                        <a:rPr lang="en-US" sz="1400" b="1" dirty="0" smtClean="0">
                          <a:solidFill>
                            <a:schemeClr val="bg1"/>
                          </a:solidFill>
                          <a:latin typeface="Arial" pitchFamily="34" charset="0"/>
                          <a:cs typeface="Arial" pitchFamily="34" charset="0"/>
                        </a:rPr>
                        <a:t>Malware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spcBef>
                          <a:spcPts val="600"/>
                        </a:spcBef>
                      </a:pPr>
                      <a:r>
                        <a:rPr lang="en-US" sz="1400" b="1" dirty="0" smtClean="0">
                          <a:solidFill>
                            <a:schemeClr val="bg1"/>
                          </a:solidFill>
                          <a:latin typeface="Arial" pitchFamily="34" charset="0"/>
                          <a:cs typeface="Arial" pitchFamily="34" charset="0"/>
                        </a:rPr>
                        <a:t>Type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spcBef>
                          <a:spcPts val="600"/>
                        </a:spcBef>
                      </a:pPr>
                      <a:r>
                        <a:rPr lang="en-US" sz="1400" b="1" dirty="0" smtClean="0">
                          <a:solidFill>
                            <a:schemeClr val="bg1"/>
                          </a:solidFill>
                          <a:latin typeface="Arial" pitchFamily="34" charset="0"/>
                          <a:cs typeface="Arial" pitchFamily="34" charset="0"/>
                        </a:rPr>
                        <a:t>Year</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spcBef>
                          <a:spcPts val="600"/>
                        </a:spcBef>
                      </a:pPr>
                      <a:r>
                        <a:rPr lang="en-US" sz="1400" b="1" dirty="0" smtClean="0">
                          <a:solidFill>
                            <a:schemeClr val="bg1"/>
                          </a:solidFill>
                          <a:latin typeface="Arial" pitchFamily="34" charset="0"/>
                          <a:cs typeface="Arial" pitchFamily="34" charset="0"/>
                        </a:rPr>
                        <a:t>Estimated Number of Systems Infected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spcBef>
                          <a:spcPts val="600"/>
                        </a:spcBef>
                      </a:pPr>
                      <a:r>
                        <a:rPr lang="en-US" sz="1400" b="1" dirty="0" smtClean="0">
                          <a:solidFill>
                            <a:schemeClr val="bg1"/>
                          </a:solidFill>
                          <a:latin typeface="Arial" pitchFamily="34" charset="0"/>
                          <a:cs typeface="Arial" pitchFamily="34" charset="0"/>
                        </a:rPr>
                        <a:t>Estimated Financial Damage</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370840">
                <a:tc>
                  <a:txBody>
                    <a:bodyPr/>
                    <a:lstStyle/>
                    <a:p>
                      <a:pPr>
                        <a:spcBef>
                          <a:spcPts val="600"/>
                        </a:spcBef>
                      </a:pPr>
                      <a:r>
                        <a:rPr lang="en-US" sz="1400" dirty="0" err="1" smtClean="0">
                          <a:latin typeface="Arial" pitchFamily="34" charset="0"/>
                          <a:cs typeface="Arial" pitchFamily="34" charset="0"/>
                        </a:rPr>
                        <a:t>Conficker</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2009</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15</a:t>
                      </a:r>
                      <a:r>
                        <a:rPr lang="en-US" sz="1400" baseline="0" dirty="0" smtClean="0">
                          <a:latin typeface="Arial" pitchFamily="34" charset="0"/>
                          <a:cs typeface="Arial" pitchFamily="34" charset="0"/>
                        </a:rPr>
                        <a:t> million</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Unknown</a:t>
                      </a:r>
                    </a:p>
                  </a:txBody>
                  <a:tcPr/>
                </a:tc>
                <a:extLst>
                  <a:ext uri="{0D108BD9-81ED-4DB2-BD59-A6C34878D82A}">
                    <a16:rowId xmlns:a16="http://schemas.microsoft.com/office/drawing/2014/main" val="10001"/>
                  </a:ext>
                </a:extLst>
              </a:tr>
              <a:tr h="370840">
                <a:tc>
                  <a:txBody>
                    <a:bodyPr/>
                    <a:lstStyle/>
                    <a:p>
                      <a:pPr>
                        <a:spcBef>
                          <a:spcPts val="600"/>
                        </a:spcBef>
                      </a:pPr>
                      <a:r>
                        <a:rPr lang="en-US" sz="1400" dirty="0" err="1" smtClean="0">
                          <a:latin typeface="Arial" pitchFamily="34" charset="0"/>
                          <a:cs typeface="Arial" pitchFamily="34" charset="0"/>
                        </a:rPr>
                        <a:t>Nimda</a:t>
                      </a:r>
                      <a:endParaRPr lang="en-US" sz="1400" dirty="0">
                        <a:latin typeface="Arial" pitchFamily="34" charset="0"/>
                        <a:cs typeface="Arial" pitchFamily="34" charset="0"/>
                      </a:endParaRPr>
                    </a:p>
                  </a:txBody>
                  <a:tcPr/>
                </a:tc>
                <a:tc>
                  <a:txBody>
                    <a:bodyPr/>
                    <a:lstStyle/>
                    <a:p>
                      <a:pPr>
                        <a:spcBef>
                          <a:spcPts val="600"/>
                        </a:spcBef>
                      </a:pPr>
                      <a:r>
                        <a:rPr lang="en-US" sz="1400" dirty="0" err="1" smtClean="0">
                          <a:latin typeface="Arial" pitchFamily="34" charset="0"/>
                          <a:cs typeface="Arial" pitchFamily="34" charset="0"/>
                        </a:rPr>
                        <a:t>Multivector</a:t>
                      </a:r>
                      <a:r>
                        <a:rPr lang="en-US" sz="1400" dirty="0" smtClean="0">
                          <a:latin typeface="Arial" pitchFamily="34" charset="0"/>
                          <a:cs typeface="Arial" pitchFamily="34" charset="0"/>
                        </a:rPr>
                        <a:t> 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2001</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Unknown</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Unknown</a:t>
                      </a:r>
                    </a:p>
                  </a:txBody>
                  <a:tcPr/>
                </a:tc>
                <a:extLst>
                  <a:ext uri="{0D108BD9-81ED-4DB2-BD59-A6C34878D82A}">
                    <a16:rowId xmlns:a16="http://schemas.microsoft.com/office/drawing/2014/main" val="10002"/>
                  </a:ext>
                </a:extLst>
              </a:tr>
              <a:tr h="370840">
                <a:tc>
                  <a:txBody>
                    <a:bodyPr/>
                    <a:lstStyle/>
                    <a:p>
                      <a:pPr>
                        <a:spcBef>
                          <a:spcPts val="600"/>
                        </a:spcBef>
                      </a:pPr>
                      <a:r>
                        <a:rPr lang="en-US" sz="1400" dirty="0" err="1" smtClean="0">
                          <a:latin typeface="Arial" pitchFamily="34" charset="0"/>
                          <a:cs typeface="Arial" pitchFamily="34" charset="0"/>
                        </a:rPr>
                        <a:t>Sasser</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Worm</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2004</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500,000 to 700,000</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Unknown</a:t>
                      </a:r>
                    </a:p>
                  </a:txBody>
                  <a:tcPr/>
                </a:tc>
                <a:extLst>
                  <a:ext uri="{0D108BD9-81ED-4DB2-BD59-A6C34878D82A}">
                    <a16:rowId xmlns:a16="http://schemas.microsoft.com/office/drawing/2014/main" val="10003"/>
                  </a:ext>
                </a:extLst>
              </a:tr>
              <a:tr h="370840">
                <a:tc>
                  <a:txBody>
                    <a:bodyPr/>
                    <a:lstStyle/>
                    <a:p>
                      <a:pPr>
                        <a:spcBef>
                          <a:spcPts val="600"/>
                        </a:spcBef>
                      </a:pPr>
                      <a:r>
                        <a:rPr lang="en-US" sz="1400" dirty="0" err="1" smtClean="0">
                          <a:latin typeface="Arial" pitchFamily="34" charset="0"/>
                          <a:cs typeface="Arial" pitchFamily="34" charset="0"/>
                        </a:rPr>
                        <a:t>Nesky</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2004</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Under 100,000</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Unknown</a:t>
                      </a:r>
                    </a:p>
                  </a:txBody>
                  <a:tcPr/>
                </a:tc>
                <a:extLst>
                  <a:ext uri="{0D108BD9-81ED-4DB2-BD59-A6C34878D82A}">
                    <a16:rowId xmlns:a16="http://schemas.microsoft.com/office/drawing/2014/main" val="10004"/>
                  </a:ext>
                </a:extLst>
              </a:tr>
              <a:tr h="121920">
                <a:tc>
                  <a:txBody>
                    <a:bodyPr/>
                    <a:lstStyle/>
                    <a:p>
                      <a:pPr>
                        <a:spcBef>
                          <a:spcPts val="600"/>
                        </a:spcBef>
                      </a:pPr>
                      <a:r>
                        <a:rPr lang="en-US" sz="1400" dirty="0" smtClean="0">
                          <a:latin typeface="Arial" pitchFamily="34" charset="0"/>
                          <a:cs typeface="Arial" pitchFamily="34" charset="0"/>
                        </a:rPr>
                        <a:t>Leap-A/</a:t>
                      </a:r>
                      <a:r>
                        <a:rPr lang="en-US" sz="1400" dirty="0" err="1" smtClean="0">
                          <a:latin typeface="Arial" pitchFamily="34" charset="0"/>
                          <a:cs typeface="Arial" pitchFamily="34" charset="0"/>
                        </a:rPr>
                        <a:t>Oompa</a:t>
                      </a:r>
                      <a:r>
                        <a:rPr lang="en-US" sz="1400" dirty="0" smtClean="0">
                          <a:latin typeface="Arial" pitchFamily="34" charset="0"/>
                          <a:cs typeface="Arial" pitchFamily="34" charset="0"/>
                        </a:rPr>
                        <a:t>-A</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Virus</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2006</a:t>
                      </a:r>
                      <a:endParaRPr lang="en-US" sz="1400" dirty="0">
                        <a:latin typeface="Arial" pitchFamily="34" charset="0"/>
                        <a:cs typeface="Arial" pitchFamily="34" charset="0"/>
                      </a:endParaRPr>
                    </a:p>
                  </a:txBody>
                  <a:tcPr/>
                </a:tc>
                <a:tc>
                  <a:txBody>
                    <a:bodyPr/>
                    <a:lstStyle/>
                    <a:p>
                      <a:pPr>
                        <a:spcBef>
                          <a:spcPts val="600"/>
                        </a:spcBef>
                      </a:pPr>
                      <a:r>
                        <a:rPr lang="en-US" sz="1400" dirty="0" smtClean="0">
                          <a:latin typeface="Arial" pitchFamily="34" charset="0"/>
                          <a:cs typeface="Arial" pitchFamily="34" charset="0"/>
                        </a:rPr>
                        <a:t>Unknown</a:t>
                      </a:r>
                      <a:r>
                        <a:rPr lang="en-US" sz="1400" baseline="0" dirty="0" smtClean="0">
                          <a:latin typeface="Arial" pitchFamily="34" charset="0"/>
                          <a:cs typeface="Arial" pitchFamily="34" charset="0"/>
                        </a:rPr>
                        <a:t> (Apple)</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smtClean="0">
                          <a:latin typeface="Arial" pitchFamily="34" charset="0"/>
                          <a:cs typeface="Arial" pitchFamily="34" charset="0"/>
                        </a:rPr>
                        <a:t>Unknown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6568942"/>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1074"/>
            <a:ext cx="9144000" cy="973253"/>
          </a:xfrm>
        </p:spPr>
        <p:txBody>
          <a:bodyPr anchor="ctr">
            <a:noAutofit/>
          </a:bodyPr>
          <a:lstStyle/>
          <a:p>
            <a:r>
              <a:rPr lang="en-US" b="1" dirty="0"/>
              <a:t>Table </a:t>
            </a:r>
            <a:r>
              <a:rPr lang="en-US" b="1" dirty="0" smtClean="0"/>
              <a:t>2-8</a:t>
            </a:r>
            <a:r>
              <a:rPr lang="en-US" dirty="0" smtClean="0"/>
              <a:t> Attack Replication Vectors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119015873"/>
              </p:ext>
            </p:extLst>
          </p:nvPr>
        </p:nvGraphicFramePr>
        <p:xfrm>
          <a:off x="457200" y="1453813"/>
          <a:ext cx="8229600" cy="4489787"/>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533400">
                <a:tc>
                  <a:txBody>
                    <a:bodyPr/>
                    <a:lstStyle/>
                    <a:p>
                      <a:pPr algn="ctr">
                        <a:spcBef>
                          <a:spcPts val="600"/>
                        </a:spcBef>
                      </a:pPr>
                      <a:r>
                        <a:rPr lang="en-US" sz="1600" b="1" dirty="0" smtClean="0">
                          <a:solidFill>
                            <a:schemeClr val="bg1"/>
                          </a:solidFill>
                          <a:latin typeface="Arial" pitchFamily="34" charset="0"/>
                          <a:cs typeface="Arial" pitchFamily="34" charset="0"/>
                        </a:rPr>
                        <a:t>Vector</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spcBef>
                          <a:spcPts val="600"/>
                        </a:spcBef>
                      </a:pPr>
                      <a:r>
                        <a:rPr lang="en-US" sz="1600" b="1" dirty="0" smtClean="0">
                          <a:solidFill>
                            <a:schemeClr val="bg1"/>
                          </a:solidFill>
                          <a:latin typeface="Arial" pitchFamily="34" charset="0"/>
                          <a:cs typeface="Arial" pitchFamily="34" charset="0"/>
                        </a:rPr>
                        <a:t>Description</a:t>
                      </a:r>
                      <a:endParaRPr lang="en-US" sz="16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val="10000"/>
                  </a:ext>
                </a:extLst>
              </a:tr>
              <a:tr h="694730">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IP scan and attack</a:t>
                      </a:r>
                    </a:p>
                  </a:txBody>
                  <a:tcPr marL="9525" marR="9525" marT="9525" marB="0"/>
                </a:tc>
                <a:tc>
                  <a:txBody>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1600" b="0" i="0" u="none" strike="noStrike" dirty="0" smtClean="0">
                          <a:solidFill>
                            <a:srgbClr val="000000"/>
                          </a:solidFill>
                          <a:effectLst/>
                          <a:latin typeface="Arial" pitchFamily="34" charset="0"/>
                          <a:cs typeface="Arial" pitchFamily="34" charset="0"/>
                        </a:rPr>
                        <a:t>The infected system scans a range of IP addresses and service ports and targets several vulnerabilities known to hackers or left over from previous exploits, such as Code Red, Back Orifice, or </a:t>
                      </a:r>
                      <a:r>
                        <a:rPr lang="en-US" sz="1600" b="0" i="0" u="none" strike="noStrike" dirty="0" err="1" smtClean="0">
                          <a:solidFill>
                            <a:srgbClr val="000000"/>
                          </a:solidFill>
                          <a:effectLst/>
                          <a:latin typeface="Arial" pitchFamily="34" charset="0"/>
                          <a:cs typeface="Arial" pitchFamily="34" charset="0"/>
                        </a:rPr>
                        <a:t>PoizonBox</a:t>
                      </a:r>
                      <a:r>
                        <a:rPr lang="en-US" sz="1600" b="0" i="0" u="none" strike="noStrike" dirty="0" smtClean="0">
                          <a:solidFill>
                            <a:srgbClr val="000000"/>
                          </a:solidFill>
                          <a:effectLst/>
                          <a:latin typeface="Arial" pitchFamily="34" charset="0"/>
                          <a:cs typeface="Arial" pitchFamily="34" charset="0"/>
                        </a:rPr>
                        <a:t>.</a:t>
                      </a:r>
                    </a:p>
                  </a:txBody>
                  <a:tcPr marL="9525" marR="9525" marT="9525" marB="0" anchor="ctr"/>
                </a:tc>
                <a:extLst>
                  <a:ext uri="{0D108BD9-81ED-4DB2-BD59-A6C34878D82A}">
                    <a16:rowId xmlns:a16="http://schemas.microsoft.com/office/drawing/2014/main" val="10001"/>
                  </a:ext>
                </a:extLst>
              </a:tr>
              <a:tr h="618530">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Web browsing</a:t>
                      </a:r>
                    </a:p>
                  </a:txBody>
                  <a:tcPr marL="9525" marR="9525" marT="9525" marB="0"/>
                </a:tc>
                <a:tc>
                  <a:txBody>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1600" b="0" i="0" u="none" strike="noStrike" dirty="0" smtClean="0">
                          <a:solidFill>
                            <a:srgbClr val="000000"/>
                          </a:solidFill>
                          <a:effectLst/>
                          <a:latin typeface="Arial" pitchFamily="34" charset="0"/>
                          <a:cs typeface="Arial" pitchFamily="34" charset="0"/>
                        </a:rPr>
                        <a:t>If the infected system has write access to any Web pages, it makes all Web content files infectious, including .html, .asp, .</a:t>
                      </a:r>
                      <a:r>
                        <a:rPr lang="en-US" sz="1600" b="0" i="0" u="none" strike="noStrike" dirty="0" err="1" smtClean="0">
                          <a:solidFill>
                            <a:srgbClr val="000000"/>
                          </a:solidFill>
                          <a:effectLst/>
                          <a:latin typeface="Arial" pitchFamily="34" charset="0"/>
                          <a:cs typeface="Arial" pitchFamily="34" charset="0"/>
                        </a:rPr>
                        <a:t>cgi</a:t>
                      </a:r>
                      <a:r>
                        <a:rPr lang="en-US" sz="1600" b="0" i="0" u="none" strike="noStrike" dirty="0" smtClean="0">
                          <a:solidFill>
                            <a:srgbClr val="000000"/>
                          </a:solidFill>
                          <a:effectLst/>
                          <a:latin typeface="Arial" pitchFamily="34" charset="0"/>
                          <a:cs typeface="Arial" pitchFamily="34" charset="0"/>
                        </a:rPr>
                        <a:t>, and other files. Users who browse to those pages infect their machines.</a:t>
                      </a:r>
                    </a:p>
                  </a:txBody>
                  <a:tcPr marL="9525" marR="9525" marT="9525" marB="0" anchor="ctr"/>
                </a:tc>
                <a:extLst>
                  <a:ext uri="{0D108BD9-81ED-4DB2-BD59-A6C34878D82A}">
                    <a16:rowId xmlns:a16="http://schemas.microsoft.com/office/drawing/2014/main" val="10002"/>
                  </a:ext>
                </a:extLst>
              </a:tr>
              <a:tr h="661809">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Virus</a:t>
                      </a:r>
                    </a:p>
                  </a:txBody>
                  <a:tcPr marL="9525" marR="9525" marT="9525" marB="0"/>
                </a:tc>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Each affected machine infects common executable or script files on all computers to which it can write, which spreads the virus code to cause further infection.</a:t>
                      </a:r>
                    </a:p>
                  </a:txBody>
                  <a:tcPr marL="9525" marR="9525" marT="9525" marB="0" anchor="ctr"/>
                </a:tc>
                <a:extLst>
                  <a:ext uri="{0D108BD9-81ED-4DB2-BD59-A6C34878D82A}">
                    <a16:rowId xmlns:a16="http://schemas.microsoft.com/office/drawing/2014/main" val="10003"/>
                  </a:ext>
                </a:extLst>
              </a:tr>
              <a:tr h="748367">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Unprotected shares</a:t>
                      </a:r>
                    </a:p>
                  </a:txBody>
                  <a:tcPr marL="9525" marR="9525" marT="9525" marB="0"/>
                </a:tc>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Using vulnerabilities in file systems and in the way many organizations configure them, the infected machine copies the viral component to all locations it can reach.</a:t>
                      </a:r>
                    </a:p>
                  </a:txBody>
                  <a:tcPr marL="9525" marR="9525" marT="9525" marB="0" anchor="ctr"/>
                </a:tc>
                <a:extLst>
                  <a:ext uri="{0D108BD9-81ED-4DB2-BD59-A6C34878D82A}">
                    <a16:rowId xmlns:a16="http://schemas.microsoft.com/office/drawing/2014/main" val="10004"/>
                  </a:ext>
                </a:extLst>
              </a:tr>
              <a:tr h="640674">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Mass mail</a:t>
                      </a:r>
                    </a:p>
                  </a:txBody>
                  <a:tcPr marL="9525" marR="9525" marT="9525" marB="0"/>
                </a:tc>
                <a:tc>
                  <a:txBody>
                    <a:bodyPr/>
                    <a:lstStyle/>
                    <a:p>
                      <a:pPr algn="l" fontAlgn="t">
                        <a:spcBef>
                          <a:spcPts val="600"/>
                        </a:spcBef>
                      </a:pPr>
                      <a:r>
                        <a:rPr lang="en-US" sz="1600" b="0" i="0" u="none" strike="noStrike" dirty="0">
                          <a:solidFill>
                            <a:srgbClr val="000000"/>
                          </a:solidFill>
                          <a:effectLst/>
                          <a:latin typeface="Arial" pitchFamily="34" charset="0"/>
                          <a:cs typeface="Arial" pitchFamily="34" charset="0"/>
                        </a:rPr>
                        <a:t>By sending e-mail infections to addresses found in the address book, the affected machine infects many other users, whose mail-reading programs automatically run the virus program and infect even more systems.</a:t>
                      </a: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0049091"/>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 y="159328"/>
            <a:ext cx="8991600" cy="831272"/>
          </a:xfrm>
        </p:spPr>
        <p:txBody>
          <a:bodyPr anchor="ctr">
            <a:noAutofit/>
          </a:bodyPr>
          <a:lstStyle/>
          <a:p>
            <a:r>
              <a:rPr lang="en-US" b="1" dirty="0"/>
              <a:t>Figure </a:t>
            </a:r>
            <a:r>
              <a:rPr lang="en-US" b="1" dirty="0" smtClean="0"/>
              <a:t>2-20 </a:t>
            </a:r>
            <a:r>
              <a:rPr lang="en-US" dirty="0" smtClean="0"/>
              <a:t>Man-in-the-middle attack </a:t>
            </a:r>
            <a:endParaRPr lang="en-US" dirty="0"/>
          </a:p>
        </p:txBody>
      </p:sp>
      <p:pic>
        <p:nvPicPr>
          <p:cNvPr id="3074" name="Picture 2" descr="An illustration shows three images along with text in triangular form. The first image on the left side shows a man working in a computer above which the text reads as, “Company A attempts to establish an encrypted session with company B.” The first image is pointed the second image on top with double sided arrows with keys images illustrated near the arrows. The second image shows a man with specs and beard working in a computer. The text on the right reads as, “Hacker intercepts transmission, and poses as company B. Hacker exchanges his own keys with company A. Hacker then establishes a session with company B, posing as company A.” The second image is marked with double sided arrows to image three with images of a key near the arrows. The third image shows a woman working in a computer. The text on the left reads as, “Company B sends all messages to the hacker who receives, decrypts, copies, and forwards copies (possibly modified) to company A.&#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101" y="1379734"/>
            <a:ext cx="6617799" cy="46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913326"/>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533400" y="0"/>
            <a:ext cx="8260080" cy="1039091"/>
          </a:xfrm>
        </p:spPr>
        <p:txBody>
          <a:bodyPr anchor="ct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GB" altLang="en-US" dirty="0"/>
              <a:t>Technical Hardware Failures or </a:t>
            </a:r>
            <a:r>
              <a:rPr lang="en-GB" altLang="en-US" dirty="0" smtClean="0"/>
              <a:t>Errors </a:t>
            </a:r>
            <a:endParaRPr lang="en-US" dirty="0" smtClean="0">
              <a:effectLst/>
            </a:endParaRPr>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They occur when a manufacturer distributes equipment containing a known or unknown flaw.</a:t>
            </a:r>
          </a:p>
          <a:p>
            <a:pPr>
              <a:spcBef>
                <a:spcPts val="600"/>
              </a:spcBef>
            </a:pPr>
            <a:r>
              <a:rPr lang="en-GB" altLang="en-US" dirty="0"/>
              <a:t>They </a:t>
            </a:r>
            <a:r>
              <a:rPr lang="en-US" altLang="en-US" dirty="0"/>
              <a:t>c</a:t>
            </a:r>
            <a:r>
              <a:rPr lang="en-GB" altLang="en-US" dirty="0"/>
              <a:t>an cause the system to perform outside of expected parameters, resulting in unreliable service or lack of </a:t>
            </a:r>
            <a:r>
              <a:rPr lang="en-GB" altLang="en-US" dirty="0" err="1"/>
              <a:t>availabil</a:t>
            </a:r>
            <a:r>
              <a:rPr lang="en-US" altLang="en-US" dirty="0" err="1"/>
              <a:t>ity</a:t>
            </a:r>
            <a:r>
              <a:rPr lang="en-GB" altLang="en-US" dirty="0"/>
              <a:t>.</a:t>
            </a:r>
          </a:p>
          <a:p>
            <a:pPr>
              <a:spcBef>
                <a:spcPts val="600"/>
              </a:spcBef>
            </a:pPr>
            <a:r>
              <a:rPr lang="en-GB" altLang="en-US" dirty="0"/>
              <a:t>Some errors are terminal and</a:t>
            </a:r>
            <a:r>
              <a:rPr lang="en-US" altLang="en-US" dirty="0"/>
              <a:t> </a:t>
            </a:r>
            <a:r>
              <a:rPr lang="en-GB" altLang="en-US" dirty="0"/>
              <a:t>some are intermittent.</a:t>
            </a:r>
          </a:p>
          <a:p>
            <a:pPr lvl="1">
              <a:spcBef>
                <a:spcPts val="600"/>
              </a:spcBef>
            </a:pPr>
            <a:r>
              <a:rPr lang="en-GB" altLang="en-US" dirty="0"/>
              <a:t>Intel Pentium CPU failure.</a:t>
            </a:r>
          </a:p>
          <a:p>
            <a:pPr lvl="1">
              <a:spcBef>
                <a:spcPts val="600"/>
              </a:spcBef>
            </a:pPr>
            <a:r>
              <a:rPr lang="en-GB" altLang="en-US" dirty="0"/>
              <a:t>Mean time between failure measures the amount of time between hardware failures.</a:t>
            </a:r>
          </a:p>
        </p:txBody>
      </p:sp>
    </p:spTree>
    <p:extLst>
      <p:ext uri="{BB962C8B-B14F-4D97-AF65-F5344CB8AC3E}">
        <p14:creationId xmlns:p14="http://schemas.microsoft.com/office/powerpoint/2010/main" val="1964033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533400" y="0"/>
            <a:ext cx="8183880" cy="1115291"/>
          </a:xfrm>
        </p:spPr>
        <p:txBody>
          <a:bodyPr anchor="ct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GB" altLang="en-US" dirty="0"/>
              <a:t>Technical Software Failures or </a:t>
            </a:r>
            <a:r>
              <a:rPr lang="en-GB" altLang="en-US" dirty="0" smtClean="0"/>
              <a:t>Errors </a:t>
            </a:r>
            <a:endParaRPr lang="en-US" dirty="0" smtClean="0">
              <a:effectLst/>
            </a:endParaRPr>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Large quantities of computer code are written, debugged, published, and sold before all bugs are detected and resolved.</a:t>
            </a:r>
          </a:p>
          <a:p>
            <a:pPr>
              <a:spcBef>
                <a:spcPts val="600"/>
              </a:spcBef>
            </a:pPr>
            <a:r>
              <a:rPr lang="en-GB" altLang="en-US" dirty="0"/>
              <a:t>Combinations of certain software and hardware can reveal new software bugs.</a:t>
            </a:r>
          </a:p>
          <a:p>
            <a:pPr>
              <a:spcBef>
                <a:spcPts val="600"/>
              </a:spcBef>
            </a:pPr>
            <a:r>
              <a:rPr lang="en-GB" altLang="en-US" dirty="0"/>
              <a:t>Entire Web sites are dedicated to documenting bugs.</a:t>
            </a:r>
          </a:p>
          <a:p>
            <a:pPr>
              <a:spcBef>
                <a:spcPts val="600"/>
              </a:spcBef>
            </a:pPr>
            <a:r>
              <a:rPr lang="en-GB" altLang="en-US" dirty="0"/>
              <a:t>Open Web Application Security Project (OWASP) is dedicated to helping organizations create/operate </a:t>
            </a:r>
            <a:r>
              <a:rPr lang="en-US" altLang="en-US" dirty="0"/>
              <a:t>trustworthy software and publishes a list of top security risks.</a:t>
            </a:r>
          </a:p>
        </p:txBody>
      </p:sp>
    </p:spTree>
    <p:extLst>
      <p:ext uri="{BB962C8B-B14F-4D97-AF65-F5344CB8AC3E}">
        <p14:creationId xmlns:p14="http://schemas.microsoft.com/office/powerpoint/2010/main" val="17597973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502920" y="0"/>
            <a:ext cx="8107680" cy="1115291"/>
          </a:xfrm>
        </p:spPr>
        <p:txBody>
          <a:bodyPr anchor="ctr">
            <a:noAutofit/>
          </a:bodyPr>
          <a:lstStyle/>
          <a:p>
            <a:r>
              <a:rPr lang="en-GB" altLang="en-US" dirty="0"/>
              <a:t>The Deadly Sins in Software </a:t>
            </a:r>
            <a:r>
              <a:rPr lang="en-GB" altLang="en-US" dirty="0" smtClean="0"/>
              <a:t>Security </a:t>
            </a:r>
          </a:p>
        </p:txBody>
      </p:sp>
      <p:sp>
        <p:nvSpPr>
          <p:cNvPr id="12291" name="Content Placeholder 5"/>
          <p:cNvSpPr>
            <a:spLocks noGrp="1" noChangeArrowheads="1"/>
          </p:cNvSpPr>
          <p:nvPr>
            <p:ph idx="1"/>
          </p:nvPr>
        </p:nvSpPr>
        <p:spPr/>
        <p:txBody>
          <a:bodyPr>
            <a:normAutofit fontScale="92500" lnSpcReduction="10000"/>
          </a:bodyPr>
          <a:lstStyle/>
          <a:p>
            <a:pPr>
              <a:lnSpc>
                <a:spcPct val="110000"/>
              </a:lnSpc>
              <a:spcBef>
                <a:spcPts val="600"/>
              </a:spcBef>
            </a:pPr>
            <a:r>
              <a:rPr lang="en-GB" altLang="en-US" dirty="0"/>
              <a:t>Common failures in software development:</a:t>
            </a:r>
          </a:p>
          <a:p>
            <a:pPr lvl="1">
              <a:lnSpc>
                <a:spcPct val="110000"/>
              </a:lnSpc>
              <a:spcBef>
                <a:spcPts val="600"/>
              </a:spcBef>
            </a:pPr>
            <a:r>
              <a:rPr lang="en-GB" altLang="en-US" dirty="0"/>
              <a:t>Buffer overruns</a:t>
            </a:r>
          </a:p>
          <a:p>
            <a:pPr lvl="1">
              <a:lnSpc>
                <a:spcPct val="110000"/>
              </a:lnSpc>
              <a:spcBef>
                <a:spcPts val="600"/>
              </a:spcBef>
            </a:pPr>
            <a:r>
              <a:rPr lang="en-GB" altLang="en-US" dirty="0"/>
              <a:t>Catching exceptions</a:t>
            </a:r>
          </a:p>
          <a:p>
            <a:pPr lvl="1">
              <a:lnSpc>
                <a:spcPct val="110000"/>
              </a:lnSpc>
              <a:spcBef>
                <a:spcPts val="600"/>
              </a:spcBef>
            </a:pPr>
            <a:r>
              <a:rPr lang="en-GB" altLang="en-US" dirty="0"/>
              <a:t>Command injection</a:t>
            </a:r>
          </a:p>
          <a:p>
            <a:pPr lvl="1">
              <a:lnSpc>
                <a:spcPct val="110000"/>
              </a:lnSpc>
              <a:spcBef>
                <a:spcPts val="600"/>
              </a:spcBef>
            </a:pPr>
            <a:r>
              <a:rPr lang="en-GB" altLang="en-US" dirty="0"/>
              <a:t>Cross-site scripting (XSS)</a:t>
            </a:r>
          </a:p>
          <a:p>
            <a:pPr lvl="1">
              <a:lnSpc>
                <a:spcPct val="110000"/>
              </a:lnSpc>
              <a:spcBef>
                <a:spcPts val="600"/>
              </a:spcBef>
            </a:pPr>
            <a:r>
              <a:rPr lang="en-GB" altLang="en-US" dirty="0"/>
              <a:t>Failure to handle errors</a:t>
            </a:r>
          </a:p>
          <a:p>
            <a:pPr lvl="1">
              <a:lnSpc>
                <a:spcPct val="110000"/>
              </a:lnSpc>
              <a:spcBef>
                <a:spcPts val="600"/>
              </a:spcBef>
            </a:pPr>
            <a:r>
              <a:rPr lang="en-GB" altLang="en-US" dirty="0"/>
              <a:t>Failure to protect network traffic</a:t>
            </a:r>
          </a:p>
          <a:p>
            <a:pPr lvl="1">
              <a:lnSpc>
                <a:spcPct val="110000"/>
              </a:lnSpc>
              <a:spcBef>
                <a:spcPts val="600"/>
              </a:spcBef>
            </a:pPr>
            <a:r>
              <a:rPr lang="en-GB" altLang="en-US" dirty="0"/>
              <a:t>Failure to store and protect data securely</a:t>
            </a:r>
          </a:p>
          <a:p>
            <a:pPr lvl="1">
              <a:lnSpc>
                <a:spcPct val="110000"/>
              </a:lnSpc>
              <a:spcBef>
                <a:spcPts val="600"/>
              </a:spcBef>
            </a:pPr>
            <a:r>
              <a:rPr lang="en-GB" altLang="en-US" dirty="0"/>
              <a:t>Failure to use cryptographically strong random </a:t>
            </a:r>
            <a:r>
              <a:rPr lang="en-GB" altLang="en-US" dirty="0" smtClean="0"/>
              <a:t>numbers</a:t>
            </a:r>
          </a:p>
          <a:p>
            <a:pPr lvl="1">
              <a:lnSpc>
                <a:spcPct val="110000"/>
              </a:lnSpc>
              <a:spcBef>
                <a:spcPts val="600"/>
              </a:spcBef>
            </a:pPr>
            <a:r>
              <a:rPr lang="en-GB" altLang="en-US" dirty="0"/>
              <a:t>Format string problems</a:t>
            </a:r>
          </a:p>
          <a:p>
            <a:pPr lvl="1">
              <a:lnSpc>
                <a:spcPct val="110000"/>
              </a:lnSpc>
              <a:spcBef>
                <a:spcPts val="600"/>
              </a:spcBef>
            </a:pPr>
            <a:r>
              <a:rPr lang="en-GB" altLang="en-US" dirty="0"/>
              <a:t>Neglecting change </a:t>
            </a:r>
            <a:r>
              <a:rPr lang="en-GB" altLang="en-US" dirty="0" smtClean="0"/>
              <a:t>control</a:t>
            </a:r>
            <a:endParaRPr lang="en-GB" altLang="en-US" dirty="0"/>
          </a:p>
        </p:txBody>
      </p:sp>
    </p:spTree>
    <p:extLst>
      <p:ext uri="{BB962C8B-B14F-4D97-AF65-F5344CB8AC3E}">
        <p14:creationId xmlns:p14="http://schemas.microsoft.com/office/powerpoint/2010/main" val="3739016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533400" y="0"/>
            <a:ext cx="8107680" cy="1115291"/>
          </a:xfrm>
        </p:spPr>
        <p:txBody>
          <a:bodyPr anchor="ctr">
            <a:noAutofit/>
          </a:bodyPr>
          <a:lstStyle/>
          <a:p>
            <a:r>
              <a:rPr lang="en-GB" altLang="en-US" dirty="0"/>
              <a:t>The Deadly Sins in Software </a:t>
            </a:r>
            <a:r>
              <a:rPr lang="en-GB" altLang="en-US" dirty="0" smtClean="0"/>
              <a:t>Security </a:t>
            </a:r>
          </a:p>
        </p:txBody>
      </p:sp>
      <p:sp>
        <p:nvSpPr>
          <p:cNvPr id="12291" name="Content Placeholder 5"/>
          <p:cNvSpPr>
            <a:spLocks noGrp="1" noChangeArrowheads="1"/>
          </p:cNvSpPr>
          <p:nvPr>
            <p:ph idx="1"/>
          </p:nvPr>
        </p:nvSpPr>
        <p:spPr/>
        <p:txBody>
          <a:bodyPr>
            <a:normAutofit/>
          </a:bodyPr>
          <a:lstStyle/>
          <a:p>
            <a:pPr lvl="1">
              <a:lnSpc>
                <a:spcPct val="120000"/>
              </a:lnSpc>
              <a:spcBef>
                <a:spcPts val="600"/>
              </a:spcBef>
            </a:pPr>
            <a:r>
              <a:rPr lang="en-GB" altLang="en-US" dirty="0" smtClean="0"/>
              <a:t>Improper </a:t>
            </a:r>
            <a:r>
              <a:rPr lang="en-GB" altLang="en-US" dirty="0"/>
              <a:t>file access</a:t>
            </a:r>
          </a:p>
          <a:p>
            <a:pPr lvl="1">
              <a:lnSpc>
                <a:spcPct val="120000"/>
              </a:lnSpc>
              <a:spcBef>
                <a:spcPts val="600"/>
              </a:spcBef>
            </a:pPr>
            <a:r>
              <a:rPr lang="en-GB" altLang="en-US" dirty="0"/>
              <a:t>Improper use of Secure Sockets Layer (SSL)</a:t>
            </a:r>
          </a:p>
          <a:p>
            <a:pPr lvl="1">
              <a:lnSpc>
                <a:spcPct val="120000"/>
              </a:lnSpc>
              <a:spcBef>
                <a:spcPts val="600"/>
              </a:spcBef>
            </a:pPr>
            <a:r>
              <a:rPr lang="en-GB" altLang="en-US" dirty="0"/>
              <a:t>Information leakage</a:t>
            </a:r>
          </a:p>
          <a:p>
            <a:pPr lvl="1">
              <a:lnSpc>
                <a:spcPct val="120000"/>
              </a:lnSpc>
              <a:spcBef>
                <a:spcPts val="600"/>
              </a:spcBef>
            </a:pPr>
            <a:r>
              <a:rPr lang="en-GB" altLang="en-US" dirty="0"/>
              <a:t>Integer bugs (overflows/underflows)</a:t>
            </a:r>
            <a:r>
              <a:rPr lang="ar-SA" altLang="en-US" dirty="0"/>
              <a:t>‏</a:t>
            </a:r>
            <a:endParaRPr lang="en-GB" altLang="en-US" dirty="0"/>
          </a:p>
          <a:p>
            <a:pPr lvl="1">
              <a:lnSpc>
                <a:spcPct val="120000"/>
              </a:lnSpc>
              <a:spcBef>
                <a:spcPts val="600"/>
              </a:spcBef>
            </a:pPr>
            <a:r>
              <a:rPr lang="en-GB" altLang="en-US" dirty="0"/>
              <a:t>Race conditions</a:t>
            </a:r>
          </a:p>
          <a:p>
            <a:pPr lvl="1">
              <a:lnSpc>
                <a:spcPct val="120000"/>
              </a:lnSpc>
              <a:spcBef>
                <a:spcPts val="600"/>
              </a:spcBef>
            </a:pPr>
            <a:r>
              <a:rPr lang="en-GB" altLang="en-US" dirty="0"/>
              <a:t>SQL </a:t>
            </a:r>
            <a:r>
              <a:rPr lang="en-GB" altLang="en-US" dirty="0" smtClean="0"/>
              <a:t>injection</a:t>
            </a:r>
          </a:p>
        </p:txBody>
      </p:sp>
    </p:spTree>
    <p:extLst>
      <p:ext uri="{BB962C8B-B14F-4D97-AF65-F5344CB8AC3E}">
        <p14:creationId xmlns:p14="http://schemas.microsoft.com/office/powerpoint/2010/main" val="11833538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533400" y="0"/>
            <a:ext cx="8107680" cy="1115291"/>
          </a:xfrm>
        </p:spPr>
        <p:txBody>
          <a:bodyPr anchor="ctr">
            <a:noAutofit/>
          </a:bodyPr>
          <a:lstStyle/>
          <a:p>
            <a:r>
              <a:rPr lang="en-GB" altLang="en-US" dirty="0"/>
              <a:t>The Deadly Sins in Software </a:t>
            </a:r>
            <a:r>
              <a:rPr lang="en-GB" altLang="en-US" dirty="0" smtClean="0"/>
              <a:t>Security </a:t>
            </a:r>
          </a:p>
        </p:txBody>
      </p:sp>
      <p:sp>
        <p:nvSpPr>
          <p:cNvPr id="12291" name="Content Placeholder 5"/>
          <p:cNvSpPr>
            <a:spLocks noGrp="1" noChangeArrowheads="1"/>
          </p:cNvSpPr>
          <p:nvPr>
            <p:ph idx="1"/>
          </p:nvPr>
        </p:nvSpPr>
        <p:spPr/>
        <p:txBody>
          <a:bodyPr>
            <a:normAutofit/>
          </a:bodyPr>
          <a:lstStyle/>
          <a:p>
            <a:pPr>
              <a:lnSpc>
                <a:spcPct val="120000"/>
              </a:lnSpc>
              <a:spcBef>
                <a:spcPts val="600"/>
              </a:spcBef>
            </a:pPr>
            <a:r>
              <a:rPr lang="en-GB" altLang="en-US" dirty="0" smtClean="0"/>
              <a:t>Problem </a:t>
            </a:r>
            <a:r>
              <a:rPr lang="en-GB" altLang="en-US" dirty="0"/>
              <a:t>areas in software development:</a:t>
            </a:r>
          </a:p>
          <a:p>
            <a:pPr lvl="1">
              <a:lnSpc>
                <a:spcPct val="120000"/>
              </a:lnSpc>
              <a:spcBef>
                <a:spcPts val="600"/>
              </a:spcBef>
            </a:pPr>
            <a:r>
              <a:rPr lang="en-GB" altLang="en-US" dirty="0"/>
              <a:t>Trusting network address resolution</a:t>
            </a:r>
          </a:p>
          <a:p>
            <a:pPr lvl="1">
              <a:lnSpc>
                <a:spcPct val="120000"/>
              </a:lnSpc>
              <a:spcBef>
                <a:spcPts val="600"/>
              </a:spcBef>
            </a:pPr>
            <a:r>
              <a:rPr lang="en-GB" altLang="en-US" dirty="0"/>
              <a:t>Unauthenticated key exchange</a:t>
            </a:r>
          </a:p>
          <a:p>
            <a:pPr lvl="1">
              <a:lnSpc>
                <a:spcPct val="120000"/>
              </a:lnSpc>
              <a:spcBef>
                <a:spcPts val="600"/>
              </a:spcBef>
            </a:pPr>
            <a:r>
              <a:rPr lang="en-GB" altLang="en-US" dirty="0"/>
              <a:t>Use of magic URLs and hidden forms</a:t>
            </a:r>
          </a:p>
          <a:p>
            <a:pPr lvl="1">
              <a:lnSpc>
                <a:spcPct val="120000"/>
              </a:lnSpc>
              <a:spcBef>
                <a:spcPts val="600"/>
              </a:spcBef>
            </a:pPr>
            <a:r>
              <a:rPr lang="en-GB" altLang="en-US" dirty="0"/>
              <a:t>Use of weak password-based systems</a:t>
            </a:r>
          </a:p>
          <a:p>
            <a:pPr lvl="1">
              <a:lnSpc>
                <a:spcPct val="120000"/>
              </a:lnSpc>
              <a:spcBef>
                <a:spcPts val="600"/>
              </a:spcBef>
            </a:pPr>
            <a:r>
              <a:rPr lang="en-GB" altLang="en-US" dirty="0"/>
              <a:t>Poor </a:t>
            </a:r>
            <a:r>
              <a:rPr lang="en-GB" altLang="en-US" dirty="0" smtClean="0"/>
              <a:t>usability</a:t>
            </a:r>
            <a:endParaRPr lang="en-GB" altLang="en-US" dirty="0"/>
          </a:p>
        </p:txBody>
      </p:sp>
    </p:spTree>
    <p:extLst>
      <p:ext uri="{BB962C8B-B14F-4D97-AF65-F5344CB8AC3E}">
        <p14:creationId xmlns:p14="http://schemas.microsoft.com/office/powerpoint/2010/main" val="20505362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Technological Obsolescence </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Antiquated/</a:t>
            </a:r>
            <a:r>
              <a:rPr lang="en-GB" altLang="en-US" dirty="0" err="1"/>
              <a:t>outdated</a:t>
            </a:r>
            <a:r>
              <a:rPr lang="en-GB" altLang="en-US" dirty="0"/>
              <a:t> infrastructure can lead to unreliable, untrustworthy systems.</a:t>
            </a:r>
          </a:p>
          <a:p>
            <a:pPr>
              <a:spcBef>
                <a:spcPts val="600"/>
              </a:spcBef>
            </a:pPr>
            <a:r>
              <a:rPr lang="en-GB" altLang="en-US" dirty="0"/>
              <a:t>Proper managerial planning should prevent technology obsolescence.</a:t>
            </a:r>
          </a:p>
          <a:p>
            <a:pPr>
              <a:spcBef>
                <a:spcPts val="600"/>
              </a:spcBef>
            </a:pPr>
            <a:r>
              <a:rPr lang="en-GB" altLang="en-US" dirty="0"/>
              <a:t>IT plays a large role.</a:t>
            </a:r>
          </a:p>
        </p:txBody>
      </p:sp>
    </p:spTree>
    <p:extLst>
      <p:ext uri="{BB962C8B-B14F-4D97-AF65-F5344CB8AC3E}">
        <p14:creationId xmlns:p14="http://schemas.microsoft.com/office/powerpoint/2010/main" val="18534096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Protecting Data That Organizations Collect and Use</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Without data, an organization loses its record of transactions and ability to deliver value to customers.</a:t>
            </a:r>
          </a:p>
          <a:p>
            <a:pPr>
              <a:spcBef>
                <a:spcPts val="600"/>
              </a:spcBef>
            </a:pPr>
            <a:r>
              <a:rPr lang="en-GB" altLang="en-US" sz="2800" dirty="0"/>
              <a:t>Protecting data in transmission, in processing, and at rest (storage) is a critical aspect of information security.</a:t>
            </a:r>
          </a:p>
        </p:txBody>
      </p:sp>
    </p:spTree>
    <p:extLst>
      <p:ext uri="{BB962C8B-B14F-4D97-AF65-F5344CB8AC3E}">
        <p14:creationId xmlns:p14="http://schemas.microsoft.com/office/powerpoint/2010/main" val="33326783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Theft</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dirty="0"/>
              <a:t>Illegal taking of another’s physical, electronic, or intellectual property.</a:t>
            </a:r>
          </a:p>
          <a:p>
            <a:pPr>
              <a:spcBef>
                <a:spcPts val="600"/>
              </a:spcBef>
            </a:pPr>
            <a:r>
              <a:rPr lang="en-GB" altLang="en-US" dirty="0"/>
              <a:t>Physical theft is controlled relatively easily.</a:t>
            </a:r>
          </a:p>
          <a:p>
            <a:pPr>
              <a:spcBef>
                <a:spcPts val="600"/>
              </a:spcBef>
            </a:pPr>
            <a:r>
              <a:rPr lang="en-GB" altLang="en-US" dirty="0"/>
              <a:t>Electronic theft is </a:t>
            </a:r>
            <a:r>
              <a:rPr lang="en-US" altLang="en-US" dirty="0"/>
              <a:t>a </a:t>
            </a:r>
            <a:r>
              <a:rPr lang="en-GB" altLang="en-US" dirty="0"/>
              <a:t>more complex problem; the evidence of crime is not readily apparent.</a:t>
            </a:r>
          </a:p>
        </p:txBody>
      </p:sp>
    </p:spTree>
    <p:extLst>
      <p:ext uri="{BB962C8B-B14F-4D97-AF65-F5344CB8AC3E}">
        <p14:creationId xmlns:p14="http://schemas.microsoft.com/office/powerpoint/2010/main" val="3680426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Enabling the Safe Operation of Applications</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Organization needs environments that safeguard applications using IT systems.</a:t>
            </a:r>
          </a:p>
          <a:p>
            <a:pPr>
              <a:spcBef>
                <a:spcPts val="600"/>
              </a:spcBef>
            </a:pPr>
            <a:r>
              <a:rPr lang="en-GB" altLang="en-US" sz="2800" dirty="0"/>
              <a:t>Management must continue to oversee infrastructure once in place—not relegate to IT department.</a:t>
            </a:r>
          </a:p>
        </p:txBody>
      </p:sp>
    </p:spTree>
    <p:extLst>
      <p:ext uri="{BB962C8B-B14F-4D97-AF65-F5344CB8AC3E}">
        <p14:creationId xmlns:p14="http://schemas.microsoft.com/office/powerpoint/2010/main" val="38685048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Safeguarding Technology Assets in Organizations</a:t>
            </a:r>
            <a:endParaRPr lang="en-GB" altLang="en-US" dirty="0" smtClean="0"/>
          </a:p>
        </p:txBody>
      </p:sp>
      <p:sp>
        <p:nvSpPr>
          <p:cNvPr id="12291" name="Content Placeholder 5"/>
          <p:cNvSpPr>
            <a:spLocks noGrp="1" noChangeArrowheads="1"/>
          </p:cNvSpPr>
          <p:nvPr>
            <p:ph idx="1"/>
          </p:nvPr>
        </p:nvSpPr>
        <p:spPr/>
        <p:txBody>
          <a:bodyPr>
            <a:normAutofit/>
          </a:bodyPr>
          <a:lstStyle/>
          <a:p>
            <a:pPr>
              <a:spcBef>
                <a:spcPts val="600"/>
              </a:spcBef>
            </a:pPr>
            <a:r>
              <a:rPr lang="en-GB" altLang="en-US" sz="2800" dirty="0"/>
              <a:t>Organizations must employ secure infrastructure hardware appropriate to the size and scope of the enterprise.</a:t>
            </a:r>
          </a:p>
          <a:p>
            <a:pPr>
              <a:spcBef>
                <a:spcPts val="600"/>
              </a:spcBef>
            </a:pPr>
            <a:r>
              <a:rPr lang="en-GB" altLang="en-US" sz="2800" dirty="0"/>
              <a:t>Additional security services may be needed as the organization grows.</a:t>
            </a:r>
          </a:p>
          <a:p>
            <a:pPr>
              <a:spcBef>
                <a:spcPts val="600"/>
              </a:spcBef>
            </a:pPr>
            <a:r>
              <a:rPr lang="en-GB" altLang="en-US" sz="2800" dirty="0"/>
              <a:t>More robust solutions should replace security programs the organization has outgrown.</a:t>
            </a:r>
          </a:p>
        </p:txBody>
      </p:sp>
    </p:spTree>
    <p:extLst>
      <p:ext uri="{BB962C8B-B14F-4D97-AF65-F5344CB8AC3E}">
        <p14:creationId xmlns:p14="http://schemas.microsoft.com/office/powerpoint/2010/main" val="7970398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a:xfrm>
            <a:off x="45720" y="27709"/>
            <a:ext cx="9098280" cy="1039091"/>
          </a:xfrm>
        </p:spPr>
        <p:txBody>
          <a:bodyPr anchor="ctr">
            <a:noAutofit/>
          </a:bodyPr>
          <a:lstStyle/>
          <a:p>
            <a:r>
              <a:rPr lang="en-GB" altLang="en-US" dirty="0"/>
              <a:t>Threats and Attacks</a:t>
            </a:r>
            <a:endParaRPr lang="en-GB" altLang="en-US" dirty="0" smtClean="0"/>
          </a:p>
        </p:txBody>
      </p:sp>
      <p:sp>
        <p:nvSpPr>
          <p:cNvPr id="12291" name="Content Placeholder 5"/>
          <p:cNvSpPr>
            <a:spLocks noGrp="1" noChangeArrowheads="1"/>
          </p:cNvSpPr>
          <p:nvPr>
            <p:ph idx="1"/>
          </p:nvPr>
        </p:nvSpPr>
        <p:spPr/>
        <p:txBody>
          <a:bodyPr>
            <a:noAutofit/>
          </a:bodyPr>
          <a:lstStyle/>
          <a:p>
            <a:pPr>
              <a:spcBef>
                <a:spcPts val="600"/>
              </a:spcBef>
            </a:pPr>
            <a:r>
              <a:rPr lang="en-GB" altLang="en-US" sz="2400" dirty="0"/>
              <a:t>Threat: a potential risk to an asset’s loss of value.</a:t>
            </a:r>
          </a:p>
          <a:p>
            <a:pPr>
              <a:spcBef>
                <a:spcPts val="600"/>
              </a:spcBef>
            </a:pPr>
            <a:r>
              <a:rPr lang="en-US" sz="2400" dirty="0"/>
              <a:t>Attack: An intentional or unintentional act that can damage or otherwise compromise information and the systems that support it. </a:t>
            </a:r>
          </a:p>
          <a:p>
            <a:pPr>
              <a:spcBef>
                <a:spcPts val="600"/>
              </a:spcBef>
            </a:pPr>
            <a:r>
              <a:rPr lang="en-US" sz="2400" dirty="0"/>
              <a:t>Exploit: A technique used to compromise a system.</a:t>
            </a:r>
          </a:p>
          <a:p>
            <a:pPr>
              <a:spcBef>
                <a:spcPts val="600"/>
              </a:spcBef>
            </a:pPr>
            <a:r>
              <a:rPr lang="en-US" sz="2400" dirty="0"/>
              <a:t>Vulnerability: A potential weakness in an asset or its defensive control system(s).</a:t>
            </a:r>
            <a:endParaRPr lang="en-GB" altLang="en-US" sz="2400" dirty="0"/>
          </a:p>
          <a:p>
            <a:pPr>
              <a:spcBef>
                <a:spcPts val="600"/>
              </a:spcBef>
            </a:pPr>
            <a:r>
              <a:rPr lang="en-GB" altLang="en-US" sz="2400" dirty="0"/>
              <a:t>Management must be informed about the various threats to an organization’s people, applications, data, and information systems.</a:t>
            </a:r>
          </a:p>
          <a:p>
            <a:pPr>
              <a:spcBef>
                <a:spcPts val="600"/>
              </a:spcBef>
            </a:pPr>
            <a:r>
              <a:rPr lang="en-GB" altLang="en-US" sz="2400" dirty="0"/>
              <a:t>Overall security is improving, but so is the</a:t>
            </a:r>
            <a:r>
              <a:rPr lang="en-US" altLang="en-US" sz="2400" dirty="0"/>
              <a:t> </a:t>
            </a:r>
            <a:r>
              <a:rPr lang="en-GB" altLang="en-US" sz="2400" dirty="0"/>
              <a:t>number of potential hackers.</a:t>
            </a:r>
          </a:p>
        </p:txBody>
      </p:sp>
    </p:spTree>
    <p:extLst>
      <p:ext uri="{BB962C8B-B14F-4D97-AF65-F5344CB8AC3E}">
        <p14:creationId xmlns:p14="http://schemas.microsoft.com/office/powerpoint/2010/main" val="7330718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7416</TotalTime>
  <Words>7279</Words>
  <Application>Microsoft Office PowerPoint</Application>
  <PresentationFormat>On-screen Show (4:3)</PresentationFormat>
  <Paragraphs>1129</Paragraphs>
  <Slides>60</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ＭＳ Ｐゴシック</vt:lpstr>
      <vt:lpstr>Arial</vt:lpstr>
      <vt:lpstr>Calibri</vt:lpstr>
      <vt:lpstr>Courier New</vt:lpstr>
      <vt:lpstr>Lucida Sans Unicode</vt:lpstr>
      <vt:lpstr>Times New Roman</vt:lpstr>
      <vt:lpstr>Verdana</vt:lpstr>
      <vt:lpstr>Wingdings</vt:lpstr>
      <vt:lpstr>Sample</vt:lpstr>
      <vt:lpstr>Principles of Information Security</vt:lpstr>
      <vt:lpstr>Learning Objectives</vt:lpstr>
      <vt:lpstr>Introduction</vt:lpstr>
      <vt:lpstr>Business Needs First</vt:lpstr>
      <vt:lpstr>Protecting the Functionality of an Organization</vt:lpstr>
      <vt:lpstr>Protecting Data That Organizations Collect and Use</vt:lpstr>
      <vt:lpstr>Enabling the Safe Operation of Applications</vt:lpstr>
      <vt:lpstr>Safeguarding Technology Assets in Organizations</vt:lpstr>
      <vt:lpstr>Threats and Attacks</vt:lpstr>
      <vt:lpstr>Figure 2-1  World Internet usage</vt:lpstr>
      <vt:lpstr>Table 2-1  Compiled Survey Results for Types of Attack or Misuse (2000-2011) </vt:lpstr>
      <vt:lpstr>Table 2-1  Compiled Survey Results for Types of Attack or Misuse (2000-2011) </vt:lpstr>
      <vt:lpstr>Table 2-2 Rated Threats from Internal Sources in 2015 SEC/CISE Survey of Threads to Information Protection </vt:lpstr>
      <vt:lpstr>Table 2-2 Rated Threats from Internal Sources in 2015 SEC/CISE Survey of Threads to Information Protection </vt:lpstr>
      <vt:lpstr>Table 2-3 Rated Threats from External Sources in 2015 SEC/CISE Survey of Threads to Information Protection</vt:lpstr>
      <vt:lpstr>Table 2-3 Rated Threats from External Sources in 2015 SEC/CISE Survey of Threads to Information Protection </vt:lpstr>
      <vt:lpstr>Table 2-4 Perceived Threats to Information Assets in 2015 SEC/CISE Survey of Threats to Information Protection </vt:lpstr>
      <vt:lpstr>Table 2-4 Perceived Threats to Information Assets in 2015 SEC/CISE Survey of Threats to Information Protection </vt:lpstr>
      <vt:lpstr>Table 2-4 Perceived Threats to Information Assets in 2015 SEC/CISE Survey of Threats to Information Protection </vt:lpstr>
      <vt:lpstr>Table 2-4 Perceived Threats to Information Assets in 2015 SEC/CISE Survey of Threats to Information Protection </vt:lpstr>
      <vt:lpstr>Table 2-5 The 12 Categories of Threats to Information Security</vt:lpstr>
      <vt:lpstr>Compromises to Intellectual Property</vt:lpstr>
      <vt:lpstr>Deviations in Quality of Service </vt:lpstr>
      <vt:lpstr>Deviations in Quality of Service </vt:lpstr>
      <vt:lpstr>Figure 2-5  Cost of online service provider downtime</vt:lpstr>
      <vt:lpstr>Espionage or Trespass </vt:lpstr>
      <vt:lpstr>Espionage or Trespass </vt:lpstr>
      <vt:lpstr>Espionage or Trespass </vt:lpstr>
      <vt:lpstr>Figure 2-6  Shoulder surfing</vt:lpstr>
      <vt:lpstr>Figure 2-7  Contemporary hacker profile</vt:lpstr>
      <vt:lpstr>Table 2-6 Password Power </vt:lpstr>
      <vt:lpstr>Table 2-6 Password Power</vt:lpstr>
      <vt:lpstr>Forces of Nature </vt:lpstr>
      <vt:lpstr>Human Error or Failure </vt:lpstr>
      <vt:lpstr>Human Error or Failure </vt:lpstr>
      <vt:lpstr>Figure 2-9 The biggest threat—acts of human error or failure</vt:lpstr>
      <vt:lpstr>Social Engineering‏</vt:lpstr>
      <vt:lpstr>Figure 2-10  Example of a Nigerian 4-1-9 fraud letter</vt:lpstr>
      <vt:lpstr>Figure 2-11  Phishing example: lure</vt:lpstr>
      <vt:lpstr>Figure 2-12  Phishing example: fake Website</vt:lpstr>
      <vt:lpstr>Information Extortion </vt:lpstr>
      <vt:lpstr>Sabotage or Vandalism</vt:lpstr>
      <vt:lpstr>Software Attacks </vt:lpstr>
      <vt:lpstr>Software Attacks</vt:lpstr>
      <vt:lpstr>Software Attacks </vt:lpstr>
      <vt:lpstr>Software Attacks </vt:lpstr>
      <vt:lpstr>Software Attacks </vt:lpstr>
      <vt:lpstr>Figure 2-18  Denial-of-service attack</vt:lpstr>
      <vt:lpstr>Figure 2-19 IP Spoofing attack </vt:lpstr>
      <vt:lpstr>Table 2-7 The Most Dangerous Malware Attacks to Date </vt:lpstr>
      <vt:lpstr>Table 2-7 The Most Dangerous Malware Attacks to Date</vt:lpstr>
      <vt:lpstr>Table 2-8 Attack Replication Vectors </vt:lpstr>
      <vt:lpstr>Figure 2-20 Man-in-the-middle attack </vt:lpstr>
      <vt:lpstr>Technical Hardware Failures or Errors </vt:lpstr>
      <vt:lpstr>Technical Software Failures or Errors </vt:lpstr>
      <vt:lpstr>The Deadly Sins in Software Security </vt:lpstr>
      <vt:lpstr>The Deadly Sins in Software Security </vt:lpstr>
      <vt:lpstr>The Deadly Sins in Software Security </vt:lpstr>
      <vt:lpstr>Technological Obsolescence </vt:lpstr>
      <vt:lpstr>Theft</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Need for Security</dc:title>
  <dc:creator>Whitman</dc:creator>
  <cp:lastModifiedBy>Martin Mandioma</cp:lastModifiedBy>
  <cp:revision>347</cp:revision>
  <cp:lastPrinted>2017-03-09T12:30:14Z</cp:lastPrinted>
  <dcterms:created xsi:type="dcterms:W3CDTF">2007-02-15T20:50:52Z</dcterms:created>
  <dcterms:modified xsi:type="dcterms:W3CDTF">2019-02-20T10:06:31Z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