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8" r:id="rId1"/>
  </p:sldMasterIdLst>
  <p:notesMasterIdLst>
    <p:notesMasterId r:id="rId56"/>
  </p:notesMasterIdLst>
  <p:handoutMasterIdLst>
    <p:handoutMasterId r:id="rId57"/>
  </p:handoutMasterIdLst>
  <p:sldIdLst>
    <p:sldId id="311" r:id="rId2"/>
    <p:sldId id="259" r:id="rId3"/>
    <p:sldId id="260" r:id="rId4"/>
    <p:sldId id="261" r:id="rId5"/>
    <p:sldId id="262" r:id="rId6"/>
    <p:sldId id="263" r:id="rId7"/>
    <p:sldId id="264" r:id="rId8"/>
    <p:sldId id="265" r:id="rId9"/>
    <p:sldId id="266" r:id="rId10"/>
    <p:sldId id="267" r:id="rId11"/>
    <p:sldId id="268" r:id="rId12"/>
    <p:sldId id="269" r:id="rId13"/>
    <p:sldId id="270" r:id="rId14"/>
    <p:sldId id="272"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312" r:id="rId33"/>
    <p:sldId id="313" r:id="rId34"/>
    <p:sldId id="290" r:id="rId35"/>
    <p:sldId id="314" r:id="rId36"/>
    <p:sldId id="292" r:id="rId37"/>
    <p:sldId id="293" r:id="rId38"/>
    <p:sldId id="294" r:id="rId39"/>
    <p:sldId id="295" r:id="rId40"/>
    <p:sldId id="315" r:id="rId41"/>
    <p:sldId id="316" r:id="rId42"/>
    <p:sldId id="297" r:id="rId43"/>
    <p:sldId id="298" r:id="rId44"/>
    <p:sldId id="299" r:id="rId45"/>
    <p:sldId id="300" r:id="rId46"/>
    <p:sldId id="301" r:id="rId47"/>
    <p:sldId id="302" r:id="rId48"/>
    <p:sldId id="304" r:id="rId49"/>
    <p:sldId id="306" r:id="rId50"/>
    <p:sldId id="303" r:id="rId51"/>
    <p:sldId id="305" r:id="rId52"/>
    <p:sldId id="307" r:id="rId53"/>
    <p:sldId id="308" r:id="rId54"/>
    <p:sldId id="309" r:id="rId55"/>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4162"/>
    <a:srgbClr val="CFCFCF"/>
    <a:srgbClr val="DDDDDD"/>
    <a:srgbClr val="B2B2B2"/>
    <a:srgbClr val="C0C0C0"/>
    <a:srgbClr val="1B70A5"/>
    <a:srgbClr val="FFFFFF"/>
    <a:srgbClr val="96CDEE"/>
    <a:srgbClr val="0F3F5D"/>
    <a:srgbClr val="0177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7" autoAdjust="0"/>
    <p:restoredTop sz="97342" autoAdjust="0"/>
  </p:normalViewPr>
  <p:slideViewPr>
    <p:cSldViewPr>
      <p:cViewPr varScale="1">
        <p:scale>
          <a:sx n="57" d="100"/>
          <a:sy n="57" d="100"/>
        </p:scale>
        <p:origin x="41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2/26/2019</a:t>
            </a:fld>
            <a:endParaRPr lang="en-US"/>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2/26/2019</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2</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a:spcBef>
                <a:spcPct val="20000"/>
              </a:spcBef>
              <a:defRPr/>
            </a:pPr>
            <a:r>
              <a:rPr lang="en-GB" altLang="en-US" sz="2600" b="1" kern="0" dirty="0" smtClean="0">
                <a:solidFill>
                  <a:srgbClr val="222222"/>
                </a:solidFill>
                <a:latin typeface="Arial"/>
              </a:rPr>
              <a:t>Learning Objectives</a:t>
            </a:r>
          </a:p>
          <a:p>
            <a:pPr marL="342900" indent="-342900">
              <a:spcBef>
                <a:spcPct val="20000"/>
              </a:spcBef>
              <a:buFontTx/>
              <a:buChar char="•"/>
              <a:defRPr/>
            </a:pPr>
            <a:r>
              <a:rPr lang="en-GB" altLang="en-US" sz="2600" kern="0" dirty="0" smtClean="0">
                <a:solidFill>
                  <a:srgbClr val="222222"/>
                </a:solidFill>
                <a:latin typeface="Arial"/>
              </a:rPr>
              <a:t>Upon completion of this material, you should be able to:</a:t>
            </a:r>
            <a:endParaRPr lang="en-US" altLang="en-US" sz="2600" kern="0" dirty="0" smtClean="0">
              <a:solidFill>
                <a:srgbClr val="222222"/>
              </a:solidFill>
              <a:latin typeface="Arial"/>
            </a:endParaRPr>
          </a:p>
          <a:p>
            <a:pPr marL="742950" lvl="1" indent="-285750">
              <a:spcBef>
                <a:spcPct val="20000"/>
              </a:spcBef>
              <a:buFontTx/>
              <a:buChar char="–"/>
              <a:defRPr/>
            </a:pPr>
            <a:r>
              <a:rPr lang="en-US" altLang="en-US" sz="2400" kern="0" dirty="0" smtClean="0">
                <a:solidFill>
                  <a:srgbClr val="222222"/>
                </a:solidFill>
                <a:latin typeface="Arial"/>
              </a:rPr>
              <a:t>Describe the functions of and relationships among laws, regulations, and professional organizations in information security</a:t>
            </a:r>
          </a:p>
          <a:p>
            <a:pPr marL="742950" lvl="1" indent="-285750">
              <a:spcBef>
                <a:spcPct val="20000"/>
              </a:spcBef>
              <a:buFontTx/>
              <a:buChar char="–"/>
              <a:defRPr/>
            </a:pPr>
            <a:r>
              <a:rPr lang="en-GB" altLang="en-US" sz="2400" kern="0" dirty="0" smtClean="0">
                <a:solidFill>
                  <a:srgbClr val="222222"/>
                </a:solidFill>
                <a:latin typeface="Arial"/>
              </a:rPr>
              <a:t>Explain the differences between laws and ethics</a:t>
            </a:r>
          </a:p>
          <a:p>
            <a:pPr marL="742950" lvl="1" indent="-285750">
              <a:spcBef>
                <a:spcPct val="20000"/>
              </a:spcBef>
              <a:buFontTx/>
              <a:buChar char="–"/>
              <a:defRPr/>
            </a:pPr>
            <a:r>
              <a:rPr lang="en-GB" altLang="en-US" sz="2400" kern="0" dirty="0" smtClean="0">
                <a:solidFill>
                  <a:srgbClr val="222222"/>
                </a:solidFill>
                <a:latin typeface="Arial"/>
              </a:rPr>
              <a:t>Identify major national laws that affect the practice of information security</a:t>
            </a:r>
          </a:p>
          <a:p>
            <a:pPr marL="742950" lvl="1" indent="-285750">
              <a:spcBef>
                <a:spcPct val="20000"/>
              </a:spcBef>
              <a:buFontTx/>
              <a:buChar char="–"/>
              <a:defRPr/>
            </a:pPr>
            <a:r>
              <a:rPr lang="en-GB" altLang="en-US" sz="2400" kern="0" dirty="0" smtClean="0">
                <a:solidFill>
                  <a:srgbClr val="222222"/>
                </a:solidFill>
                <a:latin typeface="Arial"/>
              </a:rPr>
              <a:t>Discuss the role of culture as it applies to ethics in information security</a:t>
            </a:r>
          </a:p>
        </p:txBody>
      </p:sp>
    </p:spTree>
    <p:extLst>
      <p:ext uri="{BB962C8B-B14F-4D97-AF65-F5344CB8AC3E}">
        <p14:creationId xmlns:p14="http://schemas.microsoft.com/office/powerpoint/2010/main" val="3960411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25BD3BFA-DD4F-4312-B26A-3ED6E3FB84AF}" type="slidenum">
              <a:rPr lang="en-GB" altLang="en-US">
                <a:solidFill>
                  <a:srgbClr val="000000"/>
                </a:solidFill>
                <a:latin typeface="Times New Roman" panose="02020603050405020304" pitchFamily="18" charset="0"/>
                <a:cs typeface="Lucida Sans Unicode" panose="020B0602030504020204" pitchFamily="34" charset="0"/>
              </a:rPr>
              <a:pPr eaLnBrk="1" hangingPunct="1"/>
              <a:t>11</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31747"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62468" name="Text Box 2"/>
          <p:cNvSpPr>
            <a:spLocks noGrp="1" noChangeArrowheads="1"/>
          </p:cNvSpPr>
          <p:nvPr>
            <p:ph type="body"/>
          </p:nvPr>
        </p:nvSpPr>
        <p:spPr>
          <a:xfrm>
            <a:off x="974725" y="4560888"/>
            <a:ext cx="5365750" cy="5797550"/>
          </a:xfrm>
        </p:spPr>
        <p:txBody>
          <a:bodyPr>
            <a:normAutofit lnSpcReduction="1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Relevant U.S. Laws - General Computer Crime Laws</a:t>
            </a:r>
          </a:p>
          <a:p>
            <a:pPr marL="342900" indent="-342900">
              <a:spcBef>
                <a:spcPct val="20000"/>
              </a:spcBef>
              <a:buFontTx/>
              <a:buChar char="•"/>
              <a:defRPr/>
            </a:pPr>
            <a:r>
              <a:rPr lang="en-GB" altLang="en-US" sz="2400" kern="0" dirty="0" smtClean="0">
                <a:solidFill>
                  <a:srgbClr val="222222"/>
                </a:solidFill>
                <a:latin typeface="Arial"/>
              </a:rPr>
              <a:t>Computer Fraud and Abuse Act of 1986 (CFA Act): </a:t>
            </a:r>
            <a:r>
              <a:rPr lang="en-US" altLang="en-US" sz="2400" kern="0" dirty="0" smtClean="0">
                <a:solidFill>
                  <a:srgbClr val="222222"/>
                </a:solidFill>
                <a:latin typeface="Arial"/>
              </a:rPr>
              <a:t>cornerstone of many computer-related federal laws and enforcement efforts</a:t>
            </a:r>
            <a:r>
              <a:rPr lang="ar-SA" altLang="en-US" sz="2400" kern="0" dirty="0" smtClean="0">
                <a:solidFill>
                  <a:srgbClr val="222222"/>
                </a:solidFill>
                <a:latin typeface="Arial"/>
              </a:rPr>
              <a:t>‏</a:t>
            </a:r>
            <a:endParaRPr lang="en-GB" altLang="en-US" sz="2400" kern="0" dirty="0" smtClean="0">
              <a:solidFill>
                <a:srgbClr val="222222"/>
              </a:solidFill>
              <a:latin typeface="Arial"/>
            </a:endParaRPr>
          </a:p>
          <a:p>
            <a:pPr marL="342900" indent="-342900">
              <a:spcBef>
                <a:spcPct val="20000"/>
              </a:spcBef>
              <a:buFontTx/>
              <a:buChar char="•"/>
              <a:defRPr/>
            </a:pPr>
            <a:r>
              <a:rPr lang="en-GB" altLang="en-US" sz="2400" kern="0" dirty="0" smtClean="0">
                <a:solidFill>
                  <a:srgbClr val="222222"/>
                </a:solidFill>
                <a:latin typeface="Arial"/>
              </a:rPr>
              <a:t>National Information Infrastructure Protection Act of 1996: </a:t>
            </a:r>
          </a:p>
          <a:p>
            <a:pPr marL="742950" lvl="1" indent="-285750">
              <a:spcBef>
                <a:spcPct val="20000"/>
              </a:spcBef>
              <a:buFontTx/>
              <a:buChar char="–"/>
              <a:defRPr/>
            </a:pPr>
            <a:r>
              <a:rPr lang="en-US" altLang="en-US" sz="2300" kern="0" dirty="0" smtClean="0">
                <a:solidFill>
                  <a:srgbClr val="222222"/>
                </a:solidFill>
                <a:latin typeface="Arial"/>
              </a:rPr>
              <a:t>Modified several sections of the previous act and increased the penalties for selected crimes</a:t>
            </a:r>
          </a:p>
          <a:p>
            <a:pPr marL="742950" lvl="1" indent="-285750">
              <a:spcBef>
                <a:spcPct val="20000"/>
              </a:spcBef>
              <a:buFontTx/>
              <a:buChar char="–"/>
              <a:defRPr/>
            </a:pPr>
            <a:r>
              <a:rPr lang="en-US" altLang="en-US" sz="2300" kern="0" dirty="0" smtClean="0">
                <a:solidFill>
                  <a:srgbClr val="222222"/>
                </a:solidFill>
                <a:latin typeface="Arial"/>
              </a:rPr>
              <a:t>Severity of penalties judged on value of information and the purpose</a:t>
            </a:r>
          </a:p>
          <a:p>
            <a:pPr marL="1143000" lvl="2" indent="-228600">
              <a:spcBef>
                <a:spcPct val="20000"/>
              </a:spcBef>
              <a:buFontTx/>
              <a:buChar char="•"/>
              <a:defRPr/>
            </a:pPr>
            <a:r>
              <a:rPr lang="en-US" altLang="en-US" sz="2100" kern="0" dirty="0" smtClean="0">
                <a:solidFill>
                  <a:srgbClr val="222222"/>
                </a:solidFill>
                <a:latin typeface="Arial"/>
              </a:rPr>
              <a:t>For purposes of commercial advantage</a:t>
            </a:r>
          </a:p>
          <a:p>
            <a:pPr marL="1143000" lvl="2" indent="-228600">
              <a:spcBef>
                <a:spcPct val="20000"/>
              </a:spcBef>
              <a:buFontTx/>
              <a:buChar char="•"/>
              <a:defRPr/>
            </a:pPr>
            <a:r>
              <a:rPr lang="en-US" altLang="en-US" sz="2100" kern="0" dirty="0" smtClean="0">
                <a:solidFill>
                  <a:srgbClr val="222222"/>
                </a:solidFill>
                <a:latin typeface="Arial"/>
              </a:rPr>
              <a:t>For private financial gain</a:t>
            </a:r>
          </a:p>
          <a:p>
            <a:pPr marL="1143000" lvl="2" indent="-228600">
              <a:spcBef>
                <a:spcPct val="20000"/>
              </a:spcBef>
              <a:buFontTx/>
              <a:buChar char="•"/>
              <a:defRPr/>
            </a:pPr>
            <a:r>
              <a:rPr lang="en-US" altLang="en-US" sz="2100" kern="0" dirty="0" smtClean="0">
                <a:solidFill>
                  <a:srgbClr val="222222"/>
                </a:solidFill>
                <a:latin typeface="Arial"/>
              </a:rPr>
              <a:t>In furtherance of a criminal act</a:t>
            </a:r>
            <a:endParaRPr lang="en-GB" altLang="en-US" sz="2100" kern="0" dirty="0" smtClean="0">
              <a:solidFill>
                <a:srgbClr val="222222"/>
              </a:solidFill>
              <a:latin typeface="Arial"/>
            </a:endParaRPr>
          </a:p>
        </p:txBody>
      </p:sp>
    </p:spTree>
    <p:extLst>
      <p:ext uri="{BB962C8B-B14F-4D97-AF65-F5344CB8AC3E}">
        <p14:creationId xmlns:p14="http://schemas.microsoft.com/office/powerpoint/2010/main" val="3122748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a:defRPr/>
            </a:pPr>
            <a:r>
              <a:rPr lang="en-US" b="1" dirty="0" smtClean="0"/>
              <a:t>General Computer Crime Laws</a:t>
            </a:r>
          </a:p>
          <a:p>
            <a:pPr marL="342900" indent="-342900">
              <a:spcBef>
                <a:spcPct val="20000"/>
              </a:spcBef>
              <a:buFontTx/>
              <a:buChar char="•"/>
              <a:defRPr/>
            </a:pPr>
            <a:r>
              <a:rPr lang="en-GB" altLang="en-US" sz="2600" kern="0" dirty="0" smtClean="0">
                <a:solidFill>
                  <a:srgbClr val="222222"/>
                </a:solidFill>
                <a:latin typeface="Arial"/>
              </a:rPr>
              <a:t>USA PATRIOT Act of 2001: </a:t>
            </a:r>
            <a:r>
              <a:rPr lang="en-US" altLang="en-US" sz="2600" kern="0" dirty="0" smtClean="0">
                <a:solidFill>
                  <a:srgbClr val="222222"/>
                </a:solidFill>
                <a:latin typeface="Arial"/>
              </a:rPr>
              <a:t>provides law enforcement agencies with broader latitude in order to combat terrorism-related activities</a:t>
            </a:r>
            <a:endParaRPr lang="en-GB" altLang="en-US" sz="2600" kern="0" dirty="0" smtClean="0">
              <a:solidFill>
                <a:srgbClr val="222222"/>
              </a:solidFill>
              <a:latin typeface="Arial"/>
            </a:endParaRPr>
          </a:p>
          <a:p>
            <a:pPr marL="342900" indent="-342900">
              <a:spcBef>
                <a:spcPct val="20000"/>
              </a:spcBef>
              <a:buFontTx/>
              <a:buChar char="•"/>
              <a:defRPr/>
            </a:pPr>
            <a:r>
              <a:rPr lang="en-GB" altLang="en-US" sz="2600" kern="0" dirty="0" smtClean="0">
                <a:solidFill>
                  <a:srgbClr val="222222"/>
                </a:solidFill>
                <a:latin typeface="Arial"/>
              </a:rPr>
              <a:t>USA PATRIOT Improvement and Reauthorization Act: </a:t>
            </a:r>
            <a:r>
              <a:rPr lang="en-US" altLang="en-US" sz="2600" kern="0" dirty="0" smtClean="0">
                <a:solidFill>
                  <a:srgbClr val="222222"/>
                </a:solidFill>
                <a:latin typeface="Arial"/>
              </a:rPr>
              <a:t>made permanent fourteen of the sixteen expanded powers of the Department of Homeland Security and the FBI in investigating terrorist activity</a:t>
            </a:r>
            <a:endParaRPr lang="en-GB" altLang="en-US" sz="2600" kern="0" dirty="0" smtClean="0">
              <a:solidFill>
                <a:srgbClr val="222222"/>
              </a:solidFill>
              <a:latin typeface="Arial"/>
            </a:endParaRPr>
          </a:p>
          <a:p>
            <a:pPr marL="342900" indent="-342900">
              <a:spcBef>
                <a:spcPct val="20000"/>
              </a:spcBef>
              <a:buFontTx/>
              <a:buChar char="•"/>
              <a:defRPr/>
            </a:pPr>
            <a:r>
              <a:rPr lang="en-GB" altLang="en-US" sz="2600" kern="0" dirty="0" smtClean="0">
                <a:solidFill>
                  <a:srgbClr val="222222"/>
                </a:solidFill>
                <a:latin typeface="Arial"/>
              </a:rPr>
              <a:t>Computer Security Act of 1987: </a:t>
            </a:r>
            <a:r>
              <a:rPr lang="en-US" altLang="en-US" sz="2600" kern="0" dirty="0" smtClean="0">
                <a:solidFill>
                  <a:srgbClr val="222222"/>
                </a:solidFill>
                <a:latin typeface="Arial"/>
              </a:rPr>
              <a:t>one of the first attempts to protect federal computer systems by establishing minimum acceptable security practices</a:t>
            </a:r>
            <a:endParaRPr lang="en-GB" altLang="en-US" sz="2600" kern="0" dirty="0" smtClean="0">
              <a:solidFill>
                <a:srgbClr val="222222"/>
              </a:solidFill>
              <a:latin typeface="Arial"/>
            </a:endParaRPr>
          </a:p>
        </p:txBody>
      </p:sp>
      <p:sp>
        <p:nvSpPr>
          <p:cNvPr id="33796"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fld id="{715FAAEF-8F56-4D91-945D-FCEB0B44DA0A}" type="slidenum">
              <a:rPr lang="en-US" altLang="en-US"/>
              <a:pPr/>
              <a:t>12</a:t>
            </a:fld>
            <a:endParaRPr lang="en-US" altLang="en-US"/>
          </a:p>
        </p:txBody>
      </p:sp>
    </p:spTree>
    <p:extLst>
      <p:ext uri="{BB962C8B-B14F-4D97-AF65-F5344CB8AC3E}">
        <p14:creationId xmlns:p14="http://schemas.microsoft.com/office/powerpoint/2010/main" val="619985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C1CE27A3-245A-4C31-B3E9-60D066D7C787}" type="slidenum">
              <a:rPr lang="en-GB" altLang="en-US">
                <a:solidFill>
                  <a:srgbClr val="000000"/>
                </a:solidFill>
                <a:latin typeface="Times New Roman" panose="02020603050405020304" pitchFamily="18" charset="0"/>
                <a:cs typeface="Lucida Sans Unicode" panose="020B0602030504020204" pitchFamily="34" charset="0"/>
              </a:rPr>
              <a:pPr eaLnBrk="1" hangingPunct="1"/>
              <a:t>13</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35843"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35844" name="Text Box 2"/>
          <p:cNvSpPr>
            <a:spLocks noGrp="1" noChangeArrowheads="1"/>
          </p:cNvSpPr>
          <p:nvPr>
            <p:ph type="body"/>
          </p:nvPr>
        </p:nvSpPr>
        <p:spPr>
          <a:xfrm>
            <a:off x="974725" y="4560888"/>
            <a:ext cx="5365750" cy="4319587"/>
          </a:xfrm>
          <a:noFill/>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dirty="0" smtClean="0">
                <a:cs typeface="Lucida Sans Unicode" panose="020B0602030504020204" pitchFamily="34" charset="0"/>
              </a:rPr>
              <a:t>Privacy</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The issue of privacy has become one of the hottest topics in information.</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The ability to collect information on an individual, combine facts from separate sources, and merge it with other information has resulted in databases of information that were previously impossible to set up.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The aggregation of data from multiple sources permits unethical organizations to build databases of facts with frightening capabilities.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850219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A04F3FD3-C9A0-469F-A621-FE2744DF62E7}" type="slidenum">
              <a:rPr lang="en-GB" altLang="en-US">
                <a:solidFill>
                  <a:srgbClr val="000000"/>
                </a:solidFill>
                <a:latin typeface="Times New Roman" panose="02020603050405020304" pitchFamily="18" charset="0"/>
                <a:cs typeface="Lucida Sans Unicode" panose="020B0602030504020204" pitchFamily="34" charset="0"/>
              </a:rPr>
              <a:pPr eaLnBrk="1" hangingPunct="1"/>
              <a:t>14</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389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38916" name="Text Box 2"/>
          <p:cNvSpPr>
            <a:spLocks noGrp="1" noChangeArrowheads="1"/>
          </p:cNvSpPr>
          <p:nvPr>
            <p:ph type="body"/>
          </p:nvPr>
        </p:nvSpPr>
        <p:spPr>
          <a:xfrm>
            <a:off x="974725" y="4560888"/>
            <a:ext cx="5365750" cy="9467850"/>
          </a:xfrm>
          <a:noFill/>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Privacy of Customer Information</a:t>
            </a:r>
          </a:p>
          <a:p>
            <a:pPr eaLnBrk="1" hangingPunct="1">
              <a:lnSpc>
                <a:spcPct val="8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Privacy of Customer Information Section of Common Carrier regulation specifies that any proprietary information shall be used explicitly for providing services, and not for any marketing purposes.</a:t>
            </a:r>
          </a:p>
          <a:p>
            <a:pPr eaLnBrk="1" hangingPunct="1">
              <a:lnSpc>
                <a:spcPct val="8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It also stipulates that carriers cannot disclose this information except when necessary to provide their services. </a:t>
            </a:r>
          </a:p>
          <a:p>
            <a:pPr eaLnBrk="1" hangingPunct="1">
              <a:lnSpc>
                <a:spcPct val="8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only other exception is when a customer requests the disclosure of information, and then the disclosure is restricted to that customer’s information only.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Federal Privacy Act of 1974 regulates the government in the protection of individual privacy and was created to insure that government agencies protect the privacy of individuals’ and businesses’ information and to hold those agencies responsible if any portion of this information is released without permission.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Electronic Communications Privacy Act of 1986 regulates the interception of wire, electronic, and oral communications. The ECPA works in conjunction with the Fourth Amendment of the US Constitution, which provides protections from unlawful search and seizure.</a:t>
            </a:r>
          </a:p>
          <a:p>
            <a:pPr eaLnBrk="1" hangingPunct="1">
              <a:lnSpc>
                <a:spcPct val="8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Health Insurance Portability &amp; Accountability Act Of 1996 (HIPAA), also known as the Kennedy-Kassebaum Act, impacts all health-care organizations including small doctor practices, health clinics, life insurers and universities, as well as some organizations which have self-insured employee health programs. </a:t>
            </a:r>
          </a:p>
          <a:p>
            <a:pPr eaLnBrk="1" hangingPunct="1">
              <a:lnSpc>
                <a:spcPct val="8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act requires organizations that retain health-care information to use information security mechanisms to protect this information, as well as policies and procedures to maintain this security.  </a:t>
            </a:r>
          </a:p>
          <a:p>
            <a:pPr eaLnBrk="1" hangingPunct="1">
              <a:lnSpc>
                <a:spcPct val="8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It also requires a comprehensive assessment of the organization's information security systems, policies, and procedures.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There is no specification of particular security technologies for each of the security requirements; only that security must be implemented to ensure the privacy of the health-care information.</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privacy standards of HIPAA severely restrict the dissemination and distribution of private health information without documented consent.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standards provide patients the right to know who has access to their information and who has accessed it and also restrict the use of health information to the minimum required for the healthcare services required.</a:t>
            </a:r>
          </a:p>
          <a:p>
            <a:pPr eaLnBrk="1" hangingPunct="1">
              <a:lnSpc>
                <a:spcPct val="8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Financial Services Modernization Act or Gramm-Leach-Bliley Act of 1999 requires all financial institutions to disclose their privacy policies on the sharing of nonpublic personal information. </a:t>
            </a:r>
          </a:p>
          <a:p>
            <a:pPr eaLnBrk="1" hangingPunct="1">
              <a:lnSpc>
                <a:spcPct val="8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It also requires due notice to customers so that they can request that their information not be shared with third parties. </a:t>
            </a:r>
          </a:p>
          <a:p>
            <a:pPr eaLnBrk="1" hangingPunct="1">
              <a:lnSpc>
                <a:spcPct val="8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act ensures that the privacy policies in effect in an organization are fully disclosed when a customer initiates a business relationship, as well as distributed at least annually for the duration of the professional association.</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1696194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AFABEEA4-41A3-4595-B16A-1E3733C9242D}" type="slidenum">
              <a:rPr lang="en-GB" altLang="en-US">
                <a:solidFill>
                  <a:srgbClr val="000000"/>
                </a:solidFill>
                <a:latin typeface="Times New Roman" panose="02020603050405020304" pitchFamily="18" charset="0"/>
                <a:cs typeface="Lucida Sans Unicode" panose="020B0602030504020204" pitchFamily="34" charset="0"/>
              </a:rPr>
              <a:pPr eaLnBrk="1" hangingPunct="1"/>
              <a:t>16</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40963" name="Rectangle 1"/>
          <p:cNvSpPr>
            <a:spLocks noGrp="1" noRot="1" noChangeAspect="1" noChangeArrowheads="1" noTextEdit="1"/>
          </p:cNvSpPr>
          <p:nvPr>
            <p:ph type="sldImg"/>
          </p:nvPr>
        </p:nvSpPr>
        <p:spPr>
          <a:ln/>
        </p:spPr>
      </p:sp>
      <p:sp>
        <p:nvSpPr>
          <p:cNvPr id="65540" name="Rectangle 2"/>
          <p:cNvSpPr>
            <a:spLocks noGrp="1" noChangeArrowheads="1"/>
          </p:cNvSpPr>
          <p:nvPr>
            <p:ph type="body" idx="1"/>
          </p:nvPr>
        </p:nvSpPr>
        <p:spPr>
          <a:xfrm>
            <a:off x="974725" y="4560888"/>
            <a:ext cx="5365750" cy="4227512"/>
          </a:xfrm>
        </p:spPr>
        <p:txBody>
          <a:bodyPr wrap="none" anchor="ctr"/>
          <a:lstStyle/>
          <a:p>
            <a:pPr>
              <a:defRPr/>
            </a:pPr>
            <a:r>
              <a:rPr lang="en-US" altLang="en-US" b="1" dirty="0" smtClean="0"/>
              <a:t>Identity Theft</a:t>
            </a:r>
          </a:p>
          <a:p>
            <a:pPr marL="342900" indent="-342900">
              <a:spcBef>
                <a:spcPct val="20000"/>
              </a:spcBef>
              <a:buFontTx/>
              <a:buChar char="•"/>
              <a:defRPr/>
            </a:pPr>
            <a:r>
              <a:rPr lang="en-GB" altLang="en-US" sz="2600" kern="0" dirty="0" smtClean="0">
                <a:solidFill>
                  <a:srgbClr val="222222"/>
                </a:solidFill>
                <a:latin typeface="Arial"/>
              </a:rPr>
              <a:t>Can occur when someone steals victim’s personally identifiable information (PII) and poses as victim to conduct actions/make purchases</a:t>
            </a:r>
          </a:p>
          <a:p>
            <a:pPr marL="342900" indent="-342900">
              <a:spcBef>
                <a:spcPct val="20000"/>
              </a:spcBef>
              <a:buFontTx/>
              <a:buChar char="•"/>
              <a:defRPr/>
            </a:pPr>
            <a:r>
              <a:rPr lang="en-GB" altLang="en-US" sz="2600" kern="0" dirty="0" smtClean="0">
                <a:solidFill>
                  <a:srgbClr val="222222"/>
                </a:solidFill>
                <a:latin typeface="Arial"/>
              </a:rPr>
              <a:t>Federal Trade Commission oversees efforts to foster coordination, effective prosecution of criminals, and methods to increase victim’s restitution</a:t>
            </a:r>
          </a:p>
          <a:p>
            <a:pPr marL="342900" indent="-342900">
              <a:spcBef>
                <a:spcPct val="20000"/>
              </a:spcBef>
              <a:buFontTx/>
              <a:buChar char="•"/>
              <a:defRPr/>
            </a:pPr>
            <a:r>
              <a:rPr lang="en-GB" altLang="en-US" sz="2600" kern="0" dirty="0" smtClean="0">
                <a:solidFill>
                  <a:srgbClr val="222222"/>
                </a:solidFill>
                <a:latin typeface="Arial"/>
              </a:rPr>
              <a:t>Fraud and Related Activity in Connection with Identification Documents, Authentication Features, and Information	 (Title 18, U.S.C. § 1028)</a:t>
            </a:r>
            <a:r>
              <a:rPr lang="ar-SA" altLang="en-US" sz="2600" kern="0" dirty="0" smtClean="0">
                <a:solidFill>
                  <a:srgbClr val="222222"/>
                </a:solidFill>
                <a:latin typeface="Arial"/>
              </a:rPr>
              <a:t>‏</a:t>
            </a:r>
            <a:endParaRPr lang="en-GB" altLang="en-US" sz="2600" kern="0" dirty="0" smtClean="0">
              <a:solidFill>
                <a:srgbClr val="222222"/>
              </a:solidFill>
              <a:latin typeface="Arial"/>
            </a:endParaRPr>
          </a:p>
          <a:p>
            <a:pPr>
              <a:defRPr/>
            </a:pPr>
            <a:endParaRPr lang="en-US" altLang="en-US" b="1" dirty="0" smtClean="0"/>
          </a:p>
        </p:txBody>
      </p:sp>
    </p:spTree>
    <p:extLst>
      <p:ext uri="{BB962C8B-B14F-4D97-AF65-F5344CB8AC3E}">
        <p14:creationId xmlns:p14="http://schemas.microsoft.com/office/powerpoint/2010/main" val="675558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85000" lnSpcReduction="10000"/>
          </a:bodyPr>
          <a:lstStyle/>
          <a:p>
            <a:pPr>
              <a:defRPr/>
            </a:pPr>
            <a:r>
              <a:rPr lang="en-US" b="1" dirty="0" smtClean="0"/>
              <a:t>Identity Theft</a:t>
            </a:r>
          </a:p>
          <a:p>
            <a:pPr marL="342900" indent="-342900">
              <a:spcBef>
                <a:spcPct val="20000"/>
              </a:spcBef>
              <a:buFontTx/>
              <a:buChar char="•"/>
              <a:defRPr/>
            </a:pPr>
            <a:r>
              <a:rPr lang="en-US" altLang="en-US" sz="2600" kern="0" dirty="0" smtClean="0">
                <a:solidFill>
                  <a:srgbClr val="222222"/>
                </a:solidFill>
                <a:latin typeface="Arial"/>
              </a:rPr>
              <a:t>If someone suspects identity theft</a:t>
            </a:r>
          </a:p>
          <a:p>
            <a:pPr marL="742950" lvl="1" indent="-285750">
              <a:spcBef>
                <a:spcPct val="20000"/>
              </a:spcBef>
              <a:buFontTx/>
              <a:buChar char="–"/>
              <a:defRPr/>
            </a:pPr>
            <a:r>
              <a:rPr lang="en-US" altLang="en-US" sz="2400" kern="0" dirty="0" smtClean="0">
                <a:solidFill>
                  <a:srgbClr val="222222"/>
                </a:solidFill>
                <a:latin typeface="Arial"/>
              </a:rPr>
              <a:t>Report to one of three national credit reporting companies and request initial fraud alert</a:t>
            </a:r>
          </a:p>
          <a:p>
            <a:pPr marL="742950" lvl="1" indent="-285750">
              <a:spcBef>
                <a:spcPct val="20000"/>
              </a:spcBef>
              <a:buFontTx/>
              <a:buChar char="–"/>
              <a:defRPr/>
            </a:pPr>
            <a:r>
              <a:rPr lang="en-US" altLang="en-US" sz="2400" kern="0" dirty="0" smtClean="0">
                <a:solidFill>
                  <a:srgbClr val="222222"/>
                </a:solidFill>
                <a:latin typeface="Arial"/>
              </a:rPr>
              <a:t>Order credit reports and examine for fraud activity; contact fraud department in organization holding suspect account</a:t>
            </a:r>
          </a:p>
          <a:p>
            <a:pPr marL="742950" lvl="1" indent="-285750">
              <a:spcBef>
                <a:spcPct val="20000"/>
              </a:spcBef>
              <a:buFontTx/>
              <a:buChar char="–"/>
              <a:defRPr/>
            </a:pPr>
            <a:r>
              <a:rPr lang="en-US" altLang="en-US" sz="2400" kern="0" dirty="0" smtClean="0">
                <a:solidFill>
                  <a:srgbClr val="222222"/>
                </a:solidFill>
                <a:latin typeface="Arial"/>
              </a:rPr>
              <a:t>Create identity theft report through FTC’s identity theft affidavit</a:t>
            </a:r>
          </a:p>
          <a:p>
            <a:pPr marL="742950" lvl="1" indent="-285750">
              <a:spcBef>
                <a:spcPct val="20000"/>
              </a:spcBef>
              <a:buFontTx/>
              <a:buChar char="–"/>
              <a:defRPr/>
            </a:pPr>
            <a:r>
              <a:rPr lang="en-US" altLang="en-US" sz="2400" kern="0" dirty="0" smtClean="0">
                <a:solidFill>
                  <a:srgbClr val="222222"/>
                </a:solidFill>
                <a:latin typeface="Arial"/>
              </a:rPr>
              <a:t>Document all calls/letters/communications during the process</a:t>
            </a:r>
          </a:p>
          <a:p>
            <a:pPr>
              <a:defRPr/>
            </a:pPr>
            <a:endParaRPr lang="en-US" b="1" dirty="0"/>
          </a:p>
        </p:txBody>
      </p:sp>
      <p:sp>
        <p:nvSpPr>
          <p:cNvPr id="43012"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fld id="{EF9D0FE8-B8D7-4446-963E-97C390C3D660}" type="slidenum">
              <a:rPr lang="en-US" altLang="en-US"/>
              <a:pPr/>
              <a:t>17</a:t>
            </a:fld>
            <a:endParaRPr lang="en-US" altLang="en-US"/>
          </a:p>
        </p:txBody>
      </p:sp>
    </p:spTree>
    <p:extLst>
      <p:ext uri="{BB962C8B-B14F-4D97-AF65-F5344CB8AC3E}">
        <p14:creationId xmlns:p14="http://schemas.microsoft.com/office/powerpoint/2010/main" val="3340829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930455B2-924D-4216-AA7D-746BA2F82774}" type="slidenum">
              <a:rPr lang="en-GB" altLang="en-US">
                <a:solidFill>
                  <a:srgbClr val="000000"/>
                </a:solidFill>
                <a:latin typeface="Times New Roman" panose="02020603050405020304" pitchFamily="18" charset="0"/>
                <a:cs typeface="Lucida Sans Unicode" panose="020B0602030504020204" pitchFamily="34" charset="0"/>
              </a:rPr>
              <a:pPr eaLnBrk="1" hangingPunct="1"/>
              <a:t>19</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45059"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45060" name="Text Box 2"/>
          <p:cNvSpPr>
            <a:spLocks noGrp="1" noChangeArrowheads="1"/>
          </p:cNvSpPr>
          <p:nvPr>
            <p:ph type="body"/>
          </p:nvPr>
        </p:nvSpPr>
        <p:spPr>
          <a:xfrm>
            <a:off x="974725" y="4560888"/>
            <a:ext cx="5365750" cy="4319587"/>
          </a:xfrm>
          <a:noFill/>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Export And Espionage Laws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In an attempt to protect American ingenuity, intellectual property, and competitive advantage, Congress passed the </a:t>
            </a:r>
            <a:r>
              <a:rPr lang="en-GB" altLang="en-US" b="1" smtClean="0">
                <a:cs typeface="Lucida Sans Unicode" panose="020B0602030504020204" pitchFamily="34" charset="0"/>
              </a:rPr>
              <a:t>Economic Espionage Act</a:t>
            </a:r>
            <a:r>
              <a:rPr lang="en-GB" altLang="en-US" smtClean="0">
                <a:cs typeface="Lucida Sans Unicode" panose="020B0602030504020204" pitchFamily="34" charset="0"/>
              </a:rPr>
              <a:t> (EEA) in 1996. This law attempts to prevent trade secrets from being illegally shared.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a:t>
            </a:r>
            <a:r>
              <a:rPr lang="en-GB" altLang="en-US" b="1" smtClean="0">
                <a:cs typeface="Lucida Sans Unicode" panose="020B0602030504020204" pitchFamily="34" charset="0"/>
              </a:rPr>
              <a:t>Security And Freedom Through Encryption Act</a:t>
            </a:r>
            <a:r>
              <a:rPr lang="en-GB" altLang="en-US" smtClean="0">
                <a:cs typeface="Lucida Sans Unicode" panose="020B0602030504020204" pitchFamily="34" charset="0"/>
              </a:rPr>
              <a:t> </a:t>
            </a:r>
            <a:r>
              <a:rPr lang="en-GB" altLang="en-US" b="1" smtClean="0">
                <a:cs typeface="Lucida Sans Unicode" panose="020B0602030504020204" pitchFamily="34" charset="0"/>
              </a:rPr>
              <a:t>of 1997</a:t>
            </a:r>
            <a:r>
              <a:rPr lang="en-GB" altLang="en-US" smtClean="0">
                <a:cs typeface="Lucida Sans Unicode" panose="020B0602030504020204" pitchFamily="34" charset="0"/>
              </a:rPr>
              <a:t> (SAFE) was an attempt by Congress to provide guidance on the use of encryption and provided measures of public protection from government intervention.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3326857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0F980A4E-24D2-4EAB-8B5A-3EB9701B1C0D}" type="slidenum">
              <a:rPr lang="en-GB" altLang="en-US">
                <a:solidFill>
                  <a:srgbClr val="000000"/>
                </a:solidFill>
                <a:latin typeface="Times New Roman" panose="02020603050405020304" pitchFamily="18" charset="0"/>
                <a:cs typeface="Lucida Sans Unicode" panose="020B0602030504020204" pitchFamily="34" charset="0"/>
              </a:rPr>
              <a:pPr eaLnBrk="1" hangingPunct="1"/>
              <a:t>20</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4915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49156" name="Text Box 2"/>
          <p:cNvSpPr>
            <a:spLocks noGrp="1" noChangeArrowheads="1"/>
          </p:cNvSpPr>
          <p:nvPr>
            <p:ph type="body"/>
          </p:nvPr>
        </p:nvSpPr>
        <p:spPr>
          <a:xfrm>
            <a:off x="974725" y="4560888"/>
            <a:ext cx="5365750" cy="4319587"/>
          </a:xfrm>
          <a:noFill/>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U.S. Copyright Law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Intellectual property is recognized as a protected asset in the U.S. U.S. copyright law extends this right to the published word, including electronic formats.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Fair use of copyrighted materials includes the use to support news reporting, teaching, scholarship, and a number of other related permissions, so long as the purpose of the use is for educational or library purposes, not for profit, and is not excessive.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3864572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215056B0-53D8-49C5-AA26-8D3A7FD1A48A}" type="slidenum">
              <a:rPr lang="en-GB" altLang="en-US">
                <a:solidFill>
                  <a:srgbClr val="000000"/>
                </a:solidFill>
                <a:latin typeface="Times New Roman" panose="02020603050405020304" pitchFamily="18" charset="0"/>
                <a:cs typeface="Lucida Sans Unicode" panose="020B0602030504020204" pitchFamily="34" charset="0"/>
              </a:rPr>
              <a:pPr eaLnBrk="1" hangingPunct="1"/>
              <a:t>21</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51203" name="Rectangle 1"/>
          <p:cNvSpPr>
            <a:spLocks noGrp="1" noRot="1" noChangeAspect="1" noChangeArrowheads="1" noTextEdit="1"/>
          </p:cNvSpPr>
          <p:nvPr>
            <p:ph type="sldImg"/>
          </p:nvPr>
        </p:nvSpPr>
        <p:spPr>
          <a:ln/>
        </p:spPr>
      </p:sp>
      <p:sp>
        <p:nvSpPr>
          <p:cNvPr id="69636" name="Rectangle 2"/>
          <p:cNvSpPr>
            <a:spLocks noGrp="1" noChangeArrowheads="1"/>
          </p:cNvSpPr>
          <p:nvPr>
            <p:ph type="body" idx="1"/>
          </p:nvPr>
        </p:nvSpPr>
        <p:spPr>
          <a:xfrm>
            <a:off x="974725" y="4560888"/>
            <a:ext cx="5365750" cy="4227512"/>
          </a:xfrm>
        </p:spPr>
        <p:txBody>
          <a:bodyPr wrap="none" anchor="ctr"/>
          <a:lstStyle/>
          <a:p>
            <a:pPr>
              <a:defRPr/>
            </a:pPr>
            <a:r>
              <a:rPr lang="en-US" altLang="en-US" b="1" dirty="0" smtClean="0"/>
              <a:t>Financial Reporting</a:t>
            </a:r>
          </a:p>
          <a:p>
            <a:pPr marL="342900" indent="-342900">
              <a:spcBef>
                <a:spcPct val="20000"/>
              </a:spcBef>
              <a:buFontTx/>
              <a:buChar char="•"/>
              <a:defRPr/>
            </a:pPr>
            <a:r>
              <a:rPr lang="en-GB" altLang="en-US" sz="2600" kern="0" dirty="0" smtClean="0">
                <a:solidFill>
                  <a:srgbClr val="222222"/>
                </a:solidFill>
                <a:latin typeface="Arial"/>
              </a:rPr>
              <a:t>Sarbanes-Oxley Act of 2002</a:t>
            </a:r>
          </a:p>
          <a:p>
            <a:pPr marL="342900" indent="-342900">
              <a:spcBef>
                <a:spcPct val="20000"/>
              </a:spcBef>
              <a:buFontTx/>
              <a:buChar char="•"/>
              <a:defRPr/>
            </a:pPr>
            <a:r>
              <a:rPr lang="en-GB" altLang="en-US" sz="2600" kern="0" dirty="0" smtClean="0">
                <a:solidFill>
                  <a:srgbClr val="222222"/>
                </a:solidFill>
                <a:latin typeface="Arial"/>
              </a:rPr>
              <a:t>Affects executive management of publicly traded corporations and public accounting firms</a:t>
            </a:r>
          </a:p>
          <a:p>
            <a:pPr marL="342900" indent="-342900">
              <a:spcBef>
                <a:spcPct val="20000"/>
              </a:spcBef>
              <a:buFontTx/>
              <a:buChar char="•"/>
              <a:defRPr/>
            </a:pPr>
            <a:r>
              <a:rPr lang="en-GB" altLang="en-US" sz="2600" kern="0" dirty="0" smtClean="0">
                <a:solidFill>
                  <a:srgbClr val="222222"/>
                </a:solidFill>
                <a:latin typeface="Arial"/>
              </a:rPr>
              <a:t>Seeks to improve reliability and accuracy of financial reporting and increase the accountability of corporate governance in publicly traded companies</a:t>
            </a:r>
          </a:p>
          <a:p>
            <a:pPr marL="342900" indent="-342900">
              <a:spcBef>
                <a:spcPct val="20000"/>
              </a:spcBef>
              <a:buFontTx/>
              <a:buChar char="•"/>
              <a:defRPr/>
            </a:pPr>
            <a:r>
              <a:rPr lang="en-GB" altLang="en-US" sz="2600" kern="0" dirty="0" smtClean="0">
                <a:solidFill>
                  <a:srgbClr val="222222"/>
                </a:solidFill>
                <a:latin typeface="Arial"/>
              </a:rPr>
              <a:t>Penalties for noncompliance range from fines to jail terms</a:t>
            </a:r>
          </a:p>
          <a:p>
            <a:pPr>
              <a:defRPr/>
            </a:pPr>
            <a:endParaRPr lang="en-US" altLang="en-US" b="1" dirty="0" smtClean="0"/>
          </a:p>
        </p:txBody>
      </p:sp>
    </p:spTree>
    <p:extLst>
      <p:ext uri="{BB962C8B-B14F-4D97-AF65-F5344CB8AC3E}">
        <p14:creationId xmlns:p14="http://schemas.microsoft.com/office/powerpoint/2010/main" val="541876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73CB9702-8067-42BA-93F6-16D51E6EFADD}" type="slidenum">
              <a:rPr lang="en-GB" altLang="en-US">
                <a:solidFill>
                  <a:srgbClr val="000000"/>
                </a:solidFill>
                <a:latin typeface="Times New Roman" panose="02020603050405020304" pitchFamily="18" charset="0"/>
                <a:cs typeface="Lucida Sans Unicode" panose="020B0602030504020204" pitchFamily="34" charset="0"/>
              </a:rPr>
              <a:pPr eaLnBrk="1" hangingPunct="1"/>
              <a:t>22</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53251"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70660" name="Text Box 2"/>
          <p:cNvSpPr>
            <a:spLocks noGrp="1" noChangeArrowheads="1"/>
          </p:cNvSpPr>
          <p:nvPr>
            <p:ph type="body"/>
          </p:nvPr>
        </p:nvSpPr>
        <p:spPr>
          <a:xfrm>
            <a:off x="974725" y="4560888"/>
            <a:ext cx="5365750" cy="4319587"/>
          </a:xfrm>
        </p:spPr>
        <p:txBody>
          <a:bodyPr>
            <a:normAutofit fontScale="925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Freedom of Information Act of 1966 (FOIA) </a:t>
            </a:r>
          </a:p>
          <a:p>
            <a:pPr marL="342900" indent="-342900">
              <a:spcBef>
                <a:spcPct val="20000"/>
              </a:spcBef>
              <a:buFontTx/>
              <a:buChar char="•"/>
              <a:defRPr/>
            </a:pPr>
            <a:r>
              <a:rPr lang="en-GB" altLang="en-US" sz="2600" kern="0" dirty="0" smtClean="0">
                <a:solidFill>
                  <a:srgbClr val="222222"/>
                </a:solidFill>
                <a:latin typeface="Arial"/>
              </a:rPr>
              <a:t>Allows access to federal agency records or information not determined to be matter of national security</a:t>
            </a:r>
          </a:p>
          <a:p>
            <a:pPr marL="342900" indent="-342900">
              <a:spcBef>
                <a:spcPct val="20000"/>
              </a:spcBef>
              <a:buFontTx/>
              <a:buChar char="•"/>
              <a:defRPr/>
            </a:pPr>
            <a:r>
              <a:rPr lang="en-GB" altLang="en-US" sz="2600" kern="0" dirty="0" smtClean="0">
                <a:solidFill>
                  <a:srgbClr val="222222"/>
                </a:solidFill>
                <a:latin typeface="Arial"/>
              </a:rPr>
              <a:t>U.S. government agencies required to disclose any requested information upon receipt of written request</a:t>
            </a:r>
          </a:p>
          <a:p>
            <a:pPr marL="342900" indent="-342900">
              <a:spcBef>
                <a:spcPct val="20000"/>
              </a:spcBef>
              <a:buFontTx/>
              <a:buChar char="•"/>
              <a:defRPr/>
            </a:pPr>
            <a:r>
              <a:rPr lang="en-GB" altLang="en-US" sz="2600" kern="0" dirty="0" smtClean="0">
                <a:solidFill>
                  <a:srgbClr val="222222"/>
                </a:solidFill>
                <a:latin typeface="Arial"/>
              </a:rPr>
              <a:t>Some information protected from disclosure; does not apply to state/local government agencies or private businesses/individuals</a:t>
            </a:r>
          </a:p>
        </p:txBody>
      </p:sp>
    </p:spTree>
    <p:extLst>
      <p:ext uri="{BB962C8B-B14F-4D97-AF65-F5344CB8AC3E}">
        <p14:creationId xmlns:p14="http://schemas.microsoft.com/office/powerpoint/2010/main" val="733459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B21398B2-3FAB-4F05-8F34-87483C508B5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5363"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5300" name="Text Box 2"/>
          <p:cNvSpPr>
            <a:spLocks noGrp="1" noChangeArrowheads="1"/>
          </p:cNvSpPr>
          <p:nvPr>
            <p:ph type="body"/>
          </p:nvPr>
        </p:nvSpPr>
        <p:spPr>
          <a:xfrm>
            <a:off x="974725" y="4560888"/>
            <a:ext cx="5365750" cy="4319587"/>
          </a:xfrm>
        </p:spPr>
        <p:txBody>
          <a:bodyPr>
            <a:normAutofit fontScale="925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Introduction</a:t>
            </a:r>
          </a:p>
          <a:p>
            <a:pPr marL="342900" indent="-342900">
              <a:spcBef>
                <a:spcPct val="20000"/>
              </a:spcBef>
              <a:buFontTx/>
              <a:buChar char="•"/>
              <a:defRPr/>
            </a:pPr>
            <a:r>
              <a:rPr lang="en-GB" altLang="en-US" sz="2600" kern="0" dirty="0" smtClean="0">
                <a:solidFill>
                  <a:srgbClr val="222222"/>
                </a:solidFill>
                <a:latin typeface="Arial"/>
              </a:rPr>
              <a:t>You must understand scope of an organization’s legal and ethical responsibilities</a:t>
            </a:r>
          </a:p>
          <a:p>
            <a:pPr marL="342900" indent="-342900">
              <a:spcBef>
                <a:spcPct val="20000"/>
              </a:spcBef>
              <a:buFontTx/>
              <a:buChar char="•"/>
              <a:defRPr/>
            </a:pPr>
            <a:r>
              <a:rPr lang="en-GB" altLang="en-US" sz="2600" kern="0" dirty="0" smtClean="0">
                <a:solidFill>
                  <a:srgbClr val="222222"/>
                </a:solidFill>
                <a:latin typeface="Arial"/>
              </a:rPr>
              <a:t>To minimize liabilities/reduce risks, the information security practitioner must:</a:t>
            </a:r>
          </a:p>
          <a:p>
            <a:pPr marL="742950" lvl="1" indent="-285750">
              <a:spcBef>
                <a:spcPct val="20000"/>
              </a:spcBef>
              <a:buFontTx/>
              <a:buChar char="–"/>
              <a:defRPr/>
            </a:pPr>
            <a:r>
              <a:rPr lang="en-GB" altLang="en-US" sz="2400" kern="0" dirty="0" smtClean="0">
                <a:solidFill>
                  <a:srgbClr val="222222"/>
                </a:solidFill>
                <a:latin typeface="Arial"/>
              </a:rPr>
              <a:t>Understand current legal environment</a:t>
            </a:r>
          </a:p>
          <a:p>
            <a:pPr marL="742950" lvl="1" indent="-285750">
              <a:spcBef>
                <a:spcPct val="20000"/>
              </a:spcBef>
              <a:buFontTx/>
              <a:buChar char="–"/>
              <a:defRPr/>
            </a:pPr>
            <a:r>
              <a:rPr lang="en-GB" altLang="en-US" sz="2400" kern="0" dirty="0" smtClean="0">
                <a:solidFill>
                  <a:srgbClr val="222222"/>
                </a:solidFill>
                <a:latin typeface="Arial"/>
              </a:rPr>
              <a:t>Stay current with laws and regulations </a:t>
            </a:r>
          </a:p>
          <a:p>
            <a:pPr marL="742950" lvl="1" indent="-285750">
              <a:spcBef>
                <a:spcPct val="20000"/>
              </a:spcBef>
              <a:buFontTx/>
              <a:buChar char="–"/>
              <a:defRPr/>
            </a:pPr>
            <a:r>
              <a:rPr lang="en-GB" altLang="en-US" sz="2400" kern="0" dirty="0" smtClean="0">
                <a:solidFill>
                  <a:srgbClr val="222222"/>
                </a:solidFill>
                <a:latin typeface="Arial"/>
              </a:rPr>
              <a:t>Watch for new and emerging issues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dirty="0" smtClean="0">
                <a:ea typeface="Lucida Sans Unicode" pitchFamily="34" charset="0"/>
                <a:cs typeface="Lucida Sans Unicode" pitchFamily="34" charset="0"/>
              </a:rPr>
              <a:t>. </a:t>
            </a:r>
          </a:p>
        </p:txBody>
      </p:sp>
    </p:spTree>
    <p:extLst>
      <p:ext uri="{BB962C8B-B14F-4D97-AF65-F5344CB8AC3E}">
        <p14:creationId xmlns:p14="http://schemas.microsoft.com/office/powerpoint/2010/main" val="1841451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a:defRPr/>
            </a:pPr>
            <a:r>
              <a:rPr lang="en-US" b="1" dirty="0" smtClean="0"/>
              <a:t>PCI DSS</a:t>
            </a:r>
          </a:p>
          <a:p>
            <a:pPr marL="342900" indent="-342900">
              <a:spcBef>
                <a:spcPct val="20000"/>
              </a:spcBef>
              <a:buFontTx/>
              <a:buChar char="•"/>
              <a:defRPr/>
            </a:pPr>
            <a:r>
              <a:rPr lang="en-US" sz="2300" kern="0" dirty="0" smtClean="0">
                <a:solidFill>
                  <a:srgbClr val="222222"/>
                </a:solidFill>
                <a:latin typeface="Arial"/>
              </a:rPr>
              <a:t>PCI Security Standards Council offers standard of performance to which organizations processing payment cards must comply</a:t>
            </a:r>
          </a:p>
          <a:p>
            <a:pPr marL="342900" indent="-342900">
              <a:spcBef>
                <a:spcPct val="20000"/>
              </a:spcBef>
              <a:buFontTx/>
              <a:buChar char="•"/>
              <a:defRPr/>
            </a:pPr>
            <a:r>
              <a:rPr lang="en-US" sz="2300" kern="0" dirty="0" smtClean="0">
                <a:solidFill>
                  <a:srgbClr val="222222"/>
                </a:solidFill>
                <a:latin typeface="Arial"/>
              </a:rPr>
              <a:t>Designed to enhance security of customer’s account data</a:t>
            </a:r>
          </a:p>
          <a:p>
            <a:pPr marL="342900" indent="-342900">
              <a:spcBef>
                <a:spcPct val="20000"/>
              </a:spcBef>
              <a:buFontTx/>
              <a:buChar char="•"/>
              <a:defRPr/>
            </a:pPr>
            <a:r>
              <a:rPr lang="en-US" sz="2300" kern="0" dirty="0" smtClean="0">
                <a:solidFill>
                  <a:srgbClr val="222222"/>
                </a:solidFill>
                <a:latin typeface="Arial"/>
              </a:rPr>
              <a:t>Addresses six areas</a:t>
            </a:r>
            <a:r>
              <a:rPr lang="en-US" sz="2400" kern="0" dirty="0" smtClean="0">
                <a:solidFill>
                  <a:srgbClr val="222222"/>
                </a:solidFill>
                <a:latin typeface="Arial"/>
              </a:rPr>
              <a:t>:</a:t>
            </a:r>
          </a:p>
          <a:p>
            <a:pPr marL="742950" lvl="1" indent="-285750">
              <a:spcBef>
                <a:spcPct val="20000"/>
              </a:spcBef>
              <a:buFontTx/>
              <a:buChar char="–"/>
              <a:defRPr/>
            </a:pPr>
            <a:r>
              <a:rPr lang="en-US" sz="2200" kern="0" dirty="0" smtClean="0">
                <a:solidFill>
                  <a:srgbClr val="222222"/>
                </a:solidFill>
                <a:latin typeface="Arial"/>
              </a:rPr>
              <a:t>Build and maintain secure networks/systems</a:t>
            </a:r>
          </a:p>
          <a:p>
            <a:pPr marL="742950" lvl="1" indent="-285750">
              <a:spcBef>
                <a:spcPct val="20000"/>
              </a:spcBef>
              <a:buFontTx/>
              <a:buChar char="–"/>
              <a:defRPr/>
            </a:pPr>
            <a:r>
              <a:rPr lang="en-US" sz="2200" kern="0" dirty="0" smtClean="0">
                <a:solidFill>
                  <a:srgbClr val="222222"/>
                </a:solidFill>
                <a:latin typeface="Arial"/>
              </a:rPr>
              <a:t>Protect cardholder data</a:t>
            </a:r>
          </a:p>
          <a:p>
            <a:pPr marL="742950" lvl="1" indent="-285750">
              <a:spcBef>
                <a:spcPct val="20000"/>
              </a:spcBef>
              <a:buFontTx/>
              <a:buChar char="–"/>
              <a:defRPr/>
            </a:pPr>
            <a:r>
              <a:rPr lang="en-US" sz="2200" kern="0" dirty="0" smtClean="0">
                <a:solidFill>
                  <a:srgbClr val="222222"/>
                </a:solidFill>
                <a:latin typeface="Arial"/>
              </a:rPr>
              <a:t>Maintain vulnerability management program</a:t>
            </a:r>
          </a:p>
          <a:p>
            <a:pPr marL="742950" lvl="1" indent="-285750">
              <a:spcBef>
                <a:spcPct val="20000"/>
              </a:spcBef>
              <a:buFontTx/>
              <a:buChar char="–"/>
              <a:defRPr/>
            </a:pPr>
            <a:r>
              <a:rPr lang="en-US" sz="2200" kern="0" dirty="0" smtClean="0">
                <a:solidFill>
                  <a:srgbClr val="222222"/>
                </a:solidFill>
                <a:latin typeface="Arial"/>
              </a:rPr>
              <a:t>Implement strong access control measures</a:t>
            </a:r>
          </a:p>
          <a:p>
            <a:pPr marL="742950" lvl="1" indent="-285750">
              <a:spcBef>
                <a:spcPct val="20000"/>
              </a:spcBef>
              <a:buFontTx/>
              <a:buChar char="–"/>
              <a:defRPr/>
            </a:pPr>
            <a:r>
              <a:rPr lang="en-US" sz="2200" kern="0" dirty="0" smtClean="0">
                <a:solidFill>
                  <a:srgbClr val="222222"/>
                </a:solidFill>
                <a:latin typeface="Arial"/>
              </a:rPr>
              <a:t>Regularly monitor and test networks</a:t>
            </a:r>
          </a:p>
          <a:p>
            <a:pPr marL="742950" lvl="1" indent="-285750">
              <a:spcBef>
                <a:spcPct val="20000"/>
              </a:spcBef>
              <a:buFontTx/>
              <a:buChar char="–"/>
              <a:defRPr/>
            </a:pPr>
            <a:r>
              <a:rPr lang="en-US" sz="2200" kern="0" dirty="0" smtClean="0">
                <a:solidFill>
                  <a:srgbClr val="222222"/>
                </a:solidFill>
                <a:latin typeface="Arial"/>
              </a:rPr>
              <a:t>Maintain information security policy</a:t>
            </a:r>
          </a:p>
          <a:p>
            <a:pPr>
              <a:defRPr/>
            </a:pPr>
            <a:endParaRPr lang="en-US" b="1" dirty="0"/>
          </a:p>
        </p:txBody>
      </p:sp>
      <p:sp>
        <p:nvSpPr>
          <p:cNvPr id="56324"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fld id="{36EF7F57-8C64-4799-B80F-3F749162A351}" type="slidenum">
              <a:rPr lang="en-US" altLang="en-US"/>
              <a:pPr/>
              <a:t>24</a:t>
            </a:fld>
            <a:endParaRPr lang="en-US" altLang="en-US"/>
          </a:p>
        </p:txBody>
      </p:sp>
    </p:spTree>
    <p:extLst>
      <p:ext uri="{BB962C8B-B14F-4D97-AF65-F5344CB8AC3E}">
        <p14:creationId xmlns:p14="http://schemas.microsoft.com/office/powerpoint/2010/main" val="2187188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685245C5-C2F6-4611-A277-7906DAD65254}" type="slidenum">
              <a:rPr lang="en-GB" altLang="en-US">
                <a:solidFill>
                  <a:srgbClr val="000000"/>
                </a:solidFill>
                <a:latin typeface="Times New Roman" panose="02020603050405020304" pitchFamily="18" charset="0"/>
                <a:cs typeface="Lucida Sans Unicode" panose="020B0602030504020204" pitchFamily="34" charset="0"/>
              </a:rPr>
              <a:pPr eaLnBrk="1" hangingPunct="1"/>
              <a:t>25</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58371"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71684" name="Text Box 2"/>
          <p:cNvSpPr>
            <a:spLocks noGrp="1" noChangeArrowheads="1"/>
          </p:cNvSpPr>
          <p:nvPr>
            <p:ph type="body"/>
          </p:nvPr>
        </p:nvSpPr>
        <p:spPr>
          <a:xfrm>
            <a:off x="974725" y="4560888"/>
            <a:ext cx="5365750" cy="4319587"/>
          </a:xfrm>
        </p:spPr>
        <p:txBody>
          <a:bodyPr>
            <a:normAutofit lnSpcReduction="1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State &amp; Local Regulations</a:t>
            </a:r>
          </a:p>
          <a:p>
            <a:pPr marL="342900" indent="-342900">
              <a:spcBef>
                <a:spcPct val="20000"/>
              </a:spcBef>
              <a:buFontTx/>
              <a:buChar char="•"/>
              <a:defRPr/>
            </a:pPr>
            <a:r>
              <a:rPr lang="en-GB" altLang="en-US" sz="2600" kern="0" dirty="0" smtClean="0">
                <a:solidFill>
                  <a:srgbClr val="222222"/>
                </a:solidFill>
                <a:latin typeface="Arial"/>
              </a:rPr>
              <a:t>Federal computer laws mainly written specifically for federal information systems; have little applicability to private organizations</a:t>
            </a:r>
          </a:p>
          <a:p>
            <a:pPr marL="342900" indent="-342900">
              <a:spcBef>
                <a:spcPct val="20000"/>
              </a:spcBef>
              <a:buFontTx/>
              <a:buChar char="•"/>
              <a:defRPr/>
            </a:pPr>
            <a:r>
              <a:rPr lang="en-GB" altLang="en-US" sz="2600" kern="0" dirty="0" smtClean="0">
                <a:solidFill>
                  <a:srgbClr val="222222"/>
                </a:solidFill>
                <a:latin typeface="Arial"/>
              </a:rPr>
              <a:t>Information security professional responsible for understanding state regulations and ensuring organization is compliant with regulations</a:t>
            </a:r>
          </a:p>
        </p:txBody>
      </p:sp>
    </p:spTree>
    <p:extLst>
      <p:ext uri="{BB962C8B-B14F-4D97-AF65-F5344CB8AC3E}">
        <p14:creationId xmlns:p14="http://schemas.microsoft.com/office/powerpoint/2010/main" val="3551724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EDBD1EF7-90E7-4D0F-B3D8-BED85F9DD125}" type="slidenum">
              <a:rPr lang="en-GB" altLang="en-US">
                <a:solidFill>
                  <a:srgbClr val="000000"/>
                </a:solidFill>
                <a:latin typeface="Times New Roman" panose="02020603050405020304" pitchFamily="18" charset="0"/>
                <a:cs typeface="Lucida Sans Unicode" panose="020B0602030504020204" pitchFamily="34" charset="0"/>
              </a:rPr>
              <a:pPr eaLnBrk="1" hangingPunct="1"/>
              <a:t>26</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60419" name="Rectangle 1"/>
          <p:cNvSpPr>
            <a:spLocks noGrp="1" noRot="1" noChangeAspect="1" noChangeArrowheads="1" noTextEdit="1"/>
          </p:cNvSpPr>
          <p:nvPr>
            <p:ph type="sldImg"/>
          </p:nvPr>
        </p:nvSpPr>
        <p:spPr>
          <a:ln/>
        </p:spPr>
      </p:sp>
      <p:sp>
        <p:nvSpPr>
          <p:cNvPr id="72708" name="Rectangle 2"/>
          <p:cNvSpPr>
            <a:spLocks noGrp="1" noChangeArrowheads="1"/>
          </p:cNvSpPr>
          <p:nvPr>
            <p:ph type="body" idx="1"/>
          </p:nvPr>
        </p:nvSpPr>
        <p:spPr>
          <a:xfrm>
            <a:off x="974725" y="4560888"/>
            <a:ext cx="5365750" cy="4227512"/>
          </a:xfrm>
        </p:spPr>
        <p:txBody>
          <a:bodyPr wrap="none" anchor="ctr"/>
          <a:lstStyle/>
          <a:p>
            <a:pPr>
              <a:defRPr/>
            </a:pPr>
            <a:r>
              <a:rPr lang="en-US" altLang="en-US" b="1" dirty="0" smtClean="0"/>
              <a:t>International Laws and Legal Bodies</a:t>
            </a:r>
          </a:p>
          <a:p>
            <a:pPr marL="342900" indent="-342900">
              <a:spcBef>
                <a:spcPct val="20000"/>
              </a:spcBef>
              <a:buFontTx/>
              <a:buChar char="•"/>
              <a:defRPr/>
            </a:pPr>
            <a:r>
              <a:rPr lang="en-GB" altLang="en-US" sz="2600" kern="0" dirty="0" smtClean="0">
                <a:solidFill>
                  <a:srgbClr val="222222"/>
                </a:solidFill>
                <a:latin typeface="Arial"/>
              </a:rPr>
              <a:t>When organizations do business on the Internet, they do business globally</a:t>
            </a:r>
          </a:p>
          <a:p>
            <a:pPr marL="342900" indent="-342900">
              <a:spcBef>
                <a:spcPct val="20000"/>
              </a:spcBef>
              <a:buFontTx/>
              <a:buChar char="•"/>
              <a:defRPr/>
            </a:pPr>
            <a:r>
              <a:rPr lang="en-GB" altLang="en-US" sz="2600" kern="0" dirty="0" smtClean="0">
                <a:solidFill>
                  <a:srgbClr val="222222"/>
                </a:solidFill>
                <a:latin typeface="Arial"/>
              </a:rPr>
              <a:t>Professionals must be sensitive to laws and ethical values of many different cultures, societies, and countries</a:t>
            </a:r>
          </a:p>
          <a:p>
            <a:pPr marL="342900" indent="-342900">
              <a:spcBef>
                <a:spcPct val="20000"/>
              </a:spcBef>
              <a:buFontTx/>
              <a:buChar char="•"/>
              <a:defRPr/>
            </a:pPr>
            <a:r>
              <a:rPr lang="en-GB" altLang="en-US" sz="2600" kern="0" dirty="0" smtClean="0">
                <a:solidFill>
                  <a:srgbClr val="222222"/>
                </a:solidFill>
                <a:latin typeface="Arial"/>
              </a:rPr>
              <a:t>Because of political complexities of relationships among nations and differences in culture, few international laws cover privacy and information security</a:t>
            </a:r>
          </a:p>
          <a:p>
            <a:pPr marL="342900" indent="-342900">
              <a:spcBef>
                <a:spcPct val="20000"/>
              </a:spcBef>
              <a:buFontTx/>
              <a:buChar char="•"/>
              <a:defRPr/>
            </a:pPr>
            <a:r>
              <a:rPr lang="en-GB" altLang="en-US" sz="2600" kern="0" dirty="0" smtClean="0">
                <a:solidFill>
                  <a:srgbClr val="222222"/>
                </a:solidFill>
                <a:latin typeface="Arial"/>
              </a:rPr>
              <a:t>These international laws are important but are limited in their enforceability</a:t>
            </a:r>
          </a:p>
          <a:p>
            <a:pPr>
              <a:defRPr/>
            </a:pPr>
            <a:endParaRPr lang="en-US" altLang="en-US" b="1" dirty="0" smtClean="0"/>
          </a:p>
        </p:txBody>
      </p:sp>
    </p:spTree>
    <p:extLst>
      <p:ext uri="{BB962C8B-B14F-4D97-AF65-F5344CB8AC3E}">
        <p14:creationId xmlns:p14="http://schemas.microsoft.com/office/powerpoint/2010/main" val="26073064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0135A4E0-72D6-4236-A520-3E1C16FA25BD}" type="slidenum">
              <a:rPr lang="en-GB" altLang="en-US">
                <a:solidFill>
                  <a:srgbClr val="000000"/>
                </a:solidFill>
                <a:latin typeface="Times New Roman" panose="02020603050405020304" pitchFamily="18" charset="0"/>
                <a:cs typeface="Lucida Sans Unicode" panose="020B0602030504020204" pitchFamily="34" charset="0"/>
              </a:rPr>
              <a:pPr eaLnBrk="1" hangingPunct="1"/>
              <a:t>28</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62467"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62468" name="Text Box 2"/>
          <p:cNvSpPr>
            <a:spLocks noGrp="1" noChangeArrowheads="1"/>
          </p:cNvSpPr>
          <p:nvPr>
            <p:ph type="body"/>
          </p:nvPr>
        </p:nvSpPr>
        <p:spPr>
          <a:xfrm>
            <a:off x="974725" y="4560888"/>
            <a:ext cx="5365750" cy="4319587"/>
          </a:xfrm>
          <a:noFill/>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International Laws and Legal Bodies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Recently the Council of Europe drafted the European Council Cyber-Crime Convention, designed to create an international task force to oversee a range of security functions associated with Internet activities and to standardize technology laws across international borders.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It also attempts to improve the effectiveness of international investigations into breaches of technology law.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This convention is well received by advocates of intellectual property rights with its emphasis on copyright infringement prosecution.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3903656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B447847D-D9D6-4438-9629-3C12A387BB75}" type="slidenum">
              <a:rPr lang="en-GB" altLang="en-US">
                <a:solidFill>
                  <a:srgbClr val="000000"/>
                </a:solidFill>
                <a:latin typeface="Times New Roman" panose="02020603050405020304" pitchFamily="18" charset="0"/>
                <a:cs typeface="Lucida Sans Unicode" panose="020B0602030504020204" pitchFamily="34" charset="0"/>
              </a:rPr>
              <a:pPr eaLnBrk="1" hangingPunct="1"/>
              <a:t>29</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64515" name="Rectangle 1"/>
          <p:cNvSpPr>
            <a:spLocks noGrp="1" noRot="1" noChangeAspect="1" noChangeArrowheads="1" noTextEdit="1"/>
          </p:cNvSpPr>
          <p:nvPr>
            <p:ph type="sldImg"/>
          </p:nvPr>
        </p:nvSpPr>
        <p:spPr>
          <a:ln/>
        </p:spPr>
      </p:sp>
      <p:sp>
        <p:nvSpPr>
          <p:cNvPr id="74756" name="Rectangle 2"/>
          <p:cNvSpPr>
            <a:spLocks noGrp="1" noChangeArrowheads="1"/>
          </p:cNvSpPr>
          <p:nvPr>
            <p:ph type="body" idx="1"/>
          </p:nvPr>
        </p:nvSpPr>
        <p:spPr>
          <a:xfrm>
            <a:off x="974725" y="4560888"/>
            <a:ext cx="5365750" cy="4227512"/>
          </a:xfrm>
        </p:spPr>
        <p:txBody>
          <a:bodyPr wrap="none" anchor="ctr"/>
          <a:lstStyle/>
          <a:p>
            <a:pPr>
              <a:defRPr/>
            </a:pPr>
            <a:r>
              <a:rPr lang="en-US" altLang="en-US" b="1" dirty="0" smtClean="0"/>
              <a:t>Agreement on Trade-Related Aspects of Intellectual Property Rights</a:t>
            </a:r>
          </a:p>
          <a:p>
            <a:pPr marL="342900" indent="-342900">
              <a:spcBef>
                <a:spcPct val="20000"/>
              </a:spcBef>
              <a:buFontTx/>
              <a:buChar char="•"/>
              <a:defRPr/>
            </a:pPr>
            <a:r>
              <a:rPr lang="en-GB" altLang="en-US" sz="2600" kern="0" dirty="0" smtClean="0">
                <a:solidFill>
                  <a:srgbClr val="222222"/>
                </a:solidFill>
                <a:latin typeface="Arial"/>
              </a:rPr>
              <a:t>Created by World Trade Organization (WTO) </a:t>
            </a:r>
          </a:p>
          <a:p>
            <a:pPr marL="342900" indent="-342900">
              <a:spcBef>
                <a:spcPct val="20000"/>
              </a:spcBef>
              <a:buFontTx/>
              <a:buChar char="•"/>
              <a:defRPr/>
            </a:pPr>
            <a:r>
              <a:rPr lang="en-GB" altLang="en-US" sz="2600" kern="0" dirty="0" smtClean="0">
                <a:solidFill>
                  <a:srgbClr val="222222"/>
                </a:solidFill>
                <a:latin typeface="Arial"/>
              </a:rPr>
              <a:t>First significant international effort to protect intellectual property rights</a:t>
            </a:r>
          </a:p>
          <a:p>
            <a:pPr marL="342900" indent="-342900">
              <a:spcBef>
                <a:spcPct val="20000"/>
              </a:spcBef>
              <a:buFontTx/>
              <a:buChar char="•"/>
              <a:defRPr/>
            </a:pPr>
            <a:r>
              <a:rPr lang="en-US" altLang="en-US" sz="2600" kern="0" dirty="0" smtClean="0">
                <a:solidFill>
                  <a:srgbClr val="222222"/>
                </a:solidFill>
                <a:latin typeface="Arial"/>
              </a:rPr>
              <a:t>Outlines requirements for governmental oversight and legislation providing minimum levels of protection for intellectual property</a:t>
            </a:r>
            <a:endParaRPr lang="en-GB" altLang="en-US" sz="2600" kern="0" dirty="0" smtClean="0">
              <a:solidFill>
                <a:srgbClr val="222222"/>
              </a:solidFill>
              <a:latin typeface="Arial"/>
            </a:endParaRPr>
          </a:p>
          <a:p>
            <a:pPr>
              <a:defRPr/>
            </a:pPr>
            <a:endParaRPr lang="en-US" altLang="en-US" b="1" dirty="0" smtClean="0"/>
          </a:p>
        </p:txBody>
      </p:sp>
    </p:spTree>
    <p:extLst>
      <p:ext uri="{BB962C8B-B14F-4D97-AF65-F5344CB8AC3E}">
        <p14:creationId xmlns:p14="http://schemas.microsoft.com/office/powerpoint/2010/main" val="14400761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B91FB75C-63E0-4FEB-9E37-22D5DEF079D0}"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30</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67587"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67588" name="Text Box 2"/>
          <p:cNvSpPr>
            <a:spLocks noGrp="1" noChangeArrowheads="1"/>
          </p:cNvSpPr>
          <p:nvPr>
            <p:ph type="body"/>
          </p:nvPr>
        </p:nvSpPr>
        <p:spPr>
          <a:xfrm>
            <a:off x="974725" y="4560888"/>
            <a:ext cx="5365750" cy="4319587"/>
          </a:xfrm>
          <a:noFill/>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Digital Millennium Copyright Act (DMCA)</a:t>
            </a:r>
            <a:r>
              <a:rPr lang="ar-SA" altLang="en-US" b="1" smtClean="0">
                <a:cs typeface="Times New Roman" panose="02020603050405020304" pitchFamily="18" charset="0"/>
              </a:rPr>
              <a:t>‏</a:t>
            </a:r>
            <a:endParaRPr lang="en-GB" altLang="en-US" b="1" smtClean="0">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Digital Millennium Copyright Act (DMCA) is the U.S. version of an international effort to reduce the impact of copyright, trademark, and privacy infringement especially through the removal of technological copyright protection measures.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European Union also put forward Directive 95/46/EC that increases protection of individuals with regard to the processing of personal data and the free movement of such data.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United Kingdom has already implemented a version of this directive called the Database Right.</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1102882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b="1" dirty="0" smtClean="0"/>
              <a:t>Ethics and Information Security</a:t>
            </a:r>
          </a:p>
          <a:p>
            <a:pPr marL="342900" indent="-342900">
              <a:spcBef>
                <a:spcPct val="20000"/>
              </a:spcBef>
              <a:buFontTx/>
              <a:buChar char="•"/>
              <a:defRPr/>
            </a:pPr>
            <a:r>
              <a:rPr lang="en-US" altLang="en-US" sz="2600" kern="0" dirty="0" smtClean="0">
                <a:solidFill>
                  <a:srgbClr val="222222"/>
                </a:solidFill>
                <a:latin typeface="Arial"/>
              </a:rPr>
              <a:t>Many professional disciplines have explicit rules governing ethical behavior of members</a:t>
            </a:r>
          </a:p>
          <a:p>
            <a:pPr marL="342900" indent="-342900">
              <a:spcBef>
                <a:spcPct val="20000"/>
              </a:spcBef>
              <a:buFontTx/>
              <a:buChar char="•"/>
              <a:defRPr/>
            </a:pPr>
            <a:r>
              <a:rPr lang="en-US" altLang="en-US" sz="2600" kern="0" dirty="0" smtClean="0">
                <a:solidFill>
                  <a:srgbClr val="222222"/>
                </a:solidFill>
                <a:latin typeface="Arial"/>
              </a:rPr>
              <a:t>IT and IT security do not have binding codes of ethics</a:t>
            </a:r>
          </a:p>
          <a:p>
            <a:pPr marL="342900" indent="-342900">
              <a:spcBef>
                <a:spcPct val="20000"/>
              </a:spcBef>
              <a:buFontTx/>
              <a:buChar char="•"/>
              <a:defRPr/>
            </a:pPr>
            <a:r>
              <a:rPr lang="en-US" altLang="en-US" sz="2600" kern="0" dirty="0" smtClean="0">
                <a:solidFill>
                  <a:srgbClr val="222222"/>
                </a:solidFill>
                <a:latin typeface="Arial"/>
              </a:rPr>
              <a:t>Professional associations and certification agencies work to maintain ethical codes of conduct</a:t>
            </a:r>
          </a:p>
          <a:p>
            <a:pPr marL="742950" lvl="1" indent="-285750">
              <a:spcBef>
                <a:spcPct val="20000"/>
              </a:spcBef>
              <a:buFontTx/>
              <a:buChar char="–"/>
              <a:defRPr/>
            </a:pPr>
            <a:r>
              <a:rPr lang="en-US" altLang="en-US" sz="2400" kern="0" dirty="0" smtClean="0">
                <a:solidFill>
                  <a:srgbClr val="222222"/>
                </a:solidFill>
                <a:latin typeface="Arial"/>
              </a:rPr>
              <a:t>Can prescribe ethical conduct</a:t>
            </a:r>
          </a:p>
          <a:p>
            <a:pPr marL="742950" lvl="1" indent="-285750">
              <a:spcBef>
                <a:spcPct val="20000"/>
              </a:spcBef>
              <a:buFontTx/>
              <a:buChar char="–"/>
              <a:defRPr/>
            </a:pPr>
            <a:r>
              <a:rPr lang="en-US" altLang="en-US" sz="2400" kern="0" dirty="0" smtClean="0">
                <a:solidFill>
                  <a:srgbClr val="222222"/>
                </a:solidFill>
                <a:latin typeface="Arial"/>
              </a:rPr>
              <a:t>Do not always have the ability to ban violators from practice in field</a:t>
            </a:r>
          </a:p>
        </p:txBody>
      </p:sp>
      <p:sp>
        <p:nvSpPr>
          <p:cNvPr id="69636"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fld id="{CEB949F5-D2EA-49E2-B1FB-821205C6E931}" type="slidenum">
              <a:rPr lang="en-US" altLang="en-US"/>
              <a:pPr/>
              <a:t>31</a:t>
            </a:fld>
            <a:endParaRPr lang="en-US" altLang="en-US"/>
          </a:p>
        </p:txBody>
      </p:sp>
    </p:spTree>
    <p:extLst>
      <p:ext uri="{BB962C8B-B14F-4D97-AF65-F5344CB8AC3E}">
        <p14:creationId xmlns:p14="http://schemas.microsoft.com/office/powerpoint/2010/main" val="1828662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A3825368-6785-4145-8FB9-9347A395A297}"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34</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73731"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73732" name="Text Box 2"/>
          <p:cNvSpPr>
            <a:spLocks noGrp="1" noChangeArrowheads="1"/>
          </p:cNvSpPr>
          <p:nvPr>
            <p:ph type="body"/>
          </p:nvPr>
        </p:nvSpPr>
        <p:spPr>
          <a:xfrm>
            <a:off x="974725" y="4560888"/>
            <a:ext cx="5365750" cy="4319587"/>
          </a:xfrm>
          <a:noFill/>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Cultural Differences in Ethical Concepts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With regard to computer use, differences in cultures cause problems in determining what is ethical and what is not ethical.</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Studies of ethical sensitivity to computer use reveal that individuals of different nationalities have different perspectives on ethics.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Difficulties arise when one nationality’s ethical behavior contradicts that of another national group.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3244567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359B221A-CFD7-4654-BAEC-6F8716071585}"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36</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76803"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78852" name="Text Box 2"/>
          <p:cNvSpPr>
            <a:spLocks noGrp="1" noChangeArrowheads="1"/>
          </p:cNvSpPr>
          <p:nvPr>
            <p:ph type="body"/>
          </p:nvPr>
        </p:nvSpPr>
        <p:spPr>
          <a:xfrm>
            <a:off x="974725" y="4560888"/>
            <a:ext cx="5365750" cy="4319587"/>
          </a:xfrm>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Ethics and Education</a:t>
            </a:r>
          </a:p>
          <a:p>
            <a:pPr marL="342900" indent="-342900">
              <a:spcBef>
                <a:spcPct val="20000"/>
              </a:spcBef>
              <a:buFontTx/>
              <a:buChar char="•"/>
              <a:defRPr/>
            </a:pPr>
            <a:r>
              <a:rPr lang="en-GB" altLang="en-US" sz="2600" kern="0" dirty="0" smtClean="0">
                <a:solidFill>
                  <a:srgbClr val="222222"/>
                </a:solidFill>
                <a:latin typeface="Arial"/>
              </a:rPr>
              <a:t>Education is overriding factor in levelling ethical perceptions within a small population</a:t>
            </a:r>
          </a:p>
          <a:p>
            <a:pPr marL="342900" indent="-342900">
              <a:spcBef>
                <a:spcPct val="20000"/>
              </a:spcBef>
              <a:buFontTx/>
              <a:buChar char="•"/>
              <a:defRPr/>
            </a:pPr>
            <a:r>
              <a:rPr lang="en-GB" altLang="en-US" sz="2600" kern="0" dirty="0" smtClean="0">
                <a:solidFill>
                  <a:srgbClr val="222222"/>
                </a:solidFill>
                <a:latin typeface="Arial"/>
              </a:rPr>
              <a:t>Employees must be trained and kept aware of expected behavior of an ethical employee</a:t>
            </a:r>
          </a:p>
          <a:p>
            <a:pPr marL="342900" indent="-342900">
              <a:spcBef>
                <a:spcPct val="20000"/>
              </a:spcBef>
              <a:buFontTx/>
              <a:buChar char="•"/>
              <a:defRPr/>
            </a:pPr>
            <a:r>
              <a:rPr lang="en-GB" altLang="en-US" sz="2600" kern="0" dirty="0" smtClean="0">
                <a:solidFill>
                  <a:srgbClr val="222222"/>
                </a:solidFill>
                <a:latin typeface="Arial"/>
              </a:rPr>
              <a:t>Proper ethical training is vital to creating informed and well prepared system user</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tLang="en-US" dirty="0" smtClean="0">
              <a:ea typeface="Lucida Sans Unicode" pitchFamily="34" charset="0"/>
              <a:cs typeface="Lucida Sans Unicode" pitchFamily="34" charset="0"/>
            </a:endParaRPr>
          </a:p>
        </p:txBody>
      </p:sp>
    </p:spTree>
    <p:extLst>
      <p:ext uri="{BB962C8B-B14F-4D97-AF65-F5344CB8AC3E}">
        <p14:creationId xmlns:p14="http://schemas.microsoft.com/office/powerpoint/2010/main" val="1127529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4321EA9E-41AB-4B84-A941-612B4BFDA2F8}"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37</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78851"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79876" name="Text Box 2"/>
          <p:cNvSpPr>
            <a:spLocks noGrp="1" noChangeArrowheads="1"/>
          </p:cNvSpPr>
          <p:nvPr>
            <p:ph type="body"/>
          </p:nvPr>
        </p:nvSpPr>
        <p:spPr>
          <a:xfrm>
            <a:off x="974725" y="4560888"/>
            <a:ext cx="5365750" cy="4319587"/>
          </a:xfrm>
        </p:spPr>
        <p:txBody>
          <a:bodyPr>
            <a:normAutofit fontScale="925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Deterrence To Unethical and Illegal Behavior</a:t>
            </a:r>
          </a:p>
          <a:p>
            <a:pPr marL="342900" indent="-342900">
              <a:spcBef>
                <a:spcPct val="20000"/>
              </a:spcBef>
              <a:buFontTx/>
              <a:buChar char="•"/>
              <a:defRPr/>
            </a:pPr>
            <a:r>
              <a:rPr lang="en-GB" altLang="en-US" sz="2600" kern="0" dirty="0" smtClean="0">
                <a:solidFill>
                  <a:srgbClr val="222222"/>
                </a:solidFill>
                <a:latin typeface="Arial"/>
              </a:rPr>
              <a:t>Three general causes of unethical and illegal behavior: ignorance, accident, intent</a:t>
            </a:r>
          </a:p>
          <a:p>
            <a:pPr marL="342900" indent="-342900">
              <a:spcBef>
                <a:spcPct val="20000"/>
              </a:spcBef>
              <a:buFontTx/>
              <a:buChar char="•"/>
              <a:defRPr/>
            </a:pPr>
            <a:r>
              <a:rPr lang="en-GB" altLang="en-US" sz="2600" kern="0" dirty="0" smtClean="0">
                <a:solidFill>
                  <a:srgbClr val="222222"/>
                </a:solidFill>
                <a:latin typeface="Arial"/>
              </a:rPr>
              <a:t>Deterrence: best method for preventing an illegal or unethical activity; e.g., laws, policies, technical controls</a:t>
            </a:r>
          </a:p>
          <a:p>
            <a:pPr marL="342900" indent="-342900">
              <a:spcBef>
                <a:spcPct val="20000"/>
              </a:spcBef>
              <a:buFontTx/>
              <a:buChar char="•"/>
              <a:defRPr/>
            </a:pPr>
            <a:r>
              <a:rPr lang="en-GB" altLang="en-US" sz="2600" kern="0" dirty="0" smtClean="0">
                <a:solidFill>
                  <a:srgbClr val="222222"/>
                </a:solidFill>
                <a:latin typeface="Arial"/>
              </a:rPr>
              <a:t>Laws and policies only deter if three conditions are present:</a:t>
            </a:r>
          </a:p>
          <a:p>
            <a:pPr marL="742950" lvl="1" indent="-285750">
              <a:spcBef>
                <a:spcPct val="20000"/>
              </a:spcBef>
              <a:buFontTx/>
              <a:buChar char="–"/>
              <a:defRPr/>
            </a:pPr>
            <a:r>
              <a:rPr lang="en-GB" altLang="en-US" sz="2400" kern="0" dirty="0" smtClean="0">
                <a:solidFill>
                  <a:srgbClr val="222222"/>
                </a:solidFill>
                <a:latin typeface="Arial"/>
              </a:rPr>
              <a:t>Fear of penalty</a:t>
            </a:r>
          </a:p>
          <a:p>
            <a:pPr marL="742950" lvl="1" indent="-285750">
              <a:spcBef>
                <a:spcPct val="20000"/>
              </a:spcBef>
              <a:buFontTx/>
              <a:buChar char="–"/>
              <a:defRPr/>
            </a:pPr>
            <a:r>
              <a:rPr lang="en-GB" altLang="en-US" sz="2400" kern="0" dirty="0" smtClean="0">
                <a:solidFill>
                  <a:srgbClr val="222222"/>
                </a:solidFill>
                <a:latin typeface="Arial"/>
              </a:rPr>
              <a:t>Probability of being apprehended</a:t>
            </a:r>
          </a:p>
          <a:p>
            <a:pPr marL="742950" lvl="1" indent="-285750">
              <a:spcBef>
                <a:spcPct val="20000"/>
              </a:spcBef>
              <a:buFontTx/>
              <a:buChar char="–"/>
              <a:defRPr/>
            </a:pPr>
            <a:r>
              <a:rPr lang="en-GB" altLang="en-US" sz="2400" kern="0" dirty="0" smtClean="0">
                <a:solidFill>
                  <a:srgbClr val="222222"/>
                </a:solidFill>
                <a:latin typeface="Arial"/>
              </a:rPr>
              <a:t>Probability of penalty being applied</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tLang="en-US" dirty="0" smtClean="0">
              <a:ea typeface="Lucida Sans Unicode" pitchFamily="34" charset="0"/>
              <a:cs typeface="Lucida Sans Unicode" pitchFamily="34" charset="0"/>
            </a:endParaRPr>
          </a:p>
        </p:txBody>
      </p:sp>
    </p:spTree>
    <p:extLst>
      <p:ext uri="{BB962C8B-B14F-4D97-AF65-F5344CB8AC3E}">
        <p14:creationId xmlns:p14="http://schemas.microsoft.com/office/powerpoint/2010/main" val="1642895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01356CA7-4256-4267-98BD-DE115A71F0C0}" type="slidenum">
              <a:rPr lang="en-GB" altLang="en-US">
                <a:solidFill>
                  <a:srgbClr val="000000"/>
                </a:solidFill>
                <a:latin typeface="Times New Roman" panose="02020603050405020304" pitchFamily="18" charset="0"/>
                <a:cs typeface="Lucida Sans Unicode" panose="020B0602030504020204" pitchFamily="34" charset="0"/>
              </a:rPr>
              <a:pPr eaLnBrk="1" hangingPunct="1"/>
              <a:t>4</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7411"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6324" name="Text Box 2"/>
          <p:cNvSpPr>
            <a:spLocks noGrp="1" noChangeArrowheads="1"/>
          </p:cNvSpPr>
          <p:nvPr>
            <p:ph type="body"/>
          </p:nvPr>
        </p:nvSpPr>
        <p:spPr>
          <a:xfrm>
            <a:off x="974725" y="4560888"/>
            <a:ext cx="5365750" cy="4319587"/>
          </a:xfrm>
        </p:spPr>
        <p:txBody>
          <a:bodyPr>
            <a:normAutofit fontScale="92500"/>
          </a:bodyPr>
          <a:lstStyle/>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Law and Ethics in Information Security</a:t>
            </a:r>
          </a:p>
          <a:p>
            <a:pPr marL="342900" indent="-342900">
              <a:spcBef>
                <a:spcPct val="20000"/>
              </a:spcBef>
              <a:buFontTx/>
              <a:buChar char="•"/>
              <a:defRPr/>
            </a:pPr>
            <a:r>
              <a:rPr lang="en-GB" altLang="en-US" sz="2600" kern="0" dirty="0" smtClean="0">
                <a:solidFill>
                  <a:srgbClr val="222222"/>
                </a:solidFill>
                <a:latin typeface="Arial"/>
              </a:rPr>
              <a:t>Laws: rules that mandate or prohibit certain behavior and are enforced by the state</a:t>
            </a:r>
          </a:p>
          <a:p>
            <a:pPr marL="342900" indent="-342900">
              <a:spcBef>
                <a:spcPct val="20000"/>
              </a:spcBef>
              <a:buFontTx/>
              <a:buChar char="•"/>
              <a:defRPr/>
            </a:pPr>
            <a:r>
              <a:rPr lang="en-GB" altLang="en-US" sz="2600" kern="0" dirty="0" smtClean="0">
                <a:solidFill>
                  <a:srgbClr val="222222"/>
                </a:solidFill>
                <a:latin typeface="Arial"/>
              </a:rPr>
              <a:t>Ethics: regulate and define socially acceptable behavior</a:t>
            </a:r>
          </a:p>
          <a:p>
            <a:pPr marL="342900" indent="-342900">
              <a:spcBef>
                <a:spcPct val="20000"/>
              </a:spcBef>
              <a:buFontTx/>
              <a:buChar char="•"/>
              <a:defRPr/>
            </a:pPr>
            <a:r>
              <a:rPr lang="en-GB" altLang="en-US" sz="2600" kern="0" dirty="0" smtClean="0">
                <a:solidFill>
                  <a:srgbClr val="222222"/>
                </a:solidFill>
                <a:latin typeface="Arial"/>
              </a:rPr>
              <a:t>Cultural mores: fixed moral attitudes or customs of a particular group</a:t>
            </a:r>
          </a:p>
          <a:p>
            <a:pPr marL="342900" indent="-342900">
              <a:spcBef>
                <a:spcPct val="20000"/>
              </a:spcBef>
              <a:buFontTx/>
              <a:buChar char="•"/>
              <a:defRPr/>
            </a:pPr>
            <a:r>
              <a:rPr lang="en-GB" altLang="en-US" sz="2600" kern="0" dirty="0" smtClean="0">
                <a:solidFill>
                  <a:srgbClr val="222222"/>
                </a:solidFill>
                <a:latin typeface="Arial"/>
              </a:rPr>
              <a:t>Laws carry authority of a governing authority; ethics do not</a:t>
            </a:r>
          </a:p>
          <a:p>
            <a:pPr eaLnBrk="1" hangingPunct="1">
              <a:lnSpc>
                <a:spcPct val="90000"/>
              </a:lnSpc>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tLang="en-US" dirty="0" smtClean="0">
              <a:ea typeface="Lucida Sans Unicode" pitchFamily="34" charset="0"/>
              <a:cs typeface="Lucida Sans Unicode" pitchFamily="34" charset="0"/>
            </a:endParaRPr>
          </a:p>
        </p:txBody>
      </p:sp>
    </p:spTree>
    <p:extLst>
      <p:ext uri="{BB962C8B-B14F-4D97-AF65-F5344CB8AC3E}">
        <p14:creationId xmlns:p14="http://schemas.microsoft.com/office/powerpoint/2010/main" val="41982195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CA7634BE-661D-4DD7-9DAE-FB88DB9AE526}"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39</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81923"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81924" name="Text Box 2"/>
          <p:cNvSpPr>
            <a:spLocks noGrp="1" noChangeArrowheads="1"/>
          </p:cNvSpPr>
          <p:nvPr>
            <p:ph type="body"/>
          </p:nvPr>
        </p:nvSpPr>
        <p:spPr>
          <a:xfrm>
            <a:off x="974725" y="4560888"/>
            <a:ext cx="5365750" cy="4319587"/>
          </a:xfrm>
          <a:noFill/>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Codes Of Ethics, Certifications, and Professional Organizations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A number of professional organizations have established codes of conduct and/or codes of ethics that members are expected to follow.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Codes of ethics can have a positive effect on an individual’s judgment regarding computer use.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Unfortunately, having a code of ethics is not enough, because many employers do not encourage their employees to join these professional organizations.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It is the responsibility of security professionals to act ethically and according to the policies and procedures of their employer, their professional organization, and the laws of society.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33139145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90832669-98A5-4A66-9DF1-F5C2F039BF31}" type="slidenum">
              <a:rPr lang="en-GB" altLang="en-US">
                <a:solidFill>
                  <a:srgbClr val="000000"/>
                </a:solidFill>
                <a:latin typeface="Times New Roman" panose="02020603050405020304" pitchFamily="18" charset="0"/>
                <a:cs typeface="Lucida Sans Unicode" panose="020B0602030504020204" pitchFamily="34" charset="0"/>
              </a:rPr>
              <a:pPr eaLnBrk="1" hangingPunct="1"/>
              <a:t>42</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8499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84996" name="Text Box 2"/>
          <p:cNvSpPr>
            <a:spLocks noGrp="1" noChangeArrowheads="1"/>
          </p:cNvSpPr>
          <p:nvPr>
            <p:ph type="body"/>
          </p:nvPr>
        </p:nvSpPr>
        <p:spPr>
          <a:xfrm>
            <a:off x="974725" y="4560888"/>
            <a:ext cx="5365750" cy="4319587"/>
          </a:xfrm>
          <a:noFill/>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Association of Computing Machinery</a:t>
            </a:r>
          </a:p>
          <a:p>
            <a:pPr eaLnBrk="1" hangingPunct="1">
              <a:lnSpc>
                <a:spcPct val="8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ACM (www.acm.org) is a respected professional society, originally established in 1947 as “the world's first educational and scientific computing society.” </a:t>
            </a:r>
          </a:p>
          <a:p>
            <a:pPr eaLnBrk="1" hangingPunct="1">
              <a:lnSpc>
                <a:spcPct val="8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ACM’s code of ethics requires members to perform their duties in a manner befitting an ethical computing professional. </a:t>
            </a:r>
          </a:p>
          <a:p>
            <a:pPr eaLnBrk="1" hangingPunct="1">
              <a:lnSpc>
                <a:spcPct val="8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code contains specific references to protecting the confidentiality of information, causing no harm, protecting the privacy of others, and respecting the intellectual property and copyrights of others.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352345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8C9655E5-DEC3-4D41-8080-E43D453A1883}" type="slidenum">
              <a:rPr lang="en-GB" altLang="en-US">
                <a:solidFill>
                  <a:srgbClr val="000000"/>
                </a:solidFill>
                <a:latin typeface="Times New Roman" panose="02020603050405020304" pitchFamily="18" charset="0"/>
                <a:cs typeface="Lucida Sans Unicode" panose="020B0602030504020204" pitchFamily="34" charset="0"/>
              </a:rPr>
              <a:pPr eaLnBrk="1" hangingPunct="1"/>
              <a:t>43</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87043"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87044" name="Text Box 2"/>
          <p:cNvSpPr>
            <a:spLocks noGrp="1" noChangeArrowheads="1"/>
          </p:cNvSpPr>
          <p:nvPr>
            <p:ph type="body"/>
          </p:nvPr>
        </p:nvSpPr>
        <p:spPr>
          <a:xfrm>
            <a:off x="974725" y="4560888"/>
            <a:ext cx="5365750" cy="4319587"/>
          </a:xfrm>
          <a:noFill/>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International Information Systems Security Certification Consortium</a:t>
            </a:r>
          </a:p>
          <a:p>
            <a:pPr eaLnBrk="1" hangingPunct="1">
              <a:lnSpc>
                <a:spcPct val="8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(ISC)</a:t>
            </a:r>
            <a:r>
              <a:rPr lang="en-GB" altLang="en-US" baseline="30000" smtClean="0">
                <a:cs typeface="Lucida Sans Unicode" panose="020B0602030504020204" pitchFamily="34" charset="0"/>
              </a:rPr>
              <a:t>2</a:t>
            </a:r>
            <a:r>
              <a:rPr lang="en-GB" altLang="en-US" smtClean="0">
                <a:cs typeface="Lucida Sans Unicode" panose="020B0602030504020204" pitchFamily="34" charset="0"/>
              </a:rPr>
              <a:t> (www.isc2.org) is a nonprofit organization that focuses on the development and implementation of information security certifications and credentials. </a:t>
            </a:r>
          </a:p>
          <a:p>
            <a:pPr eaLnBrk="1" hangingPunct="1">
              <a:lnSpc>
                <a:spcPct val="8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code of ethics put forth by (ISC)</a:t>
            </a:r>
            <a:r>
              <a:rPr lang="en-GB" altLang="en-US" baseline="30000" smtClean="0">
                <a:cs typeface="Lucida Sans Unicode" panose="020B0602030504020204" pitchFamily="34" charset="0"/>
              </a:rPr>
              <a:t>2</a:t>
            </a:r>
            <a:r>
              <a:rPr lang="en-GB" altLang="en-US" smtClean="0">
                <a:cs typeface="Lucida Sans Unicode" panose="020B0602030504020204" pitchFamily="34" charset="0"/>
              </a:rPr>
              <a:t> is primarily designed for information security professionals who have earned a certification from (ISC)</a:t>
            </a:r>
            <a:r>
              <a:rPr lang="en-GB" altLang="en-US" baseline="30000" smtClean="0">
                <a:cs typeface="Lucida Sans Unicode" panose="020B0602030504020204" pitchFamily="34" charset="0"/>
              </a:rPr>
              <a:t>2</a:t>
            </a:r>
            <a:r>
              <a:rPr lang="en-GB" altLang="en-US" smtClean="0">
                <a:cs typeface="Lucida Sans Unicode" panose="020B0602030504020204" pitchFamily="34" charset="0"/>
              </a:rPr>
              <a:t>. </a:t>
            </a:r>
          </a:p>
          <a:p>
            <a:pPr eaLnBrk="1" hangingPunct="1">
              <a:lnSpc>
                <a:spcPct val="8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This code focuses on four mandatory canons: </a:t>
            </a:r>
          </a:p>
          <a:p>
            <a:pPr eaLnBrk="1" hangingPunct="1">
              <a:lnSpc>
                <a:spcPct val="80000"/>
              </a:lnSpc>
              <a:spcBef>
                <a:spcPts val="450"/>
              </a:spcBef>
              <a:buFontTx/>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Protect society, the commonwealth, and the infrastructure; </a:t>
            </a:r>
          </a:p>
          <a:p>
            <a:pPr eaLnBrk="1" hangingPunct="1">
              <a:lnSpc>
                <a:spcPct val="80000"/>
              </a:lnSpc>
              <a:spcBef>
                <a:spcPts val="450"/>
              </a:spcBef>
              <a:buFontTx/>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Act honorably, honestly, justly, responsibly, and legally; </a:t>
            </a:r>
          </a:p>
          <a:p>
            <a:pPr eaLnBrk="1" hangingPunct="1">
              <a:lnSpc>
                <a:spcPct val="80000"/>
              </a:lnSpc>
              <a:spcBef>
                <a:spcPts val="450"/>
              </a:spcBef>
              <a:buFontTx/>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Provide diligent and competent service to principals; and </a:t>
            </a:r>
          </a:p>
          <a:p>
            <a:pPr eaLnBrk="1" hangingPunct="1">
              <a:lnSpc>
                <a:spcPct val="80000"/>
              </a:lnSpc>
              <a:spcBef>
                <a:spcPts val="450"/>
              </a:spcBef>
              <a:buFontTx/>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Advance and protect the profession.</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1657302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2A144071-5EB8-40AA-B011-D239DF92F550}" type="slidenum">
              <a:rPr lang="en-GB" altLang="en-US">
                <a:solidFill>
                  <a:srgbClr val="000000"/>
                </a:solidFill>
                <a:latin typeface="Times New Roman" panose="02020603050405020304" pitchFamily="18" charset="0"/>
                <a:cs typeface="Lucida Sans Unicode" panose="020B0602030504020204" pitchFamily="34" charset="0"/>
              </a:rPr>
              <a:pPr eaLnBrk="1" hangingPunct="1"/>
              <a:t>44</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89091"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83972" name="Text Box 2"/>
          <p:cNvSpPr>
            <a:spLocks noGrp="1" noChangeArrowheads="1"/>
          </p:cNvSpPr>
          <p:nvPr>
            <p:ph type="body"/>
          </p:nvPr>
        </p:nvSpPr>
        <p:spPr>
          <a:xfrm>
            <a:off x="974725" y="4560888"/>
            <a:ext cx="5365750" cy="4319587"/>
          </a:xfrm>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System Administration, Networking, and Security Institute</a:t>
            </a:r>
          </a:p>
          <a:p>
            <a:pPr marL="342900" indent="-342900">
              <a:spcBef>
                <a:spcPct val="20000"/>
              </a:spcBef>
              <a:buFontTx/>
              <a:buChar char="•"/>
              <a:defRPr/>
            </a:pPr>
            <a:r>
              <a:rPr lang="en-US" altLang="en-US" sz="2600" kern="0" dirty="0" smtClean="0">
                <a:solidFill>
                  <a:srgbClr val="222222"/>
                </a:solidFill>
                <a:latin typeface="Arial"/>
              </a:rPr>
              <a:t>SANS (formerly System Administration, Networking, and Security Institute)</a:t>
            </a:r>
            <a:endParaRPr lang="en-GB" altLang="en-US" sz="2600" kern="0" dirty="0" smtClean="0">
              <a:solidFill>
                <a:srgbClr val="222222"/>
              </a:solidFill>
              <a:latin typeface="Arial"/>
            </a:endParaRPr>
          </a:p>
          <a:p>
            <a:pPr marL="742950" lvl="1" indent="-285750">
              <a:spcBef>
                <a:spcPct val="20000"/>
              </a:spcBef>
              <a:buFontTx/>
              <a:buChar char="–"/>
              <a:defRPr/>
            </a:pPr>
            <a:r>
              <a:rPr lang="en-GB" altLang="en-US" sz="2400" kern="0" dirty="0" smtClean="0">
                <a:solidFill>
                  <a:srgbClr val="222222"/>
                </a:solidFill>
                <a:latin typeface="Arial"/>
              </a:rPr>
              <a:t>Professional organization with a large membership dedicated to protection of information and systems</a:t>
            </a:r>
          </a:p>
          <a:p>
            <a:pPr marL="742950" lvl="1" indent="-285750">
              <a:spcBef>
                <a:spcPct val="20000"/>
              </a:spcBef>
              <a:buFontTx/>
              <a:buChar char="–"/>
              <a:defRPr/>
            </a:pPr>
            <a:r>
              <a:rPr lang="en-GB" altLang="en-US" sz="2400" kern="0" dirty="0" smtClean="0">
                <a:solidFill>
                  <a:srgbClr val="222222"/>
                </a:solidFill>
                <a:latin typeface="Arial"/>
              </a:rPr>
              <a:t>SANS offers set of certifications called Global Information Assurance Certification (GIAC)</a:t>
            </a:r>
            <a:r>
              <a:rPr lang="ar-SA" altLang="en-US" sz="2400" kern="0" dirty="0" smtClean="0">
                <a:solidFill>
                  <a:srgbClr val="222222"/>
                </a:solidFill>
                <a:latin typeface="Arial"/>
              </a:rPr>
              <a:t>‏</a:t>
            </a:r>
            <a:endParaRPr lang="en-GB" altLang="en-US" sz="2400" kern="0" dirty="0" smtClean="0">
              <a:solidFill>
                <a:srgbClr val="222222"/>
              </a:solidFill>
              <a:latin typeface="Arial"/>
            </a:endParaRPr>
          </a:p>
        </p:txBody>
      </p:sp>
    </p:spTree>
    <p:extLst>
      <p:ext uri="{BB962C8B-B14F-4D97-AF65-F5344CB8AC3E}">
        <p14:creationId xmlns:p14="http://schemas.microsoft.com/office/powerpoint/2010/main" val="6667979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E64E26EF-E917-4986-BB0B-BAB5F797C727}" type="slidenum">
              <a:rPr lang="en-GB" altLang="en-US">
                <a:solidFill>
                  <a:srgbClr val="000000"/>
                </a:solidFill>
                <a:latin typeface="Times New Roman" panose="02020603050405020304" pitchFamily="18" charset="0"/>
                <a:cs typeface="Lucida Sans Unicode" panose="020B0602030504020204" pitchFamily="34" charset="0"/>
              </a:rPr>
              <a:pPr eaLnBrk="1" hangingPunct="1"/>
              <a:t>45</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91139"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91140" name="Text Box 2"/>
          <p:cNvSpPr>
            <a:spLocks noGrp="1" noChangeArrowheads="1"/>
          </p:cNvSpPr>
          <p:nvPr>
            <p:ph type="body"/>
          </p:nvPr>
        </p:nvSpPr>
        <p:spPr>
          <a:xfrm>
            <a:off x="974725" y="4560888"/>
            <a:ext cx="5365750" cy="4319587"/>
          </a:xfrm>
          <a:noFill/>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Information Systems Audit and Control Association</a:t>
            </a:r>
          </a:p>
          <a:p>
            <a:pPr eaLnBrk="1" hangingPunct="1">
              <a:lnSpc>
                <a:spcPct val="8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Information Systems Audit and Control Association or ISACA (www.isaca.org) is a professional association with a focus on auditing, control, and security.  </a:t>
            </a:r>
          </a:p>
          <a:p>
            <a:pPr eaLnBrk="1" hangingPunct="1">
              <a:lnSpc>
                <a:spcPct val="8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Although it does not focus exclusively on information security, the Certified Information Systems Auditor or CISA certification does contain many information security components.  </a:t>
            </a:r>
          </a:p>
          <a:p>
            <a:pPr eaLnBrk="1" hangingPunct="1">
              <a:lnSpc>
                <a:spcPct val="8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ISACA also has a code of ethics for its professionals. It requires many of the same high standards for ethical performance as the other organizations and certifications.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3114321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F9BC4AED-3A4A-4AF1-BE2B-A2BA483B058C}" type="slidenum">
              <a:rPr lang="en-GB" altLang="en-US">
                <a:solidFill>
                  <a:srgbClr val="000000"/>
                </a:solidFill>
                <a:latin typeface="Times New Roman" panose="02020603050405020304" pitchFamily="18" charset="0"/>
                <a:cs typeface="Lucida Sans Unicode" panose="020B0602030504020204" pitchFamily="34" charset="0"/>
              </a:rPr>
              <a:pPr eaLnBrk="1" hangingPunct="1"/>
              <a:t>46</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93187" name="Rectangle 1"/>
          <p:cNvSpPr>
            <a:spLocks noGrp="1" noRot="1" noChangeAspect="1" noChangeArrowheads="1" noTextEdit="1"/>
          </p:cNvSpPr>
          <p:nvPr>
            <p:ph type="sldImg"/>
          </p:nvPr>
        </p:nvSpPr>
        <p:spPr>
          <a:ln/>
        </p:spPr>
      </p:sp>
      <p:sp>
        <p:nvSpPr>
          <p:cNvPr id="93188" name="Rectangle 2"/>
          <p:cNvSpPr>
            <a:spLocks noGrp="1" noChangeArrowheads="1"/>
          </p:cNvSpPr>
          <p:nvPr>
            <p:ph type="body" idx="1"/>
          </p:nvPr>
        </p:nvSpPr>
        <p:spPr>
          <a:xfrm>
            <a:off x="974725" y="4560888"/>
            <a:ext cx="5365750" cy="4319587"/>
          </a:xfrm>
          <a:noFill/>
        </p:spPr>
        <p:txBody>
          <a:bodyPr wrap="none" anchor="ctr"/>
          <a:lstStyle/>
          <a:p>
            <a:r>
              <a:rPr lang="en-GB" altLang="en-US" b="1" smtClean="0"/>
              <a:t>Information Systems Security Association (ISSA)</a:t>
            </a:r>
            <a:r>
              <a:rPr lang="ar-SA" altLang="en-US" b="1" smtClean="0"/>
              <a:t>‏</a:t>
            </a:r>
            <a:endParaRPr lang="en-GB" altLang="en-US" b="1" smtClean="0"/>
          </a:p>
          <a:p>
            <a:pPr lvl="1"/>
            <a:r>
              <a:rPr lang="en-GB" altLang="en-US" smtClean="0"/>
              <a:t>Nonprofit society of information security (IS) professionals</a:t>
            </a:r>
          </a:p>
          <a:p>
            <a:pPr lvl="1"/>
            <a:r>
              <a:rPr lang="en-GB" altLang="en-US" smtClean="0"/>
              <a:t>Primary mission to bring together qualified IS practitioners for information exchange and educational development</a:t>
            </a:r>
          </a:p>
          <a:p>
            <a:pPr lvl="1"/>
            <a:r>
              <a:rPr lang="en-GB" altLang="en-US" smtClean="0"/>
              <a:t>Promotes code of ethics similar to (ISC)</a:t>
            </a:r>
            <a:r>
              <a:rPr lang="en-GB" altLang="en-US" baseline="30000" smtClean="0"/>
              <a:t>2</a:t>
            </a:r>
            <a:r>
              <a:rPr lang="en-GB" altLang="en-US" smtClean="0"/>
              <a:t>, ISACA, and ACM</a:t>
            </a:r>
          </a:p>
          <a:p>
            <a:endParaRPr lang="en-US" altLang="en-US" smtClean="0"/>
          </a:p>
        </p:txBody>
      </p:sp>
    </p:spTree>
    <p:extLst>
      <p:ext uri="{BB962C8B-B14F-4D97-AF65-F5344CB8AC3E}">
        <p14:creationId xmlns:p14="http://schemas.microsoft.com/office/powerpoint/2010/main" val="24009433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0DB3355E-1DF0-46BD-B7FB-8AAC255B530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47</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9523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87044" name="Text Box 2"/>
          <p:cNvSpPr>
            <a:spLocks noGrp="1" noChangeArrowheads="1"/>
          </p:cNvSpPr>
          <p:nvPr>
            <p:ph type="body"/>
          </p:nvPr>
        </p:nvSpPr>
        <p:spPr>
          <a:xfrm>
            <a:off x="974725" y="4560888"/>
            <a:ext cx="5365750" cy="4319587"/>
          </a:xfrm>
        </p:spPr>
        <p:txBody>
          <a:bodyPr>
            <a:normAutofit fontScale="85000" lnSpcReduction="20000"/>
          </a:bodyPr>
          <a:lstStyle/>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KEY U.S. FEDERAL AGENCIES</a:t>
            </a:r>
          </a:p>
          <a:p>
            <a:pPr marL="342900" indent="-342900">
              <a:spcBef>
                <a:spcPct val="20000"/>
              </a:spcBef>
              <a:buFontTx/>
              <a:buChar char="•"/>
              <a:defRPr/>
            </a:pPr>
            <a:r>
              <a:rPr lang="en-GB" altLang="en-US" sz="2600" kern="0" dirty="0" smtClean="0">
                <a:solidFill>
                  <a:srgbClr val="222222"/>
                </a:solidFill>
                <a:latin typeface="Arial"/>
              </a:rPr>
              <a:t>Department of Homeland Security (DHS)</a:t>
            </a:r>
            <a:endParaRPr lang="en-US" altLang="en-US" sz="2600" kern="0" dirty="0" smtClean="0">
              <a:solidFill>
                <a:srgbClr val="222222"/>
              </a:solidFill>
              <a:latin typeface="Arial"/>
            </a:endParaRPr>
          </a:p>
          <a:p>
            <a:pPr marL="742950" lvl="1" indent="-285750">
              <a:spcBef>
                <a:spcPct val="20000"/>
              </a:spcBef>
              <a:buFontTx/>
              <a:buChar char="–"/>
              <a:defRPr/>
            </a:pPr>
            <a:r>
              <a:rPr lang="en-US" altLang="en-US" sz="2400" kern="0" dirty="0" smtClean="0">
                <a:solidFill>
                  <a:srgbClr val="222222"/>
                </a:solidFill>
                <a:latin typeface="Arial"/>
              </a:rPr>
              <a:t>Made up of five directorates, or divisions</a:t>
            </a:r>
          </a:p>
          <a:p>
            <a:pPr marL="742950" lvl="1" indent="-285750">
              <a:spcBef>
                <a:spcPct val="20000"/>
              </a:spcBef>
              <a:buFontTx/>
              <a:buChar char="–"/>
              <a:defRPr/>
            </a:pPr>
            <a:r>
              <a:rPr lang="en-US" altLang="en-US" sz="2400" kern="0" dirty="0" smtClean="0">
                <a:solidFill>
                  <a:srgbClr val="222222"/>
                </a:solidFill>
                <a:latin typeface="Arial"/>
              </a:rPr>
              <a:t>Mission is to protect the citizens as well as the physical and informational assets of the US</a:t>
            </a:r>
          </a:p>
          <a:p>
            <a:pPr marL="742950" lvl="1" indent="-285750">
              <a:spcBef>
                <a:spcPct val="20000"/>
              </a:spcBef>
              <a:buFontTx/>
              <a:buChar char="–"/>
              <a:defRPr/>
            </a:pPr>
            <a:r>
              <a:rPr lang="en-US" altLang="en-US" sz="2400" kern="0" dirty="0" smtClean="0">
                <a:solidFill>
                  <a:srgbClr val="222222"/>
                </a:solidFill>
                <a:latin typeface="Arial"/>
              </a:rPr>
              <a:t>US-CERT provides mechanisms to report phishing and malware</a:t>
            </a:r>
          </a:p>
          <a:p>
            <a:pPr marL="342900" indent="-342900">
              <a:spcBef>
                <a:spcPct val="20000"/>
              </a:spcBef>
              <a:buFontTx/>
              <a:buChar char="•"/>
              <a:defRPr/>
            </a:pPr>
            <a:r>
              <a:rPr lang="en-GB" altLang="en-US" sz="2600" kern="0" dirty="0" smtClean="0">
                <a:solidFill>
                  <a:srgbClr val="222222"/>
                </a:solidFill>
                <a:latin typeface="Arial"/>
              </a:rPr>
              <a:t>U.S. Secret Service</a:t>
            </a:r>
          </a:p>
          <a:p>
            <a:pPr marL="742950" lvl="1" indent="-285750">
              <a:spcBef>
                <a:spcPct val="20000"/>
              </a:spcBef>
              <a:buFontTx/>
              <a:buChar char="–"/>
              <a:defRPr/>
            </a:pPr>
            <a:r>
              <a:rPr lang="en-GB" altLang="en-US" sz="2400" kern="0" dirty="0" smtClean="0">
                <a:solidFill>
                  <a:srgbClr val="222222"/>
                </a:solidFill>
                <a:latin typeface="Arial"/>
              </a:rPr>
              <a:t>In addition to </a:t>
            </a:r>
            <a:r>
              <a:rPr lang="en-GB" altLang="en-US" sz="2400" dirty="0" smtClean="0"/>
              <a:t>protective services, charged with safeguarding nation’s financial infrastructure and payments system to preserve integrity of economy</a:t>
            </a:r>
            <a:endParaRPr lang="en-GB" altLang="en-US" sz="2400" kern="0" dirty="0" smtClean="0">
              <a:solidFill>
                <a:srgbClr val="222222"/>
              </a:solidFill>
              <a:latin typeface="Arial"/>
            </a:endParaRPr>
          </a:p>
          <a:p>
            <a:pPr eaLnBrk="1" hangingPunct="1">
              <a:lnSpc>
                <a:spcPct val="90000"/>
              </a:lnSpc>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dirty="0" smtClean="0">
                <a:ea typeface="Lucida Sans Unicode" pitchFamily="34" charset="0"/>
                <a:cs typeface="Lucida Sans Unicode" pitchFamily="34" charset="0"/>
              </a:rPr>
              <a:t> </a:t>
            </a:r>
          </a:p>
        </p:txBody>
      </p:sp>
    </p:spTree>
    <p:extLst>
      <p:ext uri="{BB962C8B-B14F-4D97-AF65-F5344CB8AC3E}">
        <p14:creationId xmlns:p14="http://schemas.microsoft.com/office/powerpoint/2010/main" val="41035469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marL="342900" indent="-342900">
              <a:spcBef>
                <a:spcPct val="20000"/>
              </a:spcBef>
              <a:buFontTx/>
              <a:buChar char="•"/>
              <a:defRPr/>
            </a:pPr>
            <a:r>
              <a:rPr lang="en-US" sz="2600" b="1" kern="0" dirty="0" smtClean="0">
                <a:solidFill>
                  <a:srgbClr val="222222"/>
                </a:solidFill>
                <a:latin typeface="Arial"/>
              </a:rPr>
              <a:t>Federal Bureau of Investigation</a:t>
            </a:r>
          </a:p>
          <a:p>
            <a:pPr marL="742950" lvl="1" indent="-285750">
              <a:spcBef>
                <a:spcPct val="20000"/>
              </a:spcBef>
              <a:buFontTx/>
              <a:buChar char="–"/>
              <a:defRPr/>
            </a:pPr>
            <a:r>
              <a:rPr lang="en-US" sz="2300" kern="0" dirty="0" smtClean="0">
                <a:solidFill>
                  <a:srgbClr val="222222"/>
                </a:solidFill>
                <a:latin typeface="Arial"/>
              </a:rPr>
              <a:t>Primary law enforcement agency; investigates traditional crimes and cybercrimes</a:t>
            </a:r>
          </a:p>
          <a:p>
            <a:pPr marL="742950" lvl="1" indent="-285750">
              <a:spcBef>
                <a:spcPct val="20000"/>
              </a:spcBef>
              <a:buFontTx/>
              <a:buChar char="–"/>
              <a:defRPr/>
            </a:pPr>
            <a:r>
              <a:rPr lang="en-US" sz="2300" kern="0" dirty="0" smtClean="0">
                <a:solidFill>
                  <a:srgbClr val="222222"/>
                </a:solidFill>
                <a:latin typeface="Arial"/>
              </a:rPr>
              <a:t>Key priorities include computer/network intrusions, identity theft, and fraud </a:t>
            </a:r>
          </a:p>
          <a:p>
            <a:pPr marL="742950" lvl="1" indent="-285750">
              <a:spcBef>
                <a:spcPct val="20000"/>
              </a:spcBef>
              <a:buFontTx/>
              <a:buChar char="–"/>
              <a:defRPr/>
            </a:pPr>
            <a:r>
              <a:rPr lang="en-GB" altLang="en-US" sz="2300" kern="0" dirty="0" smtClean="0">
                <a:solidFill>
                  <a:srgbClr val="222222"/>
                </a:solidFill>
                <a:latin typeface="Arial"/>
              </a:rPr>
              <a:t>Federal Bureau of Investigation’s National InfraGard Program</a:t>
            </a:r>
          </a:p>
          <a:p>
            <a:pPr marL="1143000" lvl="2" indent="-228600">
              <a:spcBef>
                <a:spcPct val="20000"/>
              </a:spcBef>
              <a:buFontTx/>
              <a:buChar char="•"/>
              <a:defRPr/>
            </a:pPr>
            <a:r>
              <a:rPr lang="en-US" altLang="en-US" sz="2100" kern="0" dirty="0" smtClean="0">
                <a:solidFill>
                  <a:srgbClr val="222222"/>
                </a:solidFill>
                <a:latin typeface="Arial"/>
              </a:rPr>
              <a:t>Maintains an intrusion alert network</a:t>
            </a:r>
          </a:p>
          <a:p>
            <a:pPr marL="1143000" lvl="2" indent="-228600">
              <a:spcBef>
                <a:spcPct val="20000"/>
              </a:spcBef>
              <a:buFontTx/>
              <a:buChar char="•"/>
              <a:defRPr/>
            </a:pPr>
            <a:r>
              <a:rPr lang="en-US" altLang="en-US" sz="2100" kern="0" dirty="0" smtClean="0">
                <a:solidFill>
                  <a:srgbClr val="222222"/>
                </a:solidFill>
                <a:latin typeface="Arial"/>
              </a:rPr>
              <a:t>Maintains a secure Web site for communication about suspicious activity or intrusions</a:t>
            </a:r>
          </a:p>
          <a:p>
            <a:pPr marL="1143000" lvl="2" indent="-228600">
              <a:spcBef>
                <a:spcPct val="20000"/>
              </a:spcBef>
              <a:buFontTx/>
              <a:buChar char="•"/>
              <a:defRPr/>
            </a:pPr>
            <a:r>
              <a:rPr lang="en-US" altLang="en-US" sz="2100" kern="0" dirty="0" smtClean="0">
                <a:solidFill>
                  <a:srgbClr val="222222"/>
                </a:solidFill>
                <a:latin typeface="Arial"/>
              </a:rPr>
              <a:t>Sponsors local chapter activities</a:t>
            </a:r>
          </a:p>
          <a:p>
            <a:pPr marL="1143000" lvl="2" indent="-228600">
              <a:spcBef>
                <a:spcPct val="20000"/>
              </a:spcBef>
              <a:buFontTx/>
              <a:buChar char="•"/>
              <a:defRPr/>
            </a:pPr>
            <a:r>
              <a:rPr lang="en-US" altLang="en-US" sz="2100" kern="0" dirty="0" smtClean="0">
                <a:solidFill>
                  <a:srgbClr val="222222"/>
                </a:solidFill>
                <a:latin typeface="Arial"/>
              </a:rPr>
              <a:t>Operates a help desk for questions</a:t>
            </a:r>
            <a:endParaRPr lang="en-GB" altLang="en-US" sz="2100" kern="0" dirty="0" smtClean="0">
              <a:solidFill>
                <a:srgbClr val="222222"/>
              </a:solidFill>
              <a:latin typeface="Arial"/>
            </a:endParaRPr>
          </a:p>
        </p:txBody>
      </p:sp>
      <p:sp>
        <p:nvSpPr>
          <p:cNvPr id="98308"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fld id="{7AFF6C11-7338-4733-98CE-56F6D6DB5DEF}" type="slidenum">
              <a:rPr lang="en-US" altLang="en-US"/>
              <a:pPr/>
              <a:t>48</a:t>
            </a:fld>
            <a:endParaRPr lang="en-US" altLang="en-US"/>
          </a:p>
        </p:txBody>
      </p:sp>
    </p:spTree>
    <p:extLst>
      <p:ext uri="{BB962C8B-B14F-4D97-AF65-F5344CB8AC3E}">
        <p14:creationId xmlns:p14="http://schemas.microsoft.com/office/powerpoint/2010/main" val="12289750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p:spPr>
        <p:txBody>
          <a:bodyPr/>
          <a:lstStyle/>
          <a:p>
            <a:r>
              <a:rPr lang="en-GB" altLang="en-US" b="1" smtClean="0"/>
              <a:t>National Security Agency (NSA)</a:t>
            </a:r>
          </a:p>
          <a:p>
            <a:pPr lvl="1"/>
            <a:r>
              <a:rPr lang="en-US" altLang="en-US" smtClean="0"/>
              <a:t>Is the Nation’s cryptologic organization</a:t>
            </a:r>
          </a:p>
          <a:p>
            <a:pPr lvl="1"/>
            <a:r>
              <a:rPr lang="en-US" altLang="en-US" smtClean="0"/>
              <a:t>Responsible for signal intelligence and information assurance (security)</a:t>
            </a:r>
          </a:p>
          <a:p>
            <a:pPr lvl="1"/>
            <a:r>
              <a:rPr lang="en-US" altLang="en-US" smtClean="0"/>
              <a:t>Information Assurance Directorate (IAD) responsible for protection of systems that store, process, and transmit information of high national value</a:t>
            </a:r>
            <a:endParaRPr lang="en-GB" altLang="en-US" smtClean="0"/>
          </a:p>
          <a:p>
            <a:endParaRPr lang="en-US" altLang="en-US" smtClean="0"/>
          </a:p>
        </p:txBody>
      </p:sp>
      <p:sp>
        <p:nvSpPr>
          <p:cNvPr id="101380"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fld id="{A385B410-D854-43FA-AF14-DC739AE2F9DF}" type="slidenum">
              <a:rPr lang="en-US" altLang="en-US"/>
              <a:pPr/>
              <a:t>49</a:t>
            </a:fld>
            <a:endParaRPr lang="en-US" altLang="en-US"/>
          </a:p>
        </p:txBody>
      </p:sp>
    </p:spTree>
    <p:extLst>
      <p:ext uri="{BB962C8B-B14F-4D97-AF65-F5344CB8AC3E}">
        <p14:creationId xmlns:p14="http://schemas.microsoft.com/office/powerpoint/2010/main" val="711705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E1883D8D-A09C-4DC2-B436-C7EC79F884FA}" type="slidenum">
              <a:rPr lang="en-GB" altLang="en-US">
                <a:solidFill>
                  <a:srgbClr val="000000"/>
                </a:solidFill>
                <a:latin typeface="Times New Roman" panose="02020603050405020304" pitchFamily="18" charset="0"/>
                <a:cs typeface="Lucida Sans Unicode" panose="020B0602030504020204" pitchFamily="34" charset="0"/>
              </a:rPr>
              <a:pPr eaLnBrk="1" hangingPunct="1"/>
              <a:t>52</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03427" name="Rectangle 1"/>
          <p:cNvSpPr>
            <a:spLocks noGrp="1" noRot="1" noChangeAspect="1" noChangeArrowheads="1" noTextEdit="1"/>
          </p:cNvSpPr>
          <p:nvPr>
            <p:ph type="sldImg"/>
          </p:nvPr>
        </p:nvSpPr>
        <p:spPr>
          <a:ln/>
        </p:spPr>
      </p:sp>
      <p:sp>
        <p:nvSpPr>
          <p:cNvPr id="103428" name="Rectangle 2"/>
          <p:cNvSpPr>
            <a:spLocks noGrp="1" noChangeArrowheads="1"/>
          </p:cNvSpPr>
          <p:nvPr>
            <p:ph type="body" idx="1"/>
          </p:nvPr>
        </p:nvSpPr>
        <p:spPr>
          <a:xfrm>
            <a:off x="974725" y="4560888"/>
            <a:ext cx="5365750" cy="4319587"/>
          </a:xfrm>
          <a:noFill/>
        </p:spPr>
        <p:txBody>
          <a:bodyPr wrap="none" anchor="ctr"/>
          <a:lstStyle/>
          <a:p>
            <a:endParaRPr lang="en-US" altLang="en-US" smtClean="0"/>
          </a:p>
        </p:txBody>
      </p:sp>
    </p:spTree>
    <p:extLst>
      <p:ext uri="{BB962C8B-B14F-4D97-AF65-F5344CB8AC3E}">
        <p14:creationId xmlns:p14="http://schemas.microsoft.com/office/powerpoint/2010/main" val="1150521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EC0C68C6-2F5E-47E2-B4AA-FE5873B94595}" type="slidenum">
              <a:rPr lang="en-GB" altLang="en-US">
                <a:solidFill>
                  <a:srgbClr val="000000"/>
                </a:solidFill>
                <a:latin typeface="Times New Roman" panose="02020603050405020304" pitchFamily="18" charset="0"/>
                <a:cs typeface="Lucida Sans Unicode" panose="020B0602030504020204" pitchFamily="34" charset="0"/>
              </a:rPr>
              <a:pPr eaLnBrk="1" hangingPunct="1"/>
              <a:t>5</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9459" name="Rectangle 1"/>
          <p:cNvSpPr>
            <a:spLocks noGrp="1" noRot="1" noChangeAspect="1" noChangeArrowheads="1" noTextEdit="1"/>
          </p:cNvSpPr>
          <p:nvPr>
            <p:ph type="sldImg"/>
          </p:nvPr>
        </p:nvSpPr>
        <p:spPr>
          <a:ln/>
        </p:spPr>
      </p:sp>
      <p:sp>
        <p:nvSpPr>
          <p:cNvPr id="57348" name="Rectangle 2"/>
          <p:cNvSpPr>
            <a:spLocks noGrp="1" noChangeArrowheads="1"/>
          </p:cNvSpPr>
          <p:nvPr>
            <p:ph type="body" idx="1"/>
          </p:nvPr>
        </p:nvSpPr>
        <p:spPr>
          <a:xfrm>
            <a:off x="974725" y="4560888"/>
            <a:ext cx="5365750" cy="4227512"/>
          </a:xfrm>
        </p:spPr>
        <p:txBody>
          <a:bodyPr wrap="none" anchor="ctr"/>
          <a:lstStyle/>
          <a:p>
            <a:pPr>
              <a:spcBef>
                <a:spcPct val="20000"/>
              </a:spcBef>
              <a:defRPr/>
            </a:pPr>
            <a:r>
              <a:rPr lang="en-GB" altLang="en-US" sz="2600" b="1" kern="0" dirty="0" smtClean="0">
                <a:solidFill>
                  <a:srgbClr val="222222"/>
                </a:solidFill>
                <a:latin typeface="Arial"/>
              </a:rPr>
              <a:t>Organizational Liability and the Need for Counsel</a:t>
            </a:r>
          </a:p>
          <a:p>
            <a:pPr marL="342900" indent="-342900">
              <a:spcBef>
                <a:spcPct val="20000"/>
              </a:spcBef>
              <a:buFontTx/>
              <a:buChar char="•"/>
              <a:defRPr/>
            </a:pPr>
            <a:r>
              <a:rPr lang="en-GB" altLang="en-US" sz="2600" kern="0" dirty="0" smtClean="0">
                <a:solidFill>
                  <a:srgbClr val="222222"/>
                </a:solidFill>
                <a:latin typeface="Arial"/>
              </a:rPr>
              <a:t>Liability: legal obligation of an entity extending beyond criminal or contract law; includes legal obligation to make restitution</a:t>
            </a:r>
          </a:p>
          <a:p>
            <a:pPr marL="342900" indent="-342900">
              <a:spcBef>
                <a:spcPct val="20000"/>
              </a:spcBef>
              <a:buFontTx/>
              <a:buChar char="•"/>
              <a:defRPr/>
            </a:pPr>
            <a:r>
              <a:rPr lang="en-GB" altLang="en-US" sz="2600" kern="0" dirty="0" smtClean="0">
                <a:solidFill>
                  <a:srgbClr val="222222"/>
                </a:solidFill>
                <a:latin typeface="Arial"/>
              </a:rPr>
              <a:t>Restitution: legal obligation to compensate injured party for wrongs committed</a:t>
            </a:r>
          </a:p>
          <a:p>
            <a:pPr marL="342900" indent="-342900">
              <a:spcBef>
                <a:spcPct val="20000"/>
              </a:spcBef>
              <a:buFontTx/>
              <a:buChar char="•"/>
              <a:defRPr/>
            </a:pPr>
            <a:r>
              <a:rPr lang="en-GB" altLang="en-US" sz="2600" kern="0" dirty="0" smtClean="0">
                <a:solidFill>
                  <a:srgbClr val="222222"/>
                </a:solidFill>
                <a:latin typeface="Arial"/>
              </a:rPr>
              <a:t>Due care: legal standard requiring prudent organization to act legally and ethically and know consequences of actions</a:t>
            </a:r>
          </a:p>
          <a:p>
            <a:pPr marL="342900" indent="-342900">
              <a:spcBef>
                <a:spcPct val="20000"/>
              </a:spcBef>
              <a:buFontTx/>
              <a:buChar char="•"/>
              <a:defRPr/>
            </a:pPr>
            <a:r>
              <a:rPr lang="en-GB" altLang="en-US" sz="2600" kern="0" dirty="0" smtClean="0">
                <a:solidFill>
                  <a:srgbClr val="222222"/>
                </a:solidFill>
                <a:latin typeface="Arial"/>
              </a:rPr>
              <a:t>Due diligence: legal standard requiring prudent organization to maintain standard of due care and ensure actions are effective</a:t>
            </a:r>
          </a:p>
          <a:p>
            <a:pPr>
              <a:defRPr/>
            </a:pPr>
            <a:endParaRPr lang="en-US" altLang="en-US" dirty="0" smtClean="0"/>
          </a:p>
        </p:txBody>
      </p:sp>
    </p:spTree>
    <p:extLst>
      <p:ext uri="{BB962C8B-B14F-4D97-AF65-F5344CB8AC3E}">
        <p14:creationId xmlns:p14="http://schemas.microsoft.com/office/powerpoint/2010/main" val="21825320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85A54B5C-C73A-4B09-82E4-5BA9BC30BF51}" type="slidenum">
              <a:rPr lang="en-GB" altLang="en-US">
                <a:solidFill>
                  <a:srgbClr val="000000"/>
                </a:solidFill>
                <a:latin typeface="Times New Roman" panose="02020603050405020304" pitchFamily="18" charset="0"/>
                <a:cs typeface="Lucida Sans Unicode" panose="020B0602030504020204" pitchFamily="34" charset="0"/>
              </a:rPr>
              <a:pPr eaLnBrk="1" hangingPunct="1"/>
              <a:t>53</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05475" name="Rectangle 1"/>
          <p:cNvSpPr>
            <a:spLocks noGrp="1" noRot="1" noChangeAspect="1" noChangeArrowheads="1" noTextEdit="1"/>
          </p:cNvSpPr>
          <p:nvPr>
            <p:ph type="sldImg"/>
          </p:nvPr>
        </p:nvSpPr>
        <p:spPr>
          <a:ln/>
        </p:spPr>
      </p:sp>
      <p:sp>
        <p:nvSpPr>
          <p:cNvPr id="105476" name="Rectangle 2"/>
          <p:cNvSpPr>
            <a:spLocks noGrp="1" noChangeArrowheads="1"/>
          </p:cNvSpPr>
          <p:nvPr>
            <p:ph type="body" idx="1"/>
          </p:nvPr>
        </p:nvSpPr>
        <p:spPr>
          <a:xfrm>
            <a:off x="974725" y="4560888"/>
            <a:ext cx="5365750" cy="4319587"/>
          </a:xfrm>
          <a:noFill/>
        </p:spPr>
        <p:txBody>
          <a:bodyPr wrap="none" anchor="ctr"/>
          <a:lstStyle/>
          <a:p>
            <a:endParaRPr lang="en-US" altLang="en-US" smtClean="0"/>
          </a:p>
        </p:txBody>
      </p:sp>
    </p:spTree>
    <p:extLst>
      <p:ext uri="{BB962C8B-B14F-4D97-AF65-F5344CB8AC3E}">
        <p14:creationId xmlns:p14="http://schemas.microsoft.com/office/powerpoint/2010/main" val="18004580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F96121EE-4E5C-4394-9182-D8ACB80A37C3}" type="slidenum">
              <a:rPr lang="en-GB" altLang="en-US">
                <a:solidFill>
                  <a:srgbClr val="000000"/>
                </a:solidFill>
                <a:latin typeface="Times New Roman" panose="02020603050405020304" pitchFamily="18" charset="0"/>
                <a:cs typeface="Lucida Sans Unicode" panose="020B0602030504020204" pitchFamily="34" charset="0"/>
              </a:rPr>
              <a:pPr eaLnBrk="1" hangingPunct="1"/>
              <a:t>54</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07523" name="Rectangle 1"/>
          <p:cNvSpPr>
            <a:spLocks noGrp="1" noRot="1" noChangeAspect="1" noChangeArrowheads="1" noTextEdit="1"/>
          </p:cNvSpPr>
          <p:nvPr>
            <p:ph type="sldImg"/>
          </p:nvPr>
        </p:nvSpPr>
        <p:spPr>
          <a:ln/>
        </p:spPr>
      </p:sp>
      <p:sp>
        <p:nvSpPr>
          <p:cNvPr id="107524" name="Rectangle 2"/>
          <p:cNvSpPr>
            <a:spLocks noGrp="1" noChangeArrowheads="1"/>
          </p:cNvSpPr>
          <p:nvPr>
            <p:ph type="body" idx="1"/>
          </p:nvPr>
        </p:nvSpPr>
        <p:spPr>
          <a:xfrm>
            <a:off x="974725" y="4560888"/>
            <a:ext cx="5365750" cy="4319587"/>
          </a:xfrm>
          <a:noFill/>
        </p:spPr>
        <p:txBody>
          <a:bodyPr wrap="none" anchor="ctr"/>
          <a:lstStyle/>
          <a:p>
            <a:endParaRPr lang="en-US" altLang="en-US" smtClean="0"/>
          </a:p>
        </p:txBody>
      </p:sp>
    </p:spTree>
    <p:extLst>
      <p:ext uri="{BB962C8B-B14F-4D97-AF65-F5344CB8AC3E}">
        <p14:creationId xmlns:p14="http://schemas.microsoft.com/office/powerpoint/2010/main" val="2086348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11EEC786-8486-46B7-BD5F-CD8E2581B947}" type="slidenum">
              <a:rPr lang="en-GB" altLang="en-US">
                <a:solidFill>
                  <a:srgbClr val="000000"/>
                </a:solidFill>
                <a:latin typeface="Times New Roman" panose="02020603050405020304" pitchFamily="18" charset="0"/>
                <a:cs typeface="Lucida Sans Unicode" panose="020B0602030504020204" pitchFamily="34" charset="0"/>
              </a:rPr>
              <a:pPr eaLnBrk="1" hangingPunct="1"/>
              <a:t>6</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21507" name="Rectangle 1"/>
          <p:cNvSpPr>
            <a:spLocks noGrp="1" noRot="1" noChangeAspect="1" noChangeArrowheads="1" noTextEdit="1"/>
          </p:cNvSpPr>
          <p:nvPr>
            <p:ph type="sldImg"/>
          </p:nvPr>
        </p:nvSpPr>
        <p:spPr>
          <a:ln/>
        </p:spPr>
      </p:sp>
      <p:sp>
        <p:nvSpPr>
          <p:cNvPr id="58372" name="Rectangle 2"/>
          <p:cNvSpPr>
            <a:spLocks noGrp="1" noChangeArrowheads="1"/>
          </p:cNvSpPr>
          <p:nvPr>
            <p:ph type="body" idx="1"/>
          </p:nvPr>
        </p:nvSpPr>
        <p:spPr>
          <a:xfrm>
            <a:off x="974725" y="4560888"/>
            <a:ext cx="5365750" cy="4227512"/>
          </a:xfrm>
        </p:spPr>
        <p:txBody>
          <a:bodyPr wrap="none" anchor="ctr"/>
          <a:lstStyle/>
          <a:p>
            <a:pPr>
              <a:defRPr/>
            </a:pPr>
            <a:r>
              <a:rPr lang="en-US" altLang="en-US" b="1" dirty="0" smtClean="0"/>
              <a:t>Organizational Liability and the Need for Counsel</a:t>
            </a:r>
          </a:p>
          <a:p>
            <a:pPr marL="342900" indent="-342900">
              <a:spcBef>
                <a:spcPct val="20000"/>
              </a:spcBef>
              <a:buFontTx/>
              <a:buChar char="•"/>
              <a:defRPr/>
            </a:pPr>
            <a:r>
              <a:rPr lang="en-GB" altLang="en-US" sz="2600" kern="0" dirty="0" smtClean="0">
                <a:solidFill>
                  <a:srgbClr val="222222"/>
                </a:solidFill>
                <a:latin typeface="Arial"/>
              </a:rPr>
              <a:t>Jurisdiction: court's right to hear a case if the wrong was committed in its territory or involved its citizenry</a:t>
            </a:r>
          </a:p>
          <a:p>
            <a:pPr marL="342900" indent="-342900">
              <a:spcBef>
                <a:spcPct val="20000"/>
              </a:spcBef>
              <a:buFontTx/>
              <a:buChar char="•"/>
              <a:defRPr/>
            </a:pPr>
            <a:r>
              <a:rPr lang="en-GB" altLang="en-US" sz="2600" kern="0" dirty="0" smtClean="0">
                <a:solidFill>
                  <a:srgbClr val="222222"/>
                </a:solidFill>
                <a:latin typeface="Arial"/>
              </a:rPr>
              <a:t>Long arm jurisdiction: application of laws to those residing outside court’s normal jurisdiction; usually granted when person acts illegally within jurisdiction and leaves</a:t>
            </a:r>
          </a:p>
          <a:p>
            <a:pPr>
              <a:defRPr/>
            </a:pPr>
            <a:endParaRPr lang="en-US" altLang="en-US" b="1" dirty="0" smtClean="0"/>
          </a:p>
        </p:txBody>
      </p:sp>
    </p:spTree>
    <p:extLst>
      <p:ext uri="{BB962C8B-B14F-4D97-AF65-F5344CB8AC3E}">
        <p14:creationId xmlns:p14="http://schemas.microsoft.com/office/powerpoint/2010/main" val="1713852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E3421037-F6AB-4BCE-B957-2A66F0E3303A}" type="slidenum">
              <a:rPr lang="en-GB" altLang="en-US">
                <a:solidFill>
                  <a:srgbClr val="000000"/>
                </a:solidFill>
                <a:latin typeface="Times New Roman" panose="02020603050405020304" pitchFamily="18" charset="0"/>
                <a:cs typeface="Lucida Sans Unicode" panose="020B0602030504020204" pitchFamily="34" charset="0"/>
              </a:rPr>
              <a:pPr eaLnBrk="1" hangingPunct="1"/>
              <a:t>7</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23555" name="Rectangle 1"/>
          <p:cNvSpPr>
            <a:spLocks noGrp="1" noRot="1" noChangeAspect="1" noChangeArrowheads="1" noTextEdit="1"/>
          </p:cNvSpPr>
          <p:nvPr>
            <p:ph type="sldImg"/>
          </p:nvPr>
        </p:nvSpPr>
        <p:spPr>
          <a:ln/>
        </p:spPr>
      </p:sp>
      <p:sp>
        <p:nvSpPr>
          <p:cNvPr id="59396" name="Rectangle 2"/>
          <p:cNvSpPr>
            <a:spLocks noGrp="1" noChangeArrowheads="1"/>
          </p:cNvSpPr>
          <p:nvPr>
            <p:ph type="body" idx="1"/>
          </p:nvPr>
        </p:nvSpPr>
        <p:spPr>
          <a:xfrm>
            <a:off x="974725" y="4560888"/>
            <a:ext cx="5365750" cy="4227512"/>
          </a:xfrm>
        </p:spPr>
        <p:txBody>
          <a:bodyPr wrap="none" anchor="ctr"/>
          <a:lstStyle/>
          <a:p>
            <a:pPr>
              <a:defRPr/>
            </a:pPr>
            <a:r>
              <a:rPr lang="en-US" altLang="en-US" b="1" dirty="0" smtClean="0"/>
              <a:t>Policy Versus Law</a:t>
            </a:r>
          </a:p>
          <a:p>
            <a:pPr marL="342900" indent="-342900">
              <a:spcBef>
                <a:spcPct val="20000"/>
              </a:spcBef>
              <a:buFontTx/>
              <a:buChar char="•"/>
              <a:defRPr/>
            </a:pPr>
            <a:r>
              <a:rPr lang="en-GB" altLang="en-US" sz="2600" kern="0" dirty="0" smtClean="0">
                <a:solidFill>
                  <a:srgbClr val="222222"/>
                </a:solidFill>
                <a:latin typeface="Arial"/>
              </a:rPr>
              <a:t>Policies: managerial directives that specify acceptable and unacceptable employee behavior in the workplace</a:t>
            </a:r>
          </a:p>
          <a:p>
            <a:pPr marL="342900" indent="-342900">
              <a:spcBef>
                <a:spcPct val="20000"/>
              </a:spcBef>
              <a:buFontTx/>
              <a:buChar char="•"/>
              <a:defRPr/>
            </a:pPr>
            <a:r>
              <a:rPr lang="en-GB" altLang="en-US" sz="2600" kern="0" dirty="0" smtClean="0">
                <a:solidFill>
                  <a:srgbClr val="222222"/>
                </a:solidFill>
                <a:latin typeface="Arial"/>
              </a:rPr>
              <a:t>Policies function as organizational laws; must be crafted and implemented with care to ensure they are complete, appropriate, and fairly applied to everyone</a:t>
            </a:r>
          </a:p>
          <a:p>
            <a:pPr marL="342900" indent="-342900">
              <a:spcBef>
                <a:spcPct val="20000"/>
              </a:spcBef>
              <a:buFontTx/>
              <a:buChar char="•"/>
              <a:defRPr/>
            </a:pPr>
            <a:r>
              <a:rPr lang="en-GB" altLang="en-US" sz="2600" kern="0" dirty="0" smtClean="0">
                <a:solidFill>
                  <a:srgbClr val="222222"/>
                </a:solidFill>
                <a:latin typeface="Arial"/>
              </a:rPr>
              <a:t>Difference between policy and law: ignorance of a policy is an acceptable defense</a:t>
            </a:r>
          </a:p>
          <a:p>
            <a:pPr>
              <a:defRPr/>
            </a:pPr>
            <a:endParaRPr lang="en-US" altLang="en-US" b="1" dirty="0" smtClean="0"/>
          </a:p>
        </p:txBody>
      </p:sp>
    </p:spTree>
    <p:extLst>
      <p:ext uri="{BB962C8B-B14F-4D97-AF65-F5344CB8AC3E}">
        <p14:creationId xmlns:p14="http://schemas.microsoft.com/office/powerpoint/2010/main" val="1700260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b="1" dirty="0" smtClean="0"/>
              <a:t>Policy Versus Law</a:t>
            </a:r>
          </a:p>
          <a:p>
            <a:pPr marL="342900" indent="-342900">
              <a:spcBef>
                <a:spcPct val="20000"/>
              </a:spcBef>
              <a:buFontTx/>
              <a:buChar char="•"/>
              <a:defRPr/>
            </a:pPr>
            <a:r>
              <a:rPr lang="en-GB" altLang="en-US" sz="2600" kern="0" dirty="0" smtClean="0">
                <a:solidFill>
                  <a:srgbClr val="222222"/>
                </a:solidFill>
                <a:latin typeface="Arial"/>
              </a:rPr>
              <a:t>Criteria for policy enforcement: </a:t>
            </a:r>
          </a:p>
          <a:p>
            <a:pPr marL="742950" lvl="1" indent="-285750">
              <a:spcBef>
                <a:spcPct val="20000"/>
              </a:spcBef>
              <a:buFontTx/>
              <a:buChar char="–"/>
              <a:defRPr/>
            </a:pPr>
            <a:r>
              <a:rPr lang="en-GB" altLang="en-US" sz="2400" kern="0" dirty="0" smtClean="0">
                <a:solidFill>
                  <a:srgbClr val="222222"/>
                </a:solidFill>
                <a:latin typeface="Arial"/>
              </a:rPr>
              <a:t>Dissemination (distribution)</a:t>
            </a:r>
          </a:p>
          <a:p>
            <a:pPr marL="742950" lvl="1" indent="-285750">
              <a:spcBef>
                <a:spcPct val="20000"/>
              </a:spcBef>
              <a:buFontTx/>
              <a:buChar char="–"/>
              <a:defRPr/>
            </a:pPr>
            <a:r>
              <a:rPr lang="en-GB" altLang="en-US" sz="2400" kern="0" dirty="0" smtClean="0">
                <a:solidFill>
                  <a:srgbClr val="222222"/>
                </a:solidFill>
                <a:latin typeface="Arial"/>
              </a:rPr>
              <a:t>Review (reading)</a:t>
            </a:r>
          </a:p>
          <a:p>
            <a:pPr marL="742950" lvl="1" indent="-285750">
              <a:spcBef>
                <a:spcPct val="20000"/>
              </a:spcBef>
              <a:buFontTx/>
              <a:buChar char="–"/>
              <a:defRPr/>
            </a:pPr>
            <a:r>
              <a:rPr lang="en-GB" altLang="en-US" sz="2400" kern="0" dirty="0" smtClean="0">
                <a:solidFill>
                  <a:srgbClr val="222222"/>
                </a:solidFill>
                <a:latin typeface="Arial"/>
              </a:rPr>
              <a:t>Comprehension (understanding)</a:t>
            </a:r>
          </a:p>
          <a:p>
            <a:pPr marL="742950" lvl="1" indent="-285750">
              <a:spcBef>
                <a:spcPct val="20000"/>
              </a:spcBef>
              <a:buFontTx/>
              <a:buChar char="–"/>
              <a:defRPr/>
            </a:pPr>
            <a:r>
              <a:rPr lang="en-GB" altLang="en-US" sz="2400" kern="0" dirty="0" smtClean="0">
                <a:solidFill>
                  <a:srgbClr val="222222"/>
                </a:solidFill>
                <a:latin typeface="Arial"/>
              </a:rPr>
              <a:t>Compliance (agreement)</a:t>
            </a:r>
          </a:p>
          <a:p>
            <a:pPr marL="742950" lvl="1" indent="-285750">
              <a:spcBef>
                <a:spcPct val="20000"/>
              </a:spcBef>
              <a:buFontTx/>
              <a:buChar char="–"/>
              <a:defRPr/>
            </a:pPr>
            <a:r>
              <a:rPr lang="en-GB" altLang="en-US" sz="2400" kern="0" dirty="0" smtClean="0">
                <a:solidFill>
                  <a:srgbClr val="222222"/>
                </a:solidFill>
                <a:latin typeface="Arial"/>
              </a:rPr>
              <a:t>Uniform enforcement</a:t>
            </a:r>
          </a:p>
          <a:p>
            <a:pPr>
              <a:defRPr/>
            </a:pPr>
            <a:endParaRPr lang="en-US" b="1" dirty="0"/>
          </a:p>
        </p:txBody>
      </p:sp>
      <p:sp>
        <p:nvSpPr>
          <p:cNvPr id="25604"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fld id="{5E7033B7-8918-4276-932E-10710C314EF1}" type="slidenum">
              <a:rPr lang="en-US" altLang="en-US"/>
              <a:pPr/>
              <a:t>8</a:t>
            </a:fld>
            <a:endParaRPr lang="en-US" altLang="en-US"/>
          </a:p>
        </p:txBody>
      </p:sp>
    </p:spTree>
    <p:extLst>
      <p:ext uri="{BB962C8B-B14F-4D97-AF65-F5344CB8AC3E}">
        <p14:creationId xmlns:p14="http://schemas.microsoft.com/office/powerpoint/2010/main" val="357825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4A369D6A-AE37-463E-B7A4-0C7B71D59A7C}" type="slidenum">
              <a:rPr lang="en-GB" altLang="en-US">
                <a:solidFill>
                  <a:srgbClr val="000000"/>
                </a:solidFill>
                <a:latin typeface="Times New Roman" panose="02020603050405020304" pitchFamily="18" charset="0"/>
                <a:cs typeface="Lucida Sans Unicode" panose="020B0602030504020204" pitchFamily="34" charset="0"/>
              </a:rPr>
              <a:pPr eaLnBrk="1" hangingPunct="1"/>
              <a:t>9</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27651"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60420" name="Text Box 2"/>
          <p:cNvSpPr>
            <a:spLocks noGrp="1" noChangeArrowheads="1"/>
          </p:cNvSpPr>
          <p:nvPr>
            <p:ph type="body"/>
          </p:nvPr>
        </p:nvSpPr>
        <p:spPr>
          <a:xfrm>
            <a:off x="974725" y="4560888"/>
            <a:ext cx="5365750" cy="4319587"/>
          </a:xfrm>
        </p:spPr>
        <p:txBody>
          <a:bodyPr>
            <a:normAutofit fontScale="850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Types of Law</a:t>
            </a:r>
          </a:p>
          <a:p>
            <a:pPr marL="342900" indent="-342900">
              <a:spcBef>
                <a:spcPct val="20000"/>
              </a:spcBef>
              <a:buFontTx/>
              <a:buChar char="•"/>
              <a:defRPr/>
            </a:pPr>
            <a:r>
              <a:rPr lang="en-GB" altLang="en-US" sz="2600" kern="0" dirty="0" smtClean="0">
                <a:solidFill>
                  <a:srgbClr val="222222"/>
                </a:solidFill>
                <a:latin typeface="Arial"/>
              </a:rPr>
              <a:t>Civil: governs nation or state; manages relationships/conflicts between organizations and people</a:t>
            </a:r>
          </a:p>
          <a:p>
            <a:pPr marL="342900" indent="-342900">
              <a:spcBef>
                <a:spcPct val="20000"/>
              </a:spcBef>
              <a:buFontTx/>
              <a:buChar char="•"/>
              <a:defRPr/>
            </a:pPr>
            <a:r>
              <a:rPr lang="en-GB" altLang="en-US" sz="2600" kern="0" dirty="0" smtClean="0">
                <a:solidFill>
                  <a:srgbClr val="222222"/>
                </a:solidFill>
                <a:latin typeface="Arial"/>
              </a:rPr>
              <a:t>Criminal: addresses activities and conduct harmful to society; actively enforced by the state</a:t>
            </a:r>
          </a:p>
          <a:p>
            <a:pPr marL="342900" indent="-342900">
              <a:spcBef>
                <a:spcPct val="20000"/>
              </a:spcBef>
              <a:buFontTx/>
              <a:buChar char="•"/>
              <a:defRPr/>
            </a:pPr>
            <a:r>
              <a:rPr lang="en-GB" altLang="en-US" sz="2600" kern="0" dirty="0" smtClean="0">
                <a:solidFill>
                  <a:srgbClr val="222222"/>
                </a:solidFill>
                <a:latin typeface="Arial"/>
              </a:rPr>
              <a:t>Private: family/commercial/labor law; regulates relationships between individuals and organizations</a:t>
            </a:r>
          </a:p>
          <a:p>
            <a:pPr marL="342900" indent="-342900">
              <a:spcBef>
                <a:spcPct val="20000"/>
              </a:spcBef>
              <a:buFontTx/>
              <a:buChar char="•"/>
              <a:defRPr/>
            </a:pPr>
            <a:r>
              <a:rPr lang="en-GB" altLang="en-US" sz="2600" kern="0" dirty="0" smtClean="0">
                <a:solidFill>
                  <a:srgbClr val="222222"/>
                </a:solidFill>
                <a:latin typeface="Arial"/>
              </a:rPr>
              <a:t>Public: regulates structure/administration of government agencies and relationships with citizens, employees, and other governments</a:t>
            </a:r>
          </a:p>
        </p:txBody>
      </p:sp>
    </p:spTree>
    <p:extLst>
      <p:ext uri="{BB962C8B-B14F-4D97-AF65-F5344CB8AC3E}">
        <p14:creationId xmlns:p14="http://schemas.microsoft.com/office/powerpoint/2010/main" val="2303308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9196A77E-7954-43C0-A32C-5457C915C179}" type="slidenum">
              <a:rPr lang="en-GB" altLang="en-US">
                <a:solidFill>
                  <a:srgbClr val="000000"/>
                </a:solidFill>
                <a:latin typeface="Times New Roman" panose="02020603050405020304" pitchFamily="18" charset="0"/>
                <a:cs typeface="Lucida Sans Unicode" panose="020B0602030504020204" pitchFamily="34" charset="0"/>
              </a:rPr>
              <a:pPr eaLnBrk="1" hangingPunct="1"/>
              <a:t>10</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29699" name="Rectangle 1"/>
          <p:cNvSpPr>
            <a:spLocks noGrp="1" noRot="1" noChangeAspect="1" noChangeArrowheads="1" noTextEdit="1"/>
          </p:cNvSpPr>
          <p:nvPr>
            <p:ph type="sldImg"/>
          </p:nvPr>
        </p:nvSpPr>
        <p:spPr>
          <a:ln/>
        </p:spPr>
      </p:sp>
      <p:sp>
        <p:nvSpPr>
          <p:cNvPr id="29700" name="Rectangle 2"/>
          <p:cNvSpPr>
            <a:spLocks noGrp="1" noChangeArrowheads="1"/>
          </p:cNvSpPr>
          <p:nvPr>
            <p:ph type="body" idx="1"/>
          </p:nvPr>
        </p:nvSpPr>
        <p:spPr>
          <a:xfrm>
            <a:off x="974725" y="4560888"/>
            <a:ext cx="5365750" cy="4227512"/>
          </a:xfrm>
          <a:noFill/>
        </p:spPr>
        <p:txBody>
          <a:bodyPr wrap="none" anchor="ctr"/>
          <a:lstStyle/>
          <a:p>
            <a:r>
              <a:rPr lang="en-US" altLang="en-US" b="1" smtClean="0"/>
              <a:t>Relevant US Laws</a:t>
            </a:r>
          </a:p>
          <a:p>
            <a:r>
              <a:rPr lang="en-GB" altLang="en-US" smtClean="0"/>
              <a:t>United States has been a leader in the development and implementation of information security legislation</a:t>
            </a:r>
          </a:p>
          <a:p>
            <a:r>
              <a:rPr lang="en-GB" altLang="en-US" smtClean="0"/>
              <a:t>Information security legislation contributes to a more reliable business environment and a stable economy</a:t>
            </a:r>
          </a:p>
          <a:p>
            <a:r>
              <a:rPr lang="en-GB" altLang="en-US" smtClean="0"/>
              <a:t>U.S. has demonstrated understanding of importance of securing information; has specified penalties for individuals and organizations that breach civil and criminal law</a:t>
            </a:r>
          </a:p>
          <a:p>
            <a:endParaRPr lang="en-US" altLang="en-US" b="1" smtClean="0"/>
          </a:p>
        </p:txBody>
      </p:sp>
    </p:spTree>
    <p:extLst>
      <p:ext uri="{BB962C8B-B14F-4D97-AF65-F5344CB8AC3E}">
        <p14:creationId xmlns:p14="http://schemas.microsoft.com/office/powerpoint/2010/main" val="609598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a:xfrm>
            <a:off x="457200" y="228600"/>
            <a:ext cx="8229600" cy="622828"/>
          </a:xfrm>
        </p:spPr>
        <p:txBody>
          <a:bodyPr anchor="t">
            <a:noAutofit/>
          </a:bodyPr>
          <a:lstStyle>
            <a:lvl1pPr>
              <a:defRPr sz="3600">
                <a:latin typeface="Arial" pitchFamily="34" charset="0"/>
                <a:ea typeface="Verdana" pitchFamily="34" charset="0"/>
                <a:cs typeface="Arial" pitchFamily="34" charset="0"/>
              </a:defRPr>
            </a:lvl1pPr>
          </a:lstStyle>
          <a:p>
            <a:r>
              <a:rPr lang="en-US" smtClean="0"/>
              <a:t>Click to edit Master title style</a:t>
            </a:r>
            <a:endParaRPr lang="en-US" dirty="0"/>
          </a:p>
        </p:txBody>
      </p:sp>
      <p:sp>
        <p:nvSpPr>
          <p:cNvPr id="7" name="Conten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latin typeface="Arial" pitchFamily="34" charset="0"/>
                <a:ea typeface="Verdana" pitchFamily="34" charset="0"/>
                <a:cs typeface="Arial" pitchFamily="34" charset="0"/>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atin typeface="Arial" pitchFamily="34" charset="0"/>
                <a:ea typeface="Verdana" pitchFamily="34" charset="0"/>
                <a:cs typeface="Arial" pitchFamily="34" charset="0"/>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800">
                <a:latin typeface="Arial" pitchFamily="34" charset="0"/>
                <a:ea typeface="Verdana" pitchFamily="34" charset="0"/>
                <a:cs typeface="Arial" pitchFamily="34" charset="0"/>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2" name="Rectangle 11"/>
          <p:cNvSpPr/>
          <p:nvPr userDrawn="1"/>
        </p:nvSpPr>
        <p:spPr bwMode="white">
          <a:xfrm>
            <a:off x="-7938" y="62484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4774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 y="27709"/>
            <a:ext cx="9052560" cy="1039091"/>
          </a:xfrm>
        </p:spPr>
        <p:txBody>
          <a:bodyPr>
            <a:normAutofit/>
          </a:bodyPr>
          <a:lstStyle>
            <a:lvl1pPr algn="ctr">
              <a:defRPr sz="3600">
                <a:latin typeface="Arial" pitchFamily="34" charset="0"/>
                <a:ea typeface="Verdana"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364162"/>
              </a:buClr>
              <a:buSzPct val="100000"/>
              <a:defRPr/>
            </a:lvl1pPr>
            <a:lvl2pPr>
              <a:buClr>
                <a:srgbClr val="364162"/>
              </a:buClr>
              <a:defRPr/>
            </a:lvl2pPr>
            <a:lvl3pPr marL="1143000" indent="-228600">
              <a:buClr>
                <a:srgbClr val="364162"/>
              </a:buClr>
              <a:buFont typeface="Wingdings" pitchFamily="2" charset="2"/>
              <a:buChar char="§"/>
              <a:defRPr/>
            </a:lvl3pPr>
            <a:lvl4pPr marL="1600200" indent="-228600">
              <a:buClr>
                <a:srgbClr val="364162"/>
              </a:buClr>
              <a:buFont typeface="Courier New" pitchFamily="49" charset="0"/>
              <a:buChar char="o"/>
              <a:defRPr/>
            </a:lvl4pPr>
            <a:lvl5pPr>
              <a:buClr>
                <a:srgbClr val="364162"/>
              </a:buCl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16661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igure + Caption Layout">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0" name="Title 1"/>
          <p:cNvSpPr>
            <a:spLocks noGrp="1"/>
          </p:cNvSpPr>
          <p:nvPr>
            <p:ph type="title"/>
          </p:nvPr>
        </p:nvSpPr>
        <p:spPr>
          <a:xfrm>
            <a:off x="519169" y="357626"/>
            <a:ext cx="8032638" cy="1004011"/>
          </a:xfrm>
        </p:spPr>
        <p:txBody>
          <a:bodyPr>
            <a:normAutofit/>
          </a:bodyPr>
          <a:lstStyle>
            <a:lvl1pPr algn="ctr">
              <a:defRPr sz="3600" b="0">
                <a:solidFill>
                  <a:schemeClr val="tx1"/>
                </a:solidFill>
              </a:defRPr>
            </a:lvl1pPr>
          </a:lstStyle>
          <a:p>
            <a:r>
              <a:rPr lang="en-US" smtClean="0"/>
              <a:t>Click to edit Master title style</a:t>
            </a:r>
            <a:endParaRPr lang="en-US" dirty="0"/>
          </a:p>
        </p:txBody>
      </p:sp>
      <p:sp>
        <p:nvSpPr>
          <p:cNvPr id="6" name="Rectangle 5"/>
          <p:cNvSpPr/>
          <p:nvPr/>
        </p:nvSpPr>
        <p:spPr bwMode="white">
          <a:xfrm>
            <a:off x="-7937" y="6248400"/>
            <a:ext cx="9151937" cy="617539"/>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Content Placeholder 3"/>
          <p:cNvSpPr>
            <a:spLocks noGrp="1"/>
          </p:cNvSpPr>
          <p:nvPr>
            <p:ph sz="quarter" idx="10"/>
          </p:nvPr>
        </p:nvSpPr>
        <p:spPr>
          <a:xfrm>
            <a:off x="491331" y="5181600"/>
            <a:ext cx="8153400" cy="83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pyright" descr="Pearson: Copyright 2015, 2012, 2009"/>
          <p:cNvSpPr txBox="1">
            <a:spLocks noChangeArrowheads="1"/>
          </p:cNvSpPr>
          <p:nvPr userDrawn="1"/>
        </p:nvSpPr>
        <p:spPr bwMode="auto">
          <a:xfrm>
            <a:off x="1478450" y="6270381"/>
            <a:ext cx="7589350" cy="582256"/>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smtClean="0">
                <a:solidFill>
                  <a:schemeClr val="bg1"/>
                </a:solidFill>
                <a:ea typeface="ＭＳ Ｐゴシック" charset="-128"/>
              </a:rPr>
              <a:t>Copyright </a:t>
            </a:r>
            <a:r>
              <a:rPr lang="en-US" sz="1200" dirty="0" smtClean="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8"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Tree>
    <p:extLst>
      <p:ext uri="{BB962C8B-B14F-4D97-AF65-F5344CB8AC3E}">
        <p14:creationId xmlns:p14="http://schemas.microsoft.com/office/powerpoint/2010/main" val="1683887321"/>
      </p:ext>
    </p:extLst>
  </p:cSld>
  <p:clrMapOvr>
    <a:masterClrMapping/>
  </p:clrMapOvr>
  <p:transition spd="slow"/>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white">
          <a:xfrm>
            <a:off x="-7938" y="63246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pyright" descr="Pearson: Copyright 2015, 2012, 2009"/>
          <p:cNvSpPr txBox="1">
            <a:spLocks noChangeArrowheads="1"/>
          </p:cNvSpPr>
          <p:nvPr/>
        </p:nvSpPr>
        <p:spPr bwMode="auto">
          <a:xfrm>
            <a:off x="1388395" y="6394712"/>
            <a:ext cx="7714039" cy="504445"/>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smtClean="0">
                <a:solidFill>
                  <a:schemeClr val="bg1"/>
                </a:solidFill>
                <a:ea typeface="ＭＳ Ｐゴシック" charset="-128"/>
              </a:rPr>
              <a:t>Copyright </a:t>
            </a:r>
            <a:r>
              <a:rPr lang="en-US" sz="1200" dirty="0" smtClean="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9"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422159"/>
            <a:ext cx="1316182" cy="435841"/>
          </a:xfrm>
          <a:prstGeom prst="rect">
            <a:avLst/>
          </a:prstGeom>
          <a:solidFill>
            <a:srgbClr val="364162"/>
          </a:solidFill>
          <a:ln>
            <a:noFill/>
          </a:ln>
          <a:extLst/>
        </p:spPr>
      </p:pic>
    </p:spTree>
    <p:extLst>
      <p:ext uri="{BB962C8B-B14F-4D97-AF65-F5344CB8AC3E}">
        <p14:creationId xmlns:p14="http://schemas.microsoft.com/office/powerpoint/2010/main" val="4204895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6" name="Picture 5" descr="Rules_Single_A.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pic>
        <p:nvPicPr>
          <p:cNvPr id="4" name="Picture 3"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6"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8"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a:prstGeom prst="rect">
            <a:avLst/>
          </a:prstGeo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7" name="Picture 16"/>
          <p:cNvPicPr>
            <a:picLocks noChangeAspect="1"/>
          </p:cNvPicPr>
          <p:nvPr userDrawn="1"/>
        </p:nvPicPr>
        <p:blipFill>
          <a:blip r:embed="rId9"/>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23625454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type="title"/>
          </p:nvPr>
        </p:nvSpPr>
        <p:spPr>
          <a:xfrm>
            <a:off x="457200" y="27709"/>
            <a:ext cx="8229600" cy="1039091"/>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Content Placeholder 2"/>
          <p:cNvSpPr>
            <a:spLocks noGrp="1"/>
          </p:cNvSpPr>
          <p:nvPr>
            <p:ph type="body" idx="1"/>
          </p:nvPr>
        </p:nvSpPr>
        <p:spPr>
          <a:xfrm>
            <a:off x="228600" y="1295400"/>
            <a:ext cx="8763000" cy="4830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bwMode="white">
          <a:xfrm>
            <a:off x="0" y="0"/>
            <a:ext cx="9144000" cy="113355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bwMode="white">
          <a:xfrm>
            <a:off x="-7938" y="62484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pyright" descr="Pearson: Copyright 2015, 2012, 2009"/>
          <p:cNvSpPr txBox="1">
            <a:spLocks noChangeArrowheads="1"/>
          </p:cNvSpPr>
          <p:nvPr/>
        </p:nvSpPr>
        <p:spPr bwMode="auto">
          <a:xfrm>
            <a:off x="1478450" y="6270381"/>
            <a:ext cx="7589350" cy="582256"/>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smtClean="0">
                <a:solidFill>
                  <a:schemeClr val="bg1"/>
                </a:solidFill>
                <a:ea typeface="ＭＳ Ｐゴシック" charset="-128"/>
              </a:rPr>
              <a:t>Copyright </a:t>
            </a:r>
            <a:r>
              <a:rPr lang="en-US" sz="1200" dirty="0" smtClean="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9" name="Picture 4"/>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
        <p:nvSpPr>
          <p:cNvPr id="11" name="Rectangle 5"/>
          <p:cNvSpPr>
            <a:spLocks noGrp="1" noChangeArrowheads="1"/>
          </p:cNvSpPr>
          <p:nvPr>
            <p:ph type="title"/>
          </p:nvPr>
        </p:nvSpPr>
        <p:spPr bwMode="auto">
          <a:xfrm>
            <a:off x="76200" y="38100"/>
            <a:ext cx="8915400" cy="104156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Tree>
    <p:extLst>
      <p:ext uri="{BB962C8B-B14F-4D97-AF65-F5344CB8AC3E}">
        <p14:creationId xmlns:p14="http://schemas.microsoft.com/office/powerpoint/2010/main" val="78893014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Lst>
  <p:hf hdr="0" ftr="0" dt="0"/>
  <p:txStyles>
    <p:titleStyle>
      <a:lvl1pPr algn="ctr" defTabSz="914400" rtl="0" eaLnBrk="1" latinLnBrk="0" hangingPunct="1">
        <a:spcBef>
          <a:spcPct val="0"/>
        </a:spcBef>
        <a:buNone/>
        <a:defRPr sz="36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364162"/>
        </a:buClr>
        <a:buFont typeface="Arial" pitchFamily="34" charset="0"/>
        <a:buChar char="•"/>
        <a:defRPr sz="2600" kern="120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364162"/>
        </a:buClr>
        <a:buFont typeface="Arial" pitchFamily="34" charset="0"/>
        <a:buChar char="–"/>
        <a:defRPr sz="2400" kern="120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364162"/>
        </a:buClr>
        <a:buFont typeface="Wingdings" pitchFamily="2" charset="2"/>
        <a:buChar char="§"/>
        <a:defRPr sz="2200" kern="120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364162"/>
        </a:buClr>
        <a:buFont typeface="Courier New" pitchFamily="49" charset="0"/>
        <a:buChar char="o"/>
        <a:defRPr sz="2000" kern="120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364162"/>
        </a:buClr>
        <a:buFont typeface="Arial" pitchFamily="34" charset="0"/>
        <a:buChar char="»"/>
        <a:defRPr sz="2000"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 y="228600"/>
            <a:ext cx="8229600" cy="622828"/>
          </a:xfrm>
        </p:spPr>
        <p:txBody>
          <a:bodyPr/>
          <a:lstStyle/>
          <a:p>
            <a:pPr algn="l"/>
            <a:r>
              <a:rPr lang="en-US" altLang="en-US" dirty="0"/>
              <a:t>Principles of Information Security</a:t>
            </a:r>
            <a:endParaRPr lang="en-US" dirty="0"/>
          </a:p>
        </p:txBody>
      </p:sp>
      <p:sp>
        <p:nvSpPr>
          <p:cNvPr id="5" name="Text Placeholder 4"/>
          <p:cNvSpPr>
            <a:spLocks noGrp="1"/>
          </p:cNvSpPr>
          <p:nvPr>
            <p:ph type="body" sz="quarter" idx="13"/>
          </p:nvPr>
        </p:nvSpPr>
        <p:spPr>
          <a:xfrm>
            <a:off x="38100" y="816430"/>
            <a:ext cx="8229600" cy="478970"/>
          </a:xfrm>
        </p:spPr>
        <p:txBody>
          <a:bodyPr/>
          <a:lstStyle/>
          <a:p>
            <a:r>
              <a:rPr lang="en-US" dirty="0"/>
              <a:t>Sixth Edition</a:t>
            </a:r>
          </a:p>
        </p:txBody>
      </p:sp>
      <p:sp>
        <p:nvSpPr>
          <p:cNvPr id="6" name="Text Placeholder 5"/>
          <p:cNvSpPr>
            <a:spLocks noGrp="1"/>
          </p:cNvSpPr>
          <p:nvPr>
            <p:ph type="body" sz="quarter" idx="14"/>
          </p:nvPr>
        </p:nvSpPr>
        <p:spPr>
          <a:xfrm>
            <a:off x="4495800" y="2057400"/>
            <a:ext cx="4267200" cy="3810000"/>
          </a:xfrm>
        </p:spPr>
        <p:txBody>
          <a:bodyPr/>
          <a:lstStyle/>
          <a:p>
            <a:pPr algn="ctr"/>
            <a:r>
              <a:rPr lang="en-US" sz="4000" b="1" dirty="0" smtClean="0"/>
              <a:t>Chapter 3</a:t>
            </a:r>
          </a:p>
          <a:p>
            <a:pPr algn="ctr"/>
            <a:r>
              <a:rPr lang="en-US" sz="4000" dirty="0" smtClean="0"/>
              <a:t>Legal</a:t>
            </a:r>
            <a:r>
              <a:rPr lang="en-US" sz="4000" dirty="0"/>
              <a:t>, Ethical, and Professional Issues in Information Security</a:t>
            </a:r>
          </a:p>
        </p:txBody>
      </p:sp>
      <p:pic>
        <p:nvPicPr>
          <p:cNvPr id="1026" name="Picture 2" descr="Book cover reads book name, title, edition number, and name of the author as follows: &quot;Information Security,&quot; &quot;Principles of Information Security,&quot; “Sixth Edition,&quot; and &quot;Michael E. Whitman&quot; and  &quot;Herbert J. Mattord.&quot; A photo on the cover page shows a screenshot with the close up view of digital co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70356"/>
            <a:ext cx="3332305" cy="4701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6"/>
          <p:cNvSpPr>
            <a:spLocks noGrp="1"/>
          </p:cNvSpPr>
          <p:nvPr>
            <p:ph type="body" sz="quarter" idx="15"/>
          </p:nvPr>
        </p:nvSpPr>
        <p:spPr>
          <a:xfrm>
            <a:off x="1435100" y="6261658"/>
            <a:ext cx="7696200" cy="604230"/>
          </a:xfrm>
        </p:spPr>
        <p:txBody>
          <a:bodyPr/>
          <a:lstStyle/>
          <a:p>
            <a:pPr lvl="0" algn="ctr" eaLnBrk="0" fontAlgn="base" hangingPunct="0">
              <a:spcBef>
                <a:spcPct val="0"/>
              </a:spcBef>
              <a:spcAft>
                <a:spcPct val="0"/>
              </a:spcAft>
              <a:buClrTx/>
              <a:defRPr/>
            </a:pPr>
            <a:r>
              <a:rPr lang="en-US" sz="1200" dirty="0">
                <a:solidFill>
                  <a:schemeClr val="bg1"/>
                </a:solidFill>
                <a:ea typeface="ＭＳ Ｐゴシック" charset="-128"/>
              </a:rPr>
              <a:t>Copyright </a:t>
            </a:r>
            <a:r>
              <a:rPr lang="en-US" sz="1200" dirty="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8" name="Picture 4" title="Cengage Logo"/>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Tree>
    <p:extLst>
      <p:ext uri="{BB962C8B-B14F-4D97-AF65-F5344CB8AC3E}">
        <p14:creationId xmlns:p14="http://schemas.microsoft.com/office/powerpoint/2010/main" val="1100577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noChangeArrowheads="1"/>
          </p:cNvSpPr>
          <p:nvPr>
            <p:ph type="title"/>
          </p:nvPr>
        </p:nvSpPr>
        <p:spPr/>
        <p:txBody>
          <a:bodyPr/>
          <a:lstStyle/>
          <a:p>
            <a:r>
              <a:rPr lang="en-GB" altLang="en-US" smtClean="0"/>
              <a:t>Relevant U.S. Laws</a:t>
            </a:r>
          </a:p>
        </p:txBody>
      </p:sp>
      <p:sp>
        <p:nvSpPr>
          <p:cNvPr id="28675" name="Content Placeholder 5"/>
          <p:cNvSpPr>
            <a:spLocks noGrp="1" noChangeArrowheads="1"/>
          </p:cNvSpPr>
          <p:nvPr>
            <p:ph idx="1"/>
          </p:nvPr>
        </p:nvSpPr>
        <p:spPr/>
        <p:txBody>
          <a:bodyPr/>
          <a:lstStyle/>
          <a:p>
            <a:r>
              <a:rPr lang="en-GB" altLang="en-US" smtClean="0"/>
              <a:t>The United States has been a leader in the development and implementation of information security legislation.</a:t>
            </a:r>
          </a:p>
          <a:p>
            <a:r>
              <a:rPr lang="en-GB" altLang="en-US" smtClean="0"/>
              <a:t>Information security legislation contributes to a more reliable business environment and a stable economy.</a:t>
            </a:r>
          </a:p>
          <a:p>
            <a:r>
              <a:rPr lang="en-GB" altLang="en-US" smtClean="0"/>
              <a:t>The United States has demonstrated understanding of the importance of securing information and has specified penalties for individuals and organizations that breach civil and criminal law.</a:t>
            </a:r>
          </a:p>
        </p:txBody>
      </p:sp>
    </p:spTree>
    <p:extLst>
      <p:ext uri="{BB962C8B-B14F-4D97-AF65-F5344CB8AC3E}">
        <p14:creationId xmlns:p14="http://schemas.microsoft.com/office/powerpoint/2010/main" val="2045822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noChangeArrowheads="1"/>
          </p:cNvSpPr>
          <p:nvPr>
            <p:ph type="title"/>
          </p:nvPr>
        </p:nvSpPr>
        <p:spPr/>
        <p:txBody>
          <a:bodyPr/>
          <a:lstStyle/>
          <a:p>
            <a:r>
              <a:rPr lang="en-GB" altLang="en-US" dirty="0" smtClean="0"/>
              <a:t>General Computer Crime Laws (1 of 2)</a:t>
            </a:r>
          </a:p>
        </p:txBody>
      </p:sp>
      <p:sp>
        <p:nvSpPr>
          <p:cNvPr id="30723" name="Content Placeholder 5"/>
          <p:cNvSpPr>
            <a:spLocks noGrp="1" noChangeArrowheads="1"/>
          </p:cNvSpPr>
          <p:nvPr>
            <p:ph idx="1"/>
          </p:nvPr>
        </p:nvSpPr>
        <p:spPr/>
        <p:txBody>
          <a:bodyPr>
            <a:normAutofit lnSpcReduction="10000"/>
          </a:bodyPr>
          <a:lstStyle/>
          <a:p>
            <a:r>
              <a:rPr lang="en-GB" altLang="en-US" dirty="0" smtClean="0"/>
              <a:t>Computer Fraud and Abuse Act of 1986 (CFA Act): </a:t>
            </a:r>
            <a:r>
              <a:rPr lang="en-US" altLang="en-US" dirty="0" smtClean="0"/>
              <a:t>Cornerstone of many computer-related federal laws and enforcement efforts</a:t>
            </a:r>
            <a:r>
              <a:rPr lang="ar-SA" altLang="en-US" dirty="0" smtClean="0"/>
              <a:t>‏</a:t>
            </a:r>
            <a:endParaRPr lang="en-GB" altLang="en-US" dirty="0" smtClean="0"/>
          </a:p>
          <a:p>
            <a:r>
              <a:rPr lang="en-GB" altLang="en-US" dirty="0" smtClean="0"/>
              <a:t>National Information Infrastructure Protection Act of 1996: </a:t>
            </a:r>
          </a:p>
          <a:p>
            <a:pPr lvl="1"/>
            <a:r>
              <a:rPr lang="en-US" altLang="en-US" dirty="0" smtClean="0"/>
              <a:t>Modified several sections of the previous act and increased the penalties for selected crimes</a:t>
            </a:r>
          </a:p>
          <a:p>
            <a:pPr lvl="1"/>
            <a:r>
              <a:rPr lang="en-US" altLang="en-US" dirty="0" smtClean="0"/>
              <a:t>Severity of the penalties was judged on the value of the information and the purpose</a:t>
            </a:r>
          </a:p>
          <a:p>
            <a:pPr lvl="2"/>
            <a:r>
              <a:rPr lang="en-US" altLang="en-US" dirty="0" smtClean="0"/>
              <a:t>For purposes of commercial advantage</a:t>
            </a:r>
          </a:p>
          <a:p>
            <a:pPr lvl="2"/>
            <a:r>
              <a:rPr lang="en-US" altLang="en-US" dirty="0" smtClean="0"/>
              <a:t>For private financial gain</a:t>
            </a:r>
          </a:p>
          <a:p>
            <a:pPr lvl="2"/>
            <a:r>
              <a:rPr lang="en-US" altLang="en-US" dirty="0" smtClean="0"/>
              <a:t>In furtherance of a criminal act</a:t>
            </a:r>
            <a:endParaRPr lang="en-GB" altLang="en-US" dirty="0" smtClean="0"/>
          </a:p>
        </p:txBody>
      </p:sp>
    </p:spTree>
    <p:extLst>
      <p:ext uri="{BB962C8B-B14F-4D97-AF65-F5344CB8AC3E}">
        <p14:creationId xmlns:p14="http://schemas.microsoft.com/office/powerpoint/2010/main" val="33215675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GB" altLang="en-US" dirty="0"/>
              <a:t>General Computer Crime Laws </a:t>
            </a:r>
            <a:r>
              <a:rPr lang="en-GB" altLang="en-US" dirty="0" smtClean="0"/>
              <a:t>(2 </a:t>
            </a:r>
            <a:r>
              <a:rPr lang="en-GB" altLang="en-US" dirty="0"/>
              <a:t>of 2)</a:t>
            </a:r>
            <a:endParaRPr lang="en-US" altLang="en-US" dirty="0" smtClean="0"/>
          </a:p>
        </p:txBody>
      </p:sp>
      <p:sp>
        <p:nvSpPr>
          <p:cNvPr id="32771" name="Content Placeholder 2"/>
          <p:cNvSpPr>
            <a:spLocks noGrp="1"/>
          </p:cNvSpPr>
          <p:nvPr>
            <p:ph idx="1"/>
          </p:nvPr>
        </p:nvSpPr>
        <p:spPr/>
        <p:txBody>
          <a:bodyPr>
            <a:normAutofit lnSpcReduction="10000"/>
          </a:bodyPr>
          <a:lstStyle/>
          <a:p>
            <a:r>
              <a:rPr lang="en-GB" altLang="en-US" dirty="0" smtClean="0"/>
              <a:t>USA PATRIOT Act of 2001: </a:t>
            </a:r>
            <a:r>
              <a:rPr lang="en-US" altLang="en-US" dirty="0" smtClean="0"/>
              <a:t>Provides law enforcement agencies with broader latitude in order to combat terrorism-related activities</a:t>
            </a:r>
            <a:endParaRPr lang="en-GB" altLang="en-US" dirty="0" smtClean="0"/>
          </a:p>
          <a:p>
            <a:r>
              <a:rPr lang="en-GB" altLang="en-US" dirty="0" smtClean="0"/>
              <a:t>USA PATRIOT Improvement and Reauthorization Act: </a:t>
            </a:r>
            <a:r>
              <a:rPr lang="en-US" altLang="en-US" dirty="0" smtClean="0"/>
              <a:t>Made permanent 14 of the 16 expanded powers of the Department of Homeland Security and the FBI in investigating terrorist activity</a:t>
            </a:r>
          </a:p>
          <a:p>
            <a:r>
              <a:rPr lang="en-US" altLang="en-US" dirty="0" smtClean="0"/>
              <a:t>USA FREEDOM Act inherited select USA PATRIOT functions as the PATRIOT act expired in 2015</a:t>
            </a:r>
            <a:endParaRPr lang="en-GB" altLang="en-US" dirty="0" smtClean="0"/>
          </a:p>
          <a:p>
            <a:r>
              <a:rPr lang="en-GB" altLang="en-US" dirty="0" smtClean="0"/>
              <a:t>Computer Security Act of 1987: </a:t>
            </a:r>
            <a:r>
              <a:rPr lang="en-US" altLang="en-US" dirty="0" smtClean="0"/>
              <a:t>One of the first attempts to protect federal computer systems by establishing minimum acceptable security practices</a:t>
            </a:r>
            <a:endParaRPr lang="en-GB" altLang="en-US" dirty="0" smtClean="0"/>
          </a:p>
        </p:txBody>
      </p:sp>
    </p:spTree>
    <p:extLst>
      <p:ext uri="{BB962C8B-B14F-4D97-AF65-F5344CB8AC3E}">
        <p14:creationId xmlns:p14="http://schemas.microsoft.com/office/powerpoint/2010/main" val="2782073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noChangeArrowheads="1"/>
          </p:cNvSpPr>
          <p:nvPr>
            <p:ph type="title"/>
          </p:nvPr>
        </p:nvSpPr>
        <p:spPr/>
        <p:txBody>
          <a:bodyPr/>
          <a:lstStyle/>
          <a:p>
            <a:r>
              <a:rPr lang="en-GB" altLang="en-US" dirty="0" smtClean="0"/>
              <a:t>Privacy (1 of 2)</a:t>
            </a:r>
          </a:p>
        </p:txBody>
      </p:sp>
      <p:sp>
        <p:nvSpPr>
          <p:cNvPr id="34819" name="Content Placeholder 5"/>
          <p:cNvSpPr>
            <a:spLocks noGrp="1" noChangeArrowheads="1"/>
          </p:cNvSpPr>
          <p:nvPr>
            <p:ph idx="1"/>
          </p:nvPr>
        </p:nvSpPr>
        <p:spPr/>
        <p:txBody>
          <a:bodyPr>
            <a:normAutofit/>
          </a:bodyPr>
          <a:lstStyle/>
          <a:p>
            <a:r>
              <a:rPr lang="en-GB" altLang="en-US" dirty="0" smtClean="0"/>
              <a:t>One of the hottest topics in information security</a:t>
            </a:r>
          </a:p>
          <a:p>
            <a:r>
              <a:rPr lang="en-GB" altLang="en-US" dirty="0" smtClean="0"/>
              <a:t>Right of individuals or groups to protect themselves and personal information from unauthorized access</a:t>
            </a:r>
          </a:p>
          <a:p>
            <a:r>
              <a:rPr lang="en-GB" altLang="en-US" dirty="0" smtClean="0"/>
              <a:t>Ability to aggregate data from multiple sources allows creation of information databases previously impossible</a:t>
            </a:r>
          </a:p>
          <a:p>
            <a:r>
              <a:rPr lang="en-US" altLang="en-US" dirty="0" smtClean="0"/>
              <a:t>The number of statutes addressing an individual’s right to privacy has grown</a:t>
            </a:r>
            <a:endParaRPr lang="en-GB" altLang="en-US" dirty="0" smtClean="0"/>
          </a:p>
        </p:txBody>
      </p:sp>
    </p:spTree>
    <p:extLst>
      <p:ext uri="{BB962C8B-B14F-4D97-AF65-F5344CB8AC3E}">
        <p14:creationId xmlns:p14="http://schemas.microsoft.com/office/powerpoint/2010/main" val="31928351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title"/>
          </p:nvPr>
        </p:nvSpPr>
        <p:spPr/>
        <p:txBody>
          <a:bodyPr/>
          <a:lstStyle/>
          <a:p>
            <a:r>
              <a:rPr lang="en-GB" altLang="en-US" dirty="0"/>
              <a:t>Privacy </a:t>
            </a:r>
            <a:r>
              <a:rPr lang="en-GB" altLang="en-US" dirty="0" smtClean="0"/>
              <a:t>(2 </a:t>
            </a:r>
            <a:r>
              <a:rPr lang="en-GB" altLang="en-US" dirty="0"/>
              <a:t>of 2)</a:t>
            </a:r>
            <a:endParaRPr lang="en-GB" altLang="en-US" dirty="0" smtClean="0"/>
          </a:p>
        </p:txBody>
      </p:sp>
      <p:sp>
        <p:nvSpPr>
          <p:cNvPr id="37891" name="Content Placeholder 5"/>
          <p:cNvSpPr>
            <a:spLocks noGrp="1" noChangeArrowheads="1"/>
          </p:cNvSpPr>
          <p:nvPr>
            <p:ph idx="1"/>
          </p:nvPr>
        </p:nvSpPr>
        <p:spPr/>
        <p:txBody>
          <a:bodyPr>
            <a:normAutofit/>
          </a:bodyPr>
          <a:lstStyle/>
          <a:p>
            <a:r>
              <a:rPr lang="en-GB" altLang="en-US" dirty="0" smtClean="0"/>
              <a:t>U.S. Regulations</a:t>
            </a:r>
          </a:p>
          <a:p>
            <a:pPr lvl="1"/>
            <a:r>
              <a:rPr lang="en-GB" altLang="en-US" dirty="0" smtClean="0"/>
              <a:t>Privacy of Customer Information Section of the common carrier regulation</a:t>
            </a:r>
          </a:p>
          <a:p>
            <a:pPr lvl="1"/>
            <a:r>
              <a:rPr lang="en-GB" altLang="en-US" dirty="0" smtClean="0"/>
              <a:t>Federal Privacy Act of 1974 </a:t>
            </a:r>
          </a:p>
          <a:p>
            <a:pPr lvl="1"/>
            <a:r>
              <a:rPr lang="en-GB" altLang="en-US" dirty="0" smtClean="0"/>
              <a:t>Electronic Communications Privacy Act of 1986</a:t>
            </a:r>
          </a:p>
          <a:p>
            <a:pPr lvl="1"/>
            <a:r>
              <a:rPr lang="en-GB" altLang="en-US" dirty="0" smtClean="0"/>
              <a:t>Health Insurance Portability and Accountability Act of 1996 (HIPAA), aka Kennedy-</a:t>
            </a:r>
            <a:r>
              <a:rPr lang="en-GB" altLang="en-US" dirty="0" err="1" smtClean="0"/>
              <a:t>Kassebaum</a:t>
            </a:r>
            <a:r>
              <a:rPr lang="en-GB" altLang="en-US" dirty="0" smtClean="0"/>
              <a:t> Act</a:t>
            </a:r>
          </a:p>
          <a:p>
            <a:pPr lvl="1"/>
            <a:r>
              <a:rPr lang="en-GB" altLang="en-US" dirty="0" smtClean="0"/>
              <a:t>Financial Services Modernization Act or Gramm-Leach-Bliley Act of 1999</a:t>
            </a:r>
          </a:p>
        </p:txBody>
      </p:sp>
    </p:spTree>
    <p:extLst>
      <p:ext uri="{BB962C8B-B14F-4D97-AF65-F5344CB8AC3E}">
        <p14:creationId xmlns:p14="http://schemas.microsoft.com/office/powerpoint/2010/main" val="29212909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77962" y="236272"/>
            <a:ext cx="8032638" cy="754328"/>
          </a:xfrm>
        </p:spPr>
        <p:txBody>
          <a:bodyPr>
            <a:normAutofit/>
          </a:bodyPr>
          <a:lstStyle/>
          <a:p>
            <a:pPr marL="0" indent="0">
              <a:lnSpc>
                <a:spcPct val="100000"/>
              </a:lnSpc>
              <a:spcBef>
                <a:spcPts val="0"/>
              </a:spcBef>
              <a:tabLst>
                <a:tab pos="4397375" algn="l"/>
              </a:tabLst>
            </a:pPr>
            <a:r>
              <a:rPr lang="en-US" b="1" dirty="0"/>
              <a:t>Figure 3-2  </a:t>
            </a:r>
            <a:r>
              <a:rPr lang="en-US" dirty="0"/>
              <a:t>Information aggregation</a:t>
            </a:r>
            <a:endParaRPr lang="en-US" baseline="30000" dirty="0"/>
          </a:p>
        </p:txBody>
      </p:sp>
      <p:pic>
        <p:nvPicPr>
          <p:cNvPr id="2050" name="Picture 2" descr="An illustration shows notebook at the center to which many arrows are pointed from several images. The first image on the left is a trash box with a recycling symbol in it. The second image on the top of it is a laptop labeled as, “cookies.” The third image is a screen shot of a page in in which the text reads as, “free magazine! Just fill out survey.” The fourth image is a screen shot that shows the text as, “get a quote.” The fifth image is a screen shot. The sixth image shows the photo of a cellphone labeled as, “Phone surveys.” The seventh image shows a boy weighing some items in a weighing machine. The image of notebook at the center has a text below it that reads as, “Information assembled from multiple sources (name, address, phone number, financial information, online browsing habits, purchasing habits, etc.).”&#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955" y="1156144"/>
            <a:ext cx="7572090" cy="486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7641616"/>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noChangeArrowheads="1"/>
          </p:cNvSpPr>
          <p:nvPr>
            <p:ph type="title"/>
          </p:nvPr>
        </p:nvSpPr>
        <p:spPr/>
        <p:txBody>
          <a:bodyPr/>
          <a:lstStyle/>
          <a:p>
            <a:r>
              <a:rPr lang="en-GB" altLang="en-US" dirty="0" smtClean="0"/>
              <a:t>Identity Theft (1 of 2)</a:t>
            </a:r>
          </a:p>
        </p:txBody>
      </p:sp>
      <p:sp>
        <p:nvSpPr>
          <p:cNvPr id="39939" name="Content Placeholder 5"/>
          <p:cNvSpPr>
            <a:spLocks noGrp="1" noChangeArrowheads="1"/>
          </p:cNvSpPr>
          <p:nvPr>
            <p:ph idx="1"/>
          </p:nvPr>
        </p:nvSpPr>
        <p:spPr/>
        <p:txBody>
          <a:bodyPr>
            <a:normAutofit/>
          </a:bodyPr>
          <a:lstStyle/>
          <a:p>
            <a:r>
              <a:rPr lang="en-GB" altLang="en-US" dirty="0" smtClean="0"/>
              <a:t>It can occur when someone steals a victim’s personally identifiable information (PII) and poses as the victim to conduct actions/make purchases.</a:t>
            </a:r>
          </a:p>
          <a:p>
            <a:r>
              <a:rPr lang="en-GB" altLang="en-US" dirty="0" smtClean="0"/>
              <a:t>Federal Trade Commission </a:t>
            </a:r>
            <a:r>
              <a:rPr lang="en-US" dirty="0" smtClean="0"/>
              <a:t>(</a:t>
            </a:r>
            <a:r>
              <a:rPr lang="en-US" dirty="0"/>
              <a:t>FTC</a:t>
            </a:r>
            <a:r>
              <a:rPr lang="en-US" dirty="0" smtClean="0"/>
              <a:t>)</a:t>
            </a:r>
            <a:r>
              <a:rPr lang="en-GB" altLang="en-US" dirty="0" smtClean="0"/>
              <a:t> oversees efforts to foster coordination, effective prosecution of criminals, and methods to increase victim’s restitution.</a:t>
            </a:r>
          </a:p>
          <a:p>
            <a:r>
              <a:rPr lang="en-GB" altLang="en-US" dirty="0" smtClean="0"/>
              <a:t>Fraud and Related Activity in Connection with Identification Documents, Authentication Features, and Information </a:t>
            </a:r>
            <a:r>
              <a:rPr lang="en-GB" altLang="en-US" dirty="0"/>
              <a:t>Act (</a:t>
            </a:r>
            <a:r>
              <a:rPr lang="en-GB" altLang="en-US" dirty="0" smtClean="0"/>
              <a:t>Title 18, U.S.C. § 1028).</a:t>
            </a:r>
            <a:r>
              <a:rPr lang="ar-SA" altLang="en-US" dirty="0" smtClean="0"/>
              <a:t>‏</a:t>
            </a:r>
            <a:endParaRPr lang="en-GB" altLang="en-US" dirty="0" smtClean="0"/>
          </a:p>
        </p:txBody>
      </p:sp>
    </p:spTree>
    <p:extLst>
      <p:ext uri="{BB962C8B-B14F-4D97-AF65-F5344CB8AC3E}">
        <p14:creationId xmlns:p14="http://schemas.microsoft.com/office/powerpoint/2010/main" val="28176230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GB" altLang="en-US" dirty="0"/>
              <a:t>Identity Theft </a:t>
            </a:r>
            <a:r>
              <a:rPr lang="en-GB" altLang="en-US" dirty="0" smtClean="0"/>
              <a:t>(2 </a:t>
            </a:r>
            <a:r>
              <a:rPr lang="en-GB" altLang="en-US" dirty="0"/>
              <a:t>of 2)</a:t>
            </a:r>
            <a:endParaRPr lang="en-US" altLang="en-US" dirty="0" smtClean="0"/>
          </a:p>
        </p:txBody>
      </p:sp>
      <p:sp>
        <p:nvSpPr>
          <p:cNvPr id="41987" name="Content Placeholder 2"/>
          <p:cNvSpPr>
            <a:spLocks noGrp="1"/>
          </p:cNvSpPr>
          <p:nvPr>
            <p:ph idx="1"/>
          </p:nvPr>
        </p:nvSpPr>
        <p:spPr/>
        <p:txBody>
          <a:bodyPr>
            <a:normAutofit fontScale="92500"/>
          </a:bodyPr>
          <a:lstStyle/>
          <a:p>
            <a:r>
              <a:rPr lang="en-US" altLang="en-US" smtClean="0"/>
              <a:t>If someone suspects identity theft, the FTC recommends:</a:t>
            </a:r>
          </a:p>
          <a:p>
            <a:pPr lvl="1"/>
            <a:r>
              <a:rPr lang="en-US" smtClean="0"/>
              <a:t>Place an initial fraud alert: Report to one of the three national credit reporting companies and ask for an initial fraud alert on your credit report. </a:t>
            </a:r>
          </a:p>
          <a:p>
            <a:pPr lvl="1"/>
            <a:r>
              <a:rPr lang="en-US" smtClean="0"/>
              <a:t>Order your credit reports: Filing an initial fraud alert entitles you to a free credit report from each of the three credit reporting companies. Examine the reports for fraud activity.</a:t>
            </a:r>
          </a:p>
          <a:p>
            <a:pPr lvl="1"/>
            <a:r>
              <a:rPr lang="en-US" smtClean="0"/>
              <a:t>Create an identity theft report: Filing a complaint with the FTC will generate an identity theft affidavit, which can be used to file a police report and create an identity theft report. </a:t>
            </a:r>
          </a:p>
          <a:p>
            <a:pPr lvl="1"/>
            <a:r>
              <a:rPr lang="en-US" smtClean="0"/>
              <a:t>Monitor your progress: Document all calls, letters, and communications during the process.</a:t>
            </a:r>
            <a:endParaRPr lang="en-US" altLang="en-US" dirty="0" smtClean="0"/>
          </a:p>
        </p:txBody>
      </p:sp>
    </p:spTree>
    <p:extLst>
      <p:ext uri="{BB962C8B-B14F-4D97-AF65-F5344CB8AC3E}">
        <p14:creationId xmlns:p14="http://schemas.microsoft.com/office/powerpoint/2010/main" val="835057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9169" y="135631"/>
            <a:ext cx="8032638" cy="1616969"/>
          </a:xfrm>
        </p:spPr>
        <p:txBody>
          <a:bodyPr>
            <a:noAutofit/>
          </a:bodyPr>
          <a:lstStyle/>
          <a:p>
            <a:pPr marL="0" indent="0">
              <a:lnSpc>
                <a:spcPct val="100000"/>
              </a:lnSpc>
              <a:spcBef>
                <a:spcPts val="0"/>
              </a:spcBef>
              <a:tabLst>
                <a:tab pos="4397375" algn="l"/>
              </a:tabLst>
            </a:pPr>
            <a:r>
              <a:rPr lang="en-US" b="1" dirty="0"/>
              <a:t>Figure 3-3  </a:t>
            </a:r>
            <a:r>
              <a:rPr lang="en-US" dirty="0"/>
              <a:t>U.S. Department of Justice report on victims of identity theft in 2012 and 2014</a:t>
            </a:r>
          </a:p>
        </p:txBody>
      </p:sp>
      <p:pic>
        <p:nvPicPr>
          <p:cNvPr id="2" name="Picture 1" descr="A figure shows the data of Persons age 16 or older who experienced at least one identity theft incident in the past 12 months, by type of theft, 2012 and 2014. It is mentioned majorly in two forms as, anytime during the past12 months* and Most recent incident. The heading anytime during past 12 months is further divided into two columns with the heading: Number of victims and percent of all persons. The heading most recent incident is further divided into three column with the heading; Number of victims, percent of all persons and percent of all victims. The number of victims in the heading anytime during past 12 months is listed for 2012 and 2014*. For the overall list of values the type of identity theft is mentioned at the left corner of the data analysis. The type of identity theft are, “Total, Existing account, credit card, bank, other, new account, personal information, multiple types, Existing accountb and otherc. The values under number of victims in 2012 are, “16,580,500, 15,323,500, 7,698,500≠, 7,470,700, 1,696,400, 1,125,100, 833,600” and the next three values are hyphen. The number of victims in 2014* are, “17,576,200, 16,392,600, 8,598,600, 8,082,600, 1,452,300, 1,077,100, 1,077,100” and the below three values are marked with hyphen. The percent of all persons in 2012 are, “6.7%, 6.2%, 3.1%, 3.0%, 0.7%, 0.5% and 0.3%”, other three values are marked with hyphen. Percent of all persons in 2014* are, “7.0%, 6.6%, 3.4%, 3.2%, 0.6%, 0.4% and 0.3%” with other values are hyphen. Then the most recent incident has number of victims in 2012 are listed as, “16,580,500, 14,022,100, 6,676,300, 6,191,500, 1,154,300, 683,400, 622,900, 1,252,000, 1,252,000, 824,700 and 427,400.” The number of victims in 2014* are, “17,576,200, 15,045,200, 7,329,100, 6,735,800, 980,300, 683,300, 546,400, 1,297,700, 921,500 and 376,200.” Percent of all persons in 2012 are, “6.7%, 5.7%, 2.7%, 2.5%, 0.5%, 0.3%, 0.3%, 0.5%, 0.3% and 0.2%.” Percent of all persons in 2014* are, “7.0%, 6.0%, 2.9%, 2.7%, 0.4%, 0.3%, 0.2%, 0.6%, 0.4% and 0.2%.” Percent of all victims in 2012 are, “100%, 84.6%, 40.3%, 37.3%, 7.0%≠, 4.1%, 3.8%, 7.6%, 5.0% and 2.6%.” Percent of all victims in 2014* are, “100%, 85.6%, 41.7%, 38.3%, 5.6%, 3.9%, 3.1%, 7.4%, 5.2% and 2.1%.” The text below this overall data analysis reads as, “  ͠  Not applicable. *Comparison year. ≠Significant difference from comparison year at the 90% confidence level. aldentity theft classified as a single type. bIncludes victims who experienced two or more of the following: unauthorized use of a credit card, bank account, or other existing account. cIncludes victims who experienced two or more of the following: unauthorized use of an existing account, misuse of personal information to open a new account, or misuse of personal information for other fraudulent purposes. Source: Bureau of Justice Statistics, National Crime Victimization Survey, Identity Theft Supplement, 2012 and 2014.”&#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263" y="1903157"/>
            <a:ext cx="8011089" cy="3831971"/>
          </a:xfrm>
          <a:prstGeom prst="rect">
            <a:avLst/>
          </a:prstGeom>
        </p:spPr>
      </p:pic>
      <p:sp>
        <p:nvSpPr>
          <p:cNvPr id="7" name="Content Placeholder 6"/>
          <p:cNvSpPr>
            <a:spLocks noGrp="1"/>
          </p:cNvSpPr>
          <p:nvPr>
            <p:ph sz="quarter" idx="10"/>
          </p:nvPr>
        </p:nvSpPr>
        <p:spPr>
          <a:xfrm>
            <a:off x="504613" y="5791200"/>
            <a:ext cx="8153400" cy="391026"/>
          </a:xfrm>
        </p:spPr>
        <p:txBody>
          <a:bodyPr>
            <a:normAutofit lnSpcReduction="10000"/>
          </a:bodyPr>
          <a:lstStyle/>
          <a:p>
            <a:pPr marL="0" indent="0">
              <a:lnSpc>
                <a:spcPct val="100000"/>
              </a:lnSpc>
              <a:spcBef>
                <a:spcPts val="600"/>
              </a:spcBef>
              <a:buNone/>
              <a:tabLst>
                <a:tab pos="4397375" algn="l"/>
              </a:tabLst>
            </a:pPr>
            <a:r>
              <a:rPr lang="en-US" sz="2000" i="1" dirty="0"/>
              <a:t>Source: U.S. Federal Trade Commission.</a:t>
            </a:r>
          </a:p>
        </p:txBody>
      </p:sp>
    </p:spTree>
    <p:extLst>
      <p:ext uri="{BB962C8B-B14F-4D97-AF65-F5344CB8AC3E}">
        <p14:creationId xmlns:p14="http://schemas.microsoft.com/office/powerpoint/2010/main" val="4088894660"/>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noChangeArrowheads="1"/>
          </p:cNvSpPr>
          <p:nvPr>
            <p:ph type="title"/>
          </p:nvPr>
        </p:nvSpPr>
        <p:spPr/>
        <p:txBody>
          <a:bodyPr/>
          <a:lstStyle/>
          <a:p>
            <a:r>
              <a:rPr lang="en-GB" altLang="en-US" smtClean="0"/>
              <a:t>Export and Espionage Laws</a:t>
            </a:r>
          </a:p>
        </p:txBody>
      </p:sp>
      <p:sp>
        <p:nvSpPr>
          <p:cNvPr id="44035" name="Content Placeholder 5"/>
          <p:cNvSpPr>
            <a:spLocks noGrp="1" noChangeArrowheads="1"/>
          </p:cNvSpPr>
          <p:nvPr>
            <p:ph idx="1"/>
          </p:nvPr>
        </p:nvSpPr>
        <p:spPr/>
        <p:txBody>
          <a:bodyPr>
            <a:normAutofit/>
          </a:bodyPr>
          <a:lstStyle/>
          <a:p>
            <a:r>
              <a:rPr lang="en-GB" altLang="en-US" dirty="0" smtClean="0"/>
              <a:t>Economic Espionage Act of 1996</a:t>
            </a:r>
            <a:r>
              <a:rPr lang="ar-SA" altLang="en-US" dirty="0" smtClean="0"/>
              <a:t>‏</a:t>
            </a:r>
            <a:endParaRPr lang="en-GB" altLang="en-US" dirty="0" smtClean="0"/>
          </a:p>
          <a:p>
            <a:r>
              <a:rPr lang="en-GB" altLang="en-US" dirty="0" smtClean="0"/>
              <a:t>Security and Freedom through Encryption Act of 1999</a:t>
            </a:r>
            <a:r>
              <a:rPr lang="ar-SA" altLang="en-US" dirty="0" smtClean="0"/>
              <a:t>‏</a:t>
            </a:r>
            <a:endParaRPr lang="en-US" altLang="en-US" dirty="0" smtClean="0"/>
          </a:p>
          <a:p>
            <a:r>
              <a:rPr lang="en-US" altLang="en-US" dirty="0" smtClean="0"/>
              <a:t>The acts include provisions about encryption that:</a:t>
            </a:r>
          </a:p>
          <a:p>
            <a:pPr lvl="1"/>
            <a:r>
              <a:rPr lang="en-US" altLang="en-US" dirty="0" smtClean="0"/>
              <a:t>Reinforce the right to use or sell encryption algorithms, without concern of key registration.</a:t>
            </a:r>
          </a:p>
          <a:p>
            <a:pPr lvl="1"/>
            <a:r>
              <a:rPr lang="en-US" altLang="en-US" dirty="0" smtClean="0"/>
              <a:t>Prohibit the federal government from requiring </a:t>
            </a:r>
            <a:r>
              <a:rPr lang="en-US" altLang="en-US" dirty="0"/>
              <a:t>the use of encryption.</a:t>
            </a:r>
            <a:endParaRPr lang="en-US" altLang="en-US" dirty="0" smtClean="0"/>
          </a:p>
          <a:p>
            <a:pPr lvl="1"/>
            <a:r>
              <a:rPr lang="en-US" altLang="en-US" dirty="0" smtClean="0"/>
              <a:t>Make it not probable cause to suspect criminal activity.</a:t>
            </a:r>
          </a:p>
          <a:p>
            <a:pPr lvl="1"/>
            <a:r>
              <a:rPr lang="en-US" altLang="en-US" dirty="0" smtClean="0"/>
              <a:t>Relax export restrictions.</a:t>
            </a:r>
          </a:p>
          <a:p>
            <a:pPr lvl="1"/>
            <a:r>
              <a:rPr lang="en-US" altLang="en-US" dirty="0" smtClean="0"/>
              <a:t>Additional penalties for using </a:t>
            </a:r>
            <a:r>
              <a:rPr lang="en-US" altLang="en-US" dirty="0"/>
              <a:t>encryption </a:t>
            </a:r>
            <a:r>
              <a:rPr lang="en-US" altLang="en-US" dirty="0" smtClean="0"/>
              <a:t>in a crime.</a:t>
            </a:r>
            <a:endParaRPr lang="en-GB" altLang="en-US" dirty="0" smtClean="0"/>
          </a:p>
        </p:txBody>
      </p:sp>
    </p:spTree>
    <p:extLst>
      <p:ext uri="{BB962C8B-B14F-4D97-AF65-F5344CB8AC3E}">
        <p14:creationId xmlns:p14="http://schemas.microsoft.com/office/powerpoint/2010/main" val="1938942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lstStyle/>
          <a:p>
            <a:r>
              <a:rPr lang="en-GB" altLang="en-US" dirty="0" smtClean="0"/>
              <a:t>Learning Objectives</a:t>
            </a:r>
          </a:p>
        </p:txBody>
      </p:sp>
      <p:sp>
        <p:nvSpPr>
          <p:cNvPr id="12291" name="Content Placeholder 5"/>
          <p:cNvSpPr>
            <a:spLocks noGrp="1" noChangeArrowheads="1"/>
          </p:cNvSpPr>
          <p:nvPr>
            <p:ph idx="1"/>
          </p:nvPr>
        </p:nvSpPr>
        <p:spPr/>
        <p:txBody>
          <a:bodyPr/>
          <a:lstStyle/>
          <a:p>
            <a:r>
              <a:rPr lang="en-GB" altLang="en-US" sz="2600" dirty="0" smtClean="0"/>
              <a:t>Upon completion of this material, you should be able to:</a:t>
            </a:r>
            <a:endParaRPr lang="en-US" altLang="en-US" sz="2600" dirty="0" smtClean="0"/>
          </a:p>
          <a:p>
            <a:pPr lvl="1"/>
            <a:r>
              <a:rPr lang="en-US" altLang="en-US" dirty="0" smtClean="0"/>
              <a:t>Describe the functions of and relationships among laws, regulations, and professional organizations in information security</a:t>
            </a:r>
          </a:p>
          <a:p>
            <a:pPr lvl="1"/>
            <a:r>
              <a:rPr lang="en-GB" altLang="en-US" dirty="0" smtClean="0"/>
              <a:t>Explain the differences between laws and ethics</a:t>
            </a:r>
          </a:p>
          <a:p>
            <a:pPr lvl="1"/>
            <a:r>
              <a:rPr lang="en-GB" altLang="en-US" dirty="0" smtClean="0"/>
              <a:t>Identify major national laws that affect the practice of information security</a:t>
            </a:r>
          </a:p>
          <a:p>
            <a:pPr lvl="1"/>
            <a:r>
              <a:rPr lang="en-GB" altLang="en-US" dirty="0" smtClean="0"/>
              <a:t>Discuss the role of privacy as it applies to law and ethics in information security</a:t>
            </a:r>
          </a:p>
        </p:txBody>
      </p:sp>
    </p:spTree>
    <p:extLst>
      <p:ext uri="{BB962C8B-B14F-4D97-AF65-F5344CB8AC3E}">
        <p14:creationId xmlns:p14="http://schemas.microsoft.com/office/powerpoint/2010/main" val="34264765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noChangeArrowheads="1"/>
          </p:cNvSpPr>
          <p:nvPr>
            <p:ph type="title"/>
          </p:nvPr>
        </p:nvSpPr>
        <p:spPr/>
        <p:txBody>
          <a:bodyPr/>
          <a:lstStyle/>
          <a:p>
            <a:r>
              <a:rPr lang="en-GB" altLang="en-US" smtClean="0"/>
              <a:t>U.S. Copyright Law </a:t>
            </a:r>
          </a:p>
        </p:txBody>
      </p:sp>
      <p:sp>
        <p:nvSpPr>
          <p:cNvPr id="48131" name="Content Placeholder 5"/>
          <p:cNvSpPr>
            <a:spLocks noGrp="1" noChangeArrowheads="1"/>
          </p:cNvSpPr>
          <p:nvPr>
            <p:ph idx="1"/>
          </p:nvPr>
        </p:nvSpPr>
        <p:spPr/>
        <p:txBody>
          <a:bodyPr>
            <a:normAutofit/>
          </a:bodyPr>
          <a:lstStyle/>
          <a:p>
            <a:r>
              <a:rPr lang="en-GB" altLang="en-US" dirty="0" smtClean="0"/>
              <a:t>Intellectual property was recognized as a protected asset in the United States; copyright law extends to electronic formats.</a:t>
            </a:r>
          </a:p>
          <a:p>
            <a:r>
              <a:rPr lang="en-GB" altLang="en-US" dirty="0" smtClean="0"/>
              <a:t>With proper acknowledgment, it</a:t>
            </a:r>
            <a:r>
              <a:rPr lang="en-US" altLang="en-US" dirty="0" smtClean="0"/>
              <a:t> is </a:t>
            </a:r>
            <a:r>
              <a:rPr lang="en-GB" altLang="en-US" dirty="0" smtClean="0"/>
              <a:t>permissible to include portions of others’ work as reference.</a:t>
            </a:r>
          </a:p>
          <a:p>
            <a:r>
              <a:rPr lang="en-GB" altLang="en-US" dirty="0" smtClean="0"/>
              <a:t>U.S. Copyright Office Web site: </a:t>
            </a:r>
            <a:r>
              <a:rPr lang="en-GB" altLang="en-US" dirty="0"/>
              <a:t>www.copyright.gov/.</a:t>
            </a:r>
            <a:endParaRPr lang="en-GB" altLang="en-US" dirty="0" smtClean="0"/>
          </a:p>
        </p:txBody>
      </p:sp>
    </p:spTree>
    <p:extLst>
      <p:ext uri="{BB962C8B-B14F-4D97-AF65-F5344CB8AC3E}">
        <p14:creationId xmlns:p14="http://schemas.microsoft.com/office/powerpoint/2010/main" val="37999433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noChangeArrowheads="1"/>
          </p:cNvSpPr>
          <p:nvPr>
            <p:ph type="title"/>
          </p:nvPr>
        </p:nvSpPr>
        <p:spPr/>
        <p:txBody>
          <a:bodyPr/>
          <a:lstStyle/>
          <a:p>
            <a:r>
              <a:rPr lang="en-GB" altLang="en-US" smtClean="0"/>
              <a:t>Financial Reporting</a:t>
            </a:r>
          </a:p>
        </p:txBody>
      </p:sp>
      <p:sp>
        <p:nvSpPr>
          <p:cNvPr id="50179" name="Content Placeholder 5"/>
          <p:cNvSpPr>
            <a:spLocks noGrp="1" noChangeArrowheads="1"/>
          </p:cNvSpPr>
          <p:nvPr>
            <p:ph idx="1"/>
          </p:nvPr>
        </p:nvSpPr>
        <p:spPr/>
        <p:txBody>
          <a:bodyPr>
            <a:normAutofit/>
          </a:bodyPr>
          <a:lstStyle/>
          <a:p>
            <a:r>
              <a:rPr lang="en-GB" altLang="en-US" dirty="0" smtClean="0"/>
              <a:t>Sarbanes-Oxley Act of 2002</a:t>
            </a:r>
          </a:p>
          <a:p>
            <a:pPr lvl="1"/>
            <a:r>
              <a:rPr lang="en-GB" altLang="en-US" dirty="0" smtClean="0"/>
              <a:t>Affects the executive management of publicly traded corporations and public accounting firms</a:t>
            </a:r>
          </a:p>
          <a:p>
            <a:pPr lvl="1"/>
            <a:r>
              <a:rPr lang="en-GB" altLang="en-US" dirty="0" smtClean="0"/>
              <a:t>Seeks to improve the reliability and accuracy of financial reporting and increase the accountability of corporate governance in publicly traded companies</a:t>
            </a:r>
          </a:p>
          <a:p>
            <a:pPr lvl="1"/>
            <a:r>
              <a:rPr lang="en-GB" altLang="en-US" dirty="0" smtClean="0"/>
              <a:t>Penalties for noncompliance range from fines to jail terms</a:t>
            </a:r>
          </a:p>
        </p:txBody>
      </p:sp>
    </p:spTree>
    <p:extLst>
      <p:ext uri="{BB962C8B-B14F-4D97-AF65-F5344CB8AC3E}">
        <p14:creationId xmlns:p14="http://schemas.microsoft.com/office/powerpoint/2010/main" val="38094935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noChangeArrowheads="1"/>
          </p:cNvSpPr>
          <p:nvPr>
            <p:ph type="title"/>
          </p:nvPr>
        </p:nvSpPr>
        <p:spPr/>
        <p:txBody>
          <a:bodyPr/>
          <a:lstStyle/>
          <a:p>
            <a:r>
              <a:rPr lang="en-GB" altLang="en-US" dirty="0" smtClean="0"/>
              <a:t>Freedom of Information Act of 1966 (FOIA) </a:t>
            </a:r>
          </a:p>
        </p:txBody>
      </p:sp>
      <p:sp>
        <p:nvSpPr>
          <p:cNvPr id="52227" name="Content Placeholder 5"/>
          <p:cNvSpPr>
            <a:spLocks noGrp="1" noChangeArrowheads="1"/>
          </p:cNvSpPr>
          <p:nvPr>
            <p:ph idx="1"/>
          </p:nvPr>
        </p:nvSpPr>
        <p:spPr/>
        <p:txBody>
          <a:bodyPr>
            <a:normAutofit/>
          </a:bodyPr>
          <a:lstStyle/>
          <a:p>
            <a:r>
              <a:rPr lang="en-GB" altLang="en-US" dirty="0" smtClean="0"/>
              <a:t>Allows access to federal agency records or information not determined to be matter of national security.</a:t>
            </a:r>
          </a:p>
          <a:p>
            <a:r>
              <a:rPr lang="en-GB" altLang="en-US" dirty="0" smtClean="0"/>
              <a:t>U.S. government agencies are required to disclose any requested information upon receipt of written request.</a:t>
            </a:r>
          </a:p>
          <a:p>
            <a:r>
              <a:rPr lang="en-GB" altLang="en-US" dirty="0" smtClean="0"/>
              <a:t>Some information is protected from disclosure; this a</a:t>
            </a:r>
            <a:r>
              <a:rPr lang="en-US" altLang="en-US" dirty="0" err="1" smtClean="0"/>
              <a:t>ct</a:t>
            </a:r>
            <a:r>
              <a:rPr lang="en-US" altLang="en-US" dirty="0" smtClean="0"/>
              <a:t> </a:t>
            </a:r>
            <a:r>
              <a:rPr lang="en-GB" altLang="en-US" dirty="0" smtClean="0"/>
              <a:t>does not apply to state/local government agencies or private businesses/individuals</a:t>
            </a:r>
            <a:r>
              <a:rPr lang="en-US" altLang="en-US" dirty="0" smtClean="0"/>
              <a:t>.</a:t>
            </a:r>
            <a:endParaRPr lang="en-GB" altLang="en-US" dirty="0" smtClean="0"/>
          </a:p>
        </p:txBody>
      </p:sp>
    </p:spTree>
    <p:extLst>
      <p:ext uri="{BB962C8B-B14F-4D97-AF65-F5344CB8AC3E}">
        <p14:creationId xmlns:p14="http://schemas.microsoft.com/office/powerpoint/2010/main" val="743961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637" y="228600"/>
            <a:ext cx="8835902" cy="1104412"/>
          </a:xfrm>
        </p:spPr>
        <p:txBody>
          <a:bodyPr>
            <a:noAutofit/>
          </a:bodyPr>
          <a:lstStyle/>
          <a:p>
            <a:r>
              <a:rPr lang="en-US" b="1" dirty="0"/>
              <a:t>Figure 3-5  </a:t>
            </a:r>
            <a:r>
              <a:rPr lang="en-US" dirty="0"/>
              <a:t>U.S. government FOIA requests and processing</a:t>
            </a:r>
          </a:p>
        </p:txBody>
      </p:sp>
      <p:pic>
        <p:nvPicPr>
          <p:cNvPr id="2" name="Picture 1" descr="An illustration shows bar charts on the either sides and a pie chart in the middle. The bar chart on the left is labeled as, “Requests received” and the bar chart on the right is labeled as, “Backlog.” The pie chart is labeled as, “Disposition of requests.” The bar chart on the left has readings on x-axis as, “FY 2010 to FY 2015 under each bars placed vertically. The bars are almost similar in height with slight difference displayed in different shades. The pie chart is divided into three, in which the major part is 308, 211, next part is 173, 808 and the minimum part is 37, 860. Below it the three different shades are represented as, “The lighter shade represents Released in Full FY 2015, light dark shade represents released in Part FY 2015 and dark shade represents Denied in Full FY 2015.” The bar chart on the right is similar to the bar chart on the left with readings on x-axis. But the height of the bars differ in this backlog bar chart represented in three different shades.&#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972" y="1828800"/>
            <a:ext cx="8151628" cy="3505200"/>
          </a:xfrm>
          <a:prstGeom prst="rect">
            <a:avLst/>
          </a:prstGeom>
        </p:spPr>
      </p:pic>
      <p:sp>
        <p:nvSpPr>
          <p:cNvPr id="5" name="Content Placeholder 4"/>
          <p:cNvSpPr>
            <a:spLocks noGrp="1"/>
          </p:cNvSpPr>
          <p:nvPr>
            <p:ph sz="quarter" idx="10"/>
          </p:nvPr>
        </p:nvSpPr>
        <p:spPr>
          <a:xfrm>
            <a:off x="444329" y="5742071"/>
            <a:ext cx="8153400" cy="430129"/>
          </a:xfrm>
        </p:spPr>
        <p:txBody>
          <a:bodyPr>
            <a:normAutofit/>
          </a:bodyPr>
          <a:lstStyle/>
          <a:p>
            <a:pPr marL="0" indent="0">
              <a:lnSpc>
                <a:spcPct val="100000"/>
              </a:lnSpc>
              <a:spcBef>
                <a:spcPts val="600"/>
              </a:spcBef>
              <a:buNone/>
              <a:tabLst>
                <a:tab pos="4397375" algn="l"/>
              </a:tabLst>
            </a:pPr>
            <a:r>
              <a:rPr lang="en-US" sz="2000" i="1" dirty="0" smtClean="0"/>
              <a:t>Source</a:t>
            </a:r>
            <a:r>
              <a:rPr lang="en-US" sz="2000" i="1" dirty="0"/>
              <a:t>: www.foia.gov.</a:t>
            </a:r>
          </a:p>
        </p:txBody>
      </p:sp>
    </p:spTree>
    <p:extLst>
      <p:ext uri="{BB962C8B-B14F-4D97-AF65-F5344CB8AC3E}">
        <p14:creationId xmlns:p14="http://schemas.microsoft.com/office/powerpoint/2010/main" val="450026500"/>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noAutofit/>
          </a:bodyPr>
          <a:lstStyle/>
          <a:p>
            <a:r>
              <a:rPr lang="en-US" altLang="en-US" dirty="0" smtClean="0"/>
              <a:t>Payment Card Industry Data Security Standards (PCI DSS)</a:t>
            </a:r>
          </a:p>
        </p:txBody>
      </p:sp>
      <p:sp>
        <p:nvSpPr>
          <p:cNvPr id="55299" name="Content Placeholder 2"/>
          <p:cNvSpPr>
            <a:spLocks noGrp="1"/>
          </p:cNvSpPr>
          <p:nvPr>
            <p:ph idx="1"/>
          </p:nvPr>
        </p:nvSpPr>
        <p:spPr/>
        <p:txBody>
          <a:bodyPr>
            <a:normAutofit lnSpcReduction="10000"/>
          </a:bodyPr>
          <a:lstStyle/>
          <a:p>
            <a:r>
              <a:rPr lang="en-US" altLang="en-US" dirty="0" smtClean="0"/>
              <a:t>PCI Security Standards Council offers a standard of performance to which organizations processing payment cards must comply</a:t>
            </a:r>
          </a:p>
          <a:p>
            <a:r>
              <a:rPr lang="en-US" altLang="en-US" dirty="0" smtClean="0"/>
              <a:t>Designed to enhance security of customer’s account data</a:t>
            </a:r>
          </a:p>
          <a:p>
            <a:r>
              <a:rPr lang="en-US" altLang="en-US" dirty="0" smtClean="0"/>
              <a:t>Addresses six areas:</a:t>
            </a:r>
          </a:p>
          <a:p>
            <a:pPr lvl="1"/>
            <a:r>
              <a:rPr lang="en-US" altLang="en-US" dirty="0" smtClean="0"/>
              <a:t>Build and maintain secure networks/systems</a:t>
            </a:r>
          </a:p>
          <a:p>
            <a:pPr lvl="1"/>
            <a:r>
              <a:rPr lang="en-US" altLang="en-US" dirty="0" smtClean="0"/>
              <a:t>Protect cardholder data</a:t>
            </a:r>
          </a:p>
          <a:p>
            <a:pPr lvl="1"/>
            <a:r>
              <a:rPr lang="en-US" altLang="en-US" dirty="0" smtClean="0"/>
              <a:t>Maintain a vulnerability management program</a:t>
            </a:r>
          </a:p>
          <a:p>
            <a:pPr lvl="1"/>
            <a:r>
              <a:rPr lang="en-US" altLang="en-US" dirty="0" smtClean="0"/>
              <a:t>Implement strong access control measures</a:t>
            </a:r>
          </a:p>
          <a:p>
            <a:pPr lvl="1"/>
            <a:r>
              <a:rPr lang="en-US" altLang="en-US" dirty="0" smtClean="0"/>
              <a:t>Regularly monitor and test networks</a:t>
            </a:r>
          </a:p>
          <a:p>
            <a:pPr lvl="1"/>
            <a:r>
              <a:rPr lang="en-US" altLang="en-US" dirty="0" smtClean="0"/>
              <a:t>Maintain information security policy</a:t>
            </a:r>
          </a:p>
        </p:txBody>
      </p:sp>
    </p:spTree>
    <p:extLst>
      <p:ext uri="{BB962C8B-B14F-4D97-AF65-F5344CB8AC3E}">
        <p14:creationId xmlns:p14="http://schemas.microsoft.com/office/powerpoint/2010/main" val="41828343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noChangeArrowheads="1"/>
          </p:cNvSpPr>
          <p:nvPr>
            <p:ph type="title"/>
          </p:nvPr>
        </p:nvSpPr>
        <p:spPr/>
        <p:txBody>
          <a:bodyPr/>
          <a:lstStyle/>
          <a:p>
            <a:r>
              <a:rPr lang="en-GB" altLang="en-US" dirty="0" smtClean="0"/>
              <a:t>State and Local Regulations</a:t>
            </a:r>
          </a:p>
        </p:txBody>
      </p:sp>
      <p:sp>
        <p:nvSpPr>
          <p:cNvPr id="57347" name="Content Placeholder 5"/>
          <p:cNvSpPr>
            <a:spLocks noGrp="1" noChangeArrowheads="1"/>
          </p:cNvSpPr>
          <p:nvPr>
            <p:ph idx="1"/>
          </p:nvPr>
        </p:nvSpPr>
        <p:spPr/>
        <p:txBody>
          <a:bodyPr/>
          <a:lstStyle/>
          <a:p>
            <a:r>
              <a:rPr lang="en-GB" altLang="en-US" smtClean="0"/>
              <a:t>Federal computer laws are mainly written specifically for federal information systems; they have little applicability to private organizations.</a:t>
            </a:r>
          </a:p>
          <a:p>
            <a:r>
              <a:rPr lang="en-GB" altLang="en-US" smtClean="0"/>
              <a:t>Information security professionals are responsible for understanding state regulations and ensuring t</a:t>
            </a:r>
            <a:r>
              <a:rPr lang="en-US" altLang="en-US" smtClean="0"/>
              <a:t>hat </a:t>
            </a:r>
            <a:r>
              <a:rPr lang="en-GB" altLang="en-US" smtClean="0"/>
              <a:t>organization is in compliance with regulations.</a:t>
            </a:r>
          </a:p>
        </p:txBody>
      </p:sp>
    </p:spTree>
    <p:extLst>
      <p:ext uri="{BB962C8B-B14F-4D97-AF65-F5344CB8AC3E}">
        <p14:creationId xmlns:p14="http://schemas.microsoft.com/office/powerpoint/2010/main" val="16696965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noChangeArrowheads="1"/>
          </p:cNvSpPr>
          <p:nvPr>
            <p:ph type="title"/>
          </p:nvPr>
        </p:nvSpPr>
        <p:spPr/>
        <p:txBody>
          <a:bodyPr/>
          <a:lstStyle/>
          <a:p>
            <a:r>
              <a:rPr lang="en-GB" altLang="en-US" smtClean="0"/>
              <a:t>International Laws and Legal Bodies</a:t>
            </a:r>
          </a:p>
        </p:txBody>
      </p:sp>
      <p:sp>
        <p:nvSpPr>
          <p:cNvPr id="59395" name="Content Placeholder 5"/>
          <p:cNvSpPr>
            <a:spLocks noGrp="1" noChangeArrowheads="1"/>
          </p:cNvSpPr>
          <p:nvPr>
            <p:ph idx="1"/>
          </p:nvPr>
        </p:nvSpPr>
        <p:spPr/>
        <p:txBody>
          <a:bodyPr/>
          <a:lstStyle/>
          <a:p>
            <a:r>
              <a:rPr lang="en-GB" altLang="en-US" smtClean="0"/>
              <a:t>When organizations do business on the Internet, they do business globally.</a:t>
            </a:r>
          </a:p>
          <a:p>
            <a:r>
              <a:rPr lang="en-GB" altLang="en-US" smtClean="0"/>
              <a:t>Professionals must be sensitive to the laws and ethical values of many different cultures, societies, and countries.</a:t>
            </a:r>
          </a:p>
          <a:p>
            <a:r>
              <a:rPr lang="en-GB" altLang="en-US" smtClean="0"/>
              <a:t>Because of </a:t>
            </a:r>
            <a:r>
              <a:rPr lang="en-US" altLang="en-US" smtClean="0"/>
              <a:t>the </a:t>
            </a:r>
            <a:r>
              <a:rPr lang="en-GB" altLang="en-US" smtClean="0"/>
              <a:t>political complexities of relationships among nations and differences in culture, few international laws cover privacy and information security.</a:t>
            </a:r>
          </a:p>
          <a:p>
            <a:r>
              <a:rPr lang="en-GB" altLang="en-US" smtClean="0"/>
              <a:t>These international laws are important but are limited in their enforceability.</a:t>
            </a:r>
          </a:p>
        </p:txBody>
      </p:sp>
    </p:spTree>
    <p:extLst>
      <p:ext uri="{BB962C8B-B14F-4D97-AF65-F5344CB8AC3E}">
        <p14:creationId xmlns:p14="http://schemas.microsoft.com/office/powerpoint/2010/main" val="8875439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U.K. Computer Security Laws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Computer Misuse Act 1990: Defined three “computer misuse offenses”:</a:t>
            </a:r>
          </a:p>
          <a:p>
            <a:pPr lvl="1"/>
            <a:r>
              <a:rPr lang="en-US" dirty="0" smtClean="0"/>
              <a:t>Unauthorized access to computer material.</a:t>
            </a:r>
          </a:p>
          <a:p>
            <a:pPr lvl="1"/>
            <a:r>
              <a:rPr lang="en-US" dirty="0" smtClean="0"/>
              <a:t>Unauthorized access with intent to commit or facilitate commission of further offenses.</a:t>
            </a:r>
          </a:p>
          <a:p>
            <a:pPr lvl="1"/>
            <a:r>
              <a:rPr lang="en-US" dirty="0" smtClean="0"/>
              <a:t>Unauthorized acts with intent to impair, or with recklessness as to impairing, operation of computer, etc.</a:t>
            </a:r>
          </a:p>
          <a:p>
            <a:r>
              <a:rPr lang="en-US" dirty="0" smtClean="0"/>
              <a:t>Privacy and Electronic Communications (EC Directive) Regulations 2003: Focuses on protection against unwanted or harassing phone, e-mail, and SMS messages</a:t>
            </a:r>
          </a:p>
          <a:p>
            <a:r>
              <a:rPr lang="en-US" dirty="0" smtClean="0"/>
              <a:t>Police and Justice Act 2006: Updated the Computer Misuse Act, modified the penalties, and created new crimes defined as the “unauthorized acts with intent to impair operation of computer, etc.”</a:t>
            </a:r>
            <a:endParaRPr lang="en-US" dirty="0"/>
          </a:p>
        </p:txBody>
      </p:sp>
    </p:spTree>
    <p:extLst>
      <p:ext uri="{BB962C8B-B14F-4D97-AF65-F5344CB8AC3E}">
        <p14:creationId xmlns:p14="http://schemas.microsoft.com/office/powerpoint/2010/main" val="34780212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noChangeArrowheads="1"/>
          </p:cNvSpPr>
          <p:nvPr>
            <p:ph type="title"/>
          </p:nvPr>
        </p:nvSpPr>
        <p:spPr/>
        <p:txBody>
          <a:bodyPr>
            <a:noAutofit/>
          </a:bodyPr>
          <a:lstStyle/>
          <a:p>
            <a:r>
              <a:rPr lang="en-GB" altLang="en-US" dirty="0" smtClean="0"/>
              <a:t>Council of Europe Convention on Cybercrime</a:t>
            </a:r>
          </a:p>
        </p:txBody>
      </p:sp>
      <p:sp>
        <p:nvSpPr>
          <p:cNvPr id="61443" name="Content Placeholder 5"/>
          <p:cNvSpPr>
            <a:spLocks noGrp="1" noChangeArrowheads="1"/>
          </p:cNvSpPr>
          <p:nvPr>
            <p:ph idx="1"/>
          </p:nvPr>
        </p:nvSpPr>
        <p:spPr/>
        <p:txBody>
          <a:bodyPr/>
          <a:lstStyle/>
          <a:p>
            <a:r>
              <a:rPr lang="en-GB" altLang="en-US" smtClean="0"/>
              <a:t>Created international task force to oversee Internet security functions for standardized international technology laws</a:t>
            </a:r>
          </a:p>
          <a:p>
            <a:r>
              <a:rPr lang="en-GB" altLang="en-US" smtClean="0"/>
              <a:t>Attempts to improve effectiveness of international investigations into breaches of technology law</a:t>
            </a:r>
          </a:p>
          <a:p>
            <a:r>
              <a:rPr lang="en-GB" altLang="en-US" smtClean="0"/>
              <a:t>Well received by intellectual property rights advocates due to emphasis on copyright infringement prosecution</a:t>
            </a:r>
          </a:p>
          <a:p>
            <a:r>
              <a:rPr lang="en-GB" altLang="en-US" smtClean="0"/>
              <a:t>Lacks realistic provisions for enforcement</a:t>
            </a:r>
          </a:p>
        </p:txBody>
      </p:sp>
    </p:spTree>
    <p:extLst>
      <p:ext uri="{BB962C8B-B14F-4D97-AF65-F5344CB8AC3E}">
        <p14:creationId xmlns:p14="http://schemas.microsoft.com/office/powerpoint/2010/main" val="23630767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noChangeArrowheads="1"/>
          </p:cNvSpPr>
          <p:nvPr>
            <p:ph type="title"/>
          </p:nvPr>
        </p:nvSpPr>
        <p:spPr/>
        <p:txBody>
          <a:bodyPr>
            <a:noAutofit/>
          </a:bodyPr>
          <a:lstStyle/>
          <a:p>
            <a:r>
              <a:rPr lang="en-GB" altLang="en-US" dirty="0" smtClean="0"/>
              <a:t>WTO and the Agreement on Trade-Related Aspects of Intellectual Property Rights</a:t>
            </a:r>
          </a:p>
        </p:txBody>
      </p:sp>
      <p:sp>
        <p:nvSpPr>
          <p:cNvPr id="63491" name="Content Placeholder 5"/>
          <p:cNvSpPr>
            <a:spLocks noGrp="1" noChangeArrowheads="1"/>
          </p:cNvSpPr>
          <p:nvPr>
            <p:ph idx="1"/>
          </p:nvPr>
        </p:nvSpPr>
        <p:spPr/>
        <p:txBody>
          <a:bodyPr>
            <a:normAutofit fontScale="92500" lnSpcReduction="10000"/>
          </a:bodyPr>
          <a:lstStyle/>
          <a:p>
            <a:r>
              <a:rPr lang="en-GB" altLang="en-US" dirty="0" smtClean="0"/>
              <a:t>Created by the World Trade Organization (WTO) </a:t>
            </a:r>
          </a:p>
          <a:p>
            <a:r>
              <a:rPr lang="en-GB" altLang="en-US" dirty="0" smtClean="0"/>
              <a:t>The first significant international effort to protect intellectual property rights; </a:t>
            </a:r>
            <a:r>
              <a:rPr lang="en-US" altLang="en-US" dirty="0" smtClean="0"/>
              <a:t>outlines requirements for governmental oversight and legislation providing minimum levels of protection for intellectual property.</a:t>
            </a:r>
          </a:p>
          <a:p>
            <a:r>
              <a:rPr lang="en-GB" altLang="en-US" dirty="0" smtClean="0"/>
              <a:t>Agreement covers five issues:</a:t>
            </a:r>
          </a:p>
          <a:p>
            <a:pPr lvl="1"/>
            <a:r>
              <a:rPr lang="en-GB" altLang="en-US" dirty="0" smtClean="0"/>
              <a:t>Application of basic principles of trading system and international intellectual property agreements</a:t>
            </a:r>
          </a:p>
          <a:p>
            <a:pPr lvl="1"/>
            <a:r>
              <a:rPr lang="en-GB" altLang="en-US" dirty="0" smtClean="0"/>
              <a:t>Giving adequate protection to intellectual property rights</a:t>
            </a:r>
          </a:p>
          <a:p>
            <a:pPr lvl="1"/>
            <a:r>
              <a:rPr lang="en-GB" altLang="en-US" dirty="0" smtClean="0"/>
              <a:t>Enforcement of those rights by countries within their borders </a:t>
            </a:r>
          </a:p>
          <a:p>
            <a:pPr lvl="1"/>
            <a:r>
              <a:rPr lang="en-GB" altLang="en-US" dirty="0" smtClean="0"/>
              <a:t>Settling intellectual property </a:t>
            </a:r>
            <a:r>
              <a:rPr lang="en-GB" altLang="en-US" dirty="0"/>
              <a:t>disputes between WTO members</a:t>
            </a:r>
            <a:endParaRPr lang="en-GB" altLang="en-US" dirty="0" smtClean="0"/>
          </a:p>
          <a:p>
            <a:pPr lvl="1"/>
            <a:r>
              <a:rPr lang="en-GB" altLang="en-US" dirty="0" smtClean="0"/>
              <a:t>Transitional arrangements while new system is being introduced</a:t>
            </a:r>
            <a:endParaRPr lang="en-US" altLang="en-US" dirty="0" smtClean="0"/>
          </a:p>
        </p:txBody>
      </p:sp>
    </p:spTree>
    <p:extLst>
      <p:ext uri="{BB962C8B-B14F-4D97-AF65-F5344CB8AC3E}">
        <p14:creationId xmlns:p14="http://schemas.microsoft.com/office/powerpoint/2010/main" val="21722502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p:txBody>
          <a:bodyPr/>
          <a:lstStyle/>
          <a:p>
            <a:r>
              <a:rPr lang="en-GB" altLang="en-US" smtClean="0"/>
              <a:t>Introduction</a:t>
            </a:r>
          </a:p>
        </p:txBody>
      </p:sp>
      <p:sp>
        <p:nvSpPr>
          <p:cNvPr id="14339" name="Content Placeholder 5"/>
          <p:cNvSpPr>
            <a:spLocks noGrp="1" noChangeArrowheads="1"/>
          </p:cNvSpPr>
          <p:nvPr>
            <p:ph idx="1"/>
          </p:nvPr>
        </p:nvSpPr>
        <p:spPr/>
        <p:txBody>
          <a:bodyPr/>
          <a:lstStyle/>
          <a:p>
            <a:r>
              <a:rPr lang="en-GB" altLang="en-US" sz="2600" dirty="0" smtClean="0"/>
              <a:t>You must understand </a:t>
            </a:r>
            <a:r>
              <a:rPr lang="en-US" altLang="en-US" sz="2600" dirty="0" smtClean="0"/>
              <a:t>the </a:t>
            </a:r>
            <a:r>
              <a:rPr lang="en-GB" altLang="en-US" sz="2600" dirty="0" smtClean="0"/>
              <a:t>scope of an organization’s legal and ethical responsibilities.</a:t>
            </a:r>
          </a:p>
          <a:p>
            <a:r>
              <a:rPr lang="en-GB" altLang="en-US" sz="2600" dirty="0" smtClean="0"/>
              <a:t>To minimize liabilities/reduce risks, the information security practitioner must:</a:t>
            </a:r>
          </a:p>
          <a:p>
            <a:pPr lvl="1"/>
            <a:r>
              <a:rPr lang="en-GB" altLang="en-US" dirty="0" smtClean="0"/>
              <a:t>Understand the current legal environment</a:t>
            </a:r>
          </a:p>
          <a:p>
            <a:pPr lvl="1"/>
            <a:r>
              <a:rPr lang="en-GB" altLang="en-US" dirty="0" smtClean="0"/>
              <a:t>Stay current with laws and regulations </a:t>
            </a:r>
          </a:p>
          <a:p>
            <a:pPr lvl="1"/>
            <a:r>
              <a:rPr lang="en-GB" altLang="en-US" dirty="0" smtClean="0"/>
              <a:t>Watch for new and emerging issues</a:t>
            </a:r>
          </a:p>
        </p:txBody>
      </p:sp>
    </p:spTree>
    <p:extLst>
      <p:ext uri="{BB962C8B-B14F-4D97-AF65-F5344CB8AC3E}">
        <p14:creationId xmlns:p14="http://schemas.microsoft.com/office/powerpoint/2010/main" val="4994989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noChangeArrowheads="1"/>
          </p:cNvSpPr>
          <p:nvPr>
            <p:ph type="title"/>
          </p:nvPr>
        </p:nvSpPr>
        <p:spPr/>
        <p:txBody>
          <a:bodyPr/>
          <a:lstStyle/>
          <a:p>
            <a:r>
              <a:rPr lang="en-GB" altLang="en-US" smtClean="0"/>
              <a:t>Digital Millennium Copyright Act (DMCA)</a:t>
            </a:r>
            <a:r>
              <a:rPr lang="ar-SA" altLang="en-US" smtClean="0"/>
              <a:t>‏</a:t>
            </a:r>
            <a:endParaRPr lang="en-GB" altLang="en-US" smtClean="0"/>
          </a:p>
        </p:txBody>
      </p:sp>
      <p:sp>
        <p:nvSpPr>
          <p:cNvPr id="66563" name="Content Placeholder 5"/>
          <p:cNvSpPr>
            <a:spLocks noGrp="1" noChangeArrowheads="1"/>
          </p:cNvSpPr>
          <p:nvPr>
            <p:ph idx="1"/>
          </p:nvPr>
        </p:nvSpPr>
        <p:spPr/>
        <p:txBody>
          <a:bodyPr>
            <a:normAutofit/>
          </a:bodyPr>
          <a:lstStyle/>
          <a:p>
            <a:r>
              <a:rPr lang="en-GB" altLang="en-US" dirty="0" smtClean="0"/>
              <a:t>U.S. contribution to international effort to reduce impact of copyright, trademark, and privacy infringement </a:t>
            </a:r>
          </a:p>
          <a:p>
            <a:r>
              <a:rPr lang="en-GB" altLang="en-US" dirty="0" smtClean="0"/>
              <a:t>A response to European Union Directive 95/46/EC </a:t>
            </a:r>
          </a:p>
          <a:p>
            <a:r>
              <a:rPr lang="en-GB" altLang="en-US" dirty="0" smtClean="0"/>
              <a:t>Prohibits </a:t>
            </a:r>
          </a:p>
          <a:p>
            <a:pPr lvl="1"/>
            <a:r>
              <a:rPr lang="en-GB" altLang="en-US" dirty="0" smtClean="0"/>
              <a:t>Circumvention of protections and countermeasures</a:t>
            </a:r>
          </a:p>
          <a:p>
            <a:pPr lvl="1"/>
            <a:r>
              <a:rPr lang="en-GB" altLang="en-US" dirty="0" smtClean="0"/>
              <a:t>Manufacture and trafficking of devices used to circumvent such protections</a:t>
            </a:r>
          </a:p>
          <a:p>
            <a:pPr lvl="1"/>
            <a:r>
              <a:rPr lang="en-GB" altLang="en-US" dirty="0" smtClean="0"/>
              <a:t>Altering information attached or imbedded in copyrighted material</a:t>
            </a:r>
          </a:p>
          <a:p>
            <a:r>
              <a:rPr lang="en-GB" altLang="en-US" dirty="0" smtClean="0"/>
              <a:t>Excludes </a:t>
            </a:r>
            <a:r>
              <a:rPr lang="en-GB" altLang="en-US" dirty="0"/>
              <a:t>Internet Service Providers (ISPs) </a:t>
            </a:r>
            <a:r>
              <a:rPr lang="en-GB" altLang="en-US" dirty="0" smtClean="0"/>
              <a:t>from some copyright infringement</a:t>
            </a:r>
          </a:p>
        </p:txBody>
      </p:sp>
    </p:spTree>
    <p:extLst>
      <p:ext uri="{BB962C8B-B14F-4D97-AF65-F5344CB8AC3E}">
        <p14:creationId xmlns:p14="http://schemas.microsoft.com/office/powerpoint/2010/main" val="2446810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GB" altLang="en-US" smtClean="0"/>
              <a:t>Ethics and Information Security</a:t>
            </a:r>
            <a:endParaRPr lang="en-US" altLang="en-US" smtClean="0"/>
          </a:p>
        </p:txBody>
      </p:sp>
      <p:sp>
        <p:nvSpPr>
          <p:cNvPr id="68611" name="Content Placeholder 2"/>
          <p:cNvSpPr>
            <a:spLocks noGrp="1"/>
          </p:cNvSpPr>
          <p:nvPr>
            <p:ph idx="1"/>
          </p:nvPr>
        </p:nvSpPr>
        <p:spPr/>
        <p:txBody>
          <a:bodyPr/>
          <a:lstStyle/>
          <a:p>
            <a:r>
              <a:rPr lang="en-US" altLang="en-US" smtClean="0"/>
              <a:t>Many professional disciplines have explicit rules governing the ethical behavior of members.</a:t>
            </a:r>
          </a:p>
          <a:p>
            <a:r>
              <a:rPr lang="en-US" altLang="en-US" smtClean="0"/>
              <a:t>IT and InfoSec do not have binding codes of ethics.</a:t>
            </a:r>
          </a:p>
          <a:p>
            <a:r>
              <a:rPr lang="en-US" altLang="en-US" smtClean="0"/>
              <a:t>Professional associations and certification agencies work to maintain ethical codes of conduct.</a:t>
            </a:r>
          </a:p>
          <a:p>
            <a:pPr lvl="1"/>
            <a:r>
              <a:rPr lang="en-US" altLang="en-US" smtClean="0"/>
              <a:t>Can prescribe ethical conduct</a:t>
            </a:r>
          </a:p>
          <a:p>
            <a:pPr lvl="1"/>
            <a:r>
              <a:rPr lang="en-US" altLang="en-US" smtClean="0"/>
              <a:t>Do not always have the ability to ban violators from practice in field</a:t>
            </a:r>
            <a:endParaRPr lang="en-US" altLang="en-US" dirty="0" smtClean="0"/>
          </a:p>
        </p:txBody>
      </p:sp>
    </p:spTree>
    <p:extLst>
      <p:ext uri="{BB962C8B-B14F-4D97-AF65-F5344CB8AC3E}">
        <p14:creationId xmlns:p14="http://schemas.microsoft.com/office/powerpoint/2010/main" val="38737344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Offline (1 of 2)</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The Ten Commandments of Computer </a:t>
            </a:r>
            <a:r>
              <a:rPr lang="en-US" b="1" dirty="0" smtClean="0"/>
              <a:t>Ethics</a:t>
            </a:r>
            <a:r>
              <a:rPr lang="en-US" dirty="0"/>
              <a:t> </a:t>
            </a:r>
            <a:r>
              <a:rPr lang="en-US" b="1" dirty="0" smtClean="0"/>
              <a:t>from </a:t>
            </a:r>
            <a:r>
              <a:rPr lang="en-US" b="1" dirty="0"/>
              <a:t>the Computer Ethics Institute</a:t>
            </a:r>
            <a:endParaRPr lang="en-US" dirty="0"/>
          </a:p>
          <a:p>
            <a:pPr marL="514350" lvl="0" indent="-514350" fontAlgn="base">
              <a:buFont typeface="+mj-lt"/>
              <a:buAutoNum type="arabicPeriod"/>
            </a:pPr>
            <a:r>
              <a:rPr lang="en-US" dirty="0"/>
              <a:t>Thou shalt not use a computer to harm other people.</a:t>
            </a:r>
          </a:p>
          <a:p>
            <a:pPr marL="514350" lvl="0" indent="-514350" fontAlgn="base">
              <a:buFont typeface="+mj-lt"/>
              <a:buAutoNum type="arabicPeriod"/>
            </a:pPr>
            <a:r>
              <a:rPr lang="en-US" dirty="0"/>
              <a:t>Thou shalt not interfere with other people's computer work.</a:t>
            </a:r>
          </a:p>
          <a:p>
            <a:pPr marL="514350" lvl="0" indent="-514350" fontAlgn="base">
              <a:buFont typeface="+mj-lt"/>
              <a:buAutoNum type="arabicPeriod"/>
            </a:pPr>
            <a:r>
              <a:rPr lang="en-US" dirty="0"/>
              <a:t>Thou shalt not snoop around in other people's computer files.</a:t>
            </a:r>
          </a:p>
          <a:p>
            <a:pPr marL="514350" lvl="0" indent="-514350" fontAlgn="base">
              <a:buFont typeface="+mj-lt"/>
              <a:buAutoNum type="arabicPeriod"/>
            </a:pPr>
            <a:r>
              <a:rPr lang="en-US" dirty="0"/>
              <a:t>Thou shalt not use a computer to steal.</a:t>
            </a:r>
          </a:p>
          <a:p>
            <a:pPr marL="514350" lvl="0" indent="-514350" fontAlgn="base">
              <a:buFont typeface="+mj-lt"/>
              <a:buAutoNum type="arabicPeriod"/>
            </a:pPr>
            <a:r>
              <a:rPr lang="en-US" dirty="0"/>
              <a:t>Thou shalt not use a computer to bear false witness.</a:t>
            </a:r>
          </a:p>
          <a:p>
            <a:pPr marL="514350" lvl="0" indent="-514350" fontAlgn="base">
              <a:buFont typeface="+mj-lt"/>
              <a:buAutoNum type="arabicPeriod"/>
            </a:pPr>
            <a:r>
              <a:rPr lang="en-US" dirty="0"/>
              <a:t>Thou shalt not copy or use proprietary software for which you have not paid</a:t>
            </a:r>
            <a:r>
              <a:rPr lang="en-US" dirty="0" smtClean="0"/>
              <a:t>.</a:t>
            </a:r>
            <a:endParaRPr lang="en-US" dirty="0"/>
          </a:p>
        </p:txBody>
      </p:sp>
    </p:spTree>
    <p:extLst>
      <p:ext uri="{BB962C8B-B14F-4D97-AF65-F5344CB8AC3E}">
        <p14:creationId xmlns:p14="http://schemas.microsoft.com/office/powerpoint/2010/main" val="1718631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Offline </a:t>
            </a:r>
            <a:r>
              <a:rPr lang="en-US" dirty="0" smtClean="0"/>
              <a:t>(2 </a:t>
            </a:r>
            <a:r>
              <a:rPr lang="en-US" dirty="0"/>
              <a:t>of 2)</a:t>
            </a:r>
          </a:p>
        </p:txBody>
      </p:sp>
      <p:sp>
        <p:nvSpPr>
          <p:cNvPr id="3" name="Content Placeholder 2"/>
          <p:cNvSpPr>
            <a:spLocks noGrp="1"/>
          </p:cNvSpPr>
          <p:nvPr>
            <p:ph idx="1"/>
          </p:nvPr>
        </p:nvSpPr>
        <p:spPr/>
        <p:txBody>
          <a:bodyPr>
            <a:normAutofit/>
          </a:bodyPr>
          <a:lstStyle/>
          <a:p>
            <a:pPr marL="514350" lvl="0" indent="-514350" fontAlgn="base">
              <a:buFont typeface="+mj-lt"/>
              <a:buAutoNum type="arabicPeriod" startAt="7"/>
            </a:pPr>
            <a:r>
              <a:rPr lang="en-US" dirty="0"/>
              <a:t>Thou shalt not use other people's computer resources without authorization or proper compensation.</a:t>
            </a:r>
          </a:p>
          <a:p>
            <a:pPr marL="514350" lvl="0" indent="-514350" fontAlgn="base">
              <a:buFont typeface="+mj-lt"/>
              <a:buAutoNum type="arabicPeriod" startAt="7"/>
            </a:pPr>
            <a:r>
              <a:rPr lang="en-US" dirty="0"/>
              <a:t>Thou shalt not appropriate other people's intellectual output.</a:t>
            </a:r>
          </a:p>
          <a:p>
            <a:pPr marL="514350" lvl="0" indent="-514350" fontAlgn="base">
              <a:buFont typeface="+mj-lt"/>
              <a:buAutoNum type="arabicPeriod" startAt="7"/>
            </a:pPr>
            <a:r>
              <a:rPr lang="en-US" dirty="0"/>
              <a:t>Thou shalt think about the social consequences of the program you are writing or the system you are </a:t>
            </a:r>
            <a:r>
              <a:rPr lang="en-US" dirty="0" smtClean="0"/>
              <a:t>designing</a:t>
            </a:r>
            <a:r>
              <a:rPr lang="en-US" dirty="0"/>
              <a:t>.</a:t>
            </a:r>
          </a:p>
          <a:p>
            <a:pPr marL="514350" indent="-514350">
              <a:buFont typeface="+mj-lt"/>
              <a:buAutoNum type="arabicPeriod" startAt="7"/>
            </a:pPr>
            <a:r>
              <a:rPr lang="en-US" dirty="0"/>
              <a:t>Thou shalt always use a computer in ways that ensure consideration and respect for your fellow humans.</a:t>
            </a:r>
          </a:p>
        </p:txBody>
      </p:sp>
    </p:spTree>
    <p:extLst>
      <p:ext uri="{BB962C8B-B14F-4D97-AF65-F5344CB8AC3E}">
        <p14:creationId xmlns:p14="http://schemas.microsoft.com/office/powerpoint/2010/main" val="1236188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noChangeArrowheads="1"/>
          </p:cNvSpPr>
          <p:nvPr>
            <p:ph type="title"/>
          </p:nvPr>
        </p:nvSpPr>
        <p:spPr/>
        <p:txBody>
          <a:bodyPr/>
          <a:lstStyle/>
          <a:p>
            <a:r>
              <a:rPr lang="en-GB" altLang="en-US" smtClean="0"/>
              <a:t>Ethical Differences Across Cultures</a:t>
            </a:r>
          </a:p>
        </p:txBody>
      </p:sp>
      <p:sp>
        <p:nvSpPr>
          <p:cNvPr id="72707" name="Content Placeholder 5"/>
          <p:cNvSpPr>
            <a:spLocks noGrp="1" noChangeArrowheads="1"/>
          </p:cNvSpPr>
          <p:nvPr>
            <p:ph idx="1"/>
          </p:nvPr>
        </p:nvSpPr>
        <p:spPr/>
        <p:txBody>
          <a:bodyPr/>
          <a:lstStyle/>
          <a:p>
            <a:r>
              <a:rPr lang="en-GB" altLang="en-US" dirty="0" smtClean="0"/>
              <a:t>Cultural differences create difficulty in determining what is and is not ethical.</a:t>
            </a:r>
          </a:p>
          <a:p>
            <a:r>
              <a:rPr lang="en-GB" altLang="en-US" dirty="0" smtClean="0"/>
              <a:t>Difficulties arise when one nationality’s ethical </a:t>
            </a:r>
            <a:r>
              <a:rPr lang="en-GB" altLang="en-US" dirty="0" err="1" smtClean="0"/>
              <a:t>behavior</a:t>
            </a:r>
            <a:r>
              <a:rPr lang="en-GB" altLang="en-US" dirty="0" smtClean="0"/>
              <a:t> conflicts with the ethics of another national group.</a:t>
            </a:r>
          </a:p>
          <a:p>
            <a:r>
              <a:rPr lang="en-GB" altLang="en-US" dirty="0" smtClean="0"/>
              <a:t>Scenarios are grouped into:</a:t>
            </a:r>
          </a:p>
          <a:p>
            <a:pPr lvl="1"/>
            <a:r>
              <a:rPr lang="en-GB" altLang="en-US" dirty="0" smtClean="0"/>
              <a:t>Software license infringement</a:t>
            </a:r>
          </a:p>
          <a:p>
            <a:pPr lvl="1"/>
            <a:r>
              <a:rPr lang="en-GB" altLang="en-US" dirty="0" smtClean="0"/>
              <a:t>Illicit use</a:t>
            </a:r>
          </a:p>
          <a:p>
            <a:pPr lvl="1"/>
            <a:r>
              <a:rPr lang="en-GB" altLang="en-US" dirty="0" smtClean="0"/>
              <a:t>Misuse of corporate resources</a:t>
            </a:r>
          </a:p>
          <a:p>
            <a:r>
              <a:rPr lang="en-GB" altLang="en-US" dirty="0" smtClean="0"/>
              <a:t>Cultures have different views on the scenarios.</a:t>
            </a:r>
          </a:p>
        </p:txBody>
      </p:sp>
    </p:spTree>
    <p:extLst>
      <p:ext uri="{BB962C8B-B14F-4D97-AF65-F5344CB8AC3E}">
        <p14:creationId xmlns:p14="http://schemas.microsoft.com/office/powerpoint/2010/main" val="8547368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9698"/>
            <a:ext cx="8835902" cy="1469972"/>
          </a:xfrm>
        </p:spPr>
        <p:txBody>
          <a:bodyPr>
            <a:noAutofit/>
          </a:bodyPr>
          <a:lstStyle/>
          <a:p>
            <a:pPr marL="0" indent="0">
              <a:lnSpc>
                <a:spcPct val="100000"/>
              </a:lnSpc>
              <a:spcBef>
                <a:spcPts val="0"/>
              </a:spcBef>
              <a:tabLst>
                <a:tab pos="4397375" algn="l"/>
              </a:tabLst>
            </a:pPr>
            <a:r>
              <a:rPr lang="en-US" sz="3400" b="1" dirty="0"/>
              <a:t>Table 3.2 </a:t>
            </a:r>
            <a:r>
              <a:rPr lang="en-US" sz="3400" dirty="0"/>
              <a:t> Rates and Commercial Values of Unlicensed PC Software Installations Biennially from 2009 to 2015 </a:t>
            </a:r>
            <a:endParaRPr lang="en-US" sz="3400" baseline="30000" dirty="0"/>
          </a:p>
        </p:txBody>
      </p:sp>
      <p:sp>
        <p:nvSpPr>
          <p:cNvPr id="5" name="Content Placeholder 4"/>
          <p:cNvSpPr>
            <a:spLocks noGrp="1"/>
          </p:cNvSpPr>
          <p:nvPr>
            <p:ph sz="quarter" idx="10"/>
          </p:nvPr>
        </p:nvSpPr>
        <p:spPr>
          <a:xfrm>
            <a:off x="228600" y="1676400"/>
            <a:ext cx="8153400" cy="391026"/>
          </a:xfrm>
        </p:spPr>
        <p:txBody>
          <a:bodyPr>
            <a:normAutofit lnSpcReduction="10000"/>
          </a:bodyPr>
          <a:lstStyle/>
          <a:p>
            <a:pPr marL="0" indent="0">
              <a:buNone/>
            </a:pPr>
            <a:r>
              <a:rPr lang="en-US" sz="2000" dirty="0"/>
              <a:t>Worldwide by Region</a:t>
            </a:r>
          </a:p>
        </p:txBody>
      </p:sp>
      <p:graphicFrame>
        <p:nvGraphicFramePr>
          <p:cNvPr id="6" name="Table 3"/>
          <p:cNvGraphicFramePr>
            <a:graphicFrameLocks/>
          </p:cNvGraphicFramePr>
          <p:nvPr>
            <p:extLst>
              <p:ext uri="{D42A27DB-BD31-4B8C-83A1-F6EECF244321}">
                <p14:modId xmlns:p14="http://schemas.microsoft.com/office/powerpoint/2010/main" val="4267257367"/>
              </p:ext>
            </p:extLst>
          </p:nvPr>
        </p:nvGraphicFramePr>
        <p:xfrm>
          <a:off x="76200" y="2057400"/>
          <a:ext cx="8915400" cy="420624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914400">
                  <a:extLst>
                    <a:ext uri="{9D8B030D-6E8A-4147-A177-3AD203B41FA5}">
                      <a16:colId xmlns:a16="http://schemas.microsoft.com/office/drawing/2014/main" val="20007"/>
                    </a:ext>
                  </a:extLst>
                </a:gridCol>
                <a:gridCol w="914400">
                  <a:extLst>
                    <a:ext uri="{9D8B030D-6E8A-4147-A177-3AD203B41FA5}">
                      <a16:colId xmlns:a16="http://schemas.microsoft.com/office/drawing/2014/main" val="20008"/>
                    </a:ext>
                  </a:extLst>
                </a:gridCol>
              </a:tblGrid>
              <a:tr h="1464365">
                <a:tc>
                  <a:txBody>
                    <a:bodyPr/>
                    <a:lstStyle/>
                    <a:p>
                      <a:endParaRPr lang="en-US" sz="1200" b="1" dirty="0">
                        <a:solidFill>
                          <a:schemeClr val="bg1"/>
                        </a:solidFill>
                        <a:latin typeface="Arial" pitchFamily="34" charset="0"/>
                        <a:cs typeface="Arial" pitchFamily="34" charset="0"/>
                      </a:endParaRPr>
                    </a:p>
                  </a:txBody>
                  <a:tcPr>
                    <a:solidFill>
                      <a:srgbClr val="364162"/>
                    </a:solidFill>
                  </a:tcPr>
                </a:tc>
                <a:tc>
                  <a:txBody>
                    <a:bodyPr/>
                    <a:lstStyle/>
                    <a:p>
                      <a:r>
                        <a:rPr lang="en-US" sz="1200" b="1" kern="1200" dirty="0" smtClean="0">
                          <a:solidFill>
                            <a:schemeClr val="bg1"/>
                          </a:solidFill>
                          <a:effectLst/>
                          <a:latin typeface="Arial" pitchFamily="34" charset="0"/>
                          <a:cs typeface="Arial" pitchFamily="34" charset="0"/>
                        </a:rPr>
                        <a:t>Rates of Unlicensed Software Installations in </a:t>
                      </a:r>
                      <a:r>
                        <a:rPr lang="en-US" sz="1200" b="1" dirty="0" smtClean="0">
                          <a:solidFill>
                            <a:schemeClr val="bg1"/>
                          </a:solidFill>
                          <a:latin typeface="Arial" pitchFamily="34" charset="0"/>
                          <a:cs typeface="Arial" pitchFamily="34" charset="0"/>
                        </a:rPr>
                        <a:t>2015</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r>
                        <a:rPr lang="en-US" sz="1200" b="1" kern="1200" dirty="0" smtClean="0">
                          <a:solidFill>
                            <a:schemeClr val="bg1"/>
                          </a:solidFill>
                          <a:effectLst/>
                          <a:latin typeface="Arial" pitchFamily="34" charset="0"/>
                          <a:cs typeface="Arial" pitchFamily="34" charset="0"/>
                        </a:rPr>
                        <a:t>Rates of Unlicensed Software Installations in </a:t>
                      </a:r>
                      <a:r>
                        <a:rPr lang="en-US" sz="1200" b="1" dirty="0" smtClean="0">
                          <a:solidFill>
                            <a:schemeClr val="bg1"/>
                          </a:solidFill>
                          <a:latin typeface="Arial" pitchFamily="34" charset="0"/>
                          <a:cs typeface="Arial" pitchFamily="34" charset="0"/>
                        </a:rPr>
                        <a:t>2013</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r>
                        <a:rPr lang="en-US" sz="1200" b="1" kern="1200" dirty="0" smtClean="0">
                          <a:solidFill>
                            <a:schemeClr val="bg1"/>
                          </a:solidFill>
                          <a:effectLst/>
                          <a:latin typeface="Arial" pitchFamily="34" charset="0"/>
                          <a:cs typeface="Arial" pitchFamily="34" charset="0"/>
                        </a:rPr>
                        <a:t>Rates of Unlicensed Software Installations in </a:t>
                      </a:r>
                      <a:r>
                        <a:rPr lang="en-US" sz="1200" b="1" dirty="0" smtClean="0">
                          <a:solidFill>
                            <a:schemeClr val="bg1"/>
                          </a:solidFill>
                          <a:latin typeface="Arial" pitchFamily="34" charset="0"/>
                          <a:cs typeface="Arial" pitchFamily="34" charset="0"/>
                        </a:rPr>
                        <a:t>2011</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r>
                        <a:rPr lang="en-US" sz="1200" b="1" kern="1200" dirty="0" smtClean="0">
                          <a:solidFill>
                            <a:schemeClr val="bg1"/>
                          </a:solidFill>
                          <a:effectLst/>
                          <a:latin typeface="Arial" pitchFamily="34" charset="0"/>
                          <a:cs typeface="Arial" pitchFamily="34" charset="0"/>
                        </a:rPr>
                        <a:t>Rates of Unlicensed Software Installations in </a:t>
                      </a:r>
                      <a:r>
                        <a:rPr lang="en-US" sz="1200" b="1" dirty="0" smtClean="0">
                          <a:solidFill>
                            <a:schemeClr val="bg1"/>
                          </a:solidFill>
                          <a:latin typeface="Arial" pitchFamily="34" charset="0"/>
                          <a:cs typeface="Arial" pitchFamily="34" charset="0"/>
                        </a:rPr>
                        <a:t>2009</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bg1"/>
                          </a:solidFill>
                          <a:effectLst/>
                          <a:latin typeface="Arial" pitchFamily="34" charset="0"/>
                          <a:cs typeface="Arial" pitchFamily="34" charset="0"/>
                        </a:rPr>
                        <a:t>Commercial Value of Unlicensed Software ($M)</a:t>
                      </a:r>
                      <a:endParaRPr lang="en-US" sz="1200" b="1" dirty="0" smtClean="0">
                        <a:solidFill>
                          <a:schemeClr val="bg1"/>
                        </a:solidFill>
                        <a:latin typeface="Arial" pitchFamily="34" charset="0"/>
                        <a:cs typeface="Arial" pitchFamily="34" charset="0"/>
                      </a:endParaRPr>
                    </a:p>
                    <a:p>
                      <a:r>
                        <a:rPr lang="en-US" sz="1200" b="1" kern="1200" dirty="0" smtClean="0">
                          <a:solidFill>
                            <a:schemeClr val="bg1"/>
                          </a:solidFill>
                          <a:effectLst/>
                          <a:latin typeface="Arial" pitchFamily="34" charset="0"/>
                          <a:cs typeface="Arial" pitchFamily="34" charset="0"/>
                        </a:rPr>
                        <a:t>in </a:t>
                      </a:r>
                      <a:r>
                        <a:rPr lang="en-US" sz="1200" b="1" dirty="0" smtClean="0">
                          <a:solidFill>
                            <a:schemeClr val="bg1"/>
                          </a:solidFill>
                          <a:latin typeface="Arial" pitchFamily="34" charset="0"/>
                          <a:cs typeface="Arial" pitchFamily="34" charset="0"/>
                        </a:rPr>
                        <a:t>2015</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bg1"/>
                          </a:solidFill>
                          <a:effectLst/>
                          <a:latin typeface="Arial" pitchFamily="34" charset="0"/>
                          <a:cs typeface="Arial" pitchFamily="34" charset="0"/>
                        </a:rPr>
                        <a:t>Commercial Value of Unlicensed Software ($M)</a:t>
                      </a:r>
                      <a:endParaRPr lang="en-US" sz="1200" b="1" dirty="0" smtClean="0">
                        <a:solidFill>
                          <a:schemeClr val="bg1"/>
                        </a:solidFill>
                        <a:latin typeface="Arial" pitchFamily="34" charset="0"/>
                        <a:cs typeface="Arial" pitchFamily="34" charset="0"/>
                      </a:endParaRPr>
                    </a:p>
                    <a:p>
                      <a:r>
                        <a:rPr lang="en-US" sz="1200" b="1" kern="1200" dirty="0" smtClean="0">
                          <a:solidFill>
                            <a:schemeClr val="bg1"/>
                          </a:solidFill>
                          <a:effectLst/>
                          <a:latin typeface="Arial" pitchFamily="34" charset="0"/>
                          <a:cs typeface="Arial" pitchFamily="34" charset="0"/>
                        </a:rPr>
                        <a:t> in </a:t>
                      </a:r>
                      <a:r>
                        <a:rPr lang="en-US" sz="1200" b="1" dirty="0" smtClean="0">
                          <a:solidFill>
                            <a:schemeClr val="bg1"/>
                          </a:solidFill>
                          <a:latin typeface="Arial" pitchFamily="34" charset="0"/>
                          <a:cs typeface="Arial" pitchFamily="34" charset="0"/>
                        </a:rPr>
                        <a:t>2013</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bg1"/>
                          </a:solidFill>
                          <a:effectLst/>
                          <a:latin typeface="Arial" pitchFamily="34" charset="0"/>
                          <a:cs typeface="Arial" pitchFamily="34" charset="0"/>
                        </a:rPr>
                        <a:t>Commercial Value of Unlicensed Software ($M)</a:t>
                      </a:r>
                      <a:endParaRPr lang="en-US" sz="1200" b="1" dirty="0" smtClean="0">
                        <a:solidFill>
                          <a:schemeClr val="bg1"/>
                        </a:solidFill>
                        <a:latin typeface="Arial" pitchFamily="34" charset="0"/>
                        <a:cs typeface="Arial" pitchFamily="34" charset="0"/>
                      </a:endParaRPr>
                    </a:p>
                    <a:p>
                      <a:r>
                        <a:rPr lang="en-US" sz="1200" b="1" dirty="0" smtClean="0">
                          <a:solidFill>
                            <a:schemeClr val="bg1"/>
                          </a:solidFill>
                          <a:latin typeface="Arial" pitchFamily="34" charset="0"/>
                          <a:cs typeface="Arial" pitchFamily="34" charset="0"/>
                        </a:rPr>
                        <a:t>in 2011</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bg1"/>
                          </a:solidFill>
                          <a:effectLst/>
                          <a:latin typeface="Arial" pitchFamily="34" charset="0"/>
                          <a:cs typeface="Arial" pitchFamily="34" charset="0"/>
                        </a:rPr>
                        <a:t>Commercial Value of Unlicensed Software ($M)</a:t>
                      </a:r>
                      <a:endParaRPr lang="en-US" sz="1200" b="1" dirty="0" smtClean="0">
                        <a:solidFill>
                          <a:schemeClr val="bg1"/>
                        </a:solidFill>
                        <a:latin typeface="Arial" pitchFamily="34" charset="0"/>
                        <a:cs typeface="Arial" pitchFamily="34" charset="0"/>
                      </a:endParaRPr>
                    </a:p>
                    <a:p>
                      <a:r>
                        <a:rPr lang="en-US" sz="1200" b="1" kern="1200" dirty="0" smtClean="0">
                          <a:solidFill>
                            <a:schemeClr val="bg1"/>
                          </a:solidFill>
                          <a:effectLst/>
                          <a:latin typeface="Arial" pitchFamily="34" charset="0"/>
                          <a:cs typeface="Arial" pitchFamily="34" charset="0"/>
                        </a:rPr>
                        <a:t>in </a:t>
                      </a:r>
                      <a:r>
                        <a:rPr lang="en-US" sz="1200" b="1" dirty="0" smtClean="0">
                          <a:solidFill>
                            <a:schemeClr val="bg1"/>
                          </a:solidFill>
                          <a:latin typeface="Arial" pitchFamily="34" charset="0"/>
                          <a:cs typeface="Arial" pitchFamily="34" charset="0"/>
                        </a:rPr>
                        <a:t>2009</a:t>
                      </a:r>
                      <a:endParaRPr lang="en-US" sz="1200" b="1" dirty="0">
                        <a:solidFill>
                          <a:schemeClr val="bg1"/>
                        </a:solidFill>
                        <a:latin typeface="Arial" pitchFamily="34" charset="0"/>
                        <a:cs typeface="Arial" pitchFamily="34" charset="0"/>
                      </a:endParaRPr>
                    </a:p>
                  </a:txBody>
                  <a:tcPr anchor="ctr">
                    <a:solidFill>
                      <a:srgbClr val="364162"/>
                    </a:solidFill>
                  </a:tcPr>
                </a:tc>
                <a:extLst>
                  <a:ext uri="{0D108BD9-81ED-4DB2-BD59-A6C34878D82A}">
                    <a16:rowId xmlns:a16="http://schemas.microsoft.com/office/drawing/2014/main" val="10000"/>
                  </a:ext>
                </a:extLst>
              </a:tr>
              <a:tr h="258417">
                <a:tc>
                  <a:txBody>
                    <a:bodyPr/>
                    <a:lstStyle/>
                    <a:p>
                      <a:r>
                        <a:rPr lang="en-US" sz="1200" kern="1200" dirty="0" smtClean="0">
                          <a:effectLst/>
                          <a:latin typeface="Arial" pitchFamily="34" charset="0"/>
                          <a:cs typeface="Arial" pitchFamily="34" charset="0"/>
                        </a:rPr>
                        <a:t>Asia Pacific</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61%</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62%</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60%</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59%</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$19,064</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$21,041</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$20,998</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$16,544</a:t>
                      </a:r>
                      <a:endParaRPr lang="en-US" sz="1200" dirty="0">
                        <a:latin typeface="Arial" pitchFamily="34" charset="0"/>
                        <a:cs typeface="Arial" pitchFamily="34" charset="0"/>
                      </a:endParaRPr>
                    </a:p>
                  </a:txBody>
                  <a:tcPr/>
                </a:tc>
                <a:extLst>
                  <a:ext uri="{0D108BD9-81ED-4DB2-BD59-A6C34878D82A}">
                    <a16:rowId xmlns:a16="http://schemas.microsoft.com/office/drawing/2014/main" val="10001"/>
                  </a:ext>
                </a:extLst>
              </a:tr>
              <a:tr h="602974">
                <a:tc>
                  <a:txBody>
                    <a:bodyPr/>
                    <a:lstStyle/>
                    <a:p>
                      <a:pPr marL="0" algn="l" defTabSz="914400" rtl="0" eaLnBrk="1" latinLnBrk="0" hangingPunct="1"/>
                      <a:r>
                        <a:rPr lang="en-US" sz="1200" kern="1200" dirty="0" smtClean="0">
                          <a:effectLst/>
                          <a:latin typeface="Arial" pitchFamily="34" charset="0"/>
                          <a:cs typeface="Arial" pitchFamily="34" charset="0"/>
                        </a:rPr>
                        <a:t>Central &amp; Eastern Europe</a:t>
                      </a:r>
                      <a:endParaRPr lang="en-US" sz="1200" kern="1200" dirty="0">
                        <a:solidFill>
                          <a:schemeClr val="dk1"/>
                        </a:solidFill>
                        <a:effectLst/>
                        <a:latin typeface="Arial" pitchFamily="34" charset="0"/>
                        <a:ea typeface="+mn-ea"/>
                        <a:cs typeface="Arial" pitchFamily="34" charset="0"/>
                      </a:endParaRPr>
                    </a:p>
                  </a:txBody>
                  <a:tcPr/>
                </a:tc>
                <a:tc>
                  <a:txBody>
                    <a:bodyPr/>
                    <a:lstStyle/>
                    <a:p>
                      <a:r>
                        <a:rPr lang="en-US" sz="1200" dirty="0" smtClean="0">
                          <a:latin typeface="Arial" pitchFamily="34" charset="0"/>
                          <a:cs typeface="Arial" pitchFamily="34" charset="0"/>
                        </a:rPr>
                        <a:t>58%</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61%</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62%</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64%</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$3,136</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$5,318</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$6,133</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$4,673</a:t>
                      </a:r>
                      <a:endParaRPr lang="en-US" sz="1200" dirty="0">
                        <a:latin typeface="Arial" pitchFamily="34" charset="0"/>
                        <a:cs typeface="Arial" pitchFamily="34" charset="0"/>
                      </a:endParaRPr>
                    </a:p>
                  </a:txBody>
                  <a:tcPr/>
                </a:tc>
                <a:extLst>
                  <a:ext uri="{0D108BD9-81ED-4DB2-BD59-A6C34878D82A}">
                    <a16:rowId xmlns:a16="http://schemas.microsoft.com/office/drawing/2014/main" val="10002"/>
                  </a:ext>
                </a:extLst>
              </a:tr>
              <a:tr h="258417">
                <a:tc>
                  <a:txBody>
                    <a:bodyPr/>
                    <a:lstStyle/>
                    <a:p>
                      <a:pPr marL="83820" marR="0">
                        <a:spcBef>
                          <a:spcPts val="0"/>
                        </a:spcBef>
                        <a:spcAft>
                          <a:spcPts val="0"/>
                        </a:spcAft>
                      </a:pPr>
                      <a:r>
                        <a:rPr lang="en-US" sz="1200" spc="50" dirty="0">
                          <a:effectLst/>
                          <a:latin typeface="Arial" pitchFamily="34" charset="0"/>
                          <a:cs typeface="Arial" pitchFamily="34" charset="0"/>
                        </a:rPr>
                        <a:t>Latin America</a:t>
                      </a:r>
                      <a:endParaRPr lang="en-US" sz="1200" dirty="0">
                        <a:effectLst/>
                        <a:latin typeface="Arial" pitchFamily="34" charset="0"/>
                        <a:ea typeface="Calibri"/>
                        <a:cs typeface="Arial" pitchFamily="34" charset="0"/>
                      </a:endParaRPr>
                    </a:p>
                  </a:txBody>
                  <a:tcPr marL="0" marR="0" marT="0" marB="0" anchor="ctr"/>
                </a:tc>
                <a:tc>
                  <a:txBody>
                    <a:bodyPr/>
                    <a:lstStyle/>
                    <a:p>
                      <a:r>
                        <a:rPr lang="en-US" sz="1200" dirty="0" smtClean="0">
                          <a:latin typeface="Arial" pitchFamily="34" charset="0"/>
                          <a:cs typeface="Arial" pitchFamily="34" charset="0"/>
                        </a:rPr>
                        <a:t>55%</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59%</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61%</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63%</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$5,787</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$8,422</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$7,459</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$6,210</a:t>
                      </a:r>
                      <a:endParaRPr lang="en-US" sz="1200" dirty="0">
                        <a:latin typeface="Arial" pitchFamily="34" charset="0"/>
                        <a:cs typeface="Arial" pitchFamily="34" charset="0"/>
                      </a:endParaRPr>
                    </a:p>
                  </a:txBody>
                  <a:tcPr/>
                </a:tc>
                <a:extLst>
                  <a:ext uri="{0D108BD9-81ED-4DB2-BD59-A6C34878D82A}">
                    <a16:rowId xmlns:a16="http://schemas.microsoft.com/office/drawing/2014/main" val="10003"/>
                  </a:ext>
                </a:extLst>
              </a:tr>
              <a:tr h="344557">
                <a:tc>
                  <a:txBody>
                    <a:bodyPr/>
                    <a:lstStyle/>
                    <a:p>
                      <a:pPr marL="83820" marR="0">
                        <a:spcBef>
                          <a:spcPts val="0"/>
                        </a:spcBef>
                        <a:spcAft>
                          <a:spcPts val="0"/>
                        </a:spcAft>
                      </a:pPr>
                      <a:r>
                        <a:rPr lang="en-US" sz="1200" spc="30">
                          <a:effectLst/>
                          <a:latin typeface="Arial" pitchFamily="34" charset="0"/>
                          <a:cs typeface="Arial" pitchFamily="34" charset="0"/>
                        </a:rPr>
                        <a:t>Middle East &amp; Africa</a:t>
                      </a:r>
                      <a:endParaRPr lang="en-US" sz="1200">
                        <a:effectLst/>
                        <a:latin typeface="Arial" pitchFamily="34" charset="0"/>
                        <a:ea typeface="Calibri"/>
                        <a:cs typeface="Arial" pitchFamily="34" charset="0"/>
                      </a:endParaRPr>
                    </a:p>
                  </a:txBody>
                  <a:tcPr marL="0" marR="0" marT="0" marB="0" anchor="ctr"/>
                </a:tc>
                <a:tc>
                  <a:txBody>
                    <a:bodyPr/>
                    <a:lstStyle/>
                    <a:p>
                      <a:r>
                        <a:rPr lang="en-US" sz="1200" dirty="0" smtClean="0">
                          <a:latin typeface="Arial" pitchFamily="34" charset="0"/>
                          <a:cs typeface="Arial" pitchFamily="34" charset="0"/>
                        </a:rPr>
                        <a:t>57%</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59%</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58%</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59%</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$3,696</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$4,309</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$4,159</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$2,887</a:t>
                      </a:r>
                      <a:endParaRPr lang="en-US" sz="1200" dirty="0">
                        <a:latin typeface="Arial" pitchFamily="34" charset="0"/>
                        <a:cs typeface="Arial" pitchFamily="34" charset="0"/>
                      </a:endParaRPr>
                    </a:p>
                  </a:txBody>
                  <a:tcPr/>
                </a:tc>
                <a:extLst>
                  <a:ext uri="{0D108BD9-81ED-4DB2-BD59-A6C34878D82A}">
                    <a16:rowId xmlns:a16="http://schemas.microsoft.com/office/drawing/2014/main" val="10004"/>
                  </a:ext>
                </a:extLst>
              </a:tr>
              <a:tr h="344557">
                <a:tc>
                  <a:txBody>
                    <a:bodyPr/>
                    <a:lstStyle/>
                    <a:p>
                      <a:pPr marL="83820" marR="0">
                        <a:spcBef>
                          <a:spcPts val="0"/>
                        </a:spcBef>
                        <a:spcAft>
                          <a:spcPts val="0"/>
                        </a:spcAft>
                      </a:pPr>
                      <a:r>
                        <a:rPr lang="en-US" sz="1200" spc="60" dirty="0">
                          <a:effectLst/>
                          <a:latin typeface="Arial" pitchFamily="34" charset="0"/>
                          <a:cs typeface="Arial" pitchFamily="34" charset="0"/>
                        </a:rPr>
                        <a:t>North America</a:t>
                      </a:r>
                      <a:endParaRPr lang="en-US" sz="1200" dirty="0">
                        <a:effectLst/>
                        <a:latin typeface="Arial" pitchFamily="34" charset="0"/>
                        <a:ea typeface="Calibri"/>
                        <a:cs typeface="Arial" pitchFamily="34" charset="0"/>
                      </a:endParaRPr>
                    </a:p>
                  </a:txBody>
                  <a:tcPr marL="0" marR="0" marT="0" marB="0" anchor="ctr"/>
                </a:tc>
                <a:tc>
                  <a:txBody>
                    <a:bodyPr/>
                    <a:lstStyle/>
                    <a:p>
                      <a:r>
                        <a:rPr lang="en-US" sz="1200" dirty="0" smtClean="0">
                          <a:latin typeface="Arial" pitchFamily="34" charset="0"/>
                          <a:cs typeface="Arial" pitchFamily="34" charset="0"/>
                        </a:rPr>
                        <a:t>17%</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19%</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19%</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21%</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$10,016</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$10,853</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$10,958</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$9,379</a:t>
                      </a:r>
                      <a:endParaRPr lang="en-US" sz="1200" dirty="0">
                        <a:latin typeface="Arial" pitchFamily="34" charset="0"/>
                        <a:cs typeface="Arial" pitchFamily="34" charset="0"/>
                      </a:endParaRPr>
                    </a:p>
                  </a:txBody>
                  <a:tcPr/>
                </a:tc>
                <a:extLst>
                  <a:ext uri="{0D108BD9-81ED-4DB2-BD59-A6C34878D82A}">
                    <a16:rowId xmlns:a16="http://schemas.microsoft.com/office/drawing/2014/main" val="10005"/>
                  </a:ext>
                </a:extLst>
              </a:tr>
              <a:tr h="344557">
                <a:tc>
                  <a:txBody>
                    <a:bodyPr/>
                    <a:lstStyle/>
                    <a:p>
                      <a:pPr marL="83820" marR="0">
                        <a:spcBef>
                          <a:spcPts val="0"/>
                        </a:spcBef>
                        <a:spcAft>
                          <a:spcPts val="0"/>
                        </a:spcAft>
                      </a:pPr>
                      <a:r>
                        <a:rPr lang="en-US" sz="1200">
                          <a:effectLst/>
                          <a:latin typeface="Arial" pitchFamily="34" charset="0"/>
                          <a:cs typeface="Arial" pitchFamily="34" charset="0"/>
                        </a:rPr>
                        <a:t>Western Europe</a:t>
                      </a:r>
                      <a:endParaRPr lang="en-US" sz="1200">
                        <a:effectLst/>
                        <a:latin typeface="Arial" pitchFamily="34" charset="0"/>
                        <a:ea typeface="Calibri"/>
                        <a:cs typeface="Arial" pitchFamily="34" charset="0"/>
                      </a:endParaRPr>
                    </a:p>
                  </a:txBody>
                  <a:tcPr marL="0" marR="0" marT="0" marB="0" anchor="ctr"/>
                </a:tc>
                <a:tc>
                  <a:txBody>
                    <a:bodyPr/>
                    <a:lstStyle/>
                    <a:p>
                      <a:r>
                        <a:rPr lang="en-US" sz="1200" dirty="0" smtClean="0">
                          <a:latin typeface="Arial" pitchFamily="34" charset="0"/>
                          <a:cs typeface="Arial" pitchFamily="34" charset="0"/>
                        </a:rPr>
                        <a:t>28%</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29%</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32%</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34%</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$10,543</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$12,766</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$13,749</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$11,750</a:t>
                      </a:r>
                      <a:endParaRPr lang="en-US" sz="1200" dirty="0">
                        <a:latin typeface="Arial" pitchFamily="34" charset="0"/>
                        <a:cs typeface="Arial" pitchFamily="34" charset="0"/>
                      </a:endParaRPr>
                    </a:p>
                  </a:txBody>
                  <a:tcPr/>
                </a:tc>
                <a:extLst>
                  <a:ext uri="{0D108BD9-81ED-4DB2-BD59-A6C34878D82A}">
                    <a16:rowId xmlns:a16="http://schemas.microsoft.com/office/drawing/2014/main" val="10006"/>
                  </a:ext>
                </a:extLst>
              </a:tr>
              <a:tr h="344557">
                <a:tc>
                  <a:txBody>
                    <a:bodyPr/>
                    <a:lstStyle/>
                    <a:p>
                      <a:pPr marL="83820" marR="0">
                        <a:spcBef>
                          <a:spcPts val="0"/>
                        </a:spcBef>
                        <a:spcAft>
                          <a:spcPts val="0"/>
                        </a:spcAft>
                      </a:pPr>
                      <a:r>
                        <a:rPr lang="en-US" sz="1200" spc="80" dirty="0">
                          <a:effectLst/>
                          <a:latin typeface="Arial" pitchFamily="34" charset="0"/>
                          <a:cs typeface="Arial" pitchFamily="34" charset="0"/>
                        </a:rPr>
                        <a:t>Total Worldwide</a:t>
                      </a:r>
                      <a:endParaRPr lang="en-US" sz="1200" dirty="0">
                        <a:effectLst/>
                        <a:latin typeface="Arial" pitchFamily="34" charset="0"/>
                        <a:ea typeface="Calibri"/>
                        <a:cs typeface="Arial" pitchFamily="34" charset="0"/>
                      </a:endParaRPr>
                    </a:p>
                  </a:txBody>
                  <a:tcPr marL="0" marR="0" marT="0" marB="0" anchor="ctr"/>
                </a:tc>
                <a:tc>
                  <a:txBody>
                    <a:bodyPr/>
                    <a:lstStyle/>
                    <a:p>
                      <a:r>
                        <a:rPr lang="en-US" sz="1200" dirty="0" smtClean="0">
                          <a:latin typeface="Arial" pitchFamily="34" charset="0"/>
                          <a:cs typeface="Arial" pitchFamily="34" charset="0"/>
                        </a:rPr>
                        <a:t>39%</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43%</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42%</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43%</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$52,242</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$62,709</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$63,456</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$51,443</a:t>
                      </a:r>
                      <a:endParaRPr lang="en-US" sz="1200" dirty="0">
                        <a:latin typeface="Arial" pitchFamily="34" charset="0"/>
                        <a:cs typeface="Arial" pitchFamily="34"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89612504"/>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noChangeArrowheads="1"/>
          </p:cNvSpPr>
          <p:nvPr>
            <p:ph type="title"/>
          </p:nvPr>
        </p:nvSpPr>
        <p:spPr/>
        <p:txBody>
          <a:bodyPr/>
          <a:lstStyle/>
          <a:p>
            <a:r>
              <a:rPr lang="en-GB" altLang="en-US" smtClean="0"/>
              <a:t>Ethics and Education</a:t>
            </a:r>
          </a:p>
        </p:txBody>
      </p:sp>
      <p:sp>
        <p:nvSpPr>
          <p:cNvPr id="75779" name="Content Placeholder 5"/>
          <p:cNvSpPr>
            <a:spLocks noGrp="1" noChangeArrowheads="1"/>
          </p:cNvSpPr>
          <p:nvPr>
            <p:ph idx="1"/>
          </p:nvPr>
        </p:nvSpPr>
        <p:spPr/>
        <p:txBody>
          <a:bodyPr/>
          <a:lstStyle/>
          <a:p>
            <a:r>
              <a:rPr lang="en-GB" altLang="en-US" smtClean="0"/>
              <a:t>Education is the overriding factor in leveling ethical perceptions within a small population.</a:t>
            </a:r>
          </a:p>
          <a:p>
            <a:r>
              <a:rPr lang="en-GB" altLang="en-US" smtClean="0"/>
              <a:t>Employees must be trained and kept aware of the expected behavior of an ethical employee, as well as many other information security topics.</a:t>
            </a:r>
          </a:p>
          <a:p>
            <a:r>
              <a:rPr lang="en-GB" altLang="en-US" smtClean="0"/>
              <a:t>Proper ethical training is vital to creating informed and a well-prepared system user.</a:t>
            </a:r>
          </a:p>
        </p:txBody>
      </p:sp>
    </p:spTree>
    <p:extLst>
      <p:ext uri="{BB962C8B-B14F-4D97-AF65-F5344CB8AC3E}">
        <p14:creationId xmlns:p14="http://schemas.microsoft.com/office/powerpoint/2010/main" val="20629834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noChangeArrowheads="1"/>
          </p:cNvSpPr>
          <p:nvPr>
            <p:ph type="title"/>
          </p:nvPr>
        </p:nvSpPr>
        <p:spPr/>
        <p:txBody>
          <a:bodyPr/>
          <a:lstStyle/>
          <a:p>
            <a:r>
              <a:rPr lang="en-US" altLang="en-US" smtClean="0"/>
              <a:t>Deterring Unethical and Illegal Behavior</a:t>
            </a:r>
          </a:p>
        </p:txBody>
      </p:sp>
      <p:sp>
        <p:nvSpPr>
          <p:cNvPr id="77827" name="Content Placeholder 5"/>
          <p:cNvSpPr>
            <a:spLocks noGrp="1" noChangeArrowheads="1"/>
          </p:cNvSpPr>
          <p:nvPr>
            <p:ph idx="1"/>
          </p:nvPr>
        </p:nvSpPr>
        <p:spPr/>
        <p:txBody>
          <a:bodyPr/>
          <a:lstStyle/>
          <a:p>
            <a:r>
              <a:rPr lang="en-GB" altLang="en-US" smtClean="0"/>
              <a:t>Three general causes of unethical and illegal behavior: ignorance, accident, intent</a:t>
            </a:r>
          </a:p>
          <a:p>
            <a:r>
              <a:rPr lang="en-GB" altLang="en-US" smtClean="0"/>
              <a:t>Deterrence: best method for preventing an illegal or unethical activity; for example, laws, policies, technical controls</a:t>
            </a:r>
          </a:p>
          <a:p>
            <a:r>
              <a:rPr lang="en-GB" altLang="en-US" smtClean="0"/>
              <a:t>Laws and policies only deter if three conditions are present:</a:t>
            </a:r>
          </a:p>
          <a:p>
            <a:pPr lvl="1"/>
            <a:r>
              <a:rPr lang="en-GB" altLang="en-US" smtClean="0"/>
              <a:t>Fear of penalty</a:t>
            </a:r>
          </a:p>
          <a:p>
            <a:pPr lvl="1"/>
            <a:r>
              <a:rPr lang="en-GB" altLang="en-US" smtClean="0"/>
              <a:t>Probability of being apprehended</a:t>
            </a:r>
          </a:p>
          <a:p>
            <a:pPr lvl="1"/>
            <a:r>
              <a:rPr lang="en-GB" altLang="en-US" smtClean="0"/>
              <a:t>Probability of penalty being applied</a:t>
            </a:r>
          </a:p>
        </p:txBody>
      </p:sp>
    </p:spTree>
    <p:extLst>
      <p:ext uri="{BB962C8B-B14F-4D97-AF65-F5344CB8AC3E}">
        <p14:creationId xmlns:p14="http://schemas.microsoft.com/office/powerpoint/2010/main" val="152801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55681" y="34047"/>
            <a:ext cx="8032638" cy="1004011"/>
          </a:xfrm>
        </p:spPr>
        <p:txBody>
          <a:bodyPr>
            <a:noAutofit/>
          </a:bodyPr>
          <a:lstStyle/>
          <a:p>
            <a:pPr marL="0" indent="0">
              <a:lnSpc>
                <a:spcPct val="100000"/>
              </a:lnSpc>
              <a:spcBef>
                <a:spcPts val="0"/>
              </a:spcBef>
              <a:tabLst>
                <a:tab pos="4397375" algn="l"/>
              </a:tabLst>
            </a:pPr>
            <a:r>
              <a:rPr lang="en-US" b="1" dirty="0"/>
              <a:t>Figure 3-6  </a:t>
            </a:r>
            <a:r>
              <a:rPr lang="en-US" dirty="0"/>
              <a:t>Deterrents to illegal or unethical behavior</a:t>
            </a:r>
            <a:endParaRPr lang="en-US" baseline="30000" dirty="0"/>
          </a:p>
        </p:txBody>
      </p:sp>
      <p:pic>
        <p:nvPicPr>
          <p:cNvPr id="3074" name="Picture 2" descr="A figure shows an illustration and two images. The illustration is labeled as, “Penalty” which shows a prohibited symbol with alphabet P in it. The text near the prohibited symbol reads as, “Reserved parking for Dr. Whitman. Violators will be towed. An image on its right shows a photo of a traffic police standing near a car parked in no parking area. The image is labeled as, “Apprehension.” The third image shows a bald men shooting another men in coat suit. The image is labeled as, “Application.”&#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885" y="1415415"/>
            <a:ext cx="6412230" cy="4756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7625963"/>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noChangeArrowheads="1"/>
          </p:cNvSpPr>
          <p:nvPr>
            <p:ph type="title"/>
          </p:nvPr>
        </p:nvSpPr>
        <p:spPr/>
        <p:txBody>
          <a:bodyPr>
            <a:noAutofit/>
          </a:bodyPr>
          <a:lstStyle/>
          <a:p>
            <a:r>
              <a:rPr lang="en-GB" altLang="en-US" dirty="0" smtClean="0"/>
              <a:t>Codes of Ethics of Professional Organizations</a:t>
            </a:r>
          </a:p>
        </p:txBody>
      </p:sp>
      <p:sp>
        <p:nvSpPr>
          <p:cNvPr id="80899" name="Content Placeholder 5"/>
          <p:cNvSpPr>
            <a:spLocks noGrp="1" noChangeArrowheads="1"/>
          </p:cNvSpPr>
          <p:nvPr>
            <p:ph idx="1"/>
          </p:nvPr>
        </p:nvSpPr>
        <p:spPr/>
        <p:txBody>
          <a:bodyPr/>
          <a:lstStyle/>
          <a:p>
            <a:r>
              <a:rPr lang="en-GB" altLang="en-US" dirty="0" smtClean="0"/>
              <a:t>Many professional organizations have established codes of conduct/ethics. </a:t>
            </a:r>
          </a:p>
          <a:p>
            <a:r>
              <a:rPr lang="en-GB" altLang="en-US" dirty="0" smtClean="0"/>
              <a:t>Codes of ethics can have a positive effect; unfortunately, many employers do not encourage joining these professional organizations.</a:t>
            </a:r>
          </a:p>
          <a:p>
            <a:r>
              <a:rPr lang="en-GB" altLang="en-US" dirty="0" smtClean="0"/>
              <a:t>Responsibility of security professionals is to act ethically and according to the policies of the employer, the professional organization, and </a:t>
            </a:r>
            <a:r>
              <a:rPr lang="en-US" altLang="en-US" dirty="0" smtClean="0"/>
              <a:t>the </a:t>
            </a:r>
            <a:r>
              <a:rPr lang="en-GB" altLang="en-US" dirty="0" smtClean="0"/>
              <a:t>laws of society.</a:t>
            </a:r>
          </a:p>
        </p:txBody>
      </p:sp>
    </p:spTree>
    <p:extLst>
      <p:ext uri="{BB962C8B-B14F-4D97-AF65-F5344CB8AC3E}">
        <p14:creationId xmlns:p14="http://schemas.microsoft.com/office/powerpoint/2010/main" val="38609546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r>
              <a:rPr lang="en-GB" altLang="en-US" smtClean="0"/>
              <a:t>Law and Ethics in Information Security</a:t>
            </a:r>
          </a:p>
        </p:txBody>
      </p:sp>
      <p:sp>
        <p:nvSpPr>
          <p:cNvPr id="16387" name="Content Placeholder 5"/>
          <p:cNvSpPr>
            <a:spLocks noGrp="1" noChangeArrowheads="1"/>
          </p:cNvSpPr>
          <p:nvPr>
            <p:ph idx="1"/>
          </p:nvPr>
        </p:nvSpPr>
        <p:spPr/>
        <p:txBody>
          <a:bodyPr>
            <a:normAutofit/>
          </a:bodyPr>
          <a:lstStyle/>
          <a:p>
            <a:r>
              <a:rPr lang="en-GB" altLang="en-US" dirty="0" smtClean="0"/>
              <a:t>Laws: rules that mandate or prohibit certain </a:t>
            </a:r>
            <a:r>
              <a:rPr lang="en-GB" altLang="en-US" dirty="0" err="1" smtClean="0"/>
              <a:t>behavior</a:t>
            </a:r>
            <a:r>
              <a:rPr lang="en-GB" altLang="en-US" dirty="0" smtClean="0"/>
              <a:t> and are enforced by the state</a:t>
            </a:r>
          </a:p>
          <a:p>
            <a:r>
              <a:rPr lang="en-GB" altLang="en-US" dirty="0" smtClean="0"/>
              <a:t>Ethics: regulate and define socially acceptable </a:t>
            </a:r>
            <a:r>
              <a:rPr lang="en-GB" altLang="en-US" dirty="0" err="1" smtClean="0"/>
              <a:t>behavior</a:t>
            </a:r>
            <a:endParaRPr lang="en-GB" altLang="en-US" dirty="0" smtClean="0"/>
          </a:p>
          <a:p>
            <a:r>
              <a:rPr lang="en-GB" altLang="en-US" dirty="0" smtClean="0"/>
              <a:t>Cultural mores: fixed moral attitudes or customs of a particular group</a:t>
            </a:r>
          </a:p>
          <a:p>
            <a:r>
              <a:rPr lang="en-GB" altLang="en-US" dirty="0" smtClean="0"/>
              <a:t>Laws carry the authority of a governing authority; ethics do not</a:t>
            </a:r>
          </a:p>
        </p:txBody>
      </p:sp>
    </p:spTree>
    <p:extLst>
      <p:ext uri="{BB962C8B-B14F-4D97-AF65-F5344CB8AC3E}">
        <p14:creationId xmlns:p14="http://schemas.microsoft.com/office/powerpoint/2010/main" val="37898815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7537" y="59431"/>
            <a:ext cx="8835902" cy="1616969"/>
          </a:xfrm>
        </p:spPr>
        <p:txBody>
          <a:bodyPr>
            <a:noAutofit/>
          </a:bodyPr>
          <a:lstStyle/>
          <a:p>
            <a:r>
              <a:rPr lang="en-US" b="1" dirty="0"/>
              <a:t>Table 3-3 </a:t>
            </a:r>
            <a:r>
              <a:rPr lang="en-US" dirty="0"/>
              <a:t>Professional Organizations of Interest to Information Security </a:t>
            </a:r>
            <a:r>
              <a:rPr lang="en-US" dirty="0" smtClean="0"/>
              <a:t>Professionals (1 of 2)</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04550783"/>
              </p:ext>
            </p:extLst>
          </p:nvPr>
        </p:nvGraphicFramePr>
        <p:xfrm>
          <a:off x="304800" y="2057400"/>
          <a:ext cx="8686800" cy="3738880"/>
        </p:xfrm>
        <a:graphic>
          <a:graphicData uri="http://schemas.openxmlformats.org/drawingml/2006/table">
            <a:tbl>
              <a:tblPr firstRow="1" bandRow="1">
                <a:tableStyleId>{5940675A-B579-460E-94D1-54222C63F5DA}</a:tableStyleId>
              </a:tblPr>
              <a:tblGrid>
                <a:gridCol w="17526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482600">
                <a:tc>
                  <a:txBody>
                    <a:bodyPr/>
                    <a:lstStyle/>
                    <a:p>
                      <a:r>
                        <a:rPr lang="en-US" sz="1400" b="1" kern="1200" dirty="0" smtClean="0">
                          <a:solidFill>
                            <a:schemeClr val="bg1"/>
                          </a:solidFill>
                          <a:effectLst/>
                          <a:latin typeface="Arial" pitchFamily="34" charset="0"/>
                          <a:ea typeface="+mn-ea"/>
                          <a:cs typeface="Arial" pitchFamily="34" charset="0"/>
                        </a:rPr>
                        <a:t>Professional</a:t>
                      </a:r>
                      <a:r>
                        <a:rPr lang="en-US" sz="1400" b="1" kern="1200" baseline="0" dirty="0" smtClean="0">
                          <a:solidFill>
                            <a:schemeClr val="bg1"/>
                          </a:solidFill>
                          <a:effectLst/>
                          <a:latin typeface="Arial" pitchFamily="34" charset="0"/>
                          <a:ea typeface="+mn-ea"/>
                          <a:cs typeface="Arial" pitchFamily="34" charset="0"/>
                        </a:rPr>
                        <a:t> </a:t>
                      </a:r>
                      <a:r>
                        <a:rPr lang="en-US" sz="1400" b="1" kern="1200" dirty="0" smtClean="0">
                          <a:solidFill>
                            <a:schemeClr val="bg1"/>
                          </a:solidFill>
                          <a:effectLst/>
                          <a:latin typeface="Arial" pitchFamily="34" charset="0"/>
                          <a:ea typeface="+mn-ea"/>
                          <a:cs typeface="Arial" pitchFamily="34" charset="0"/>
                        </a:rPr>
                        <a:t>Organization </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r>
                        <a:rPr lang="en-US" sz="1400" b="1" kern="1200" dirty="0" smtClean="0">
                          <a:solidFill>
                            <a:schemeClr val="bg1"/>
                          </a:solidFill>
                          <a:effectLst/>
                          <a:latin typeface="Arial" pitchFamily="34" charset="0"/>
                          <a:ea typeface="+mn-ea"/>
                          <a:cs typeface="Arial" pitchFamily="34" charset="0"/>
                        </a:rPr>
                        <a:t>Web Resource Location</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r>
                        <a:rPr lang="en-US" sz="1400" b="1" kern="1200" dirty="0" smtClean="0">
                          <a:solidFill>
                            <a:schemeClr val="bg1"/>
                          </a:solidFill>
                          <a:effectLst/>
                          <a:latin typeface="Arial" pitchFamily="34" charset="0"/>
                          <a:ea typeface="+mn-ea"/>
                          <a:cs typeface="Arial" pitchFamily="34" charset="0"/>
                        </a:rPr>
                        <a:t>Description</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r>
                        <a:rPr lang="en-US" sz="1400" b="1" kern="1200" dirty="0" smtClean="0">
                          <a:solidFill>
                            <a:schemeClr val="bg1"/>
                          </a:solidFill>
                          <a:effectLst/>
                          <a:latin typeface="Arial" pitchFamily="34" charset="0"/>
                          <a:ea typeface="+mn-ea"/>
                          <a:cs typeface="Arial" pitchFamily="34" charset="0"/>
                        </a:rPr>
                        <a:t>Focus</a:t>
                      </a:r>
                      <a:endParaRPr lang="en-US" sz="1400" b="1" dirty="0">
                        <a:solidFill>
                          <a:schemeClr val="bg1"/>
                        </a:solidFill>
                        <a:latin typeface="Arial" pitchFamily="34" charset="0"/>
                        <a:cs typeface="Arial" pitchFamily="34" charset="0"/>
                      </a:endParaRPr>
                    </a:p>
                  </a:txBody>
                  <a:tcPr anchor="ctr">
                    <a:solidFill>
                      <a:srgbClr val="364162"/>
                    </a:solidFill>
                  </a:tcPr>
                </a:tc>
                <a:extLst>
                  <a:ext uri="{0D108BD9-81ED-4DB2-BD59-A6C34878D82A}">
                    <a16:rowId xmlns:a16="http://schemas.microsoft.com/office/drawing/2014/main" val="10000"/>
                  </a:ext>
                </a:extLst>
              </a:tr>
              <a:tr h="716280">
                <a:tc>
                  <a:txBody>
                    <a:bodyPr/>
                    <a:lstStyle/>
                    <a:p>
                      <a:r>
                        <a:rPr lang="en-US" sz="1400" kern="1200" dirty="0" smtClean="0">
                          <a:solidFill>
                            <a:schemeClr val="tx1"/>
                          </a:solidFill>
                          <a:effectLst/>
                          <a:latin typeface="Arial" pitchFamily="34" charset="0"/>
                          <a:ea typeface="+mn-ea"/>
                          <a:cs typeface="Arial" pitchFamily="34" charset="0"/>
                        </a:rPr>
                        <a:t>Association of Computing Machinery</a:t>
                      </a:r>
                      <a:endParaRPr lang="en-US" sz="1400" dirty="0">
                        <a:latin typeface="Arial" pitchFamily="34" charset="0"/>
                        <a:cs typeface="Arial" pitchFamily="34" charset="0"/>
                      </a:endParaRPr>
                    </a:p>
                  </a:txBody>
                  <a:tcPr/>
                </a:tc>
                <a:tc>
                  <a:txBody>
                    <a:bodyPr/>
                    <a:lstStyle/>
                    <a:p>
                      <a:r>
                        <a:rPr lang="en-US" sz="1400" i="1" u="sng" kern="1200" dirty="0" smtClean="0">
                          <a:solidFill>
                            <a:schemeClr val="tx1"/>
                          </a:solidFill>
                          <a:effectLst/>
                          <a:latin typeface="Arial" pitchFamily="34" charset="0"/>
                          <a:ea typeface="+mn-ea"/>
                          <a:cs typeface="Arial" pitchFamily="34" charset="0"/>
                        </a:rPr>
                        <a:t>www.acm.org</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Code of 24 imperatives of personal and ethical responsibilities for security professionals</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Ethics of security professionals</a:t>
                      </a:r>
                      <a:endParaRPr lang="en-US" sz="1400" dirty="0">
                        <a:latin typeface="Arial" pitchFamily="34" charset="0"/>
                        <a:cs typeface="Arial" pitchFamily="34" charset="0"/>
                      </a:endParaRPr>
                    </a:p>
                  </a:txBody>
                  <a:tcPr/>
                </a:tc>
                <a:extLst>
                  <a:ext uri="{0D108BD9-81ED-4DB2-BD59-A6C34878D82A}">
                    <a16:rowId xmlns:a16="http://schemas.microsoft.com/office/drawing/2014/main" val="10001"/>
                  </a:ext>
                </a:extLst>
              </a:tr>
              <a:tr h="1422400">
                <a:tc>
                  <a:txBody>
                    <a:bodyPr/>
                    <a:lstStyle/>
                    <a:p>
                      <a:pPr marL="45720" marR="480060">
                        <a:spcBef>
                          <a:spcPts val="0"/>
                        </a:spcBef>
                        <a:spcAft>
                          <a:spcPts val="0"/>
                        </a:spcAft>
                      </a:pPr>
                      <a:r>
                        <a:rPr lang="en-US" sz="1400" dirty="0">
                          <a:solidFill>
                            <a:schemeClr val="tx1"/>
                          </a:solidFill>
                          <a:effectLst/>
                          <a:latin typeface="Arial" pitchFamily="34" charset="0"/>
                          <a:ea typeface="Calibri"/>
                          <a:cs typeface="Arial" pitchFamily="34" charset="0"/>
                        </a:rPr>
                        <a:t>information Systems </a:t>
                      </a:r>
                      <a:r>
                        <a:rPr lang="en-US" sz="1400" spc="-50" dirty="0">
                          <a:solidFill>
                            <a:schemeClr val="tx1"/>
                          </a:solidFill>
                          <a:effectLst/>
                          <a:latin typeface="Arial" pitchFamily="34" charset="0"/>
                          <a:ea typeface="Calibri"/>
                          <a:cs typeface="Arial" pitchFamily="34" charset="0"/>
                        </a:rPr>
                        <a:t>Audit and Control </a:t>
                      </a:r>
                      <a:r>
                        <a:rPr lang="en-US" sz="1400" spc="10" dirty="0">
                          <a:solidFill>
                            <a:schemeClr val="tx1"/>
                          </a:solidFill>
                          <a:effectLst/>
                          <a:latin typeface="Arial" pitchFamily="34" charset="0"/>
                          <a:ea typeface="Calibri"/>
                          <a:cs typeface="Arial" pitchFamily="34" charset="0"/>
                        </a:rPr>
                        <a:t>Association</a:t>
                      </a:r>
                      <a:endParaRPr lang="en-US" sz="1400" dirty="0">
                        <a:solidFill>
                          <a:schemeClr val="tx1"/>
                        </a:solidFill>
                        <a:effectLst/>
                        <a:latin typeface="Arial" pitchFamily="34" charset="0"/>
                        <a:ea typeface="Calibri"/>
                        <a:cs typeface="Arial" pitchFamily="34" charset="0"/>
                      </a:endParaRPr>
                    </a:p>
                  </a:txBody>
                  <a:tcPr marL="0" marR="0" marT="0" marB="0"/>
                </a:tc>
                <a:tc>
                  <a:txBody>
                    <a:bodyPr/>
                    <a:lstStyle/>
                    <a:p>
                      <a:pPr marL="65405" marR="0">
                        <a:spcBef>
                          <a:spcPts val="0"/>
                        </a:spcBef>
                        <a:spcAft>
                          <a:spcPts val="0"/>
                        </a:spcAft>
                      </a:pPr>
                      <a:r>
                        <a:rPr lang="en-US" sz="1400" i="1" u="sng" dirty="0">
                          <a:solidFill>
                            <a:schemeClr val="tx1"/>
                          </a:solidFill>
                          <a:effectLst/>
                          <a:latin typeface="Arial" pitchFamily="34" charset="0"/>
                          <a:ea typeface="Calibri"/>
                          <a:cs typeface="Arial" pitchFamily="34" charset="0"/>
                        </a:rPr>
                        <a:t>www.isaca.org</a:t>
                      </a:r>
                      <a:endParaRPr lang="en-US" sz="1400" dirty="0">
                        <a:solidFill>
                          <a:schemeClr val="tx1"/>
                        </a:solidFill>
                        <a:effectLst/>
                        <a:latin typeface="Arial" pitchFamily="34" charset="0"/>
                        <a:ea typeface="Calibri"/>
                        <a:cs typeface="Arial" pitchFamily="34" charset="0"/>
                      </a:endParaRPr>
                    </a:p>
                  </a:txBody>
                  <a:tcPr marL="0" marR="0" marT="0" marB="0"/>
                </a:tc>
                <a:tc>
                  <a:txBody>
                    <a:bodyPr/>
                    <a:lstStyle/>
                    <a:p>
                      <a:pPr marL="45720" marR="137160">
                        <a:spcBef>
                          <a:spcPts val="180"/>
                        </a:spcBef>
                        <a:spcAft>
                          <a:spcPts val="0"/>
                        </a:spcAft>
                      </a:pPr>
                      <a:r>
                        <a:rPr lang="en-US" sz="1400" spc="-10" dirty="0">
                          <a:solidFill>
                            <a:srgbClr val="000000"/>
                          </a:solidFill>
                          <a:effectLst/>
                          <a:latin typeface="Arial" pitchFamily="34" charset="0"/>
                          <a:ea typeface="Calibri"/>
                          <a:cs typeface="Arial" pitchFamily="34" charset="0"/>
                        </a:rPr>
                        <a:t>Focus on auditing, information security, business process analysis, and IS</a:t>
                      </a:r>
                      <a:endParaRPr lang="en-US" sz="1400" dirty="0">
                        <a:effectLst/>
                        <a:latin typeface="Arial" pitchFamily="34" charset="0"/>
                        <a:ea typeface="Calibri"/>
                        <a:cs typeface="Arial" pitchFamily="34" charset="0"/>
                      </a:endParaRPr>
                    </a:p>
                    <a:p>
                      <a:pPr marL="45720" marR="297180">
                        <a:spcBef>
                          <a:spcPts val="0"/>
                        </a:spcBef>
                        <a:spcAft>
                          <a:spcPts val="0"/>
                        </a:spcAft>
                      </a:pPr>
                      <a:r>
                        <a:rPr lang="en-US" sz="1400" spc="-50" dirty="0">
                          <a:solidFill>
                            <a:srgbClr val="000000"/>
                          </a:solidFill>
                          <a:effectLst/>
                          <a:latin typeface="Arial" pitchFamily="34" charset="0"/>
                          <a:ea typeface="Calibri"/>
                          <a:cs typeface="Arial" pitchFamily="34" charset="0"/>
                        </a:rPr>
                        <a:t>planning through the OSA and OSM </a:t>
                      </a:r>
                      <a:r>
                        <a:rPr lang="en-US" sz="1400" spc="20" dirty="0">
                          <a:solidFill>
                            <a:srgbClr val="000000"/>
                          </a:solidFill>
                          <a:effectLst/>
                          <a:latin typeface="Arial" pitchFamily="34" charset="0"/>
                          <a:ea typeface="Calibri"/>
                          <a:cs typeface="Arial" pitchFamily="34" charset="0"/>
                        </a:rPr>
                        <a:t>certifications</a:t>
                      </a:r>
                      <a:endParaRPr lang="en-US" sz="1400" dirty="0">
                        <a:effectLst/>
                        <a:latin typeface="Arial" pitchFamily="34" charset="0"/>
                        <a:ea typeface="Calibri"/>
                        <a:cs typeface="Arial" pitchFamily="34" charset="0"/>
                      </a:endParaRPr>
                    </a:p>
                  </a:txBody>
                  <a:tcPr marL="0" marR="0" marT="0" marB="0"/>
                </a:tc>
                <a:tc>
                  <a:txBody>
                    <a:bodyPr/>
                    <a:lstStyle/>
                    <a:p>
                      <a:pPr marL="45720" marR="205740">
                        <a:spcBef>
                          <a:spcPts val="180"/>
                        </a:spcBef>
                        <a:spcAft>
                          <a:spcPts val="0"/>
                        </a:spcAft>
                      </a:pPr>
                      <a:r>
                        <a:rPr lang="en-US" sz="1400" spc="-50" dirty="0">
                          <a:solidFill>
                            <a:srgbClr val="000000"/>
                          </a:solidFill>
                          <a:effectLst/>
                          <a:latin typeface="Arial" pitchFamily="34" charset="0"/>
                          <a:ea typeface="Calibri"/>
                          <a:cs typeface="Arial" pitchFamily="34" charset="0"/>
                        </a:rPr>
                        <a:t>Tasks and knowledge </a:t>
                      </a:r>
                      <a:r>
                        <a:rPr lang="en-US" sz="1400" spc="20" dirty="0">
                          <a:solidFill>
                            <a:srgbClr val="000000"/>
                          </a:solidFill>
                          <a:effectLst/>
                          <a:latin typeface="Arial" pitchFamily="34" charset="0"/>
                          <a:ea typeface="Calibri"/>
                          <a:cs typeface="Arial" pitchFamily="34" charset="0"/>
                        </a:rPr>
                        <a:t>required of the </a:t>
                      </a:r>
                      <a:r>
                        <a:rPr lang="en-US" sz="1400" dirty="0">
                          <a:solidFill>
                            <a:srgbClr val="000000"/>
                          </a:solidFill>
                          <a:effectLst/>
                          <a:latin typeface="Arial" pitchFamily="34" charset="0"/>
                          <a:ea typeface="Calibri"/>
                          <a:cs typeface="Arial" pitchFamily="34" charset="0"/>
                        </a:rPr>
                        <a:t>information systems </a:t>
                      </a:r>
                      <a:r>
                        <a:rPr lang="en-US" sz="1400" spc="10" dirty="0">
                          <a:solidFill>
                            <a:srgbClr val="000000"/>
                          </a:solidFill>
                          <a:effectLst/>
                          <a:latin typeface="Arial" pitchFamily="34" charset="0"/>
                          <a:ea typeface="Calibri"/>
                          <a:cs typeface="Arial" pitchFamily="34" charset="0"/>
                        </a:rPr>
                        <a:t>audit professional</a:t>
                      </a:r>
                      <a:endParaRPr lang="en-US" sz="1400" dirty="0">
                        <a:effectLst/>
                        <a:latin typeface="Arial" pitchFamily="34" charset="0"/>
                        <a:ea typeface="Calibri"/>
                        <a:cs typeface="Arial" pitchFamily="34" charset="0"/>
                      </a:endParaRPr>
                    </a:p>
                  </a:txBody>
                  <a:tcPr marL="0" marR="0" marT="0" marB="0"/>
                </a:tc>
                <a:extLst>
                  <a:ext uri="{0D108BD9-81ED-4DB2-BD59-A6C34878D82A}">
                    <a16:rowId xmlns:a16="http://schemas.microsoft.com/office/drawing/2014/main" val="10002"/>
                  </a:ext>
                </a:extLst>
              </a:tr>
              <a:tr h="894080">
                <a:tc>
                  <a:txBody>
                    <a:bodyPr/>
                    <a:lstStyle/>
                    <a:p>
                      <a:pPr marL="45720" marR="480060">
                        <a:spcBef>
                          <a:spcPts val="0"/>
                        </a:spcBef>
                        <a:spcAft>
                          <a:spcPts val="0"/>
                        </a:spcAft>
                      </a:pPr>
                      <a:r>
                        <a:rPr lang="en-US" sz="1400" spc="-50">
                          <a:solidFill>
                            <a:schemeClr val="tx1"/>
                          </a:solidFill>
                          <a:effectLst/>
                          <a:latin typeface="Arial" pitchFamily="34" charset="0"/>
                          <a:ea typeface="Calibri"/>
                          <a:cs typeface="Arial" pitchFamily="34" charset="0"/>
                        </a:rPr>
                        <a:t>information Systems </a:t>
                      </a:r>
                      <a:r>
                        <a:rPr lang="en-US" sz="1400">
                          <a:solidFill>
                            <a:schemeClr val="tx1"/>
                          </a:solidFill>
                          <a:effectLst/>
                          <a:latin typeface="Arial" pitchFamily="34" charset="0"/>
                          <a:ea typeface="Calibri"/>
                          <a:cs typeface="Arial" pitchFamily="34" charset="0"/>
                        </a:rPr>
                        <a:t>Security Association</a:t>
                      </a:r>
                    </a:p>
                  </a:txBody>
                  <a:tcPr marL="0" marR="0" marT="0" marB="0"/>
                </a:tc>
                <a:tc>
                  <a:txBody>
                    <a:bodyPr/>
                    <a:lstStyle/>
                    <a:p>
                      <a:pPr marL="65405" marR="0">
                        <a:spcBef>
                          <a:spcPts val="0"/>
                        </a:spcBef>
                        <a:spcAft>
                          <a:spcPts val="0"/>
                        </a:spcAft>
                      </a:pPr>
                      <a:r>
                        <a:rPr lang="en-US" sz="1400" i="1" u="sng" dirty="0">
                          <a:solidFill>
                            <a:schemeClr val="tx1"/>
                          </a:solidFill>
                          <a:effectLst/>
                          <a:latin typeface="Arial" pitchFamily="34" charset="0"/>
                          <a:ea typeface="Calibri"/>
                          <a:cs typeface="Arial" pitchFamily="34" charset="0"/>
                        </a:rPr>
                        <a:t>www.issa.org</a:t>
                      </a:r>
                      <a:endParaRPr lang="en-US" sz="1400" dirty="0">
                        <a:solidFill>
                          <a:schemeClr val="tx1"/>
                        </a:solidFill>
                        <a:effectLst/>
                        <a:latin typeface="Arial" pitchFamily="34" charset="0"/>
                        <a:ea typeface="Calibri"/>
                        <a:cs typeface="Arial" pitchFamily="34" charset="0"/>
                      </a:endParaRPr>
                    </a:p>
                  </a:txBody>
                  <a:tcPr marL="0" marR="0" marT="0" marB="0"/>
                </a:tc>
                <a:tc>
                  <a:txBody>
                    <a:bodyPr/>
                    <a:lstStyle/>
                    <a:p>
                      <a:pPr marL="45720" marR="182880">
                        <a:spcBef>
                          <a:spcPts val="180"/>
                        </a:spcBef>
                        <a:spcAft>
                          <a:spcPts val="0"/>
                        </a:spcAft>
                      </a:pPr>
                      <a:r>
                        <a:rPr lang="en-US" sz="1400" spc="-5" dirty="0">
                          <a:solidFill>
                            <a:srgbClr val="000000"/>
                          </a:solidFill>
                          <a:effectLst/>
                          <a:latin typeface="Arial" pitchFamily="34" charset="0"/>
                          <a:ea typeface="Calibri"/>
                          <a:cs typeface="Arial" pitchFamily="34" charset="0"/>
                        </a:rPr>
                        <a:t>Professional association of information </a:t>
                      </a:r>
                      <a:r>
                        <a:rPr lang="en-US" sz="1400" spc="-25" dirty="0">
                          <a:solidFill>
                            <a:srgbClr val="000000"/>
                          </a:solidFill>
                          <a:effectLst/>
                          <a:latin typeface="Arial" pitchFamily="34" charset="0"/>
                          <a:ea typeface="Calibri"/>
                          <a:cs typeface="Arial" pitchFamily="34" charset="0"/>
                        </a:rPr>
                        <a:t>systems security professionals; provides </a:t>
                      </a:r>
                      <a:r>
                        <a:rPr lang="en-US" sz="1400" spc="45" dirty="0">
                          <a:solidFill>
                            <a:srgbClr val="000000"/>
                          </a:solidFill>
                          <a:effectLst/>
                          <a:latin typeface="Arial" pitchFamily="34" charset="0"/>
                          <a:ea typeface="Calibri"/>
                          <a:cs typeface="Arial" pitchFamily="34" charset="0"/>
                        </a:rPr>
                        <a:t>education forum, publications, and </a:t>
                      </a:r>
                      <a:r>
                        <a:rPr lang="en-US" sz="1400" spc="20" dirty="0">
                          <a:solidFill>
                            <a:srgbClr val="000000"/>
                          </a:solidFill>
                          <a:effectLst/>
                          <a:latin typeface="Arial" pitchFamily="34" charset="0"/>
                          <a:ea typeface="Calibri"/>
                          <a:cs typeface="Arial" pitchFamily="34" charset="0"/>
                        </a:rPr>
                        <a:t>peer networking for members</a:t>
                      </a:r>
                      <a:endParaRPr lang="en-US" sz="1400" dirty="0">
                        <a:effectLst/>
                        <a:latin typeface="Arial" pitchFamily="34" charset="0"/>
                        <a:ea typeface="Calibri"/>
                        <a:cs typeface="Arial" pitchFamily="34" charset="0"/>
                      </a:endParaRPr>
                    </a:p>
                  </a:txBody>
                  <a:tcPr marL="0" marR="0" marT="0" marB="0"/>
                </a:tc>
                <a:tc>
                  <a:txBody>
                    <a:bodyPr/>
                    <a:lstStyle/>
                    <a:p>
                      <a:pPr marL="0" marR="0" algn="l">
                        <a:spcBef>
                          <a:spcPts val="0"/>
                        </a:spcBef>
                        <a:spcAft>
                          <a:spcPts val="0"/>
                        </a:spcAft>
                      </a:pPr>
                      <a:r>
                        <a:rPr lang="en-US" sz="1400" dirty="0">
                          <a:solidFill>
                            <a:srgbClr val="000000"/>
                          </a:solidFill>
                          <a:effectLst/>
                          <a:latin typeface="Arial" pitchFamily="34" charset="0"/>
                          <a:ea typeface="Calibri"/>
                          <a:cs typeface="Arial" pitchFamily="34" charset="0"/>
                        </a:rPr>
                        <a:t>Professional security </a:t>
                      </a:r>
                      <a:br>
                        <a:rPr lang="en-US" sz="1400" dirty="0">
                          <a:solidFill>
                            <a:srgbClr val="000000"/>
                          </a:solidFill>
                          <a:effectLst/>
                          <a:latin typeface="Arial" pitchFamily="34" charset="0"/>
                          <a:ea typeface="Calibri"/>
                          <a:cs typeface="Arial" pitchFamily="34" charset="0"/>
                        </a:rPr>
                      </a:br>
                      <a:r>
                        <a:rPr lang="en-US" sz="1400" spc="20" dirty="0">
                          <a:solidFill>
                            <a:srgbClr val="000000"/>
                          </a:solidFill>
                          <a:effectLst/>
                          <a:latin typeface="Arial" pitchFamily="34" charset="0"/>
                          <a:ea typeface="Calibri"/>
                          <a:cs typeface="Arial" pitchFamily="34" charset="0"/>
                        </a:rPr>
                        <a:t>information sharing</a:t>
                      </a:r>
                      <a:endParaRPr lang="en-US" sz="1400" dirty="0">
                        <a:effectLst/>
                        <a:latin typeface="Arial" pitchFamily="34" charset="0"/>
                        <a:ea typeface="Calibri"/>
                        <a:cs typeface="Arial" pitchFamily="34" charset="0"/>
                      </a:endParaRPr>
                    </a:p>
                  </a:txBody>
                  <a:tcPr marL="0" marR="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94054645"/>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7537" y="59431"/>
            <a:ext cx="8835902" cy="1616969"/>
          </a:xfrm>
        </p:spPr>
        <p:txBody>
          <a:bodyPr>
            <a:noAutofit/>
          </a:bodyPr>
          <a:lstStyle/>
          <a:p>
            <a:r>
              <a:rPr lang="en-US" b="1" dirty="0"/>
              <a:t>Table 3-3 </a:t>
            </a:r>
            <a:r>
              <a:rPr lang="en-US" dirty="0"/>
              <a:t>Professional Organizations of Interest to Information Security </a:t>
            </a:r>
            <a:r>
              <a:rPr lang="en-US" dirty="0" smtClean="0"/>
              <a:t>Professionals (2 of 2)</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41716919"/>
              </p:ext>
            </p:extLst>
          </p:nvPr>
        </p:nvGraphicFramePr>
        <p:xfrm>
          <a:off x="457200" y="2057400"/>
          <a:ext cx="8458200" cy="3078480"/>
        </p:xfrm>
        <a:graphic>
          <a:graphicData uri="http://schemas.openxmlformats.org/drawingml/2006/table">
            <a:tbl>
              <a:tblPr firstRow="1" bandRow="1">
                <a:tableStyleId>{5940675A-B579-460E-94D1-54222C63F5DA}</a:tableStyleId>
              </a:tblPr>
              <a:tblGrid>
                <a:gridCol w="21145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2381250">
                  <a:extLst>
                    <a:ext uri="{9D8B030D-6E8A-4147-A177-3AD203B41FA5}">
                      <a16:colId xmlns:a16="http://schemas.microsoft.com/office/drawing/2014/main" val="20002"/>
                    </a:ext>
                  </a:extLst>
                </a:gridCol>
                <a:gridCol w="2114550">
                  <a:extLst>
                    <a:ext uri="{9D8B030D-6E8A-4147-A177-3AD203B41FA5}">
                      <a16:colId xmlns:a16="http://schemas.microsoft.com/office/drawing/2014/main" val="20003"/>
                    </a:ext>
                  </a:extLst>
                </a:gridCol>
              </a:tblGrid>
              <a:tr h="304800">
                <a:tc>
                  <a:txBody>
                    <a:bodyPr/>
                    <a:lstStyle/>
                    <a:p>
                      <a:r>
                        <a:rPr lang="en-US" sz="1400" b="1" kern="1200" dirty="0" smtClean="0">
                          <a:solidFill>
                            <a:schemeClr val="bg1"/>
                          </a:solidFill>
                          <a:effectLst/>
                          <a:latin typeface="Arial" pitchFamily="34" charset="0"/>
                          <a:ea typeface="+mn-ea"/>
                          <a:cs typeface="Arial" pitchFamily="34" charset="0"/>
                        </a:rPr>
                        <a:t>Professional</a:t>
                      </a:r>
                      <a:r>
                        <a:rPr lang="en-US" sz="1400" b="1" kern="1200" baseline="0" dirty="0" smtClean="0">
                          <a:solidFill>
                            <a:schemeClr val="bg1"/>
                          </a:solidFill>
                          <a:effectLst/>
                          <a:latin typeface="Arial" pitchFamily="34" charset="0"/>
                          <a:ea typeface="+mn-ea"/>
                          <a:cs typeface="Arial" pitchFamily="34" charset="0"/>
                        </a:rPr>
                        <a:t> </a:t>
                      </a:r>
                      <a:r>
                        <a:rPr lang="en-US" sz="1400" b="1" kern="1200" dirty="0" smtClean="0">
                          <a:solidFill>
                            <a:schemeClr val="bg1"/>
                          </a:solidFill>
                          <a:effectLst/>
                          <a:latin typeface="Arial" pitchFamily="34" charset="0"/>
                          <a:ea typeface="+mn-ea"/>
                          <a:cs typeface="Arial" pitchFamily="34" charset="0"/>
                        </a:rPr>
                        <a:t>Organization </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r>
                        <a:rPr lang="en-US" sz="1400" b="1" kern="1200" dirty="0" smtClean="0">
                          <a:solidFill>
                            <a:schemeClr val="bg1"/>
                          </a:solidFill>
                          <a:effectLst/>
                          <a:latin typeface="Arial" pitchFamily="34" charset="0"/>
                          <a:ea typeface="+mn-ea"/>
                          <a:cs typeface="Arial" pitchFamily="34" charset="0"/>
                        </a:rPr>
                        <a:t>Web Resource Location</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r>
                        <a:rPr lang="en-US" sz="1400" b="1" kern="1200" dirty="0" smtClean="0">
                          <a:solidFill>
                            <a:schemeClr val="bg1"/>
                          </a:solidFill>
                          <a:effectLst/>
                          <a:latin typeface="Arial" pitchFamily="34" charset="0"/>
                          <a:ea typeface="+mn-ea"/>
                          <a:cs typeface="Arial" pitchFamily="34" charset="0"/>
                        </a:rPr>
                        <a:t>Description</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r>
                        <a:rPr lang="en-US" sz="1400" b="1" kern="1200" dirty="0" smtClean="0">
                          <a:solidFill>
                            <a:schemeClr val="bg1"/>
                          </a:solidFill>
                          <a:effectLst/>
                          <a:latin typeface="Arial" pitchFamily="34" charset="0"/>
                          <a:ea typeface="+mn-ea"/>
                          <a:cs typeface="Arial" pitchFamily="34" charset="0"/>
                        </a:rPr>
                        <a:t>Focus</a:t>
                      </a:r>
                      <a:endParaRPr lang="en-US" sz="1400" b="1" dirty="0">
                        <a:solidFill>
                          <a:schemeClr val="bg1"/>
                        </a:solidFill>
                        <a:latin typeface="Arial" pitchFamily="34" charset="0"/>
                        <a:cs typeface="Arial" pitchFamily="34" charset="0"/>
                      </a:endParaRPr>
                    </a:p>
                  </a:txBody>
                  <a:tcPr anchor="ctr">
                    <a:solidFill>
                      <a:srgbClr val="364162"/>
                    </a:solidFill>
                  </a:tcPr>
                </a:tc>
                <a:extLst>
                  <a:ext uri="{0D108BD9-81ED-4DB2-BD59-A6C34878D82A}">
                    <a16:rowId xmlns:a16="http://schemas.microsoft.com/office/drawing/2014/main" val="10000"/>
                  </a:ext>
                </a:extLst>
              </a:tr>
              <a:tr h="685800">
                <a:tc>
                  <a:txBody>
                    <a:bodyPr/>
                    <a:lstStyle/>
                    <a:p>
                      <a:pPr marL="45720" marR="160020">
                        <a:spcBef>
                          <a:spcPts val="180"/>
                        </a:spcBef>
                        <a:spcAft>
                          <a:spcPts val="0"/>
                        </a:spcAft>
                      </a:pPr>
                      <a:r>
                        <a:rPr lang="en-US" sz="1400" spc="-50" dirty="0">
                          <a:solidFill>
                            <a:schemeClr val="tx1"/>
                          </a:solidFill>
                          <a:effectLst/>
                          <a:latin typeface="Arial" pitchFamily="34" charset="0"/>
                          <a:ea typeface="Calibri"/>
                          <a:cs typeface="Arial" pitchFamily="34" charset="0"/>
                        </a:rPr>
                        <a:t>International Information </a:t>
                      </a:r>
                      <a:r>
                        <a:rPr lang="en-US" sz="1400" spc="10" dirty="0">
                          <a:solidFill>
                            <a:schemeClr val="tx1"/>
                          </a:solidFill>
                          <a:effectLst/>
                          <a:latin typeface="Arial" pitchFamily="34" charset="0"/>
                          <a:ea typeface="Calibri"/>
                          <a:cs typeface="Arial" pitchFamily="34" charset="0"/>
                        </a:rPr>
                        <a:t>Systems Security </a:t>
                      </a:r>
                      <a:r>
                        <a:rPr lang="en-US" sz="1400" spc="20" dirty="0">
                          <a:solidFill>
                            <a:schemeClr val="tx1"/>
                          </a:solidFill>
                          <a:effectLst/>
                          <a:latin typeface="Arial" pitchFamily="34" charset="0"/>
                          <a:ea typeface="Calibri"/>
                          <a:cs typeface="Arial" pitchFamily="34" charset="0"/>
                        </a:rPr>
                        <a:t>Certification Consortium </a:t>
                      </a:r>
                      <a:r>
                        <a:rPr lang="en-US" sz="1400" spc="-50" dirty="0">
                          <a:solidFill>
                            <a:schemeClr val="tx1"/>
                          </a:solidFill>
                          <a:effectLst/>
                          <a:latin typeface="Arial" pitchFamily="34" charset="0"/>
                          <a:ea typeface="Calibri"/>
                          <a:cs typeface="Arial" pitchFamily="34" charset="0"/>
                        </a:rPr>
                        <a:t>(ISQ</a:t>
                      </a:r>
                      <a:r>
                        <a:rPr lang="en-US" sz="1400" baseline="30000" dirty="0">
                          <a:solidFill>
                            <a:schemeClr val="tx1"/>
                          </a:solidFill>
                          <a:effectLst/>
                          <a:latin typeface="Arial" pitchFamily="34" charset="0"/>
                          <a:ea typeface="Calibri"/>
                          <a:cs typeface="Arial" pitchFamily="34" charset="0"/>
                        </a:rPr>
                        <a:t>2</a:t>
                      </a:r>
                      <a:endParaRPr lang="en-US" sz="1400" dirty="0">
                        <a:solidFill>
                          <a:schemeClr val="tx1"/>
                        </a:solidFill>
                        <a:effectLst/>
                        <a:latin typeface="Arial" pitchFamily="34" charset="0"/>
                        <a:ea typeface="Calibri"/>
                        <a:cs typeface="Arial" pitchFamily="34" charset="0"/>
                      </a:endParaRPr>
                    </a:p>
                  </a:txBody>
                  <a:tcPr marL="0" marR="0" marT="0" marB="0"/>
                </a:tc>
                <a:tc>
                  <a:txBody>
                    <a:bodyPr/>
                    <a:lstStyle/>
                    <a:p>
                      <a:pPr marL="65405" marR="0">
                        <a:spcBef>
                          <a:spcPts val="0"/>
                        </a:spcBef>
                        <a:spcAft>
                          <a:spcPts val="0"/>
                        </a:spcAft>
                      </a:pPr>
                      <a:r>
                        <a:rPr lang="en-US" sz="1400" i="1" u="sng" spc="-90" dirty="0">
                          <a:solidFill>
                            <a:schemeClr val="tx1"/>
                          </a:solidFill>
                          <a:effectLst/>
                          <a:latin typeface="Arial" pitchFamily="34" charset="0"/>
                          <a:ea typeface="Calibri"/>
                          <a:cs typeface="Arial" pitchFamily="34" charset="0"/>
                        </a:rPr>
                        <a:t>www.isc2.org</a:t>
                      </a:r>
                      <a:endParaRPr lang="en-US" sz="1400" dirty="0">
                        <a:solidFill>
                          <a:schemeClr val="tx1"/>
                        </a:solidFill>
                        <a:effectLst/>
                        <a:latin typeface="Arial" pitchFamily="34" charset="0"/>
                        <a:ea typeface="Calibri"/>
                        <a:cs typeface="Arial" pitchFamily="34" charset="0"/>
                      </a:endParaRPr>
                    </a:p>
                  </a:txBody>
                  <a:tcPr marL="0" marR="0" marT="0" marB="0"/>
                </a:tc>
                <a:tc>
                  <a:txBody>
                    <a:bodyPr/>
                    <a:lstStyle/>
                    <a:p>
                      <a:pPr marL="45720" marR="228600">
                        <a:spcBef>
                          <a:spcPts val="180"/>
                        </a:spcBef>
                        <a:spcAft>
                          <a:spcPts val="0"/>
                        </a:spcAft>
                      </a:pPr>
                      <a:r>
                        <a:rPr lang="en-US" sz="1400" spc="-5" dirty="0">
                          <a:solidFill>
                            <a:srgbClr val="000000"/>
                          </a:solidFill>
                          <a:effectLst/>
                          <a:latin typeface="Arial" pitchFamily="34" charset="0"/>
                          <a:ea typeface="Calibri"/>
                          <a:cs typeface="Arial" pitchFamily="34" charset="0"/>
                        </a:rPr>
                        <a:t>International consortium dedicated to </a:t>
                      </a:r>
                      <a:r>
                        <a:rPr lang="en-US" sz="1400" spc="20" dirty="0">
                          <a:solidFill>
                            <a:srgbClr val="000000"/>
                          </a:solidFill>
                          <a:effectLst/>
                          <a:latin typeface="Arial" pitchFamily="34" charset="0"/>
                          <a:ea typeface="Calibri"/>
                          <a:cs typeface="Arial" pitchFamily="34" charset="0"/>
                        </a:rPr>
                        <a:t>improving the quality of security </a:t>
                      </a:r>
                      <a:r>
                        <a:rPr lang="en-US" sz="1400" spc="-50" dirty="0">
                          <a:solidFill>
                            <a:srgbClr val="000000"/>
                          </a:solidFill>
                          <a:effectLst/>
                          <a:latin typeface="Arial" pitchFamily="34" charset="0"/>
                          <a:ea typeface="Calibri"/>
                          <a:cs typeface="Arial" pitchFamily="34" charset="0"/>
                        </a:rPr>
                        <a:t>professionals through SSCP and CISSP </a:t>
                      </a:r>
                      <a:r>
                        <a:rPr lang="en-US" sz="1400" spc="20" dirty="0">
                          <a:solidFill>
                            <a:srgbClr val="000000"/>
                          </a:solidFill>
                          <a:effectLst/>
                          <a:latin typeface="Arial" pitchFamily="34" charset="0"/>
                          <a:ea typeface="Calibri"/>
                          <a:cs typeface="Arial" pitchFamily="34" charset="0"/>
                        </a:rPr>
                        <a:t>certifications</a:t>
                      </a:r>
                      <a:endParaRPr lang="en-US" sz="1400" dirty="0">
                        <a:effectLst/>
                        <a:latin typeface="Arial" pitchFamily="34" charset="0"/>
                        <a:ea typeface="Calibri"/>
                        <a:cs typeface="Arial" pitchFamily="34" charset="0"/>
                      </a:endParaRPr>
                    </a:p>
                  </a:txBody>
                  <a:tcPr marL="0" marR="0" marT="0" marB="0"/>
                </a:tc>
                <a:tc>
                  <a:txBody>
                    <a:bodyPr/>
                    <a:lstStyle/>
                    <a:p>
                      <a:pPr marL="45720" marR="114300">
                        <a:spcBef>
                          <a:spcPts val="0"/>
                        </a:spcBef>
                        <a:spcAft>
                          <a:spcPts val="0"/>
                        </a:spcAft>
                      </a:pPr>
                      <a:r>
                        <a:rPr lang="en-US" sz="1400" spc="-10" dirty="0">
                          <a:solidFill>
                            <a:srgbClr val="000000"/>
                          </a:solidFill>
                          <a:effectLst/>
                          <a:latin typeface="Arial" pitchFamily="34" charset="0"/>
                          <a:ea typeface="Calibri"/>
                          <a:cs typeface="Arial" pitchFamily="34" charset="0"/>
                        </a:rPr>
                        <a:t>Requires </a:t>
                      </a:r>
                      <a:r>
                        <a:rPr lang="en-US" sz="1400" spc="-10" dirty="0" err="1">
                          <a:solidFill>
                            <a:srgbClr val="000000"/>
                          </a:solidFill>
                          <a:effectLst/>
                          <a:latin typeface="Arial" pitchFamily="34" charset="0"/>
                          <a:ea typeface="Calibri"/>
                          <a:cs typeface="Arial" pitchFamily="34" charset="0"/>
                        </a:rPr>
                        <a:t>certificants</a:t>
                      </a:r>
                      <a:r>
                        <a:rPr lang="en-US" sz="1400" spc="-10" dirty="0">
                          <a:solidFill>
                            <a:srgbClr val="000000"/>
                          </a:solidFill>
                          <a:effectLst/>
                          <a:latin typeface="Arial" pitchFamily="34" charset="0"/>
                          <a:ea typeface="Calibri"/>
                          <a:cs typeface="Arial" pitchFamily="34" charset="0"/>
                        </a:rPr>
                        <a:t> to </a:t>
                      </a:r>
                      <a:r>
                        <a:rPr lang="en-US" sz="1400" spc="30" dirty="0">
                          <a:solidFill>
                            <a:srgbClr val="000000"/>
                          </a:solidFill>
                          <a:effectLst/>
                          <a:latin typeface="Arial" pitchFamily="34" charset="0"/>
                          <a:ea typeface="Calibri"/>
                          <a:cs typeface="Arial" pitchFamily="34" charset="0"/>
                        </a:rPr>
                        <a:t>follow its published </a:t>
                      </a:r>
                      <a:r>
                        <a:rPr lang="en-US" sz="1400" spc="10" dirty="0">
                          <a:solidFill>
                            <a:srgbClr val="000000"/>
                          </a:solidFill>
                          <a:effectLst/>
                          <a:latin typeface="Arial" pitchFamily="34" charset="0"/>
                          <a:ea typeface="Calibri"/>
                          <a:cs typeface="Arial" pitchFamily="34" charset="0"/>
                        </a:rPr>
                        <a:t>code of ethics</a:t>
                      </a:r>
                      <a:endParaRPr lang="en-US" sz="1400" dirty="0">
                        <a:effectLst/>
                        <a:latin typeface="Arial" pitchFamily="34" charset="0"/>
                        <a:ea typeface="Calibri"/>
                        <a:cs typeface="Arial" pitchFamily="34" charset="0"/>
                      </a:endParaRPr>
                    </a:p>
                  </a:txBody>
                  <a:tcPr marL="0" marR="0" marT="0" marB="0"/>
                </a:tc>
                <a:extLst>
                  <a:ext uri="{0D108BD9-81ED-4DB2-BD59-A6C34878D82A}">
                    <a16:rowId xmlns:a16="http://schemas.microsoft.com/office/drawing/2014/main" val="10001"/>
                  </a:ext>
                </a:extLst>
              </a:tr>
              <a:tr h="685800">
                <a:tc>
                  <a:txBody>
                    <a:bodyPr/>
                    <a:lstStyle/>
                    <a:p>
                      <a:pPr marL="45720" marR="342900" algn="just">
                        <a:spcBef>
                          <a:spcPts val="0"/>
                        </a:spcBef>
                        <a:spcAft>
                          <a:spcPts val="0"/>
                        </a:spcAft>
                      </a:pPr>
                      <a:r>
                        <a:rPr lang="en-US" sz="1400" spc="-50" dirty="0">
                          <a:solidFill>
                            <a:srgbClr val="000000"/>
                          </a:solidFill>
                          <a:effectLst/>
                          <a:latin typeface="Arial" pitchFamily="34" charset="0"/>
                          <a:ea typeface="Calibri"/>
                          <a:cs typeface="Arial" pitchFamily="34" charset="0"/>
                        </a:rPr>
                        <a:t>SANS Institute's Global Information Assurance </a:t>
                      </a:r>
                      <a:r>
                        <a:rPr lang="en-US" sz="1400" spc="20" dirty="0">
                          <a:solidFill>
                            <a:srgbClr val="000000"/>
                          </a:solidFill>
                          <a:effectLst/>
                          <a:latin typeface="Arial" pitchFamily="34" charset="0"/>
                          <a:ea typeface="Calibri"/>
                          <a:cs typeface="Arial" pitchFamily="34" charset="0"/>
                        </a:rPr>
                        <a:t>Certification</a:t>
                      </a:r>
                      <a:endParaRPr lang="en-US" sz="1400" dirty="0">
                        <a:effectLst/>
                        <a:latin typeface="Arial" pitchFamily="34" charset="0"/>
                        <a:ea typeface="Calibri"/>
                        <a:cs typeface="Arial" pitchFamily="34" charset="0"/>
                      </a:endParaRPr>
                    </a:p>
                  </a:txBody>
                  <a:tcPr marL="0" marR="0" marT="0" marB="0"/>
                </a:tc>
                <a:tc>
                  <a:txBody>
                    <a:bodyPr/>
                    <a:lstStyle/>
                    <a:p>
                      <a:pPr marL="65405" marR="0">
                        <a:spcBef>
                          <a:spcPts val="0"/>
                        </a:spcBef>
                        <a:spcAft>
                          <a:spcPts val="0"/>
                        </a:spcAft>
                      </a:pPr>
                      <a:r>
                        <a:rPr lang="en-US" sz="1400" i="1" u="sng" dirty="0">
                          <a:solidFill>
                            <a:schemeClr val="tx1"/>
                          </a:solidFill>
                          <a:effectLst/>
                          <a:latin typeface="Arial" pitchFamily="34" charset="0"/>
                          <a:ea typeface="Calibri"/>
                          <a:cs typeface="Arial" pitchFamily="34" charset="0"/>
                        </a:rPr>
                        <a:t>www.giac.org</a:t>
                      </a:r>
                      <a:endParaRPr lang="en-US" sz="1400" dirty="0">
                        <a:solidFill>
                          <a:schemeClr val="tx1"/>
                        </a:solidFill>
                        <a:effectLst/>
                        <a:latin typeface="Arial" pitchFamily="34" charset="0"/>
                        <a:ea typeface="Calibri"/>
                        <a:cs typeface="Arial" pitchFamily="34" charset="0"/>
                      </a:endParaRPr>
                    </a:p>
                  </a:txBody>
                  <a:tcPr marL="0" marR="0" marT="0" marB="0"/>
                </a:tc>
                <a:tc>
                  <a:txBody>
                    <a:bodyPr/>
                    <a:lstStyle/>
                    <a:p>
                      <a:pPr marL="45720" marR="114300">
                        <a:spcBef>
                          <a:spcPts val="0"/>
                        </a:spcBef>
                        <a:spcAft>
                          <a:spcPts val="0"/>
                        </a:spcAft>
                      </a:pPr>
                      <a:r>
                        <a:rPr lang="en-US" sz="1400" spc="-20" dirty="0">
                          <a:solidFill>
                            <a:srgbClr val="000000"/>
                          </a:solidFill>
                          <a:effectLst/>
                          <a:latin typeface="Arial" pitchFamily="34" charset="0"/>
                          <a:ea typeface="Calibri"/>
                          <a:cs typeface="Arial" pitchFamily="34" charset="0"/>
                        </a:rPr>
                        <a:t>GIAC certifications focus on four security </a:t>
                      </a:r>
                      <a:r>
                        <a:rPr lang="en-US" sz="1400" spc="-50" dirty="0">
                          <a:solidFill>
                            <a:srgbClr val="000000"/>
                          </a:solidFill>
                          <a:effectLst/>
                          <a:latin typeface="Arial" pitchFamily="34" charset="0"/>
                          <a:ea typeface="Calibri"/>
                          <a:cs typeface="Arial" pitchFamily="34" charset="0"/>
                        </a:rPr>
                        <a:t>areas: security administration, security </a:t>
                      </a:r>
                      <a:r>
                        <a:rPr lang="en-US" sz="1400" spc="10" dirty="0">
                          <a:solidFill>
                            <a:srgbClr val="000000"/>
                          </a:solidFill>
                          <a:effectLst/>
                          <a:latin typeface="Arial" pitchFamily="34" charset="0"/>
                          <a:ea typeface="Calibri"/>
                          <a:cs typeface="Arial" pitchFamily="34" charset="0"/>
                        </a:rPr>
                        <a:t>management IT audits, and software </a:t>
                      </a:r>
                      <a:r>
                        <a:rPr lang="en-US" sz="1400" spc="25" dirty="0">
                          <a:solidFill>
                            <a:srgbClr val="000000"/>
                          </a:solidFill>
                          <a:effectLst/>
                          <a:latin typeface="Arial" pitchFamily="34" charset="0"/>
                          <a:ea typeface="Calibri"/>
                          <a:cs typeface="Arial" pitchFamily="34" charset="0"/>
                        </a:rPr>
                        <a:t>security, these areas have standard, </a:t>
                      </a:r>
                      <a:r>
                        <a:rPr lang="en-US" sz="1400" spc="10" dirty="0">
                          <a:solidFill>
                            <a:srgbClr val="000000"/>
                          </a:solidFill>
                          <a:effectLst/>
                          <a:latin typeface="Arial" pitchFamily="34" charset="0"/>
                          <a:ea typeface="Calibri"/>
                          <a:cs typeface="Arial" pitchFamily="34" charset="0"/>
                        </a:rPr>
                        <a:t>gold, and expert levels</a:t>
                      </a:r>
                      <a:endParaRPr lang="en-US" sz="1400" dirty="0">
                        <a:effectLst/>
                        <a:latin typeface="Arial" pitchFamily="34" charset="0"/>
                        <a:ea typeface="Calibri"/>
                        <a:cs typeface="Arial" pitchFamily="34" charset="0"/>
                      </a:endParaRPr>
                    </a:p>
                  </a:txBody>
                  <a:tcPr marL="0" marR="0" marT="0" marB="0"/>
                </a:tc>
                <a:tc>
                  <a:txBody>
                    <a:bodyPr/>
                    <a:lstStyle/>
                    <a:p>
                      <a:pPr marL="45720" marR="114300">
                        <a:spcBef>
                          <a:spcPts val="0"/>
                        </a:spcBef>
                        <a:spcAft>
                          <a:spcPts val="0"/>
                        </a:spcAft>
                      </a:pPr>
                      <a:r>
                        <a:rPr lang="en-US" sz="1400" spc="-10" dirty="0">
                          <a:solidFill>
                            <a:srgbClr val="000000"/>
                          </a:solidFill>
                          <a:effectLst/>
                          <a:latin typeface="Arial" pitchFamily="34" charset="0"/>
                          <a:ea typeface="Calibri"/>
                          <a:cs typeface="Arial" pitchFamily="34" charset="0"/>
                        </a:rPr>
                        <a:t>Requires </a:t>
                      </a:r>
                      <a:r>
                        <a:rPr lang="en-US" sz="1400" spc="-10" dirty="0" err="1">
                          <a:solidFill>
                            <a:srgbClr val="000000"/>
                          </a:solidFill>
                          <a:effectLst/>
                          <a:latin typeface="Arial" pitchFamily="34" charset="0"/>
                          <a:ea typeface="Calibri"/>
                          <a:cs typeface="Arial" pitchFamily="34" charset="0"/>
                        </a:rPr>
                        <a:t>certificants</a:t>
                      </a:r>
                      <a:r>
                        <a:rPr lang="en-US" sz="1400" spc="-10" dirty="0">
                          <a:solidFill>
                            <a:srgbClr val="000000"/>
                          </a:solidFill>
                          <a:effectLst/>
                          <a:latin typeface="Arial" pitchFamily="34" charset="0"/>
                          <a:ea typeface="Calibri"/>
                          <a:cs typeface="Arial" pitchFamily="34" charset="0"/>
                        </a:rPr>
                        <a:t> to </a:t>
                      </a:r>
                      <a:r>
                        <a:rPr lang="en-US" sz="1400" spc="30" dirty="0">
                          <a:solidFill>
                            <a:srgbClr val="000000"/>
                          </a:solidFill>
                          <a:effectLst/>
                          <a:latin typeface="Arial" pitchFamily="34" charset="0"/>
                          <a:ea typeface="Calibri"/>
                          <a:cs typeface="Arial" pitchFamily="34" charset="0"/>
                        </a:rPr>
                        <a:t>follow its published </a:t>
                      </a:r>
                      <a:r>
                        <a:rPr lang="en-US" sz="1400" spc="50" dirty="0">
                          <a:solidFill>
                            <a:srgbClr val="000000"/>
                          </a:solidFill>
                          <a:effectLst/>
                          <a:latin typeface="Arial" pitchFamily="34" charset="0"/>
                          <a:ea typeface="Calibri"/>
                          <a:cs typeface="Arial" pitchFamily="34" charset="0"/>
                        </a:rPr>
                        <a:t>code of ethic</a:t>
                      </a:r>
                      <a:endParaRPr lang="en-US" sz="1400" dirty="0">
                        <a:effectLst/>
                        <a:latin typeface="Arial" pitchFamily="34" charset="0"/>
                        <a:ea typeface="Calibri"/>
                        <a:cs typeface="Arial" pitchFamily="34" charset="0"/>
                      </a:endParaRPr>
                    </a:p>
                  </a:txBody>
                  <a:tcPr marL="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91427865"/>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noChangeArrowheads="1"/>
          </p:cNvSpPr>
          <p:nvPr>
            <p:ph type="title"/>
          </p:nvPr>
        </p:nvSpPr>
        <p:spPr/>
        <p:txBody>
          <a:bodyPr>
            <a:noAutofit/>
          </a:bodyPr>
          <a:lstStyle/>
          <a:p>
            <a:r>
              <a:rPr lang="en-US" altLang="en-US" dirty="0" smtClean="0"/>
              <a:t>Major IT and InfoSec Professional Organizations (1 of 5)</a:t>
            </a:r>
            <a:endParaRPr lang="en-GB" altLang="en-US" dirty="0" smtClean="0"/>
          </a:p>
        </p:txBody>
      </p:sp>
      <p:sp>
        <p:nvSpPr>
          <p:cNvPr id="83971" name="Content Placeholder 5"/>
          <p:cNvSpPr>
            <a:spLocks noGrp="1" noChangeArrowheads="1"/>
          </p:cNvSpPr>
          <p:nvPr>
            <p:ph idx="1"/>
          </p:nvPr>
        </p:nvSpPr>
        <p:spPr/>
        <p:txBody>
          <a:bodyPr>
            <a:normAutofit/>
          </a:bodyPr>
          <a:lstStyle/>
          <a:p>
            <a:r>
              <a:rPr lang="en-GB" altLang="en-US" dirty="0" smtClean="0"/>
              <a:t>Association of Computing Machinery (ACM)</a:t>
            </a:r>
            <a:r>
              <a:rPr lang="ar-SA" altLang="en-US" dirty="0" smtClean="0"/>
              <a:t>‏ </a:t>
            </a:r>
            <a:endParaRPr lang="en-US" altLang="en-US" dirty="0" smtClean="0"/>
          </a:p>
          <a:p>
            <a:pPr lvl="1"/>
            <a:r>
              <a:rPr lang="en-GB" altLang="en-US" dirty="0" smtClean="0"/>
              <a:t>Established in 1947 as “the world’s first educational and scientific computing society.”</a:t>
            </a:r>
          </a:p>
          <a:p>
            <a:pPr lvl="1"/>
            <a:r>
              <a:rPr lang="en-GB" altLang="en-US" dirty="0" smtClean="0"/>
              <a:t>Code of ethics contains references to protecting information confidentiality, causing no harm, protecting others’ privacy, and respecting others’ intellectual property and copyrights.</a:t>
            </a:r>
          </a:p>
        </p:txBody>
      </p:sp>
    </p:spTree>
    <p:extLst>
      <p:ext uri="{BB962C8B-B14F-4D97-AF65-F5344CB8AC3E}">
        <p14:creationId xmlns:p14="http://schemas.microsoft.com/office/powerpoint/2010/main" val="7135700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noChangeArrowheads="1"/>
          </p:cNvSpPr>
          <p:nvPr>
            <p:ph type="title"/>
          </p:nvPr>
        </p:nvSpPr>
        <p:spPr/>
        <p:txBody>
          <a:bodyPr>
            <a:noAutofit/>
          </a:bodyPr>
          <a:lstStyle/>
          <a:p>
            <a:r>
              <a:rPr lang="en-US" altLang="en-US" dirty="0"/>
              <a:t>Major IT and InfoSec Professional Organizations </a:t>
            </a:r>
            <a:r>
              <a:rPr lang="en-US" altLang="en-US" dirty="0" smtClean="0"/>
              <a:t>(2 </a:t>
            </a:r>
            <a:r>
              <a:rPr lang="en-US" altLang="en-US" dirty="0"/>
              <a:t>of 5)</a:t>
            </a:r>
            <a:endParaRPr lang="en-GB" altLang="en-US" dirty="0" smtClean="0"/>
          </a:p>
        </p:txBody>
      </p:sp>
      <p:sp>
        <p:nvSpPr>
          <p:cNvPr id="86019" name="Content Placeholder 5"/>
          <p:cNvSpPr>
            <a:spLocks noGrp="1" noChangeArrowheads="1"/>
          </p:cNvSpPr>
          <p:nvPr>
            <p:ph idx="1"/>
          </p:nvPr>
        </p:nvSpPr>
        <p:spPr/>
        <p:txBody>
          <a:bodyPr>
            <a:normAutofit/>
          </a:bodyPr>
          <a:lstStyle/>
          <a:p>
            <a:r>
              <a:rPr lang="en-GB" altLang="en-US" dirty="0" smtClean="0"/>
              <a:t>International Information Systems Security Certification Consortium, Inc. (ISC)</a:t>
            </a:r>
            <a:r>
              <a:rPr lang="en-GB" altLang="en-US" baseline="30000" dirty="0" smtClean="0"/>
              <a:t>2</a:t>
            </a:r>
          </a:p>
          <a:p>
            <a:pPr lvl="1"/>
            <a:r>
              <a:rPr lang="en-GB" altLang="en-US" dirty="0" err="1" smtClean="0"/>
              <a:t>Nonprofit</a:t>
            </a:r>
            <a:r>
              <a:rPr lang="en-GB" altLang="en-US" dirty="0" smtClean="0"/>
              <a:t> organization focusing on the development and implementation of information security certifications and credentials.</a:t>
            </a:r>
          </a:p>
          <a:p>
            <a:pPr lvl="1"/>
            <a:r>
              <a:rPr lang="en-GB" altLang="en-US" dirty="0" smtClean="0"/>
              <a:t>Code is primarily designed for the information security professionals who have certification from (ISC)</a:t>
            </a:r>
            <a:r>
              <a:rPr lang="en-GB" altLang="en-US" baseline="30000" dirty="0" smtClean="0"/>
              <a:t>2</a:t>
            </a:r>
            <a:r>
              <a:rPr lang="en-GB" altLang="en-US" dirty="0" smtClean="0"/>
              <a:t>.</a:t>
            </a:r>
          </a:p>
          <a:p>
            <a:pPr lvl="1"/>
            <a:r>
              <a:rPr lang="en-GB" altLang="en-US" dirty="0" smtClean="0"/>
              <a:t>Code of ethics focuses on four mandatory canons.</a:t>
            </a:r>
          </a:p>
        </p:txBody>
      </p:sp>
    </p:spTree>
    <p:extLst>
      <p:ext uri="{BB962C8B-B14F-4D97-AF65-F5344CB8AC3E}">
        <p14:creationId xmlns:p14="http://schemas.microsoft.com/office/powerpoint/2010/main" val="36683083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noChangeArrowheads="1"/>
          </p:cNvSpPr>
          <p:nvPr>
            <p:ph type="title"/>
          </p:nvPr>
        </p:nvSpPr>
        <p:spPr/>
        <p:txBody>
          <a:bodyPr>
            <a:noAutofit/>
          </a:bodyPr>
          <a:lstStyle/>
          <a:p>
            <a:r>
              <a:rPr lang="en-US" altLang="en-US" dirty="0"/>
              <a:t>Major IT and InfoSec Professional Organizations </a:t>
            </a:r>
            <a:r>
              <a:rPr lang="en-US" altLang="en-US" dirty="0" smtClean="0"/>
              <a:t>(3 </a:t>
            </a:r>
            <a:r>
              <a:rPr lang="en-US" altLang="en-US" dirty="0"/>
              <a:t>of 5)</a:t>
            </a:r>
            <a:endParaRPr lang="en-GB" altLang="en-US" dirty="0" smtClean="0"/>
          </a:p>
        </p:txBody>
      </p:sp>
      <p:sp>
        <p:nvSpPr>
          <p:cNvPr id="88067" name="Content Placeholder 5"/>
          <p:cNvSpPr>
            <a:spLocks noGrp="1" noChangeArrowheads="1"/>
          </p:cNvSpPr>
          <p:nvPr>
            <p:ph idx="1"/>
          </p:nvPr>
        </p:nvSpPr>
        <p:spPr/>
        <p:txBody>
          <a:bodyPr>
            <a:normAutofit/>
          </a:bodyPr>
          <a:lstStyle/>
          <a:p>
            <a:r>
              <a:rPr lang="en-US" altLang="en-US" dirty="0" smtClean="0"/>
              <a:t>SANS (originally System Administration, Networking, and Security Institute)</a:t>
            </a:r>
            <a:endParaRPr lang="en-GB" altLang="en-US" dirty="0" smtClean="0"/>
          </a:p>
          <a:p>
            <a:pPr lvl="1"/>
            <a:r>
              <a:rPr lang="en-GB" altLang="en-US" dirty="0" smtClean="0"/>
              <a:t>Professional organization with a large membership dedicated to the protection of information and systems.</a:t>
            </a:r>
          </a:p>
          <a:p>
            <a:pPr lvl="1"/>
            <a:r>
              <a:rPr lang="en-GB" altLang="en-US" dirty="0" smtClean="0"/>
              <a:t>SANS offers a set of certifications called Global Information Assurance Certification (GIAC)</a:t>
            </a:r>
            <a:r>
              <a:rPr lang="ar-SA" altLang="en-US" dirty="0" smtClean="0"/>
              <a:t>‏</a:t>
            </a:r>
            <a:r>
              <a:rPr lang="en-US" altLang="en-US" dirty="0" smtClean="0"/>
              <a:t>.</a:t>
            </a:r>
            <a:endParaRPr lang="en-GB" altLang="en-US" dirty="0" smtClean="0"/>
          </a:p>
        </p:txBody>
      </p:sp>
    </p:spTree>
    <p:extLst>
      <p:ext uri="{BB962C8B-B14F-4D97-AF65-F5344CB8AC3E}">
        <p14:creationId xmlns:p14="http://schemas.microsoft.com/office/powerpoint/2010/main" val="20995711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noChangeArrowheads="1"/>
          </p:cNvSpPr>
          <p:nvPr>
            <p:ph type="title"/>
          </p:nvPr>
        </p:nvSpPr>
        <p:spPr/>
        <p:txBody>
          <a:bodyPr>
            <a:noAutofit/>
          </a:bodyPr>
          <a:lstStyle/>
          <a:p>
            <a:r>
              <a:rPr lang="en-US" altLang="en-US" dirty="0"/>
              <a:t>Major IT and InfoSec Professional Organizations </a:t>
            </a:r>
            <a:r>
              <a:rPr lang="en-US" altLang="en-US" dirty="0" smtClean="0"/>
              <a:t>(4 </a:t>
            </a:r>
            <a:r>
              <a:rPr lang="en-US" altLang="en-US" dirty="0"/>
              <a:t>of 5)</a:t>
            </a:r>
            <a:endParaRPr lang="en-GB" altLang="en-US" dirty="0" smtClean="0"/>
          </a:p>
        </p:txBody>
      </p:sp>
      <p:sp>
        <p:nvSpPr>
          <p:cNvPr id="90115" name="Content Placeholder 5"/>
          <p:cNvSpPr>
            <a:spLocks noGrp="1" noChangeArrowheads="1"/>
          </p:cNvSpPr>
          <p:nvPr>
            <p:ph idx="1"/>
          </p:nvPr>
        </p:nvSpPr>
        <p:spPr/>
        <p:txBody>
          <a:bodyPr>
            <a:normAutofit/>
          </a:bodyPr>
          <a:lstStyle/>
          <a:p>
            <a:r>
              <a:rPr lang="en-GB" altLang="en-US" dirty="0" smtClean="0"/>
              <a:t>ISACA (originally Information Systems Audit and Control Association)</a:t>
            </a:r>
            <a:r>
              <a:rPr lang="ar-SA" altLang="en-US" dirty="0" smtClean="0"/>
              <a:t>‏</a:t>
            </a:r>
            <a:endParaRPr lang="en-GB" altLang="en-US" dirty="0" smtClean="0"/>
          </a:p>
          <a:p>
            <a:pPr lvl="1"/>
            <a:r>
              <a:rPr lang="en-GB" altLang="en-US" dirty="0" smtClean="0"/>
              <a:t>Professional association with focus on auditing, control, and security </a:t>
            </a:r>
          </a:p>
          <a:p>
            <a:pPr lvl="1"/>
            <a:r>
              <a:rPr lang="en-GB" altLang="en-US" dirty="0" smtClean="0"/>
              <a:t>Concentrates on providing IT control practices and standards</a:t>
            </a:r>
          </a:p>
          <a:p>
            <a:pPr lvl="1"/>
            <a:r>
              <a:rPr lang="en-GB" altLang="en-US" dirty="0" smtClean="0"/>
              <a:t>ISACA has a code of ethics for its professionals</a:t>
            </a:r>
          </a:p>
        </p:txBody>
      </p:sp>
    </p:spTree>
    <p:extLst>
      <p:ext uri="{BB962C8B-B14F-4D97-AF65-F5344CB8AC3E}">
        <p14:creationId xmlns:p14="http://schemas.microsoft.com/office/powerpoint/2010/main" val="36466124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noChangeArrowheads="1"/>
          </p:cNvSpPr>
          <p:nvPr>
            <p:ph type="title"/>
          </p:nvPr>
        </p:nvSpPr>
        <p:spPr/>
        <p:txBody>
          <a:bodyPr>
            <a:noAutofit/>
          </a:bodyPr>
          <a:lstStyle/>
          <a:p>
            <a:r>
              <a:rPr lang="en-US" altLang="en-US" dirty="0"/>
              <a:t>Major IT and InfoSec Professional Organizations </a:t>
            </a:r>
            <a:r>
              <a:rPr lang="en-US" altLang="en-US" dirty="0" smtClean="0"/>
              <a:t>(5 </a:t>
            </a:r>
            <a:r>
              <a:rPr lang="en-US" altLang="en-US" dirty="0"/>
              <a:t>of 5)</a:t>
            </a:r>
            <a:endParaRPr lang="en-GB" altLang="en-US" dirty="0" smtClean="0"/>
          </a:p>
        </p:txBody>
      </p:sp>
      <p:sp>
        <p:nvSpPr>
          <p:cNvPr id="92163" name="Content Placeholder 5"/>
          <p:cNvSpPr>
            <a:spLocks noGrp="1" noChangeArrowheads="1"/>
          </p:cNvSpPr>
          <p:nvPr>
            <p:ph idx="1"/>
          </p:nvPr>
        </p:nvSpPr>
        <p:spPr/>
        <p:txBody>
          <a:bodyPr>
            <a:normAutofit/>
          </a:bodyPr>
          <a:lstStyle/>
          <a:p>
            <a:r>
              <a:rPr lang="en-GB" altLang="en-US" dirty="0" smtClean="0"/>
              <a:t>Information Systems Security Association (ISSA)</a:t>
            </a:r>
            <a:r>
              <a:rPr lang="ar-SA" altLang="en-US" dirty="0" smtClean="0"/>
              <a:t>‏</a:t>
            </a:r>
            <a:endParaRPr lang="en-GB" altLang="en-US" dirty="0" smtClean="0"/>
          </a:p>
          <a:p>
            <a:pPr lvl="1"/>
            <a:r>
              <a:rPr lang="en-GB" altLang="en-US" dirty="0" err="1" smtClean="0"/>
              <a:t>Nonprofit</a:t>
            </a:r>
            <a:r>
              <a:rPr lang="en-GB" altLang="en-US" dirty="0" smtClean="0"/>
              <a:t> society of </a:t>
            </a:r>
            <a:r>
              <a:rPr lang="en-GB" altLang="en-US" dirty="0"/>
              <a:t>InfoSec </a:t>
            </a:r>
            <a:r>
              <a:rPr lang="en-GB" altLang="en-US" dirty="0" smtClean="0"/>
              <a:t>professionals</a:t>
            </a:r>
          </a:p>
          <a:p>
            <a:pPr lvl="1"/>
            <a:r>
              <a:rPr lang="en-GB" altLang="en-US" dirty="0" smtClean="0"/>
              <a:t>Primary mission to bring together qualified IS practitioners for information exchange and educational development</a:t>
            </a:r>
          </a:p>
          <a:p>
            <a:pPr lvl="1"/>
            <a:r>
              <a:rPr lang="en-GB" altLang="en-US" dirty="0" smtClean="0"/>
              <a:t>Promotes code of ethics similar to (ISC)</a:t>
            </a:r>
            <a:r>
              <a:rPr lang="en-GB" altLang="en-US" baseline="30000" dirty="0" smtClean="0"/>
              <a:t>2</a:t>
            </a:r>
            <a:r>
              <a:rPr lang="en-GB" altLang="en-US" dirty="0" smtClean="0"/>
              <a:t>, ISACA, and ACM</a:t>
            </a:r>
          </a:p>
        </p:txBody>
      </p:sp>
    </p:spTree>
    <p:extLst>
      <p:ext uri="{BB962C8B-B14F-4D97-AF65-F5344CB8AC3E}">
        <p14:creationId xmlns:p14="http://schemas.microsoft.com/office/powerpoint/2010/main" val="190244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noChangeArrowheads="1"/>
          </p:cNvSpPr>
          <p:nvPr>
            <p:ph type="title"/>
          </p:nvPr>
        </p:nvSpPr>
        <p:spPr/>
        <p:txBody>
          <a:bodyPr/>
          <a:lstStyle/>
          <a:p>
            <a:r>
              <a:rPr lang="en-GB" altLang="en-US" dirty="0" smtClean="0"/>
              <a:t>Key U.S. Federal Agencies (1 of 3)</a:t>
            </a:r>
          </a:p>
        </p:txBody>
      </p:sp>
      <p:sp>
        <p:nvSpPr>
          <p:cNvPr id="94211" name="Content Placeholder 5"/>
          <p:cNvSpPr>
            <a:spLocks noGrp="1" noChangeArrowheads="1"/>
          </p:cNvSpPr>
          <p:nvPr>
            <p:ph idx="1"/>
          </p:nvPr>
        </p:nvSpPr>
        <p:spPr/>
        <p:txBody>
          <a:bodyPr>
            <a:normAutofit/>
          </a:bodyPr>
          <a:lstStyle/>
          <a:p>
            <a:r>
              <a:rPr lang="en-GB" altLang="en-US" dirty="0" smtClean="0"/>
              <a:t>Department of Homeland Security (DHS)</a:t>
            </a:r>
            <a:endParaRPr lang="en-US" altLang="en-US" dirty="0" smtClean="0"/>
          </a:p>
          <a:p>
            <a:pPr lvl="1"/>
            <a:r>
              <a:rPr lang="en-US" altLang="en-US" dirty="0" smtClean="0"/>
              <a:t>Mission is to protect the citizens as well as the physical and informational assets of the United States.</a:t>
            </a:r>
          </a:p>
          <a:p>
            <a:pPr lvl="1"/>
            <a:r>
              <a:rPr lang="en-US" altLang="en-US" dirty="0"/>
              <a:t>United States Computer Emergency Readiness Team (US-CERT) </a:t>
            </a:r>
            <a:r>
              <a:rPr lang="en-US" altLang="en-US" dirty="0" smtClean="0"/>
              <a:t>provides mechanisms to report phishing and malware.</a:t>
            </a:r>
          </a:p>
          <a:p>
            <a:r>
              <a:rPr lang="en-GB" altLang="en-US" dirty="0" smtClean="0"/>
              <a:t>U.S. Secret Service</a:t>
            </a:r>
          </a:p>
          <a:p>
            <a:pPr lvl="1"/>
            <a:r>
              <a:rPr lang="en-GB" altLang="en-US" dirty="0" smtClean="0"/>
              <a:t>In addition to protective services, </a:t>
            </a:r>
            <a:r>
              <a:rPr lang="en-GB" altLang="en-US" dirty="0" err="1" smtClean="0"/>
              <a:t>i</a:t>
            </a:r>
            <a:r>
              <a:rPr lang="en-US" altLang="en-US" dirty="0" smtClean="0"/>
              <a:t>t is </a:t>
            </a:r>
            <a:r>
              <a:rPr lang="en-GB" altLang="en-US" dirty="0" smtClean="0"/>
              <a:t>charged with safeguarding the nation’s financial infrastructure and payments system to preserve the integrity of the economy.</a:t>
            </a:r>
          </a:p>
        </p:txBody>
      </p:sp>
    </p:spTree>
    <p:extLst>
      <p:ext uri="{BB962C8B-B14F-4D97-AF65-F5344CB8AC3E}">
        <p14:creationId xmlns:p14="http://schemas.microsoft.com/office/powerpoint/2010/main" val="34976729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altLang="en-US" dirty="0"/>
              <a:t>Key U.S. Federal Agencies </a:t>
            </a:r>
            <a:r>
              <a:rPr lang="en-GB" altLang="en-US" dirty="0" smtClean="0"/>
              <a:t>(2 </a:t>
            </a:r>
            <a:r>
              <a:rPr lang="en-GB" altLang="en-US" dirty="0"/>
              <a:t>of </a:t>
            </a:r>
            <a:r>
              <a:rPr lang="en-GB" altLang="en-US" dirty="0" smtClean="0"/>
              <a:t>3)</a:t>
            </a:r>
            <a:endParaRPr lang="en-US" dirty="0"/>
          </a:p>
        </p:txBody>
      </p:sp>
      <p:sp>
        <p:nvSpPr>
          <p:cNvPr id="97282" name="Content Placeholder 2"/>
          <p:cNvSpPr>
            <a:spLocks noGrp="1"/>
          </p:cNvSpPr>
          <p:nvPr>
            <p:ph idx="1"/>
          </p:nvPr>
        </p:nvSpPr>
        <p:spPr/>
        <p:txBody>
          <a:bodyPr>
            <a:normAutofit lnSpcReduction="10000"/>
          </a:bodyPr>
          <a:lstStyle/>
          <a:p>
            <a:r>
              <a:rPr lang="en-US" altLang="en-US" dirty="0" smtClean="0"/>
              <a:t>Federal Bureau of Investigation</a:t>
            </a:r>
          </a:p>
          <a:p>
            <a:pPr lvl="1"/>
            <a:r>
              <a:rPr lang="en-US" altLang="en-US" dirty="0" smtClean="0"/>
              <a:t>Primary law enforcement agency; investigates traditional crimes and cybercrimes</a:t>
            </a:r>
          </a:p>
          <a:p>
            <a:pPr lvl="1"/>
            <a:r>
              <a:rPr lang="en-US" altLang="en-US" dirty="0" smtClean="0"/>
              <a:t>Key priorities include computer/network intrusions, identity theft, and fraud </a:t>
            </a:r>
          </a:p>
          <a:p>
            <a:pPr lvl="1"/>
            <a:r>
              <a:rPr lang="en-GB" altLang="en-US" dirty="0" smtClean="0"/>
              <a:t>Federal Bureau of Investigation’s National </a:t>
            </a:r>
            <a:r>
              <a:rPr lang="en-GB" altLang="en-US" dirty="0" err="1" smtClean="0"/>
              <a:t>InfraGard</a:t>
            </a:r>
            <a:r>
              <a:rPr lang="en-GB" altLang="en-US" dirty="0" smtClean="0"/>
              <a:t> Program</a:t>
            </a:r>
          </a:p>
          <a:p>
            <a:pPr lvl="2"/>
            <a:r>
              <a:rPr lang="en-US" altLang="en-US" dirty="0" smtClean="0"/>
              <a:t>Maintains an intrusion alert network</a:t>
            </a:r>
          </a:p>
          <a:p>
            <a:pPr lvl="2"/>
            <a:r>
              <a:rPr lang="en-US" altLang="en-US" dirty="0" smtClean="0"/>
              <a:t>Maintains a secure Web site for communication about suspicious activity or intrusions</a:t>
            </a:r>
          </a:p>
          <a:p>
            <a:pPr lvl="2"/>
            <a:r>
              <a:rPr lang="en-US" altLang="en-US" dirty="0" smtClean="0"/>
              <a:t>Sponsors local chapter activities</a:t>
            </a:r>
          </a:p>
          <a:p>
            <a:pPr lvl="2"/>
            <a:r>
              <a:rPr lang="en-US" altLang="en-US" dirty="0" smtClean="0"/>
              <a:t>Operates a help desk for questions</a:t>
            </a:r>
            <a:endParaRPr lang="en-GB" altLang="en-US" dirty="0" smtClean="0"/>
          </a:p>
        </p:txBody>
      </p:sp>
    </p:spTree>
    <p:extLst>
      <p:ext uri="{BB962C8B-B14F-4D97-AF65-F5344CB8AC3E}">
        <p14:creationId xmlns:p14="http://schemas.microsoft.com/office/powerpoint/2010/main" val="23515193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GB" altLang="en-US" dirty="0"/>
              <a:t>Key U.S. Federal Agencies </a:t>
            </a:r>
            <a:r>
              <a:rPr lang="en-GB" altLang="en-US" dirty="0" smtClean="0"/>
              <a:t>(3 </a:t>
            </a:r>
            <a:r>
              <a:rPr lang="en-GB" altLang="en-US" dirty="0"/>
              <a:t>of </a:t>
            </a:r>
            <a:r>
              <a:rPr lang="en-GB" altLang="en-US" dirty="0" smtClean="0"/>
              <a:t>3)</a:t>
            </a:r>
            <a:endParaRPr lang="en-US" altLang="en-US" dirty="0" smtClean="0"/>
          </a:p>
        </p:txBody>
      </p:sp>
      <p:sp>
        <p:nvSpPr>
          <p:cNvPr id="100355" name="Content Placeholder 2"/>
          <p:cNvSpPr>
            <a:spLocks noGrp="1"/>
          </p:cNvSpPr>
          <p:nvPr>
            <p:ph idx="1"/>
          </p:nvPr>
        </p:nvSpPr>
        <p:spPr/>
        <p:txBody>
          <a:bodyPr>
            <a:normAutofit/>
          </a:bodyPr>
          <a:lstStyle/>
          <a:p>
            <a:r>
              <a:rPr lang="en-GB" altLang="en-US" dirty="0" smtClean="0"/>
              <a:t>National Security Agency (NSA)</a:t>
            </a:r>
          </a:p>
          <a:p>
            <a:pPr lvl="1"/>
            <a:r>
              <a:rPr lang="en-US" altLang="en-US" dirty="0" smtClean="0"/>
              <a:t>Is the nation’s cryptologic organization</a:t>
            </a:r>
          </a:p>
          <a:p>
            <a:pPr lvl="1"/>
            <a:r>
              <a:rPr lang="en-US" altLang="en-US" dirty="0" smtClean="0"/>
              <a:t>Responsible for signal intelligence and information assurance (security)</a:t>
            </a:r>
          </a:p>
          <a:p>
            <a:pPr lvl="1"/>
            <a:r>
              <a:rPr lang="en-US" altLang="en-US" dirty="0" smtClean="0"/>
              <a:t>Information Assurance Directorate (IAD) is responsible for the protection of systems that store, process, and transmit information of high national value</a:t>
            </a:r>
            <a:endParaRPr lang="en-GB" altLang="en-US" dirty="0" smtClean="0"/>
          </a:p>
        </p:txBody>
      </p:sp>
    </p:spTree>
    <p:extLst>
      <p:ext uri="{BB962C8B-B14F-4D97-AF65-F5344CB8AC3E}">
        <p14:creationId xmlns:p14="http://schemas.microsoft.com/office/powerpoint/2010/main" val="3479417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p:txBody>
          <a:bodyPr>
            <a:noAutofit/>
          </a:bodyPr>
          <a:lstStyle/>
          <a:p>
            <a:r>
              <a:rPr lang="en-GB" altLang="en-US" dirty="0" smtClean="0"/>
              <a:t>Organizational Liability and the Need for Counsel (1 of 2)</a:t>
            </a:r>
          </a:p>
        </p:txBody>
      </p:sp>
      <p:sp>
        <p:nvSpPr>
          <p:cNvPr id="18435" name="Content Placeholder 5"/>
          <p:cNvSpPr>
            <a:spLocks noGrp="1" noChangeArrowheads="1"/>
          </p:cNvSpPr>
          <p:nvPr>
            <p:ph idx="1"/>
          </p:nvPr>
        </p:nvSpPr>
        <p:spPr/>
        <p:txBody>
          <a:bodyPr>
            <a:normAutofit lnSpcReduction="10000"/>
          </a:bodyPr>
          <a:lstStyle/>
          <a:p>
            <a:pPr>
              <a:lnSpc>
                <a:spcPct val="110000"/>
              </a:lnSpc>
            </a:pPr>
            <a:r>
              <a:rPr lang="en-GB" altLang="en-US" dirty="0" smtClean="0"/>
              <a:t>Liability: the legal obligation of an entity extending beyond criminal or contract law; includes the legal obligation to make restitution</a:t>
            </a:r>
          </a:p>
          <a:p>
            <a:pPr>
              <a:lnSpc>
                <a:spcPct val="110000"/>
              </a:lnSpc>
            </a:pPr>
            <a:r>
              <a:rPr lang="en-GB" altLang="en-US" dirty="0" smtClean="0"/>
              <a:t>Restitution: the legal obligation to compensate an injured party for wrongs committed</a:t>
            </a:r>
          </a:p>
          <a:p>
            <a:pPr>
              <a:lnSpc>
                <a:spcPct val="110000"/>
              </a:lnSpc>
            </a:pPr>
            <a:r>
              <a:rPr lang="en-GB" altLang="en-US" dirty="0" smtClean="0"/>
              <a:t>Due care: the legal standard requiring a prudent organization to act legally and ethically and know the consequences of actions</a:t>
            </a:r>
          </a:p>
          <a:p>
            <a:pPr>
              <a:lnSpc>
                <a:spcPct val="110000"/>
              </a:lnSpc>
            </a:pPr>
            <a:r>
              <a:rPr lang="en-GB" altLang="en-US" dirty="0" smtClean="0"/>
              <a:t>Due diligence: the legal standard requiring a prudent organization to maintain the</a:t>
            </a:r>
            <a:r>
              <a:rPr lang="en-US" altLang="en-US" dirty="0" smtClean="0"/>
              <a:t> </a:t>
            </a:r>
            <a:r>
              <a:rPr lang="en-GB" altLang="en-US" dirty="0" smtClean="0"/>
              <a:t>standard of due care and ensure actions are effective</a:t>
            </a:r>
          </a:p>
        </p:txBody>
      </p:sp>
    </p:spTree>
    <p:extLst>
      <p:ext uri="{BB962C8B-B14F-4D97-AF65-F5344CB8AC3E}">
        <p14:creationId xmlns:p14="http://schemas.microsoft.com/office/powerpoint/2010/main" val="34485621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69" y="228600"/>
            <a:ext cx="8032638" cy="1104412"/>
          </a:xfrm>
        </p:spPr>
        <p:txBody>
          <a:bodyPr>
            <a:noAutofit/>
          </a:bodyPr>
          <a:lstStyle/>
          <a:p>
            <a:pPr marL="0" indent="0">
              <a:lnSpc>
                <a:spcPct val="100000"/>
              </a:lnSpc>
              <a:spcBef>
                <a:spcPts val="0"/>
              </a:spcBef>
              <a:tabLst>
                <a:tab pos="4397375" algn="l"/>
              </a:tabLst>
            </a:pPr>
            <a:r>
              <a:rPr lang="en-US" b="1" dirty="0"/>
              <a:t>Figure 3-9  </a:t>
            </a:r>
            <a:r>
              <a:rPr lang="en-US" dirty="0"/>
              <a:t>U.S. Secret Service Operation Firewall</a:t>
            </a:r>
          </a:p>
        </p:txBody>
      </p:sp>
      <p:pic>
        <p:nvPicPr>
          <p:cNvPr id="4098" name="Picture 2" descr="A photo shows a big display labeled as, “Operation firewall” and few men indulged in their work, in front of the display.&#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439" y="1524000"/>
            <a:ext cx="6605122" cy="4120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sz="quarter" idx="10"/>
          </p:nvPr>
        </p:nvSpPr>
        <p:spPr>
          <a:xfrm>
            <a:off x="520500" y="5791200"/>
            <a:ext cx="8153400" cy="391026"/>
          </a:xfrm>
        </p:spPr>
        <p:txBody>
          <a:bodyPr>
            <a:normAutofit lnSpcReduction="10000"/>
          </a:bodyPr>
          <a:lstStyle/>
          <a:p>
            <a:pPr marL="0" indent="0">
              <a:lnSpc>
                <a:spcPct val="100000"/>
              </a:lnSpc>
              <a:spcBef>
                <a:spcPts val="600"/>
              </a:spcBef>
              <a:buNone/>
              <a:tabLst>
                <a:tab pos="4397375" algn="l"/>
              </a:tabLst>
            </a:pPr>
            <a:r>
              <a:rPr lang="en-US" sz="2000" i="1" dirty="0"/>
              <a:t>Source: USSS.</a:t>
            </a:r>
            <a:endParaRPr lang="en-US" sz="2000" i="1" baseline="30000" dirty="0"/>
          </a:p>
        </p:txBody>
      </p:sp>
    </p:spTree>
    <p:extLst>
      <p:ext uri="{BB962C8B-B14F-4D97-AF65-F5344CB8AC3E}">
        <p14:creationId xmlns:p14="http://schemas.microsoft.com/office/powerpoint/2010/main" val="3613821218"/>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698" y="236272"/>
            <a:ext cx="8835902" cy="754328"/>
          </a:xfrm>
        </p:spPr>
        <p:txBody>
          <a:bodyPr>
            <a:noAutofit/>
          </a:bodyPr>
          <a:lstStyle/>
          <a:p>
            <a:r>
              <a:rPr lang="en-US" b="1" dirty="0"/>
              <a:t>Figure 3-11  </a:t>
            </a:r>
            <a:r>
              <a:rPr lang="en-US" dirty="0"/>
              <a:t>FBI </a:t>
            </a:r>
            <a:r>
              <a:rPr lang="en-US" dirty="0" err="1"/>
              <a:t>Cyber’s</a:t>
            </a:r>
            <a:r>
              <a:rPr lang="en-US" dirty="0"/>
              <a:t> Most Wanted list</a:t>
            </a:r>
          </a:p>
        </p:txBody>
      </p:sp>
      <p:pic>
        <p:nvPicPr>
          <p:cNvPr id="2" name="Picture 1" descr="A screenshot shows the wanted list by FBI. The title below reads as, “Cyber’s Most wanted” and the text below it reads as, “Select the images of suspects to display more information.” Below are ten images shown along with name of cyber who are wanted by FBI. On the right is a summary of post given in a box which has the title that reads as, “Iranian DDoS Attacks.” A logo of FBI is shown and the text below reads as, “On January 21, 2016, a grand jury in the Southern District of New York indicted seven Iranian nationals for their involvement in conspiracies to conduct a coordinated campaign of distributed denial of service (“DDoS”) attacks against the United States and the other United States companies from 2011 through 2013. Each defendant was a manager or employee of ITSec Team or Mersad, private security computer companies based in the Islamic republic of Iran that performed work on behalf of the Iranian Government, including the Islamic Revolutionary Guard Corps.”&#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961" y="1183891"/>
            <a:ext cx="6352023" cy="4531109"/>
          </a:xfrm>
          <a:prstGeom prst="rect">
            <a:avLst/>
          </a:prstGeom>
        </p:spPr>
      </p:pic>
      <p:sp>
        <p:nvSpPr>
          <p:cNvPr id="5" name="Content Placeholder 4"/>
          <p:cNvSpPr>
            <a:spLocks noGrp="1"/>
          </p:cNvSpPr>
          <p:nvPr>
            <p:ph sz="quarter" idx="10"/>
          </p:nvPr>
        </p:nvSpPr>
        <p:spPr>
          <a:xfrm>
            <a:off x="533399" y="5816722"/>
            <a:ext cx="8111331" cy="355478"/>
          </a:xfrm>
        </p:spPr>
        <p:txBody>
          <a:bodyPr>
            <a:noAutofit/>
          </a:bodyPr>
          <a:lstStyle/>
          <a:p>
            <a:pPr marL="0" indent="0">
              <a:lnSpc>
                <a:spcPct val="100000"/>
              </a:lnSpc>
              <a:spcBef>
                <a:spcPts val="600"/>
              </a:spcBef>
              <a:buNone/>
              <a:tabLst>
                <a:tab pos="4397375" algn="l"/>
              </a:tabLst>
            </a:pPr>
            <a:r>
              <a:rPr lang="en-US" sz="2000" i="1" dirty="0" smtClean="0"/>
              <a:t>Source</a:t>
            </a:r>
            <a:r>
              <a:rPr lang="en-US" sz="2000" i="1" dirty="0"/>
              <a:t>: fbi.gov.</a:t>
            </a:r>
          </a:p>
        </p:txBody>
      </p:sp>
    </p:spTree>
    <p:extLst>
      <p:ext uri="{BB962C8B-B14F-4D97-AF65-F5344CB8AC3E}">
        <p14:creationId xmlns:p14="http://schemas.microsoft.com/office/powerpoint/2010/main" val="4132575757"/>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noChangeArrowheads="1"/>
          </p:cNvSpPr>
          <p:nvPr>
            <p:ph type="title"/>
          </p:nvPr>
        </p:nvSpPr>
        <p:spPr/>
        <p:txBody>
          <a:bodyPr/>
          <a:lstStyle/>
          <a:p>
            <a:r>
              <a:rPr lang="en-GB" altLang="en-US" dirty="0" smtClean="0"/>
              <a:t>Summary (1 of 3)</a:t>
            </a:r>
          </a:p>
        </p:txBody>
      </p:sp>
      <p:sp>
        <p:nvSpPr>
          <p:cNvPr id="102403" name="Content Placeholder 5"/>
          <p:cNvSpPr>
            <a:spLocks noGrp="1" noChangeArrowheads="1"/>
          </p:cNvSpPr>
          <p:nvPr>
            <p:ph idx="1"/>
          </p:nvPr>
        </p:nvSpPr>
        <p:spPr/>
        <p:txBody>
          <a:bodyPr>
            <a:normAutofit/>
          </a:bodyPr>
          <a:lstStyle/>
          <a:p>
            <a:r>
              <a:rPr lang="en-GB" altLang="en-US" dirty="0" smtClean="0"/>
              <a:t>Laws: rules that mandate or prohibit certain </a:t>
            </a:r>
            <a:r>
              <a:rPr lang="en-GB" altLang="en-US" dirty="0" err="1" smtClean="0"/>
              <a:t>behavior</a:t>
            </a:r>
            <a:r>
              <a:rPr lang="en-GB" altLang="en-US" dirty="0" smtClean="0"/>
              <a:t> in society; drawn from ethics</a:t>
            </a:r>
          </a:p>
          <a:p>
            <a:r>
              <a:rPr lang="en-GB" altLang="en-US" dirty="0" smtClean="0"/>
              <a:t>Ethics: define socially acceptable </a:t>
            </a:r>
            <a:r>
              <a:rPr lang="en-GB" altLang="en-US" dirty="0" err="1" smtClean="0"/>
              <a:t>behaviors</a:t>
            </a:r>
            <a:r>
              <a:rPr lang="en-GB" altLang="en-US" dirty="0" smtClean="0"/>
              <a:t>, based on cultural mores (fixed moral attitudes or customs of a particular group)</a:t>
            </a:r>
            <a:r>
              <a:rPr lang="ar-SA" altLang="en-US" dirty="0" smtClean="0"/>
              <a:t>‏</a:t>
            </a:r>
            <a:endParaRPr lang="en-GB" altLang="en-US" dirty="0" smtClean="0"/>
          </a:p>
          <a:p>
            <a:r>
              <a:rPr lang="en-GB" altLang="en-US" dirty="0" smtClean="0"/>
              <a:t>Types of law: civil, criminal, private, and public</a:t>
            </a:r>
          </a:p>
        </p:txBody>
      </p:sp>
    </p:spTree>
    <p:extLst>
      <p:ext uri="{BB962C8B-B14F-4D97-AF65-F5344CB8AC3E}">
        <p14:creationId xmlns:p14="http://schemas.microsoft.com/office/powerpoint/2010/main" val="31765532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noChangeArrowheads="1"/>
          </p:cNvSpPr>
          <p:nvPr>
            <p:ph type="title"/>
          </p:nvPr>
        </p:nvSpPr>
        <p:spPr/>
        <p:txBody>
          <a:bodyPr/>
          <a:lstStyle/>
          <a:p>
            <a:r>
              <a:rPr lang="en-GB" altLang="en-US" dirty="0"/>
              <a:t>Summary </a:t>
            </a:r>
            <a:r>
              <a:rPr lang="en-GB" altLang="en-US" dirty="0" smtClean="0"/>
              <a:t>(2 </a:t>
            </a:r>
            <a:r>
              <a:rPr lang="en-GB" altLang="en-US" dirty="0"/>
              <a:t>of 3)</a:t>
            </a:r>
            <a:endParaRPr lang="en-GB" altLang="en-US" dirty="0" smtClean="0"/>
          </a:p>
        </p:txBody>
      </p:sp>
      <p:sp>
        <p:nvSpPr>
          <p:cNvPr id="104451" name="Content Placeholder 5"/>
          <p:cNvSpPr>
            <a:spLocks noGrp="1" noChangeArrowheads="1"/>
          </p:cNvSpPr>
          <p:nvPr>
            <p:ph idx="1"/>
          </p:nvPr>
        </p:nvSpPr>
        <p:spPr/>
        <p:txBody>
          <a:bodyPr>
            <a:normAutofit/>
          </a:bodyPr>
          <a:lstStyle/>
          <a:p>
            <a:r>
              <a:rPr lang="en-GB" altLang="en-US" dirty="0" smtClean="0"/>
              <a:t>Relevant U.S. laws:</a:t>
            </a:r>
          </a:p>
          <a:p>
            <a:pPr lvl="1"/>
            <a:r>
              <a:rPr lang="en-GB" altLang="en-US" dirty="0" smtClean="0"/>
              <a:t>Computer Fraud and Abuse Act of 1986 (CFA Act)</a:t>
            </a:r>
            <a:r>
              <a:rPr lang="ar-SA" altLang="en-US" dirty="0" smtClean="0"/>
              <a:t>‏</a:t>
            </a:r>
            <a:endParaRPr lang="en-GB" altLang="en-US" dirty="0" smtClean="0"/>
          </a:p>
          <a:p>
            <a:pPr lvl="1"/>
            <a:r>
              <a:rPr lang="en-GB" altLang="en-US" dirty="0" smtClean="0"/>
              <a:t>National Information Infrastructure Protection Act of 1996</a:t>
            </a:r>
          </a:p>
          <a:p>
            <a:pPr lvl="1"/>
            <a:r>
              <a:rPr lang="en-GB" altLang="en-US" dirty="0" smtClean="0"/>
              <a:t>USA PATRIOT Act of 2001</a:t>
            </a:r>
          </a:p>
          <a:p>
            <a:pPr lvl="1"/>
            <a:r>
              <a:rPr lang="en-GB" altLang="en-US" dirty="0" smtClean="0"/>
              <a:t>USA PATRIOT Improvement and Reauthorization Act</a:t>
            </a:r>
          </a:p>
          <a:p>
            <a:pPr lvl="1"/>
            <a:r>
              <a:rPr lang="en-GB" altLang="en-US" dirty="0" smtClean="0"/>
              <a:t>USA FREEDOM Act of 2015</a:t>
            </a:r>
          </a:p>
          <a:p>
            <a:pPr lvl="1"/>
            <a:r>
              <a:rPr lang="en-GB" altLang="en-US" dirty="0" smtClean="0"/>
              <a:t>Computer Security Act of 1987</a:t>
            </a:r>
          </a:p>
          <a:p>
            <a:pPr lvl="1"/>
            <a:r>
              <a:rPr lang="en-US" dirty="0"/>
              <a:t>Fraud and Related Activity in Connection with Identification Documents, Authentication Features, and Information Act (Title 18, U.S.C. </a:t>
            </a:r>
            <a:r>
              <a:rPr lang="en-US"/>
              <a:t>§ 1028)</a:t>
            </a:r>
            <a:endParaRPr lang="en-GB" altLang="en-US" dirty="0" smtClean="0"/>
          </a:p>
        </p:txBody>
      </p:sp>
    </p:spTree>
    <p:extLst>
      <p:ext uri="{BB962C8B-B14F-4D97-AF65-F5344CB8AC3E}">
        <p14:creationId xmlns:p14="http://schemas.microsoft.com/office/powerpoint/2010/main" val="42269684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noChangeArrowheads="1"/>
          </p:cNvSpPr>
          <p:nvPr>
            <p:ph type="title"/>
          </p:nvPr>
        </p:nvSpPr>
        <p:spPr/>
        <p:txBody>
          <a:bodyPr/>
          <a:lstStyle/>
          <a:p>
            <a:r>
              <a:rPr lang="en-GB" altLang="en-US" dirty="0"/>
              <a:t>Summary </a:t>
            </a:r>
            <a:r>
              <a:rPr lang="en-GB" altLang="en-US" dirty="0" smtClean="0"/>
              <a:t>(3 </a:t>
            </a:r>
            <a:r>
              <a:rPr lang="en-GB" altLang="en-US" dirty="0"/>
              <a:t>of 3)</a:t>
            </a:r>
            <a:endParaRPr lang="en-GB" altLang="en-US" dirty="0" smtClean="0"/>
          </a:p>
        </p:txBody>
      </p:sp>
      <p:sp>
        <p:nvSpPr>
          <p:cNvPr id="106499" name="Content Placeholder 5"/>
          <p:cNvSpPr>
            <a:spLocks noGrp="1" noChangeArrowheads="1"/>
          </p:cNvSpPr>
          <p:nvPr>
            <p:ph idx="1"/>
          </p:nvPr>
        </p:nvSpPr>
        <p:spPr/>
        <p:txBody>
          <a:bodyPr/>
          <a:lstStyle/>
          <a:p>
            <a:r>
              <a:rPr lang="en-GB" altLang="en-US" dirty="0" smtClean="0"/>
              <a:t>Many organizations have codes of conduct and/or codes of ethics. </a:t>
            </a:r>
          </a:p>
          <a:p>
            <a:r>
              <a:rPr lang="en-GB" altLang="en-US" dirty="0" smtClean="0"/>
              <a:t>Organization increases liability if it refuses to take measures known as due care.</a:t>
            </a:r>
          </a:p>
          <a:p>
            <a:r>
              <a:rPr lang="en-GB" altLang="en-US" dirty="0" smtClean="0"/>
              <a:t>Due diligence requires that organizations make a valid effort to protect others and continually maintain that effort.</a:t>
            </a:r>
          </a:p>
          <a:p>
            <a:endParaRPr lang="en-GB" altLang="en-US" dirty="0" smtClean="0"/>
          </a:p>
        </p:txBody>
      </p:sp>
    </p:spTree>
    <p:extLst>
      <p:ext uri="{BB962C8B-B14F-4D97-AF65-F5344CB8AC3E}">
        <p14:creationId xmlns:p14="http://schemas.microsoft.com/office/powerpoint/2010/main" val="6067120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p:txBody>
          <a:bodyPr>
            <a:noAutofit/>
          </a:bodyPr>
          <a:lstStyle/>
          <a:p>
            <a:r>
              <a:rPr lang="en-GB" altLang="en-US" dirty="0"/>
              <a:t>Organizational Liability and the Need for Counsel </a:t>
            </a:r>
            <a:r>
              <a:rPr lang="en-GB" altLang="en-US" dirty="0" smtClean="0"/>
              <a:t>(2 </a:t>
            </a:r>
            <a:r>
              <a:rPr lang="en-GB" altLang="en-US" dirty="0"/>
              <a:t>of 2)</a:t>
            </a:r>
            <a:endParaRPr lang="en-GB" altLang="en-US" dirty="0" smtClean="0"/>
          </a:p>
        </p:txBody>
      </p:sp>
      <p:sp>
        <p:nvSpPr>
          <p:cNvPr id="20483" name="Content Placeholder 5"/>
          <p:cNvSpPr>
            <a:spLocks noGrp="1" noChangeArrowheads="1"/>
          </p:cNvSpPr>
          <p:nvPr>
            <p:ph idx="1"/>
          </p:nvPr>
        </p:nvSpPr>
        <p:spPr/>
        <p:txBody>
          <a:bodyPr/>
          <a:lstStyle/>
          <a:p>
            <a:r>
              <a:rPr lang="en-GB" altLang="en-US" dirty="0" smtClean="0"/>
              <a:t>Jurisdiction: court’s right to hear a case if the wrong was committed in its territory or involved its citizenry</a:t>
            </a:r>
          </a:p>
          <a:p>
            <a:r>
              <a:rPr lang="en-GB" altLang="en-US" dirty="0" smtClean="0"/>
              <a:t>Long-arm jurisdiction: application of laws to those residing outside a court’s normal jurisdiction; usually granted when a person acts illegally within the jurisdiction and leaves</a:t>
            </a:r>
          </a:p>
        </p:txBody>
      </p:sp>
    </p:spTree>
    <p:extLst>
      <p:ext uri="{BB962C8B-B14F-4D97-AF65-F5344CB8AC3E}">
        <p14:creationId xmlns:p14="http://schemas.microsoft.com/office/powerpoint/2010/main" val="20043851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noChangeArrowheads="1"/>
          </p:cNvSpPr>
          <p:nvPr>
            <p:ph type="title"/>
          </p:nvPr>
        </p:nvSpPr>
        <p:spPr/>
        <p:txBody>
          <a:bodyPr/>
          <a:lstStyle/>
          <a:p>
            <a:r>
              <a:rPr lang="en-GB" altLang="en-US" dirty="0" smtClean="0"/>
              <a:t>Policy Versus Law (1 of 2)</a:t>
            </a:r>
          </a:p>
        </p:txBody>
      </p:sp>
      <p:sp>
        <p:nvSpPr>
          <p:cNvPr id="22531" name="Content Placeholder 5"/>
          <p:cNvSpPr>
            <a:spLocks noGrp="1" noChangeArrowheads="1"/>
          </p:cNvSpPr>
          <p:nvPr>
            <p:ph idx="1"/>
          </p:nvPr>
        </p:nvSpPr>
        <p:spPr/>
        <p:txBody>
          <a:bodyPr/>
          <a:lstStyle/>
          <a:p>
            <a:r>
              <a:rPr lang="en-GB" altLang="en-US" smtClean="0"/>
              <a:t>Policies: managerial directives that specify acceptable and unacceptable employee behavior in the workplace</a:t>
            </a:r>
          </a:p>
          <a:p>
            <a:r>
              <a:rPr lang="en-GB" altLang="en-US" smtClean="0"/>
              <a:t>Policies function as organizational laws; must be crafted and implemented with care to ensure they are complete, appropriate, and fairly applied to everyone</a:t>
            </a:r>
          </a:p>
          <a:p>
            <a:r>
              <a:rPr lang="en-GB" altLang="en-US" smtClean="0"/>
              <a:t>Difference between policy and law: Ignorance of a policy is an acceptable defense.</a:t>
            </a:r>
          </a:p>
        </p:txBody>
      </p:sp>
    </p:spTree>
    <p:extLst>
      <p:ext uri="{BB962C8B-B14F-4D97-AF65-F5344CB8AC3E}">
        <p14:creationId xmlns:p14="http://schemas.microsoft.com/office/powerpoint/2010/main" val="3454476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altLang="en-US" dirty="0"/>
              <a:t>Policy Versus Law </a:t>
            </a:r>
            <a:r>
              <a:rPr lang="en-GB" altLang="en-US" dirty="0" smtClean="0"/>
              <a:t>(2 </a:t>
            </a:r>
            <a:r>
              <a:rPr lang="en-GB" altLang="en-US" dirty="0"/>
              <a:t>of 2)</a:t>
            </a:r>
            <a:endParaRPr lang="en-US" altLang="en-US" dirty="0" smtClean="0"/>
          </a:p>
        </p:txBody>
      </p:sp>
      <p:sp>
        <p:nvSpPr>
          <p:cNvPr id="24579" name="Content Placeholder 2"/>
          <p:cNvSpPr>
            <a:spLocks noGrp="1"/>
          </p:cNvSpPr>
          <p:nvPr>
            <p:ph idx="1"/>
          </p:nvPr>
        </p:nvSpPr>
        <p:spPr/>
        <p:txBody>
          <a:bodyPr/>
          <a:lstStyle/>
          <a:p>
            <a:r>
              <a:rPr lang="en-GB" altLang="en-US" smtClean="0"/>
              <a:t>Criteria for policy enforcement: </a:t>
            </a:r>
          </a:p>
          <a:p>
            <a:pPr lvl="1"/>
            <a:r>
              <a:rPr lang="en-GB" altLang="en-US" smtClean="0"/>
              <a:t>Dissemination (distribution)</a:t>
            </a:r>
          </a:p>
          <a:p>
            <a:pPr lvl="1"/>
            <a:r>
              <a:rPr lang="en-GB" altLang="en-US" smtClean="0"/>
              <a:t>Review (reading)</a:t>
            </a:r>
          </a:p>
          <a:p>
            <a:pPr lvl="1"/>
            <a:r>
              <a:rPr lang="en-GB" altLang="en-US" smtClean="0"/>
              <a:t>Comprehension (understanding)</a:t>
            </a:r>
          </a:p>
          <a:p>
            <a:pPr lvl="1"/>
            <a:r>
              <a:rPr lang="en-GB" altLang="en-US" smtClean="0"/>
              <a:t>Compliance (agreement)</a:t>
            </a:r>
          </a:p>
          <a:p>
            <a:pPr lvl="1"/>
            <a:r>
              <a:rPr lang="en-GB" altLang="en-US" smtClean="0"/>
              <a:t>Uniform enforcement</a:t>
            </a:r>
          </a:p>
        </p:txBody>
      </p:sp>
    </p:spTree>
    <p:extLst>
      <p:ext uri="{BB962C8B-B14F-4D97-AF65-F5344CB8AC3E}">
        <p14:creationId xmlns:p14="http://schemas.microsoft.com/office/powerpoint/2010/main" val="3553063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noChangeArrowheads="1"/>
          </p:cNvSpPr>
          <p:nvPr>
            <p:ph type="title"/>
          </p:nvPr>
        </p:nvSpPr>
        <p:spPr/>
        <p:txBody>
          <a:bodyPr/>
          <a:lstStyle/>
          <a:p>
            <a:r>
              <a:rPr lang="en-GB" altLang="en-US" smtClean="0"/>
              <a:t>Types of Law</a:t>
            </a:r>
            <a:endParaRPr lang="en-GB" altLang="en-US" dirty="0" smtClean="0"/>
          </a:p>
        </p:txBody>
      </p:sp>
      <p:sp>
        <p:nvSpPr>
          <p:cNvPr id="6" name="Content Placeholder 5"/>
          <p:cNvSpPr>
            <a:spLocks noGrp="1"/>
          </p:cNvSpPr>
          <p:nvPr>
            <p:ph idx="1"/>
          </p:nvPr>
        </p:nvSpPr>
        <p:spPr/>
        <p:txBody>
          <a:bodyPr>
            <a:normAutofit/>
          </a:bodyPr>
          <a:lstStyle/>
          <a:p>
            <a:r>
              <a:rPr lang="en-US" dirty="0" smtClean="0"/>
              <a:t>Constitutional</a:t>
            </a:r>
          </a:p>
          <a:p>
            <a:r>
              <a:rPr lang="en-US" dirty="0" smtClean="0"/>
              <a:t>Statutory</a:t>
            </a:r>
          </a:p>
          <a:p>
            <a:pPr lvl="1"/>
            <a:r>
              <a:rPr lang="en-US" dirty="0" smtClean="0"/>
              <a:t>Civil</a:t>
            </a:r>
          </a:p>
          <a:p>
            <a:pPr lvl="2"/>
            <a:r>
              <a:rPr lang="en-US" dirty="0" smtClean="0"/>
              <a:t>Tort</a:t>
            </a:r>
          </a:p>
          <a:p>
            <a:pPr lvl="1"/>
            <a:r>
              <a:rPr lang="en-US" dirty="0" smtClean="0"/>
              <a:t>Criminal</a:t>
            </a:r>
          </a:p>
          <a:p>
            <a:r>
              <a:rPr lang="en-US" dirty="0" smtClean="0"/>
              <a:t>Regulatory or Administrative</a:t>
            </a:r>
          </a:p>
          <a:p>
            <a:r>
              <a:rPr lang="en-US" dirty="0" smtClean="0"/>
              <a:t>Common Case, </a:t>
            </a:r>
            <a:r>
              <a:rPr lang="en-US" dirty="0"/>
              <a:t>and Precedent</a:t>
            </a:r>
          </a:p>
          <a:p>
            <a:r>
              <a:rPr lang="en-US" dirty="0"/>
              <a:t>Private </a:t>
            </a:r>
            <a:r>
              <a:rPr lang="en-US" dirty="0" smtClean="0"/>
              <a:t>and Public</a:t>
            </a:r>
            <a:endParaRPr lang="en-US" dirty="0"/>
          </a:p>
        </p:txBody>
      </p:sp>
    </p:spTree>
    <p:extLst>
      <p:ext uri="{BB962C8B-B14F-4D97-AF65-F5344CB8AC3E}">
        <p14:creationId xmlns:p14="http://schemas.microsoft.com/office/powerpoint/2010/main" val="14524593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6650</TotalTime>
  <Words>6178</Words>
  <Application>Microsoft Office PowerPoint</Application>
  <PresentationFormat>On-screen Show (4:3)</PresentationFormat>
  <Paragraphs>624</Paragraphs>
  <Slides>54</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ＭＳ Ｐゴシック</vt:lpstr>
      <vt:lpstr>Arial</vt:lpstr>
      <vt:lpstr>Calibri</vt:lpstr>
      <vt:lpstr>Courier New</vt:lpstr>
      <vt:lpstr>Lucida Sans Unicode</vt:lpstr>
      <vt:lpstr>Times New Roman</vt:lpstr>
      <vt:lpstr>Verdana</vt:lpstr>
      <vt:lpstr>Wingdings</vt:lpstr>
      <vt:lpstr>Sample</vt:lpstr>
      <vt:lpstr>Principles of Information Security</vt:lpstr>
      <vt:lpstr>Learning Objectives</vt:lpstr>
      <vt:lpstr>Introduction</vt:lpstr>
      <vt:lpstr>Law and Ethics in Information Security</vt:lpstr>
      <vt:lpstr>Organizational Liability and the Need for Counsel (1 of 2)</vt:lpstr>
      <vt:lpstr>Organizational Liability and the Need for Counsel (2 of 2)</vt:lpstr>
      <vt:lpstr>Policy Versus Law (1 of 2)</vt:lpstr>
      <vt:lpstr>Policy Versus Law (2 of 2)</vt:lpstr>
      <vt:lpstr>Types of Law</vt:lpstr>
      <vt:lpstr>Relevant U.S. Laws</vt:lpstr>
      <vt:lpstr>General Computer Crime Laws (1 of 2)</vt:lpstr>
      <vt:lpstr>General Computer Crime Laws (2 of 2)</vt:lpstr>
      <vt:lpstr>Privacy (1 of 2)</vt:lpstr>
      <vt:lpstr>Privacy (2 of 2)</vt:lpstr>
      <vt:lpstr>Figure 3-2  Information aggregation</vt:lpstr>
      <vt:lpstr>Identity Theft (1 of 2)</vt:lpstr>
      <vt:lpstr>Identity Theft (2 of 2)</vt:lpstr>
      <vt:lpstr>Figure 3-3  U.S. Department of Justice report on victims of identity theft in 2012 and 2014</vt:lpstr>
      <vt:lpstr>Export and Espionage Laws</vt:lpstr>
      <vt:lpstr>U.S. Copyright Law </vt:lpstr>
      <vt:lpstr>Financial Reporting</vt:lpstr>
      <vt:lpstr>Freedom of Information Act of 1966 (FOIA) </vt:lpstr>
      <vt:lpstr>Figure 3-5  U.S. government FOIA requests and processing</vt:lpstr>
      <vt:lpstr>Payment Card Industry Data Security Standards (PCI DSS)</vt:lpstr>
      <vt:lpstr>State and Local Regulations</vt:lpstr>
      <vt:lpstr>International Laws and Legal Bodies</vt:lpstr>
      <vt:lpstr>U.K. Computer Security Laws</vt:lpstr>
      <vt:lpstr>Council of Europe Convention on Cybercrime</vt:lpstr>
      <vt:lpstr>WTO and the Agreement on Trade-Related Aspects of Intellectual Property Rights</vt:lpstr>
      <vt:lpstr>Digital Millennium Copyright Act (DMCA)‏</vt:lpstr>
      <vt:lpstr>Ethics and Information Security</vt:lpstr>
      <vt:lpstr>Offline (1 of 2)</vt:lpstr>
      <vt:lpstr>Offline (2 of 2)</vt:lpstr>
      <vt:lpstr>Ethical Differences Across Cultures</vt:lpstr>
      <vt:lpstr>Table 3.2  Rates and Commercial Values of Unlicensed PC Software Installations Biennially from 2009 to 2015 </vt:lpstr>
      <vt:lpstr>Ethics and Education</vt:lpstr>
      <vt:lpstr>Deterring Unethical and Illegal Behavior</vt:lpstr>
      <vt:lpstr>Figure 3-6  Deterrents to illegal or unethical behavior</vt:lpstr>
      <vt:lpstr>Codes of Ethics of Professional Organizations</vt:lpstr>
      <vt:lpstr>Table 3-3 Professional Organizations of Interest to Information Security Professionals (1 of 2)</vt:lpstr>
      <vt:lpstr>Table 3-3 Professional Organizations of Interest to Information Security Professionals (2 of 2)</vt:lpstr>
      <vt:lpstr>Major IT and InfoSec Professional Organizations (1 of 5)</vt:lpstr>
      <vt:lpstr>Major IT and InfoSec Professional Organizations (2 of 5)</vt:lpstr>
      <vt:lpstr>Major IT and InfoSec Professional Organizations (3 of 5)</vt:lpstr>
      <vt:lpstr>Major IT and InfoSec Professional Organizations (4 of 5)</vt:lpstr>
      <vt:lpstr>Major IT and InfoSec Professional Organizations (5 of 5)</vt:lpstr>
      <vt:lpstr>Key U.S. Federal Agencies (1 of 3)</vt:lpstr>
      <vt:lpstr>Key U.S. Federal Agencies (2 of 3)</vt:lpstr>
      <vt:lpstr>Key U.S. Federal Agencies (3 of 3)</vt:lpstr>
      <vt:lpstr>Figure 3-9  U.S. Secret Service Operation Firewall</vt:lpstr>
      <vt:lpstr>Figure 3-11  FBI Cyber’s Most Wanted list</vt:lpstr>
      <vt:lpstr>Summary (1 of 3)</vt:lpstr>
      <vt:lpstr>Summary (2 of 3)</vt:lpstr>
      <vt:lpstr>Summary (3 of 3)</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Legal, Ethical, and Professional Issues in Information Security</dc:title>
  <dc:creator>Whitman</dc:creator>
  <cp:lastModifiedBy>Martin Mandioma</cp:lastModifiedBy>
  <cp:revision>287</cp:revision>
  <cp:lastPrinted>2017-03-09T12:30:14Z</cp:lastPrinted>
  <dcterms:created xsi:type="dcterms:W3CDTF">2007-02-15T20:50:52Z</dcterms:created>
  <dcterms:modified xsi:type="dcterms:W3CDTF">2019-02-27T19:31:09Z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