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88" r:id="rId14"/>
    <p:sldId id="269" r:id="rId15"/>
    <p:sldId id="270" r:id="rId16"/>
    <p:sldId id="271" r:id="rId17"/>
    <p:sldId id="272" r:id="rId18"/>
    <p:sldId id="273" r:id="rId19"/>
    <p:sldId id="274" r:id="rId20"/>
    <p:sldId id="275" r:id="rId21"/>
    <p:sldId id="276" r:id="rId22"/>
    <p:sldId id="277" r:id="rId23"/>
    <p:sldId id="286" r:id="rId24"/>
    <p:sldId id="287" r:id="rId25"/>
    <p:sldId id="278" r:id="rId26"/>
    <p:sldId id="279" r:id="rId27"/>
    <p:sldId id="280" r:id="rId28"/>
    <p:sldId id="281" r:id="rId29"/>
    <p:sldId id="282" r:id="rId30"/>
    <p:sldId id="283" r:id="rId31"/>
    <p:sldId id="284" r:id="rId32"/>
    <p:sldId id="285" r:id="rId33"/>
    <p:sldId id="289" r:id="rId34"/>
    <p:sldId id="291"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72" autoAdjust="0"/>
    <p:restoredTop sz="94660"/>
  </p:normalViewPr>
  <p:slideViewPr>
    <p:cSldViewPr snapToGrid="0">
      <p:cViewPr>
        <p:scale>
          <a:sx n="70" d="100"/>
          <a:sy n="70" d="100"/>
        </p:scale>
        <p:origin x="8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3284890-85D2-4D7B-8EF5-15A9C1DB8F42}" type="datetimeFigureOut">
              <a:rPr lang="en-US" smtClean="0"/>
              <a:t>5/17/2020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001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486706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19930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8697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4285264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87077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692476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5991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578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227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5/17/2020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9508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24980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5/17/2020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0014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5/17/2020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220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5/17/2020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7937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21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5/17/2020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8581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64C608-40B1-4030-A28D-5B74BC98ADCE}" type="datetimeFigureOut">
              <a:rPr lang="en-US" smtClean="0"/>
              <a:t>5/17/2020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9627369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27912" y="2347414"/>
            <a:ext cx="5616088" cy="2510051"/>
          </a:xfrm>
          <a:prstGeom prst="rect">
            <a:avLst/>
          </a:prstGeom>
        </p:spPr>
      </p:pic>
    </p:spTree>
    <p:extLst>
      <p:ext uri="{BB962C8B-B14F-4D97-AF65-F5344CB8AC3E}">
        <p14:creationId xmlns:p14="http://schemas.microsoft.com/office/powerpoint/2010/main" val="3441417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Information security vs cybersecurity </a:t>
            </a:r>
            <a:endParaRPr lang="en-ZA" dirty="0"/>
          </a:p>
        </p:txBody>
      </p:sp>
      <p:sp>
        <p:nvSpPr>
          <p:cNvPr id="3" name="Content Placeholder 2"/>
          <p:cNvSpPr>
            <a:spLocks noGrp="1"/>
          </p:cNvSpPr>
          <p:nvPr>
            <p:ph idx="1"/>
          </p:nvPr>
        </p:nvSpPr>
        <p:spPr/>
        <p:txBody>
          <a:bodyPr>
            <a:normAutofit fontScale="92500"/>
          </a:bodyPr>
          <a:lstStyle/>
          <a:p>
            <a:r>
              <a:rPr lang="en-US" dirty="0"/>
              <a:t>Cybersecurity can also be defined as: “Protection of information systems against unauthorized access to or modification of information, whether in storage, processing or transit, and against the denial of service to authorized users, including those measures necessary to detect, document, and counter such threats.” </a:t>
            </a:r>
          </a:p>
          <a:p>
            <a:r>
              <a:rPr lang="en-US" dirty="0"/>
              <a:t>“Cyber security is the body of technologies, processes and practices designed to protect networks, computers, programs and data from attack, damage or unauthorized access” </a:t>
            </a:r>
          </a:p>
          <a:p>
            <a:r>
              <a:rPr lang="en-ZA" dirty="0"/>
              <a:t>(http://whatis.techtarget.com/definition/cybersecurity) </a:t>
            </a:r>
            <a:endParaRPr lang="en-ZA" dirty="0"/>
          </a:p>
        </p:txBody>
      </p:sp>
    </p:spTree>
    <p:extLst>
      <p:ext uri="{BB962C8B-B14F-4D97-AF65-F5344CB8AC3E}">
        <p14:creationId xmlns:p14="http://schemas.microsoft.com/office/powerpoint/2010/main" val="1768656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encilGrayscale/>
                    </a14:imgEffect>
                  </a14:imgLayer>
                </a14:imgProps>
              </a:ext>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a:t>
            </a:r>
            <a:r>
              <a:rPr lang="en-US" b="1" dirty="0" smtClean="0"/>
              <a:t>elationship </a:t>
            </a:r>
            <a:r>
              <a:rPr lang="en-US" b="1" dirty="0"/>
              <a:t>between information security and cyber security </a:t>
            </a:r>
            <a:endParaRPr lang="en-ZA" dirty="0"/>
          </a:p>
        </p:txBody>
      </p:sp>
      <p:pic>
        <p:nvPicPr>
          <p:cNvPr id="4" name="Content Placeholder 3"/>
          <p:cNvPicPr>
            <a:picLocks noGrp="1" noChangeAspect="1"/>
          </p:cNvPicPr>
          <p:nvPr>
            <p:ph idx="1"/>
          </p:nvPr>
        </p:nvPicPr>
        <p:blipFill>
          <a:blip r:embed="rId4"/>
          <a:stretch>
            <a:fillRect/>
          </a:stretch>
        </p:blipFill>
        <p:spPr>
          <a:xfrm>
            <a:off x="3410946" y="2557463"/>
            <a:ext cx="5370108" cy="3317875"/>
          </a:xfrm>
          <a:prstGeom prst="rect">
            <a:avLst/>
          </a:prstGeom>
        </p:spPr>
      </p:pic>
    </p:spTree>
    <p:extLst>
      <p:ext uri="{BB962C8B-B14F-4D97-AF65-F5344CB8AC3E}">
        <p14:creationId xmlns:p14="http://schemas.microsoft.com/office/powerpoint/2010/main" val="1951468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Principles of cyber security </a:t>
            </a:r>
            <a:endParaRPr lang="en-ZA" dirty="0"/>
          </a:p>
        </p:txBody>
      </p:sp>
      <p:sp>
        <p:nvSpPr>
          <p:cNvPr id="3" name="Content Placeholder 2"/>
          <p:cNvSpPr>
            <a:spLocks noGrp="1"/>
          </p:cNvSpPr>
          <p:nvPr>
            <p:ph idx="1"/>
          </p:nvPr>
        </p:nvSpPr>
        <p:spPr/>
        <p:txBody>
          <a:bodyPr/>
          <a:lstStyle/>
          <a:p>
            <a:endParaRPr lang="en-ZA" dirty="0"/>
          </a:p>
          <a:p>
            <a:r>
              <a:rPr lang="en-US" dirty="0"/>
              <a:t>Confidentiality: Information which is sensitive or confidential must remain so and be shared only with appropriate users. </a:t>
            </a:r>
          </a:p>
          <a:p>
            <a:r>
              <a:rPr lang="en-US" dirty="0" smtClean="0"/>
              <a:t>Integrity</a:t>
            </a:r>
            <a:r>
              <a:rPr lang="en-US" dirty="0"/>
              <a:t>: Information must retain its integrity and not be altered from its original state. </a:t>
            </a:r>
          </a:p>
          <a:p>
            <a:r>
              <a:rPr lang="en-US" dirty="0" smtClean="0"/>
              <a:t>Availability</a:t>
            </a:r>
            <a:r>
              <a:rPr lang="en-US" dirty="0"/>
              <a:t>: Information and systems must be available to those who need it/them. </a:t>
            </a:r>
          </a:p>
          <a:p>
            <a:endParaRPr lang="en-ZA" dirty="0"/>
          </a:p>
        </p:txBody>
      </p:sp>
    </p:spTree>
    <p:extLst>
      <p:ext uri="{BB962C8B-B14F-4D97-AF65-F5344CB8AC3E}">
        <p14:creationId xmlns:p14="http://schemas.microsoft.com/office/powerpoint/2010/main" val="2340689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C.I.A. triangle</a:t>
            </a:r>
            <a:endParaRPr lang="en-ZA" dirty="0"/>
          </a:p>
        </p:txBody>
      </p:sp>
      <p:pic>
        <p:nvPicPr>
          <p:cNvPr id="4" name="Content Placeholder 3"/>
          <p:cNvPicPr>
            <a:picLocks noGrp="1" noChangeAspect="1"/>
          </p:cNvPicPr>
          <p:nvPr>
            <p:ph idx="1"/>
          </p:nvPr>
        </p:nvPicPr>
        <p:blipFill>
          <a:blip r:embed="rId2"/>
          <a:stretch>
            <a:fillRect/>
          </a:stretch>
        </p:blipFill>
        <p:spPr>
          <a:xfrm>
            <a:off x="4157064" y="2524836"/>
            <a:ext cx="3276488" cy="2983695"/>
          </a:xfrm>
          <a:prstGeom prst="rect">
            <a:avLst/>
          </a:prstGeom>
        </p:spPr>
      </p:pic>
    </p:spTree>
    <p:extLst>
      <p:ext uri="{BB962C8B-B14F-4D97-AF65-F5344CB8AC3E}">
        <p14:creationId xmlns:p14="http://schemas.microsoft.com/office/powerpoint/2010/main" val="23502407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 </a:t>
            </a:r>
            <a:r>
              <a:rPr lang="en-ZA" b="1" dirty="0"/>
              <a:t>C.I.A. triangle </a:t>
            </a:r>
            <a:endParaRPr lang="en-ZA" dirty="0"/>
          </a:p>
        </p:txBody>
      </p:sp>
      <p:sp>
        <p:nvSpPr>
          <p:cNvPr id="3" name="Content Placeholder 2"/>
          <p:cNvSpPr>
            <a:spLocks noGrp="1"/>
          </p:cNvSpPr>
          <p:nvPr>
            <p:ph idx="1"/>
          </p:nvPr>
        </p:nvSpPr>
        <p:spPr/>
        <p:txBody>
          <a:bodyPr/>
          <a:lstStyle/>
          <a:p>
            <a:endParaRPr lang="en-ZA" dirty="0"/>
          </a:p>
          <a:p>
            <a:r>
              <a:rPr lang="en-US" dirty="0"/>
              <a:t>Confidentiality: Information which is sensitive or confidential must remain so and be shared only with appropriate users. </a:t>
            </a:r>
          </a:p>
          <a:p>
            <a:r>
              <a:rPr lang="en-US" dirty="0" smtClean="0"/>
              <a:t>Integrity</a:t>
            </a:r>
            <a:r>
              <a:rPr lang="en-US" dirty="0"/>
              <a:t>: Information must retain its integrity and not be altered from its original state. </a:t>
            </a:r>
          </a:p>
          <a:p>
            <a:r>
              <a:rPr lang="en-US" dirty="0" smtClean="0"/>
              <a:t>Availability</a:t>
            </a:r>
            <a:r>
              <a:rPr lang="en-US" dirty="0"/>
              <a:t>: Information and systems must be available to those who need it/them. </a:t>
            </a:r>
          </a:p>
          <a:p>
            <a:endParaRPr lang="en-ZA" dirty="0"/>
          </a:p>
        </p:txBody>
      </p:sp>
    </p:spTree>
    <p:extLst>
      <p:ext uri="{BB962C8B-B14F-4D97-AF65-F5344CB8AC3E}">
        <p14:creationId xmlns:p14="http://schemas.microsoft.com/office/powerpoint/2010/main" val="3997230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Why cybersecurity is important </a:t>
            </a:r>
            <a:endParaRPr lang="en-ZA" dirty="0"/>
          </a:p>
        </p:txBody>
      </p:sp>
      <p:sp>
        <p:nvSpPr>
          <p:cNvPr id="3" name="Content Placeholder 2"/>
          <p:cNvSpPr>
            <a:spLocks noGrp="1"/>
          </p:cNvSpPr>
          <p:nvPr>
            <p:ph idx="1"/>
          </p:nvPr>
        </p:nvSpPr>
        <p:spPr/>
        <p:txBody>
          <a:bodyPr>
            <a:normAutofit fontScale="85000" lnSpcReduction="10000"/>
          </a:bodyPr>
          <a:lstStyle/>
          <a:p>
            <a:endParaRPr lang="en-ZA" dirty="0"/>
          </a:p>
          <a:p>
            <a:r>
              <a:rPr lang="en-US" dirty="0"/>
              <a:t>The increasing volume and sophistication of cybersecurity threats – including targeting phishing scams, data theft and other online vulnerabilities – demand that we remain vigilant about securing our systems and information. </a:t>
            </a:r>
          </a:p>
          <a:p>
            <a:r>
              <a:rPr lang="en-US" dirty="0" smtClean="0"/>
              <a:t>The </a:t>
            </a:r>
            <a:r>
              <a:rPr lang="en-US" dirty="0"/>
              <a:t>average unprotected computer (i.e. does not have proper security controls in place) connected to the Internet can be compromised in moments. Thousands of infected web pages are being discovered every day. Hundreds of millions of records have been involved in data breaches. New attack methods are launched continuously. These are just a few examples of the threats facing us, and they highlight the importance of information security as a necessary approach to protecting data and systems. </a:t>
            </a:r>
          </a:p>
          <a:p>
            <a:endParaRPr lang="en-ZA" dirty="0"/>
          </a:p>
        </p:txBody>
      </p:sp>
    </p:spTree>
    <p:extLst>
      <p:ext uri="{BB962C8B-B14F-4D97-AF65-F5344CB8AC3E}">
        <p14:creationId xmlns:p14="http://schemas.microsoft.com/office/powerpoint/2010/main" val="19646819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can you protect yourself or organisation against cyber-threats? </a:t>
            </a:r>
            <a:endParaRPr lang="en-ZA" dirty="0"/>
          </a:p>
        </p:txBody>
      </p:sp>
      <p:sp>
        <p:nvSpPr>
          <p:cNvPr id="3" name="Content Placeholder 2"/>
          <p:cNvSpPr>
            <a:spLocks noGrp="1"/>
          </p:cNvSpPr>
          <p:nvPr>
            <p:ph idx="1"/>
          </p:nvPr>
        </p:nvSpPr>
        <p:spPr/>
        <p:txBody>
          <a:bodyPr>
            <a:normAutofit fontScale="70000" lnSpcReduction="20000"/>
          </a:bodyPr>
          <a:lstStyle/>
          <a:p>
            <a:endParaRPr lang="en-ZA" dirty="0"/>
          </a:p>
          <a:p>
            <a:r>
              <a:rPr lang="en-US" dirty="0"/>
              <a:t>Properly configure and patch operating systems, browsers and other software programs. </a:t>
            </a:r>
          </a:p>
          <a:p>
            <a:r>
              <a:rPr lang="en-US" dirty="0" smtClean="0"/>
              <a:t>Use </a:t>
            </a:r>
            <a:r>
              <a:rPr lang="en-US" dirty="0"/>
              <a:t>and regularly update firewalls, anti-virus and anti-spyware programs. </a:t>
            </a:r>
          </a:p>
          <a:p>
            <a:r>
              <a:rPr lang="en-US" dirty="0" smtClean="0"/>
              <a:t>Use </a:t>
            </a:r>
            <a:r>
              <a:rPr lang="en-US" dirty="0"/>
              <a:t>strong passwords (combination of upper and lower-case letters, numbers and special characters), and do not share passwords. </a:t>
            </a:r>
          </a:p>
          <a:p>
            <a:r>
              <a:rPr lang="en-US" dirty="0" smtClean="0"/>
              <a:t>Be </a:t>
            </a:r>
            <a:r>
              <a:rPr lang="en-US" dirty="0"/>
              <a:t>cautious about all communications; think before you click. Use common sense when communicating with users you do and do not know. </a:t>
            </a:r>
          </a:p>
          <a:p>
            <a:r>
              <a:rPr lang="en-US" dirty="0" smtClean="0"/>
              <a:t>Do </a:t>
            </a:r>
            <a:r>
              <a:rPr lang="en-US" dirty="0"/>
              <a:t>not open e-mail or related attachments from untrusted sources. </a:t>
            </a:r>
          </a:p>
          <a:p>
            <a:r>
              <a:rPr lang="en-US" dirty="0" smtClean="0"/>
              <a:t>Allow </a:t>
            </a:r>
            <a:r>
              <a:rPr lang="en-US" dirty="0"/>
              <a:t>access to systems and data to only those who need it, and protect those access credentials. </a:t>
            </a:r>
          </a:p>
          <a:p>
            <a:r>
              <a:rPr lang="en-US" dirty="0" smtClean="0"/>
              <a:t> </a:t>
            </a:r>
            <a:r>
              <a:rPr lang="en-US" dirty="0"/>
              <a:t>Follow your </a:t>
            </a:r>
            <a:r>
              <a:rPr lang="en-US" dirty="0" err="1"/>
              <a:t>organisation’s</a:t>
            </a:r>
            <a:r>
              <a:rPr lang="en-US" dirty="0"/>
              <a:t> cybersecurity policies, and report violations and issues when they occur </a:t>
            </a:r>
          </a:p>
          <a:p>
            <a:pPr>
              <a:tabLst>
                <a:tab pos="8520113" algn="l"/>
              </a:tabLst>
            </a:pPr>
            <a:endParaRPr lang="en-ZA" dirty="0"/>
          </a:p>
        </p:txBody>
      </p:sp>
    </p:spTree>
    <p:extLst>
      <p:ext uri="{BB962C8B-B14F-4D97-AF65-F5344CB8AC3E}">
        <p14:creationId xmlns:p14="http://schemas.microsoft.com/office/powerpoint/2010/main" val="17663098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Cybersecurity risks/threats </a:t>
            </a:r>
            <a:endParaRPr lang="en-ZA" dirty="0"/>
          </a:p>
        </p:txBody>
      </p:sp>
      <p:pic>
        <p:nvPicPr>
          <p:cNvPr id="4" name="Content Placeholder 3"/>
          <p:cNvPicPr>
            <a:picLocks noGrp="1" noChangeAspect="1"/>
          </p:cNvPicPr>
          <p:nvPr>
            <p:ph idx="1"/>
          </p:nvPr>
        </p:nvPicPr>
        <p:blipFill>
          <a:blip r:embed="rId2"/>
          <a:stretch>
            <a:fillRect/>
          </a:stretch>
        </p:blipFill>
        <p:spPr>
          <a:xfrm>
            <a:off x="4189862" y="2607168"/>
            <a:ext cx="3343967" cy="3650307"/>
          </a:xfrm>
          <a:prstGeom prst="rect">
            <a:avLst/>
          </a:prstGeom>
        </p:spPr>
      </p:pic>
    </p:spTree>
    <p:extLst>
      <p:ext uri="{BB962C8B-B14F-4D97-AF65-F5344CB8AC3E}">
        <p14:creationId xmlns:p14="http://schemas.microsoft.com/office/powerpoint/2010/main" val="2153224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a:t>Cyber bullying </a:t>
            </a:r>
            <a:r>
              <a:rPr lang="en-ZA" dirty="0"/>
              <a:t/>
            </a:r>
            <a:br>
              <a:rPr lang="en-ZA" dirty="0"/>
            </a:br>
            <a:endParaRPr lang="en-ZA" dirty="0"/>
          </a:p>
        </p:txBody>
      </p:sp>
      <p:sp>
        <p:nvSpPr>
          <p:cNvPr id="3" name="Content Placeholder 2"/>
          <p:cNvSpPr>
            <a:spLocks noGrp="1"/>
          </p:cNvSpPr>
          <p:nvPr>
            <p:ph idx="1"/>
          </p:nvPr>
        </p:nvSpPr>
        <p:spPr/>
        <p:txBody>
          <a:bodyPr/>
          <a:lstStyle/>
          <a:p>
            <a:r>
              <a:rPr lang="en-ZA" dirty="0" smtClean="0"/>
              <a:t>According </a:t>
            </a:r>
            <a:r>
              <a:rPr lang="en-ZA" dirty="0"/>
              <a:t>to Martin and Rice (2011), several recent studies have found that technology is increasingly used to bully, “cause embarrassment, invoke harassment and violence, and inflict psychological harm”. This could lead to “severe and negative impacts on those victimized”. </a:t>
            </a:r>
          </a:p>
          <a:p>
            <a:endParaRPr lang="en-ZA" dirty="0"/>
          </a:p>
        </p:txBody>
      </p:sp>
    </p:spTree>
    <p:extLst>
      <p:ext uri="{BB962C8B-B14F-4D97-AF65-F5344CB8AC3E}">
        <p14:creationId xmlns:p14="http://schemas.microsoft.com/office/powerpoint/2010/main" val="3432205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a:t>Cyber terrorism </a:t>
            </a:r>
            <a:r>
              <a:rPr lang="en-ZA" dirty="0"/>
              <a:t/>
            </a:r>
            <a:br>
              <a:rPr lang="en-ZA" dirty="0"/>
            </a:br>
            <a:endParaRPr lang="en-ZA" dirty="0"/>
          </a:p>
        </p:txBody>
      </p:sp>
      <p:sp>
        <p:nvSpPr>
          <p:cNvPr id="3" name="Content Placeholder 2"/>
          <p:cNvSpPr>
            <a:spLocks noGrp="1"/>
          </p:cNvSpPr>
          <p:nvPr>
            <p:ph idx="1"/>
          </p:nvPr>
        </p:nvSpPr>
        <p:spPr/>
        <p:txBody>
          <a:bodyPr>
            <a:normAutofit lnSpcReduction="10000"/>
          </a:bodyPr>
          <a:lstStyle/>
          <a:p>
            <a:r>
              <a:rPr lang="en-US" dirty="0" smtClean="0"/>
              <a:t>Critical </a:t>
            </a:r>
            <a:r>
              <a:rPr lang="en-US" dirty="0"/>
              <a:t>infrastructure is defined as “the assets, systems, and networks, whether physical or virtual, so vital to the United States that their incapacitation or destruction would have a debilitating effect on security, national economic security, public health or safety, or any combination thereof” (Department of Homeland Security, 2011). </a:t>
            </a:r>
            <a:endParaRPr lang="en-US" dirty="0" smtClean="0"/>
          </a:p>
          <a:p>
            <a:r>
              <a:rPr lang="en-ZA" dirty="0"/>
              <a:t>Cyber-terrorists or enemy specialists may target a country’s critical infrastructure via cyberspace. This could either be indirectly, for example by influencing the availability of information services using denial-of-service attacks or, more directly, through an attack on the national electricity grid. </a:t>
            </a:r>
          </a:p>
          <a:p>
            <a:endParaRPr lang="en-ZA" dirty="0"/>
          </a:p>
        </p:txBody>
      </p:sp>
    </p:spTree>
    <p:extLst>
      <p:ext uri="{BB962C8B-B14F-4D97-AF65-F5344CB8AC3E}">
        <p14:creationId xmlns:p14="http://schemas.microsoft.com/office/powerpoint/2010/main" val="605453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ZA" dirty="0"/>
          </a:p>
        </p:txBody>
      </p:sp>
    </p:spTree>
    <p:extLst>
      <p:ext uri="{BB962C8B-B14F-4D97-AF65-F5344CB8AC3E}">
        <p14:creationId xmlns:p14="http://schemas.microsoft.com/office/powerpoint/2010/main" val="785076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smtClean="0"/>
              <a:t>Cyber espionage </a:t>
            </a:r>
            <a:r>
              <a:rPr lang="en-ZA" dirty="0"/>
              <a:t/>
            </a:r>
            <a:br>
              <a:rPr lang="en-ZA" dirty="0"/>
            </a:br>
            <a:endParaRPr lang="en-ZA" dirty="0"/>
          </a:p>
        </p:txBody>
      </p:sp>
      <p:sp>
        <p:nvSpPr>
          <p:cNvPr id="3" name="Content Placeholder 2"/>
          <p:cNvSpPr>
            <a:spLocks noGrp="1"/>
          </p:cNvSpPr>
          <p:nvPr>
            <p:ph idx="1"/>
          </p:nvPr>
        </p:nvSpPr>
        <p:spPr/>
        <p:txBody>
          <a:bodyPr/>
          <a:lstStyle/>
          <a:p>
            <a:r>
              <a:rPr lang="en-US" dirty="0"/>
              <a:t>Cyber espionage is an act of gaining unauthorized network or system access, usually to obtain the sensitive data of a government or a military infrastructure using proxy servers. </a:t>
            </a:r>
            <a:endParaRPr lang="en-US" dirty="0" smtClean="0"/>
          </a:p>
          <a:p>
            <a:pPr marL="0" indent="0">
              <a:buNone/>
            </a:pPr>
            <a:r>
              <a:rPr lang="en-US" dirty="0" smtClean="0"/>
              <a:t>This </a:t>
            </a:r>
            <a:r>
              <a:rPr lang="en-US" dirty="0"/>
              <a:t>notorious practice is an attempt to damage or misuse compromised data, which usually refers to political, economic, or military data. In the world of cyber espionage, the threat actors are generally either state-affiliated actors or nation-states with the motive of strategic advantage.</a:t>
            </a:r>
            <a:endParaRPr lang="en-ZA" dirty="0"/>
          </a:p>
        </p:txBody>
      </p:sp>
    </p:spTree>
    <p:extLst>
      <p:ext uri="{BB962C8B-B14F-4D97-AF65-F5344CB8AC3E}">
        <p14:creationId xmlns:p14="http://schemas.microsoft.com/office/powerpoint/2010/main" val="12897830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a:t>Denial-of-service </a:t>
            </a:r>
            <a:r>
              <a:rPr lang="en-ZA" dirty="0"/>
              <a:t/>
            </a:r>
            <a:br>
              <a:rPr lang="en-ZA" dirty="0"/>
            </a:br>
            <a:endParaRPr lang="en-ZA" dirty="0"/>
          </a:p>
        </p:txBody>
      </p:sp>
      <p:sp>
        <p:nvSpPr>
          <p:cNvPr id="3" name="Content Placeholder 2"/>
          <p:cNvSpPr>
            <a:spLocks noGrp="1"/>
          </p:cNvSpPr>
          <p:nvPr>
            <p:ph idx="1"/>
          </p:nvPr>
        </p:nvSpPr>
        <p:spPr/>
        <p:txBody>
          <a:bodyPr/>
          <a:lstStyle/>
          <a:p>
            <a:r>
              <a:rPr lang="en-ZA" dirty="0" smtClean="0"/>
              <a:t>This </a:t>
            </a:r>
            <a:r>
              <a:rPr lang="en-ZA" dirty="0"/>
              <a:t>refers to an attack that successfully prevents or impairs the authorised functionality of networks, systems or applications by exhausting resources. What impact could a denial-of-service have if it shut down a government agency’s website, thereby preventing citizens from accessing information or completing transactions?</a:t>
            </a:r>
            <a:endParaRPr lang="en-ZA" dirty="0"/>
          </a:p>
        </p:txBody>
      </p:sp>
    </p:spTree>
    <p:extLst>
      <p:ext uri="{BB962C8B-B14F-4D97-AF65-F5344CB8AC3E}">
        <p14:creationId xmlns:p14="http://schemas.microsoft.com/office/powerpoint/2010/main" val="4183030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a:t>Malware, worms and Trojan horses </a:t>
            </a:r>
            <a:r>
              <a:rPr lang="en-ZA" dirty="0"/>
              <a:t/>
            </a:r>
            <a:br>
              <a:rPr lang="en-ZA" dirty="0"/>
            </a:br>
            <a:endParaRPr lang="en-ZA" dirty="0"/>
          </a:p>
        </p:txBody>
      </p:sp>
      <p:sp>
        <p:nvSpPr>
          <p:cNvPr id="3" name="Content Placeholder 2"/>
          <p:cNvSpPr>
            <a:spLocks noGrp="1"/>
          </p:cNvSpPr>
          <p:nvPr>
            <p:ph idx="1"/>
          </p:nvPr>
        </p:nvSpPr>
        <p:spPr/>
        <p:txBody>
          <a:bodyPr/>
          <a:lstStyle/>
          <a:p>
            <a:r>
              <a:rPr lang="en-US" dirty="0"/>
              <a:t>Malware is a term used to describe malicious software, including spyware, ransomware, viruses, and worms. Malware breaches a network through a vulnerability, typically when a user clicks a dangerous link or email attachment that then installs risky </a:t>
            </a:r>
            <a:r>
              <a:rPr lang="en-US" dirty="0" smtClean="0"/>
              <a:t>software.</a:t>
            </a:r>
          </a:p>
          <a:p>
            <a:endParaRPr lang="en-ZA" dirty="0"/>
          </a:p>
        </p:txBody>
      </p:sp>
    </p:spTree>
    <p:extLst>
      <p:ext uri="{BB962C8B-B14F-4D97-AF65-F5344CB8AC3E}">
        <p14:creationId xmlns:p14="http://schemas.microsoft.com/office/powerpoint/2010/main" val="2083061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smtClean="0"/>
              <a:t/>
            </a:r>
            <a:br>
              <a:rPr lang="en-ZA" b="1" dirty="0" smtClean="0"/>
            </a:br>
            <a:r>
              <a:rPr lang="en-ZA" b="1" dirty="0" smtClean="0"/>
              <a:t>Phishing</a:t>
            </a:r>
            <a:r>
              <a:rPr lang="en-ZA" b="1" dirty="0"/>
              <a:t/>
            </a:r>
            <a:br>
              <a:rPr lang="en-ZA" b="1" dirty="0"/>
            </a:br>
            <a:endParaRPr lang="en-ZA" b="1" dirty="0"/>
          </a:p>
        </p:txBody>
      </p:sp>
      <p:sp>
        <p:nvSpPr>
          <p:cNvPr id="3" name="Content Placeholder 2"/>
          <p:cNvSpPr>
            <a:spLocks noGrp="1"/>
          </p:cNvSpPr>
          <p:nvPr>
            <p:ph idx="1"/>
          </p:nvPr>
        </p:nvSpPr>
        <p:spPr/>
        <p:txBody>
          <a:bodyPr/>
          <a:lstStyle/>
          <a:p>
            <a:r>
              <a:rPr lang="en-US" dirty="0"/>
              <a:t>Phishing is the practice of sending fraudulent communications that appear to come from a reputable source, usually through email. The goal is to steal sensitive data like credit card and login information or to install malware on the victim’s machine. Phishing is an increasingly common </a:t>
            </a:r>
            <a:r>
              <a:rPr lang="en-US" dirty="0" err="1"/>
              <a:t>cyberthreat</a:t>
            </a:r>
            <a:r>
              <a:rPr lang="en-US" dirty="0"/>
              <a:t>.</a:t>
            </a:r>
            <a:endParaRPr lang="en-ZA" dirty="0"/>
          </a:p>
        </p:txBody>
      </p:sp>
    </p:spTree>
    <p:extLst>
      <p:ext uri="{BB962C8B-B14F-4D97-AF65-F5344CB8AC3E}">
        <p14:creationId xmlns:p14="http://schemas.microsoft.com/office/powerpoint/2010/main" val="2681448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a:t>DNS </a:t>
            </a:r>
            <a:r>
              <a:rPr lang="en-ZA" b="1" dirty="0" err="1"/>
              <a:t>Tunneling</a:t>
            </a:r>
            <a:r>
              <a:rPr lang="en-ZA" dirty="0"/>
              <a:t/>
            </a:r>
            <a:br>
              <a:rPr lang="en-ZA" dirty="0"/>
            </a:br>
            <a:endParaRPr lang="en-ZA" dirty="0"/>
          </a:p>
        </p:txBody>
      </p:sp>
      <p:sp>
        <p:nvSpPr>
          <p:cNvPr id="3" name="Content Placeholder 2"/>
          <p:cNvSpPr>
            <a:spLocks noGrp="1"/>
          </p:cNvSpPr>
          <p:nvPr>
            <p:ph idx="1"/>
          </p:nvPr>
        </p:nvSpPr>
        <p:spPr/>
        <p:txBody>
          <a:bodyPr>
            <a:normAutofit lnSpcReduction="10000"/>
          </a:bodyPr>
          <a:lstStyle/>
          <a:p>
            <a:r>
              <a:rPr lang="en-US" dirty="0"/>
              <a:t>DNS tunneling utilizes the DNS protocol to communicate non-DNS traffic over port 53. It sends HTTP and other protocol traffic over DNS. There are various, legitimate reasons to utilize DNS tunneling. However, there are also malicious reasons to use DNS Tunneling VPN services. They can be used to disguise outbound traffic as DNS, concealing data that is typically shared through an internet connection. For malicious use, DNS requests are manipulated to </a:t>
            </a:r>
            <a:r>
              <a:rPr lang="en-US" dirty="0" err="1"/>
              <a:t>exfiltrate</a:t>
            </a:r>
            <a:r>
              <a:rPr lang="en-US" dirty="0"/>
              <a:t> data from a compromised system to the attacker’s infrastructure. It can also be used for command and control callbacks from the attacker’s infrastructure to a compromised system.</a:t>
            </a:r>
            <a:endParaRPr lang="en-ZA" dirty="0"/>
          </a:p>
        </p:txBody>
      </p:sp>
    </p:spTree>
    <p:extLst>
      <p:ext uri="{BB962C8B-B14F-4D97-AF65-F5344CB8AC3E}">
        <p14:creationId xmlns:p14="http://schemas.microsoft.com/office/powerpoint/2010/main" val="2563462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a:t>Botnets and zombies </a:t>
            </a:r>
            <a:r>
              <a:rPr lang="en-ZA" dirty="0"/>
              <a:t/>
            </a:r>
            <a:br>
              <a:rPr lang="en-ZA" dirty="0"/>
            </a:br>
            <a:endParaRPr lang="en-ZA" dirty="0"/>
          </a:p>
        </p:txBody>
      </p:sp>
      <p:sp>
        <p:nvSpPr>
          <p:cNvPr id="3" name="Content Placeholder 2"/>
          <p:cNvSpPr>
            <a:spLocks noGrp="1"/>
          </p:cNvSpPr>
          <p:nvPr>
            <p:ph idx="1"/>
          </p:nvPr>
        </p:nvSpPr>
        <p:spPr/>
        <p:txBody>
          <a:bodyPr/>
          <a:lstStyle/>
          <a:p>
            <a:r>
              <a:rPr lang="en-ZA" dirty="0" smtClean="0"/>
              <a:t>A </a:t>
            </a:r>
            <a:r>
              <a:rPr lang="en-ZA" dirty="0"/>
              <a:t>botnet, short for ‘robot network’, is an aggregation of compromised computers that are connected to a central ‘controller’. The compromised computers are often referred to as ‘zombies</a:t>
            </a:r>
            <a:r>
              <a:rPr lang="en-ZA" dirty="0" smtClean="0"/>
              <a:t>’</a:t>
            </a:r>
          </a:p>
          <a:p>
            <a:r>
              <a:rPr lang="en-ZA" dirty="0"/>
              <a:t>Botnets designed to steal data are improving their encryption capabilities and thus becoming more difficult to detect</a:t>
            </a:r>
            <a:endParaRPr lang="en-ZA" dirty="0"/>
          </a:p>
        </p:txBody>
      </p:sp>
    </p:spTree>
    <p:extLst>
      <p:ext uri="{BB962C8B-B14F-4D97-AF65-F5344CB8AC3E}">
        <p14:creationId xmlns:p14="http://schemas.microsoft.com/office/powerpoint/2010/main" val="3564436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a:t>Scareware’ – fake security software warnings</a:t>
            </a:r>
            <a:endParaRPr lang="en-ZA" dirty="0"/>
          </a:p>
        </p:txBody>
      </p:sp>
      <p:sp>
        <p:nvSpPr>
          <p:cNvPr id="3" name="Content Placeholder 2"/>
          <p:cNvSpPr>
            <a:spLocks noGrp="1"/>
          </p:cNvSpPr>
          <p:nvPr>
            <p:ph idx="1"/>
          </p:nvPr>
        </p:nvSpPr>
        <p:spPr/>
        <p:txBody>
          <a:bodyPr/>
          <a:lstStyle/>
          <a:p>
            <a:r>
              <a:rPr lang="en-ZA" dirty="0" smtClean="0"/>
              <a:t>This </a:t>
            </a:r>
            <a:r>
              <a:rPr lang="en-ZA" dirty="0"/>
              <a:t>type of scam can be particularly profitable for cyber criminals, as many users believe the pop-up warnings telling them their system is infected and are lured into downloading and paying for the special software to ‘protect’ their system</a:t>
            </a:r>
            <a:endParaRPr lang="en-ZA" dirty="0"/>
          </a:p>
        </p:txBody>
      </p:sp>
    </p:spTree>
    <p:extLst>
      <p:ext uri="{BB962C8B-B14F-4D97-AF65-F5344CB8AC3E}">
        <p14:creationId xmlns:p14="http://schemas.microsoft.com/office/powerpoint/2010/main" val="2183903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a:t>Penetration testing </a:t>
            </a:r>
            <a:r>
              <a:rPr lang="en-ZA" dirty="0"/>
              <a:t/>
            </a:r>
            <a:br>
              <a:rPr lang="en-ZA" dirty="0"/>
            </a:br>
            <a:endParaRPr lang="en-ZA" dirty="0"/>
          </a:p>
        </p:txBody>
      </p:sp>
      <p:sp>
        <p:nvSpPr>
          <p:cNvPr id="3" name="Content Placeholder 2"/>
          <p:cNvSpPr>
            <a:spLocks noGrp="1"/>
          </p:cNvSpPr>
          <p:nvPr>
            <p:ph idx="1"/>
          </p:nvPr>
        </p:nvSpPr>
        <p:spPr/>
        <p:txBody>
          <a:bodyPr/>
          <a:lstStyle/>
          <a:p>
            <a:r>
              <a:rPr lang="en-ZA" dirty="0" smtClean="0"/>
              <a:t>A </a:t>
            </a:r>
            <a:r>
              <a:rPr lang="en-ZA" dirty="0"/>
              <a:t>penetration test, sometimes ‘</a:t>
            </a:r>
            <a:r>
              <a:rPr lang="en-ZA" dirty="0" err="1"/>
              <a:t>pentest</a:t>
            </a:r>
            <a:r>
              <a:rPr lang="en-ZA" dirty="0"/>
              <a:t>’, is a software attack on a computer system that looks for security weaknesses, potentially gaining access to the computer's features and data. It is a proactive and authorised attempt to evaluate the security of an IT infrastructure by safely attempting to exploit system vulnerabilities, including OS, service and application flaws, improper configurations, and even risky end-user behaviour</a:t>
            </a:r>
            <a:endParaRPr lang="en-ZA" dirty="0"/>
          </a:p>
        </p:txBody>
      </p:sp>
    </p:spTree>
    <p:extLst>
      <p:ext uri="{BB962C8B-B14F-4D97-AF65-F5344CB8AC3E}">
        <p14:creationId xmlns:p14="http://schemas.microsoft.com/office/powerpoint/2010/main" val="3698376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a:t>Why perform penetration testing? </a:t>
            </a:r>
            <a:r>
              <a:rPr lang="en-ZA" dirty="0"/>
              <a:t/>
            </a:r>
            <a:br>
              <a:rPr lang="en-ZA" dirty="0"/>
            </a:br>
            <a:endParaRPr lang="en-ZA" dirty="0"/>
          </a:p>
        </p:txBody>
      </p:sp>
      <p:sp>
        <p:nvSpPr>
          <p:cNvPr id="3" name="Content Placeholder 2"/>
          <p:cNvSpPr>
            <a:spLocks noGrp="1"/>
          </p:cNvSpPr>
          <p:nvPr>
            <p:ph idx="1"/>
          </p:nvPr>
        </p:nvSpPr>
        <p:spPr>
          <a:xfrm>
            <a:off x="1295401" y="2202873"/>
            <a:ext cx="9601196" cy="3672995"/>
          </a:xfrm>
        </p:spPr>
        <p:txBody>
          <a:bodyPr>
            <a:normAutofit/>
          </a:bodyPr>
          <a:lstStyle/>
          <a:p>
            <a:pPr marL="0" indent="0">
              <a:buNone/>
            </a:pPr>
            <a:endParaRPr lang="en-ZA" b="1" dirty="0" smtClean="0"/>
          </a:p>
          <a:p>
            <a:pPr marL="0" indent="0">
              <a:buNone/>
            </a:pPr>
            <a:r>
              <a:rPr lang="en-ZA" b="1" dirty="0" smtClean="0"/>
              <a:t>1</a:t>
            </a:r>
            <a:r>
              <a:rPr lang="en-ZA" b="1" dirty="0"/>
              <a:t>. Security breaches and service interruptions are costly </a:t>
            </a:r>
            <a:r>
              <a:rPr lang="en-ZA" dirty="0"/>
              <a:t> </a:t>
            </a:r>
          </a:p>
          <a:p>
            <a:pPr marL="0" indent="0">
              <a:buNone/>
            </a:pPr>
            <a:endParaRPr lang="en-ZA" dirty="0"/>
          </a:p>
          <a:p>
            <a:pPr marL="0" indent="0">
              <a:buNone/>
            </a:pPr>
            <a:r>
              <a:rPr lang="en-ZA" b="1" dirty="0"/>
              <a:t>2. It is impossible to safeguard all information, all the time </a:t>
            </a:r>
            <a:endParaRPr lang="en-ZA" dirty="0"/>
          </a:p>
          <a:p>
            <a:pPr marL="0" indent="0">
              <a:buNone/>
            </a:pPr>
            <a:endParaRPr lang="en-ZA" dirty="0"/>
          </a:p>
          <a:p>
            <a:pPr marL="0" indent="0">
              <a:buNone/>
            </a:pPr>
            <a:r>
              <a:rPr lang="en-ZA" b="1" dirty="0"/>
              <a:t>3. Penetration testing identifies and prioritises security risks </a:t>
            </a:r>
            <a:endParaRPr lang="en-ZA" b="1" dirty="0" smtClean="0"/>
          </a:p>
          <a:p>
            <a:pPr marL="0" indent="0">
              <a:buNone/>
            </a:pPr>
            <a:endParaRPr lang="en-ZA" dirty="0"/>
          </a:p>
          <a:p>
            <a:endParaRPr lang="en-ZA" dirty="0"/>
          </a:p>
          <a:p>
            <a:endParaRPr lang="en-ZA" dirty="0"/>
          </a:p>
        </p:txBody>
      </p:sp>
    </p:spTree>
    <p:extLst>
      <p:ext uri="{BB962C8B-B14F-4D97-AF65-F5344CB8AC3E}">
        <p14:creationId xmlns:p14="http://schemas.microsoft.com/office/powerpoint/2010/main" val="33695075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a:t>Why perform penetration testing? </a:t>
            </a:r>
            <a:r>
              <a:rPr lang="en-ZA" dirty="0"/>
              <a:t/>
            </a:r>
            <a:br>
              <a:rPr lang="en-ZA" dirty="0"/>
            </a:br>
            <a:endParaRPr lang="en-ZA" dirty="0"/>
          </a:p>
        </p:txBody>
      </p:sp>
      <p:sp>
        <p:nvSpPr>
          <p:cNvPr id="3" name="Content Placeholder 2"/>
          <p:cNvSpPr>
            <a:spLocks noGrp="1"/>
          </p:cNvSpPr>
          <p:nvPr>
            <p:ph idx="1"/>
          </p:nvPr>
        </p:nvSpPr>
        <p:spPr/>
        <p:txBody>
          <a:bodyPr>
            <a:normAutofit/>
          </a:bodyPr>
          <a:lstStyle/>
          <a:p>
            <a:pPr marL="0" indent="0">
              <a:buNone/>
            </a:pPr>
            <a:r>
              <a:rPr lang="en-ZA" b="1" dirty="0" smtClean="0"/>
              <a:t>4</a:t>
            </a:r>
            <a:r>
              <a:rPr lang="en-ZA" b="1" dirty="0"/>
              <a:t>. To find vulnerabilities and fix them before an attacker does </a:t>
            </a:r>
            <a:endParaRPr lang="en-ZA" dirty="0"/>
          </a:p>
          <a:p>
            <a:pPr marL="0" indent="0">
              <a:buNone/>
            </a:pPr>
            <a:r>
              <a:rPr lang="en-ZA" b="1" dirty="0" smtClean="0"/>
              <a:t>5</a:t>
            </a:r>
            <a:r>
              <a:rPr lang="en-ZA" b="1" dirty="0"/>
              <a:t>. Find holes now before somebody else does </a:t>
            </a:r>
            <a:endParaRPr lang="en-ZA" b="1" dirty="0" smtClean="0"/>
          </a:p>
          <a:p>
            <a:pPr marL="0" indent="0">
              <a:buNone/>
            </a:pPr>
            <a:r>
              <a:rPr lang="en-ZA" b="1" dirty="0"/>
              <a:t>6. Report problems to management </a:t>
            </a:r>
            <a:endParaRPr lang="en-ZA" dirty="0"/>
          </a:p>
          <a:p>
            <a:pPr marL="0" indent="0">
              <a:buNone/>
            </a:pPr>
            <a:r>
              <a:rPr lang="en-ZA" b="1" dirty="0"/>
              <a:t>7. Verify secure configurations </a:t>
            </a:r>
            <a:endParaRPr lang="en-ZA" dirty="0"/>
          </a:p>
          <a:p>
            <a:pPr marL="0" indent="0">
              <a:buNone/>
            </a:pPr>
            <a:endParaRPr lang="en-ZA" dirty="0"/>
          </a:p>
          <a:p>
            <a:pPr marL="0" indent="0">
              <a:buNone/>
            </a:pPr>
            <a:r>
              <a:rPr lang="en-ZA" dirty="0"/>
              <a:t> </a:t>
            </a:r>
          </a:p>
        </p:txBody>
      </p:sp>
    </p:spTree>
    <p:extLst>
      <p:ext uri="{BB962C8B-B14F-4D97-AF65-F5344CB8AC3E}">
        <p14:creationId xmlns:p14="http://schemas.microsoft.com/office/powerpoint/2010/main" val="3116094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a:t>Why are we talking about cybersecurity? </a:t>
            </a:r>
            <a:r>
              <a:rPr lang="en-ZA" dirty="0"/>
              <a:t/>
            </a:r>
            <a:br>
              <a:rPr lang="en-ZA" dirty="0"/>
            </a:br>
            <a:endParaRPr lang="en-ZA" dirty="0"/>
          </a:p>
        </p:txBody>
      </p:sp>
      <p:pic>
        <p:nvPicPr>
          <p:cNvPr id="4" name="Content Placeholder 3"/>
          <p:cNvPicPr>
            <a:picLocks noGrp="1" noChangeAspect="1"/>
          </p:cNvPicPr>
          <p:nvPr>
            <p:ph idx="1"/>
          </p:nvPr>
        </p:nvPicPr>
        <p:blipFill>
          <a:blip r:embed="rId2"/>
          <a:stretch>
            <a:fillRect/>
          </a:stretch>
        </p:blipFill>
        <p:spPr>
          <a:xfrm>
            <a:off x="3507585" y="2454607"/>
            <a:ext cx="4927414" cy="3275882"/>
          </a:xfrm>
          <a:prstGeom prst="rect">
            <a:avLst/>
          </a:prstGeom>
        </p:spPr>
      </p:pic>
    </p:spTree>
    <p:extLst>
      <p:ext uri="{BB962C8B-B14F-4D97-AF65-F5344CB8AC3E}">
        <p14:creationId xmlns:p14="http://schemas.microsoft.com/office/powerpoint/2010/main" val="31764574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a:t>Why perform penetration testing? </a:t>
            </a:r>
            <a:r>
              <a:rPr lang="en-ZA" dirty="0"/>
              <a:t/>
            </a:r>
            <a:br>
              <a:rPr lang="en-ZA" dirty="0"/>
            </a:br>
            <a:endParaRPr lang="en-ZA" dirty="0"/>
          </a:p>
        </p:txBody>
      </p:sp>
      <p:sp>
        <p:nvSpPr>
          <p:cNvPr id="3" name="Content Placeholder 2"/>
          <p:cNvSpPr>
            <a:spLocks noGrp="1"/>
          </p:cNvSpPr>
          <p:nvPr>
            <p:ph idx="1"/>
          </p:nvPr>
        </p:nvSpPr>
        <p:spPr/>
        <p:txBody>
          <a:bodyPr/>
          <a:lstStyle/>
          <a:p>
            <a:pPr marL="0" indent="0">
              <a:buNone/>
            </a:pPr>
            <a:r>
              <a:rPr lang="en-ZA" b="1" dirty="0" smtClean="0"/>
              <a:t>8</a:t>
            </a:r>
            <a:r>
              <a:rPr lang="en-ZA" b="1" dirty="0"/>
              <a:t>. Security training for network staff </a:t>
            </a:r>
            <a:endParaRPr lang="en-ZA" dirty="0"/>
          </a:p>
          <a:p>
            <a:pPr marL="0" indent="0">
              <a:buNone/>
            </a:pPr>
            <a:r>
              <a:rPr lang="en-ZA" b="1" dirty="0"/>
              <a:t>9. Discover gaps in compliance </a:t>
            </a:r>
            <a:endParaRPr lang="en-ZA" dirty="0"/>
          </a:p>
          <a:p>
            <a:pPr marL="0" indent="0">
              <a:buNone/>
            </a:pPr>
            <a:r>
              <a:rPr lang="en-ZA" b="1" dirty="0"/>
              <a:t>10. Testing new technology </a:t>
            </a:r>
            <a:endParaRPr lang="en-ZA" dirty="0"/>
          </a:p>
          <a:p>
            <a:endParaRPr lang="en-ZA" dirty="0"/>
          </a:p>
        </p:txBody>
      </p:sp>
    </p:spTree>
    <p:extLst>
      <p:ext uri="{BB962C8B-B14F-4D97-AF65-F5344CB8AC3E}">
        <p14:creationId xmlns:p14="http://schemas.microsoft.com/office/powerpoint/2010/main" val="15561641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often should you perform penetration testing? </a:t>
            </a:r>
            <a:endParaRPr lang="en-ZA" dirty="0"/>
          </a:p>
        </p:txBody>
      </p:sp>
      <p:sp>
        <p:nvSpPr>
          <p:cNvPr id="3" name="Content Placeholder 2"/>
          <p:cNvSpPr>
            <a:spLocks noGrp="1"/>
          </p:cNvSpPr>
          <p:nvPr>
            <p:ph idx="1"/>
          </p:nvPr>
        </p:nvSpPr>
        <p:spPr/>
        <p:txBody>
          <a:bodyPr/>
          <a:lstStyle/>
          <a:p>
            <a:r>
              <a:rPr lang="en-US" dirty="0"/>
              <a:t>Penetration testing should be performed on a regular basis to ensure more consistent IT and network security management by revealing how newly discovered threats or emerging vulnerabilities may potentially be assailed by attackers. </a:t>
            </a:r>
            <a:endParaRPr lang="en-ZA" dirty="0"/>
          </a:p>
        </p:txBody>
      </p:sp>
    </p:spTree>
    <p:extLst>
      <p:ext uri="{BB962C8B-B14F-4D97-AF65-F5344CB8AC3E}">
        <p14:creationId xmlns:p14="http://schemas.microsoft.com/office/powerpoint/2010/main" val="2011017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can you benefit from penetration testing? </a:t>
            </a:r>
            <a:endParaRPr lang="en-ZA" dirty="0"/>
          </a:p>
        </p:txBody>
      </p:sp>
      <p:sp>
        <p:nvSpPr>
          <p:cNvPr id="3" name="Content Placeholder 2"/>
          <p:cNvSpPr>
            <a:spLocks noGrp="1"/>
          </p:cNvSpPr>
          <p:nvPr>
            <p:ph idx="1"/>
          </p:nvPr>
        </p:nvSpPr>
        <p:spPr/>
        <p:txBody>
          <a:bodyPr>
            <a:normAutofit fontScale="92500" lnSpcReduction="20000"/>
          </a:bodyPr>
          <a:lstStyle/>
          <a:p>
            <a:r>
              <a:rPr lang="en-US" dirty="0" smtClean="0"/>
              <a:t>Intelligently </a:t>
            </a:r>
            <a:r>
              <a:rPr lang="en-US" dirty="0"/>
              <a:t>manage vulnerabilities: Penetration testing provides detailed information on actual, exploitable security threats. By performing a penetration test, you can proactively identify which vulnerabilities are most critical, which are less significant, and which are false positives. </a:t>
            </a:r>
          </a:p>
          <a:p>
            <a:r>
              <a:rPr lang="en-US" dirty="0" smtClean="0"/>
              <a:t>Avoid </a:t>
            </a:r>
            <a:r>
              <a:rPr lang="en-US" dirty="0"/>
              <a:t>the cost of network downtime: Recovering from a security breach can cost an organisation millions of dollars related to IT remediation efforts, customer protection and retention </a:t>
            </a:r>
            <a:r>
              <a:rPr lang="en-US" dirty="0" err="1"/>
              <a:t>programmes</a:t>
            </a:r>
            <a:r>
              <a:rPr lang="en-US" dirty="0"/>
              <a:t>, legal activities, discouraged business partners, lowered employee productivity and reduced revenue. </a:t>
            </a:r>
          </a:p>
          <a:p>
            <a:r>
              <a:rPr lang="en-US" dirty="0" smtClean="0"/>
              <a:t>Meet </a:t>
            </a:r>
            <a:r>
              <a:rPr lang="en-US" dirty="0"/>
              <a:t>regulatory requirements and avoid fines: Penetration testing helps </a:t>
            </a:r>
            <a:r>
              <a:rPr lang="en-US" dirty="0" err="1"/>
              <a:t>organisations</a:t>
            </a:r>
            <a:r>
              <a:rPr lang="en-US" dirty="0"/>
              <a:t> address the general auditing/compliance aspects. </a:t>
            </a:r>
          </a:p>
          <a:p>
            <a:endParaRPr lang="en-ZA" dirty="0"/>
          </a:p>
        </p:txBody>
      </p:sp>
    </p:spTree>
    <p:extLst>
      <p:ext uri="{BB962C8B-B14F-4D97-AF65-F5344CB8AC3E}">
        <p14:creationId xmlns:p14="http://schemas.microsoft.com/office/powerpoint/2010/main" val="1103581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can you benefit from penetration testing</a:t>
            </a:r>
            <a:endParaRPr lang="en-ZA" dirty="0"/>
          </a:p>
        </p:txBody>
      </p:sp>
      <p:sp>
        <p:nvSpPr>
          <p:cNvPr id="3" name="Content Placeholder 2"/>
          <p:cNvSpPr>
            <a:spLocks noGrp="1"/>
          </p:cNvSpPr>
          <p:nvPr>
            <p:ph idx="1"/>
          </p:nvPr>
        </p:nvSpPr>
        <p:spPr/>
        <p:txBody>
          <a:bodyPr/>
          <a:lstStyle/>
          <a:p>
            <a:r>
              <a:rPr lang="en-US" dirty="0" smtClean="0"/>
              <a:t>Even </a:t>
            </a:r>
            <a:r>
              <a:rPr lang="en-US" dirty="0"/>
              <a:t>a single incident of compromised customer data can be costly in terms of both negatively affecting sales and tarnishing an </a:t>
            </a:r>
            <a:r>
              <a:rPr lang="en-US" dirty="0" err="1"/>
              <a:t>organisation’s</a:t>
            </a:r>
            <a:r>
              <a:rPr lang="en-US" dirty="0"/>
              <a:t> public image. With customer retention costs higher than ever, no one wants to lose the loyal users that they have worked hard to earn, and data breaches are likely to turn off new clients. Penetration testing helps you avoid data incidents that put your </a:t>
            </a:r>
            <a:r>
              <a:rPr lang="en-US" dirty="0" err="1"/>
              <a:t>organisation’s</a:t>
            </a:r>
            <a:r>
              <a:rPr lang="en-US" dirty="0"/>
              <a:t> reputation and trustworthiness at stake. </a:t>
            </a:r>
          </a:p>
          <a:p>
            <a:endParaRPr lang="en-ZA" dirty="0"/>
          </a:p>
        </p:txBody>
      </p:sp>
    </p:spTree>
    <p:extLst>
      <p:ext uri="{BB962C8B-B14F-4D97-AF65-F5344CB8AC3E}">
        <p14:creationId xmlns:p14="http://schemas.microsoft.com/office/powerpoint/2010/main" val="3081946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Penetrating testing tools </a:t>
            </a:r>
            <a:endParaRPr lang="en-ZA" dirty="0"/>
          </a:p>
        </p:txBody>
      </p:sp>
      <p:sp>
        <p:nvSpPr>
          <p:cNvPr id="3" name="Content Placeholder 2"/>
          <p:cNvSpPr>
            <a:spLocks noGrp="1"/>
          </p:cNvSpPr>
          <p:nvPr>
            <p:ph idx="1"/>
          </p:nvPr>
        </p:nvSpPr>
        <p:spPr/>
        <p:txBody>
          <a:bodyPr>
            <a:normAutofit fontScale="85000" lnSpcReduction="20000"/>
          </a:bodyPr>
          <a:lstStyle/>
          <a:p>
            <a:r>
              <a:rPr lang="en-ZA" dirty="0" err="1" smtClean="0"/>
              <a:t>Metasploit</a:t>
            </a:r>
            <a:r>
              <a:rPr lang="en-ZA" dirty="0" smtClean="0"/>
              <a:t> </a:t>
            </a:r>
            <a:endParaRPr lang="en-ZA" dirty="0"/>
          </a:p>
          <a:p>
            <a:r>
              <a:rPr lang="en-ZA" dirty="0" smtClean="0"/>
              <a:t> </a:t>
            </a:r>
            <a:r>
              <a:rPr lang="en-ZA" dirty="0"/>
              <a:t>Nessus vulnerability scanner </a:t>
            </a:r>
          </a:p>
          <a:p>
            <a:r>
              <a:rPr lang="en-ZA" dirty="0" smtClean="0"/>
              <a:t> </a:t>
            </a:r>
            <a:r>
              <a:rPr lang="en-ZA" dirty="0" err="1"/>
              <a:t>Nmap</a:t>
            </a:r>
            <a:r>
              <a:rPr lang="en-ZA" dirty="0"/>
              <a:t> </a:t>
            </a:r>
          </a:p>
          <a:p>
            <a:r>
              <a:rPr lang="en-ZA" dirty="0" smtClean="0"/>
              <a:t> </a:t>
            </a:r>
            <a:r>
              <a:rPr lang="en-ZA" dirty="0"/>
              <a:t>Burp suite </a:t>
            </a:r>
          </a:p>
          <a:p>
            <a:r>
              <a:rPr lang="en-ZA" dirty="0" smtClean="0"/>
              <a:t> </a:t>
            </a:r>
            <a:r>
              <a:rPr lang="en-ZA" dirty="0"/>
              <a:t>OWASP ZAP </a:t>
            </a:r>
          </a:p>
          <a:p>
            <a:r>
              <a:rPr lang="en-ZA" dirty="0" smtClean="0"/>
              <a:t> </a:t>
            </a:r>
            <a:r>
              <a:rPr lang="en-ZA" dirty="0" err="1"/>
              <a:t>SQLmap</a:t>
            </a:r>
            <a:r>
              <a:rPr lang="en-ZA" dirty="0"/>
              <a:t> </a:t>
            </a:r>
          </a:p>
          <a:p>
            <a:r>
              <a:rPr lang="en-ZA" dirty="0" smtClean="0"/>
              <a:t> </a:t>
            </a:r>
            <a:r>
              <a:rPr lang="en-ZA" dirty="0"/>
              <a:t>Kali Linux </a:t>
            </a:r>
          </a:p>
          <a:p>
            <a:r>
              <a:rPr lang="en-ZA" dirty="0" smtClean="0"/>
              <a:t> </a:t>
            </a:r>
            <a:r>
              <a:rPr lang="en-ZA" dirty="0" err="1"/>
              <a:t>Jawfish</a:t>
            </a:r>
            <a:r>
              <a:rPr lang="en-ZA" dirty="0"/>
              <a:t> </a:t>
            </a:r>
          </a:p>
          <a:p>
            <a:endParaRPr lang="en-ZA" dirty="0"/>
          </a:p>
        </p:txBody>
      </p:sp>
    </p:spTree>
    <p:extLst>
      <p:ext uri="{BB962C8B-B14F-4D97-AF65-F5344CB8AC3E}">
        <p14:creationId xmlns:p14="http://schemas.microsoft.com/office/powerpoint/2010/main" val="3425211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ZA" b="1" dirty="0"/>
          </a:p>
        </p:txBody>
      </p:sp>
      <p:sp>
        <p:nvSpPr>
          <p:cNvPr id="3" name="Content Placeholder 2"/>
          <p:cNvSpPr>
            <a:spLocks noGrp="1"/>
          </p:cNvSpPr>
          <p:nvPr>
            <p:ph idx="1"/>
          </p:nvPr>
        </p:nvSpPr>
        <p:spPr/>
        <p:txBody>
          <a:bodyPr>
            <a:normAutofit lnSpcReduction="10000"/>
          </a:bodyPr>
          <a:lstStyle/>
          <a:p>
            <a:r>
              <a:rPr lang="en-US" dirty="0"/>
              <a:t>Cybersecurity is an inter-disciplinary field, and success depends on many factors, including technology, economics, usability and psychology. Cybersecurity is perhaps the most difficult intellectual profession on the planet. Due to the pace of technological change and broader developments in threats in the online environment, it is necessary to undertake ongoing evaluation and regular reviews of the appropriateness of an </a:t>
            </a:r>
            <a:r>
              <a:rPr lang="en-US" dirty="0" err="1"/>
              <a:t>organisation’s</a:t>
            </a:r>
            <a:r>
              <a:rPr lang="en-US" dirty="0"/>
              <a:t> cybersecurity policies. It is also important that enough time and resources be dedicated to finding cybersecurity threats and solutions, and that preventive steps are taken to circumvent these threats</a:t>
            </a:r>
            <a:endParaRPr lang="en-ZA" dirty="0"/>
          </a:p>
        </p:txBody>
      </p:sp>
    </p:spTree>
    <p:extLst>
      <p:ext uri="{BB962C8B-B14F-4D97-AF65-F5344CB8AC3E}">
        <p14:creationId xmlns:p14="http://schemas.microsoft.com/office/powerpoint/2010/main" val="3707032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a:t>Case 1: Internet under siege </a:t>
            </a:r>
            <a:r>
              <a:rPr lang="en-ZA" dirty="0"/>
              <a:t/>
            </a:r>
            <a:br>
              <a:rPr lang="en-ZA" dirty="0"/>
            </a:br>
            <a:endParaRPr lang="en-ZA" dirty="0"/>
          </a:p>
        </p:txBody>
      </p:sp>
      <p:sp>
        <p:nvSpPr>
          <p:cNvPr id="3" name="Content Placeholder 2"/>
          <p:cNvSpPr>
            <a:spLocks noGrp="1"/>
          </p:cNvSpPr>
          <p:nvPr>
            <p:ph idx="1"/>
          </p:nvPr>
        </p:nvSpPr>
        <p:spPr/>
        <p:txBody>
          <a:bodyPr/>
          <a:lstStyle/>
          <a:p>
            <a:r>
              <a:rPr lang="en-ZA" dirty="0"/>
              <a:t>February 7 – 9, 2000 Yahoo!, Amazon, Buy.com, CNN.com, eBay, E*Trade, ZDNet websites hit with massive denial of service (DOS) </a:t>
            </a:r>
          </a:p>
          <a:p>
            <a:r>
              <a:rPr lang="en-ZA" dirty="0" smtClean="0"/>
              <a:t>U.S</a:t>
            </a:r>
            <a:r>
              <a:rPr lang="en-ZA" dirty="0"/>
              <a:t>. Federal Bureau of Investigation (FBI) officials have estimated that the attacks caused $1.7 billion in damage </a:t>
            </a:r>
          </a:p>
          <a:p>
            <a:pPr marL="0" indent="0">
              <a:buNone/>
            </a:pPr>
            <a:endParaRPr lang="en-ZA" dirty="0"/>
          </a:p>
          <a:p>
            <a:endParaRPr lang="en-ZA" dirty="0"/>
          </a:p>
        </p:txBody>
      </p:sp>
    </p:spTree>
    <p:extLst>
      <p:ext uri="{BB962C8B-B14F-4D97-AF65-F5344CB8AC3E}">
        <p14:creationId xmlns:p14="http://schemas.microsoft.com/office/powerpoint/2010/main" val="3788266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Case 2: Slammer worm </a:t>
            </a:r>
            <a:endParaRPr lang="en-ZA" dirty="0"/>
          </a:p>
        </p:txBody>
      </p:sp>
      <p:sp>
        <p:nvSpPr>
          <p:cNvPr id="3" name="Content Placeholder 2"/>
          <p:cNvSpPr>
            <a:spLocks noGrp="1"/>
          </p:cNvSpPr>
          <p:nvPr>
            <p:ph idx="1"/>
          </p:nvPr>
        </p:nvSpPr>
        <p:spPr/>
        <p:txBody>
          <a:bodyPr>
            <a:normAutofit fontScale="92500" lnSpcReduction="20000"/>
          </a:bodyPr>
          <a:lstStyle/>
          <a:p>
            <a:r>
              <a:rPr lang="en-US" dirty="0" smtClean="0"/>
              <a:t>January </a:t>
            </a:r>
            <a:r>
              <a:rPr lang="en-US" dirty="0"/>
              <a:t>2003 Infects 90% of vulnerable computers within 10 minutes </a:t>
            </a:r>
          </a:p>
          <a:p>
            <a:r>
              <a:rPr lang="en-ZA" dirty="0" smtClean="0"/>
              <a:t>Effect </a:t>
            </a:r>
            <a:r>
              <a:rPr lang="en-ZA" dirty="0"/>
              <a:t>of the worm </a:t>
            </a:r>
          </a:p>
          <a:p>
            <a:pPr marL="0" indent="0">
              <a:buNone/>
            </a:pPr>
            <a:r>
              <a:rPr lang="en-ZA" dirty="0" smtClean="0"/>
              <a:t>      o </a:t>
            </a:r>
            <a:r>
              <a:rPr lang="en-ZA" dirty="0"/>
              <a:t>Interference with elections </a:t>
            </a:r>
            <a:endParaRPr lang="en-ZA" dirty="0" smtClean="0"/>
          </a:p>
          <a:p>
            <a:pPr marL="0" indent="0">
              <a:buNone/>
            </a:pPr>
            <a:r>
              <a:rPr lang="en-ZA" dirty="0"/>
              <a:t> </a:t>
            </a:r>
            <a:r>
              <a:rPr lang="en-ZA" dirty="0" smtClean="0"/>
              <a:t>     o </a:t>
            </a:r>
            <a:r>
              <a:rPr lang="en-ZA" dirty="0"/>
              <a:t>Cancelled airline flights </a:t>
            </a:r>
          </a:p>
          <a:p>
            <a:pPr marL="0" indent="0">
              <a:buNone/>
            </a:pPr>
            <a:r>
              <a:rPr lang="en-US" dirty="0"/>
              <a:t> </a:t>
            </a:r>
            <a:r>
              <a:rPr lang="en-US" dirty="0" smtClean="0"/>
              <a:t>     o </a:t>
            </a:r>
            <a:r>
              <a:rPr lang="en-US" dirty="0"/>
              <a:t>911 emergency systems affected in Seattle </a:t>
            </a:r>
          </a:p>
          <a:p>
            <a:pPr marL="0" indent="0">
              <a:buNone/>
            </a:pPr>
            <a:r>
              <a:rPr lang="en-US" dirty="0" smtClean="0"/>
              <a:t>      o </a:t>
            </a:r>
            <a:r>
              <a:rPr lang="en-US" dirty="0"/>
              <a:t>3 000 Bank of America ATMs failed </a:t>
            </a:r>
          </a:p>
          <a:p>
            <a:r>
              <a:rPr lang="en-ZA" dirty="0" smtClean="0"/>
              <a:t>No </a:t>
            </a:r>
            <a:r>
              <a:rPr lang="en-ZA" dirty="0"/>
              <a:t>malicious payload! </a:t>
            </a:r>
          </a:p>
          <a:p>
            <a:r>
              <a:rPr lang="en-US" dirty="0" smtClean="0"/>
              <a:t> </a:t>
            </a:r>
            <a:r>
              <a:rPr lang="en-US" dirty="0"/>
              <a:t>Estimated $1 billion in productivity loss </a:t>
            </a:r>
          </a:p>
        </p:txBody>
      </p:sp>
    </p:spTree>
    <p:extLst>
      <p:ext uri="{BB962C8B-B14F-4D97-AF65-F5344CB8AC3E}">
        <p14:creationId xmlns:p14="http://schemas.microsoft.com/office/powerpoint/2010/main" val="37895121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a:t>Case 3: September 11 </a:t>
            </a:r>
            <a:r>
              <a:rPr lang="en-ZA" dirty="0"/>
              <a:t/>
            </a:r>
            <a:br>
              <a:rPr lang="en-ZA" dirty="0"/>
            </a:br>
            <a:endParaRPr lang="en-ZA" dirty="0"/>
          </a:p>
        </p:txBody>
      </p:sp>
      <p:sp>
        <p:nvSpPr>
          <p:cNvPr id="3" name="Content Placeholder 2"/>
          <p:cNvSpPr>
            <a:spLocks noGrp="1"/>
          </p:cNvSpPr>
          <p:nvPr>
            <p:ph idx="1"/>
          </p:nvPr>
        </p:nvSpPr>
        <p:spPr/>
        <p:txBody>
          <a:bodyPr/>
          <a:lstStyle/>
          <a:p>
            <a:r>
              <a:rPr lang="en-US" dirty="0" smtClean="0"/>
              <a:t> </a:t>
            </a:r>
            <a:r>
              <a:rPr lang="en-US" dirty="0"/>
              <a:t>Wireless tower on top of Trade Center destroyed </a:t>
            </a:r>
          </a:p>
          <a:p>
            <a:r>
              <a:rPr lang="en-US" dirty="0" smtClean="0"/>
              <a:t> </a:t>
            </a:r>
            <a:r>
              <a:rPr lang="en-US" dirty="0"/>
              <a:t>AT&amp;T has record call volumes </a:t>
            </a:r>
          </a:p>
          <a:p>
            <a:r>
              <a:rPr lang="en-US" dirty="0" smtClean="0"/>
              <a:t> </a:t>
            </a:r>
            <a:r>
              <a:rPr lang="en-US" dirty="0"/>
              <a:t>‘Flash’ usage severely limits availability </a:t>
            </a:r>
          </a:p>
          <a:p>
            <a:r>
              <a:rPr lang="en-ZA" dirty="0" smtClean="0"/>
              <a:t> Rescue </a:t>
            </a:r>
            <a:r>
              <a:rPr lang="en-ZA" dirty="0"/>
              <a:t>efforts hampered </a:t>
            </a:r>
          </a:p>
          <a:p>
            <a:endParaRPr lang="en-ZA" dirty="0"/>
          </a:p>
        </p:txBody>
      </p:sp>
    </p:spTree>
    <p:extLst>
      <p:ext uri="{BB962C8B-B14F-4D97-AF65-F5344CB8AC3E}">
        <p14:creationId xmlns:p14="http://schemas.microsoft.com/office/powerpoint/2010/main" val="180585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Cybersecurity perspective </a:t>
            </a:r>
            <a:endParaRPr lang="en-ZA" dirty="0"/>
          </a:p>
        </p:txBody>
      </p:sp>
      <p:sp>
        <p:nvSpPr>
          <p:cNvPr id="3" name="Content Placeholder 2"/>
          <p:cNvSpPr>
            <a:spLocks noGrp="1"/>
          </p:cNvSpPr>
          <p:nvPr>
            <p:ph idx="1"/>
          </p:nvPr>
        </p:nvSpPr>
        <p:spPr/>
        <p:txBody>
          <a:bodyPr/>
          <a:lstStyle/>
          <a:p>
            <a:r>
              <a:rPr lang="en-US" dirty="0"/>
              <a:t>Many aspects of our lives rely on the Internet and computers </a:t>
            </a:r>
            <a:endParaRPr lang="en-US" dirty="0" smtClean="0"/>
          </a:p>
          <a:p>
            <a:r>
              <a:rPr lang="en-US" dirty="0"/>
              <a:t>Consider how much of your personal information is stored either on your own computer or on someone else’s </a:t>
            </a:r>
            <a:r>
              <a:rPr lang="en-US" dirty="0" smtClean="0"/>
              <a:t>system.</a:t>
            </a:r>
          </a:p>
          <a:p>
            <a:r>
              <a:rPr lang="en-US" dirty="0" smtClean="0"/>
              <a:t> </a:t>
            </a:r>
            <a:r>
              <a:rPr lang="en-US" dirty="0"/>
              <a:t>How is that data, and the systems on which that data resides (or is transmitted), kept secure? </a:t>
            </a:r>
            <a:endParaRPr lang="en-ZA" dirty="0"/>
          </a:p>
        </p:txBody>
      </p:sp>
    </p:spTree>
    <p:extLst>
      <p:ext uri="{BB962C8B-B14F-4D97-AF65-F5344CB8AC3E}">
        <p14:creationId xmlns:p14="http://schemas.microsoft.com/office/powerpoint/2010/main" val="28455390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Information security vs cybersecurity </a:t>
            </a:r>
            <a:endParaRPr lang="en-ZA" dirty="0"/>
          </a:p>
        </p:txBody>
      </p:sp>
      <p:sp>
        <p:nvSpPr>
          <p:cNvPr id="3" name="Content Placeholder 2"/>
          <p:cNvSpPr>
            <a:spLocks noGrp="1"/>
          </p:cNvSpPr>
          <p:nvPr>
            <p:ph idx="1"/>
          </p:nvPr>
        </p:nvSpPr>
        <p:spPr/>
        <p:txBody>
          <a:bodyPr>
            <a:normAutofit fontScale="92500"/>
          </a:bodyPr>
          <a:lstStyle/>
          <a:p>
            <a:r>
              <a:rPr lang="en-US" dirty="0"/>
              <a:t>the aim of information security is to ensure business continuity and </a:t>
            </a:r>
            <a:r>
              <a:rPr lang="en-US" dirty="0" err="1"/>
              <a:t>minimise</a:t>
            </a:r>
            <a:r>
              <a:rPr lang="en-US" dirty="0"/>
              <a:t> business damage by limiting the impact of security incidents (Von </a:t>
            </a:r>
            <a:r>
              <a:rPr lang="en-US" dirty="0" err="1"/>
              <a:t>Solms</a:t>
            </a:r>
            <a:r>
              <a:rPr lang="en-US" dirty="0"/>
              <a:t>, 1998). </a:t>
            </a:r>
          </a:p>
          <a:p>
            <a:r>
              <a:rPr lang="en-US" dirty="0"/>
              <a:t>Whitman and </a:t>
            </a:r>
            <a:r>
              <a:rPr lang="en-US" dirty="0" err="1"/>
              <a:t>Mattord</a:t>
            </a:r>
            <a:r>
              <a:rPr lang="en-US" dirty="0"/>
              <a:t> (2009) define information security as “the protection of information and its critical elements, including the systems and hardware that use, store, and transmit that information” (Whitman and </a:t>
            </a:r>
            <a:r>
              <a:rPr lang="en-US" dirty="0" err="1"/>
              <a:t>Mattord</a:t>
            </a:r>
            <a:r>
              <a:rPr lang="en-US" dirty="0"/>
              <a:t>, 2009, p. 8). </a:t>
            </a:r>
          </a:p>
          <a:p>
            <a:r>
              <a:rPr lang="en-US" dirty="0"/>
              <a:t>Von </a:t>
            </a:r>
            <a:r>
              <a:rPr lang="en-US" dirty="0" err="1"/>
              <a:t>Solms</a:t>
            </a:r>
            <a:r>
              <a:rPr lang="en-US" dirty="0"/>
              <a:t> et al (2013) argue that cybersecurity goes beyond the boundaries of traditional information security to include not only the protection of information resources, but also that of other assets, including the person him/herself. </a:t>
            </a:r>
            <a:endParaRPr lang="en-ZA" dirty="0"/>
          </a:p>
        </p:txBody>
      </p:sp>
    </p:spTree>
    <p:extLst>
      <p:ext uri="{BB962C8B-B14F-4D97-AF65-F5344CB8AC3E}">
        <p14:creationId xmlns:p14="http://schemas.microsoft.com/office/powerpoint/2010/main" val="3338316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Information security vs cybersecurity </a:t>
            </a:r>
            <a:endParaRPr lang="en-ZA" dirty="0"/>
          </a:p>
        </p:txBody>
      </p:sp>
      <p:sp>
        <p:nvSpPr>
          <p:cNvPr id="3" name="Content Placeholder 2"/>
          <p:cNvSpPr>
            <a:spLocks noGrp="1"/>
          </p:cNvSpPr>
          <p:nvPr>
            <p:ph idx="1"/>
          </p:nvPr>
        </p:nvSpPr>
        <p:spPr/>
        <p:txBody>
          <a:bodyPr/>
          <a:lstStyle/>
          <a:p>
            <a:r>
              <a:rPr lang="en-US" dirty="0"/>
              <a:t>According to H.R. 4246 ‘Cybersecurity Information Act’, cybersecurity is: </a:t>
            </a:r>
          </a:p>
          <a:p>
            <a:r>
              <a:rPr lang="en-US" dirty="0"/>
              <a:t>“The vulnerability of any computing system, software program, or critical infrastructure to, or their ability to resist, intentional interference, compromise, or incapacitation through the misuse of, or by unauthorized means of, the Internet, public or private telecommunications systems or other similar conduct that violates Federal, State, or international law, that harms interstate commerce of the United States, or that threatens public health or safety.” </a:t>
            </a:r>
            <a:endParaRPr lang="en-ZA" dirty="0"/>
          </a:p>
        </p:txBody>
      </p:sp>
    </p:spTree>
    <p:extLst>
      <p:ext uri="{BB962C8B-B14F-4D97-AF65-F5344CB8AC3E}">
        <p14:creationId xmlns:p14="http://schemas.microsoft.com/office/powerpoint/2010/main" val="36127305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2134</TotalTime>
  <Words>1994</Words>
  <Application>Microsoft Office PowerPoint</Application>
  <PresentationFormat>Widescreen</PresentationFormat>
  <Paragraphs>121</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Garamond</vt:lpstr>
      <vt:lpstr>Organic</vt:lpstr>
      <vt:lpstr>PowerPoint Presentation</vt:lpstr>
      <vt:lpstr>Introduction</vt:lpstr>
      <vt:lpstr>Why are we talking about cybersecurity?  </vt:lpstr>
      <vt:lpstr>Case 1: Internet under siege  </vt:lpstr>
      <vt:lpstr>Case 2: Slammer worm </vt:lpstr>
      <vt:lpstr>Case 3: September 11  </vt:lpstr>
      <vt:lpstr>Cybersecurity perspective </vt:lpstr>
      <vt:lpstr>Information security vs cybersecurity </vt:lpstr>
      <vt:lpstr>Information security vs cybersecurity </vt:lpstr>
      <vt:lpstr>Information security vs cybersecurity </vt:lpstr>
      <vt:lpstr>Relationship between information security and cyber security </vt:lpstr>
      <vt:lpstr>Principles of cyber security </vt:lpstr>
      <vt:lpstr>C.I.A. triangle</vt:lpstr>
      <vt:lpstr> C.I.A. triangle </vt:lpstr>
      <vt:lpstr>Why cybersecurity is important </vt:lpstr>
      <vt:lpstr>How can you protect yourself or organisation against cyber-threats? </vt:lpstr>
      <vt:lpstr>Cybersecurity risks/threats </vt:lpstr>
      <vt:lpstr>Cyber bullying  </vt:lpstr>
      <vt:lpstr>Cyber terrorism  </vt:lpstr>
      <vt:lpstr>Cyber espionage  </vt:lpstr>
      <vt:lpstr>Denial-of-service  </vt:lpstr>
      <vt:lpstr>Malware, worms and Trojan horses  </vt:lpstr>
      <vt:lpstr> Phishing </vt:lpstr>
      <vt:lpstr>DNS Tunneling </vt:lpstr>
      <vt:lpstr>Botnets and zombies  </vt:lpstr>
      <vt:lpstr>Scareware’ – fake security software warnings</vt:lpstr>
      <vt:lpstr>Penetration testing  </vt:lpstr>
      <vt:lpstr>Why perform penetration testing?  </vt:lpstr>
      <vt:lpstr>Why perform penetration testing?  </vt:lpstr>
      <vt:lpstr>Why perform penetration testing?  </vt:lpstr>
      <vt:lpstr>How often should you perform penetration testing? </vt:lpstr>
      <vt:lpstr>How can you benefit from penetration testing? </vt:lpstr>
      <vt:lpstr>How can you benefit from penetration testing</vt:lpstr>
      <vt:lpstr>Penetrating testing tools </vt:lpstr>
      <vt:lpstr>Conclusion</vt:lpstr>
    </vt:vector>
  </TitlesOfParts>
  <Company>CPUT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dc:title>
  <dc:creator>Martin Mandioma</dc:creator>
  <cp:lastModifiedBy>Martin Mandioma</cp:lastModifiedBy>
  <cp:revision>19</cp:revision>
  <dcterms:created xsi:type="dcterms:W3CDTF">2020-05-17T14:22:13Z</dcterms:created>
  <dcterms:modified xsi:type="dcterms:W3CDTF">2020-05-19T01:56:35Z</dcterms:modified>
</cp:coreProperties>
</file>