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6" r:id="rId1"/>
  </p:sldMasterIdLst>
  <p:notesMasterIdLst>
    <p:notesMasterId r:id="rId72"/>
  </p:notesMasterIdLst>
  <p:sldIdLst>
    <p:sldId id="378" r:id="rId2"/>
    <p:sldId id="312" r:id="rId3"/>
    <p:sldId id="313" r:id="rId4"/>
    <p:sldId id="314" r:id="rId5"/>
    <p:sldId id="377" r:id="rId6"/>
    <p:sldId id="379" r:id="rId7"/>
    <p:sldId id="317" r:id="rId8"/>
    <p:sldId id="318" r:id="rId9"/>
    <p:sldId id="319" r:id="rId10"/>
    <p:sldId id="320" r:id="rId11"/>
    <p:sldId id="321" r:id="rId12"/>
    <p:sldId id="322" r:id="rId13"/>
    <p:sldId id="323" r:id="rId14"/>
    <p:sldId id="324" r:id="rId15"/>
    <p:sldId id="384" r:id="rId16"/>
    <p:sldId id="325" r:id="rId17"/>
    <p:sldId id="326" r:id="rId18"/>
    <p:sldId id="327" r:id="rId19"/>
    <p:sldId id="328" r:id="rId20"/>
    <p:sldId id="376" r:id="rId21"/>
    <p:sldId id="383" r:id="rId22"/>
    <p:sldId id="329" r:id="rId23"/>
    <p:sldId id="375" r:id="rId24"/>
    <p:sldId id="385" r:id="rId25"/>
    <p:sldId id="330"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74"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81" r:id="rId59"/>
    <p:sldId id="382" r:id="rId60"/>
    <p:sldId id="363" r:id="rId61"/>
    <p:sldId id="364" r:id="rId62"/>
    <p:sldId id="365" r:id="rId63"/>
    <p:sldId id="366" r:id="rId64"/>
    <p:sldId id="367" r:id="rId65"/>
    <p:sldId id="368" r:id="rId66"/>
    <p:sldId id="369" r:id="rId67"/>
    <p:sldId id="370" r:id="rId68"/>
    <p:sldId id="371" r:id="rId69"/>
    <p:sldId id="372" r:id="rId70"/>
    <p:sldId id="380" r:id="rId7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8173" autoAdjust="0"/>
  </p:normalViewPr>
  <p:slideViewPr>
    <p:cSldViewPr>
      <p:cViewPr>
        <p:scale>
          <a:sx n="66" d="100"/>
          <a:sy n="66" d="100"/>
        </p:scale>
        <p:origin x="-162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ＭＳ Ｐゴシック" pitchFamily="-128" charset="-128"/>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ＭＳ Ｐゴシック" pitchFamily="-128" charset="-128"/>
              </a:defRPr>
            </a:lvl1pPr>
          </a:lstStyle>
          <a:p>
            <a:pPr>
              <a:defRPr/>
            </a:pPr>
            <a:fld id="{A77F2F17-40EB-47C2-B4EB-46317B00DEDA}" type="datetimeFigureOut">
              <a:rPr lang="en-US"/>
              <a:pPr>
                <a:defRPr/>
              </a:pPr>
              <a:t>3/20/2017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ＭＳ Ｐゴシック" pitchFamily="-128" charset="-128"/>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ＭＳ Ｐゴシック" pitchFamily="-128" charset="-128"/>
              </a:defRPr>
            </a:lvl1pPr>
          </a:lstStyle>
          <a:p>
            <a:pPr>
              <a:defRPr/>
            </a:pPr>
            <a:fld id="{61278F2E-F251-4216-9B05-E66403EB759F}" type="slidenum">
              <a:rPr lang="en-US"/>
              <a:pPr>
                <a:defRPr/>
              </a:pPr>
              <a:t>‹#›</a:t>
            </a:fld>
            <a:endParaRPr lang="en-US" dirty="0"/>
          </a:p>
        </p:txBody>
      </p:sp>
    </p:spTree>
    <p:extLst>
      <p:ext uri="{BB962C8B-B14F-4D97-AF65-F5344CB8AC3E}">
        <p14:creationId xmlns:p14="http://schemas.microsoft.com/office/powerpoint/2010/main" val="406224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t>Upon completion of this material, you should be able to:</a:t>
            </a:r>
            <a:endParaRPr lang="en-US" altLang="en-US" dirty="0" smtClean="0"/>
          </a:p>
          <a:p>
            <a:pPr lvl="1"/>
            <a:r>
              <a:rPr lang="en-US" altLang="en-US" dirty="0" smtClean="0"/>
              <a:t>Define information security</a:t>
            </a:r>
          </a:p>
          <a:p>
            <a:pPr lvl="1"/>
            <a:r>
              <a:rPr lang="en-US" altLang="en-US" dirty="0" smtClean="0"/>
              <a:t>Recount the history of computer security and how it evolved into information security</a:t>
            </a:r>
          </a:p>
          <a:p>
            <a:pPr lvl="1"/>
            <a:r>
              <a:rPr lang="en-US" altLang="en-US" dirty="0" smtClean="0"/>
              <a:t>Define key terms and critical concepts of information security</a:t>
            </a:r>
          </a:p>
          <a:p>
            <a:pPr lvl="1"/>
            <a:r>
              <a:rPr lang="en-US" altLang="en-US" dirty="0" smtClean="0"/>
              <a:t>List the phases of the security systems development life cycle</a:t>
            </a:r>
          </a:p>
          <a:p>
            <a:pPr lvl="1"/>
            <a:r>
              <a:rPr lang="en-US" altLang="en-US" dirty="0" smtClean="0"/>
              <a:t>Describe the information security roles of professionals within an organization</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a:t>
            </a:fld>
            <a:endParaRPr lang="en-US" dirty="0"/>
          </a:p>
        </p:txBody>
      </p:sp>
    </p:spTree>
    <p:extLst>
      <p:ext uri="{BB962C8B-B14F-4D97-AF65-F5344CB8AC3E}">
        <p14:creationId xmlns:p14="http://schemas.microsoft.com/office/powerpoint/2010/main" val="1930927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MULTICS</a:t>
            </a:r>
          </a:p>
          <a:p>
            <a:pPr marL="352398" indent="-352398">
              <a:spcBef>
                <a:spcPct val="20000"/>
              </a:spcBef>
              <a:buFontTx/>
              <a:buChar char="•"/>
              <a:defRPr/>
            </a:pPr>
            <a:r>
              <a:rPr lang="en-GB" altLang="en-US" sz="2400" kern="0" dirty="0" smtClean="0">
                <a:solidFill>
                  <a:srgbClr val="222222"/>
                </a:solidFill>
                <a:latin typeface="Arial"/>
              </a:rPr>
              <a:t>Early focus of computer security research </a:t>
            </a:r>
            <a:r>
              <a:rPr lang="en-GB" altLang="en-US" sz="2400" kern="0" dirty="0" err="1" smtClean="0">
                <a:solidFill>
                  <a:srgbClr val="222222"/>
                </a:solidFill>
                <a:latin typeface="Arial"/>
              </a:rPr>
              <a:t>centered</a:t>
            </a:r>
            <a:r>
              <a:rPr lang="en-GB" altLang="en-US" sz="2400" kern="0" dirty="0" smtClean="0">
                <a:solidFill>
                  <a:srgbClr val="222222"/>
                </a:solidFill>
                <a:latin typeface="Arial"/>
              </a:rPr>
              <a:t> on a system called Multiplexed Information and Computing Service (MULTICS)</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a:p>
            <a:pPr marL="352398" indent="-352398">
              <a:spcBef>
                <a:spcPct val="20000"/>
              </a:spcBef>
              <a:buFontTx/>
              <a:buChar char="•"/>
              <a:defRPr/>
            </a:pPr>
            <a:r>
              <a:rPr lang="en-GB" altLang="en-US" sz="2400" kern="0" dirty="0" smtClean="0">
                <a:solidFill>
                  <a:srgbClr val="222222"/>
                </a:solidFill>
                <a:latin typeface="Arial"/>
              </a:rPr>
              <a:t>First operating system created with security integrated into core functions</a:t>
            </a:r>
          </a:p>
          <a:p>
            <a:pPr marL="352398" indent="-352398">
              <a:spcBef>
                <a:spcPct val="20000"/>
              </a:spcBef>
              <a:buFontTx/>
              <a:buChar char="•"/>
              <a:defRPr/>
            </a:pPr>
            <a:r>
              <a:rPr lang="en-GB" altLang="en-US" sz="2400" kern="0" dirty="0" smtClean="0">
                <a:solidFill>
                  <a:srgbClr val="222222"/>
                </a:solidFill>
                <a:latin typeface="Arial"/>
              </a:rPr>
              <a:t>Mainframe, time-sharing OS developed in mid-1960s by General Electric (GE), Bell Labs, and Massachusetts Institute of Technology (MIT)</a:t>
            </a:r>
            <a:r>
              <a:rPr lang="ar-SA" altLang="en-US" sz="2400" kern="0" dirty="0" smtClean="0">
                <a:solidFill>
                  <a:srgbClr val="222222"/>
                </a:solidFill>
                <a:latin typeface="Arial"/>
              </a:rPr>
              <a:t>‏</a:t>
            </a:r>
            <a:endParaRPr lang="en-GB" altLang="en-US" sz="2400" kern="0" dirty="0" smtClean="0">
              <a:solidFill>
                <a:srgbClr val="222222"/>
              </a:solidFill>
              <a:latin typeface="Arial"/>
            </a:endParaRPr>
          </a:p>
          <a:p>
            <a:pPr marL="352398" indent="-352398">
              <a:spcBef>
                <a:spcPct val="20000"/>
              </a:spcBef>
              <a:buFontTx/>
              <a:buChar char="•"/>
              <a:defRPr/>
            </a:pPr>
            <a:r>
              <a:rPr lang="en-GB" altLang="en-US" sz="2400" kern="0" dirty="0" smtClean="0">
                <a:solidFill>
                  <a:srgbClr val="222222"/>
                </a:solidFill>
                <a:latin typeface="Arial"/>
              </a:rPr>
              <a:t>Several MULTICS key players created UNIX</a:t>
            </a:r>
          </a:p>
          <a:p>
            <a:pPr marL="763530" lvl="1" indent="-293665">
              <a:spcBef>
                <a:spcPct val="20000"/>
              </a:spcBef>
              <a:buFontTx/>
              <a:buChar char="–"/>
              <a:defRPr/>
            </a:pPr>
            <a:r>
              <a:rPr lang="en-GB" altLang="en-US" sz="2200" kern="0" dirty="0" smtClean="0">
                <a:solidFill>
                  <a:srgbClr val="222222"/>
                </a:solidFill>
                <a:latin typeface="Arial"/>
              </a:rPr>
              <a:t>Primary purpose of UNIX was text processing</a:t>
            </a:r>
          </a:p>
          <a:p>
            <a:pPr marL="352398" indent="-352398">
              <a:spcBef>
                <a:spcPct val="20000"/>
              </a:spcBef>
              <a:buFontTx/>
              <a:buChar char="•"/>
              <a:defRPr/>
            </a:pPr>
            <a:r>
              <a:rPr lang="en-GB" altLang="en-US" sz="2400" kern="0" dirty="0" smtClean="0">
                <a:solidFill>
                  <a:srgbClr val="222222"/>
                </a:solidFill>
                <a:latin typeface="Arial"/>
                <a:cs typeface="Arial" charset="0"/>
              </a:rPr>
              <a:t>Late 1970s: microprocessor expanded computing capabilities and security threats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14</a:t>
            </a:fld>
            <a:endParaRPr lang="en-US" dirty="0"/>
          </a:p>
        </p:txBody>
      </p:sp>
    </p:spTree>
    <p:extLst>
      <p:ext uri="{BB962C8B-B14F-4D97-AF65-F5344CB8AC3E}">
        <p14:creationId xmlns:p14="http://schemas.microsoft.com/office/powerpoint/2010/main" val="205830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The 1990s</a:t>
            </a:r>
          </a:p>
          <a:p>
            <a:pPr marL="352398" indent="-352398">
              <a:spcBef>
                <a:spcPct val="20000"/>
              </a:spcBef>
              <a:buFontTx/>
              <a:buChar char="•"/>
              <a:defRPr/>
            </a:pPr>
            <a:r>
              <a:rPr lang="en-GB" altLang="en-US" sz="1200" kern="0" dirty="0" smtClean="0">
                <a:solidFill>
                  <a:srgbClr val="222222"/>
                </a:solidFill>
                <a:latin typeface="Arial"/>
              </a:rPr>
              <a:t>Networks of computers became more common; so did the need to connect them to each other</a:t>
            </a:r>
          </a:p>
          <a:p>
            <a:pPr marL="352398" indent="-352398">
              <a:spcBef>
                <a:spcPct val="20000"/>
              </a:spcBef>
              <a:buFontTx/>
              <a:buChar char="•"/>
              <a:defRPr/>
            </a:pPr>
            <a:r>
              <a:rPr lang="en-GB" altLang="en-US" sz="1200" kern="0" dirty="0" smtClean="0">
                <a:solidFill>
                  <a:srgbClr val="222222"/>
                </a:solidFill>
                <a:latin typeface="Arial"/>
              </a:rPr>
              <a:t>Internet became first global network of networks</a:t>
            </a:r>
          </a:p>
          <a:p>
            <a:pPr marL="352398" indent="-352398">
              <a:spcBef>
                <a:spcPct val="20000"/>
              </a:spcBef>
              <a:buFontTx/>
              <a:buChar char="•"/>
              <a:defRPr/>
            </a:pPr>
            <a:r>
              <a:rPr lang="en-GB" altLang="en-US" sz="1200" kern="0" dirty="0" smtClean="0">
                <a:solidFill>
                  <a:srgbClr val="222222"/>
                </a:solidFill>
                <a:latin typeface="Arial"/>
              </a:rPr>
              <a:t>Initially based on de facto standards</a:t>
            </a:r>
          </a:p>
          <a:p>
            <a:pPr marL="352398" indent="-352398">
              <a:spcBef>
                <a:spcPct val="20000"/>
              </a:spcBef>
              <a:buFontTx/>
              <a:buChar char="•"/>
              <a:defRPr/>
            </a:pPr>
            <a:r>
              <a:rPr lang="en-GB" altLang="en-US" sz="1200" kern="0" dirty="0" smtClean="0">
                <a:solidFill>
                  <a:srgbClr val="222222"/>
                </a:solidFill>
                <a:latin typeface="Arial"/>
              </a:rPr>
              <a:t>In early Internet deployments, security was treated as a low priority</a:t>
            </a:r>
          </a:p>
          <a:p>
            <a:pPr marL="352398" indent="-352398">
              <a:spcBef>
                <a:spcPct val="20000"/>
              </a:spcBef>
              <a:buFontTx/>
              <a:buChar char="•"/>
              <a:defRPr/>
            </a:pPr>
            <a:r>
              <a:rPr lang="en-GB" altLang="en-US" sz="1200" kern="0" dirty="0" smtClean="0">
                <a:solidFill>
                  <a:srgbClr val="222222"/>
                </a:solidFill>
                <a:latin typeface="Arial"/>
              </a:rPr>
              <a:t>In 1993, DEFCON conference established for those interested in information security</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endParaRPr lang="en-GB" altLang="en-US" dirty="0" smtClean="0">
              <a:ea typeface="Lucida Sans Unicode" charset="0"/>
              <a:cs typeface="Lucida Sans Unicode"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16</a:t>
            </a:fld>
            <a:endParaRPr lang="en-US" dirty="0"/>
          </a:p>
        </p:txBody>
      </p:sp>
    </p:spTree>
    <p:extLst>
      <p:ext uri="{BB962C8B-B14F-4D97-AF65-F5344CB8AC3E}">
        <p14:creationId xmlns:p14="http://schemas.microsoft.com/office/powerpoint/2010/main" val="1794036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2000 to Present</a:t>
            </a:r>
          </a:p>
          <a:p>
            <a:pPr marL="355661"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The Internet brings millions of unsecured computer networks into continuous communication with each other</a:t>
            </a:r>
          </a:p>
          <a:p>
            <a:pPr marL="355661"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Ability to secure a computer’s data influenced by the security of every computer to which it is connected</a:t>
            </a:r>
          </a:p>
          <a:p>
            <a:pPr marL="355661"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Growing threat of cyber attacks has increased the awareness of need for improved security</a:t>
            </a:r>
          </a:p>
          <a:p>
            <a:pPr marL="766793" lvl="1" indent="-293665"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Nation-states engaging in information warfare</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17</a:t>
            </a:fld>
            <a:endParaRPr lang="en-US" dirty="0"/>
          </a:p>
        </p:txBody>
      </p:sp>
    </p:spTree>
    <p:extLst>
      <p:ext uri="{BB962C8B-B14F-4D97-AF65-F5344CB8AC3E}">
        <p14:creationId xmlns:p14="http://schemas.microsoft.com/office/powerpoint/2010/main" val="1919444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What Is Security?</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“A state of being secure and free from danger or harm; the actions taken to make someone or something secure”  </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A successful organization should have multiple layers of security in place to protect: </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Operations</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Physical Infrastructure</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People</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Functions</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Communications</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Information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18</a:t>
            </a:fld>
            <a:endParaRPr lang="en-US" dirty="0"/>
          </a:p>
        </p:txBody>
      </p:sp>
    </p:spTree>
    <p:extLst>
      <p:ext uri="{BB962C8B-B14F-4D97-AF65-F5344CB8AC3E}">
        <p14:creationId xmlns:p14="http://schemas.microsoft.com/office/powerpoint/2010/main" val="3480507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What Is Security? (cont’d.)</a:t>
            </a:r>
          </a:p>
          <a:p>
            <a:pPr marL="352398" indent="-352398">
              <a:spcBef>
                <a:spcPct val="20000"/>
              </a:spcBef>
              <a:buFontTx/>
              <a:buChar char="•"/>
              <a:defRPr/>
            </a:pPr>
            <a:r>
              <a:rPr lang="en-GB" altLang="en-US" sz="2700" kern="0" dirty="0" smtClean="0">
                <a:solidFill>
                  <a:srgbClr val="222222"/>
                </a:solidFill>
                <a:latin typeface="Arial"/>
              </a:rPr>
              <a:t>The protection of information and its critical elements, including systems and hardware that use, store, and transmit that information </a:t>
            </a:r>
          </a:p>
          <a:p>
            <a:pPr marL="352398" indent="-352398">
              <a:spcBef>
                <a:spcPct val="20000"/>
              </a:spcBef>
              <a:buFontTx/>
              <a:buChar char="•"/>
              <a:defRPr/>
            </a:pPr>
            <a:r>
              <a:rPr lang="en-GB" altLang="en-US" sz="2700" kern="0" dirty="0" smtClean="0">
                <a:solidFill>
                  <a:srgbClr val="222222"/>
                </a:solidFill>
                <a:latin typeface="Arial"/>
              </a:rPr>
              <a:t>Includes information security management, data security, and network security</a:t>
            </a:r>
          </a:p>
          <a:p>
            <a:pPr marL="352398" indent="-352398">
              <a:spcBef>
                <a:spcPct val="20000"/>
              </a:spcBef>
              <a:buFontTx/>
              <a:buChar char="•"/>
              <a:defRPr/>
            </a:pPr>
            <a:r>
              <a:rPr lang="en-GB" altLang="en-US" sz="2700" kern="0" dirty="0" smtClean="0">
                <a:solidFill>
                  <a:srgbClr val="222222"/>
                </a:solidFill>
                <a:latin typeface="Arial"/>
              </a:rPr>
              <a:t>C.I.A. triangle</a:t>
            </a:r>
          </a:p>
          <a:p>
            <a:pPr marL="763530" lvl="1" indent="-293665">
              <a:spcBef>
                <a:spcPct val="20000"/>
              </a:spcBef>
              <a:buFontTx/>
              <a:buChar char="–"/>
              <a:defRPr/>
            </a:pPr>
            <a:r>
              <a:rPr lang="en-GB" altLang="en-US" sz="2500" kern="0" dirty="0" smtClean="0">
                <a:solidFill>
                  <a:srgbClr val="222222"/>
                </a:solidFill>
                <a:latin typeface="Arial"/>
              </a:rPr>
              <a:t>Is standard based on confidentiality, integrity, and availability, now viewed as inadequate</a:t>
            </a:r>
          </a:p>
          <a:p>
            <a:pPr marL="763530" lvl="1" indent="-293665">
              <a:spcBef>
                <a:spcPct val="20000"/>
              </a:spcBef>
              <a:buFontTx/>
              <a:buChar char="–"/>
              <a:defRPr/>
            </a:pPr>
            <a:r>
              <a:rPr lang="en-GB" altLang="en-US" sz="2500" kern="0" dirty="0" smtClean="0">
                <a:solidFill>
                  <a:srgbClr val="222222"/>
                </a:solidFill>
                <a:latin typeface="Arial"/>
              </a:rPr>
              <a:t>Expanded model consists of a list of critical characteristics of information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19</a:t>
            </a:fld>
            <a:endParaRPr lang="en-US" dirty="0"/>
          </a:p>
        </p:txBody>
      </p:sp>
    </p:spTree>
    <p:extLst>
      <p:ext uri="{BB962C8B-B14F-4D97-AF65-F5344CB8AC3E}">
        <p14:creationId xmlns:p14="http://schemas.microsoft.com/office/powerpoint/2010/main" val="34822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Key Terms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Access - a subject or object’s ability to use, manipulate, modify, or affect another subject or object.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Asset - the organizational resource that is being protected.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Attack - an intentional or unintentional act that can damage or otherwise compromise information and the systems that support it.</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Control, Safeguard, or Countermeasure - </a:t>
            </a:r>
            <a:r>
              <a:rPr lang="en-US" altLang="en-US" dirty="0" smtClean="0">
                <a:cs typeface="Lucida Sans Unicode" panose="020B0602030504020204" pitchFamily="34" charset="0"/>
              </a:rPr>
              <a:t>Security mechanisms, policies, or procedures that can successfully counter attacks, reduce risk, resolve vulnerabilities, and otherwise improve security within an organization.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Exploit – a technique used to compromise a system.</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Exposure - a condition or state of being exposed.</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Loss: A single instance of an information asset suffering damage or destruction, unintended or unauthorized modification or disclosure, or denial of use.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Protection Profile or Security Posture-entire set of controls and safeguards that the organization implements to protect the asset.</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Risk - the probability of an unwanted occurrence.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Subjects and Objects – a computer can be either an agent entity used to conduct an attack, or the target entity.</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Threat - a category of objects, people, or other entities that represents a danger to an asset.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Threat Agent – the specific instance or a component of a threat.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Vulnerability - weaknesses or faults in a system or protection mechanism that expose information to attack or damage.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22</a:t>
            </a:fld>
            <a:endParaRPr lang="en-US" dirty="0"/>
          </a:p>
        </p:txBody>
      </p:sp>
    </p:spTree>
    <p:extLst>
      <p:ext uri="{BB962C8B-B14F-4D97-AF65-F5344CB8AC3E}">
        <p14:creationId xmlns:p14="http://schemas.microsoft.com/office/powerpoint/2010/main" val="2105293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Arial" panose="020B0604020202020204" pitchFamily="34" charset="0"/>
              </a:rPr>
              <a:t>Key Information Security Concepts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When considering the security of information systems components, it is important to understand the concept of the computer as the subject of an attack as opposed to the computer as the object of an attack.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When a computer is the subject of an attack, it is used as an active tool to conduct the attack. When a computer is the object of an attack, it is the entity being attacked.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solidFill>
                  <a:prstClr val="black"/>
                </a:solidFill>
              </a:rPr>
              <a:pPr>
                <a:defRPr/>
              </a:pPr>
              <a:t>24</a:t>
            </a:fld>
            <a:endParaRPr lang="en-US" dirty="0">
              <a:solidFill>
                <a:prstClr val="black"/>
              </a:solidFill>
            </a:endParaRPr>
          </a:p>
        </p:txBody>
      </p:sp>
    </p:spTree>
    <p:extLst>
      <p:ext uri="{BB962C8B-B14F-4D97-AF65-F5344CB8AC3E}">
        <p14:creationId xmlns:p14="http://schemas.microsoft.com/office/powerpoint/2010/main" val="30086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Critical Characteristics of Information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value of information comes from the characteristics it possesses.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Availability – Enables users who need to access information to do so without interference or obstruction and in the required format. The information is said to be available to an authorized user when and where needed and in the correct format.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Accuracy – Free from mistake or error and having the value that the end user expects. If information contains a value different from the user’s expectations due to the intentional or unintentional modification of its content, it is no longer accurate.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Authenticity –The quality or state of being genuine or original, rather than a reproduction or fabrication. Information is authentic when it is the information that was originally created, placed, stored, or transferred.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Confidentiality – The quality or state of preventing disclosure or exposure to unauthorized individuals or systems.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Integrity – The quality or state of being whole, complete, and uncorrupted.  The integrity of information is threatened when the information is exposed to corruption, damage, destruction, or other disruption of its authentic state.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Utility – The quality or state of having value for some purpose or end. Information has value when it serves a particular purpose. This means that if information is available, but not in a format meaningful to the end user, it is not useful.</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Possession – 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26</a:t>
            </a:fld>
            <a:endParaRPr lang="en-US" dirty="0"/>
          </a:p>
        </p:txBody>
      </p:sp>
    </p:spTree>
    <p:extLst>
      <p:ext uri="{BB962C8B-B14F-4D97-AF65-F5344CB8AC3E}">
        <p14:creationId xmlns:p14="http://schemas.microsoft.com/office/powerpoint/2010/main" val="2890654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cs typeface="Lucida Sans Unicode" panose="020B0602030504020204" pitchFamily="34" charset="0"/>
              </a:rPr>
              <a:t>This graphic informs the fundamental approach of the chapter and can be used to illustrate the intersection of information states (x-axis), key objectives of C.I.A. (y-axis), and the three primary means to implement (policy, education, and technology).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27</a:t>
            </a:fld>
            <a:endParaRPr lang="en-US" dirty="0"/>
          </a:p>
        </p:txBody>
      </p:sp>
    </p:spTree>
    <p:extLst>
      <p:ext uri="{BB962C8B-B14F-4D97-AF65-F5344CB8AC3E}">
        <p14:creationId xmlns:p14="http://schemas.microsoft.com/office/powerpoint/2010/main" val="278033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Components of an Information System</a:t>
            </a:r>
          </a:p>
          <a:p>
            <a:pPr marL="352398" indent="-352398">
              <a:spcBef>
                <a:spcPct val="20000"/>
              </a:spcBef>
              <a:buFontTx/>
              <a:buChar char="•"/>
              <a:defRPr/>
            </a:pPr>
            <a:r>
              <a:rPr lang="en-GB" altLang="en-US" sz="2700" kern="0" dirty="0" smtClean="0">
                <a:solidFill>
                  <a:srgbClr val="222222"/>
                </a:solidFill>
                <a:latin typeface="Arial"/>
              </a:rPr>
              <a:t>Information system (IS) is entire set of people, procedures, and technology that enable business to use information.</a:t>
            </a:r>
          </a:p>
          <a:p>
            <a:pPr marL="763530" lvl="1" indent="-293665">
              <a:spcBef>
                <a:spcPct val="20000"/>
              </a:spcBef>
              <a:buFontTx/>
              <a:buChar char="–"/>
              <a:defRPr/>
            </a:pPr>
            <a:r>
              <a:rPr lang="en-GB" altLang="en-US" sz="2500" kern="0" dirty="0" smtClean="0">
                <a:solidFill>
                  <a:srgbClr val="222222"/>
                </a:solidFill>
                <a:latin typeface="Arial"/>
              </a:rPr>
              <a:t>Software</a:t>
            </a:r>
          </a:p>
          <a:p>
            <a:pPr marL="763530" lvl="1" indent="-293665">
              <a:spcBef>
                <a:spcPct val="20000"/>
              </a:spcBef>
              <a:buFontTx/>
              <a:buChar char="–"/>
              <a:defRPr/>
            </a:pPr>
            <a:r>
              <a:rPr lang="en-GB" altLang="en-US" sz="2500" kern="0" dirty="0" smtClean="0">
                <a:solidFill>
                  <a:srgbClr val="222222"/>
                </a:solidFill>
                <a:latin typeface="Arial"/>
              </a:rPr>
              <a:t>Hardware</a:t>
            </a:r>
          </a:p>
          <a:p>
            <a:pPr marL="763530" lvl="1" indent="-293665">
              <a:spcBef>
                <a:spcPct val="20000"/>
              </a:spcBef>
              <a:buFontTx/>
              <a:buChar char="–"/>
              <a:defRPr/>
            </a:pPr>
            <a:r>
              <a:rPr lang="en-GB" altLang="en-US" sz="2500" kern="0" dirty="0" smtClean="0">
                <a:solidFill>
                  <a:srgbClr val="222222"/>
                </a:solidFill>
                <a:latin typeface="Arial"/>
              </a:rPr>
              <a:t>Data</a:t>
            </a:r>
          </a:p>
          <a:p>
            <a:pPr marL="763530" lvl="1" indent="-293665">
              <a:spcBef>
                <a:spcPct val="20000"/>
              </a:spcBef>
              <a:buFontTx/>
              <a:buChar char="–"/>
              <a:defRPr/>
            </a:pPr>
            <a:r>
              <a:rPr lang="en-GB" altLang="en-US" sz="2500" kern="0" dirty="0" smtClean="0">
                <a:solidFill>
                  <a:srgbClr val="222222"/>
                </a:solidFill>
                <a:latin typeface="Arial"/>
              </a:rPr>
              <a:t>People</a:t>
            </a:r>
          </a:p>
          <a:p>
            <a:pPr marL="763530" lvl="1" indent="-293665">
              <a:spcBef>
                <a:spcPct val="20000"/>
              </a:spcBef>
              <a:buFontTx/>
              <a:buChar char="–"/>
              <a:defRPr/>
            </a:pPr>
            <a:r>
              <a:rPr lang="en-GB" altLang="en-US" sz="2500" kern="0" dirty="0" smtClean="0">
                <a:solidFill>
                  <a:srgbClr val="222222"/>
                </a:solidFill>
                <a:latin typeface="Arial"/>
              </a:rPr>
              <a:t>Procedures</a:t>
            </a:r>
          </a:p>
          <a:p>
            <a:pPr marL="763530" lvl="1" indent="-293665">
              <a:spcBef>
                <a:spcPct val="20000"/>
              </a:spcBef>
              <a:buFontTx/>
              <a:buChar char="–"/>
              <a:defRPr/>
            </a:pPr>
            <a:r>
              <a:rPr lang="en-GB" altLang="en-US" sz="2500" kern="0" dirty="0" smtClean="0">
                <a:solidFill>
                  <a:srgbClr val="222222"/>
                </a:solidFill>
                <a:latin typeface="Arial"/>
              </a:rPr>
              <a:t>Networks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28</a:t>
            </a:fld>
            <a:endParaRPr lang="en-US" dirty="0"/>
          </a:p>
        </p:txBody>
      </p:sp>
    </p:spTree>
    <p:extLst>
      <p:ext uri="{BB962C8B-B14F-4D97-AF65-F5344CB8AC3E}">
        <p14:creationId xmlns:p14="http://schemas.microsoft.com/office/powerpoint/2010/main" val="1477115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What Is Information Security?</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Information security in today’s enterprise is a “well-informed sense of assurance that the information risks and controls are in balance.” – Jim Anderson, </a:t>
            </a:r>
            <a:r>
              <a:rPr lang="en-GB" altLang="en-US" dirty="0" err="1" smtClean="0">
                <a:cs typeface="Lucida Sans Unicode" panose="020B0602030504020204" pitchFamily="34" charset="0"/>
              </a:rPr>
              <a:t>Inovant</a:t>
            </a:r>
            <a:r>
              <a:rPr lang="en-GB" altLang="en-US" dirty="0" smtClean="0">
                <a:cs typeface="Lucida Sans Unicode" panose="020B0602030504020204" pitchFamily="34" charset="0"/>
              </a:rPr>
              <a:t> (2002)</a:t>
            </a:r>
            <a:r>
              <a:rPr lang="ar-SA" altLang="en-US" dirty="0" smtClean="0"/>
              <a:t>‏</a:t>
            </a:r>
            <a:endParaRPr lang="en-GB" altLang="en-US" dirty="0" smtClean="0">
              <a:cs typeface="Lucida Sans Unicode" panose="020B0602030504020204" pitchFamily="34" charset="0"/>
            </a:endParaRP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Before we can begin </a:t>
            </a:r>
            <a:r>
              <a:rPr lang="en-GB" altLang="en-US" dirty="0" err="1" smtClean="0">
                <a:cs typeface="Lucida Sans Unicode" panose="020B0602030504020204" pitchFamily="34" charset="0"/>
              </a:rPr>
              <a:t>analyzing</a:t>
            </a:r>
            <a:r>
              <a:rPr lang="en-GB" altLang="en-US" dirty="0" smtClean="0">
                <a:cs typeface="Lucida Sans Unicode" panose="020B0602030504020204" pitchFamily="34" charset="0"/>
              </a:rPr>
              <a:t> the details of information security, it is necessary to review the origins of this field and its impact on our understanding of information security today.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a:t>
            </a:fld>
            <a:endParaRPr lang="en-US" dirty="0"/>
          </a:p>
        </p:txBody>
      </p:sp>
    </p:spTree>
    <p:extLst>
      <p:ext uri="{BB962C8B-B14F-4D97-AF65-F5344CB8AC3E}">
        <p14:creationId xmlns:p14="http://schemas.microsoft.com/office/powerpoint/2010/main" val="3190852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Security and Access Balancing</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When considering information security, it is important to realize that it is impossible to obtain perfect security. Security is not an absolute; it is a process not a goal.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Security should be considered a balance between protection and availability.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To achieve balance, the level of security must allow reasonable access yet protect against threats.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29</a:t>
            </a:fld>
            <a:endParaRPr lang="en-US" dirty="0"/>
          </a:p>
        </p:txBody>
      </p:sp>
    </p:spTree>
    <p:extLst>
      <p:ext uri="{BB962C8B-B14F-4D97-AF65-F5344CB8AC3E}">
        <p14:creationId xmlns:p14="http://schemas.microsoft.com/office/powerpoint/2010/main" val="339184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Bottom-up Approach to Security Implementation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Security can begin as a grass-roots effort when systems administrators attempt to improve the security of their systems. This is referred to as the bottom-up approach.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key advantage of the bottom-up approach is the technical expertise of the individual administrators.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Unfortunately, this approach seldom works, as it lacks a number of critical features, such as participant support and organizational staying power.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30</a:t>
            </a:fld>
            <a:endParaRPr lang="en-US" dirty="0"/>
          </a:p>
        </p:txBody>
      </p:sp>
    </p:spTree>
    <p:extLst>
      <p:ext uri="{BB962C8B-B14F-4D97-AF65-F5344CB8AC3E}">
        <p14:creationId xmlns:p14="http://schemas.microsoft.com/office/powerpoint/2010/main" val="3746494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Top-down Approach to Security Implementation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An alternative approach, which has a higher probability of success, is called the top-down approach. The project is initiated by upper management who issue policy, procedures, and processes; dictate the goals and expected outcomes of the project; and determine who is accountable for each of the required actions.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top-down approach has strong upper-management support, a dedicated champion, dedicated funding, clear planning, and the opportunity to influence organizational culture.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most successful top-down approach also involves a formal development strategy referred to as a systems development life cycle.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31</a:t>
            </a:fld>
            <a:endParaRPr lang="en-US" dirty="0"/>
          </a:p>
        </p:txBody>
      </p:sp>
    </p:spTree>
    <p:extLst>
      <p:ext uri="{BB962C8B-B14F-4D97-AF65-F5344CB8AC3E}">
        <p14:creationId xmlns:p14="http://schemas.microsoft.com/office/powerpoint/2010/main" val="3462356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cs typeface="Lucida Sans Unicode" panose="020B0602030504020204" pitchFamily="34" charset="0"/>
              </a:rPr>
              <a:t>The key concept here is the direction of the left and right side arrows to show where planning is sourced and from which direction the pressure for success is driven.</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32</a:t>
            </a:fld>
            <a:endParaRPr lang="en-US" dirty="0"/>
          </a:p>
        </p:txBody>
      </p:sp>
    </p:spTree>
    <p:extLst>
      <p:ext uri="{BB962C8B-B14F-4D97-AF65-F5344CB8AC3E}">
        <p14:creationId xmlns:p14="http://schemas.microsoft.com/office/powerpoint/2010/main" val="2862370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The Systems Development Life Cycle</a:t>
            </a:r>
          </a:p>
          <a:p>
            <a:pPr marL="352398" indent="-352398">
              <a:spcBef>
                <a:spcPct val="20000"/>
              </a:spcBef>
              <a:buFontTx/>
              <a:buChar char="•"/>
              <a:defRPr/>
            </a:pPr>
            <a:r>
              <a:rPr lang="en-GB" altLang="en-US" sz="2700" kern="0" dirty="0" smtClean="0">
                <a:solidFill>
                  <a:srgbClr val="222222"/>
                </a:solidFill>
                <a:latin typeface="Arial"/>
              </a:rPr>
              <a:t>Systems Development Life Cycle (SDLC): methodology for design and implementation of an information system </a:t>
            </a:r>
          </a:p>
          <a:p>
            <a:pPr marL="352398" indent="-352398">
              <a:spcBef>
                <a:spcPct val="20000"/>
              </a:spcBef>
              <a:buFontTx/>
              <a:buChar char="•"/>
              <a:defRPr/>
            </a:pPr>
            <a:r>
              <a:rPr lang="en-GB" altLang="en-US" sz="2700" kern="0" dirty="0" smtClean="0">
                <a:solidFill>
                  <a:srgbClr val="222222"/>
                </a:solidFill>
                <a:latin typeface="Arial"/>
              </a:rPr>
              <a:t>Methodology: formal approach to solving a problem based on a structured sequence of procedures</a:t>
            </a:r>
          </a:p>
          <a:p>
            <a:pPr marL="352398" indent="-352398">
              <a:spcBef>
                <a:spcPct val="20000"/>
              </a:spcBef>
              <a:buFontTx/>
              <a:buChar char="•"/>
              <a:defRPr/>
            </a:pPr>
            <a:r>
              <a:rPr lang="en-GB" altLang="en-US" sz="2700" kern="0" dirty="0" smtClean="0">
                <a:solidFill>
                  <a:srgbClr val="222222"/>
                </a:solidFill>
                <a:latin typeface="Arial"/>
              </a:rPr>
              <a:t>Using a methodology:</a:t>
            </a:r>
          </a:p>
          <a:p>
            <a:pPr marL="763530" lvl="1" indent="-293665">
              <a:spcBef>
                <a:spcPct val="20000"/>
              </a:spcBef>
              <a:buFontTx/>
              <a:buChar char="–"/>
              <a:defRPr/>
            </a:pPr>
            <a:r>
              <a:rPr lang="en-GB" altLang="en-US" sz="2500" kern="0" dirty="0" smtClean="0">
                <a:solidFill>
                  <a:srgbClr val="222222"/>
                </a:solidFill>
                <a:latin typeface="Arial"/>
              </a:rPr>
              <a:t>Ensures a rigorous process with a clearly defined goal</a:t>
            </a:r>
          </a:p>
          <a:p>
            <a:pPr marL="763530" lvl="1" indent="-293665">
              <a:spcBef>
                <a:spcPct val="20000"/>
              </a:spcBef>
              <a:buFontTx/>
              <a:buChar char="–"/>
              <a:defRPr/>
            </a:pPr>
            <a:r>
              <a:rPr lang="en-GB" altLang="en-US" sz="2500" kern="0" dirty="0" smtClean="0">
                <a:solidFill>
                  <a:srgbClr val="222222"/>
                </a:solidFill>
                <a:latin typeface="Arial"/>
              </a:rPr>
              <a:t>Increases probability of success</a:t>
            </a:r>
          </a:p>
          <a:p>
            <a:pPr marL="352398" indent="-352398">
              <a:spcBef>
                <a:spcPct val="20000"/>
              </a:spcBef>
              <a:buFontTx/>
              <a:buChar char="•"/>
              <a:defRPr/>
            </a:pPr>
            <a:r>
              <a:rPr lang="en-GB" altLang="en-US" sz="2700" kern="0" dirty="0" smtClean="0">
                <a:solidFill>
                  <a:srgbClr val="222222"/>
                </a:solidFill>
                <a:latin typeface="Arial"/>
              </a:rPr>
              <a:t>Traditional SDLC consists of six general phases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33</a:t>
            </a:fld>
            <a:endParaRPr lang="en-US" dirty="0"/>
          </a:p>
        </p:txBody>
      </p:sp>
    </p:spTree>
    <p:extLst>
      <p:ext uri="{BB962C8B-B14F-4D97-AF65-F5344CB8AC3E}">
        <p14:creationId xmlns:p14="http://schemas.microsoft.com/office/powerpoint/2010/main" val="2330304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cs typeface="Lucida Sans Unicode" panose="020B0602030504020204" pitchFamily="34" charset="0"/>
              </a:rPr>
              <a:t>Very much a traditional SDLC diagram.</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34</a:t>
            </a:fld>
            <a:endParaRPr lang="en-US" dirty="0"/>
          </a:p>
        </p:txBody>
      </p:sp>
    </p:spTree>
    <p:extLst>
      <p:ext uri="{BB962C8B-B14F-4D97-AF65-F5344CB8AC3E}">
        <p14:creationId xmlns:p14="http://schemas.microsoft.com/office/powerpoint/2010/main" val="949339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Investigation</a:t>
            </a:r>
          </a:p>
          <a:p>
            <a:pPr marL="352398" indent="-352398">
              <a:spcBef>
                <a:spcPct val="20000"/>
              </a:spcBef>
              <a:buFontTx/>
              <a:buChar char="•"/>
              <a:defRPr/>
            </a:pPr>
            <a:r>
              <a:rPr lang="en-GB" altLang="en-US" sz="1200" kern="0" dirty="0" smtClean="0">
                <a:solidFill>
                  <a:srgbClr val="222222"/>
                </a:solidFill>
                <a:latin typeface="Arial"/>
              </a:rPr>
              <a:t>What problem is the system being developed to solve?  </a:t>
            </a:r>
          </a:p>
          <a:p>
            <a:pPr marL="352398" indent="-352398">
              <a:spcBef>
                <a:spcPct val="20000"/>
              </a:spcBef>
              <a:buFontTx/>
              <a:buChar char="•"/>
              <a:defRPr/>
            </a:pPr>
            <a:r>
              <a:rPr lang="en-GB" altLang="en-US" sz="1200" kern="0" dirty="0" smtClean="0">
                <a:solidFill>
                  <a:srgbClr val="222222"/>
                </a:solidFill>
                <a:latin typeface="Arial"/>
              </a:rPr>
              <a:t>Objectives, constraints, and scope of project are specified</a:t>
            </a:r>
          </a:p>
          <a:p>
            <a:pPr marL="352398" indent="-352398">
              <a:spcBef>
                <a:spcPct val="20000"/>
              </a:spcBef>
              <a:buFontTx/>
              <a:buChar char="•"/>
              <a:defRPr/>
            </a:pPr>
            <a:r>
              <a:rPr lang="en-GB" altLang="en-US" sz="1200" kern="0" dirty="0" smtClean="0">
                <a:solidFill>
                  <a:srgbClr val="222222"/>
                </a:solidFill>
                <a:latin typeface="Arial"/>
              </a:rPr>
              <a:t>Preliminary </a:t>
            </a:r>
            <a:r>
              <a:rPr lang="en-US" altLang="en-US" sz="1200" kern="0" dirty="0" smtClean="0">
                <a:solidFill>
                  <a:srgbClr val="222222"/>
                </a:solidFill>
                <a:latin typeface="Arial"/>
              </a:rPr>
              <a:t>cost-benefit</a:t>
            </a:r>
            <a:r>
              <a:rPr lang="en-GB" altLang="en-US" sz="1200" kern="0" dirty="0" smtClean="0">
                <a:solidFill>
                  <a:srgbClr val="222222"/>
                </a:solidFill>
                <a:latin typeface="Arial"/>
              </a:rPr>
              <a:t> analysis is developed</a:t>
            </a:r>
          </a:p>
          <a:p>
            <a:pPr marL="352398" indent="-352398">
              <a:spcBef>
                <a:spcPct val="20000"/>
              </a:spcBef>
              <a:buFontTx/>
              <a:buChar char="•"/>
              <a:defRPr/>
            </a:pPr>
            <a:r>
              <a:rPr lang="en-GB" altLang="en-US" sz="1200" kern="0" dirty="0" smtClean="0">
                <a:solidFill>
                  <a:srgbClr val="222222"/>
                </a:solidFill>
                <a:latin typeface="Arial"/>
              </a:rPr>
              <a:t>At the end of all phases, a process is undertaken to assess economic, technical, and </a:t>
            </a:r>
            <a:r>
              <a:rPr lang="en-GB" altLang="en-US" sz="1200" kern="0" dirty="0" err="1" smtClean="0">
                <a:solidFill>
                  <a:srgbClr val="222222"/>
                </a:solidFill>
                <a:latin typeface="Arial"/>
              </a:rPr>
              <a:t>behavioral</a:t>
            </a:r>
            <a:r>
              <a:rPr lang="en-GB" altLang="en-US" sz="1200" kern="0" dirty="0" smtClean="0">
                <a:solidFill>
                  <a:srgbClr val="222222"/>
                </a:solidFill>
                <a:latin typeface="Arial"/>
              </a:rPr>
              <a:t> feasibilities and ensure implementation is worth time and effort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35</a:t>
            </a:fld>
            <a:endParaRPr lang="en-US" dirty="0"/>
          </a:p>
        </p:txBody>
      </p:sp>
    </p:spTree>
    <p:extLst>
      <p:ext uri="{BB962C8B-B14F-4D97-AF65-F5344CB8AC3E}">
        <p14:creationId xmlns:p14="http://schemas.microsoft.com/office/powerpoint/2010/main" val="4086546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Analysis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analysis phase begins with the information learned during the investigation phase.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This phase consists primarily of assessments of the organization, the status of current systems, and the capability to support the proposed systems.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Analysts begin to determine what the new system is expected to do and how it will interact with existing systems.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This phase ends with the documentation of the findings and a feasibility analysis update.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36</a:t>
            </a:fld>
            <a:endParaRPr lang="en-US" dirty="0"/>
          </a:p>
        </p:txBody>
      </p:sp>
    </p:spTree>
    <p:extLst>
      <p:ext uri="{BB962C8B-B14F-4D97-AF65-F5344CB8AC3E}">
        <p14:creationId xmlns:p14="http://schemas.microsoft.com/office/powerpoint/2010/main" val="2835059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Logical Design</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t>First and driving factor is business need</a:t>
            </a:r>
          </a:p>
          <a:p>
            <a:pPr lvl="1">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t>Applications are selected to provide needed services</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t>Data support and structures capable of providing the needed inputs are identified</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dirty="0" smtClean="0"/>
              <a:t>Specific technologies are delineated to implement the physical solution</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dirty="0" smtClean="0"/>
              <a:t>Analysts generate estimates of costs and benefits to allow comparison of available options</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t>Feasibility analysis performed at the end</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37</a:t>
            </a:fld>
            <a:endParaRPr lang="en-US" dirty="0"/>
          </a:p>
        </p:txBody>
      </p:sp>
    </p:spTree>
    <p:extLst>
      <p:ext uri="{BB962C8B-B14F-4D97-AF65-F5344CB8AC3E}">
        <p14:creationId xmlns:p14="http://schemas.microsoft.com/office/powerpoint/2010/main" val="209642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Physical Design</a:t>
            </a:r>
          </a:p>
          <a:p>
            <a:pPr marL="352398" indent="-352398">
              <a:spcBef>
                <a:spcPct val="20000"/>
              </a:spcBef>
              <a:buFontTx/>
              <a:buChar char="•"/>
              <a:defRPr/>
            </a:pPr>
            <a:r>
              <a:rPr lang="en-US" altLang="en-US" sz="2700" kern="0" dirty="0" smtClean="0">
                <a:solidFill>
                  <a:srgbClr val="222222"/>
                </a:solidFill>
                <a:latin typeface="Arial"/>
              </a:rPr>
              <a:t>Specific technologies selected to support the alternatives identified and evaluated in the logical design</a:t>
            </a:r>
          </a:p>
          <a:p>
            <a:pPr marL="352398" indent="-352398">
              <a:spcBef>
                <a:spcPct val="20000"/>
              </a:spcBef>
              <a:buFontTx/>
              <a:buChar char="•"/>
              <a:defRPr/>
            </a:pPr>
            <a:r>
              <a:rPr lang="en-GB" altLang="en-US" sz="2700" kern="0" dirty="0" smtClean="0">
                <a:solidFill>
                  <a:srgbClr val="222222"/>
                </a:solidFill>
                <a:latin typeface="Arial"/>
              </a:rPr>
              <a:t>Selected components evaluated on make-or-buy decision </a:t>
            </a:r>
          </a:p>
          <a:p>
            <a:pPr marL="352398" indent="-352398">
              <a:spcBef>
                <a:spcPct val="20000"/>
              </a:spcBef>
              <a:buFontTx/>
              <a:buChar char="•"/>
              <a:defRPr/>
            </a:pPr>
            <a:r>
              <a:rPr lang="en-GB" altLang="en-US" sz="2700" kern="0" dirty="0" smtClean="0">
                <a:solidFill>
                  <a:srgbClr val="222222"/>
                </a:solidFill>
                <a:latin typeface="Arial"/>
              </a:rPr>
              <a:t>Feasibility analysis performed</a:t>
            </a:r>
          </a:p>
          <a:p>
            <a:pPr marL="763530" lvl="1" indent="-293665">
              <a:spcBef>
                <a:spcPct val="20000"/>
              </a:spcBef>
              <a:buFontTx/>
              <a:buChar char="–"/>
              <a:defRPr/>
            </a:pPr>
            <a:r>
              <a:rPr lang="en-GB" altLang="en-US" sz="2500" kern="0" dirty="0" smtClean="0">
                <a:solidFill>
                  <a:srgbClr val="222222"/>
                </a:solidFill>
                <a:latin typeface="Arial"/>
              </a:rPr>
              <a:t>Entire solution presented to organization’s management for approval</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38</a:t>
            </a:fld>
            <a:endParaRPr lang="en-US" dirty="0"/>
          </a:p>
        </p:txBody>
      </p:sp>
    </p:spTree>
    <p:extLst>
      <p:ext uri="{BB962C8B-B14F-4D97-AF65-F5344CB8AC3E}">
        <p14:creationId xmlns:p14="http://schemas.microsoft.com/office/powerpoint/2010/main" val="264728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The History Of Information Security</a:t>
            </a:r>
          </a:p>
          <a:p>
            <a:pPr marL="347504"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700" kern="0" dirty="0" smtClean="0">
                <a:solidFill>
                  <a:srgbClr val="222222"/>
                </a:solidFill>
                <a:latin typeface="Arial"/>
                <a:cs typeface="Arial" charset="0"/>
              </a:rPr>
              <a:t>Computer security began immediately after the first mainframes were developed </a:t>
            </a:r>
          </a:p>
          <a:p>
            <a:pPr marL="758636" lvl="1"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500" kern="0" dirty="0" smtClean="0">
                <a:solidFill>
                  <a:srgbClr val="222222"/>
                </a:solidFill>
                <a:latin typeface="Arial"/>
                <a:cs typeface="Arial" charset="0"/>
              </a:rPr>
              <a:t>Groups developing code-breaking computations during World War II created the first modern computers</a:t>
            </a:r>
          </a:p>
          <a:p>
            <a:pPr marL="758636" lvl="1"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500" kern="0" dirty="0" smtClean="0">
                <a:solidFill>
                  <a:srgbClr val="222222"/>
                </a:solidFill>
                <a:latin typeface="Arial"/>
                <a:cs typeface="Arial" charset="0"/>
              </a:rPr>
              <a:t>Multiple levels of security were implemented</a:t>
            </a:r>
          </a:p>
          <a:p>
            <a:pPr marL="347504"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700" kern="0" dirty="0" smtClean="0">
                <a:solidFill>
                  <a:srgbClr val="222222"/>
                </a:solidFill>
                <a:latin typeface="Arial"/>
                <a:cs typeface="Arial" charset="0"/>
              </a:rPr>
              <a:t>Physical controls to limit access to sensitive military locations to authorized personnel</a:t>
            </a:r>
          </a:p>
          <a:p>
            <a:pPr marL="347504" indent="-327927" eaLnBrk="1" hangingPunct="1">
              <a:spcBef>
                <a:spcPts val="642"/>
              </a:spcBef>
              <a:buFontTx/>
              <a:buChar char="•"/>
              <a:tabLst>
                <a:tab pos="933203" algn="l"/>
                <a:tab pos="1872932" algn="l"/>
                <a:tab pos="2812661" algn="l"/>
                <a:tab pos="3752390" algn="l"/>
                <a:tab pos="4692119" algn="l"/>
                <a:tab pos="5631847" algn="l"/>
                <a:tab pos="6571576" algn="l"/>
                <a:tab pos="7511305" algn="l"/>
                <a:tab pos="8451034" algn="l"/>
                <a:tab pos="9390763" algn="l"/>
                <a:tab pos="10330492" algn="l"/>
              </a:tabLst>
              <a:defRPr/>
            </a:pPr>
            <a:r>
              <a:rPr lang="en-GB" altLang="en-US" sz="2700" kern="0" dirty="0" smtClean="0">
                <a:solidFill>
                  <a:srgbClr val="222222"/>
                </a:solidFill>
                <a:latin typeface="Arial"/>
                <a:cs typeface="Arial" charset="0"/>
              </a:rPr>
              <a:t>Rudimentary in defending against physical theft, espionage, and sabotage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endParaRPr lang="en-GB" altLang="en-US" dirty="0" smtClean="0">
              <a:ea typeface="Lucida Sans Unicode" charset="0"/>
              <a:cs typeface="Lucida Sans Unicode" charset="0"/>
            </a:endParaRP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endParaRPr lang="en-GB" altLang="en-US" dirty="0" smtClean="0">
              <a:ea typeface="Lucida Sans Unicode" charset="0"/>
              <a:cs typeface="Lucida Sans Unicode"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a:t>
            </a:fld>
            <a:endParaRPr lang="en-US" dirty="0"/>
          </a:p>
        </p:txBody>
      </p:sp>
    </p:spTree>
    <p:extLst>
      <p:ext uri="{BB962C8B-B14F-4D97-AF65-F5344CB8AC3E}">
        <p14:creationId xmlns:p14="http://schemas.microsoft.com/office/powerpoint/2010/main" val="3974992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Implementation</a:t>
            </a:r>
          </a:p>
          <a:p>
            <a:pPr marL="352398" indent="-352398">
              <a:spcBef>
                <a:spcPct val="20000"/>
              </a:spcBef>
              <a:buFontTx/>
              <a:buChar char="•"/>
              <a:defRPr/>
            </a:pPr>
            <a:r>
              <a:rPr lang="en-GB" altLang="en-US" sz="2700" kern="0" dirty="0" smtClean="0">
                <a:solidFill>
                  <a:srgbClr val="222222"/>
                </a:solidFill>
                <a:latin typeface="Arial"/>
              </a:rPr>
              <a:t>Needed software created</a:t>
            </a:r>
          </a:p>
          <a:p>
            <a:pPr marL="352398" indent="-352398">
              <a:spcBef>
                <a:spcPct val="20000"/>
              </a:spcBef>
              <a:buFontTx/>
              <a:buChar char="•"/>
              <a:defRPr/>
            </a:pPr>
            <a:r>
              <a:rPr lang="en-GB" altLang="en-US" sz="2700" kern="0" dirty="0" smtClean="0">
                <a:solidFill>
                  <a:srgbClr val="222222"/>
                </a:solidFill>
                <a:latin typeface="Arial"/>
              </a:rPr>
              <a:t>Components ordered, received, and tested</a:t>
            </a:r>
          </a:p>
          <a:p>
            <a:pPr marL="352398" indent="-352398">
              <a:spcBef>
                <a:spcPct val="20000"/>
              </a:spcBef>
              <a:buFontTx/>
              <a:buChar char="•"/>
              <a:defRPr/>
            </a:pPr>
            <a:r>
              <a:rPr lang="en-GB" altLang="en-US" sz="2700" kern="0" dirty="0" smtClean="0">
                <a:solidFill>
                  <a:srgbClr val="222222"/>
                </a:solidFill>
                <a:latin typeface="Arial"/>
              </a:rPr>
              <a:t>Users trained and supporting documentation created</a:t>
            </a:r>
          </a:p>
          <a:p>
            <a:pPr marL="352398" indent="-352398">
              <a:spcBef>
                <a:spcPct val="20000"/>
              </a:spcBef>
              <a:buFontTx/>
              <a:buChar char="•"/>
              <a:defRPr/>
            </a:pPr>
            <a:r>
              <a:rPr lang="en-GB" altLang="en-US" sz="2700" kern="0" dirty="0" smtClean="0">
                <a:solidFill>
                  <a:srgbClr val="222222"/>
                </a:solidFill>
                <a:latin typeface="Arial"/>
              </a:rPr>
              <a:t>Feasibility analysis prepared</a:t>
            </a:r>
          </a:p>
          <a:p>
            <a:pPr marL="763530" lvl="1" indent="-293665">
              <a:spcBef>
                <a:spcPct val="20000"/>
              </a:spcBef>
              <a:buFontTx/>
              <a:buChar char="–"/>
              <a:defRPr/>
            </a:pPr>
            <a:r>
              <a:rPr lang="en-GB" altLang="en-US" sz="2500" kern="0" dirty="0" smtClean="0">
                <a:solidFill>
                  <a:srgbClr val="222222"/>
                </a:solidFill>
                <a:latin typeface="Arial"/>
              </a:rPr>
              <a:t>Sponsors presented with system for performance review and acceptance test</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39</a:t>
            </a:fld>
            <a:endParaRPr lang="en-US" dirty="0"/>
          </a:p>
        </p:txBody>
      </p:sp>
    </p:spTree>
    <p:extLst>
      <p:ext uri="{BB962C8B-B14F-4D97-AF65-F5344CB8AC3E}">
        <p14:creationId xmlns:p14="http://schemas.microsoft.com/office/powerpoint/2010/main" val="3306633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Maintenance and Change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maintenance and change phase is the longest and most expensive phase of the process.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This phase consists of the tasks necessary to support and modify the system for the remainder of its useful life cycle.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Even though formal development may conclude during this phase, the life cycle of the project continues until it is determined that the process should begin again from the investigation phase. When the current system can no longer support the changed mission of the organization, the project is terminated and a new project is implemented.</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40</a:t>
            </a:fld>
            <a:endParaRPr lang="en-US" dirty="0"/>
          </a:p>
        </p:txBody>
      </p:sp>
    </p:spTree>
    <p:extLst>
      <p:ext uri="{BB962C8B-B14F-4D97-AF65-F5344CB8AC3E}">
        <p14:creationId xmlns:p14="http://schemas.microsoft.com/office/powerpoint/2010/main" val="1492652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352398" indent="-352398">
              <a:spcBef>
                <a:spcPct val="20000"/>
              </a:spcBef>
              <a:buFontTx/>
              <a:buChar char="•"/>
              <a:defRPr/>
            </a:pPr>
            <a:r>
              <a:rPr lang="en-US" sz="2700" kern="0" dirty="0" smtClean="0">
                <a:solidFill>
                  <a:srgbClr val="222222"/>
                </a:solidFill>
                <a:latin typeface="Arial"/>
              </a:rPr>
              <a:t>Many organizations recognize need to include planning for security objectives in the SDLC used to create systems</a:t>
            </a:r>
          </a:p>
          <a:p>
            <a:pPr marL="763530" lvl="1" indent="-293665">
              <a:spcBef>
                <a:spcPct val="20000"/>
              </a:spcBef>
              <a:buFontTx/>
              <a:buChar char="–"/>
              <a:defRPr/>
            </a:pPr>
            <a:r>
              <a:rPr lang="en-US" sz="2500" kern="0" dirty="0" smtClean="0">
                <a:solidFill>
                  <a:srgbClr val="222222"/>
                </a:solidFill>
                <a:latin typeface="Arial"/>
              </a:rPr>
              <a:t>Established procedures to create software more capable of being deployed in a secure fashion</a:t>
            </a:r>
          </a:p>
          <a:p>
            <a:pPr marL="352398" indent="-352398">
              <a:spcBef>
                <a:spcPct val="20000"/>
              </a:spcBef>
              <a:buFontTx/>
              <a:buChar char="•"/>
              <a:defRPr/>
            </a:pPr>
            <a:r>
              <a:rPr lang="en-US" sz="2700" kern="0" dirty="0" smtClean="0">
                <a:solidFill>
                  <a:srgbClr val="222222"/>
                </a:solidFill>
                <a:latin typeface="Arial"/>
              </a:rPr>
              <a:t>This approach known as software assurance (SA)</a:t>
            </a:r>
          </a:p>
          <a:p>
            <a:pPr marL="352398" indent="-352398">
              <a:spcBef>
                <a:spcPct val="20000"/>
              </a:spcBef>
              <a:buFontTx/>
              <a:buChar char="•"/>
              <a:defRPr/>
            </a:pPr>
            <a:r>
              <a:rPr lang="en-US" sz="2700" kern="0" dirty="0" smtClean="0">
                <a:solidFill>
                  <a:srgbClr val="222222"/>
                </a:solidFill>
                <a:latin typeface="Arial"/>
              </a:rPr>
              <a:t>Software Assurance Initiative resulted in publication of Secure Software Assurance (</a:t>
            </a:r>
            <a:r>
              <a:rPr lang="en-US" sz="2700" kern="0" dirty="0" err="1" smtClean="0">
                <a:solidFill>
                  <a:srgbClr val="222222"/>
                </a:solidFill>
                <a:latin typeface="Arial"/>
              </a:rPr>
              <a:t>SwA</a:t>
            </a:r>
            <a:r>
              <a:rPr lang="en-US" sz="2700" kern="0" dirty="0" smtClean="0">
                <a:solidFill>
                  <a:srgbClr val="222222"/>
                </a:solidFill>
                <a:latin typeface="Arial"/>
              </a:rPr>
              <a:t>) Common Body of Knowledge (CBK)</a:t>
            </a:r>
          </a:p>
          <a:p>
            <a:pPr>
              <a:defRPr/>
            </a:pPr>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41</a:t>
            </a:fld>
            <a:endParaRPr lang="en-US" dirty="0"/>
          </a:p>
        </p:txBody>
      </p:sp>
    </p:spTree>
    <p:extLst>
      <p:ext uri="{BB962C8B-B14F-4D97-AF65-F5344CB8AC3E}">
        <p14:creationId xmlns:p14="http://schemas.microsoft.com/office/powerpoint/2010/main" val="1468193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52398" indent="-352398">
              <a:spcBef>
                <a:spcPct val="20000"/>
              </a:spcBef>
              <a:buFontTx/>
              <a:buChar char="•"/>
              <a:defRPr/>
            </a:pPr>
            <a:r>
              <a:rPr lang="en-US" sz="2500" kern="0" dirty="0" err="1" smtClean="0">
                <a:solidFill>
                  <a:srgbClr val="222222"/>
                </a:solidFill>
                <a:latin typeface="Arial"/>
              </a:rPr>
              <a:t>SwA</a:t>
            </a:r>
            <a:r>
              <a:rPr lang="en-US" sz="2500" kern="0" dirty="0" smtClean="0">
                <a:solidFill>
                  <a:srgbClr val="222222"/>
                </a:solidFill>
                <a:latin typeface="Arial"/>
              </a:rPr>
              <a:t> CBK is a work in progress, contains following sections:</a:t>
            </a:r>
          </a:p>
          <a:p>
            <a:pPr marL="763530" lvl="1" indent="-293665">
              <a:spcBef>
                <a:spcPct val="20000"/>
              </a:spcBef>
              <a:buFontTx/>
              <a:buChar char="–"/>
              <a:defRPr/>
            </a:pPr>
            <a:r>
              <a:rPr lang="en-US" sz="1800" kern="0" dirty="0" smtClean="0">
                <a:solidFill>
                  <a:srgbClr val="222222"/>
                </a:solidFill>
                <a:latin typeface="Arial"/>
              </a:rPr>
              <a:t>Nature of Dangers</a:t>
            </a:r>
          </a:p>
          <a:p>
            <a:pPr marL="763530" lvl="1" indent="-293665">
              <a:spcBef>
                <a:spcPct val="20000"/>
              </a:spcBef>
              <a:buFontTx/>
              <a:buChar char="–"/>
              <a:defRPr/>
            </a:pPr>
            <a:r>
              <a:rPr lang="en-US" sz="1800" kern="0" dirty="0" smtClean="0">
                <a:solidFill>
                  <a:srgbClr val="222222"/>
                </a:solidFill>
                <a:latin typeface="Arial"/>
              </a:rPr>
              <a:t>Fundamental Concepts and Principles</a:t>
            </a:r>
          </a:p>
          <a:p>
            <a:pPr marL="763530" lvl="1" indent="-293665">
              <a:spcBef>
                <a:spcPct val="20000"/>
              </a:spcBef>
              <a:buFontTx/>
              <a:buChar char="–"/>
              <a:defRPr/>
            </a:pPr>
            <a:r>
              <a:rPr lang="en-US" sz="1800" kern="0" dirty="0" smtClean="0">
                <a:solidFill>
                  <a:srgbClr val="222222"/>
                </a:solidFill>
                <a:latin typeface="Arial"/>
              </a:rPr>
              <a:t>Ethics, Law, and Governance</a:t>
            </a:r>
          </a:p>
          <a:p>
            <a:pPr marL="763530" lvl="1" indent="-293665">
              <a:spcBef>
                <a:spcPct val="20000"/>
              </a:spcBef>
              <a:buFontTx/>
              <a:buChar char="–"/>
              <a:defRPr/>
            </a:pPr>
            <a:r>
              <a:rPr lang="en-US" sz="1800" kern="0" dirty="0" smtClean="0">
                <a:solidFill>
                  <a:srgbClr val="222222"/>
                </a:solidFill>
                <a:latin typeface="Arial"/>
              </a:rPr>
              <a:t>Secure Software Requirements</a:t>
            </a:r>
          </a:p>
          <a:p>
            <a:pPr marL="763530" lvl="1" indent="-293665">
              <a:spcBef>
                <a:spcPct val="20000"/>
              </a:spcBef>
              <a:buFontTx/>
              <a:buChar char="–"/>
              <a:defRPr/>
            </a:pPr>
            <a:r>
              <a:rPr lang="en-US" sz="1800" kern="0" dirty="0" smtClean="0">
                <a:solidFill>
                  <a:srgbClr val="222222"/>
                </a:solidFill>
                <a:latin typeface="Arial"/>
              </a:rPr>
              <a:t>Secure Software Design</a:t>
            </a:r>
          </a:p>
          <a:p>
            <a:pPr marL="763530" lvl="1" indent="-293665">
              <a:spcBef>
                <a:spcPct val="20000"/>
              </a:spcBef>
              <a:buFontTx/>
              <a:buChar char="–"/>
              <a:defRPr/>
            </a:pPr>
            <a:r>
              <a:rPr lang="en-US" sz="1800" kern="0" dirty="0" smtClean="0">
                <a:solidFill>
                  <a:srgbClr val="222222"/>
                </a:solidFill>
                <a:latin typeface="Arial"/>
              </a:rPr>
              <a:t>Secure Software Construction</a:t>
            </a:r>
          </a:p>
          <a:p>
            <a:pPr marL="763530" lvl="1" indent="-293665">
              <a:spcBef>
                <a:spcPct val="20000"/>
              </a:spcBef>
              <a:buFontTx/>
              <a:buChar char="–"/>
              <a:defRPr/>
            </a:pPr>
            <a:r>
              <a:rPr lang="en-US" sz="1800" kern="0" dirty="0" smtClean="0">
                <a:solidFill>
                  <a:srgbClr val="222222"/>
                </a:solidFill>
                <a:latin typeface="Arial"/>
              </a:rPr>
              <a:t>Secure Software Verification, Validation, and Evaluation</a:t>
            </a:r>
          </a:p>
          <a:p>
            <a:pPr marL="763530" lvl="1" indent="-293665">
              <a:spcBef>
                <a:spcPct val="20000"/>
              </a:spcBef>
              <a:buFontTx/>
              <a:buChar char="–"/>
              <a:defRPr/>
            </a:pPr>
            <a:r>
              <a:rPr lang="en-US" sz="1800" kern="0" dirty="0" smtClean="0">
                <a:solidFill>
                  <a:srgbClr val="222222"/>
                </a:solidFill>
                <a:latin typeface="Arial"/>
              </a:rPr>
              <a:t>Secure Software Tools and Methods</a:t>
            </a:r>
          </a:p>
          <a:p>
            <a:pPr marL="763530" lvl="1" indent="-293665">
              <a:spcBef>
                <a:spcPct val="20000"/>
              </a:spcBef>
              <a:buFontTx/>
              <a:buChar char="–"/>
              <a:defRPr/>
            </a:pPr>
            <a:r>
              <a:rPr lang="en-US" sz="1800" kern="0" dirty="0" smtClean="0">
                <a:solidFill>
                  <a:srgbClr val="222222"/>
                </a:solidFill>
                <a:latin typeface="Arial"/>
              </a:rPr>
              <a:t>Secure Software Processes</a:t>
            </a:r>
          </a:p>
          <a:p>
            <a:pPr marL="763530" lvl="1" indent="-293665">
              <a:spcBef>
                <a:spcPct val="20000"/>
              </a:spcBef>
              <a:buFontTx/>
              <a:buChar char="–"/>
              <a:defRPr/>
            </a:pPr>
            <a:r>
              <a:rPr lang="en-US" sz="1800" kern="0" dirty="0" smtClean="0">
                <a:solidFill>
                  <a:srgbClr val="222222"/>
                </a:solidFill>
                <a:latin typeface="Arial"/>
              </a:rPr>
              <a:t>Secure Software Project Management</a:t>
            </a:r>
          </a:p>
          <a:p>
            <a:pPr marL="763530" lvl="1" indent="-293665">
              <a:spcBef>
                <a:spcPct val="20000"/>
              </a:spcBef>
              <a:buFontTx/>
              <a:buChar char="–"/>
              <a:defRPr/>
            </a:pPr>
            <a:r>
              <a:rPr lang="en-US" sz="1800" kern="0" dirty="0" smtClean="0">
                <a:solidFill>
                  <a:srgbClr val="222222"/>
                </a:solidFill>
                <a:latin typeface="Arial"/>
              </a:rPr>
              <a:t>Acquisition of Secure Software</a:t>
            </a:r>
          </a:p>
          <a:p>
            <a:pPr marL="763530" lvl="1" indent="-293665">
              <a:spcBef>
                <a:spcPct val="20000"/>
              </a:spcBef>
              <a:buFontTx/>
              <a:buChar char="–"/>
              <a:defRPr/>
            </a:pPr>
            <a:r>
              <a:rPr lang="en-US" sz="1800" kern="0" dirty="0" smtClean="0">
                <a:solidFill>
                  <a:srgbClr val="222222"/>
                </a:solidFill>
                <a:latin typeface="Arial"/>
              </a:rPr>
              <a:t>Secure Software Sustainment</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42</a:t>
            </a:fld>
            <a:endParaRPr lang="en-US" dirty="0"/>
          </a:p>
        </p:txBody>
      </p:sp>
    </p:spTree>
    <p:extLst>
      <p:ext uri="{BB962C8B-B14F-4D97-AF65-F5344CB8AC3E}">
        <p14:creationId xmlns:p14="http://schemas.microsoft.com/office/powerpoint/2010/main" val="3891948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defRPr/>
            </a:pPr>
            <a:r>
              <a:rPr lang="en-US" b="1" dirty="0" smtClean="0"/>
              <a:t>The NIST Approach to Securing the SDLC</a:t>
            </a:r>
          </a:p>
          <a:p>
            <a:pPr marL="352398" indent="-352398">
              <a:spcBef>
                <a:spcPct val="20000"/>
              </a:spcBef>
              <a:buFontTx/>
              <a:buChar char="•"/>
              <a:defRPr/>
            </a:pPr>
            <a:r>
              <a:rPr lang="en-US" sz="2700" kern="0" dirty="0" smtClean="0">
                <a:solidFill>
                  <a:srgbClr val="222222"/>
                </a:solidFill>
                <a:latin typeface="Arial"/>
              </a:rPr>
              <a:t>NIST Special Publication 800-64 rev. 2 maintains that early integration of security in the SDLC enables agencies to maximize return on investment through:</a:t>
            </a:r>
          </a:p>
          <a:p>
            <a:pPr marL="763530" lvl="1" indent="-293665">
              <a:spcBef>
                <a:spcPct val="20000"/>
              </a:spcBef>
              <a:buFontTx/>
              <a:buChar char="–"/>
              <a:defRPr/>
            </a:pPr>
            <a:r>
              <a:rPr lang="en-US" sz="2500" kern="0" dirty="0" smtClean="0">
                <a:solidFill>
                  <a:srgbClr val="222222"/>
                </a:solidFill>
                <a:latin typeface="Arial"/>
              </a:rPr>
              <a:t>Early identification and mitigation of security vulnerabilities and misconfigurations</a:t>
            </a:r>
          </a:p>
          <a:p>
            <a:pPr marL="763530" lvl="1" indent="-293665">
              <a:spcBef>
                <a:spcPct val="20000"/>
              </a:spcBef>
              <a:buFontTx/>
              <a:buChar char="–"/>
              <a:defRPr/>
            </a:pPr>
            <a:r>
              <a:rPr lang="en-US" sz="2500" kern="0" dirty="0" smtClean="0">
                <a:solidFill>
                  <a:srgbClr val="222222"/>
                </a:solidFill>
                <a:latin typeface="Arial"/>
              </a:rPr>
              <a:t>Awareness of potential engineering challenges</a:t>
            </a:r>
          </a:p>
          <a:p>
            <a:pPr marL="763530" lvl="1" indent="-293665">
              <a:spcBef>
                <a:spcPct val="20000"/>
              </a:spcBef>
              <a:buFontTx/>
              <a:buChar char="–"/>
              <a:defRPr/>
            </a:pPr>
            <a:r>
              <a:rPr lang="en-US" sz="2500" kern="0" dirty="0" smtClean="0">
                <a:solidFill>
                  <a:srgbClr val="222222"/>
                </a:solidFill>
                <a:latin typeface="Arial"/>
              </a:rPr>
              <a:t>Identification of shared security services and reuse of security strategies and tools</a:t>
            </a:r>
          </a:p>
          <a:p>
            <a:pPr marL="763530" lvl="1" indent="-293665">
              <a:spcBef>
                <a:spcPct val="20000"/>
              </a:spcBef>
              <a:buFontTx/>
              <a:buChar char="–"/>
              <a:defRPr/>
            </a:pPr>
            <a:r>
              <a:rPr lang="en-US" sz="2500" kern="0" dirty="0" smtClean="0">
                <a:solidFill>
                  <a:srgbClr val="222222"/>
                </a:solidFill>
                <a:latin typeface="Arial"/>
              </a:rPr>
              <a:t>Facilitation of informed executive decision making</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46</a:t>
            </a:fld>
            <a:endParaRPr lang="en-US" dirty="0"/>
          </a:p>
        </p:txBody>
      </p:sp>
    </p:spTree>
    <p:extLst>
      <p:ext uri="{BB962C8B-B14F-4D97-AF65-F5344CB8AC3E}">
        <p14:creationId xmlns:p14="http://schemas.microsoft.com/office/powerpoint/2010/main" val="1561080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smtClean="0"/>
              <a:t>Initiation</a:t>
            </a:r>
          </a:p>
          <a:p>
            <a:r>
              <a:rPr lang="en-US" altLang="en-US" dirty="0" smtClean="0"/>
              <a:t>Security at this point looked at in terms of business risks, with information security office providing input</a:t>
            </a:r>
          </a:p>
          <a:p>
            <a:r>
              <a:rPr lang="en-US" altLang="en-US" dirty="0" smtClean="0"/>
              <a:t>Key security activities include:</a:t>
            </a:r>
          </a:p>
          <a:p>
            <a:pPr lvl="1"/>
            <a:r>
              <a:rPr lang="en-US" altLang="en-US" dirty="0" smtClean="0"/>
              <a:t>Delineation of business requirements in terms of confidentiality, integrity, and availability</a:t>
            </a:r>
          </a:p>
          <a:p>
            <a:pPr lvl="1"/>
            <a:r>
              <a:rPr lang="en-US" altLang="en-US" dirty="0" smtClean="0"/>
              <a:t>Determination of information categorization and identification of known special handling requirements to transmit, store, or create information </a:t>
            </a:r>
          </a:p>
          <a:p>
            <a:pPr lvl="1"/>
            <a:r>
              <a:rPr lang="en-US" altLang="en-US" dirty="0" smtClean="0"/>
              <a:t>Determination of any privacy requirements</a:t>
            </a: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47</a:t>
            </a:fld>
            <a:endParaRPr lang="en-US" dirty="0"/>
          </a:p>
        </p:txBody>
      </p:sp>
    </p:spTree>
    <p:extLst>
      <p:ext uri="{BB962C8B-B14F-4D97-AF65-F5344CB8AC3E}">
        <p14:creationId xmlns:p14="http://schemas.microsoft.com/office/powerpoint/2010/main" val="351540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b="1" dirty="0" smtClean="0"/>
              <a:t>Development/Acquisition</a:t>
            </a:r>
          </a:p>
          <a:p>
            <a:pPr marL="352398" indent="-352398">
              <a:spcBef>
                <a:spcPct val="20000"/>
              </a:spcBef>
              <a:buFontTx/>
              <a:buChar char="•"/>
              <a:defRPr/>
            </a:pPr>
            <a:r>
              <a:rPr lang="en-US" sz="2700" kern="0" dirty="0" smtClean="0">
                <a:solidFill>
                  <a:srgbClr val="222222"/>
                </a:solidFill>
                <a:latin typeface="Arial"/>
              </a:rPr>
              <a:t>Key security activities include:</a:t>
            </a:r>
          </a:p>
          <a:p>
            <a:pPr marL="763530" lvl="1" indent="-293665">
              <a:spcBef>
                <a:spcPct val="20000"/>
              </a:spcBef>
              <a:buFontTx/>
              <a:buChar char="–"/>
              <a:defRPr/>
            </a:pPr>
            <a:r>
              <a:rPr lang="en-US" sz="2500" kern="0" dirty="0" smtClean="0">
                <a:solidFill>
                  <a:srgbClr val="222222"/>
                </a:solidFill>
                <a:latin typeface="Arial"/>
              </a:rPr>
              <a:t>Conduct risk assessment and use results to supplement baseline security controls</a:t>
            </a:r>
          </a:p>
          <a:p>
            <a:pPr marL="763530" lvl="1" indent="-293665">
              <a:spcBef>
                <a:spcPct val="20000"/>
              </a:spcBef>
              <a:buFontTx/>
              <a:buChar char="–"/>
              <a:defRPr/>
            </a:pPr>
            <a:r>
              <a:rPr lang="en-US" sz="2500" kern="0" dirty="0" smtClean="0">
                <a:solidFill>
                  <a:srgbClr val="222222"/>
                </a:solidFill>
                <a:latin typeface="Arial"/>
              </a:rPr>
              <a:t>Analyze security requirements</a:t>
            </a:r>
          </a:p>
          <a:p>
            <a:pPr marL="763530" lvl="1" indent="-293665">
              <a:spcBef>
                <a:spcPct val="20000"/>
              </a:spcBef>
              <a:buFontTx/>
              <a:buChar char="–"/>
              <a:defRPr/>
            </a:pPr>
            <a:r>
              <a:rPr lang="en-US" sz="2500" kern="0" dirty="0" smtClean="0">
                <a:solidFill>
                  <a:srgbClr val="222222"/>
                </a:solidFill>
                <a:latin typeface="Arial"/>
              </a:rPr>
              <a:t>Perform functional and security testing</a:t>
            </a:r>
          </a:p>
          <a:p>
            <a:pPr marL="763530" lvl="1" indent="-293665">
              <a:spcBef>
                <a:spcPct val="20000"/>
              </a:spcBef>
              <a:buFontTx/>
              <a:buChar char="–"/>
              <a:defRPr/>
            </a:pPr>
            <a:r>
              <a:rPr lang="en-US" sz="2500" kern="0" dirty="0" smtClean="0">
                <a:solidFill>
                  <a:srgbClr val="222222"/>
                </a:solidFill>
                <a:latin typeface="Arial"/>
              </a:rPr>
              <a:t>Prepare initial documents for system certification and accreditation</a:t>
            </a:r>
          </a:p>
          <a:p>
            <a:pPr marL="763530" lvl="1" indent="-293665">
              <a:spcBef>
                <a:spcPct val="20000"/>
              </a:spcBef>
              <a:buFontTx/>
              <a:buChar char="–"/>
              <a:defRPr/>
            </a:pPr>
            <a:r>
              <a:rPr lang="en-US" sz="2500" kern="0" dirty="0" smtClean="0">
                <a:solidFill>
                  <a:srgbClr val="222222"/>
                </a:solidFill>
                <a:latin typeface="Arial"/>
              </a:rPr>
              <a:t>Design security architecture</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49</a:t>
            </a:fld>
            <a:endParaRPr lang="en-US" dirty="0"/>
          </a:p>
        </p:txBody>
      </p:sp>
    </p:spTree>
    <p:extLst>
      <p:ext uri="{BB962C8B-B14F-4D97-AF65-F5344CB8AC3E}">
        <p14:creationId xmlns:p14="http://schemas.microsoft.com/office/powerpoint/2010/main" val="2312236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defRPr/>
            </a:pPr>
            <a:r>
              <a:rPr lang="en-US" b="1" dirty="0" smtClean="0"/>
              <a:t>Implementation/Assessment</a:t>
            </a:r>
          </a:p>
          <a:p>
            <a:pPr marL="352398" indent="-352398">
              <a:spcBef>
                <a:spcPct val="20000"/>
              </a:spcBef>
              <a:buFontTx/>
              <a:buChar char="•"/>
              <a:defRPr/>
            </a:pPr>
            <a:r>
              <a:rPr lang="en-US" sz="2700" kern="0" dirty="0" smtClean="0">
                <a:solidFill>
                  <a:srgbClr val="222222"/>
                </a:solidFill>
                <a:latin typeface="Arial"/>
              </a:rPr>
              <a:t>System installed and evaluated in operational environment</a:t>
            </a:r>
          </a:p>
          <a:p>
            <a:pPr marL="352398" indent="-352398">
              <a:spcBef>
                <a:spcPct val="20000"/>
              </a:spcBef>
              <a:buFontTx/>
              <a:buChar char="•"/>
              <a:defRPr/>
            </a:pPr>
            <a:r>
              <a:rPr lang="en-US" sz="2700" kern="0" dirty="0" smtClean="0">
                <a:solidFill>
                  <a:srgbClr val="222222"/>
                </a:solidFill>
                <a:latin typeface="Arial"/>
              </a:rPr>
              <a:t>Key security activities include:</a:t>
            </a:r>
          </a:p>
          <a:p>
            <a:pPr marL="763530" lvl="1" indent="-293665">
              <a:spcBef>
                <a:spcPct val="20000"/>
              </a:spcBef>
              <a:buFontTx/>
              <a:buChar char="–"/>
              <a:defRPr/>
            </a:pPr>
            <a:r>
              <a:rPr lang="en-US" sz="2500" kern="0" dirty="0" smtClean="0">
                <a:solidFill>
                  <a:srgbClr val="222222"/>
                </a:solidFill>
                <a:latin typeface="Arial"/>
              </a:rPr>
              <a:t>Integrate information system into its environment</a:t>
            </a:r>
          </a:p>
          <a:p>
            <a:pPr marL="763530" lvl="1" indent="-293665">
              <a:spcBef>
                <a:spcPct val="20000"/>
              </a:spcBef>
              <a:buFontTx/>
              <a:buChar char="–"/>
              <a:defRPr/>
            </a:pPr>
            <a:r>
              <a:rPr lang="en-US" sz="2500" kern="0" dirty="0" smtClean="0">
                <a:solidFill>
                  <a:srgbClr val="222222"/>
                </a:solidFill>
                <a:latin typeface="Arial"/>
              </a:rPr>
              <a:t>Plan and conduct system certification activities in synchronization with testing of security controls</a:t>
            </a:r>
          </a:p>
          <a:p>
            <a:pPr marL="763530" lvl="1" indent="-293665">
              <a:spcBef>
                <a:spcPct val="20000"/>
              </a:spcBef>
              <a:buFontTx/>
              <a:buChar char="–"/>
              <a:defRPr/>
            </a:pPr>
            <a:r>
              <a:rPr lang="en-US" sz="2500" kern="0" dirty="0" smtClean="0">
                <a:solidFill>
                  <a:srgbClr val="222222"/>
                </a:solidFill>
                <a:latin typeface="Arial"/>
              </a:rPr>
              <a:t>Complete system accreditation activities</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51</a:t>
            </a:fld>
            <a:endParaRPr lang="en-US" dirty="0"/>
          </a:p>
        </p:txBody>
      </p:sp>
    </p:spTree>
    <p:extLst>
      <p:ext uri="{BB962C8B-B14F-4D97-AF65-F5344CB8AC3E}">
        <p14:creationId xmlns:p14="http://schemas.microsoft.com/office/powerpoint/2010/main" val="1672993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defRPr/>
            </a:pPr>
            <a:r>
              <a:rPr lang="en-US" b="1" dirty="0" smtClean="0"/>
              <a:t>Operations and Maintenance:</a:t>
            </a:r>
          </a:p>
          <a:p>
            <a:pPr marL="352398" indent="-352398">
              <a:spcBef>
                <a:spcPct val="20000"/>
              </a:spcBef>
              <a:buFontTx/>
              <a:buChar char="•"/>
              <a:defRPr/>
            </a:pPr>
            <a:r>
              <a:rPr lang="en-US" sz="2700" kern="0" dirty="0" smtClean="0">
                <a:solidFill>
                  <a:srgbClr val="222222"/>
                </a:solidFill>
                <a:latin typeface="Arial"/>
              </a:rPr>
              <a:t>Systems are in place and operating, enhancements and/or modifications to the system are developed and tested, and hardware and/or software added or replaced</a:t>
            </a:r>
          </a:p>
          <a:p>
            <a:pPr marL="352398" indent="-352398">
              <a:spcBef>
                <a:spcPct val="20000"/>
              </a:spcBef>
              <a:buFontTx/>
              <a:buChar char="•"/>
              <a:defRPr/>
            </a:pPr>
            <a:r>
              <a:rPr lang="en-US" sz="2700" kern="0" dirty="0" smtClean="0">
                <a:solidFill>
                  <a:srgbClr val="222222"/>
                </a:solidFill>
                <a:latin typeface="Arial"/>
              </a:rPr>
              <a:t>Key security activities include:</a:t>
            </a:r>
          </a:p>
          <a:p>
            <a:pPr marL="763530" lvl="1" indent="-293665">
              <a:spcBef>
                <a:spcPct val="20000"/>
              </a:spcBef>
              <a:buFontTx/>
              <a:buChar char="–"/>
              <a:defRPr/>
            </a:pPr>
            <a:r>
              <a:rPr lang="en-US" sz="2500" kern="0" dirty="0" smtClean="0">
                <a:solidFill>
                  <a:srgbClr val="222222"/>
                </a:solidFill>
                <a:latin typeface="Arial"/>
              </a:rPr>
              <a:t>Conduct operational readiness review</a:t>
            </a:r>
          </a:p>
          <a:p>
            <a:pPr marL="763530" lvl="1" indent="-293665">
              <a:spcBef>
                <a:spcPct val="20000"/>
              </a:spcBef>
              <a:buFontTx/>
              <a:buChar char="–"/>
              <a:defRPr/>
            </a:pPr>
            <a:r>
              <a:rPr lang="en-US" sz="2500" kern="0" dirty="0" smtClean="0">
                <a:solidFill>
                  <a:srgbClr val="222222"/>
                </a:solidFill>
                <a:latin typeface="Arial"/>
              </a:rPr>
              <a:t>Manage configuration of system</a:t>
            </a:r>
          </a:p>
          <a:p>
            <a:pPr marL="763530" lvl="1" indent="-293665">
              <a:spcBef>
                <a:spcPct val="20000"/>
              </a:spcBef>
              <a:buFontTx/>
              <a:buChar char="–"/>
              <a:defRPr/>
            </a:pPr>
            <a:r>
              <a:rPr lang="en-US" sz="2500" kern="0" dirty="0" smtClean="0">
                <a:solidFill>
                  <a:srgbClr val="222222"/>
                </a:solidFill>
                <a:latin typeface="Arial"/>
              </a:rPr>
              <a:t>Institute process and procedure for assured operations and continuous monitoring of information system’s security controls</a:t>
            </a:r>
          </a:p>
          <a:p>
            <a:pPr marL="763530" lvl="1" indent="-293665">
              <a:spcBef>
                <a:spcPct val="20000"/>
              </a:spcBef>
              <a:buFontTx/>
              <a:buChar char="–"/>
              <a:defRPr/>
            </a:pPr>
            <a:r>
              <a:rPr lang="en-US" sz="2500" kern="0" dirty="0" smtClean="0">
                <a:solidFill>
                  <a:srgbClr val="222222"/>
                </a:solidFill>
                <a:latin typeface="Arial"/>
              </a:rPr>
              <a:t>Perform reauthorization as required</a:t>
            </a:r>
          </a:p>
          <a:p>
            <a:pPr>
              <a:defRPr/>
            </a:pP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53</a:t>
            </a:fld>
            <a:endParaRPr lang="en-US" dirty="0"/>
          </a:p>
        </p:txBody>
      </p:sp>
    </p:spTree>
    <p:extLst>
      <p:ext uri="{BB962C8B-B14F-4D97-AF65-F5344CB8AC3E}">
        <p14:creationId xmlns:p14="http://schemas.microsoft.com/office/powerpoint/2010/main" val="4069446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defRPr/>
            </a:pPr>
            <a:r>
              <a:rPr lang="en-US" b="1" dirty="0" smtClean="0"/>
              <a:t>Disposal:</a:t>
            </a:r>
          </a:p>
          <a:p>
            <a:pPr marL="352398" indent="-352398">
              <a:spcBef>
                <a:spcPct val="20000"/>
              </a:spcBef>
              <a:buFontTx/>
              <a:buChar char="•"/>
              <a:defRPr/>
            </a:pPr>
            <a:r>
              <a:rPr lang="en-US" sz="2700" kern="0" dirty="0" smtClean="0">
                <a:solidFill>
                  <a:srgbClr val="222222"/>
                </a:solidFill>
                <a:latin typeface="Arial"/>
              </a:rPr>
              <a:t>Provides for disposal of system and closeout of any contracts in place</a:t>
            </a:r>
          </a:p>
          <a:p>
            <a:pPr marL="352398" indent="-352398">
              <a:spcBef>
                <a:spcPct val="20000"/>
              </a:spcBef>
              <a:buFontTx/>
              <a:buChar char="•"/>
              <a:defRPr/>
            </a:pPr>
            <a:r>
              <a:rPr lang="en-US" sz="2700" kern="0" dirty="0" smtClean="0">
                <a:solidFill>
                  <a:srgbClr val="222222"/>
                </a:solidFill>
                <a:latin typeface="Arial"/>
              </a:rPr>
              <a:t>Key security activities include:</a:t>
            </a:r>
          </a:p>
          <a:p>
            <a:pPr marL="763530" lvl="1" indent="-293665">
              <a:spcBef>
                <a:spcPct val="20000"/>
              </a:spcBef>
              <a:buFontTx/>
              <a:buChar char="–"/>
              <a:defRPr/>
            </a:pPr>
            <a:r>
              <a:rPr lang="en-US" sz="2500" kern="0" dirty="0" smtClean="0">
                <a:solidFill>
                  <a:srgbClr val="222222"/>
                </a:solidFill>
                <a:latin typeface="Arial"/>
              </a:rPr>
              <a:t>Building and executing disposal/transition plan</a:t>
            </a:r>
          </a:p>
          <a:p>
            <a:pPr marL="763530" lvl="1" indent="-293665">
              <a:spcBef>
                <a:spcPct val="20000"/>
              </a:spcBef>
              <a:buFontTx/>
              <a:buChar char="–"/>
              <a:defRPr/>
            </a:pPr>
            <a:r>
              <a:rPr lang="en-US" sz="2500" kern="0" dirty="0" smtClean="0">
                <a:solidFill>
                  <a:srgbClr val="222222"/>
                </a:solidFill>
                <a:latin typeface="Arial"/>
              </a:rPr>
              <a:t>Archival of critical information</a:t>
            </a:r>
          </a:p>
          <a:p>
            <a:pPr marL="763530" lvl="1" indent="-293665">
              <a:spcBef>
                <a:spcPct val="20000"/>
              </a:spcBef>
              <a:buFontTx/>
              <a:buChar char="–"/>
              <a:defRPr/>
            </a:pPr>
            <a:r>
              <a:rPr lang="en-US" sz="2500" kern="0" dirty="0" smtClean="0">
                <a:solidFill>
                  <a:srgbClr val="222222"/>
                </a:solidFill>
                <a:latin typeface="Arial"/>
              </a:rPr>
              <a:t>Sanitization of media</a:t>
            </a:r>
          </a:p>
          <a:p>
            <a:pPr marL="763530" lvl="1" indent="-293665">
              <a:spcBef>
                <a:spcPct val="20000"/>
              </a:spcBef>
              <a:buFontTx/>
              <a:buChar char="–"/>
              <a:defRPr/>
            </a:pPr>
            <a:r>
              <a:rPr lang="en-US" sz="2500" kern="0" dirty="0" smtClean="0">
                <a:solidFill>
                  <a:srgbClr val="222222"/>
                </a:solidFill>
                <a:latin typeface="Arial"/>
              </a:rPr>
              <a:t>Disposal of hardware and software</a:t>
            </a:r>
          </a:p>
          <a:p>
            <a:pPr>
              <a:defRPr/>
            </a:pP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55</a:t>
            </a:fld>
            <a:endParaRPr lang="en-US" dirty="0"/>
          </a:p>
        </p:txBody>
      </p:sp>
    </p:spTree>
    <p:extLst>
      <p:ext uri="{BB962C8B-B14F-4D97-AF65-F5344CB8AC3E}">
        <p14:creationId xmlns:p14="http://schemas.microsoft.com/office/powerpoint/2010/main" val="370210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5</a:t>
            </a:fld>
            <a:endParaRPr lang="en-US" dirty="0"/>
          </a:p>
        </p:txBody>
      </p:sp>
    </p:spTree>
    <p:extLst>
      <p:ext uri="{BB962C8B-B14F-4D97-AF65-F5344CB8AC3E}">
        <p14:creationId xmlns:p14="http://schemas.microsoft.com/office/powerpoint/2010/main" val="38751743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Security Professionals and the Organization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It takes a wide range of professionals to support a diverse information security program.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To develop and execute specific security policies and procedures, additional administrative support and technical expertise is required.</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60</a:t>
            </a:fld>
            <a:endParaRPr lang="en-US" dirty="0"/>
          </a:p>
        </p:txBody>
      </p:sp>
    </p:spTree>
    <p:extLst>
      <p:ext uri="{BB962C8B-B14F-4D97-AF65-F5344CB8AC3E}">
        <p14:creationId xmlns:p14="http://schemas.microsoft.com/office/powerpoint/2010/main" val="471285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Senior Management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Chief Information Officer – The senior technology officer, although other titles such as Vice President of Information, VP of Information Technology, and VP of Systems may be used. The CIO is primarily responsible for advising the Chief Executive Officer, President, or company owner on the strategic planning that affects the management of information in the organization.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Chief Information Security Officer – The individual primarily responsible for the assessment, management, and implementation of securing the information in the organization. The CISO may also be referred to as the Manager for Security, the Security Administrator, or a similar title.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61</a:t>
            </a:fld>
            <a:endParaRPr lang="en-US" dirty="0"/>
          </a:p>
        </p:txBody>
      </p:sp>
    </p:spTree>
    <p:extLst>
      <p:ext uri="{BB962C8B-B14F-4D97-AF65-F5344CB8AC3E}">
        <p14:creationId xmlns:p14="http://schemas.microsoft.com/office/powerpoint/2010/main" val="514336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Security Project Team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 number of individuals who are experienced in one or multiple requirements of both the technical and nontechnical areas.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champion: A senior executive who promotes the project and ensures its support, both financially and administratively, at the highest levels of the organization.</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team leader: A project manager, who may be a departmental line manager or staff unit manager, who understands project management, personnel management, and information security technical requirements.</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Security policy developers: Individuals who understand the organizational culture, policies, and requirements for developing and implementing successful policies.</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Risk assessment specialists: People who understand financial risk assessment techniques, the value of organizational assets, and the security methods to be used.</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Security professionals: Dedicated, trained, and well-educated specialists in all aspects of information security from both technical and nontechnical standpoints.  </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Systems administrators: People with the primary responsibility for administering the systems that house the information used by the organization.</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End users: Those whom the new system will most directly impact. Ideally, a selection of users from various departments, levels, and degrees of technical knowledge assist the team in focusing on the application of realistic controls applied in ways that do not disrupt the essential business activities they seek to safeguard.</a:t>
            </a:r>
          </a:p>
          <a:p>
            <a:pPr eaLnBrk="1" hangingPunct="1">
              <a:spcBef>
                <a:spcPts val="347"/>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62</a:t>
            </a:fld>
            <a:endParaRPr lang="en-US" dirty="0"/>
          </a:p>
        </p:txBody>
      </p:sp>
    </p:spTree>
    <p:extLst>
      <p:ext uri="{BB962C8B-B14F-4D97-AF65-F5344CB8AC3E}">
        <p14:creationId xmlns:p14="http://schemas.microsoft.com/office/powerpoint/2010/main" val="2255450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Data Responsibilities</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dirty="0" smtClean="0">
                <a:latin typeface="AdvOT66af078c.B"/>
              </a:rPr>
              <a:t>Data owners</a:t>
            </a:r>
            <a:r>
              <a:rPr lang="en-US" altLang="en-US" dirty="0" smtClean="0">
                <a:latin typeface="AdvOTbc475f09"/>
              </a:rPr>
              <a:t>: Members of senior management who are responsible for the security and use of a particular set of information. The data owners usually determine the level of data classification (discussed later), as well as the changes to that classification required by organizational change. The data owners work with subordinate managers to oversee the day-to-day administration of the data.</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sz="800" dirty="0" smtClean="0">
                <a:latin typeface="AdvOT526a88f1+25"/>
              </a:rPr>
              <a:t>● </a:t>
            </a:r>
            <a:r>
              <a:rPr lang="en-US" altLang="en-US" dirty="0" smtClean="0">
                <a:latin typeface="AdvOT66af078c.B"/>
              </a:rPr>
              <a:t>Data custodians</a:t>
            </a:r>
            <a:r>
              <a:rPr lang="en-US" altLang="en-US" dirty="0" smtClean="0">
                <a:latin typeface="AdvOTbc475f09"/>
              </a:rPr>
              <a:t>: Working directly with data owners, data custodians are responsible for the information and the systems that process, transmit, and store it. Depending on the size of the organization, this may be a dedicated position, such as the CISO, or it may be an additional responsibility of a systems administrator or other technology manager. The duties of a data custodian often include overseeing data storage and backups, implementing the specific procedures and policies laid out in the security policies and plans, and reporting to the data owner.</a:t>
            </a:r>
          </a:p>
          <a:p>
            <a:pP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US" altLang="en-US" sz="800" dirty="0" smtClean="0">
                <a:latin typeface="AdvOT526a88f1+25"/>
              </a:rPr>
              <a:t>● </a:t>
            </a:r>
            <a:r>
              <a:rPr lang="en-US" altLang="en-US" dirty="0" smtClean="0">
                <a:latin typeface="AdvOT66af078c.B"/>
              </a:rPr>
              <a:t>Data users</a:t>
            </a:r>
            <a:r>
              <a:rPr lang="en-US" altLang="en-US" dirty="0" smtClean="0">
                <a:latin typeface="AdvOTbc475f09"/>
              </a:rPr>
              <a:t>: Everyone in the organization is responsible for the security of data, so data users are included here as individuals with an information security role.</a:t>
            </a: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63</a:t>
            </a:fld>
            <a:endParaRPr lang="en-US" dirty="0"/>
          </a:p>
        </p:txBody>
      </p:sp>
    </p:spTree>
    <p:extLst>
      <p:ext uri="{BB962C8B-B14F-4D97-AF65-F5344CB8AC3E}">
        <p14:creationId xmlns:p14="http://schemas.microsoft.com/office/powerpoint/2010/main" val="40890929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Communities of Interest</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Each organization develops and maintains its own unique culture and values. Within that corporate culture, there are communities of interest. These include:</a:t>
            </a:r>
          </a:p>
          <a:p>
            <a:pPr eaLnBrk="1" hangingPunct="1">
              <a:spcBef>
                <a:spcPts val="462"/>
              </a:spcBef>
              <a:buFontTx/>
              <a:buChar cha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 Information Security Management and Professionals</a:t>
            </a:r>
          </a:p>
          <a:p>
            <a:pPr eaLnBrk="1" hangingPunct="1">
              <a:spcBef>
                <a:spcPts val="462"/>
              </a:spcBef>
              <a:buFontTx/>
              <a:buChar cha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 Information Technology Management and Professionals</a:t>
            </a:r>
          </a:p>
          <a:p>
            <a:pPr eaLnBrk="1" hangingPunct="1">
              <a:spcBef>
                <a:spcPts val="462"/>
              </a:spcBef>
              <a:buFontTx/>
              <a:buChar char="•"/>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 Organizational Management and Professionals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64</a:t>
            </a:fld>
            <a:endParaRPr lang="en-US" dirty="0"/>
          </a:p>
        </p:txBody>
      </p:sp>
    </p:spTree>
    <p:extLst>
      <p:ext uri="{BB962C8B-B14F-4D97-AF65-F5344CB8AC3E}">
        <p14:creationId xmlns:p14="http://schemas.microsoft.com/office/powerpoint/2010/main" val="39232421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Information Security: Is It an Art or a Science?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With the level of complexity in today’s information systems, the implementation of information security has often been described as a combination of art and science.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 concept of the security artisan  is based on the way individuals perceived systems technologists since computers became commonplace.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65</a:t>
            </a:fld>
            <a:endParaRPr lang="en-US" dirty="0"/>
          </a:p>
        </p:txBody>
      </p:sp>
    </p:spTree>
    <p:extLst>
      <p:ext uri="{BB962C8B-B14F-4D97-AF65-F5344CB8AC3E}">
        <p14:creationId xmlns:p14="http://schemas.microsoft.com/office/powerpoint/2010/main" val="2524662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Security as Art</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There are no hard and fast rules regulating the installation of various security mechanisms.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Nor are there many universally accepted complete solutions.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While there are many manuals to support individual systems, once these systems are interconnected, there is no magic user’s manual for the security of the entire system.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This is especially true with the complex levels of interaction between users, policy, and technology controls.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66</a:t>
            </a:fld>
            <a:endParaRPr lang="en-US" dirty="0"/>
          </a:p>
        </p:txBody>
      </p:sp>
    </p:spTree>
    <p:extLst>
      <p:ext uri="{BB962C8B-B14F-4D97-AF65-F5344CB8AC3E}">
        <p14:creationId xmlns:p14="http://schemas.microsoft.com/office/powerpoint/2010/main" val="310070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Security as Science</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We are dealing with technology developed by computer scientists and engineers—technology designed to perform at rigorous levels of performance.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Even with the complexity of the technology, most scientists would agree that specific scientific conditions cause virtually all actions that occur in computer systems.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Almost every fault, security hole, and systems malfunction is a result of the interaction of specific hardware and software.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If the developers had sufficient time, they could resolve and eliminate these faults.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67</a:t>
            </a:fld>
            <a:endParaRPr lang="en-US" dirty="0"/>
          </a:p>
        </p:txBody>
      </p:sp>
    </p:spTree>
    <p:extLst>
      <p:ext uri="{BB962C8B-B14F-4D97-AF65-F5344CB8AC3E}">
        <p14:creationId xmlns:p14="http://schemas.microsoft.com/office/powerpoint/2010/main" val="28189415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Security as a Social Science</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There is a third view: security as a social science.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Social science examines the </a:t>
            </a:r>
            <a:r>
              <a:rPr lang="en-GB" altLang="en-US" dirty="0" err="1" smtClean="0">
                <a:cs typeface="Lucida Sans Unicode" panose="020B0602030504020204" pitchFamily="34" charset="0"/>
              </a:rPr>
              <a:t>behavior</a:t>
            </a:r>
            <a:r>
              <a:rPr lang="en-GB" altLang="en-US" dirty="0" smtClean="0">
                <a:cs typeface="Lucida Sans Unicode" panose="020B0602030504020204" pitchFamily="34" charset="0"/>
              </a:rPr>
              <a:t> of individuals as they interact with systems, whether societal systems or in our case information systems.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Security begins and ends with the people inside the organization and the people that interact with the system planned or otherwise.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End users that need the very information the security personnel are trying to protect may be the weakest link in the security chain.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By understanding some of the </a:t>
            </a:r>
            <a:r>
              <a:rPr lang="en-GB" altLang="en-US" dirty="0" err="1" smtClean="0">
                <a:cs typeface="Lucida Sans Unicode" panose="020B0602030504020204" pitchFamily="34" charset="0"/>
              </a:rPr>
              <a:t>behavioral</a:t>
            </a:r>
            <a:r>
              <a:rPr lang="en-GB" altLang="en-US" dirty="0" smtClean="0">
                <a:cs typeface="Lucida Sans Unicode" panose="020B0602030504020204" pitchFamily="34" charset="0"/>
              </a:rPr>
              <a:t> aspects of organizational science and change management, security administrators can greatly reduce the levels of risk caused by end users and create more acceptable and supportable security profiles.  </a:t>
            </a:r>
          </a:p>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sz="1000"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68</a:t>
            </a:fld>
            <a:endParaRPr lang="en-US" dirty="0"/>
          </a:p>
        </p:txBody>
      </p:sp>
    </p:spTree>
    <p:extLst>
      <p:ext uri="{BB962C8B-B14F-4D97-AF65-F5344CB8AC3E}">
        <p14:creationId xmlns:p14="http://schemas.microsoft.com/office/powerpoint/2010/main" val="399830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cs typeface="Lucida Sans Unicode" panose="020B0602030504020204" pitchFamily="34" charset="0"/>
              </a:rPr>
              <a:t>This picture shows a high-visibility </a:t>
            </a:r>
            <a:r>
              <a:rPr lang="en-GB" altLang="en-US" dirty="0" err="1" smtClean="0">
                <a:cs typeface="Lucida Sans Unicode" panose="020B0602030504020204" pitchFamily="34" charset="0"/>
              </a:rPr>
              <a:t>artifact</a:t>
            </a:r>
            <a:r>
              <a:rPr lang="en-GB" altLang="en-US" dirty="0" smtClean="0">
                <a:cs typeface="Lucida Sans Unicode" panose="020B0602030504020204" pitchFamily="34" charset="0"/>
              </a:rPr>
              <a:t> associated with the early days of information security – focusing on the confidentiality of information. This </a:t>
            </a:r>
            <a:r>
              <a:rPr lang="en-GB" altLang="en-US" dirty="0" err="1" smtClean="0">
                <a:cs typeface="Lucida Sans Unicode" panose="020B0602030504020204" pitchFamily="34" charset="0"/>
              </a:rPr>
              <a:t>artifact</a:t>
            </a:r>
            <a:r>
              <a:rPr lang="en-GB" altLang="en-US" dirty="0" smtClean="0">
                <a:cs typeface="Lucida Sans Unicode" panose="020B0602030504020204" pitchFamily="34" charset="0"/>
              </a:rPr>
              <a:t> is also part of the study of cryptography from Chapter 8.</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7</a:t>
            </a:fld>
            <a:endParaRPr lang="en-US" dirty="0"/>
          </a:p>
        </p:txBody>
      </p:sp>
    </p:spTree>
    <p:extLst>
      <p:ext uri="{BB962C8B-B14F-4D97-AF65-F5344CB8AC3E}">
        <p14:creationId xmlns:p14="http://schemas.microsoft.com/office/powerpoint/2010/main" val="165135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b="1" dirty="0" smtClean="0">
                <a:cs typeface="Lucida Sans Unicode" panose="020B0602030504020204" pitchFamily="34" charset="0"/>
              </a:rPr>
              <a:t>The 1960s</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During the 1960s, the Department of </a:t>
            </a:r>
            <a:r>
              <a:rPr lang="en-GB" altLang="en-US" dirty="0" err="1" smtClean="0">
                <a:cs typeface="Lucida Sans Unicode" panose="020B0602030504020204" pitchFamily="34" charset="0"/>
              </a:rPr>
              <a:t>Defense’s</a:t>
            </a:r>
            <a:r>
              <a:rPr lang="en-GB" altLang="en-US" dirty="0" smtClean="0">
                <a:cs typeface="Lucida Sans Unicode" panose="020B0602030504020204" pitchFamily="34" charset="0"/>
              </a:rPr>
              <a:t> Advanced Research Procurement Agency (ARPA) began examining the feasibility of a redundant networked communications system designed to support the military’s need to exchange information. </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r>
              <a:rPr lang="en-GB" altLang="en-US" dirty="0" smtClean="0">
                <a:cs typeface="Lucida Sans Unicode" panose="020B0602030504020204" pitchFamily="34" charset="0"/>
              </a:rPr>
              <a:t>Larry Roberts, known as the founder of the Internet, developed the project from its inception.</a:t>
            </a:r>
          </a:p>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pPr>
            <a:endParaRPr lang="en-GB" altLang="en-US" dirty="0" smtClean="0">
              <a:cs typeface="Lucida Sans Unicode"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9</a:t>
            </a:fld>
            <a:endParaRPr lang="en-US" dirty="0"/>
          </a:p>
        </p:txBody>
      </p:sp>
    </p:spTree>
    <p:extLst>
      <p:ext uri="{BB962C8B-B14F-4D97-AF65-F5344CB8AC3E}">
        <p14:creationId xmlns:p14="http://schemas.microsoft.com/office/powerpoint/2010/main" val="188823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dirty="0" smtClean="0">
                <a:cs typeface="Lucida Sans Unicode" panose="020B0602030504020204" pitchFamily="34" charset="0"/>
              </a:rPr>
              <a:t>This picture shows a high-visibility </a:t>
            </a:r>
            <a:r>
              <a:rPr lang="en-GB" altLang="en-US" dirty="0" err="1" smtClean="0">
                <a:cs typeface="Lucida Sans Unicode" panose="020B0602030504020204" pitchFamily="34" charset="0"/>
              </a:rPr>
              <a:t>artifact</a:t>
            </a:r>
            <a:r>
              <a:rPr lang="en-GB" altLang="en-US" dirty="0" smtClean="0">
                <a:cs typeface="Lucida Sans Unicode" panose="020B0602030504020204" pitchFamily="34" charset="0"/>
              </a:rPr>
              <a:t> associated with the early days of information security – focusing on the confidentiality of information. This </a:t>
            </a:r>
            <a:r>
              <a:rPr lang="en-GB" altLang="en-US" dirty="0" err="1" smtClean="0">
                <a:cs typeface="Lucida Sans Unicode" panose="020B0602030504020204" pitchFamily="34" charset="0"/>
              </a:rPr>
              <a:t>artifact</a:t>
            </a:r>
            <a:r>
              <a:rPr lang="en-GB" altLang="en-US" dirty="0" smtClean="0">
                <a:cs typeface="Lucida Sans Unicode" panose="020B0602030504020204" pitchFamily="34" charset="0"/>
              </a:rPr>
              <a:t> is also part of the study of cryptography from Chapter 8.</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10</a:t>
            </a:fld>
            <a:endParaRPr lang="en-US" dirty="0"/>
          </a:p>
        </p:txBody>
      </p:sp>
    </p:spTree>
    <p:extLst>
      <p:ext uri="{BB962C8B-B14F-4D97-AF65-F5344CB8AC3E}">
        <p14:creationId xmlns:p14="http://schemas.microsoft.com/office/powerpoint/2010/main" val="21392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spcBef>
                <a:spcPts val="462"/>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The 1970s and 80s</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ARPANET grew in popularity as did its potential for misuse</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Fundamental problems with ARPANET security were identified</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No safety procedures for dial-up connections to ARPANET</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Nonexistent user identification and authorization to system</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Late 1970s: microprocessor expanded computing capabilities and security threats</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11</a:t>
            </a:fld>
            <a:endParaRPr lang="en-US" dirty="0"/>
          </a:p>
        </p:txBody>
      </p:sp>
    </p:spTree>
    <p:extLst>
      <p:ext uri="{BB962C8B-B14F-4D97-AF65-F5344CB8AC3E}">
        <p14:creationId xmlns:p14="http://schemas.microsoft.com/office/powerpoint/2010/main" val="247668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spcBef>
                <a:spcPts val="385"/>
              </a:spcBef>
              <a:tabLst>
                <a:tab pos="0" algn="l"/>
                <a:tab pos="939729" algn="l"/>
                <a:tab pos="1879458" algn="l"/>
                <a:tab pos="2819187" algn="l"/>
                <a:tab pos="3758916" algn="l"/>
                <a:tab pos="4698644" algn="l"/>
                <a:tab pos="5638373" algn="l"/>
                <a:tab pos="6578102" algn="l"/>
                <a:tab pos="7517831" algn="l"/>
                <a:tab pos="8457560" algn="l"/>
                <a:tab pos="9397289" algn="l"/>
                <a:tab pos="10337018" algn="l"/>
              </a:tabLst>
              <a:defRPr/>
            </a:pPr>
            <a:r>
              <a:rPr lang="en-GB" altLang="en-US" b="1" dirty="0" smtClean="0">
                <a:ea typeface="Lucida Sans Unicode" charset="0"/>
                <a:cs typeface="Lucida Sans Unicode" charset="0"/>
              </a:rPr>
              <a:t>The 1970s and 80s (cont’d.)</a:t>
            </a: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Information security began with Rand Report R-609 (paper that started the study of computer security and identified role of management and policy issues in it)</a:t>
            </a:r>
            <a:r>
              <a:rPr lang="ar-SA" altLang="en-US" sz="2700" kern="0" dirty="0" smtClean="0">
                <a:solidFill>
                  <a:srgbClr val="222222"/>
                </a:solidFill>
                <a:latin typeface="Arial"/>
              </a:rPr>
              <a:t>‏</a:t>
            </a:r>
            <a:endParaRPr lang="en-GB" altLang="en-US" sz="2700" kern="0" dirty="0" smtClean="0">
              <a:solidFill>
                <a:srgbClr val="222222"/>
              </a:solidFill>
              <a:latin typeface="Arial"/>
              <a:cs typeface="Arial" charset="0"/>
            </a:endParaRPr>
          </a:p>
          <a:p>
            <a:pPr marL="352398" indent="-352398" eaLnBrk="1" hangingPunct="1">
              <a:spcBef>
                <a:spcPts val="642"/>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700" kern="0" dirty="0" smtClean="0">
                <a:solidFill>
                  <a:srgbClr val="222222"/>
                </a:solidFill>
                <a:latin typeface="Arial"/>
                <a:cs typeface="Arial" charset="0"/>
              </a:rPr>
              <a:t>Scope of computer security grew from physical security to include: </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Securing the data</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Limiting random and unauthorized access to data</a:t>
            </a:r>
          </a:p>
          <a:p>
            <a:pPr marL="763530" lvl="1" indent="-293665" eaLnBrk="1" hangingPunct="1">
              <a:spcBef>
                <a:spcPts val="591"/>
              </a:spcBef>
              <a:buFontTx/>
              <a:buChar char="–"/>
              <a:tabLst>
                <a:tab pos="936466" algn="l"/>
                <a:tab pos="1876195" algn="l"/>
                <a:tab pos="2815924" algn="l"/>
                <a:tab pos="3755653" algn="l"/>
                <a:tab pos="4695381" algn="l"/>
                <a:tab pos="5635110" algn="l"/>
                <a:tab pos="6574839" algn="l"/>
                <a:tab pos="7514568" algn="l"/>
                <a:tab pos="8454297" algn="l"/>
                <a:tab pos="9394026" algn="l"/>
                <a:tab pos="10333755" algn="l"/>
              </a:tabLst>
              <a:defRPr/>
            </a:pPr>
            <a:r>
              <a:rPr lang="en-GB" altLang="en-US" sz="2500" kern="0" dirty="0" smtClean="0">
                <a:solidFill>
                  <a:srgbClr val="222222"/>
                </a:solidFill>
                <a:latin typeface="Arial"/>
                <a:cs typeface="Arial" charset="0"/>
              </a:rPr>
              <a:t>Involving personnel from multiple levels of the organization in information security</a:t>
            </a:r>
          </a:p>
          <a:p>
            <a:endParaRPr lang="en-US" dirty="0"/>
          </a:p>
        </p:txBody>
      </p:sp>
      <p:sp>
        <p:nvSpPr>
          <p:cNvPr id="4" name="Slide Number Placeholder 3"/>
          <p:cNvSpPr>
            <a:spLocks noGrp="1"/>
          </p:cNvSpPr>
          <p:nvPr>
            <p:ph type="sldNum" sz="quarter" idx="10"/>
          </p:nvPr>
        </p:nvSpPr>
        <p:spPr/>
        <p:txBody>
          <a:bodyPr/>
          <a:lstStyle/>
          <a:p>
            <a:pPr>
              <a:defRPr/>
            </a:pPr>
            <a:fld id="{61278F2E-F251-4216-9B05-E66403EB759F}" type="slidenum">
              <a:rPr lang="en-US" smtClean="0"/>
              <a:pPr>
                <a:defRPr/>
              </a:pPr>
              <a:t>12</a:t>
            </a:fld>
            <a:endParaRPr lang="en-US" dirty="0"/>
          </a:p>
        </p:txBody>
      </p:sp>
    </p:spTree>
    <p:extLst>
      <p:ext uri="{BB962C8B-B14F-4D97-AF65-F5344CB8AC3E}">
        <p14:creationId xmlns:p14="http://schemas.microsoft.com/office/powerpoint/2010/main" val="14425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2" name="Rectangle 11"/>
          <p:cNvSpPr/>
          <p:nvPr userDrawn="1"/>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2290483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364162"/>
              </a:buClr>
              <a:buSzPct val="100000"/>
              <a:defRPr/>
            </a:lvl1pPr>
            <a:lvl2pPr>
              <a:buClr>
                <a:srgbClr val="364162"/>
              </a:buClr>
              <a:defRPr/>
            </a:lvl2pPr>
            <a:lvl3pPr marL="1143000" indent="-228600">
              <a:buClr>
                <a:srgbClr val="364162"/>
              </a:buClr>
              <a:buFont typeface="Wingdings" pitchFamily="2" charset="2"/>
              <a:buChar char="§"/>
              <a:defRPr/>
            </a:lvl3pPr>
            <a:lvl4pPr marL="1600200" indent="-228600">
              <a:buClr>
                <a:srgbClr val="364162"/>
              </a:buClr>
              <a:buFont typeface="Courier New" pitchFamily="49" charset="0"/>
              <a:buChar char="o"/>
              <a:defRPr/>
            </a:lvl4pPr>
            <a:lvl5pPr>
              <a:buClr>
                <a:srgbClr val="364162"/>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4633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6" name="Rectangle 5"/>
          <p:cNvSpPr/>
          <p:nvPr/>
        </p:nvSpPr>
        <p:spPr bwMode="white">
          <a:xfrm>
            <a:off x="-7937" y="6248400"/>
            <a:ext cx="9151937" cy="617539"/>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4" name="Content Placeholder 3"/>
          <p:cNvSpPr>
            <a:spLocks noGrp="1"/>
          </p:cNvSpPr>
          <p:nvPr>
            <p:ph sz="quarter" idx="10"/>
          </p:nvPr>
        </p:nvSpPr>
        <p:spPr>
          <a:xfrm>
            <a:off x="491331" y="5181600"/>
            <a:ext cx="8153400" cy="83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pyright" descr="Pearson: Copyright 2015, 2012, 2009"/>
          <p:cNvSpPr txBox="1">
            <a:spLocks noChangeArrowheads="1"/>
          </p:cNvSpPr>
          <p:nvPr userDrawn="1"/>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smtClean="0">
                <a:solidFill>
                  <a:prstClr val="white"/>
                </a:solidFill>
                <a:ea typeface="ＭＳ Ｐゴシック" charset="-128"/>
                <a:cs typeface="Arial" charset="0"/>
              </a:rPr>
              <a:t>Copyright </a:t>
            </a:r>
            <a:r>
              <a:rPr lang="en-US" sz="1200" dirty="0" smtClean="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3135361725"/>
      </p:ext>
    </p:extLst>
  </p:cSld>
  <p:clrMapOvr>
    <a:masterClrMapping/>
  </p:clrMapOvr>
  <p:transition spd="slow"/>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7938" y="63246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6" name="Copyright" descr="Pearson: Copyright 2015, 2012, 2009"/>
          <p:cNvSpPr txBox="1">
            <a:spLocks noChangeArrowheads="1"/>
          </p:cNvSpPr>
          <p:nvPr/>
        </p:nvSpPr>
        <p:spPr bwMode="auto">
          <a:xfrm>
            <a:off x="1388395" y="6394712"/>
            <a:ext cx="7714039" cy="504445"/>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smtClean="0">
                <a:solidFill>
                  <a:prstClr val="white"/>
                </a:solidFill>
                <a:ea typeface="ＭＳ Ｐゴシック" charset="-128"/>
                <a:cs typeface="Arial" charset="0"/>
              </a:rPr>
              <a:t>Copyright </a:t>
            </a:r>
            <a:r>
              <a:rPr lang="en-US" sz="1200" dirty="0" smtClean="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422159"/>
            <a:ext cx="1316182" cy="435841"/>
          </a:xfrm>
          <a:prstGeom prst="rect">
            <a:avLst/>
          </a:prstGeom>
          <a:solidFill>
            <a:srgbClr val="364162"/>
          </a:solidFill>
          <a:ln>
            <a:noFill/>
          </a:ln>
          <a:extLst/>
        </p:spPr>
      </p:pic>
    </p:spTree>
    <p:extLst>
      <p:ext uri="{BB962C8B-B14F-4D97-AF65-F5344CB8AC3E}">
        <p14:creationId xmlns:p14="http://schemas.microsoft.com/office/powerpoint/2010/main" val="295587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p:nvSpPr>
        <p:spPr bwMode="white">
          <a:xfrm>
            <a:off x="-7938" y="6248400"/>
            <a:ext cx="9161464" cy="629874"/>
          </a:xfrm>
          <a:prstGeom prst="rect">
            <a:avLst/>
          </a:prstGeom>
          <a:solidFill>
            <a:srgbClr val="364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8" name="Copyright" descr="Pearson: Copyright 2015, 2012, 2009"/>
          <p:cNvSpPr txBox="1">
            <a:spLocks noChangeArrowheads="1"/>
          </p:cNvSpPr>
          <p:nvPr/>
        </p:nvSpPr>
        <p:spPr bwMode="auto">
          <a:xfrm>
            <a:off x="1478450" y="6270381"/>
            <a:ext cx="7589350" cy="582256"/>
          </a:xfrm>
          <a:prstGeom prst="rect">
            <a:avLst/>
          </a:prstGeom>
          <a:solidFill>
            <a:srgbClr val="364162"/>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sz="1200" dirty="0" smtClean="0">
                <a:solidFill>
                  <a:prstClr val="white"/>
                </a:solidFill>
                <a:ea typeface="ＭＳ Ｐゴシック" charset="-128"/>
                <a:cs typeface="Arial" charset="0"/>
              </a:rPr>
              <a:t>Copyright </a:t>
            </a:r>
            <a:r>
              <a:rPr lang="en-US" sz="1200" dirty="0" smtClean="0">
                <a:solidFill>
                  <a:prstClr val="white"/>
                </a:solidFill>
                <a:ea typeface="+mn-ea"/>
                <a:cs typeface="Arial" charset="0"/>
              </a:rPr>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
        <p:nvSpPr>
          <p:cNvPr id="11" name="Rectangle 5"/>
          <p:cNvSpPr>
            <a:spLocks noGrp="1" noChangeArrowheads="1"/>
          </p:cNvSpPr>
          <p:nvPr>
            <p:ph type="title"/>
          </p:nvPr>
        </p:nvSpPr>
        <p:spPr bwMode="auto">
          <a:xfrm>
            <a:off x="76200" y="38100"/>
            <a:ext cx="8915400" cy="10415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Tree>
    <p:extLst>
      <p:ext uri="{BB962C8B-B14F-4D97-AF65-F5344CB8AC3E}">
        <p14:creationId xmlns:p14="http://schemas.microsoft.com/office/powerpoint/2010/main" val="305622140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Lst>
  <p:hf hdr="0" ft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 y="228600"/>
            <a:ext cx="8229600" cy="622828"/>
          </a:xfrm>
        </p:spPr>
        <p:txBody>
          <a:bodyPr/>
          <a:lstStyle/>
          <a:p>
            <a:pPr algn="l"/>
            <a:r>
              <a:rPr lang="en-US" altLang="en-US" dirty="0"/>
              <a:t>Principles of Information Security</a:t>
            </a:r>
            <a:endParaRPr lang="en-US" dirty="0"/>
          </a:p>
        </p:txBody>
      </p:sp>
      <p:sp>
        <p:nvSpPr>
          <p:cNvPr id="5" name="Text Placeholder 4"/>
          <p:cNvSpPr>
            <a:spLocks noGrp="1"/>
          </p:cNvSpPr>
          <p:nvPr>
            <p:ph type="body" sz="quarter" idx="13"/>
          </p:nvPr>
        </p:nvSpPr>
        <p:spPr>
          <a:xfrm>
            <a:off x="38100" y="816430"/>
            <a:ext cx="8229600" cy="478970"/>
          </a:xfrm>
        </p:spPr>
        <p:txBody>
          <a:bodyPr/>
          <a:lstStyle/>
          <a:p>
            <a:r>
              <a:rPr lang="en-US" dirty="0"/>
              <a:t>Sixth Edition</a:t>
            </a:r>
          </a:p>
        </p:txBody>
      </p:sp>
      <p:sp>
        <p:nvSpPr>
          <p:cNvPr id="6" name="Text Placeholder 5"/>
          <p:cNvSpPr>
            <a:spLocks noGrp="1"/>
          </p:cNvSpPr>
          <p:nvPr>
            <p:ph type="body" sz="quarter" idx="14"/>
          </p:nvPr>
        </p:nvSpPr>
        <p:spPr>
          <a:xfrm>
            <a:off x="4495800" y="2590800"/>
            <a:ext cx="4114800" cy="2590800"/>
          </a:xfrm>
        </p:spPr>
        <p:txBody>
          <a:bodyPr/>
          <a:lstStyle/>
          <a:p>
            <a:pPr algn="ctr"/>
            <a:r>
              <a:rPr lang="en-US" sz="4000" b="1" dirty="0"/>
              <a:t>Chapter1</a:t>
            </a:r>
          </a:p>
          <a:p>
            <a:pPr algn="ctr"/>
            <a:r>
              <a:rPr lang="en-US" sz="4000" dirty="0"/>
              <a:t>Introduction to Information Security</a:t>
            </a:r>
          </a:p>
        </p:txBody>
      </p:sp>
      <p:pic>
        <p:nvPicPr>
          <p:cNvPr id="1026" name="Picture 2" descr="Book cover reads book name, title, edition number, and name of the author as follows: &quot;Information Security,&quot; &quot;Principles of Information Security,&quot; “Sixth Edition,&quot; and &quot;Michael E. Whitman&quot; and  &quot;Herbert J. Mattord.&quot; A photo on the cover page shows a screenshot with the close up view of digital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70356"/>
            <a:ext cx="3332305" cy="470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type="body" sz="quarter" idx="15"/>
          </p:nvPr>
        </p:nvSpPr>
        <p:spPr>
          <a:xfrm>
            <a:off x="1435100" y="6261658"/>
            <a:ext cx="7696200" cy="604230"/>
          </a:xfrm>
        </p:spPr>
        <p:txBody>
          <a:bodyPr/>
          <a:lstStyle/>
          <a:p>
            <a:pPr lvl="0" algn="ctr" eaLnBrk="0" fontAlgn="base" hangingPunct="0">
              <a:spcBef>
                <a:spcPct val="0"/>
              </a:spcBef>
              <a:spcAft>
                <a:spcPct val="0"/>
              </a:spcAft>
              <a:buClrTx/>
              <a:defRPr/>
            </a:pPr>
            <a:r>
              <a:rPr lang="en-US" sz="1200" dirty="0">
                <a:solidFill>
                  <a:schemeClr val="bg1"/>
                </a:solidFill>
                <a:ea typeface="ＭＳ Ｐゴシック" charset="-128"/>
              </a:rPr>
              <a:t>Copyright </a:t>
            </a:r>
            <a:r>
              <a:rPr lang="en-US" sz="1200" dirty="0">
                <a:solidFill>
                  <a:schemeClr val="bg1"/>
                </a:solidFill>
              </a:rPr>
              <a:t>© 2018 Cengage. May not be copied, scanned, or duplicated, in whole or in part, except for use as permitted in a license distributed with a certain product or service or otherwise on a password-protected website for classroom use.</a:t>
            </a:r>
          </a:p>
        </p:txBody>
      </p:sp>
      <p:pic>
        <p:nvPicPr>
          <p:cNvPr id="8" name="Picture 4" title="Cengage Logo"/>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364162"/>
          </a:solidFill>
          <a:ln>
            <a:noFill/>
          </a:ln>
          <a:extLst/>
        </p:spPr>
      </p:pic>
    </p:spTree>
    <p:extLst>
      <p:ext uri="{BB962C8B-B14F-4D97-AF65-F5344CB8AC3E}">
        <p14:creationId xmlns:p14="http://schemas.microsoft.com/office/powerpoint/2010/main" val="2240893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59" y="61017"/>
            <a:ext cx="8915399" cy="1005783"/>
          </a:xfrm>
        </p:spPr>
        <p:txBody>
          <a:bodyPr anchor="ctr">
            <a:normAutofit/>
          </a:bodyPr>
          <a:lstStyle/>
          <a:p>
            <a:pPr marL="0" indent="0">
              <a:lnSpc>
                <a:spcPct val="100000"/>
              </a:lnSpc>
              <a:spcBef>
                <a:spcPts val="0"/>
              </a:spcBef>
            </a:pPr>
            <a:r>
              <a:rPr lang="en-US" b="1" dirty="0"/>
              <a:t>Figure 1-2  </a:t>
            </a:r>
            <a:r>
              <a:rPr lang="en-US" dirty="0"/>
              <a:t>Development of the ARPANET</a:t>
            </a:r>
          </a:p>
        </p:txBody>
      </p:sp>
      <p:pic>
        <p:nvPicPr>
          <p:cNvPr id="6" name="Picture 5" descr="An illustration is labeled as, “ARPANET Program Plan.” It has a box on the left where the text reads as, “In ARPA, the Program Plan is the master document describing a major program. This plan, which I wrote in 1968, had the following concepts: 1. Objectives – Develop networking and resource sharing. 2. Technical need – Linking computers, 3. Military need – resource sharing – not nuclear war, 4. Prior work – MIT-SDC experiment, 5. Effect on ARPA – Link 17 computer research centers, network research, 6. Plan – Develop IMP’s and start 12/69 and 7. Cost - $3.4M for 68-71.” The text on the right describing Advanced Research Projects Agency and below it is the Washington D.C. 20301. Below it is the text that reads as, “Program Plan No. 723 and Date: third June 1968.” The title below it, reads as, “Resource sharing computer networks and the objectives of the program are given below.”&#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260" y="1384122"/>
            <a:ext cx="5615940" cy="3949878"/>
          </a:xfrm>
          <a:prstGeom prst="rect">
            <a:avLst/>
          </a:prstGeom>
        </p:spPr>
      </p:pic>
      <p:sp>
        <p:nvSpPr>
          <p:cNvPr id="4" name="Content Placeholder 3"/>
          <p:cNvSpPr>
            <a:spLocks noGrp="1"/>
          </p:cNvSpPr>
          <p:nvPr>
            <p:ph sz="quarter" idx="10"/>
          </p:nvPr>
        </p:nvSpPr>
        <p:spPr>
          <a:xfrm>
            <a:off x="457200" y="5536832"/>
            <a:ext cx="8382000" cy="559168"/>
          </a:xfrm>
        </p:spPr>
        <p:txBody>
          <a:bodyPr>
            <a:noAutofit/>
          </a:bodyPr>
          <a:lstStyle/>
          <a:p>
            <a:pPr marL="0" indent="0">
              <a:lnSpc>
                <a:spcPct val="100000"/>
              </a:lnSpc>
              <a:spcBef>
                <a:spcPts val="600"/>
              </a:spcBef>
              <a:buNone/>
            </a:pPr>
            <a:r>
              <a:rPr lang="en-US" sz="2000" i="1" dirty="0" smtClean="0"/>
              <a:t>Source</a:t>
            </a:r>
            <a:r>
              <a:rPr lang="en-US" sz="2000" i="1" dirty="0"/>
              <a:t>. Courtesy of Dr. Lawrence Roberts. Used with permission</a:t>
            </a:r>
            <a:r>
              <a:rPr lang="en-US" sz="2000" i="1" dirty="0" smtClean="0"/>
              <a:t>.</a:t>
            </a:r>
            <a:endParaRPr lang="en-US" sz="2000" i="1" baseline="30000" dirty="0"/>
          </a:p>
        </p:txBody>
      </p:sp>
    </p:spTree>
    <p:extLst>
      <p:ext uri="{BB962C8B-B14F-4D97-AF65-F5344CB8AC3E}">
        <p14:creationId xmlns:p14="http://schemas.microsoft.com/office/powerpoint/2010/main" val="241867869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The 1970s and 80s (1 of 2)</a:t>
            </a:r>
            <a:endParaRPr lang="en-US" dirty="0"/>
          </a:p>
        </p:txBody>
      </p:sp>
      <p:sp>
        <p:nvSpPr>
          <p:cNvPr id="3" name="Content Placeholder 2"/>
          <p:cNvSpPr>
            <a:spLocks noGrp="1"/>
          </p:cNvSpPr>
          <p:nvPr>
            <p:ph idx="1"/>
          </p:nvPr>
        </p:nvSpPr>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ARPANET grew in popularity, as did its potential for misuse.</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Fundamental problems with ARPANET security were identified.</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No safety procedures for dial-up connections to ARPANET</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Nonexistent user identification and authorization to </a:t>
            </a:r>
            <a:r>
              <a:rPr lang="en-GB" altLang="en-US" sz="2600" dirty="0" smtClean="0"/>
              <a:t>system</a:t>
            </a:r>
          </a:p>
        </p:txBody>
      </p:sp>
    </p:spTree>
    <p:extLst>
      <p:ext uri="{BB962C8B-B14F-4D97-AF65-F5344CB8AC3E}">
        <p14:creationId xmlns:p14="http://schemas.microsoft.com/office/powerpoint/2010/main" val="160782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1970s and </a:t>
            </a:r>
            <a:r>
              <a:rPr lang="en-GB" altLang="en-US" dirty="0" smtClean="0"/>
              <a:t>80s (2 of 2)</a:t>
            </a:r>
            <a:endParaRPr lang="en-US" dirty="0"/>
          </a:p>
        </p:txBody>
      </p:sp>
      <p:sp>
        <p:nvSpPr>
          <p:cNvPr id="3" name="Content Placeholder 2"/>
          <p:cNvSpPr>
            <a:spLocks noGrp="1"/>
          </p:cNvSpPr>
          <p:nvPr>
            <p:ph idx="1"/>
          </p:nvPr>
        </p:nvSpPr>
        <p:spPr/>
        <p:txBody>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Information security began with RAND Report R-609 (paper that started the study of computer security and identified the role of management and policy issues in it)</a:t>
            </a:r>
            <a:r>
              <a:rPr lang="ar-SA" altLang="en-US" sz="2800" dirty="0"/>
              <a:t>‏</a:t>
            </a:r>
            <a:r>
              <a:rPr lang="en-US" altLang="en-US" sz="2800" dirty="0"/>
              <a:t>.</a:t>
            </a:r>
            <a:endParaRPr lang="en-GB" altLang="en-US" sz="2800" dirty="0"/>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scope of computer security grew from physical security to include: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Securing the data</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Limiting random and unauthorized access to data</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Involving personnel from multiple levels of the organization in information </a:t>
            </a:r>
            <a:r>
              <a:rPr lang="en-GB" altLang="en-US" sz="2600" dirty="0" smtClean="0"/>
              <a:t>security</a:t>
            </a:r>
            <a:endParaRPr lang="en-GB" altLang="en-US" sz="2600" dirty="0"/>
          </a:p>
        </p:txBody>
      </p:sp>
    </p:spTree>
    <p:extLst>
      <p:ext uri="{BB962C8B-B14F-4D97-AF65-F5344CB8AC3E}">
        <p14:creationId xmlns:p14="http://schemas.microsoft.com/office/powerpoint/2010/main" val="3884584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83288"/>
            <a:ext cx="9144000" cy="1440712"/>
          </a:xfrm>
        </p:spPr>
        <p:txBody>
          <a:bodyPr anchor="ctr">
            <a:noAutofit/>
          </a:bodyPr>
          <a:lstStyle/>
          <a:p>
            <a:pPr marL="0" indent="0">
              <a:lnSpc>
                <a:spcPct val="100000"/>
              </a:lnSpc>
              <a:spcBef>
                <a:spcPts val="0"/>
              </a:spcBef>
            </a:pPr>
            <a:r>
              <a:rPr lang="en-US" sz="3400" b="1" dirty="0"/>
              <a:t>Figure 1-4</a:t>
            </a:r>
            <a:r>
              <a:rPr lang="en-US" sz="3400" dirty="0"/>
              <a:t> </a:t>
            </a:r>
            <a:r>
              <a:rPr lang="en-US" sz="3400" dirty="0" smtClean="0"/>
              <a:t>Illustration </a:t>
            </a:r>
            <a:r>
              <a:rPr lang="en-US" sz="3400" dirty="0"/>
              <a:t>of computer network vulnerabilities from RAND Report R-609</a:t>
            </a:r>
          </a:p>
        </p:txBody>
      </p:sp>
      <p:pic>
        <p:nvPicPr>
          <p:cNvPr id="6" name="Picture 5" descr="An illustration is labeled as, Computer Network Vulnerabilities. A box labeled as, “Processor” has many inputs labeled as, “Files” under which “Theft, Copying, Unauthorized access” are mentioned. The input labeled as, “Hardware” has the text below which it reads as, “Failure of protection circuits and contribute to software failures.” The input labeled as, “Software” has the text below it which reads as, “Failure of protection features, Access control, Bounds control etc.” The output labeled as, “Radiation” is pointing out from the processor by an arrow. Several lines are seen connecting the box labeled as, “Processor” and “Switching center.” The connecting lines are labeled as, “Communication lines.” An arrow pointing out from the communication lines is labeled as, “Radiation.” An arrow labeled as, “Taps” points towards the communication lines. An arrow is shown pointing to an oval, present beside the Switching center. It is labeled as, “Crosstalk.” A picture of two men standing and a man with a computer is shown below the communication lines. An arrow points towards the picture of two men standing and are labeled as, “Operator” below which the text reads as, “Replace supervisor, Reveal protective measures” and “Maintenance Man” below which the text reads as, “Disable hardware devices, Use stand- alone utility programs.” An arrow pointing towards the man with computer is labeled as, “System Programmer” below which the text reads as, “Disable protective features, Provide “ins”, Reveal protective measures.” An arrow labeled as, “Radiation” points out from the “Switching center.” An arrow pointing towards the switching center is labeled as, “Hardware” below which the text reads as, “Improper connections, Cross coupling.” Several lines are seen emerging out from the switching center. A man labeled as, “User” below which the text reads as, “Identification, Authentication, Subtle software, modifications.” Next to man, a machine is labeled as, “Access” below which the text labeled as, “Attachments of recorders bugs” together it is labeled as, “Remote Consoles” is shown at the first and last lines emerging from the switching center. An oval is shown on the right of switching center and is labeled as, “crosstalk.” Two Arrows pointing out from the lines are labeled as, “Radiation” and an arrow is shown towards the line and is labeled as, “Taps.”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717" y="1521714"/>
            <a:ext cx="5532120" cy="3964686"/>
          </a:xfrm>
          <a:prstGeom prst="rect">
            <a:avLst/>
          </a:prstGeom>
        </p:spPr>
      </p:pic>
      <p:sp>
        <p:nvSpPr>
          <p:cNvPr id="5" name="Content Placeholder 4"/>
          <p:cNvSpPr>
            <a:spLocks noGrp="1"/>
          </p:cNvSpPr>
          <p:nvPr>
            <p:ph sz="quarter" idx="10"/>
          </p:nvPr>
        </p:nvSpPr>
        <p:spPr>
          <a:xfrm>
            <a:off x="533400" y="5699058"/>
            <a:ext cx="8153400" cy="473142"/>
          </a:xfrm>
        </p:spPr>
        <p:txBody>
          <a:bodyPr>
            <a:normAutofit/>
          </a:bodyPr>
          <a:lstStyle/>
          <a:p>
            <a:pPr marL="0" indent="0">
              <a:lnSpc>
                <a:spcPct val="100000"/>
              </a:lnSpc>
              <a:spcBef>
                <a:spcPts val="600"/>
              </a:spcBef>
              <a:buNone/>
            </a:pPr>
            <a:r>
              <a:rPr lang="en-US" sz="2000" i="1" dirty="0" smtClean="0"/>
              <a:t>Source</a:t>
            </a:r>
            <a:r>
              <a:rPr lang="en-US" sz="2000" i="1" dirty="0"/>
              <a:t>. RAND Report R-609-1. Used with permission</a:t>
            </a:r>
            <a:r>
              <a:rPr lang="en-US" sz="2000" i="1" dirty="0" smtClean="0"/>
              <a:t>.</a:t>
            </a:r>
            <a:endParaRPr lang="en-US" sz="2000" i="1" baseline="30000" dirty="0"/>
          </a:p>
        </p:txBody>
      </p:sp>
    </p:spTree>
    <p:extLst>
      <p:ext uri="{BB962C8B-B14F-4D97-AF65-F5344CB8AC3E}">
        <p14:creationId xmlns:p14="http://schemas.microsoft.com/office/powerpoint/2010/main" val="2376513787"/>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MULTICS (1 of 2)</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Early focus of computer security research </a:t>
            </a:r>
            <a:r>
              <a:rPr lang="en-GB" altLang="en-US" sz="2800" dirty="0" err="1"/>
              <a:t>centered</a:t>
            </a:r>
            <a:r>
              <a:rPr lang="en-GB" altLang="en-US" sz="2800" dirty="0"/>
              <a:t> on a system called Multiplexed Information and Computing Service (MULTICS)</a:t>
            </a:r>
            <a:r>
              <a:rPr lang="ar-SA" altLang="en-US" sz="2800" dirty="0"/>
              <a:t>‏</a:t>
            </a:r>
            <a:r>
              <a:rPr lang="en-US" altLang="en-US" sz="2800" dirty="0"/>
              <a:t>.</a:t>
            </a:r>
            <a:endParaRPr lang="en-GB" altLang="en-US" sz="2800" dirty="0"/>
          </a:p>
          <a:p>
            <a:pPr>
              <a:spcBef>
                <a:spcPts val="600"/>
              </a:spcBef>
            </a:pPr>
            <a:r>
              <a:rPr lang="en-GB" altLang="en-US" sz="2800" dirty="0"/>
              <a:t>First operating system was created with security integrated into core functions.</a:t>
            </a:r>
          </a:p>
          <a:p>
            <a:pPr>
              <a:spcBef>
                <a:spcPts val="600"/>
              </a:spcBef>
            </a:pPr>
            <a:r>
              <a:rPr lang="en-GB" altLang="en-US" sz="2800" dirty="0"/>
              <a:t>Mainframe, time-sharing operating system was developed in the mid-1960s by General Electric (GE), Bell Labs, and Massachusetts Institute of Technology (MIT)</a:t>
            </a:r>
            <a:r>
              <a:rPr lang="ar-SA" altLang="en-US" sz="2800" dirty="0"/>
              <a:t>‏</a:t>
            </a:r>
            <a:r>
              <a:rPr lang="en-US" altLang="en-US" sz="2800" dirty="0" smtClean="0"/>
              <a:t>.</a:t>
            </a:r>
            <a:endParaRPr lang="en-GB" altLang="en-US" sz="2800" dirty="0"/>
          </a:p>
        </p:txBody>
      </p:sp>
    </p:spTree>
    <p:extLst>
      <p:ext uri="{BB962C8B-B14F-4D97-AF65-F5344CB8AC3E}">
        <p14:creationId xmlns:p14="http://schemas.microsoft.com/office/powerpoint/2010/main" val="4073576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MULTICS </a:t>
            </a:r>
            <a:r>
              <a:rPr lang="en-GB" altLang="en-US" dirty="0" smtClean="0"/>
              <a:t>(2 </a:t>
            </a:r>
            <a:r>
              <a:rPr lang="en-GB" altLang="en-US" dirty="0"/>
              <a:t>of 2)</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Several MULTICS key players created UNIX.</a:t>
            </a:r>
          </a:p>
          <a:p>
            <a:pPr lvl="1">
              <a:spcBef>
                <a:spcPts val="600"/>
              </a:spcBef>
            </a:pPr>
            <a:r>
              <a:rPr lang="en-GB" altLang="en-US" sz="2600" dirty="0"/>
              <a:t>Primary purpose of UNIX was text processing.</a:t>
            </a:r>
          </a:p>
          <a:p>
            <a:pPr>
              <a:spcBef>
                <a:spcPts val="600"/>
              </a:spcBef>
            </a:pPr>
            <a:r>
              <a:rPr lang="en-GB" altLang="en-US" sz="2800" dirty="0"/>
              <a:t>Late 1970s: The microprocessor expanded computing capabilities and security threats.</a:t>
            </a:r>
          </a:p>
        </p:txBody>
      </p:sp>
    </p:spTree>
    <p:extLst>
      <p:ext uri="{BB962C8B-B14F-4D97-AF65-F5344CB8AC3E}">
        <p14:creationId xmlns:p14="http://schemas.microsoft.com/office/powerpoint/2010/main" val="339976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1990s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Networks of computers became more common, as did the need to connect them to each other.</a:t>
            </a:r>
          </a:p>
          <a:p>
            <a:pPr>
              <a:spcBef>
                <a:spcPts val="600"/>
              </a:spcBef>
            </a:pPr>
            <a:r>
              <a:rPr lang="en-GB" altLang="en-US" sz="2800" dirty="0"/>
              <a:t>Internet became the first global network of networks.</a:t>
            </a:r>
          </a:p>
          <a:p>
            <a:pPr>
              <a:spcBef>
                <a:spcPts val="600"/>
              </a:spcBef>
            </a:pPr>
            <a:r>
              <a:rPr lang="en-GB" altLang="en-US" sz="2800" dirty="0"/>
              <a:t>Initially, network connections were based on de facto standards.</a:t>
            </a:r>
          </a:p>
          <a:p>
            <a:pPr>
              <a:spcBef>
                <a:spcPts val="600"/>
              </a:spcBef>
            </a:pPr>
            <a:r>
              <a:rPr lang="en-GB" altLang="en-US" sz="2800" dirty="0"/>
              <a:t>In early Internet deployments, security was treated as a low priority</a:t>
            </a:r>
            <a:r>
              <a:rPr lang="en-US" altLang="en-US" sz="2800" dirty="0"/>
              <a:t>.</a:t>
            </a:r>
            <a:endParaRPr lang="en-GB" altLang="en-US" sz="2800" dirty="0"/>
          </a:p>
          <a:p>
            <a:pPr>
              <a:spcBef>
                <a:spcPts val="600"/>
              </a:spcBef>
            </a:pPr>
            <a:r>
              <a:rPr lang="en-GB" altLang="en-US" sz="2800" dirty="0"/>
              <a:t>In 1993, DEFCON conference was</a:t>
            </a:r>
            <a:r>
              <a:rPr lang="en-US" altLang="en-US" sz="2800" dirty="0"/>
              <a:t> </a:t>
            </a:r>
            <a:r>
              <a:rPr lang="en-GB" altLang="en-US" sz="2800" dirty="0"/>
              <a:t>established for those interested in information security</a:t>
            </a:r>
            <a:r>
              <a:rPr lang="en-GB" altLang="en-US" sz="2800" dirty="0" smtClean="0"/>
              <a:t>.</a:t>
            </a:r>
            <a:endParaRPr lang="en-GB" altLang="en-US" sz="2800" dirty="0"/>
          </a:p>
        </p:txBody>
      </p:sp>
    </p:spTree>
    <p:extLst>
      <p:ext uri="{BB962C8B-B14F-4D97-AF65-F5344CB8AC3E}">
        <p14:creationId xmlns:p14="http://schemas.microsoft.com/office/powerpoint/2010/main" val="95425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2000 to Present</a:t>
            </a:r>
            <a:endParaRPr lang="en-US" dirty="0"/>
          </a:p>
        </p:txBody>
      </p:sp>
      <p:sp>
        <p:nvSpPr>
          <p:cNvPr id="3" name="Content Placeholder 2"/>
          <p:cNvSpPr>
            <a:spLocks noGrp="1"/>
          </p:cNvSpPr>
          <p:nvPr>
            <p:ph idx="1"/>
          </p:nvPr>
        </p:nvSpPr>
        <p:spPr/>
        <p:txBody>
          <a:bodyPr>
            <a:normAutofit/>
          </a:bodyPr>
          <a:lstStyle/>
          <a:p>
            <a:pPr marL="346075">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Internet brings millions of unsecured computer networks into continuous communication with each other.</a:t>
            </a:r>
          </a:p>
          <a:p>
            <a:pPr marL="346075">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ability to secure a computer’s data </a:t>
            </a:r>
            <a:r>
              <a:rPr lang="en-US" altLang="en-US" sz="2800" dirty="0"/>
              <a:t>was </a:t>
            </a:r>
            <a:r>
              <a:rPr lang="en-GB" altLang="en-US" sz="2800" dirty="0"/>
              <a:t>influenced by the security of every computer to which it is connected.</a:t>
            </a:r>
          </a:p>
          <a:p>
            <a:pPr marL="346075">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Growing threat of cyber attacks has increased the awareness of need for improved security</a:t>
            </a:r>
            <a:r>
              <a:rPr lang="en-US" altLang="en-US" sz="2800" dirty="0"/>
              <a:t>.</a:t>
            </a:r>
            <a:endParaRPr lang="en-GB" altLang="en-US" sz="2800" dirty="0"/>
          </a:p>
          <a:p>
            <a:pPr marL="746125"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Nation-states engaging in information </a:t>
            </a:r>
            <a:r>
              <a:rPr lang="en-GB" altLang="en-US" sz="2600" dirty="0" smtClean="0"/>
              <a:t>warfare</a:t>
            </a:r>
            <a:endParaRPr lang="en-GB" altLang="en-US" sz="2600" dirty="0"/>
          </a:p>
        </p:txBody>
      </p:sp>
    </p:spTree>
    <p:extLst>
      <p:ext uri="{BB962C8B-B14F-4D97-AF65-F5344CB8AC3E}">
        <p14:creationId xmlns:p14="http://schemas.microsoft.com/office/powerpoint/2010/main" val="2959156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What Is Security</a:t>
            </a:r>
            <a:r>
              <a:rPr lang="en-GB" altLang="en-US" dirty="0" smtClean="0"/>
              <a:t>? (1 of 2)</a:t>
            </a:r>
            <a:endParaRPr lang="en-US" dirty="0"/>
          </a:p>
        </p:txBody>
      </p:sp>
      <p:sp>
        <p:nvSpPr>
          <p:cNvPr id="3" name="Content Placeholder 2"/>
          <p:cNvSpPr>
            <a:spLocks noGrp="1"/>
          </p:cNvSpPr>
          <p:nvPr>
            <p:ph idx="1"/>
          </p:nvPr>
        </p:nvSpPr>
        <p:spPr/>
        <p:txBody>
          <a:bodyPr>
            <a:normAutofit lnSpcReduction="10000"/>
          </a:bodyPr>
          <a:lstStyle/>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 state of being secure and free from danger or harm; the actions taken to make someone or something secure.”  </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 successful organization should have multiple layers of security in place to protect: </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Operations</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Physical infrastructure</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People</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Functions</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Communications</a:t>
            </a:r>
          </a:p>
          <a:p>
            <a:pPr lvl="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smtClean="0"/>
              <a:t>Information</a:t>
            </a:r>
            <a:endParaRPr lang="en-GB" altLang="en-US" sz="2600" dirty="0"/>
          </a:p>
        </p:txBody>
      </p:sp>
    </p:spTree>
    <p:extLst>
      <p:ext uri="{BB962C8B-B14F-4D97-AF65-F5344CB8AC3E}">
        <p14:creationId xmlns:p14="http://schemas.microsoft.com/office/powerpoint/2010/main" val="423314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en-GB" altLang="en-US" dirty="0"/>
              <a:t>What Is Security</a:t>
            </a:r>
            <a:r>
              <a:rPr lang="en-GB" altLang="en-US" dirty="0" smtClean="0"/>
              <a:t>? (2 of </a:t>
            </a:r>
            <a:r>
              <a:rPr lang="en-GB" altLang="en-US" dirty="0"/>
              <a:t>2</a:t>
            </a:r>
            <a:r>
              <a:rPr lang="en-GB" altLang="en-US" dirty="0" smtClean="0"/>
              <a:t>)</a:t>
            </a:r>
            <a:endParaRPr lang="en-US" dirty="0"/>
          </a:p>
        </p:txBody>
      </p:sp>
      <p:sp>
        <p:nvSpPr>
          <p:cNvPr id="7" name="Content Placeholder 6"/>
          <p:cNvSpPr>
            <a:spLocks noGrp="1"/>
          </p:cNvSpPr>
          <p:nvPr>
            <p:ph idx="1"/>
          </p:nvPr>
        </p:nvSpPr>
        <p:spPr/>
        <p:txBody>
          <a:bodyPr/>
          <a:lstStyle/>
          <a:p>
            <a:r>
              <a:rPr lang="en-GB" altLang="en-US" dirty="0"/>
              <a:t>The protection of information and its critical elements, including systems and hardware that use, store, and transmit that information </a:t>
            </a:r>
          </a:p>
          <a:p>
            <a:r>
              <a:rPr lang="en-GB" altLang="en-US" dirty="0"/>
              <a:t>Includes information security management, data security, and network security</a:t>
            </a:r>
          </a:p>
          <a:p>
            <a:r>
              <a:rPr lang="en-GB" altLang="en-US" dirty="0"/>
              <a:t>C.I.A. triad</a:t>
            </a:r>
          </a:p>
          <a:p>
            <a:pPr lvl="1"/>
            <a:r>
              <a:rPr lang="en-GB" altLang="en-US" sz="2600" dirty="0"/>
              <a:t>Is a standard based on confidentiality, integrity, and availability, now viewed as inadequate.</a:t>
            </a:r>
          </a:p>
          <a:p>
            <a:pPr lvl="1"/>
            <a:r>
              <a:rPr lang="en-GB" altLang="en-US" sz="2600" dirty="0"/>
              <a:t>Expanded model consists of a list of critical characteristics of information</a:t>
            </a:r>
            <a:r>
              <a:rPr lang="en-GB" altLang="en-US" sz="2600" dirty="0" smtClean="0"/>
              <a:t>.</a:t>
            </a:r>
            <a:endParaRPr lang="en-GB" altLang="en-US" sz="2600" dirty="0"/>
          </a:p>
        </p:txBody>
      </p:sp>
    </p:spTree>
    <p:extLst>
      <p:ext uri="{BB962C8B-B14F-4D97-AF65-F5344CB8AC3E}">
        <p14:creationId xmlns:p14="http://schemas.microsoft.com/office/powerpoint/2010/main" val="2690422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Learning Objectives</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GB" altLang="en-US" sz="2800" dirty="0"/>
              <a:t>Upon completion of this material, you should be able to:</a:t>
            </a:r>
            <a:endParaRPr lang="en-US" altLang="en-US" sz="2800" dirty="0"/>
          </a:p>
          <a:p>
            <a:pPr lvl="1">
              <a:spcBef>
                <a:spcPts val="600"/>
              </a:spcBef>
            </a:pPr>
            <a:r>
              <a:rPr lang="en-US" altLang="en-US" sz="2600" dirty="0"/>
              <a:t>Define information security</a:t>
            </a:r>
          </a:p>
          <a:p>
            <a:pPr lvl="1">
              <a:spcBef>
                <a:spcPts val="600"/>
              </a:spcBef>
            </a:pPr>
            <a:r>
              <a:rPr lang="en-US" altLang="en-US" sz="2600" dirty="0"/>
              <a:t>Recount the history of computer security and explain how it evolved into information security</a:t>
            </a:r>
          </a:p>
          <a:p>
            <a:pPr lvl="1">
              <a:spcBef>
                <a:spcPts val="600"/>
              </a:spcBef>
            </a:pPr>
            <a:r>
              <a:rPr lang="en-US" altLang="en-US" sz="2600" dirty="0"/>
              <a:t>Define key terms and critical concepts of information security</a:t>
            </a:r>
          </a:p>
          <a:p>
            <a:pPr lvl="1">
              <a:spcBef>
                <a:spcPts val="600"/>
              </a:spcBef>
            </a:pPr>
            <a:r>
              <a:rPr lang="en-US" altLang="en-US" sz="2600" dirty="0"/>
              <a:t>Explain the role of security in the systems development life cycle</a:t>
            </a:r>
          </a:p>
          <a:p>
            <a:pPr lvl="1">
              <a:spcBef>
                <a:spcPts val="600"/>
              </a:spcBef>
            </a:pPr>
            <a:r>
              <a:rPr lang="en-US" altLang="en-US" sz="2600" dirty="0"/>
              <a:t>Describe the information security roles of professionals within an </a:t>
            </a:r>
            <a:r>
              <a:rPr lang="en-US" altLang="en-US" sz="2600" dirty="0" smtClean="0"/>
              <a:t>organization</a:t>
            </a:r>
            <a:endParaRPr lang="en-US" altLang="en-US" sz="2600" dirty="0"/>
          </a:p>
        </p:txBody>
      </p:sp>
    </p:spTree>
    <p:extLst>
      <p:ext uri="{BB962C8B-B14F-4D97-AF65-F5344CB8AC3E}">
        <p14:creationId xmlns:p14="http://schemas.microsoft.com/office/powerpoint/2010/main" val="36326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200"/>
            <a:ext cx="9143999" cy="1066800"/>
          </a:xfrm>
        </p:spPr>
        <p:txBody>
          <a:bodyPr anchor="ctr">
            <a:noAutofit/>
          </a:bodyPr>
          <a:lstStyle/>
          <a:p>
            <a:pPr marL="0" indent="0"/>
            <a:r>
              <a:rPr lang="en-US" b="1" dirty="0"/>
              <a:t>Figure 1-5  </a:t>
            </a:r>
            <a:r>
              <a:rPr lang="en-US" dirty="0"/>
              <a:t>Components of information </a:t>
            </a:r>
            <a:r>
              <a:rPr lang="en-US" dirty="0" smtClean="0"/>
              <a:t>security (1 of 2)</a:t>
            </a:r>
            <a:endParaRPr lang="en-US" dirty="0"/>
          </a:p>
        </p:txBody>
      </p:sp>
      <p:pic>
        <p:nvPicPr>
          <p:cNvPr id="5122" name="Picture 2" descr="An illustration shows horizontal lines above which three pillars and a triangle is shown above the pillars. The labels on the horizontal lines are, “Confidentiality, Integrity and Availability.” The labels on the pillars are, “Computer Security, Data Security and Network Security.” The labels on the triangle are, “Information Security, Governance, Policy” on the sides of triangle and Management of information security” in the middle of the triangl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581574"/>
            <a:ext cx="4724400" cy="4514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7366411"/>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90600"/>
          </a:xfrm>
        </p:spPr>
        <p:txBody>
          <a:bodyPr anchor="ctr">
            <a:noAutofit/>
          </a:bodyPr>
          <a:lstStyle/>
          <a:p>
            <a:r>
              <a:rPr lang="en-US" b="1" dirty="0"/>
              <a:t> Figure 1-5  </a:t>
            </a:r>
            <a:r>
              <a:rPr lang="en-US" dirty="0"/>
              <a:t>The C.I.A. </a:t>
            </a:r>
            <a:r>
              <a:rPr lang="en-US" dirty="0" smtClean="0"/>
              <a:t>triad (2 of 2)</a:t>
            </a:r>
            <a:endParaRPr lang="en-US" dirty="0"/>
          </a:p>
        </p:txBody>
      </p:sp>
      <p:pic>
        <p:nvPicPr>
          <p:cNvPr id="6146" name="Picture 2" descr="An illustration shows a triangle labeled as, “Confidentiality, Integrity and Availability” on the sides of triangle and the label “Data and services” in the middle of triangl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49358"/>
            <a:ext cx="5943600" cy="4594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205354"/>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Key Information Security Concepts (1 of </a:t>
            </a:r>
            <a:r>
              <a:rPr lang="en-GB" altLang="en-US" dirty="0"/>
              <a:t>3</a:t>
            </a:r>
            <a:r>
              <a:rPr lang="en-GB" altLang="en-US" dirty="0" smtClean="0"/>
              <a:t>)</a:t>
            </a:r>
            <a:endParaRPr lang="en-US" dirty="0"/>
          </a:p>
        </p:txBody>
      </p:sp>
      <p:sp>
        <p:nvSpPr>
          <p:cNvPr id="3" name="Content Placeholder 2"/>
          <p:cNvSpPr>
            <a:spLocks noGrp="1"/>
          </p:cNvSpPr>
          <p:nvPr>
            <p:ph idx="1"/>
          </p:nvPr>
        </p:nvSpPr>
        <p:spPr/>
        <p:txBody>
          <a:bodyPr>
            <a:normAutofit/>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Access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Asset</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Attack </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Control, safeguard, or countermeasure</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Exploit</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Exposure</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Loss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Protection profile or security </a:t>
            </a:r>
            <a:r>
              <a:rPr lang="en-GB" altLang="en-US" dirty="0" smtClean="0"/>
              <a:t>posture</a:t>
            </a:r>
          </a:p>
        </p:txBody>
      </p:sp>
    </p:spTree>
    <p:extLst>
      <p:ext uri="{BB962C8B-B14F-4D97-AF65-F5344CB8AC3E}">
        <p14:creationId xmlns:p14="http://schemas.microsoft.com/office/powerpoint/2010/main" val="306757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Key Information Security Concepts </a:t>
            </a:r>
            <a:r>
              <a:rPr lang="en-GB" altLang="en-US" dirty="0" smtClean="0"/>
              <a:t>(2 </a:t>
            </a:r>
            <a:r>
              <a:rPr lang="en-GB" altLang="en-US" dirty="0"/>
              <a:t>of </a:t>
            </a:r>
            <a:r>
              <a:rPr lang="en-GB" altLang="en-US" dirty="0" smtClean="0"/>
              <a:t>3)</a:t>
            </a:r>
            <a:endParaRPr lang="en-US" dirty="0"/>
          </a:p>
        </p:txBody>
      </p:sp>
      <p:sp>
        <p:nvSpPr>
          <p:cNvPr id="3" name="Content Placeholder 2"/>
          <p:cNvSpPr>
            <a:spLocks noGrp="1"/>
          </p:cNvSpPr>
          <p:nvPr>
            <p:ph idx="1"/>
          </p:nvPr>
        </p:nvSpPr>
        <p:spPr/>
        <p:txBody>
          <a:bodyPr>
            <a:normAutofit/>
          </a:bodyPr>
          <a:lstStyle/>
          <a:p>
            <a:pPr marL="171450" indent="-171450">
              <a:lnSpc>
                <a:spcPct val="90000"/>
              </a:lnSpc>
              <a:spcBef>
                <a:spcPts val="600"/>
              </a:spcBef>
            </a:pPr>
            <a:r>
              <a:rPr lang="en-GB" altLang="en-US" sz="2800" dirty="0"/>
              <a:t>Risk</a:t>
            </a:r>
          </a:p>
          <a:p>
            <a:pPr marL="171450" indent="-171450">
              <a:lnSpc>
                <a:spcPct val="90000"/>
              </a:lnSpc>
              <a:spcBef>
                <a:spcPts val="600"/>
              </a:spcBef>
            </a:pPr>
            <a:r>
              <a:rPr lang="en-GB" altLang="en-US" sz="2800" dirty="0"/>
              <a:t>Subjects and objects of attack</a:t>
            </a:r>
          </a:p>
          <a:p>
            <a:pPr marL="171450" indent="-171450">
              <a:lnSpc>
                <a:spcPct val="90000"/>
              </a:lnSpc>
              <a:spcBef>
                <a:spcPts val="600"/>
              </a:spcBef>
            </a:pPr>
            <a:r>
              <a:rPr lang="en-GB" altLang="en-US" sz="2800" dirty="0"/>
              <a:t>Threat</a:t>
            </a:r>
          </a:p>
          <a:p>
            <a:pPr marL="171450" indent="-171450">
              <a:lnSpc>
                <a:spcPct val="90000"/>
              </a:lnSpc>
              <a:spcBef>
                <a:spcPts val="600"/>
              </a:spcBef>
            </a:pPr>
            <a:r>
              <a:rPr lang="en-GB" altLang="en-US" sz="2800" dirty="0"/>
              <a:t>Threat agent</a:t>
            </a:r>
          </a:p>
          <a:p>
            <a:pPr marL="171450" indent="-171450">
              <a:lnSpc>
                <a:spcPct val="90000"/>
              </a:lnSpc>
              <a:spcBef>
                <a:spcPts val="600"/>
              </a:spcBef>
            </a:pPr>
            <a:r>
              <a:rPr lang="en-GB" altLang="en-US" sz="2800" dirty="0"/>
              <a:t>Threat event </a:t>
            </a:r>
          </a:p>
          <a:p>
            <a:pPr marL="171450" indent="-171450">
              <a:lnSpc>
                <a:spcPct val="90000"/>
              </a:lnSpc>
              <a:spcBef>
                <a:spcPts val="600"/>
              </a:spcBef>
            </a:pPr>
            <a:r>
              <a:rPr lang="en-GB" altLang="en-US" sz="2800" dirty="0"/>
              <a:t>Threat source</a:t>
            </a:r>
          </a:p>
          <a:p>
            <a:pPr marL="171450" indent="-171450">
              <a:lnSpc>
                <a:spcPct val="90000"/>
              </a:lnSpc>
              <a:spcBef>
                <a:spcPts val="600"/>
              </a:spcBef>
            </a:pPr>
            <a:r>
              <a:rPr lang="en-GB" altLang="en-US" sz="2800" dirty="0" smtClean="0"/>
              <a:t>Vulnerability</a:t>
            </a:r>
            <a:endParaRPr lang="en-GB" altLang="en-US" sz="2800" dirty="0"/>
          </a:p>
        </p:txBody>
      </p:sp>
    </p:spTree>
    <p:extLst>
      <p:ext uri="{BB962C8B-B14F-4D97-AF65-F5344CB8AC3E}">
        <p14:creationId xmlns:p14="http://schemas.microsoft.com/office/powerpoint/2010/main" val="118714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Key Information Security </a:t>
            </a:r>
            <a:r>
              <a:rPr lang="en-GB" altLang="en-US" dirty="0" smtClean="0"/>
              <a:t>Concepts (3 of </a:t>
            </a:r>
            <a:r>
              <a:rPr lang="en-GB" altLang="en-US" dirty="0"/>
              <a:t>3</a:t>
            </a:r>
            <a:r>
              <a:rPr lang="en-GB" altLang="en-US" dirty="0" smtClean="0"/>
              <a:t>)</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A computer can be the subject of an attack and/or the object of an attack</a:t>
            </a:r>
            <a:r>
              <a:rPr lang="en-GB" altLang="en-US" dirty="0"/>
              <a:t>.</a:t>
            </a:r>
          </a:p>
          <a:p>
            <a:pPr lvl="1">
              <a:spcBef>
                <a:spcPts val="600"/>
              </a:spcBef>
            </a:pPr>
            <a:r>
              <a:rPr lang="en-GB" altLang="en-US" sz="2600" dirty="0"/>
              <a:t>When it is the subject of an attack, the computer is used as an active tool to conduct attack.</a:t>
            </a:r>
          </a:p>
          <a:p>
            <a:pPr lvl="1">
              <a:spcBef>
                <a:spcPts val="600"/>
              </a:spcBef>
            </a:pPr>
            <a:r>
              <a:rPr lang="en-GB" altLang="en-US" sz="2600" dirty="0"/>
              <a:t>When it is the object of an attack, the computer is the entity being attacked</a:t>
            </a:r>
            <a:r>
              <a:rPr lang="en-GB" altLang="en-US" sz="2600" dirty="0" smtClean="0"/>
              <a:t>.</a:t>
            </a:r>
            <a:endParaRPr lang="en-GB" altLang="en-US" sz="2600" dirty="0"/>
          </a:p>
        </p:txBody>
      </p:sp>
    </p:spTree>
    <p:extLst>
      <p:ext uri="{BB962C8B-B14F-4D97-AF65-F5344CB8AC3E}">
        <p14:creationId xmlns:p14="http://schemas.microsoft.com/office/powerpoint/2010/main" val="452434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1" y="0"/>
            <a:ext cx="9161681" cy="1066800"/>
          </a:xfrm>
        </p:spPr>
        <p:txBody>
          <a:bodyPr anchor="ctr">
            <a:noAutofit/>
          </a:bodyPr>
          <a:lstStyle/>
          <a:p>
            <a:pPr marL="0" indent="0">
              <a:lnSpc>
                <a:spcPct val="100000"/>
              </a:lnSpc>
              <a:spcBef>
                <a:spcPts val="0"/>
              </a:spcBef>
            </a:pPr>
            <a:r>
              <a:rPr lang="en-US" sz="3400" b="1" dirty="0"/>
              <a:t>Figure 1-7</a:t>
            </a:r>
            <a:r>
              <a:rPr lang="en-US" sz="3400" dirty="0"/>
              <a:t> Key concepts in information </a:t>
            </a:r>
            <a:r>
              <a:rPr lang="en-US" sz="3400" dirty="0" smtClean="0"/>
              <a:t>security</a:t>
            </a:r>
            <a:endParaRPr lang="en-US" sz="3400" dirty="0"/>
          </a:p>
        </p:txBody>
      </p:sp>
      <p:pic>
        <p:nvPicPr>
          <p:cNvPr id="5" name="Picture 4" descr="A figure shows two photos and three screenshots. These screenshots depicts the site of buybay.com, screenshot of program for hacking buybay.com and the text beside it reads as, “Attack: Ima Hacker downloads an exploit from MadHackz Website and then accesses buybay’s Web site. Ima then applies the script, which runs and compromises buybay’s security controls and steals customer data. These actions cause buybay to experience a loss.” The text above the screenshot reads as, “Exploit: Script from MadHackz Web site.” The screenshot of customer sales data for buybay.com. The text on the left reads as, “Asset: buybay’s customer database.” A photo of a man with a laptop is shown. The text below it reads as, “Threat: Theft, Threat agent: Ima Hacker.” A photo of woman viewing a file with a hand in her ear is shown. The text above it reads as, “Vulnerability: Buffer overflow in online database Web interfac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609" y="1380292"/>
            <a:ext cx="4470991" cy="3420308"/>
          </a:xfrm>
          <a:prstGeom prst="rect">
            <a:avLst/>
          </a:prstGeom>
        </p:spPr>
      </p:pic>
      <p:sp>
        <p:nvSpPr>
          <p:cNvPr id="4" name="Content Placeholder 3"/>
          <p:cNvSpPr>
            <a:spLocks noGrp="1"/>
          </p:cNvSpPr>
          <p:nvPr>
            <p:ph sz="quarter" idx="10"/>
          </p:nvPr>
        </p:nvSpPr>
        <p:spPr>
          <a:xfrm>
            <a:off x="213647" y="4876800"/>
            <a:ext cx="8625553" cy="914400"/>
          </a:xfrm>
        </p:spPr>
        <p:txBody>
          <a:bodyPr>
            <a:noAutofit/>
          </a:bodyPr>
          <a:lstStyle/>
          <a:p>
            <a:pPr marL="0" indent="0">
              <a:lnSpc>
                <a:spcPct val="100000"/>
              </a:lnSpc>
              <a:spcBef>
                <a:spcPts val="600"/>
              </a:spcBef>
              <a:buNone/>
            </a:pPr>
            <a:r>
              <a:rPr lang="en-US" sz="2000" i="1" dirty="0" smtClean="0"/>
              <a:t>Source</a:t>
            </a:r>
            <a:r>
              <a:rPr lang="en-US" sz="2000" i="1" dirty="0"/>
              <a:t>. (top left to bottom right): © </a:t>
            </a:r>
            <a:r>
              <a:rPr lang="en-US" sz="2000" i="1" dirty="0" err="1"/>
              <a:t>iStockphoto</a:t>
            </a:r>
            <a:r>
              <a:rPr lang="en-US" sz="2000" i="1" dirty="0"/>
              <a:t>/</a:t>
            </a:r>
            <a:r>
              <a:rPr lang="en-US" sz="2000" i="1" dirty="0" err="1"/>
              <a:t>tadija</a:t>
            </a:r>
            <a:r>
              <a:rPr lang="en-US" sz="2000" i="1" dirty="0"/>
              <a:t>, Internet Explorer, © </a:t>
            </a:r>
            <a:r>
              <a:rPr lang="en-US" sz="2000" i="1" dirty="0" err="1"/>
              <a:t>iStockphoto</a:t>
            </a:r>
            <a:r>
              <a:rPr lang="en-US" sz="2000" i="1" dirty="0"/>
              <a:t>/</a:t>
            </a:r>
            <a:r>
              <a:rPr lang="en-US" sz="2000" i="1" dirty="0" err="1"/>
              <a:t>darrenwise</a:t>
            </a:r>
            <a:r>
              <a:rPr lang="en-US" sz="2000" i="1" dirty="0"/>
              <a:t> , Internet Explorer, Microsoft Excel.  </a:t>
            </a:r>
          </a:p>
        </p:txBody>
      </p:sp>
    </p:spTree>
    <p:extLst>
      <p:ext uri="{BB962C8B-B14F-4D97-AF65-F5344CB8AC3E}">
        <p14:creationId xmlns:p14="http://schemas.microsoft.com/office/powerpoint/2010/main" val="16883011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GB" altLang="en-US" dirty="0"/>
              <a:t>Critical Characteristics of </a:t>
            </a:r>
            <a:r>
              <a:rPr lang="en-GB" altLang="en-US" dirty="0" smtClean="0"/>
              <a:t>Information</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The value of information comes from the characteristics it possesses: </a:t>
            </a:r>
          </a:p>
          <a:p>
            <a:pPr lvl="1">
              <a:spcBef>
                <a:spcPts val="600"/>
              </a:spcBef>
            </a:pPr>
            <a:r>
              <a:rPr lang="en-GB" altLang="en-US" sz="2600" dirty="0"/>
              <a:t>Availability</a:t>
            </a:r>
          </a:p>
          <a:p>
            <a:pPr lvl="1">
              <a:spcBef>
                <a:spcPts val="600"/>
              </a:spcBef>
            </a:pPr>
            <a:r>
              <a:rPr lang="en-GB" altLang="en-US" sz="2600" dirty="0"/>
              <a:t>Accuracy</a:t>
            </a:r>
          </a:p>
          <a:p>
            <a:pPr lvl="1">
              <a:spcBef>
                <a:spcPts val="600"/>
              </a:spcBef>
            </a:pPr>
            <a:r>
              <a:rPr lang="en-GB" altLang="en-US" sz="2600" dirty="0"/>
              <a:t>Authenticity</a:t>
            </a:r>
          </a:p>
          <a:p>
            <a:pPr lvl="1">
              <a:spcBef>
                <a:spcPts val="600"/>
              </a:spcBef>
            </a:pPr>
            <a:r>
              <a:rPr lang="en-GB" altLang="en-US" sz="2600" dirty="0"/>
              <a:t>Confidentiality</a:t>
            </a:r>
          </a:p>
          <a:p>
            <a:pPr lvl="1">
              <a:spcBef>
                <a:spcPts val="600"/>
              </a:spcBef>
            </a:pPr>
            <a:r>
              <a:rPr lang="en-GB" altLang="en-US" sz="2600" dirty="0"/>
              <a:t>Integrity</a:t>
            </a:r>
          </a:p>
          <a:p>
            <a:pPr lvl="1">
              <a:spcBef>
                <a:spcPts val="600"/>
              </a:spcBef>
            </a:pPr>
            <a:r>
              <a:rPr lang="en-GB" altLang="en-US" sz="2600" dirty="0"/>
              <a:t>Utility</a:t>
            </a:r>
          </a:p>
          <a:p>
            <a:pPr lvl="1">
              <a:spcBef>
                <a:spcPts val="600"/>
              </a:spcBef>
            </a:pPr>
            <a:r>
              <a:rPr lang="en-GB" altLang="en-US" sz="2600" dirty="0" smtClean="0"/>
              <a:t>Possession</a:t>
            </a:r>
            <a:endParaRPr lang="en-GB" altLang="en-US" sz="2600" dirty="0"/>
          </a:p>
        </p:txBody>
      </p:sp>
    </p:spTree>
    <p:extLst>
      <p:ext uri="{BB962C8B-B14F-4D97-AF65-F5344CB8AC3E}">
        <p14:creationId xmlns:p14="http://schemas.microsoft.com/office/powerpoint/2010/main" val="2158861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143000"/>
          </a:xfrm>
        </p:spPr>
        <p:txBody>
          <a:bodyPr anchor="ctr">
            <a:normAutofit/>
          </a:bodyPr>
          <a:lstStyle/>
          <a:p>
            <a:pPr marL="0" indent="0"/>
            <a:r>
              <a:rPr lang="en-US" b="1" dirty="0"/>
              <a:t>Figure 1-9  </a:t>
            </a:r>
            <a:r>
              <a:rPr lang="en-US" dirty="0"/>
              <a:t>The </a:t>
            </a:r>
            <a:r>
              <a:rPr lang="en-US" dirty="0" err="1"/>
              <a:t>McCumber</a:t>
            </a:r>
            <a:r>
              <a:rPr lang="en-US" dirty="0"/>
              <a:t> Cube</a:t>
            </a:r>
            <a:endParaRPr lang="en-US" baseline="30000" dirty="0"/>
          </a:p>
        </p:txBody>
      </p:sp>
      <p:pic>
        <p:nvPicPr>
          <p:cNvPr id="4098" name="Picture 2" descr="A figure shows a graph and a cuboid. In the graph, x-axis is labeled as, “Storage Processing Transmission” and y-axis is labeled as, “Confidentiality, Integrity and Availability.” The graph increases linearly and is labeled as, “Policy Education Technology.” A cuboid is shown on the right with shaded portion on the front view. The horizontal edge on the front view is labeled as, “Storage Processing Transmission” and the vertical edge is labeled as, “Confidentiality, Integrity and Availability.” The edge on the left of top view of the cube surface is labeled as, “Policy Education Technology.”&#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3581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786633"/>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Components of an Information System</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Information system (IS) is the entire set of people, procedures, and technology that enable business to use information.</a:t>
            </a:r>
          </a:p>
          <a:p>
            <a:pPr lvl="1">
              <a:spcBef>
                <a:spcPts val="600"/>
              </a:spcBef>
            </a:pPr>
            <a:r>
              <a:rPr lang="en-GB" altLang="en-US" sz="2600" dirty="0"/>
              <a:t>Software</a:t>
            </a:r>
          </a:p>
          <a:p>
            <a:pPr lvl="1">
              <a:spcBef>
                <a:spcPts val="600"/>
              </a:spcBef>
            </a:pPr>
            <a:r>
              <a:rPr lang="en-GB" altLang="en-US" sz="2600" dirty="0"/>
              <a:t>Hardware</a:t>
            </a:r>
          </a:p>
          <a:p>
            <a:pPr lvl="1">
              <a:spcBef>
                <a:spcPts val="600"/>
              </a:spcBef>
            </a:pPr>
            <a:r>
              <a:rPr lang="en-GB" altLang="en-US" sz="2600" dirty="0"/>
              <a:t>Data</a:t>
            </a:r>
          </a:p>
          <a:p>
            <a:pPr lvl="1">
              <a:spcBef>
                <a:spcPts val="600"/>
              </a:spcBef>
            </a:pPr>
            <a:r>
              <a:rPr lang="en-GB" altLang="en-US" sz="2600" dirty="0"/>
              <a:t>People</a:t>
            </a:r>
          </a:p>
          <a:p>
            <a:pPr lvl="1">
              <a:spcBef>
                <a:spcPts val="600"/>
              </a:spcBef>
            </a:pPr>
            <a:r>
              <a:rPr lang="en-GB" altLang="en-US" sz="2600" dirty="0"/>
              <a:t>Procedures</a:t>
            </a:r>
          </a:p>
          <a:p>
            <a:pPr lvl="1">
              <a:spcBef>
                <a:spcPts val="600"/>
              </a:spcBef>
            </a:pPr>
            <a:r>
              <a:rPr lang="en-GB" altLang="en-US" sz="2600" dirty="0" smtClean="0"/>
              <a:t>Networks</a:t>
            </a:r>
            <a:endParaRPr lang="en-GB" altLang="en-US" sz="2600" dirty="0"/>
          </a:p>
        </p:txBody>
      </p:sp>
    </p:spTree>
    <p:extLst>
      <p:ext uri="{BB962C8B-B14F-4D97-AF65-F5344CB8AC3E}">
        <p14:creationId xmlns:p14="http://schemas.microsoft.com/office/powerpoint/2010/main" val="3623397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Balancing Information Security and Access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Impossible to obtain perfect information security—it is a process, not a goal.</a:t>
            </a:r>
          </a:p>
          <a:p>
            <a:pPr>
              <a:spcBef>
                <a:spcPts val="600"/>
              </a:spcBef>
            </a:pPr>
            <a:r>
              <a:rPr lang="en-GB" altLang="en-US" sz="2800" dirty="0"/>
              <a:t>Security should be considered a balance between protection and availability.</a:t>
            </a:r>
          </a:p>
          <a:p>
            <a:pPr>
              <a:spcBef>
                <a:spcPts val="600"/>
              </a:spcBef>
            </a:pPr>
            <a:r>
              <a:rPr lang="en-GB" altLang="en-US" sz="2800" dirty="0"/>
              <a:t>To achieve balance, </a:t>
            </a:r>
            <a:r>
              <a:rPr lang="en-US" altLang="en-US" sz="2800" dirty="0"/>
              <a:t>the </a:t>
            </a:r>
            <a:r>
              <a:rPr lang="en-GB" altLang="en-US" sz="2800" dirty="0"/>
              <a:t>level of security must allow reasonable access, yet protect against threats</a:t>
            </a:r>
            <a:r>
              <a:rPr lang="en-GB" altLang="en-US" sz="2800" dirty="0" smtClean="0"/>
              <a:t>.</a:t>
            </a:r>
            <a:endParaRPr lang="en-GB" altLang="en-US" sz="2800" dirty="0"/>
          </a:p>
        </p:txBody>
      </p:sp>
    </p:spTree>
    <p:extLst>
      <p:ext uri="{BB962C8B-B14F-4D97-AF65-F5344CB8AC3E}">
        <p14:creationId xmlns:p14="http://schemas.microsoft.com/office/powerpoint/2010/main" val="342029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Introduction</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smtClean="0"/>
              <a:t>“</a:t>
            </a:r>
            <a:r>
              <a:rPr lang="en-US" altLang="en-US" sz="2800" dirty="0"/>
              <a:t>Enterprise information security is a critical business capability that needs to be aligned with corporate expectations and culture that provides the leadership and insight to identify risks and implement effective controls</a:t>
            </a:r>
            <a:r>
              <a:rPr lang="en-GB" altLang="en-US" sz="2800" dirty="0"/>
              <a:t>.”—Martin Fisher, IT Security Manager, </a:t>
            </a:r>
            <a:r>
              <a:rPr lang="en-GB" altLang="en-US" sz="2800" dirty="0" smtClean="0"/>
              <a:t>North side </a:t>
            </a:r>
            <a:r>
              <a:rPr lang="en-GB" altLang="en-US" sz="2800" dirty="0"/>
              <a:t>Hospital, Atlanta, Georgia </a:t>
            </a:r>
            <a:r>
              <a:rPr lang="ar-SA" altLang="en-US" sz="2800" dirty="0"/>
              <a:t>‏</a:t>
            </a:r>
            <a:endParaRPr lang="en-GB" altLang="en-US" sz="2800" dirty="0"/>
          </a:p>
          <a:p>
            <a:pPr>
              <a:spcBef>
                <a:spcPts val="600"/>
              </a:spcBef>
            </a:pPr>
            <a:r>
              <a:rPr lang="en-GB" altLang="en-US" sz="2800" dirty="0"/>
              <a:t>Security professionals must review the origins of this field to understand its impact on our understanding of information security </a:t>
            </a:r>
            <a:r>
              <a:rPr lang="en-GB" altLang="en-US" sz="2800" dirty="0" smtClean="0"/>
              <a:t>today</a:t>
            </a:r>
            <a:endParaRPr lang="en-GB" altLang="en-US" sz="2800" dirty="0"/>
          </a:p>
        </p:txBody>
      </p:sp>
    </p:spTree>
    <p:extLst>
      <p:ext uri="{BB962C8B-B14F-4D97-AF65-F5344CB8AC3E}">
        <p14:creationId xmlns:p14="http://schemas.microsoft.com/office/powerpoint/2010/main" val="203172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27709"/>
            <a:ext cx="9052560" cy="1115291"/>
          </a:xfrm>
        </p:spPr>
        <p:txBody>
          <a:bodyPr anchor="ctr">
            <a:noAutofit/>
          </a:bodyPr>
          <a:lstStyle/>
          <a:p>
            <a:r>
              <a:rPr lang="en-GB" altLang="en-US" dirty="0"/>
              <a:t>Approaches to Information Security Implementation: Bottom-Up Approach</a:t>
            </a:r>
            <a:endParaRPr lang="en-US" dirty="0"/>
          </a:p>
        </p:txBody>
      </p:sp>
      <p:sp>
        <p:nvSpPr>
          <p:cNvPr id="3" name="Content Placeholder 2"/>
          <p:cNvSpPr>
            <a:spLocks noGrp="1"/>
          </p:cNvSpPr>
          <p:nvPr>
            <p:ph idx="1"/>
          </p:nvPr>
        </p:nvSpPr>
        <p:spPr/>
        <p:txBody>
          <a:bodyPr/>
          <a:lstStyle/>
          <a:p>
            <a:r>
              <a:rPr lang="en-GB" altLang="en-US" dirty="0"/>
              <a:t>Grassroots effort: Systems administrators attempt to improve security of their systems.</a:t>
            </a:r>
          </a:p>
          <a:p>
            <a:r>
              <a:rPr lang="en-GB" altLang="en-US" dirty="0"/>
              <a:t>Key advantage: technical expertise of individual administrators</a:t>
            </a:r>
          </a:p>
          <a:p>
            <a:r>
              <a:rPr lang="en-GB" altLang="en-US" dirty="0"/>
              <a:t>Seldom works, as it lacks a number of critical features:</a:t>
            </a:r>
          </a:p>
          <a:p>
            <a:pPr lvl="1"/>
            <a:r>
              <a:rPr lang="en-GB" altLang="en-US" sz="2600" dirty="0"/>
              <a:t>Participant support </a:t>
            </a:r>
          </a:p>
          <a:p>
            <a:pPr lvl="1"/>
            <a:r>
              <a:rPr lang="en-GB" altLang="en-US" sz="2600" dirty="0"/>
              <a:t>Organizational staying </a:t>
            </a:r>
            <a:r>
              <a:rPr lang="en-GB" altLang="en-US" sz="2600" dirty="0" smtClean="0"/>
              <a:t>power</a:t>
            </a:r>
            <a:endParaRPr lang="en-GB" altLang="en-US" sz="2600" dirty="0"/>
          </a:p>
        </p:txBody>
      </p:sp>
    </p:spTree>
    <p:extLst>
      <p:ext uri="{BB962C8B-B14F-4D97-AF65-F5344CB8AC3E}">
        <p14:creationId xmlns:p14="http://schemas.microsoft.com/office/powerpoint/2010/main" val="796348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Approaches to Information Security </a:t>
            </a:r>
            <a:r>
              <a:rPr lang="en-GB" altLang="en-US" dirty="0" smtClean="0"/>
              <a:t>Implementation:</a:t>
            </a:r>
            <a:r>
              <a:rPr lang="en-GB" altLang="en-US" baseline="0" dirty="0" smtClean="0"/>
              <a:t> </a:t>
            </a:r>
            <a:r>
              <a:rPr lang="en-GB" altLang="en-US" dirty="0" smtClean="0"/>
              <a:t>Top-Down Approach</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Initiated by upper management</a:t>
            </a:r>
          </a:p>
          <a:p>
            <a:pPr lvl="1">
              <a:spcBef>
                <a:spcPts val="600"/>
              </a:spcBef>
            </a:pPr>
            <a:r>
              <a:rPr lang="en-GB" altLang="en-US" sz="2600" dirty="0"/>
              <a:t>Issue policy, procedures, and processes</a:t>
            </a:r>
          </a:p>
          <a:p>
            <a:pPr lvl="1">
              <a:spcBef>
                <a:spcPts val="600"/>
              </a:spcBef>
            </a:pPr>
            <a:r>
              <a:rPr lang="en-GB" altLang="en-US" sz="2600" dirty="0"/>
              <a:t>Dictate goals and expected outcomes of project</a:t>
            </a:r>
          </a:p>
          <a:p>
            <a:pPr lvl="1">
              <a:spcBef>
                <a:spcPts val="600"/>
              </a:spcBef>
            </a:pPr>
            <a:r>
              <a:rPr lang="en-GB" altLang="en-US" sz="2600" dirty="0"/>
              <a:t>Determine accountability for each required action</a:t>
            </a:r>
          </a:p>
          <a:p>
            <a:pPr>
              <a:spcBef>
                <a:spcPts val="600"/>
              </a:spcBef>
            </a:pPr>
            <a:r>
              <a:rPr lang="en-GB" altLang="en-US" sz="2800" dirty="0"/>
              <a:t>The most successful type of top-down approach also involves a formal development strategy referred to as systems development life cycle.</a:t>
            </a:r>
          </a:p>
        </p:txBody>
      </p:sp>
    </p:spTree>
    <p:extLst>
      <p:ext uri="{BB962C8B-B14F-4D97-AF65-F5344CB8AC3E}">
        <p14:creationId xmlns:p14="http://schemas.microsoft.com/office/powerpoint/2010/main" val="2662474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chor="ctr">
            <a:noAutofit/>
          </a:bodyPr>
          <a:lstStyle/>
          <a:p>
            <a:pPr marL="0" indent="0"/>
            <a:r>
              <a:rPr lang="en-US" b="1" dirty="0"/>
              <a:t>Figure 1-12  </a:t>
            </a:r>
            <a:r>
              <a:rPr lang="en-US" dirty="0"/>
              <a:t>Approaches to information security implementation</a:t>
            </a:r>
            <a:endParaRPr lang="en-US" baseline="30000" dirty="0"/>
          </a:p>
        </p:txBody>
      </p:sp>
      <p:pic>
        <p:nvPicPr>
          <p:cNvPr id="2050" name="Picture 2" descr="An illustration shows the classifications and a triangle on the background. An arrow pointing from the top of the triangle to the bottom is labeled as, “Top-down approach” and an arrow pointing towards the tip of triangle is labeled as, “Bottom-up approach.” The label CEO is classified into CFO, CIO and COO. The label CIO is classified into CISO, VP-Systems and VP-Networks. The VP-Systems is classified into Security mgr, Systems mgr and Network mgr. The Systems mgr is classified into Security admin, Systems admin and Network admin. The Systems admin is classified into Security tech, Systems tech and network tech.&#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381875" cy="3927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098714"/>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Security in the Systems Development Life </a:t>
            </a:r>
            <a:r>
              <a:rPr lang="en-GB" altLang="en-US" dirty="0" smtClean="0"/>
              <a:t>Cycle</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Systems development life cycle (SDLC): a methodology for the design and implementation of an information system </a:t>
            </a:r>
          </a:p>
          <a:p>
            <a:pPr>
              <a:spcBef>
                <a:spcPts val="600"/>
              </a:spcBef>
            </a:pPr>
            <a:r>
              <a:rPr lang="en-GB" altLang="en-US" sz="2800" dirty="0"/>
              <a:t>Methodology: a formal approach to solving a problem based on a structured sequence of procedures</a:t>
            </a:r>
          </a:p>
          <a:p>
            <a:pPr>
              <a:spcBef>
                <a:spcPts val="600"/>
              </a:spcBef>
            </a:pPr>
            <a:r>
              <a:rPr lang="en-GB" altLang="en-US" sz="2800" dirty="0"/>
              <a:t>Using a methodology:</a:t>
            </a:r>
          </a:p>
          <a:p>
            <a:pPr lvl="1">
              <a:spcBef>
                <a:spcPts val="600"/>
              </a:spcBef>
            </a:pPr>
            <a:r>
              <a:rPr lang="en-GB" altLang="en-US" sz="2600" dirty="0"/>
              <a:t>Ensures a rigorous process with a clearly defined goal</a:t>
            </a:r>
          </a:p>
          <a:p>
            <a:pPr lvl="1">
              <a:spcBef>
                <a:spcPts val="600"/>
              </a:spcBef>
            </a:pPr>
            <a:r>
              <a:rPr lang="en-GB" altLang="en-US" sz="2600" dirty="0"/>
              <a:t>Increases probability of </a:t>
            </a:r>
            <a:r>
              <a:rPr lang="en-GB" altLang="en-US" sz="2600" dirty="0" smtClean="0"/>
              <a:t>success</a:t>
            </a:r>
            <a:endParaRPr lang="en-GB" altLang="en-US" sz="2600" dirty="0"/>
          </a:p>
        </p:txBody>
      </p:sp>
    </p:spTree>
    <p:extLst>
      <p:ext uri="{BB962C8B-B14F-4D97-AF65-F5344CB8AC3E}">
        <p14:creationId xmlns:p14="http://schemas.microsoft.com/office/powerpoint/2010/main" val="355299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95400"/>
          </a:xfrm>
        </p:spPr>
        <p:txBody>
          <a:bodyPr anchor="ctr">
            <a:noAutofit/>
          </a:bodyPr>
          <a:lstStyle/>
          <a:p>
            <a:pPr marL="0" indent="0"/>
            <a:r>
              <a:rPr lang="en-US" b="1" dirty="0"/>
              <a:t>Figure 1-13  </a:t>
            </a:r>
            <a:r>
              <a:rPr lang="en-US" dirty="0"/>
              <a:t>SDLC waterfall methodology</a:t>
            </a:r>
            <a:endParaRPr lang="en-US" baseline="30000" dirty="0"/>
          </a:p>
        </p:txBody>
      </p:sp>
      <p:pic>
        <p:nvPicPr>
          <p:cNvPr id="3074" name="Picture 2" descr="A figure shows the flow chart. The label Investigation points to Analysis by an arrow and back to Investigation. An arrow points from Analysis to Logical Design and back to Analysis. An arrow points from Logical Design to Physical Design and back to Logical Design. An arrow points from Physical Design to Implementation and back to Physical Design. An arrow from Implementation points to Maintenance and Change which in turn points to Investigation which is labeled as, “Repeat when system no longer viable.” An arrow points from Implementation to Logical Design. An arrow from Physical Design points to Analysis. An arrow from Logical Design points to Investigation.&#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8179411" cy="376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543328"/>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Investigation</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What problem is the system being developed to solve?  </a:t>
            </a:r>
          </a:p>
          <a:p>
            <a:pPr>
              <a:spcBef>
                <a:spcPts val="600"/>
              </a:spcBef>
            </a:pPr>
            <a:r>
              <a:rPr lang="en-GB" altLang="en-US" sz="2800" dirty="0"/>
              <a:t>Objectives, constraints, and scope of project are specified.</a:t>
            </a:r>
          </a:p>
          <a:p>
            <a:pPr>
              <a:spcBef>
                <a:spcPts val="600"/>
              </a:spcBef>
            </a:pPr>
            <a:r>
              <a:rPr lang="en-GB" altLang="en-US" sz="2800" dirty="0"/>
              <a:t>Preliminary cost-benefit analysis is developed.</a:t>
            </a:r>
          </a:p>
          <a:p>
            <a:pPr>
              <a:spcBef>
                <a:spcPts val="600"/>
              </a:spcBef>
            </a:pPr>
            <a:r>
              <a:rPr lang="en-GB" altLang="en-US" sz="2800" dirty="0"/>
              <a:t>At the end of all phases, a process is undertaken to assess economic, technical, and </a:t>
            </a:r>
            <a:r>
              <a:rPr lang="en-GB" altLang="en-US" sz="2800" dirty="0" err="1"/>
              <a:t>behavioral</a:t>
            </a:r>
            <a:r>
              <a:rPr lang="en-GB" altLang="en-US" sz="2800" dirty="0"/>
              <a:t> feasibilities and ensure implementation is worth the time and effort</a:t>
            </a:r>
            <a:r>
              <a:rPr lang="en-GB" altLang="en-US" sz="2800" dirty="0" smtClean="0"/>
              <a:t>.</a:t>
            </a:r>
            <a:endParaRPr lang="en-GB" altLang="en-US" sz="2800" dirty="0"/>
          </a:p>
        </p:txBody>
      </p:sp>
    </p:spTree>
    <p:extLst>
      <p:ext uri="{BB962C8B-B14F-4D97-AF65-F5344CB8AC3E}">
        <p14:creationId xmlns:p14="http://schemas.microsoft.com/office/powerpoint/2010/main" val="226128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Analysis</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Consists of assessments of: </a:t>
            </a:r>
            <a:endParaRPr lang="en-GB" altLang="en-US" dirty="0"/>
          </a:p>
          <a:p>
            <a:pPr lvl="1">
              <a:spcBef>
                <a:spcPts val="600"/>
              </a:spcBef>
            </a:pPr>
            <a:r>
              <a:rPr lang="en-GB" altLang="en-US" sz="2600" dirty="0"/>
              <a:t>The organization</a:t>
            </a:r>
          </a:p>
          <a:p>
            <a:pPr lvl="1">
              <a:spcBef>
                <a:spcPts val="600"/>
              </a:spcBef>
            </a:pPr>
            <a:r>
              <a:rPr lang="en-GB" altLang="en-US" sz="2600" dirty="0"/>
              <a:t>Current systems</a:t>
            </a:r>
          </a:p>
          <a:p>
            <a:pPr lvl="1">
              <a:spcBef>
                <a:spcPts val="600"/>
              </a:spcBef>
            </a:pPr>
            <a:r>
              <a:rPr lang="en-GB" altLang="en-US" sz="2600" dirty="0"/>
              <a:t>Capability to support proposed systems</a:t>
            </a:r>
          </a:p>
          <a:p>
            <a:pPr>
              <a:spcBef>
                <a:spcPts val="600"/>
              </a:spcBef>
            </a:pPr>
            <a:r>
              <a:rPr lang="en-GB" altLang="en-US" sz="2800" dirty="0"/>
              <a:t>Analysts determine what the new system is expected to do and how it will interact with existing systems.</a:t>
            </a:r>
          </a:p>
          <a:p>
            <a:pPr>
              <a:spcBef>
                <a:spcPts val="600"/>
              </a:spcBef>
            </a:pPr>
            <a:r>
              <a:rPr lang="en-GB" altLang="en-US" sz="2800" dirty="0"/>
              <a:t>Analysis ends with documentation of findings and an update of feasibility.</a:t>
            </a:r>
          </a:p>
        </p:txBody>
      </p:sp>
    </p:spTree>
    <p:extLst>
      <p:ext uri="{BB962C8B-B14F-4D97-AF65-F5344CB8AC3E}">
        <p14:creationId xmlns:p14="http://schemas.microsoft.com/office/powerpoint/2010/main" val="3449834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Logical Design</a:t>
            </a:r>
          </a:p>
        </p:txBody>
      </p:sp>
      <p:sp>
        <p:nvSpPr>
          <p:cNvPr id="3" name="Content Placeholder 2"/>
          <p:cNvSpPr>
            <a:spLocks noGrp="1"/>
          </p:cNvSpPr>
          <p:nvPr>
            <p:ph idx="1"/>
          </p:nvPr>
        </p:nvSpPr>
        <p:spPr/>
        <p:txBody>
          <a:bodyPr/>
          <a:lstStyle/>
          <a:p>
            <a:pPr>
              <a:spcBef>
                <a:spcPts val="600"/>
              </a:spcBef>
            </a:pPr>
            <a:r>
              <a:rPr lang="en-US" sz="2800" dirty="0"/>
              <a:t>The first and driving factor is the business need.</a:t>
            </a:r>
          </a:p>
          <a:p>
            <a:pPr lvl="1">
              <a:spcBef>
                <a:spcPts val="600"/>
              </a:spcBef>
            </a:pPr>
            <a:r>
              <a:rPr lang="en-US" sz="2600" dirty="0"/>
              <a:t>Applications are selected to provide needed services</a:t>
            </a:r>
            <a:r>
              <a:rPr lang="en-US" dirty="0"/>
              <a:t>.</a:t>
            </a:r>
          </a:p>
          <a:p>
            <a:pPr>
              <a:spcBef>
                <a:spcPts val="600"/>
              </a:spcBef>
            </a:pPr>
            <a:r>
              <a:rPr lang="en-US" sz="2800" dirty="0"/>
              <a:t>Data support and structures capable of providing the needed inputs are identified.</a:t>
            </a:r>
          </a:p>
          <a:p>
            <a:pPr>
              <a:spcBef>
                <a:spcPts val="600"/>
              </a:spcBef>
            </a:pPr>
            <a:r>
              <a:rPr lang="en-US" sz="2800" dirty="0"/>
              <a:t>Specific technologies are delineated to implement the physical solution.</a:t>
            </a:r>
          </a:p>
          <a:p>
            <a:pPr>
              <a:spcBef>
                <a:spcPts val="600"/>
              </a:spcBef>
            </a:pPr>
            <a:r>
              <a:rPr lang="en-US" sz="2800" dirty="0"/>
              <a:t>Analysts generate estimates of costs and benefits to allow comparison of available options.</a:t>
            </a:r>
          </a:p>
          <a:p>
            <a:pPr>
              <a:spcBef>
                <a:spcPts val="600"/>
              </a:spcBef>
            </a:pPr>
            <a:r>
              <a:rPr lang="en-US" sz="2800" dirty="0"/>
              <a:t>Feasibility analysis is performed at the end.</a:t>
            </a:r>
          </a:p>
        </p:txBody>
      </p:sp>
    </p:spTree>
    <p:extLst>
      <p:ext uri="{BB962C8B-B14F-4D97-AF65-F5344CB8AC3E}">
        <p14:creationId xmlns:p14="http://schemas.microsoft.com/office/powerpoint/2010/main" val="255659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Physical Design</a:t>
            </a:r>
          </a:p>
        </p:txBody>
      </p:sp>
      <p:sp>
        <p:nvSpPr>
          <p:cNvPr id="3" name="Content Placeholder 2"/>
          <p:cNvSpPr>
            <a:spLocks noGrp="1"/>
          </p:cNvSpPr>
          <p:nvPr>
            <p:ph idx="1"/>
          </p:nvPr>
        </p:nvSpPr>
        <p:spPr/>
        <p:txBody>
          <a:bodyPr>
            <a:normAutofit/>
          </a:bodyPr>
          <a:lstStyle/>
          <a:p>
            <a:pPr>
              <a:spcBef>
                <a:spcPts val="600"/>
              </a:spcBef>
            </a:pPr>
            <a:r>
              <a:rPr lang="en-US" sz="2800" dirty="0"/>
              <a:t>Specific technologies are selected to support the alternatives identified and evaluated in the logical design.</a:t>
            </a:r>
          </a:p>
          <a:p>
            <a:pPr>
              <a:spcBef>
                <a:spcPts val="600"/>
              </a:spcBef>
            </a:pPr>
            <a:r>
              <a:rPr lang="en-US" sz="2800" dirty="0"/>
              <a:t>Selected components are evaluated on make-or-buy decision. </a:t>
            </a:r>
          </a:p>
          <a:p>
            <a:pPr>
              <a:spcBef>
                <a:spcPts val="600"/>
              </a:spcBef>
            </a:pPr>
            <a:r>
              <a:rPr lang="en-US" sz="2800" dirty="0"/>
              <a:t>Feasibility analysis is performed.</a:t>
            </a:r>
          </a:p>
          <a:p>
            <a:pPr>
              <a:spcBef>
                <a:spcPts val="600"/>
              </a:spcBef>
            </a:pPr>
            <a:r>
              <a:rPr lang="en-US" sz="2800" dirty="0"/>
              <a:t>Entire solution is presented to organization’s management for approval</a:t>
            </a:r>
            <a:r>
              <a:rPr lang="en-US" sz="2800" dirty="0" smtClean="0"/>
              <a:t>.</a:t>
            </a:r>
            <a:endParaRPr lang="en-US" sz="2800" dirty="0"/>
          </a:p>
        </p:txBody>
      </p:sp>
    </p:spTree>
    <p:extLst>
      <p:ext uri="{BB962C8B-B14F-4D97-AF65-F5344CB8AC3E}">
        <p14:creationId xmlns:p14="http://schemas.microsoft.com/office/powerpoint/2010/main" val="3423816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Implementation</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Needed software is created.</a:t>
            </a:r>
          </a:p>
          <a:p>
            <a:pPr>
              <a:spcBef>
                <a:spcPts val="600"/>
              </a:spcBef>
            </a:pPr>
            <a:r>
              <a:rPr lang="en-GB" altLang="en-US" sz="2800" dirty="0"/>
              <a:t>Components are ordered, received, and tested.</a:t>
            </a:r>
          </a:p>
          <a:p>
            <a:pPr>
              <a:spcBef>
                <a:spcPts val="600"/>
              </a:spcBef>
            </a:pPr>
            <a:r>
              <a:rPr lang="en-GB" altLang="en-US" sz="2800" dirty="0"/>
              <a:t>Users are trained and supporting documentation created.</a:t>
            </a:r>
            <a:endParaRPr lang="en-GB" altLang="en-US" dirty="0"/>
          </a:p>
          <a:p>
            <a:pPr>
              <a:spcBef>
                <a:spcPts val="600"/>
              </a:spcBef>
            </a:pPr>
            <a:r>
              <a:rPr lang="en-GB" altLang="en-US" sz="2800" dirty="0"/>
              <a:t>Feasibility analysis is prepared.</a:t>
            </a:r>
          </a:p>
          <a:p>
            <a:pPr lvl="1">
              <a:spcBef>
                <a:spcPts val="600"/>
              </a:spcBef>
            </a:pPr>
            <a:r>
              <a:rPr lang="en-GB" altLang="en-US" sz="2600" dirty="0"/>
              <a:t>Sponsors are presented with the system for a performance review and acceptance test.</a:t>
            </a:r>
          </a:p>
        </p:txBody>
      </p:sp>
    </p:spTree>
    <p:extLst>
      <p:ext uri="{BB962C8B-B14F-4D97-AF65-F5344CB8AC3E}">
        <p14:creationId xmlns:p14="http://schemas.microsoft.com/office/powerpoint/2010/main" val="259543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History of Information </a:t>
            </a:r>
            <a:r>
              <a:rPr lang="en-GB" altLang="en-US" dirty="0" smtClean="0"/>
              <a:t>Security</a:t>
            </a:r>
            <a:endParaRPr lang="en-US" dirty="0"/>
          </a:p>
        </p:txBody>
      </p:sp>
      <p:sp>
        <p:nvSpPr>
          <p:cNvPr id="3" name="Content Placeholder 2"/>
          <p:cNvSpPr>
            <a:spLocks noGrp="1"/>
          </p:cNvSpPr>
          <p:nvPr>
            <p:ph idx="1"/>
          </p:nvPr>
        </p:nvSpPr>
        <p:spPr/>
        <p:txBody>
          <a:bodyPr/>
          <a:lstStyle/>
          <a:p>
            <a:pPr marL="338138"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800" dirty="0"/>
              <a:t>Computer security began immediately after the first mainframes were developed </a:t>
            </a:r>
          </a:p>
          <a:p>
            <a:pPr marL="738188" lvl="1"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600" dirty="0"/>
              <a:t>Groups developing code-breaking computations during World War II created the first modern computers.</a:t>
            </a:r>
          </a:p>
          <a:p>
            <a:pPr marL="738188" lvl="1"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600" dirty="0"/>
              <a:t>Multiple levels of security were implemented.</a:t>
            </a:r>
          </a:p>
          <a:p>
            <a:pPr marL="338138"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800" dirty="0"/>
              <a:t>Physical controls limiting access to sensitive military locations to authorized personnel</a:t>
            </a:r>
          </a:p>
          <a:p>
            <a:pPr marL="338138" indent="-319088">
              <a:spcBef>
                <a:spcPts val="600"/>
              </a:spcBef>
              <a:tabLst>
                <a:tab pos="908050" algn="l"/>
                <a:tab pos="1822450" algn="l"/>
                <a:tab pos="2736850" algn="l"/>
                <a:tab pos="3651250" algn="l"/>
                <a:tab pos="4565650" algn="l"/>
                <a:tab pos="5480050" algn="l"/>
                <a:tab pos="6394450" algn="l"/>
                <a:tab pos="7308850" algn="l"/>
                <a:tab pos="8223250" algn="l"/>
                <a:tab pos="9137650" algn="l"/>
                <a:tab pos="10052050" algn="l"/>
              </a:tabLst>
            </a:pPr>
            <a:r>
              <a:rPr lang="en-GB" altLang="en-US" sz="2800" dirty="0"/>
              <a:t>Rudimentary in defending against physical theft, espionage, and sabotage</a:t>
            </a:r>
          </a:p>
        </p:txBody>
      </p:sp>
    </p:spTree>
    <p:extLst>
      <p:ext uri="{BB962C8B-B14F-4D97-AF65-F5344CB8AC3E}">
        <p14:creationId xmlns:p14="http://schemas.microsoft.com/office/powerpoint/2010/main" val="1687796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Maintenance and Change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Longest and most expensive phase</a:t>
            </a:r>
          </a:p>
          <a:p>
            <a:pPr>
              <a:spcBef>
                <a:spcPts val="600"/>
              </a:spcBef>
            </a:pPr>
            <a:r>
              <a:rPr lang="en-GB" altLang="en-US" sz="2800" dirty="0"/>
              <a:t>Consists of the tasks necessary to support and modify the system for the remainder of its useful life </a:t>
            </a:r>
          </a:p>
          <a:p>
            <a:pPr>
              <a:spcBef>
                <a:spcPts val="600"/>
              </a:spcBef>
            </a:pPr>
            <a:r>
              <a:rPr lang="en-GB" altLang="en-US" sz="2800" dirty="0"/>
              <a:t>Life cycle continues until the</a:t>
            </a:r>
            <a:r>
              <a:rPr lang="en-US" altLang="en-US" sz="2800" dirty="0"/>
              <a:t> </a:t>
            </a:r>
            <a:r>
              <a:rPr lang="en-GB" altLang="en-US" sz="2800" dirty="0"/>
              <a:t>team determines the process should begin again from the investigation phase</a:t>
            </a:r>
          </a:p>
          <a:p>
            <a:pPr>
              <a:spcBef>
                <a:spcPts val="600"/>
              </a:spcBef>
            </a:pPr>
            <a:r>
              <a:rPr lang="en-GB" altLang="en-US" sz="2800" dirty="0"/>
              <a:t>When current system can no longer support the organization’s mission, a new project is </a:t>
            </a:r>
            <a:r>
              <a:rPr lang="en-GB" altLang="en-US" sz="2800" dirty="0" smtClean="0"/>
              <a:t>implemented</a:t>
            </a:r>
            <a:endParaRPr lang="en-GB" altLang="en-US" sz="2800" dirty="0"/>
          </a:p>
        </p:txBody>
      </p:sp>
    </p:spTree>
    <p:extLst>
      <p:ext uri="{BB962C8B-B14F-4D97-AF65-F5344CB8AC3E}">
        <p14:creationId xmlns:p14="http://schemas.microsoft.com/office/powerpoint/2010/main" val="109441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smtClean="0"/>
              <a:t>Software Assurance (1 of 3)</a:t>
            </a:r>
            <a:endParaRPr lang="en-US" dirty="0"/>
          </a:p>
        </p:txBody>
      </p:sp>
      <p:sp>
        <p:nvSpPr>
          <p:cNvPr id="3" name="Content Placeholder 2"/>
          <p:cNvSpPr>
            <a:spLocks noGrp="1"/>
          </p:cNvSpPr>
          <p:nvPr>
            <p:ph idx="1"/>
          </p:nvPr>
        </p:nvSpPr>
        <p:spPr/>
        <p:txBody>
          <a:bodyPr>
            <a:normAutofit/>
          </a:bodyPr>
          <a:lstStyle/>
          <a:p>
            <a:pPr>
              <a:spcBef>
                <a:spcPts val="600"/>
              </a:spcBef>
            </a:pPr>
            <a:r>
              <a:rPr lang="en-US" altLang="en-US" dirty="0"/>
              <a:t>Many organizations recognize the need to include planning for security objectives in the SDLC used to create systems.</a:t>
            </a:r>
          </a:p>
          <a:p>
            <a:pPr lvl="1">
              <a:spcBef>
                <a:spcPts val="600"/>
              </a:spcBef>
            </a:pPr>
            <a:r>
              <a:rPr lang="en-US" altLang="en-US" dirty="0"/>
              <a:t>Established procedures to create software that is more capable of being deployed in a secure fashion</a:t>
            </a:r>
          </a:p>
          <a:p>
            <a:pPr>
              <a:spcBef>
                <a:spcPts val="600"/>
              </a:spcBef>
            </a:pPr>
            <a:r>
              <a:rPr lang="en-US" altLang="en-US" dirty="0"/>
              <a:t>This approach is known as software assurance (SA).</a:t>
            </a:r>
          </a:p>
          <a:p>
            <a:pPr>
              <a:spcBef>
                <a:spcPts val="600"/>
              </a:spcBef>
            </a:pPr>
            <a:r>
              <a:rPr lang="en-US" altLang="en-US" dirty="0"/>
              <a:t>A national effort is under way to create a common body of knowledge focused on secure software development</a:t>
            </a:r>
            <a:r>
              <a:rPr lang="en-US" altLang="en-US" dirty="0" smtClean="0"/>
              <a:t>.</a:t>
            </a:r>
            <a:endParaRPr lang="en-US" altLang="en-US" dirty="0"/>
          </a:p>
        </p:txBody>
      </p:sp>
    </p:spTree>
    <p:extLst>
      <p:ext uri="{BB962C8B-B14F-4D97-AF65-F5344CB8AC3E}">
        <p14:creationId xmlns:p14="http://schemas.microsoft.com/office/powerpoint/2010/main" val="3994351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Software Assurance </a:t>
            </a:r>
            <a:r>
              <a:rPr lang="en-US" altLang="en-US" dirty="0" smtClean="0"/>
              <a:t>(2 </a:t>
            </a:r>
            <a:r>
              <a:rPr lang="en-US" altLang="en-US" dirty="0"/>
              <a:t>of 3)</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spcBef>
                <a:spcPts val="600"/>
              </a:spcBef>
            </a:pPr>
            <a:r>
              <a:rPr lang="en-US" altLang="en-US" sz="2800" dirty="0"/>
              <a:t>U.S. Department of Defense and Department of Homeland Security supported the Software Assurance Initiative, which resulted in the publication of Secure Software Assurance (</a:t>
            </a:r>
            <a:r>
              <a:rPr lang="en-US" altLang="en-US" sz="2800" dirty="0" err="1"/>
              <a:t>SwA</a:t>
            </a:r>
            <a:r>
              <a:rPr lang="en-US" altLang="en-US" sz="2800" dirty="0"/>
              <a:t>) Common Body of Knowledge (CBK).</a:t>
            </a:r>
          </a:p>
          <a:p>
            <a:pPr>
              <a:lnSpc>
                <a:spcPct val="110000"/>
              </a:lnSpc>
              <a:spcBef>
                <a:spcPts val="600"/>
              </a:spcBef>
            </a:pPr>
            <a:r>
              <a:rPr lang="en-US" altLang="en-US" sz="2800" dirty="0" err="1"/>
              <a:t>SwA</a:t>
            </a:r>
            <a:r>
              <a:rPr lang="en-US" altLang="en-US" sz="2800" dirty="0"/>
              <a:t> CBK serves as a strongly recommended guide to developing more secure applications. </a:t>
            </a:r>
            <a:endParaRPr lang="en-US" altLang="en-US" sz="2800" dirty="0" smtClean="0"/>
          </a:p>
          <a:p>
            <a:pPr>
              <a:lnSpc>
                <a:spcPct val="110000"/>
              </a:lnSpc>
              <a:spcBef>
                <a:spcPts val="600"/>
              </a:spcBef>
            </a:pPr>
            <a:r>
              <a:rPr lang="en-US" altLang="en-US" sz="2800" dirty="0" err="1"/>
              <a:t>SwA</a:t>
            </a:r>
            <a:r>
              <a:rPr lang="en-US" altLang="en-US" sz="2800" dirty="0"/>
              <a:t> CBK, which is a work in progress, contains the following sections:</a:t>
            </a:r>
          </a:p>
          <a:p>
            <a:pPr lvl="1">
              <a:lnSpc>
                <a:spcPct val="110000"/>
              </a:lnSpc>
              <a:spcBef>
                <a:spcPts val="600"/>
              </a:spcBef>
            </a:pPr>
            <a:r>
              <a:rPr lang="en-US" altLang="en-US" sz="2600" dirty="0"/>
              <a:t>Nature of Dangers</a:t>
            </a:r>
          </a:p>
          <a:p>
            <a:pPr lvl="1">
              <a:lnSpc>
                <a:spcPct val="110000"/>
              </a:lnSpc>
              <a:spcBef>
                <a:spcPts val="600"/>
              </a:spcBef>
            </a:pPr>
            <a:r>
              <a:rPr lang="en-US" altLang="en-US" sz="2600" dirty="0"/>
              <a:t>Fundamental Concepts and Principles</a:t>
            </a:r>
          </a:p>
          <a:p>
            <a:pPr lvl="1">
              <a:lnSpc>
                <a:spcPct val="110000"/>
              </a:lnSpc>
              <a:spcBef>
                <a:spcPts val="600"/>
              </a:spcBef>
            </a:pPr>
            <a:r>
              <a:rPr lang="en-US" altLang="en-US" sz="2600" dirty="0"/>
              <a:t>Ethics, Law, and </a:t>
            </a:r>
            <a:r>
              <a:rPr lang="en-US" altLang="en-US" sz="2600" dirty="0" smtClean="0"/>
              <a:t>Governance</a:t>
            </a:r>
            <a:endParaRPr lang="en-US" altLang="en-US" sz="2600" dirty="0"/>
          </a:p>
        </p:txBody>
      </p:sp>
    </p:spTree>
    <p:extLst>
      <p:ext uri="{BB962C8B-B14F-4D97-AF65-F5344CB8AC3E}">
        <p14:creationId xmlns:p14="http://schemas.microsoft.com/office/powerpoint/2010/main" val="224656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smtClean="0"/>
              <a:t>Software </a:t>
            </a:r>
            <a:r>
              <a:rPr lang="en-US" altLang="en-US" dirty="0"/>
              <a:t>Assurance </a:t>
            </a:r>
            <a:r>
              <a:rPr lang="en-US" altLang="en-US" dirty="0" smtClean="0"/>
              <a:t>(3 of 3)</a:t>
            </a:r>
            <a:endParaRPr lang="en-US" dirty="0"/>
          </a:p>
        </p:txBody>
      </p:sp>
      <p:sp>
        <p:nvSpPr>
          <p:cNvPr id="3" name="Content Placeholder 2"/>
          <p:cNvSpPr>
            <a:spLocks noGrp="1"/>
          </p:cNvSpPr>
          <p:nvPr>
            <p:ph idx="1"/>
          </p:nvPr>
        </p:nvSpPr>
        <p:spPr/>
        <p:txBody>
          <a:bodyPr>
            <a:normAutofit/>
          </a:bodyPr>
          <a:lstStyle/>
          <a:p>
            <a:pPr lvl="1">
              <a:spcBef>
                <a:spcPts val="600"/>
              </a:spcBef>
            </a:pPr>
            <a:r>
              <a:rPr lang="en-US" altLang="en-US" sz="2600" dirty="0" smtClean="0"/>
              <a:t>Secure </a:t>
            </a:r>
            <a:r>
              <a:rPr lang="en-US" altLang="en-US" sz="2600" dirty="0"/>
              <a:t>Software Requirements</a:t>
            </a:r>
          </a:p>
          <a:p>
            <a:pPr lvl="1">
              <a:spcBef>
                <a:spcPts val="600"/>
              </a:spcBef>
            </a:pPr>
            <a:r>
              <a:rPr lang="en-US" altLang="en-US" sz="2600" dirty="0" smtClean="0"/>
              <a:t>Secure Software Design</a:t>
            </a:r>
            <a:endParaRPr lang="en-US" altLang="en-US" sz="2600" dirty="0"/>
          </a:p>
          <a:p>
            <a:pPr lvl="1">
              <a:spcBef>
                <a:spcPts val="600"/>
              </a:spcBef>
            </a:pPr>
            <a:r>
              <a:rPr lang="en-US" altLang="en-US" sz="2600" dirty="0"/>
              <a:t>Secure Software Construction</a:t>
            </a:r>
          </a:p>
          <a:p>
            <a:pPr lvl="1">
              <a:spcBef>
                <a:spcPts val="600"/>
              </a:spcBef>
            </a:pPr>
            <a:r>
              <a:rPr lang="en-US" altLang="en-US" sz="2600" dirty="0"/>
              <a:t>Secure Software Verification, Validation, and Evaluation</a:t>
            </a:r>
          </a:p>
          <a:p>
            <a:pPr lvl="1">
              <a:spcBef>
                <a:spcPts val="600"/>
              </a:spcBef>
            </a:pPr>
            <a:r>
              <a:rPr lang="en-US" altLang="en-US" sz="2600" dirty="0"/>
              <a:t>Secure Software Tools and Methods</a:t>
            </a:r>
          </a:p>
          <a:p>
            <a:pPr lvl="1">
              <a:spcBef>
                <a:spcPts val="600"/>
              </a:spcBef>
            </a:pPr>
            <a:r>
              <a:rPr lang="en-US" altLang="en-US" sz="2600" dirty="0"/>
              <a:t>Secure Software Processes</a:t>
            </a:r>
          </a:p>
          <a:p>
            <a:pPr lvl="1">
              <a:spcBef>
                <a:spcPts val="600"/>
              </a:spcBef>
            </a:pPr>
            <a:r>
              <a:rPr lang="en-US" altLang="en-US" sz="2600" dirty="0"/>
              <a:t>Secure Software Project Management</a:t>
            </a:r>
          </a:p>
          <a:p>
            <a:pPr lvl="1">
              <a:spcBef>
                <a:spcPts val="600"/>
              </a:spcBef>
            </a:pPr>
            <a:r>
              <a:rPr lang="en-US" altLang="en-US" sz="2600" dirty="0"/>
              <a:t>Acquisition of Secure Software</a:t>
            </a:r>
          </a:p>
          <a:p>
            <a:pPr lvl="1">
              <a:spcBef>
                <a:spcPts val="600"/>
              </a:spcBef>
            </a:pPr>
            <a:r>
              <a:rPr lang="en-US" altLang="en-US" sz="2600" dirty="0"/>
              <a:t>Secure Software </a:t>
            </a:r>
            <a:r>
              <a:rPr lang="en-US" altLang="en-US" sz="2600" dirty="0" smtClean="0"/>
              <a:t>Sustainment</a:t>
            </a:r>
            <a:endParaRPr lang="en-US" altLang="en-US" sz="2600" dirty="0"/>
          </a:p>
        </p:txBody>
      </p:sp>
    </p:spTree>
    <p:extLst>
      <p:ext uri="{BB962C8B-B14F-4D97-AF65-F5344CB8AC3E}">
        <p14:creationId xmlns:p14="http://schemas.microsoft.com/office/powerpoint/2010/main" val="3270040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Software Design Principles </a:t>
            </a:r>
            <a:r>
              <a:rPr lang="en-US" altLang="en-US" dirty="0" smtClean="0"/>
              <a:t>(1 </a:t>
            </a:r>
            <a:r>
              <a:rPr lang="en-US" altLang="en-US" dirty="0"/>
              <a:t>of 2)</a:t>
            </a:r>
            <a:endParaRPr lang="en-US" dirty="0"/>
          </a:p>
        </p:txBody>
      </p:sp>
      <p:sp>
        <p:nvSpPr>
          <p:cNvPr id="3" name="Content Placeholder 2"/>
          <p:cNvSpPr>
            <a:spLocks noGrp="1"/>
          </p:cNvSpPr>
          <p:nvPr>
            <p:ph idx="1"/>
          </p:nvPr>
        </p:nvSpPr>
        <p:spPr/>
        <p:txBody>
          <a:bodyPr/>
          <a:lstStyle/>
          <a:p>
            <a:pPr marL="0" indent="0">
              <a:spcBef>
                <a:spcPts val="600"/>
              </a:spcBef>
              <a:buNone/>
            </a:pPr>
            <a:r>
              <a:rPr lang="en-US" altLang="en-US" sz="2800" dirty="0"/>
              <a:t>Good software development results in secure products that meet all design specifications.</a:t>
            </a:r>
          </a:p>
          <a:p>
            <a:pPr>
              <a:spcBef>
                <a:spcPts val="600"/>
              </a:spcBef>
            </a:pPr>
            <a:r>
              <a:rPr lang="en-US" altLang="en-US" sz="2800" dirty="0"/>
              <a:t>Some commonplace security principles</a:t>
            </a:r>
          </a:p>
          <a:p>
            <a:pPr lvl="1">
              <a:spcBef>
                <a:spcPts val="600"/>
              </a:spcBef>
            </a:pPr>
            <a:r>
              <a:rPr lang="en-US" altLang="en-US" sz="2600" dirty="0"/>
              <a:t>Keep design simple and small</a:t>
            </a:r>
          </a:p>
          <a:p>
            <a:pPr lvl="1">
              <a:spcBef>
                <a:spcPts val="600"/>
              </a:spcBef>
            </a:pPr>
            <a:r>
              <a:rPr lang="en-US" altLang="en-US" sz="2600" dirty="0"/>
              <a:t>Access decisions by permission not exclusion</a:t>
            </a:r>
          </a:p>
          <a:p>
            <a:pPr lvl="1">
              <a:spcBef>
                <a:spcPts val="600"/>
              </a:spcBef>
            </a:pPr>
            <a:r>
              <a:rPr lang="en-US" altLang="en-US" sz="2600" dirty="0"/>
              <a:t>Every access to every object checked for authority</a:t>
            </a:r>
          </a:p>
          <a:p>
            <a:pPr lvl="1">
              <a:spcBef>
                <a:spcPts val="600"/>
              </a:spcBef>
            </a:pPr>
            <a:r>
              <a:rPr lang="en-US" altLang="en-US" sz="2600" dirty="0"/>
              <a:t>Design depends on possession of keys/passwords</a:t>
            </a:r>
          </a:p>
          <a:p>
            <a:pPr lvl="1">
              <a:spcBef>
                <a:spcPts val="600"/>
              </a:spcBef>
            </a:pPr>
            <a:r>
              <a:rPr lang="en-US" altLang="en-US" sz="2600" dirty="0"/>
              <a:t>Protection mechanisms require two keys to unlock</a:t>
            </a:r>
          </a:p>
          <a:p>
            <a:pPr lvl="1">
              <a:spcBef>
                <a:spcPts val="600"/>
              </a:spcBef>
            </a:pPr>
            <a:r>
              <a:rPr lang="en-US" altLang="en-US" sz="2600" dirty="0"/>
              <a:t>Programs/users utilize only necessary privileges </a:t>
            </a:r>
          </a:p>
        </p:txBody>
      </p:sp>
    </p:spTree>
    <p:extLst>
      <p:ext uri="{BB962C8B-B14F-4D97-AF65-F5344CB8AC3E}">
        <p14:creationId xmlns:p14="http://schemas.microsoft.com/office/powerpoint/2010/main" val="587409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smtClean="0"/>
              <a:t>Software Design Principles (2 of 2)</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Some commonplace security principles</a:t>
            </a:r>
          </a:p>
          <a:p>
            <a:pPr lvl="1">
              <a:spcBef>
                <a:spcPts val="600"/>
              </a:spcBef>
            </a:pPr>
            <a:r>
              <a:rPr lang="en-US" sz="2600" dirty="0"/>
              <a:t>Minimize mechanisms common to multiple users</a:t>
            </a:r>
          </a:p>
          <a:p>
            <a:pPr lvl="1">
              <a:spcBef>
                <a:spcPts val="600"/>
              </a:spcBef>
            </a:pPr>
            <a:r>
              <a:rPr lang="en-US" sz="2600" dirty="0"/>
              <a:t> Human interface must be easy to use so users routinely/automatically use protection mechanisms</a:t>
            </a:r>
            <a:r>
              <a:rPr lang="en-US" sz="2600" dirty="0" smtClean="0"/>
              <a:t>.</a:t>
            </a:r>
            <a:endParaRPr lang="en-US" altLang="en-US" sz="2600" dirty="0"/>
          </a:p>
        </p:txBody>
      </p:sp>
    </p:spTree>
    <p:extLst>
      <p:ext uri="{BB962C8B-B14F-4D97-AF65-F5344CB8AC3E}">
        <p14:creationId xmlns:p14="http://schemas.microsoft.com/office/powerpoint/2010/main" val="297571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NIST Approach to Securing the SDLC</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NIST Special Publication 800-64, rev. 2, maintains that early integration of security in the SDLC enables agencies to maximize return on investment through</a:t>
            </a:r>
            <a:r>
              <a:rPr lang="en-US" altLang="en-US" dirty="0"/>
              <a:t>:</a:t>
            </a:r>
          </a:p>
          <a:p>
            <a:pPr lvl="1">
              <a:spcBef>
                <a:spcPts val="600"/>
              </a:spcBef>
            </a:pPr>
            <a:r>
              <a:rPr lang="en-US" altLang="en-US" sz="2600" dirty="0"/>
              <a:t>Early identification and mitigation of security vulnerabilities and misconfigurations</a:t>
            </a:r>
          </a:p>
          <a:p>
            <a:pPr lvl="1">
              <a:spcBef>
                <a:spcPts val="600"/>
              </a:spcBef>
            </a:pPr>
            <a:r>
              <a:rPr lang="en-US" altLang="en-US" sz="2600" dirty="0"/>
              <a:t>Awareness of potential engineering challenges</a:t>
            </a:r>
          </a:p>
          <a:p>
            <a:pPr lvl="1">
              <a:spcBef>
                <a:spcPts val="600"/>
              </a:spcBef>
            </a:pPr>
            <a:r>
              <a:rPr lang="en-US" altLang="en-US" sz="2600" dirty="0"/>
              <a:t>Identification of shared security services and reuse of security strategies and tools</a:t>
            </a:r>
          </a:p>
          <a:p>
            <a:pPr lvl="1">
              <a:spcBef>
                <a:spcPts val="600"/>
              </a:spcBef>
            </a:pPr>
            <a:r>
              <a:rPr lang="en-US" altLang="en-US" sz="2600" dirty="0"/>
              <a:t>Facilitation of informed executive decision </a:t>
            </a:r>
            <a:r>
              <a:rPr lang="en-US" altLang="en-US" sz="2600" dirty="0" smtClean="0"/>
              <a:t>making</a:t>
            </a:r>
            <a:endParaRPr lang="en-US" altLang="en-US" sz="2600" dirty="0"/>
          </a:p>
        </p:txBody>
      </p:sp>
    </p:spTree>
    <p:extLst>
      <p:ext uri="{BB962C8B-B14F-4D97-AF65-F5344CB8AC3E}">
        <p14:creationId xmlns:p14="http://schemas.microsoft.com/office/powerpoint/2010/main" val="3431825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NIST Approach: Initiation</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Security at this point is looked at in terms of business risks, with information security office providing input.</a:t>
            </a:r>
          </a:p>
          <a:p>
            <a:pPr>
              <a:spcBef>
                <a:spcPts val="600"/>
              </a:spcBef>
            </a:pPr>
            <a:r>
              <a:rPr lang="en-US" altLang="en-US" sz="2800" dirty="0"/>
              <a:t>Key security activities include:</a:t>
            </a:r>
          </a:p>
          <a:p>
            <a:pPr lvl="1">
              <a:spcBef>
                <a:spcPts val="600"/>
              </a:spcBef>
            </a:pPr>
            <a:r>
              <a:rPr lang="en-US" altLang="en-US" sz="2600" dirty="0"/>
              <a:t>Delineation of business requirements in terms of confidentiality, integrity, and availability</a:t>
            </a:r>
          </a:p>
          <a:p>
            <a:pPr lvl="1">
              <a:spcBef>
                <a:spcPts val="600"/>
              </a:spcBef>
            </a:pPr>
            <a:r>
              <a:rPr lang="en-US" altLang="en-US" sz="2600" dirty="0"/>
              <a:t>Determination of information categorization and identification of known special handling requirements to transmit, store, or create information </a:t>
            </a:r>
          </a:p>
          <a:p>
            <a:pPr lvl="1">
              <a:spcBef>
                <a:spcPts val="600"/>
              </a:spcBef>
            </a:pPr>
            <a:r>
              <a:rPr lang="en-US" altLang="en-US" sz="2600" dirty="0"/>
              <a:t>Determination of any privacy </a:t>
            </a:r>
            <a:r>
              <a:rPr lang="en-US" altLang="en-US" sz="2600" dirty="0" smtClean="0"/>
              <a:t>requirements</a:t>
            </a:r>
            <a:endParaRPr lang="en-US" altLang="en-US" sz="2600" dirty="0"/>
          </a:p>
        </p:txBody>
      </p:sp>
    </p:spTree>
    <p:extLst>
      <p:ext uri="{BB962C8B-B14F-4D97-AF65-F5344CB8AC3E}">
        <p14:creationId xmlns:p14="http://schemas.microsoft.com/office/powerpoint/2010/main" val="33590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9493"/>
            <a:ext cx="8915400" cy="1275907"/>
          </a:xfrm>
        </p:spPr>
        <p:txBody>
          <a:bodyPr anchor="ctr">
            <a:normAutofit/>
          </a:bodyPr>
          <a:lstStyle/>
          <a:p>
            <a:pPr marL="0" indent="0">
              <a:lnSpc>
                <a:spcPct val="100000"/>
              </a:lnSpc>
              <a:spcBef>
                <a:spcPts val="0"/>
              </a:spcBef>
              <a:tabLst>
                <a:tab pos="4397375" algn="l"/>
              </a:tabLst>
            </a:pPr>
            <a:r>
              <a:rPr lang="en-US" sz="3400" b="1" dirty="0"/>
              <a:t>Figure 1-14  </a:t>
            </a:r>
            <a:r>
              <a:rPr lang="en-US" sz="3400" dirty="0"/>
              <a:t>Relating security considerations in the Initiation phase</a:t>
            </a:r>
          </a:p>
        </p:txBody>
      </p:sp>
      <p:pic>
        <p:nvPicPr>
          <p:cNvPr id="6" name="Picture 5" descr="A flow chart of Phase 1: Initiation is shown. A diamond on the left is labeled as, “Decision to initiate system Development.” It points to the right side to a block labeled as, “Initiate Project – Security Planning which further points to the output in which three bulletins and text reads as, “Supporting documents (slides, minutes, etc.), Common understanding of security expectations and initial schedule of security activities or decisions.” The center block is pointed down to another block labeled as, “Categorize Information System.” This block is pointed to left for output with three bulletins labeled as, “Security categorization, high-level security requirements and level of effort or rigor estimates.” The block categorize information system is pointed with two arrows from both left and right side with a circle that is marked with arrows in recycle form. The left side circle is pointed to a block that reads as, “Assess business impact which further points down to another block labeled output inside which the text reads as, “linkage to business drivers, core system components and initial recovery time and point objectives.” Assess business impact block points to another block below categorize information system. The block has the text that reads as, “Ensure secure system development.” The circle at the right side from categorize information system block points to another block labeled as, “Assess privacy impact.” It points upwards to output where the text reads as, “Privacy Impact Assessment.” Assess privacy impact points down toward the block Ensure secure system development. This block further points to the right as output which has the text that reads as, “Security training for development team, quality assurance plans and Development and coding standards. Ensure security system development block points down to major block labeled as, “control gates.” The text inside the block reads as, “Determine Acquisition strategy, system concept review, performance specification review, EA/IA Alignment, Financial review or Approval and risk management review.” It points to the right side block that reads as, “Decision to Begin Development/Acquisition Phase.” At the bottom left corner, a small circle resembling a recycling process is shown with the text as, “Synchronizatio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47800"/>
            <a:ext cx="5414211" cy="3429000"/>
          </a:xfrm>
          <a:prstGeom prst="rect">
            <a:avLst/>
          </a:prstGeom>
        </p:spPr>
      </p:pic>
      <p:sp>
        <p:nvSpPr>
          <p:cNvPr id="5" name="Content Placeholder 4"/>
          <p:cNvSpPr>
            <a:spLocks noGrp="1"/>
          </p:cNvSpPr>
          <p:nvPr>
            <p:ph sz="quarter" idx="10"/>
          </p:nvPr>
        </p:nvSpPr>
        <p:spPr>
          <a:xfrm>
            <a:off x="459205" y="5029200"/>
            <a:ext cx="8001000" cy="914400"/>
          </a:xfrm>
        </p:spPr>
        <p:txBody>
          <a:bodyPr>
            <a:noAutofit/>
          </a:bodyPr>
          <a:lstStyle/>
          <a:p>
            <a:pPr marL="0" indent="0">
              <a:lnSpc>
                <a:spcPct val="100000"/>
              </a:lnSpc>
              <a:spcBef>
                <a:spcPts val="600"/>
              </a:spcBef>
              <a:buNone/>
              <a:tabLst>
                <a:tab pos="4397375" algn="l"/>
              </a:tabLst>
            </a:pPr>
            <a:r>
              <a:rPr lang="en-US" sz="2000" i="1" dirty="0" smtClean="0"/>
              <a:t>Source: NIST SP 800-64 Rev. 2: Security Considerations in the System Development Life Cycle.</a:t>
            </a:r>
          </a:p>
        </p:txBody>
      </p:sp>
    </p:spTree>
    <p:extLst>
      <p:ext uri="{BB962C8B-B14F-4D97-AF65-F5344CB8AC3E}">
        <p14:creationId xmlns:p14="http://schemas.microsoft.com/office/powerpoint/2010/main" val="154659373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altLang="en-US" dirty="0"/>
              <a:t>The NIST Approach: Development/Acquisition</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Key security activities include:</a:t>
            </a:r>
          </a:p>
          <a:p>
            <a:pPr lvl="1">
              <a:spcBef>
                <a:spcPts val="600"/>
              </a:spcBef>
            </a:pPr>
            <a:r>
              <a:rPr lang="en-US" altLang="en-US" sz="2600" dirty="0"/>
              <a:t>Conducting risk assessment and using results to supplement baseline security controls</a:t>
            </a:r>
          </a:p>
          <a:p>
            <a:pPr lvl="1">
              <a:spcBef>
                <a:spcPts val="600"/>
              </a:spcBef>
            </a:pPr>
            <a:r>
              <a:rPr lang="en-US" altLang="en-US" sz="2600" dirty="0"/>
              <a:t>Analyzing security requirements</a:t>
            </a:r>
          </a:p>
          <a:p>
            <a:pPr lvl="1">
              <a:spcBef>
                <a:spcPts val="600"/>
              </a:spcBef>
            </a:pPr>
            <a:r>
              <a:rPr lang="en-US" altLang="en-US" sz="2600" dirty="0"/>
              <a:t>Performing functional and security testing</a:t>
            </a:r>
          </a:p>
          <a:p>
            <a:pPr lvl="1">
              <a:spcBef>
                <a:spcPts val="600"/>
              </a:spcBef>
            </a:pPr>
            <a:r>
              <a:rPr lang="en-US" altLang="en-US" sz="2600" dirty="0"/>
              <a:t>Preparing initial documents for system certification and accreditation</a:t>
            </a:r>
          </a:p>
          <a:p>
            <a:pPr lvl="1">
              <a:spcBef>
                <a:spcPts val="600"/>
              </a:spcBef>
            </a:pPr>
            <a:r>
              <a:rPr lang="en-US" altLang="en-US" sz="2600" dirty="0"/>
              <a:t>Designing security </a:t>
            </a:r>
            <a:r>
              <a:rPr lang="en-US" altLang="en-US" sz="2600" dirty="0" smtClean="0"/>
              <a:t>architecture</a:t>
            </a:r>
            <a:endParaRPr lang="en-US" altLang="en-US" sz="2600" dirty="0"/>
          </a:p>
        </p:txBody>
      </p:sp>
    </p:spTree>
    <p:extLst>
      <p:ext uri="{BB962C8B-B14F-4D97-AF65-F5344CB8AC3E}">
        <p14:creationId xmlns:p14="http://schemas.microsoft.com/office/powerpoint/2010/main" val="16610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9050"/>
            <a:ext cx="8382000" cy="1047750"/>
          </a:xfrm>
        </p:spPr>
        <p:txBody>
          <a:bodyPr anchor="ctr">
            <a:noAutofit/>
          </a:bodyPr>
          <a:lstStyle/>
          <a:p>
            <a:r>
              <a:rPr lang="en-GB" altLang="en-US" b="1" dirty="0" smtClean="0"/>
              <a:t>Table 1-1 </a:t>
            </a:r>
            <a:r>
              <a:rPr lang="en-GB" altLang="en-US" dirty="0" smtClean="0"/>
              <a:t>Key Dates in Information Security (1 of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57842827"/>
              </p:ext>
            </p:extLst>
          </p:nvPr>
        </p:nvGraphicFramePr>
        <p:xfrm>
          <a:off x="609600" y="1371600"/>
          <a:ext cx="8077200" cy="4739640"/>
        </p:xfrm>
        <a:graphic>
          <a:graphicData uri="http://schemas.openxmlformats.org/drawingml/2006/table">
            <a:tbl>
              <a:tblPr firstRow="1" bandRow="1">
                <a:tableStyleId>{5940675A-B579-460E-94D1-54222C63F5DA}</a:tableStyleId>
              </a:tblPr>
              <a:tblGrid>
                <a:gridCol w="990600"/>
                <a:gridCol w="7086600"/>
              </a:tblGrid>
              <a:tr h="381000">
                <a:tc>
                  <a:txBody>
                    <a:bodyPr/>
                    <a:lstStyle/>
                    <a:p>
                      <a:pPr algn="ctr"/>
                      <a:r>
                        <a:rPr lang="en-US" sz="1600" b="1" dirty="0" smtClean="0">
                          <a:solidFill>
                            <a:schemeClr val="bg1"/>
                          </a:solidFill>
                          <a:latin typeface="Arial" pitchFamily="34" charset="0"/>
                          <a:cs typeface="Arial" pitchFamily="34" charset="0"/>
                        </a:rPr>
                        <a:t>Date</a:t>
                      </a:r>
                      <a:endParaRPr lang="en-US" sz="16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600" b="1" dirty="0" smtClean="0">
                          <a:solidFill>
                            <a:schemeClr val="bg1"/>
                          </a:solidFill>
                          <a:latin typeface="Arial" pitchFamily="34" charset="0"/>
                          <a:cs typeface="Arial" pitchFamily="34" charset="0"/>
                        </a:rPr>
                        <a:t>Document</a:t>
                      </a:r>
                      <a:endParaRPr lang="en-US" sz="1600" b="1" dirty="0">
                        <a:solidFill>
                          <a:schemeClr val="bg1"/>
                        </a:solidFill>
                        <a:latin typeface="Arial" pitchFamily="34" charset="0"/>
                        <a:cs typeface="Arial" pitchFamily="34" charset="0"/>
                      </a:endParaRPr>
                    </a:p>
                  </a:txBody>
                  <a:tcPr anchor="ctr">
                    <a:solidFill>
                      <a:srgbClr val="364162"/>
                    </a:solidFill>
                  </a:tcPr>
                </a:tc>
              </a:tr>
              <a:tr h="426720">
                <a:tc>
                  <a:txBody>
                    <a:bodyPr/>
                    <a:lstStyle/>
                    <a:p>
                      <a:r>
                        <a:rPr lang="en-US" sz="1600" dirty="0" smtClean="0">
                          <a:latin typeface="Arial" pitchFamily="34" charset="0"/>
                          <a:cs typeface="Arial" pitchFamily="34" charset="0"/>
                        </a:rPr>
                        <a:t>1968</a:t>
                      </a:r>
                      <a:endParaRPr lang="en-US" sz="1600" dirty="0">
                        <a:latin typeface="Arial" pitchFamily="34" charset="0"/>
                        <a:cs typeface="Arial" pitchFamily="34" charset="0"/>
                      </a:endParaRPr>
                    </a:p>
                  </a:txBody>
                  <a:tcPr/>
                </a:tc>
                <a:tc>
                  <a:txBody>
                    <a:bodyPr/>
                    <a:lstStyle/>
                    <a:p>
                      <a:r>
                        <a:rPr lang="en-US" sz="1600" kern="1200" dirty="0" smtClean="0">
                          <a:solidFill>
                            <a:schemeClr val="tx1"/>
                          </a:solidFill>
                          <a:effectLst/>
                          <a:latin typeface="Arial" pitchFamily="34" charset="0"/>
                          <a:ea typeface="+mn-ea"/>
                          <a:cs typeface="Arial" pitchFamily="34" charset="0"/>
                        </a:rPr>
                        <a:t>Maurice Wilkes discusses password security in Time - Sharing Computer Systems. </a:t>
                      </a:r>
                      <a:endParaRPr lang="en-US" sz="1600" dirty="0">
                        <a:latin typeface="Arial" pitchFamily="34" charset="0"/>
                        <a:cs typeface="Arial" pitchFamily="34" charset="0"/>
                      </a:endParaRPr>
                    </a:p>
                  </a:txBody>
                  <a:tcPr/>
                </a:tc>
              </a:tr>
              <a:tr h="685800">
                <a:tc>
                  <a:txBody>
                    <a:bodyPr/>
                    <a:lstStyle/>
                    <a:p>
                      <a:r>
                        <a:rPr lang="en-US" sz="1600" dirty="0" smtClean="0">
                          <a:latin typeface="Arial" pitchFamily="34" charset="0"/>
                          <a:cs typeface="Arial" pitchFamily="34" charset="0"/>
                        </a:rPr>
                        <a:t>1970</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Arial" pitchFamily="34" charset="0"/>
                          <a:ea typeface="+mn-ea"/>
                          <a:cs typeface="Arial" pitchFamily="34" charset="0"/>
                        </a:rPr>
                        <a:t>Willis H. Ware author the report Security Controls for Computer Systems: Report of Defense Science Board Task Force on Computer Security—RAND R.609 which was not declassified until 1979. I became known as the seminal work identifying the need for computer Security. </a:t>
                      </a:r>
                      <a:endParaRPr lang="en-US" sz="1600" dirty="0">
                        <a:latin typeface="Arial" pitchFamily="34" charset="0"/>
                        <a:cs typeface="Arial" pitchFamily="34" charset="0"/>
                      </a:endParaRPr>
                    </a:p>
                  </a:txBody>
                  <a:tcPr/>
                </a:tc>
              </a:tr>
              <a:tr h="228600">
                <a:tc>
                  <a:txBody>
                    <a:bodyPr/>
                    <a:lstStyle/>
                    <a:p>
                      <a:r>
                        <a:rPr lang="en-US" sz="1600" dirty="0" smtClean="0">
                          <a:latin typeface="Arial" pitchFamily="34" charset="0"/>
                          <a:cs typeface="Arial" pitchFamily="34" charset="0"/>
                        </a:rPr>
                        <a:t>1973</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Arial" pitchFamily="34" charset="0"/>
                          <a:ea typeface="+mn-ea"/>
                          <a:cs typeface="Arial" pitchFamily="34" charset="0"/>
                        </a:rPr>
                        <a:t>Schell, Downey, and </a:t>
                      </a:r>
                      <a:r>
                        <a:rPr lang="en-US" sz="1600" kern="1200" dirty="0" err="1" smtClean="0">
                          <a:solidFill>
                            <a:schemeClr val="tx1"/>
                          </a:solidFill>
                          <a:effectLst/>
                          <a:latin typeface="Arial" pitchFamily="34" charset="0"/>
                          <a:ea typeface="+mn-ea"/>
                          <a:cs typeface="Arial" pitchFamily="34" charset="0"/>
                        </a:rPr>
                        <a:t>Popek</a:t>
                      </a:r>
                      <a:r>
                        <a:rPr lang="en-US" sz="1600" kern="1200" dirty="0" smtClean="0">
                          <a:solidFill>
                            <a:schemeClr val="tx1"/>
                          </a:solidFill>
                          <a:effectLst/>
                          <a:latin typeface="Arial" pitchFamily="34" charset="0"/>
                          <a:ea typeface="+mn-ea"/>
                          <a:cs typeface="Arial" pitchFamily="34" charset="0"/>
                        </a:rPr>
                        <a:t> examine the need for additional security in military systems in Preliminary Notes on the Design of Secure Military Computer Systems. </a:t>
                      </a:r>
                      <a:endParaRPr lang="en-US" sz="1600" dirty="0">
                        <a:latin typeface="Arial" pitchFamily="34" charset="0"/>
                        <a:cs typeface="Arial" pitchFamily="34" charset="0"/>
                      </a:endParaRPr>
                    </a:p>
                  </a:txBody>
                  <a:tcPr/>
                </a:tc>
              </a:tr>
              <a:tr h="228600">
                <a:tc>
                  <a:txBody>
                    <a:bodyPr/>
                    <a:lstStyle/>
                    <a:p>
                      <a:r>
                        <a:rPr lang="en-US" sz="1600" dirty="0" smtClean="0">
                          <a:latin typeface="Arial" pitchFamily="34" charset="0"/>
                          <a:cs typeface="Arial" pitchFamily="34" charset="0"/>
                        </a:rPr>
                        <a:t>1975</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Arial" pitchFamily="34" charset="0"/>
                          <a:ea typeface="+mn-ea"/>
                          <a:cs typeface="Arial" pitchFamily="34" charset="0"/>
                        </a:rPr>
                        <a:t>The Federal Information Processing Standards (FIPS) examines DES (Digital Encryption Standard) In the Federal Register. </a:t>
                      </a:r>
                      <a:endParaRPr lang="en-US" sz="1600" kern="1200" dirty="0">
                        <a:solidFill>
                          <a:schemeClr val="tx1"/>
                        </a:solidFill>
                        <a:effectLst/>
                        <a:latin typeface="Arial" pitchFamily="34" charset="0"/>
                        <a:ea typeface="+mn-ea"/>
                        <a:cs typeface="Arial" pitchFamily="34" charset="0"/>
                      </a:endParaRPr>
                    </a:p>
                  </a:txBody>
                  <a:tcPr/>
                </a:tc>
              </a:tr>
              <a:tr h="960120">
                <a:tc>
                  <a:txBody>
                    <a:bodyPr/>
                    <a:lstStyle/>
                    <a:p>
                      <a:r>
                        <a:rPr lang="en-US" sz="1600" dirty="0" smtClean="0">
                          <a:latin typeface="Arial" pitchFamily="34" charset="0"/>
                          <a:cs typeface="Arial" pitchFamily="34" charset="0"/>
                        </a:rPr>
                        <a:t>1978</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tx1"/>
                          </a:solidFill>
                          <a:effectLst/>
                          <a:latin typeface="Arial" pitchFamily="34" charset="0"/>
                          <a:ea typeface="+mn-ea"/>
                          <a:cs typeface="Arial" pitchFamily="34" charset="0"/>
                        </a:rPr>
                        <a:t>Bisbey</a:t>
                      </a:r>
                      <a:r>
                        <a:rPr lang="en-US" sz="1600" kern="1200" dirty="0" smtClean="0">
                          <a:solidFill>
                            <a:schemeClr val="tx1"/>
                          </a:solidFill>
                          <a:effectLst/>
                          <a:latin typeface="Arial" pitchFamily="34" charset="0"/>
                          <a:ea typeface="+mn-ea"/>
                          <a:cs typeface="Arial" pitchFamily="34" charset="0"/>
                        </a:rPr>
                        <a:t> and Hollingsworth publish their study “Protection Analysis: Final Report,” which discussed the Protection Analysis project created by ARPA to better understand the vulnerabilities of operating system security and examine the possibility of automated vulnerability detection techniques in existing system software. </a:t>
                      </a:r>
                      <a:endParaRPr lang="en-US" sz="1600" kern="1200" dirty="0">
                        <a:solidFill>
                          <a:schemeClr val="tx1"/>
                        </a:solidFill>
                        <a:effectLst/>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21533655"/>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915400" cy="1219200"/>
          </a:xfrm>
        </p:spPr>
        <p:txBody>
          <a:bodyPr anchor="ctr">
            <a:normAutofit/>
          </a:bodyPr>
          <a:lstStyle/>
          <a:p>
            <a:pPr marL="0" indent="0">
              <a:lnSpc>
                <a:spcPct val="100000"/>
              </a:lnSpc>
              <a:spcBef>
                <a:spcPts val="0"/>
              </a:spcBef>
              <a:tabLst>
                <a:tab pos="4397375" algn="l"/>
              </a:tabLst>
            </a:pPr>
            <a:r>
              <a:rPr lang="en-US" sz="3400" b="1" dirty="0"/>
              <a:t>Figure 1-15  </a:t>
            </a:r>
            <a:r>
              <a:rPr lang="en-US" sz="3400" dirty="0"/>
              <a:t>Relating security considerations in the Development/Acquisition phase</a:t>
            </a:r>
          </a:p>
        </p:txBody>
      </p:sp>
      <p:pic>
        <p:nvPicPr>
          <p:cNvPr id="6" name="Picture 5" descr="A flow chart of Phase-2: Development/ Acquisition is shown. The block on the top left corner labeled as, “Decision to begin development/Acquisition phase. It points to a block on the right that is labeled as, “Assess Risk to System” and then points down to outputs and the text inside reads as, “Risk Assessment.” A circle with recycling direction arrow are pointed to assess risk to system block. This circle points to the left to a block that reads as, “Select and Document Security Controls.” It further points to the right as, “output inside which the text reads as, “System Security Plan.” Select and document block points down to another block labeled as, “Design Security Architecture” and points towards right, the block is outputs and the text inside the block reads as, “List of shared services and shared risk, schematic of security integration and Identification of common controls.” The design security architecture points down to another block that reads as, “Engineer in Security and Develop controls.” On the either side, there are circles with recycling arrows pointing to left block that reads as, “Develop Security Documentation” which points to output in which the text reads as, “Additional security documentation.” Then from the circle on the right, it points to a block that reads as, “Conduct testing” which further points down to block that reads as, “Test results and Implications.” Engineer in security and develops controls points down to output in which the text reads as, “Documented in place security control specification, list of variations from plan and Potential test scenarios.” The last block has an arrow from the block develop security documentation. It is labeled as, “Control gates” in which the text reads as, “Architecture or Design Review, Performance review, functional test review, risk management review, mid-project status and financial review.” It points to the right side block and the text inside reads as, “Decision to begin implementation/ Assessment phase.” At the right bottom corner a small circle with arrows in clock wise direction is shown and the text beside it reads as, “Synchronizatio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595" y="1600200"/>
            <a:ext cx="5026805" cy="3200400"/>
          </a:xfrm>
          <a:prstGeom prst="rect">
            <a:avLst/>
          </a:prstGeom>
        </p:spPr>
      </p:pic>
      <p:sp>
        <p:nvSpPr>
          <p:cNvPr id="5" name="Content Placeholder 4"/>
          <p:cNvSpPr>
            <a:spLocks noGrp="1"/>
          </p:cNvSpPr>
          <p:nvPr>
            <p:ph sz="quarter" idx="10"/>
          </p:nvPr>
        </p:nvSpPr>
        <p:spPr>
          <a:xfrm>
            <a:off x="363745" y="4953000"/>
            <a:ext cx="8323055" cy="1066800"/>
          </a:xfrm>
        </p:spPr>
        <p:txBody>
          <a:bodyPr>
            <a:noAutofit/>
          </a:bodyPr>
          <a:lstStyle/>
          <a:p>
            <a:pPr marL="0" indent="0">
              <a:lnSpc>
                <a:spcPct val="100000"/>
              </a:lnSpc>
              <a:spcBef>
                <a:spcPts val="600"/>
              </a:spcBef>
              <a:buNone/>
              <a:tabLst>
                <a:tab pos="4397375" algn="l"/>
              </a:tabLst>
            </a:pPr>
            <a:r>
              <a:rPr lang="en-US" sz="2000" i="1" dirty="0" smtClean="0"/>
              <a:t>Source</a:t>
            </a:r>
            <a:r>
              <a:rPr lang="en-US" sz="2000" i="1" dirty="0"/>
              <a:t>: NIST SP 800-64 Rev. 2: Security Considerations in the System Development Life Cycle</a:t>
            </a:r>
            <a:r>
              <a:rPr lang="en-US" sz="2000" i="1" dirty="0" smtClean="0"/>
              <a:t>.</a:t>
            </a:r>
            <a:endParaRPr lang="en-US" sz="2000" i="1" dirty="0"/>
          </a:p>
        </p:txBody>
      </p:sp>
    </p:spTree>
    <p:extLst>
      <p:ext uri="{BB962C8B-B14F-4D97-AF65-F5344CB8AC3E}">
        <p14:creationId xmlns:p14="http://schemas.microsoft.com/office/powerpoint/2010/main" val="2125461075"/>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altLang="en-US" dirty="0"/>
              <a:t>The NIST Approach: Implementation/Assessment</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System is installed and evaluated in operational environment.</a:t>
            </a:r>
          </a:p>
          <a:p>
            <a:pPr>
              <a:spcBef>
                <a:spcPts val="600"/>
              </a:spcBef>
            </a:pPr>
            <a:r>
              <a:rPr lang="en-US" altLang="en-US" sz="2800" dirty="0"/>
              <a:t>Key security activities include:</a:t>
            </a:r>
          </a:p>
          <a:p>
            <a:pPr lvl="1">
              <a:spcBef>
                <a:spcPts val="600"/>
              </a:spcBef>
            </a:pPr>
            <a:r>
              <a:rPr lang="en-US" altLang="en-US" sz="2600" dirty="0"/>
              <a:t>Integrating information system into its environment</a:t>
            </a:r>
          </a:p>
          <a:p>
            <a:pPr lvl="1">
              <a:spcBef>
                <a:spcPts val="600"/>
              </a:spcBef>
            </a:pPr>
            <a:r>
              <a:rPr lang="en-US" altLang="en-US" sz="2600" dirty="0"/>
              <a:t>Planning and conducting system certification activities in synchronization with testing of security controls</a:t>
            </a:r>
          </a:p>
          <a:p>
            <a:pPr lvl="1">
              <a:spcBef>
                <a:spcPts val="600"/>
              </a:spcBef>
            </a:pPr>
            <a:r>
              <a:rPr lang="en-US" altLang="en-US" sz="2600" dirty="0"/>
              <a:t>Completing system accreditation activities</a:t>
            </a:r>
          </a:p>
        </p:txBody>
      </p:sp>
    </p:spTree>
    <p:extLst>
      <p:ext uri="{BB962C8B-B14F-4D97-AF65-F5344CB8AC3E}">
        <p14:creationId xmlns:p14="http://schemas.microsoft.com/office/powerpoint/2010/main" val="9606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1219200"/>
          </a:xfrm>
        </p:spPr>
        <p:txBody>
          <a:bodyPr anchor="ctr">
            <a:noAutofit/>
          </a:bodyPr>
          <a:lstStyle/>
          <a:p>
            <a:pPr marL="0" indent="0"/>
            <a:r>
              <a:rPr lang="en-US" sz="3400" b="1" dirty="0"/>
              <a:t>Figure 1-16  </a:t>
            </a:r>
            <a:r>
              <a:rPr lang="en-US" sz="3400" dirty="0"/>
              <a:t>Relating security considerations in the Implementation/Assessment phase</a:t>
            </a:r>
          </a:p>
        </p:txBody>
      </p:sp>
      <p:pic>
        <p:nvPicPr>
          <p:cNvPr id="6" name="Picture 5" descr="A flow chart of Phase-3: Implementation/Assessment is shown. It starts with a block on the left in which the text reads as, “Decision to begin implementation/Assessment phase. It points to right block labeled as, “Create detailed plan for C &amp; A.” It points down to output in which the text reads as, “initial work plan.” Create detailed plan points to the right block labeled as, “Integrate security into environments or systems. This block points to right block labeled as, “Output” inside which the text reads as, “Verified list of operational security controls, Completed system documentation.” The integrate security block is pointed downwards to the block labeled as, “Access system security.” It points to the right side for output inside which the text reads as, “Security Assessment report, input for POA &amp;M, Potential list of documentation updates and security authorization package.” Access system security points down to the block labeled authorize information system. Then this points to the block on the left as output inside which the text reads as, “Security Authorization Decision, Final Security Authorization Package.” Authorize information system points down to block control gates labeled as, “System test readiness review, C &amp;A Review, Final Project Status and Financial Review, Deployment readiness Review, Authorization decision and IT deployment or connection approval.” Then the block points to right to a block labeled as, “Decision to begin operations and maintenance phase.”&#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363" y="1600200"/>
            <a:ext cx="4814637" cy="3049271"/>
          </a:xfrm>
          <a:prstGeom prst="rect">
            <a:avLst/>
          </a:prstGeom>
        </p:spPr>
      </p:pic>
      <p:sp>
        <p:nvSpPr>
          <p:cNvPr id="5" name="Content Placeholder 4"/>
          <p:cNvSpPr>
            <a:spLocks noGrp="1"/>
          </p:cNvSpPr>
          <p:nvPr>
            <p:ph sz="quarter" idx="10"/>
          </p:nvPr>
        </p:nvSpPr>
        <p:spPr>
          <a:xfrm>
            <a:off x="304800" y="4777562"/>
            <a:ext cx="8673934" cy="1242237"/>
          </a:xfrm>
        </p:spPr>
        <p:txBody>
          <a:bodyPr>
            <a:noAutofit/>
          </a:bodyPr>
          <a:lstStyle/>
          <a:p>
            <a:pPr marL="0" indent="0">
              <a:lnSpc>
                <a:spcPct val="100000"/>
              </a:lnSpc>
              <a:spcBef>
                <a:spcPts val="600"/>
              </a:spcBef>
              <a:buNone/>
              <a:tabLst>
                <a:tab pos="4397375" algn="l"/>
              </a:tabLst>
            </a:pPr>
            <a:r>
              <a:rPr lang="en-US" sz="2000" i="1" dirty="0" smtClean="0"/>
              <a:t>Source</a:t>
            </a:r>
            <a:r>
              <a:rPr lang="en-US" sz="2000" i="1" dirty="0"/>
              <a:t>: NIST SP 800-64 Rev. 2: Security Considerations in the System Development Life Cycle</a:t>
            </a:r>
            <a:r>
              <a:rPr lang="en-US" sz="2000" i="1" dirty="0" smtClean="0"/>
              <a:t>.</a:t>
            </a:r>
            <a:endParaRPr lang="en-US" sz="2000" i="1" dirty="0"/>
          </a:p>
        </p:txBody>
      </p:sp>
    </p:spTree>
    <p:extLst>
      <p:ext uri="{BB962C8B-B14F-4D97-AF65-F5344CB8AC3E}">
        <p14:creationId xmlns:p14="http://schemas.microsoft.com/office/powerpoint/2010/main" val="391118793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altLang="en-US" dirty="0"/>
              <a:t>The NIST Approach: Operations and Maintenance</a:t>
            </a:r>
            <a:endParaRPr lang="en-US" dirty="0"/>
          </a:p>
        </p:txBody>
      </p:sp>
      <p:sp>
        <p:nvSpPr>
          <p:cNvPr id="3" name="Content Placeholder 2"/>
          <p:cNvSpPr>
            <a:spLocks noGrp="1"/>
          </p:cNvSpPr>
          <p:nvPr>
            <p:ph idx="1"/>
          </p:nvPr>
        </p:nvSpPr>
        <p:spPr/>
        <p:txBody>
          <a:bodyPr>
            <a:normAutofit lnSpcReduction="10000"/>
          </a:bodyPr>
          <a:lstStyle/>
          <a:p>
            <a:pPr>
              <a:spcBef>
                <a:spcPts val="600"/>
              </a:spcBef>
            </a:pPr>
            <a:r>
              <a:rPr lang="en-US" altLang="en-US" sz="2800" dirty="0"/>
              <a:t>Systems are in place and operating, enhancements and/or modifications to the system are developed and tested, and hardware and/or software are added or replaced.</a:t>
            </a:r>
          </a:p>
          <a:p>
            <a:pPr>
              <a:spcBef>
                <a:spcPts val="600"/>
              </a:spcBef>
            </a:pPr>
            <a:r>
              <a:rPr lang="en-US" altLang="en-US" sz="2800" dirty="0"/>
              <a:t>Key security activities include:</a:t>
            </a:r>
          </a:p>
          <a:p>
            <a:pPr lvl="1">
              <a:spcBef>
                <a:spcPts val="600"/>
              </a:spcBef>
            </a:pPr>
            <a:r>
              <a:rPr lang="en-US" altLang="en-US" sz="2600" dirty="0"/>
              <a:t>Conducting operational readiness review</a:t>
            </a:r>
          </a:p>
          <a:p>
            <a:pPr lvl="1">
              <a:spcBef>
                <a:spcPts val="600"/>
              </a:spcBef>
            </a:pPr>
            <a:r>
              <a:rPr lang="en-US" altLang="en-US" sz="2600" dirty="0"/>
              <a:t>Managing configuration of system</a:t>
            </a:r>
          </a:p>
          <a:p>
            <a:pPr lvl="1">
              <a:spcBef>
                <a:spcPts val="600"/>
              </a:spcBef>
            </a:pPr>
            <a:r>
              <a:rPr lang="en-US" altLang="en-US" sz="2600" dirty="0"/>
              <a:t>Instituting process and procedure for assured operations and continuous monitoring of information system’s security controls</a:t>
            </a:r>
          </a:p>
          <a:p>
            <a:pPr lvl="1">
              <a:spcBef>
                <a:spcPts val="600"/>
              </a:spcBef>
            </a:pPr>
            <a:r>
              <a:rPr lang="en-US" altLang="en-US" sz="2600" dirty="0"/>
              <a:t>Performing reauthorization as </a:t>
            </a:r>
            <a:r>
              <a:rPr lang="en-US" altLang="en-US" sz="2600" dirty="0" smtClean="0"/>
              <a:t>required</a:t>
            </a:r>
            <a:endParaRPr lang="en-US" altLang="en-US" sz="2600" dirty="0"/>
          </a:p>
        </p:txBody>
      </p:sp>
    </p:spTree>
    <p:extLst>
      <p:ext uri="{BB962C8B-B14F-4D97-AF65-F5344CB8AC3E}">
        <p14:creationId xmlns:p14="http://schemas.microsoft.com/office/powerpoint/2010/main" val="3685042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6" y="7088"/>
            <a:ext cx="9123514" cy="1288312"/>
          </a:xfrm>
        </p:spPr>
        <p:txBody>
          <a:bodyPr anchor="ctr">
            <a:noAutofit/>
          </a:bodyPr>
          <a:lstStyle/>
          <a:p>
            <a:pPr marL="0" indent="0"/>
            <a:r>
              <a:rPr lang="en-US" sz="3400" b="1" dirty="0"/>
              <a:t>Figure 1-17  </a:t>
            </a:r>
            <a:r>
              <a:rPr lang="en-US" sz="3400" dirty="0"/>
              <a:t>Relating </a:t>
            </a:r>
            <a:r>
              <a:rPr lang="en-US" sz="3400" dirty="0" smtClean="0"/>
              <a:t>security  considerations </a:t>
            </a:r>
            <a:r>
              <a:rPr lang="en-US" sz="3400" dirty="0"/>
              <a:t>in </a:t>
            </a:r>
            <a:r>
              <a:rPr lang="en-US" sz="3400" dirty="0" smtClean="0"/>
              <a:t>the Operation/Maintenance </a:t>
            </a:r>
            <a:r>
              <a:rPr lang="en-US" sz="3400" dirty="0"/>
              <a:t>phase</a:t>
            </a:r>
          </a:p>
        </p:txBody>
      </p:sp>
      <p:pic>
        <p:nvPicPr>
          <p:cNvPr id="6" name="Picture 5" descr="A flow chart of Phase-4: Operation/Maintenance Phase is shown. A block starts from the left is labeled as, “Decision to begin operation and maintenance phase.” This block points to the right side block labeled as, “Review operational readiness” which further points to right block as output. The text inside the box reads as, “Evaluation of security implications due to changes.” Review operational readiness  points down to block labeled as, “Perform configuration management and control.” It further points towards block on the left labeled as output. The text inside the box reads as, “CCB decisions, updated security documentation and security evaluations.” The block at the center points down to a circle with arrows in clockwise direction. The circle points down to a block labeled as, “Conduct continuous monitoring.” It points to the right side block labeled output. The text inside the block reads as, “POA&amp;M Review, Documented results of Continuous Monitoring, Revised Security Authorization package and security reauthorization decision.” The block conduct continuous monitoring points down to the block labeled control gates and the text inside the block reads as, “Operational readiness review, change control board, POA&amp;M review and Authorization decision.” This block points to the block on the right labeled as, “Decisions to Begin disposal phase.” The left bottom of the page has a small circle with arrows in clockwise direction with the text that reads as, “Synchronizatio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996" y="1447800"/>
            <a:ext cx="5228524" cy="3285255"/>
          </a:xfrm>
          <a:prstGeom prst="rect">
            <a:avLst/>
          </a:prstGeom>
        </p:spPr>
      </p:pic>
      <p:sp>
        <p:nvSpPr>
          <p:cNvPr id="4" name="Content Placeholder 3"/>
          <p:cNvSpPr>
            <a:spLocks noGrp="1"/>
          </p:cNvSpPr>
          <p:nvPr>
            <p:ph sz="quarter" idx="10"/>
          </p:nvPr>
        </p:nvSpPr>
        <p:spPr>
          <a:xfrm>
            <a:off x="304800" y="5037854"/>
            <a:ext cx="8382000" cy="1134345"/>
          </a:xfrm>
        </p:spPr>
        <p:txBody>
          <a:bodyPr>
            <a:noAutofit/>
          </a:bodyPr>
          <a:lstStyle/>
          <a:p>
            <a:pPr marL="0" indent="0">
              <a:lnSpc>
                <a:spcPct val="100000"/>
              </a:lnSpc>
              <a:spcBef>
                <a:spcPts val="600"/>
              </a:spcBef>
              <a:buNone/>
              <a:tabLst>
                <a:tab pos="4397375" algn="l"/>
              </a:tabLst>
            </a:pPr>
            <a:r>
              <a:rPr lang="en-US" sz="2000" i="1" dirty="0" smtClean="0"/>
              <a:t>Source</a:t>
            </a:r>
            <a:r>
              <a:rPr lang="en-US" sz="2000" i="1" dirty="0"/>
              <a:t>: NIST SP 800-64 Rev. 2: Security Considerations in the System Development Life </a:t>
            </a:r>
            <a:r>
              <a:rPr lang="en-US" sz="2000" i="1" dirty="0" smtClean="0"/>
              <a:t>Cycle.</a:t>
            </a:r>
          </a:p>
        </p:txBody>
      </p:sp>
    </p:spTree>
    <p:extLst>
      <p:ext uri="{BB962C8B-B14F-4D97-AF65-F5344CB8AC3E}">
        <p14:creationId xmlns:p14="http://schemas.microsoft.com/office/powerpoint/2010/main" val="40322620"/>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en-US" dirty="0"/>
              <a:t>The NIST Approach: Disposal</a:t>
            </a:r>
            <a:endParaRPr lang="en-US" dirty="0"/>
          </a:p>
        </p:txBody>
      </p:sp>
      <p:sp>
        <p:nvSpPr>
          <p:cNvPr id="3" name="Content Placeholder 2"/>
          <p:cNvSpPr>
            <a:spLocks noGrp="1"/>
          </p:cNvSpPr>
          <p:nvPr>
            <p:ph idx="1"/>
          </p:nvPr>
        </p:nvSpPr>
        <p:spPr/>
        <p:txBody>
          <a:bodyPr/>
          <a:lstStyle/>
          <a:p>
            <a:pPr>
              <a:spcBef>
                <a:spcPts val="600"/>
              </a:spcBef>
            </a:pPr>
            <a:r>
              <a:rPr lang="en-US" altLang="en-US" sz="2800" dirty="0"/>
              <a:t>Provides for disposal of system and closeout of any contracts in place</a:t>
            </a:r>
          </a:p>
          <a:p>
            <a:pPr>
              <a:spcBef>
                <a:spcPts val="600"/>
              </a:spcBef>
            </a:pPr>
            <a:r>
              <a:rPr lang="en-US" altLang="en-US" sz="2800" dirty="0"/>
              <a:t>Key security activities include</a:t>
            </a:r>
            <a:r>
              <a:rPr lang="en-US" altLang="en-US" dirty="0"/>
              <a:t>:</a:t>
            </a:r>
          </a:p>
          <a:p>
            <a:pPr lvl="1">
              <a:spcBef>
                <a:spcPts val="600"/>
              </a:spcBef>
            </a:pPr>
            <a:r>
              <a:rPr lang="en-US" altLang="en-US" sz="2600" dirty="0"/>
              <a:t>Building and executing disposal/transition plan</a:t>
            </a:r>
          </a:p>
          <a:p>
            <a:pPr lvl="1">
              <a:spcBef>
                <a:spcPts val="600"/>
              </a:spcBef>
            </a:pPr>
            <a:r>
              <a:rPr lang="en-US" altLang="en-US" sz="2600" dirty="0"/>
              <a:t>Archival of critical information</a:t>
            </a:r>
          </a:p>
          <a:p>
            <a:pPr lvl="1">
              <a:spcBef>
                <a:spcPts val="600"/>
              </a:spcBef>
            </a:pPr>
            <a:r>
              <a:rPr lang="en-US" altLang="en-US" sz="2600" dirty="0"/>
              <a:t>Sanitization of media</a:t>
            </a:r>
          </a:p>
          <a:p>
            <a:pPr lvl="1">
              <a:spcBef>
                <a:spcPts val="600"/>
              </a:spcBef>
            </a:pPr>
            <a:r>
              <a:rPr lang="en-US" altLang="en-US" sz="2600" dirty="0"/>
              <a:t>Disposal of hardware and software</a:t>
            </a:r>
          </a:p>
        </p:txBody>
      </p:sp>
    </p:spTree>
    <p:extLst>
      <p:ext uri="{BB962C8B-B14F-4D97-AF65-F5344CB8AC3E}">
        <p14:creationId xmlns:p14="http://schemas.microsoft.com/office/powerpoint/2010/main" val="252449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3660"/>
            <a:ext cx="9144000" cy="1221740"/>
          </a:xfrm>
        </p:spPr>
        <p:txBody>
          <a:bodyPr anchor="ctr">
            <a:noAutofit/>
          </a:bodyPr>
          <a:lstStyle/>
          <a:p>
            <a:pPr marL="0" indent="0"/>
            <a:r>
              <a:rPr lang="en-US" b="1" dirty="0"/>
              <a:t>Figure 1-18  </a:t>
            </a:r>
            <a:r>
              <a:rPr lang="en-US" dirty="0"/>
              <a:t>Relating </a:t>
            </a:r>
            <a:r>
              <a:rPr lang="en-US" dirty="0" smtClean="0"/>
              <a:t>security considerations </a:t>
            </a:r>
            <a:r>
              <a:rPr lang="en-US" dirty="0"/>
              <a:t>in the Disposal phase</a:t>
            </a:r>
          </a:p>
        </p:txBody>
      </p:sp>
      <p:pic>
        <p:nvPicPr>
          <p:cNvPr id="7" name="Picture 6" descr="A flow chart of Phase -5: Disposal is shown. A block on the left side is labeled as, “Decision to Begin Disposal Phase.” It points to the right block labeled as, “Build and execute disposal or transition plan. This block points to the right block labeled output inside which the text reads as, “Disposal/Transition Plan.” The block build and execute further down to three blocks, the one at the left points to block labeled as, “Sanitize Media”, and the center block is labeled as, “Ensure information preservation which is pointed to output. The text inside output block labeled as, “index of information, location, and retention attributes.” Sanitize media points down to output labeled as, “Media sanitization Records” and another block for output inside which the text reads as, “Documentation verifying system closure.” The center block points down to close system which further points to the left for second output from sanitize media. Sanitize Media and dispose of hardware and software points with double sided arrow marks to arrow marking from center block to close system. Close system blocks points to control gates inside which the text reads as, “System closure review, change control board and security review of closure.” This block points towards right side to a diamond labeled as, “End system.”&#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1" y="1450340"/>
            <a:ext cx="5410200" cy="3426460"/>
          </a:xfrm>
          <a:prstGeom prst="rect">
            <a:avLst/>
          </a:prstGeom>
        </p:spPr>
      </p:pic>
      <p:sp>
        <p:nvSpPr>
          <p:cNvPr id="5" name="Content Placeholder 4"/>
          <p:cNvSpPr>
            <a:spLocks noGrp="1"/>
          </p:cNvSpPr>
          <p:nvPr>
            <p:ph sz="quarter" idx="10"/>
          </p:nvPr>
        </p:nvSpPr>
        <p:spPr>
          <a:xfrm>
            <a:off x="228600" y="5029200"/>
            <a:ext cx="8686799" cy="1066800"/>
          </a:xfrm>
        </p:spPr>
        <p:txBody>
          <a:bodyPr>
            <a:noAutofit/>
          </a:bodyPr>
          <a:lstStyle/>
          <a:p>
            <a:pPr marL="0" indent="0">
              <a:buNone/>
            </a:pPr>
            <a:r>
              <a:rPr lang="en-US" sz="2000" i="1" dirty="0" smtClean="0"/>
              <a:t>Source</a:t>
            </a:r>
            <a:r>
              <a:rPr lang="en-US" sz="2000" i="1" dirty="0"/>
              <a:t>: NIST SP 800-64 Rev. 2: Security Considerations in the System Development Life Cycle</a:t>
            </a:r>
            <a:r>
              <a:rPr lang="en-US" sz="2000" i="1" dirty="0" smtClean="0"/>
              <a:t>.</a:t>
            </a:r>
            <a:endParaRPr lang="en-US" sz="2000" i="1" dirty="0"/>
          </a:p>
        </p:txBody>
      </p:sp>
    </p:spTree>
    <p:extLst>
      <p:ext uri="{BB962C8B-B14F-4D97-AF65-F5344CB8AC3E}">
        <p14:creationId xmlns:p14="http://schemas.microsoft.com/office/powerpoint/2010/main" val="141876005"/>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Autofit/>
          </a:bodyPr>
          <a:lstStyle/>
          <a:p>
            <a:r>
              <a:rPr lang="en-US" b="1" dirty="0"/>
              <a:t>Figure 1-19  </a:t>
            </a:r>
            <a:r>
              <a:rPr lang="en-US" dirty="0"/>
              <a:t>Microsoft’s </a:t>
            </a:r>
            <a:r>
              <a:rPr lang="en-US" dirty="0" smtClean="0"/>
              <a:t>SDL (1 of 3)</a:t>
            </a:r>
            <a:endParaRPr lang="en-US" dirty="0"/>
          </a:p>
        </p:txBody>
      </p:sp>
      <p:sp>
        <p:nvSpPr>
          <p:cNvPr id="5" name="Content Placeholder 3"/>
          <p:cNvSpPr txBox="1">
            <a:spLocks/>
          </p:cNvSpPr>
          <p:nvPr/>
        </p:nvSpPr>
        <p:spPr>
          <a:xfrm>
            <a:off x="228600" y="1295400"/>
            <a:ext cx="8686800" cy="4800600"/>
          </a:xfrm>
          <a:prstGeom prst="rect">
            <a:avLst/>
          </a:prstGeom>
        </p:spPr>
        <p:txBody>
          <a:bodyPr/>
          <a:lstStyle>
            <a:lvl1pPr marL="342900" indent="-342900" algn="l" defTabSz="914400" rtl="0" eaLnBrk="1" latinLnBrk="0" hangingPunct="1">
              <a:spcBef>
                <a:spcPct val="20000"/>
              </a:spcBef>
              <a:buClr>
                <a:srgbClr val="364162"/>
              </a:buClr>
              <a:buFont typeface="Arial" pitchFamily="34" charset="0"/>
              <a:buChar char="•"/>
              <a:defRPr sz="2600" kern="120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364162"/>
              </a:buClr>
              <a:buFont typeface="Arial" pitchFamily="34" charset="0"/>
              <a:buChar char="–"/>
              <a:defRPr sz="2400" kern="120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364162"/>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364162"/>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364162"/>
              </a:buClr>
              <a:buFont typeface="Arial" pitchFamily="34"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800" dirty="0" smtClean="0"/>
              <a:t>Training:</a:t>
            </a:r>
          </a:p>
          <a:p>
            <a:pPr lvl="1">
              <a:spcBef>
                <a:spcPts val="600"/>
              </a:spcBef>
            </a:pPr>
            <a:r>
              <a:rPr lang="en-US" sz="2600" dirty="0" smtClean="0"/>
              <a:t>Core security training</a:t>
            </a:r>
            <a:endParaRPr lang="en-US" sz="2600" dirty="0"/>
          </a:p>
          <a:p>
            <a:pPr marL="342900" lvl="1" indent="-342900">
              <a:spcBef>
                <a:spcPts val="600"/>
              </a:spcBef>
              <a:buFont typeface="Arial" pitchFamily="34" charset="0"/>
              <a:buChar char="•"/>
            </a:pPr>
            <a:r>
              <a:rPr lang="en-US" sz="2800" dirty="0"/>
              <a:t>Requirements:</a:t>
            </a:r>
          </a:p>
          <a:p>
            <a:pPr lvl="1">
              <a:spcBef>
                <a:spcPts val="600"/>
              </a:spcBef>
            </a:pPr>
            <a:r>
              <a:rPr lang="en-US" sz="2600" dirty="0"/>
              <a:t>Establish security requirements</a:t>
            </a:r>
          </a:p>
          <a:p>
            <a:pPr lvl="1">
              <a:spcBef>
                <a:spcPts val="600"/>
              </a:spcBef>
            </a:pPr>
            <a:r>
              <a:rPr lang="en-US" sz="2600" dirty="0"/>
              <a:t>Create quality gates/bug bars</a:t>
            </a:r>
          </a:p>
          <a:p>
            <a:pPr lvl="1">
              <a:spcBef>
                <a:spcPts val="600"/>
              </a:spcBef>
            </a:pPr>
            <a:r>
              <a:rPr lang="en-US" sz="2600" dirty="0"/>
              <a:t>Perform security and privacy risk </a:t>
            </a:r>
            <a:r>
              <a:rPr lang="en-US" sz="2600" dirty="0" smtClean="0"/>
              <a:t>assessments</a:t>
            </a:r>
          </a:p>
          <a:p>
            <a:pPr marL="342900" lvl="1" indent="-342900">
              <a:spcBef>
                <a:spcPts val="600"/>
              </a:spcBef>
              <a:buFont typeface="Arial" pitchFamily="34" charset="0"/>
              <a:buChar char="•"/>
            </a:pPr>
            <a:r>
              <a:rPr lang="en-US" sz="2800" dirty="0" smtClean="0"/>
              <a:t>Design:</a:t>
            </a:r>
          </a:p>
          <a:p>
            <a:pPr lvl="1">
              <a:spcBef>
                <a:spcPts val="600"/>
              </a:spcBef>
            </a:pPr>
            <a:r>
              <a:rPr lang="en-US" sz="2600" dirty="0" smtClean="0"/>
              <a:t>Establish design requirements </a:t>
            </a:r>
          </a:p>
          <a:p>
            <a:pPr lvl="1">
              <a:spcBef>
                <a:spcPts val="600"/>
              </a:spcBef>
            </a:pPr>
            <a:r>
              <a:rPr lang="en-US" sz="2600" dirty="0" smtClean="0"/>
              <a:t>Perform attack surface analysts/ reduction</a:t>
            </a:r>
          </a:p>
          <a:p>
            <a:pPr lvl="1">
              <a:spcBef>
                <a:spcPts val="600"/>
              </a:spcBef>
            </a:pPr>
            <a:r>
              <a:rPr lang="en-US" sz="2600" dirty="0" smtClean="0"/>
              <a:t>Use threat modeling</a:t>
            </a:r>
            <a:endParaRPr lang="en-US" sz="2600" dirty="0"/>
          </a:p>
        </p:txBody>
      </p:sp>
    </p:spTree>
    <p:extLst>
      <p:ext uri="{BB962C8B-B14F-4D97-AF65-F5344CB8AC3E}">
        <p14:creationId xmlns:p14="http://schemas.microsoft.com/office/powerpoint/2010/main" val="96736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Figure 1-19  </a:t>
            </a:r>
            <a:r>
              <a:rPr lang="en-US" dirty="0"/>
              <a:t>Microsoft’s SDL </a:t>
            </a:r>
            <a:r>
              <a:rPr lang="en-US" dirty="0" smtClean="0"/>
              <a:t>(2 </a:t>
            </a:r>
            <a:r>
              <a:rPr lang="en-US" dirty="0"/>
              <a:t>of 3)</a:t>
            </a:r>
          </a:p>
        </p:txBody>
      </p:sp>
      <p:sp>
        <p:nvSpPr>
          <p:cNvPr id="3" name="Content Placeholder 2"/>
          <p:cNvSpPr>
            <a:spLocks noGrp="1"/>
          </p:cNvSpPr>
          <p:nvPr>
            <p:ph idx="1"/>
          </p:nvPr>
        </p:nvSpPr>
        <p:spPr>
          <a:xfrm>
            <a:off x="152400" y="1371600"/>
            <a:ext cx="8763000" cy="4830763"/>
          </a:xfrm>
        </p:spPr>
        <p:txBody>
          <a:bodyPr/>
          <a:lstStyle/>
          <a:p>
            <a:pPr marL="342900" lvl="1" indent="-342900" fontAlgn="base">
              <a:spcBef>
                <a:spcPts val="600"/>
              </a:spcBef>
              <a:spcAft>
                <a:spcPct val="0"/>
              </a:spcAft>
              <a:buFont typeface="Arial" pitchFamily="34" charset="0"/>
              <a:buChar char="•"/>
            </a:pPr>
            <a:r>
              <a:rPr lang="en-US" sz="2800" dirty="0"/>
              <a:t>Implementation:</a:t>
            </a:r>
          </a:p>
          <a:p>
            <a:pPr lvl="1" fontAlgn="base">
              <a:spcBef>
                <a:spcPts val="600"/>
              </a:spcBef>
              <a:spcAft>
                <a:spcPct val="0"/>
              </a:spcAft>
            </a:pPr>
            <a:r>
              <a:rPr lang="en-US" sz="2600" dirty="0"/>
              <a:t>Use approved tools</a:t>
            </a:r>
          </a:p>
          <a:p>
            <a:pPr lvl="1" fontAlgn="base">
              <a:spcBef>
                <a:spcPts val="600"/>
              </a:spcBef>
              <a:spcAft>
                <a:spcPct val="0"/>
              </a:spcAft>
            </a:pPr>
            <a:r>
              <a:rPr lang="en-US" sz="2600" dirty="0"/>
              <a:t>Deprecate unsafe functions</a:t>
            </a:r>
          </a:p>
          <a:p>
            <a:pPr lvl="1" fontAlgn="base">
              <a:spcBef>
                <a:spcPts val="600"/>
              </a:spcBef>
              <a:spcAft>
                <a:spcPct val="0"/>
              </a:spcAft>
            </a:pPr>
            <a:r>
              <a:rPr lang="en-US" sz="2600" dirty="0"/>
              <a:t>Perform static </a:t>
            </a:r>
            <a:r>
              <a:rPr lang="en-US" sz="2600" dirty="0" smtClean="0"/>
              <a:t>analysis</a:t>
            </a:r>
          </a:p>
          <a:p>
            <a:pPr marL="404813" lvl="1" indent="-404813" fontAlgn="base">
              <a:spcBef>
                <a:spcPts val="600"/>
              </a:spcBef>
              <a:spcAft>
                <a:spcPct val="0"/>
              </a:spcAft>
              <a:buFont typeface="Arial" pitchFamily="34" charset="0"/>
              <a:buChar char="•"/>
            </a:pPr>
            <a:r>
              <a:rPr lang="en-US" sz="2800" dirty="0" err="1"/>
              <a:t>Veri</a:t>
            </a:r>
            <a:r>
              <a:rPr lang="en-US" sz="2800" dirty="0"/>
              <a:t> </a:t>
            </a:r>
            <a:r>
              <a:rPr lang="en-US" sz="2800" dirty="0" err="1"/>
              <a:t>cation</a:t>
            </a:r>
            <a:r>
              <a:rPr lang="en-US" sz="2800" dirty="0"/>
              <a:t>:</a:t>
            </a:r>
          </a:p>
          <a:p>
            <a:pPr lvl="1" fontAlgn="base">
              <a:spcBef>
                <a:spcPts val="600"/>
              </a:spcBef>
              <a:spcAft>
                <a:spcPct val="0"/>
              </a:spcAft>
            </a:pPr>
            <a:r>
              <a:rPr lang="en-US" sz="2600" dirty="0" smtClean="0"/>
              <a:t>Perform dynamic analysis</a:t>
            </a:r>
          </a:p>
          <a:p>
            <a:pPr lvl="1" fontAlgn="base">
              <a:spcBef>
                <a:spcPts val="600"/>
              </a:spcBef>
              <a:spcAft>
                <a:spcPct val="0"/>
              </a:spcAft>
            </a:pPr>
            <a:r>
              <a:rPr lang="en-US" sz="2600" dirty="0" smtClean="0"/>
              <a:t>Perform fuzz testing </a:t>
            </a:r>
          </a:p>
          <a:p>
            <a:pPr lvl="1" fontAlgn="base">
              <a:spcBef>
                <a:spcPts val="600"/>
              </a:spcBef>
              <a:spcAft>
                <a:spcPct val="0"/>
              </a:spcAft>
            </a:pPr>
            <a:r>
              <a:rPr lang="en-US" sz="2600" dirty="0" smtClean="0"/>
              <a:t>Conduct attack surface review</a:t>
            </a:r>
            <a:endParaRPr lang="en-US" sz="2600" dirty="0"/>
          </a:p>
        </p:txBody>
      </p:sp>
    </p:spTree>
    <p:extLst>
      <p:ext uri="{BB962C8B-B14F-4D97-AF65-F5344CB8AC3E}">
        <p14:creationId xmlns:p14="http://schemas.microsoft.com/office/powerpoint/2010/main" val="184036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Figure 1-19  </a:t>
            </a:r>
            <a:r>
              <a:rPr lang="en-US" dirty="0"/>
              <a:t>Microsoft’s SDL </a:t>
            </a:r>
            <a:r>
              <a:rPr lang="en-US" dirty="0" smtClean="0"/>
              <a:t>(3 </a:t>
            </a:r>
            <a:r>
              <a:rPr lang="en-US" dirty="0"/>
              <a:t>of 3)</a:t>
            </a:r>
          </a:p>
        </p:txBody>
      </p:sp>
      <p:sp>
        <p:nvSpPr>
          <p:cNvPr id="3" name="Content Placeholder 2"/>
          <p:cNvSpPr>
            <a:spLocks noGrp="1"/>
          </p:cNvSpPr>
          <p:nvPr>
            <p:ph idx="1"/>
          </p:nvPr>
        </p:nvSpPr>
        <p:spPr>
          <a:xfrm>
            <a:off x="152400" y="1219200"/>
            <a:ext cx="8810847" cy="4426688"/>
          </a:xfrm>
        </p:spPr>
        <p:txBody>
          <a:bodyPr>
            <a:normAutofit/>
          </a:bodyPr>
          <a:lstStyle/>
          <a:p>
            <a:pPr marL="404813" lvl="1" indent="-404813" fontAlgn="base">
              <a:spcBef>
                <a:spcPts val="600"/>
              </a:spcBef>
              <a:spcAft>
                <a:spcPct val="0"/>
              </a:spcAft>
              <a:buFont typeface="Arial" pitchFamily="34" charset="0"/>
              <a:buChar char="•"/>
            </a:pPr>
            <a:r>
              <a:rPr lang="en-US" sz="2800" dirty="0"/>
              <a:t>Release:</a:t>
            </a:r>
          </a:p>
          <a:p>
            <a:pPr lvl="1">
              <a:spcBef>
                <a:spcPts val="600"/>
              </a:spcBef>
            </a:pPr>
            <a:r>
              <a:rPr lang="en-US" sz="2600" dirty="0"/>
              <a:t>Create an incident response plan</a:t>
            </a:r>
          </a:p>
          <a:p>
            <a:pPr lvl="1">
              <a:spcBef>
                <a:spcPts val="600"/>
              </a:spcBef>
            </a:pPr>
            <a:r>
              <a:rPr lang="en-US" sz="2600" dirty="0"/>
              <a:t>Conduct </a:t>
            </a:r>
            <a:r>
              <a:rPr lang="en-US" sz="2600" dirty="0" err="1"/>
              <a:t>nal</a:t>
            </a:r>
            <a:r>
              <a:rPr lang="en-US" sz="2600" dirty="0"/>
              <a:t> security review </a:t>
            </a:r>
          </a:p>
          <a:p>
            <a:pPr lvl="1">
              <a:spcBef>
                <a:spcPts val="600"/>
              </a:spcBef>
            </a:pPr>
            <a:r>
              <a:rPr lang="en-US" sz="2600" dirty="0"/>
              <a:t>Certify release and archive</a:t>
            </a:r>
          </a:p>
          <a:p>
            <a:pPr marL="404813" lvl="1" indent="-404813" fontAlgn="base">
              <a:spcBef>
                <a:spcPts val="600"/>
              </a:spcBef>
              <a:spcAft>
                <a:spcPct val="0"/>
              </a:spcAft>
              <a:buFont typeface="Arial" pitchFamily="34" charset="0"/>
              <a:buChar char="•"/>
            </a:pPr>
            <a:r>
              <a:rPr lang="en-US" sz="2800" dirty="0"/>
              <a:t>Response:</a:t>
            </a:r>
            <a:endParaRPr lang="en-US" dirty="0"/>
          </a:p>
          <a:p>
            <a:pPr lvl="1">
              <a:spcBef>
                <a:spcPts val="600"/>
              </a:spcBef>
            </a:pPr>
            <a:r>
              <a:rPr lang="en-US" sz="2600" dirty="0"/>
              <a:t>Execute incident response </a:t>
            </a:r>
            <a:r>
              <a:rPr lang="en-US" sz="2600" dirty="0" smtClean="0"/>
              <a:t>plan</a:t>
            </a:r>
          </a:p>
          <a:p>
            <a:pPr marL="457200" lvl="1" indent="0">
              <a:spcBef>
                <a:spcPts val="600"/>
              </a:spcBef>
              <a:buNone/>
            </a:pPr>
            <a:r>
              <a:rPr lang="en-US" sz="2000" i="1" dirty="0"/>
              <a:t>Source © Microsoft Learning </a:t>
            </a:r>
            <a:r>
              <a:rPr lang="en-US" sz="2000" i="1" dirty="0" smtClean="0"/>
              <a:t>2015</a:t>
            </a:r>
            <a:endParaRPr lang="en-US" sz="2600" i="1" dirty="0" smtClean="0"/>
          </a:p>
        </p:txBody>
      </p:sp>
    </p:spTree>
    <p:extLst>
      <p:ext uri="{BB962C8B-B14F-4D97-AF65-F5344CB8AC3E}">
        <p14:creationId xmlns:p14="http://schemas.microsoft.com/office/powerpoint/2010/main" val="896888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609600" y="19050"/>
            <a:ext cx="8382000" cy="1047750"/>
          </a:xfrm>
        </p:spPr>
        <p:txBody>
          <a:bodyPr anchor="ctr">
            <a:noAutofit/>
          </a:bodyPr>
          <a:lstStyle/>
          <a:p>
            <a:r>
              <a:rPr lang="en-GB" altLang="en-US" b="1" dirty="0" smtClean="0"/>
              <a:t>Table 1-1 </a:t>
            </a:r>
            <a:r>
              <a:rPr lang="en-GB" altLang="en-US" dirty="0" smtClean="0"/>
              <a:t>Key Dates in Information Security (2 of 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2997880"/>
              </p:ext>
            </p:extLst>
          </p:nvPr>
        </p:nvGraphicFramePr>
        <p:xfrm>
          <a:off x="457200" y="1371600"/>
          <a:ext cx="8305800" cy="4711788"/>
        </p:xfrm>
        <a:graphic>
          <a:graphicData uri="http://schemas.openxmlformats.org/drawingml/2006/table">
            <a:tbl>
              <a:tblPr firstRow="1" bandRow="1">
                <a:tableStyleId>{5940675A-B579-460E-94D1-54222C63F5DA}</a:tableStyleId>
              </a:tblPr>
              <a:tblGrid>
                <a:gridCol w="838200"/>
                <a:gridCol w="7467600"/>
              </a:tblGrid>
              <a:tr h="533400">
                <a:tc>
                  <a:txBody>
                    <a:bodyPr/>
                    <a:lstStyle/>
                    <a:p>
                      <a:pPr algn="ctr"/>
                      <a:r>
                        <a:rPr lang="en-US" sz="1400" b="1" dirty="0" smtClean="0">
                          <a:solidFill>
                            <a:schemeClr val="bg1"/>
                          </a:solidFill>
                          <a:latin typeface="Arial" pitchFamily="34" charset="0"/>
                          <a:cs typeface="Arial" pitchFamily="34" charset="0"/>
                        </a:rPr>
                        <a:t>Date</a:t>
                      </a:r>
                      <a:endParaRPr lang="en-US" sz="1400" b="1" dirty="0">
                        <a:solidFill>
                          <a:schemeClr val="bg1"/>
                        </a:solidFill>
                        <a:latin typeface="Arial" pitchFamily="34" charset="0"/>
                        <a:cs typeface="Arial" pitchFamily="34" charset="0"/>
                      </a:endParaRPr>
                    </a:p>
                  </a:txBody>
                  <a:tcPr anchor="ctr">
                    <a:solidFill>
                      <a:srgbClr val="364162"/>
                    </a:solidFill>
                  </a:tcPr>
                </a:tc>
                <a:tc>
                  <a:txBody>
                    <a:bodyPr/>
                    <a:lstStyle/>
                    <a:p>
                      <a:pPr algn="ctr"/>
                      <a:r>
                        <a:rPr lang="en-US" sz="1400" b="1" dirty="0" smtClean="0">
                          <a:solidFill>
                            <a:schemeClr val="bg1"/>
                          </a:solidFill>
                          <a:latin typeface="Arial" pitchFamily="34" charset="0"/>
                          <a:cs typeface="Arial" pitchFamily="34" charset="0"/>
                        </a:rPr>
                        <a:t>Document</a:t>
                      </a:r>
                      <a:endParaRPr lang="en-US" sz="1400" b="1" dirty="0">
                        <a:solidFill>
                          <a:schemeClr val="bg1"/>
                        </a:solidFill>
                        <a:latin typeface="Arial" pitchFamily="34" charset="0"/>
                        <a:cs typeface="Arial" pitchFamily="34" charset="0"/>
                      </a:endParaRPr>
                    </a:p>
                  </a:txBody>
                  <a:tcPr anchor="ctr">
                    <a:solidFill>
                      <a:srgbClr val="364162"/>
                    </a:solidFill>
                  </a:tcPr>
                </a:tc>
              </a:tr>
              <a:tr h="731520">
                <a:tc>
                  <a:txBody>
                    <a:bodyPr/>
                    <a:lstStyle/>
                    <a:p>
                      <a:r>
                        <a:rPr lang="en-US" sz="1400" dirty="0" smtClean="0">
                          <a:latin typeface="Arial" pitchFamily="34" charset="0"/>
                          <a:cs typeface="Arial" pitchFamily="34" charset="0"/>
                        </a:rPr>
                        <a:t>1979</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Arial" pitchFamily="34" charset="0"/>
                          <a:ea typeface="+mn-ea"/>
                          <a:cs typeface="Arial" pitchFamily="34" charset="0"/>
                        </a:rPr>
                        <a:t>Dennis Ritchie publishes “On the Security of UNIX” and “Protection of Data File Contents,” which discussed secure user IDs, secure group IDs, and the problems inherent in the systems. </a:t>
                      </a:r>
                      <a:endParaRPr lang="en-US" sz="1400" kern="1200" dirty="0">
                        <a:solidFill>
                          <a:schemeClr val="tx1"/>
                        </a:solidFill>
                        <a:effectLst/>
                        <a:latin typeface="Arial" pitchFamily="34" charset="0"/>
                        <a:ea typeface="+mn-ea"/>
                        <a:cs typeface="Arial" pitchFamily="34" charset="0"/>
                      </a:endParaRPr>
                    </a:p>
                  </a:txBody>
                  <a:tcPr/>
                </a:tc>
              </a:tr>
              <a:tr h="566508">
                <a:tc>
                  <a:txBody>
                    <a:bodyPr/>
                    <a:lstStyle/>
                    <a:p>
                      <a:r>
                        <a:rPr lang="en-US" sz="1400" dirty="0" smtClean="0">
                          <a:latin typeface="Arial" pitchFamily="34" charset="0"/>
                          <a:cs typeface="Arial" pitchFamily="34" charset="0"/>
                        </a:rPr>
                        <a:t>1982</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Arial" pitchFamily="34" charset="0"/>
                          <a:ea typeface="+mn-ea"/>
                          <a:cs typeface="Arial" pitchFamily="34" charset="0"/>
                        </a:rPr>
                        <a:t>The US. Department of Defense Computer Security Evaluation Center publishes the first version of the Trusted Computer Security (TCSEC) documents, which came to be known as the Rainbow Series. </a:t>
                      </a:r>
                      <a:endParaRPr lang="en-US" sz="1400" kern="1200" dirty="0">
                        <a:solidFill>
                          <a:schemeClr val="tx1"/>
                        </a:solidFill>
                        <a:latin typeface="Arial" pitchFamily="34" charset="0"/>
                        <a:ea typeface="+mn-ea"/>
                        <a:cs typeface="Arial" pitchFamily="34" charset="0"/>
                      </a:endParaRPr>
                    </a:p>
                  </a:txBody>
                  <a:tcPr/>
                </a:tc>
              </a:tr>
              <a:tr h="1038948">
                <a:tc>
                  <a:txBody>
                    <a:bodyPr/>
                    <a:lstStyle/>
                    <a:p>
                      <a:r>
                        <a:rPr lang="en-US" sz="1400" dirty="0" smtClean="0">
                          <a:latin typeface="Arial" pitchFamily="34" charset="0"/>
                          <a:cs typeface="Arial" pitchFamily="34" charset="0"/>
                        </a:rPr>
                        <a:t>1982</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tx1"/>
                          </a:solidFill>
                          <a:latin typeface="Arial" pitchFamily="34" charset="0"/>
                          <a:ea typeface="+mn-ea"/>
                          <a:cs typeface="Arial" pitchFamily="34" charset="0"/>
                        </a:rPr>
                        <a:t>Grampp</a:t>
                      </a:r>
                      <a:r>
                        <a:rPr lang="en-US" sz="1400" kern="1200" dirty="0" smtClean="0">
                          <a:solidFill>
                            <a:schemeClr val="tx1"/>
                          </a:solidFill>
                          <a:latin typeface="Arial" pitchFamily="34" charset="0"/>
                          <a:ea typeface="+mn-ea"/>
                          <a:cs typeface="Arial" pitchFamily="34" charset="0"/>
                        </a:rPr>
                        <a:t> and Morris write “The UNIX System: UNIX Operating System Security.” In this report the authors examined four “important handles to computer security”: physical control of primes and computer facilities, management commitment to security objectives, education of employees, and administrative procedures aimed at increased security.</a:t>
                      </a:r>
                      <a:endParaRPr lang="en-US" sz="1400" dirty="0">
                        <a:latin typeface="Arial" pitchFamily="34" charset="0"/>
                        <a:cs typeface="Arial" pitchFamily="34" charset="0"/>
                      </a:endParaRPr>
                    </a:p>
                  </a:txBody>
                  <a:tcPr/>
                </a:tc>
              </a:tr>
              <a:tr h="642708">
                <a:tc>
                  <a:txBody>
                    <a:bodyPr/>
                    <a:lstStyle/>
                    <a:p>
                      <a:r>
                        <a:rPr lang="en-US" sz="1400" dirty="0" smtClean="0">
                          <a:latin typeface="Arial" pitchFamily="34" charset="0"/>
                          <a:cs typeface="Arial" pitchFamily="34" charset="0"/>
                        </a:rPr>
                        <a:t>1984</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Arial" pitchFamily="34" charset="0"/>
                          <a:ea typeface="+mn-ea"/>
                          <a:cs typeface="Arial" pitchFamily="34" charset="0"/>
                        </a:rPr>
                        <a:t>Reeds and Weinberger publish “File Security and the UNIX System Crypt Command.” Their premise was: “No technique can be secure against wiretapping or is equivalent on the computer. Therefore no technique can be secure against the system administrator or other privileged users... the naive user have no chance.”</a:t>
                      </a:r>
                      <a:endParaRPr lang="en-US" sz="1400" kern="1200" dirty="0">
                        <a:solidFill>
                          <a:schemeClr val="tx1"/>
                        </a:solidFill>
                        <a:latin typeface="Arial" pitchFamily="34" charset="0"/>
                        <a:ea typeface="+mn-ea"/>
                        <a:cs typeface="Arial" pitchFamily="34" charset="0"/>
                      </a:endParaRPr>
                    </a:p>
                  </a:txBody>
                  <a:tcPr/>
                </a:tc>
              </a:tr>
              <a:tr h="363132">
                <a:tc>
                  <a:txBody>
                    <a:bodyPr/>
                    <a:lstStyle/>
                    <a:p>
                      <a:r>
                        <a:rPr lang="en-US" sz="1400" dirty="0" smtClean="0">
                          <a:latin typeface="Arial" pitchFamily="34" charset="0"/>
                          <a:cs typeface="Arial" pitchFamily="34" charset="0"/>
                        </a:rPr>
                        <a:t>1992</a:t>
                      </a:r>
                      <a:endParaRPr lang="en-US" sz="14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Arial" pitchFamily="34" charset="0"/>
                          <a:ea typeface="+mn-ea"/>
                          <a:cs typeface="Arial" pitchFamily="34" charset="0"/>
                        </a:rPr>
                        <a:t>Researchers for the Internet Engineering Task force, working at the Naval Research Laboratory, develop the Simple Internet Protocol  Plus (SIPP) Security protocols, creating what is now known as IPSEC security.</a:t>
                      </a:r>
                      <a:endParaRPr lang="en-US" sz="1400" kern="1200" dirty="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2934731847"/>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Security Professionals and the </a:t>
            </a:r>
            <a:r>
              <a:rPr lang="en-GB" altLang="en-US" dirty="0" smtClean="0"/>
              <a:t>Organization</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Wide range of professionals are required to support a diverse information security program.</a:t>
            </a:r>
          </a:p>
          <a:p>
            <a:pPr>
              <a:spcBef>
                <a:spcPts val="600"/>
              </a:spcBef>
            </a:pPr>
            <a:r>
              <a:rPr lang="en-GB" altLang="en-US" sz="2800" dirty="0"/>
              <a:t>Senior management is the key component.</a:t>
            </a:r>
          </a:p>
          <a:p>
            <a:pPr>
              <a:spcBef>
                <a:spcPts val="600"/>
              </a:spcBef>
            </a:pPr>
            <a:r>
              <a:rPr lang="en-GB" altLang="en-US" sz="2800" dirty="0"/>
              <a:t>Additional administrative support and technical expertise are required to implement details of the IS program.	</a:t>
            </a:r>
          </a:p>
        </p:txBody>
      </p:sp>
    </p:spTree>
    <p:extLst>
      <p:ext uri="{BB962C8B-B14F-4D97-AF65-F5344CB8AC3E}">
        <p14:creationId xmlns:p14="http://schemas.microsoft.com/office/powerpoint/2010/main" val="2281856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Senior Management </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Chief information officer (CIO)</a:t>
            </a:r>
            <a:r>
              <a:rPr lang="ar-SA" altLang="en-US" sz="2800" dirty="0"/>
              <a:t>‏</a:t>
            </a:r>
            <a:endParaRPr lang="en-GB" altLang="en-US" sz="2800" dirty="0"/>
          </a:p>
          <a:p>
            <a:pPr lvl="1">
              <a:spcBef>
                <a:spcPts val="600"/>
              </a:spcBef>
            </a:pPr>
            <a:r>
              <a:rPr lang="en-GB" altLang="en-US" sz="2600" dirty="0"/>
              <a:t>Senior technology officer</a:t>
            </a:r>
          </a:p>
          <a:p>
            <a:pPr lvl="1">
              <a:spcBef>
                <a:spcPts val="600"/>
              </a:spcBef>
            </a:pPr>
            <a:r>
              <a:rPr lang="en-GB" altLang="en-US" sz="2600" dirty="0"/>
              <a:t>Primarily responsible for advising the senior executives on strategic planning </a:t>
            </a:r>
          </a:p>
          <a:p>
            <a:pPr>
              <a:spcBef>
                <a:spcPts val="600"/>
              </a:spcBef>
            </a:pPr>
            <a:r>
              <a:rPr lang="en-GB" altLang="en-US" sz="2800" dirty="0"/>
              <a:t>Chief information security officer (CISO)</a:t>
            </a:r>
            <a:r>
              <a:rPr lang="ar-SA" altLang="en-US" sz="2800" dirty="0"/>
              <a:t>‏</a:t>
            </a:r>
            <a:endParaRPr lang="en-GB" altLang="en-US" sz="2800" dirty="0"/>
          </a:p>
          <a:p>
            <a:pPr lvl="1">
              <a:spcBef>
                <a:spcPts val="600"/>
              </a:spcBef>
            </a:pPr>
            <a:r>
              <a:rPr lang="en-GB" altLang="en-US" sz="2600" dirty="0"/>
              <a:t>Has primary responsibility for assessment, management, and implementation of IS in the organization</a:t>
            </a:r>
          </a:p>
          <a:p>
            <a:pPr lvl="1">
              <a:spcBef>
                <a:spcPts val="600"/>
              </a:spcBef>
            </a:pPr>
            <a:r>
              <a:rPr lang="en-GB" altLang="en-US" sz="2600" dirty="0"/>
              <a:t>Usually reports directly to the CIO</a:t>
            </a:r>
          </a:p>
        </p:txBody>
      </p:sp>
    </p:spTree>
    <p:extLst>
      <p:ext uri="{BB962C8B-B14F-4D97-AF65-F5344CB8AC3E}">
        <p14:creationId xmlns:p14="http://schemas.microsoft.com/office/powerpoint/2010/main" val="326660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Information Security Project Team </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A small functional team of people who are experienced in one or multiple facets of required technical and nontechnical areas:</a:t>
            </a:r>
          </a:p>
          <a:p>
            <a:pPr lvl="1">
              <a:spcBef>
                <a:spcPts val="600"/>
              </a:spcBef>
            </a:pPr>
            <a:r>
              <a:rPr lang="en-GB" altLang="en-US" sz="2600" dirty="0"/>
              <a:t>Champion</a:t>
            </a:r>
          </a:p>
          <a:p>
            <a:pPr lvl="1">
              <a:spcBef>
                <a:spcPts val="600"/>
              </a:spcBef>
            </a:pPr>
            <a:r>
              <a:rPr lang="en-GB" altLang="en-US" sz="2600" dirty="0"/>
              <a:t>Team leader</a:t>
            </a:r>
          </a:p>
          <a:p>
            <a:pPr lvl="1">
              <a:spcBef>
                <a:spcPts val="600"/>
              </a:spcBef>
            </a:pPr>
            <a:r>
              <a:rPr lang="en-GB" altLang="en-US" sz="2600" dirty="0"/>
              <a:t>Security policy developers</a:t>
            </a:r>
          </a:p>
          <a:p>
            <a:pPr lvl="1">
              <a:spcBef>
                <a:spcPts val="600"/>
              </a:spcBef>
            </a:pPr>
            <a:r>
              <a:rPr lang="en-GB" altLang="en-US" sz="2600" dirty="0"/>
              <a:t>Risk assessment specialists</a:t>
            </a:r>
          </a:p>
          <a:p>
            <a:pPr lvl="1">
              <a:spcBef>
                <a:spcPts val="600"/>
              </a:spcBef>
            </a:pPr>
            <a:r>
              <a:rPr lang="en-GB" altLang="en-US" sz="2600" dirty="0"/>
              <a:t>Security professionals  </a:t>
            </a:r>
          </a:p>
          <a:p>
            <a:pPr lvl="1">
              <a:spcBef>
                <a:spcPts val="600"/>
              </a:spcBef>
            </a:pPr>
            <a:r>
              <a:rPr lang="en-GB" altLang="en-US" sz="2600" dirty="0"/>
              <a:t>Systems administrators</a:t>
            </a:r>
          </a:p>
          <a:p>
            <a:pPr lvl="1">
              <a:spcBef>
                <a:spcPts val="600"/>
              </a:spcBef>
            </a:pPr>
            <a:r>
              <a:rPr lang="en-GB" altLang="en-US" sz="2600" dirty="0"/>
              <a:t>End </a:t>
            </a:r>
            <a:r>
              <a:rPr lang="en-GB" altLang="en-US" sz="2600" dirty="0" smtClean="0"/>
              <a:t>users</a:t>
            </a:r>
            <a:endParaRPr lang="en-GB" altLang="en-US" sz="2600" dirty="0"/>
          </a:p>
        </p:txBody>
      </p:sp>
    </p:spTree>
    <p:extLst>
      <p:ext uri="{BB962C8B-B14F-4D97-AF65-F5344CB8AC3E}">
        <p14:creationId xmlns:p14="http://schemas.microsoft.com/office/powerpoint/2010/main" val="3901999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Data Responsibilities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Data owners: senior management responsible for the security and use of a particular set of information</a:t>
            </a:r>
          </a:p>
          <a:p>
            <a:pPr>
              <a:spcBef>
                <a:spcPts val="600"/>
              </a:spcBef>
            </a:pPr>
            <a:r>
              <a:rPr lang="en-GB" altLang="en-US" sz="2800" dirty="0"/>
              <a:t>Data custodians: responsible for the information and systems that process, transmit, and store it</a:t>
            </a:r>
          </a:p>
          <a:p>
            <a:pPr>
              <a:spcBef>
                <a:spcPts val="600"/>
              </a:spcBef>
            </a:pPr>
            <a:r>
              <a:rPr lang="en-GB" altLang="en-US" sz="2800" dirty="0"/>
              <a:t>Data users: individuals with an information security </a:t>
            </a:r>
            <a:r>
              <a:rPr lang="en-GB" altLang="en-US" sz="2800" dirty="0" smtClean="0"/>
              <a:t>role</a:t>
            </a:r>
            <a:endParaRPr lang="en-GB" altLang="en-US" sz="2800" dirty="0"/>
          </a:p>
        </p:txBody>
      </p:sp>
    </p:spTree>
    <p:extLst>
      <p:ext uri="{BB962C8B-B14F-4D97-AF65-F5344CB8AC3E}">
        <p14:creationId xmlns:p14="http://schemas.microsoft.com/office/powerpoint/2010/main" val="135992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Communities of Interest</a:t>
            </a:r>
            <a:endParaRPr lang="en-US" dirty="0"/>
          </a:p>
        </p:txBody>
      </p:sp>
      <p:sp>
        <p:nvSpPr>
          <p:cNvPr id="3" name="Content Placeholder 2"/>
          <p:cNvSpPr>
            <a:spLocks noGrp="1"/>
          </p:cNvSpPr>
          <p:nvPr>
            <p:ph idx="1"/>
          </p:nvPr>
        </p:nvSpPr>
        <p:spPr/>
        <p:txBody>
          <a:bodyPr/>
          <a:lstStyle/>
          <a:p>
            <a:pPr>
              <a:spcBef>
                <a:spcPts val="600"/>
              </a:spcBef>
            </a:pPr>
            <a:r>
              <a:rPr lang="en-GB" altLang="en-US" sz="2800" dirty="0"/>
              <a:t>Group of individuals united by similar interests/values within an organization</a:t>
            </a:r>
          </a:p>
          <a:p>
            <a:pPr lvl="1">
              <a:spcBef>
                <a:spcPts val="600"/>
              </a:spcBef>
            </a:pPr>
            <a:r>
              <a:rPr lang="en-GB" altLang="en-US" sz="2600" dirty="0"/>
              <a:t>Information security management and professionals</a:t>
            </a:r>
          </a:p>
          <a:p>
            <a:pPr lvl="1">
              <a:spcBef>
                <a:spcPts val="600"/>
              </a:spcBef>
            </a:pPr>
            <a:r>
              <a:rPr lang="en-GB" altLang="en-US" sz="2600" dirty="0"/>
              <a:t>Information technology management and professionals</a:t>
            </a:r>
          </a:p>
          <a:p>
            <a:pPr lvl="1">
              <a:spcBef>
                <a:spcPts val="600"/>
              </a:spcBef>
            </a:pPr>
            <a:r>
              <a:rPr lang="en-GB" altLang="en-US" sz="2600" dirty="0"/>
              <a:t>Organizational management and </a:t>
            </a:r>
            <a:r>
              <a:rPr lang="en-GB" altLang="en-US" sz="2600" dirty="0" smtClean="0"/>
              <a:t>professionals</a:t>
            </a:r>
            <a:endParaRPr lang="en-GB" altLang="en-US" sz="2600" dirty="0"/>
          </a:p>
        </p:txBody>
      </p:sp>
    </p:spTree>
    <p:extLst>
      <p:ext uri="{BB962C8B-B14F-4D97-AF65-F5344CB8AC3E}">
        <p14:creationId xmlns:p14="http://schemas.microsoft.com/office/powerpoint/2010/main" val="419557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GB" altLang="en-US" dirty="0"/>
              <a:t>Information Security: Is It an Art or a Science?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Implementation of information security is often described as a combination of art and science.</a:t>
            </a:r>
          </a:p>
          <a:p>
            <a:pPr>
              <a:spcBef>
                <a:spcPts val="600"/>
              </a:spcBef>
            </a:pPr>
            <a:r>
              <a:rPr lang="en-GB" altLang="en-US" sz="2800" dirty="0"/>
              <a:t>“Security artisan” idea: based on the way individuals perceive system technologists and their abilities</a:t>
            </a:r>
            <a:r>
              <a:rPr lang="en-GB" altLang="en-US" sz="2800" dirty="0" smtClean="0"/>
              <a:t>.</a:t>
            </a:r>
            <a:endParaRPr lang="en-GB" altLang="en-US" sz="2800" dirty="0"/>
          </a:p>
        </p:txBody>
      </p:sp>
    </p:spTree>
    <p:extLst>
      <p:ext uri="{BB962C8B-B14F-4D97-AF65-F5344CB8AC3E}">
        <p14:creationId xmlns:p14="http://schemas.microsoft.com/office/powerpoint/2010/main" val="201435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Security as Art</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No hard and fast rules nor many universally accepted complete solutions</a:t>
            </a:r>
          </a:p>
          <a:p>
            <a:pPr>
              <a:spcBef>
                <a:spcPts val="600"/>
              </a:spcBef>
            </a:pPr>
            <a:r>
              <a:rPr lang="en-GB" altLang="en-US" sz="2800" dirty="0"/>
              <a:t>No manual for implementing security through entire system</a:t>
            </a:r>
          </a:p>
        </p:txBody>
      </p:sp>
    </p:spTree>
    <p:extLst>
      <p:ext uri="{BB962C8B-B14F-4D97-AF65-F5344CB8AC3E}">
        <p14:creationId xmlns:p14="http://schemas.microsoft.com/office/powerpoint/2010/main" val="3681875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Security as Science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Dealing with technology designed for rigorous performance levels.</a:t>
            </a:r>
          </a:p>
          <a:p>
            <a:pPr>
              <a:spcBef>
                <a:spcPts val="600"/>
              </a:spcBef>
            </a:pPr>
            <a:r>
              <a:rPr lang="en-GB" altLang="en-US" sz="2800" dirty="0"/>
              <a:t>Specific conditions cause virtually all actions in computer systems.</a:t>
            </a:r>
          </a:p>
          <a:p>
            <a:pPr>
              <a:spcBef>
                <a:spcPts val="600"/>
              </a:spcBef>
            </a:pPr>
            <a:r>
              <a:rPr lang="en-GB" altLang="en-US" sz="2800" dirty="0"/>
              <a:t>Almost every fault, security hole, and systems malfunction is a result of interaction of specific hardware and software.</a:t>
            </a:r>
          </a:p>
          <a:p>
            <a:pPr>
              <a:spcBef>
                <a:spcPts val="600"/>
              </a:spcBef>
            </a:pPr>
            <a:r>
              <a:rPr lang="en-GB" altLang="en-US" sz="2800" dirty="0"/>
              <a:t>If developers had sufficient time, they could resolve and eliminate faults</a:t>
            </a:r>
            <a:r>
              <a:rPr lang="en-GB" altLang="en-US" sz="2800" dirty="0" smtClean="0"/>
              <a:t>.</a:t>
            </a:r>
            <a:endParaRPr lang="en-GB" altLang="en-US" sz="2800" dirty="0"/>
          </a:p>
        </p:txBody>
      </p:sp>
    </p:spTree>
    <p:extLst>
      <p:ext uri="{BB962C8B-B14F-4D97-AF65-F5344CB8AC3E}">
        <p14:creationId xmlns:p14="http://schemas.microsoft.com/office/powerpoint/2010/main" val="407199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Security as a Social Science</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Social science examines the </a:t>
            </a:r>
            <a:r>
              <a:rPr lang="en-GB" altLang="en-US" sz="2800" dirty="0" err="1"/>
              <a:t>behavior</a:t>
            </a:r>
            <a:r>
              <a:rPr lang="en-GB" altLang="en-US" sz="2800" dirty="0"/>
              <a:t> of individuals interacting with systems.</a:t>
            </a:r>
          </a:p>
          <a:p>
            <a:pPr>
              <a:spcBef>
                <a:spcPts val="600"/>
              </a:spcBef>
            </a:pPr>
            <a:r>
              <a:rPr lang="en-GB" altLang="en-US" sz="2800" dirty="0"/>
              <a:t>Security begins and ends with the people that interact with the system, intentionally or otherwise.</a:t>
            </a:r>
          </a:p>
          <a:p>
            <a:pPr>
              <a:spcBef>
                <a:spcPts val="600"/>
              </a:spcBef>
            </a:pPr>
            <a:r>
              <a:rPr lang="en-GB" altLang="en-US" sz="2800" dirty="0"/>
              <a:t>Security administrators can greatly reduce the levels of risk caused by end users and  create more acceptable and supportable security profiles</a:t>
            </a:r>
            <a:r>
              <a:rPr lang="en-GB" altLang="en-US" sz="2800" dirty="0" smtClean="0"/>
              <a:t>.</a:t>
            </a:r>
            <a:endParaRPr lang="en-GB" altLang="en-US" sz="2800" dirty="0"/>
          </a:p>
        </p:txBody>
      </p:sp>
    </p:spTree>
    <p:extLst>
      <p:ext uri="{BB962C8B-B14F-4D97-AF65-F5344CB8AC3E}">
        <p14:creationId xmlns:p14="http://schemas.microsoft.com/office/powerpoint/2010/main" val="231651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smtClean="0"/>
              <a:t>Summary (1 of 2)</a:t>
            </a:r>
            <a:endParaRPr lang="en-US" dirty="0"/>
          </a:p>
        </p:txBody>
      </p:sp>
      <p:sp>
        <p:nvSpPr>
          <p:cNvPr id="3" name="Content Placeholder 2"/>
          <p:cNvSpPr>
            <a:spLocks noGrp="1"/>
          </p:cNvSpPr>
          <p:nvPr>
            <p:ph idx="1"/>
          </p:nvPr>
        </p:nvSpPr>
        <p:spPr/>
        <p:txBody>
          <a:bodyPr>
            <a:noAutofit/>
          </a:bodyPr>
          <a:lstStyle/>
          <a:p>
            <a:pPr>
              <a:lnSpc>
                <a:spcPct val="110000"/>
              </a:lnSpc>
              <a:spcBef>
                <a:spcPts val="600"/>
              </a:spcBef>
            </a:pPr>
            <a:r>
              <a:rPr lang="en-GB" altLang="en-US" sz="2800" dirty="0"/>
              <a:t>Computer security began immediately after </a:t>
            </a:r>
            <a:r>
              <a:rPr lang="en-US" altLang="en-US" sz="2800" dirty="0"/>
              <a:t>the </a:t>
            </a:r>
            <a:r>
              <a:rPr lang="en-GB" altLang="en-US" sz="2800" dirty="0"/>
              <a:t>first mainframes were developed. </a:t>
            </a:r>
          </a:p>
          <a:p>
            <a:pPr>
              <a:lnSpc>
                <a:spcPct val="110000"/>
              </a:lnSpc>
              <a:spcBef>
                <a:spcPts val="600"/>
              </a:spcBef>
            </a:pPr>
            <a:r>
              <a:rPr lang="en-GB" altLang="en-US" sz="2800" dirty="0"/>
              <a:t>Successful organizations have multiple layers of security in place: physical, personal, operations, communications, network, and information.</a:t>
            </a:r>
          </a:p>
          <a:p>
            <a:pPr>
              <a:lnSpc>
                <a:spcPct val="110000"/>
              </a:lnSpc>
              <a:spcBef>
                <a:spcPts val="600"/>
              </a:spcBef>
            </a:pPr>
            <a:r>
              <a:rPr lang="en-GB" altLang="en-US" sz="2800" dirty="0" smtClean="0"/>
              <a:t>Security </a:t>
            </a:r>
            <a:r>
              <a:rPr lang="en-GB" altLang="en-US" sz="2800" dirty="0"/>
              <a:t>should be considered a balance between protection and availability</a:t>
            </a:r>
            <a:r>
              <a:rPr lang="en-GB" altLang="en-US" sz="2800" dirty="0" smtClean="0"/>
              <a:t>.</a:t>
            </a:r>
            <a:endParaRPr lang="en-GB" altLang="en-US" sz="2800" dirty="0"/>
          </a:p>
        </p:txBody>
      </p:sp>
    </p:spTree>
    <p:extLst>
      <p:ext uri="{BB962C8B-B14F-4D97-AF65-F5344CB8AC3E}">
        <p14:creationId xmlns:p14="http://schemas.microsoft.com/office/powerpoint/2010/main" val="178199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060" y="28352"/>
            <a:ext cx="9058940" cy="962247"/>
          </a:xfrm>
        </p:spPr>
        <p:txBody>
          <a:bodyPr anchor="ctr">
            <a:normAutofit/>
          </a:bodyPr>
          <a:lstStyle/>
          <a:p>
            <a:pPr marL="0" indent="0"/>
            <a:r>
              <a:rPr lang="en-US" dirty="0"/>
              <a:t>Figure 1-1  The </a:t>
            </a:r>
            <a:r>
              <a:rPr lang="en-US" dirty="0" smtClean="0"/>
              <a:t>Enigma (1 of 2)</a:t>
            </a:r>
            <a:endParaRPr lang="en-US" dirty="0"/>
          </a:p>
        </p:txBody>
      </p:sp>
      <p:pic>
        <p:nvPicPr>
          <p:cNvPr id="2050" name="Picture 2" descr="A photo shows the German code enigma machin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71599"/>
            <a:ext cx="2209800" cy="405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sz="quarter" idx="10"/>
          </p:nvPr>
        </p:nvSpPr>
        <p:spPr>
          <a:xfrm>
            <a:off x="491331" y="5575544"/>
            <a:ext cx="8153400" cy="520456"/>
          </a:xfrm>
        </p:spPr>
        <p:txBody>
          <a:bodyPr>
            <a:normAutofit/>
          </a:bodyPr>
          <a:lstStyle/>
          <a:p>
            <a:pPr marL="0" indent="0">
              <a:buNone/>
            </a:pPr>
            <a:r>
              <a:rPr lang="en-US" sz="2000" i="1" dirty="0" smtClean="0"/>
              <a:t>Source</a:t>
            </a:r>
            <a:r>
              <a:rPr lang="en-US" sz="2000" i="1" dirty="0"/>
              <a:t>. Bletchley Park Trust. Used with permission</a:t>
            </a:r>
            <a:r>
              <a:rPr lang="en-US" sz="2000" i="1" dirty="0" smtClean="0"/>
              <a:t>.</a:t>
            </a:r>
            <a:endParaRPr lang="en-US" sz="2000" i="1" dirty="0"/>
          </a:p>
        </p:txBody>
      </p:sp>
    </p:spTree>
    <p:extLst>
      <p:ext uri="{BB962C8B-B14F-4D97-AF65-F5344CB8AC3E}">
        <p14:creationId xmlns:p14="http://schemas.microsoft.com/office/powerpoint/2010/main" val="1567729046"/>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smtClean="0"/>
              <a:t>Summary (2 of 2)</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Information security must be managed similar to any major system implemented in an organization using a methodology like the SDLC.</a:t>
            </a:r>
          </a:p>
          <a:p>
            <a:pPr>
              <a:spcBef>
                <a:spcPts val="600"/>
              </a:spcBef>
            </a:pPr>
            <a:r>
              <a:rPr lang="en-GB" altLang="en-US" sz="2800" dirty="0"/>
              <a:t>Implementation of information security is often described as a combination of art and science</a:t>
            </a:r>
            <a:r>
              <a:rPr lang="en-GB" altLang="en-US" sz="2800" dirty="0" smtClean="0"/>
              <a:t>.</a:t>
            </a:r>
            <a:endParaRPr lang="en-GB" altLang="en-US" sz="2800" dirty="0"/>
          </a:p>
        </p:txBody>
      </p:sp>
    </p:spTree>
    <p:extLst>
      <p:ext uri="{BB962C8B-B14F-4D97-AF65-F5344CB8AC3E}">
        <p14:creationId xmlns:p14="http://schemas.microsoft.com/office/powerpoint/2010/main" val="230629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lstStyle/>
          <a:p>
            <a:r>
              <a:rPr lang="en-US" dirty="0"/>
              <a:t>Figure 1-1  The </a:t>
            </a:r>
            <a:r>
              <a:rPr lang="en-US" dirty="0" smtClean="0"/>
              <a:t>Enigma (2 of 2)</a:t>
            </a:r>
            <a:endParaRPr lang="en-US" dirty="0"/>
          </a:p>
        </p:txBody>
      </p:sp>
      <p:sp>
        <p:nvSpPr>
          <p:cNvPr id="5" name="Content Placeholder 4"/>
          <p:cNvSpPr>
            <a:spLocks noGrp="1"/>
          </p:cNvSpPr>
          <p:nvPr>
            <p:ph idx="1"/>
          </p:nvPr>
        </p:nvSpPr>
        <p:spPr>
          <a:xfrm>
            <a:off x="152400" y="1219200"/>
            <a:ext cx="8763000" cy="4953000"/>
          </a:xfrm>
        </p:spPr>
        <p:txBody>
          <a:bodyPr>
            <a:noAutofit/>
          </a:bodyPr>
          <a:lstStyle/>
          <a:p>
            <a:pPr>
              <a:spcBef>
                <a:spcPts val="600"/>
              </a:spcBef>
            </a:pPr>
            <a:r>
              <a:rPr lang="en-US" sz="2400" dirty="0"/>
              <a:t>Earlier versions of the German code machine Enigma were first broken by the Poles in the 1930s. The British and Americans managed to break later, more complex versions during World War II. The increasingly complex versions of the Enigma, especially the submarine or </a:t>
            </a:r>
            <a:r>
              <a:rPr lang="en-US" sz="2400" dirty="0" err="1"/>
              <a:t>Unterseeboot</a:t>
            </a:r>
            <a:r>
              <a:rPr lang="en-US" sz="2400" dirty="0"/>
              <a:t> version of the Enigma, caused considerable anguish to Allied forces before finally being cracked. The information gained from decrypted transmissions was used to anticipate the actions of German armed forces. 'Some ask why, if we were reading the Enigma, we did not win the war earlier. One might ask, instead, when, if ever, we would have won the war if we hadn't read it' </a:t>
            </a:r>
          </a:p>
        </p:txBody>
      </p:sp>
    </p:spTree>
    <p:extLst>
      <p:ext uri="{BB962C8B-B14F-4D97-AF65-F5344CB8AC3E}">
        <p14:creationId xmlns:p14="http://schemas.microsoft.com/office/powerpoint/2010/main" val="3851293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ltLang="en-US" dirty="0"/>
              <a:t>The 1960s</a:t>
            </a:r>
            <a:endParaRPr lang="en-US" dirty="0"/>
          </a:p>
        </p:txBody>
      </p:sp>
      <p:sp>
        <p:nvSpPr>
          <p:cNvPr id="3" name="Content Placeholder 2"/>
          <p:cNvSpPr>
            <a:spLocks noGrp="1"/>
          </p:cNvSpPr>
          <p:nvPr>
            <p:ph idx="1"/>
          </p:nvPr>
        </p:nvSpPr>
        <p:spPr/>
        <p:txBody>
          <a:bodyPr>
            <a:normAutofit/>
          </a:bodyPr>
          <a:lstStyle/>
          <a:p>
            <a:pPr>
              <a:spcBef>
                <a:spcPts val="600"/>
              </a:spcBef>
            </a:pPr>
            <a:r>
              <a:rPr lang="en-GB" altLang="en-US" sz="2800" dirty="0"/>
              <a:t>Advanced Research Projects Agency (ARPA) began to examine </a:t>
            </a:r>
            <a:r>
              <a:rPr lang="en-US" altLang="en-US" sz="2800" dirty="0"/>
              <a:t>the </a:t>
            </a:r>
            <a:r>
              <a:rPr lang="en-GB" altLang="en-US" sz="2800" dirty="0"/>
              <a:t>feasibility of redundant networked communications.</a:t>
            </a:r>
          </a:p>
          <a:p>
            <a:pPr>
              <a:spcBef>
                <a:spcPts val="600"/>
              </a:spcBef>
            </a:pPr>
            <a:r>
              <a:rPr lang="en-GB" altLang="en-US" sz="2800" dirty="0"/>
              <a:t>Larry Roberts developed the ARPANET from its inception</a:t>
            </a:r>
            <a:r>
              <a:rPr lang="en-GB" altLang="en-US" sz="2800" dirty="0" smtClean="0"/>
              <a:t>.</a:t>
            </a:r>
            <a:endParaRPr lang="en-GB" altLang="en-US" sz="2800" dirty="0"/>
          </a:p>
        </p:txBody>
      </p:sp>
    </p:spTree>
    <p:extLst>
      <p:ext uri="{BB962C8B-B14F-4D97-AF65-F5344CB8AC3E}">
        <p14:creationId xmlns:p14="http://schemas.microsoft.com/office/powerpoint/2010/main" val="71669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Russell_4e_ch03</Template>
  <TotalTime>3486</TotalTime>
  <Words>6749</Words>
  <Application>Microsoft Office PowerPoint</Application>
  <PresentationFormat>On-screen Show (4:3)</PresentationFormat>
  <Paragraphs>670</Paragraphs>
  <Slides>70</Slides>
  <Notes>48</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1_Sample</vt:lpstr>
      <vt:lpstr>Principles of Information Security</vt:lpstr>
      <vt:lpstr>Learning Objectives</vt:lpstr>
      <vt:lpstr>Introduction</vt:lpstr>
      <vt:lpstr>The History of Information Security</vt:lpstr>
      <vt:lpstr>Table 1-1 Key Dates in Information Security (1 of 2)</vt:lpstr>
      <vt:lpstr>Table 1-1 Key Dates in Information Security (2 of 2)</vt:lpstr>
      <vt:lpstr>Figure 1-1  The Enigma (1 of 2)</vt:lpstr>
      <vt:lpstr>Figure 1-1  The Enigma (2 of 2)</vt:lpstr>
      <vt:lpstr>The 1960s</vt:lpstr>
      <vt:lpstr>Figure 1-2  Development of the ARPANET</vt:lpstr>
      <vt:lpstr>The 1970s and 80s (1 of 2)</vt:lpstr>
      <vt:lpstr>The 1970s and 80s (2 of 2)</vt:lpstr>
      <vt:lpstr>Figure 1-4 Illustration of computer network vulnerabilities from RAND Report R-609</vt:lpstr>
      <vt:lpstr>MULTICS (1 of 2)</vt:lpstr>
      <vt:lpstr>MULTICS (2 of 2)</vt:lpstr>
      <vt:lpstr>The 1990s</vt:lpstr>
      <vt:lpstr>2000 to Present</vt:lpstr>
      <vt:lpstr>What Is Security? (1 of 2)</vt:lpstr>
      <vt:lpstr>What Is Security? (2 of 2)</vt:lpstr>
      <vt:lpstr>Figure 1-5  Components of information security (1 of 2)</vt:lpstr>
      <vt:lpstr> Figure 1-5  The C.I.A. triad (2 of 2)</vt:lpstr>
      <vt:lpstr>Key Information Security Concepts (1 of 3)</vt:lpstr>
      <vt:lpstr>Key Information Security Concepts (2 of 3)</vt:lpstr>
      <vt:lpstr>Key Information Security Concepts (3 of 3)</vt:lpstr>
      <vt:lpstr>Figure 1-7 Key concepts in information security</vt:lpstr>
      <vt:lpstr>Critical Characteristics of Information</vt:lpstr>
      <vt:lpstr>Figure 1-9  The McCumber Cube</vt:lpstr>
      <vt:lpstr>Components of an Information System</vt:lpstr>
      <vt:lpstr>Balancing Information Security and Access</vt:lpstr>
      <vt:lpstr>Approaches to Information Security Implementation: Bottom-Up Approach</vt:lpstr>
      <vt:lpstr>Approaches to Information Security Implementation: Top-Down Approach</vt:lpstr>
      <vt:lpstr>Figure 1-12  Approaches to information security implementation</vt:lpstr>
      <vt:lpstr>Security in the Systems Development Life Cycle</vt:lpstr>
      <vt:lpstr>Figure 1-13  SDLC waterfall methodology</vt:lpstr>
      <vt:lpstr>Investigation</vt:lpstr>
      <vt:lpstr>Analysis</vt:lpstr>
      <vt:lpstr>Logical Design</vt:lpstr>
      <vt:lpstr>Physical Design</vt:lpstr>
      <vt:lpstr>Implementation</vt:lpstr>
      <vt:lpstr>Maintenance and Change</vt:lpstr>
      <vt:lpstr>Software Assurance (1 of 3)</vt:lpstr>
      <vt:lpstr>Software Assurance (2 of 3)</vt:lpstr>
      <vt:lpstr>Software Assurance (3 of 3)</vt:lpstr>
      <vt:lpstr>Software Design Principles (1 of 2)</vt:lpstr>
      <vt:lpstr>Software Design Principles (2 of 2)</vt:lpstr>
      <vt:lpstr>The NIST Approach to Securing the SDLC</vt:lpstr>
      <vt:lpstr>The NIST Approach: Initiation</vt:lpstr>
      <vt:lpstr>Figure 1-14  Relating security considerations in the Initiation phase</vt:lpstr>
      <vt:lpstr>The NIST Approach: Development/Acquisition</vt:lpstr>
      <vt:lpstr>Figure 1-15  Relating security considerations in the Development/Acquisition phase</vt:lpstr>
      <vt:lpstr>The NIST Approach: Implementation/Assessment</vt:lpstr>
      <vt:lpstr>Figure 1-16  Relating security considerations in the Implementation/Assessment phase</vt:lpstr>
      <vt:lpstr>The NIST Approach: Operations and Maintenance</vt:lpstr>
      <vt:lpstr>Figure 1-17  Relating security  considerations in the Operation/Maintenance phase</vt:lpstr>
      <vt:lpstr>The NIST Approach: Disposal</vt:lpstr>
      <vt:lpstr>Figure 1-18  Relating security considerations in the Disposal phase</vt:lpstr>
      <vt:lpstr>Figure 1-19  Microsoft’s SDL (1 of 3)</vt:lpstr>
      <vt:lpstr>Figure 1-19  Microsoft’s SDL (2 of 3)</vt:lpstr>
      <vt:lpstr>Figure 1-19  Microsoft’s SDL (3 of 3)</vt:lpstr>
      <vt:lpstr>Security Professionals and the Organization</vt:lpstr>
      <vt:lpstr>Senior Management </vt:lpstr>
      <vt:lpstr>Information Security Project Team </vt:lpstr>
      <vt:lpstr>Data Responsibilities</vt:lpstr>
      <vt:lpstr>Communities of Interest</vt:lpstr>
      <vt:lpstr>Information Security: Is It an Art or a Science?</vt:lpstr>
      <vt:lpstr>Security as Art</vt:lpstr>
      <vt:lpstr>Security as Science</vt:lpstr>
      <vt:lpstr>Security as a Social Science</vt:lpstr>
      <vt:lpstr>Summary (1 of 2)</vt:lpstr>
      <vt:lpstr>Summary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Information Security</dc:title>
  <dc:creator>Whitman</dc:creator>
  <cp:lastModifiedBy>CD</cp:lastModifiedBy>
  <cp:revision>305</cp:revision>
  <dcterms:created xsi:type="dcterms:W3CDTF">2008-12-13T17:52:47Z</dcterms:created>
  <dcterms:modified xsi:type="dcterms:W3CDTF">2017-03-20T12:55:47Z</dcterms:modified>
</cp:coreProperties>
</file>