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8" r:id="rId1"/>
  </p:sldMasterIdLst>
  <p:notesMasterIdLst>
    <p:notesMasterId r:id="rId75"/>
  </p:notesMasterIdLst>
  <p:sldIdLst>
    <p:sldId id="379" r:id="rId2"/>
    <p:sldId id="312" r:id="rId3"/>
    <p:sldId id="314" r:id="rId4"/>
    <p:sldId id="384" r:id="rId5"/>
    <p:sldId id="313"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82" r:id="rId25"/>
    <p:sldId id="333" r:id="rId26"/>
    <p:sldId id="334" r:id="rId27"/>
    <p:sldId id="335" r:id="rId28"/>
    <p:sldId id="336" r:id="rId29"/>
    <p:sldId id="380" r:id="rId30"/>
    <p:sldId id="337" r:id="rId31"/>
    <p:sldId id="338" r:id="rId32"/>
    <p:sldId id="381" r:id="rId33"/>
    <p:sldId id="339" r:id="rId34"/>
    <p:sldId id="340" r:id="rId35"/>
    <p:sldId id="341" r:id="rId36"/>
    <p:sldId id="342" r:id="rId37"/>
    <p:sldId id="343" r:id="rId38"/>
    <p:sldId id="344" r:id="rId39"/>
    <p:sldId id="345" r:id="rId40"/>
    <p:sldId id="385" r:id="rId41"/>
    <p:sldId id="346"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4" r:id="rId67"/>
    <p:sldId id="372" r:id="rId68"/>
    <p:sldId id="373" r:id="rId69"/>
    <p:sldId id="375" r:id="rId70"/>
    <p:sldId id="376" r:id="rId71"/>
    <p:sldId id="377" r:id="rId72"/>
    <p:sldId id="378" r:id="rId73"/>
    <p:sldId id="383" r:id="rId7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170F4B84-967E-4784-8683-1FCE575858A6}">
          <p14:sldIdLst>
            <p14:sldId id="379"/>
            <p14:sldId id="312"/>
            <p14:sldId id="314"/>
            <p14:sldId id="384"/>
            <p14:sldId id="313"/>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82"/>
            <p14:sldId id="333"/>
            <p14:sldId id="334"/>
            <p14:sldId id="335"/>
            <p14:sldId id="336"/>
            <p14:sldId id="380"/>
            <p14:sldId id="337"/>
            <p14:sldId id="338"/>
            <p14:sldId id="381"/>
            <p14:sldId id="339"/>
            <p14:sldId id="340"/>
            <p14:sldId id="341"/>
            <p14:sldId id="342"/>
            <p14:sldId id="343"/>
            <p14:sldId id="344"/>
            <p14:sldId id="345"/>
            <p14:sldId id="385"/>
            <p14:sldId id="34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4"/>
            <p14:sldId id="372"/>
            <p14:sldId id="373"/>
            <p14:sldId id="375"/>
            <p14:sldId id="376"/>
            <p14:sldId id="377"/>
            <p14:sldId id="378"/>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97869" autoAdjust="0"/>
  </p:normalViewPr>
  <p:slideViewPr>
    <p:cSldViewPr>
      <p:cViewPr>
        <p:scale>
          <a:sx n="50" d="100"/>
          <a:sy n="50" d="100"/>
        </p:scale>
        <p:origin x="12"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ＭＳ Ｐゴシック" pitchFamily="-128" charset="-128"/>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ＭＳ Ｐゴシック" pitchFamily="-128" charset="-128"/>
              </a:defRPr>
            </a:lvl1pPr>
          </a:lstStyle>
          <a:p>
            <a:pPr>
              <a:defRPr/>
            </a:pPr>
            <a:fld id="{A77F2F17-40EB-47C2-B4EB-46317B00DEDA}" type="datetimeFigureOut">
              <a:rPr lang="en-US"/>
              <a:pPr>
                <a:defRPr/>
              </a:pPr>
              <a:t>3/11/2019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ＭＳ Ｐゴシック" pitchFamily="-128" charset="-128"/>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ＭＳ Ｐゴシック" pitchFamily="-128" charset="-128"/>
              </a:defRPr>
            </a:lvl1pPr>
          </a:lstStyle>
          <a:p>
            <a:pPr>
              <a:defRPr/>
            </a:pPr>
            <a:fld id="{61278F2E-F251-4216-9B05-E66403EB759F}" type="slidenum">
              <a:rPr lang="en-US"/>
              <a:pPr>
                <a:defRPr/>
              </a:pPr>
              <a:t>‹#›</a:t>
            </a:fld>
            <a:endParaRPr lang="en-US" dirty="0"/>
          </a:p>
        </p:txBody>
      </p:sp>
    </p:spTree>
    <p:extLst>
      <p:ext uri="{BB962C8B-B14F-4D97-AF65-F5344CB8AC3E}">
        <p14:creationId xmlns:p14="http://schemas.microsoft.com/office/powerpoint/2010/main" val="4062245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smtClean="0">
                <a:ea typeface="Lucida Sans Unicode" charset="0"/>
                <a:cs typeface="Lucida Sans Unicode" charset="0"/>
              </a:rPr>
              <a:t>Learning Objectives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ea typeface="Lucida Sans Unicode" charset="0"/>
                <a:cs typeface="Lucida Sans Unicode" charset="0"/>
              </a:rPr>
              <a:t>Upon completion of this chapter you should be able to:</a:t>
            </a:r>
          </a:p>
          <a:p>
            <a:pPr marL="171450" indent="-171450">
              <a:buFont typeface="Arial" pitchFamily="34" charset="0"/>
              <a:buChar char="•"/>
              <a:defRPr/>
            </a:pPr>
            <a:r>
              <a:rPr lang="en-GB" dirty="0" smtClean="0"/>
              <a:t>Define risk management, risk identification, and risk control</a:t>
            </a:r>
          </a:p>
          <a:p>
            <a:pPr marL="171450" indent="-171450">
              <a:buFont typeface="Arial" pitchFamily="34" charset="0"/>
              <a:buChar char="•"/>
              <a:defRPr/>
            </a:pPr>
            <a:r>
              <a:rPr lang="en-GB" dirty="0" smtClean="0"/>
              <a:t>Describe how risk is identified and assessed</a:t>
            </a:r>
          </a:p>
          <a:p>
            <a:pPr marL="171450" indent="-171450">
              <a:buFont typeface="Arial" pitchFamily="34" charset="0"/>
              <a:buChar char="•"/>
              <a:defRPr/>
            </a:pPr>
            <a:r>
              <a:rPr lang="en-GB" dirty="0" smtClean="0"/>
              <a:t>Assess risk based on probability of occurrence and likely impact</a:t>
            </a:r>
          </a:p>
          <a:p>
            <a:pPr marL="171450" indent="-171450">
              <a:buFont typeface="Arial" pitchFamily="34" charset="0"/>
              <a:buChar char="•"/>
              <a:defRPr/>
            </a:pPr>
            <a:r>
              <a:rPr lang="en-GB" dirty="0" smtClean="0"/>
              <a:t>Explain the fundamental aspects of documenting risk via the process of risk assessment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a:t>
            </a:fld>
            <a:endParaRPr lang="en-US" dirty="0"/>
          </a:p>
        </p:txBody>
      </p:sp>
    </p:spTree>
    <p:extLst>
      <p:ext uri="{BB962C8B-B14F-4D97-AF65-F5344CB8AC3E}">
        <p14:creationId xmlns:p14="http://schemas.microsoft.com/office/powerpoint/2010/main" val="1964311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People, Procedures, and Data Asset Identification</a:t>
            </a:r>
          </a:p>
          <a:p>
            <a:pPr marL="342900" indent="-342900">
              <a:spcBef>
                <a:spcPct val="20000"/>
              </a:spcBef>
              <a:buFontTx/>
              <a:buChar char="•"/>
              <a:defRPr/>
            </a:pPr>
            <a:r>
              <a:rPr lang="en-GB" altLang="en-US" sz="2600" kern="0" dirty="0" smtClean="0">
                <a:solidFill>
                  <a:srgbClr val="222222"/>
                </a:solidFill>
                <a:latin typeface="Arial"/>
              </a:rPr>
              <a:t>Human resources, documentation, and data information assets are more difficult to identify</a:t>
            </a:r>
          </a:p>
          <a:p>
            <a:pPr marL="342900" indent="-342900">
              <a:spcBef>
                <a:spcPct val="20000"/>
              </a:spcBef>
              <a:buFontTx/>
              <a:buChar char="•"/>
              <a:defRPr/>
            </a:pPr>
            <a:r>
              <a:rPr lang="en-GB" altLang="en-US" sz="2600" kern="0" dirty="0" smtClean="0">
                <a:solidFill>
                  <a:srgbClr val="222222"/>
                </a:solidFill>
                <a:latin typeface="Arial"/>
              </a:rPr>
              <a:t>Important asset attributes:</a:t>
            </a:r>
          </a:p>
          <a:p>
            <a:pPr marL="742950" lvl="1" indent="-285750">
              <a:spcBef>
                <a:spcPct val="20000"/>
              </a:spcBef>
              <a:buFontTx/>
              <a:buChar char="–"/>
              <a:defRPr/>
            </a:pPr>
            <a:r>
              <a:rPr lang="en-GB" altLang="en-US" sz="2400" kern="0" dirty="0" smtClean="0">
                <a:solidFill>
                  <a:srgbClr val="222222"/>
                </a:solidFill>
                <a:latin typeface="Arial"/>
              </a:rPr>
              <a:t>People: position name/number/ID; supervisor; security clearance level; special skills</a:t>
            </a:r>
          </a:p>
          <a:p>
            <a:pPr marL="742950" lvl="1" indent="-285750">
              <a:spcBef>
                <a:spcPct val="20000"/>
              </a:spcBef>
              <a:buFontTx/>
              <a:buChar char="–"/>
              <a:defRPr/>
            </a:pPr>
            <a:r>
              <a:rPr lang="en-GB" altLang="en-US" sz="2400" kern="0" dirty="0" smtClean="0">
                <a:solidFill>
                  <a:srgbClr val="222222"/>
                </a:solidFill>
                <a:latin typeface="Arial"/>
              </a:rPr>
              <a:t>Procedures: description; intended purpose; relation to software/hardware/networking elements; storage location for reference; storage location for update</a:t>
            </a:r>
          </a:p>
          <a:p>
            <a:pPr marL="742950" lvl="1" indent="-285750">
              <a:spcBef>
                <a:spcPct val="20000"/>
              </a:spcBef>
              <a:buFontTx/>
              <a:buChar char="–"/>
              <a:defRPr/>
            </a:pPr>
            <a:r>
              <a:rPr lang="en-GB" altLang="en-US" sz="2400" kern="0" dirty="0" smtClean="0">
                <a:solidFill>
                  <a:srgbClr val="222222"/>
                </a:solidFill>
                <a:latin typeface="Arial"/>
              </a:rPr>
              <a:t>Data: classification; owner/creator/manager; data structure size; data structure used; online/offline; location; backup procedures employed</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15</a:t>
            </a:fld>
            <a:endParaRPr lang="en-US" dirty="0"/>
          </a:p>
        </p:txBody>
      </p:sp>
    </p:spTree>
    <p:extLst>
      <p:ext uri="{BB962C8B-B14F-4D97-AF65-F5344CB8AC3E}">
        <p14:creationId xmlns:p14="http://schemas.microsoft.com/office/powerpoint/2010/main" val="148298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Hardware, Software, and Network Asset Identification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Automated tools can sometimes uncover the system elements that make up the hardware, software, and network components.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Once created and stored, the inventory listing must be kept current, often through a tool that periodically refreshes the data.</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16</a:t>
            </a:fld>
            <a:endParaRPr lang="en-US" dirty="0"/>
          </a:p>
        </p:txBody>
      </p:sp>
    </p:spTree>
    <p:extLst>
      <p:ext uri="{BB962C8B-B14F-4D97-AF65-F5344CB8AC3E}">
        <p14:creationId xmlns:p14="http://schemas.microsoft.com/office/powerpoint/2010/main" val="6848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Asset Inventory</a:t>
            </a:r>
          </a:p>
          <a:p>
            <a:pPr marL="342900" indent="-342900">
              <a:spcBef>
                <a:spcPct val="20000"/>
              </a:spcBef>
              <a:buFontTx/>
              <a:buChar char="•"/>
              <a:defRPr/>
            </a:pPr>
            <a:r>
              <a:rPr lang="en-US" sz="1200" kern="0" dirty="0" smtClean="0">
                <a:solidFill>
                  <a:srgbClr val="222222"/>
                </a:solidFill>
                <a:latin typeface="Arial"/>
              </a:rPr>
              <a:t>Unless information assets are identified and inventoried, cannot be effectively protected</a:t>
            </a:r>
          </a:p>
          <a:p>
            <a:pPr marL="342900" indent="-342900">
              <a:spcBef>
                <a:spcPct val="20000"/>
              </a:spcBef>
              <a:buFontTx/>
              <a:buChar char="•"/>
              <a:defRPr/>
            </a:pPr>
            <a:r>
              <a:rPr lang="en-US" sz="1200" kern="0" dirty="0" smtClean="0">
                <a:solidFill>
                  <a:srgbClr val="222222"/>
                </a:solidFill>
                <a:latin typeface="Arial"/>
              </a:rPr>
              <a:t>Inventory process involves formalizing identification process in some form of organizational tool</a:t>
            </a:r>
          </a:p>
          <a:p>
            <a:pPr marL="342900" indent="-342900">
              <a:spcBef>
                <a:spcPct val="20000"/>
              </a:spcBef>
              <a:buFontTx/>
              <a:buChar char="•"/>
              <a:defRPr/>
            </a:pPr>
            <a:r>
              <a:rPr lang="en-US" sz="1200" kern="0" dirty="0" smtClean="0">
                <a:solidFill>
                  <a:srgbClr val="222222"/>
                </a:solidFill>
                <a:latin typeface="Arial"/>
              </a:rPr>
              <a:t>Automated tools can sometimes identify system elements that make up hardware, software, and network components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17</a:t>
            </a:fld>
            <a:endParaRPr lang="en-US" dirty="0"/>
          </a:p>
        </p:txBody>
      </p:sp>
    </p:spTree>
    <p:extLst>
      <p:ext uri="{BB962C8B-B14F-4D97-AF65-F5344CB8AC3E}">
        <p14:creationId xmlns:p14="http://schemas.microsoft.com/office/powerpoint/2010/main" val="2907091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Asset Categorization</a:t>
            </a:r>
          </a:p>
          <a:p>
            <a:pPr marL="342900" indent="-342900">
              <a:spcBef>
                <a:spcPct val="20000"/>
              </a:spcBef>
              <a:buFontTx/>
              <a:buChar char="•"/>
              <a:defRPr/>
            </a:pPr>
            <a:r>
              <a:rPr lang="en-US" sz="1200" kern="0" dirty="0" smtClean="0">
                <a:solidFill>
                  <a:srgbClr val="222222"/>
                </a:solidFill>
                <a:latin typeface="Arial"/>
              </a:rPr>
              <a:t>People comprise employees and nonemployees</a:t>
            </a:r>
          </a:p>
          <a:p>
            <a:pPr marL="342900" indent="-342900">
              <a:spcBef>
                <a:spcPct val="20000"/>
              </a:spcBef>
              <a:buFontTx/>
              <a:buChar char="•"/>
              <a:defRPr/>
            </a:pPr>
            <a:r>
              <a:rPr lang="en-US" sz="1200" kern="0" dirty="0" smtClean="0">
                <a:solidFill>
                  <a:srgbClr val="222222"/>
                </a:solidFill>
                <a:latin typeface="Arial"/>
              </a:rPr>
              <a:t>Procedures either do not expose knowledge useful to a potential attacker, or are sensitive and could allow adversary to gain advantage</a:t>
            </a:r>
          </a:p>
          <a:p>
            <a:pPr marL="342900" indent="-342900">
              <a:spcBef>
                <a:spcPct val="20000"/>
              </a:spcBef>
              <a:buFontTx/>
              <a:buChar char="•"/>
              <a:defRPr/>
            </a:pPr>
            <a:r>
              <a:rPr lang="en-US" sz="1200" kern="0" dirty="0" smtClean="0">
                <a:solidFill>
                  <a:srgbClr val="222222"/>
                </a:solidFill>
                <a:latin typeface="Arial"/>
              </a:rPr>
              <a:t>Data components account for management of information in transmission, processing, and storage</a:t>
            </a:r>
          </a:p>
          <a:p>
            <a:pPr marL="342900" indent="-342900">
              <a:spcBef>
                <a:spcPct val="20000"/>
              </a:spcBef>
              <a:buFontTx/>
              <a:buChar char="•"/>
              <a:defRPr/>
            </a:pPr>
            <a:r>
              <a:rPr lang="en-US" sz="1200" kern="0" dirty="0" smtClean="0">
                <a:solidFill>
                  <a:srgbClr val="222222"/>
                </a:solidFill>
                <a:latin typeface="Arial"/>
              </a:rPr>
              <a:t>Software components are applications, operating systems, or security components</a:t>
            </a:r>
          </a:p>
          <a:p>
            <a:pPr marL="342900" indent="-342900">
              <a:spcBef>
                <a:spcPct val="20000"/>
              </a:spcBef>
              <a:buFontTx/>
              <a:buChar char="•"/>
              <a:defRPr/>
            </a:pPr>
            <a:r>
              <a:rPr lang="en-US" sz="1200" kern="0" dirty="0" smtClean="0">
                <a:solidFill>
                  <a:srgbClr val="222222"/>
                </a:solidFill>
                <a:latin typeface="Arial"/>
              </a:rPr>
              <a:t>Hardware either usual system devices and peripherals, or part of information security control systems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18</a:t>
            </a:fld>
            <a:endParaRPr lang="en-US" dirty="0"/>
          </a:p>
        </p:txBody>
      </p:sp>
    </p:spTree>
    <p:extLst>
      <p:ext uri="{BB962C8B-B14F-4D97-AF65-F5344CB8AC3E}">
        <p14:creationId xmlns:p14="http://schemas.microsoft.com/office/powerpoint/2010/main" val="3070131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Information Asset Classification</a:t>
            </a:r>
          </a:p>
          <a:p>
            <a:pPr marL="342900" indent="-342900">
              <a:spcBef>
                <a:spcPct val="20000"/>
              </a:spcBef>
              <a:buFontTx/>
              <a:buChar char="•"/>
              <a:defRPr/>
            </a:pPr>
            <a:r>
              <a:rPr lang="en-GB" altLang="en-US" sz="1200" kern="0" dirty="0" smtClean="0">
                <a:solidFill>
                  <a:srgbClr val="222222"/>
                </a:solidFill>
                <a:latin typeface="Arial"/>
              </a:rPr>
              <a:t>Many organizations have data classification schemes (e.g., confidential, internal, public data)</a:t>
            </a:r>
            <a:r>
              <a:rPr lang="ar-SA" altLang="en-US" sz="1200" kern="0" dirty="0" smtClean="0">
                <a:solidFill>
                  <a:srgbClr val="222222"/>
                </a:solidFill>
                <a:latin typeface="Arial"/>
              </a:rPr>
              <a:t>‏</a:t>
            </a:r>
            <a:endParaRPr lang="en-GB" altLang="en-US" sz="1200" kern="0" dirty="0" smtClean="0">
              <a:solidFill>
                <a:srgbClr val="222222"/>
              </a:solidFill>
              <a:latin typeface="Arial"/>
            </a:endParaRPr>
          </a:p>
          <a:p>
            <a:pPr marL="342900" indent="-342900">
              <a:spcBef>
                <a:spcPct val="20000"/>
              </a:spcBef>
              <a:buFontTx/>
              <a:buChar char="•"/>
              <a:defRPr/>
            </a:pPr>
            <a:r>
              <a:rPr lang="en-GB" altLang="en-US" sz="1200" kern="0" dirty="0" smtClean="0">
                <a:solidFill>
                  <a:srgbClr val="222222"/>
                </a:solidFill>
                <a:latin typeface="Arial"/>
              </a:rPr>
              <a:t>Classification of components must be specific enough to enable determination of priority levels</a:t>
            </a:r>
          </a:p>
          <a:p>
            <a:pPr marL="342900" indent="-342900">
              <a:spcBef>
                <a:spcPct val="20000"/>
              </a:spcBef>
              <a:buFontTx/>
              <a:buChar char="•"/>
              <a:defRPr/>
            </a:pPr>
            <a:r>
              <a:rPr lang="en-GB" altLang="en-US" sz="1200" kern="0" dirty="0" smtClean="0">
                <a:solidFill>
                  <a:srgbClr val="222222"/>
                </a:solidFill>
                <a:latin typeface="Arial"/>
              </a:rPr>
              <a:t>Categories must be comprehensive and mutually exclusive</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19</a:t>
            </a:fld>
            <a:endParaRPr lang="en-US" dirty="0"/>
          </a:p>
        </p:txBody>
      </p:sp>
    </p:spTree>
    <p:extLst>
      <p:ext uri="{BB962C8B-B14F-4D97-AF65-F5344CB8AC3E}">
        <p14:creationId xmlns:p14="http://schemas.microsoft.com/office/powerpoint/2010/main" val="4084503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Data Classification and Management</a:t>
            </a:r>
            <a:r>
              <a:rPr lang="en-GB" altLang="en-US" dirty="0" smtClean="0">
                <a:cs typeface="Lucida Sans Unicode" panose="020B0602030504020204" pitchFamily="34" charset="0"/>
              </a:rPr>
              <a: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A variety of classification schemes are used by corporate and military organizations.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Information owners are responsible for classifying the information assets for which they are responsible.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At least once a year, information owners must review information classifications to ensure the information is still classified correctly and the appropriate access controls are in place.</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U.S. Military Classification Scheme has a more complex categorization system than required by most corporations. For most information, the military uses a five-level classification scheme: Unclassified, Sensitive But Unclassified (i.e., For Official Use Only), Confidential, Secret, and Top Secret.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Most organizations do not need the detailed level of classification used by the military or federal agencies. A simple scheme will allow the organization to protect its sensitive information, such as: Public, For official use only, Sensitive, Classified.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20</a:t>
            </a:fld>
            <a:endParaRPr lang="en-US" dirty="0"/>
          </a:p>
        </p:txBody>
      </p:sp>
    </p:spTree>
    <p:extLst>
      <p:ext uri="{BB962C8B-B14F-4D97-AF65-F5344CB8AC3E}">
        <p14:creationId xmlns:p14="http://schemas.microsoft.com/office/powerpoint/2010/main" val="111772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Security Clearances </a:t>
            </a:r>
          </a:p>
          <a:p>
            <a:pPr marL="342900" indent="-342900">
              <a:spcBef>
                <a:spcPct val="20000"/>
              </a:spcBef>
              <a:buFontTx/>
              <a:buChar char="•"/>
              <a:defRPr/>
            </a:pPr>
            <a:r>
              <a:rPr lang="en-GB" altLang="en-US" sz="2600" kern="0" dirty="0" smtClean="0">
                <a:solidFill>
                  <a:srgbClr val="222222"/>
                </a:solidFill>
                <a:latin typeface="Arial"/>
              </a:rPr>
              <a:t>Security clearances</a:t>
            </a:r>
          </a:p>
          <a:p>
            <a:pPr marL="742950" lvl="1" indent="-285750">
              <a:spcBef>
                <a:spcPct val="20000"/>
              </a:spcBef>
              <a:buFontTx/>
              <a:buChar char="–"/>
              <a:defRPr/>
            </a:pPr>
            <a:r>
              <a:rPr lang="en-GB" altLang="en-US" sz="2400" kern="0" dirty="0" smtClean="0">
                <a:solidFill>
                  <a:srgbClr val="222222"/>
                </a:solidFill>
                <a:latin typeface="Arial"/>
              </a:rPr>
              <a:t>Each data user assigned authorization level indicating classification level</a:t>
            </a:r>
          </a:p>
          <a:p>
            <a:pPr marL="742950" lvl="1" indent="-285750">
              <a:spcBef>
                <a:spcPct val="20000"/>
              </a:spcBef>
              <a:buFontTx/>
              <a:buChar char="–"/>
              <a:defRPr/>
            </a:pPr>
            <a:r>
              <a:rPr lang="en-GB" altLang="en-US" sz="2400" kern="0" dirty="0" smtClean="0">
                <a:solidFill>
                  <a:srgbClr val="222222"/>
                </a:solidFill>
                <a:latin typeface="Arial"/>
              </a:rPr>
              <a:t>Before accessing specific set of data, employee must meet need-to-know requirement</a:t>
            </a:r>
          </a:p>
          <a:p>
            <a:pPr marL="342900" indent="-342900">
              <a:spcBef>
                <a:spcPct val="20000"/>
              </a:spcBef>
              <a:buFontTx/>
              <a:buChar char="•"/>
              <a:defRPr/>
            </a:pPr>
            <a:r>
              <a:rPr lang="en-GB" altLang="en-US" sz="2600" kern="0" dirty="0" smtClean="0">
                <a:solidFill>
                  <a:srgbClr val="222222"/>
                </a:solidFill>
                <a:latin typeface="Arial"/>
              </a:rPr>
              <a:t>Management of Classified Data includes storage, distribution, transportation, and destruction</a:t>
            </a:r>
          </a:p>
          <a:p>
            <a:pPr marL="342900" indent="-342900">
              <a:spcBef>
                <a:spcPct val="20000"/>
              </a:spcBef>
              <a:buFontTx/>
              <a:buChar char="•"/>
              <a:defRPr/>
            </a:pPr>
            <a:r>
              <a:rPr lang="en-GB" altLang="en-US" sz="2600" kern="0" dirty="0" smtClean="0">
                <a:solidFill>
                  <a:srgbClr val="222222"/>
                </a:solidFill>
                <a:latin typeface="Arial"/>
              </a:rPr>
              <a:t>Clean desk policy</a:t>
            </a:r>
          </a:p>
          <a:p>
            <a:pPr marL="342900" indent="-342900">
              <a:spcBef>
                <a:spcPct val="20000"/>
              </a:spcBef>
              <a:buFontTx/>
              <a:buChar char="•"/>
              <a:defRPr/>
            </a:pPr>
            <a:r>
              <a:rPr lang="en-GB" altLang="en-US" sz="2600" kern="0" dirty="0" smtClean="0">
                <a:solidFill>
                  <a:srgbClr val="222222"/>
                </a:solidFill>
                <a:latin typeface="Arial"/>
              </a:rPr>
              <a:t>Dumpster diving</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21</a:t>
            </a:fld>
            <a:endParaRPr lang="en-US" dirty="0"/>
          </a:p>
        </p:txBody>
      </p:sp>
    </p:spTree>
    <p:extLst>
      <p:ext uri="{BB962C8B-B14F-4D97-AF65-F5344CB8AC3E}">
        <p14:creationId xmlns:p14="http://schemas.microsoft.com/office/powerpoint/2010/main" val="2220886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Information Asset Valuation</a:t>
            </a:r>
          </a:p>
          <a:p>
            <a:pPr marL="342900" indent="-342900">
              <a:spcBef>
                <a:spcPct val="20000"/>
              </a:spcBef>
              <a:buFontTx/>
              <a:buChar char="•"/>
              <a:defRPr/>
            </a:pPr>
            <a:r>
              <a:rPr lang="en-GB" altLang="en-US" sz="2600" kern="0" dirty="0" smtClean="0">
                <a:solidFill>
                  <a:srgbClr val="222222"/>
                </a:solidFill>
                <a:latin typeface="Arial"/>
              </a:rPr>
              <a:t>Questions help develop criteria for asset valuation</a:t>
            </a:r>
          </a:p>
          <a:p>
            <a:pPr marL="342900" indent="-342900">
              <a:spcBef>
                <a:spcPct val="20000"/>
              </a:spcBef>
              <a:buFontTx/>
              <a:buChar char="•"/>
              <a:defRPr/>
            </a:pPr>
            <a:r>
              <a:rPr lang="en-GB" altLang="en-US" sz="2600" kern="0" dirty="0" smtClean="0">
                <a:solidFill>
                  <a:srgbClr val="222222"/>
                </a:solidFill>
                <a:latin typeface="Arial"/>
              </a:rPr>
              <a:t>Which information asset:</a:t>
            </a:r>
          </a:p>
          <a:p>
            <a:pPr marL="742950" lvl="1" indent="-285750">
              <a:spcBef>
                <a:spcPct val="20000"/>
              </a:spcBef>
              <a:buFontTx/>
              <a:buChar char="–"/>
              <a:defRPr/>
            </a:pPr>
            <a:r>
              <a:rPr lang="en-GB" altLang="en-US" sz="2400" kern="0" dirty="0" smtClean="0">
                <a:solidFill>
                  <a:srgbClr val="222222"/>
                </a:solidFill>
                <a:latin typeface="Arial"/>
              </a:rPr>
              <a:t>Is most critical to organization’s success? </a:t>
            </a:r>
          </a:p>
          <a:p>
            <a:pPr marL="742950" lvl="1" indent="-285750">
              <a:spcBef>
                <a:spcPct val="20000"/>
              </a:spcBef>
              <a:buFontTx/>
              <a:buChar char="–"/>
              <a:defRPr/>
            </a:pPr>
            <a:r>
              <a:rPr lang="en-GB" altLang="en-US" sz="2400" kern="0" dirty="0" smtClean="0">
                <a:solidFill>
                  <a:srgbClr val="222222"/>
                </a:solidFill>
                <a:latin typeface="Arial"/>
              </a:rPr>
              <a:t>Generates the most revenue/profitability?</a:t>
            </a:r>
          </a:p>
          <a:p>
            <a:pPr marL="742950" lvl="1" indent="-285750">
              <a:spcBef>
                <a:spcPct val="20000"/>
              </a:spcBef>
              <a:buFontTx/>
              <a:buChar char="–"/>
              <a:defRPr/>
            </a:pPr>
            <a:r>
              <a:rPr lang="en-GB" altLang="en-US" sz="2400" kern="0" dirty="0" smtClean="0">
                <a:solidFill>
                  <a:srgbClr val="222222"/>
                </a:solidFill>
                <a:latin typeface="Arial"/>
              </a:rPr>
              <a:t>Plays biggest role in generating revenue or delivering services? </a:t>
            </a:r>
          </a:p>
          <a:p>
            <a:pPr marL="742950" lvl="1" indent="-285750">
              <a:spcBef>
                <a:spcPct val="20000"/>
              </a:spcBef>
              <a:buFontTx/>
              <a:buChar char="–"/>
              <a:defRPr/>
            </a:pPr>
            <a:r>
              <a:rPr lang="en-GB" altLang="en-US" sz="2400" kern="0" dirty="0" smtClean="0">
                <a:solidFill>
                  <a:srgbClr val="222222"/>
                </a:solidFill>
                <a:latin typeface="Arial"/>
              </a:rPr>
              <a:t>Would be most expensive to replace or protect? </a:t>
            </a:r>
          </a:p>
          <a:p>
            <a:pPr marL="742950" lvl="1" indent="-285750">
              <a:spcBef>
                <a:spcPct val="20000"/>
              </a:spcBef>
              <a:buFontTx/>
              <a:buChar char="–"/>
              <a:defRPr/>
            </a:pPr>
            <a:r>
              <a:rPr lang="en-GB" altLang="en-US" sz="2400" kern="0" dirty="0" smtClean="0">
                <a:solidFill>
                  <a:srgbClr val="222222"/>
                </a:solidFill>
                <a:latin typeface="Arial"/>
              </a:rPr>
              <a:t>Would be the most embarrassing or cause greatest liability if revealed? </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22</a:t>
            </a:fld>
            <a:endParaRPr lang="en-US" dirty="0"/>
          </a:p>
        </p:txBody>
      </p:sp>
    </p:spTree>
    <p:extLst>
      <p:ext uri="{BB962C8B-B14F-4D97-AF65-F5344CB8AC3E}">
        <p14:creationId xmlns:p14="http://schemas.microsoft.com/office/powerpoint/2010/main" val="2231773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Information Asset Valuation (cont’d.)</a:t>
            </a:r>
          </a:p>
          <a:p>
            <a:pPr marL="342900" indent="-342900">
              <a:spcBef>
                <a:spcPct val="20000"/>
              </a:spcBef>
              <a:buFontTx/>
              <a:buChar char="•"/>
              <a:defRPr/>
            </a:pPr>
            <a:r>
              <a:rPr lang="en-GB" altLang="en-US" sz="2600" kern="0" dirty="0" smtClean="0">
                <a:solidFill>
                  <a:srgbClr val="222222"/>
                </a:solidFill>
                <a:latin typeface="Arial"/>
              </a:rPr>
              <a:t>Information asset prioritization</a:t>
            </a:r>
          </a:p>
          <a:p>
            <a:pPr marL="742950" lvl="1" indent="-285750">
              <a:spcBef>
                <a:spcPct val="20000"/>
              </a:spcBef>
              <a:buFontTx/>
              <a:buChar char="–"/>
              <a:defRPr/>
            </a:pPr>
            <a:r>
              <a:rPr lang="en-GB" altLang="en-US" sz="2400" kern="0" dirty="0" smtClean="0">
                <a:solidFill>
                  <a:srgbClr val="222222"/>
                </a:solidFill>
                <a:latin typeface="Arial"/>
              </a:rPr>
              <a:t>Create weighting for each category based on the answers to questions</a:t>
            </a:r>
          </a:p>
          <a:p>
            <a:pPr marL="742950" lvl="1" indent="-285750">
              <a:spcBef>
                <a:spcPct val="20000"/>
              </a:spcBef>
              <a:buFontTx/>
              <a:buChar char="–"/>
              <a:defRPr/>
            </a:pPr>
            <a:r>
              <a:rPr lang="en-GB" altLang="en-US" sz="2400" kern="0" dirty="0" smtClean="0">
                <a:solidFill>
                  <a:srgbClr val="222222"/>
                </a:solidFill>
                <a:latin typeface="Arial"/>
              </a:rPr>
              <a:t>Prioritize each asset using weighted factor analysis</a:t>
            </a:r>
          </a:p>
          <a:p>
            <a:pPr marL="742950" lvl="1" indent="-285750">
              <a:spcBef>
                <a:spcPct val="20000"/>
              </a:spcBef>
              <a:buFontTx/>
              <a:buChar char="–"/>
              <a:defRPr/>
            </a:pPr>
            <a:r>
              <a:rPr lang="en-GB" altLang="en-US" sz="2400" kern="0" dirty="0" smtClean="0">
                <a:solidFill>
                  <a:srgbClr val="222222"/>
                </a:solidFill>
                <a:latin typeface="Arial"/>
              </a:rPr>
              <a:t>List the assets in order of importance using a weighted factor analysis worksheet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25</a:t>
            </a:fld>
            <a:endParaRPr lang="en-US" dirty="0"/>
          </a:p>
        </p:txBody>
      </p:sp>
    </p:spTree>
    <p:extLst>
      <p:ext uri="{BB962C8B-B14F-4D97-AF65-F5344CB8AC3E}">
        <p14:creationId xmlns:p14="http://schemas.microsoft.com/office/powerpoint/2010/main" val="389838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Threat Identification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Each of these threats identified has the potential to attack any of the assets protected.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If we assume every threat can and will attack every information asset, this will quickly become more complex and overwhelm the ability to plan.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To make this part of the process manageable, each step in the threat identification and vulnerability identification process is managed separately and then coordinated at the end of the process.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27</a:t>
            </a:fld>
            <a:endParaRPr lang="en-US" dirty="0"/>
          </a:p>
        </p:txBody>
      </p:sp>
    </p:spTree>
    <p:extLst>
      <p:ext uri="{BB962C8B-B14F-4D97-AF65-F5344CB8AC3E}">
        <p14:creationId xmlns:p14="http://schemas.microsoft.com/office/powerpoint/2010/main" val="3875343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cs typeface="Times New Roman" pitchFamily="16" charset="0"/>
              </a:rPr>
              <a:t>Introduction</a:t>
            </a:r>
          </a:p>
          <a:p>
            <a:pPr marL="342900" indent="-342900">
              <a:spcBef>
                <a:spcPct val="20000"/>
              </a:spcBef>
              <a:buFontTx/>
              <a:buChar char="•"/>
              <a:defRPr/>
            </a:pPr>
            <a:r>
              <a:rPr lang="en-US" altLang="en-US" sz="1200" kern="0" dirty="0" smtClean="0">
                <a:solidFill>
                  <a:srgbClr val="222222"/>
                </a:solidFill>
                <a:latin typeface="Arial"/>
              </a:rPr>
              <a:t>Organizations must design and create safe environments in which business processes and procedures can function</a:t>
            </a:r>
            <a:endParaRPr lang="en-GB" altLang="en-US" sz="1200" kern="0" dirty="0" smtClean="0">
              <a:solidFill>
                <a:srgbClr val="222222"/>
              </a:solidFill>
              <a:latin typeface="Arial"/>
            </a:endParaRPr>
          </a:p>
          <a:p>
            <a:pPr marL="342900" indent="-342900">
              <a:spcBef>
                <a:spcPct val="20000"/>
              </a:spcBef>
              <a:buFontTx/>
              <a:buChar char="•"/>
              <a:defRPr/>
            </a:pPr>
            <a:r>
              <a:rPr lang="en-GB" altLang="en-US" sz="1200" kern="0" dirty="0" smtClean="0">
                <a:solidFill>
                  <a:srgbClr val="222222"/>
                </a:solidFill>
                <a:latin typeface="Arial"/>
              </a:rPr>
              <a:t>Risk management: process of identifying, assessing, and reducing risks facing an organization</a:t>
            </a:r>
          </a:p>
          <a:p>
            <a:pPr marL="342900" indent="-342900">
              <a:spcBef>
                <a:spcPct val="20000"/>
              </a:spcBef>
              <a:buFontTx/>
              <a:buChar char="•"/>
              <a:defRPr/>
            </a:pPr>
            <a:r>
              <a:rPr lang="en-GB" altLang="en-US" sz="1200" kern="0" dirty="0" smtClean="0">
                <a:solidFill>
                  <a:srgbClr val="222222"/>
                </a:solidFill>
                <a:latin typeface="Arial"/>
              </a:rPr>
              <a:t>Risk identification: enumeration and documentation of risks to organization’s information assets</a:t>
            </a:r>
          </a:p>
          <a:p>
            <a:pPr marL="342900" indent="-342900">
              <a:spcBef>
                <a:spcPct val="20000"/>
              </a:spcBef>
              <a:buFontTx/>
              <a:buChar char="•"/>
              <a:defRPr/>
            </a:pPr>
            <a:r>
              <a:rPr lang="en-GB" altLang="en-US" sz="1200" kern="0" dirty="0" smtClean="0">
                <a:solidFill>
                  <a:srgbClr val="222222"/>
                </a:solidFill>
                <a:latin typeface="Arial"/>
              </a:rPr>
              <a:t>Risk control: application of controls that reduce risks to an organization’s assets to an acceptable level</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a:t>
            </a:fld>
            <a:endParaRPr lang="en-US" dirty="0"/>
          </a:p>
        </p:txBody>
      </p:sp>
    </p:spTree>
    <p:extLst>
      <p:ext uri="{BB962C8B-B14F-4D97-AF65-F5344CB8AC3E}">
        <p14:creationId xmlns:p14="http://schemas.microsoft.com/office/powerpoint/2010/main" val="2792123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Vulnerability Identification</a:t>
            </a:r>
          </a:p>
          <a:p>
            <a:pPr marL="342900" indent="-342900">
              <a:spcBef>
                <a:spcPct val="20000"/>
              </a:spcBef>
              <a:buFontTx/>
              <a:buChar char="•"/>
              <a:defRPr/>
            </a:pPr>
            <a:r>
              <a:rPr lang="en-GB" altLang="en-US" sz="1200" kern="0" dirty="0" smtClean="0">
                <a:solidFill>
                  <a:srgbClr val="222222"/>
                </a:solidFill>
                <a:latin typeface="Arial"/>
              </a:rPr>
              <a:t>Specific avenues threat agents can exploit to attack an information asset are called vulnerabilities</a:t>
            </a:r>
          </a:p>
          <a:p>
            <a:pPr marL="342900" indent="-342900">
              <a:spcBef>
                <a:spcPct val="20000"/>
              </a:spcBef>
              <a:buFontTx/>
              <a:buChar char="•"/>
              <a:defRPr/>
            </a:pPr>
            <a:r>
              <a:rPr lang="en-GB" altLang="en-US" sz="1200" kern="0" dirty="0" smtClean="0">
                <a:solidFill>
                  <a:srgbClr val="222222"/>
                </a:solidFill>
                <a:latin typeface="Arial"/>
              </a:rPr>
              <a:t>Examine how each threat could be perpetrated and list organization’s assets and vulnerabilities</a:t>
            </a:r>
          </a:p>
          <a:p>
            <a:pPr marL="342900" indent="-342900">
              <a:spcBef>
                <a:spcPct val="20000"/>
              </a:spcBef>
              <a:buFontTx/>
              <a:buChar char="•"/>
              <a:defRPr/>
            </a:pPr>
            <a:r>
              <a:rPr lang="en-GB" altLang="en-US" sz="1200" kern="0" dirty="0" smtClean="0">
                <a:solidFill>
                  <a:srgbClr val="222222"/>
                </a:solidFill>
                <a:latin typeface="Arial"/>
              </a:rPr>
              <a:t>Process works best when people with diverse backgrounds within organization work iteratively in a series of brainstorming sessions</a:t>
            </a:r>
          </a:p>
          <a:p>
            <a:pPr marL="342900" indent="-342900">
              <a:spcBef>
                <a:spcPct val="20000"/>
              </a:spcBef>
              <a:buFontTx/>
              <a:buChar char="•"/>
              <a:defRPr/>
            </a:pPr>
            <a:r>
              <a:rPr lang="en-GB" altLang="en-US" sz="1200" kern="0" dirty="0" smtClean="0">
                <a:solidFill>
                  <a:srgbClr val="222222"/>
                </a:solidFill>
                <a:latin typeface="Arial"/>
              </a:rPr>
              <a:t>At end of risk identification process, prioritized list of assets with their vulnerabilities is achieved</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30</a:t>
            </a:fld>
            <a:endParaRPr lang="en-US" dirty="0"/>
          </a:p>
        </p:txBody>
      </p:sp>
    </p:spTree>
    <p:extLst>
      <p:ext uri="{BB962C8B-B14F-4D97-AF65-F5344CB8AC3E}">
        <p14:creationId xmlns:p14="http://schemas.microsoft.com/office/powerpoint/2010/main" val="2617072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cs typeface="Times New Roman" pitchFamily="16" charset="0"/>
              </a:rPr>
              <a:t>Risk Assessment</a:t>
            </a:r>
          </a:p>
          <a:p>
            <a:pPr marL="342900" indent="-342900">
              <a:spcBef>
                <a:spcPct val="20000"/>
              </a:spcBef>
              <a:buFontTx/>
              <a:buChar char="•"/>
              <a:defRPr/>
            </a:pPr>
            <a:r>
              <a:rPr lang="en-GB" altLang="en-US" sz="2600" kern="0" dirty="0" smtClean="0">
                <a:solidFill>
                  <a:srgbClr val="222222"/>
                </a:solidFill>
                <a:latin typeface="Arial"/>
              </a:rPr>
              <a:t>Risk assessment evaluates the relative risk for each vulnerability</a:t>
            </a:r>
          </a:p>
          <a:p>
            <a:pPr marL="342900" indent="-342900">
              <a:spcBef>
                <a:spcPct val="20000"/>
              </a:spcBef>
              <a:buFontTx/>
              <a:buChar char="•"/>
              <a:defRPr/>
            </a:pPr>
            <a:r>
              <a:rPr lang="en-GB" altLang="en-US" sz="2600" kern="0" dirty="0" smtClean="0">
                <a:solidFill>
                  <a:srgbClr val="222222"/>
                </a:solidFill>
                <a:latin typeface="Arial"/>
              </a:rPr>
              <a:t>Assigns a risk rating or score to each information asset</a:t>
            </a:r>
          </a:p>
          <a:p>
            <a:pPr marL="342900" indent="-342900">
              <a:spcBef>
                <a:spcPct val="20000"/>
              </a:spcBef>
              <a:buFontTx/>
              <a:buChar char="•"/>
              <a:defRPr/>
            </a:pPr>
            <a:r>
              <a:rPr lang="en-US" altLang="en-US" sz="2600" kern="0" dirty="0" smtClean="0">
                <a:solidFill>
                  <a:srgbClr val="222222"/>
                </a:solidFill>
                <a:latin typeface="Arial"/>
              </a:rPr>
              <a:t>Planning and organizing risk assessment</a:t>
            </a:r>
          </a:p>
          <a:p>
            <a:pPr marL="742950" lvl="1" indent="-285750">
              <a:spcBef>
                <a:spcPct val="20000"/>
              </a:spcBef>
              <a:buFontTx/>
              <a:buChar char="–"/>
              <a:defRPr/>
            </a:pPr>
            <a:r>
              <a:rPr lang="en-US" altLang="en-US" sz="2400" kern="0" dirty="0" smtClean="0">
                <a:solidFill>
                  <a:srgbClr val="222222"/>
                </a:solidFill>
                <a:latin typeface="Arial"/>
              </a:rPr>
              <a:t>The goal at this point: create a method for evaluating the relative risk of each listed vulnerability</a:t>
            </a:r>
            <a:endParaRPr lang="en-GB" altLang="en-US" sz="2400" kern="0" dirty="0" smtClean="0">
              <a:solidFill>
                <a:srgbClr val="222222"/>
              </a:solidFill>
              <a:latin typeface="Arial"/>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34</a:t>
            </a:fld>
            <a:endParaRPr lang="en-US" dirty="0"/>
          </a:p>
        </p:txBody>
      </p:sp>
    </p:spTree>
    <p:extLst>
      <p:ext uri="{BB962C8B-B14F-4D97-AF65-F5344CB8AC3E}">
        <p14:creationId xmlns:p14="http://schemas.microsoft.com/office/powerpoint/2010/main" val="4179958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defRPr/>
            </a:pPr>
            <a:r>
              <a:rPr lang="en-US" altLang="en-US" b="1" dirty="0" smtClean="0"/>
              <a:t>Determining the Loss Frequency</a:t>
            </a:r>
          </a:p>
          <a:p>
            <a:pPr marL="342900" indent="-342900">
              <a:spcBef>
                <a:spcPct val="20000"/>
              </a:spcBef>
              <a:buFontTx/>
              <a:buChar char="•"/>
              <a:defRPr/>
            </a:pPr>
            <a:r>
              <a:rPr lang="en-GB" altLang="en-US" sz="2600" kern="0" dirty="0" smtClean="0">
                <a:solidFill>
                  <a:srgbClr val="222222"/>
                </a:solidFill>
                <a:latin typeface="Arial"/>
              </a:rPr>
              <a:t>Describes assessment of likelihood of attack combined with expected probability of success</a:t>
            </a:r>
          </a:p>
          <a:p>
            <a:pPr marL="342900" indent="-342900">
              <a:spcBef>
                <a:spcPct val="20000"/>
              </a:spcBef>
              <a:buFontTx/>
              <a:buChar char="•"/>
              <a:defRPr/>
            </a:pPr>
            <a:r>
              <a:rPr lang="en-GB" altLang="en-US" sz="2600" kern="0" dirty="0" smtClean="0">
                <a:solidFill>
                  <a:srgbClr val="222222"/>
                </a:solidFill>
                <a:latin typeface="Arial"/>
              </a:rPr>
              <a:t>Use external references for values that have been reviewed/adjusted for your circumstances</a:t>
            </a:r>
          </a:p>
          <a:p>
            <a:pPr marL="342900" indent="-342900">
              <a:spcBef>
                <a:spcPct val="20000"/>
              </a:spcBef>
              <a:buFontTx/>
              <a:buChar char="•"/>
              <a:defRPr/>
            </a:pPr>
            <a:r>
              <a:rPr lang="en-GB" altLang="en-US" sz="2600" kern="0" dirty="0" smtClean="0">
                <a:solidFill>
                  <a:srgbClr val="222222"/>
                </a:solidFill>
                <a:latin typeface="Arial"/>
              </a:rPr>
              <a:t>Assign numeric value to likelihood, typically annual value</a:t>
            </a:r>
          </a:p>
          <a:p>
            <a:pPr marL="742950" lvl="1" indent="-285750">
              <a:spcBef>
                <a:spcPct val="20000"/>
              </a:spcBef>
              <a:buFontTx/>
              <a:buChar char="–"/>
              <a:defRPr/>
            </a:pPr>
            <a:r>
              <a:rPr lang="en-GB" altLang="en-US" sz="2400" kern="0" dirty="0" smtClean="0">
                <a:solidFill>
                  <a:srgbClr val="222222"/>
                </a:solidFill>
                <a:latin typeface="Arial"/>
              </a:rPr>
              <a:t>Targeted by hackers once every five years: 1/5, 20%</a:t>
            </a:r>
          </a:p>
          <a:p>
            <a:pPr marL="342900" indent="-342900">
              <a:spcBef>
                <a:spcPct val="20000"/>
              </a:spcBef>
              <a:buFontTx/>
              <a:buChar char="•"/>
              <a:defRPr/>
            </a:pPr>
            <a:r>
              <a:rPr lang="en-GB" altLang="en-US" sz="2600" kern="0" dirty="0" smtClean="0">
                <a:solidFill>
                  <a:srgbClr val="222222"/>
                </a:solidFill>
                <a:latin typeface="Arial"/>
              </a:rPr>
              <a:t>Determining attack success probability by estimating quantitative value (ex. 10%) for likelihood of successful attack; value subject to uncertainty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36</a:t>
            </a:fld>
            <a:endParaRPr lang="en-US" dirty="0"/>
          </a:p>
        </p:txBody>
      </p:sp>
    </p:spTree>
    <p:extLst>
      <p:ext uri="{BB962C8B-B14F-4D97-AF65-F5344CB8AC3E}">
        <p14:creationId xmlns:p14="http://schemas.microsoft.com/office/powerpoint/2010/main" val="3859207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defRPr/>
            </a:pPr>
            <a:r>
              <a:rPr lang="en-US" b="1" dirty="0" smtClean="0"/>
              <a:t>Evaluating Loss Magnitude</a:t>
            </a:r>
          </a:p>
          <a:p>
            <a:pPr marL="342900" indent="-342900">
              <a:spcBef>
                <a:spcPct val="20000"/>
              </a:spcBef>
              <a:buFontTx/>
              <a:buChar char="•"/>
              <a:defRPr/>
            </a:pPr>
            <a:r>
              <a:rPr lang="en-US" sz="2600" kern="0" dirty="0" smtClean="0">
                <a:solidFill>
                  <a:srgbClr val="222222"/>
                </a:solidFill>
                <a:latin typeface="Arial"/>
              </a:rPr>
              <a:t>Next step is to determine how much of an information asset could be lost in successful attack</a:t>
            </a:r>
          </a:p>
          <a:p>
            <a:pPr marL="742950" lvl="1" indent="-285750">
              <a:spcBef>
                <a:spcPct val="20000"/>
              </a:spcBef>
              <a:buFontTx/>
              <a:buChar char="–"/>
              <a:defRPr/>
            </a:pPr>
            <a:r>
              <a:rPr lang="en-US" sz="2400" kern="0" dirty="0" smtClean="0">
                <a:solidFill>
                  <a:srgbClr val="222222"/>
                </a:solidFill>
                <a:latin typeface="Arial"/>
              </a:rPr>
              <a:t>Also known as loss magnitude or asset exposure</a:t>
            </a:r>
          </a:p>
          <a:p>
            <a:pPr marL="342900" indent="-342900">
              <a:spcBef>
                <a:spcPct val="20000"/>
              </a:spcBef>
              <a:buFontTx/>
              <a:buChar char="•"/>
              <a:defRPr/>
            </a:pPr>
            <a:r>
              <a:rPr lang="en-US" sz="2600" kern="0" dirty="0" smtClean="0">
                <a:solidFill>
                  <a:srgbClr val="222222"/>
                </a:solidFill>
                <a:latin typeface="Arial"/>
              </a:rPr>
              <a:t>Combines value of information asset with percentage of asset lost in event of successful attack</a:t>
            </a:r>
          </a:p>
          <a:p>
            <a:pPr marL="342900" indent="-342900">
              <a:spcBef>
                <a:spcPct val="20000"/>
              </a:spcBef>
              <a:buFontTx/>
              <a:buChar char="•"/>
              <a:defRPr/>
            </a:pPr>
            <a:r>
              <a:rPr lang="en-US" sz="2600" kern="0" dirty="0" smtClean="0">
                <a:solidFill>
                  <a:srgbClr val="222222"/>
                </a:solidFill>
                <a:latin typeface="Arial"/>
              </a:rPr>
              <a:t>Difficulties involve:</a:t>
            </a:r>
          </a:p>
          <a:p>
            <a:pPr marL="742950" lvl="1" indent="-285750">
              <a:spcBef>
                <a:spcPct val="20000"/>
              </a:spcBef>
              <a:buFontTx/>
              <a:buChar char="–"/>
              <a:defRPr/>
            </a:pPr>
            <a:r>
              <a:rPr lang="en-US" sz="2400" kern="0" dirty="0" smtClean="0">
                <a:solidFill>
                  <a:srgbClr val="222222"/>
                </a:solidFill>
                <a:latin typeface="Arial"/>
              </a:rPr>
              <a:t>Valuating an information asset</a:t>
            </a:r>
          </a:p>
          <a:p>
            <a:pPr marL="742950" lvl="1" indent="-285750">
              <a:spcBef>
                <a:spcPct val="20000"/>
              </a:spcBef>
              <a:buFontTx/>
              <a:buChar char="–"/>
              <a:defRPr/>
            </a:pPr>
            <a:r>
              <a:rPr lang="en-US" sz="2400" kern="0" dirty="0" smtClean="0">
                <a:solidFill>
                  <a:srgbClr val="222222"/>
                </a:solidFill>
                <a:latin typeface="Arial"/>
              </a:rPr>
              <a:t>Estimating percentage of information asset lost during best-case, worst-case, and most likely scenarios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37</a:t>
            </a:fld>
            <a:endParaRPr lang="en-US" dirty="0"/>
          </a:p>
        </p:txBody>
      </p:sp>
    </p:spTree>
    <p:extLst>
      <p:ext uri="{BB962C8B-B14F-4D97-AF65-F5344CB8AC3E}">
        <p14:creationId xmlns:p14="http://schemas.microsoft.com/office/powerpoint/2010/main" val="3502725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Risk Determination</a:t>
            </a:r>
          </a:p>
          <a:p>
            <a:pPr marL="342900" indent="-342900">
              <a:spcBef>
                <a:spcPct val="20000"/>
              </a:spcBef>
              <a:buFontTx/>
              <a:buChar char="•"/>
              <a:defRPr/>
            </a:pPr>
            <a:r>
              <a:rPr lang="en-GB" altLang="en-US" sz="2600" kern="0" dirty="0" smtClean="0">
                <a:solidFill>
                  <a:srgbClr val="222222"/>
                </a:solidFill>
                <a:latin typeface="Arial"/>
              </a:rPr>
              <a:t>For the purpose of relative risk assessment, risk equals:</a:t>
            </a:r>
          </a:p>
          <a:p>
            <a:pPr marL="742950" lvl="1" indent="-285750">
              <a:spcBef>
                <a:spcPct val="20000"/>
              </a:spcBef>
              <a:buFontTx/>
              <a:buChar char="–"/>
              <a:defRPr/>
            </a:pPr>
            <a:r>
              <a:rPr lang="en-GB" altLang="en-US" sz="2400" kern="0" dirty="0" smtClean="0">
                <a:solidFill>
                  <a:srgbClr val="222222"/>
                </a:solidFill>
                <a:latin typeface="Arial"/>
              </a:rPr>
              <a:t>Loss frequency TIMES </a:t>
            </a:r>
            <a:r>
              <a:rPr lang="en-US" altLang="en-US" sz="2400" kern="0" dirty="0" smtClean="0">
                <a:solidFill>
                  <a:srgbClr val="222222"/>
                </a:solidFill>
                <a:latin typeface="Arial"/>
              </a:rPr>
              <a:t>loss magnitude</a:t>
            </a:r>
          </a:p>
          <a:p>
            <a:pPr marL="742950" lvl="1" indent="-285750">
              <a:spcBef>
                <a:spcPct val="20000"/>
              </a:spcBef>
              <a:buFontTx/>
              <a:buChar char="–"/>
              <a:defRPr/>
            </a:pPr>
            <a:r>
              <a:rPr lang="en-US" altLang="en-US" sz="2400" kern="0" dirty="0" smtClean="0">
                <a:solidFill>
                  <a:srgbClr val="222222"/>
                </a:solidFill>
                <a:latin typeface="Arial"/>
              </a:rPr>
              <a:t>MINUS percentage of risk mitigated by current controls</a:t>
            </a:r>
            <a:endParaRPr lang="en-GB" altLang="en-US" sz="2400" kern="0" dirty="0" smtClean="0">
              <a:solidFill>
                <a:srgbClr val="222222"/>
              </a:solidFill>
              <a:latin typeface="Arial"/>
            </a:endParaRPr>
          </a:p>
          <a:p>
            <a:pPr marL="742950" lvl="1" indent="-285750">
              <a:spcBef>
                <a:spcPct val="20000"/>
              </a:spcBef>
              <a:buFontTx/>
              <a:buChar char="–"/>
              <a:defRPr/>
            </a:pPr>
            <a:r>
              <a:rPr lang="en-GB" altLang="en-US" sz="2400" kern="0" dirty="0" smtClean="0">
                <a:solidFill>
                  <a:srgbClr val="222222"/>
                </a:solidFill>
                <a:latin typeface="Arial"/>
              </a:rPr>
              <a:t>PLUS an element of uncertainty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38</a:t>
            </a:fld>
            <a:endParaRPr lang="en-US" dirty="0"/>
          </a:p>
        </p:txBody>
      </p:sp>
    </p:spTree>
    <p:extLst>
      <p:ext uri="{BB962C8B-B14F-4D97-AF65-F5344CB8AC3E}">
        <p14:creationId xmlns:p14="http://schemas.microsoft.com/office/powerpoint/2010/main" val="1144586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Identify Possible Controls</a:t>
            </a:r>
          </a:p>
          <a:p>
            <a:pPr marL="342900" indent="-342900">
              <a:spcBef>
                <a:spcPct val="20000"/>
              </a:spcBef>
              <a:buFontTx/>
              <a:buChar char="•"/>
              <a:defRPr/>
            </a:pPr>
            <a:r>
              <a:rPr lang="en-GB" altLang="en-US" sz="2600" kern="0" dirty="0" smtClean="0">
                <a:solidFill>
                  <a:srgbClr val="222222"/>
                </a:solidFill>
                <a:latin typeface="Arial"/>
              </a:rPr>
              <a:t>For each threat and associated vulnerabilities that have residual risk, create ranking of relative risk levels</a:t>
            </a:r>
          </a:p>
          <a:p>
            <a:pPr marL="342900" indent="-342900">
              <a:spcBef>
                <a:spcPct val="20000"/>
              </a:spcBef>
              <a:buFontTx/>
              <a:buChar char="•"/>
              <a:defRPr/>
            </a:pPr>
            <a:r>
              <a:rPr lang="en-GB" altLang="en-US" sz="2600" kern="0" dirty="0" smtClean="0">
                <a:solidFill>
                  <a:srgbClr val="222222"/>
                </a:solidFill>
                <a:latin typeface="Arial"/>
              </a:rPr>
              <a:t>Residual risk is left-over risk after organization has done everything feasible to protect assets</a:t>
            </a:r>
          </a:p>
          <a:p>
            <a:pPr marL="342900" indent="-342900">
              <a:spcBef>
                <a:spcPct val="20000"/>
              </a:spcBef>
              <a:buFontTx/>
              <a:buChar char="•"/>
              <a:defRPr/>
            </a:pPr>
            <a:r>
              <a:rPr lang="en-US" altLang="en-US" sz="2600" kern="0" dirty="0" smtClean="0">
                <a:solidFill>
                  <a:srgbClr val="222222"/>
                </a:solidFill>
                <a:latin typeface="Arial"/>
              </a:rPr>
              <a:t>If risk appetite less than residual risk, must look for additional strategies to further reduce the risk</a:t>
            </a:r>
          </a:p>
          <a:p>
            <a:pPr marL="742950" lvl="1" indent="-285750">
              <a:spcBef>
                <a:spcPct val="20000"/>
              </a:spcBef>
              <a:buFontTx/>
              <a:buChar char="–"/>
              <a:defRPr/>
            </a:pPr>
            <a:r>
              <a:rPr lang="en-US" altLang="en-US" sz="2400" kern="0" dirty="0" smtClean="0">
                <a:solidFill>
                  <a:srgbClr val="222222"/>
                </a:solidFill>
                <a:latin typeface="Arial"/>
              </a:rPr>
              <a:t>If appetite greater than residual risk, proceed to latter stages of risk control</a:t>
            </a:r>
            <a:endParaRPr lang="en-GB" altLang="en-US" sz="2400" kern="0" dirty="0" smtClean="0">
              <a:solidFill>
                <a:srgbClr val="222222"/>
              </a:solidFill>
              <a:latin typeface="Arial"/>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41</a:t>
            </a:fld>
            <a:endParaRPr lang="en-US" dirty="0"/>
          </a:p>
        </p:txBody>
      </p:sp>
    </p:spTree>
    <p:extLst>
      <p:ext uri="{BB962C8B-B14F-4D97-AF65-F5344CB8AC3E}">
        <p14:creationId xmlns:p14="http://schemas.microsoft.com/office/powerpoint/2010/main" val="1582588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Documenting Results of Risk Assessment</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goal of this process has been to identify the information assets of the organization that have specific vulnerabilities and create a list of them, ranked for focus on those most needing protection first.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In preparing this list, we have collected and preserved a wealth of factual information about the assets, the threats they face, and the vulnerabilities they experience.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We should also have collected some information about the controls that are already in place.  </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42</a:t>
            </a:fld>
            <a:endParaRPr lang="en-US" dirty="0"/>
          </a:p>
        </p:txBody>
      </p:sp>
    </p:spTree>
    <p:extLst>
      <p:ext uri="{BB962C8B-B14F-4D97-AF65-F5344CB8AC3E}">
        <p14:creationId xmlns:p14="http://schemas.microsoft.com/office/powerpoint/2010/main" val="2316298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Risk Control Strategies</a:t>
            </a:r>
          </a:p>
          <a:p>
            <a:pPr marL="342900" indent="-342900">
              <a:spcBef>
                <a:spcPct val="20000"/>
              </a:spcBef>
              <a:buFontTx/>
              <a:buChar char="•"/>
              <a:defRPr/>
            </a:pPr>
            <a:r>
              <a:rPr lang="en-GB" altLang="en-US" sz="2500" kern="0" dirty="0" smtClean="0">
                <a:solidFill>
                  <a:srgbClr val="222222"/>
                </a:solidFill>
                <a:latin typeface="Arial"/>
              </a:rPr>
              <a:t>Involves selection of control strategies, justification of strategies to upper management, and implementation/monitoring/</a:t>
            </a:r>
            <a:r>
              <a:rPr lang="en-GB" altLang="en-US" sz="2500" kern="0" dirty="0" err="1" smtClean="0">
                <a:solidFill>
                  <a:srgbClr val="222222"/>
                </a:solidFill>
                <a:latin typeface="Arial"/>
              </a:rPr>
              <a:t>ongoing</a:t>
            </a:r>
            <a:r>
              <a:rPr lang="en-GB" altLang="en-US" sz="2500" kern="0" dirty="0" smtClean="0">
                <a:solidFill>
                  <a:srgbClr val="222222"/>
                </a:solidFill>
                <a:latin typeface="Arial"/>
              </a:rPr>
              <a:t> assessment of adopted controls</a:t>
            </a:r>
          </a:p>
          <a:p>
            <a:pPr marL="342900" indent="-342900">
              <a:spcBef>
                <a:spcPct val="20000"/>
              </a:spcBef>
              <a:buFontTx/>
              <a:buChar char="•"/>
              <a:defRPr/>
            </a:pPr>
            <a:r>
              <a:rPr lang="en-GB" altLang="en-US" sz="2500" kern="0" dirty="0" smtClean="0">
                <a:solidFill>
                  <a:srgbClr val="222222"/>
                </a:solidFill>
                <a:latin typeface="Arial"/>
              </a:rPr>
              <a:t>Once ranked vulnerability risk worksheet complete, must choose one of five strategies to control each risk: </a:t>
            </a:r>
          </a:p>
          <a:p>
            <a:pPr marL="742950" lvl="1" indent="-285750">
              <a:spcBef>
                <a:spcPct val="20000"/>
              </a:spcBef>
              <a:buFontTx/>
              <a:buChar char="–"/>
              <a:defRPr/>
            </a:pPr>
            <a:r>
              <a:rPr lang="en-US" altLang="en-US" sz="2000" kern="0" dirty="0" smtClean="0">
                <a:solidFill>
                  <a:srgbClr val="222222"/>
                </a:solidFill>
                <a:latin typeface="Arial"/>
              </a:rPr>
              <a:t>Defense</a:t>
            </a:r>
          </a:p>
          <a:p>
            <a:pPr marL="742950" lvl="1" indent="-285750">
              <a:spcBef>
                <a:spcPct val="20000"/>
              </a:spcBef>
              <a:buFontTx/>
              <a:buChar char="–"/>
              <a:defRPr/>
            </a:pPr>
            <a:r>
              <a:rPr lang="en-US" altLang="en-US" sz="2000" kern="0" dirty="0" smtClean="0">
                <a:solidFill>
                  <a:srgbClr val="222222"/>
                </a:solidFill>
                <a:latin typeface="Arial"/>
              </a:rPr>
              <a:t>Transfer</a:t>
            </a:r>
          </a:p>
          <a:p>
            <a:pPr marL="742950" lvl="1" indent="-285750">
              <a:spcBef>
                <a:spcPct val="20000"/>
              </a:spcBef>
              <a:buFontTx/>
              <a:buChar char="–"/>
              <a:defRPr/>
            </a:pPr>
            <a:r>
              <a:rPr lang="en-US" altLang="en-US" sz="2000" kern="0" dirty="0" smtClean="0">
                <a:solidFill>
                  <a:srgbClr val="222222"/>
                </a:solidFill>
                <a:latin typeface="Arial"/>
              </a:rPr>
              <a:t>Mitigation</a:t>
            </a:r>
          </a:p>
          <a:p>
            <a:pPr marL="742950" lvl="1" indent="-285750">
              <a:spcBef>
                <a:spcPct val="20000"/>
              </a:spcBef>
              <a:buFontTx/>
              <a:buChar char="–"/>
              <a:defRPr/>
            </a:pPr>
            <a:r>
              <a:rPr lang="en-US" altLang="en-US" sz="2000" kern="0" dirty="0" smtClean="0">
                <a:solidFill>
                  <a:srgbClr val="222222"/>
                </a:solidFill>
                <a:latin typeface="Arial"/>
              </a:rPr>
              <a:t>Acceptance</a:t>
            </a:r>
          </a:p>
          <a:p>
            <a:pPr marL="742950" lvl="1" indent="-285750">
              <a:spcBef>
                <a:spcPct val="20000"/>
              </a:spcBef>
              <a:buFontTx/>
              <a:buChar char="–"/>
              <a:defRPr/>
            </a:pPr>
            <a:r>
              <a:rPr lang="en-US" altLang="en-US" sz="2000" kern="0" dirty="0" smtClean="0">
                <a:solidFill>
                  <a:srgbClr val="222222"/>
                </a:solidFill>
                <a:latin typeface="Arial"/>
              </a:rPr>
              <a:t>Termination</a:t>
            </a:r>
            <a:endParaRPr lang="en-GB" altLang="en-US" sz="2000" kern="0" dirty="0" smtClean="0">
              <a:solidFill>
                <a:srgbClr val="222222"/>
              </a:solidFill>
              <a:latin typeface="Arial"/>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46</a:t>
            </a:fld>
            <a:endParaRPr lang="en-US" dirty="0"/>
          </a:p>
        </p:txBody>
      </p:sp>
    </p:spTree>
    <p:extLst>
      <p:ext uri="{BB962C8B-B14F-4D97-AF65-F5344CB8AC3E}">
        <p14:creationId xmlns:p14="http://schemas.microsoft.com/office/powerpoint/2010/main" val="707080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spcBef>
                <a:spcPct val="20000"/>
              </a:spcBef>
              <a:buFontTx/>
              <a:buChar char="•"/>
              <a:defRPr/>
            </a:pPr>
            <a:r>
              <a:rPr lang="en-GB" altLang="en-US" sz="2600" kern="0" dirty="0" smtClean="0">
                <a:solidFill>
                  <a:srgbClr val="222222"/>
                </a:solidFill>
                <a:latin typeface="Arial"/>
              </a:rPr>
              <a:t>Attempts to prevent exploitation of the vulnerability</a:t>
            </a:r>
          </a:p>
          <a:p>
            <a:pPr marL="342900" indent="-342900">
              <a:spcBef>
                <a:spcPct val="20000"/>
              </a:spcBef>
              <a:buFontTx/>
              <a:buChar char="•"/>
              <a:defRPr/>
            </a:pPr>
            <a:r>
              <a:rPr lang="en-GB" altLang="en-US" sz="2600" kern="0" dirty="0" smtClean="0">
                <a:solidFill>
                  <a:srgbClr val="222222"/>
                </a:solidFill>
                <a:latin typeface="Arial"/>
              </a:rPr>
              <a:t>Preferred approach</a:t>
            </a:r>
          </a:p>
          <a:p>
            <a:pPr marL="342900" indent="-342900">
              <a:spcBef>
                <a:spcPct val="20000"/>
              </a:spcBef>
              <a:buFontTx/>
              <a:buChar char="•"/>
              <a:defRPr/>
            </a:pPr>
            <a:r>
              <a:rPr lang="en-GB" altLang="en-US" sz="2600" kern="0" dirty="0" smtClean="0">
                <a:solidFill>
                  <a:srgbClr val="222222"/>
                </a:solidFill>
                <a:latin typeface="Arial"/>
              </a:rPr>
              <a:t>Accomplished through countering threats, removing asset vulnerabilities, limiting asset access, and adding protective safeguards</a:t>
            </a:r>
          </a:p>
          <a:p>
            <a:pPr marL="342900" indent="-342900">
              <a:spcBef>
                <a:spcPct val="20000"/>
              </a:spcBef>
              <a:buFontTx/>
              <a:buChar char="•"/>
              <a:defRPr/>
            </a:pPr>
            <a:r>
              <a:rPr lang="en-GB" altLang="en-US" sz="2600" kern="0" dirty="0" smtClean="0">
                <a:solidFill>
                  <a:srgbClr val="222222"/>
                </a:solidFill>
                <a:latin typeface="Arial"/>
              </a:rPr>
              <a:t>Three common methods of risk avoidance:</a:t>
            </a:r>
          </a:p>
          <a:p>
            <a:pPr marL="742950" lvl="1" indent="-285750">
              <a:spcBef>
                <a:spcPct val="20000"/>
              </a:spcBef>
              <a:buFontTx/>
              <a:buChar char="–"/>
              <a:defRPr/>
            </a:pPr>
            <a:r>
              <a:rPr lang="en-GB" altLang="en-US" sz="2400" kern="0" dirty="0" smtClean="0">
                <a:solidFill>
                  <a:srgbClr val="222222"/>
                </a:solidFill>
                <a:latin typeface="Arial"/>
              </a:rPr>
              <a:t>Application of policy</a:t>
            </a:r>
          </a:p>
          <a:p>
            <a:pPr marL="742950" lvl="1" indent="-285750">
              <a:spcBef>
                <a:spcPct val="20000"/>
              </a:spcBef>
              <a:buFontTx/>
              <a:buChar char="–"/>
              <a:defRPr/>
            </a:pPr>
            <a:r>
              <a:rPr lang="en-GB" altLang="en-US" sz="2400" kern="0" dirty="0" smtClean="0">
                <a:solidFill>
                  <a:srgbClr val="222222"/>
                </a:solidFill>
                <a:latin typeface="Arial"/>
              </a:rPr>
              <a:t>Education and training</a:t>
            </a:r>
          </a:p>
          <a:p>
            <a:pPr marL="742950" lvl="1" indent="-285750">
              <a:spcBef>
                <a:spcPct val="20000"/>
              </a:spcBef>
              <a:buFontTx/>
              <a:buChar char="–"/>
              <a:defRPr/>
            </a:pPr>
            <a:r>
              <a:rPr lang="en-GB" altLang="en-US" sz="2400" kern="0" dirty="0" smtClean="0">
                <a:solidFill>
                  <a:srgbClr val="222222"/>
                </a:solidFill>
                <a:latin typeface="Arial"/>
              </a:rPr>
              <a:t>Applying technology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47</a:t>
            </a:fld>
            <a:endParaRPr lang="en-US" dirty="0"/>
          </a:p>
        </p:txBody>
      </p:sp>
    </p:spTree>
    <p:extLst>
      <p:ext uri="{BB962C8B-B14F-4D97-AF65-F5344CB8AC3E}">
        <p14:creationId xmlns:p14="http://schemas.microsoft.com/office/powerpoint/2010/main" val="1765814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Mitigation</a:t>
            </a:r>
          </a:p>
          <a:p>
            <a:pPr marL="342900" indent="-342900">
              <a:spcBef>
                <a:spcPct val="20000"/>
              </a:spcBef>
              <a:buFontTx/>
              <a:buChar char="•"/>
              <a:defRPr/>
            </a:pPr>
            <a:r>
              <a:rPr lang="en-GB" altLang="en-US" sz="2600" kern="0" dirty="0" smtClean="0">
                <a:solidFill>
                  <a:srgbClr val="222222"/>
                </a:solidFill>
                <a:latin typeface="Arial"/>
              </a:rPr>
              <a:t>Attempts to reduce impact of attack rather than reduce success of attack itself</a:t>
            </a:r>
          </a:p>
          <a:p>
            <a:pPr marL="342900" indent="-342900">
              <a:spcBef>
                <a:spcPct val="20000"/>
              </a:spcBef>
              <a:buFontTx/>
              <a:buChar char="•"/>
              <a:defRPr/>
            </a:pPr>
            <a:r>
              <a:rPr lang="en-GB" altLang="en-US" sz="2600" kern="0" dirty="0" smtClean="0">
                <a:solidFill>
                  <a:srgbClr val="222222"/>
                </a:solidFill>
                <a:latin typeface="Arial"/>
              </a:rPr>
              <a:t>Approach includes three types of plans </a:t>
            </a:r>
          </a:p>
          <a:p>
            <a:pPr marL="742950" lvl="1" indent="-285750">
              <a:spcBef>
                <a:spcPct val="20000"/>
              </a:spcBef>
              <a:buFontTx/>
              <a:buChar char="–"/>
              <a:defRPr/>
            </a:pPr>
            <a:r>
              <a:rPr lang="en-GB" altLang="en-US" sz="2400" kern="0" dirty="0" smtClean="0">
                <a:solidFill>
                  <a:srgbClr val="222222"/>
                </a:solidFill>
                <a:latin typeface="Arial"/>
              </a:rPr>
              <a:t>Incident response (IR) plan: define the actions to take while incident is in progress </a:t>
            </a:r>
          </a:p>
          <a:p>
            <a:pPr marL="742950" lvl="1" indent="-285750">
              <a:spcBef>
                <a:spcPct val="20000"/>
              </a:spcBef>
              <a:buFontTx/>
              <a:buChar char="–"/>
              <a:defRPr/>
            </a:pPr>
            <a:r>
              <a:rPr lang="en-GB" altLang="en-US" sz="2400" kern="0" dirty="0" smtClean="0">
                <a:solidFill>
                  <a:srgbClr val="222222"/>
                </a:solidFill>
                <a:latin typeface="Arial"/>
              </a:rPr>
              <a:t>Disaster recovery (DR) plan:</a:t>
            </a:r>
            <a:r>
              <a:rPr lang="en-US" altLang="en-US" sz="2400" kern="0" dirty="0" smtClean="0">
                <a:solidFill>
                  <a:srgbClr val="222222"/>
                </a:solidFill>
                <a:latin typeface="Arial"/>
              </a:rPr>
              <a:t> </a:t>
            </a:r>
            <a:r>
              <a:rPr lang="en-GB" altLang="en-US" sz="2400" kern="0" dirty="0" smtClean="0">
                <a:solidFill>
                  <a:srgbClr val="222222"/>
                </a:solidFill>
                <a:latin typeface="Arial"/>
              </a:rPr>
              <a:t>most common mitigation procedure; preparations for recovery process</a:t>
            </a:r>
          </a:p>
          <a:p>
            <a:pPr marL="742950" lvl="1" indent="-285750">
              <a:spcBef>
                <a:spcPct val="20000"/>
              </a:spcBef>
              <a:buFontTx/>
              <a:buChar char="–"/>
              <a:defRPr/>
            </a:pPr>
            <a:r>
              <a:rPr lang="en-GB" altLang="en-US" sz="2400" kern="0" dirty="0" smtClean="0">
                <a:solidFill>
                  <a:srgbClr val="222222"/>
                </a:solidFill>
                <a:latin typeface="Arial"/>
              </a:rPr>
              <a:t>Business continuity (BC) plan:</a:t>
            </a:r>
            <a:r>
              <a:rPr lang="en-US" altLang="en-US" sz="2400" kern="0" dirty="0" smtClean="0">
                <a:solidFill>
                  <a:srgbClr val="222222"/>
                </a:solidFill>
                <a:latin typeface="Arial"/>
              </a:rPr>
              <a:t> </a:t>
            </a:r>
            <a:r>
              <a:rPr lang="en-GB" altLang="en-US" sz="2400" kern="0" dirty="0" smtClean="0">
                <a:solidFill>
                  <a:srgbClr val="222222"/>
                </a:solidFill>
                <a:latin typeface="Arial"/>
              </a:rPr>
              <a:t>encompasses continuation of business activities if catastrophic event occurs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49</a:t>
            </a:fld>
            <a:endParaRPr lang="en-US" dirty="0"/>
          </a:p>
        </p:txBody>
      </p:sp>
    </p:spTree>
    <p:extLst>
      <p:ext uri="{BB962C8B-B14F-4D97-AF65-F5344CB8AC3E}">
        <p14:creationId xmlns:p14="http://schemas.microsoft.com/office/powerpoint/2010/main" val="327911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cs typeface="Times New Roman" pitchFamily="16" charset="0"/>
              </a:rPr>
              <a:t>Introduction</a:t>
            </a:r>
          </a:p>
          <a:p>
            <a:pPr marL="342900" indent="-342900">
              <a:spcBef>
                <a:spcPct val="20000"/>
              </a:spcBef>
              <a:buFontTx/>
              <a:buChar char="•"/>
              <a:defRPr/>
            </a:pPr>
            <a:r>
              <a:rPr lang="en-US" altLang="en-US" sz="1200" kern="0" dirty="0" smtClean="0">
                <a:solidFill>
                  <a:srgbClr val="222222"/>
                </a:solidFill>
                <a:latin typeface="Arial"/>
              </a:rPr>
              <a:t>Organizations must design and create safe environments in which business processes and procedures can function</a:t>
            </a:r>
            <a:endParaRPr lang="en-GB" altLang="en-US" sz="1200" kern="0" dirty="0" smtClean="0">
              <a:solidFill>
                <a:srgbClr val="222222"/>
              </a:solidFill>
              <a:latin typeface="Arial"/>
            </a:endParaRPr>
          </a:p>
          <a:p>
            <a:pPr marL="342900" indent="-342900">
              <a:spcBef>
                <a:spcPct val="20000"/>
              </a:spcBef>
              <a:buFontTx/>
              <a:buChar char="•"/>
              <a:defRPr/>
            </a:pPr>
            <a:r>
              <a:rPr lang="en-GB" altLang="en-US" sz="1200" kern="0" dirty="0" smtClean="0">
                <a:solidFill>
                  <a:srgbClr val="222222"/>
                </a:solidFill>
                <a:latin typeface="Arial"/>
              </a:rPr>
              <a:t>Risk management: process of identifying, assessing, and reducing risks facing an organization</a:t>
            </a:r>
          </a:p>
          <a:p>
            <a:pPr marL="342900" indent="-342900">
              <a:spcBef>
                <a:spcPct val="20000"/>
              </a:spcBef>
              <a:buFontTx/>
              <a:buChar char="•"/>
              <a:defRPr/>
            </a:pPr>
            <a:r>
              <a:rPr lang="en-GB" altLang="en-US" sz="1200" kern="0" dirty="0" smtClean="0">
                <a:solidFill>
                  <a:srgbClr val="222222"/>
                </a:solidFill>
                <a:latin typeface="Arial"/>
              </a:rPr>
              <a:t>Risk identification: enumeration and documentation of risks to organization’s information assets</a:t>
            </a:r>
          </a:p>
          <a:p>
            <a:pPr marL="342900" indent="-342900">
              <a:spcBef>
                <a:spcPct val="20000"/>
              </a:spcBef>
              <a:buFontTx/>
              <a:buChar char="•"/>
              <a:defRPr/>
            </a:pPr>
            <a:r>
              <a:rPr lang="en-GB" altLang="en-US" sz="1200" kern="0" dirty="0" smtClean="0">
                <a:solidFill>
                  <a:srgbClr val="222222"/>
                </a:solidFill>
                <a:latin typeface="Arial"/>
              </a:rPr>
              <a:t>Risk control: application of controls that reduce risks to an organization’s assets to an acceptable level</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a:t>
            </a:fld>
            <a:endParaRPr lang="en-US" dirty="0"/>
          </a:p>
        </p:txBody>
      </p:sp>
    </p:spTree>
    <p:extLst>
      <p:ext uri="{BB962C8B-B14F-4D97-AF65-F5344CB8AC3E}">
        <p14:creationId xmlns:p14="http://schemas.microsoft.com/office/powerpoint/2010/main" val="2792123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Acceptance and Termination</a:t>
            </a:r>
          </a:p>
          <a:p>
            <a:pPr marL="342900" indent="-342900">
              <a:spcBef>
                <a:spcPct val="20000"/>
              </a:spcBef>
              <a:buFontTx/>
              <a:buChar char="•"/>
              <a:defRPr/>
            </a:pPr>
            <a:r>
              <a:rPr lang="en-GB" altLang="en-US" sz="2600" kern="0" dirty="0" smtClean="0">
                <a:solidFill>
                  <a:srgbClr val="222222"/>
                </a:solidFill>
                <a:latin typeface="Arial"/>
              </a:rPr>
              <a:t>Acceptance</a:t>
            </a:r>
          </a:p>
          <a:p>
            <a:pPr marL="742950" lvl="1" indent="-285750">
              <a:spcBef>
                <a:spcPct val="20000"/>
              </a:spcBef>
              <a:buFontTx/>
              <a:buChar char="–"/>
              <a:defRPr/>
            </a:pPr>
            <a:r>
              <a:rPr lang="en-GB" altLang="en-US" sz="2400" kern="0" dirty="0" smtClean="0">
                <a:solidFill>
                  <a:srgbClr val="222222"/>
                </a:solidFill>
                <a:latin typeface="Arial"/>
              </a:rPr>
              <a:t>Doing nothing to protect a vulnerability and accepting the outcome of its exploitation</a:t>
            </a:r>
          </a:p>
          <a:p>
            <a:pPr marL="742950" lvl="1" indent="-285750">
              <a:spcBef>
                <a:spcPct val="20000"/>
              </a:spcBef>
              <a:buFontTx/>
              <a:buChar char="–"/>
              <a:defRPr/>
            </a:pPr>
            <a:r>
              <a:rPr lang="en-GB" altLang="en-US" sz="2400" kern="0" dirty="0" smtClean="0">
                <a:solidFill>
                  <a:srgbClr val="222222"/>
                </a:solidFill>
                <a:latin typeface="Arial"/>
              </a:rPr>
              <a:t>Valid only when the particular function, service, information, or asset does not justify cost of protection</a:t>
            </a:r>
          </a:p>
          <a:p>
            <a:pPr marL="342900" indent="-342900">
              <a:spcBef>
                <a:spcPct val="20000"/>
              </a:spcBef>
              <a:buFontTx/>
              <a:buChar char="•"/>
              <a:defRPr/>
            </a:pPr>
            <a:r>
              <a:rPr lang="en-GB" altLang="en-US" sz="2600" kern="0" dirty="0" smtClean="0">
                <a:solidFill>
                  <a:srgbClr val="222222"/>
                </a:solidFill>
                <a:latin typeface="Arial"/>
              </a:rPr>
              <a:t>Termination</a:t>
            </a:r>
          </a:p>
          <a:p>
            <a:pPr marL="742950" lvl="1" indent="-285750">
              <a:spcBef>
                <a:spcPct val="20000"/>
              </a:spcBef>
              <a:buFontTx/>
              <a:buChar char="–"/>
              <a:defRPr/>
            </a:pPr>
            <a:r>
              <a:rPr lang="en-US" altLang="en-US" sz="2400" kern="0" dirty="0" smtClean="0">
                <a:solidFill>
                  <a:srgbClr val="222222"/>
                </a:solidFill>
                <a:latin typeface="Arial"/>
              </a:rPr>
              <a:t>Directs the organization to avoid business activities that introduce uncontrollable risks</a:t>
            </a:r>
          </a:p>
          <a:p>
            <a:pPr marL="742950" lvl="1" indent="-285750">
              <a:spcBef>
                <a:spcPct val="20000"/>
              </a:spcBef>
              <a:buFontTx/>
              <a:buChar char="–"/>
              <a:defRPr/>
            </a:pPr>
            <a:r>
              <a:rPr lang="en-US" altLang="en-US" sz="2400" kern="0" dirty="0" smtClean="0">
                <a:solidFill>
                  <a:srgbClr val="222222"/>
                </a:solidFill>
                <a:latin typeface="Arial"/>
              </a:rPr>
              <a:t>May seek an alternate mechanism to meet customer needs</a:t>
            </a:r>
            <a:endParaRPr lang="en-GB" altLang="en-US" sz="2400" kern="0" dirty="0" smtClean="0">
              <a:solidFill>
                <a:srgbClr val="222222"/>
              </a:solidFill>
              <a:latin typeface="Arial"/>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50</a:t>
            </a:fld>
            <a:endParaRPr lang="en-US" dirty="0"/>
          </a:p>
        </p:txBody>
      </p:sp>
    </p:spTree>
    <p:extLst>
      <p:ext uri="{BB962C8B-B14F-4D97-AF65-F5344CB8AC3E}">
        <p14:creationId xmlns:p14="http://schemas.microsoft.com/office/powerpoint/2010/main" val="2088342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Mitigation Strategy Selection</a:t>
            </a:r>
            <a:r>
              <a:rPr lang="en-GB" altLang="en-US" dirty="0" smtClean="0">
                <a:ea typeface="Lucida Sans Unicode" pitchFamily="34" charset="0"/>
                <a:cs typeface="Lucida Sans Unicode" pitchFamily="34" charset="0"/>
              </a:rPr>
              <a:t> </a:t>
            </a:r>
          </a:p>
          <a:p>
            <a:pPr marL="342900" indent="-342900">
              <a:spcBef>
                <a:spcPct val="20000"/>
              </a:spcBef>
              <a:buFontTx/>
              <a:buChar char="•"/>
              <a:defRPr/>
            </a:pPr>
            <a:r>
              <a:rPr lang="en-GB" altLang="en-US" sz="2600" kern="0" dirty="0" smtClean="0">
                <a:solidFill>
                  <a:srgbClr val="222222"/>
                </a:solidFill>
                <a:latin typeface="Arial"/>
              </a:rPr>
              <a:t>Level of threat and value of asset should play major role in selection of strategy</a:t>
            </a:r>
          </a:p>
          <a:p>
            <a:pPr marL="342900" indent="-342900">
              <a:spcBef>
                <a:spcPct val="20000"/>
              </a:spcBef>
              <a:buFontTx/>
              <a:buChar char="•"/>
              <a:defRPr/>
            </a:pPr>
            <a:r>
              <a:rPr lang="en-GB" altLang="en-US" sz="2600" kern="0" dirty="0" smtClean="0">
                <a:solidFill>
                  <a:srgbClr val="222222"/>
                </a:solidFill>
                <a:latin typeface="Arial"/>
              </a:rPr>
              <a:t>Rules of thumb on strategy selection can be applied:</a:t>
            </a:r>
          </a:p>
          <a:p>
            <a:pPr marL="742950" lvl="1" indent="-285750">
              <a:spcBef>
                <a:spcPct val="20000"/>
              </a:spcBef>
              <a:buFontTx/>
              <a:buChar char="–"/>
              <a:defRPr/>
            </a:pPr>
            <a:r>
              <a:rPr lang="en-GB" altLang="en-US" sz="2400" kern="0" dirty="0" smtClean="0">
                <a:solidFill>
                  <a:srgbClr val="222222"/>
                </a:solidFill>
                <a:latin typeface="Arial"/>
              </a:rPr>
              <a:t>When a vulnerability exists</a:t>
            </a:r>
          </a:p>
          <a:p>
            <a:pPr marL="742950" lvl="1" indent="-285750">
              <a:spcBef>
                <a:spcPct val="20000"/>
              </a:spcBef>
              <a:buFontTx/>
              <a:buChar char="–"/>
              <a:defRPr/>
            </a:pPr>
            <a:r>
              <a:rPr lang="en-GB" altLang="en-US" sz="2400" kern="0" dirty="0" smtClean="0">
                <a:solidFill>
                  <a:srgbClr val="222222"/>
                </a:solidFill>
                <a:latin typeface="Arial"/>
              </a:rPr>
              <a:t>When a vulnerability can be exploited</a:t>
            </a:r>
          </a:p>
          <a:p>
            <a:pPr marL="742950" lvl="1" indent="-285750">
              <a:spcBef>
                <a:spcPct val="20000"/>
              </a:spcBef>
              <a:buFontTx/>
              <a:buChar char="–"/>
              <a:defRPr/>
            </a:pPr>
            <a:r>
              <a:rPr lang="en-GB" altLang="en-US" sz="2400" kern="0" dirty="0" smtClean="0">
                <a:solidFill>
                  <a:srgbClr val="222222"/>
                </a:solidFill>
                <a:latin typeface="Arial"/>
              </a:rPr>
              <a:t>When attacker’s cost is less than potential gain</a:t>
            </a:r>
          </a:p>
          <a:p>
            <a:pPr marL="742950" lvl="1" indent="-285750">
              <a:spcBef>
                <a:spcPct val="20000"/>
              </a:spcBef>
              <a:buFontTx/>
              <a:buChar char="–"/>
              <a:defRPr/>
            </a:pPr>
            <a:r>
              <a:rPr lang="en-GB" altLang="en-US" sz="2400" kern="0" dirty="0" smtClean="0">
                <a:solidFill>
                  <a:srgbClr val="222222"/>
                </a:solidFill>
                <a:latin typeface="Arial"/>
              </a:rPr>
              <a:t>When potential loss is substantial</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52</a:t>
            </a:fld>
            <a:endParaRPr lang="en-US" dirty="0"/>
          </a:p>
        </p:txBody>
      </p:sp>
    </p:spTree>
    <p:extLst>
      <p:ext uri="{BB962C8B-B14F-4D97-AF65-F5344CB8AC3E}">
        <p14:creationId xmlns:p14="http://schemas.microsoft.com/office/powerpoint/2010/main" val="40167066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Justifying Controls</a:t>
            </a:r>
          </a:p>
          <a:p>
            <a:pPr marL="342900" indent="-342900">
              <a:spcBef>
                <a:spcPct val="20000"/>
              </a:spcBef>
              <a:buFontTx/>
              <a:buChar char="•"/>
              <a:defRPr/>
            </a:pPr>
            <a:r>
              <a:rPr lang="en-US" sz="1200" kern="0" dirty="0" smtClean="0">
                <a:solidFill>
                  <a:srgbClr val="222222"/>
                </a:solidFill>
                <a:latin typeface="Arial"/>
              </a:rPr>
              <a:t>Before implementing one of the control strategies for a specific vulnerability, organization must explore all consequences of vulnerability to information asset</a:t>
            </a:r>
          </a:p>
          <a:p>
            <a:pPr marL="342900" indent="-342900">
              <a:spcBef>
                <a:spcPct val="20000"/>
              </a:spcBef>
              <a:buFontTx/>
              <a:buChar char="•"/>
              <a:defRPr/>
            </a:pPr>
            <a:r>
              <a:rPr lang="en-GB" altLang="en-US" sz="1200" kern="0" dirty="0" smtClean="0">
                <a:solidFill>
                  <a:srgbClr val="222222"/>
                </a:solidFill>
                <a:latin typeface="Arial"/>
              </a:rPr>
              <a:t>Several ways to determine advantages/disadvantages of a specific control</a:t>
            </a:r>
          </a:p>
          <a:p>
            <a:pPr marL="342900" indent="-342900">
              <a:spcBef>
                <a:spcPct val="20000"/>
              </a:spcBef>
              <a:buFontTx/>
              <a:buChar char="•"/>
              <a:defRPr/>
            </a:pPr>
            <a:r>
              <a:rPr lang="en-GB" altLang="en-US" sz="1200" kern="0" dirty="0" smtClean="0">
                <a:solidFill>
                  <a:srgbClr val="222222"/>
                </a:solidFill>
                <a:latin typeface="Arial"/>
              </a:rPr>
              <a:t>Items that affect cost of a control or safeguard include: cost of development or acquisition; training fees; implementation cost; service costs; cost of maintenance</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55</a:t>
            </a:fld>
            <a:endParaRPr lang="en-US" dirty="0"/>
          </a:p>
        </p:txBody>
      </p:sp>
    </p:spTree>
    <p:extLst>
      <p:ext uri="{BB962C8B-B14F-4D97-AF65-F5344CB8AC3E}">
        <p14:creationId xmlns:p14="http://schemas.microsoft.com/office/powerpoint/2010/main" val="2438515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Justifying Controls</a:t>
            </a:r>
          </a:p>
          <a:p>
            <a:pPr marL="342900" indent="-342900">
              <a:spcBef>
                <a:spcPct val="20000"/>
              </a:spcBef>
              <a:buFontTx/>
              <a:buChar char="•"/>
              <a:defRPr/>
            </a:pPr>
            <a:r>
              <a:rPr lang="en-GB" altLang="en-US" sz="2600" kern="0" dirty="0" smtClean="0">
                <a:solidFill>
                  <a:srgbClr val="222222"/>
                </a:solidFill>
                <a:latin typeface="Arial"/>
              </a:rPr>
              <a:t>Asset valuation involves estimating real/perceived costs associated with design, development, installation, maintenance, protection, recovery, and defense against loss/litigation </a:t>
            </a:r>
          </a:p>
          <a:p>
            <a:pPr marL="342900" indent="-342900">
              <a:spcBef>
                <a:spcPct val="20000"/>
              </a:spcBef>
              <a:buFontTx/>
              <a:buChar char="•"/>
              <a:defRPr/>
            </a:pPr>
            <a:r>
              <a:rPr lang="en-GB" altLang="en-US" sz="2600" kern="0" dirty="0" smtClean="0">
                <a:solidFill>
                  <a:srgbClr val="222222"/>
                </a:solidFill>
                <a:latin typeface="Arial"/>
              </a:rPr>
              <a:t>Process result is estimate of potential loss per risk</a:t>
            </a:r>
          </a:p>
          <a:p>
            <a:pPr marL="342900" indent="-342900">
              <a:spcBef>
                <a:spcPct val="20000"/>
              </a:spcBef>
              <a:buFontTx/>
              <a:buChar char="•"/>
              <a:defRPr/>
            </a:pPr>
            <a:r>
              <a:rPr lang="en-GB" altLang="en-US" sz="2600" kern="0" dirty="0" smtClean="0">
                <a:solidFill>
                  <a:srgbClr val="222222"/>
                </a:solidFill>
                <a:latin typeface="Arial"/>
              </a:rPr>
              <a:t>Expected loss per risk stated in the following equation:</a:t>
            </a:r>
          </a:p>
          <a:p>
            <a:pPr marL="742950" lvl="1" indent="-285750">
              <a:spcBef>
                <a:spcPct val="20000"/>
              </a:spcBef>
              <a:buFontTx/>
              <a:buChar char="–"/>
              <a:defRPr/>
            </a:pPr>
            <a:r>
              <a:rPr lang="en-GB" altLang="en-US" sz="2400" kern="0" dirty="0" smtClean="0">
                <a:solidFill>
                  <a:srgbClr val="222222"/>
                </a:solidFill>
                <a:latin typeface="Arial"/>
              </a:rPr>
              <a:t>Annualized loss expectancy (ALE) = </a:t>
            </a:r>
            <a:br>
              <a:rPr lang="en-GB" altLang="en-US" sz="2400" kern="0" dirty="0" smtClean="0">
                <a:solidFill>
                  <a:srgbClr val="222222"/>
                </a:solidFill>
                <a:latin typeface="Arial"/>
              </a:rPr>
            </a:br>
            <a:r>
              <a:rPr lang="en-GB" altLang="en-US" sz="2400" kern="0" dirty="0" smtClean="0">
                <a:solidFill>
                  <a:srgbClr val="222222"/>
                </a:solidFill>
                <a:latin typeface="Arial"/>
              </a:rPr>
              <a:t>single loss expectancy (SLE) × </a:t>
            </a:r>
            <a:br>
              <a:rPr lang="en-GB" altLang="en-US" sz="2400" kern="0" dirty="0" smtClean="0">
                <a:solidFill>
                  <a:srgbClr val="222222"/>
                </a:solidFill>
                <a:latin typeface="Arial"/>
              </a:rPr>
            </a:br>
            <a:r>
              <a:rPr lang="en-GB" altLang="en-US" sz="2400" kern="0" dirty="0" smtClean="0">
                <a:solidFill>
                  <a:srgbClr val="222222"/>
                </a:solidFill>
                <a:latin typeface="Arial"/>
              </a:rPr>
              <a:t>annualized rate of occurrence (ARO)</a:t>
            </a:r>
            <a:r>
              <a:rPr lang="ar-SA" altLang="en-US" sz="2400" kern="0" dirty="0" smtClean="0">
                <a:solidFill>
                  <a:srgbClr val="222222"/>
                </a:solidFill>
                <a:latin typeface="Arial"/>
              </a:rPr>
              <a:t>‏</a:t>
            </a:r>
            <a:endParaRPr lang="en-GB" altLang="en-US" sz="2400" kern="0" dirty="0" smtClean="0">
              <a:solidFill>
                <a:srgbClr val="222222"/>
              </a:solidFill>
              <a:latin typeface="Arial"/>
            </a:endParaRPr>
          </a:p>
          <a:p>
            <a:pPr marL="342900" indent="-342900">
              <a:spcBef>
                <a:spcPct val="20000"/>
              </a:spcBef>
              <a:buFontTx/>
              <a:buChar char="•"/>
              <a:defRPr/>
            </a:pPr>
            <a:r>
              <a:rPr lang="en-GB" altLang="en-US" sz="2600" kern="0" dirty="0" smtClean="0">
                <a:solidFill>
                  <a:srgbClr val="222222"/>
                </a:solidFill>
                <a:latin typeface="Arial"/>
              </a:rPr>
              <a:t>SLE = asset value × exposure factor (EF)</a:t>
            </a:r>
            <a:r>
              <a:rPr lang="ar-SA" altLang="en-US" sz="2600" kern="0" dirty="0" smtClean="0">
                <a:solidFill>
                  <a:srgbClr val="222222"/>
                </a:solidFill>
                <a:latin typeface="Arial"/>
              </a:rPr>
              <a:t>‏</a:t>
            </a:r>
            <a:endParaRPr lang="en-GB" altLang="en-US" sz="2600" kern="0" dirty="0" smtClean="0">
              <a:solidFill>
                <a:srgbClr val="222222"/>
              </a:solidFill>
              <a:latin typeface="Arial"/>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56</a:t>
            </a:fld>
            <a:endParaRPr lang="en-US" dirty="0"/>
          </a:p>
        </p:txBody>
      </p:sp>
    </p:spTree>
    <p:extLst>
      <p:ext uri="{BB962C8B-B14F-4D97-AF65-F5344CB8AC3E}">
        <p14:creationId xmlns:p14="http://schemas.microsoft.com/office/powerpoint/2010/main" val="1416900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CBA: Formula</a:t>
            </a:r>
          </a:p>
          <a:p>
            <a:pPr marL="342900" indent="-342900">
              <a:spcBef>
                <a:spcPct val="20000"/>
              </a:spcBef>
              <a:buFontTx/>
              <a:buChar char="•"/>
              <a:defRPr/>
            </a:pPr>
            <a:r>
              <a:rPr lang="en-GB" altLang="en-US" sz="2600" kern="0" dirty="0" smtClean="0">
                <a:solidFill>
                  <a:srgbClr val="222222"/>
                </a:solidFill>
                <a:latin typeface="Arial"/>
              </a:rPr>
              <a:t>CBA determines if alternative being evaluated is worth cost incurred to control vulnerability</a:t>
            </a:r>
          </a:p>
          <a:p>
            <a:pPr marL="742950" lvl="1" indent="-285750">
              <a:spcBef>
                <a:spcPct val="20000"/>
              </a:spcBef>
              <a:buFontTx/>
              <a:buChar char="–"/>
              <a:defRPr/>
            </a:pPr>
            <a:r>
              <a:rPr lang="en-GB" altLang="en-US" sz="2400" kern="0" dirty="0" smtClean="0">
                <a:solidFill>
                  <a:srgbClr val="222222"/>
                </a:solidFill>
                <a:latin typeface="Arial"/>
              </a:rPr>
              <a:t>CBA most easily calculated using ALE from earlier assessments, before implementation of proposed control:</a:t>
            </a:r>
          </a:p>
          <a:p>
            <a:pPr marL="1143000" lvl="2" indent="-228600">
              <a:spcBef>
                <a:spcPct val="20000"/>
              </a:spcBef>
              <a:buFontTx/>
              <a:buChar char="•"/>
              <a:defRPr/>
            </a:pPr>
            <a:r>
              <a:rPr lang="en-GB" altLang="en-US" sz="2200" kern="0" dirty="0" smtClean="0">
                <a:solidFill>
                  <a:srgbClr val="222222"/>
                </a:solidFill>
                <a:latin typeface="Arial"/>
              </a:rPr>
              <a:t>CBA = ALE(prior) – ALE(post) – ACS</a:t>
            </a:r>
          </a:p>
          <a:p>
            <a:pPr marL="742950" lvl="1" indent="-285750">
              <a:spcBef>
                <a:spcPct val="20000"/>
              </a:spcBef>
              <a:buFontTx/>
              <a:buChar char="–"/>
              <a:defRPr/>
            </a:pPr>
            <a:r>
              <a:rPr lang="en-GB" altLang="en-US" sz="2400" kern="0" dirty="0" smtClean="0">
                <a:solidFill>
                  <a:srgbClr val="222222"/>
                </a:solidFill>
                <a:latin typeface="Arial"/>
              </a:rPr>
              <a:t>ALE(prior) is annualized loss expectancy of risk before implementation of control</a:t>
            </a:r>
          </a:p>
          <a:p>
            <a:pPr marL="742950" lvl="1" indent="-285750">
              <a:spcBef>
                <a:spcPct val="20000"/>
              </a:spcBef>
              <a:buFontTx/>
              <a:buChar char="–"/>
              <a:defRPr/>
            </a:pPr>
            <a:r>
              <a:rPr lang="en-GB" altLang="en-US" sz="2400" kern="0" dirty="0" smtClean="0">
                <a:solidFill>
                  <a:srgbClr val="222222"/>
                </a:solidFill>
                <a:latin typeface="Arial"/>
              </a:rPr>
              <a:t>ALE(post) is estimated ALE based on control being in place for a period of time</a:t>
            </a:r>
          </a:p>
          <a:p>
            <a:pPr marL="742950" lvl="1" indent="-285750">
              <a:spcBef>
                <a:spcPct val="20000"/>
              </a:spcBef>
              <a:buFontTx/>
              <a:buChar char="–"/>
              <a:defRPr/>
            </a:pPr>
            <a:r>
              <a:rPr lang="en-GB" altLang="en-US" sz="2400" kern="0" dirty="0" smtClean="0">
                <a:solidFill>
                  <a:srgbClr val="222222"/>
                </a:solidFill>
                <a:latin typeface="Arial"/>
              </a:rPr>
              <a:t>ACS is the annualized cost of the safeguard</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57</a:t>
            </a:fld>
            <a:endParaRPr lang="en-US" dirty="0"/>
          </a:p>
        </p:txBody>
      </p:sp>
    </p:spTree>
    <p:extLst>
      <p:ext uri="{BB962C8B-B14F-4D97-AF65-F5344CB8AC3E}">
        <p14:creationId xmlns:p14="http://schemas.microsoft.com/office/powerpoint/2010/main" val="2651156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tLang="en-US" b="1" dirty="0" smtClean="0"/>
              <a:t>Implementation, Monitoring, and Assessment of Risk Controls</a:t>
            </a:r>
          </a:p>
          <a:p>
            <a:pPr marL="342900" indent="-342900">
              <a:spcBef>
                <a:spcPct val="20000"/>
              </a:spcBef>
              <a:buFontTx/>
              <a:buChar char="•"/>
              <a:defRPr/>
            </a:pPr>
            <a:r>
              <a:rPr lang="en-GB" altLang="en-US" sz="1200" kern="0" dirty="0" smtClean="0">
                <a:solidFill>
                  <a:srgbClr val="222222"/>
                </a:solidFill>
                <a:latin typeface="Arial"/>
              </a:rPr>
              <a:t>Selection of control strategy is not end of process</a:t>
            </a:r>
          </a:p>
          <a:p>
            <a:pPr marL="342900" indent="-342900">
              <a:spcBef>
                <a:spcPct val="20000"/>
              </a:spcBef>
              <a:buFontTx/>
              <a:buChar char="•"/>
              <a:defRPr/>
            </a:pPr>
            <a:r>
              <a:rPr lang="en-GB" altLang="en-US" sz="1200" kern="0" dirty="0" smtClean="0">
                <a:solidFill>
                  <a:srgbClr val="222222"/>
                </a:solidFill>
                <a:latin typeface="Arial"/>
              </a:rPr>
              <a:t>Strategy and accompanying controls must be implemented and monitored on </a:t>
            </a:r>
            <a:r>
              <a:rPr lang="en-GB" altLang="en-US" sz="1200" kern="0" dirty="0" err="1" smtClean="0">
                <a:solidFill>
                  <a:srgbClr val="222222"/>
                </a:solidFill>
                <a:latin typeface="Arial"/>
              </a:rPr>
              <a:t>ongoing</a:t>
            </a:r>
            <a:r>
              <a:rPr lang="en-GB" altLang="en-US" sz="1200" kern="0" dirty="0" smtClean="0">
                <a:solidFill>
                  <a:srgbClr val="222222"/>
                </a:solidFill>
                <a:latin typeface="Arial"/>
              </a:rPr>
              <a:t> basis to determine effectiveness and accurately calculate the estimated residual risk</a:t>
            </a:r>
          </a:p>
          <a:p>
            <a:pPr marL="342900" indent="-342900">
              <a:spcBef>
                <a:spcPct val="20000"/>
              </a:spcBef>
              <a:buFontTx/>
              <a:buChar char="•"/>
              <a:defRPr/>
            </a:pPr>
            <a:r>
              <a:rPr lang="en-GB" altLang="en-US" sz="1200" kern="0" dirty="0" smtClean="0">
                <a:solidFill>
                  <a:srgbClr val="222222"/>
                </a:solidFill>
                <a:latin typeface="Arial"/>
              </a:rPr>
              <a:t>Process continues as long as organization continues to function</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58</a:t>
            </a:fld>
            <a:endParaRPr lang="en-US" dirty="0"/>
          </a:p>
        </p:txBody>
      </p:sp>
    </p:spTree>
    <p:extLst>
      <p:ext uri="{BB962C8B-B14F-4D97-AF65-F5344CB8AC3E}">
        <p14:creationId xmlns:p14="http://schemas.microsoft.com/office/powerpoint/2010/main" val="4068095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tLang="en-US" b="1" dirty="0" smtClean="0"/>
              <a:t>Quantitative versus Qualitative Risk Control Practices</a:t>
            </a:r>
          </a:p>
          <a:p>
            <a:pPr marL="342900" indent="-342900">
              <a:spcBef>
                <a:spcPct val="20000"/>
              </a:spcBef>
              <a:buFontTx/>
              <a:buChar char="•"/>
              <a:defRPr/>
            </a:pPr>
            <a:r>
              <a:rPr lang="en-GB" altLang="en-US" sz="1200" kern="0" dirty="0" smtClean="0">
                <a:solidFill>
                  <a:srgbClr val="222222"/>
                </a:solidFill>
                <a:latin typeface="Arial"/>
              </a:rPr>
              <a:t>Performing the previous steps using actual values or estimates is known as quantitative assessment</a:t>
            </a:r>
          </a:p>
          <a:p>
            <a:pPr marL="342900" indent="-342900">
              <a:spcBef>
                <a:spcPct val="20000"/>
              </a:spcBef>
              <a:buFontTx/>
              <a:buChar char="•"/>
              <a:defRPr/>
            </a:pPr>
            <a:r>
              <a:rPr lang="en-GB" altLang="en-US" sz="1200" kern="0" dirty="0" smtClean="0">
                <a:solidFill>
                  <a:srgbClr val="222222"/>
                </a:solidFill>
                <a:latin typeface="Arial"/>
              </a:rPr>
              <a:t>Possible to complete steps using evaluation process based on characteristics using </a:t>
            </a:r>
            <a:r>
              <a:rPr lang="en-US" altLang="en-US" sz="1200" kern="0" dirty="0" smtClean="0">
                <a:solidFill>
                  <a:srgbClr val="222222"/>
                </a:solidFill>
                <a:latin typeface="Arial"/>
              </a:rPr>
              <a:t>nonnumerical</a:t>
            </a:r>
            <a:r>
              <a:rPr lang="en-GB" altLang="en-US" sz="1200" kern="0" dirty="0" smtClean="0">
                <a:solidFill>
                  <a:srgbClr val="222222"/>
                </a:solidFill>
                <a:latin typeface="Arial"/>
              </a:rPr>
              <a:t> measures; called qualitative assessment</a:t>
            </a:r>
          </a:p>
          <a:p>
            <a:pPr marL="342900" indent="-342900">
              <a:spcBef>
                <a:spcPct val="20000"/>
              </a:spcBef>
              <a:buFontTx/>
              <a:buChar char="•"/>
              <a:defRPr/>
            </a:pPr>
            <a:r>
              <a:rPr lang="en-GB" altLang="en-US" sz="1200" kern="0" dirty="0" smtClean="0">
                <a:solidFill>
                  <a:srgbClr val="222222"/>
                </a:solidFill>
                <a:latin typeface="Arial"/>
              </a:rPr>
              <a:t>Utilizing scales rather than specific estimates relieves organization from difficulty of determining exact values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60</a:t>
            </a:fld>
            <a:endParaRPr lang="en-US" dirty="0"/>
          </a:p>
        </p:txBody>
      </p:sp>
    </p:spTree>
    <p:extLst>
      <p:ext uri="{BB962C8B-B14F-4D97-AF65-F5344CB8AC3E}">
        <p14:creationId xmlns:p14="http://schemas.microsoft.com/office/powerpoint/2010/main" val="424767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Benchmarking and Best Practices</a:t>
            </a:r>
          </a:p>
          <a:p>
            <a:pPr marL="342900" indent="-342900">
              <a:spcBef>
                <a:spcPct val="20000"/>
              </a:spcBef>
              <a:buFontTx/>
              <a:buChar char="•"/>
              <a:defRPr/>
            </a:pPr>
            <a:r>
              <a:rPr lang="en-GB" altLang="en-US" sz="2600" kern="0" dirty="0" smtClean="0">
                <a:solidFill>
                  <a:srgbClr val="222222"/>
                </a:solidFill>
                <a:latin typeface="Arial"/>
              </a:rPr>
              <a:t>An alternative approach to risk management</a:t>
            </a:r>
          </a:p>
          <a:p>
            <a:pPr marL="342900" indent="-342900">
              <a:spcBef>
                <a:spcPct val="20000"/>
              </a:spcBef>
              <a:buFontTx/>
              <a:buChar char="•"/>
              <a:defRPr/>
            </a:pPr>
            <a:r>
              <a:rPr lang="en-GB" altLang="en-US" sz="2600" kern="0" dirty="0" smtClean="0">
                <a:solidFill>
                  <a:srgbClr val="222222"/>
                </a:solidFill>
                <a:latin typeface="Arial"/>
              </a:rPr>
              <a:t>Benchmarking: process of seeking out and studying practices in other organizations that one’s own organization desires to duplicate</a:t>
            </a:r>
          </a:p>
          <a:p>
            <a:pPr marL="342900" indent="-342900">
              <a:spcBef>
                <a:spcPct val="20000"/>
              </a:spcBef>
              <a:buFontTx/>
              <a:buChar char="•"/>
              <a:defRPr/>
            </a:pPr>
            <a:r>
              <a:rPr lang="en-GB" altLang="en-US" sz="2600" kern="0" dirty="0" smtClean="0">
                <a:solidFill>
                  <a:srgbClr val="222222"/>
                </a:solidFill>
                <a:latin typeface="Arial"/>
              </a:rPr>
              <a:t>One of two measures typically used to compare practices: </a:t>
            </a:r>
          </a:p>
          <a:p>
            <a:pPr marL="742950" lvl="1" indent="-285750">
              <a:spcBef>
                <a:spcPct val="20000"/>
              </a:spcBef>
              <a:buFontTx/>
              <a:buChar char="–"/>
              <a:defRPr/>
            </a:pPr>
            <a:r>
              <a:rPr lang="en-GB" altLang="en-US" sz="2400" kern="0" dirty="0" smtClean="0">
                <a:solidFill>
                  <a:srgbClr val="222222"/>
                </a:solidFill>
                <a:latin typeface="Arial"/>
              </a:rPr>
              <a:t>Metrics-based measures; based on numerical standards</a:t>
            </a:r>
          </a:p>
          <a:p>
            <a:pPr marL="742950" lvl="1" indent="-285750">
              <a:spcBef>
                <a:spcPct val="20000"/>
              </a:spcBef>
              <a:buFontTx/>
              <a:buChar char="–"/>
              <a:defRPr/>
            </a:pPr>
            <a:r>
              <a:rPr lang="en-GB" altLang="en-US" sz="2400" kern="0" dirty="0" smtClean="0">
                <a:solidFill>
                  <a:srgbClr val="222222"/>
                </a:solidFill>
                <a:latin typeface="Arial"/>
              </a:rPr>
              <a:t>Process-based measures; more strategic and less focused on numbers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61</a:t>
            </a:fld>
            <a:endParaRPr lang="en-US" dirty="0"/>
          </a:p>
        </p:txBody>
      </p:sp>
    </p:spTree>
    <p:extLst>
      <p:ext uri="{BB962C8B-B14F-4D97-AF65-F5344CB8AC3E}">
        <p14:creationId xmlns:p14="http://schemas.microsoft.com/office/powerpoint/2010/main" val="638363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Benchmarking/Best Practices cont’d.</a:t>
            </a:r>
          </a:p>
          <a:p>
            <a:pPr marL="342900" indent="-342900">
              <a:spcBef>
                <a:spcPct val="20000"/>
              </a:spcBef>
              <a:buFontTx/>
              <a:buChar char="•"/>
              <a:defRPr/>
            </a:pPr>
            <a:r>
              <a:rPr lang="en-GB" altLang="en-US" sz="1200" kern="0" dirty="0" smtClean="0">
                <a:solidFill>
                  <a:srgbClr val="222222"/>
                </a:solidFill>
                <a:latin typeface="Arial"/>
              </a:rPr>
              <a:t>Standard of due care: when adopting levels of security for a legal </a:t>
            </a:r>
            <a:r>
              <a:rPr lang="en-US" altLang="en-US" sz="1200" kern="0" dirty="0" smtClean="0">
                <a:solidFill>
                  <a:srgbClr val="222222"/>
                </a:solidFill>
                <a:latin typeface="Arial"/>
              </a:rPr>
              <a:t>defense</a:t>
            </a:r>
            <a:r>
              <a:rPr lang="en-GB" altLang="en-US" sz="1200" kern="0" dirty="0" smtClean="0">
                <a:solidFill>
                  <a:srgbClr val="222222"/>
                </a:solidFill>
                <a:latin typeface="Arial"/>
              </a:rPr>
              <a:t>, organization shows it has done what any prudent organization would do in similar circumstances</a:t>
            </a:r>
          </a:p>
          <a:p>
            <a:pPr marL="342900" indent="-342900">
              <a:spcBef>
                <a:spcPct val="20000"/>
              </a:spcBef>
              <a:buFontTx/>
              <a:buChar char="•"/>
              <a:defRPr/>
            </a:pPr>
            <a:r>
              <a:rPr lang="en-GB" altLang="en-US" sz="1200" kern="0" dirty="0" smtClean="0">
                <a:solidFill>
                  <a:srgbClr val="222222"/>
                </a:solidFill>
                <a:latin typeface="Arial"/>
              </a:rPr>
              <a:t>Application of controls at or above prescribed levels and maintenance of standards of due care show due diligence on organization’s part</a:t>
            </a:r>
          </a:p>
          <a:p>
            <a:pPr marL="342900" indent="-342900">
              <a:spcBef>
                <a:spcPct val="20000"/>
              </a:spcBef>
              <a:buFontTx/>
              <a:buChar char="•"/>
              <a:defRPr/>
            </a:pPr>
            <a:r>
              <a:rPr lang="en-GB" altLang="en-US" sz="1200" kern="0" dirty="0" smtClean="0">
                <a:solidFill>
                  <a:srgbClr val="222222"/>
                </a:solidFill>
                <a:latin typeface="Arial"/>
              </a:rPr>
              <a:t>Failure to support standard of due care or due diligence can leave organization open to legal liability </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62</a:t>
            </a:fld>
            <a:endParaRPr lang="en-US" dirty="0"/>
          </a:p>
        </p:txBody>
      </p:sp>
    </p:spTree>
    <p:extLst>
      <p:ext uri="{BB962C8B-B14F-4D97-AF65-F5344CB8AC3E}">
        <p14:creationId xmlns:p14="http://schemas.microsoft.com/office/powerpoint/2010/main" val="299093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Best Business Practices</a:t>
            </a:r>
          </a:p>
          <a:p>
            <a:pPr marL="342900" indent="-342900">
              <a:spcBef>
                <a:spcPct val="20000"/>
              </a:spcBef>
              <a:buFontTx/>
              <a:buChar char="•"/>
              <a:defRPr/>
            </a:pPr>
            <a:r>
              <a:rPr lang="en-GB" altLang="en-US" sz="2600" kern="0" dirty="0" smtClean="0">
                <a:solidFill>
                  <a:srgbClr val="222222"/>
                </a:solidFill>
                <a:latin typeface="Arial"/>
              </a:rPr>
              <a:t>Best business practices: security efforts that provide a superior level of information protection</a:t>
            </a:r>
          </a:p>
          <a:p>
            <a:pPr marL="342900" indent="-342900">
              <a:spcBef>
                <a:spcPct val="20000"/>
              </a:spcBef>
              <a:buFontTx/>
              <a:buChar char="•"/>
              <a:defRPr/>
            </a:pPr>
            <a:r>
              <a:rPr lang="en-GB" altLang="en-US" sz="2600" kern="0" dirty="0" smtClean="0">
                <a:solidFill>
                  <a:srgbClr val="222222"/>
                </a:solidFill>
                <a:latin typeface="Arial"/>
              </a:rPr>
              <a:t>When considering best practices for adoption in an organization, consider:</a:t>
            </a:r>
          </a:p>
          <a:p>
            <a:pPr marL="742950" lvl="1" indent="-285750">
              <a:spcBef>
                <a:spcPct val="20000"/>
              </a:spcBef>
              <a:buFontTx/>
              <a:buChar char="–"/>
              <a:defRPr/>
            </a:pPr>
            <a:r>
              <a:rPr lang="en-GB" altLang="en-US" sz="2400" kern="0" dirty="0" smtClean="0">
                <a:solidFill>
                  <a:srgbClr val="222222"/>
                </a:solidFill>
                <a:latin typeface="Arial"/>
              </a:rPr>
              <a:t>Does organization resemble identified target organization with best practice?</a:t>
            </a:r>
          </a:p>
          <a:p>
            <a:pPr marL="742950" lvl="1" indent="-285750">
              <a:spcBef>
                <a:spcPct val="20000"/>
              </a:spcBef>
              <a:buFontTx/>
              <a:buChar char="–"/>
              <a:defRPr/>
            </a:pPr>
            <a:r>
              <a:rPr lang="en-GB" altLang="en-US" sz="2400" kern="0" dirty="0" smtClean="0">
                <a:solidFill>
                  <a:srgbClr val="222222"/>
                </a:solidFill>
                <a:latin typeface="Arial"/>
              </a:rPr>
              <a:t>Are expendable resources similar? </a:t>
            </a:r>
          </a:p>
          <a:p>
            <a:pPr marL="742950" lvl="1" indent="-285750">
              <a:spcBef>
                <a:spcPct val="20000"/>
              </a:spcBef>
              <a:buFontTx/>
              <a:buChar char="–"/>
              <a:defRPr/>
            </a:pPr>
            <a:r>
              <a:rPr lang="en-GB" altLang="en-US" sz="2400" kern="0" dirty="0" smtClean="0">
                <a:solidFill>
                  <a:srgbClr val="222222"/>
                </a:solidFill>
                <a:latin typeface="Arial"/>
              </a:rPr>
              <a:t>Is organization in a similar threat environment?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63</a:t>
            </a:fld>
            <a:endParaRPr lang="en-US" dirty="0"/>
          </a:p>
        </p:txBody>
      </p:sp>
    </p:spTree>
    <p:extLst>
      <p:ext uri="{BB962C8B-B14F-4D97-AF65-F5344CB8AC3E}">
        <p14:creationId xmlns:p14="http://schemas.microsoft.com/office/powerpoint/2010/main" val="4209755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Know Ourselves</a:t>
            </a:r>
          </a:p>
          <a:p>
            <a:pPr marL="342900" indent="-342900">
              <a:spcBef>
                <a:spcPct val="20000"/>
              </a:spcBef>
              <a:buFontTx/>
              <a:buChar char="•"/>
              <a:defRPr/>
            </a:pPr>
            <a:r>
              <a:rPr lang="en-GB" altLang="en-US" sz="1200" kern="0" dirty="0" smtClean="0">
                <a:solidFill>
                  <a:srgbClr val="222222"/>
                </a:solidFill>
                <a:latin typeface="Arial"/>
              </a:rPr>
              <a:t>Know yourself: identify, examine, and understand the information and systems currently in place</a:t>
            </a:r>
          </a:p>
          <a:p>
            <a:pPr marL="342900" indent="-342900">
              <a:spcBef>
                <a:spcPct val="20000"/>
              </a:spcBef>
              <a:buFontTx/>
              <a:buChar char="•"/>
              <a:defRPr/>
            </a:pPr>
            <a:r>
              <a:rPr lang="en-GB" altLang="en-US" sz="1200" kern="0" dirty="0" smtClean="0">
                <a:solidFill>
                  <a:srgbClr val="222222"/>
                </a:solidFill>
                <a:latin typeface="Arial"/>
              </a:rPr>
              <a:t>Know the enemy: identify, examine, and understand threats facing the organization</a:t>
            </a:r>
          </a:p>
          <a:p>
            <a:pPr marL="342900" indent="-342900">
              <a:spcBef>
                <a:spcPct val="20000"/>
              </a:spcBef>
              <a:buFontTx/>
              <a:buChar char="•"/>
              <a:defRPr/>
            </a:pPr>
            <a:r>
              <a:rPr lang="en-GB" altLang="en-US" sz="1200" kern="0" dirty="0" smtClean="0">
                <a:solidFill>
                  <a:srgbClr val="222222"/>
                </a:solidFill>
                <a:latin typeface="Arial"/>
              </a:rPr>
              <a:t>Responsibility of each community of interest within an organization to manage risks that are encountered</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a:t>
            </a:fld>
            <a:endParaRPr lang="en-US" dirty="0"/>
          </a:p>
        </p:txBody>
      </p:sp>
    </p:spTree>
    <p:extLst>
      <p:ext uri="{BB962C8B-B14F-4D97-AF65-F5344CB8AC3E}">
        <p14:creationId xmlns:p14="http://schemas.microsoft.com/office/powerpoint/2010/main" val="1517747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Problems with Benchmarking and Best Practices</a:t>
            </a:r>
          </a:p>
          <a:p>
            <a:pPr marL="342900" indent="-342900">
              <a:spcBef>
                <a:spcPct val="20000"/>
              </a:spcBef>
              <a:buFontTx/>
              <a:buChar char="•"/>
              <a:defRPr/>
            </a:pPr>
            <a:r>
              <a:rPr lang="en-GB" altLang="en-US" sz="2600" kern="0" dirty="0" smtClean="0">
                <a:solidFill>
                  <a:srgbClr val="222222"/>
                </a:solidFill>
                <a:latin typeface="Arial"/>
              </a:rPr>
              <a:t>Problems with the application of benchmarking and best practices</a:t>
            </a:r>
          </a:p>
          <a:p>
            <a:pPr marL="742950" lvl="1" indent="-285750">
              <a:spcBef>
                <a:spcPct val="20000"/>
              </a:spcBef>
              <a:buFontTx/>
              <a:buChar char="–"/>
              <a:defRPr/>
            </a:pPr>
            <a:r>
              <a:rPr lang="en-GB" altLang="en-US" sz="2400" kern="0" dirty="0" smtClean="0">
                <a:solidFill>
                  <a:srgbClr val="222222"/>
                </a:solidFill>
                <a:latin typeface="Arial"/>
              </a:rPr>
              <a:t>Organizations don’t talk to each other (biggest problem)</a:t>
            </a:r>
            <a:r>
              <a:rPr lang="ar-SA" altLang="en-US" sz="2400" kern="0" dirty="0" smtClean="0">
                <a:solidFill>
                  <a:srgbClr val="222222"/>
                </a:solidFill>
                <a:latin typeface="Arial"/>
              </a:rPr>
              <a:t>‏</a:t>
            </a:r>
            <a:endParaRPr lang="en-GB" altLang="en-US" sz="2400" kern="0" dirty="0" smtClean="0">
              <a:solidFill>
                <a:srgbClr val="222222"/>
              </a:solidFill>
              <a:latin typeface="Arial"/>
            </a:endParaRPr>
          </a:p>
          <a:p>
            <a:pPr marL="742950" lvl="1" indent="-285750">
              <a:spcBef>
                <a:spcPct val="20000"/>
              </a:spcBef>
              <a:buFontTx/>
              <a:buChar char="–"/>
              <a:defRPr/>
            </a:pPr>
            <a:r>
              <a:rPr lang="en-GB" altLang="en-US" sz="2400" kern="0" dirty="0" smtClean="0">
                <a:solidFill>
                  <a:srgbClr val="222222"/>
                </a:solidFill>
                <a:latin typeface="Arial"/>
              </a:rPr>
              <a:t>No two organizations are identical</a:t>
            </a:r>
          </a:p>
          <a:p>
            <a:pPr marL="742950" lvl="1" indent="-285750">
              <a:spcBef>
                <a:spcPct val="20000"/>
              </a:spcBef>
              <a:buFontTx/>
              <a:buChar char="–"/>
              <a:defRPr/>
            </a:pPr>
            <a:r>
              <a:rPr lang="en-GB" altLang="en-US" sz="2400" kern="0" dirty="0" smtClean="0">
                <a:solidFill>
                  <a:srgbClr val="222222"/>
                </a:solidFill>
                <a:latin typeface="Arial"/>
              </a:rPr>
              <a:t>Best practices are a moving target</a:t>
            </a:r>
          </a:p>
          <a:p>
            <a:pPr marL="742950" lvl="1" indent="-285750">
              <a:spcBef>
                <a:spcPct val="20000"/>
              </a:spcBef>
              <a:buFontTx/>
              <a:buChar char="–"/>
              <a:defRPr/>
            </a:pPr>
            <a:r>
              <a:rPr lang="en-GB" altLang="en-US" sz="2400" kern="0" dirty="0" smtClean="0">
                <a:solidFill>
                  <a:srgbClr val="222222"/>
                </a:solidFill>
                <a:latin typeface="Arial"/>
              </a:rPr>
              <a:t>Researching information security benchmarks doesn’t necessarily prepare practitioner for what to do next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64</a:t>
            </a:fld>
            <a:endParaRPr lang="en-US" dirty="0"/>
          </a:p>
        </p:txBody>
      </p:sp>
    </p:spTree>
    <p:extLst>
      <p:ext uri="{BB962C8B-B14F-4D97-AF65-F5344CB8AC3E}">
        <p14:creationId xmlns:p14="http://schemas.microsoft.com/office/powerpoint/2010/main" val="23060545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Baselining</a:t>
            </a:r>
          </a:p>
          <a:p>
            <a:pPr marL="342900" indent="-342900">
              <a:spcBef>
                <a:spcPct val="20000"/>
              </a:spcBef>
              <a:buFontTx/>
              <a:buChar char="•"/>
              <a:defRPr/>
            </a:pPr>
            <a:r>
              <a:rPr lang="en-GB" altLang="en-US" sz="2600" kern="0" dirty="0" smtClean="0">
                <a:solidFill>
                  <a:srgbClr val="222222"/>
                </a:solidFill>
                <a:latin typeface="Arial"/>
              </a:rPr>
              <a:t>Baselining</a:t>
            </a:r>
          </a:p>
          <a:p>
            <a:pPr marL="742950" lvl="1" indent="-285750">
              <a:spcBef>
                <a:spcPct val="20000"/>
              </a:spcBef>
              <a:buFontTx/>
              <a:buChar char="–"/>
              <a:defRPr/>
            </a:pPr>
            <a:r>
              <a:rPr lang="en-GB" altLang="en-US" sz="2400" kern="0" dirty="0" smtClean="0">
                <a:solidFill>
                  <a:srgbClr val="222222"/>
                </a:solidFill>
                <a:latin typeface="Arial"/>
              </a:rPr>
              <a:t>Performance value or metric used to compare changes in object being measured</a:t>
            </a:r>
          </a:p>
          <a:p>
            <a:pPr marL="742950" lvl="1" indent="-285750">
              <a:spcBef>
                <a:spcPct val="20000"/>
              </a:spcBef>
              <a:buFontTx/>
              <a:buChar char="–"/>
              <a:defRPr/>
            </a:pPr>
            <a:r>
              <a:rPr lang="en-GB" altLang="en-US" sz="2400" kern="0" dirty="0" smtClean="0">
                <a:solidFill>
                  <a:srgbClr val="222222"/>
                </a:solidFill>
                <a:latin typeface="Arial"/>
              </a:rPr>
              <a:t>In information security, baselining is comparison of past security activities and events against an organization’s future performance</a:t>
            </a:r>
          </a:p>
          <a:p>
            <a:pPr marL="742950" lvl="1" indent="-285750">
              <a:spcBef>
                <a:spcPct val="20000"/>
              </a:spcBef>
              <a:buFontTx/>
              <a:buChar char="–"/>
              <a:defRPr/>
            </a:pPr>
            <a:r>
              <a:rPr lang="en-GB" altLang="en-US" sz="2400" kern="0" dirty="0" smtClean="0">
                <a:solidFill>
                  <a:srgbClr val="222222"/>
                </a:solidFill>
                <a:latin typeface="Arial"/>
              </a:rPr>
              <a:t>Useful during baselining to have a guide to the overall process </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65</a:t>
            </a:fld>
            <a:endParaRPr lang="en-US" dirty="0"/>
          </a:p>
        </p:txBody>
      </p:sp>
    </p:spTree>
    <p:extLst>
      <p:ext uri="{BB962C8B-B14F-4D97-AF65-F5344CB8AC3E}">
        <p14:creationId xmlns:p14="http://schemas.microsoft.com/office/powerpoint/2010/main" val="904810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Organizational Feasibility</a:t>
            </a:r>
          </a:p>
          <a:p>
            <a:pPr marL="342900" indent="-342900">
              <a:spcBef>
                <a:spcPct val="20000"/>
              </a:spcBef>
              <a:buFontTx/>
              <a:buChar char="•"/>
              <a:defRPr/>
            </a:pPr>
            <a:r>
              <a:rPr lang="en-GB" altLang="en-US" sz="1200" kern="0" dirty="0" smtClean="0">
                <a:solidFill>
                  <a:srgbClr val="222222"/>
                </a:solidFill>
                <a:latin typeface="Arial"/>
              </a:rPr>
              <a:t>Organizational: assesses how well proposed IS alternatives will contribute to organization’s efficiency, effectiveness, and overall operation</a:t>
            </a:r>
          </a:p>
          <a:p>
            <a:pPr marL="342900" indent="-342900">
              <a:spcBef>
                <a:spcPct val="20000"/>
              </a:spcBef>
              <a:buFontTx/>
              <a:buChar char="•"/>
              <a:defRPr/>
            </a:pPr>
            <a:r>
              <a:rPr lang="en-GB" altLang="en-US" sz="1200" kern="0" dirty="0" smtClean="0">
                <a:solidFill>
                  <a:srgbClr val="222222"/>
                </a:solidFill>
                <a:latin typeface="Arial"/>
              </a:rPr>
              <a:t>Operational: assesses user and management acceptance and support, and the overall requirements of the organization’s stakeholders</a:t>
            </a:r>
          </a:p>
          <a:p>
            <a:pPr marL="342900" indent="-342900">
              <a:spcBef>
                <a:spcPct val="20000"/>
              </a:spcBef>
              <a:buFontTx/>
              <a:buChar char="•"/>
              <a:defRPr/>
            </a:pPr>
            <a:r>
              <a:rPr lang="en-GB" altLang="en-US" sz="1200" kern="0" dirty="0" smtClean="0">
                <a:solidFill>
                  <a:srgbClr val="222222"/>
                </a:solidFill>
                <a:latin typeface="Arial"/>
              </a:rPr>
              <a:t>Technical: assesses if organization has or can acquire the technology necessary to implement and support proposed control</a:t>
            </a:r>
          </a:p>
          <a:p>
            <a:pPr marL="342900" indent="-342900">
              <a:spcBef>
                <a:spcPct val="20000"/>
              </a:spcBef>
              <a:buFontTx/>
              <a:buChar char="•"/>
              <a:defRPr/>
            </a:pPr>
            <a:r>
              <a:rPr lang="en-GB" altLang="en-US" sz="1200" kern="0" dirty="0" smtClean="0">
                <a:solidFill>
                  <a:srgbClr val="222222"/>
                </a:solidFill>
                <a:latin typeface="Arial"/>
              </a:rPr>
              <a:t>Political: defines what can/cannot occur based on consensus and relationships among communities of interest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66</a:t>
            </a:fld>
            <a:endParaRPr lang="en-US" dirty="0"/>
          </a:p>
        </p:txBody>
      </p:sp>
    </p:spTree>
    <p:extLst>
      <p:ext uri="{BB962C8B-B14F-4D97-AF65-F5344CB8AC3E}">
        <p14:creationId xmlns:p14="http://schemas.microsoft.com/office/powerpoint/2010/main" val="4043634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Recommended Practices in Controlling Risk</a:t>
            </a:r>
          </a:p>
          <a:p>
            <a:pPr marL="342900" indent="-342900">
              <a:spcBef>
                <a:spcPct val="20000"/>
              </a:spcBef>
              <a:buFontTx/>
              <a:buChar char="•"/>
              <a:defRPr/>
            </a:pPr>
            <a:r>
              <a:rPr lang="en-GB" altLang="en-US" sz="1200" kern="0" dirty="0" smtClean="0">
                <a:solidFill>
                  <a:srgbClr val="222222"/>
                </a:solidFill>
                <a:latin typeface="Arial"/>
              </a:rPr>
              <a:t>Convince budget authorities to spend up to value of asset to protect from identified threat</a:t>
            </a:r>
          </a:p>
          <a:p>
            <a:pPr marL="342900" indent="-342900">
              <a:spcBef>
                <a:spcPct val="20000"/>
              </a:spcBef>
              <a:buFontTx/>
              <a:buChar char="•"/>
              <a:defRPr/>
            </a:pPr>
            <a:r>
              <a:rPr lang="en-GB" altLang="en-US" sz="1200" kern="0" dirty="0" smtClean="0">
                <a:solidFill>
                  <a:srgbClr val="222222"/>
                </a:solidFill>
                <a:latin typeface="Arial"/>
              </a:rPr>
              <a:t>Chosen controls may be a balanced mixture that provides greatest value to as many asset-threat pairs as possible</a:t>
            </a:r>
          </a:p>
          <a:p>
            <a:pPr marL="342900" indent="-342900">
              <a:spcBef>
                <a:spcPct val="20000"/>
              </a:spcBef>
              <a:buFontTx/>
              <a:buChar char="•"/>
              <a:defRPr/>
            </a:pPr>
            <a:r>
              <a:rPr lang="en-GB" altLang="en-US" sz="1200" kern="0" dirty="0" smtClean="0">
                <a:solidFill>
                  <a:srgbClr val="222222"/>
                </a:solidFill>
                <a:latin typeface="Arial"/>
              </a:rPr>
              <a:t>Organizations looking to implement controls that don’t involve such complex, inexact, and dynamic calculations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67</a:t>
            </a:fld>
            <a:endParaRPr lang="en-US" dirty="0"/>
          </a:p>
        </p:txBody>
      </p:sp>
    </p:spTree>
    <p:extLst>
      <p:ext uri="{BB962C8B-B14F-4D97-AF65-F5344CB8AC3E}">
        <p14:creationId xmlns:p14="http://schemas.microsoft.com/office/powerpoint/2010/main" val="2644343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Documenting Results</a:t>
            </a:r>
            <a:r>
              <a:rPr lang="en-GB" altLang="en-US" dirty="0" smtClean="0">
                <a:ea typeface="Lucida Sans Unicode" pitchFamily="34" charset="0"/>
                <a:cs typeface="Lucida Sans Unicode" pitchFamily="34" charset="0"/>
              </a:rPr>
              <a:t> </a:t>
            </a:r>
          </a:p>
          <a:p>
            <a:pPr marL="342900" indent="-342900">
              <a:spcBef>
                <a:spcPct val="20000"/>
              </a:spcBef>
              <a:buFontTx/>
              <a:buChar char="•"/>
              <a:defRPr/>
            </a:pPr>
            <a:r>
              <a:rPr lang="en-GB" altLang="en-US" sz="1200" kern="0" dirty="0" smtClean="0">
                <a:solidFill>
                  <a:srgbClr val="222222"/>
                </a:solidFill>
                <a:latin typeface="Arial"/>
              </a:rPr>
              <a:t>At minimum, each information asset-threat pair should have documented control strategy clearly identifying any remaining residual risk</a:t>
            </a:r>
          </a:p>
          <a:p>
            <a:pPr marL="342900" indent="-342900">
              <a:spcBef>
                <a:spcPct val="20000"/>
              </a:spcBef>
              <a:buFontTx/>
              <a:buChar char="•"/>
              <a:defRPr/>
            </a:pPr>
            <a:r>
              <a:rPr lang="en-GB" altLang="en-US" sz="1200" kern="0" dirty="0" smtClean="0">
                <a:solidFill>
                  <a:srgbClr val="222222"/>
                </a:solidFill>
                <a:latin typeface="Arial"/>
              </a:rPr>
              <a:t>Another option: document outcome of control strategy for each information asset-vulnerability pair as an action plan</a:t>
            </a:r>
          </a:p>
          <a:p>
            <a:pPr marL="342900" indent="-342900">
              <a:spcBef>
                <a:spcPct val="20000"/>
              </a:spcBef>
              <a:buFontTx/>
              <a:buChar char="•"/>
              <a:defRPr/>
            </a:pPr>
            <a:r>
              <a:rPr lang="en-GB" altLang="en-US" sz="1200" kern="0" dirty="0" smtClean="0">
                <a:solidFill>
                  <a:srgbClr val="222222"/>
                </a:solidFill>
                <a:latin typeface="Arial"/>
              </a:rPr>
              <a:t>Risk assessment may be documented in a topic-specific report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68</a:t>
            </a:fld>
            <a:endParaRPr lang="en-US" dirty="0"/>
          </a:p>
        </p:txBody>
      </p:sp>
    </p:spTree>
    <p:extLst>
      <p:ext uri="{BB962C8B-B14F-4D97-AF65-F5344CB8AC3E}">
        <p14:creationId xmlns:p14="http://schemas.microsoft.com/office/powerpoint/2010/main" val="3703485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defRPr/>
            </a:pPr>
            <a:r>
              <a:rPr lang="en-GB" altLang="en-US" sz="2600" b="1" kern="0" dirty="0" smtClean="0">
                <a:solidFill>
                  <a:srgbClr val="222222"/>
                </a:solidFill>
                <a:latin typeface="Arial"/>
              </a:rPr>
              <a:t>NIST Risk Management Framework</a:t>
            </a:r>
          </a:p>
          <a:p>
            <a:pPr>
              <a:spcBef>
                <a:spcPct val="20000"/>
              </a:spcBef>
              <a:defRPr/>
            </a:pPr>
            <a:r>
              <a:rPr lang="en-GB" altLang="en-US" sz="2600" kern="0" dirty="0" smtClean="0">
                <a:solidFill>
                  <a:srgbClr val="222222"/>
                </a:solidFill>
                <a:latin typeface="Arial"/>
              </a:rPr>
              <a:t>Describes risk management as comprehensive process requiring organizations to </a:t>
            </a:r>
          </a:p>
          <a:p>
            <a:pPr marL="742950" lvl="1" indent="-285750">
              <a:spcBef>
                <a:spcPct val="20000"/>
              </a:spcBef>
              <a:buFontTx/>
              <a:buChar char="–"/>
              <a:defRPr/>
            </a:pPr>
            <a:r>
              <a:rPr lang="en-GB" altLang="en-US" sz="2400" kern="0" dirty="0" smtClean="0">
                <a:solidFill>
                  <a:srgbClr val="222222"/>
                </a:solidFill>
                <a:latin typeface="Arial"/>
              </a:rPr>
              <a:t>Frame risk</a:t>
            </a:r>
          </a:p>
          <a:p>
            <a:pPr marL="742950" lvl="1" indent="-285750">
              <a:spcBef>
                <a:spcPct val="20000"/>
              </a:spcBef>
              <a:buFontTx/>
              <a:buChar char="–"/>
              <a:defRPr/>
            </a:pPr>
            <a:r>
              <a:rPr lang="en-GB" altLang="en-US" sz="2400" kern="0" dirty="0" smtClean="0">
                <a:solidFill>
                  <a:srgbClr val="222222"/>
                </a:solidFill>
                <a:latin typeface="Arial"/>
              </a:rPr>
              <a:t>Assess risk</a:t>
            </a:r>
          </a:p>
          <a:p>
            <a:pPr marL="742950" lvl="1" indent="-285750">
              <a:spcBef>
                <a:spcPct val="20000"/>
              </a:spcBef>
              <a:buFontTx/>
              <a:buChar char="–"/>
              <a:defRPr/>
            </a:pPr>
            <a:r>
              <a:rPr lang="en-GB" altLang="en-US" sz="2400" kern="0" dirty="0" smtClean="0">
                <a:solidFill>
                  <a:srgbClr val="222222"/>
                </a:solidFill>
                <a:latin typeface="Arial"/>
              </a:rPr>
              <a:t>Respond to determined risk</a:t>
            </a:r>
          </a:p>
          <a:p>
            <a:pPr marL="742950" lvl="1" indent="-285750">
              <a:spcBef>
                <a:spcPct val="20000"/>
              </a:spcBef>
              <a:buFontTx/>
              <a:buChar char="–"/>
              <a:defRPr/>
            </a:pPr>
            <a:r>
              <a:rPr lang="en-GB" altLang="en-US" sz="2400" kern="0" dirty="0" smtClean="0">
                <a:solidFill>
                  <a:srgbClr val="222222"/>
                </a:solidFill>
                <a:latin typeface="Arial"/>
              </a:rPr>
              <a:t>Monitor risk on </a:t>
            </a:r>
            <a:r>
              <a:rPr lang="en-GB" altLang="en-US" sz="2400" kern="0" dirty="0" err="1" smtClean="0">
                <a:solidFill>
                  <a:srgbClr val="222222"/>
                </a:solidFill>
                <a:latin typeface="Arial"/>
              </a:rPr>
              <a:t>ongoing</a:t>
            </a:r>
            <a:r>
              <a:rPr lang="en-GB" altLang="en-US" sz="2400" kern="0" dirty="0" smtClean="0">
                <a:solidFill>
                  <a:srgbClr val="222222"/>
                </a:solidFill>
                <a:latin typeface="Arial"/>
              </a:rPr>
              <a:t> basis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69</a:t>
            </a:fld>
            <a:endParaRPr lang="en-US" dirty="0"/>
          </a:p>
        </p:txBody>
      </p:sp>
    </p:spTree>
    <p:extLst>
      <p:ext uri="{BB962C8B-B14F-4D97-AF65-F5344CB8AC3E}">
        <p14:creationId xmlns:p14="http://schemas.microsoft.com/office/powerpoint/2010/main" val="901332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defRPr/>
            </a:pPr>
            <a:r>
              <a:rPr lang="en-US" altLang="en-US" b="1" dirty="0" smtClean="0"/>
              <a:t>Summary</a:t>
            </a:r>
          </a:p>
          <a:p>
            <a:pPr marL="342900" indent="-342900">
              <a:spcBef>
                <a:spcPct val="20000"/>
              </a:spcBef>
              <a:buFontTx/>
              <a:buChar char="•"/>
              <a:defRPr/>
            </a:pPr>
            <a:r>
              <a:rPr lang="en-GB" altLang="en-US" sz="2600" kern="0" dirty="0" smtClean="0">
                <a:solidFill>
                  <a:srgbClr val="222222"/>
                </a:solidFill>
                <a:latin typeface="Arial"/>
              </a:rPr>
              <a:t>Risk identification: formal process of examining and documenting risk in information systems</a:t>
            </a:r>
          </a:p>
          <a:p>
            <a:pPr marL="342900" indent="-342900">
              <a:spcBef>
                <a:spcPct val="20000"/>
              </a:spcBef>
              <a:buFontTx/>
              <a:buChar char="•"/>
              <a:defRPr/>
            </a:pPr>
            <a:r>
              <a:rPr lang="en-GB" altLang="en-US" sz="2600" kern="0" dirty="0" smtClean="0">
                <a:solidFill>
                  <a:srgbClr val="222222"/>
                </a:solidFill>
                <a:latin typeface="Arial"/>
              </a:rPr>
              <a:t>Risk control: process of taking carefully reasoned steps to ensure the confidentiality, integrity, and availability of components of an information system</a:t>
            </a:r>
          </a:p>
          <a:p>
            <a:pPr marL="342900" indent="-342900">
              <a:spcBef>
                <a:spcPct val="20000"/>
              </a:spcBef>
              <a:buFontTx/>
              <a:buChar char="•"/>
              <a:defRPr/>
            </a:pPr>
            <a:r>
              <a:rPr lang="en-GB" altLang="en-US" sz="2600" kern="0" dirty="0" smtClean="0">
                <a:solidFill>
                  <a:srgbClr val="222222"/>
                </a:solidFill>
                <a:latin typeface="Arial"/>
              </a:rPr>
              <a:t>Risk identification</a:t>
            </a:r>
          </a:p>
          <a:p>
            <a:pPr marL="742950" lvl="1" indent="-285750">
              <a:spcBef>
                <a:spcPct val="20000"/>
              </a:spcBef>
              <a:buFontTx/>
              <a:buChar char="–"/>
              <a:defRPr/>
            </a:pPr>
            <a:r>
              <a:rPr lang="en-GB" altLang="en-US" sz="2400" kern="0" dirty="0" smtClean="0">
                <a:solidFill>
                  <a:srgbClr val="222222"/>
                </a:solidFill>
                <a:latin typeface="Arial"/>
              </a:rPr>
              <a:t>A risk management strategy enables identification, classification, and prioritization of organization’s information assets </a:t>
            </a:r>
          </a:p>
          <a:p>
            <a:pPr marL="742950" lvl="1" indent="-285750">
              <a:spcBef>
                <a:spcPct val="20000"/>
              </a:spcBef>
              <a:buFontTx/>
              <a:buChar char="–"/>
              <a:defRPr/>
            </a:pPr>
            <a:r>
              <a:rPr lang="en-GB" altLang="en-US" sz="2400" kern="0" dirty="0" smtClean="0">
                <a:solidFill>
                  <a:srgbClr val="222222"/>
                </a:solidFill>
                <a:latin typeface="Arial"/>
              </a:rPr>
              <a:t>Residual risk: risk remaining to the information asset even after the existing control is applied</a:t>
            </a:r>
          </a:p>
          <a:p>
            <a:pPr>
              <a:defRPr/>
            </a:pPr>
            <a:endParaRPr lang="en-US" altLang="en-US" b="1"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71</a:t>
            </a:fld>
            <a:endParaRPr lang="en-US" dirty="0"/>
          </a:p>
        </p:txBody>
      </p:sp>
    </p:spTree>
    <p:extLst>
      <p:ext uri="{BB962C8B-B14F-4D97-AF65-F5344CB8AC3E}">
        <p14:creationId xmlns:p14="http://schemas.microsoft.com/office/powerpoint/2010/main" val="3701221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tLang="en-US" b="1" dirty="0" smtClean="0"/>
              <a:t>Summary</a:t>
            </a:r>
          </a:p>
          <a:p>
            <a:pPr marL="342900" indent="-342900">
              <a:spcBef>
                <a:spcPct val="20000"/>
              </a:spcBef>
              <a:buFontTx/>
              <a:buChar char="•"/>
              <a:defRPr/>
            </a:pPr>
            <a:r>
              <a:rPr lang="en-GB" altLang="en-US" sz="2600" kern="0" dirty="0" smtClean="0">
                <a:solidFill>
                  <a:srgbClr val="222222"/>
                </a:solidFill>
                <a:latin typeface="Arial"/>
              </a:rPr>
              <a:t>Risk control: five strategies are used to control risks that result from vulnerabilities: </a:t>
            </a:r>
          </a:p>
          <a:p>
            <a:pPr marL="742950" lvl="1" indent="-285750">
              <a:spcBef>
                <a:spcPct val="20000"/>
              </a:spcBef>
              <a:buFontTx/>
              <a:buChar char="–"/>
              <a:defRPr/>
            </a:pPr>
            <a:r>
              <a:rPr lang="en-US" altLang="en-US" sz="2400" kern="0" dirty="0" smtClean="0">
                <a:solidFill>
                  <a:srgbClr val="222222"/>
                </a:solidFill>
                <a:latin typeface="Arial"/>
              </a:rPr>
              <a:t>Defend </a:t>
            </a:r>
          </a:p>
          <a:p>
            <a:pPr marL="742950" lvl="1" indent="-285750">
              <a:spcBef>
                <a:spcPct val="20000"/>
              </a:spcBef>
              <a:buFontTx/>
              <a:buChar char="–"/>
              <a:defRPr/>
            </a:pPr>
            <a:r>
              <a:rPr lang="en-US" altLang="en-US" sz="2400" kern="0" dirty="0" smtClean="0">
                <a:solidFill>
                  <a:srgbClr val="222222"/>
                </a:solidFill>
                <a:latin typeface="Arial"/>
              </a:rPr>
              <a:t>Transfer</a:t>
            </a:r>
          </a:p>
          <a:p>
            <a:pPr marL="742950" lvl="1" indent="-285750">
              <a:spcBef>
                <a:spcPct val="20000"/>
              </a:spcBef>
              <a:buFontTx/>
              <a:buChar char="–"/>
              <a:defRPr/>
            </a:pPr>
            <a:r>
              <a:rPr lang="en-US" altLang="en-US" sz="2400" kern="0" dirty="0" smtClean="0">
                <a:solidFill>
                  <a:srgbClr val="222222"/>
                </a:solidFill>
                <a:latin typeface="Arial"/>
              </a:rPr>
              <a:t>Mitigate</a:t>
            </a:r>
          </a:p>
          <a:p>
            <a:pPr marL="742950" lvl="1" indent="-285750">
              <a:spcBef>
                <a:spcPct val="20000"/>
              </a:spcBef>
              <a:buFontTx/>
              <a:buChar char="–"/>
              <a:defRPr/>
            </a:pPr>
            <a:r>
              <a:rPr lang="en-US" altLang="en-US" sz="2400" kern="0" dirty="0" smtClean="0">
                <a:solidFill>
                  <a:srgbClr val="222222"/>
                </a:solidFill>
                <a:latin typeface="Arial"/>
              </a:rPr>
              <a:t>Accept</a:t>
            </a:r>
          </a:p>
          <a:p>
            <a:pPr marL="742950" lvl="1" indent="-285750">
              <a:spcBef>
                <a:spcPct val="20000"/>
              </a:spcBef>
              <a:buFontTx/>
              <a:buChar char="–"/>
              <a:defRPr/>
            </a:pPr>
            <a:r>
              <a:rPr lang="en-US" altLang="en-US" sz="2400" kern="0" dirty="0" smtClean="0">
                <a:solidFill>
                  <a:srgbClr val="222222"/>
                </a:solidFill>
                <a:latin typeface="Arial"/>
              </a:rPr>
              <a:t>Terminate</a:t>
            </a:r>
            <a:endParaRPr lang="en-GB" altLang="en-US" sz="2400" kern="0" dirty="0" smtClean="0">
              <a:solidFill>
                <a:srgbClr val="222222"/>
              </a:solidFill>
              <a:latin typeface="Arial"/>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72</a:t>
            </a:fld>
            <a:endParaRPr lang="en-US" dirty="0"/>
          </a:p>
        </p:txBody>
      </p:sp>
    </p:spTree>
    <p:extLst>
      <p:ext uri="{BB962C8B-B14F-4D97-AF65-F5344CB8AC3E}">
        <p14:creationId xmlns:p14="http://schemas.microsoft.com/office/powerpoint/2010/main" val="3405911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smtClean="0">
                <a:ea typeface="Lucida Sans Unicode" charset="0"/>
                <a:cs typeface="Lucida Sans Unicode" charset="0"/>
              </a:rPr>
              <a:t>Roles of Communities of Interest</a:t>
            </a:r>
          </a:p>
          <a:p>
            <a:pPr marL="342900" indent="-342900">
              <a:spcBef>
                <a:spcPct val="20000"/>
              </a:spcBef>
              <a:buFontTx/>
              <a:buChar char="•"/>
              <a:defRPr/>
            </a:pPr>
            <a:r>
              <a:rPr lang="en-GB" altLang="en-US" sz="2600" kern="0" dirty="0" smtClean="0">
                <a:solidFill>
                  <a:srgbClr val="222222"/>
                </a:solidFill>
                <a:latin typeface="Arial"/>
              </a:rPr>
              <a:t>Information security, management and users, and information technology all must work together</a:t>
            </a:r>
          </a:p>
          <a:p>
            <a:pPr marL="342900" indent="-342900">
              <a:spcBef>
                <a:spcPct val="20000"/>
              </a:spcBef>
              <a:buFontTx/>
              <a:buChar char="•"/>
              <a:defRPr/>
            </a:pPr>
            <a:r>
              <a:rPr lang="en-GB" altLang="en-US" sz="2600" kern="0" dirty="0" smtClean="0">
                <a:solidFill>
                  <a:srgbClr val="222222"/>
                </a:solidFill>
                <a:latin typeface="Arial"/>
              </a:rPr>
              <a:t>Communities of interest are responsible for:</a:t>
            </a:r>
          </a:p>
          <a:p>
            <a:pPr marL="742950" lvl="1" indent="-285750">
              <a:spcBef>
                <a:spcPct val="20000"/>
              </a:spcBef>
              <a:buFontTx/>
              <a:buChar char="–"/>
              <a:defRPr/>
            </a:pPr>
            <a:r>
              <a:rPr lang="en-US" altLang="en-US" sz="2400" kern="0" dirty="0" smtClean="0">
                <a:solidFill>
                  <a:srgbClr val="222222"/>
                </a:solidFill>
                <a:latin typeface="Arial"/>
              </a:rPr>
              <a:t>Evaluating the risk controls</a:t>
            </a:r>
          </a:p>
          <a:p>
            <a:pPr marL="742950" lvl="1" indent="-285750">
              <a:spcBef>
                <a:spcPct val="20000"/>
              </a:spcBef>
              <a:buFontTx/>
              <a:buChar char="–"/>
              <a:defRPr/>
            </a:pPr>
            <a:r>
              <a:rPr lang="en-US" altLang="en-US" sz="2400" kern="0" dirty="0" smtClean="0">
                <a:solidFill>
                  <a:srgbClr val="222222"/>
                </a:solidFill>
                <a:latin typeface="Arial"/>
              </a:rPr>
              <a:t>Determining which control options are cost effective for the organization</a:t>
            </a:r>
          </a:p>
          <a:p>
            <a:pPr marL="742950" lvl="1" indent="-285750">
              <a:spcBef>
                <a:spcPct val="20000"/>
              </a:spcBef>
              <a:buFontTx/>
              <a:buChar char="–"/>
              <a:defRPr/>
            </a:pPr>
            <a:r>
              <a:rPr lang="en-US" altLang="en-US" sz="2400" kern="0" dirty="0" smtClean="0">
                <a:solidFill>
                  <a:srgbClr val="222222"/>
                </a:solidFill>
                <a:latin typeface="Arial"/>
              </a:rPr>
              <a:t>Acquiring or installing the needed controls</a:t>
            </a:r>
          </a:p>
          <a:p>
            <a:pPr marL="742950" lvl="1" indent="-285750">
              <a:spcBef>
                <a:spcPct val="20000"/>
              </a:spcBef>
              <a:buFontTx/>
              <a:buChar char="–"/>
              <a:defRPr/>
            </a:pPr>
            <a:r>
              <a:rPr lang="en-US" altLang="en-US" sz="2400" kern="0" dirty="0" smtClean="0">
                <a:solidFill>
                  <a:srgbClr val="222222"/>
                </a:solidFill>
                <a:latin typeface="Arial"/>
              </a:rPr>
              <a:t>Ensuring that the controls remain effective</a:t>
            </a:r>
            <a:endParaRPr lang="en-GB" altLang="en-US" sz="2400" kern="0" dirty="0" smtClean="0">
              <a:solidFill>
                <a:srgbClr val="222222"/>
              </a:solidFill>
              <a:latin typeface="Arial"/>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7</a:t>
            </a:fld>
            <a:endParaRPr lang="en-US" dirty="0"/>
          </a:p>
        </p:txBody>
      </p:sp>
    </p:spTree>
    <p:extLst>
      <p:ext uri="{BB962C8B-B14F-4D97-AF65-F5344CB8AC3E}">
        <p14:creationId xmlns:p14="http://schemas.microsoft.com/office/powerpoint/2010/main" val="89275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pitchFamily="34" charset="0"/>
                <a:cs typeface="Lucida Sans Unicode" pitchFamily="34" charset="0"/>
              </a:rPr>
              <a:t>Risk Identification</a:t>
            </a:r>
          </a:p>
          <a:p>
            <a:pPr marL="342900" indent="-342900">
              <a:spcBef>
                <a:spcPct val="20000"/>
              </a:spcBef>
              <a:buFontTx/>
              <a:buChar char="•"/>
              <a:defRPr/>
            </a:pPr>
            <a:r>
              <a:rPr lang="en-GB" altLang="en-US" sz="1200" kern="0" dirty="0" smtClean="0">
                <a:solidFill>
                  <a:srgbClr val="222222"/>
                </a:solidFill>
                <a:latin typeface="Arial"/>
              </a:rPr>
              <a:t>Risk management involves identifying, classifying, and prioritizing an organization’s assets</a:t>
            </a:r>
          </a:p>
          <a:p>
            <a:pPr marL="342900" indent="-342900">
              <a:spcBef>
                <a:spcPct val="20000"/>
              </a:spcBef>
              <a:buFontTx/>
              <a:buChar char="•"/>
              <a:defRPr/>
            </a:pPr>
            <a:r>
              <a:rPr lang="en-US" altLang="en-US" sz="1200" kern="0" dirty="0" smtClean="0">
                <a:solidFill>
                  <a:srgbClr val="222222"/>
                </a:solidFill>
                <a:latin typeface="Arial"/>
              </a:rPr>
              <a:t>A threat assessment process identifies and quantifies the risks facing each asset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10</a:t>
            </a:fld>
            <a:endParaRPr lang="en-US" dirty="0"/>
          </a:p>
        </p:txBody>
      </p:sp>
    </p:spTree>
    <p:extLst>
      <p:ext uri="{BB962C8B-B14F-4D97-AF65-F5344CB8AC3E}">
        <p14:creationId xmlns:p14="http://schemas.microsoft.com/office/powerpoint/2010/main" val="1751858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11</a:t>
            </a:fld>
            <a:endParaRPr lang="en-US" dirty="0"/>
          </a:p>
        </p:txBody>
      </p:sp>
    </p:spTree>
    <p:extLst>
      <p:ext uri="{BB962C8B-B14F-4D97-AF65-F5344CB8AC3E}">
        <p14:creationId xmlns:p14="http://schemas.microsoft.com/office/powerpoint/2010/main" val="3630261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defRPr/>
            </a:pPr>
            <a:r>
              <a:rPr lang="en-US" b="1" dirty="0" smtClean="0"/>
              <a:t>Plan/Organize the Process</a:t>
            </a:r>
          </a:p>
          <a:p>
            <a:pPr marL="342900" indent="-342900">
              <a:spcBef>
                <a:spcPct val="20000"/>
              </a:spcBef>
              <a:buFontTx/>
              <a:buChar char="•"/>
              <a:defRPr/>
            </a:pPr>
            <a:r>
              <a:rPr lang="en-US" altLang="en-US" sz="2600" kern="0" dirty="0" smtClean="0">
                <a:solidFill>
                  <a:srgbClr val="222222"/>
                </a:solidFill>
                <a:latin typeface="Arial"/>
              </a:rPr>
              <a:t>First step in the Risk Identification process is to follow your project management principles</a:t>
            </a:r>
          </a:p>
          <a:p>
            <a:pPr marL="342900" indent="-342900">
              <a:spcBef>
                <a:spcPct val="20000"/>
              </a:spcBef>
              <a:buFontTx/>
              <a:buChar char="•"/>
              <a:defRPr/>
            </a:pPr>
            <a:r>
              <a:rPr lang="en-US" altLang="en-US" sz="2600" kern="0" dirty="0" smtClean="0">
                <a:solidFill>
                  <a:srgbClr val="222222"/>
                </a:solidFill>
                <a:latin typeface="Arial"/>
              </a:rPr>
              <a:t>Begin by organizing a team with representation across all affected groups</a:t>
            </a:r>
          </a:p>
          <a:p>
            <a:pPr marL="342900" indent="-342900">
              <a:spcBef>
                <a:spcPct val="20000"/>
              </a:spcBef>
              <a:buFontTx/>
              <a:buChar char="•"/>
              <a:defRPr/>
            </a:pPr>
            <a:r>
              <a:rPr lang="en-US" altLang="en-US" sz="2600" kern="0" dirty="0" smtClean="0">
                <a:solidFill>
                  <a:srgbClr val="222222"/>
                </a:solidFill>
                <a:latin typeface="Arial"/>
              </a:rPr>
              <a:t>The process must then be planned out</a:t>
            </a:r>
          </a:p>
          <a:p>
            <a:pPr marL="742950" lvl="1" indent="-285750">
              <a:spcBef>
                <a:spcPct val="20000"/>
              </a:spcBef>
              <a:buFontTx/>
              <a:buChar char="–"/>
              <a:defRPr/>
            </a:pPr>
            <a:r>
              <a:rPr lang="en-US" altLang="en-US" sz="2400" kern="0" dirty="0" smtClean="0">
                <a:solidFill>
                  <a:srgbClr val="222222"/>
                </a:solidFill>
                <a:latin typeface="Arial"/>
              </a:rPr>
              <a:t>Periodic deliverables</a:t>
            </a:r>
          </a:p>
          <a:p>
            <a:pPr marL="742950" lvl="1" indent="-285750">
              <a:spcBef>
                <a:spcPct val="20000"/>
              </a:spcBef>
              <a:buFontTx/>
              <a:buChar char="–"/>
              <a:defRPr/>
            </a:pPr>
            <a:r>
              <a:rPr lang="en-US" altLang="en-US" sz="2400" kern="0" dirty="0" smtClean="0">
                <a:solidFill>
                  <a:srgbClr val="222222"/>
                </a:solidFill>
                <a:latin typeface="Arial"/>
              </a:rPr>
              <a:t>Reviews </a:t>
            </a:r>
          </a:p>
          <a:p>
            <a:pPr marL="742950" lvl="1" indent="-285750">
              <a:spcBef>
                <a:spcPct val="20000"/>
              </a:spcBef>
              <a:buFontTx/>
              <a:buChar char="–"/>
              <a:defRPr/>
            </a:pPr>
            <a:r>
              <a:rPr lang="en-US" altLang="en-US" sz="2400" kern="0" dirty="0" smtClean="0">
                <a:solidFill>
                  <a:srgbClr val="222222"/>
                </a:solidFill>
                <a:latin typeface="Arial"/>
              </a:rPr>
              <a:t>Presentations to management</a:t>
            </a:r>
          </a:p>
          <a:p>
            <a:pPr marL="342900" indent="-342900">
              <a:spcBef>
                <a:spcPct val="20000"/>
              </a:spcBef>
              <a:buFontTx/>
              <a:buChar char="•"/>
              <a:defRPr/>
            </a:pPr>
            <a:r>
              <a:rPr lang="en-US" altLang="en-US" sz="2600" kern="0" dirty="0" smtClean="0">
                <a:solidFill>
                  <a:srgbClr val="222222"/>
                </a:solidFill>
                <a:latin typeface="Arial"/>
              </a:rPr>
              <a:t>Tasks laid out, assignments made and timetables discussed</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12</a:t>
            </a:fld>
            <a:endParaRPr lang="en-US" dirty="0"/>
          </a:p>
        </p:txBody>
      </p:sp>
    </p:spTree>
    <p:extLst>
      <p:ext uri="{BB962C8B-B14F-4D97-AF65-F5344CB8AC3E}">
        <p14:creationId xmlns:p14="http://schemas.microsoft.com/office/powerpoint/2010/main" val="969821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Asset Identification and Valuation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Times New Roman" panose="02020603050405020304" pitchFamily="18" charset="0"/>
              </a:rPr>
              <a:t>This iterative process begins with the identification of assets, including all of the elements of an organization’s system: people, procedures, data and information, software, hardware, and networking elements.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Times New Roman" panose="02020603050405020304" pitchFamily="18" charset="0"/>
              </a:rPr>
              <a:t>Then, we classify and categorize the assets adding details as we dig deeper into the analysis.</a:t>
            </a:r>
            <a:r>
              <a:rPr lang="en-GB" altLang="en-US" dirty="0" smtClean="0">
                <a:cs typeface="Lucida Sans Unicode" panose="020B0602030504020204" pitchFamily="34" charset="0"/>
              </a:rPr>
              <a:t> </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13</a:t>
            </a:fld>
            <a:endParaRPr lang="en-US" dirty="0"/>
          </a:p>
        </p:txBody>
      </p:sp>
    </p:spTree>
    <p:extLst>
      <p:ext uri="{BB962C8B-B14F-4D97-AF65-F5344CB8AC3E}">
        <p14:creationId xmlns:p14="http://schemas.microsoft.com/office/powerpoint/2010/main" val="3859266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4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457200" indent="-457200">
              <a:buClr>
                <a:srgbClr val="364162"/>
              </a:buClr>
              <a:buSzPct val="100000"/>
              <a:buFont typeface="Arial" pitchFamily="34" charset="0"/>
              <a:buChar char="•"/>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1180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gure + Caption Layout">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491331" y="5181600"/>
            <a:ext cx="81534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576789855"/>
      </p:ext>
    </p:extLst>
  </p:cSld>
  <p:clrMapOvr>
    <a:masterClrMapping/>
  </p:clrMapOvr>
  <p:transition spd="slow"/>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a:extLst/>
        </p:spPr>
      </p:pic>
    </p:spTree>
    <p:extLst>
      <p:ext uri="{BB962C8B-B14F-4D97-AF65-F5344CB8AC3E}">
        <p14:creationId xmlns:p14="http://schemas.microsoft.com/office/powerpoint/2010/main" val="1219673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6" name="Picture 5" descr="Rules_Single_A.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6"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8"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a:prstGeom prst="rect">
            <a:avLst/>
          </a:prstGeo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343875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78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491331" y="5181600"/>
            <a:ext cx="81534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1238257581"/>
      </p:ext>
    </p:extLst>
  </p:cSld>
  <p:clrMapOvr>
    <a:masterClrMapping/>
  </p:clrMapOvr>
  <p:transition spd="slow"/>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Tree>
    <p:extLst>
      <p:ext uri="{BB962C8B-B14F-4D97-AF65-F5344CB8AC3E}">
        <p14:creationId xmlns:p14="http://schemas.microsoft.com/office/powerpoint/2010/main" val="428605242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139172"/>
            <a:ext cx="8229600" cy="622828"/>
          </a:xfrm>
        </p:spPr>
        <p:txBody>
          <a:bodyPr/>
          <a:lstStyle/>
          <a:p>
            <a:pPr algn="l"/>
            <a:r>
              <a:rPr lang="en-US" altLang="en-US" dirty="0"/>
              <a:t>Principles of Information Security</a:t>
            </a:r>
            <a:endParaRPr lang="en-US" dirty="0"/>
          </a:p>
        </p:txBody>
      </p:sp>
      <p:sp>
        <p:nvSpPr>
          <p:cNvPr id="5" name="Text Placeholder 4"/>
          <p:cNvSpPr>
            <a:spLocks noGrp="1"/>
          </p:cNvSpPr>
          <p:nvPr>
            <p:ph type="body" sz="quarter" idx="13"/>
          </p:nvPr>
        </p:nvSpPr>
        <p:spPr>
          <a:xfrm>
            <a:off x="38100" y="816430"/>
            <a:ext cx="8229600" cy="478970"/>
          </a:xfrm>
        </p:spPr>
        <p:txBody>
          <a:bodyPr/>
          <a:lstStyle/>
          <a:p>
            <a:endParaRPr lang="en-US" dirty="0"/>
          </a:p>
        </p:txBody>
      </p:sp>
      <p:sp>
        <p:nvSpPr>
          <p:cNvPr id="6" name="Text Placeholder 5"/>
          <p:cNvSpPr>
            <a:spLocks noGrp="1"/>
          </p:cNvSpPr>
          <p:nvPr>
            <p:ph type="body" sz="quarter" idx="14"/>
          </p:nvPr>
        </p:nvSpPr>
        <p:spPr>
          <a:xfrm>
            <a:off x="2209800" y="2534263"/>
            <a:ext cx="4267200" cy="1955132"/>
          </a:xfrm>
        </p:spPr>
        <p:txBody>
          <a:bodyPr/>
          <a:lstStyle/>
          <a:p>
            <a:pPr algn="ctr"/>
            <a:r>
              <a:rPr lang="en-US" sz="4000" b="1" dirty="0"/>
              <a:t>Chapter 5</a:t>
            </a:r>
            <a:endParaRPr lang="en-US" sz="4000" dirty="0"/>
          </a:p>
          <a:p>
            <a:pPr algn="ctr"/>
            <a:r>
              <a:rPr lang="en-US" sz="4000" dirty="0"/>
              <a:t>Risk Management</a:t>
            </a:r>
          </a:p>
        </p:txBody>
      </p:sp>
      <p:sp>
        <p:nvSpPr>
          <p:cNvPr id="7" name="Tex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descr="Cengage logo"/>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300564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GB" altLang="en-US" dirty="0"/>
              <a:t>Risk Identification</a:t>
            </a:r>
            <a:endParaRPr lang="en-US" dirty="0"/>
          </a:p>
        </p:txBody>
      </p:sp>
      <p:sp>
        <p:nvSpPr>
          <p:cNvPr id="6" name="Content Placeholder 5"/>
          <p:cNvSpPr>
            <a:spLocks noGrp="1"/>
          </p:cNvSpPr>
          <p:nvPr>
            <p:ph idx="1"/>
          </p:nvPr>
        </p:nvSpPr>
        <p:spPr/>
        <p:txBody>
          <a:bodyPr/>
          <a:lstStyle/>
          <a:p>
            <a:r>
              <a:rPr lang="en-GB" altLang="en-US" dirty="0"/>
              <a:t>Risk management requires that InfoSec professionals know how to identify, classify, and prioritize an organization’s information assets.</a:t>
            </a:r>
          </a:p>
          <a:p>
            <a:r>
              <a:rPr lang="en-US" altLang="en-US" dirty="0"/>
              <a:t>A threat assessment process identifies and evaluates the risks facing each asset</a:t>
            </a:r>
            <a:endParaRPr lang="en-US" dirty="0"/>
          </a:p>
        </p:txBody>
      </p:sp>
    </p:spTree>
    <p:extLst>
      <p:ext uri="{BB962C8B-B14F-4D97-AF65-F5344CB8AC3E}">
        <p14:creationId xmlns:p14="http://schemas.microsoft.com/office/powerpoint/2010/main" val="411050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1219200"/>
          </a:xfrm>
        </p:spPr>
        <p:txBody>
          <a:bodyPr anchor="ctr">
            <a:noAutofit/>
          </a:bodyPr>
          <a:lstStyle/>
          <a:p>
            <a:r>
              <a:rPr lang="en-US" b="1" dirty="0" smtClean="0"/>
              <a:t>Figure </a:t>
            </a:r>
            <a:r>
              <a:rPr lang="en-US" b="1" dirty="0"/>
              <a:t>5-4  </a:t>
            </a:r>
            <a:r>
              <a:rPr lang="en-US" dirty="0"/>
              <a:t>Components of risk </a:t>
            </a:r>
            <a:r>
              <a:rPr lang="en-US" dirty="0" smtClean="0"/>
              <a:t>identification</a:t>
            </a:r>
            <a:endParaRPr lang="en-US" dirty="0"/>
          </a:p>
        </p:txBody>
      </p:sp>
      <p:pic>
        <p:nvPicPr>
          <p:cNvPr id="5" name="Picture 4" descr="An illustration shows five blocks one below the other that goes like a step from top to bottom. The block on the top is labeled as, “Plan and organize the process.” The first block points with an arrow to the second block. It is labeled as, “Identify, inventory, &amp; categorize assets.” The third block is labeled as, “Classify, value, &amp; prioritize assets.” An arrow is marked from second block to the third block. The third block points to the fourth block with an arrow. The fourth block is labeled as, “Identify &amp; prioritize threats.” This block points with an arrow to fifth block which is labeled as, “Specify asset vulnerabilities.” Dotted arrows are marked from the fifth block to the fourth and third blocks. Two dotted arrows from fourth block points to third and second block. Two dotted arrows emerges from third block pointing to second and first blocks. Second block points with a dotted arrow to first block.&#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97" y="1447799"/>
            <a:ext cx="7539903" cy="4473301"/>
          </a:xfrm>
          <a:prstGeom prst="rect">
            <a:avLst/>
          </a:prstGeom>
        </p:spPr>
      </p:pic>
    </p:spTree>
    <p:extLst>
      <p:ext uri="{BB962C8B-B14F-4D97-AF65-F5344CB8AC3E}">
        <p14:creationId xmlns:p14="http://schemas.microsoft.com/office/powerpoint/2010/main" val="341929721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altLang="en-US" dirty="0"/>
              <a:t>Planning and Organizing the Process</a:t>
            </a:r>
            <a:endParaRPr lang="en-US" dirty="0"/>
          </a:p>
        </p:txBody>
      </p:sp>
      <p:sp>
        <p:nvSpPr>
          <p:cNvPr id="6" name="Content Placeholder 5"/>
          <p:cNvSpPr>
            <a:spLocks noGrp="1"/>
          </p:cNvSpPr>
          <p:nvPr>
            <p:ph idx="1"/>
          </p:nvPr>
        </p:nvSpPr>
        <p:spPr/>
        <p:txBody>
          <a:bodyPr/>
          <a:lstStyle/>
          <a:p>
            <a:r>
              <a:rPr lang="en-US" altLang="en-US" dirty="0"/>
              <a:t>The first step in the risk identification process is to follow your project management principles.</a:t>
            </a:r>
          </a:p>
          <a:p>
            <a:r>
              <a:rPr lang="en-US" altLang="en-US" dirty="0"/>
              <a:t>Begin by organizing a team with representation across all affected groups.</a:t>
            </a:r>
          </a:p>
          <a:p>
            <a:r>
              <a:rPr lang="en-US" altLang="en-US" dirty="0"/>
              <a:t>The process must then be planned out.</a:t>
            </a:r>
          </a:p>
          <a:p>
            <a:pPr lvl="1"/>
            <a:r>
              <a:rPr lang="en-US" altLang="en-US" dirty="0"/>
              <a:t>Periodic deliverables</a:t>
            </a:r>
          </a:p>
          <a:p>
            <a:pPr lvl="1"/>
            <a:r>
              <a:rPr lang="en-US" altLang="en-US" dirty="0"/>
              <a:t>Reviews </a:t>
            </a:r>
          </a:p>
          <a:p>
            <a:pPr lvl="1"/>
            <a:r>
              <a:rPr lang="en-US" altLang="en-US" dirty="0"/>
              <a:t>Presentations to management</a:t>
            </a:r>
          </a:p>
          <a:p>
            <a:r>
              <a:rPr lang="en-US" altLang="en-US" dirty="0"/>
              <a:t>Tasks should be laid out, assignments made, and timetables discussed.</a:t>
            </a:r>
          </a:p>
        </p:txBody>
      </p:sp>
    </p:spTree>
    <p:extLst>
      <p:ext uri="{BB962C8B-B14F-4D97-AF65-F5344CB8AC3E}">
        <p14:creationId xmlns:p14="http://schemas.microsoft.com/office/powerpoint/2010/main" val="1757987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Identifying, Inventorying, and Categorizing Assets</a:t>
            </a:r>
            <a:endParaRPr lang="en-US" dirty="0"/>
          </a:p>
        </p:txBody>
      </p:sp>
      <p:sp>
        <p:nvSpPr>
          <p:cNvPr id="3" name="Content Placeholder 2"/>
          <p:cNvSpPr>
            <a:spLocks noGrp="1"/>
          </p:cNvSpPr>
          <p:nvPr>
            <p:ph idx="1"/>
          </p:nvPr>
        </p:nvSpPr>
        <p:spPr/>
        <p:txBody>
          <a:bodyPr/>
          <a:lstStyle/>
          <a:p>
            <a:r>
              <a:rPr lang="en-GB" altLang="en-US" dirty="0"/>
              <a:t>Iterative process: Begins with the identification and inventory of assets, including all elements of an organization’s system (people, procedures, data and information, software, hardware, networking)</a:t>
            </a:r>
            <a:r>
              <a:rPr lang="ar-SA" altLang="en-US" dirty="0"/>
              <a:t>‏</a:t>
            </a:r>
            <a:endParaRPr lang="en-GB" altLang="en-US" dirty="0"/>
          </a:p>
          <a:p>
            <a:r>
              <a:rPr lang="en-GB" altLang="en-US" dirty="0"/>
              <a:t>Assets are then categorized</a:t>
            </a:r>
          </a:p>
        </p:txBody>
      </p:sp>
    </p:spTree>
    <p:extLst>
      <p:ext uri="{BB962C8B-B14F-4D97-AF65-F5344CB8AC3E}">
        <p14:creationId xmlns:p14="http://schemas.microsoft.com/office/powerpoint/2010/main" val="2320618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138989"/>
            <a:ext cx="9143999" cy="1004011"/>
          </a:xfrm>
        </p:spPr>
        <p:txBody>
          <a:bodyPr anchor="ctr">
            <a:noAutofit/>
          </a:bodyPr>
          <a:lstStyle/>
          <a:p>
            <a:r>
              <a:rPr lang="en-US" b="1" dirty="0" smtClean="0"/>
              <a:t>Table 5-1 </a:t>
            </a:r>
            <a:r>
              <a:rPr lang="en-US" dirty="0" smtClean="0"/>
              <a:t>categorization the components of an information system</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067467722"/>
              </p:ext>
            </p:extLst>
          </p:nvPr>
        </p:nvGraphicFramePr>
        <p:xfrm>
          <a:off x="609600" y="1464408"/>
          <a:ext cx="8153399" cy="4555392"/>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4190999">
                  <a:extLst>
                    <a:ext uri="{9D8B030D-6E8A-4147-A177-3AD203B41FA5}">
                      <a16:colId xmlns:a16="http://schemas.microsoft.com/office/drawing/2014/main" val="20002"/>
                    </a:ext>
                  </a:extLst>
                </a:gridCol>
              </a:tblGrid>
              <a:tr h="542869">
                <a:tc>
                  <a:txBody>
                    <a:bodyPr/>
                    <a:lstStyle/>
                    <a:p>
                      <a:r>
                        <a:rPr lang="en-US" sz="1400" b="1" dirty="0" smtClean="0">
                          <a:solidFill>
                            <a:schemeClr val="bg1"/>
                          </a:solidFill>
                          <a:latin typeface="Arial" pitchFamily="34" charset="0"/>
                          <a:cs typeface="Arial" pitchFamily="34" charset="0"/>
                        </a:rPr>
                        <a:t>Traditional system components</a:t>
                      </a:r>
                      <a:endParaRPr lang="en-US" sz="1400" b="1" dirty="0">
                        <a:solidFill>
                          <a:schemeClr val="bg1"/>
                        </a:solidFill>
                        <a:latin typeface="Arial" pitchFamily="34" charset="0"/>
                        <a:cs typeface="Arial" pitchFamily="34" charset="0"/>
                      </a:endParaRPr>
                    </a:p>
                  </a:txBody>
                  <a:tcPr>
                    <a:solidFill>
                      <a:srgbClr val="364162"/>
                    </a:solidFill>
                  </a:tcPr>
                </a:tc>
                <a:tc>
                  <a:txBody>
                    <a:bodyPr/>
                    <a:lstStyle/>
                    <a:p>
                      <a:r>
                        <a:rPr lang="en-US" sz="1400" b="1" dirty="0" smtClean="0">
                          <a:solidFill>
                            <a:schemeClr val="bg1"/>
                          </a:solidFill>
                          <a:latin typeface="Arial" pitchFamily="34" charset="0"/>
                          <a:cs typeface="Arial" pitchFamily="34" charset="0"/>
                        </a:rPr>
                        <a:t>Information</a:t>
                      </a:r>
                      <a:r>
                        <a:rPr lang="en-US" sz="1400" b="1" baseline="0" dirty="0" smtClean="0">
                          <a:solidFill>
                            <a:schemeClr val="bg1"/>
                          </a:solidFill>
                          <a:latin typeface="Arial" pitchFamily="34" charset="0"/>
                          <a:cs typeface="Arial" pitchFamily="34" charset="0"/>
                        </a:rPr>
                        <a:t> asset components</a:t>
                      </a:r>
                      <a:endParaRPr lang="en-US" sz="1400" b="1" dirty="0">
                        <a:solidFill>
                          <a:schemeClr val="bg1"/>
                        </a:solidFill>
                        <a:latin typeface="Arial" pitchFamily="34" charset="0"/>
                        <a:cs typeface="Arial" pitchFamily="34" charset="0"/>
                      </a:endParaRPr>
                    </a:p>
                  </a:txBody>
                  <a:tcPr>
                    <a:solidFill>
                      <a:srgbClr val="364162"/>
                    </a:solidFill>
                  </a:tcPr>
                </a:tc>
                <a:tc>
                  <a:txBody>
                    <a:bodyPr/>
                    <a:lstStyle/>
                    <a:p>
                      <a:r>
                        <a:rPr lang="en-US" sz="1400" b="1" dirty="0" smtClean="0">
                          <a:solidFill>
                            <a:schemeClr val="bg1"/>
                          </a:solidFill>
                          <a:latin typeface="Arial" pitchFamily="34" charset="0"/>
                          <a:cs typeface="Arial" pitchFamily="34" charset="0"/>
                        </a:rPr>
                        <a:t>Risk management</a:t>
                      </a:r>
                      <a:r>
                        <a:rPr lang="en-US" sz="1400" b="1" baseline="0" dirty="0" smtClean="0">
                          <a:solidFill>
                            <a:schemeClr val="bg1"/>
                          </a:solidFill>
                          <a:latin typeface="Arial" pitchFamily="34" charset="0"/>
                          <a:cs typeface="Arial" pitchFamily="34" charset="0"/>
                        </a:rPr>
                        <a:t> system components</a:t>
                      </a:r>
                      <a:endParaRPr lang="en-US" sz="1400" b="1" dirty="0">
                        <a:solidFill>
                          <a:schemeClr val="bg1"/>
                        </a:solidFill>
                        <a:latin typeface="Arial" pitchFamily="34" charset="0"/>
                        <a:cs typeface="Arial" pitchFamily="34" charset="0"/>
                      </a:endParaRPr>
                    </a:p>
                  </a:txBody>
                  <a:tcPr>
                    <a:solidFill>
                      <a:srgbClr val="364162"/>
                    </a:solidFill>
                  </a:tcPr>
                </a:tc>
                <a:extLst>
                  <a:ext uri="{0D108BD9-81ED-4DB2-BD59-A6C34878D82A}">
                    <a16:rowId xmlns:a16="http://schemas.microsoft.com/office/drawing/2014/main" val="10000"/>
                  </a:ext>
                </a:extLst>
              </a:tr>
              <a:tr h="334976">
                <a:tc>
                  <a:txBody>
                    <a:bodyPr/>
                    <a:lstStyle/>
                    <a:p>
                      <a:r>
                        <a:rPr lang="en-US" sz="1400" dirty="0" smtClean="0">
                          <a:latin typeface="Arial" pitchFamily="34" charset="0"/>
                          <a:cs typeface="Arial" pitchFamily="34" charset="0"/>
                        </a:rPr>
                        <a:t>People</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Nonemployees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Trusted employees other staff</a:t>
                      </a:r>
                      <a:endParaRPr lang="en-US" sz="1400" dirty="0">
                        <a:latin typeface="Arial" pitchFamily="34" charset="0"/>
                        <a:cs typeface="Arial" pitchFamily="34" charset="0"/>
                      </a:endParaRPr>
                    </a:p>
                  </a:txBody>
                  <a:tcPr/>
                </a:tc>
                <a:extLst>
                  <a:ext uri="{0D108BD9-81ED-4DB2-BD59-A6C34878D82A}">
                    <a16:rowId xmlns:a16="http://schemas.microsoft.com/office/drawing/2014/main" val="10001"/>
                  </a:ext>
                </a:extLst>
              </a:tr>
              <a:tr h="542869">
                <a:tc>
                  <a:txBody>
                    <a:bodyPr/>
                    <a:lstStyle/>
                    <a:p>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Procedures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People at trusted organizations strangers and visitors</a:t>
                      </a:r>
                      <a:endParaRPr lang="en-US" sz="1400" dirty="0">
                        <a:latin typeface="Arial" pitchFamily="34" charset="0"/>
                        <a:cs typeface="Arial" pitchFamily="34" charset="0"/>
                      </a:endParaRPr>
                    </a:p>
                  </a:txBody>
                  <a:tcPr/>
                </a:tc>
                <a:extLst>
                  <a:ext uri="{0D108BD9-81ED-4DB2-BD59-A6C34878D82A}">
                    <a16:rowId xmlns:a16="http://schemas.microsoft.com/office/drawing/2014/main" val="10002"/>
                  </a:ext>
                </a:extLst>
              </a:tr>
              <a:tr h="5408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Procedures</a:t>
                      </a:r>
                    </a:p>
                  </a:txBody>
                  <a:tcPr/>
                </a:tc>
                <a:tc>
                  <a:txBody>
                    <a:bodyPr/>
                    <a:lstStyle/>
                    <a:p>
                      <a:r>
                        <a:rPr lang="en-US" sz="1400" dirty="0" smtClean="0">
                          <a:latin typeface="Arial" pitchFamily="34" charset="0"/>
                          <a:cs typeface="Arial" pitchFamily="34" charset="0"/>
                        </a:rPr>
                        <a:t>Information</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IT and</a:t>
                      </a:r>
                      <a:r>
                        <a:rPr lang="en-US" sz="1400" baseline="0" dirty="0" smtClean="0">
                          <a:latin typeface="Arial" pitchFamily="34" charset="0"/>
                          <a:cs typeface="Arial" pitchFamily="34" charset="0"/>
                        </a:rPr>
                        <a:t> business standard </a:t>
                      </a:r>
                    </a:p>
                    <a:p>
                      <a:r>
                        <a:rPr lang="en-US" sz="1400" baseline="0" dirty="0" smtClean="0">
                          <a:latin typeface="Arial" pitchFamily="34" charset="0"/>
                          <a:cs typeface="Arial" pitchFamily="34" charset="0"/>
                        </a:rPr>
                        <a:t>IT and business-sensitive procedures</a:t>
                      </a:r>
                      <a:endParaRPr lang="en-US" sz="1400" dirty="0">
                        <a:latin typeface="Arial" pitchFamily="34" charset="0"/>
                        <a:cs typeface="Arial" pitchFamily="34" charset="0"/>
                      </a:endParaRPr>
                    </a:p>
                  </a:txBody>
                  <a:tcPr/>
                </a:tc>
                <a:extLst>
                  <a:ext uri="{0D108BD9-81ED-4DB2-BD59-A6C34878D82A}">
                    <a16:rowId xmlns:a16="http://schemas.microsoft.com/office/drawing/2014/main" val="10003"/>
                  </a:ext>
                </a:extLst>
              </a:tr>
              <a:tr h="766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Data</a:t>
                      </a:r>
                    </a:p>
                  </a:txBody>
                  <a:tcPr/>
                </a:tc>
                <a:tc>
                  <a:txBody>
                    <a:bodyPr/>
                    <a:lstStyle/>
                    <a:p>
                      <a:r>
                        <a:rPr lang="en-US" sz="1400" dirty="0" smtClean="0">
                          <a:latin typeface="Arial" pitchFamily="34" charset="0"/>
                          <a:cs typeface="Arial" pitchFamily="34" charset="0"/>
                        </a:rPr>
                        <a:t>Software</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Transmission</a:t>
                      </a:r>
                    </a:p>
                    <a:p>
                      <a:r>
                        <a:rPr lang="en-US" sz="1400" dirty="0" smtClean="0">
                          <a:latin typeface="Arial" pitchFamily="34" charset="0"/>
                          <a:cs typeface="Arial" pitchFamily="34" charset="0"/>
                        </a:rPr>
                        <a:t>Processing </a:t>
                      </a:r>
                    </a:p>
                    <a:p>
                      <a:r>
                        <a:rPr lang="en-US" sz="1400" dirty="0" smtClean="0">
                          <a:latin typeface="Arial" pitchFamily="34" charset="0"/>
                          <a:cs typeface="Arial" pitchFamily="34" charset="0"/>
                        </a:rPr>
                        <a:t>Storage</a:t>
                      </a:r>
                      <a:endParaRPr lang="en-US" sz="1400" dirty="0">
                        <a:latin typeface="Arial" pitchFamily="34" charset="0"/>
                        <a:cs typeface="Arial" pitchFamily="34" charset="0"/>
                      </a:endParaRPr>
                    </a:p>
                  </a:txBody>
                  <a:tcPr/>
                </a:tc>
                <a:extLst>
                  <a:ext uri="{0D108BD9-81ED-4DB2-BD59-A6C34878D82A}">
                    <a16:rowId xmlns:a16="http://schemas.microsoft.com/office/drawing/2014/main" val="10004"/>
                  </a:ext>
                </a:extLst>
              </a:tr>
              <a:tr h="766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Software</a:t>
                      </a:r>
                    </a:p>
                  </a:txBody>
                  <a:tcPr/>
                </a:tc>
                <a:tc>
                  <a:txBody>
                    <a:bodyPr/>
                    <a:lstStyle/>
                    <a:p>
                      <a:r>
                        <a:rPr lang="en-US" sz="1400" dirty="0" smtClean="0">
                          <a:latin typeface="Arial" pitchFamily="34" charset="0"/>
                          <a:cs typeface="Arial" pitchFamily="34" charset="0"/>
                        </a:rPr>
                        <a:t>System devices and peripherals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Application</a:t>
                      </a:r>
                    </a:p>
                    <a:p>
                      <a:r>
                        <a:rPr lang="en-US" sz="1400" dirty="0" smtClean="0">
                          <a:latin typeface="Arial" pitchFamily="34" charset="0"/>
                          <a:cs typeface="Arial" pitchFamily="34" charset="0"/>
                        </a:rPr>
                        <a:t>Operating</a:t>
                      </a:r>
                      <a:r>
                        <a:rPr lang="en-US" sz="1400" baseline="0" dirty="0" smtClean="0">
                          <a:latin typeface="Arial" pitchFamily="34" charset="0"/>
                          <a:cs typeface="Arial" pitchFamily="34" charset="0"/>
                        </a:rPr>
                        <a:t> system</a:t>
                      </a:r>
                    </a:p>
                    <a:p>
                      <a:r>
                        <a:rPr lang="en-US" sz="1400" baseline="0" dirty="0" smtClean="0">
                          <a:latin typeface="Arial" pitchFamily="34" charset="0"/>
                          <a:cs typeface="Arial" pitchFamily="34" charset="0"/>
                        </a:rPr>
                        <a:t>Security components</a:t>
                      </a:r>
                      <a:endParaRPr lang="en-US" sz="1400" dirty="0">
                        <a:latin typeface="Arial" pitchFamily="34" charset="0"/>
                        <a:cs typeface="Arial" pitchFamily="34" charset="0"/>
                      </a:endParaRPr>
                    </a:p>
                  </a:txBody>
                  <a:tcPr/>
                </a:tc>
                <a:extLst>
                  <a:ext uri="{0D108BD9-81ED-4DB2-BD59-A6C34878D82A}">
                    <a16:rowId xmlns:a16="http://schemas.microsoft.com/office/drawing/2014/main" val="10005"/>
                  </a:ext>
                </a:extLst>
              </a:tr>
              <a:tr h="5428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Hardware</a:t>
                      </a:r>
                    </a:p>
                  </a:txBody>
                  <a:tcPr/>
                </a:tc>
                <a:tc>
                  <a:txBody>
                    <a:bodyPr/>
                    <a:lstStyle/>
                    <a:p>
                      <a:r>
                        <a:rPr lang="en-US" sz="1400" dirty="0" smtClean="0">
                          <a:latin typeface="Arial" pitchFamily="34" charset="0"/>
                          <a:cs typeface="Arial" pitchFamily="34" charset="0"/>
                        </a:rPr>
                        <a:t>System devices and peripherals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System and peripherals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Security</a:t>
                      </a:r>
                      <a:r>
                        <a:rPr lang="en-US" sz="1400" baseline="0" dirty="0" smtClean="0">
                          <a:latin typeface="Arial" pitchFamily="34" charset="0"/>
                          <a:cs typeface="Arial" pitchFamily="34" charset="0"/>
                        </a:rPr>
                        <a:t> devices</a:t>
                      </a:r>
                      <a:endParaRPr lang="en-US" sz="1400" dirty="0" smtClean="0">
                        <a:latin typeface="Arial" pitchFamily="34" charset="0"/>
                        <a:cs typeface="Arial" pitchFamily="34" charset="0"/>
                      </a:endParaRPr>
                    </a:p>
                  </a:txBody>
                  <a:tcPr/>
                </a:tc>
                <a:extLst>
                  <a:ext uri="{0D108BD9-81ED-4DB2-BD59-A6C34878D82A}">
                    <a16:rowId xmlns:a16="http://schemas.microsoft.com/office/drawing/2014/main" val="10006"/>
                  </a:ext>
                </a:extLst>
              </a:tr>
              <a:tr h="385405">
                <a:tc>
                  <a:txBody>
                    <a:bodyPr/>
                    <a:lstStyle/>
                    <a:p>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Networking components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Intranet</a:t>
                      </a:r>
                      <a:r>
                        <a:rPr lang="en-US" sz="1400" baseline="0" dirty="0" smtClean="0">
                          <a:latin typeface="Arial" pitchFamily="34" charset="0"/>
                          <a:cs typeface="Arial" pitchFamily="34" charset="0"/>
                        </a:rPr>
                        <a:t> components</a:t>
                      </a:r>
                    </a:p>
                    <a:p>
                      <a:r>
                        <a:rPr lang="en-US" sz="1400" baseline="0" dirty="0" smtClean="0">
                          <a:latin typeface="Arial" pitchFamily="34" charset="0"/>
                          <a:cs typeface="Arial" pitchFamily="34" charset="0"/>
                        </a:rPr>
                        <a:t>Internet or DMZ components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3198145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r>
              <a:rPr lang="en-GB" altLang="en-US" dirty="0"/>
              <a:t>People, Procedures, and Data Asset Identification</a:t>
            </a:r>
            <a:endParaRPr lang="en-US" dirty="0"/>
          </a:p>
        </p:txBody>
      </p:sp>
      <p:sp>
        <p:nvSpPr>
          <p:cNvPr id="6" name="Content Placeholder 5"/>
          <p:cNvSpPr>
            <a:spLocks noGrp="1"/>
          </p:cNvSpPr>
          <p:nvPr>
            <p:ph idx="1"/>
          </p:nvPr>
        </p:nvSpPr>
        <p:spPr/>
        <p:txBody>
          <a:bodyPr/>
          <a:lstStyle/>
          <a:p>
            <a:r>
              <a:rPr lang="en-GB" altLang="en-US" dirty="0"/>
              <a:t>Human resources, documentation, and data information assets are more difficult to identify.</a:t>
            </a:r>
          </a:p>
          <a:p>
            <a:r>
              <a:rPr lang="en-GB" altLang="en-US" dirty="0"/>
              <a:t>Important asset attributes:</a:t>
            </a:r>
          </a:p>
          <a:p>
            <a:pPr lvl="1"/>
            <a:r>
              <a:rPr lang="en-GB" altLang="en-US" dirty="0"/>
              <a:t>People: position name/number/ID; supervisor; security clearance level; special skills</a:t>
            </a:r>
          </a:p>
          <a:p>
            <a:pPr lvl="1"/>
            <a:r>
              <a:rPr lang="en-GB" altLang="en-US" spc="-10" dirty="0"/>
              <a:t>Procedures: description; intended purpose; relation to software/hardware/networking elements; storage location for reference; storage location for update</a:t>
            </a:r>
          </a:p>
          <a:p>
            <a:pPr lvl="1"/>
            <a:r>
              <a:rPr lang="en-GB" altLang="en-US" dirty="0"/>
              <a:t>Data: classification; owner/creator/manager; data structure size; data structure used; online/offline; location; backup procedures </a:t>
            </a:r>
            <a:r>
              <a:rPr lang="en-GB" altLang="en-US" dirty="0" smtClean="0"/>
              <a:t>employed</a:t>
            </a:r>
            <a:endParaRPr lang="en-GB" altLang="en-US" dirty="0"/>
          </a:p>
        </p:txBody>
      </p:sp>
    </p:spTree>
    <p:extLst>
      <p:ext uri="{BB962C8B-B14F-4D97-AF65-F5344CB8AC3E}">
        <p14:creationId xmlns:p14="http://schemas.microsoft.com/office/powerpoint/2010/main" val="3502592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GB" altLang="en-US" dirty="0"/>
              <a:t>Hardware, Software, and Network Asset Identification</a:t>
            </a:r>
            <a:endParaRPr lang="en-US" dirty="0"/>
          </a:p>
        </p:txBody>
      </p:sp>
      <p:sp>
        <p:nvSpPr>
          <p:cNvPr id="6" name="Content Placeholder 5"/>
          <p:cNvSpPr>
            <a:spLocks noGrp="1"/>
          </p:cNvSpPr>
          <p:nvPr>
            <p:ph idx="1"/>
          </p:nvPr>
        </p:nvSpPr>
        <p:spPr/>
        <p:txBody>
          <a:bodyPr/>
          <a:lstStyle/>
          <a:p>
            <a:r>
              <a:rPr lang="en-GB" altLang="en-US" dirty="0"/>
              <a:t>What information attributes to track depends on:</a:t>
            </a:r>
          </a:p>
          <a:p>
            <a:pPr lvl="1"/>
            <a:r>
              <a:rPr lang="en-GB" altLang="en-US" dirty="0"/>
              <a:t>Needs of organization/risk management efforts</a:t>
            </a:r>
          </a:p>
          <a:p>
            <a:pPr lvl="1"/>
            <a:r>
              <a:rPr lang="en-GB" altLang="en-US" dirty="0"/>
              <a:t>Preferences/needs of the security and information technology communities</a:t>
            </a:r>
          </a:p>
          <a:p>
            <a:r>
              <a:rPr lang="en-GB" altLang="en-US" dirty="0"/>
              <a:t>Asset attributes to be considered are name, IP address, MAC address, element type, serial number, manufacturer name, model/part number, software version, physical or logical location, and  controlling entity.</a:t>
            </a:r>
          </a:p>
        </p:txBody>
      </p:sp>
    </p:spTree>
    <p:extLst>
      <p:ext uri="{BB962C8B-B14F-4D97-AF65-F5344CB8AC3E}">
        <p14:creationId xmlns:p14="http://schemas.microsoft.com/office/powerpoint/2010/main" val="2231933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altLang="en-US" dirty="0"/>
              <a:t>Information Asset Inventory</a:t>
            </a:r>
            <a:endParaRPr lang="en-US" dirty="0"/>
          </a:p>
        </p:txBody>
      </p:sp>
      <p:sp>
        <p:nvSpPr>
          <p:cNvPr id="6" name="Content Placeholder 5"/>
          <p:cNvSpPr>
            <a:spLocks noGrp="1"/>
          </p:cNvSpPr>
          <p:nvPr>
            <p:ph idx="1"/>
          </p:nvPr>
        </p:nvSpPr>
        <p:spPr/>
        <p:txBody>
          <a:bodyPr/>
          <a:lstStyle/>
          <a:p>
            <a:r>
              <a:rPr lang="en-US" altLang="en-US" dirty="0"/>
              <a:t>Unless information assets are identified and inventoried, they cannot be effectively protected.</a:t>
            </a:r>
          </a:p>
          <a:p>
            <a:r>
              <a:rPr lang="en-US" altLang="en-US" dirty="0"/>
              <a:t>Inventory process involves formalizing the identification process in some form of organizational tool.</a:t>
            </a:r>
          </a:p>
          <a:p>
            <a:r>
              <a:rPr lang="en-US" altLang="en-US" dirty="0"/>
              <a:t>Automated tools can sometimes identify the system elements that make up hardware, software, and network components.</a:t>
            </a:r>
          </a:p>
        </p:txBody>
      </p:sp>
    </p:spTree>
    <p:extLst>
      <p:ext uri="{BB962C8B-B14F-4D97-AF65-F5344CB8AC3E}">
        <p14:creationId xmlns:p14="http://schemas.microsoft.com/office/powerpoint/2010/main" val="1973898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altLang="en-US" dirty="0"/>
              <a:t>Asset Categorization</a:t>
            </a:r>
            <a:endParaRPr lang="en-US" dirty="0"/>
          </a:p>
        </p:txBody>
      </p:sp>
      <p:sp>
        <p:nvSpPr>
          <p:cNvPr id="6" name="Content Placeholder 5"/>
          <p:cNvSpPr>
            <a:spLocks noGrp="1"/>
          </p:cNvSpPr>
          <p:nvPr>
            <p:ph idx="1"/>
          </p:nvPr>
        </p:nvSpPr>
        <p:spPr/>
        <p:txBody>
          <a:bodyPr>
            <a:normAutofit/>
          </a:bodyPr>
          <a:lstStyle/>
          <a:p>
            <a:r>
              <a:rPr lang="en-US" altLang="en-US" dirty="0"/>
              <a:t>People comprise employees and nonemployees.</a:t>
            </a:r>
          </a:p>
          <a:p>
            <a:r>
              <a:rPr lang="en-US" altLang="en-US" dirty="0"/>
              <a:t>Procedures either do not expose knowledge useful to a potential attacker or are sensitive and could allow adversary to gain advantage.</a:t>
            </a:r>
          </a:p>
          <a:p>
            <a:r>
              <a:rPr lang="en-US" altLang="en-US" dirty="0"/>
              <a:t>Data components account for the management of information in transmission, processing, and storage.</a:t>
            </a:r>
          </a:p>
          <a:p>
            <a:r>
              <a:rPr lang="en-US" altLang="en-US" dirty="0"/>
              <a:t>Software components are applications, operating systems, or security components.</a:t>
            </a:r>
          </a:p>
          <a:p>
            <a:r>
              <a:rPr lang="en-US" altLang="en-US" dirty="0"/>
              <a:t>Hardware: either the usual system devices and peripherals or part of information security control systems</a:t>
            </a:r>
            <a:r>
              <a:rPr lang="en-US" altLang="en-US" dirty="0" smtClean="0"/>
              <a:t>.</a:t>
            </a:r>
            <a:endParaRPr lang="en-US" dirty="0"/>
          </a:p>
        </p:txBody>
      </p:sp>
    </p:spTree>
    <p:extLst>
      <p:ext uri="{BB962C8B-B14F-4D97-AF65-F5344CB8AC3E}">
        <p14:creationId xmlns:p14="http://schemas.microsoft.com/office/powerpoint/2010/main" val="2954682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r>
              <a:rPr lang="en-GB" altLang="en-US" dirty="0"/>
              <a:t>Classifying, Valuing, and Prioritizing Information Assets</a:t>
            </a:r>
            <a:endParaRPr lang="en-US" dirty="0"/>
          </a:p>
        </p:txBody>
      </p:sp>
      <p:sp>
        <p:nvSpPr>
          <p:cNvPr id="6" name="Content Placeholder 5"/>
          <p:cNvSpPr>
            <a:spLocks noGrp="1"/>
          </p:cNvSpPr>
          <p:nvPr>
            <p:ph idx="1"/>
          </p:nvPr>
        </p:nvSpPr>
        <p:spPr/>
        <p:txBody>
          <a:bodyPr/>
          <a:lstStyle/>
          <a:p>
            <a:r>
              <a:rPr lang="en-GB" altLang="en-US" dirty="0"/>
              <a:t>Many organizations have data classification schemes (e.g., confidential, internal, public data)</a:t>
            </a:r>
            <a:r>
              <a:rPr lang="ar-SA" altLang="en-US" dirty="0"/>
              <a:t>‏</a:t>
            </a:r>
            <a:r>
              <a:rPr lang="en-US" altLang="en-US" dirty="0"/>
              <a:t>.</a:t>
            </a:r>
            <a:endParaRPr lang="en-GB" altLang="en-US" dirty="0"/>
          </a:p>
          <a:p>
            <a:r>
              <a:rPr lang="en-GB" altLang="en-US" dirty="0"/>
              <a:t>Classification of components must be specific enough to enable the determination of priority levels.</a:t>
            </a:r>
          </a:p>
          <a:p>
            <a:r>
              <a:rPr lang="en-GB" altLang="en-US" dirty="0"/>
              <a:t>Categories must be comprehensive and mutually exclusive</a:t>
            </a:r>
            <a:r>
              <a:rPr lang="en-GB" altLang="en-US" dirty="0" smtClean="0"/>
              <a:t>.</a:t>
            </a:r>
            <a:endParaRPr lang="en-GB" altLang="en-US" dirty="0"/>
          </a:p>
        </p:txBody>
      </p:sp>
    </p:spTree>
    <p:extLst>
      <p:ext uri="{BB962C8B-B14F-4D97-AF65-F5344CB8AC3E}">
        <p14:creationId xmlns:p14="http://schemas.microsoft.com/office/powerpoint/2010/main" val="20759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GB" altLang="en-US" dirty="0"/>
              <a:t>Learning Objectives</a:t>
            </a:r>
            <a:endParaRPr lang="en-US" dirty="0"/>
          </a:p>
        </p:txBody>
      </p:sp>
      <p:sp>
        <p:nvSpPr>
          <p:cNvPr id="5" name="Content Placeholder 4"/>
          <p:cNvSpPr>
            <a:spLocks noGrp="1"/>
          </p:cNvSpPr>
          <p:nvPr>
            <p:ph idx="1"/>
          </p:nvPr>
        </p:nvSpPr>
        <p:spPr/>
        <p:txBody>
          <a:bodyPr>
            <a:normAutofit fontScale="92500"/>
          </a:bodyPr>
          <a:lstStyle/>
          <a:p>
            <a:r>
              <a:rPr lang="en-GB" altLang="en-US" dirty="0"/>
              <a:t>Upon completion of this material, you should be able to:</a:t>
            </a:r>
          </a:p>
          <a:p>
            <a:pPr lvl="1"/>
            <a:r>
              <a:rPr lang="en-US" dirty="0"/>
              <a:t>Define risk management, risk identification, risk assessment, and risk control</a:t>
            </a:r>
          </a:p>
          <a:p>
            <a:pPr lvl="1"/>
            <a:r>
              <a:rPr lang="en-US" dirty="0"/>
              <a:t>Describe how risk is identified and assessed</a:t>
            </a:r>
          </a:p>
          <a:p>
            <a:pPr lvl="1"/>
            <a:r>
              <a:rPr lang="en-US" dirty="0"/>
              <a:t>Assess risk based on probability of occurrence and likely expected impact</a:t>
            </a:r>
          </a:p>
          <a:p>
            <a:pPr lvl="1"/>
            <a:r>
              <a:rPr lang="en-US" dirty="0"/>
              <a:t>Explain the fundamental aspects of documenting risk via the process of risk assessment</a:t>
            </a:r>
          </a:p>
          <a:p>
            <a:pPr lvl="1"/>
            <a:r>
              <a:rPr lang="en-US" dirty="0"/>
              <a:t>Describe various options for a risk mitigation strategy</a:t>
            </a:r>
          </a:p>
          <a:p>
            <a:pPr lvl="1"/>
            <a:r>
              <a:rPr lang="en-US" dirty="0"/>
              <a:t>Define risk appetite and explain how it relates to residual risk</a:t>
            </a:r>
          </a:p>
          <a:p>
            <a:pPr lvl="1"/>
            <a:r>
              <a:rPr lang="en-US" dirty="0"/>
              <a:t>Discuss conceptual frameworks for evaluating risk controls and formulate a cost-benefit analysis</a:t>
            </a:r>
            <a:endParaRPr lang="en-GB" altLang="en-US" dirty="0"/>
          </a:p>
        </p:txBody>
      </p:sp>
    </p:spTree>
    <p:extLst>
      <p:ext uri="{BB962C8B-B14F-4D97-AF65-F5344CB8AC3E}">
        <p14:creationId xmlns:p14="http://schemas.microsoft.com/office/powerpoint/2010/main" val="3418043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altLang="en-US" dirty="0"/>
              <a:t>Data Classification and </a:t>
            </a:r>
            <a:r>
              <a:rPr lang="en-GB" altLang="en-US" dirty="0" smtClean="0"/>
              <a:t>Management</a:t>
            </a:r>
            <a:br>
              <a:rPr lang="en-GB" altLang="en-US" dirty="0" smtClean="0"/>
            </a:br>
            <a:r>
              <a:rPr lang="en-GB" altLang="en-US" dirty="0" smtClean="0"/>
              <a:t> (1 of 2) </a:t>
            </a:r>
            <a:endParaRPr lang="en-US" dirty="0"/>
          </a:p>
        </p:txBody>
      </p:sp>
      <p:sp>
        <p:nvSpPr>
          <p:cNvPr id="3" name="Content Placeholder 2"/>
          <p:cNvSpPr>
            <a:spLocks noGrp="1"/>
          </p:cNvSpPr>
          <p:nvPr>
            <p:ph idx="1"/>
          </p:nvPr>
        </p:nvSpPr>
        <p:spPr/>
        <p:txBody>
          <a:bodyPr/>
          <a:lstStyle/>
          <a:p>
            <a:r>
              <a:rPr lang="en-GB" altLang="en-US" dirty="0"/>
              <a:t>Variety of classification schemes are used by corporate and military organizations.</a:t>
            </a:r>
          </a:p>
          <a:p>
            <a:r>
              <a:rPr lang="en-GB" altLang="en-US" dirty="0"/>
              <a:t>Information owners are responsible for classifying their information assets.</a:t>
            </a:r>
          </a:p>
          <a:p>
            <a:r>
              <a:rPr lang="en-GB" altLang="en-US" dirty="0"/>
              <a:t>Information classifications must be reviewed periodically.</a:t>
            </a:r>
          </a:p>
          <a:p>
            <a:r>
              <a:rPr lang="en-GB" altLang="en-US" dirty="0"/>
              <a:t>Classifications include confidential, internal, and external</a:t>
            </a:r>
            <a:r>
              <a:rPr lang="en-GB" altLang="en-US" dirty="0" smtClean="0"/>
              <a:t>.</a:t>
            </a:r>
            <a:endParaRPr lang="en-GB" altLang="en-US" dirty="0"/>
          </a:p>
        </p:txBody>
      </p:sp>
    </p:spTree>
    <p:extLst>
      <p:ext uri="{BB962C8B-B14F-4D97-AF65-F5344CB8AC3E}">
        <p14:creationId xmlns:p14="http://schemas.microsoft.com/office/powerpoint/2010/main" val="36186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altLang="en-US" dirty="0"/>
              <a:t>Data Classification and </a:t>
            </a:r>
            <a:r>
              <a:rPr lang="en-GB" altLang="en-US" dirty="0" smtClean="0"/>
              <a:t>Management</a:t>
            </a:r>
            <a:br>
              <a:rPr lang="en-GB" altLang="en-US" dirty="0" smtClean="0"/>
            </a:br>
            <a:r>
              <a:rPr lang="en-GB" altLang="en-US" dirty="0" smtClean="0"/>
              <a:t> (2 </a:t>
            </a:r>
            <a:r>
              <a:rPr lang="en-GB" altLang="en-US" dirty="0"/>
              <a:t>of 2) </a:t>
            </a:r>
            <a:endParaRPr lang="en-US" dirty="0"/>
          </a:p>
        </p:txBody>
      </p:sp>
      <p:sp>
        <p:nvSpPr>
          <p:cNvPr id="3" name="Content Placeholder 2"/>
          <p:cNvSpPr>
            <a:spLocks noGrp="1"/>
          </p:cNvSpPr>
          <p:nvPr>
            <p:ph idx="1"/>
          </p:nvPr>
        </p:nvSpPr>
        <p:spPr/>
        <p:txBody>
          <a:bodyPr/>
          <a:lstStyle/>
          <a:p>
            <a:r>
              <a:rPr lang="en-GB" altLang="en-US" dirty="0"/>
              <a:t>Security clearances</a:t>
            </a:r>
          </a:p>
          <a:p>
            <a:pPr lvl="1"/>
            <a:r>
              <a:rPr lang="en-GB" altLang="en-US" dirty="0"/>
              <a:t>Each data user must be assigned authorization level indicating classification level.</a:t>
            </a:r>
          </a:p>
          <a:p>
            <a:pPr lvl="1"/>
            <a:r>
              <a:rPr lang="en-GB" altLang="en-US" dirty="0"/>
              <a:t>Before accessing specific set of data, the employee must meet the need-to-know requirement.</a:t>
            </a:r>
          </a:p>
          <a:p>
            <a:r>
              <a:rPr lang="en-GB" altLang="en-US" dirty="0"/>
              <a:t>Management of classified data includes storage, distribution, transportation, and destruction.</a:t>
            </a:r>
          </a:p>
          <a:p>
            <a:r>
              <a:rPr lang="en-GB" altLang="en-US" dirty="0"/>
              <a:t>Clean desk policy</a:t>
            </a:r>
          </a:p>
          <a:p>
            <a:r>
              <a:rPr lang="en-GB" altLang="en-US" dirty="0"/>
              <a:t>Dumpster diving</a:t>
            </a:r>
          </a:p>
        </p:txBody>
      </p:sp>
    </p:spTree>
    <p:extLst>
      <p:ext uri="{BB962C8B-B14F-4D97-AF65-F5344CB8AC3E}">
        <p14:creationId xmlns:p14="http://schemas.microsoft.com/office/powerpoint/2010/main" val="1423262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Information Asset </a:t>
            </a:r>
            <a:r>
              <a:rPr lang="en-GB" altLang="en-US" dirty="0" smtClean="0"/>
              <a:t>Valuation (1 of 2)</a:t>
            </a:r>
            <a:endParaRPr lang="en-US" dirty="0"/>
          </a:p>
        </p:txBody>
      </p:sp>
      <p:sp>
        <p:nvSpPr>
          <p:cNvPr id="3" name="Content Placeholder 2"/>
          <p:cNvSpPr>
            <a:spLocks noGrp="1"/>
          </p:cNvSpPr>
          <p:nvPr>
            <p:ph idx="1"/>
          </p:nvPr>
        </p:nvSpPr>
        <p:spPr/>
        <p:txBody>
          <a:bodyPr/>
          <a:lstStyle/>
          <a:p>
            <a:r>
              <a:rPr lang="en-GB" altLang="en-US" dirty="0"/>
              <a:t>Questions help develop criteria for asset valuation.</a:t>
            </a:r>
          </a:p>
          <a:p>
            <a:r>
              <a:rPr lang="en-GB" altLang="en-US" dirty="0"/>
              <a:t>Which information asset:</a:t>
            </a:r>
          </a:p>
          <a:p>
            <a:pPr lvl="1"/>
            <a:r>
              <a:rPr lang="en-GB" altLang="en-US" dirty="0"/>
              <a:t>Is most critical to the organization’s success? </a:t>
            </a:r>
          </a:p>
          <a:p>
            <a:pPr lvl="1"/>
            <a:r>
              <a:rPr lang="en-GB" altLang="en-US" dirty="0"/>
              <a:t>Generates the most revenue/profitability?</a:t>
            </a:r>
          </a:p>
          <a:p>
            <a:pPr lvl="1"/>
            <a:r>
              <a:rPr lang="en-GB" altLang="en-US" dirty="0"/>
              <a:t>Plays the biggest role in generating revenue or delivering services? </a:t>
            </a:r>
          </a:p>
          <a:p>
            <a:pPr lvl="1"/>
            <a:r>
              <a:rPr lang="en-GB" altLang="en-US" dirty="0"/>
              <a:t>Would be the most expensive to replace or protect? </a:t>
            </a:r>
          </a:p>
          <a:p>
            <a:pPr lvl="1"/>
            <a:r>
              <a:rPr lang="en-GB" altLang="en-US" dirty="0"/>
              <a:t>Would be the most embarrassing or cause greatest liability if revealed? </a:t>
            </a:r>
          </a:p>
        </p:txBody>
      </p:sp>
    </p:spTree>
    <p:extLst>
      <p:ext uri="{BB962C8B-B14F-4D97-AF65-F5344CB8AC3E}">
        <p14:creationId xmlns:p14="http://schemas.microsoft.com/office/powerpoint/2010/main" val="4132004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27000"/>
            <a:ext cx="9144000" cy="1168400"/>
          </a:xfrm>
        </p:spPr>
        <p:txBody>
          <a:bodyPr anchor="ctr">
            <a:noAutofit/>
          </a:bodyPr>
          <a:lstStyle/>
          <a:p>
            <a:pPr marL="0" indent="0">
              <a:lnSpc>
                <a:spcPct val="100000"/>
              </a:lnSpc>
              <a:spcBef>
                <a:spcPts val="0"/>
              </a:spcBef>
              <a:tabLst>
                <a:tab pos="4397375" algn="l"/>
              </a:tabLst>
            </a:pPr>
            <a:r>
              <a:rPr lang="en-US" b="1" dirty="0"/>
              <a:t>Figure 5-7  </a:t>
            </a:r>
            <a:r>
              <a:rPr lang="en-US" dirty="0"/>
              <a:t>Sample inventory </a:t>
            </a:r>
            <a:r>
              <a:rPr lang="en-US" dirty="0" smtClean="0"/>
              <a:t>worksheet</a:t>
            </a:r>
            <a:br>
              <a:rPr lang="en-US" dirty="0" smtClean="0"/>
            </a:br>
            <a:r>
              <a:rPr lang="en-US" dirty="0" smtClean="0"/>
              <a:t> (1 of 2)</a:t>
            </a:r>
            <a:endParaRPr lang="en-US" baseline="30000" dirty="0"/>
          </a:p>
        </p:txBody>
      </p:sp>
      <p:sp>
        <p:nvSpPr>
          <p:cNvPr id="5" name="Text Placeholder 4"/>
          <p:cNvSpPr>
            <a:spLocks noGrp="1"/>
          </p:cNvSpPr>
          <p:nvPr>
            <p:ph sz="quarter" idx="10"/>
          </p:nvPr>
        </p:nvSpPr>
        <p:spPr>
          <a:xfrm>
            <a:off x="762000" y="1475156"/>
            <a:ext cx="7543800" cy="1115644"/>
          </a:xfrm>
        </p:spPr>
        <p:txBody>
          <a:bodyPr>
            <a:noAutofit/>
          </a:bodyPr>
          <a:lstStyle/>
          <a:p>
            <a:pPr marL="0" indent="0">
              <a:buNone/>
            </a:pPr>
            <a:r>
              <a:rPr lang="en-US" sz="2000" dirty="0" smtClean="0"/>
              <a:t>System name: </a:t>
            </a:r>
            <a:r>
              <a:rPr lang="en-US" sz="2000" u="sng" dirty="0" smtClean="0"/>
              <a:t>SLSE-Commerce</a:t>
            </a:r>
          </a:p>
          <a:p>
            <a:pPr marL="0" indent="0">
              <a:buNone/>
            </a:pPr>
            <a:r>
              <a:rPr lang="en-US" sz="2000" dirty="0" smtClean="0"/>
              <a:t>Date Evaluated: </a:t>
            </a:r>
            <a:r>
              <a:rPr lang="en-US" sz="2000" u="sng" dirty="0" smtClean="0"/>
              <a:t>February 2012</a:t>
            </a:r>
          </a:p>
          <a:p>
            <a:pPr marL="0" indent="0">
              <a:buNone/>
            </a:pPr>
            <a:r>
              <a:rPr lang="en-US" sz="2000" dirty="0" smtClean="0"/>
              <a:t>Evaluated by: </a:t>
            </a:r>
            <a:r>
              <a:rPr lang="en-US" sz="2000" u="sng" dirty="0" err="1" smtClean="0"/>
              <a:t>D.Jones</a:t>
            </a:r>
            <a:endParaRPr lang="en-US" sz="2000" u="sng" dirty="0"/>
          </a:p>
        </p:txBody>
      </p:sp>
      <p:graphicFrame>
        <p:nvGraphicFramePr>
          <p:cNvPr id="3" name="Table 2"/>
          <p:cNvGraphicFramePr>
            <a:graphicFrameLocks noGrp="1"/>
          </p:cNvGraphicFramePr>
          <p:nvPr>
            <p:extLst>
              <p:ext uri="{D42A27DB-BD31-4B8C-83A1-F6EECF244321}">
                <p14:modId xmlns:p14="http://schemas.microsoft.com/office/powerpoint/2010/main" val="500650045"/>
              </p:ext>
            </p:extLst>
          </p:nvPr>
        </p:nvGraphicFramePr>
        <p:xfrm>
          <a:off x="1194619" y="2743200"/>
          <a:ext cx="6272981" cy="3299456"/>
        </p:xfrm>
        <a:graphic>
          <a:graphicData uri="http://schemas.openxmlformats.org/drawingml/2006/table">
            <a:tbl>
              <a:tblPr firstRow="1" bandRow="1">
                <a:tableStyleId>{5940675A-B579-460E-94D1-54222C63F5DA}</a:tableStyleId>
              </a:tblPr>
              <a:tblGrid>
                <a:gridCol w="3072581">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0">
                <a:tc>
                  <a:txBody>
                    <a:bodyPr/>
                    <a:lstStyle/>
                    <a:p>
                      <a:pPr algn="ctr"/>
                      <a:r>
                        <a:rPr lang="en-US" sz="1400" b="1" dirty="0" smtClean="0">
                          <a:solidFill>
                            <a:schemeClr val="bg1"/>
                          </a:solidFill>
                          <a:latin typeface="Arial" pitchFamily="34" charset="0"/>
                          <a:cs typeface="Arial" pitchFamily="34" charset="0"/>
                        </a:rPr>
                        <a:t>Information assets</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Data</a:t>
                      </a:r>
                      <a:r>
                        <a:rPr lang="en-US" sz="1400" b="1" baseline="0" dirty="0" smtClean="0">
                          <a:solidFill>
                            <a:schemeClr val="bg1"/>
                          </a:solidFill>
                          <a:latin typeface="Arial" pitchFamily="34" charset="0"/>
                          <a:cs typeface="Arial" pitchFamily="34" charset="0"/>
                        </a:rPr>
                        <a:t> classification</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Impact</a:t>
                      </a:r>
                      <a:r>
                        <a:rPr lang="en-US" sz="1400" b="1" baseline="0" dirty="0" smtClean="0">
                          <a:solidFill>
                            <a:schemeClr val="bg1"/>
                          </a:solidFill>
                          <a:latin typeface="Arial" pitchFamily="34" charset="0"/>
                          <a:cs typeface="Arial" pitchFamily="34" charset="0"/>
                        </a:rPr>
                        <a:t> to profitability </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331095">
                <a:tc>
                  <a:txBody>
                    <a:bodyPr/>
                    <a:lstStyle/>
                    <a:p>
                      <a:pPr algn="ctr"/>
                      <a:r>
                        <a:rPr lang="en-US" sz="1400" u="none" dirty="0" smtClean="0">
                          <a:latin typeface="Arial" pitchFamily="34" charset="0"/>
                          <a:cs typeface="Arial" pitchFamily="34" charset="0"/>
                        </a:rPr>
                        <a:t>Information transmitted :</a:t>
                      </a:r>
                      <a:endParaRPr lang="en-US" sz="1400" u="none" dirty="0">
                        <a:latin typeface="Arial" pitchFamily="34" charset="0"/>
                        <a:cs typeface="Arial" pitchFamily="34" charset="0"/>
                      </a:endParaRPr>
                    </a:p>
                  </a:txBody>
                  <a:tcPr anchor="ctr"/>
                </a:tc>
                <a:tc>
                  <a:txBody>
                    <a:bodyPr/>
                    <a:lstStyle/>
                    <a:p>
                      <a:pPr algn="ctr"/>
                      <a:endParaRPr lang="en-US" sz="1400">
                        <a:latin typeface="Arial" pitchFamily="34" charset="0"/>
                        <a:cs typeface="Arial" pitchFamily="34" charset="0"/>
                      </a:endParaRPr>
                    </a:p>
                  </a:txBody>
                  <a:tcPr anchor="ctr"/>
                </a:tc>
                <a:tc>
                  <a:txBody>
                    <a:bodyPr/>
                    <a:lstStyle/>
                    <a:p>
                      <a:pPr algn="ct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495129">
                <a:tc>
                  <a:txBody>
                    <a:bodyPr/>
                    <a:lstStyle/>
                    <a:p>
                      <a:pPr algn="ctr"/>
                      <a:r>
                        <a:rPr lang="en-US" sz="1400" dirty="0" smtClean="0">
                          <a:latin typeface="Arial" pitchFamily="34" charset="0"/>
                          <a:cs typeface="Arial" pitchFamily="34" charset="0"/>
                        </a:rPr>
                        <a:t>EDI document</a:t>
                      </a:r>
                      <a:r>
                        <a:rPr lang="en-US" sz="1400" baseline="0" dirty="0" smtClean="0">
                          <a:latin typeface="Arial" pitchFamily="34" charset="0"/>
                          <a:cs typeface="Arial" pitchFamily="34" charset="0"/>
                        </a:rPr>
                        <a:t> set 1-logistics BOL to outsourcers (outbound)</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confidential</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High</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498910">
                <a:tc>
                  <a:txBody>
                    <a:bodyPr/>
                    <a:lstStyle/>
                    <a:p>
                      <a:pPr algn="ctr"/>
                      <a:r>
                        <a:rPr lang="en-US" sz="1400" dirty="0" smtClean="0">
                          <a:latin typeface="Arial" pitchFamily="34" charset="0"/>
                          <a:cs typeface="Arial" pitchFamily="34" charset="0"/>
                        </a:rPr>
                        <a:t>EDI document</a:t>
                      </a:r>
                      <a:r>
                        <a:rPr lang="en-US" sz="1400" baseline="0" dirty="0" smtClean="0">
                          <a:latin typeface="Arial" pitchFamily="34" charset="0"/>
                          <a:cs typeface="Arial" pitchFamily="34" charset="0"/>
                        </a:rPr>
                        <a:t> set 2-supplier orders (outbound)</a:t>
                      </a:r>
                      <a:endParaRPr lang="en-US" sz="14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confidential</a:t>
                      </a:r>
                    </a:p>
                  </a:txBody>
                  <a:tcPr anchor="ctr"/>
                </a:tc>
                <a:tc>
                  <a:txBody>
                    <a:bodyPr/>
                    <a:lstStyle/>
                    <a:p>
                      <a:pPr algn="ctr"/>
                      <a:r>
                        <a:rPr lang="en-US" sz="1400" dirty="0" smtClean="0">
                          <a:latin typeface="Arial" pitchFamily="34" charset="0"/>
                          <a:cs typeface="Arial" pitchFamily="34" charset="0"/>
                        </a:rPr>
                        <a:t>High</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564626">
                <a:tc>
                  <a:txBody>
                    <a:bodyPr/>
                    <a:lstStyle/>
                    <a:p>
                      <a:pPr algn="ctr"/>
                      <a:r>
                        <a:rPr lang="en-US" sz="1400" dirty="0" smtClean="0">
                          <a:latin typeface="Arial" pitchFamily="34" charset="0"/>
                          <a:cs typeface="Arial" pitchFamily="34" charset="0"/>
                        </a:rPr>
                        <a:t>EDI document</a:t>
                      </a:r>
                      <a:r>
                        <a:rPr lang="en-US" sz="1400" baseline="0" dirty="0" smtClean="0">
                          <a:latin typeface="Arial" pitchFamily="34" charset="0"/>
                          <a:cs typeface="Arial" pitchFamily="34" charset="0"/>
                        </a:rPr>
                        <a:t> set 3-supplier fulfillment advice (inbound)</a:t>
                      </a:r>
                      <a:endParaRPr lang="en-US" sz="14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confidential</a:t>
                      </a:r>
                    </a:p>
                  </a:txBody>
                  <a:tcPr anchor="ctr"/>
                </a:tc>
                <a:tc>
                  <a:txBody>
                    <a:bodyPr/>
                    <a:lstStyle/>
                    <a:p>
                      <a:pPr algn="ctr"/>
                      <a:r>
                        <a:rPr lang="en-US" sz="1400" dirty="0" smtClean="0">
                          <a:latin typeface="Arial" pitchFamily="34" charset="0"/>
                          <a:cs typeface="Arial" pitchFamily="34" charset="0"/>
                        </a:rPr>
                        <a:t>Medium</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331095">
                <a:tc>
                  <a:txBody>
                    <a:bodyPr/>
                    <a:lstStyle/>
                    <a:p>
                      <a:pPr algn="ctr"/>
                      <a:r>
                        <a:rPr lang="en-US" sz="1400" dirty="0" smtClean="0">
                          <a:latin typeface="Arial" pitchFamily="34" charset="0"/>
                          <a:cs typeface="Arial" pitchFamily="34" charset="0"/>
                        </a:rPr>
                        <a:t>Customer order</a:t>
                      </a:r>
                      <a:r>
                        <a:rPr lang="en-US" sz="1400" baseline="0" dirty="0" smtClean="0">
                          <a:latin typeface="Arial" pitchFamily="34" charset="0"/>
                          <a:cs typeface="Arial" pitchFamily="34" charset="0"/>
                        </a:rPr>
                        <a:t> via SSL (inbound)</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confidential</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Critical</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143109">
                <a:tc>
                  <a:txBody>
                    <a:bodyPr/>
                    <a:lstStyle/>
                    <a:p>
                      <a:pPr algn="ctr"/>
                      <a:r>
                        <a:rPr lang="en-US" sz="1400" dirty="0" smtClean="0">
                          <a:latin typeface="Arial" pitchFamily="34" charset="0"/>
                          <a:cs typeface="Arial" pitchFamily="34" charset="0"/>
                        </a:rPr>
                        <a:t>Customer service request via e-mail </a:t>
                      </a:r>
                      <a:r>
                        <a:rPr lang="en-US" sz="1400" baseline="0" dirty="0" smtClean="0">
                          <a:latin typeface="Arial" pitchFamily="34" charset="0"/>
                          <a:cs typeface="Arial" pitchFamily="34" charset="0"/>
                        </a:rPr>
                        <a:t>(inbound)</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Private</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Medium</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812496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636" y="381000"/>
            <a:ext cx="8312726" cy="1066800"/>
          </a:xfrm>
        </p:spPr>
        <p:txBody>
          <a:bodyPr anchor="ctr">
            <a:noAutofit/>
          </a:bodyPr>
          <a:lstStyle/>
          <a:p>
            <a:r>
              <a:rPr lang="en-US" dirty="0" smtClean="0"/>
              <a:t>Figure </a:t>
            </a:r>
            <a:r>
              <a:rPr lang="en-US" dirty="0"/>
              <a:t>5-7  Sample inventory </a:t>
            </a:r>
            <a:r>
              <a:rPr lang="en-US" dirty="0" smtClean="0"/>
              <a:t>worksheet</a:t>
            </a:r>
            <a:br>
              <a:rPr lang="en-US" dirty="0" smtClean="0"/>
            </a:br>
            <a:r>
              <a:rPr lang="en-US" dirty="0" smtClean="0"/>
              <a:t> (2 </a:t>
            </a:r>
            <a:r>
              <a:rPr lang="en-US" dirty="0"/>
              <a:t>of 2</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61824900"/>
              </p:ext>
            </p:extLst>
          </p:nvPr>
        </p:nvGraphicFramePr>
        <p:xfrm>
          <a:off x="1447800" y="1879600"/>
          <a:ext cx="6096000" cy="1778000"/>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370840">
                <a:tc>
                  <a:txBody>
                    <a:bodyPr/>
                    <a:lstStyle/>
                    <a:p>
                      <a:pPr algn="ctr"/>
                      <a:r>
                        <a:rPr lang="en-US" sz="1400" b="1" u="none" dirty="0" smtClean="0">
                          <a:solidFill>
                            <a:schemeClr val="bg1"/>
                          </a:solidFill>
                          <a:latin typeface="Arial" pitchFamily="34" charset="0"/>
                          <a:cs typeface="Arial" pitchFamily="34" charset="0"/>
                        </a:rPr>
                        <a:t>DMZ Assets:</a:t>
                      </a:r>
                      <a:endParaRPr lang="en-US" sz="1400" b="1" u="none" dirty="0">
                        <a:solidFill>
                          <a:schemeClr val="bg1"/>
                        </a:solidFill>
                        <a:latin typeface="Arial" pitchFamily="34" charset="0"/>
                        <a:cs typeface="Arial" pitchFamily="34" charset="0"/>
                      </a:endParaRPr>
                    </a:p>
                  </a:txBody>
                  <a:tcPr marL="118842" marR="118842" anchor="ctr">
                    <a:solidFill>
                      <a:srgbClr val="364162"/>
                    </a:solidFill>
                  </a:tcPr>
                </a:tc>
                <a:tc>
                  <a:txBody>
                    <a:bodyPr/>
                    <a:lstStyle/>
                    <a:p>
                      <a:pPr algn="ctr"/>
                      <a:endParaRPr lang="en-US" sz="1400" b="1" dirty="0">
                        <a:solidFill>
                          <a:schemeClr val="bg1"/>
                        </a:solidFill>
                        <a:latin typeface="Arial" pitchFamily="34" charset="0"/>
                        <a:cs typeface="Arial" pitchFamily="34" charset="0"/>
                      </a:endParaRPr>
                    </a:p>
                  </a:txBody>
                  <a:tcPr marL="118842" marR="118842" anchor="ctr">
                    <a:solidFill>
                      <a:srgbClr val="364162"/>
                    </a:solidFill>
                  </a:tcPr>
                </a:tc>
                <a:tc>
                  <a:txBody>
                    <a:bodyPr/>
                    <a:lstStyle/>
                    <a:p>
                      <a:pPr algn="ctr"/>
                      <a:endParaRPr lang="en-US" sz="1400" b="1" dirty="0">
                        <a:solidFill>
                          <a:schemeClr val="bg1"/>
                        </a:solidFill>
                        <a:latin typeface="Arial" pitchFamily="34" charset="0"/>
                        <a:cs typeface="Arial" pitchFamily="34" charset="0"/>
                      </a:endParaRPr>
                    </a:p>
                  </a:txBody>
                  <a:tcPr marL="118842" marR="118842" anchor="ctr">
                    <a:solidFill>
                      <a:srgbClr val="364162"/>
                    </a:solidFill>
                  </a:tcPr>
                </a:tc>
                <a:extLst>
                  <a:ext uri="{0D108BD9-81ED-4DB2-BD59-A6C34878D82A}">
                    <a16:rowId xmlns:a16="http://schemas.microsoft.com/office/drawing/2014/main" val="10000"/>
                  </a:ext>
                </a:extLst>
              </a:tr>
              <a:tr h="370840">
                <a:tc>
                  <a:txBody>
                    <a:bodyPr/>
                    <a:lstStyle/>
                    <a:p>
                      <a:pPr algn="ctr"/>
                      <a:r>
                        <a:rPr lang="en-US" sz="1400" dirty="0" smtClean="0">
                          <a:latin typeface="Arial" pitchFamily="34" charset="0"/>
                          <a:cs typeface="Arial" pitchFamily="34" charset="0"/>
                        </a:rPr>
                        <a:t>Edge router</a:t>
                      </a:r>
                      <a:endParaRPr lang="en-US" sz="1400" dirty="0">
                        <a:latin typeface="Arial" pitchFamily="34" charset="0"/>
                        <a:cs typeface="Arial" pitchFamily="34" charset="0"/>
                      </a:endParaRPr>
                    </a:p>
                  </a:txBody>
                  <a:tcPr marL="118842" marR="118842" anchor="ctr"/>
                </a:tc>
                <a:tc>
                  <a:txBody>
                    <a:bodyPr/>
                    <a:lstStyle/>
                    <a:p>
                      <a:pPr algn="ctr"/>
                      <a:r>
                        <a:rPr lang="en-US" sz="1400" dirty="0" smtClean="0">
                          <a:latin typeface="Arial" pitchFamily="34" charset="0"/>
                          <a:cs typeface="Arial" pitchFamily="34" charset="0"/>
                        </a:rPr>
                        <a:t>Public </a:t>
                      </a:r>
                      <a:endParaRPr lang="en-US" sz="1400" dirty="0">
                        <a:latin typeface="Arial" pitchFamily="34" charset="0"/>
                        <a:cs typeface="Arial" pitchFamily="34" charset="0"/>
                      </a:endParaRPr>
                    </a:p>
                  </a:txBody>
                  <a:tcPr marL="118842" marR="118842" anchor="ctr"/>
                </a:tc>
                <a:tc>
                  <a:txBody>
                    <a:bodyPr/>
                    <a:lstStyle/>
                    <a:p>
                      <a:pPr algn="ctr"/>
                      <a:r>
                        <a:rPr lang="en-US" sz="1400" dirty="0" smtClean="0">
                          <a:latin typeface="Arial" pitchFamily="34" charset="0"/>
                          <a:cs typeface="Arial" pitchFamily="34" charset="0"/>
                        </a:rPr>
                        <a:t>Critical</a:t>
                      </a:r>
                    </a:p>
                  </a:txBody>
                  <a:tcPr marL="118842" marR="118842" anchor="ctr"/>
                </a:tc>
                <a:extLst>
                  <a:ext uri="{0D108BD9-81ED-4DB2-BD59-A6C34878D82A}">
                    <a16:rowId xmlns:a16="http://schemas.microsoft.com/office/drawing/2014/main" val="10001"/>
                  </a:ext>
                </a:extLst>
              </a:tr>
              <a:tr h="370840">
                <a:tc>
                  <a:txBody>
                    <a:bodyPr/>
                    <a:lstStyle/>
                    <a:p>
                      <a:pPr algn="ctr"/>
                      <a:r>
                        <a:rPr lang="en-US" sz="1400" dirty="0" smtClean="0">
                          <a:latin typeface="Arial" pitchFamily="34" charset="0"/>
                          <a:cs typeface="Arial" pitchFamily="34" charset="0"/>
                        </a:rPr>
                        <a:t>Web server</a:t>
                      </a:r>
                      <a:r>
                        <a:rPr lang="en-US" sz="1400" baseline="0" dirty="0" smtClean="0">
                          <a:latin typeface="Arial" pitchFamily="34" charset="0"/>
                          <a:cs typeface="Arial" pitchFamily="34" charset="0"/>
                        </a:rPr>
                        <a:t> # 1-home page and core site</a:t>
                      </a:r>
                      <a:endParaRPr lang="en-US" sz="1400" dirty="0">
                        <a:latin typeface="Arial" pitchFamily="34" charset="0"/>
                        <a:cs typeface="Arial" pitchFamily="34" charset="0"/>
                      </a:endParaRPr>
                    </a:p>
                  </a:txBody>
                  <a:tcPr marL="118842" marR="11884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Public </a:t>
                      </a:r>
                    </a:p>
                  </a:txBody>
                  <a:tcPr marL="118842" marR="11884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Critical</a:t>
                      </a:r>
                    </a:p>
                  </a:txBody>
                  <a:tcPr marL="118842" marR="118842" anchor="ctr"/>
                </a:tc>
                <a:extLst>
                  <a:ext uri="{0D108BD9-81ED-4DB2-BD59-A6C34878D82A}">
                    <a16:rowId xmlns:a16="http://schemas.microsoft.com/office/drawing/2014/main" val="10002"/>
                  </a:ext>
                </a:extLst>
              </a:tr>
              <a:tr h="370840">
                <a:tc>
                  <a:txBody>
                    <a:bodyPr/>
                    <a:lstStyle/>
                    <a:p>
                      <a:pPr algn="ctr"/>
                      <a:r>
                        <a:rPr lang="en-US" sz="1400" dirty="0" smtClean="0">
                          <a:latin typeface="Arial" pitchFamily="34" charset="0"/>
                          <a:cs typeface="Arial" pitchFamily="34" charset="0"/>
                        </a:rPr>
                        <a:t>Web server</a:t>
                      </a:r>
                      <a:r>
                        <a:rPr lang="en-US" sz="1400" baseline="0" dirty="0" smtClean="0">
                          <a:latin typeface="Arial" pitchFamily="34" charset="0"/>
                          <a:cs typeface="Arial" pitchFamily="34" charset="0"/>
                        </a:rPr>
                        <a:t> # 2-Application server</a:t>
                      </a:r>
                      <a:endParaRPr lang="en-US" sz="1400" dirty="0">
                        <a:latin typeface="Arial" pitchFamily="34" charset="0"/>
                        <a:cs typeface="Arial" pitchFamily="34" charset="0"/>
                      </a:endParaRPr>
                    </a:p>
                  </a:txBody>
                  <a:tcPr marL="118842" marR="11884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Public </a:t>
                      </a:r>
                    </a:p>
                  </a:txBody>
                  <a:tcPr marL="118842" marR="11884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Critical</a:t>
                      </a:r>
                    </a:p>
                  </a:txBody>
                  <a:tcPr marL="118842" marR="118842" anchor="ctr"/>
                </a:tc>
                <a:extLst>
                  <a:ext uri="{0D108BD9-81ED-4DB2-BD59-A6C34878D82A}">
                    <a16:rowId xmlns:a16="http://schemas.microsoft.com/office/drawing/2014/main" val="10003"/>
                  </a:ext>
                </a:extLst>
              </a:tr>
            </a:tbl>
          </a:graphicData>
        </a:graphic>
      </p:graphicFrame>
      <p:sp>
        <p:nvSpPr>
          <p:cNvPr id="7" name="Text Placeholder 4"/>
          <p:cNvSpPr txBox="1">
            <a:spLocks/>
          </p:cNvSpPr>
          <p:nvPr/>
        </p:nvSpPr>
        <p:spPr>
          <a:xfrm>
            <a:off x="1371600" y="4053840"/>
            <a:ext cx="6553200" cy="1508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t>Notes: BOL: Bill of lading</a:t>
            </a:r>
          </a:p>
          <a:p>
            <a:pPr marL="0" indent="0">
              <a:buFont typeface="Arial" pitchFamily="34" charset="0"/>
              <a:buNone/>
            </a:pPr>
            <a:r>
              <a:rPr lang="en-US" sz="2000" dirty="0"/>
              <a:t> </a:t>
            </a:r>
            <a:r>
              <a:rPr lang="en-US" sz="2000" dirty="0" smtClean="0"/>
              <a:t>          DMZ: Demilitarized zone</a:t>
            </a:r>
          </a:p>
          <a:p>
            <a:pPr marL="0" indent="0">
              <a:buFont typeface="Arial" pitchFamily="34" charset="0"/>
              <a:buNone/>
            </a:pPr>
            <a:r>
              <a:rPr lang="en-US" sz="2000" dirty="0"/>
              <a:t> </a:t>
            </a:r>
            <a:r>
              <a:rPr lang="en-US" sz="2000" dirty="0" smtClean="0"/>
              <a:t>          </a:t>
            </a:r>
            <a:r>
              <a:rPr lang="en-US" sz="2000" dirty="0" err="1" smtClean="0"/>
              <a:t>EDI:Electronic</a:t>
            </a:r>
            <a:r>
              <a:rPr lang="en-US" sz="2000" dirty="0" smtClean="0"/>
              <a:t> data interchange</a:t>
            </a:r>
          </a:p>
          <a:p>
            <a:pPr marL="0" indent="0">
              <a:buFont typeface="Arial" pitchFamily="34" charset="0"/>
              <a:buNone/>
            </a:pPr>
            <a:r>
              <a:rPr lang="en-US" sz="2000" dirty="0" smtClean="0"/>
              <a:t>           SSL: secure sockets later</a:t>
            </a:r>
            <a:endParaRPr lang="en-US" sz="2000" dirty="0"/>
          </a:p>
        </p:txBody>
      </p:sp>
    </p:spTree>
    <p:extLst>
      <p:ext uri="{BB962C8B-B14F-4D97-AF65-F5344CB8AC3E}">
        <p14:creationId xmlns:p14="http://schemas.microsoft.com/office/powerpoint/2010/main" val="3812269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ltLang="en-US" dirty="0"/>
              <a:t>Information Asset Valuation </a:t>
            </a:r>
            <a:r>
              <a:rPr lang="en-GB" altLang="en-US" dirty="0" smtClean="0"/>
              <a:t>(2 </a:t>
            </a:r>
            <a:r>
              <a:rPr lang="en-GB" altLang="en-US" dirty="0"/>
              <a:t>of 2)</a:t>
            </a:r>
            <a:endParaRPr lang="en-US" dirty="0"/>
          </a:p>
        </p:txBody>
      </p:sp>
      <p:sp>
        <p:nvSpPr>
          <p:cNvPr id="6" name="Content Placeholder 5"/>
          <p:cNvSpPr>
            <a:spLocks noGrp="1"/>
          </p:cNvSpPr>
          <p:nvPr>
            <p:ph idx="1"/>
          </p:nvPr>
        </p:nvSpPr>
        <p:spPr/>
        <p:txBody>
          <a:bodyPr/>
          <a:lstStyle/>
          <a:p>
            <a:r>
              <a:rPr lang="en-GB" altLang="en-US" dirty="0"/>
              <a:t>Information asset prioritization</a:t>
            </a:r>
          </a:p>
          <a:p>
            <a:pPr lvl="1"/>
            <a:r>
              <a:rPr lang="en-GB" altLang="en-US" dirty="0"/>
              <a:t>Create weighting for each category based on the answers to questions.</a:t>
            </a:r>
          </a:p>
          <a:p>
            <a:pPr lvl="1"/>
            <a:r>
              <a:rPr lang="en-GB" altLang="en-US" dirty="0"/>
              <a:t>Prioritize each asset using weighted factor analysis.</a:t>
            </a:r>
          </a:p>
          <a:p>
            <a:pPr lvl="1"/>
            <a:r>
              <a:rPr lang="en-GB" altLang="en-US" dirty="0"/>
              <a:t>List the assets in order of importance using a weighted factor analysis worksheet</a:t>
            </a:r>
            <a:r>
              <a:rPr lang="en-GB" altLang="en-US" dirty="0" smtClean="0"/>
              <a:t>.</a:t>
            </a:r>
            <a:endParaRPr lang="en-GB" altLang="en-US" dirty="0"/>
          </a:p>
        </p:txBody>
      </p:sp>
    </p:spTree>
    <p:extLst>
      <p:ext uri="{BB962C8B-B14F-4D97-AF65-F5344CB8AC3E}">
        <p14:creationId xmlns:p14="http://schemas.microsoft.com/office/powerpoint/2010/main" val="315452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637" y="228600"/>
            <a:ext cx="8312727" cy="990600"/>
          </a:xfrm>
        </p:spPr>
        <p:txBody>
          <a:bodyPr>
            <a:noAutofit/>
          </a:bodyPr>
          <a:lstStyle/>
          <a:p>
            <a:r>
              <a:rPr lang="en-US" b="1" dirty="0" smtClean="0"/>
              <a:t>Table </a:t>
            </a:r>
            <a:r>
              <a:rPr lang="en-US" b="1" dirty="0"/>
              <a:t>5-2  </a:t>
            </a:r>
            <a:r>
              <a:rPr lang="en-US" dirty="0"/>
              <a:t>Example of a weighted factor analysis worksheet </a:t>
            </a:r>
          </a:p>
        </p:txBody>
      </p:sp>
      <p:graphicFrame>
        <p:nvGraphicFramePr>
          <p:cNvPr id="9" name="Table 8"/>
          <p:cNvGraphicFramePr>
            <a:graphicFrameLocks noGrp="1"/>
          </p:cNvGraphicFramePr>
          <p:nvPr>
            <p:extLst>
              <p:ext uri="{D42A27DB-BD31-4B8C-83A1-F6EECF244321}">
                <p14:modId xmlns:p14="http://schemas.microsoft.com/office/powerpoint/2010/main" val="1304190451"/>
              </p:ext>
            </p:extLst>
          </p:nvPr>
        </p:nvGraphicFramePr>
        <p:xfrm>
          <a:off x="381000" y="1392802"/>
          <a:ext cx="8458200" cy="401739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4421">
                <a:tc>
                  <a:txBody>
                    <a:bodyPr/>
                    <a:lstStyle/>
                    <a:p>
                      <a:pPr algn="ctr"/>
                      <a:r>
                        <a:rPr lang="en-US" sz="1400" b="1" dirty="0" smtClean="0">
                          <a:solidFill>
                            <a:schemeClr val="bg1"/>
                          </a:solidFill>
                          <a:latin typeface="Arial" pitchFamily="34" charset="0"/>
                          <a:cs typeface="Arial" pitchFamily="34" charset="0"/>
                        </a:rPr>
                        <a:t>Information Asset</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Criterion</a:t>
                      </a:r>
                      <a:r>
                        <a:rPr lang="en-US" sz="1400" b="1" baseline="0" dirty="0" smtClean="0">
                          <a:solidFill>
                            <a:schemeClr val="bg1"/>
                          </a:solidFill>
                          <a:latin typeface="Arial" pitchFamily="34" charset="0"/>
                          <a:cs typeface="Arial" pitchFamily="34" charset="0"/>
                        </a:rPr>
                        <a:t> 1: Impact to Revenue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Criterion</a:t>
                      </a:r>
                      <a:r>
                        <a:rPr lang="en-US" sz="1400" b="1" baseline="0" dirty="0" smtClean="0">
                          <a:solidFill>
                            <a:schemeClr val="bg1"/>
                          </a:solidFill>
                          <a:latin typeface="Arial" pitchFamily="34" charset="0"/>
                          <a:cs typeface="Arial" pitchFamily="34" charset="0"/>
                        </a:rPr>
                        <a:t> 2: Impact to Profitability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Criterion</a:t>
                      </a:r>
                      <a:r>
                        <a:rPr lang="en-US" sz="1400" b="1" baseline="0" dirty="0" smtClean="0">
                          <a:solidFill>
                            <a:schemeClr val="bg1"/>
                          </a:solidFill>
                          <a:latin typeface="Arial" pitchFamily="34" charset="0"/>
                          <a:cs typeface="Arial" pitchFamily="34" charset="0"/>
                        </a:rPr>
                        <a:t> 3: Impact to public image</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Weighted score</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648695">
                <a:tc>
                  <a:txBody>
                    <a:bodyPr/>
                    <a:lstStyle/>
                    <a:p>
                      <a:pPr algn="ctr"/>
                      <a:r>
                        <a:rPr lang="en-US" sz="1400" dirty="0" smtClean="0">
                          <a:latin typeface="Arial" pitchFamily="34" charset="0"/>
                          <a:cs typeface="Arial" pitchFamily="34" charset="0"/>
                        </a:rPr>
                        <a:t>Criteria</a:t>
                      </a:r>
                      <a:r>
                        <a:rPr lang="en-US" sz="1400" baseline="0" dirty="0" smtClean="0">
                          <a:latin typeface="Arial" pitchFamily="34" charset="0"/>
                          <a:cs typeface="Arial" pitchFamily="34" charset="0"/>
                        </a:rPr>
                        <a:t> </a:t>
                      </a:r>
                      <a:r>
                        <a:rPr lang="en-US" sz="1400" dirty="0" smtClean="0">
                          <a:latin typeface="Arial" pitchFamily="34" charset="0"/>
                          <a:cs typeface="Arial" pitchFamily="34" charset="0"/>
                        </a:rPr>
                        <a:t>weights</a:t>
                      </a:r>
                      <a:r>
                        <a:rPr lang="en-US" sz="1400" baseline="0" dirty="0" smtClean="0">
                          <a:latin typeface="Arial" pitchFamily="34" charset="0"/>
                          <a:cs typeface="Arial" pitchFamily="34" charset="0"/>
                        </a:rPr>
                        <a:t> </a:t>
                      </a:r>
                      <a:r>
                        <a:rPr lang="en-US" sz="1400" dirty="0" smtClean="0">
                          <a:latin typeface="Arial" pitchFamily="34" charset="0"/>
                          <a:cs typeface="Arial" pitchFamily="34" charset="0"/>
                        </a:rPr>
                        <a:t>must total 100</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30</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40</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30</a:t>
                      </a:r>
                      <a:endParaRPr lang="en-US" sz="1400" dirty="0">
                        <a:latin typeface="Arial" pitchFamily="34" charset="0"/>
                        <a:cs typeface="Arial" pitchFamily="34" charset="0"/>
                      </a:endParaRPr>
                    </a:p>
                  </a:txBody>
                  <a:tcPr anchor="ctr"/>
                </a:tc>
                <a:tc>
                  <a:txBody>
                    <a:bodyPr/>
                    <a:lstStyle/>
                    <a:p>
                      <a:pPr algn="ct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609600">
                <a:tc>
                  <a:txBody>
                    <a:bodyPr/>
                    <a:lstStyle/>
                    <a:p>
                      <a:pPr algn="ctr"/>
                      <a:r>
                        <a:rPr lang="en-US" sz="1400" dirty="0" smtClean="0">
                          <a:latin typeface="Arial" pitchFamily="34" charset="0"/>
                          <a:cs typeface="Arial" pitchFamily="34" charset="0"/>
                        </a:rPr>
                        <a:t>EDI document set 1-logistics </a:t>
                      </a:r>
                    </a:p>
                    <a:p>
                      <a:pPr algn="ctr"/>
                      <a:r>
                        <a:rPr lang="en-US" sz="1400" dirty="0" smtClean="0">
                          <a:latin typeface="Arial" pitchFamily="34" charset="0"/>
                          <a:cs typeface="Arial" pitchFamily="34" charset="0"/>
                        </a:rPr>
                        <a:t>BOL to outsourcer (outbound)</a:t>
                      </a:r>
                    </a:p>
                  </a:txBody>
                  <a:tcPr anchor="ctr"/>
                </a:tc>
                <a:tc>
                  <a:txBody>
                    <a:bodyPr/>
                    <a:lstStyle/>
                    <a:p>
                      <a:pPr algn="ctr"/>
                      <a:r>
                        <a:rPr lang="en-US" sz="1400" dirty="0" smtClean="0">
                          <a:latin typeface="Arial" pitchFamily="34" charset="0"/>
                          <a:cs typeface="Arial" pitchFamily="34" charset="0"/>
                        </a:rPr>
                        <a:t>0.8</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0.9</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0.5</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75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533400">
                <a:tc>
                  <a:txBody>
                    <a:bodyPr/>
                    <a:lstStyle/>
                    <a:p>
                      <a:pPr algn="ctr"/>
                      <a:r>
                        <a:rPr lang="en-US" sz="1400" dirty="0" smtClean="0">
                          <a:latin typeface="Arial" pitchFamily="34" charset="0"/>
                          <a:cs typeface="Arial" pitchFamily="34" charset="0"/>
                        </a:rPr>
                        <a:t>EDI document set</a:t>
                      </a:r>
                      <a:r>
                        <a:rPr lang="en-US" sz="1400" baseline="0" dirty="0" smtClean="0">
                          <a:latin typeface="Arial" pitchFamily="34" charset="0"/>
                          <a:cs typeface="Arial" pitchFamily="34" charset="0"/>
                        </a:rPr>
                        <a:t> 2-Supplier orders (</a:t>
                      </a:r>
                      <a:r>
                        <a:rPr lang="en-US" sz="1400" dirty="0" smtClean="0">
                          <a:latin typeface="Arial" pitchFamily="34" charset="0"/>
                          <a:cs typeface="Arial" pitchFamily="34" charset="0"/>
                        </a:rPr>
                        <a:t>outbound)</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0.8</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0.9</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0.6</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78</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457863">
                <a:tc>
                  <a:txBody>
                    <a:bodyPr/>
                    <a:lstStyle/>
                    <a:p>
                      <a:pPr algn="ctr"/>
                      <a:r>
                        <a:rPr lang="en-US" sz="1400" dirty="0" smtClean="0">
                          <a:latin typeface="Arial" pitchFamily="34" charset="0"/>
                          <a:cs typeface="Arial" pitchFamily="34" charset="0"/>
                        </a:rPr>
                        <a:t>EDI document set</a:t>
                      </a:r>
                      <a:r>
                        <a:rPr lang="en-US" sz="1400" baseline="0" dirty="0" smtClean="0">
                          <a:latin typeface="Arial" pitchFamily="34" charset="0"/>
                          <a:cs typeface="Arial" pitchFamily="34" charset="0"/>
                        </a:rPr>
                        <a:t> 2-Supplier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pitchFamily="34" charset="0"/>
                          <a:cs typeface="Arial" pitchFamily="34" charset="0"/>
                        </a:rPr>
                        <a:t>Fulfillment advice (in</a:t>
                      </a:r>
                      <a:r>
                        <a:rPr lang="en-US" sz="1400" dirty="0" smtClean="0">
                          <a:latin typeface="Arial" pitchFamily="34" charset="0"/>
                          <a:cs typeface="Arial" pitchFamily="34" charset="0"/>
                        </a:rPr>
                        <a:t>bound)</a:t>
                      </a:r>
                    </a:p>
                  </a:txBody>
                  <a:tcPr anchor="ctr"/>
                </a:tc>
                <a:tc>
                  <a:txBody>
                    <a:bodyPr/>
                    <a:lstStyle/>
                    <a:p>
                      <a:pPr algn="ctr"/>
                      <a:r>
                        <a:rPr lang="en-US" sz="1400" dirty="0" smtClean="0">
                          <a:latin typeface="Arial" pitchFamily="34" charset="0"/>
                          <a:cs typeface="Arial" pitchFamily="34" charset="0"/>
                        </a:rPr>
                        <a:t>0.4</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0.5</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0.3</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41</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4578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Customer order via SSL </a:t>
                      </a:r>
                      <a:r>
                        <a:rPr lang="en-US" sz="1400" baseline="0" dirty="0" smtClean="0">
                          <a:latin typeface="Arial" pitchFamily="34" charset="0"/>
                          <a:cs typeface="Arial" pitchFamily="34" charset="0"/>
                        </a:rPr>
                        <a:t>(in</a:t>
                      </a:r>
                      <a:r>
                        <a:rPr lang="en-US" sz="1400" dirty="0" smtClean="0">
                          <a:latin typeface="Arial" pitchFamily="34" charset="0"/>
                          <a:cs typeface="Arial" pitchFamily="34" charset="0"/>
                        </a:rPr>
                        <a:t>bound)</a:t>
                      </a:r>
                    </a:p>
                  </a:txBody>
                  <a:tcPr anchor="ctr"/>
                </a:tc>
                <a:tc>
                  <a:txBody>
                    <a:bodyPr/>
                    <a:lstStyle/>
                    <a:p>
                      <a:pPr algn="ctr"/>
                      <a:r>
                        <a:rPr lang="en-US" sz="1400" dirty="0" smtClean="0">
                          <a:latin typeface="Arial" pitchFamily="34" charset="0"/>
                          <a:cs typeface="Arial" pitchFamily="34" charset="0"/>
                        </a:rPr>
                        <a:t>1.0</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1.0</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1.0</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100</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2756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Customer service request via e-mail (</a:t>
                      </a:r>
                      <a:r>
                        <a:rPr lang="en-US" sz="1400" baseline="0" dirty="0" smtClean="0">
                          <a:latin typeface="Arial" pitchFamily="34" charset="0"/>
                          <a:cs typeface="Arial" pitchFamily="34" charset="0"/>
                        </a:rPr>
                        <a:t>in</a:t>
                      </a:r>
                      <a:r>
                        <a:rPr lang="en-US" sz="1400" dirty="0" smtClean="0">
                          <a:latin typeface="Arial" pitchFamily="34" charset="0"/>
                          <a:cs typeface="Arial" pitchFamily="34" charset="0"/>
                        </a:rPr>
                        <a:t>bound)</a:t>
                      </a:r>
                    </a:p>
                  </a:txBody>
                  <a:tcPr anchor="ctr"/>
                </a:tc>
                <a:tc>
                  <a:txBody>
                    <a:bodyPr/>
                    <a:lstStyle/>
                    <a:p>
                      <a:pPr algn="ctr"/>
                      <a:r>
                        <a:rPr lang="en-US" sz="1400" dirty="0" smtClean="0">
                          <a:latin typeface="Arial" pitchFamily="34" charset="0"/>
                          <a:cs typeface="Arial" pitchFamily="34" charset="0"/>
                        </a:rPr>
                        <a:t>0.4</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0.4</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0.9</a:t>
                      </a:r>
                      <a:endParaRPr lang="en-US" sz="1400" dirty="0">
                        <a:latin typeface="Arial" pitchFamily="34" charset="0"/>
                        <a:cs typeface="Arial" pitchFamily="34" charset="0"/>
                      </a:endParaRPr>
                    </a:p>
                  </a:txBody>
                  <a:tcPr anchor="ctr"/>
                </a:tc>
                <a:tc>
                  <a:txBody>
                    <a:bodyPr/>
                    <a:lstStyle/>
                    <a:p>
                      <a:pPr algn="ctr"/>
                      <a:r>
                        <a:rPr lang="en-US" sz="1400" dirty="0" smtClean="0">
                          <a:latin typeface="Arial" pitchFamily="34" charset="0"/>
                          <a:cs typeface="Arial" pitchFamily="34" charset="0"/>
                        </a:rPr>
                        <a:t>55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bl>
          </a:graphicData>
        </a:graphic>
      </p:graphicFrame>
      <p:sp>
        <p:nvSpPr>
          <p:cNvPr id="11" name="Text Placeholder 10"/>
          <p:cNvSpPr>
            <a:spLocks noGrp="1"/>
          </p:cNvSpPr>
          <p:nvPr>
            <p:ph sz="quarter" idx="10"/>
          </p:nvPr>
        </p:nvSpPr>
        <p:spPr>
          <a:xfrm>
            <a:off x="381000" y="5599698"/>
            <a:ext cx="8263731" cy="572502"/>
          </a:xfrm>
        </p:spPr>
        <p:txBody>
          <a:bodyPr>
            <a:noAutofit/>
          </a:bodyPr>
          <a:lstStyle/>
          <a:p>
            <a:pPr marL="0" indent="0">
              <a:buNone/>
            </a:pPr>
            <a:r>
              <a:rPr lang="en-US" sz="1400" dirty="0" smtClean="0"/>
              <a:t>Note: In the table, EDI stands for electronic data interchange, BOL stands for bill of lading, and SSL is secure sockets layer, </a:t>
            </a:r>
            <a:endParaRPr lang="en-US" sz="1400" dirty="0"/>
          </a:p>
        </p:txBody>
      </p:sp>
    </p:spTree>
    <p:extLst>
      <p:ext uri="{BB962C8B-B14F-4D97-AF65-F5344CB8AC3E}">
        <p14:creationId xmlns:p14="http://schemas.microsoft.com/office/powerpoint/2010/main" val="258087904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ltLang="en-US" dirty="0"/>
              <a:t>Identifying and Prioritizing Threats</a:t>
            </a:r>
            <a:endParaRPr lang="en-US" dirty="0"/>
          </a:p>
        </p:txBody>
      </p:sp>
      <p:sp>
        <p:nvSpPr>
          <p:cNvPr id="6" name="Content Placeholder 5"/>
          <p:cNvSpPr>
            <a:spLocks noGrp="1"/>
          </p:cNvSpPr>
          <p:nvPr>
            <p:ph idx="1"/>
          </p:nvPr>
        </p:nvSpPr>
        <p:spPr/>
        <p:txBody>
          <a:bodyPr/>
          <a:lstStyle/>
          <a:p>
            <a:r>
              <a:rPr lang="en-GB" altLang="en-US" dirty="0"/>
              <a:t>Realistic threats need investigation; unimportant threats are set aside.</a:t>
            </a:r>
          </a:p>
          <a:p>
            <a:r>
              <a:rPr lang="en-GB" altLang="en-US" dirty="0"/>
              <a:t>Threat assessment:</a:t>
            </a:r>
          </a:p>
          <a:p>
            <a:pPr lvl="1"/>
            <a:r>
              <a:rPr lang="en-GB" altLang="en-US" dirty="0"/>
              <a:t>Which threats present a danger to assets in the given environment? </a:t>
            </a:r>
          </a:p>
          <a:p>
            <a:pPr lvl="1"/>
            <a:r>
              <a:rPr lang="en-GB" altLang="en-US" dirty="0"/>
              <a:t>Which threats represent the most danger to information?</a:t>
            </a:r>
          </a:p>
          <a:p>
            <a:pPr lvl="1"/>
            <a:r>
              <a:rPr lang="en-GB" altLang="en-US" dirty="0"/>
              <a:t>How much would it cost to recover from a successful attack?</a:t>
            </a:r>
          </a:p>
          <a:p>
            <a:pPr lvl="1"/>
            <a:r>
              <a:rPr lang="en-GB" altLang="en-US" dirty="0"/>
              <a:t>Which threats would require greatest expenditure to prevent?</a:t>
            </a:r>
          </a:p>
        </p:txBody>
      </p:sp>
    </p:spTree>
    <p:extLst>
      <p:ext uri="{BB962C8B-B14F-4D97-AF65-F5344CB8AC3E}">
        <p14:creationId xmlns:p14="http://schemas.microsoft.com/office/powerpoint/2010/main" val="3052103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64988"/>
            <a:ext cx="8312727" cy="1104412"/>
          </a:xfrm>
        </p:spPr>
        <p:txBody>
          <a:bodyPr>
            <a:noAutofit/>
          </a:bodyPr>
          <a:lstStyle/>
          <a:p>
            <a:r>
              <a:rPr lang="en-US" b="1" dirty="0" smtClean="0"/>
              <a:t>Table 5-3 </a:t>
            </a:r>
            <a:r>
              <a:rPr lang="en-US" dirty="0" smtClean="0"/>
              <a:t>Threats to information security (1 of 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90300526"/>
              </p:ext>
            </p:extLst>
          </p:nvPr>
        </p:nvGraphicFramePr>
        <p:xfrm>
          <a:off x="914400" y="1479486"/>
          <a:ext cx="7391400" cy="4464114"/>
        </p:xfrm>
        <a:graphic>
          <a:graphicData uri="http://schemas.openxmlformats.org/drawingml/2006/table">
            <a:tbl>
              <a:tblPr firstRow="1" bandRow="1">
                <a:tableStyleId>{5940675A-B579-460E-94D1-54222C63F5DA}</a:tableStyleId>
              </a:tblPr>
              <a:tblGrid>
                <a:gridCol w="2971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23439">
                <a:tc>
                  <a:txBody>
                    <a:bodyPr/>
                    <a:lstStyle/>
                    <a:p>
                      <a:pPr algn="ctr"/>
                      <a:r>
                        <a:rPr lang="en-US" sz="1400" b="1" dirty="0" smtClean="0">
                          <a:solidFill>
                            <a:schemeClr val="bg1"/>
                          </a:solidFill>
                          <a:latin typeface="Arial" pitchFamily="34" charset="0"/>
                          <a:cs typeface="Arial" pitchFamily="34" charset="0"/>
                        </a:rPr>
                        <a:t>Threat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Examples</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549846">
                <a:tc>
                  <a:txBody>
                    <a:bodyPr/>
                    <a:lstStyle/>
                    <a:p>
                      <a:pPr algn="l"/>
                      <a:r>
                        <a:rPr lang="en-US" sz="1400" dirty="0" smtClean="0">
                          <a:latin typeface="Arial" pitchFamily="34" charset="0"/>
                          <a:cs typeface="Arial" pitchFamily="34" charset="0"/>
                        </a:rPr>
                        <a:t>Compromises to intellectual</a:t>
                      </a:r>
                      <a:r>
                        <a:rPr lang="en-US" sz="1400" baseline="0" dirty="0" smtClean="0">
                          <a:latin typeface="Arial" pitchFamily="34" charset="0"/>
                          <a:cs typeface="Arial" pitchFamily="34" charset="0"/>
                        </a:rPr>
                        <a:t> property</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Software piracy or other copyright infringement</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549846">
                <a:tc>
                  <a:txBody>
                    <a:bodyPr/>
                    <a:lstStyle/>
                    <a:p>
                      <a:pPr algn="l"/>
                      <a:r>
                        <a:rPr lang="en-US" sz="1400" dirty="0" smtClean="0">
                          <a:latin typeface="Arial" pitchFamily="34" charset="0"/>
                          <a:cs typeface="Arial" pitchFamily="34" charset="0"/>
                        </a:rPr>
                        <a:t>Deviation in quality of service from service provides</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Fluctuations in power, data, and other services</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549846">
                <a:tc>
                  <a:txBody>
                    <a:bodyPr/>
                    <a:lstStyle/>
                    <a:p>
                      <a:pPr algn="l"/>
                      <a:r>
                        <a:rPr lang="en-US" sz="1400" dirty="0" smtClean="0">
                          <a:latin typeface="Arial" pitchFamily="34" charset="0"/>
                          <a:cs typeface="Arial" pitchFamily="34" charset="0"/>
                        </a:rPr>
                        <a:t>Espionage or trespass</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Unauthorized</a:t>
                      </a:r>
                      <a:r>
                        <a:rPr lang="en-US" sz="1400" baseline="0" dirty="0" smtClean="0">
                          <a:latin typeface="Arial" pitchFamily="34" charset="0"/>
                          <a:cs typeface="Arial" pitchFamily="34" charset="0"/>
                        </a:rPr>
                        <a:t>  access and/or data collection</a:t>
                      </a:r>
                      <a:endParaRPr lang="en-US" sz="1400" dirty="0" smtClean="0">
                        <a:latin typeface="Arial" pitchFamily="34" charset="0"/>
                        <a:cs typeface="Arial" pitchFamily="34" charset="0"/>
                      </a:endParaRPr>
                    </a:p>
                  </a:txBody>
                  <a:tcPr anchor="ctr"/>
                </a:tc>
                <a:extLst>
                  <a:ext uri="{0D108BD9-81ED-4DB2-BD59-A6C34878D82A}">
                    <a16:rowId xmlns:a16="http://schemas.microsoft.com/office/drawing/2014/main" val="10003"/>
                  </a:ext>
                </a:extLst>
              </a:tr>
              <a:tr h="323439">
                <a:tc>
                  <a:txBody>
                    <a:bodyPr/>
                    <a:lstStyle/>
                    <a:p>
                      <a:pPr algn="l"/>
                      <a:r>
                        <a:rPr lang="en-US" sz="1400" dirty="0" smtClean="0">
                          <a:latin typeface="Arial" pitchFamily="34" charset="0"/>
                          <a:cs typeface="Arial" pitchFamily="34" charset="0"/>
                        </a:rPr>
                        <a:t>Forces of nature</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Fire, food, earthquake, lightning,</a:t>
                      </a:r>
                      <a:r>
                        <a:rPr lang="en-US" sz="1400" baseline="0" dirty="0" smtClean="0">
                          <a:latin typeface="Arial" pitchFamily="34" charset="0"/>
                          <a:cs typeface="Arial" pitchFamily="34" charset="0"/>
                        </a:rPr>
                        <a:t> etc.</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549846">
                <a:tc>
                  <a:txBody>
                    <a:bodyPr/>
                    <a:lstStyle/>
                    <a:p>
                      <a:pPr algn="l"/>
                      <a:r>
                        <a:rPr lang="en-US" sz="1400" dirty="0" smtClean="0">
                          <a:latin typeface="Arial" pitchFamily="34" charset="0"/>
                          <a:cs typeface="Arial" pitchFamily="34" charset="0"/>
                        </a:rPr>
                        <a:t>Human error of failure</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Accidents, employee</a:t>
                      </a:r>
                      <a:r>
                        <a:rPr lang="en-US" sz="1400" baseline="0" dirty="0" smtClean="0">
                          <a:latin typeface="Arial" pitchFamily="34" charset="0"/>
                          <a:cs typeface="Arial" pitchFamily="34" charset="0"/>
                        </a:rPr>
                        <a:t> mistakes, failure to follow policy</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549846">
                <a:tc>
                  <a:txBody>
                    <a:bodyPr/>
                    <a:lstStyle/>
                    <a:p>
                      <a:pPr algn="l"/>
                      <a:r>
                        <a:rPr lang="en-US" sz="1400" dirty="0" smtClean="0">
                          <a:latin typeface="Arial" pitchFamily="34" charset="0"/>
                          <a:cs typeface="Arial" pitchFamily="34" charset="0"/>
                        </a:rPr>
                        <a:t>Information extortion</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Blackmail threat</a:t>
                      </a:r>
                      <a:r>
                        <a:rPr lang="en-US" sz="1400" baseline="0" dirty="0" smtClean="0">
                          <a:latin typeface="Arial" pitchFamily="34" charset="0"/>
                          <a:cs typeface="Arial" pitchFamily="34" charset="0"/>
                        </a:rPr>
                        <a:t>  of information disclosure</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r h="549846">
                <a:tc>
                  <a:txBody>
                    <a:bodyPr/>
                    <a:lstStyle/>
                    <a:p>
                      <a:pPr algn="l"/>
                      <a:r>
                        <a:rPr lang="en-US" sz="1400" dirty="0" smtClean="0">
                          <a:latin typeface="Arial" pitchFamily="34" charset="0"/>
                          <a:cs typeface="Arial" pitchFamily="34" charset="0"/>
                        </a:rPr>
                        <a:t>Sabotage or vandalism</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l"/>
                      <a:r>
                        <a:rPr lang="en-US" sz="1400" dirty="0" smtClean="0">
                          <a:latin typeface="Arial" pitchFamily="34" charset="0"/>
                          <a:cs typeface="Arial" pitchFamily="34" charset="0"/>
                        </a:rPr>
                        <a:t>Damage to or destruction of</a:t>
                      </a:r>
                      <a:r>
                        <a:rPr lang="en-US" sz="1400" baseline="0" dirty="0" smtClean="0">
                          <a:latin typeface="Arial" pitchFamily="34" charset="0"/>
                          <a:cs typeface="Arial" pitchFamily="34" charset="0"/>
                        </a:rPr>
                        <a:t> system or information</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7"/>
                  </a:ext>
                </a:extLst>
              </a:tr>
              <a:tr h="321246">
                <a:tc>
                  <a:txBody>
                    <a:bodyPr/>
                    <a:lstStyle/>
                    <a:p>
                      <a:r>
                        <a:rPr lang="en-US" sz="1400" dirty="0" smtClean="0">
                          <a:latin typeface="Arial" pitchFamily="34" charset="0"/>
                          <a:cs typeface="Arial" pitchFamily="34" charset="0"/>
                        </a:rPr>
                        <a:t>Software attacks</a:t>
                      </a:r>
                      <a:endParaRPr lang="en-US" sz="14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tcPr>
                </a:tc>
                <a:tc>
                  <a:txBody>
                    <a:bodyPr/>
                    <a:lstStyle/>
                    <a:p>
                      <a:r>
                        <a:rPr lang="en-US" sz="1400" dirty="0" smtClean="0">
                          <a:latin typeface="Arial" pitchFamily="34" charset="0"/>
                          <a:cs typeface="Arial" pitchFamily="34" charset="0"/>
                        </a:rPr>
                        <a:t>Malware: viruses, worms,</a:t>
                      </a:r>
                      <a:r>
                        <a:rPr lang="en-US" sz="1400" baseline="0" dirty="0" smtClean="0">
                          <a:latin typeface="Arial" pitchFamily="34" charset="0"/>
                          <a:cs typeface="Arial" pitchFamily="34" charset="0"/>
                        </a:rPr>
                        <a:t> macros, denial of services, or script injections</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5893249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5637" y="267188"/>
            <a:ext cx="8312727" cy="1104412"/>
          </a:xfrm>
        </p:spPr>
        <p:txBody>
          <a:bodyPr>
            <a:noAutofit/>
          </a:bodyPr>
          <a:lstStyle/>
          <a:p>
            <a:r>
              <a:rPr lang="en-US" b="1" dirty="0"/>
              <a:t>Table 5-3 </a:t>
            </a:r>
            <a:r>
              <a:rPr lang="en-US" dirty="0"/>
              <a:t>Threats to information </a:t>
            </a:r>
            <a:r>
              <a:rPr lang="en-US" dirty="0" smtClean="0"/>
              <a:t>security</a:t>
            </a:r>
            <a:r>
              <a:rPr lang="en-US" dirty="0"/>
              <a:t> </a:t>
            </a:r>
            <a:r>
              <a:rPr lang="en-US" dirty="0" smtClean="0"/>
              <a:t>(2 of </a:t>
            </a:r>
            <a:r>
              <a:rPr lang="en-US" dirty="0"/>
              <a:t>2)</a:t>
            </a:r>
          </a:p>
        </p:txBody>
      </p:sp>
      <p:graphicFrame>
        <p:nvGraphicFramePr>
          <p:cNvPr id="2" name="Table 1"/>
          <p:cNvGraphicFramePr>
            <a:graphicFrameLocks noGrp="1"/>
          </p:cNvGraphicFramePr>
          <p:nvPr>
            <p:extLst>
              <p:ext uri="{D42A27DB-BD31-4B8C-83A1-F6EECF244321}">
                <p14:modId xmlns:p14="http://schemas.microsoft.com/office/powerpoint/2010/main" val="1999782296"/>
              </p:ext>
            </p:extLst>
          </p:nvPr>
        </p:nvGraphicFramePr>
        <p:xfrm>
          <a:off x="762000" y="2037080"/>
          <a:ext cx="7543800" cy="268732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79120">
                <a:tc>
                  <a:txBody>
                    <a:bodyPr/>
                    <a:lstStyle/>
                    <a:p>
                      <a:pPr algn="ctr"/>
                      <a:r>
                        <a:rPr lang="en-US" sz="1400" b="1" dirty="0" smtClean="0">
                          <a:solidFill>
                            <a:schemeClr val="bg1"/>
                          </a:solidFill>
                          <a:latin typeface="Arial" pitchFamily="34" charset="0"/>
                          <a:cs typeface="Arial" pitchFamily="34" charset="0"/>
                        </a:rPr>
                        <a:t>Threat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Examples</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579120">
                <a:tc>
                  <a:txBody>
                    <a:bodyPr/>
                    <a:lstStyle/>
                    <a:p>
                      <a:r>
                        <a:rPr lang="en-US" sz="1600" dirty="0" smtClean="0">
                          <a:latin typeface="Arial" pitchFamily="34" charset="0"/>
                          <a:cs typeface="Arial" pitchFamily="34" charset="0"/>
                        </a:rPr>
                        <a:t>Technical hardware failures or errors</a:t>
                      </a:r>
                      <a:endParaRPr lang="en-US" sz="1600" dirty="0">
                        <a:latin typeface="Arial" pitchFamily="34" charset="0"/>
                        <a:cs typeface="Arial" pitchFamily="34" charset="0"/>
                      </a:endParaRPr>
                    </a:p>
                  </a:txBody>
                  <a:tcPr marL="117880" marR="117880" anchor="ctr"/>
                </a:tc>
                <a:tc>
                  <a:txBody>
                    <a:bodyPr/>
                    <a:lstStyle/>
                    <a:p>
                      <a:r>
                        <a:rPr lang="en-US" sz="1600" dirty="0" smtClean="0">
                          <a:latin typeface="Arial" pitchFamily="34" charset="0"/>
                          <a:cs typeface="Arial" pitchFamily="34" charset="0"/>
                        </a:rPr>
                        <a:t>Hardware equipment failure</a:t>
                      </a:r>
                      <a:endParaRPr lang="en-US" sz="1600" dirty="0">
                        <a:latin typeface="Arial" pitchFamily="34" charset="0"/>
                        <a:cs typeface="Arial" pitchFamily="34" charset="0"/>
                      </a:endParaRPr>
                    </a:p>
                  </a:txBody>
                  <a:tcPr marL="117880" marR="117880"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Technical software failures or errors</a:t>
                      </a:r>
                    </a:p>
                  </a:txBody>
                  <a:tcPr marL="117880" marR="117880" anchor="ctr"/>
                </a:tc>
                <a:tc>
                  <a:txBody>
                    <a:bodyPr/>
                    <a:lstStyle/>
                    <a:p>
                      <a:r>
                        <a:rPr lang="en-US" sz="1600" dirty="0" smtClean="0">
                          <a:latin typeface="Arial" pitchFamily="34" charset="0"/>
                          <a:cs typeface="Arial" pitchFamily="34" charset="0"/>
                        </a:rPr>
                        <a:t>Bugs, cool problems, loopholes, back doors</a:t>
                      </a:r>
                      <a:endParaRPr lang="en-US" sz="1600" dirty="0">
                        <a:latin typeface="Arial" pitchFamily="34" charset="0"/>
                        <a:cs typeface="Arial" pitchFamily="34" charset="0"/>
                      </a:endParaRPr>
                    </a:p>
                  </a:txBody>
                  <a:tcPr marL="117880" marR="117880" anchor="ctr"/>
                </a:tc>
                <a:extLst>
                  <a:ext uri="{0D108BD9-81ED-4DB2-BD59-A6C34878D82A}">
                    <a16:rowId xmlns:a16="http://schemas.microsoft.com/office/drawing/2014/main" val="10002"/>
                  </a:ext>
                </a:extLst>
              </a:tr>
              <a:tr h="370840">
                <a:tc>
                  <a:txBody>
                    <a:bodyPr/>
                    <a:lstStyle/>
                    <a:p>
                      <a:r>
                        <a:rPr lang="en-US" sz="1600" dirty="0" smtClean="0">
                          <a:latin typeface="Arial" pitchFamily="34" charset="0"/>
                          <a:cs typeface="Arial" pitchFamily="34" charset="0"/>
                        </a:rPr>
                        <a:t>Technological</a:t>
                      </a:r>
                      <a:r>
                        <a:rPr lang="en-US" sz="1600" baseline="0" dirty="0" smtClean="0">
                          <a:latin typeface="Arial" pitchFamily="34" charset="0"/>
                          <a:cs typeface="Arial" pitchFamily="34" charset="0"/>
                        </a:rPr>
                        <a:t> obsolescence</a:t>
                      </a:r>
                      <a:endParaRPr lang="en-US" sz="1600" dirty="0">
                        <a:latin typeface="Arial" pitchFamily="34" charset="0"/>
                        <a:cs typeface="Arial" pitchFamily="34" charset="0"/>
                      </a:endParaRPr>
                    </a:p>
                  </a:txBody>
                  <a:tcPr marL="117880" marR="117880"/>
                </a:tc>
                <a:tc>
                  <a:txBody>
                    <a:bodyPr/>
                    <a:lstStyle/>
                    <a:p>
                      <a:r>
                        <a:rPr lang="en-US" sz="1600" dirty="0" smtClean="0">
                          <a:latin typeface="Arial" pitchFamily="34" charset="0"/>
                          <a:cs typeface="Arial" pitchFamily="34" charset="0"/>
                        </a:rPr>
                        <a:t>Antiquated or outdated technologies</a:t>
                      </a:r>
                      <a:endParaRPr lang="en-US" sz="1600" dirty="0">
                        <a:latin typeface="Arial" pitchFamily="34" charset="0"/>
                        <a:cs typeface="Arial" pitchFamily="34" charset="0"/>
                      </a:endParaRPr>
                    </a:p>
                  </a:txBody>
                  <a:tcPr marL="117880" marR="117880" anchor="ctr"/>
                </a:tc>
                <a:extLst>
                  <a:ext uri="{0D108BD9-81ED-4DB2-BD59-A6C34878D82A}">
                    <a16:rowId xmlns:a16="http://schemas.microsoft.com/office/drawing/2014/main" val="10003"/>
                  </a:ext>
                </a:extLst>
              </a:tr>
              <a:tr h="370840">
                <a:tc>
                  <a:txBody>
                    <a:bodyPr/>
                    <a:lstStyle/>
                    <a:p>
                      <a:r>
                        <a:rPr lang="en-US" sz="1600" dirty="0" smtClean="0">
                          <a:latin typeface="Arial" pitchFamily="34" charset="0"/>
                          <a:cs typeface="Arial" pitchFamily="34" charset="0"/>
                        </a:rPr>
                        <a:t>Theft </a:t>
                      </a:r>
                      <a:endParaRPr lang="en-US" sz="1600" dirty="0">
                        <a:latin typeface="Arial" pitchFamily="34" charset="0"/>
                        <a:cs typeface="Arial" pitchFamily="34" charset="0"/>
                      </a:endParaRPr>
                    </a:p>
                  </a:txBody>
                  <a:tcPr marL="117880" marR="117880" anchor="ctr"/>
                </a:tc>
                <a:tc>
                  <a:txBody>
                    <a:bodyPr/>
                    <a:lstStyle/>
                    <a:p>
                      <a:r>
                        <a:rPr lang="en-US" sz="1600" dirty="0" smtClean="0">
                          <a:latin typeface="Arial" pitchFamily="34" charset="0"/>
                          <a:cs typeface="Arial" pitchFamily="34" charset="0"/>
                        </a:rPr>
                        <a:t>Illegal confiscation</a:t>
                      </a:r>
                      <a:r>
                        <a:rPr lang="en-US" sz="1600" baseline="0" dirty="0" smtClean="0">
                          <a:latin typeface="Arial" pitchFamily="34" charset="0"/>
                          <a:cs typeface="Arial" pitchFamily="34" charset="0"/>
                        </a:rPr>
                        <a:t> of equipment  or information</a:t>
                      </a:r>
                      <a:endParaRPr lang="en-US" sz="1600" dirty="0">
                        <a:latin typeface="Arial" pitchFamily="34" charset="0"/>
                        <a:cs typeface="Arial" pitchFamily="34" charset="0"/>
                      </a:endParaRPr>
                    </a:p>
                  </a:txBody>
                  <a:tcPr marL="117880" marR="117880" anchor="ctr"/>
                </a:tc>
                <a:extLst>
                  <a:ext uri="{0D108BD9-81ED-4DB2-BD59-A6C34878D82A}">
                    <a16:rowId xmlns:a16="http://schemas.microsoft.com/office/drawing/2014/main" val="10004"/>
                  </a:ext>
                </a:extLst>
              </a:tr>
            </a:tbl>
          </a:graphicData>
        </a:graphic>
      </p:graphicFrame>
      <p:sp>
        <p:nvSpPr>
          <p:cNvPr id="6" name="Content Placeholder 4"/>
          <p:cNvSpPr txBox="1">
            <a:spLocks/>
          </p:cNvSpPr>
          <p:nvPr/>
        </p:nvSpPr>
        <p:spPr>
          <a:xfrm>
            <a:off x="228600" y="5518895"/>
            <a:ext cx="8077200" cy="4684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i="1" dirty="0" smtClean="0"/>
              <a:t>Source: communications of the ACM, used with permission.</a:t>
            </a:r>
            <a:endParaRPr lang="en-US" sz="2000" i="1" dirty="0"/>
          </a:p>
        </p:txBody>
      </p:sp>
    </p:spTree>
    <p:extLst>
      <p:ext uri="{BB962C8B-B14F-4D97-AF65-F5344CB8AC3E}">
        <p14:creationId xmlns:p14="http://schemas.microsoft.com/office/powerpoint/2010/main" val="158103901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smtClean="0"/>
              <a:t>Introduction (1 of 2)</a:t>
            </a:r>
            <a:endParaRPr lang="en-US" dirty="0"/>
          </a:p>
        </p:txBody>
      </p:sp>
      <p:sp>
        <p:nvSpPr>
          <p:cNvPr id="3" name="Content Placeholder 2"/>
          <p:cNvSpPr>
            <a:spLocks noGrp="1"/>
          </p:cNvSpPr>
          <p:nvPr>
            <p:ph idx="1"/>
          </p:nvPr>
        </p:nvSpPr>
        <p:spPr/>
        <p:txBody>
          <a:bodyPr>
            <a:noAutofit/>
          </a:bodyPr>
          <a:lstStyle/>
          <a:p>
            <a:r>
              <a:rPr lang="en-US" altLang="en-US" dirty="0"/>
              <a:t>Organizations must design and create safe environments in which business processes and procedures can function.</a:t>
            </a:r>
            <a:endParaRPr lang="en-GB" altLang="en-US" dirty="0"/>
          </a:p>
          <a:p>
            <a:r>
              <a:rPr lang="en-US" altLang="en-US" dirty="0"/>
              <a:t>Risk assessment: A determination of the extent to which an organization’s information assets are exposed to risk.</a:t>
            </a:r>
          </a:p>
          <a:p>
            <a:r>
              <a:rPr lang="en-US" altLang="en-US" dirty="0"/>
              <a:t>Risk control: The application of controls that reduce the risks to an organization’s information assets to an acceptable level</a:t>
            </a:r>
            <a:r>
              <a:rPr lang="en-US" altLang="en-US" dirty="0" smtClean="0"/>
              <a:t>.</a:t>
            </a:r>
            <a:endParaRPr lang="en-US" altLang="en-US" dirty="0"/>
          </a:p>
        </p:txBody>
      </p:sp>
    </p:spTree>
    <p:extLst>
      <p:ext uri="{BB962C8B-B14F-4D97-AF65-F5344CB8AC3E}">
        <p14:creationId xmlns:p14="http://schemas.microsoft.com/office/powerpoint/2010/main" val="168280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ltLang="en-US" dirty="0"/>
              <a:t>Specifying Asset Vulnerabilities</a:t>
            </a:r>
            <a:endParaRPr lang="en-US" dirty="0"/>
          </a:p>
        </p:txBody>
      </p:sp>
      <p:sp>
        <p:nvSpPr>
          <p:cNvPr id="6" name="Content Placeholder 5"/>
          <p:cNvSpPr>
            <a:spLocks noGrp="1"/>
          </p:cNvSpPr>
          <p:nvPr>
            <p:ph idx="1"/>
          </p:nvPr>
        </p:nvSpPr>
        <p:spPr/>
        <p:txBody>
          <a:bodyPr>
            <a:normAutofit/>
          </a:bodyPr>
          <a:lstStyle/>
          <a:p>
            <a:r>
              <a:rPr lang="en-GB" altLang="en-US" dirty="0"/>
              <a:t>Specific avenues that threat agents can exploit to attack an information asset are called vulnerabilities.</a:t>
            </a:r>
          </a:p>
          <a:p>
            <a:r>
              <a:rPr lang="en-GB" altLang="en-US" dirty="0"/>
              <a:t>Examine how each threat could be perpetrated and list the organization’s assets and vulnerabilities.</a:t>
            </a:r>
          </a:p>
          <a:p>
            <a:r>
              <a:rPr lang="en-GB" altLang="en-US" dirty="0"/>
              <a:t>Process works best when people with diverse backgrounds within organization work iteratively in a series of brainstorming sessions.</a:t>
            </a:r>
          </a:p>
          <a:p>
            <a:r>
              <a:rPr lang="en-GB" altLang="en-US" dirty="0"/>
              <a:t>At the</a:t>
            </a:r>
            <a:r>
              <a:rPr lang="en-US" altLang="en-US" dirty="0"/>
              <a:t> </a:t>
            </a:r>
            <a:r>
              <a:rPr lang="en-GB" altLang="en-US" dirty="0"/>
              <a:t>end of the risk identification process, prioritized list of assets with their vulnerabilities is achieved.</a:t>
            </a:r>
          </a:p>
          <a:p>
            <a:pPr lvl="1"/>
            <a:r>
              <a:rPr lang="en-GB" altLang="en-US" dirty="0"/>
              <a:t>Can be combined with weighted list of threats to form threats-vulnerabilities-assets (TVA) worksheet</a:t>
            </a:r>
          </a:p>
        </p:txBody>
      </p:sp>
    </p:spTree>
    <p:extLst>
      <p:ext uri="{BB962C8B-B14F-4D97-AF65-F5344CB8AC3E}">
        <p14:creationId xmlns:p14="http://schemas.microsoft.com/office/powerpoint/2010/main" val="125276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15646"/>
            <a:ext cx="9144000" cy="1173480"/>
          </a:xfrm>
        </p:spPr>
        <p:txBody>
          <a:bodyPr anchor="t">
            <a:noAutofit/>
          </a:bodyPr>
          <a:lstStyle/>
          <a:p>
            <a:r>
              <a:rPr lang="en-US" b="1" dirty="0"/>
              <a:t>Table </a:t>
            </a:r>
            <a:r>
              <a:rPr lang="en-US" b="1" dirty="0" smtClean="0"/>
              <a:t>5-7</a:t>
            </a:r>
            <a:r>
              <a:rPr lang="en-US" b="1" dirty="0"/>
              <a:t> </a:t>
            </a:r>
            <a:r>
              <a:rPr lang="en-US" dirty="0" smtClean="0"/>
              <a:t>vulnerability assessment of a hypothetical DMZ router (1 of 2)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193986230"/>
              </p:ext>
            </p:extLst>
          </p:nvPr>
        </p:nvGraphicFramePr>
        <p:xfrm>
          <a:off x="304800" y="1584960"/>
          <a:ext cx="8534400" cy="43586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152400">
                <a:tc>
                  <a:txBody>
                    <a:bodyPr/>
                    <a:lstStyle/>
                    <a:p>
                      <a:r>
                        <a:rPr lang="en-US" sz="1200" b="1" dirty="0" smtClean="0">
                          <a:solidFill>
                            <a:schemeClr val="bg1"/>
                          </a:solidFill>
                          <a:latin typeface="Arial" pitchFamily="34" charset="0"/>
                          <a:cs typeface="Arial" pitchFamily="34" charset="0"/>
                        </a:rPr>
                        <a:t>Threat </a:t>
                      </a:r>
                      <a:endParaRPr lang="en-US" sz="1200" b="1" dirty="0">
                        <a:solidFill>
                          <a:schemeClr val="bg1"/>
                        </a:solidFill>
                        <a:latin typeface="Arial" pitchFamily="34" charset="0"/>
                        <a:cs typeface="Arial" pitchFamily="34" charset="0"/>
                      </a:endParaRPr>
                    </a:p>
                  </a:txBody>
                  <a:tcPr marL="89762" marR="89762" anchor="ctr">
                    <a:solidFill>
                      <a:srgbClr val="364162"/>
                    </a:solidFill>
                  </a:tcPr>
                </a:tc>
                <a:tc>
                  <a:txBody>
                    <a:bodyPr/>
                    <a:lstStyle/>
                    <a:p>
                      <a:r>
                        <a:rPr lang="en-US" sz="1200" b="1" dirty="0" smtClean="0">
                          <a:solidFill>
                            <a:schemeClr val="bg1"/>
                          </a:solidFill>
                          <a:latin typeface="Arial" pitchFamily="34" charset="0"/>
                          <a:cs typeface="Arial" pitchFamily="34" charset="0"/>
                        </a:rPr>
                        <a:t>Possible vulnerabilities</a:t>
                      </a:r>
                      <a:endParaRPr lang="en-US" sz="1200" b="1" dirty="0">
                        <a:solidFill>
                          <a:schemeClr val="bg1"/>
                        </a:solidFill>
                        <a:latin typeface="Arial" pitchFamily="34" charset="0"/>
                        <a:cs typeface="Arial" pitchFamily="34" charset="0"/>
                      </a:endParaRPr>
                    </a:p>
                  </a:txBody>
                  <a:tcPr marL="89762" marR="89762" anchor="ctr">
                    <a:solidFill>
                      <a:srgbClr val="364162"/>
                    </a:solidFill>
                  </a:tcPr>
                </a:tc>
                <a:extLst>
                  <a:ext uri="{0D108BD9-81ED-4DB2-BD59-A6C34878D82A}">
                    <a16:rowId xmlns:a16="http://schemas.microsoft.com/office/drawing/2014/main" val="10000"/>
                  </a:ext>
                </a:extLst>
              </a:tr>
              <a:tr h="370840">
                <a:tc>
                  <a:txBody>
                    <a:bodyPr/>
                    <a:lstStyle/>
                    <a:p>
                      <a:r>
                        <a:rPr lang="en-US" sz="1200" dirty="0" smtClean="0">
                          <a:latin typeface="Arial" pitchFamily="34" charset="0"/>
                          <a:cs typeface="Arial" pitchFamily="34" charset="0"/>
                        </a:rPr>
                        <a:t>Compromises  to intellectual</a:t>
                      </a:r>
                      <a:r>
                        <a:rPr lang="en-US" sz="1200" baseline="0" dirty="0" smtClean="0">
                          <a:latin typeface="Arial" pitchFamily="34" charset="0"/>
                          <a:cs typeface="Arial" pitchFamily="34" charset="0"/>
                        </a:rPr>
                        <a:t> property</a:t>
                      </a:r>
                      <a:endParaRPr lang="en-US" sz="1200" dirty="0">
                        <a:latin typeface="Arial" pitchFamily="34" charset="0"/>
                        <a:cs typeface="Arial" pitchFamily="34" charset="0"/>
                      </a:endParaRPr>
                    </a:p>
                  </a:txBody>
                  <a:tcPr marL="89762" marR="89762"/>
                </a:tc>
                <a:tc>
                  <a:txBody>
                    <a:bodyPr/>
                    <a:lstStyle/>
                    <a:p>
                      <a:pPr marL="285750" indent="-285750">
                        <a:buFont typeface="Arial" pitchFamily="34" charset="0"/>
                        <a:buChar char="•"/>
                      </a:pPr>
                      <a:r>
                        <a:rPr lang="en-US" sz="1200" dirty="0" smtClean="0">
                          <a:latin typeface="Arial" pitchFamily="34" charset="0"/>
                          <a:cs typeface="Arial" pitchFamily="34" charset="0"/>
                        </a:rPr>
                        <a:t>Copyrighted works</a:t>
                      </a:r>
                      <a:r>
                        <a:rPr lang="en-US" sz="1200" baseline="0" dirty="0" smtClean="0">
                          <a:latin typeface="Arial" pitchFamily="34" charset="0"/>
                          <a:cs typeface="Arial" pitchFamily="34" charset="0"/>
                        </a:rPr>
                        <a:t> developed in-house and stored on intranet servers can be copied without permission unless the router is configured to limit access from outsiders.</a:t>
                      </a:r>
                    </a:p>
                    <a:p>
                      <a:pPr marL="285750" indent="-285750">
                        <a:buFont typeface="Arial" pitchFamily="34" charset="0"/>
                        <a:buChar char="•"/>
                      </a:pPr>
                      <a:r>
                        <a:rPr lang="en-US" sz="1200" baseline="0" dirty="0" smtClean="0">
                          <a:latin typeface="Arial" pitchFamily="34" charset="0"/>
                          <a:cs typeface="Arial" pitchFamily="34" charset="0"/>
                        </a:rPr>
                        <a:t>Works copyrighted by others can be stolen: your organization is liable for that loss to the copyright holder. </a:t>
                      </a:r>
                      <a:endParaRPr lang="en-US" sz="1200" dirty="0">
                        <a:latin typeface="Arial" pitchFamily="34" charset="0"/>
                        <a:cs typeface="Arial" pitchFamily="34" charset="0"/>
                      </a:endParaRPr>
                    </a:p>
                  </a:txBody>
                  <a:tcPr marL="89762" marR="89762"/>
                </a:tc>
                <a:extLst>
                  <a:ext uri="{0D108BD9-81ED-4DB2-BD59-A6C34878D82A}">
                    <a16:rowId xmlns:a16="http://schemas.microsoft.com/office/drawing/2014/main" val="10001"/>
                  </a:ext>
                </a:extLst>
              </a:tr>
              <a:tr h="370840">
                <a:tc>
                  <a:txBody>
                    <a:bodyPr/>
                    <a:lstStyle/>
                    <a:p>
                      <a:r>
                        <a:rPr lang="en-US" sz="1200" dirty="0" smtClean="0">
                          <a:latin typeface="Arial" pitchFamily="34" charset="0"/>
                          <a:cs typeface="Arial" pitchFamily="34" charset="0"/>
                        </a:rPr>
                        <a:t>Espionage  or trespass</a:t>
                      </a:r>
                      <a:endParaRPr lang="en-US" sz="1200" dirty="0">
                        <a:latin typeface="Arial" pitchFamily="34" charset="0"/>
                        <a:cs typeface="Arial" pitchFamily="34" charset="0"/>
                      </a:endParaRPr>
                    </a:p>
                  </a:txBody>
                  <a:tcPr marL="89762" marR="89762"/>
                </a:tc>
                <a:tc>
                  <a:txBody>
                    <a:bodyPr/>
                    <a:lstStyle/>
                    <a:p>
                      <a:pPr marL="285750" indent="-285750">
                        <a:buFont typeface="Arial" pitchFamily="34" charset="0"/>
                        <a:buChar char="•"/>
                      </a:pPr>
                      <a:r>
                        <a:rPr lang="en-US" sz="1200" dirty="0" smtClean="0">
                          <a:latin typeface="Arial" pitchFamily="34" charset="0"/>
                          <a:cs typeface="Arial" pitchFamily="34" charset="0"/>
                        </a:rPr>
                        <a:t>This information asset (router) may have little intrinsic value, but other assets</a:t>
                      </a:r>
                      <a:r>
                        <a:rPr lang="en-US" sz="1200" baseline="0" dirty="0" smtClean="0">
                          <a:latin typeface="Arial" pitchFamily="34" charset="0"/>
                          <a:cs typeface="Arial" pitchFamily="34" charset="0"/>
                        </a:rPr>
                        <a:t> protected by this device could be attacked if it does not perform correctly or is compromised.</a:t>
                      </a:r>
                      <a:endParaRPr lang="en-US" sz="1200" dirty="0">
                        <a:latin typeface="Arial" pitchFamily="34" charset="0"/>
                        <a:cs typeface="Arial" pitchFamily="34" charset="0"/>
                      </a:endParaRPr>
                    </a:p>
                  </a:txBody>
                  <a:tcPr marL="89762" marR="89762"/>
                </a:tc>
                <a:extLst>
                  <a:ext uri="{0D108BD9-81ED-4DB2-BD59-A6C34878D82A}">
                    <a16:rowId xmlns:a16="http://schemas.microsoft.com/office/drawing/2014/main" val="10002"/>
                  </a:ext>
                </a:extLst>
              </a:tr>
              <a:tr h="370840">
                <a:tc>
                  <a:txBody>
                    <a:bodyPr/>
                    <a:lstStyle/>
                    <a:p>
                      <a:r>
                        <a:rPr lang="en-US" sz="1200" dirty="0" smtClean="0">
                          <a:latin typeface="Arial" pitchFamily="34" charset="0"/>
                          <a:cs typeface="Arial" pitchFamily="34" charset="0"/>
                        </a:rPr>
                        <a:t>Forces of nature </a:t>
                      </a:r>
                      <a:endParaRPr lang="en-US" sz="1200" dirty="0">
                        <a:latin typeface="Arial" pitchFamily="34" charset="0"/>
                        <a:cs typeface="Arial" pitchFamily="34" charset="0"/>
                      </a:endParaRPr>
                    </a:p>
                  </a:txBody>
                  <a:tcPr marL="89762" marR="89762"/>
                </a:tc>
                <a:tc>
                  <a:txBody>
                    <a:bodyPr/>
                    <a:lstStyle/>
                    <a:p>
                      <a:pPr marL="285750" indent="-285750">
                        <a:buFont typeface="Arial" pitchFamily="34" charset="0"/>
                        <a:buChar char="•"/>
                      </a:pPr>
                      <a:r>
                        <a:rPr lang="en-US" sz="1200" dirty="0" smtClean="0">
                          <a:latin typeface="Arial" pitchFamily="34" charset="0"/>
                          <a:cs typeface="Arial" pitchFamily="34" charset="0"/>
                        </a:rPr>
                        <a:t>All information assets in the organization are subject to forces of nature unless suitable controls</a:t>
                      </a:r>
                      <a:r>
                        <a:rPr lang="en-US" sz="1200" baseline="0" dirty="0" smtClean="0">
                          <a:latin typeface="Arial" pitchFamily="34" charset="0"/>
                          <a:cs typeface="Arial" pitchFamily="34" charset="0"/>
                        </a:rPr>
                        <a:t> are provided.</a:t>
                      </a:r>
                      <a:endParaRPr lang="en-US" sz="1200" dirty="0">
                        <a:latin typeface="Arial" pitchFamily="34" charset="0"/>
                        <a:cs typeface="Arial" pitchFamily="34" charset="0"/>
                      </a:endParaRPr>
                    </a:p>
                  </a:txBody>
                  <a:tcPr marL="89762" marR="89762"/>
                </a:tc>
                <a:extLst>
                  <a:ext uri="{0D108BD9-81ED-4DB2-BD59-A6C34878D82A}">
                    <a16:rowId xmlns:a16="http://schemas.microsoft.com/office/drawing/2014/main" val="10003"/>
                  </a:ext>
                </a:extLst>
              </a:tr>
              <a:tr h="370840">
                <a:tc>
                  <a:txBody>
                    <a:bodyPr/>
                    <a:lstStyle/>
                    <a:p>
                      <a:r>
                        <a:rPr lang="en-US" sz="1200" smtClean="0">
                          <a:latin typeface="Arial" pitchFamily="34" charset="0"/>
                          <a:cs typeface="Arial" pitchFamily="34" charset="0"/>
                        </a:rPr>
                        <a:t>Human error of failure</a:t>
                      </a:r>
                      <a:endParaRPr lang="en-US" sz="1200" dirty="0">
                        <a:latin typeface="Arial" pitchFamily="34" charset="0"/>
                        <a:cs typeface="Arial" pitchFamily="34" charset="0"/>
                      </a:endParaRPr>
                    </a:p>
                  </a:txBody>
                  <a:tcPr marL="89762" marR="89762"/>
                </a:tc>
                <a:tc>
                  <a:txBody>
                    <a:bodyPr/>
                    <a:lstStyle/>
                    <a:p>
                      <a:pPr marL="285750" indent="-285750">
                        <a:buFont typeface="Arial" pitchFamily="34" charset="0"/>
                        <a:buChar char="•"/>
                      </a:pPr>
                      <a:r>
                        <a:rPr lang="en-US" sz="1200" dirty="0" smtClean="0">
                          <a:latin typeface="Arial" pitchFamily="34" charset="0"/>
                          <a:cs typeface="Arial" pitchFamily="34" charset="0"/>
                        </a:rPr>
                        <a:t>Employees or contractors</a:t>
                      </a:r>
                      <a:r>
                        <a:rPr lang="en-US" sz="1200" baseline="0" dirty="0" smtClean="0">
                          <a:latin typeface="Arial" pitchFamily="34" charset="0"/>
                          <a:cs typeface="Arial" pitchFamily="34" charset="0"/>
                        </a:rPr>
                        <a:t>  may cause on outage if configuration errors are made.</a:t>
                      </a:r>
                      <a:endParaRPr lang="en-US" sz="1200" dirty="0">
                        <a:latin typeface="Arial" pitchFamily="34" charset="0"/>
                        <a:cs typeface="Arial" pitchFamily="34" charset="0"/>
                      </a:endParaRPr>
                    </a:p>
                  </a:txBody>
                  <a:tcPr marL="89762" marR="89762"/>
                </a:tc>
                <a:extLst>
                  <a:ext uri="{0D108BD9-81ED-4DB2-BD59-A6C34878D82A}">
                    <a16:rowId xmlns:a16="http://schemas.microsoft.com/office/drawing/2014/main" val="10004"/>
                  </a:ext>
                </a:extLst>
              </a:tr>
              <a:tr h="370840">
                <a:tc>
                  <a:txBody>
                    <a:bodyPr/>
                    <a:lstStyle/>
                    <a:p>
                      <a:r>
                        <a:rPr lang="en-US" sz="1200" smtClean="0">
                          <a:latin typeface="Arial" pitchFamily="34" charset="0"/>
                          <a:cs typeface="Arial" pitchFamily="34" charset="0"/>
                        </a:rPr>
                        <a:t>Information</a:t>
                      </a:r>
                      <a:r>
                        <a:rPr lang="en-US" sz="1200" baseline="0" smtClean="0">
                          <a:latin typeface="Arial" pitchFamily="34" charset="0"/>
                          <a:cs typeface="Arial" pitchFamily="34" charset="0"/>
                        </a:rPr>
                        <a:t> extortion</a:t>
                      </a:r>
                      <a:endParaRPr lang="en-US" sz="1200" dirty="0">
                        <a:latin typeface="Arial" pitchFamily="34" charset="0"/>
                        <a:cs typeface="Arial" pitchFamily="34" charset="0"/>
                      </a:endParaRPr>
                    </a:p>
                  </a:txBody>
                  <a:tcPr marL="89762" marR="89762"/>
                </a:tc>
                <a:tc>
                  <a:txBody>
                    <a:bodyPr/>
                    <a:lstStyle/>
                    <a:p>
                      <a:pPr marL="285750" indent="-285750">
                        <a:buFont typeface="Arial" pitchFamily="34" charset="0"/>
                        <a:buChar char="•"/>
                      </a:pPr>
                      <a:r>
                        <a:rPr lang="en-US" sz="1200" dirty="0" smtClean="0">
                          <a:latin typeface="Arial" pitchFamily="34" charset="0"/>
                          <a:cs typeface="Arial" pitchFamily="34" charset="0"/>
                        </a:rPr>
                        <a:t>If attackers bypass</a:t>
                      </a:r>
                      <a:r>
                        <a:rPr lang="en-US" sz="1200" baseline="0" dirty="0" smtClean="0">
                          <a:latin typeface="Arial" pitchFamily="34" charset="0"/>
                          <a:cs typeface="Arial" pitchFamily="34" charset="0"/>
                        </a:rPr>
                        <a:t> the router or compromise it and then enter your network, they may encrypt your data in place. They may not have stolen it, but unless you pay them to acquire the encryption key, the data is inert and no longer of value to you.</a:t>
                      </a:r>
                      <a:endParaRPr lang="en-US" sz="1200" dirty="0">
                        <a:latin typeface="Arial" pitchFamily="34" charset="0"/>
                        <a:cs typeface="Arial" pitchFamily="34" charset="0"/>
                      </a:endParaRPr>
                    </a:p>
                  </a:txBody>
                  <a:tcPr marL="89762" marR="89762"/>
                </a:tc>
                <a:extLst>
                  <a:ext uri="{0D108BD9-81ED-4DB2-BD59-A6C34878D82A}">
                    <a16:rowId xmlns:a16="http://schemas.microsoft.com/office/drawing/2014/main" val="10005"/>
                  </a:ext>
                </a:extLst>
              </a:tr>
              <a:tr h="701040">
                <a:tc>
                  <a:txBody>
                    <a:bodyPr/>
                    <a:lstStyle/>
                    <a:p>
                      <a:r>
                        <a:rPr lang="en-US" sz="1200" dirty="0" smtClean="0">
                          <a:latin typeface="Arial" pitchFamily="34" charset="0"/>
                          <a:cs typeface="Arial" pitchFamily="34" charset="0"/>
                        </a:rPr>
                        <a:t>Deviation in quality</a:t>
                      </a:r>
                      <a:r>
                        <a:rPr lang="en-US" sz="1200" baseline="0" dirty="0" smtClean="0">
                          <a:latin typeface="Arial" pitchFamily="34" charset="0"/>
                          <a:cs typeface="Arial" pitchFamily="34" charset="0"/>
                        </a:rPr>
                        <a:t> of service</a:t>
                      </a:r>
                      <a:endParaRPr lang="en-US" sz="1200" dirty="0">
                        <a:latin typeface="Arial" pitchFamily="34" charset="0"/>
                        <a:cs typeface="Arial" pitchFamily="34" charset="0"/>
                      </a:endParaRPr>
                    </a:p>
                  </a:txBody>
                  <a:tcPr marL="89762" marR="89762"/>
                </a:tc>
                <a:tc>
                  <a:txBody>
                    <a:bodyPr/>
                    <a:lstStyle/>
                    <a:p>
                      <a:pPr marL="285750" indent="-285750">
                        <a:buFont typeface="Arial" pitchFamily="34" charset="0"/>
                        <a:buChar char="•"/>
                      </a:pPr>
                      <a:r>
                        <a:rPr lang="en-US" sz="1200" dirty="0" smtClean="0">
                          <a:latin typeface="Arial" pitchFamily="34" charset="0"/>
                          <a:cs typeface="Arial" pitchFamily="34" charset="0"/>
                        </a:rPr>
                        <a:t>Power system failures are always possible. Unless suitable electrical power conditioning is provided,</a:t>
                      </a:r>
                      <a:r>
                        <a:rPr lang="en-US" sz="1200" baseline="0" dirty="0" smtClean="0">
                          <a:latin typeface="Arial" pitchFamily="34" charset="0"/>
                          <a:cs typeface="Arial" pitchFamily="34" charset="0"/>
                        </a:rPr>
                        <a:t> failure is probable over time.</a:t>
                      </a:r>
                    </a:p>
                    <a:p>
                      <a:pPr marL="285750" indent="-285750" algn="l">
                        <a:buFont typeface="Arial" pitchFamily="34" charset="0"/>
                        <a:buChar char="•"/>
                      </a:pPr>
                      <a:r>
                        <a:rPr lang="en-US" sz="1200" baseline="0" dirty="0" smtClean="0">
                          <a:latin typeface="Arial" pitchFamily="34" charset="0"/>
                          <a:cs typeface="Arial" pitchFamily="34" charset="0"/>
                        </a:rPr>
                        <a:t>ISP connectivity  failures can interrupt internet bandwidth. </a:t>
                      </a:r>
                      <a:endParaRPr lang="en-US" sz="1200" dirty="0">
                        <a:latin typeface="Arial" pitchFamily="34" charset="0"/>
                        <a:cs typeface="Arial" pitchFamily="34" charset="0"/>
                      </a:endParaRPr>
                    </a:p>
                  </a:txBody>
                  <a:tcPr marL="89762" marR="89762"/>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992987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200"/>
            <a:ext cx="9144000" cy="1143000"/>
          </a:xfrm>
        </p:spPr>
        <p:txBody>
          <a:bodyPr anchor="t">
            <a:noAutofit/>
          </a:bodyPr>
          <a:lstStyle/>
          <a:p>
            <a:r>
              <a:rPr lang="en-US" b="1" dirty="0" smtClean="0"/>
              <a:t>Table </a:t>
            </a:r>
            <a:r>
              <a:rPr lang="en-US" b="1" dirty="0"/>
              <a:t>5-7 </a:t>
            </a:r>
            <a:r>
              <a:rPr lang="en-US" dirty="0"/>
              <a:t>vulnerability assessment of a hypothetical DMZ router </a:t>
            </a:r>
            <a:r>
              <a:rPr lang="en-US" dirty="0" smtClean="0"/>
              <a:t>(2 </a:t>
            </a:r>
            <a:r>
              <a:rPr lang="en-US" dirty="0"/>
              <a:t>of 2) </a:t>
            </a:r>
          </a:p>
        </p:txBody>
      </p:sp>
      <p:graphicFrame>
        <p:nvGraphicFramePr>
          <p:cNvPr id="2" name="Table 1"/>
          <p:cNvGraphicFramePr>
            <a:graphicFrameLocks noGrp="1"/>
          </p:cNvGraphicFramePr>
          <p:nvPr>
            <p:extLst>
              <p:ext uri="{D42A27DB-BD31-4B8C-83A1-F6EECF244321}">
                <p14:modId xmlns:p14="http://schemas.microsoft.com/office/powerpoint/2010/main" val="933056908"/>
              </p:ext>
            </p:extLst>
          </p:nvPr>
        </p:nvGraphicFramePr>
        <p:xfrm>
          <a:off x="228600" y="2245360"/>
          <a:ext cx="8686800" cy="33070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US" sz="1200" b="1" dirty="0" smtClean="0">
                          <a:solidFill>
                            <a:schemeClr val="bg1"/>
                          </a:solidFill>
                          <a:latin typeface="Arial" pitchFamily="34" charset="0"/>
                          <a:cs typeface="Arial" pitchFamily="34" charset="0"/>
                        </a:rPr>
                        <a:t>Threat </a:t>
                      </a:r>
                      <a:endParaRPr lang="en-US" sz="1200" b="1" dirty="0">
                        <a:solidFill>
                          <a:schemeClr val="bg1"/>
                        </a:solidFill>
                        <a:latin typeface="Arial" pitchFamily="34" charset="0"/>
                        <a:cs typeface="Arial" pitchFamily="34" charset="0"/>
                      </a:endParaRPr>
                    </a:p>
                  </a:txBody>
                  <a:tcPr marL="89762" marR="89762" anchor="ctr">
                    <a:solidFill>
                      <a:srgbClr val="364162"/>
                    </a:solidFill>
                  </a:tcPr>
                </a:tc>
                <a:tc>
                  <a:txBody>
                    <a:bodyPr/>
                    <a:lstStyle/>
                    <a:p>
                      <a:r>
                        <a:rPr lang="en-US" sz="1200" b="1" dirty="0" smtClean="0">
                          <a:solidFill>
                            <a:schemeClr val="bg1"/>
                          </a:solidFill>
                          <a:latin typeface="Arial" pitchFamily="34" charset="0"/>
                          <a:cs typeface="Arial" pitchFamily="34" charset="0"/>
                        </a:rPr>
                        <a:t>Possible vulnerabilities</a:t>
                      </a:r>
                      <a:endParaRPr lang="en-US" sz="1200" b="1" dirty="0">
                        <a:solidFill>
                          <a:schemeClr val="bg1"/>
                        </a:solidFill>
                        <a:latin typeface="Arial" pitchFamily="34" charset="0"/>
                        <a:cs typeface="Arial" pitchFamily="34" charset="0"/>
                      </a:endParaRPr>
                    </a:p>
                  </a:txBody>
                  <a:tcPr marL="89762" marR="89762" anchor="ctr">
                    <a:solidFill>
                      <a:srgbClr val="364162"/>
                    </a:solidFill>
                  </a:tcPr>
                </a:tc>
                <a:extLst>
                  <a:ext uri="{0D108BD9-81ED-4DB2-BD59-A6C34878D82A}">
                    <a16:rowId xmlns:a16="http://schemas.microsoft.com/office/drawing/2014/main" val="10000"/>
                  </a:ext>
                </a:extLst>
              </a:tr>
              <a:tr h="370840">
                <a:tc>
                  <a:txBody>
                    <a:bodyPr/>
                    <a:lstStyle/>
                    <a:p>
                      <a:r>
                        <a:rPr lang="en-US" sz="1200" dirty="0" smtClean="0">
                          <a:latin typeface="Arial" pitchFamily="34" charset="0"/>
                          <a:cs typeface="Arial" pitchFamily="34" charset="0"/>
                        </a:rPr>
                        <a:t>Sabotage  or vandalism</a:t>
                      </a:r>
                      <a:endParaRPr lang="en-US" sz="1200" dirty="0">
                        <a:latin typeface="Arial" pitchFamily="34" charset="0"/>
                        <a:cs typeface="Arial" pitchFamily="34" charset="0"/>
                      </a:endParaRPr>
                    </a:p>
                  </a:txBody>
                  <a:tcPr marL="94078" marR="94078"/>
                </a:tc>
                <a:tc>
                  <a:txBody>
                    <a:bodyPr/>
                    <a:lstStyle/>
                    <a:p>
                      <a:pPr marL="285750" indent="-285750">
                        <a:buFont typeface="Arial" pitchFamily="34" charset="0"/>
                        <a:buChar char="•"/>
                      </a:pPr>
                      <a:r>
                        <a:rPr lang="en-US" sz="1200" dirty="0" smtClean="0">
                          <a:latin typeface="Arial" pitchFamily="34" charset="0"/>
                          <a:cs typeface="Arial" pitchFamily="34" charset="0"/>
                        </a:rPr>
                        <a:t>The internet protocol</a:t>
                      </a:r>
                      <a:r>
                        <a:rPr lang="en-US" sz="1200" baseline="0" dirty="0" smtClean="0">
                          <a:latin typeface="Arial" pitchFamily="34" charset="0"/>
                          <a:cs typeface="Arial" pitchFamily="34" charset="0"/>
                        </a:rPr>
                        <a:t> is vulnerable  to denial of service. </a:t>
                      </a:r>
                    </a:p>
                    <a:p>
                      <a:pPr marL="285750" indent="-285750">
                        <a:buFont typeface="Arial" pitchFamily="34" charset="0"/>
                        <a:buChar char="•"/>
                      </a:pPr>
                      <a:r>
                        <a:rPr lang="en-US" sz="1200" baseline="0" dirty="0" smtClean="0">
                          <a:latin typeface="Arial" pitchFamily="34" charset="0"/>
                          <a:cs typeface="Arial" pitchFamily="34" charset="0"/>
                        </a:rPr>
                        <a:t>This device may be subject to defacement or cache poisoning.</a:t>
                      </a:r>
                      <a:endParaRPr lang="en-US" sz="1200" dirty="0">
                        <a:latin typeface="Arial" pitchFamily="34" charset="0"/>
                        <a:cs typeface="Arial" pitchFamily="34" charset="0"/>
                      </a:endParaRPr>
                    </a:p>
                  </a:txBody>
                  <a:tcPr marL="94078" marR="94078"/>
                </a:tc>
                <a:extLst>
                  <a:ext uri="{0D108BD9-81ED-4DB2-BD59-A6C34878D82A}">
                    <a16:rowId xmlns:a16="http://schemas.microsoft.com/office/drawing/2014/main" val="10001"/>
                  </a:ext>
                </a:extLst>
              </a:tr>
              <a:tr h="370840">
                <a:tc>
                  <a:txBody>
                    <a:bodyPr/>
                    <a:lstStyle/>
                    <a:p>
                      <a:r>
                        <a:rPr lang="en-US" sz="1200" dirty="0" smtClean="0">
                          <a:latin typeface="Arial" pitchFamily="34" charset="0"/>
                          <a:cs typeface="Arial" pitchFamily="34" charset="0"/>
                        </a:rPr>
                        <a:t>Software attacks</a:t>
                      </a:r>
                      <a:endParaRPr lang="en-US" sz="1200" dirty="0">
                        <a:latin typeface="Arial" pitchFamily="34" charset="0"/>
                        <a:cs typeface="Arial" pitchFamily="34" charset="0"/>
                      </a:endParaRPr>
                    </a:p>
                  </a:txBody>
                  <a:tcPr marL="94078" marR="94078"/>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The internet protocol</a:t>
                      </a:r>
                      <a:r>
                        <a:rPr lang="en-US" sz="1200" baseline="0" dirty="0" smtClean="0">
                          <a:latin typeface="Arial" pitchFamily="34" charset="0"/>
                          <a:cs typeface="Arial" pitchFamily="34" charset="0"/>
                        </a:rPr>
                        <a:t> is vulnerable to denial of service. Outsider IP fingerprinting activities can reveal sensitive  information unless suitable controls are implemented.</a:t>
                      </a:r>
                      <a:endParaRPr lang="en-US" sz="1200" dirty="0" smtClean="0">
                        <a:latin typeface="Arial" pitchFamily="34" charset="0"/>
                        <a:cs typeface="Arial" pitchFamily="34" charset="0"/>
                      </a:endParaRPr>
                    </a:p>
                  </a:txBody>
                  <a:tcPr marL="94078" marR="94078"/>
                </a:tc>
                <a:extLst>
                  <a:ext uri="{0D108BD9-81ED-4DB2-BD59-A6C34878D82A}">
                    <a16:rowId xmlns:a16="http://schemas.microsoft.com/office/drawing/2014/main" val="10002"/>
                  </a:ext>
                </a:extLst>
              </a:tr>
              <a:tr h="370840">
                <a:tc>
                  <a:txBody>
                    <a:bodyPr/>
                    <a:lstStyle/>
                    <a:p>
                      <a:r>
                        <a:rPr lang="en-US" sz="1200" dirty="0" smtClean="0">
                          <a:latin typeface="Arial" pitchFamily="34" charset="0"/>
                          <a:cs typeface="Arial" pitchFamily="34" charset="0"/>
                        </a:rPr>
                        <a:t>Technical hardware</a:t>
                      </a:r>
                      <a:r>
                        <a:rPr lang="en-US" sz="1200" baseline="0" dirty="0" smtClean="0">
                          <a:latin typeface="Arial" pitchFamily="34" charset="0"/>
                          <a:cs typeface="Arial" pitchFamily="34" charset="0"/>
                        </a:rPr>
                        <a:t> failures or errors </a:t>
                      </a:r>
                      <a:endParaRPr lang="en-US" sz="1200" dirty="0">
                        <a:latin typeface="Arial" pitchFamily="34" charset="0"/>
                        <a:cs typeface="Arial" pitchFamily="34" charset="0"/>
                      </a:endParaRPr>
                    </a:p>
                  </a:txBody>
                  <a:tcPr marL="94078" marR="94078"/>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Hardware can fail and cause an outage.</a:t>
                      </a:r>
                    </a:p>
                  </a:txBody>
                  <a:tcPr marL="94078" marR="94078"/>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Technical software</a:t>
                      </a:r>
                      <a:r>
                        <a:rPr lang="en-US" sz="1200" baseline="0" dirty="0" smtClean="0">
                          <a:latin typeface="Arial" pitchFamily="34" charset="0"/>
                          <a:cs typeface="Arial" pitchFamily="34" charset="0"/>
                        </a:rPr>
                        <a:t> failures or errors </a:t>
                      </a:r>
                      <a:endParaRPr lang="en-US" sz="1200" dirty="0" smtClean="0">
                        <a:latin typeface="Arial" pitchFamily="34" charset="0"/>
                        <a:cs typeface="Arial" pitchFamily="34" charset="0"/>
                      </a:endParaRPr>
                    </a:p>
                  </a:txBody>
                  <a:tcPr marL="94078" marR="94078"/>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Vendor-supplied</a:t>
                      </a:r>
                      <a:r>
                        <a:rPr lang="en-US" sz="1200" baseline="0" dirty="0" smtClean="0">
                          <a:latin typeface="Arial" pitchFamily="34" charset="0"/>
                          <a:cs typeface="Arial" pitchFamily="34" charset="0"/>
                        </a:rPr>
                        <a:t> routing software could fail and cause an outage.</a:t>
                      </a:r>
                      <a:endParaRPr lang="en-US" sz="1200" dirty="0" smtClean="0">
                        <a:latin typeface="Arial" pitchFamily="34" charset="0"/>
                        <a:cs typeface="Arial" pitchFamily="34" charset="0"/>
                      </a:endParaRPr>
                    </a:p>
                  </a:txBody>
                  <a:tcPr marL="94078" marR="94078"/>
                </a:tc>
                <a:extLst>
                  <a:ext uri="{0D108BD9-81ED-4DB2-BD59-A6C34878D82A}">
                    <a16:rowId xmlns:a16="http://schemas.microsoft.com/office/drawing/2014/main" val="10004"/>
                  </a:ext>
                </a:extLst>
              </a:tr>
              <a:tr h="370840">
                <a:tc>
                  <a:txBody>
                    <a:bodyPr/>
                    <a:lstStyle/>
                    <a:p>
                      <a:r>
                        <a:rPr lang="en-US" sz="1200" dirty="0" smtClean="0">
                          <a:latin typeface="Arial" pitchFamily="34" charset="0"/>
                          <a:cs typeface="Arial" pitchFamily="34" charset="0"/>
                        </a:rPr>
                        <a:t>Technological obsolescence </a:t>
                      </a:r>
                      <a:endParaRPr lang="en-US" sz="1200" dirty="0">
                        <a:latin typeface="Arial" pitchFamily="34" charset="0"/>
                        <a:cs typeface="Arial" pitchFamily="34" charset="0"/>
                      </a:endParaRPr>
                    </a:p>
                  </a:txBody>
                  <a:tcPr marL="94078" marR="94078"/>
                </a:tc>
                <a:tc>
                  <a:txBody>
                    <a:bodyPr/>
                    <a:lstStyle/>
                    <a:p>
                      <a:pPr marL="285750" indent="-285750">
                        <a:buFont typeface="Arial" pitchFamily="34" charset="0"/>
                        <a:buChar char="•"/>
                      </a:pPr>
                      <a:r>
                        <a:rPr lang="en-US" sz="1200" dirty="0" smtClean="0">
                          <a:latin typeface="Arial" pitchFamily="34" charset="0"/>
                          <a:cs typeface="Arial" pitchFamily="34" charset="0"/>
                        </a:rPr>
                        <a:t>If this asset is not reviewed</a:t>
                      </a:r>
                      <a:r>
                        <a:rPr lang="en-US" sz="1200" baseline="0" dirty="0" smtClean="0">
                          <a:latin typeface="Arial" pitchFamily="34" charset="0"/>
                          <a:cs typeface="Arial" pitchFamily="34" charset="0"/>
                        </a:rPr>
                        <a:t> and periodically updated, it may fall too far behind its vendor support model to be kept in service.</a:t>
                      </a:r>
                      <a:endParaRPr lang="en-US" sz="1200" dirty="0">
                        <a:latin typeface="Arial" pitchFamily="34" charset="0"/>
                        <a:cs typeface="Arial" pitchFamily="34" charset="0"/>
                      </a:endParaRPr>
                    </a:p>
                  </a:txBody>
                  <a:tcPr marL="94078" marR="94078"/>
                </a:tc>
                <a:extLst>
                  <a:ext uri="{0D108BD9-81ED-4DB2-BD59-A6C34878D82A}">
                    <a16:rowId xmlns:a16="http://schemas.microsoft.com/office/drawing/2014/main" val="10005"/>
                  </a:ext>
                </a:extLst>
              </a:tr>
              <a:tr h="370840">
                <a:tc>
                  <a:txBody>
                    <a:bodyPr/>
                    <a:lstStyle/>
                    <a:p>
                      <a:r>
                        <a:rPr lang="en-US" sz="1200" dirty="0" smtClean="0">
                          <a:latin typeface="Arial" pitchFamily="34" charset="0"/>
                          <a:cs typeface="Arial" pitchFamily="34" charset="0"/>
                        </a:rPr>
                        <a:t>Theft </a:t>
                      </a:r>
                      <a:endParaRPr lang="en-US" sz="1200" dirty="0">
                        <a:latin typeface="Arial" pitchFamily="34" charset="0"/>
                        <a:cs typeface="Arial" pitchFamily="34" charset="0"/>
                      </a:endParaRPr>
                    </a:p>
                  </a:txBody>
                  <a:tcPr marL="94078" marR="94078"/>
                </a:tc>
                <a:tc>
                  <a:txBody>
                    <a:bodyPr/>
                    <a:lstStyle/>
                    <a:p>
                      <a:pPr marL="285750" indent="-285750">
                        <a:buFont typeface="Arial" pitchFamily="34" charset="0"/>
                        <a:buChar char="•"/>
                      </a:pPr>
                      <a:r>
                        <a:rPr lang="en-US" sz="1200" dirty="0" smtClean="0">
                          <a:latin typeface="Arial" pitchFamily="34" charset="0"/>
                          <a:cs typeface="Arial" pitchFamily="34" charset="0"/>
                        </a:rPr>
                        <a:t>Data has value and can be stolen. Routers are</a:t>
                      </a:r>
                      <a:r>
                        <a:rPr lang="en-US" sz="1200" baseline="0" dirty="0" smtClean="0">
                          <a:latin typeface="Arial" pitchFamily="34" charset="0"/>
                          <a:cs typeface="Arial" pitchFamily="34" charset="0"/>
                        </a:rPr>
                        <a:t> important network devices; their controls are critical layers in your defense in depth. When data is copied in place, you may not know it has been stolen.</a:t>
                      </a:r>
                      <a:endParaRPr lang="en-US" sz="1200" dirty="0">
                        <a:latin typeface="Arial" pitchFamily="34" charset="0"/>
                        <a:cs typeface="Arial" pitchFamily="34" charset="0"/>
                      </a:endParaRPr>
                    </a:p>
                  </a:txBody>
                  <a:tcPr marL="94078" marR="9407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9944160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637" y="306463"/>
            <a:ext cx="8312727" cy="912737"/>
          </a:xfrm>
        </p:spPr>
        <p:txBody>
          <a:bodyPr/>
          <a:lstStyle/>
          <a:p>
            <a:r>
              <a:rPr lang="en-US" dirty="0"/>
              <a:t>Table </a:t>
            </a:r>
            <a:r>
              <a:rPr lang="en-US" dirty="0" smtClean="0"/>
              <a:t>5-8  Sample TVA Spreadsheet </a:t>
            </a:r>
            <a:endParaRPr lang="en-US" dirty="0"/>
          </a:p>
        </p:txBody>
      </p:sp>
      <p:pic>
        <p:nvPicPr>
          <p:cNvPr id="5" name="Picture 4" descr="An image shows box with multiple boxes inside it. It has eleven columns and eleven rows. Starting from the left top corner, the diagonal of the box is colored with different shades. The first column and first row has the text, “Threat 1” and the second row has the text that reads as, “Threat 2.” In the first column, the rows three to eight has three dotted lines in it. Ninth row first column has the text that reads as, “Threat n” and the next row has the text that reads as, “Priority of Controls.” The last is not divided into columns and the text in it reads as, “These bands of controls should be continued through all asset-threat pairs.” The second first row reads the text as, “T1V1A1” and “T1V2A1” below it. Above the first row, a black line is shown and it has the text above the columns. The text above second column is, “Asset 1” and third column is “Asset 2.”  Above fourth to tenth column, three dotted lines are shown. Above the eleventh column, the text reads as, “Asset n.” The tenth row has numbers 1, 2, 3, 4, and 5 in alternative boxes starting from the second column till tenth column. The alternative boxes in the ninth row that are blank other than numbered boxes are shaded with different colors.&#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061" y="1524000"/>
            <a:ext cx="6073232" cy="4342361"/>
          </a:xfrm>
          <a:prstGeom prst="rect">
            <a:avLst/>
          </a:prstGeom>
        </p:spPr>
      </p:pic>
    </p:spTree>
    <p:extLst>
      <p:ext uri="{BB962C8B-B14F-4D97-AF65-F5344CB8AC3E}">
        <p14:creationId xmlns:p14="http://schemas.microsoft.com/office/powerpoint/2010/main" val="99144131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GB" altLang="en-US" dirty="0"/>
              <a:t>Risk Assessment</a:t>
            </a:r>
            <a:endParaRPr lang="en-US" dirty="0"/>
          </a:p>
        </p:txBody>
      </p:sp>
      <p:sp>
        <p:nvSpPr>
          <p:cNvPr id="6" name="Content Placeholder 5"/>
          <p:cNvSpPr>
            <a:spLocks noGrp="1"/>
          </p:cNvSpPr>
          <p:nvPr>
            <p:ph idx="1"/>
          </p:nvPr>
        </p:nvSpPr>
        <p:spPr/>
        <p:txBody>
          <a:bodyPr/>
          <a:lstStyle/>
          <a:p>
            <a:r>
              <a:rPr lang="en-GB" altLang="en-US" dirty="0"/>
              <a:t>Risk assessment evaluates the relative risk for each vulnerability.</a:t>
            </a:r>
          </a:p>
          <a:p>
            <a:r>
              <a:rPr lang="en-GB" altLang="en-US" dirty="0"/>
              <a:t>It assigns a risk rating or score to each information asset.</a:t>
            </a:r>
          </a:p>
          <a:p>
            <a:r>
              <a:rPr lang="en-US" altLang="en-US" dirty="0"/>
              <a:t>Planning and organizing risk assessment</a:t>
            </a:r>
          </a:p>
          <a:p>
            <a:pPr lvl="1"/>
            <a:r>
              <a:rPr lang="en-US" altLang="en-US" dirty="0"/>
              <a:t>The goal at this point is to create a method for evaluating the relative risk of each listed vulnerability</a:t>
            </a:r>
            <a:r>
              <a:rPr lang="en-US" altLang="en-US" dirty="0" smtClean="0"/>
              <a:t>.</a:t>
            </a:r>
            <a:endParaRPr lang="en-GB" altLang="en-US" dirty="0"/>
          </a:p>
        </p:txBody>
      </p:sp>
    </p:spTree>
    <p:extLst>
      <p:ext uri="{BB962C8B-B14F-4D97-AF65-F5344CB8AC3E}">
        <p14:creationId xmlns:p14="http://schemas.microsoft.com/office/powerpoint/2010/main" val="134709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5637" y="304800"/>
            <a:ext cx="8312727" cy="1066800"/>
          </a:xfrm>
        </p:spPr>
        <p:txBody>
          <a:bodyPr>
            <a:noAutofit/>
          </a:bodyPr>
          <a:lstStyle/>
          <a:p>
            <a:pPr>
              <a:spcBef>
                <a:spcPts val="0"/>
              </a:spcBef>
              <a:tabLst>
                <a:tab pos="4397375" algn="l"/>
              </a:tabLst>
            </a:pPr>
            <a:r>
              <a:rPr lang="en-US" b="1" dirty="0"/>
              <a:t>Figure 5-8  </a:t>
            </a:r>
            <a:r>
              <a:rPr lang="en-US" dirty="0"/>
              <a:t>Major stages of risk assessment</a:t>
            </a:r>
            <a:endParaRPr lang="en-US" baseline="30000" dirty="0"/>
          </a:p>
        </p:txBody>
      </p:sp>
      <p:pic>
        <p:nvPicPr>
          <p:cNvPr id="7" name="Picture 6" descr="An illustration shows five blocks placed one below the other in a step like formation from the top to bottom. The first block on the top is labeled as, “Plan and organize the process.” First block points to the second block with an arrow. The second block is labeled as, “Determine loss frequency (Likelihood).” The second block points to the third block with an arrow. The third block is labeled as, “Evaluate loss magnitude (Impact).” Then it pointed with an arrow to the fourth block which is labeled as, “Calculate risk.” The fourth block is pointed to the fifth block with an arrow. The fifth block is labeled as, “Assess risk acceptability.” Dotted arrows are marked from the fifth block to the fourth and third blocks. Two dotted arrows from fourth block points to third and second block. Two dotted arrows emerges from third block pointing to second and first blocks. Second block points with a dotted arrow to first block.&#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00200"/>
            <a:ext cx="7645978" cy="4536233"/>
          </a:xfrm>
          <a:prstGeom prst="rect">
            <a:avLst/>
          </a:prstGeom>
        </p:spPr>
      </p:pic>
    </p:spTree>
    <p:extLst>
      <p:ext uri="{BB962C8B-B14F-4D97-AF65-F5344CB8AC3E}">
        <p14:creationId xmlns:p14="http://schemas.microsoft.com/office/powerpoint/2010/main" val="378711118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GB" altLang="en-US" dirty="0"/>
              <a:t>Determining the Loss Frequency</a:t>
            </a:r>
            <a:endParaRPr lang="en-US" dirty="0"/>
          </a:p>
        </p:txBody>
      </p:sp>
      <p:sp>
        <p:nvSpPr>
          <p:cNvPr id="6" name="Content Placeholder 5"/>
          <p:cNvSpPr>
            <a:spLocks noGrp="1"/>
          </p:cNvSpPr>
          <p:nvPr>
            <p:ph idx="1"/>
          </p:nvPr>
        </p:nvSpPr>
        <p:spPr/>
        <p:txBody>
          <a:bodyPr>
            <a:normAutofit lnSpcReduction="10000"/>
          </a:bodyPr>
          <a:lstStyle/>
          <a:p>
            <a:r>
              <a:rPr lang="en-GB" altLang="en-US" dirty="0"/>
              <a:t>It describes a</a:t>
            </a:r>
            <a:r>
              <a:rPr lang="en-US" altLang="en-US" dirty="0"/>
              <a:t>n </a:t>
            </a:r>
            <a:r>
              <a:rPr lang="en-GB" altLang="en-US" dirty="0"/>
              <a:t>assessment of the likelihood of an attack combined with expected probability of success.</a:t>
            </a:r>
          </a:p>
          <a:p>
            <a:r>
              <a:rPr lang="en-GB" altLang="en-US" dirty="0"/>
              <a:t>Use external references for values that have been reviewed/adjusted for your circumstances.</a:t>
            </a:r>
          </a:p>
          <a:p>
            <a:r>
              <a:rPr lang="en-GB" altLang="en-US" dirty="0"/>
              <a:t>Assign numeric value to likelihood, typically annual value.</a:t>
            </a:r>
          </a:p>
          <a:p>
            <a:pPr lvl="1"/>
            <a:r>
              <a:rPr lang="en-GB" altLang="en-US" dirty="0"/>
              <a:t>Targeted by hackers once every five years</a:t>
            </a:r>
          </a:p>
          <a:p>
            <a:pPr lvl="1"/>
            <a:r>
              <a:rPr lang="en-US" altLang="en-US" dirty="0"/>
              <a:t>Annualized likelihook of attack: 1/5, </a:t>
            </a:r>
            <a:r>
              <a:rPr lang="en-GB" altLang="en-US" dirty="0"/>
              <a:t>20 percent</a:t>
            </a:r>
          </a:p>
          <a:p>
            <a:r>
              <a:rPr lang="en-GB" altLang="en-US" dirty="0"/>
              <a:t>Determining an attack’s success probability by estimating a quantitative value (e.g., 10 percent) for the likelihood of a successful attack; value subject to uncertainty.</a:t>
            </a:r>
          </a:p>
        </p:txBody>
      </p:sp>
    </p:spTree>
    <p:extLst>
      <p:ext uri="{BB962C8B-B14F-4D97-AF65-F5344CB8AC3E}">
        <p14:creationId xmlns:p14="http://schemas.microsoft.com/office/powerpoint/2010/main" val="265060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Evaluating Loss Magnitude</a:t>
            </a:r>
            <a:endParaRPr lang="en-US" dirty="0"/>
          </a:p>
        </p:txBody>
      </p:sp>
      <p:sp>
        <p:nvSpPr>
          <p:cNvPr id="3" name="Content Placeholder 2"/>
          <p:cNvSpPr>
            <a:spLocks noGrp="1"/>
          </p:cNvSpPr>
          <p:nvPr>
            <p:ph idx="1"/>
          </p:nvPr>
        </p:nvSpPr>
        <p:spPr/>
        <p:txBody>
          <a:bodyPr>
            <a:normAutofit/>
          </a:bodyPr>
          <a:lstStyle/>
          <a:p>
            <a:r>
              <a:rPr lang="en-US" altLang="en-US" dirty="0"/>
              <a:t>The next step is to determine how much of an information asset could be lost in a successful attack.</a:t>
            </a:r>
          </a:p>
          <a:p>
            <a:pPr lvl="1"/>
            <a:r>
              <a:rPr lang="en-US" altLang="en-US" dirty="0"/>
              <a:t>Also known as loss magnitude or asset exposure</a:t>
            </a:r>
          </a:p>
          <a:p>
            <a:r>
              <a:rPr lang="en-US" altLang="en-US" dirty="0"/>
              <a:t>Combines the value of information asset with the percentage of asset lost in the event of a successful attack.</a:t>
            </a:r>
          </a:p>
          <a:p>
            <a:r>
              <a:rPr lang="en-US" altLang="en-US" dirty="0"/>
              <a:t>Difficulties involve:</a:t>
            </a:r>
          </a:p>
          <a:p>
            <a:pPr lvl="1"/>
            <a:r>
              <a:rPr lang="en-US" altLang="en-US" dirty="0"/>
              <a:t>Valuating an information asset</a:t>
            </a:r>
          </a:p>
          <a:p>
            <a:pPr lvl="1"/>
            <a:r>
              <a:rPr lang="en-US" altLang="en-US" dirty="0"/>
              <a:t>Estimating the percentage of information asset lost during best-case, worst-case, and most likely scenarios</a:t>
            </a:r>
          </a:p>
        </p:txBody>
      </p:sp>
    </p:spTree>
    <p:extLst>
      <p:ext uri="{BB962C8B-B14F-4D97-AF65-F5344CB8AC3E}">
        <p14:creationId xmlns:p14="http://schemas.microsoft.com/office/powerpoint/2010/main" val="1863621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Calculating Risk</a:t>
            </a:r>
            <a:endParaRPr lang="en-US" dirty="0"/>
          </a:p>
        </p:txBody>
      </p:sp>
      <p:sp>
        <p:nvSpPr>
          <p:cNvPr id="3" name="Content Placeholder 2"/>
          <p:cNvSpPr>
            <a:spLocks noGrp="1"/>
          </p:cNvSpPr>
          <p:nvPr>
            <p:ph idx="1"/>
          </p:nvPr>
        </p:nvSpPr>
        <p:spPr/>
        <p:txBody>
          <a:bodyPr/>
          <a:lstStyle/>
          <a:p>
            <a:r>
              <a:rPr lang="en-GB" altLang="en-US" dirty="0"/>
              <a:t>For the purpose of relative risk assessment, risk equals:</a:t>
            </a:r>
          </a:p>
          <a:p>
            <a:pPr lvl="1"/>
            <a:r>
              <a:rPr lang="en-GB" altLang="en-US" dirty="0"/>
              <a:t>Loss frequency TIMES </a:t>
            </a:r>
            <a:r>
              <a:rPr lang="en-US" altLang="en-US" dirty="0"/>
              <a:t>loss magnitude</a:t>
            </a:r>
          </a:p>
          <a:p>
            <a:pPr lvl="1"/>
            <a:r>
              <a:rPr lang="en-US" altLang="en-US" dirty="0"/>
              <a:t>MINUS the percentage of risk mitigated by current controls</a:t>
            </a:r>
            <a:endParaRPr lang="en-GB" altLang="en-US" dirty="0"/>
          </a:p>
          <a:p>
            <a:pPr lvl="1"/>
            <a:r>
              <a:rPr lang="en-GB" altLang="en-US" dirty="0"/>
              <a:t>PLUS an element of uncertainty</a:t>
            </a:r>
          </a:p>
        </p:txBody>
      </p:sp>
    </p:spTree>
    <p:extLst>
      <p:ext uri="{BB962C8B-B14F-4D97-AF65-F5344CB8AC3E}">
        <p14:creationId xmlns:p14="http://schemas.microsoft.com/office/powerpoint/2010/main" val="3410026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3488" y="382663"/>
            <a:ext cx="7557025" cy="912737"/>
          </a:xfrm>
        </p:spPr>
        <p:txBody>
          <a:bodyPr>
            <a:noAutofit/>
          </a:bodyPr>
          <a:lstStyle/>
          <a:p>
            <a:r>
              <a:rPr lang="en-US" b="1" dirty="0" smtClean="0"/>
              <a:t>Figure </a:t>
            </a:r>
            <a:r>
              <a:rPr lang="en-US" b="1" dirty="0"/>
              <a:t>5-9  </a:t>
            </a:r>
            <a:r>
              <a:rPr lang="en-US" dirty="0"/>
              <a:t>Factors of </a:t>
            </a:r>
            <a:r>
              <a:rPr lang="en-US" dirty="0" smtClean="0"/>
              <a:t>risk</a:t>
            </a:r>
            <a:endParaRPr lang="en-US" dirty="0"/>
          </a:p>
        </p:txBody>
      </p:sp>
      <p:pic>
        <p:nvPicPr>
          <p:cNvPr id="7" name="Picture 6" descr="A figure shows a text inside a box that reads as, “RISK is the Probability of a successful attack on the organization (Loss frequency= Likelihood * Attack Success Probability) Multiplied by the Expected loss from a successful attack (Loss magnitude= Asset value * Probable Loss) Plus The uncertainty of estimates of all stated values.”&#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76400"/>
            <a:ext cx="8452931" cy="3276600"/>
          </a:xfrm>
          <a:prstGeom prst="rect">
            <a:avLst/>
          </a:prstGeom>
        </p:spPr>
      </p:pic>
    </p:spTree>
    <p:extLst>
      <p:ext uri="{BB962C8B-B14F-4D97-AF65-F5344CB8AC3E}">
        <p14:creationId xmlns:p14="http://schemas.microsoft.com/office/powerpoint/2010/main" val="3567273095"/>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smtClean="0"/>
              <a:t>Introduction (2 of 2)</a:t>
            </a:r>
            <a:endParaRPr lang="en-US" dirty="0"/>
          </a:p>
        </p:txBody>
      </p:sp>
      <p:sp>
        <p:nvSpPr>
          <p:cNvPr id="3" name="Content Placeholder 2"/>
          <p:cNvSpPr>
            <a:spLocks noGrp="1"/>
          </p:cNvSpPr>
          <p:nvPr>
            <p:ph idx="1"/>
          </p:nvPr>
        </p:nvSpPr>
        <p:spPr/>
        <p:txBody>
          <a:bodyPr>
            <a:noAutofit/>
          </a:bodyPr>
          <a:lstStyle/>
          <a:p>
            <a:r>
              <a:rPr lang="en-US" altLang="en-US" dirty="0"/>
              <a:t>Risk identification: The recognition, enumeration, and documentation of risks to an organization’s information assets.</a:t>
            </a:r>
          </a:p>
          <a:p>
            <a:r>
              <a:rPr lang="en-US" altLang="en-US" dirty="0"/>
              <a:t>Risk management: The process of identifying risk, assessing its relative magnitude, and taking steps to reduce it to an acceptable level.</a:t>
            </a:r>
            <a:endParaRPr lang="en-GB" altLang="en-US" dirty="0"/>
          </a:p>
        </p:txBody>
      </p:sp>
    </p:spTree>
    <p:extLst>
      <p:ext uri="{BB962C8B-B14F-4D97-AF65-F5344CB8AC3E}">
        <p14:creationId xmlns:p14="http://schemas.microsoft.com/office/powerpoint/2010/main" val="68630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80"/>
            <a:ext cx="8032638" cy="1004011"/>
          </a:xfrm>
        </p:spPr>
        <p:txBody>
          <a:bodyPr/>
          <a:lstStyle/>
          <a:p>
            <a:r>
              <a:rPr lang="en-US" dirty="0" smtClean="0"/>
              <a:t>Risk ratings</a:t>
            </a:r>
            <a:endParaRPr lang="en-ZA" dirty="0"/>
          </a:p>
        </p:txBody>
      </p:sp>
      <p:sp>
        <p:nvSpPr>
          <p:cNvPr id="3" name="Content Placeholder 2"/>
          <p:cNvSpPr>
            <a:spLocks noGrp="1"/>
          </p:cNvSpPr>
          <p:nvPr>
            <p:ph sz="quarter" idx="10"/>
          </p:nvPr>
        </p:nvSpPr>
        <p:spPr>
          <a:xfrm>
            <a:off x="685800" y="859630"/>
            <a:ext cx="8153400" cy="5236370"/>
          </a:xfrm>
        </p:spPr>
        <p:txBody>
          <a:bodyPr>
            <a:normAutofit fontScale="77500" lnSpcReduction="20000"/>
          </a:bodyPr>
          <a:lstStyle/>
          <a:p>
            <a:pPr marL="0" indent="0" algn="just">
              <a:buNone/>
            </a:pPr>
            <a:r>
              <a:rPr lang="en-US" dirty="0"/>
              <a:t>Information asset A </a:t>
            </a:r>
            <a:r>
              <a:rPr lang="en-US" dirty="0" smtClean="0"/>
              <a:t>indicates a 10% chance of attack based on a 10 year estimate. The attack has </a:t>
            </a:r>
            <a:r>
              <a:rPr lang="en-US" dirty="0"/>
              <a:t>a </a:t>
            </a:r>
            <a:r>
              <a:rPr lang="en-US" dirty="0" smtClean="0"/>
              <a:t>50% chance of success based on current asset vulnerabilities and protection mechanism. The asset is valued at a score of 50 on a scale of 0 to100. The staff expect that 100% of the asset would be lost on an attack. You estimate the assumptions and data are 90% accurate.</a:t>
            </a:r>
          </a:p>
          <a:p>
            <a:pPr marL="0" indent="0" algn="just">
              <a:buNone/>
            </a:pPr>
            <a:r>
              <a:rPr lang="en-US" dirty="0" smtClean="0"/>
              <a:t>Information </a:t>
            </a:r>
            <a:r>
              <a:rPr lang="en-US" dirty="0"/>
              <a:t>asset B has a </a:t>
            </a:r>
            <a:r>
              <a:rPr lang="en-US" dirty="0" smtClean="0"/>
              <a:t>1% chance of attack. The attack has 10% chance of success based on current asset </a:t>
            </a:r>
            <a:r>
              <a:rPr lang="en-US" dirty="0"/>
              <a:t>vulnerabilities and protection </a:t>
            </a:r>
            <a:r>
              <a:rPr lang="en-US" dirty="0" smtClean="0"/>
              <a:t>mechanism.</a:t>
            </a:r>
            <a:r>
              <a:rPr lang="en-US" dirty="0"/>
              <a:t> The asset is valued at a score of </a:t>
            </a:r>
            <a:r>
              <a:rPr lang="en-US" dirty="0" smtClean="0"/>
              <a:t>25 </a:t>
            </a:r>
            <a:r>
              <a:rPr lang="en-US" dirty="0"/>
              <a:t>on a scale of 0 to100. The staff expect that </a:t>
            </a:r>
            <a:r>
              <a:rPr lang="en-US" dirty="0" smtClean="0"/>
              <a:t>50</a:t>
            </a:r>
            <a:r>
              <a:rPr lang="en-US" dirty="0"/>
              <a:t>% of the asset would be lost on an attack. You estimate the assumptions and data are 90% accurate.</a:t>
            </a:r>
            <a:r>
              <a:rPr lang="en-US" dirty="0" smtClean="0"/>
              <a:t> is</a:t>
            </a:r>
            <a:r>
              <a:rPr lang="en-US" dirty="0"/>
              <a:t>: </a:t>
            </a:r>
            <a:endParaRPr lang="en-US" dirty="0" smtClean="0"/>
          </a:p>
          <a:p>
            <a:pPr marL="0" indent="0" algn="just">
              <a:buNone/>
            </a:pPr>
            <a:r>
              <a:rPr lang="en-US" dirty="0" smtClean="0"/>
              <a:t>Asset A’ risk is (10%* 50%)*(50*100%) +10</a:t>
            </a:r>
            <a:r>
              <a:rPr lang="en-US" dirty="0"/>
              <a:t>% </a:t>
            </a:r>
            <a:r>
              <a:rPr lang="en-US" dirty="0" smtClean="0"/>
              <a:t>which is (5%* 50)+10%=  </a:t>
            </a:r>
          </a:p>
          <a:p>
            <a:pPr marL="0" indent="0" algn="just">
              <a:buNone/>
            </a:pPr>
            <a:r>
              <a:rPr lang="en-US" dirty="0" smtClean="0"/>
              <a:t>2,5+10%=2,75</a:t>
            </a:r>
          </a:p>
          <a:p>
            <a:pPr marL="0" indent="0" algn="just">
              <a:buNone/>
            </a:pPr>
            <a:r>
              <a:rPr lang="en-US" dirty="0" smtClean="0"/>
              <a:t>Asset </a:t>
            </a:r>
            <a:r>
              <a:rPr lang="en-US" dirty="0"/>
              <a:t>B</a:t>
            </a:r>
            <a:r>
              <a:rPr lang="en-US" dirty="0" smtClean="0"/>
              <a:t>:</a:t>
            </a:r>
            <a:r>
              <a:rPr lang="en-US" dirty="0"/>
              <a:t>(</a:t>
            </a:r>
            <a:r>
              <a:rPr lang="en-US" dirty="0" smtClean="0"/>
              <a:t>1%*10%)*(25*50</a:t>
            </a:r>
            <a:r>
              <a:rPr lang="en-US" dirty="0"/>
              <a:t>%) +10% which is </a:t>
            </a:r>
            <a:r>
              <a:rPr lang="en-US" dirty="0" smtClean="0"/>
              <a:t>(0,1%* 12,5)+</a:t>
            </a:r>
            <a:r>
              <a:rPr lang="en-US" dirty="0"/>
              <a:t>10% </a:t>
            </a:r>
            <a:r>
              <a:rPr lang="en-US" dirty="0" smtClean="0"/>
              <a:t>= </a:t>
            </a:r>
            <a:endParaRPr lang="en-US" dirty="0"/>
          </a:p>
          <a:p>
            <a:pPr marL="0" indent="0" algn="just">
              <a:buNone/>
            </a:pPr>
            <a:r>
              <a:rPr lang="en-US" dirty="0" smtClean="0"/>
              <a:t>0,125+10%=0,1375</a:t>
            </a:r>
            <a:endParaRPr lang="en-US" dirty="0"/>
          </a:p>
          <a:p>
            <a:pPr marL="0" indent="0" algn="just">
              <a:buNone/>
            </a:pPr>
            <a:endParaRPr lang="en-US" dirty="0" smtClean="0"/>
          </a:p>
        </p:txBody>
      </p:sp>
    </p:spTree>
    <p:extLst>
      <p:ext uri="{BB962C8B-B14F-4D97-AF65-F5344CB8AC3E}">
        <p14:creationId xmlns:p14="http://schemas.microsoft.com/office/powerpoint/2010/main" val="24391861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25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125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125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125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Assessing Risk Acceptability</a:t>
            </a:r>
            <a:endParaRPr lang="en-US" dirty="0"/>
          </a:p>
        </p:txBody>
      </p:sp>
      <p:sp>
        <p:nvSpPr>
          <p:cNvPr id="3" name="Content Placeholder 2"/>
          <p:cNvSpPr>
            <a:spLocks noGrp="1"/>
          </p:cNvSpPr>
          <p:nvPr>
            <p:ph idx="1"/>
          </p:nvPr>
        </p:nvSpPr>
        <p:spPr/>
        <p:txBody>
          <a:bodyPr>
            <a:normAutofit/>
          </a:bodyPr>
          <a:lstStyle/>
          <a:p>
            <a:r>
              <a:rPr lang="en-GB" altLang="en-US" dirty="0"/>
              <a:t>For each threat and associated vulnerabilities that have residual risk, create ranking of relative risk levels.</a:t>
            </a:r>
          </a:p>
          <a:p>
            <a:r>
              <a:rPr lang="en-GB" altLang="en-US" dirty="0"/>
              <a:t>Residual risk is the left-over risk after the organization has done everything feasible to protect its assets.</a:t>
            </a:r>
          </a:p>
          <a:p>
            <a:r>
              <a:rPr lang="en-US" altLang="en-US" dirty="0"/>
              <a:t>If risk appetite is less than the residual risk, it must look for additional strategies to further reduce the risk.</a:t>
            </a:r>
          </a:p>
          <a:p>
            <a:pPr lvl="1"/>
            <a:r>
              <a:rPr lang="en-US" altLang="en-US" dirty="0"/>
              <a:t>If risk appetite is greater than the residual risk, it must proceed to the latter stages of risk control.</a:t>
            </a:r>
            <a:endParaRPr lang="en-GB" altLang="en-US" dirty="0"/>
          </a:p>
        </p:txBody>
      </p:sp>
    </p:spTree>
    <p:extLst>
      <p:ext uri="{BB962C8B-B14F-4D97-AF65-F5344CB8AC3E}">
        <p14:creationId xmlns:p14="http://schemas.microsoft.com/office/powerpoint/2010/main" val="37422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Documenting the Results of Risk Assessment</a:t>
            </a:r>
            <a:endParaRPr lang="en-US" dirty="0"/>
          </a:p>
        </p:txBody>
      </p:sp>
      <p:sp>
        <p:nvSpPr>
          <p:cNvPr id="3" name="Content Placeholder 2"/>
          <p:cNvSpPr>
            <a:spLocks noGrp="1"/>
          </p:cNvSpPr>
          <p:nvPr>
            <p:ph idx="1"/>
          </p:nvPr>
        </p:nvSpPr>
        <p:spPr/>
        <p:txBody>
          <a:bodyPr/>
          <a:lstStyle/>
          <a:p>
            <a:r>
              <a:rPr lang="en-GB" altLang="en-US" dirty="0"/>
              <a:t>The final summarized document is the ranked vulnerability risk worksheet.</a:t>
            </a:r>
          </a:p>
          <a:p>
            <a:r>
              <a:rPr lang="en-GB" altLang="en-US" dirty="0"/>
              <a:t>Worksheet describes asset, asset relative value, vulnerability, loss frequency, and loss magnitude.</a:t>
            </a:r>
          </a:p>
          <a:p>
            <a:r>
              <a:rPr lang="en-GB" altLang="en-US" dirty="0"/>
              <a:t>Ranked vulnerability risk worksheet is the initial working document for t</a:t>
            </a:r>
            <a:r>
              <a:rPr lang="en-US" altLang="en-US" dirty="0"/>
              <a:t>he </a:t>
            </a:r>
            <a:r>
              <a:rPr lang="en-GB" altLang="en-US" dirty="0"/>
              <a:t>next step in the risk management process: assessing and controlling risk.</a:t>
            </a:r>
          </a:p>
        </p:txBody>
      </p:sp>
    </p:spTree>
    <p:extLst>
      <p:ext uri="{BB962C8B-B14F-4D97-AF65-F5344CB8AC3E}">
        <p14:creationId xmlns:p14="http://schemas.microsoft.com/office/powerpoint/2010/main" val="2773919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636" y="304800"/>
            <a:ext cx="8312726" cy="1004011"/>
          </a:xfrm>
        </p:spPr>
        <p:txBody>
          <a:bodyPr anchor="ctr">
            <a:noAutofit/>
          </a:bodyPr>
          <a:lstStyle/>
          <a:p>
            <a:r>
              <a:rPr lang="en-US" b="1" dirty="0"/>
              <a:t>Table </a:t>
            </a:r>
            <a:r>
              <a:rPr lang="en-US" b="1" dirty="0" smtClean="0"/>
              <a:t>5-9 </a:t>
            </a:r>
            <a:r>
              <a:rPr lang="en-US" dirty="0" smtClean="0"/>
              <a:t>Ranked vulnerability risk worksheet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79026297"/>
              </p:ext>
            </p:extLst>
          </p:nvPr>
        </p:nvGraphicFramePr>
        <p:xfrm>
          <a:off x="228600" y="1508760"/>
          <a:ext cx="8686800" cy="420624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sz="1200" b="1" dirty="0" smtClean="0">
                          <a:solidFill>
                            <a:schemeClr val="bg1"/>
                          </a:solidFill>
                          <a:latin typeface="Arial" pitchFamily="34" charset="0"/>
                          <a:cs typeface="Arial" pitchFamily="34" charset="0"/>
                        </a:rPr>
                        <a:t>Asset</a:t>
                      </a:r>
                      <a:endParaRPr lang="en-US" sz="1200" b="1" dirty="0">
                        <a:solidFill>
                          <a:schemeClr val="bg1"/>
                        </a:solidFill>
                        <a:latin typeface="Arial" pitchFamily="34" charset="0"/>
                        <a:cs typeface="Arial" pitchFamily="34" charset="0"/>
                      </a:endParaRPr>
                    </a:p>
                  </a:txBody>
                  <a:tcPr marL="86585" marR="86585"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Asset</a:t>
                      </a:r>
                      <a:r>
                        <a:rPr lang="en-US" sz="1200" b="1" baseline="0" dirty="0" smtClean="0">
                          <a:solidFill>
                            <a:schemeClr val="bg1"/>
                          </a:solidFill>
                          <a:latin typeface="Arial" pitchFamily="34" charset="0"/>
                          <a:cs typeface="Arial" pitchFamily="34" charset="0"/>
                        </a:rPr>
                        <a:t> relative value</a:t>
                      </a:r>
                      <a:endParaRPr lang="en-US" sz="1200" b="1" dirty="0">
                        <a:solidFill>
                          <a:schemeClr val="bg1"/>
                        </a:solidFill>
                        <a:latin typeface="Arial" pitchFamily="34" charset="0"/>
                        <a:cs typeface="Arial" pitchFamily="34" charset="0"/>
                      </a:endParaRPr>
                    </a:p>
                  </a:txBody>
                  <a:tcPr marL="86585" marR="86585"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vulnerability</a:t>
                      </a:r>
                      <a:endParaRPr lang="en-US" sz="1200" b="1" dirty="0">
                        <a:solidFill>
                          <a:schemeClr val="bg1"/>
                        </a:solidFill>
                        <a:latin typeface="Arial" pitchFamily="34" charset="0"/>
                        <a:cs typeface="Arial" pitchFamily="34" charset="0"/>
                      </a:endParaRPr>
                    </a:p>
                  </a:txBody>
                  <a:tcPr marL="86585" marR="86585"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Loss frequency</a:t>
                      </a:r>
                      <a:endParaRPr lang="en-US" sz="1200" b="1" dirty="0">
                        <a:solidFill>
                          <a:schemeClr val="bg1"/>
                        </a:solidFill>
                        <a:latin typeface="Arial" pitchFamily="34" charset="0"/>
                        <a:cs typeface="Arial" pitchFamily="34" charset="0"/>
                      </a:endParaRPr>
                    </a:p>
                  </a:txBody>
                  <a:tcPr marL="86585" marR="86585" anchor="ctr">
                    <a:solidFill>
                      <a:srgbClr val="364162"/>
                    </a:solidFill>
                  </a:tcPr>
                </a:tc>
                <a:tc>
                  <a:txBody>
                    <a:bodyPr/>
                    <a:lstStyle/>
                    <a:p>
                      <a:pPr algn="ctr"/>
                      <a:r>
                        <a:rPr lang="en-US" sz="1200" b="1" dirty="0" smtClean="0">
                          <a:solidFill>
                            <a:schemeClr val="bg1"/>
                          </a:solidFill>
                          <a:latin typeface="Arial" pitchFamily="34" charset="0"/>
                          <a:cs typeface="Arial" pitchFamily="34" charset="0"/>
                        </a:rPr>
                        <a:t>Loss magnitude</a:t>
                      </a:r>
                      <a:endParaRPr lang="en-US" sz="1200" b="1" dirty="0">
                        <a:solidFill>
                          <a:schemeClr val="bg1"/>
                        </a:solidFill>
                        <a:latin typeface="Arial" pitchFamily="34" charset="0"/>
                        <a:cs typeface="Arial" pitchFamily="34" charset="0"/>
                      </a:endParaRPr>
                    </a:p>
                  </a:txBody>
                  <a:tcPr marL="86585" marR="86585" anchor="ctr">
                    <a:solidFill>
                      <a:srgbClr val="364162"/>
                    </a:solidFill>
                  </a:tcPr>
                </a:tc>
                <a:extLst>
                  <a:ext uri="{0D108BD9-81ED-4DB2-BD59-A6C34878D82A}">
                    <a16:rowId xmlns:a16="http://schemas.microsoft.com/office/drawing/2014/main" val="10000"/>
                  </a:ext>
                </a:extLst>
              </a:tr>
              <a:tr h="370840">
                <a:tc>
                  <a:txBody>
                    <a:bodyPr/>
                    <a:lstStyle/>
                    <a:p>
                      <a:pPr algn="ctr"/>
                      <a:r>
                        <a:rPr lang="en-US" sz="1200" dirty="0" smtClean="0">
                          <a:latin typeface="Arial" pitchFamily="34" charset="0"/>
                          <a:cs typeface="Arial" pitchFamily="34" charset="0"/>
                        </a:rPr>
                        <a:t>Customer service request via e-mail (inbound)</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55</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E-mail</a:t>
                      </a:r>
                      <a:r>
                        <a:rPr lang="en-US" sz="1200" baseline="0" dirty="0" smtClean="0">
                          <a:latin typeface="Arial" pitchFamily="34" charset="0"/>
                          <a:cs typeface="Arial" pitchFamily="34" charset="0"/>
                        </a:rPr>
                        <a:t> disruption due to hardware failure </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0.2</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11</a:t>
                      </a:r>
                      <a:endParaRPr lang="en-US" sz="1200" dirty="0">
                        <a:latin typeface="Arial" pitchFamily="34" charset="0"/>
                        <a:cs typeface="Arial" pitchFamily="34" charset="0"/>
                      </a:endParaRPr>
                    </a:p>
                  </a:txBody>
                  <a:tcPr marL="86585" marR="86585"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Customer order via SSL (inbound)</a:t>
                      </a:r>
                    </a:p>
                  </a:txBody>
                  <a:tcPr marL="86585" marR="86585" anchor="ctr"/>
                </a:tc>
                <a:tc>
                  <a:txBody>
                    <a:bodyPr/>
                    <a:lstStyle/>
                    <a:p>
                      <a:pPr algn="ctr"/>
                      <a:r>
                        <a:rPr lang="en-US" sz="1200" dirty="0" smtClean="0">
                          <a:latin typeface="Arial" pitchFamily="34" charset="0"/>
                          <a:cs typeface="Arial" pitchFamily="34" charset="0"/>
                        </a:rPr>
                        <a:t>100</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Lost orders</a:t>
                      </a:r>
                      <a:r>
                        <a:rPr lang="en-US" sz="1200" baseline="0" dirty="0" smtClean="0">
                          <a:latin typeface="Arial" pitchFamily="34" charset="0"/>
                          <a:cs typeface="Arial" pitchFamily="34" charset="0"/>
                        </a:rPr>
                        <a:t> due to web server hardware failure </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0.1</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10</a:t>
                      </a:r>
                      <a:endParaRPr lang="en-US" sz="1200" dirty="0">
                        <a:latin typeface="Arial" pitchFamily="34" charset="0"/>
                        <a:cs typeface="Arial" pitchFamily="34" charset="0"/>
                      </a:endParaRPr>
                    </a:p>
                  </a:txBody>
                  <a:tcPr marL="86585" marR="86585"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Customer order via SSL (inbound)</a:t>
                      </a:r>
                    </a:p>
                  </a:txBody>
                  <a:tcPr marL="86585" marR="86585" anchor="ctr"/>
                </a:tc>
                <a:tc>
                  <a:txBody>
                    <a:bodyPr/>
                    <a:lstStyle/>
                    <a:p>
                      <a:pPr algn="ctr"/>
                      <a:r>
                        <a:rPr lang="en-US" sz="1200" dirty="0" smtClean="0">
                          <a:latin typeface="Arial" pitchFamily="34" charset="0"/>
                          <a:cs typeface="Arial" pitchFamily="34" charset="0"/>
                        </a:rPr>
                        <a:t>100</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Lost orders</a:t>
                      </a:r>
                      <a:r>
                        <a:rPr lang="en-US" sz="1200" baseline="0" dirty="0" smtClean="0">
                          <a:latin typeface="Arial" pitchFamily="34" charset="0"/>
                          <a:cs typeface="Arial" pitchFamily="34" charset="0"/>
                        </a:rPr>
                        <a:t> due to web server or ISP service failure</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0.1</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10</a:t>
                      </a:r>
                      <a:endParaRPr lang="en-US" sz="1200" dirty="0">
                        <a:latin typeface="Arial" pitchFamily="34" charset="0"/>
                        <a:cs typeface="Arial" pitchFamily="34" charset="0"/>
                      </a:endParaRPr>
                    </a:p>
                  </a:txBody>
                  <a:tcPr marL="86585" marR="86585"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Customer service request via e-mail (inbound)</a:t>
                      </a:r>
                    </a:p>
                  </a:txBody>
                  <a:tcPr marL="86585" marR="86585" anchor="ctr"/>
                </a:tc>
                <a:tc>
                  <a:txBody>
                    <a:bodyPr/>
                    <a:lstStyle/>
                    <a:p>
                      <a:pPr algn="ctr"/>
                      <a:r>
                        <a:rPr lang="en-US" sz="1200" dirty="0" smtClean="0">
                          <a:latin typeface="Arial" pitchFamily="34" charset="0"/>
                          <a:cs typeface="Arial" pitchFamily="34" charset="0"/>
                        </a:rPr>
                        <a:t>55</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E-mail</a:t>
                      </a:r>
                      <a:r>
                        <a:rPr lang="en-US" sz="1200" baseline="0" dirty="0" smtClean="0">
                          <a:latin typeface="Arial" pitchFamily="34" charset="0"/>
                          <a:cs typeface="Arial" pitchFamily="34" charset="0"/>
                        </a:rPr>
                        <a:t> disruption due to SMTP mail relay attack</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0.1</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5.5</a:t>
                      </a:r>
                      <a:endParaRPr lang="en-US" sz="1200" dirty="0">
                        <a:latin typeface="Arial" pitchFamily="34" charset="0"/>
                        <a:cs typeface="Arial" pitchFamily="34" charset="0"/>
                      </a:endParaRPr>
                    </a:p>
                  </a:txBody>
                  <a:tcPr marL="86585" marR="86585" anchor="ct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Customer service request via e-mail (inbound)</a:t>
                      </a:r>
                    </a:p>
                  </a:txBody>
                  <a:tcPr marL="86585" marR="86585" anchor="ctr"/>
                </a:tc>
                <a:tc>
                  <a:txBody>
                    <a:bodyPr/>
                    <a:lstStyle/>
                    <a:p>
                      <a:pPr algn="ctr"/>
                      <a:r>
                        <a:rPr lang="en-US" sz="1200" dirty="0" smtClean="0">
                          <a:latin typeface="Arial" pitchFamily="34" charset="0"/>
                          <a:cs typeface="Arial" pitchFamily="34" charset="0"/>
                        </a:rPr>
                        <a:t>55</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E-mail</a:t>
                      </a:r>
                      <a:r>
                        <a:rPr lang="en-US" sz="1200" baseline="0" dirty="0" smtClean="0">
                          <a:latin typeface="Arial" pitchFamily="34" charset="0"/>
                          <a:cs typeface="Arial" pitchFamily="34" charset="0"/>
                        </a:rPr>
                        <a:t> disruption due to ISP service failure</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0.1</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5.5</a:t>
                      </a:r>
                      <a:endParaRPr lang="en-US" sz="1200" dirty="0">
                        <a:latin typeface="Arial" pitchFamily="34" charset="0"/>
                        <a:cs typeface="Arial" pitchFamily="34" charset="0"/>
                      </a:endParaRPr>
                    </a:p>
                  </a:txBody>
                  <a:tcPr marL="86585" marR="86585" anchor="ct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Customer order via SSL (inbound)</a:t>
                      </a:r>
                    </a:p>
                  </a:txBody>
                  <a:tcPr marL="86585" marR="86585" anchor="ctr"/>
                </a:tc>
                <a:tc>
                  <a:txBody>
                    <a:bodyPr/>
                    <a:lstStyle/>
                    <a:p>
                      <a:pPr algn="ctr"/>
                      <a:r>
                        <a:rPr lang="en-US" sz="1200" dirty="0" smtClean="0">
                          <a:latin typeface="Arial" pitchFamily="34" charset="0"/>
                          <a:cs typeface="Arial" pitchFamily="34" charset="0"/>
                        </a:rPr>
                        <a:t>100</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Lost orders</a:t>
                      </a:r>
                      <a:r>
                        <a:rPr lang="en-US" sz="1200" baseline="0" dirty="0" smtClean="0">
                          <a:latin typeface="Arial" pitchFamily="34" charset="0"/>
                          <a:cs typeface="Arial" pitchFamily="34" charset="0"/>
                        </a:rPr>
                        <a:t> due to web server denial-of-service attack</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0.025</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2.5</a:t>
                      </a:r>
                      <a:endParaRPr lang="en-US" sz="1200" dirty="0">
                        <a:latin typeface="Arial" pitchFamily="34" charset="0"/>
                        <a:cs typeface="Arial" pitchFamily="34" charset="0"/>
                      </a:endParaRPr>
                    </a:p>
                  </a:txBody>
                  <a:tcPr marL="86585" marR="86585" anchor="ct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Customer order via SSL (inbound)</a:t>
                      </a:r>
                    </a:p>
                  </a:txBody>
                  <a:tcPr marL="86585" marR="8658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100</a:t>
                      </a:r>
                    </a:p>
                  </a:txBody>
                  <a:tcPr marL="86585" marR="86585" anchor="ctr"/>
                </a:tc>
                <a:tc>
                  <a:txBody>
                    <a:bodyPr/>
                    <a:lstStyle/>
                    <a:p>
                      <a:pPr algn="ctr"/>
                      <a:r>
                        <a:rPr lang="en-US" sz="1200" dirty="0" smtClean="0">
                          <a:latin typeface="Arial" pitchFamily="34" charset="0"/>
                          <a:cs typeface="Arial" pitchFamily="34" charset="0"/>
                        </a:rPr>
                        <a:t>Lost orders</a:t>
                      </a:r>
                      <a:r>
                        <a:rPr lang="en-US" sz="1200" baseline="0" dirty="0" smtClean="0">
                          <a:latin typeface="Arial" pitchFamily="34" charset="0"/>
                          <a:cs typeface="Arial" pitchFamily="34" charset="0"/>
                        </a:rPr>
                        <a:t> due to web server software failure</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0.01</a:t>
                      </a:r>
                      <a:endParaRPr lang="en-US" sz="1200" dirty="0">
                        <a:latin typeface="Arial" pitchFamily="34" charset="0"/>
                        <a:cs typeface="Arial" pitchFamily="34" charset="0"/>
                      </a:endParaRPr>
                    </a:p>
                  </a:txBody>
                  <a:tcPr marL="86585" marR="86585" anchor="ctr"/>
                </a:tc>
                <a:tc>
                  <a:txBody>
                    <a:bodyPr/>
                    <a:lstStyle/>
                    <a:p>
                      <a:pPr algn="ctr"/>
                      <a:r>
                        <a:rPr lang="en-US" sz="1200" dirty="0" smtClean="0">
                          <a:latin typeface="Arial" pitchFamily="34" charset="0"/>
                          <a:cs typeface="Arial" pitchFamily="34" charset="0"/>
                        </a:rPr>
                        <a:t>1</a:t>
                      </a:r>
                      <a:endParaRPr lang="en-US" sz="1200" dirty="0">
                        <a:latin typeface="Arial" pitchFamily="34" charset="0"/>
                        <a:cs typeface="Arial" pitchFamily="34" charset="0"/>
                      </a:endParaRPr>
                    </a:p>
                  </a:txBody>
                  <a:tcPr marL="86585" marR="86585"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5437558"/>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533400"/>
            <a:ext cx="8312726" cy="1219200"/>
          </a:xfrm>
        </p:spPr>
        <p:txBody>
          <a:bodyPr>
            <a:normAutofit/>
          </a:bodyPr>
          <a:lstStyle/>
          <a:p>
            <a:r>
              <a:rPr lang="en-US" b="1" dirty="0"/>
              <a:t>Table </a:t>
            </a:r>
            <a:r>
              <a:rPr lang="en-US" b="1" dirty="0" smtClean="0"/>
              <a:t>5-10 </a:t>
            </a:r>
            <a:r>
              <a:rPr lang="en-US" dirty="0"/>
              <a:t>R</a:t>
            </a:r>
            <a:r>
              <a:rPr lang="en-US" dirty="0" smtClean="0"/>
              <a:t>isk identification and Assessment Deliverables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48578463"/>
              </p:ext>
            </p:extLst>
          </p:nvPr>
        </p:nvGraphicFramePr>
        <p:xfrm>
          <a:off x="381000" y="2529840"/>
          <a:ext cx="8382000" cy="2194560"/>
        </p:xfrm>
        <a:graphic>
          <a:graphicData uri="http://schemas.openxmlformats.org/drawingml/2006/table">
            <a:tbl>
              <a:tblPr firstRow="1" bandRow="1">
                <a:tableStyleId>{5940675A-B579-460E-94D1-54222C63F5DA}</a:tableStyleId>
              </a:tblPr>
              <a:tblGrid>
                <a:gridCol w="3810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57200">
                <a:tc>
                  <a:txBody>
                    <a:bodyPr/>
                    <a:lstStyle/>
                    <a:p>
                      <a:pPr algn="ctr"/>
                      <a:r>
                        <a:rPr lang="en-US" sz="1600" b="1" dirty="0" smtClean="0">
                          <a:solidFill>
                            <a:schemeClr val="bg1"/>
                          </a:solidFill>
                          <a:latin typeface="Arial" pitchFamily="34" charset="0"/>
                          <a:cs typeface="Arial" pitchFamily="34" charset="0"/>
                        </a:rPr>
                        <a:t>Deliverable</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Purpose</a:t>
                      </a:r>
                      <a:endParaRPr lang="en-US" sz="16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370840">
                <a:tc>
                  <a:txBody>
                    <a:bodyPr/>
                    <a:lstStyle/>
                    <a:p>
                      <a:pPr algn="l"/>
                      <a:r>
                        <a:rPr lang="en-US" sz="1600" dirty="0" smtClean="0">
                          <a:latin typeface="Arial" pitchFamily="34" charset="0"/>
                          <a:cs typeface="Arial" pitchFamily="34" charset="0"/>
                        </a:rPr>
                        <a:t>Information asset classification worksheet</a:t>
                      </a:r>
                      <a:endParaRPr lang="en-US" sz="1600" dirty="0">
                        <a:latin typeface="Arial" pitchFamily="34" charset="0"/>
                        <a:cs typeface="Arial" pitchFamily="34" charset="0"/>
                      </a:endParaRPr>
                    </a:p>
                  </a:txBody>
                  <a:tcPr anchor="ctr"/>
                </a:tc>
                <a:tc>
                  <a:txBody>
                    <a:bodyPr/>
                    <a:lstStyle/>
                    <a:p>
                      <a:pPr algn="l"/>
                      <a:r>
                        <a:rPr lang="en-US" sz="1600" dirty="0" smtClean="0">
                          <a:latin typeface="Arial" pitchFamily="34" charset="0"/>
                          <a:cs typeface="Arial" pitchFamily="34" charset="0"/>
                        </a:rPr>
                        <a:t>Assembles information about information assets and their</a:t>
                      </a:r>
                      <a:r>
                        <a:rPr lang="en-US" sz="1600" baseline="0" dirty="0" smtClean="0">
                          <a:latin typeface="Arial" pitchFamily="34" charset="0"/>
                          <a:cs typeface="Arial" pitchFamily="34" charset="0"/>
                        </a:rPr>
                        <a:t> value to the organization</a:t>
                      </a:r>
                      <a:endParaRPr lang="en-US" sz="16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370840">
                <a:tc>
                  <a:txBody>
                    <a:bodyPr/>
                    <a:lstStyle/>
                    <a:p>
                      <a:pPr algn="l"/>
                      <a:r>
                        <a:rPr lang="en-US" sz="1600" dirty="0" smtClean="0">
                          <a:latin typeface="Arial" pitchFamily="34" charset="0"/>
                          <a:cs typeface="Arial" pitchFamily="34" charset="0"/>
                        </a:rPr>
                        <a:t>Weighted criteria analysis</a:t>
                      </a:r>
                      <a:r>
                        <a:rPr lang="en-US" sz="1600" baseline="0" dirty="0" smtClean="0">
                          <a:latin typeface="Arial" pitchFamily="34" charset="0"/>
                          <a:cs typeface="Arial" pitchFamily="34" charset="0"/>
                        </a:rPr>
                        <a:t> worksheet</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a:txBody>
                  <a:tcPr anchor="ctr"/>
                </a:tc>
                <a:tc>
                  <a:txBody>
                    <a:bodyPr/>
                    <a:lstStyle/>
                    <a:p>
                      <a:pPr algn="l"/>
                      <a:r>
                        <a:rPr lang="en-US" sz="1600" dirty="0" smtClean="0">
                          <a:latin typeface="Arial" pitchFamily="34" charset="0"/>
                          <a:cs typeface="Arial" pitchFamily="34" charset="0"/>
                        </a:rPr>
                        <a:t>Assigns</a:t>
                      </a:r>
                      <a:r>
                        <a:rPr lang="en-US" sz="1600" baseline="0" dirty="0" smtClean="0">
                          <a:latin typeface="Arial" pitchFamily="34" charset="0"/>
                          <a:cs typeface="Arial" pitchFamily="34" charset="0"/>
                        </a:rPr>
                        <a:t> a ranked value or impact weight to each information asset</a:t>
                      </a:r>
                      <a:endParaRPr lang="en-US" sz="16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370840">
                <a:tc>
                  <a:txBody>
                    <a:bodyPr/>
                    <a:lstStyle/>
                    <a:p>
                      <a:pPr algn="l"/>
                      <a:r>
                        <a:rPr lang="en-US" sz="1600" dirty="0" smtClean="0">
                          <a:latin typeface="Arial" pitchFamily="34" charset="0"/>
                          <a:cs typeface="Arial" pitchFamily="34" charset="0"/>
                        </a:rPr>
                        <a:t>Ranked vulnerability risk worksheet</a:t>
                      </a:r>
                      <a:endParaRPr lang="en-US" sz="1600" dirty="0">
                        <a:latin typeface="Arial" pitchFamily="34" charset="0"/>
                        <a:cs typeface="Arial" pitchFamily="34" charset="0"/>
                      </a:endParaRPr>
                    </a:p>
                  </a:txBody>
                  <a:tcPr anchor="ctr"/>
                </a:tc>
                <a:tc>
                  <a:txBody>
                    <a:bodyPr/>
                    <a:lstStyle/>
                    <a:p>
                      <a:pPr algn="l"/>
                      <a:r>
                        <a:rPr lang="en-US" sz="1600" dirty="0" smtClean="0">
                          <a:latin typeface="Arial" pitchFamily="34" charset="0"/>
                          <a:cs typeface="Arial" pitchFamily="34" charset="0"/>
                        </a:rPr>
                        <a:t>Assigns a ranked value</a:t>
                      </a:r>
                      <a:r>
                        <a:rPr lang="en-US" sz="1600" baseline="0" dirty="0" smtClean="0">
                          <a:latin typeface="Arial" pitchFamily="34" charset="0"/>
                          <a:cs typeface="Arial" pitchFamily="34" charset="0"/>
                        </a:rPr>
                        <a:t> or risk rating for each uncontrolled asset-vulnerability pair</a:t>
                      </a:r>
                      <a:endParaRPr lang="en-US" sz="1600" dirty="0">
                        <a:latin typeface="Arial" pitchFamily="34" charset="0"/>
                        <a:cs typeface="Arial"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65739592"/>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r>
              <a:rPr lang="en-US" altLang="en-US" dirty="0"/>
              <a:t>The Open FAIR Approach to Risk Assessment</a:t>
            </a:r>
            <a:endParaRPr lang="en-US" dirty="0"/>
          </a:p>
        </p:txBody>
      </p:sp>
      <p:sp>
        <p:nvSpPr>
          <p:cNvPr id="6" name="Content Placeholder 5"/>
          <p:cNvSpPr>
            <a:spLocks noGrp="1"/>
          </p:cNvSpPr>
          <p:nvPr>
            <p:ph idx="1"/>
          </p:nvPr>
        </p:nvSpPr>
        <p:spPr/>
        <p:txBody>
          <a:bodyPr/>
          <a:lstStyle/>
          <a:p>
            <a:r>
              <a:rPr lang="en-US" altLang="en-US" dirty="0"/>
              <a:t>Identify scenario components</a:t>
            </a:r>
          </a:p>
          <a:p>
            <a:r>
              <a:rPr lang="en-US" altLang="en-US" dirty="0"/>
              <a:t>Evaluate loss event frequency</a:t>
            </a:r>
          </a:p>
          <a:p>
            <a:r>
              <a:rPr lang="en-US" altLang="en-US" dirty="0"/>
              <a:t>Evaluate probable loss magnitude</a:t>
            </a:r>
          </a:p>
          <a:p>
            <a:r>
              <a:rPr lang="en-US" altLang="en-US" dirty="0"/>
              <a:t>Derive and articulate risk</a:t>
            </a:r>
          </a:p>
        </p:txBody>
      </p:sp>
    </p:spTree>
    <p:extLst>
      <p:ext uri="{BB962C8B-B14F-4D97-AF65-F5344CB8AC3E}">
        <p14:creationId xmlns:p14="http://schemas.microsoft.com/office/powerpoint/2010/main" val="299015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GB" altLang="en-US" dirty="0"/>
              <a:t>Risk Control</a:t>
            </a:r>
            <a:endParaRPr lang="en-US" dirty="0"/>
          </a:p>
        </p:txBody>
      </p:sp>
      <p:sp>
        <p:nvSpPr>
          <p:cNvPr id="6" name="Content Placeholder 5"/>
          <p:cNvSpPr>
            <a:spLocks noGrp="1"/>
          </p:cNvSpPr>
          <p:nvPr>
            <p:ph idx="1"/>
          </p:nvPr>
        </p:nvSpPr>
        <p:spPr/>
        <p:txBody>
          <a:bodyPr>
            <a:normAutofit lnSpcReduction="10000"/>
          </a:bodyPr>
          <a:lstStyle/>
          <a:p>
            <a:r>
              <a:rPr lang="en-GB" altLang="en-US" dirty="0"/>
              <a:t>Involves selection of control strategies, justification of strategies to upper management, and </a:t>
            </a:r>
            <a:r>
              <a:rPr lang="en-GB" altLang="en-US" dirty="0" smtClean="0"/>
              <a:t>implementation/monitoring/on going </a:t>
            </a:r>
            <a:r>
              <a:rPr lang="en-GB" altLang="en-US" dirty="0"/>
              <a:t>assessment of adopted controls</a:t>
            </a:r>
          </a:p>
          <a:p>
            <a:r>
              <a:rPr lang="en-GB" altLang="en-US" dirty="0"/>
              <a:t>Once the ranked vulnerability risk worksheet is complete, the organization must choose one of five strategies to control each risk: </a:t>
            </a:r>
          </a:p>
          <a:p>
            <a:pPr lvl="1"/>
            <a:r>
              <a:rPr lang="en-US" altLang="en-US" dirty="0"/>
              <a:t>Defense</a:t>
            </a:r>
          </a:p>
          <a:p>
            <a:pPr lvl="1"/>
            <a:r>
              <a:rPr lang="en-US" altLang="en-US" dirty="0"/>
              <a:t>Transference</a:t>
            </a:r>
          </a:p>
          <a:p>
            <a:pPr lvl="1"/>
            <a:r>
              <a:rPr lang="en-US" altLang="en-US" dirty="0"/>
              <a:t>Mitigation</a:t>
            </a:r>
          </a:p>
          <a:p>
            <a:pPr lvl="1"/>
            <a:r>
              <a:rPr lang="en-US" altLang="en-US" dirty="0"/>
              <a:t>Acceptance</a:t>
            </a:r>
          </a:p>
          <a:p>
            <a:pPr lvl="1"/>
            <a:r>
              <a:rPr lang="en-US" altLang="en-US" dirty="0" smtClean="0"/>
              <a:t>Termination</a:t>
            </a:r>
            <a:endParaRPr lang="en-GB" altLang="en-US" dirty="0"/>
          </a:p>
        </p:txBody>
      </p:sp>
    </p:spTree>
    <p:extLst>
      <p:ext uri="{BB962C8B-B14F-4D97-AF65-F5344CB8AC3E}">
        <p14:creationId xmlns:p14="http://schemas.microsoft.com/office/powerpoint/2010/main" val="339688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Defense</a:t>
            </a:r>
            <a:endParaRPr lang="en-US" dirty="0"/>
          </a:p>
        </p:txBody>
      </p:sp>
      <p:sp>
        <p:nvSpPr>
          <p:cNvPr id="5" name="Content Placeholder 4"/>
          <p:cNvSpPr>
            <a:spLocks noGrp="1"/>
          </p:cNvSpPr>
          <p:nvPr>
            <p:ph idx="1"/>
          </p:nvPr>
        </p:nvSpPr>
        <p:spPr/>
        <p:txBody>
          <a:bodyPr/>
          <a:lstStyle/>
          <a:p>
            <a:r>
              <a:rPr lang="en-GB" altLang="en-US" dirty="0"/>
              <a:t>Attempts to prevent exploitation of the vulnerability</a:t>
            </a:r>
          </a:p>
          <a:p>
            <a:r>
              <a:rPr lang="en-GB" altLang="en-US" dirty="0"/>
              <a:t>Preferred approach</a:t>
            </a:r>
          </a:p>
          <a:p>
            <a:r>
              <a:rPr lang="en-GB" altLang="en-US" dirty="0"/>
              <a:t>Accomplished through countering threats, removing asset vulnerabilities, limiting asset access, and adding protective safeguards</a:t>
            </a:r>
          </a:p>
          <a:p>
            <a:r>
              <a:rPr lang="en-GB" altLang="en-US" dirty="0"/>
              <a:t>Three common methods of risk avoidance:</a:t>
            </a:r>
          </a:p>
          <a:p>
            <a:pPr lvl="1"/>
            <a:r>
              <a:rPr lang="en-GB" altLang="en-US" dirty="0"/>
              <a:t>Application of policy</a:t>
            </a:r>
          </a:p>
          <a:p>
            <a:pPr lvl="1"/>
            <a:r>
              <a:rPr lang="en-GB" altLang="en-US" dirty="0"/>
              <a:t>Education and training</a:t>
            </a:r>
          </a:p>
          <a:p>
            <a:pPr lvl="1"/>
            <a:r>
              <a:rPr lang="en-GB" altLang="en-US" dirty="0"/>
              <a:t>Applying </a:t>
            </a:r>
            <a:r>
              <a:rPr lang="en-GB" altLang="en-US" dirty="0" smtClean="0"/>
              <a:t>technology</a:t>
            </a:r>
            <a:endParaRPr lang="en-GB" altLang="en-US" dirty="0"/>
          </a:p>
        </p:txBody>
      </p:sp>
    </p:spTree>
    <p:extLst>
      <p:ext uri="{BB962C8B-B14F-4D97-AF65-F5344CB8AC3E}">
        <p14:creationId xmlns:p14="http://schemas.microsoft.com/office/powerpoint/2010/main" val="3944839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Transference</a:t>
            </a:r>
            <a:endParaRPr lang="en-US" dirty="0"/>
          </a:p>
        </p:txBody>
      </p:sp>
      <p:sp>
        <p:nvSpPr>
          <p:cNvPr id="3" name="Content Placeholder 2"/>
          <p:cNvSpPr>
            <a:spLocks noGrp="1"/>
          </p:cNvSpPr>
          <p:nvPr>
            <p:ph idx="1"/>
          </p:nvPr>
        </p:nvSpPr>
        <p:spPr/>
        <p:txBody>
          <a:bodyPr/>
          <a:lstStyle/>
          <a:p>
            <a:r>
              <a:rPr lang="en-GB" altLang="en-US" dirty="0"/>
              <a:t>This strategy attempts to shift risk to other assets, processes, or organizations.</a:t>
            </a:r>
          </a:p>
          <a:p>
            <a:r>
              <a:rPr lang="en-GB" altLang="en-US" dirty="0"/>
              <a:t>If lacking,</a:t>
            </a:r>
            <a:r>
              <a:rPr lang="en-US" altLang="en-US" dirty="0"/>
              <a:t> </a:t>
            </a:r>
            <a:r>
              <a:rPr lang="en-GB" altLang="en-US" dirty="0"/>
              <a:t>the organization should hire individuals/firms that provide security management and administration expertise.</a:t>
            </a:r>
          </a:p>
          <a:p>
            <a:r>
              <a:rPr lang="en-GB" altLang="en-US" dirty="0"/>
              <a:t>The organization may then transfer the risk associated with management of complex systems to another organization experienced in dealing with those risks.</a:t>
            </a:r>
          </a:p>
        </p:txBody>
      </p:sp>
    </p:spTree>
    <p:extLst>
      <p:ext uri="{BB962C8B-B14F-4D97-AF65-F5344CB8AC3E}">
        <p14:creationId xmlns:p14="http://schemas.microsoft.com/office/powerpoint/2010/main" val="3010844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Mitigation</a:t>
            </a:r>
            <a:endParaRPr lang="en-US" dirty="0"/>
          </a:p>
        </p:txBody>
      </p:sp>
      <p:sp>
        <p:nvSpPr>
          <p:cNvPr id="3" name="Content Placeholder 2"/>
          <p:cNvSpPr>
            <a:spLocks noGrp="1"/>
          </p:cNvSpPr>
          <p:nvPr>
            <p:ph idx="1"/>
          </p:nvPr>
        </p:nvSpPr>
        <p:spPr/>
        <p:txBody>
          <a:bodyPr/>
          <a:lstStyle/>
          <a:p>
            <a:r>
              <a:rPr lang="en-GB" altLang="en-US" dirty="0"/>
              <a:t>Attempts to reduce the impact of an attack rather than reduce the success of the attack itself</a:t>
            </a:r>
          </a:p>
          <a:p>
            <a:r>
              <a:rPr lang="en-GB" altLang="en-US" dirty="0"/>
              <a:t>Approach includes three types of plans: </a:t>
            </a:r>
          </a:p>
          <a:p>
            <a:pPr lvl="1"/>
            <a:r>
              <a:rPr lang="en-GB" altLang="en-US" dirty="0"/>
              <a:t>Incident response (IR) plan: define the actions to take while incident is in progress </a:t>
            </a:r>
          </a:p>
          <a:p>
            <a:pPr lvl="1"/>
            <a:r>
              <a:rPr lang="en-GB" altLang="en-US" dirty="0"/>
              <a:t>Disaster recovery (DR) plan:</a:t>
            </a:r>
            <a:r>
              <a:rPr lang="en-US" altLang="en-US" dirty="0"/>
              <a:t> the </a:t>
            </a:r>
            <a:r>
              <a:rPr lang="en-GB" altLang="en-US" dirty="0"/>
              <a:t>most common mitigation procedure; preparations for the recovery process</a:t>
            </a:r>
          </a:p>
          <a:p>
            <a:pPr lvl="1"/>
            <a:r>
              <a:rPr lang="en-GB" altLang="en-US" dirty="0"/>
              <a:t>Business continuity (BC) plan:</a:t>
            </a:r>
            <a:r>
              <a:rPr lang="en-US" altLang="en-US" dirty="0"/>
              <a:t> </a:t>
            </a:r>
            <a:r>
              <a:rPr lang="en-GB" altLang="en-US" dirty="0"/>
              <a:t>encompasses the continuation of business activities if a catastrophic event occurs</a:t>
            </a:r>
          </a:p>
        </p:txBody>
      </p:sp>
    </p:spTree>
    <p:extLst>
      <p:ext uri="{BB962C8B-B14F-4D97-AF65-F5344CB8AC3E}">
        <p14:creationId xmlns:p14="http://schemas.microsoft.com/office/powerpoint/2010/main" val="390329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An Overview of Risk Management</a:t>
            </a:r>
            <a:endParaRPr lang="en-US" dirty="0"/>
          </a:p>
        </p:txBody>
      </p:sp>
      <p:sp>
        <p:nvSpPr>
          <p:cNvPr id="3" name="Content Placeholder 2"/>
          <p:cNvSpPr>
            <a:spLocks noGrp="1"/>
          </p:cNvSpPr>
          <p:nvPr>
            <p:ph idx="1"/>
          </p:nvPr>
        </p:nvSpPr>
        <p:spPr/>
        <p:txBody>
          <a:bodyPr/>
          <a:lstStyle/>
          <a:p>
            <a:r>
              <a:rPr lang="en-GB" altLang="en-US" dirty="0"/>
              <a:t>Know yourself: identify, examine, and understand the information and systems currently in place</a:t>
            </a:r>
          </a:p>
          <a:p>
            <a:r>
              <a:rPr lang="en-GB" altLang="en-US" dirty="0"/>
              <a:t>Know the enemy: identify, examine, and understand the threats facing the organization</a:t>
            </a:r>
          </a:p>
          <a:p>
            <a:r>
              <a:rPr lang="en-GB" altLang="en-US" dirty="0"/>
              <a:t>Responsibility of each community of interest within an organization to manage the risks that are encountered</a:t>
            </a:r>
          </a:p>
        </p:txBody>
      </p:sp>
    </p:spTree>
    <p:extLst>
      <p:ext uri="{BB962C8B-B14F-4D97-AF65-F5344CB8AC3E}">
        <p14:creationId xmlns:p14="http://schemas.microsoft.com/office/powerpoint/2010/main" val="647047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Acceptance and Termination</a:t>
            </a:r>
            <a:endParaRPr lang="en-US" dirty="0"/>
          </a:p>
        </p:txBody>
      </p:sp>
      <p:sp>
        <p:nvSpPr>
          <p:cNvPr id="3" name="Content Placeholder 2"/>
          <p:cNvSpPr>
            <a:spLocks noGrp="1"/>
          </p:cNvSpPr>
          <p:nvPr>
            <p:ph idx="1"/>
          </p:nvPr>
        </p:nvSpPr>
        <p:spPr/>
        <p:txBody>
          <a:bodyPr/>
          <a:lstStyle/>
          <a:p>
            <a:r>
              <a:rPr lang="en-GB" altLang="en-US" dirty="0"/>
              <a:t>Acceptance</a:t>
            </a:r>
          </a:p>
          <a:p>
            <a:pPr lvl="1"/>
            <a:r>
              <a:rPr lang="en-GB" altLang="en-US" dirty="0"/>
              <a:t>Doing nothing to protect a vulnerability and accepting the outcome of its exploitation</a:t>
            </a:r>
          </a:p>
          <a:p>
            <a:pPr lvl="1"/>
            <a:r>
              <a:rPr lang="en-GB" altLang="en-US" dirty="0"/>
              <a:t>Valid only when the particular function, service, information, or asset does not justify the cost of protection</a:t>
            </a:r>
          </a:p>
          <a:p>
            <a:r>
              <a:rPr lang="en-GB" altLang="en-US" dirty="0"/>
              <a:t>Termination</a:t>
            </a:r>
          </a:p>
          <a:p>
            <a:pPr lvl="1"/>
            <a:r>
              <a:rPr lang="en-US" altLang="en-US" dirty="0"/>
              <a:t>Directs the organization to avoid business activities that introduce uncontrollable risks</a:t>
            </a:r>
          </a:p>
          <a:p>
            <a:pPr lvl="1"/>
            <a:r>
              <a:rPr lang="en-US" altLang="en-US" dirty="0"/>
              <a:t>May seek an alternate mechanism to meet the customer needs</a:t>
            </a:r>
            <a:endParaRPr lang="en-GB" altLang="en-US" dirty="0"/>
          </a:p>
        </p:txBody>
      </p:sp>
    </p:spTree>
    <p:extLst>
      <p:ext uri="{BB962C8B-B14F-4D97-AF65-F5344CB8AC3E}">
        <p14:creationId xmlns:p14="http://schemas.microsoft.com/office/powerpoint/2010/main" val="3817560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637" y="228600"/>
            <a:ext cx="8312727" cy="1219200"/>
          </a:xfrm>
        </p:spPr>
        <p:txBody>
          <a:bodyPr>
            <a:noAutofit/>
          </a:bodyPr>
          <a:lstStyle/>
          <a:p>
            <a:r>
              <a:rPr lang="en-US" b="1" dirty="0" smtClean="0"/>
              <a:t>Table 5-17 </a:t>
            </a:r>
            <a:r>
              <a:rPr lang="en-US" dirty="0" smtClean="0"/>
              <a:t>summary of risk control strategies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767528698"/>
              </p:ext>
            </p:extLst>
          </p:nvPr>
        </p:nvGraphicFramePr>
        <p:xfrm>
          <a:off x="381000" y="1651000"/>
          <a:ext cx="8382000" cy="33020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142240">
                <a:tc>
                  <a:txBody>
                    <a:bodyPr/>
                    <a:lstStyle/>
                    <a:p>
                      <a:r>
                        <a:rPr lang="en-US" sz="1600" b="1" dirty="0" smtClean="0">
                          <a:solidFill>
                            <a:schemeClr val="bg1"/>
                          </a:solidFill>
                          <a:latin typeface="Arial" pitchFamily="34" charset="0"/>
                          <a:cs typeface="Arial" pitchFamily="34" charset="0"/>
                        </a:rPr>
                        <a:t>Risk control strategy</a:t>
                      </a:r>
                      <a:endParaRPr lang="en-US" sz="1600" b="1" dirty="0">
                        <a:solidFill>
                          <a:schemeClr val="bg1"/>
                        </a:solidFill>
                        <a:latin typeface="Arial" pitchFamily="34" charset="0"/>
                        <a:cs typeface="Arial" pitchFamily="34" charset="0"/>
                      </a:endParaRPr>
                    </a:p>
                  </a:txBody>
                  <a:tcPr>
                    <a:solidFill>
                      <a:srgbClr val="364162"/>
                    </a:solidFill>
                  </a:tcPr>
                </a:tc>
                <a:tc>
                  <a:txBody>
                    <a:bodyPr/>
                    <a:lstStyle/>
                    <a:p>
                      <a:r>
                        <a:rPr lang="en-US" sz="1600" b="1" dirty="0" smtClean="0">
                          <a:solidFill>
                            <a:schemeClr val="bg1"/>
                          </a:solidFill>
                          <a:latin typeface="Arial" pitchFamily="34" charset="0"/>
                          <a:cs typeface="Arial" pitchFamily="34" charset="0"/>
                        </a:rPr>
                        <a:t>Categories used by NIST SP 800-30, Rev. 1</a:t>
                      </a:r>
                      <a:endParaRPr lang="en-US" sz="1600" b="1" dirty="0">
                        <a:solidFill>
                          <a:schemeClr val="bg1"/>
                        </a:solidFill>
                        <a:latin typeface="Arial" pitchFamily="34" charset="0"/>
                        <a:cs typeface="Arial" pitchFamily="34" charset="0"/>
                      </a:endParaRPr>
                    </a:p>
                  </a:txBody>
                  <a:tcPr>
                    <a:solidFill>
                      <a:srgbClr val="364162"/>
                    </a:solidFill>
                  </a:tcPr>
                </a:tc>
                <a:tc>
                  <a:txBody>
                    <a:bodyPr/>
                    <a:lstStyle/>
                    <a:p>
                      <a:r>
                        <a:rPr lang="en-US" sz="1600" b="1" dirty="0" smtClean="0">
                          <a:solidFill>
                            <a:schemeClr val="bg1"/>
                          </a:solidFill>
                          <a:latin typeface="Arial" pitchFamily="34" charset="0"/>
                          <a:cs typeface="Arial" pitchFamily="34" charset="0"/>
                        </a:rPr>
                        <a:t>Categories used by ISACA and ISO/IEC</a:t>
                      </a:r>
                      <a:r>
                        <a:rPr lang="en-US" sz="1600" b="1" baseline="0" dirty="0" smtClean="0">
                          <a:solidFill>
                            <a:schemeClr val="bg1"/>
                          </a:solidFill>
                          <a:latin typeface="Arial" pitchFamily="34" charset="0"/>
                          <a:cs typeface="Arial" pitchFamily="34" charset="0"/>
                        </a:rPr>
                        <a:t> 27001</a:t>
                      </a:r>
                      <a:endParaRPr lang="en-US" sz="1600" b="1" dirty="0">
                        <a:solidFill>
                          <a:schemeClr val="bg1"/>
                        </a:solidFill>
                        <a:latin typeface="Arial" pitchFamily="34" charset="0"/>
                        <a:cs typeface="Arial" pitchFamily="34" charset="0"/>
                      </a:endParaRPr>
                    </a:p>
                  </a:txBody>
                  <a:tcPr>
                    <a:solidFill>
                      <a:srgbClr val="364162"/>
                    </a:solidFill>
                  </a:tcPr>
                </a:tc>
                <a:tc>
                  <a:txBody>
                    <a:bodyPr/>
                    <a:lstStyle/>
                    <a:p>
                      <a:r>
                        <a:rPr lang="en-US" sz="1600" b="1" dirty="0" smtClean="0">
                          <a:solidFill>
                            <a:schemeClr val="bg1"/>
                          </a:solidFill>
                          <a:latin typeface="Arial" pitchFamily="34" charset="0"/>
                          <a:cs typeface="Arial" pitchFamily="34" charset="0"/>
                        </a:rPr>
                        <a:t>Others</a:t>
                      </a:r>
                      <a:endParaRPr lang="en-US" sz="1600" b="1" dirty="0">
                        <a:solidFill>
                          <a:schemeClr val="bg1"/>
                        </a:solidFill>
                        <a:latin typeface="Arial" pitchFamily="34" charset="0"/>
                        <a:cs typeface="Arial" pitchFamily="34" charset="0"/>
                      </a:endParaRPr>
                    </a:p>
                  </a:txBody>
                  <a:tcPr>
                    <a:solidFill>
                      <a:srgbClr val="364162"/>
                    </a:solidFill>
                  </a:tcPr>
                </a:tc>
                <a:extLst>
                  <a:ext uri="{0D108BD9-81ED-4DB2-BD59-A6C34878D82A}">
                    <a16:rowId xmlns:a16="http://schemas.microsoft.com/office/drawing/2014/main" val="10000"/>
                  </a:ext>
                </a:extLst>
              </a:tr>
              <a:tr h="370840">
                <a:tc>
                  <a:txBody>
                    <a:bodyPr/>
                    <a:lstStyle/>
                    <a:p>
                      <a:r>
                        <a:rPr lang="en-US" sz="1600" dirty="0" smtClean="0">
                          <a:latin typeface="Arial" pitchFamily="34" charset="0"/>
                          <a:cs typeface="Arial" pitchFamily="34" charset="0"/>
                        </a:rPr>
                        <a:t>Defense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Research and acknowledgement</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Treat </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Self-protection </a:t>
                      </a:r>
                      <a:endParaRPr lang="en-US" sz="16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sz="1600" dirty="0" smtClean="0">
                          <a:latin typeface="Arial" pitchFamily="34" charset="0"/>
                          <a:cs typeface="Arial" pitchFamily="34" charset="0"/>
                        </a:rPr>
                        <a:t>Transference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Risk transference </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Transfer</a:t>
                      </a:r>
                      <a:r>
                        <a:rPr lang="en-US" sz="1600" baseline="0" dirty="0" smtClean="0">
                          <a:latin typeface="Arial" pitchFamily="34" charset="0"/>
                          <a:cs typeface="Arial" pitchFamily="34" charset="0"/>
                        </a:rPr>
                        <a:t> </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Risk transfer</a:t>
                      </a:r>
                      <a:endParaRPr lang="en-US" sz="1600"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sz="1600" dirty="0" smtClean="0">
                          <a:latin typeface="Arial" pitchFamily="34" charset="0"/>
                          <a:cs typeface="Arial" pitchFamily="34" charset="0"/>
                        </a:rPr>
                        <a:t>Mitigation</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Risk limitation and risk planning</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Tolerate (partial) </a:t>
                      </a:r>
                    </a:p>
                  </a:txBody>
                  <a:tcPr/>
                </a:tc>
                <a:tc>
                  <a:txBody>
                    <a:bodyPr/>
                    <a:lstStyle/>
                    <a:p>
                      <a:r>
                        <a:rPr lang="en-US" sz="1600" dirty="0" smtClean="0">
                          <a:latin typeface="Arial" pitchFamily="34" charset="0"/>
                          <a:cs typeface="Arial" pitchFamily="34" charset="0"/>
                        </a:rPr>
                        <a:t>Self-insurance (partial) </a:t>
                      </a:r>
                      <a:endParaRPr lang="en-US" sz="1600"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sz="1600" dirty="0" smtClean="0">
                          <a:latin typeface="Arial" pitchFamily="34" charset="0"/>
                          <a:cs typeface="Arial" pitchFamily="34" charset="0"/>
                        </a:rPr>
                        <a:t>Acceptance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Risk assumption </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Tolerate (partial)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Self-insurance (partial) </a:t>
                      </a:r>
                    </a:p>
                  </a:txBody>
                  <a:tcPr/>
                </a:tc>
                <a:extLst>
                  <a:ext uri="{0D108BD9-81ED-4DB2-BD59-A6C34878D82A}">
                    <a16:rowId xmlns:a16="http://schemas.microsoft.com/office/drawing/2014/main" val="10004"/>
                  </a:ext>
                </a:extLst>
              </a:tr>
              <a:tr h="370840">
                <a:tc>
                  <a:txBody>
                    <a:bodyPr/>
                    <a:lstStyle/>
                    <a:p>
                      <a:r>
                        <a:rPr lang="en-US" sz="1600" dirty="0" smtClean="0">
                          <a:latin typeface="Arial" pitchFamily="34" charset="0"/>
                          <a:cs typeface="Arial" pitchFamily="34" charset="0"/>
                        </a:rPr>
                        <a:t>Termination</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Risk avoidance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Terminate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Avoidance </a:t>
                      </a:r>
                      <a:endParaRPr lang="en-US" sz="1600" dirty="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4570780"/>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GB" altLang="en-US" dirty="0"/>
              <a:t>Selecting a Risk Control Strategy</a:t>
            </a:r>
            <a:endParaRPr lang="en-US" dirty="0"/>
          </a:p>
        </p:txBody>
      </p:sp>
      <p:sp>
        <p:nvSpPr>
          <p:cNvPr id="6" name="Content Placeholder 5"/>
          <p:cNvSpPr>
            <a:spLocks noGrp="1"/>
          </p:cNvSpPr>
          <p:nvPr>
            <p:ph idx="1"/>
          </p:nvPr>
        </p:nvSpPr>
        <p:spPr/>
        <p:txBody>
          <a:bodyPr/>
          <a:lstStyle/>
          <a:p>
            <a:r>
              <a:rPr lang="en-GB" altLang="en-US" dirty="0"/>
              <a:t>Level of threat and value of asset should play a major role in the selection of strategy.</a:t>
            </a:r>
          </a:p>
          <a:p>
            <a:r>
              <a:rPr lang="en-GB" altLang="en-US" dirty="0"/>
              <a:t>Rules of thumb on strategy selection can be applied:</a:t>
            </a:r>
          </a:p>
          <a:p>
            <a:pPr lvl="1"/>
            <a:r>
              <a:rPr lang="en-GB" altLang="en-US" dirty="0"/>
              <a:t>When a vulnerability exists</a:t>
            </a:r>
          </a:p>
          <a:p>
            <a:pPr lvl="1"/>
            <a:r>
              <a:rPr lang="en-GB" altLang="en-US" dirty="0"/>
              <a:t>When a vulnerability can be exploited</a:t>
            </a:r>
          </a:p>
          <a:p>
            <a:pPr lvl="1"/>
            <a:r>
              <a:rPr lang="en-GB" altLang="en-US" dirty="0"/>
              <a:t>When attacker’s cost is less than the potential gain</a:t>
            </a:r>
          </a:p>
          <a:p>
            <a:pPr lvl="1"/>
            <a:r>
              <a:rPr lang="en-GB" altLang="en-US" dirty="0" smtClean="0"/>
              <a:t>When </a:t>
            </a:r>
            <a:r>
              <a:rPr lang="en-GB" altLang="en-US" dirty="0"/>
              <a:t>potential loss is substantial</a:t>
            </a:r>
          </a:p>
        </p:txBody>
      </p:sp>
    </p:spTree>
    <p:extLst>
      <p:ext uri="{BB962C8B-B14F-4D97-AF65-F5344CB8AC3E}">
        <p14:creationId xmlns:p14="http://schemas.microsoft.com/office/powerpoint/2010/main" val="1405876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636" y="156747"/>
            <a:ext cx="8312726" cy="1214853"/>
          </a:xfrm>
        </p:spPr>
        <p:txBody>
          <a:bodyPr anchor="ctr">
            <a:noAutofit/>
          </a:bodyPr>
          <a:lstStyle/>
          <a:p>
            <a:r>
              <a:rPr lang="en-US" b="1" dirty="0" smtClean="0"/>
              <a:t>Figure </a:t>
            </a:r>
            <a:r>
              <a:rPr lang="en-US" b="1" dirty="0"/>
              <a:t>5-12  </a:t>
            </a:r>
            <a:r>
              <a:rPr lang="en-US" dirty="0"/>
              <a:t>Risk handling decision </a:t>
            </a:r>
            <a:r>
              <a:rPr lang="en-US" dirty="0" smtClean="0"/>
              <a:t>points</a:t>
            </a:r>
            <a:endParaRPr lang="en-US" dirty="0"/>
          </a:p>
        </p:txBody>
      </p:sp>
      <p:pic>
        <p:nvPicPr>
          <p:cNvPr id="7" name="Picture 6" descr="A figure shows a flow chart of risk handling. A circle on the left top is labeled as, “Identify viable threats.” It points to box labeled as, “Threat and vulnerability exist” with a long arrow mark to the right corner.  To this box, four steps are labeled from the left corner. A circle on the left corner is labeled as, “System as designed.” The circle points to a diamond labeled as, “Is system vulnerable?.” If yes, it is pointed to right to another diamond labeled as, “Is system exploitable.” If no, it is pointed to an oval shape towards down labeled as, “No risk.” Is system exploitable has yes condition, it points to the right side to ca circle labeled as, “Vulnerability exists” and if no, it points down to an oval shape labeled as, “No risk.”  The vulnerability exists is finally pointed to the box, threat and vulnerability exist.  This box is pointed down to the left corner to a circle labeled as, “Risk exists.” It is further pointed to diamond shape labeled as, “Is the attacker’s gain&gt;cost?.” If yes, it is pointed to right side diamond shape labeled as, “Is expected loss&gt;organization’s acceptable level?.” If no, it is pointed to oval shape labeled as, “Risk may be accepted.” When the label is expected loss&gt;organization’s acceptable level? Has no condition it is pointed down to oval shape. It is labeled as, “Risk should be accepted” and is yes condition, it finally points to an oval shape labeled as, “Risk is unacceptable.”&#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225" y="1499676"/>
            <a:ext cx="6357175" cy="4672524"/>
          </a:xfrm>
          <a:prstGeom prst="rect">
            <a:avLst/>
          </a:prstGeom>
        </p:spPr>
      </p:pic>
    </p:spTree>
    <p:extLst>
      <p:ext uri="{BB962C8B-B14F-4D97-AF65-F5344CB8AC3E}">
        <p14:creationId xmlns:p14="http://schemas.microsoft.com/office/powerpoint/2010/main" val="768316593"/>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28600"/>
            <a:ext cx="9143999" cy="1066800"/>
          </a:xfrm>
        </p:spPr>
        <p:txBody>
          <a:bodyPr anchor="ctr">
            <a:noAutofit/>
          </a:bodyPr>
          <a:lstStyle/>
          <a:p>
            <a:r>
              <a:rPr lang="en-US" b="1" dirty="0" smtClean="0"/>
              <a:t>Figure </a:t>
            </a:r>
            <a:r>
              <a:rPr lang="en-US" b="1" dirty="0"/>
              <a:t>5-13  </a:t>
            </a:r>
            <a:r>
              <a:rPr lang="en-US" dirty="0"/>
              <a:t>Relationship of risk to threats, assets, and </a:t>
            </a:r>
            <a:r>
              <a:rPr lang="en-US" dirty="0" smtClean="0"/>
              <a:t>countermeasures</a:t>
            </a:r>
            <a:endParaRPr lang="en-US" dirty="0"/>
          </a:p>
        </p:txBody>
      </p:sp>
      <p:pic>
        <p:nvPicPr>
          <p:cNvPr id="5" name="Picture 4" descr="A figure shows a flowchart. The block labeled as, “Owners” is pointed with an arrow to countermeasures. The arrow is labeled as, “impose”, the countermeasures block is pointed down to risk through the arrow mentioned as, “to reduce.” The block risk has an arrow mentioned wish to minimize from the block named as owners. Separately, a block is labeled as, “Threat agents.” This block points to threats with an arrow labeled as, “give rise to.” Then the block named threat is pointed to risk at the center of illustration with an arrow, labeled as, “that increase.” From threat agents, an arrow points to a block named as, “assets” with an arrow labeled as, “wish to abuse and/or may damage.” Further two arrows are pointed to assets, one from threats with an arrow labeled as, “to.” Another arrow from the block owners is pointed with an arrow labeled as, “value.”&#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111" y="1713910"/>
            <a:ext cx="5226942" cy="4382090"/>
          </a:xfrm>
          <a:prstGeom prst="rect">
            <a:avLst/>
          </a:prstGeom>
        </p:spPr>
      </p:pic>
    </p:spTree>
    <p:extLst>
      <p:ext uri="{BB962C8B-B14F-4D97-AF65-F5344CB8AC3E}">
        <p14:creationId xmlns:p14="http://schemas.microsoft.com/office/powerpoint/2010/main" val="3928516799"/>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GB" altLang="en-US" dirty="0"/>
              <a:t>Justifying </a:t>
            </a:r>
            <a:r>
              <a:rPr lang="en-GB" altLang="en-US" dirty="0" smtClean="0"/>
              <a:t>Controls (1 of 2)</a:t>
            </a:r>
            <a:endParaRPr lang="en-US" dirty="0"/>
          </a:p>
        </p:txBody>
      </p:sp>
      <p:sp>
        <p:nvSpPr>
          <p:cNvPr id="6" name="Content Placeholder 5"/>
          <p:cNvSpPr>
            <a:spLocks noGrp="1"/>
          </p:cNvSpPr>
          <p:nvPr>
            <p:ph idx="1"/>
          </p:nvPr>
        </p:nvSpPr>
        <p:spPr/>
        <p:txBody>
          <a:bodyPr/>
          <a:lstStyle/>
          <a:p>
            <a:r>
              <a:rPr lang="en-US" altLang="en-US" dirty="0"/>
              <a:t>Before implementing one of the control strategies for a specific vulnerability, the organization must explore all consequences of vulnerability to information asset.</a:t>
            </a:r>
          </a:p>
          <a:p>
            <a:r>
              <a:rPr lang="en-GB" altLang="en-US" dirty="0"/>
              <a:t>There are several ways to determine the advantages/disadvantages of a specific control.</a:t>
            </a:r>
          </a:p>
          <a:p>
            <a:r>
              <a:rPr lang="en-GB" altLang="en-US" dirty="0"/>
              <a:t>Items that affect cost of a control or safeguard include cost of development or acquisition, training fees, implementation cost, service costs,</a:t>
            </a:r>
            <a:r>
              <a:rPr lang="en-US" altLang="en-US" dirty="0"/>
              <a:t> </a:t>
            </a:r>
            <a:r>
              <a:rPr lang="en-GB" altLang="en-US" dirty="0"/>
              <a:t>and cost of maintenance.</a:t>
            </a:r>
          </a:p>
        </p:txBody>
      </p:sp>
    </p:spTree>
    <p:extLst>
      <p:ext uri="{BB962C8B-B14F-4D97-AF65-F5344CB8AC3E}">
        <p14:creationId xmlns:p14="http://schemas.microsoft.com/office/powerpoint/2010/main" val="1649909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Justifying Controls </a:t>
            </a:r>
            <a:r>
              <a:rPr lang="en-GB" altLang="en-US" dirty="0" smtClean="0"/>
              <a:t>(2 </a:t>
            </a:r>
            <a:r>
              <a:rPr lang="en-GB" altLang="en-US" dirty="0"/>
              <a:t>of 2)</a:t>
            </a:r>
            <a:endParaRPr lang="en-US" dirty="0"/>
          </a:p>
        </p:txBody>
      </p:sp>
      <p:sp>
        <p:nvSpPr>
          <p:cNvPr id="3" name="Content Placeholder 2"/>
          <p:cNvSpPr>
            <a:spLocks noGrp="1"/>
          </p:cNvSpPr>
          <p:nvPr>
            <p:ph idx="1"/>
          </p:nvPr>
        </p:nvSpPr>
        <p:spPr/>
        <p:txBody>
          <a:bodyPr>
            <a:normAutofit/>
          </a:bodyPr>
          <a:lstStyle/>
          <a:p>
            <a:r>
              <a:rPr lang="en-GB" altLang="en-US" dirty="0"/>
              <a:t>Asset valuation involves estimating real/perceived costs associated with design, development, installation, maintenance, protection, recovery, and defense against loss/litigation</a:t>
            </a:r>
            <a:r>
              <a:rPr lang="en-US" altLang="en-US" dirty="0"/>
              <a:t>.</a:t>
            </a:r>
            <a:endParaRPr lang="en-GB" altLang="en-US" dirty="0"/>
          </a:p>
          <a:p>
            <a:r>
              <a:rPr lang="en-GB" altLang="en-US" dirty="0"/>
              <a:t>Process result is the estimate of potential loss per risk.</a:t>
            </a:r>
          </a:p>
          <a:p>
            <a:r>
              <a:rPr lang="en-GB" altLang="en-US" dirty="0"/>
              <a:t>Expected loss per risk stated in the following equation:</a:t>
            </a:r>
          </a:p>
          <a:p>
            <a:pPr lvl="1"/>
            <a:r>
              <a:rPr lang="en-GB" altLang="en-US" dirty="0"/>
              <a:t>Annualized loss expectancy (ALE) = </a:t>
            </a:r>
            <a:br>
              <a:rPr lang="en-GB" altLang="en-US" dirty="0"/>
            </a:br>
            <a:r>
              <a:rPr lang="en-GB" altLang="en-US" dirty="0"/>
              <a:t>single loss expectancy (SLE) × </a:t>
            </a:r>
            <a:br>
              <a:rPr lang="en-GB" altLang="en-US" dirty="0"/>
            </a:br>
            <a:r>
              <a:rPr lang="en-GB" altLang="en-US" dirty="0"/>
              <a:t>annualized rate of occurrence (ARO)</a:t>
            </a:r>
            <a:r>
              <a:rPr lang="ar-SA" altLang="en-US" dirty="0"/>
              <a:t>‏</a:t>
            </a:r>
            <a:endParaRPr lang="en-GB" altLang="en-US" dirty="0"/>
          </a:p>
          <a:p>
            <a:r>
              <a:rPr lang="en-GB" altLang="en-US" dirty="0"/>
              <a:t>SLE = asset value × exposure factor (EF)</a:t>
            </a:r>
            <a:r>
              <a:rPr lang="ar-SA" altLang="en-US" dirty="0"/>
              <a:t>‏</a:t>
            </a:r>
            <a:endParaRPr lang="en-GB" altLang="en-US" dirty="0"/>
          </a:p>
        </p:txBody>
      </p:sp>
    </p:spTree>
    <p:extLst>
      <p:ext uri="{BB962C8B-B14F-4D97-AF65-F5344CB8AC3E}">
        <p14:creationId xmlns:p14="http://schemas.microsoft.com/office/powerpoint/2010/main" val="353213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Cost-Benefit Analysis (CBA) Formula</a:t>
            </a:r>
            <a:endParaRPr lang="en-US" dirty="0"/>
          </a:p>
        </p:txBody>
      </p:sp>
      <p:sp>
        <p:nvSpPr>
          <p:cNvPr id="3" name="Content Placeholder 2"/>
          <p:cNvSpPr>
            <a:spLocks noGrp="1"/>
          </p:cNvSpPr>
          <p:nvPr>
            <p:ph idx="1"/>
          </p:nvPr>
        </p:nvSpPr>
        <p:spPr/>
        <p:txBody>
          <a:bodyPr/>
          <a:lstStyle/>
          <a:p>
            <a:r>
              <a:rPr lang="en-GB" altLang="en-US" dirty="0"/>
              <a:t>CBA determines if an alternative being evaluated is worth the cost incurred to control vulnerability.</a:t>
            </a:r>
          </a:p>
          <a:p>
            <a:pPr lvl="1"/>
            <a:r>
              <a:rPr lang="en-GB" altLang="en-US" dirty="0"/>
              <a:t>The CBA is most easily calculated using the ALE from earlier assessments, before implementation of the proposed control:</a:t>
            </a:r>
          </a:p>
          <a:p>
            <a:pPr lvl="2"/>
            <a:r>
              <a:rPr lang="en-GB" altLang="en-US" dirty="0"/>
              <a:t>CBA = ALE(prior) – ALE(post) – ACS</a:t>
            </a:r>
          </a:p>
          <a:p>
            <a:pPr lvl="1"/>
            <a:r>
              <a:rPr lang="en-GB" altLang="en-US" dirty="0"/>
              <a:t>ALE(prior) is the annualized loss expectancy of risk before implementation of control.</a:t>
            </a:r>
          </a:p>
          <a:p>
            <a:pPr lvl="1"/>
            <a:r>
              <a:rPr lang="en-GB" altLang="en-US" dirty="0"/>
              <a:t>ALE(post) is the estimated ALE based on control being in place for a period of time.</a:t>
            </a:r>
          </a:p>
          <a:p>
            <a:pPr lvl="1"/>
            <a:r>
              <a:rPr lang="en-GB" altLang="en-US" dirty="0"/>
              <a:t>ACS is the annualized cost of the safeguard.</a:t>
            </a:r>
          </a:p>
        </p:txBody>
      </p:sp>
    </p:spTree>
    <p:extLst>
      <p:ext uri="{BB962C8B-B14F-4D97-AF65-F5344CB8AC3E}">
        <p14:creationId xmlns:p14="http://schemas.microsoft.com/office/powerpoint/2010/main" val="371699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Implementation, Monitoring, and Assessment of Risk Controls</a:t>
            </a:r>
            <a:endParaRPr lang="en-US" dirty="0"/>
          </a:p>
        </p:txBody>
      </p:sp>
      <p:sp>
        <p:nvSpPr>
          <p:cNvPr id="3" name="Content Placeholder 2"/>
          <p:cNvSpPr>
            <a:spLocks noGrp="1"/>
          </p:cNvSpPr>
          <p:nvPr>
            <p:ph idx="1"/>
          </p:nvPr>
        </p:nvSpPr>
        <p:spPr>
          <a:xfrm>
            <a:off x="76200" y="1219200"/>
            <a:ext cx="8915400" cy="4906963"/>
          </a:xfrm>
        </p:spPr>
        <p:txBody>
          <a:bodyPr/>
          <a:lstStyle/>
          <a:p>
            <a:r>
              <a:rPr lang="en-GB" altLang="en-US" dirty="0"/>
              <a:t>The selection of the control strategy is not the end of a process.</a:t>
            </a:r>
          </a:p>
          <a:p>
            <a:r>
              <a:rPr lang="en-GB" altLang="en-US" dirty="0"/>
              <a:t>Strategy and accompanying controls must be implemented and monitored on </a:t>
            </a:r>
            <a:r>
              <a:rPr lang="en-GB" altLang="en-US" dirty="0" err="1" smtClean="0"/>
              <a:t>on</a:t>
            </a:r>
            <a:r>
              <a:rPr lang="en-GB" altLang="en-US" dirty="0" smtClean="0"/>
              <a:t> going </a:t>
            </a:r>
            <a:r>
              <a:rPr lang="en-GB" altLang="en-US" dirty="0"/>
              <a:t>basis to determine effectiveness and accurately calculate the estimated residual risk.</a:t>
            </a:r>
          </a:p>
          <a:p>
            <a:r>
              <a:rPr lang="en-GB" altLang="en-US" dirty="0"/>
              <a:t>Process continues as long as the organization continues to function.</a:t>
            </a:r>
          </a:p>
        </p:txBody>
      </p:sp>
    </p:spTree>
    <p:extLst>
      <p:ext uri="{BB962C8B-B14F-4D97-AF65-F5344CB8AC3E}">
        <p14:creationId xmlns:p14="http://schemas.microsoft.com/office/powerpoint/2010/main" val="1106333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2618" y="215189"/>
            <a:ext cx="8174182" cy="1004011"/>
          </a:xfrm>
        </p:spPr>
        <p:txBody>
          <a:bodyPr anchor="ctr">
            <a:normAutofit/>
          </a:bodyPr>
          <a:lstStyle/>
          <a:p>
            <a:r>
              <a:rPr lang="en-US" b="1" dirty="0" smtClean="0"/>
              <a:t>Figure </a:t>
            </a:r>
            <a:r>
              <a:rPr lang="en-US" b="1" dirty="0"/>
              <a:t>5-14  </a:t>
            </a:r>
            <a:r>
              <a:rPr lang="en-US" dirty="0"/>
              <a:t>Risk control </a:t>
            </a:r>
            <a:r>
              <a:rPr lang="en-US" dirty="0" smtClean="0"/>
              <a:t>cycle</a:t>
            </a:r>
            <a:endParaRPr lang="en-US" sz="3200" dirty="0"/>
          </a:p>
        </p:txBody>
      </p:sp>
      <p:pic>
        <p:nvPicPr>
          <p:cNvPr id="7" name="Picture 6" descr="A figure shows a flow chart risk control. The flow chart starts with a block that is labeled as, “identify information assets.” Then, it is marked with an arrow to another block downwards, labeled as, “Prepare ranked vulnerability risk worksheet.” It is then pointed to the block below labeled as, “Develop control strategy and plan.” It is pointed to another block on the next column that is labeled as, “Implement control”. It is further pointed to another block labeled as, “Assess control” and it is pointed down to a diamond shape labeled as, “Are the controls adequate?” which points back to the block, develop control strategy and plan in case of NO condition. If the condition is yes the step is pointed to another block in the next column labeled as, “Plan for maintenance.” It then pointed down to the block named as, “Measure risk to information asset” which is further pointed downwards to the diamond shape labeled as, “Acceptable risk.” If it has yes condition it points back to the previous step. If the condition is NO, it points to the block, “Develop control strategy and pla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89" y="1218209"/>
            <a:ext cx="7660811" cy="4953991"/>
          </a:xfrm>
          <a:prstGeom prst="rect">
            <a:avLst/>
          </a:prstGeom>
        </p:spPr>
      </p:pic>
    </p:spTree>
    <p:extLst>
      <p:ext uri="{BB962C8B-B14F-4D97-AF65-F5344CB8AC3E}">
        <p14:creationId xmlns:p14="http://schemas.microsoft.com/office/powerpoint/2010/main" val="1244857316"/>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39031"/>
            <a:ext cx="8991599" cy="1156369"/>
          </a:xfrm>
        </p:spPr>
        <p:txBody>
          <a:bodyPr anchor="ctr">
            <a:noAutofit/>
          </a:bodyPr>
          <a:lstStyle/>
          <a:p>
            <a:r>
              <a:rPr lang="en-US" b="1" dirty="0"/>
              <a:t>Figure 5-1  </a:t>
            </a:r>
            <a:r>
              <a:rPr lang="en-US" dirty="0"/>
              <a:t>Components of </a:t>
            </a:r>
            <a:r>
              <a:rPr lang="en-US" dirty="0" smtClean="0"/>
              <a:t>risk management</a:t>
            </a:r>
            <a:endParaRPr lang="en-US" dirty="0"/>
          </a:p>
        </p:txBody>
      </p:sp>
      <p:pic>
        <p:nvPicPr>
          <p:cNvPr id="7" name="Picture 6" descr="A figure shows a flow chart titled Risk management classified into three columns. The heading of first column is Risk identification pointed to the second column heading with an arrow. The second column heading is Risk Assessment pointed with an arrow to next heading. The third column heading is Risk control. The points under Risk identification are, “Identify, Inventory, &amp; Categorize assets”, “Classify, Value, &amp; Prioritize Assets”, “Identify &amp; Prioritize threats” and “Specify Asset vulnerabilities.” The points under the heading Risk Assessment are, “Determine Loss Frequency (Likelihood)”, “Evaluate Loss Magnitude (Impact)”, “Calculate Risk” and “Assess Risk Acceptability.” The points under the heading Risk control are, “Select Control Strategies”, “Justify Controls” and “Implement, Monitor, &amp; Assess Contro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123" y="1783286"/>
            <a:ext cx="5870459" cy="4236514"/>
          </a:xfrm>
          <a:prstGeom prst="rect">
            <a:avLst/>
          </a:prstGeom>
        </p:spPr>
      </p:pic>
    </p:spTree>
    <p:extLst>
      <p:ext uri="{BB962C8B-B14F-4D97-AF65-F5344CB8AC3E}">
        <p14:creationId xmlns:p14="http://schemas.microsoft.com/office/powerpoint/2010/main" val="3772307056"/>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r>
              <a:rPr lang="en-GB" altLang="en-US" dirty="0"/>
              <a:t>Quantitative Versus Qualitative Risk Control Practices</a:t>
            </a:r>
            <a:endParaRPr lang="en-US" dirty="0"/>
          </a:p>
        </p:txBody>
      </p:sp>
      <p:sp>
        <p:nvSpPr>
          <p:cNvPr id="6" name="Content Placeholder 5"/>
          <p:cNvSpPr>
            <a:spLocks noGrp="1"/>
          </p:cNvSpPr>
          <p:nvPr>
            <p:ph idx="1"/>
          </p:nvPr>
        </p:nvSpPr>
        <p:spPr/>
        <p:txBody>
          <a:bodyPr/>
          <a:lstStyle/>
          <a:p>
            <a:r>
              <a:rPr lang="en-GB" altLang="en-US" dirty="0"/>
              <a:t>Performing the previous steps using actual values or estimates is known as quantitative assessment.</a:t>
            </a:r>
          </a:p>
          <a:p>
            <a:r>
              <a:rPr lang="en-GB" altLang="en-US" dirty="0"/>
              <a:t>Possible to complete steps using a</a:t>
            </a:r>
            <a:r>
              <a:rPr lang="en-US" altLang="en-US" dirty="0"/>
              <a:t>n </a:t>
            </a:r>
            <a:r>
              <a:rPr lang="en-GB" altLang="en-US" dirty="0"/>
              <a:t>evaluation process based on characteristics using </a:t>
            </a:r>
            <a:r>
              <a:rPr lang="en-US" altLang="en-US" dirty="0"/>
              <a:t>nonnumerical</a:t>
            </a:r>
            <a:r>
              <a:rPr lang="en-GB" altLang="en-US" dirty="0"/>
              <a:t> measures, called qualitative assessment.</a:t>
            </a:r>
          </a:p>
          <a:p>
            <a:r>
              <a:rPr lang="en-GB" altLang="en-US" dirty="0"/>
              <a:t>Utilizing scales rather than specific estimates relieves the organization from the difficulty of determining exact values.</a:t>
            </a:r>
          </a:p>
        </p:txBody>
      </p:sp>
    </p:spTree>
    <p:extLst>
      <p:ext uri="{BB962C8B-B14F-4D97-AF65-F5344CB8AC3E}">
        <p14:creationId xmlns:p14="http://schemas.microsoft.com/office/powerpoint/2010/main" val="357977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Benchmarking and Best </a:t>
            </a:r>
            <a:r>
              <a:rPr lang="en-GB" altLang="en-US" dirty="0" smtClean="0"/>
              <a:t>Practices (1 of 5)</a:t>
            </a:r>
            <a:endParaRPr lang="en-US" dirty="0"/>
          </a:p>
        </p:txBody>
      </p:sp>
      <p:sp>
        <p:nvSpPr>
          <p:cNvPr id="3" name="Content Placeholder 2"/>
          <p:cNvSpPr>
            <a:spLocks noGrp="1"/>
          </p:cNvSpPr>
          <p:nvPr>
            <p:ph idx="1"/>
          </p:nvPr>
        </p:nvSpPr>
        <p:spPr/>
        <p:txBody>
          <a:bodyPr/>
          <a:lstStyle/>
          <a:p>
            <a:r>
              <a:rPr lang="en-GB" altLang="en-US" dirty="0"/>
              <a:t>An alternative approach to risk management</a:t>
            </a:r>
          </a:p>
          <a:p>
            <a:r>
              <a:rPr lang="en-GB" altLang="en-US" dirty="0"/>
              <a:t>Benchmarking: process of seeking out and studying practices in other organizations that one’s own organization desires to duplicate</a:t>
            </a:r>
          </a:p>
          <a:p>
            <a:r>
              <a:rPr lang="en-GB" altLang="en-US" dirty="0"/>
              <a:t>One of two measures typically used to compare practices: </a:t>
            </a:r>
          </a:p>
          <a:p>
            <a:pPr lvl="1"/>
            <a:r>
              <a:rPr lang="en-GB" altLang="en-US" dirty="0"/>
              <a:t>Metrics-based measures, based on numerical standards</a:t>
            </a:r>
          </a:p>
          <a:p>
            <a:pPr lvl="1"/>
            <a:r>
              <a:rPr lang="en-GB" altLang="en-US" dirty="0"/>
              <a:t>Process-based measures, more strategic and less focused on </a:t>
            </a:r>
            <a:r>
              <a:rPr lang="en-GB" altLang="en-US" dirty="0" smtClean="0"/>
              <a:t>numbers</a:t>
            </a:r>
            <a:endParaRPr lang="en-GB" altLang="en-US" dirty="0"/>
          </a:p>
        </p:txBody>
      </p:sp>
    </p:spTree>
    <p:extLst>
      <p:ext uri="{BB962C8B-B14F-4D97-AF65-F5344CB8AC3E}">
        <p14:creationId xmlns:p14="http://schemas.microsoft.com/office/powerpoint/2010/main" val="2864606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Benchmarking and Best Practices </a:t>
            </a:r>
            <a:r>
              <a:rPr lang="en-GB" altLang="en-US" dirty="0" smtClean="0"/>
              <a:t>(2 </a:t>
            </a:r>
            <a:r>
              <a:rPr lang="en-GB" altLang="en-US" dirty="0"/>
              <a:t>of </a:t>
            </a:r>
            <a:r>
              <a:rPr lang="en-GB" altLang="en-US" dirty="0" smtClean="0"/>
              <a:t>5)</a:t>
            </a:r>
            <a:endParaRPr lang="en-US" dirty="0"/>
          </a:p>
        </p:txBody>
      </p:sp>
      <p:sp>
        <p:nvSpPr>
          <p:cNvPr id="3" name="Content Placeholder 2"/>
          <p:cNvSpPr>
            <a:spLocks noGrp="1"/>
          </p:cNvSpPr>
          <p:nvPr>
            <p:ph idx="1"/>
          </p:nvPr>
        </p:nvSpPr>
        <p:spPr/>
        <p:txBody>
          <a:bodyPr/>
          <a:lstStyle/>
          <a:p>
            <a:r>
              <a:rPr lang="en-GB" altLang="en-US" dirty="0"/>
              <a:t>Standard of due care: when adopting levels of security for a legal </a:t>
            </a:r>
            <a:r>
              <a:rPr lang="en-US" altLang="en-US" dirty="0"/>
              <a:t>defense</a:t>
            </a:r>
            <a:r>
              <a:rPr lang="en-GB" altLang="en-US" dirty="0"/>
              <a:t>, the organization shows it has done what any prudent organization would do in similar circumstances.</a:t>
            </a:r>
          </a:p>
          <a:p>
            <a:r>
              <a:rPr lang="en-GB" altLang="en-US" dirty="0"/>
              <a:t>The application of controls at or above prescribed levels and the maintenance of standards of due care show due diligence on the organization’s part.</a:t>
            </a:r>
          </a:p>
          <a:p>
            <a:r>
              <a:rPr lang="en-GB" altLang="en-US" dirty="0"/>
              <a:t>Failure to support standard of due care or due diligence can leave the organization open to legal liability. </a:t>
            </a:r>
          </a:p>
        </p:txBody>
      </p:sp>
    </p:spTree>
    <p:extLst>
      <p:ext uri="{BB962C8B-B14F-4D97-AF65-F5344CB8AC3E}">
        <p14:creationId xmlns:p14="http://schemas.microsoft.com/office/powerpoint/2010/main" val="1751902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Benchmarking and Best Practices </a:t>
            </a:r>
            <a:r>
              <a:rPr lang="en-GB" altLang="en-US" dirty="0" smtClean="0"/>
              <a:t>(3 </a:t>
            </a:r>
            <a:r>
              <a:rPr lang="en-GB" altLang="en-US" dirty="0"/>
              <a:t>of </a:t>
            </a:r>
            <a:r>
              <a:rPr lang="en-GB" altLang="en-US" dirty="0" smtClean="0"/>
              <a:t>5)</a:t>
            </a:r>
            <a:endParaRPr lang="en-US" dirty="0"/>
          </a:p>
        </p:txBody>
      </p:sp>
      <p:sp>
        <p:nvSpPr>
          <p:cNvPr id="3" name="Content Placeholder 2"/>
          <p:cNvSpPr>
            <a:spLocks noGrp="1"/>
          </p:cNvSpPr>
          <p:nvPr>
            <p:ph idx="1"/>
          </p:nvPr>
        </p:nvSpPr>
        <p:spPr/>
        <p:txBody>
          <a:bodyPr/>
          <a:lstStyle/>
          <a:p>
            <a:r>
              <a:rPr lang="en-GB" altLang="en-US" dirty="0"/>
              <a:t>Best business practices: security efforts that provide a superior level of information protection</a:t>
            </a:r>
          </a:p>
          <a:p>
            <a:r>
              <a:rPr lang="en-GB" altLang="en-US" dirty="0"/>
              <a:t>When considering best practices for adoption in an organization, consider:</a:t>
            </a:r>
          </a:p>
          <a:p>
            <a:pPr lvl="1"/>
            <a:r>
              <a:rPr lang="en-GB" altLang="en-US" dirty="0"/>
              <a:t>Does organization resemble identified target organization with best practice?</a:t>
            </a:r>
          </a:p>
          <a:p>
            <a:pPr lvl="1"/>
            <a:r>
              <a:rPr lang="en-GB" altLang="en-US" dirty="0"/>
              <a:t>Are expendable resources similar? </a:t>
            </a:r>
          </a:p>
          <a:p>
            <a:pPr lvl="1"/>
            <a:r>
              <a:rPr lang="en-GB" altLang="en-US" dirty="0"/>
              <a:t>Is organization in a similar threat environment?</a:t>
            </a:r>
          </a:p>
        </p:txBody>
      </p:sp>
    </p:spTree>
    <p:extLst>
      <p:ext uri="{BB962C8B-B14F-4D97-AF65-F5344CB8AC3E}">
        <p14:creationId xmlns:p14="http://schemas.microsoft.com/office/powerpoint/2010/main" val="319381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Benchmarking and Best Practices </a:t>
            </a:r>
            <a:r>
              <a:rPr lang="en-GB" altLang="en-US" dirty="0" smtClean="0"/>
              <a:t>(4 </a:t>
            </a:r>
            <a:r>
              <a:rPr lang="en-GB" altLang="en-US" dirty="0"/>
              <a:t>of </a:t>
            </a:r>
            <a:r>
              <a:rPr lang="en-GB" altLang="en-US" dirty="0" smtClean="0"/>
              <a:t>5)</a:t>
            </a:r>
            <a:endParaRPr lang="en-US" dirty="0"/>
          </a:p>
        </p:txBody>
      </p:sp>
      <p:sp>
        <p:nvSpPr>
          <p:cNvPr id="3" name="Content Placeholder 2"/>
          <p:cNvSpPr>
            <a:spLocks noGrp="1"/>
          </p:cNvSpPr>
          <p:nvPr>
            <p:ph idx="1"/>
          </p:nvPr>
        </p:nvSpPr>
        <p:spPr/>
        <p:txBody>
          <a:bodyPr/>
          <a:lstStyle/>
          <a:p>
            <a:r>
              <a:rPr lang="en-GB" altLang="en-US" dirty="0"/>
              <a:t>Problems with the application of benchmarking and best practices</a:t>
            </a:r>
          </a:p>
          <a:p>
            <a:pPr lvl="1"/>
            <a:r>
              <a:rPr lang="en-GB" altLang="en-US" dirty="0"/>
              <a:t>Organizations don’t talk to each other (biggest problem)</a:t>
            </a:r>
            <a:r>
              <a:rPr lang="ar-SA" altLang="en-US" dirty="0"/>
              <a:t>‏</a:t>
            </a:r>
            <a:r>
              <a:rPr lang="en-US" altLang="en-US" dirty="0"/>
              <a:t>.</a:t>
            </a:r>
            <a:endParaRPr lang="en-GB" altLang="en-US" dirty="0"/>
          </a:p>
          <a:p>
            <a:pPr lvl="1"/>
            <a:r>
              <a:rPr lang="en-GB" altLang="en-US" dirty="0"/>
              <a:t>No two organizations are identical.</a:t>
            </a:r>
          </a:p>
          <a:p>
            <a:pPr lvl="1"/>
            <a:r>
              <a:rPr lang="en-GB" altLang="en-US" dirty="0"/>
              <a:t>Best practices are a moving target.</a:t>
            </a:r>
          </a:p>
          <a:p>
            <a:pPr lvl="1"/>
            <a:r>
              <a:rPr lang="en-GB" altLang="en-US" dirty="0"/>
              <a:t>Researching information security benchmarks doesn’t necessarily prepare a practitioner for what to do next.</a:t>
            </a:r>
          </a:p>
        </p:txBody>
      </p:sp>
    </p:spTree>
    <p:extLst>
      <p:ext uri="{BB962C8B-B14F-4D97-AF65-F5344CB8AC3E}">
        <p14:creationId xmlns:p14="http://schemas.microsoft.com/office/powerpoint/2010/main" val="1981597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Benchmarking and Best Practices </a:t>
            </a:r>
            <a:r>
              <a:rPr lang="en-GB" altLang="en-US" dirty="0" smtClean="0"/>
              <a:t>(5 </a:t>
            </a:r>
            <a:r>
              <a:rPr lang="en-GB" altLang="en-US" dirty="0"/>
              <a:t>of </a:t>
            </a:r>
            <a:r>
              <a:rPr lang="en-GB" altLang="en-US" dirty="0" smtClean="0"/>
              <a:t>5)</a:t>
            </a:r>
            <a:endParaRPr lang="en-US" dirty="0"/>
          </a:p>
        </p:txBody>
      </p:sp>
      <p:sp>
        <p:nvSpPr>
          <p:cNvPr id="3" name="Content Placeholder 2"/>
          <p:cNvSpPr>
            <a:spLocks noGrp="1"/>
          </p:cNvSpPr>
          <p:nvPr>
            <p:ph idx="1"/>
          </p:nvPr>
        </p:nvSpPr>
        <p:spPr/>
        <p:txBody>
          <a:bodyPr/>
          <a:lstStyle/>
          <a:p>
            <a:r>
              <a:rPr lang="en-GB" altLang="en-US" dirty="0"/>
              <a:t>Baselining</a:t>
            </a:r>
          </a:p>
          <a:p>
            <a:pPr lvl="1"/>
            <a:r>
              <a:rPr lang="en-GB" altLang="en-US" dirty="0"/>
              <a:t>Performance value or metric used to compare changes in the object being measured.</a:t>
            </a:r>
          </a:p>
          <a:p>
            <a:pPr lvl="1"/>
            <a:r>
              <a:rPr lang="en-GB" altLang="en-US" dirty="0"/>
              <a:t>In information security, baselining is the comparison of past security activities and events against an organization’s future performance.</a:t>
            </a:r>
          </a:p>
          <a:p>
            <a:pPr lvl="1"/>
            <a:r>
              <a:rPr lang="en-GB" altLang="en-US" dirty="0"/>
              <a:t>Useful during baselining to have a guide to the overall process. </a:t>
            </a:r>
          </a:p>
        </p:txBody>
      </p:sp>
    </p:spTree>
    <p:extLst>
      <p:ext uri="{BB962C8B-B14F-4D97-AF65-F5344CB8AC3E}">
        <p14:creationId xmlns:p14="http://schemas.microsoft.com/office/powerpoint/2010/main" val="985002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Other Feasibility Studies</a:t>
            </a:r>
            <a:endParaRPr lang="en-US" dirty="0"/>
          </a:p>
        </p:txBody>
      </p:sp>
      <p:sp>
        <p:nvSpPr>
          <p:cNvPr id="3" name="Content Placeholder 2"/>
          <p:cNvSpPr>
            <a:spLocks noGrp="1"/>
          </p:cNvSpPr>
          <p:nvPr>
            <p:ph idx="1"/>
          </p:nvPr>
        </p:nvSpPr>
        <p:spPr/>
        <p:txBody>
          <a:bodyPr>
            <a:normAutofit lnSpcReduction="10000"/>
          </a:bodyPr>
          <a:lstStyle/>
          <a:p>
            <a:r>
              <a:rPr lang="en-GB" altLang="en-US" dirty="0"/>
              <a:t>Organizational: Assesses how well the proposed IS alternatives will contribute to an organization’s efficiency, effectiveness, and overall operation</a:t>
            </a:r>
          </a:p>
          <a:p>
            <a:r>
              <a:rPr lang="en-GB" altLang="en-US" dirty="0"/>
              <a:t>Operational: Assesses user and management acceptance and support, and the overall requirements of the organization’s stakeholders</a:t>
            </a:r>
          </a:p>
          <a:p>
            <a:r>
              <a:rPr lang="en-GB" altLang="en-US" dirty="0"/>
              <a:t>Technical: Assesses if organization has or can acquire the technology necessary to implement and support proposed control</a:t>
            </a:r>
          </a:p>
          <a:p>
            <a:r>
              <a:rPr lang="en-GB" altLang="en-US" dirty="0"/>
              <a:t>Political: Defines what can/cannot occur based on the consensus and relationships among communities of interest</a:t>
            </a:r>
          </a:p>
        </p:txBody>
      </p:sp>
    </p:spTree>
    <p:extLst>
      <p:ext uri="{BB962C8B-B14F-4D97-AF65-F5344CB8AC3E}">
        <p14:creationId xmlns:p14="http://schemas.microsoft.com/office/powerpoint/2010/main" val="256302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Recommended Risk Control Practices</a:t>
            </a:r>
            <a:endParaRPr lang="en-US" dirty="0"/>
          </a:p>
        </p:txBody>
      </p:sp>
      <p:sp>
        <p:nvSpPr>
          <p:cNvPr id="3" name="Content Placeholder 2"/>
          <p:cNvSpPr>
            <a:spLocks noGrp="1"/>
          </p:cNvSpPr>
          <p:nvPr>
            <p:ph idx="1"/>
          </p:nvPr>
        </p:nvSpPr>
        <p:spPr/>
        <p:txBody>
          <a:bodyPr/>
          <a:lstStyle/>
          <a:p>
            <a:r>
              <a:rPr lang="en-GB" altLang="en-US" dirty="0"/>
              <a:t>Convince budget authorities to spend up to the value of an asset to protect it from identified threat.</a:t>
            </a:r>
          </a:p>
          <a:p>
            <a:r>
              <a:rPr lang="en-GB" altLang="en-US" dirty="0"/>
              <a:t>Chosen controls may be a balanced mixture that provides greatest value to as many asset-threat pairs as possible.</a:t>
            </a:r>
          </a:p>
          <a:p>
            <a:r>
              <a:rPr lang="en-GB" altLang="en-US" dirty="0"/>
              <a:t>Organizations looking to implement controls that don’t involve such complex, inexact, and dynamic calculations.</a:t>
            </a:r>
          </a:p>
        </p:txBody>
      </p:sp>
    </p:spTree>
    <p:extLst>
      <p:ext uri="{BB962C8B-B14F-4D97-AF65-F5344CB8AC3E}">
        <p14:creationId xmlns:p14="http://schemas.microsoft.com/office/powerpoint/2010/main" val="3790146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Documenting Results </a:t>
            </a:r>
            <a:endParaRPr lang="en-US" dirty="0"/>
          </a:p>
        </p:txBody>
      </p:sp>
      <p:sp>
        <p:nvSpPr>
          <p:cNvPr id="3" name="Content Placeholder 2"/>
          <p:cNvSpPr>
            <a:spLocks noGrp="1"/>
          </p:cNvSpPr>
          <p:nvPr>
            <p:ph idx="1"/>
          </p:nvPr>
        </p:nvSpPr>
        <p:spPr/>
        <p:txBody>
          <a:bodyPr/>
          <a:lstStyle/>
          <a:p>
            <a:r>
              <a:rPr lang="en-GB" altLang="en-US" dirty="0"/>
              <a:t>At minimum, each information asset-threat pair should have documented control strategy clearly identifying any remaining residual risk.</a:t>
            </a:r>
          </a:p>
          <a:p>
            <a:r>
              <a:rPr lang="en-GB" altLang="en-US" dirty="0"/>
              <a:t>Another option: Document the outcome of the control strategy for each information asset-vulnerability pair as an action plan.</a:t>
            </a:r>
          </a:p>
          <a:p>
            <a:r>
              <a:rPr lang="en-GB" altLang="en-US" dirty="0"/>
              <a:t>Risk assessment may be documented in a topic-specific report.</a:t>
            </a:r>
          </a:p>
        </p:txBody>
      </p:sp>
    </p:spTree>
    <p:extLst>
      <p:ext uri="{BB962C8B-B14F-4D97-AF65-F5344CB8AC3E}">
        <p14:creationId xmlns:p14="http://schemas.microsoft.com/office/powerpoint/2010/main" val="97614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NIST Risk Management Framework</a:t>
            </a:r>
            <a:endParaRPr lang="en-US" dirty="0"/>
          </a:p>
        </p:txBody>
      </p:sp>
      <p:sp>
        <p:nvSpPr>
          <p:cNvPr id="3" name="Content Placeholder 2"/>
          <p:cNvSpPr>
            <a:spLocks noGrp="1"/>
          </p:cNvSpPr>
          <p:nvPr>
            <p:ph idx="1"/>
          </p:nvPr>
        </p:nvSpPr>
        <p:spPr/>
        <p:txBody>
          <a:bodyPr/>
          <a:lstStyle/>
          <a:p>
            <a:r>
              <a:rPr lang="en-GB" altLang="en-US" dirty="0"/>
              <a:t>Describes risk management as a comprehensive process requiring organizations to: </a:t>
            </a:r>
          </a:p>
          <a:p>
            <a:pPr lvl="1"/>
            <a:r>
              <a:rPr lang="en-GB" altLang="en-US" dirty="0"/>
              <a:t>Frame risk</a:t>
            </a:r>
          </a:p>
          <a:p>
            <a:pPr lvl="1"/>
            <a:r>
              <a:rPr lang="en-GB" altLang="en-US" dirty="0"/>
              <a:t>Assess risk</a:t>
            </a:r>
          </a:p>
          <a:p>
            <a:pPr lvl="1"/>
            <a:r>
              <a:rPr lang="en-GB" altLang="en-US" dirty="0"/>
              <a:t>Respond to determined risk</a:t>
            </a:r>
          </a:p>
          <a:p>
            <a:pPr lvl="1"/>
            <a:r>
              <a:rPr lang="en-GB" altLang="en-US" dirty="0"/>
              <a:t>Monitor risk on </a:t>
            </a:r>
            <a:r>
              <a:rPr lang="en-GB" altLang="en-US" dirty="0" smtClean="0"/>
              <a:t>on going </a:t>
            </a:r>
            <a:r>
              <a:rPr lang="en-GB" altLang="en-US" dirty="0"/>
              <a:t>basis</a:t>
            </a:r>
          </a:p>
        </p:txBody>
      </p:sp>
    </p:spTree>
    <p:extLst>
      <p:ext uri="{BB962C8B-B14F-4D97-AF65-F5344CB8AC3E}">
        <p14:creationId xmlns:p14="http://schemas.microsoft.com/office/powerpoint/2010/main" val="29809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GB" altLang="en-US" dirty="0"/>
              <a:t>The Roles of the Communities of Interest</a:t>
            </a:r>
            <a:endParaRPr lang="en-US" dirty="0"/>
          </a:p>
        </p:txBody>
      </p:sp>
      <p:sp>
        <p:nvSpPr>
          <p:cNvPr id="6" name="Content Placeholder 5"/>
          <p:cNvSpPr>
            <a:spLocks noGrp="1"/>
          </p:cNvSpPr>
          <p:nvPr>
            <p:ph idx="1"/>
          </p:nvPr>
        </p:nvSpPr>
        <p:spPr/>
        <p:txBody>
          <a:bodyPr/>
          <a:lstStyle/>
          <a:p>
            <a:r>
              <a:rPr lang="en-GB" altLang="en-US" dirty="0"/>
              <a:t>Information security, management and users, and information technology all must work together.</a:t>
            </a:r>
          </a:p>
          <a:p>
            <a:r>
              <a:rPr lang="en-GB" altLang="en-US" dirty="0"/>
              <a:t>Communities of interest are responsible for:</a:t>
            </a:r>
          </a:p>
          <a:p>
            <a:pPr lvl="1"/>
            <a:r>
              <a:rPr lang="en-US" altLang="en-US" dirty="0"/>
              <a:t>Evaluating current and proposed risk controls</a:t>
            </a:r>
          </a:p>
          <a:p>
            <a:pPr lvl="1"/>
            <a:r>
              <a:rPr lang="en-US" altLang="en-US" dirty="0"/>
              <a:t>Determining which control options are cost effective for the organization</a:t>
            </a:r>
          </a:p>
          <a:p>
            <a:pPr lvl="1"/>
            <a:r>
              <a:rPr lang="en-US" altLang="en-US" dirty="0"/>
              <a:t>Acquiring or installing the needed controls</a:t>
            </a:r>
          </a:p>
          <a:p>
            <a:pPr lvl="1"/>
            <a:r>
              <a:rPr lang="en-US" altLang="en-US" dirty="0"/>
              <a:t>Ensuring that the controls remain effective</a:t>
            </a:r>
            <a:endParaRPr lang="en-GB" altLang="en-US" dirty="0"/>
          </a:p>
        </p:txBody>
      </p:sp>
    </p:spTree>
    <p:extLst>
      <p:ext uri="{BB962C8B-B14F-4D97-AF65-F5344CB8AC3E}">
        <p14:creationId xmlns:p14="http://schemas.microsoft.com/office/powerpoint/2010/main" val="536569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15637" y="215189"/>
            <a:ext cx="8312727" cy="1004011"/>
          </a:xfrm>
        </p:spPr>
        <p:txBody>
          <a:bodyPr anchor="ctr">
            <a:noAutofit/>
          </a:bodyPr>
          <a:lstStyle/>
          <a:p>
            <a:pPr>
              <a:spcBef>
                <a:spcPts val="0"/>
              </a:spcBef>
              <a:tabLst>
                <a:tab pos="4397375" algn="l"/>
              </a:tabLst>
            </a:pPr>
            <a:r>
              <a:rPr lang="en-US" b="1" dirty="0"/>
              <a:t>Figure 5-15  </a:t>
            </a:r>
            <a:r>
              <a:rPr lang="en-US" dirty="0"/>
              <a:t>NIST risk management process</a:t>
            </a:r>
          </a:p>
        </p:txBody>
      </p:sp>
      <p:pic>
        <p:nvPicPr>
          <p:cNvPr id="7" name="Picture 6" descr="A figure shows a triangular shape illustration with four circles in it representing the risk management process. The circle on the top is labeled as, “Assess” which points with double sided arrows to both the circles below and with double sided arrows to the circle at the center. The circle on the left corner is labeled as, “Monitor” and the double sided arrow between top and left circle is labeled as, “information and communications flows.&quot; The circle at the right side is labeled as, “Respond” and the double sided arrow between top and right side circle is also labeled as, “information and communications flows.” The circle at the center is labeled as, “Frame” and marked with double sided arrows to all the three circles arou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566" y="1455004"/>
            <a:ext cx="6521469" cy="4717196"/>
          </a:xfrm>
          <a:prstGeom prst="rect">
            <a:avLst/>
          </a:prstGeom>
        </p:spPr>
      </p:pic>
    </p:spTree>
    <p:extLst>
      <p:ext uri="{BB962C8B-B14F-4D97-AF65-F5344CB8AC3E}">
        <p14:creationId xmlns:p14="http://schemas.microsoft.com/office/powerpoint/2010/main" val="3383567722"/>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GB" altLang="en-US" dirty="0" smtClean="0"/>
              <a:t>Summary (1 </a:t>
            </a:r>
            <a:r>
              <a:rPr lang="en-GB" altLang="en-US" smtClean="0"/>
              <a:t>of 3)</a:t>
            </a:r>
            <a:endParaRPr lang="en-US" dirty="0"/>
          </a:p>
        </p:txBody>
      </p:sp>
      <p:sp>
        <p:nvSpPr>
          <p:cNvPr id="6" name="Content Placeholder 5"/>
          <p:cNvSpPr>
            <a:spLocks noGrp="1"/>
          </p:cNvSpPr>
          <p:nvPr>
            <p:ph idx="1"/>
          </p:nvPr>
        </p:nvSpPr>
        <p:spPr/>
        <p:txBody>
          <a:bodyPr>
            <a:normAutofit/>
          </a:bodyPr>
          <a:lstStyle/>
          <a:p>
            <a:r>
              <a:rPr lang="en-GB" altLang="en-US" dirty="0"/>
              <a:t>Risk identification: formal process of examining and documenting risk in information systems</a:t>
            </a:r>
          </a:p>
          <a:p>
            <a:r>
              <a:rPr lang="en-GB" altLang="en-US" dirty="0"/>
              <a:t>Risk control: process of taking carefully reasoned steps to ensure the confidentiality, integrity, and availability of the components of an information system</a:t>
            </a:r>
          </a:p>
          <a:p>
            <a:r>
              <a:rPr lang="en-GB" altLang="en-US" dirty="0"/>
              <a:t>Risk identification</a:t>
            </a:r>
          </a:p>
          <a:p>
            <a:pPr lvl="1"/>
            <a:r>
              <a:rPr lang="en-GB" altLang="en-US" dirty="0"/>
              <a:t>A risk management strategy enables identification, classification, and prioritization of organization’s information assets </a:t>
            </a:r>
          </a:p>
          <a:p>
            <a:pPr lvl="1"/>
            <a:r>
              <a:rPr lang="en-GB" altLang="en-US" dirty="0"/>
              <a:t>Residual risk: risk remaining to the information asset even after the existing control is applied</a:t>
            </a:r>
          </a:p>
        </p:txBody>
      </p:sp>
    </p:spTree>
    <p:extLst>
      <p:ext uri="{BB962C8B-B14F-4D97-AF65-F5344CB8AC3E}">
        <p14:creationId xmlns:p14="http://schemas.microsoft.com/office/powerpoint/2010/main" val="219510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Summary </a:t>
            </a:r>
            <a:r>
              <a:rPr lang="en-GB" altLang="en-US" dirty="0" smtClean="0"/>
              <a:t>(2 </a:t>
            </a:r>
            <a:r>
              <a:rPr lang="en-GB" altLang="en-US" dirty="0"/>
              <a:t>of </a:t>
            </a:r>
            <a:r>
              <a:rPr lang="en-GB" altLang="en-US" dirty="0" smtClean="0"/>
              <a:t>3)</a:t>
            </a:r>
            <a:endParaRPr lang="en-US"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en-GB" altLang="en-US" sz="5500" dirty="0"/>
              <a:t>Risk control: Five strategies are used to control risks that result from vulnerabilities: </a:t>
            </a:r>
          </a:p>
          <a:p>
            <a:pPr lvl="1">
              <a:lnSpc>
                <a:spcPct val="120000"/>
              </a:lnSpc>
            </a:pPr>
            <a:r>
              <a:rPr lang="en-US" altLang="en-US" sz="5100" dirty="0"/>
              <a:t>Defend </a:t>
            </a:r>
          </a:p>
          <a:p>
            <a:pPr lvl="1">
              <a:lnSpc>
                <a:spcPct val="120000"/>
              </a:lnSpc>
            </a:pPr>
            <a:r>
              <a:rPr lang="en-US" altLang="en-US" sz="5100" dirty="0"/>
              <a:t>Transference</a:t>
            </a:r>
          </a:p>
          <a:p>
            <a:pPr lvl="1">
              <a:lnSpc>
                <a:spcPct val="120000"/>
              </a:lnSpc>
            </a:pPr>
            <a:r>
              <a:rPr lang="en-US" altLang="en-US" sz="5100" dirty="0"/>
              <a:t>Mitigate</a:t>
            </a:r>
          </a:p>
          <a:p>
            <a:pPr lvl="1">
              <a:lnSpc>
                <a:spcPct val="120000"/>
              </a:lnSpc>
            </a:pPr>
            <a:r>
              <a:rPr lang="en-US" altLang="en-US" sz="5100" dirty="0"/>
              <a:t>Accept</a:t>
            </a:r>
          </a:p>
          <a:p>
            <a:pPr lvl="1">
              <a:lnSpc>
                <a:spcPct val="120000"/>
              </a:lnSpc>
            </a:pPr>
            <a:r>
              <a:rPr lang="en-US" altLang="en-US" sz="5100" dirty="0" smtClean="0"/>
              <a:t>Terminate</a:t>
            </a:r>
          </a:p>
          <a:p>
            <a:pPr>
              <a:lnSpc>
                <a:spcPct val="120000"/>
              </a:lnSpc>
            </a:pPr>
            <a:r>
              <a:rPr lang="en-US" altLang="en-US" sz="5500" dirty="0" smtClean="0"/>
              <a:t>The economic feasibility study determines the costs associated with protecting an asset. The formal documentation process of feasibility is called a cost-benefit analysis.</a:t>
            </a:r>
          </a:p>
        </p:txBody>
      </p:sp>
    </p:spTree>
    <p:extLst>
      <p:ext uri="{BB962C8B-B14F-4D97-AF65-F5344CB8AC3E}">
        <p14:creationId xmlns:p14="http://schemas.microsoft.com/office/powerpoint/2010/main" val="3260430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Summary </a:t>
            </a:r>
            <a:r>
              <a:rPr lang="en-GB" altLang="en-US" dirty="0" smtClean="0"/>
              <a:t>(3 </a:t>
            </a:r>
            <a:r>
              <a:rPr lang="en-GB" altLang="en-US" dirty="0"/>
              <a:t>of </a:t>
            </a:r>
            <a:r>
              <a:rPr lang="en-GB" altLang="en-US" dirty="0" smtClean="0"/>
              <a:t>3)</a:t>
            </a:r>
            <a:endParaRPr lang="en-US" dirty="0"/>
          </a:p>
        </p:txBody>
      </p:sp>
      <p:sp>
        <p:nvSpPr>
          <p:cNvPr id="3" name="Content Placeholder 2"/>
          <p:cNvSpPr>
            <a:spLocks noGrp="1"/>
          </p:cNvSpPr>
          <p:nvPr>
            <p:ph idx="1"/>
          </p:nvPr>
        </p:nvSpPr>
        <p:spPr/>
        <p:txBody>
          <a:bodyPr>
            <a:normAutofit/>
          </a:bodyPr>
          <a:lstStyle/>
          <a:p>
            <a:r>
              <a:rPr lang="en-US" altLang="en-US" dirty="0" smtClean="0"/>
              <a:t>The </a:t>
            </a:r>
            <a:r>
              <a:rPr lang="en-US" altLang="en-US" dirty="0"/>
              <a:t>economic feasibility study determines the costs associated with protecting an asset. The formal documentation process of feasibility is called a cost-benefit analysis</a:t>
            </a:r>
            <a:r>
              <a:rPr lang="en-US" altLang="en-US" dirty="0" smtClean="0"/>
              <a:t>.</a:t>
            </a:r>
            <a:endParaRPr lang="en-US" altLang="en-US" dirty="0"/>
          </a:p>
          <a:p>
            <a:r>
              <a:rPr lang="en-US" altLang="en-US" dirty="0" smtClean="0"/>
              <a:t>Benchmarking </a:t>
            </a:r>
            <a:r>
              <a:rPr lang="en-US" altLang="en-US" dirty="0"/>
              <a:t>is an alternative method to economic feasibility analysis that seeks out and studies practices used in other organizations to produce desired results in one’s own organization</a:t>
            </a:r>
            <a:r>
              <a:rPr lang="en-US" altLang="en-US" dirty="0" smtClean="0"/>
              <a:t>.</a:t>
            </a:r>
            <a:endParaRPr lang="en-GB" altLang="en-US" dirty="0"/>
          </a:p>
        </p:txBody>
      </p:sp>
    </p:spTree>
    <p:extLst>
      <p:ext uri="{BB962C8B-B14F-4D97-AF65-F5344CB8AC3E}">
        <p14:creationId xmlns:p14="http://schemas.microsoft.com/office/powerpoint/2010/main" val="40367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Risk Appetite and Residual Risk</a:t>
            </a:r>
            <a:endParaRPr lang="en-US" dirty="0"/>
          </a:p>
        </p:txBody>
      </p:sp>
      <p:sp>
        <p:nvSpPr>
          <p:cNvPr id="3" name="Content Placeholder 2"/>
          <p:cNvSpPr>
            <a:spLocks noGrp="1"/>
          </p:cNvSpPr>
          <p:nvPr>
            <p:ph idx="1"/>
          </p:nvPr>
        </p:nvSpPr>
        <p:spPr/>
        <p:txBody>
          <a:bodyPr>
            <a:normAutofit/>
          </a:bodyPr>
          <a:lstStyle/>
          <a:p>
            <a:r>
              <a:rPr lang="en-US" altLang="en-US" dirty="0"/>
              <a:t>Risk appetite: The quantity and nature of risk that organizations are willing to accept as they evaluate the trade-offs between perfect security and unlimited accessibility.</a:t>
            </a:r>
            <a:endParaRPr lang="en-GB" altLang="en-US" dirty="0"/>
          </a:p>
          <a:p>
            <a:pPr lvl="1"/>
            <a:r>
              <a:rPr lang="en-GB" altLang="en-US" dirty="0"/>
              <a:t>Reasoned approach is one that balances the expense of controlling vulnerabilities against possible losses if the vulnerabilities are exploited.</a:t>
            </a:r>
          </a:p>
          <a:p>
            <a:r>
              <a:rPr lang="en-GB" altLang="en-US" dirty="0"/>
              <a:t>Residual risk: </a:t>
            </a:r>
            <a:r>
              <a:rPr lang="en-US" altLang="en-US" dirty="0"/>
              <a:t>The risk to information assets that remains even after current controls have been applied.</a:t>
            </a:r>
          </a:p>
          <a:p>
            <a:r>
              <a:rPr lang="en-GB" altLang="en-US" dirty="0"/>
              <a:t>The goal of information security is to bring residual risk into line with risk </a:t>
            </a:r>
            <a:r>
              <a:rPr lang="en-GB" altLang="en-US" dirty="0" smtClean="0"/>
              <a:t>appetite.</a:t>
            </a:r>
          </a:p>
        </p:txBody>
      </p:sp>
    </p:spTree>
    <p:extLst>
      <p:ext uri="{BB962C8B-B14F-4D97-AF65-F5344CB8AC3E}">
        <p14:creationId xmlns:p14="http://schemas.microsoft.com/office/powerpoint/2010/main" val="2185880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91391" y="185147"/>
            <a:ext cx="8335818" cy="881653"/>
          </a:xfrm>
        </p:spPr>
        <p:txBody>
          <a:bodyPr anchor="ctr">
            <a:normAutofit/>
          </a:bodyPr>
          <a:lstStyle/>
          <a:p>
            <a:r>
              <a:rPr lang="en-US" b="1" dirty="0" smtClean="0"/>
              <a:t>Figure </a:t>
            </a:r>
            <a:r>
              <a:rPr lang="en-US" b="1" dirty="0"/>
              <a:t>5-3  </a:t>
            </a:r>
            <a:r>
              <a:rPr lang="en-US" dirty="0"/>
              <a:t>Residual </a:t>
            </a:r>
            <a:r>
              <a:rPr lang="en-US" dirty="0" smtClean="0"/>
              <a:t>risk</a:t>
            </a:r>
            <a:endParaRPr lang="en-US" dirty="0"/>
          </a:p>
        </p:txBody>
      </p:sp>
      <p:pic>
        <p:nvPicPr>
          <p:cNvPr id="7" name="Picture 6" descr="A figure shows an illustration of Risk facing an information asset’s value. A vertical box is shown which is divided into five layers with different shades. The first layer on the top of the box is labeled as, “Residual risk—the risk that has not been covered by one of the safeguards.” The second and third layer is labeled as, “Amount of vulnerability reduced by safeguards.” The third and fourth layer together are labeled as, “Amount of threat reduced by safeguards.” The fifth layer is labeled as, “Amount of asset value protected by safeguards.” The overall height of the box is labeled on the left as, “Total risk facing the asset.”&#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389" y="1093974"/>
            <a:ext cx="6639857" cy="5002026"/>
          </a:xfrm>
          <a:prstGeom prst="rect">
            <a:avLst/>
          </a:prstGeom>
        </p:spPr>
      </p:pic>
    </p:spTree>
    <p:extLst>
      <p:ext uri="{BB962C8B-B14F-4D97-AF65-F5344CB8AC3E}">
        <p14:creationId xmlns:p14="http://schemas.microsoft.com/office/powerpoint/2010/main" val="3828316976"/>
      </p:ext>
    </p:extLst>
  </p:cSld>
  <p:clrMapOvr>
    <a:masterClrMapping/>
  </p:clrMapOvr>
  <p:transition spd="slow"/>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Russell_4e_ch03</Template>
  <TotalTime>4985</TotalTime>
  <Words>7160</Words>
  <Application>Microsoft Office PowerPoint</Application>
  <PresentationFormat>On-screen Show (4:3)</PresentationFormat>
  <Paragraphs>839</Paragraphs>
  <Slides>73</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ＭＳ Ｐゴシック</vt:lpstr>
      <vt:lpstr>Arial</vt:lpstr>
      <vt:lpstr>Calibri</vt:lpstr>
      <vt:lpstr>Courier New</vt:lpstr>
      <vt:lpstr>Lucida Sans Unicode</vt:lpstr>
      <vt:lpstr>Times New Roman</vt:lpstr>
      <vt:lpstr>Verdana</vt:lpstr>
      <vt:lpstr>Wingdings</vt:lpstr>
      <vt:lpstr>1_Sample</vt:lpstr>
      <vt:lpstr>Principles of Information Security</vt:lpstr>
      <vt:lpstr>Learning Objectives</vt:lpstr>
      <vt:lpstr>Introduction (1 of 2)</vt:lpstr>
      <vt:lpstr>Introduction (2 of 2)</vt:lpstr>
      <vt:lpstr>An Overview of Risk Management</vt:lpstr>
      <vt:lpstr>Figure 5-1  Components of risk management</vt:lpstr>
      <vt:lpstr>The Roles of the Communities of Interest</vt:lpstr>
      <vt:lpstr>Risk Appetite and Residual Risk</vt:lpstr>
      <vt:lpstr>Figure 5-3  Residual risk</vt:lpstr>
      <vt:lpstr>Risk Identification</vt:lpstr>
      <vt:lpstr>Figure 5-4  Components of risk identification</vt:lpstr>
      <vt:lpstr>Planning and Organizing the Process</vt:lpstr>
      <vt:lpstr>Identifying, Inventorying, and Categorizing Assets</vt:lpstr>
      <vt:lpstr>Table 5-1 categorization the components of an information system</vt:lpstr>
      <vt:lpstr>People, Procedures, and Data Asset Identification</vt:lpstr>
      <vt:lpstr>Hardware, Software, and Network Asset Identification</vt:lpstr>
      <vt:lpstr>Information Asset Inventory</vt:lpstr>
      <vt:lpstr>Asset Categorization</vt:lpstr>
      <vt:lpstr>Classifying, Valuing, and Prioritizing Information Assets</vt:lpstr>
      <vt:lpstr>Data Classification and Management  (1 of 2) </vt:lpstr>
      <vt:lpstr>Data Classification and Management  (2 of 2) </vt:lpstr>
      <vt:lpstr>Information Asset Valuation (1 of 2)</vt:lpstr>
      <vt:lpstr>Figure 5-7  Sample inventory worksheet  (1 of 2)</vt:lpstr>
      <vt:lpstr>Figure 5-7  Sample inventory worksheet  (2 of 2)</vt:lpstr>
      <vt:lpstr>Information Asset Valuation (2 of 2)</vt:lpstr>
      <vt:lpstr>Table 5-2  Example of a weighted factor analysis worksheet </vt:lpstr>
      <vt:lpstr>Identifying and Prioritizing Threats</vt:lpstr>
      <vt:lpstr>Table 5-3 Threats to information security (1 of 2)</vt:lpstr>
      <vt:lpstr>Table 5-3 Threats to information security (2 of 2)</vt:lpstr>
      <vt:lpstr>Specifying Asset Vulnerabilities</vt:lpstr>
      <vt:lpstr>Table 5-7 vulnerability assessment of a hypothetical DMZ router (1 of 2)  </vt:lpstr>
      <vt:lpstr>Table 5-7 vulnerability assessment of a hypothetical DMZ router (2 of 2) </vt:lpstr>
      <vt:lpstr>Table 5-8  Sample TVA Spreadsheet </vt:lpstr>
      <vt:lpstr>Risk Assessment</vt:lpstr>
      <vt:lpstr>Figure 5-8  Major stages of risk assessment</vt:lpstr>
      <vt:lpstr>Determining the Loss Frequency</vt:lpstr>
      <vt:lpstr>Evaluating Loss Magnitude</vt:lpstr>
      <vt:lpstr>Calculating Risk</vt:lpstr>
      <vt:lpstr>Figure 5-9  Factors of risk</vt:lpstr>
      <vt:lpstr>Risk ratings</vt:lpstr>
      <vt:lpstr>Assessing Risk Acceptability</vt:lpstr>
      <vt:lpstr>Documenting the Results of Risk Assessment</vt:lpstr>
      <vt:lpstr>Table 5-9 Ranked vulnerability risk worksheet</vt:lpstr>
      <vt:lpstr>Table 5-10 Risk identification and Assessment Deliverables</vt:lpstr>
      <vt:lpstr>The Open FAIR Approach to Risk Assessment</vt:lpstr>
      <vt:lpstr>Risk Control</vt:lpstr>
      <vt:lpstr>Defense</vt:lpstr>
      <vt:lpstr>Transference</vt:lpstr>
      <vt:lpstr>Mitigation</vt:lpstr>
      <vt:lpstr>Acceptance and Termination</vt:lpstr>
      <vt:lpstr>Table 5-17 summary of risk control strategies</vt:lpstr>
      <vt:lpstr>Selecting a Risk Control Strategy</vt:lpstr>
      <vt:lpstr>Figure 5-12  Risk handling decision points</vt:lpstr>
      <vt:lpstr>Figure 5-13  Relationship of risk to threats, assets, and countermeasures</vt:lpstr>
      <vt:lpstr>Justifying Controls (1 of 2)</vt:lpstr>
      <vt:lpstr>Justifying Controls (2 of 2)</vt:lpstr>
      <vt:lpstr>The Cost-Benefit Analysis (CBA) Formula</vt:lpstr>
      <vt:lpstr>Implementation, Monitoring, and Assessment of Risk Controls</vt:lpstr>
      <vt:lpstr>Figure 5-14  Risk control cycle</vt:lpstr>
      <vt:lpstr>Quantitative Versus Qualitative Risk Control Practices</vt:lpstr>
      <vt:lpstr>Benchmarking and Best Practices (1 of 5)</vt:lpstr>
      <vt:lpstr>Benchmarking and Best Practices (2 of 5)</vt:lpstr>
      <vt:lpstr>Benchmarking and Best Practices (3 of 5)</vt:lpstr>
      <vt:lpstr>Benchmarking and Best Practices (4 of 5)</vt:lpstr>
      <vt:lpstr>Benchmarking and Best Practices (5 of 5)</vt:lpstr>
      <vt:lpstr>Other Feasibility Studies</vt:lpstr>
      <vt:lpstr>Recommended Risk Control Practices</vt:lpstr>
      <vt:lpstr>Documenting Results </vt:lpstr>
      <vt:lpstr>The NIST Risk Management Framework</vt:lpstr>
      <vt:lpstr>Figure 5-15  NIST risk management process</vt:lpstr>
      <vt:lpstr>Summary (1 of 3)</vt:lpstr>
      <vt:lpstr>Summary (2 of 3)</vt:lpstr>
      <vt:lpstr>Summary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Risk Management</dc:title>
  <dc:creator>Whitman</dc:creator>
  <cp:lastModifiedBy>Martin Mandioma</cp:lastModifiedBy>
  <cp:revision>194</cp:revision>
  <dcterms:created xsi:type="dcterms:W3CDTF">2008-12-13T17:52:47Z</dcterms:created>
  <dcterms:modified xsi:type="dcterms:W3CDTF">2019-03-12T09:15:01Z</dcterms:modified>
</cp:coreProperties>
</file>